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7" r:id="rId2"/>
    <p:sldId id="353" r:id="rId3"/>
    <p:sldId id="259" r:id="rId4"/>
    <p:sldId id="258" r:id="rId5"/>
    <p:sldId id="297" r:id="rId6"/>
    <p:sldId id="422" r:id="rId7"/>
    <p:sldId id="424" r:id="rId8"/>
    <p:sldId id="444" r:id="rId9"/>
    <p:sldId id="423" r:id="rId10"/>
    <p:sldId id="443" r:id="rId11"/>
    <p:sldId id="498" r:id="rId12"/>
    <p:sldId id="280" r:id="rId13"/>
    <p:sldId id="501" r:id="rId14"/>
    <p:sldId id="299" r:id="rId15"/>
    <p:sldId id="450" r:id="rId16"/>
    <p:sldId id="446" r:id="rId17"/>
    <p:sldId id="445" r:id="rId18"/>
    <p:sldId id="356" r:id="rId19"/>
    <p:sldId id="497" r:id="rId20"/>
    <p:sldId id="263" r:id="rId21"/>
    <p:sldId id="264" r:id="rId22"/>
    <p:sldId id="260" r:id="rId23"/>
    <p:sldId id="448" r:id="rId24"/>
    <p:sldId id="265" r:id="rId25"/>
    <p:sldId id="350" r:id="rId26"/>
    <p:sldId id="302" r:id="rId27"/>
    <p:sldId id="371" r:id="rId28"/>
    <p:sldId id="372" r:id="rId29"/>
    <p:sldId id="447" r:id="rId30"/>
    <p:sldId id="361" r:id="rId31"/>
    <p:sldId id="308" r:id="rId32"/>
    <p:sldId id="373" r:id="rId33"/>
    <p:sldId id="358" r:id="rId34"/>
    <p:sldId id="499" r:id="rId35"/>
    <p:sldId id="416" r:id="rId36"/>
    <p:sldId id="451" r:id="rId37"/>
    <p:sldId id="452" r:id="rId38"/>
    <p:sldId id="453" r:id="rId39"/>
    <p:sldId id="454" r:id="rId40"/>
    <p:sldId id="455" r:id="rId41"/>
    <p:sldId id="456" r:id="rId42"/>
    <p:sldId id="457" r:id="rId43"/>
    <p:sldId id="458" r:id="rId44"/>
    <p:sldId id="459" r:id="rId45"/>
    <p:sldId id="460" r:id="rId46"/>
    <p:sldId id="461" r:id="rId47"/>
    <p:sldId id="462" r:id="rId48"/>
    <p:sldId id="463" r:id="rId49"/>
    <p:sldId id="464" r:id="rId50"/>
    <p:sldId id="465" r:id="rId51"/>
    <p:sldId id="466" r:id="rId52"/>
    <p:sldId id="467" r:id="rId53"/>
    <p:sldId id="468" r:id="rId54"/>
    <p:sldId id="469" r:id="rId55"/>
    <p:sldId id="470" r:id="rId56"/>
    <p:sldId id="471" r:id="rId57"/>
    <p:sldId id="472" r:id="rId58"/>
    <p:sldId id="473" r:id="rId59"/>
    <p:sldId id="500" r:id="rId60"/>
    <p:sldId id="474" r:id="rId61"/>
    <p:sldId id="475" r:id="rId62"/>
    <p:sldId id="476" r:id="rId63"/>
    <p:sldId id="477" r:id="rId64"/>
    <p:sldId id="478" r:id="rId65"/>
    <p:sldId id="480" r:id="rId66"/>
    <p:sldId id="481" r:id="rId67"/>
    <p:sldId id="482" r:id="rId68"/>
    <p:sldId id="483" r:id="rId69"/>
    <p:sldId id="484" r:id="rId70"/>
    <p:sldId id="485" r:id="rId71"/>
    <p:sldId id="486" r:id="rId72"/>
    <p:sldId id="479" r:id="rId73"/>
    <p:sldId id="488" r:id="rId74"/>
    <p:sldId id="489" r:id="rId75"/>
    <p:sldId id="490" r:id="rId76"/>
    <p:sldId id="491" r:id="rId77"/>
    <p:sldId id="492" r:id="rId78"/>
    <p:sldId id="493" r:id="rId79"/>
    <p:sldId id="494" r:id="rId80"/>
    <p:sldId id="495" r:id="rId81"/>
    <p:sldId id="496" r:id="rId82"/>
    <p:sldId id="419" r:id="rId83"/>
  </p:sldIdLst>
  <p:sldSz cx="9144000" cy="6858000" type="screen4x3"/>
  <p:notesSz cx="6797675" cy="9926638"/>
  <p:defaultTextStyle>
    <a:defPPr>
      <a:defRPr lang="en-GB"/>
    </a:defPPr>
    <a:lvl1pPr algn="l" rtl="0" fontAlgn="base">
      <a:spcBef>
        <a:spcPct val="0"/>
      </a:spcBef>
      <a:spcAft>
        <a:spcPct val="0"/>
      </a:spcAft>
      <a:defRPr sz="28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8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8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8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8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7E56"/>
    <a:srgbClr val="FE7890"/>
    <a:srgbClr val="34E363"/>
    <a:srgbClr val="9F229C"/>
    <a:srgbClr val="39C69D"/>
    <a:srgbClr val="1A56D2"/>
    <a:srgbClr val="FFFF00"/>
    <a:srgbClr val="990099"/>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2180" autoAdjust="0"/>
  </p:normalViewPr>
  <p:slideViewPr>
    <p:cSldViewPr>
      <p:cViewPr>
        <p:scale>
          <a:sx n="50" d="100"/>
          <a:sy n="50" d="100"/>
        </p:scale>
        <p:origin x="-684" y="-84"/>
      </p:cViewPr>
      <p:guideLst>
        <p:guide orient="horz" pos="2160"/>
        <p:guide pos="2880"/>
      </p:guideLst>
    </p:cSldViewPr>
  </p:slideViewPr>
  <p:outlineViewPr>
    <p:cViewPr>
      <p:scale>
        <a:sx n="33" d="100"/>
        <a:sy n="33" d="100"/>
      </p:scale>
      <p:origin x="0" y="7206"/>
    </p:cViewPr>
  </p:outlineViewPr>
  <p:notesTextViewPr>
    <p:cViewPr>
      <p:scale>
        <a:sx n="100" d="100"/>
        <a:sy n="100" d="100"/>
      </p:scale>
      <p:origin x="0" y="0"/>
    </p:cViewPr>
  </p:notesTextViewPr>
  <p:sorterViewPr>
    <p:cViewPr>
      <p:scale>
        <a:sx n="66" d="100"/>
        <a:sy n="66" d="100"/>
      </p:scale>
      <p:origin x="0" y="55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mn-ea"/>
                <a:cs typeface="Arial" charset="0"/>
              </a:defRPr>
            </a:lvl1pPr>
          </a:lstStyle>
          <a:p>
            <a:pPr>
              <a:defRPr/>
            </a:pPr>
            <a:endParaRPr lang="en-GB"/>
          </a:p>
        </p:txBody>
      </p:sp>
      <p:sp>
        <p:nvSpPr>
          <p:cNvPr id="179203"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Arial" charset="0"/>
              </a:defRPr>
            </a:lvl1pPr>
          </a:lstStyle>
          <a:p>
            <a:pPr>
              <a:defRPr/>
            </a:pPr>
            <a:endParaRPr lang="en-GB"/>
          </a:p>
        </p:txBody>
      </p:sp>
      <p:sp>
        <p:nvSpPr>
          <p:cNvPr id="179204"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mn-ea"/>
                <a:cs typeface="Arial" charset="0"/>
              </a:defRPr>
            </a:lvl1pPr>
          </a:lstStyle>
          <a:p>
            <a:pPr>
              <a:defRPr/>
            </a:pPr>
            <a:endParaRPr lang="en-GB"/>
          </a:p>
        </p:txBody>
      </p:sp>
      <p:sp>
        <p:nvSpPr>
          <p:cNvPr id="179205"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Arial" charset="0"/>
              </a:defRPr>
            </a:lvl1pPr>
          </a:lstStyle>
          <a:p>
            <a:pPr>
              <a:defRPr/>
            </a:pPr>
            <a:fld id="{37C2C835-9359-304A-89E3-951F63F9202C}" type="slidenum">
              <a:rPr lang="en-GB"/>
              <a:pPr>
                <a:defRPr/>
              </a:pPr>
              <a:t>‹#›</a:t>
            </a:fld>
            <a:endParaRPr lang="en-GB"/>
          </a:p>
        </p:txBody>
      </p:sp>
    </p:spTree>
    <p:extLst>
      <p:ext uri="{BB962C8B-B14F-4D97-AF65-F5344CB8AC3E}">
        <p14:creationId xmlns:p14="http://schemas.microsoft.com/office/powerpoint/2010/main" val="3490966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mn-ea"/>
                <a:cs typeface="Arial" charset="0"/>
              </a:defRPr>
            </a:lvl1pPr>
          </a:lstStyle>
          <a:p>
            <a:pPr>
              <a:defRPr/>
            </a:pPr>
            <a:endParaRPr lang="en-GB"/>
          </a:p>
        </p:txBody>
      </p:sp>
      <p:sp>
        <p:nvSpPr>
          <p:cNvPr id="4099"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Arial" charset="0"/>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mn-ea"/>
                <a:cs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Arial" charset="0"/>
              </a:defRPr>
            </a:lvl1pPr>
          </a:lstStyle>
          <a:p>
            <a:pPr>
              <a:defRPr/>
            </a:pPr>
            <a:fld id="{73326AB9-C01D-6841-BCA6-51DBD179F048}" type="slidenum">
              <a:rPr lang="en-GB"/>
              <a:pPr>
                <a:defRPr/>
              </a:pPr>
              <a:t>‹#›</a:t>
            </a:fld>
            <a:endParaRPr lang="en-GB"/>
          </a:p>
        </p:txBody>
      </p:sp>
    </p:spTree>
    <p:extLst>
      <p:ext uri="{BB962C8B-B14F-4D97-AF65-F5344CB8AC3E}">
        <p14:creationId xmlns:p14="http://schemas.microsoft.com/office/powerpoint/2010/main" val="30011280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A9F774EC-1DCD-394F-974D-81B990254E26}" type="slidenum">
              <a:rPr lang="en-GB" sz="1200" b="0"/>
              <a:pPr eaLnBrk="1" hangingPunct="1"/>
              <a:t>1</a:t>
            </a:fld>
            <a:endParaRPr lang="en-GB" sz="1200" b="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8646B141-607C-9C48-BC78-DD48D22BFFF8}" type="slidenum">
              <a:rPr lang="en-GB" sz="1200" b="0"/>
              <a:pPr eaLnBrk="1" hangingPunct="1"/>
              <a:t>24</a:t>
            </a:fld>
            <a:endParaRPr lang="en-GB" sz="1200" b="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E9CA2337-FCE1-2C49-B547-99F802E57B00}" type="slidenum">
              <a:rPr lang="en-GB" sz="1200" b="0"/>
              <a:pPr eaLnBrk="1" hangingPunct="1"/>
              <a:t>25</a:t>
            </a:fld>
            <a:endParaRPr lang="en-GB" sz="1200" b="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48301902-A91F-AA41-9061-E7428783F820}" type="slidenum">
              <a:rPr lang="en-GB" sz="1200" b="0"/>
              <a:pPr eaLnBrk="1" hangingPunct="1"/>
              <a:t>31</a:t>
            </a:fld>
            <a:endParaRPr lang="en-GB" sz="1200" b="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69B85A4E-117B-5245-AEDE-D6FD2D4FD70A}" type="slidenum">
              <a:rPr lang="en-GB" sz="1200" b="0"/>
              <a:pPr eaLnBrk="1" hangingPunct="1"/>
              <a:t>35</a:t>
            </a:fld>
            <a:endParaRPr lang="en-GB" sz="1200" b="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79148400-85EC-614B-AAE6-8E9ADD7D55FF}" type="slidenum">
              <a:rPr lang="en-GB" sz="1200" b="0"/>
              <a:pPr eaLnBrk="1" hangingPunct="1"/>
              <a:t>43</a:t>
            </a:fld>
            <a:endParaRPr lang="en-GB" sz="1200" b="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C745D6D6-02D8-854B-B91D-C90B0D58E0E1}" type="slidenum">
              <a:rPr lang="en-GB" sz="1200" b="0"/>
              <a:pPr eaLnBrk="1" hangingPunct="1"/>
              <a:t>45</a:t>
            </a:fld>
            <a:endParaRPr lang="en-GB" sz="1200" b="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GB" sz="900"/>
          </a:p>
          <a:p>
            <a:pPr eaLnBrk="1" hangingPunct="1">
              <a:lnSpc>
                <a:spcPct val="90000"/>
              </a:lnSpc>
            </a:pPr>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981A1395-1BAB-4C4C-AAF0-1FDBC65346C3}" type="slidenum">
              <a:rPr lang="en-GB" sz="1200" b="0"/>
              <a:pPr eaLnBrk="1" hangingPunct="1"/>
              <a:t>48</a:t>
            </a:fld>
            <a:endParaRPr lang="en-GB" sz="1200" b="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B110D762-4485-C244-BFA7-0948A3A086FE}" type="slidenum">
              <a:rPr lang="en-GB" sz="1200" b="0"/>
              <a:pPr eaLnBrk="1" hangingPunct="1"/>
              <a:t>54</a:t>
            </a:fld>
            <a:endParaRPr lang="en-GB" sz="1200" b="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7523CCDB-1DE5-374F-B60B-A9BCCCA851CE}" type="slidenum">
              <a:rPr lang="en-GB" sz="1200" b="0"/>
              <a:pPr eaLnBrk="1" hangingPunct="1"/>
              <a:t>55</a:t>
            </a:fld>
            <a:endParaRPr lang="en-GB" sz="1200" b="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lnSpc>
                <a:spcPct val="80000"/>
              </a:lnSpc>
            </a:pPr>
            <a:endParaRPr lang="en-US"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BFB74AF1-FDE6-BB46-9FC1-8DC6E2FBA98C}" type="slidenum">
              <a:rPr lang="en-GB" sz="1200" b="0"/>
              <a:pPr eaLnBrk="1" hangingPunct="1"/>
              <a:t>56</a:t>
            </a:fld>
            <a:endParaRPr lang="en-GB" sz="1200" b="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solidFill>
                <a:schemeClr val="bg1"/>
              </a:solidFill>
              <a:sym typeface="Symbo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E96D6D4A-FF8E-404A-9FC0-AA783CC1CC1A}" type="slidenum">
              <a:rPr lang="en-GB" sz="1200" b="0"/>
              <a:pPr eaLnBrk="1" hangingPunct="1"/>
              <a:t>3</a:t>
            </a:fld>
            <a:endParaRPr lang="en-GB" sz="1200" b="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021FB26D-2C93-4141-88BC-F870EB170CBA}" type="slidenum">
              <a:rPr lang="en-GB" sz="1200" b="0"/>
              <a:pPr eaLnBrk="1" hangingPunct="1"/>
              <a:t>58</a:t>
            </a:fld>
            <a:endParaRPr lang="en-GB" sz="1200" b="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lnSpc>
                <a:spcPct val="80000"/>
              </a:lnSpc>
            </a:pPr>
            <a:endParaRPr lang="en-US"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52CEBA77-BB98-E841-B049-A93DD81BB682}" type="slidenum">
              <a:rPr lang="en-GB" sz="1200" b="0"/>
              <a:pPr eaLnBrk="1" hangingPunct="1"/>
              <a:t>64</a:t>
            </a:fld>
            <a:endParaRPr lang="en-GB" sz="1200" b="0"/>
          </a:p>
        </p:txBody>
      </p:sp>
      <p:sp>
        <p:nvSpPr>
          <p:cNvPr id="89090" name="Rectangle 2"/>
          <p:cNvSpPr>
            <a:spLocks noGrp="1" noRot="1" noChangeAspect="1" noChangeArrowheads="1" noTextEdit="1"/>
          </p:cNvSpPr>
          <p:nvPr>
            <p:ph type="sldImg"/>
          </p:nvPr>
        </p:nvSpPr>
        <p:spPr>
          <a:xfrm>
            <a:off x="1077913" y="865188"/>
            <a:ext cx="4641850" cy="3481387"/>
          </a:xfrm>
          <a:ln/>
        </p:spPr>
      </p:sp>
      <p:sp>
        <p:nvSpPr>
          <p:cNvPr id="89091"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FB8560A9-3A2B-8946-A706-99CD251A8118}" type="slidenum">
              <a:rPr lang="en-GB" sz="1200" b="0"/>
              <a:pPr eaLnBrk="1" hangingPunct="1"/>
              <a:t>65</a:t>
            </a:fld>
            <a:endParaRPr lang="en-GB" sz="1200" b="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28600" indent="-228600"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3D418D2-6410-4E43-AE93-5E25973BBD49}" type="slidenum">
              <a:rPr lang="en-GB"/>
              <a:pPr/>
              <a:t>67</a:t>
            </a:fld>
            <a:endParaRPr lang="en-GB"/>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06463" y="4714876"/>
            <a:ext cx="4984750" cy="4467225"/>
          </a:xfrm>
          <a:noFill/>
          <a:ln/>
        </p:spPr>
        <p:txBody>
          <a:bodyPr/>
          <a:lstStyle/>
          <a:p>
            <a:pPr eaLnBrk="1" hangingPunct="1"/>
            <a:r>
              <a:rPr lang="en-GB" b="1" dirty="0" smtClean="0"/>
              <a:t>Reasons for variable efficacy</a:t>
            </a:r>
          </a:p>
          <a:p>
            <a:pPr eaLnBrk="1" hangingPunct="1"/>
            <a:r>
              <a:rPr lang="en-GB" dirty="0" smtClean="0"/>
              <a:t>The reasons for the variable efficacy of </a:t>
            </a:r>
            <a:r>
              <a:rPr lang="en-GB" dirty="0" err="1" smtClean="0"/>
              <a:t>BCG</a:t>
            </a:r>
            <a:r>
              <a:rPr lang="en-GB" dirty="0" smtClean="0"/>
              <a:t> in different countries is difficult to understand. A number of possible reasons have been proposed but none have been proven.</a:t>
            </a:r>
          </a:p>
          <a:p>
            <a:pPr eaLnBrk="1" hangingPunct="1"/>
            <a:r>
              <a:rPr lang="en-GB" b="1" dirty="0" smtClean="0"/>
              <a:t>Background frequency of exposure to tuberculosis</a:t>
            </a:r>
            <a:r>
              <a:rPr lang="en-GB" dirty="0" smtClean="0"/>
              <a:t> It has been hypothesised that in areas with high levels of background exposure to tuberculosis, every susceptible individual is already exposed prior to </a:t>
            </a:r>
            <a:r>
              <a:rPr lang="en-GB" dirty="0" err="1" smtClean="0"/>
              <a:t>BCG</a:t>
            </a:r>
            <a:r>
              <a:rPr lang="en-GB" dirty="0" smtClean="0"/>
              <a:t>, and that the natural immunising effect of background tuberculosis then appears to wipe out any benefit of </a:t>
            </a:r>
            <a:r>
              <a:rPr lang="en-GB" dirty="0" err="1" smtClean="0"/>
              <a:t>BCG</a:t>
            </a:r>
            <a:r>
              <a:rPr lang="en-GB" dirty="0" smtClean="0"/>
              <a:t>. [</a:t>
            </a:r>
            <a:r>
              <a:rPr lang="en-GB" i="1" dirty="0" smtClean="0"/>
              <a:t>citation needed</a:t>
            </a:r>
            <a:r>
              <a:rPr lang="en-GB" dirty="0" smtClean="0"/>
              <a:t>] </a:t>
            </a:r>
          </a:p>
          <a:p>
            <a:pPr eaLnBrk="1" hangingPunct="1"/>
            <a:r>
              <a:rPr lang="en-GB" b="1" dirty="0" smtClean="0"/>
              <a:t>Genetic variation in </a:t>
            </a:r>
            <a:r>
              <a:rPr lang="en-GB" b="1" dirty="0" err="1" smtClean="0"/>
              <a:t>BCG</a:t>
            </a:r>
            <a:r>
              <a:rPr lang="en-GB" b="1" dirty="0" smtClean="0"/>
              <a:t> strains</a:t>
            </a:r>
            <a:r>
              <a:rPr lang="en-GB" dirty="0" smtClean="0"/>
              <a:t> There is genetic variation in the </a:t>
            </a:r>
            <a:r>
              <a:rPr lang="en-GB" dirty="0" err="1" smtClean="0"/>
              <a:t>BCG</a:t>
            </a:r>
            <a:r>
              <a:rPr lang="en-GB" dirty="0" smtClean="0"/>
              <a:t> strains used and this may explain the variable efficacy reported in different trials.[9] </a:t>
            </a:r>
          </a:p>
          <a:p>
            <a:pPr eaLnBrk="1" hangingPunct="1"/>
            <a:r>
              <a:rPr lang="en-GB" b="1" dirty="0" smtClean="0"/>
              <a:t>Genetic variation in populations</a:t>
            </a:r>
            <a:r>
              <a:rPr lang="en-GB" dirty="0" smtClean="0"/>
              <a:t> Difference in genetic make-up of different populations may explain the difference in efficacy. The Birmingham </a:t>
            </a:r>
            <a:r>
              <a:rPr lang="en-GB" dirty="0" err="1" smtClean="0"/>
              <a:t>BCG</a:t>
            </a:r>
            <a:r>
              <a:rPr lang="en-GB" dirty="0" smtClean="0"/>
              <a:t> trial was published in 1988. The trial was based in Birmingham, UK, and examined children born to families who originated from the Indian subcontinent (where vaccine efficacy had previously been shown to be zero). The trial showed a 64% protective effect, which is very similar to the figure derived from other UK trials, thus refuting the genetic variation hypothesis.[10] </a:t>
            </a:r>
          </a:p>
          <a:p>
            <a:pPr eaLnBrk="1" hangingPunct="1"/>
            <a:r>
              <a:rPr lang="en-GB" b="1" dirty="0" smtClean="0"/>
              <a:t>Interference by non-</a:t>
            </a:r>
            <a:r>
              <a:rPr lang="en-GB" b="1" dirty="0" err="1" smtClean="0"/>
              <a:t>tuberculous</a:t>
            </a:r>
            <a:r>
              <a:rPr lang="en-GB" b="1" dirty="0" smtClean="0"/>
              <a:t> </a:t>
            </a:r>
            <a:r>
              <a:rPr lang="en-GB" b="1" dirty="0" err="1" smtClean="0"/>
              <a:t>mycobacteria</a:t>
            </a:r>
            <a:r>
              <a:rPr lang="en-GB" dirty="0" smtClean="0"/>
              <a:t> One hypothesis is that the presence in the environment of </a:t>
            </a:r>
            <a:r>
              <a:rPr lang="en-GB" dirty="0" err="1" smtClean="0"/>
              <a:t>mycobacteria</a:t>
            </a:r>
            <a:r>
              <a:rPr lang="en-GB" dirty="0" smtClean="0"/>
              <a:t> other than members of the </a:t>
            </a:r>
            <a:r>
              <a:rPr lang="en-GB" i="1" dirty="0" smtClean="0"/>
              <a:t>M. tuberculosis</a:t>
            </a:r>
            <a:r>
              <a:rPr lang="en-GB" dirty="0" smtClean="0"/>
              <a:t> complex are able to elicit an immune response in the population being studied, and the prevalence of environmental </a:t>
            </a:r>
            <a:r>
              <a:rPr lang="en-GB" dirty="0" err="1" smtClean="0"/>
              <a:t>mycobacteria</a:t>
            </a:r>
            <a:r>
              <a:rPr lang="en-GB" dirty="0" smtClean="0"/>
              <a:t> increases the closer one gets to the equator. The hypothesis is then that </a:t>
            </a:r>
            <a:r>
              <a:rPr lang="en-GB" dirty="0" err="1" smtClean="0"/>
              <a:t>BCG</a:t>
            </a:r>
            <a:r>
              <a:rPr lang="en-GB" dirty="0" smtClean="0"/>
              <a:t> is unable to elicit a further immune response, because the population has already built up a natural immune response to </a:t>
            </a:r>
            <a:r>
              <a:rPr lang="en-GB" dirty="0" err="1" smtClean="0"/>
              <a:t>mycobacteria</a:t>
            </a:r>
            <a:r>
              <a:rPr lang="en-GB" dirty="0" smtClean="0"/>
              <a:t>. Whether this natural immune response is protective is again debatable. This hypothesis was first made by Palmer and Long.[11] </a:t>
            </a:r>
          </a:p>
          <a:p>
            <a:pPr eaLnBrk="1" hangingPunct="1"/>
            <a:endParaRPr lang="en-GB" dirty="0" smtClean="0"/>
          </a:p>
          <a:p>
            <a:pPr eaLnBrk="1" hangingPunct="1"/>
            <a:endParaRPr lang="en-GB" dirty="0" smtClean="0"/>
          </a:p>
          <a:p>
            <a:pPr eaLnBrk="1" hangingPunct="1"/>
            <a:r>
              <a:rPr lang="en-GB" b="1" dirty="0" smtClean="0"/>
              <a:t>Interference by concurrent parasitic infection</a:t>
            </a:r>
            <a:r>
              <a:rPr lang="en-GB" dirty="0" smtClean="0"/>
              <a:t> Another hypothesis is that simultaneous infection with parasites changes the immune response to </a:t>
            </a:r>
            <a:r>
              <a:rPr lang="en-GB" dirty="0" err="1" smtClean="0"/>
              <a:t>BCG</a:t>
            </a:r>
            <a:r>
              <a:rPr lang="en-GB" dirty="0" smtClean="0"/>
              <a:t>, making it less effective. A Th1 response is required for an effective immune response to </a:t>
            </a:r>
            <a:r>
              <a:rPr lang="en-GB" dirty="0" err="1" smtClean="0"/>
              <a:t>tuberculous</a:t>
            </a:r>
            <a:r>
              <a:rPr lang="en-GB" dirty="0" smtClean="0"/>
              <a:t> infection; one hypothesis is that concurrent infection with various parasites produces a simultaneous Th2-response which blunts the effect of </a:t>
            </a:r>
            <a:r>
              <a:rPr lang="en-GB" dirty="0" err="1" smtClean="0"/>
              <a:t>BCG</a:t>
            </a:r>
            <a:r>
              <a:rPr lang="en-GB" dirty="0" smtClean="0"/>
              <a:t>.[</a:t>
            </a:r>
          </a:p>
          <a:p>
            <a:pPr eaLnBrk="1" hangingPunct="1"/>
            <a:endParaRPr lang="en-GB" b="1" dirty="0" smtClean="0"/>
          </a:p>
          <a:p>
            <a:pPr eaLnBrk="1" hangingPunct="1"/>
            <a:r>
              <a:rPr lang="en-GB" b="1" dirty="0" err="1" smtClean="0"/>
              <a:t>BCG</a:t>
            </a:r>
            <a:r>
              <a:rPr lang="en-GB" b="1" dirty="0" smtClean="0"/>
              <a:t> </a:t>
            </a:r>
          </a:p>
          <a:p>
            <a:pPr eaLnBrk="1" hangingPunct="1"/>
            <a:r>
              <a:rPr lang="en-GB" dirty="0" smtClean="0"/>
              <a:t>It has had a chequered history in efficacy </a:t>
            </a:r>
            <a:r>
              <a:rPr lang="en-GB" dirty="0" err="1" smtClean="0"/>
              <a:t>triALs</a:t>
            </a:r>
            <a:r>
              <a:rPr lang="en-GB" dirty="0" smtClean="0"/>
              <a:t>, providing more than 70% protection in </a:t>
            </a:r>
            <a:r>
              <a:rPr lang="en-GB" dirty="0" err="1" smtClean="0"/>
              <a:t>triALs</a:t>
            </a:r>
            <a:r>
              <a:rPr lang="en-GB" dirty="0" smtClean="0"/>
              <a:t> in the United Kingdom, no significant protection in South India, and intermediate levels in a range of other studies in different countries. BEHR and </a:t>
            </a:r>
            <a:r>
              <a:rPr lang="en-GB" dirty="0" err="1" smtClean="0"/>
              <a:t>SmALl</a:t>
            </a:r>
            <a:r>
              <a:rPr lang="en-GB" dirty="0" smtClean="0"/>
              <a:t> have previously suggested that differences in efficacy might have arisen as a result of changes in the vaccine strain over time (</a:t>
            </a:r>
            <a:r>
              <a:rPr lang="en-GB" dirty="0" smtClean="0">
                <a:hlinkClick r:id="" action="ppaction://noaction"/>
              </a:rPr>
              <a:t>3</a:t>
            </a:r>
            <a:r>
              <a:rPr lang="en-GB" dirty="0" smtClean="0"/>
              <a:t>). Their new study provides further support for this notion, demonstrating that the subculture of </a:t>
            </a:r>
            <a:r>
              <a:rPr lang="en-GB" dirty="0" err="1" smtClean="0"/>
              <a:t>BCG</a:t>
            </a:r>
            <a:r>
              <a:rPr lang="en-GB" dirty="0" smtClean="0"/>
              <a:t> in different laboratories resulted in a series of </a:t>
            </a:r>
            <a:r>
              <a:rPr lang="en-GB" dirty="0" err="1" smtClean="0"/>
              <a:t>genETic</a:t>
            </a:r>
            <a:r>
              <a:rPr lang="en-GB" dirty="0" smtClean="0"/>
              <a:t> </a:t>
            </a:r>
            <a:r>
              <a:rPr lang="en-GB" dirty="0" err="1" smtClean="0"/>
              <a:t>delETions</a:t>
            </a:r>
            <a:r>
              <a:rPr lang="en-GB" dirty="0" smtClean="0"/>
              <a:t> and the evolution of a number of </a:t>
            </a:r>
            <a:r>
              <a:rPr lang="en-GB" dirty="0" err="1" smtClean="0"/>
              <a:t>BCG</a:t>
            </a:r>
            <a:r>
              <a:rPr lang="en-GB" dirty="0" smtClean="0"/>
              <a:t> </a:t>
            </a:r>
            <a:r>
              <a:rPr lang="en-GB" dirty="0" err="1" smtClean="0"/>
              <a:t>substrains</a:t>
            </a:r>
            <a:r>
              <a:rPr lang="en-GB" dirty="0" smtClean="0"/>
              <a:t>. </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F4DF8E82-2D19-AA40-832C-CFB1161AFC49}" type="slidenum">
              <a:rPr lang="en-GB" sz="1200" b="0"/>
              <a:pPr eaLnBrk="1" hangingPunct="1"/>
              <a:t>68</a:t>
            </a:fld>
            <a:endParaRPr lang="en-GB" sz="1200" b="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177A1D3B-03F8-C04F-97F4-369DD4E273C8}" type="slidenum">
              <a:rPr lang="en-GB" sz="1200" b="0"/>
              <a:pPr eaLnBrk="1" hangingPunct="1"/>
              <a:t>69</a:t>
            </a:fld>
            <a:endParaRPr lang="en-GB" sz="1200" b="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40EE8390-22E6-684C-BFE4-B8AE18597AF8}" type="slidenum">
              <a:rPr lang="en-GB" sz="1200" b="0"/>
              <a:pPr eaLnBrk="1" hangingPunct="1"/>
              <a:t>72</a:t>
            </a:fld>
            <a:endParaRPr lang="en-GB" sz="1200" b="0"/>
          </a:p>
        </p:txBody>
      </p:sp>
      <p:sp>
        <p:nvSpPr>
          <p:cNvPr id="91138" name="Rectangle 2"/>
          <p:cNvSpPr>
            <a:spLocks noGrp="1" noRot="1" noChangeAspect="1" noChangeArrowheads="1" noTextEdit="1"/>
          </p:cNvSpPr>
          <p:nvPr>
            <p:ph type="sldImg"/>
          </p:nvPr>
        </p:nvSpPr>
        <p:spPr>
          <a:xfrm>
            <a:off x="1077913" y="865188"/>
            <a:ext cx="4641850" cy="3481387"/>
          </a:xfrm>
          <a:ln/>
        </p:spPr>
      </p:sp>
      <p:sp>
        <p:nvSpPr>
          <p:cNvPr id="91139"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B96AF1CE-4365-2341-8367-C0359F14CE27}" type="slidenum">
              <a:rPr lang="en-GB" sz="1200" b="0"/>
              <a:pPr eaLnBrk="1" hangingPunct="1"/>
              <a:t>73</a:t>
            </a:fld>
            <a:endParaRPr lang="en-GB" sz="1200" b="0"/>
          </a:p>
        </p:txBody>
      </p:sp>
      <p:sp>
        <p:nvSpPr>
          <p:cNvPr id="93186" name="Rectangle 2"/>
          <p:cNvSpPr>
            <a:spLocks noGrp="1" noRot="1" noChangeAspect="1" noChangeArrowheads="1" noTextEdit="1"/>
          </p:cNvSpPr>
          <p:nvPr>
            <p:ph type="sldImg"/>
          </p:nvPr>
        </p:nvSpPr>
        <p:spPr>
          <a:xfrm>
            <a:off x="1077913" y="865188"/>
            <a:ext cx="4641850" cy="3481387"/>
          </a:xfrm>
          <a:ln/>
        </p:spPr>
      </p:sp>
      <p:sp>
        <p:nvSpPr>
          <p:cNvPr id="93187"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1E41FD8A-2386-9D4B-8D14-0B74D142C486}" type="slidenum">
              <a:rPr lang="en-GB" sz="1200" b="0"/>
              <a:pPr eaLnBrk="1" hangingPunct="1"/>
              <a:t>78</a:t>
            </a:fld>
            <a:endParaRPr lang="en-GB" sz="1200" b="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649C5E81-6380-5C42-ACAE-88598A812261}" type="slidenum">
              <a:rPr lang="en-GB" sz="1200" b="0"/>
              <a:pPr eaLnBrk="1" hangingPunct="1"/>
              <a:t>82</a:t>
            </a:fld>
            <a:endParaRPr lang="en-GB" sz="1200" b="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0638C6F0-5248-0840-8E4C-A050F857B243}" type="slidenum">
              <a:rPr lang="en-GB" sz="1200" b="0"/>
              <a:pPr eaLnBrk="1" hangingPunct="1"/>
              <a:t>4</a:t>
            </a:fld>
            <a:endParaRPr lang="en-GB" sz="1200" b="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buFontTx/>
              <a:buChar cha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414F7114-6E23-3B44-9179-201D11514548}" type="slidenum">
              <a:rPr lang="en-GB" sz="1200" b="0"/>
              <a:pPr eaLnBrk="1" hangingPunct="1"/>
              <a:t>5</a:t>
            </a:fld>
            <a:endParaRPr lang="en-GB" sz="1200" b="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a:p>
            <a:pPr eaLnBrk="1" hangingPunct="1"/>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6D8841B2-FD90-354F-9006-69C8E0038B92}" type="slidenum">
              <a:rPr lang="en-GB" sz="1200" b="0"/>
              <a:pPr eaLnBrk="1" hangingPunct="1"/>
              <a:t>12</a:t>
            </a:fld>
            <a:endParaRPr lang="en-GB" sz="1200" b="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lnSpc>
                <a:spcPct val="80000"/>
              </a:lnSpc>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3DA3DA48-9BDA-7B4B-9F46-E21AA62BAD9E}" type="slidenum">
              <a:rPr lang="en-GB" sz="1200" b="0"/>
              <a:pPr eaLnBrk="1" hangingPunct="1"/>
              <a:t>14</a:t>
            </a:fld>
            <a:endParaRPr lang="en-GB" sz="1200" b="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CDF7799D-35CE-CE4E-B206-F5283317EABB}" type="slidenum">
              <a:rPr lang="en-GB" sz="1200" b="0"/>
              <a:pPr eaLnBrk="1" hangingPunct="1"/>
              <a:t>20</a:t>
            </a:fld>
            <a:endParaRPr lang="en-GB" sz="1200" b="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B5A29F98-C6A1-2E41-921D-037DB76AA082}" type="slidenum">
              <a:rPr lang="en-GB" sz="1200" b="0"/>
              <a:pPr eaLnBrk="1" hangingPunct="1"/>
              <a:t>21</a:t>
            </a:fld>
            <a:endParaRPr lang="en-GB" sz="1200" b="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lnSpc>
                <a:spcPct val="80000"/>
              </a:lnSpc>
            </a:pPr>
            <a:endParaRPr lang="en-US"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fld id="{2D65E923-D1EA-F448-93AC-D8CABC49F463}" type="slidenum">
              <a:rPr lang="en-GB" sz="1200" b="0"/>
              <a:pPr eaLnBrk="1" hangingPunct="1"/>
              <a:t>22</a:t>
            </a:fld>
            <a:endParaRPr lang="en-GB" sz="1200" b="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BCBD19-8261-D94B-9398-1D8636117783}" type="slidenum">
              <a:rPr lang="en-GB"/>
              <a:pPr>
                <a:defRPr/>
              </a:pPr>
              <a:t>‹#›</a:t>
            </a:fld>
            <a:endParaRPr lang="en-GB"/>
          </a:p>
        </p:txBody>
      </p:sp>
    </p:spTree>
    <p:extLst>
      <p:ext uri="{BB962C8B-B14F-4D97-AF65-F5344CB8AC3E}">
        <p14:creationId xmlns:p14="http://schemas.microsoft.com/office/powerpoint/2010/main" val="339932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BA9452-A851-DB4B-B97B-66C37D14ADB4}" type="slidenum">
              <a:rPr lang="en-GB"/>
              <a:pPr>
                <a:defRPr/>
              </a:pPr>
              <a:t>‹#›</a:t>
            </a:fld>
            <a:endParaRPr lang="en-GB"/>
          </a:p>
        </p:txBody>
      </p:sp>
    </p:spTree>
    <p:extLst>
      <p:ext uri="{BB962C8B-B14F-4D97-AF65-F5344CB8AC3E}">
        <p14:creationId xmlns:p14="http://schemas.microsoft.com/office/powerpoint/2010/main" val="209245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2E6854-05BD-9D47-8720-A3271B81B727}" type="slidenum">
              <a:rPr lang="en-GB"/>
              <a:pPr>
                <a:defRPr/>
              </a:pPr>
              <a:t>‹#›</a:t>
            </a:fld>
            <a:endParaRPr lang="en-GB"/>
          </a:p>
        </p:txBody>
      </p:sp>
    </p:spTree>
    <p:extLst>
      <p:ext uri="{BB962C8B-B14F-4D97-AF65-F5344CB8AC3E}">
        <p14:creationId xmlns:p14="http://schemas.microsoft.com/office/powerpoint/2010/main" val="188620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77083F1-86C7-BD4A-BAAA-D3FF6795254B}" type="slidenum">
              <a:rPr lang="en-GB"/>
              <a:pPr>
                <a:defRPr/>
              </a:pPr>
              <a:t>‹#›</a:t>
            </a:fld>
            <a:endParaRPr lang="en-GB"/>
          </a:p>
        </p:txBody>
      </p:sp>
    </p:spTree>
    <p:extLst>
      <p:ext uri="{BB962C8B-B14F-4D97-AF65-F5344CB8AC3E}">
        <p14:creationId xmlns:p14="http://schemas.microsoft.com/office/powerpoint/2010/main" val="333394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1F2075F-33A5-3643-9905-F018CFF901F5}" type="slidenum">
              <a:rPr lang="en-GB"/>
              <a:pPr>
                <a:defRPr/>
              </a:pPr>
              <a:t>‹#›</a:t>
            </a:fld>
            <a:endParaRPr lang="en-GB"/>
          </a:p>
        </p:txBody>
      </p:sp>
    </p:spTree>
    <p:extLst>
      <p:ext uri="{BB962C8B-B14F-4D97-AF65-F5344CB8AC3E}">
        <p14:creationId xmlns:p14="http://schemas.microsoft.com/office/powerpoint/2010/main" val="410392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700DFFC-77CA-9448-AFED-B77DFC070446}" type="slidenum">
              <a:rPr lang="en-GB"/>
              <a:pPr>
                <a:defRPr/>
              </a:pPr>
              <a:t>‹#›</a:t>
            </a:fld>
            <a:endParaRPr lang="en-GB"/>
          </a:p>
        </p:txBody>
      </p:sp>
    </p:spTree>
    <p:extLst>
      <p:ext uri="{BB962C8B-B14F-4D97-AF65-F5344CB8AC3E}">
        <p14:creationId xmlns:p14="http://schemas.microsoft.com/office/powerpoint/2010/main" val="315294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8AB356A-D9A4-8445-A74C-8AF4F7B8C0AA}" type="slidenum">
              <a:rPr lang="en-GB"/>
              <a:pPr>
                <a:defRPr/>
              </a:pPr>
              <a:t>‹#›</a:t>
            </a:fld>
            <a:endParaRPr lang="en-GB"/>
          </a:p>
        </p:txBody>
      </p:sp>
    </p:spTree>
    <p:extLst>
      <p:ext uri="{BB962C8B-B14F-4D97-AF65-F5344CB8AC3E}">
        <p14:creationId xmlns:p14="http://schemas.microsoft.com/office/powerpoint/2010/main" val="274517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3026AEA-7304-1C42-B461-26EDDE2BCA0C}" type="slidenum">
              <a:rPr lang="en-GB"/>
              <a:pPr>
                <a:defRPr/>
              </a:pPr>
              <a:t>‹#›</a:t>
            </a:fld>
            <a:endParaRPr lang="en-GB"/>
          </a:p>
        </p:txBody>
      </p:sp>
    </p:spTree>
    <p:extLst>
      <p:ext uri="{BB962C8B-B14F-4D97-AF65-F5344CB8AC3E}">
        <p14:creationId xmlns:p14="http://schemas.microsoft.com/office/powerpoint/2010/main" val="117849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21CD2DA-AB1F-094C-AD12-78F236908F22}" type="slidenum">
              <a:rPr lang="en-GB"/>
              <a:pPr>
                <a:defRPr/>
              </a:pPr>
              <a:t>‹#›</a:t>
            </a:fld>
            <a:endParaRPr lang="en-GB"/>
          </a:p>
        </p:txBody>
      </p:sp>
    </p:spTree>
    <p:extLst>
      <p:ext uri="{BB962C8B-B14F-4D97-AF65-F5344CB8AC3E}">
        <p14:creationId xmlns:p14="http://schemas.microsoft.com/office/powerpoint/2010/main" val="94988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602E4C0-AA22-2542-98F1-3677A4F9A10D}" type="slidenum">
              <a:rPr lang="en-GB"/>
              <a:pPr>
                <a:defRPr/>
              </a:pPr>
              <a:t>‹#›</a:t>
            </a:fld>
            <a:endParaRPr lang="en-GB"/>
          </a:p>
        </p:txBody>
      </p:sp>
    </p:spTree>
    <p:extLst>
      <p:ext uri="{BB962C8B-B14F-4D97-AF65-F5344CB8AC3E}">
        <p14:creationId xmlns:p14="http://schemas.microsoft.com/office/powerpoint/2010/main" val="96574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A5ECBE1-BEB1-AB47-8E02-CB01B42F63F9}" type="slidenum">
              <a:rPr lang="en-GB"/>
              <a:pPr>
                <a:defRPr/>
              </a:pPr>
              <a:t>‹#›</a:t>
            </a:fld>
            <a:endParaRPr lang="en-GB"/>
          </a:p>
        </p:txBody>
      </p:sp>
    </p:spTree>
    <p:extLst>
      <p:ext uri="{BB962C8B-B14F-4D97-AF65-F5344CB8AC3E}">
        <p14:creationId xmlns:p14="http://schemas.microsoft.com/office/powerpoint/2010/main" val="54129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ea typeface="+mn-ea"/>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cs typeface="Arial" charset="0"/>
              </a:defRPr>
            </a:lvl1pPr>
          </a:lstStyle>
          <a:p>
            <a:pPr>
              <a:defRPr/>
            </a:pPr>
            <a:fld id="{F44D681C-E3EF-3346-805C-E04BA0F551B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hyperlink" Target="http://www.microbelibrary.org/images/shoeb/ziehl-neelsen.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1" y="2300288"/>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a:r>
              <a:rPr lang="en-US" sz="6000" b="0" dirty="0">
                <a:solidFill>
                  <a:srgbClr val="FF0000"/>
                </a:solidFill>
              </a:rPr>
              <a:t>Tuberculosis</a:t>
            </a:r>
          </a:p>
          <a:p>
            <a:pPr algn="ctr"/>
            <a:endParaRPr lang="en-US" sz="4800" dirty="0">
              <a:solidFill>
                <a:srgbClr val="FF0000"/>
              </a:solidFill>
            </a:endParaRPr>
          </a:p>
        </p:txBody>
      </p:sp>
      <p:sp>
        <p:nvSpPr>
          <p:cNvPr id="15362" name="Text Box 3"/>
          <p:cNvSpPr txBox="1">
            <a:spLocks noChangeArrowheads="1"/>
          </p:cNvSpPr>
          <p:nvPr/>
        </p:nvSpPr>
        <p:spPr bwMode="auto">
          <a:xfrm>
            <a:off x="34925" y="4437112"/>
            <a:ext cx="8534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GB" sz="3200" b="0" dirty="0">
                <a:solidFill>
                  <a:srgbClr val="002060"/>
                </a:solidFill>
              </a:rPr>
              <a:t>Dr Shobana Dissanayeke</a:t>
            </a:r>
          </a:p>
          <a:p>
            <a:r>
              <a:rPr lang="en-GB" sz="2400" b="0" dirty="0">
                <a:solidFill>
                  <a:srgbClr val="002060"/>
                </a:solidFill>
              </a:rPr>
              <a:t>Research Associate</a:t>
            </a:r>
          </a:p>
          <a:p>
            <a:r>
              <a:rPr lang="en-GB" sz="2400" b="0" dirty="0">
                <a:solidFill>
                  <a:srgbClr val="002060"/>
                </a:solidFill>
              </a:rPr>
              <a:t>Paediatric Infectious Disease	</a:t>
            </a:r>
          </a:p>
          <a:p>
            <a:r>
              <a:rPr lang="en-GB" sz="2400" b="0" dirty="0" err="1">
                <a:solidFill>
                  <a:srgbClr val="002060"/>
                </a:solidFill>
              </a:rPr>
              <a:t>s.dissanayeke@imperial.ac.uk</a:t>
            </a:r>
            <a:r>
              <a:rPr lang="en-GB" sz="2400" b="0" dirty="0">
                <a:solidFill>
                  <a:srgbClr val="002060"/>
                </a:solidFill>
              </a:rPr>
              <a:t>		</a:t>
            </a:r>
            <a:r>
              <a:rPr lang="en-GB" sz="2400" b="0" dirty="0">
                <a:solidFill>
                  <a:srgbClr val="FF9933"/>
                </a:solidFill>
              </a:rPr>
              <a:t>	</a:t>
            </a:r>
          </a:p>
          <a:p>
            <a:r>
              <a:rPr lang="en-GB" sz="2400" b="0" dirty="0">
                <a:solidFill>
                  <a:srgbClr val="FF9933"/>
                </a:solidFill>
              </a:rPr>
              <a:t>						</a:t>
            </a:r>
          </a:p>
        </p:txBody>
      </p:sp>
      <p:sp>
        <p:nvSpPr>
          <p:cNvPr id="15363" name="Text Box 4"/>
          <p:cNvSpPr txBox="1">
            <a:spLocks noChangeArrowheads="1"/>
          </p:cNvSpPr>
          <p:nvPr/>
        </p:nvSpPr>
        <p:spPr bwMode="auto">
          <a:xfrm>
            <a:off x="152400" y="152400"/>
            <a:ext cx="37163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US" sz="3600" dirty="0">
                <a:solidFill>
                  <a:schemeClr val="accent2"/>
                </a:solidFill>
                <a:ea typeface="ヒラギノ角ゴ Pro W3" charset="0"/>
                <a:cs typeface="ヒラギノ角ゴ Pro W3" charset="0"/>
              </a:rPr>
              <a:t>Imperial College</a:t>
            </a:r>
          </a:p>
          <a:p>
            <a:r>
              <a:rPr lang="en-US" sz="3600" dirty="0">
                <a:solidFill>
                  <a:schemeClr val="accent1">
                    <a:lumMod val="50000"/>
                  </a:schemeClr>
                </a:solidFill>
                <a:ea typeface="ヒラギノ角ゴ Pro W3" charset="0"/>
                <a:cs typeface="ヒラギノ角ゴ Pro W3" charset="0"/>
              </a:rPr>
              <a:t>London</a:t>
            </a:r>
          </a:p>
        </p:txBody>
      </p:sp>
      <p:sp>
        <p:nvSpPr>
          <p:cNvPr id="15364" name="Text Box 5"/>
          <p:cNvSpPr txBox="1">
            <a:spLocks noChangeArrowheads="1"/>
          </p:cNvSpPr>
          <p:nvPr/>
        </p:nvSpPr>
        <p:spPr bwMode="auto">
          <a:xfrm>
            <a:off x="6351588" y="250825"/>
            <a:ext cx="23606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GB" b="0" dirty="0">
                <a:solidFill>
                  <a:srgbClr val="FF9933"/>
                </a:solidFill>
              </a:rPr>
              <a:t>January </a:t>
            </a:r>
            <a:r>
              <a:rPr lang="en-GB" b="0" dirty="0" smtClean="0">
                <a:solidFill>
                  <a:srgbClr val="FF9933"/>
                </a:solidFill>
              </a:rPr>
              <a:t>2013</a:t>
            </a:r>
            <a:endParaRPr lang="en-GB" b="0" dirty="0">
              <a:solidFill>
                <a:srgbClr val="FF9933"/>
              </a:solidFill>
            </a:endParaRPr>
          </a:p>
          <a:p>
            <a:pPr eaLnBrk="1" hangingPunct="1"/>
            <a:endParaRPr lang="en-GB" dirty="0">
              <a:solidFill>
                <a:srgbClr val="FF9933"/>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251520" y="458669"/>
            <a:ext cx="84249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itchFamily="34" charset="0"/>
              <a:buChar char="•"/>
            </a:pPr>
            <a:r>
              <a:rPr lang="en-US" b="0" dirty="0" smtClean="0">
                <a:solidFill>
                  <a:srgbClr val="2D2D8A"/>
                </a:solidFill>
              </a:rPr>
              <a:t>17</a:t>
            </a:r>
            <a:r>
              <a:rPr lang="en-US" b="0" baseline="30000" dirty="0" smtClean="0">
                <a:solidFill>
                  <a:srgbClr val="2D2D8A"/>
                </a:solidFill>
              </a:rPr>
              <a:t>th</a:t>
            </a:r>
            <a:r>
              <a:rPr lang="en-US" b="0" dirty="0" smtClean="0">
                <a:solidFill>
                  <a:srgbClr val="2D2D8A"/>
                </a:solidFill>
              </a:rPr>
              <a:t> century - </a:t>
            </a:r>
            <a:r>
              <a:rPr lang="en-US" b="0" dirty="0">
                <a:solidFill>
                  <a:srgbClr val="2D2D8A"/>
                </a:solidFill>
              </a:rPr>
              <a:t>infectious nature of TB </a:t>
            </a:r>
            <a:r>
              <a:rPr lang="en-US" b="0" dirty="0" smtClean="0">
                <a:solidFill>
                  <a:srgbClr val="2D2D8A"/>
                </a:solidFill>
              </a:rPr>
              <a:t>described </a:t>
            </a:r>
            <a:r>
              <a:rPr lang="en-US" b="0" dirty="0">
                <a:solidFill>
                  <a:srgbClr val="2D2D8A"/>
                </a:solidFill>
              </a:rPr>
              <a:t>in Italian </a:t>
            </a:r>
            <a:r>
              <a:rPr lang="en-US" b="0" dirty="0" smtClean="0">
                <a:solidFill>
                  <a:srgbClr val="2D2D8A"/>
                </a:solidFill>
              </a:rPr>
              <a:t>literature</a:t>
            </a:r>
          </a:p>
        </p:txBody>
      </p:sp>
      <p:pic>
        <p:nvPicPr>
          <p:cNvPr id="4" name="Picture 3" descr="Sylviusf.jpg"/>
          <p:cNvPicPr>
            <a:picLocks noChangeAspect="1"/>
          </p:cNvPicPr>
          <p:nvPr/>
        </p:nvPicPr>
        <p:blipFill>
          <a:blip r:embed="rId2" cstate="print"/>
          <a:stretch>
            <a:fillRect/>
          </a:stretch>
        </p:blipFill>
        <p:spPr>
          <a:xfrm>
            <a:off x="179512" y="1628800"/>
            <a:ext cx="1521087" cy="2160240"/>
          </a:xfrm>
          <a:prstGeom prst="rect">
            <a:avLst/>
          </a:prstGeom>
        </p:spPr>
      </p:pic>
      <p:sp>
        <p:nvSpPr>
          <p:cNvPr id="5" name="TextBox 4"/>
          <p:cNvSpPr txBox="1"/>
          <p:nvPr/>
        </p:nvSpPr>
        <p:spPr>
          <a:xfrm>
            <a:off x="1691680" y="1484784"/>
            <a:ext cx="7272808" cy="3108544"/>
          </a:xfrm>
          <a:prstGeom prst="rect">
            <a:avLst/>
          </a:prstGeom>
          <a:noFill/>
        </p:spPr>
        <p:txBody>
          <a:bodyPr wrap="square" rtlCol="0">
            <a:spAutoFit/>
          </a:bodyPr>
          <a:lstStyle/>
          <a:p>
            <a:pPr>
              <a:buFont typeface="Arial" pitchFamily="34" charset="0"/>
              <a:buChar char="•"/>
            </a:pPr>
            <a:r>
              <a:rPr lang="en-GB" b="0" dirty="0" smtClean="0">
                <a:solidFill>
                  <a:srgbClr val="2D2D8A"/>
                </a:solidFill>
              </a:rPr>
              <a:t>1679 </a:t>
            </a:r>
            <a:r>
              <a:rPr lang="en-US" b="0" dirty="0" smtClean="0">
                <a:solidFill>
                  <a:srgbClr val="2D2D8A"/>
                </a:solidFill>
              </a:rPr>
              <a:t>–</a:t>
            </a:r>
            <a:r>
              <a:rPr lang="en-GB" b="0" dirty="0">
                <a:solidFill>
                  <a:srgbClr val="2D2D8A"/>
                </a:solidFill>
              </a:rPr>
              <a:t> </a:t>
            </a:r>
            <a:r>
              <a:rPr lang="en-GB" b="0" dirty="0" err="1" smtClean="0">
                <a:solidFill>
                  <a:srgbClr val="2D2D8A"/>
                </a:solidFill>
              </a:rPr>
              <a:t>Franciscus</a:t>
            </a:r>
            <a:r>
              <a:rPr lang="en-GB" b="0" dirty="0" smtClean="0">
                <a:solidFill>
                  <a:srgbClr val="2D2D8A"/>
                </a:solidFill>
              </a:rPr>
              <a:t> </a:t>
            </a:r>
            <a:r>
              <a:rPr lang="en-GB" b="0" dirty="0" err="1" smtClean="0">
                <a:solidFill>
                  <a:srgbClr val="2D2D8A"/>
                </a:solidFill>
              </a:rPr>
              <a:t>Sylvius</a:t>
            </a:r>
            <a:r>
              <a:rPr lang="en-US" dirty="0">
                <a:solidFill>
                  <a:srgbClr val="2D2D8A"/>
                </a:solidFill>
              </a:rPr>
              <a:t> </a:t>
            </a:r>
            <a:r>
              <a:rPr lang="en-GB" b="0" dirty="0" smtClean="0">
                <a:solidFill>
                  <a:srgbClr val="2D2D8A"/>
                </a:solidFill>
              </a:rPr>
              <a:t>began differentiating between the various forms of tuberculosis. </a:t>
            </a:r>
          </a:p>
          <a:p>
            <a:pPr>
              <a:buFont typeface="Arial" pitchFamily="34" charset="0"/>
              <a:buChar char="•"/>
            </a:pPr>
            <a:endParaRPr lang="en-GB" b="0" dirty="0" smtClean="0">
              <a:solidFill>
                <a:srgbClr val="2D2D8A"/>
              </a:solidFill>
            </a:endParaRPr>
          </a:p>
          <a:p>
            <a:r>
              <a:rPr lang="en-US" b="0" dirty="0">
                <a:solidFill>
                  <a:srgbClr val="2D2D8A"/>
                </a:solidFill>
              </a:rPr>
              <a:t>1720 Benjamin Marten, a British physician was first to </a:t>
            </a:r>
            <a:r>
              <a:rPr lang="en-US" b="0" dirty="0" err="1">
                <a:solidFill>
                  <a:srgbClr val="2D2D8A"/>
                </a:solidFill>
              </a:rPr>
              <a:t>hypothesise</a:t>
            </a:r>
            <a:r>
              <a:rPr lang="en-US" b="0" dirty="0">
                <a:solidFill>
                  <a:srgbClr val="2D2D8A"/>
                </a:solidFill>
              </a:rPr>
              <a:t> that TB is caused by “wonderfully minute living creatures</a:t>
            </a:r>
            <a:r>
              <a:rPr lang="en-US" b="0" dirty="0" smtClean="0">
                <a:solidFill>
                  <a:srgbClr val="2D2D8A"/>
                </a:solidFill>
              </a:rPr>
              <a:t>”</a:t>
            </a:r>
            <a:endParaRPr lang="en-GB" dirty="0">
              <a:solidFill>
                <a:srgbClr val="2D2D8A"/>
              </a:solidFill>
            </a:endParaRPr>
          </a:p>
        </p:txBody>
      </p:sp>
      <p:sp>
        <p:nvSpPr>
          <p:cNvPr id="2" name="TextBox 1"/>
          <p:cNvSpPr txBox="1"/>
          <p:nvPr/>
        </p:nvSpPr>
        <p:spPr>
          <a:xfrm>
            <a:off x="395536" y="4853478"/>
            <a:ext cx="8280920" cy="1815882"/>
          </a:xfrm>
          <a:prstGeom prst="rect">
            <a:avLst/>
          </a:prstGeom>
          <a:noFill/>
        </p:spPr>
        <p:txBody>
          <a:bodyPr wrap="square" rtlCol="0">
            <a:spAutoFit/>
          </a:bodyPr>
          <a:lstStyle/>
          <a:p>
            <a:pPr>
              <a:buFont typeface="Arial" pitchFamily="34" charset="0"/>
              <a:buChar char="•"/>
            </a:pPr>
            <a:r>
              <a:rPr lang="en-GB" b="0" dirty="0">
                <a:solidFill>
                  <a:srgbClr val="2D2D8A"/>
                </a:solidFill>
              </a:rPr>
              <a:t>19</a:t>
            </a:r>
            <a:r>
              <a:rPr lang="en-GB" b="0" baseline="30000" dirty="0">
                <a:solidFill>
                  <a:srgbClr val="2D2D8A"/>
                </a:solidFill>
              </a:rPr>
              <a:t>th</a:t>
            </a:r>
            <a:r>
              <a:rPr lang="en-GB" b="0" dirty="0">
                <a:solidFill>
                  <a:srgbClr val="2D2D8A"/>
                </a:solidFill>
              </a:rPr>
              <a:t> century - 1:4 Londoners dying of </a:t>
            </a:r>
            <a:r>
              <a:rPr lang="en-GB" b="0" dirty="0" smtClean="0">
                <a:solidFill>
                  <a:srgbClr val="2D2D8A"/>
                </a:solidFill>
              </a:rPr>
              <a:t>TB</a:t>
            </a:r>
          </a:p>
          <a:p>
            <a:pPr>
              <a:buFont typeface="Arial" pitchFamily="34" charset="0"/>
              <a:buChar char="•"/>
            </a:pPr>
            <a:endParaRPr lang="en-GB" b="0" dirty="0">
              <a:solidFill>
                <a:srgbClr val="2D2D8A"/>
              </a:solidFill>
            </a:endParaRPr>
          </a:p>
          <a:p>
            <a:pPr>
              <a:buFont typeface="Arial" pitchFamily="34" charset="0"/>
              <a:buChar char="•"/>
            </a:pPr>
            <a:r>
              <a:rPr lang="en-GB" b="0" dirty="0">
                <a:solidFill>
                  <a:srgbClr val="2D2D8A"/>
                </a:solidFill>
              </a:rPr>
              <a:t>20</a:t>
            </a:r>
            <a:r>
              <a:rPr lang="en-GB" b="0" baseline="30000" dirty="0">
                <a:solidFill>
                  <a:srgbClr val="2D2D8A"/>
                </a:solidFill>
              </a:rPr>
              <a:t>th</a:t>
            </a:r>
            <a:r>
              <a:rPr lang="en-GB" b="0" dirty="0">
                <a:solidFill>
                  <a:srgbClr val="2D2D8A"/>
                </a:solidFill>
              </a:rPr>
              <a:t> century UK’s biggest health problem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Symptoms of TB</a:t>
            </a:r>
            <a:endParaRPr lang="en-US" dirty="0">
              <a:solidFill>
                <a:srgbClr val="FF0000"/>
              </a:solidFill>
            </a:endParaRPr>
          </a:p>
        </p:txBody>
      </p:sp>
      <p:sp>
        <p:nvSpPr>
          <p:cNvPr id="3" name="Content Placeholder 2"/>
          <p:cNvSpPr>
            <a:spLocks noGrp="1"/>
          </p:cNvSpPr>
          <p:nvPr>
            <p:ph idx="1"/>
          </p:nvPr>
        </p:nvSpPr>
        <p:spPr/>
        <p:txBody>
          <a:bodyPr/>
          <a:lstStyle/>
          <a:p>
            <a:r>
              <a:rPr lang="en-US" sz="2800" dirty="0">
                <a:solidFill>
                  <a:srgbClr val="000090"/>
                </a:solidFill>
              </a:rPr>
              <a:t>P</a:t>
            </a:r>
            <a:r>
              <a:rPr lang="en-US" sz="2800" dirty="0" smtClean="0">
                <a:solidFill>
                  <a:srgbClr val="000090"/>
                </a:solidFill>
              </a:rPr>
              <a:t>ersistent </a:t>
            </a:r>
            <a:r>
              <a:rPr lang="en-US" sz="2800" dirty="0">
                <a:solidFill>
                  <a:srgbClr val="000090"/>
                </a:solidFill>
              </a:rPr>
              <a:t>cough of more than three weeks that brings up phlegm, which may be bloody  </a:t>
            </a:r>
          </a:p>
          <a:p>
            <a:r>
              <a:rPr lang="en-US" sz="2800" dirty="0" smtClean="0">
                <a:solidFill>
                  <a:srgbClr val="000090"/>
                </a:solidFill>
              </a:rPr>
              <a:t>Breathlessness</a:t>
            </a:r>
            <a:r>
              <a:rPr lang="en-US" sz="2800" dirty="0">
                <a:solidFill>
                  <a:srgbClr val="000090"/>
                </a:solidFill>
              </a:rPr>
              <a:t>, which is usually mild to begin with and gradually gets worse </a:t>
            </a:r>
          </a:p>
          <a:p>
            <a:r>
              <a:rPr lang="en-US" sz="2800" dirty="0" smtClean="0">
                <a:solidFill>
                  <a:srgbClr val="000090"/>
                </a:solidFill>
              </a:rPr>
              <a:t>Lack </a:t>
            </a:r>
            <a:r>
              <a:rPr lang="en-US" sz="2800" dirty="0">
                <a:solidFill>
                  <a:srgbClr val="000090"/>
                </a:solidFill>
              </a:rPr>
              <a:t>of appetite and weight loss </a:t>
            </a:r>
          </a:p>
          <a:p>
            <a:r>
              <a:rPr lang="en-US" sz="2800" dirty="0">
                <a:solidFill>
                  <a:srgbClr val="000090"/>
                </a:solidFill>
              </a:rPr>
              <a:t>H</a:t>
            </a:r>
            <a:r>
              <a:rPr lang="en-US" sz="2800" dirty="0" smtClean="0">
                <a:solidFill>
                  <a:srgbClr val="000090"/>
                </a:solidFill>
              </a:rPr>
              <a:t>igh </a:t>
            </a:r>
            <a:r>
              <a:rPr lang="en-US" sz="2800" dirty="0">
                <a:solidFill>
                  <a:srgbClr val="000090"/>
                </a:solidFill>
              </a:rPr>
              <a:t>temperature of 38C (100.4F) or above </a:t>
            </a:r>
          </a:p>
          <a:p>
            <a:r>
              <a:rPr lang="en-US" sz="2800" dirty="0" smtClean="0">
                <a:solidFill>
                  <a:srgbClr val="000090"/>
                </a:solidFill>
              </a:rPr>
              <a:t>Night  sweats</a:t>
            </a:r>
            <a:endParaRPr lang="en-US" sz="2800" dirty="0">
              <a:solidFill>
                <a:srgbClr val="000090"/>
              </a:solidFill>
            </a:endParaRPr>
          </a:p>
          <a:p>
            <a:r>
              <a:rPr lang="en-US" sz="2800" dirty="0" smtClean="0">
                <a:solidFill>
                  <a:srgbClr val="000090"/>
                </a:solidFill>
              </a:rPr>
              <a:t>Extreme </a:t>
            </a:r>
            <a:r>
              <a:rPr lang="en-US" sz="2800" dirty="0">
                <a:solidFill>
                  <a:srgbClr val="000090"/>
                </a:solidFill>
              </a:rPr>
              <a:t>tiredness or fatigue </a:t>
            </a:r>
          </a:p>
          <a:p>
            <a:r>
              <a:rPr lang="en-US" sz="2800" dirty="0" smtClean="0">
                <a:solidFill>
                  <a:srgbClr val="000090"/>
                </a:solidFill>
              </a:rPr>
              <a:t>Unexplained </a:t>
            </a:r>
            <a:r>
              <a:rPr lang="en-US" sz="2800" dirty="0">
                <a:solidFill>
                  <a:srgbClr val="000090"/>
                </a:solidFill>
              </a:rPr>
              <a:t>pain for more than three weeks </a:t>
            </a:r>
          </a:p>
          <a:p>
            <a:endParaRPr lang="en-US" sz="2800" dirty="0">
              <a:solidFill>
                <a:srgbClr val="000090"/>
              </a:solidFill>
            </a:endParaRPr>
          </a:p>
        </p:txBody>
      </p:sp>
    </p:spTree>
    <p:extLst>
      <p:ext uri="{BB962C8B-B14F-4D97-AF65-F5344CB8AC3E}">
        <p14:creationId xmlns:p14="http://schemas.microsoft.com/office/powerpoint/2010/main" val="322027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57200" y="-17463"/>
            <a:ext cx="8229600" cy="1143001"/>
          </a:xfrm>
        </p:spPr>
        <p:txBody>
          <a:bodyPr/>
          <a:lstStyle/>
          <a:p>
            <a:pPr eaLnBrk="1" hangingPunct="1"/>
            <a:r>
              <a:rPr lang="en-GB" sz="4000" dirty="0">
                <a:solidFill>
                  <a:srgbClr val="FF0000"/>
                </a:solidFill>
                <a:latin typeface="Arial" charset="0"/>
              </a:rPr>
              <a:t>Transmission</a:t>
            </a:r>
          </a:p>
        </p:txBody>
      </p:sp>
      <p:sp>
        <p:nvSpPr>
          <p:cNvPr id="50178" name="Text Box 5"/>
          <p:cNvSpPr txBox="1">
            <a:spLocks noChangeArrowheads="1"/>
          </p:cNvSpPr>
          <p:nvPr/>
        </p:nvSpPr>
        <p:spPr bwMode="auto">
          <a:xfrm>
            <a:off x="4429125" y="1052513"/>
            <a:ext cx="45720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buFontTx/>
              <a:buChar char="•"/>
            </a:pPr>
            <a:r>
              <a:rPr lang="en-GB" sz="1800" b="0">
                <a:solidFill>
                  <a:schemeClr val="bg1"/>
                </a:solidFill>
              </a:rPr>
              <a:t> </a:t>
            </a:r>
            <a:r>
              <a:rPr lang="en-GB" b="0">
                <a:solidFill>
                  <a:schemeClr val="bg1"/>
                </a:solidFill>
              </a:rPr>
              <a:t>Spread by droplet nuclei</a:t>
            </a:r>
          </a:p>
          <a:p>
            <a:pPr eaLnBrk="1" hangingPunct="1">
              <a:buFontTx/>
              <a:buChar char="•"/>
            </a:pPr>
            <a:endParaRPr lang="en-GB" b="0">
              <a:solidFill>
                <a:schemeClr val="bg1"/>
              </a:solidFill>
            </a:endParaRPr>
          </a:p>
          <a:p>
            <a:pPr eaLnBrk="1" hangingPunct="1">
              <a:buFontTx/>
              <a:buChar char="•"/>
            </a:pPr>
            <a:endParaRPr lang="en-GB" b="0">
              <a:solidFill>
                <a:schemeClr val="bg1"/>
              </a:solidFill>
            </a:endParaRPr>
          </a:p>
          <a:p>
            <a:pPr eaLnBrk="1" hangingPunct="1">
              <a:buFontTx/>
              <a:buChar char="•"/>
            </a:pPr>
            <a:endParaRPr lang="en-GB" b="0">
              <a:solidFill>
                <a:schemeClr val="bg1"/>
              </a:solidFill>
            </a:endParaRPr>
          </a:p>
          <a:p>
            <a:pPr eaLnBrk="1" hangingPunct="1"/>
            <a:endParaRPr lang="en-GB" b="0">
              <a:solidFill>
                <a:schemeClr val="bg1"/>
              </a:solidFill>
            </a:endParaRPr>
          </a:p>
          <a:p>
            <a:pPr eaLnBrk="1" hangingPunct="1"/>
            <a:endParaRPr lang="en-GB" sz="2400" b="0">
              <a:solidFill>
                <a:schemeClr val="bg1"/>
              </a:solidFill>
            </a:endParaRPr>
          </a:p>
        </p:txBody>
      </p:sp>
      <p:graphicFrame>
        <p:nvGraphicFramePr>
          <p:cNvPr id="50187" name="Object 7"/>
          <p:cNvGraphicFramePr>
            <a:graphicFrameLocks noChangeAspect="1"/>
          </p:cNvGraphicFramePr>
          <p:nvPr/>
        </p:nvGraphicFramePr>
        <p:xfrm>
          <a:off x="0" y="1702097"/>
          <a:ext cx="4499992" cy="3527103"/>
        </p:xfrm>
        <a:graphic>
          <a:graphicData uri="http://schemas.openxmlformats.org/presentationml/2006/ole">
            <mc:AlternateContent xmlns:mc="http://schemas.openxmlformats.org/markup-compatibility/2006">
              <mc:Choice xmlns:v="urn:schemas-microsoft-com:vml" Requires="v">
                <p:oleObj spid="_x0000_s50241" name="Photo Editor Photo" r:id="rId4" imgW="4476190" imgH="3552381" progId="">
                  <p:embed/>
                </p:oleObj>
              </mc:Choice>
              <mc:Fallback>
                <p:oleObj name="Photo Editor Photo" r:id="rId4" imgW="4476190" imgH="3552381" progId="">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02097"/>
                        <a:ext cx="4499992" cy="352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0186" name="Picture 13" descr="TB_poste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88024" y="1052736"/>
            <a:ext cx="4014928" cy="532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Extrapulmonary</a:t>
            </a:r>
            <a:r>
              <a:rPr lang="en-US" dirty="0" smtClean="0">
                <a:solidFill>
                  <a:srgbClr val="FF0000"/>
                </a:solidFill>
              </a:rPr>
              <a:t> TB</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chemeClr val="accent6"/>
                </a:solidFill>
              </a:rPr>
              <a:t>Different symptoms depending on area of infection</a:t>
            </a:r>
          </a:p>
          <a:p>
            <a:endParaRPr lang="en-US" dirty="0" smtClean="0">
              <a:solidFill>
                <a:schemeClr val="accent6"/>
              </a:solidFill>
            </a:endParaRPr>
          </a:p>
          <a:p>
            <a:r>
              <a:rPr lang="en-US" dirty="0" smtClean="0">
                <a:solidFill>
                  <a:schemeClr val="accent6"/>
                </a:solidFill>
              </a:rPr>
              <a:t>More common in children and those with weakened immunity</a:t>
            </a:r>
          </a:p>
          <a:p>
            <a:pPr marL="0" indent="0">
              <a:buNone/>
            </a:pPr>
            <a:endParaRPr lang="en-US" dirty="0" smtClean="0">
              <a:solidFill>
                <a:schemeClr val="accent6"/>
              </a:solidFill>
            </a:endParaRPr>
          </a:p>
          <a:p>
            <a:r>
              <a:rPr lang="en-US" dirty="0" smtClean="0">
                <a:solidFill>
                  <a:schemeClr val="accent6"/>
                </a:solidFill>
              </a:rPr>
              <a:t>Not infectious</a:t>
            </a:r>
            <a:endParaRPr lang="en-US" dirty="0">
              <a:solidFill>
                <a:schemeClr val="accent6"/>
              </a:solidFill>
            </a:endParaRPr>
          </a:p>
        </p:txBody>
      </p:sp>
    </p:spTree>
    <p:extLst>
      <p:ext uri="{BB962C8B-B14F-4D97-AF65-F5344CB8AC3E}">
        <p14:creationId xmlns:p14="http://schemas.microsoft.com/office/powerpoint/2010/main" val="4080486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3648" y="1052736"/>
            <a:ext cx="7524328" cy="954107"/>
          </a:xfrm>
          <a:prstGeom prst="rect">
            <a:avLst/>
          </a:prstGeom>
          <a:noFill/>
        </p:spPr>
        <p:txBody>
          <a:bodyPr wrap="square" rtlCol="0">
            <a:spAutoFit/>
          </a:bodyPr>
          <a:lstStyle/>
          <a:p>
            <a:pPr>
              <a:buFont typeface="Arial" pitchFamily="34" charset="0"/>
              <a:buChar char="•"/>
            </a:pPr>
            <a:r>
              <a:rPr lang="en-GB" b="0" dirty="0" smtClean="0">
                <a:solidFill>
                  <a:schemeClr val="accent6"/>
                </a:solidFill>
              </a:rPr>
              <a:t>1882  Robert Koch isolates </a:t>
            </a:r>
            <a:r>
              <a:rPr lang="en-GB" b="0" i="1" dirty="0" smtClean="0">
                <a:solidFill>
                  <a:schemeClr val="accent6"/>
                </a:solidFill>
              </a:rPr>
              <a:t>MTB</a:t>
            </a:r>
          </a:p>
          <a:p>
            <a:pPr>
              <a:buFont typeface="Arial" pitchFamily="34" charset="0"/>
              <a:buChar char="•"/>
            </a:pPr>
            <a:r>
              <a:rPr lang="en-GB" b="0" dirty="0" smtClean="0">
                <a:solidFill>
                  <a:schemeClr val="accent6"/>
                </a:solidFill>
              </a:rPr>
              <a:t>Wins N</a:t>
            </a:r>
            <a:r>
              <a:rPr lang="en-US" b="0" dirty="0" smtClean="0">
                <a:solidFill>
                  <a:schemeClr val="accent6"/>
                </a:solidFill>
              </a:rPr>
              <a:t>o</a:t>
            </a:r>
            <a:r>
              <a:rPr lang="en-GB" b="0" dirty="0" err="1" smtClean="0">
                <a:solidFill>
                  <a:schemeClr val="accent6"/>
                </a:solidFill>
              </a:rPr>
              <a:t>bel</a:t>
            </a:r>
            <a:r>
              <a:rPr lang="en-GB" b="0" dirty="0" smtClean="0">
                <a:solidFill>
                  <a:schemeClr val="accent6"/>
                </a:solidFill>
              </a:rPr>
              <a:t> prize for medicine in 1905</a:t>
            </a:r>
          </a:p>
        </p:txBody>
      </p:sp>
      <p:pic>
        <p:nvPicPr>
          <p:cNvPr id="8"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76672"/>
            <a:ext cx="1383618" cy="1844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1"/>
          <p:cNvSpPr txBox="1">
            <a:spLocks noChangeArrowheads="1"/>
          </p:cNvSpPr>
          <p:nvPr/>
        </p:nvSpPr>
        <p:spPr bwMode="auto">
          <a:xfrm>
            <a:off x="395536" y="2492896"/>
            <a:ext cx="80648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eaLnBrk="1" hangingPunct="1"/>
            <a:r>
              <a:rPr lang="en-US" sz="3200" b="0" dirty="0">
                <a:solidFill>
                  <a:srgbClr val="FF0000"/>
                </a:solidFill>
              </a:rPr>
              <a:t>The fight against a known organism had begun!</a:t>
            </a:r>
          </a:p>
        </p:txBody>
      </p:sp>
      <p:pic>
        <p:nvPicPr>
          <p:cNvPr id="11" name="Picture 4" descr="tuberculosis post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28184" y="3140968"/>
            <a:ext cx="2592288" cy="351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21739"/>
            <a:ext cx="7416824" cy="830997"/>
          </a:xfrm>
          <a:prstGeom prst="rect">
            <a:avLst/>
          </a:prstGeom>
          <a:noFill/>
        </p:spPr>
        <p:txBody>
          <a:bodyPr wrap="square" rtlCol="0">
            <a:spAutoFit/>
          </a:bodyPr>
          <a:lstStyle/>
          <a:p>
            <a:pPr algn="ctr"/>
            <a:r>
              <a:rPr lang="en-US" sz="4800" b="0" dirty="0" smtClean="0">
                <a:solidFill>
                  <a:srgbClr val="FF0000"/>
                </a:solidFill>
              </a:rPr>
              <a:t>History of BCG</a:t>
            </a:r>
            <a:endParaRPr lang="en-US" sz="4800" b="0" dirty="0">
              <a:solidFill>
                <a:srgbClr val="FF0000"/>
              </a:solidFill>
            </a:endParaRPr>
          </a:p>
        </p:txBody>
      </p:sp>
      <p:grpSp>
        <p:nvGrpSpPr>
          <p:cNvPr id="3" name="Group 2"/>
          <p:cNvGrpSpPr/>
          <p:nvPr/>
        </p:nvGrpSpPr>
        <p:grpSpPr>
          <a:xfrm>
            <a:off x="251520" y="1340768"/>
            <a:ext cx="1944216" cy="2684041"/>
            <a:chOff x="251520" y="1340768"/>
            <a:chExt cx="1944216" cy="2684041"/>
          </a:xfrm>
        </p:grpSpPr>
        <p:pic>
          <p:nvPicPr>
            <p:cNvPr id="5" name="Picture 4" descr="Alber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1340768"/>
              <a:ext cx="1805600" cy="2448271"/>
            </a:xfrm>
            <a:prstGeom prst="rect">
              <a:avLst/>
            </a:prstGeom>
          </p:spPr>
        </p:pic>
        <p:sp>
          <p:nvSpPr>
            <p:cNvPr id="6" name="TextBox 5"/>
            <p:cNvSpPr txBox="1"/>
            <p:nvPr/>
          </p:nvSpPr>
          <p:spPr>
            <a:xfrm>
              <a:off x="251520" y="3717032"/>
              <a:ext cx="1944216" cy="307777"/>
            </a:xfrm>
            <a:prstGeom prst="rect">
              <a:avLst/>
            </a:prstGeom>
            <a:noFill/>
          </p:spPr>
          <p:txBody>
            <a:bodyPr wrap="square" rtlCol="0">
              <a:spAutoFit/>
            </a:bodyPr>
            <a:lstStyle/>
            <a:p>
              <a:pPr algn="ctr"/>
              <a:r>
                <a:rPr lang="en-US" sz="1400" dirty="0" smtClean="0"/>
                <a:t>Albert </a:t>
              </a:r>
              <a:r>
                <a:rPr lang="en-US" sz="1400" dirty="0" err="1" smtClean="0"/>
                <a:t>Calmette</a:t>
              </a:r>
              <a:endParaRPr lang="en-US" sz="1400" dirty="0"/>
            </a:p>
          </p:txBody>
        </p:sp>
      </p:grpSp>
      <p:grpSp>
        <p:nvGrpSpPr>
          <p:cNvPr id="10" name="Group 9"/>
          <p:cNvGrpSpPr/>
          <p:nvPr/>
        </p:nvGrpSpPr>
        <p:grpSpPr>
          <a:xfrm>
            <a:off x="6732240" y="3775598"/>
            <a:ext cx="2235200" cy="2625475"/>
            <a:chOff x="6732240" y="3775598"/>
            <a:chExt cx="2235200" cy="2625475"/>
          </a:xfrm>
        </p:grpSpPr>
        <p:pic>
          <p:nvPicPr>
            <p:cNvPr id="4" name="Picture 3" descr="g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3775598"/>
              <a:ext cx="1947168" cy="2389706"/>
            </a:xfrm>
            <a:prstGeom prst="rect">
              <a:avLst/>
            </a:prstGeom>
          </p:spPr>
        </p:pic>
        <p:sp>
          <p:nvSpPr>
            <p:cNvPr id="7" name="TextBox 6"/>
            <p:cNvSpPr txBox="1"/>
            <p:nvPr/>
          </p:nvSpPr>
          <p:spPr>
            <a:xfrm>
              <a:off x="6732240" y="6093296"/>
              <a:ext cx="2232248" cy="307777"/>
            </a:xfrm>
            <a:prstGeom prst="rect">
              <a:avLst/>
            </a:prstGeom>
            <a:noFill/>
          </p:spPr>
          <p:txBody>
            <a:bodyPr wrap="square" rtlCol="0">
              <a:spAutoFit/>
            </a:bodyPr>
            <a:lstStyle/>
            <a:p>
              <a:pPr algn="ctr"/>
              <a:r>
                <a:rPr lang="en-US" sz="1400" dirty="0" smtClean="0"/>
                <a:t>Camille Guerin</a:t>
              </a:r>
              <a:endParaRPr lang="en-US" sz="1400" dirty="0"/>
            </a:p>
          </p:txBody>
        </p:sp>
      </p:grpSp>
      <p:sp>
        <p:nvSpPr>
          <p:cNvPr id="8" name="TextBox 7"/>
          <p:cNvSpPr txBox="1"/>
          <p:nvPr/>
        </p:nvSpPr>
        <p:spPr>
          <a:xfrm>
            <a:off x="2195736" y="1268760"/>
            <a:ext cx="6768752" cy="1815882"/>
          </a:xfrm>
          <a:prstGeom prst="rect">
            <a:avLst/>
          </a:prstGeom>
          <a:noFill/>
        </p:spPr>
        <p:txBody>
          <a:bodyPr wrap="square" rtlCol="0">
            <a:spAutoFit/>
          </a:bodyPr>
          <a:lstStyle/>
          <a:p>
            <a:pPr marL="457200" indent="-457200">
              <a:buFont typeface="Arial"/>
              <a:buChar char="•"/>
            </a:pPr>
            <a:r>
              <a:rPr lang="en-US" b="0" dirty="0" smtClean="0">
                <a:solidFill>
                  <a:schemeClr val="accent6"/>
                </a:solidFill>
              </a:rPr>
              <a:t>1854 – Jean Antoine </a:t>
            </a:r>
            <a:r>
              <a:rPr lang="en-US" b="0" dirty="0" err="1" smtClean="0">
                <a:solidFill>
                  <a:schemeClr val="accent6"/>
                </a:solidFill>
              </a:rPr>
              <a:t>Villemin</a:t>
            </a:r>
            <a:r>
              <a:rPr lang="en-US" b="0" dirty="0" smtClean="0">
                <a:solidFill>
                  <a:schemeClr val="accent6"/>
                </a:solidFill>
              </a:rPr>
              <a:t> </a:t>
            </a:r>
            <a:r>
              <a:rPr lang="en-US" b="0" dirty="0" err="1" smtClean="0">
                <a:solidFill>
                  <a:schemeClr val="accent6"/>
                </a:solidFill>
              </a:rPr>
              <a:t>recognised</a:t>
            </a:r>
            <a:r>
              <a:rPr lang="en-US" b="0" dirty="0" smtClean="0">
                <a:solidFill>
                  <a:schemeClr val="accent6"/>
                </a:solidFill>
              </a:rPr>
              <a:t> </a:t>
            </a:r>
            <a:r>
              <a:rPr lang="en-US" b="0" dirty="0">
                <a:solidFill>
                  <a:schemeClr val="accent6"/>
                </a:solidFill>
              </a:rPr>
              <a:t>b</a:t>
            </a:r>
            <a:r>
              <a:rPr lang="en-US" b="0" dirty="0" smtClean="0">
                <a:solidFill>
                  <a:schemeClr val="accent6"/>
                </a:solidFill>
              </a:rPr>
              <a:t>ovine TB</a:t>
            </a:r>
          </a:p>
          <a:p>
            <a:pPr marL="457200" indent="-457200">
              <a:buFont typeface="Arial"/>
              <a:buChar char="•"/>
            </a:pPr>
            <a:r>
              <a:rPr lang="en-US" b="0" dirty="0" smtClean="0">
                <a:solidFill>
                  <a:schemeClr val="accent6"/>
                </a:solidFill>
              </a:rPr>
              <a:t>Related to the history of the smallpox vaccine</a:t>
            </a:r>
            <a:endParaRPr lang="en-US" b="0" dirty="0">
              <a:solidFill>
                <a:schemeClr val="accent6"/>
              </a:solidFill>
            </a:endParaRPr>
          </a:p>
        </p:txBody>
      </p:sp>
      <p:sp>
        <p:nvSpPr>
          <p:cNvPr id="9" name="TextBox 8"/>
          <p:cNvSpPr txBox="1"/>
          <p:nvPr/>
        </p:nvSpPr>
        <p:spPr>
          <a:xfrm>
            <a:off x="144016" y="4437112"/>
            <a:ext cx="6588224" cy="2062103"/>
          </a:xfrm>
          <a:prstGeom prst="rect">
            <a:avLst/>
          </a:prstGeom>
          <a:noFill/>
        </p:spPr>
        <p:txBody>
          <a:bodyPr wrap="square" rtlCol="0">
            <a:spAutoFit/>
          </a:bodyPr>
          <a:lstStyle/>
          <a:p>
            <a:pPr marL="457200" indent="-457200">
              <a:buFont typeface="Arial"/>
              <a:buChar char="•"/>
            </a:pPr>
            <a:r>
              <a:rPr lang="en-US" b="0" dirty="0" smtClean="0">
                <a:solidFill>
                  <a:srgbClr val="2D2D8A"/>
                </a:solidFill>
              </a:rPr>
              <a:t> </a:t>
            </a:r>
            <a:r>
              <a:rPr lang="en-US" b="0" dirty="0" err="1" smtClean="0">
                <a:solidFill>
                  <a:srgbClr val="2D2D8A"/>
                </a:solidFill>
              </a:rPr>
              <a:t>Subcultured</a:t>
            </a:r>
            <a:r>
              <a:rPr lang="en-US" b="0" dirty="0" smtClean="0">
                <a:solidFill>
                  <a:srgbClr val="2D2D8A"/>
                </a:solidFill>
              </a:rPr>
              <a:t> virulent strains in different media</a:t>
            </a:r>
          </a:p>
          <a:p>
            <a:pPr marL="1257300" lvl="2" indent="-342900">
              <a:buFont typeface="Arial"/>
              <a:buChar char="•"/>
            </a:pPr>
            <a:r>
              <a:rPr lang="it-IT" sz="2400" b="0" dirty="0" err="1" smtClean="0">
                <a:solidFill>
                  <a:srgbClr val="2D2D8A"/>
                </a:solidFill>
              </a:rPr>
              <a:t>glycerin</a:t>
            </a:r>
            <a:r>
              <a:rPr lang="it-IT" sz="2400" b="0" dirty="0">
                <a:solidFill>
                  <a:srgbClr val="2D2D8A"/>
                </a:solidFill>
              </a:rPr>
              <a:t>-bile-potato </a:t>
            </a:r>
            <a:r>
              <a:rPr lang="it-IT" sz="2400" b="0" dirty="0" err="1" smtClean="0">
                <a:solidFill>
                  <a:srgbClr val="2D2D8A"/>
                </a:solidFill>
              </a:rPr>
              <a:t>mixture</a:t>
            </a:r>
            <a:endParaRPr lang="it-IT" sz="2400" b="0" dirty="0" smtClean="0">
              <a:solidFill>
                <a:srgbClr val="2D2D8A"/>
              </a:solidFill>
            </a:endParaRPr>
          </a:p>
          <a:p>
            <a:pPr marL="1257300" lvl="2" indent="-342900">
              <a:buFont typeface="Arial"/>
              <a:buChar char="•"/>
            </a:pPr>
            <a:r>
              <a:rPr lang="it-IT" sz="2400" b="0" dirty="0" smtClean="0">
                <a:solidFill>
                  <a:srgbClr val="2D2D8A"/>
                </a:solidFill>
              </a:rPr>
              <a:t>≈13 </a:t>
            </a:r>
            <a:r>
              <a:rPr lang="it-IT" sz="2400" b="0" dirty="0" err="1" smtClean="0">
                <a:solidFill>
                  <a:srgbClr val="2D2D8A"/>
                </a:solidFill>
              </a:rPr>
              <a:t>years</a:t>
            </a:r>
            <a:endParaRPr lang="it-IT" sz="2400" b="0" dirty="0" smtClean="0">
              <a:solidFill>
                <a:srgbClr val="2D2D8A"/>
              </a:solidFill>
            </a:endParaRPr>
          </a:p>
          <a:p>
            <a:pPr marL="1257300" lvl="2" indent="-342900">
              <a:buFont typeface="Arial"/>
              <a:buChar char="•"/>
            </a:pPr>
            <a:r>
              <a:rPr lang="it-IT" sz="2400" b="0" dirty="0" smtClean="0">
                <a:solidFill>
                  <a:srgbClr val="2D2D8A"/>
                </a:solidFill>
              </a:rPr>
              <a:t>≈230 </a:t>
            </a:r>
            <a:r>
              <a:rPr lang="it-IT" sz="2400" b="0" dirty="0" err="1" smtClean="0">
                <a:solidFill>
                  <a:srgbClr val="2D2D8A"/>
                </a:solidFill>
              </a:rPr>
              <a:t>passages</a:t>
            </a:r>
            <a:endParaRPr lang="en-US" sz="2400" b="0" dirty="0">
              <a:solidFill>
                <a:srgbClr val="2D2D8A"/>
              </a:solidFill>
            </a:endParaRPr>
          </a:p>
        </p:txBody>
      </p:sp>
    </p:spTree>
    <p:extLst>
      <p:ext uri="{BB962C8B-B14F-4D97-AF65-F5344CB8AC3E}">
        <p14:creationId xmlns:p14="http://schemas.microsoft.com/office/powerpoint/2010/main" val="115096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208912" cy="6124754"/>
          </a:xfrm>
          <a:prstGeom prst="rect">
            <a:avLst/>
          </a:prstGeom>
        </p:spPr>
        <p:txBody>
          <a:bodyPr wrap="square">
            <a:spAutoFit/>
          </a:bodyPr>
          <a:lstStyle/>
          <a:p>
            <a:pPr>
              <a:buFont typeface="Arial" pitchFamily="34" charset="0"/>
              <a:buChar char="•"/>
            </a:pPr>
            <a:r>
              <a:rPr lang="en-GB" b="0" dirty="0">
                <a:solidFill>
                  <a:schemeClr val="accent6"/>
                </a:solidFill>
              </a:rPr>
              <a:t>1890 Koch develops </a:t>
            </a:r>
            <a:r>
              <a:rPr lang="en-GB" b="0" dirty="0" smtClean="0">
                <a:solidFill>
                  <a:schemeClr val="accent6"/>
                </a:solidFill>
              </a:rPr>
              <a:t>tuberculin</a:t>
            </a:r>
          </a:p>
          <a:p>
            <a:pPr>
              <a:buFont typeface="Arial" pitchFamily="34" charset="0"/>
              <a:buChar char="•"/>
            </a:pPr>
            <a:endParaRPr lang="en-GB" b="0" dirty="0" smtClean="0">
              <a:solidFill>
                <a:schemeClr val="accent6"/>
              </a:solidFill>
            </a:endParaRPr>
          </a:p>
          <a:p>
            <a:pPr>
              <a:buFont typeface="Arial" pitchFamily="34" charset="0"/>
              <a:buChar char="•"/>
            </a:pPr>
            <a:r>
              <a:rPr lang="en-GB" b="0" dirty="0" smtClean="0">
                <a:solidFill>
                  <a:schemeClr val="accent6"/>
                </a:solidFill>
              </a:rPr>
              <a:t>1908 </a:t>
            </a:r>
            <a:r>
              <a:rPr lang="en-GB" b="0" dirty="0" err="1">
                <a:solidFill>
                  <a:schemeClr val="accent6"/>
                </a:solidFill>
              </a:rPr>
              <a:t>Mantoux</a:t>
            </a:r>
            <a:r>
              <a:rPr lang="en-GB" b="0" dirty="0">
                <a:solidFill>
                  <a:schemeClr val="accent6"/>
                </a:solidFill>
              </a:rPr>
              <a:t> uses it as an </a:t>
            </a:r>
            <a:r>
              <a:rPr lang="en-GB" b="0" dirty="0" err="1">
                <a:solidFill>
                  <a:schemeClr val="accent6"/>
                </a:solidFill>
              </a:rPr>
              <a:t>interdermal</a:t>
            </a:r>
            <a:r>
              <a:rPr lang="en-GB" b="0" dirty="0">
                <a:solidFill>
                  <a:schemeClr val="accent6"/>
                </a:solidFill>
              </a:rPr>
              <a:t> test for </a:t>
            </a:r>
            <a:r>
              <a:rPr lang="en-GB" b="0" dirty="0" smtClean="0">
                <a:solidFill>
                  <a:schemeClr val="accent6"/>
                </a:solidFill>
              </a:rPr>
              <a:t>TB</a:t>
            </a:r>
          </a:p>
          <a:p>
            <a:pPr>
              <a:buFont typeface="Arial" pitchFamily="34" charset="0"/>
              <a:buChar char="•"/>
            </a:pPr>
            <a:endParaRPr lang="en-GB" b="0" dirty="0">
              <a:solidFill>
                <a:schemeClr val="accent6"/>
              </a:solidFill>
            </a:endParaRPr>
          </a:p>
          <a:p>
            <a:pPr>
              <a:buFont typeface="Arial" pitchFamily="34" charset="0"/>
              <a:buChar char="•"/>
            </a:pPr>
            <a:r>
              <a:rPr lang="en-GB" b="0" dirty="0">
                <a:solidFill>
                  <a:schemeClr val="accent6"/>
                </a:solidFill>
              </a:rPr>
              <a:t>1921 BCG first </a:t>
            </a:r>
            <a:r>
              <a:rPr lang="en-GB" b="0" dirty="0" smtClean="0">
                <a:solidFill>
                  <a:schemeClr val="accent6"/>
                </a:solidFill>
              </a:rPr>
              <a:t>used</a:t>
            </a:r>
          </a:p>
          <a:p>
            <a:pPr>
              <a:buFont typeface="Arial" pitchFamily="34" charset="0"/>
              <a:buChar char="•"/>
            </a:pPr>
            <a:endParaRPr lang="en-GB" b="0" dirty="0" smtClean="0">
              <a:solidFill>
                <a:schemeClr val="accent6"/>
              </a:solidFill>
            </a:endParaRPr>
          </a:p>
          <a:p>
            <a:pPr>
              <a:buFont typeface="Arial" pitchFamily="34" charset="0"/>
              <a:buChar char="•"/>
            </a:pPr>
            <a:r>
              <a:rPr lang="en-GB" b="0" dirty="0" smtClean="0">
                <a:solidFill>
                  <a:schemeClr val="accent6"/>
                </a:solidFill>
              </a:rPr>
              <a:t>1944 Streptomycin first used to successfully treat a patient</a:t>
            </a:r>
          </a:p>
          <a:p>
            <a:pPr>
              <a:buFont typeface="Arial" pitchFamily="34" charset="0"/>
              <a:buChar char="•"/>
            </a:pPr>
            <a:endParaRPr lang="en-GB" b="0" dirty="0" smtClean="0">
              <a:solidFill>
                <a:schemeClr val="accent6"/>
              </a:solidFill>
            </a:endParaRPr>
          </a:p>
          <a:p>
            <a:pPr>
              <a:buFont typeface="Arial" pitchFamily="34" charset="0"/>
              <a:buChar char="•"/>
            </a:pPr>
            <a:r>
              <a:rPr lang="en-GB" b="0" dirty="0" smtClean="0">
                <a:solidFill>
                  <a:schemeClr val="accent6"/>
                </a:solidFill>
              </a:rPr>
              <a:t>1953 BCG vaccination introduced in secondary schools</a:t>
            </a:r>
          </a:p>
          <a:p>
            <a:pPr>
              <a:buFont typeface="Arial" pitchFamily="34" charset="0"/>
              <a:buChar char="•"/>
            </a:pPr>
            <a:endParaRPr lang="en-GB" b="0" dirty="0" smtClean="0">
              <a:solidFill>
                <a:schemeClr val="accent6"/>
              </a:solidFill>
            </a:endParaRPr>
          </a:p>
          <a:p>
            <a:pPr>
              <a:buFont typeface="Arial" pitchFamily="34" charset="0"/>
              <a:buChar char="•"/>
            </a:pPr>
            <a:r>
              <a:rPr lang="en-GB" b="0" dirty="0" smtClean="0">
                <a:solidFill>
                  <a:schemeClr val="accent6"/>
                </a:solidFill>
              </a:rPr>
              <a:t>1987 UK TB rates lowest since records began</a:t>
            </a:r>
            <a:endParaRPr lang="en-GB" b="0" dirty="0">
              <a:solidFill>
                <a:schemeClr val="accent6"/>
              </a:solidFill>
            </a:endParaRPr>
          </a:p>
        </p:txBody>
      </p:sp>
    </p:spTree>
    <p:extLst>
      <p:ext uri="{BB962C8B-B14F-4D97-AF65-F5344CB8AC3E}">
        <p14:creationId xmlns:p14="http://schemas.microsoft.com/office/powerpoint/2010/main" val="105768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6480" cy="4320"/>
          </a:xfrm>
        </p:grpSpPr>
        <p:grpSp>
          <p:nvGrpSpPr>
            <p:cNvPr id="5" name="Group 3"/>
            <p:cNvGrpSpPr>
              <a:grpSpLocks/>
            </p:cNvGrpSpPr>
            <p:nvPr/>
          </p:nvGrpSpPr>
          <p:grpSpPr bwMode="auto">
            <a:xfrm>
              <a:off x="0" y="0"/>
              <a:ext cx="6480" cy="4320"/>
              <a:chOff x="0" y="0"/>
              <a:chExt cx="6238" cy="4320"/>
            </a:xfrm>
          </p:grpSpPr>
          <p:pic>
            <p:nvPicPr>
              <p:cNvPr id="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623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4214" y="441"/>
                <a:ext cx="6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GB">
                    <a:solidFill>
                      <a:srgbClr val="FF0000"/>
                    </a:solidFill>
                    <a:latin typeface="Times" charset="0"/>
                  </a:rPr>
                  <a:t>BCG</a:t>
                </a:r>
                <a:endParaRPr lang="en-GB" sz="2000">
                  <a:solidFill>
                    <a:srgbClr val="FF0000"/>
                  </a:solidFill>
                  <a:latin typeface="Times" charset="0"/>
                </a:endParaRPr>
              </a:p>
            </p:txBody>
          </p:sp>
          <p:sp>
            <p:nvSpPr>
              <p:cNvPr id="10" name="Line 6"/>
              <p:cNvSpPr>
                <a:spLocks noChangeShapeType="1"/>
              </p:cNvSpPr>
              <p:nvPr/>
            </p:nvSpPr>
            <p:spPr bwMode="auto">
              <a:xfrm flipH="1">
                <a:off x="3456" y="720"/>
                <a:ext cx="768" cy="1632"/>
              </a:xfrm>
              <a:prstGeom prst="line">
                <a:avLst/>
              </a:prstGeom>
              <a:noFill/>
              <a:ln w="25400">
                <a:solidFill>
                  <a:srgbClr val="FF00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 name="Text Box 7"/>
            <p:cNvSpPr txBox="1">
              <a:spLocks noChangeArrowheads="1"/>
            </p:cNvSpPr>
            <p:nvPr/>
          </p:nvSpPr>
          <p:spPr bwMode="auto">
            <a:xfrm>
              <a:off x="4502" y="1603"/>
              <a:ext cx="10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GB" sz="2000">
                  <a:solidFill>
                    <a:srgbClr val="394C58"/>
                  </a:solidFill>
                  <a:latin typeface="Times" charset="0"/>
                </a:rPr>
                <a:t>Pyrazinamide</a:t>
              </a:r>
              <a:endParaRPr lang="en-GB" sz="2400" b="0">
                <a:solidFill>
                  <a:schemeClr val="hlink"/>
                </a:solidFill>
                <a:latin typeface="Times" charset="0"/>
              </a:endParaRPr>
            </a:p>
          </p:txBody>
        </p:sp>
        <p:sp>
          <p:nvSpPr>
            <p:cNvPr id="7" name="Line 8"/>
            <p:cNvSpPr>
              <a:spLocks noChangeShapeType="1"/>
            </p:cNvSpPr>
            <p:nvPr/>
          </p:nvSpPr>
          <p:spPr bwMode="auto">
            <a:xfrm>
              <a:off x="4800" y="1872"/>
              <a:ext cx="0" cy="1008"/>
            </a:xfrm>
            <a:prstGeom prst="line">
              <a:avLst/>
            </a:prstGeom>
            <a:noFill/>
            <a:ln w="28575">
              <a:solidFill>
                <a:srgbClr val="394C4D"/>
              </a:solidFill>
              <a:round/>
              <a:headEnd/>
              <a:tailEnd type="arrow" w="lg" len="lg"/>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1349938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940-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81750" y="2924175"/>
            <a:ext cx="27622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Text Box 3"/>
          <p:cNvSpPr txBox="1">
            <a:spLocks noChangeArrowheads="1"/>
          </p:cNvSpPr>
          <p:nvPr/>
        </p:nvSpPr>
        <p:spPr bwMode="auto">
          <a:xfrm>
            <a:off x="179388" y="404813"/>
            <a:ext cx="7067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b="0" dirty="0">
                <a:solidFill>
                  <a:srgbClr val="333399"/>
                </a:solidFill>
                <a:latin typeface="Comic Sans MS" charset="0"/>
              </a:rPr>
              <a:t>1 new tuberculosis infection every second</a:t>
            </a:r>
          </a:p>
        </p:txBody>
      </p:sp>
      <p:sp>
        <p:nvSpPr>
          <p:cNvPr id="191492" name="Text Box 4"/>
          <p:cNvSpPr txBox="1">
            <a:spLocks noChangeArrowheads="1"/>
          </p:cNvSpPr>
          <p:nvPr/>
        </p:nvSpPr>
        <p:spPr bwMode="auto">
          <a:xfrm>
            <a:off x="179388" y="2132013"/>
            <a:ext cx="75612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b="0" dirty="0">
                <a:solidFill>
                  <a:srgbClr val="333399"/>
                </a:solidFill>
                <a:latin typeface="Comic Sans MS" charset="0"/>
              </a:rPr>
              <a:t>1/3 of the world population is infected</a:t>
            </a:r>
          </a:p>
          <a:p>
            <a:pPr eaLnBrk="1" hangingPunct="1"/>
            <a:endParaRPr lang="en-GB" b="0" dirty="0">
              <a:solidFill>
                <a:srgbClr val="333399"/>
              </a:solidFill>
              <a:latin typeface="Comic Sans MS" charset="0"/>
            </a:endParaRPr>
          </a:p>
        </p:txBody>
      </p:sp>
      <p:sp>
        <p:nvSpPr>
          <p:cNvPr id="191493" name="Text Box 5"/>
          <p:cNvSpPr txBox="1">
            <a:spLocks noChangeArrowheads="1"/>
          </p:cNvSpPr>
          <p:nvPr/>
        </p:nvSpPr>
        <p:spPr bwMode="auto">
          <a:xfrm>
            <a:off x="179388" y="1055688"/>
            <a:ext cx="8820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b="0">
                <a:solidFill>
                  <a:srgbClr val="333399"/>
                </a:solidFill>
                <a:latin typeface="Comic Sans MS" charset="0"/>
              </a:rPr>
              <a:t>Approx. 4400 people will die today from tuberculosis</a:t>
            </a:r>
          </a:p>
        </p:txBody>
      </p:sp>
      <p:sp>
        <p:nvSpPr>
          <p:cNvPr id="2" name="TextBox 1"/>
          <p:cNvSpPr txBox="1"/>
          <p:nvPr/>
        </p:nvSpPr>
        <p:spPr>
          <a:xfrm>
            <a:off x="0" y="3987061"/>
            <a:ext cx="6156176" cy="954107"/>
          </a:xfrm>
          <a:prstGeom prst="rect">
            <a:avLst/>
          </a:prstGeom>
          <a:noFill/>
        </p:spPr>
        <p:txBody>
          <a:bodyPr wrap="square" rtlCol="0">
            <a:spAutoFit/>
          </a:bodyPr>
          <a:lstStyle/>
          <a:p>
            <a:pPr algn="ctr"/>
            <a:r>
              <a:rPr lang="en-US" b="0" dirty="0" smtClean="0">
                <a:solidFill>
                  <a:srgbClr val="FF0000"/>
                </a:solidFill>
              </a:rPr>
              <a:t>1993 - the </a:t>
            </a:r>
            <a:r>
              <a:rPr lang="en-US" b="0" dirty="0">
                <a:solidFill>
                  <a:srgbClr val="FF0000"/>
                </a:solidFill>
              </a:rPr>
              <a:t>World Health </a:t>
            </a:r>
            <a:r>
              <a:rPr lang="en-US" b="0" dirty="0" err="1">
                <a:solidFill>
                  <a:srgbClr val="FF0000"/>
                </a:solidFill>
              </a:rPr>
              <a:t>Organisation</a:t>
            </a:r>
            <a:r>
              <a:rPr lang="en-US" b="0" dirty="0">
                <a:solidFill>
                  <a:srgbClr val="FF0000"/>
                </a:solidFill>
              </a:rPr>
              <a:t> declares TB a global emergency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4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26" presetClass="emph" presetSubtype="0" repeatCount="5000" fill="hold" grpId="1" nodeType="withEffect">
                                  <p:stCondLst>
                                    <p:cond delay="1000"/>
                                  </p:stCondLst>
                                  <p:childTnLst>
                                    <p:animEffect transition="out" filter="fade">
                                      <p:cBhvr>
                                        <p:cTn id="20" dur="1000" tmFilter="0, 0; .2, .5; .8, .5; 1, 0"/>
                                        <p:tgtEl>
                                          <p:spTgt spid="2"/>
                                        </p:tgtEl>
                                      </p:cBhvr>
                                    </p:animEffect>
                                    <p:animScale>
                                      <p:cBhvr>
                                        <p:cTn id="21"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p:bldP spid="191492" grpId="0"/>
      <p:bldP spid="191493" grpId="0"/>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True or false</a:t>
            </a:r>
            <a:endParaRPr lang="en-US" dirty="0">
              <a:solidFill>
                <a:srgbClr val="FF0000"/>
              </a:solidFill>
            </a:endParaRPr>
          </a:p>
        </p:txBody>
      </p:sp>
      <p:sp>
        <p:nvSpPr>
          <p:cNvPr id="3" name="Content Placeholder 2"/>
          <p:cNvSpPr>
            <a:spLocks noGrp="1"/>
          </p:cNvSpPr>
          <p:nvPr>
            <p:ph idx="1"/>
          </p:nvPr>
        </p:nvSpPr>
        <p:spPr>
          <a:xfrm>
            <a:off x="467544" y="1556792"/>
            <a:ext cx="8229600" cy="4525963"/>
          </a:xfrm>
        </p:spPr>
        <p:txBody>
          <a:bodyPr/>
          <a:lstStyle/>
          <a:p>
            <a:r>
              <a:rPr lang="en-US" dirty="0" smtClean="0">
                <a:solidFill>
                  <a:schemeClr val="accent6"/>
                </a:solidFill>
              </a:rPr>
              <a:t>TB is a relatively new disease</a:t>
            </a:r>
          </a:p>
          <a:p>
            <a:r>
              <a:rPr lang="en-US" dirty="0" smtClean="0">
                <a:solidFill>
                  <a:schemeClr val="accent6"/>
                </a:solidFill>
              </a:rPr>
              <a:t>TB is no longer a health problem</a:t>
            </a:r>
          </a:p>
          <a:p>
            <a:r>
              <a:rPr lang="en-US" dirty="0" smtClean="0">
                <a:solidFill>
                  <a:schemeClr val="accent6"/>
                </a:solidFill>
              </a:rPr>
              <a:t>People with </a:t>
            </a:r>
            <a:r>
              <a:rPr lang="en-US" dirty="0" err="1" smtClean="0">
                <a:solidFill>
                  <a:schemeClr val="accent6"/>
                </a:solidFill>
              </a:rPr>
              <a:t>extrapulmonary</a:t>
            </a:r>
            <a:r>
              <a:rPr lang="en-US" dirty="0" smtClean="0">
                <a:solidFill>
                  <a:schemeClr val="accent6"/>
                </a:solidFill>
              </a:rPr>
              <a:t> TB are not infectious</a:t>
            </a:r>
          </a:p>
          <a:p>
            <a:r>
              <a:rPr lang="en-US" dirty="0" smtClean="0">
                <a:solidFill>
                  <a:schemeClr val="accent6"/>
                </a:solidFill>
              </a:rPr>
              <a:t>The BCG vaccine helped to bring TB rates down</a:t>
            </a:r>
          </a:p>
          <a:p>
            <a:r>
              <a:rPr lang="en-US" dirty="0" smtClean="0">
                <a:solidFill>
                  <a:schemeClr val="accent6"/>
                </a:solidFill>
              </a:rPr>
              <a:t>BCG is a live vaccine and therefore highly dangerous</a:t>
            </a:r>
            <a:endParaRPr lang="en-US" dirty="0">
              <a:solidFill>
                <a:schemeClr val="accent6"/>
              </a:solidFill>
            </a:endParaRPr>
          </a:p>
        </p:txBody>
      </p:sp>
    </p:spTree>
    <p:extLst>
      <p:ext uri="{BB962C8B-B14F-4D97-AF65-F5344CB8AC3E}">
        <p14:creationId xmlns:p14="http://schemas.microsoft.com/office/powerpoint/2010/main" val="32837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485800"/>
            <a:ext cx="8229600" cy="1143000"/>
          </a:xfrm>
        </p:spPr>
        <p:txBody>
          <a:bodyPr/>
          <a:lstStyle/>
          <a:p>
            <a:pPr eaLnBrk="1" hangingPunct="1"/>
            <a:r>
              <a:rPr lang="en-GB" dirty="0">
                <a:solidFill>
                  <a:srgbClr val="FF0000"/>
                </a:solidFill>
                <a:latin typeface="Arial" charset="0"/>
              </a:rPr>
              <a:t>Aim</a:t>
            </a:r>
          </a:p>
        </p:txBody>
      </p:sp>
      <p:sp>
        <p:nvSpPr>
          <p:cNvPr id="17410" name="Rectangle 3"/>
          <p:cNvSpPr>
            <a:spLocks noGrp="1" noChangeArrowheads="1"/>
          </p:cNvSpPr>
          <p:nvPr>
            <p:ph type="body" idx="1"/>
          </p:nvPr>
        </p:nvSpPr>
        <p:spPr>
          <a:xfrm>
            <a:off x="0" y="2348855"/>
            <a:ext cx="9144000" cy="1800225"/>
          </a:xfrm>
        </p:spPr>
        <p:txBody>
          <a:bodyPr/>
          <a:lstStyle/>
          <a:p>
            <a:pPr eaLnBrk="1" hangingPunct="1">
              <a:buFontTx/>
              <a:buNone/>
            </a:pPr>
            <a:r>
              <a:rPr lang="en-GB" dirty="0">
                <a:solidFill>
                  <a:schemeClr val="accent2"/>
                </a:solidFill>
                <a:latin typeface="Arial" charset="0"/>
              </a:rPr>
              <a:t>  	To provide an overview of the characteristics of tuberculosis (TB) and its causative agent (i.e. </a:t>
            </a:r>
            <a:r>
              <a:rPr lang="en-GB" i="1" dirty="0" smtClean="0">
                <a:solidFill>
                  <a:schemeClr val="accent2"/>
                </a:solidFill>
                <a:latin typeface="Arial" charset="0"/>
              </a:rPr>
              <a:t>Mycobacterium </a:t>
            </a:r>
            <a:r>
              <a:rPr lang="en-GB" i="1" dirty="0">
                <a:solidFill>
                  <a:schemeClr val="accent2"/>
                </a:solidFill>
                <a:latin typeface="Arial" charset="0"/>
              </a:rPr>
              <a:t>tuberculosis - </a:t>
            </a:r>
            <a:r>
              <a:rPr lang="en-GB" i="1" dirty="0" smtClean="0">
                <a:solidFill>
                  <a:schemeClr val="accent2"/>
                </a:solidFill>
                <a:latin typeface="Arial" charset="0"/>
              </a:rPr>
              <a:t>MTB</a:t>
            </a:r>
            <a:r>
              <a:rPr lang="en-GB" dirty="0" smtClean="0">
                <a:solidFill>
                  <a:schemeClr val="accent2"/>
                </a:solidFill>
                <a:latin typeface="Arial" charset="0"/>
              </a:rPr>
              <a:t>)</a:t>
            </a:r>
            <a:endParaRPr lang="en-GB" dirty="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68313" y="1700213"/>
            <a:ext cx="8382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800" b="1">
                <a:solidFill>
                  <a:schemeClr val="tx1"/>
                </a:solidFill>
                <a:latin typeface="Arial" charset="0"/>
                <a:ea typeface="ＭＳ Ｐゴシック" charset="0"/>
                <a:cs typeface="ＭＳ Ｐゴシック" charset="0"/>
              </a:defRPr>
            </a:lvl1pPr>
            <a:lvl2pPr marL="914400" indent="-45720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nSpc>
                <a:spcPct val="110000"/>
              </a:lnSpc>
              <a:buFontTx/>
              <a:buChar char="•"/>
            </a:pPr>
            <a:r>
              <a:rPr lang="en-US" sz="2400" b="0" dirty="0">
                <a:solidFill>
                  <a:schemeClr val="accent6"/>
                </a:solidFill>
              </a:rPr>
              <a:t>Gram positive facultative anaerobe</a:t>
            </a:r>
          </a:p>
          <a:p>
            <a:pPr>
              <a:lnSpc>
                <a:spcPct val="110000"/>
              </a:lnSpc>
            </a:pPr>
            <a:endParaRPr lang="en-US" sz="2400" dirty="0">
              <a:solidFill>
                <a:schemeClr val="accent6"/>
              </a:solidFill>
            </a:endParaRPr>
          </a:p>
          <a:p>
            <a:pPr>
              <a:lnSpc>
                <a:spcPct val="110000"/>
              </a:lnSpc>
              <a:buFontTx/>
              <a:buChar char="•"/>
            </a:pPr>
            <a:r>
              <a:rPr lang="en-US" sz="2400" b="0" dirty="0">
                <a:solidFill>
                  <a:schemeClr val="accent6"/>
                </a:solidFill>
              </a:rPr>
              <a:t>Complex cell wall &gt;60% </a:t>
            </a:r>
            <a:r>
              <a:rPr lang="en-US" sz="2400" b="0" dirty="0" err="1">
                <a:solidFill>
                  <a:schemeClr val="accent6"/>
                </a:solidFill>
              </a:rPr>
              <a:t>mycolic</a:t>
            </a:r>
            <a:r>
              <a:rPr lang="en-US" sz="2400" b="0" dirty="0">
                <a:solidFill>
                  <a:schemeClr val="accent6"/>
                </a:solidFill>
              </a:rPr>
              <a:t> acids</a:t>
            </a:r>
          </a:p>
          <a:p>
            <a:pPr lvl="1">
              <a:lnSpc>
                <a:spcPct val="110000"/>
              </a:lnSpc>
              <a:buFont typeface="Times" charset="0"/>
              <a:buNone/>
            </a:pPr>
            <a:r>
              <a:rPr lang="en-US" sz="2400" b="0" dirty="0">
                <a:solidFill>
                  <a:schemeClr val="accent6"/>
                </a:solidFill>
              </a:rPr>
              <a:t>-	Lipid, sugar, proteins</a:t>
            </a:r>
          </a:p>
          <a:p>
            <a:pPr lvl="1">
              <a:lnSpc>
                <a:spcPct val="110000"/>
              </a:lnSpc>
              <a:buFont typeface="Times" charset="0"/>
              <a:buNone/>
            </a:pPr>
            <a:r>
              <a:rPr lang="en-US" sz="2400" b="0" dirty="0">
                <a:solidFill>
                  <a:schemeClr val="accent6"/>
                </a:solidFill>
              </a:rPr>
              <a:t>-	Resists degradation, complement, hydrolases</a:t>
            </a:r>
          </a:p>
          <a:p>
            <a:pPr lvl="1">
              <a:lnSpc>
                <a:spcPct val="110000"/>
              </a:lnSpc>
              <a:buFont typeface="Times" charset="0"/>
              <a:buNone/>
            </a:pPr>
            <a:r>
              <a:rPr lang="en-US" sz="2400" b="0" dirty="0">
                <a:solidFill>
                  <a:schemeClr val="accent6"/>
                </a:solidFill>
              </a:rPr>
              <a:t>-	Highly antigenic, </a:t>
            </a:r>
            <a:r>
              <a:rPr lang="en-US" sz="2400" b="0" dirty="0" err="1">
                <a:solidFill>
                  <a:schemeClr val="accent6"/>
                </a:solidFill>
              </a:rPr>
              <a:t>immunostimulatory</a:t>
            </a:r>
            <a:endParaRPr lang="en-US" sz="2400" b="0" dirty="0">
              <a:solidFill>
                <a:schemeClr val="accent6"/>
              </a:solidFill>
            </a:endParaRPr>
          </a:p>
          <a:p>
            <a:pPr lvl="1">
              <a:lnSpc>
                <a:spcPct val="110000"/>
              </a:lnSpc>
              <a:buFont typeface="Times" charset="0"/>
              <a:buNone/>
            </a:pPr>
            <a:endParaRPr lang="en-US" sz="2400" b="0" dirty="0">
              <a:solidFill>
                <a:schemeClr val="accent6"/>
              </a:solidFill>
            </a:endParaRPr>
          </a:p>
          <a:p>
            <a:pPr>
              <a:lnSpc>
                <a:spcPct val="110000"/>
              </a:lnSpc>
              <a:buFont typeface="Times" charset="0"/>
              <a:buChar char="•"/>
            </a:pPr>
            <a:r>
              <a:rPr lang="en-US" sz="2400" b="0" dirty="0">
                <a:solidFill>
                  <a:schemeClr val="accent6"/>
                </a:solidFill>
              </a:rPr>
              <a:t>Replicates </a:t>
            </a:r>
            <a:r>
              <a:rPr lang="en-US" sz="2400" b="0" dirty="0" err="1">
                <a:solidFill>
                  <a:schemeClr val="accent6"/>
                </a:solidFill>
              </a:rPr>
              <a:t>intracellularly</a:t>
            </a:r>
            <a:r>
              <a:rPr lang="en-US" sz="2400" b="0" dirty="0">
                <a:solidFill>
                  <a:schemeClr val="accent6"/>
                </a:solidFill>
              </a:rPr>
              <a:t> and </a:t>
            </a:r>
            <a:r>
              <a:rPr lang="en-US" sz="2400" b="0" dirty="0" err="1">
                <a:solidFill>
                  <a:schemeClr val="accent6"/>
                </a:solidFill>
              </a:rPr>
              <a:t>extracellularly</a:t>
            </a:r>
            <a:r>
              <a:rPr lang="en-US" sz="2400" b="0" dirty="0">
                <a:solidFill>
                  <a:schemeClr val="accent6"/>
                </a:solidFill>
              </a:rPr>
              <a:t>-human reservoir</a:t>
            </a:r>
          </a:p>
          <a:p>
            <a:pPr>
              <a:lnSpc>
                <a:spcPct val="110000"/>
              </a:lnSpc>
              <a:buFont typeface="Times" charset="0"/>
              <a:buNone/>
            </a:pPr>
            <a:endParaRPr lang="en-US" sz="2400" b="0" dirty="0">
              <a:solidFill>
                <a:schemeClr val="accent6"/>
              </a:solidFill>
            </a:endParaRPr>
          </a:p>
          <a:p>
            <a:pPr>
              <a:lnSpc>
                <a:spcPct val="110000"/>
              </a:lnSpc>
              <a:buFont typeface="Times" charset="0"/>
              <a:buChar char="•"/>
            </a:pPr>
            <a:r>
              <a:rPr lang="en-US" sz="2400" b="0" dirty="0">
                <a:solidFill>
                  <a:schemeClr val="accent6"/>
                </a:solidFill>
              </a:rPr>
              <a:t>Adapted to chronic infection - survival mechanism</a:t>
            </a:r>
          </a:p>
        </p:txBody>
      </p:sp>
      <p:sp>
        <p:nvSpPr>
          <p:cNvPr id="39938" name="Rectangle 4"/>
          <p:cNvSpPr>
            <a:spLocks noGrp="1" noChangeArrowheads="1"/>
          </p:cNvSpPr>
          <p:nvPr>
            <p:ph type="ctrTitle" idx="4294967295"/>
          </p:nvPr>
        </p:nvSpPr>
        <p:spPr>
          <a:xfrm>
            <a:off x="1835150" y="115888"/>
            <a:ext cx="4419600" cy="1143000"/>
          </a:xfrm>
        </p:spPr>
        <p:txBody>
          <a:bodyPr/>
          <a:lstStyle/>
          <a:p>
            <a:pPr eaLnBrk="1" hangingPunct="1"/>
            <a:r>
              <a:rPr lang="en-US" sz="3600" b="1" i="1" dirty="0">
                <a:solidFill>
                  <a:srgbClr val="FF0000"/>
                </a:solidFill>
                <a:latin typeface="Arial" charset="0"/>
              </a:rPr>
              <a:t>M. tuberculosis</a:t>
            </a:r>
            <a:endParaRPr lang="en-US" sz="3600" dirty="0">
              <a:solidFill>
                <a:srgbClr val="FF0000"/>
              </a:solidFill>
              <a:latin typeface="Arial" charset="0"/>
            </a:endParaRPr>
          </a:p>
        </p:txBody>
      </p:sp>
      <p:pic>
        <p:nvPicPr>
          <p:cNvPr id="3" name="Picture 2" descr="MTBCD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84168" y="116632"/>
            <a:ext cx="2915816" cy="197858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1223963" y="115888"/>
            <a:ext cx="630627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3200">
                <a:solidFill>
                  <a:srgbClr val="FF0000"/>
                </a:solidFill>
              </a:rPr>
              <a:t>The cell wall of </a:t>
            </a:r>
            <a:r>
              <a:rPr lang="en-GB" sz="3200" i="1">
                <a:solidFill>
                  <a:srgbClr val="FF0000"/>
                </a:solidFill>
              </a:rPr>
              <a:t>M. tuberculosis</a:t>
            </a:r>
          </a:p>
        </p:txBody>
      </p:sp>
      <p:sp>
        <p:nvSpPr>
          <p:cNvPr id="41986" name="Oval 8"/>
          <p:cNvSpPr>
            <a:spLocks noChangeArrowheads="1"/>
          </p:cNvSpPr>
          <p:nvPr/>
        </p:nvSpPr>
        <p:spPr bwMode="auto">
          <a:xfrm>
            <a:off x="3198813" y="2846388"/>
            <a:ext cx="1012825" cy="100647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0000"/>
              </a:solidFill>
            </a:endParaRPr>
          </a:p>
        </p:txBody>
      </p:sp>
      <p:pic>
        <p:nvPicPr>
          <p:cNvPr id="41987"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0"/>
            <a:ext cx="8545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16"/>
          <p:cNvSpPr txBox="1">
            <a:spLocks noChangeArrowheads="1"/>
          </p:cNvSpPr>
          <p:nvPr/>
        </p:nvSpPr>
        <p:spPr bwMode="auto">
          <a:xfrm>
            <a:off x="6286500" y="71438"/>
            <a:ext cx="2544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a:solidFill>
                  <a:srgbClr val="FF0000"/>
                </a:solidFill>
              </a:rPr>
              <a:t>MTB Cell Wall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4"/>
          <p:cNvSpPr txBox="1">
            <a:spLocks noChangeArrowheads="1"/>
          </p:cNvSpPr>
          <p:nvPr/>
        </p:nvSpPr>
        <p:spPr bwMode="auto">
          <a:xfrm>
            <a:off x="1528803" y="476672"/>
            <a:ext cx="61341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a:r>
              <a:rPr lang="en-GB" sz="4800" b="0" i="1" dirty="0" smtClean="0">
                <a:solidFill>
                  <a:srgbClr val="FF0000"/>
                </a:solidFill>
              </a:rPr>
              <a:t>MTB - </a:t>
            </a:r>
            <a:r>
              <a:rPr lang="en-GB" sz="4800" b="0" dirty="0">
                <a:solidFill>
                  <a:srgbClr val="FF0000"/>
                </a:solidFill>
              </a:rPr>
              <a:t>Characteristics</a:t>
            </a:r>
          </a:p>
        </p:txBody>
      </p:sp>
      <p:sp>
        <p:nvSpPr>
          <p:cNvPr id="44035" name="Text Box 17"/>
          <p:cNvSpPr txBox="1">
            <a:spLocks noChangeArrowheads="1"/>
          </p:cNvSpPr>
          <p:nvPr/>
        </p:nvSpPr>
        <p:spPr bwMode="auto">
          <a:xfrm>
            <a:off x="3963988" y="4110038"/>
            <a:ext cx="3487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buFontTx/>
              <a:buChar char="•"/>
            </a:pPr>
            <a:endParaRPr lang="en-US" sz="1800" b="0">
              <a:solidFill>
                <a:schemeClr val="accent6"/>
              </a:solidFill>
            </a:endParaRPr>
          </a:p>
        </p:txBody>
      </p:sp>
      <p:sp>
        <p:nvSpPr>
          <p:cNvPr id="11266" name="Text Box 2"/>
          <p:cNvSpPr txBox="1">
            <a:spLocks noChangeArrowheads="1"/>
          </p:cNvSpPr>
          <p:nvPr/>
        </p:nvSpPr>
        <p:spPr bwMode="auto">
          <a:xfrm>
            <a:off x="19608" y="4797152"/>
            <a:ext cx="45307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marL="342900" indent="-342900">
              <a:buClr>
                <a:schemeClr val="accent6"/>
              </a:buClr>
              <a:buFont typeface="Arial"/>
              <a:buChar char="•"/>
            </a:pPr>
            <a:r>
              <a:rPr lang="en-GB" sz="2400" b="0" dirty="0" smtClean="0">
                <a:solidFill>
                  <a:srgbClr val="2D2D8A"/>
                </a:solidFill>
              </a:rPr>
              <a:t>Size: 2</a:t>
            </a:r>
            <a:r>
              <a:rPr lang="en-GB" sz="2400" b="0" dirty="0">
                <a:solidFill>
                  <a:srgbClr val="2D2D8A"/>
                </a:solidFill>
              </a:rPr>
              <a:t>-4 </a:t>
            </a:r>
            <a:r>
              <a:rPr lang="el-GR" sz="2400" b="0" dirty="0">
                <a:solidFill>
                  <a:srgbClr val="2D2D8A"/>
                </a:solidFill>
              </a:rPr>
              <a:t>μ</a:t>
            </a:r>
            <a:r>
              <a:rPr lang="en-GB" sz="2400" b="0" dirty="0">
                <a:solidFill>
                  <a:srgbClr val="2D2D8A"/>
                </a:solidFill>
              </a:rPr>
              <a:t>m x 0.2-0.5 </a:t>
            </a:r>
            <a:r>
              <a:rPr lang="el-GR" sz="2400" b="0" dirty="0" smtClean="0">
                <a:solidFill>
                  <a:srgbClr val="2D2D8A"/>
                </a:solidFill>
              </a:rPr>
              <a:t>μ</a:t>
            </a:r>
            <a:r>
              <a:rPr lang="en-GB" sz="2400" b="0" dirty="0" smtClean="0">
                <a:solidFill>
                  <a:srgbClr val="2D2D8A"/>
                </a:solidFill>
              </a:rPr>
              <a:t>m</a:t>
            </a:r>
            <a:endParaRPr lang="en-GB" sz="2400" b="0" dirty="0">
              <a:solidFill>
                <a:srgbClr val="2D2D8A"/>
              </a:solidFill>
            </a:endParaRPr>
          </a:p>
          <a:p>
            <a:pPr marL="342900" indent="-342900">
              <a:buFont typeface="Arial"/>
              <a:buChar char="•"/>
            </a:pPr>
            <a:r>
              <a:rPr lang="en-GB" sz="2400" b="0" dirty="0" smtClean="0">
                <a:solidFill>
                  <a:srgbClr val="2D2D8A"/>
                </a:solidFill>
              </a:rPr>
              <a:t>Motility</a:t>
            </a:r>
            <a:r>
              <a:rPr lang="en-GB" sz="2400" b="0" dirty="0">
                <a:solidFill>
                  <a:srgbClr val="2D2D8A"/>
                </a:solidFill>
              </a:rPr>
              <a:t>: </a:t>
            </a:r>
            <a:r>
              <a:rPr lang="en-GB" sz="2400" b="0" dirty="0" smtClean="0">
                <a:solidFill>
                  <a:srgbClr val="2D2D8A"/>
                </a:solidFill>
              </a:rPr>
              <a:t>non-motile</a:t>
            </a:r>
            <a:endParaRPr lang="en-GB" sz="2400" b="0" dirty="0">
              <a:solidFill>
                <a:srgbClr val="2D2D8A"/>
              </a:solidFill>
            </a:endParaRPr>
          </a:p>
          <a:p>
            <a:pPr marL="342900" indent="-342900">
              <a:buFont typeface="Arial"/>
              <a:buChar char="•"/>
            </a:pPr>
            <a:r>
              <a:rPr lang="en-GB" sz="2400" b="0" dirty="0" smtClean="0">
                <a:solidFill>
                  <a:srgbClr val="2D2D8A"/>
                </a:solidFill>
              </a:rPr>
              <a:t>Shape:  rod</a:t>
            </a:r>
            <a:endParaRPr lang="en-GB" sz="2400" b="0" dirty="0">
              <a:solidFill>
                <a:srgbClr val="2D2D8A"/>
              </a:solidFill>
            </a:endParaRPr>
          </a:p>
          <a:p>
            <a:pPr marL="342900" indent="-342900">
              <a:buFont typeface="Arial"/>
              <a:buChar char="•"/>
            </a:pPr>
            <a:endParaRPr lang="en-GB" sz="2400" b="0" dirty="0">
              <a:solidFill>
                <a:srgbClr val="2D2D8A"/>
              </a:solidFill>
            </a:endParaRPr>
          </a:p>
        </p:txBody>
      </p:sp>
      <p:pic>
        <p:nvPicPr>
          <p:cNvPr id="44037" name="Picture 22" descr="Mycobacterium_tuberculo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628800"/>
            <a:ext cx="2703215" cy="260491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6" name="Group 18"/>
          <p:cNvGrpSpPr>
            <a:grpSpLocks/>
          </p:cNvGrpSpPr>
          <p:nvPr/>
        </p:nvGrpSpPr>
        <p:grpSpPr bwMode="auto">
          <a:xfrm>
            <a:off x="4283968" y="1628800"/>
            <a:ext cx="4623081" cy="4680520"/>
            <a:chOff x="4283968" y="1628800"/>
            <a:chExt cx="4623081" cy="4680520"/>
          </a:xfrm>
        </p:grpSpPr>
        <p:sp>
          <p:nvSpPr>
            <p:cNvPr id="44039" name="Text Box 20"/>
            <p:cNvSpPr txBox="1">
              <a:spLocks noChangeArrowheads="1"/>
            </p:cNvSpPr>
            <p:nvPr/>
          </p:nvSpPr>
          <p:spPr bwMode="auto">
            <a:xfrm>
              <a:off x="4283968" y="4739660"/>
              <a:ext cx="46230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Arial" charset="0"/>
                  <a:ea typeface="ＭＳ Ｐゴシック" charset="0"/>
                  <a:cs typeface="ＭＳ Ｐゴシック" charset="0"/>
                </a:defRPr>
              </a:lvl1pPr>
              <a:lvl2pPr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buFontTx/>
                <a:buChar char="•"/>
              </a:pPr>
              <a:r>
                <a:rPr lang="en-GB" sz="1800" b="0" dirty="0">
                  <a:solidFill>
                    <a:schemeClr val="accent6"/>
                  </a:solidFill>
                </a:rPr>
                <a:t> </a:t>
              </a:r>
              <a:r>
                <a:rPr lang="en-GB" sz="2400" b="0" dirty="0">
                  <a:solidFill>
                    <a:schemeClr val="accent6"/>
                  </a:solidFill>
                </a:rPr>
                <a:t>Growth: very slow </a:t>
              </a:r>
            </a:p>
            <a:p>
              <a:r>
                <a:rPr lang="en-GB" sz="2400" b="0" dirty="0">
                  <a:solidFill>
                    <a:schemeClr val="accent6"/>
                  </a:solidFill>
                </a:rPr>
                <a:t>	</a:t>
              </a:r>
              <a:r>
                <a:rPr lang="en-GB" sz="2400" b="0" dirty="0" smtClean="0">
                  <a:solidFill>
                    <a:schemeClr val="accent6"/>
                  </a:solidFill>
                </a:rPr>
                <a:t>-selective </a:t>
              </a:r>
              <a:r>
                <a:rPr lang="en-GB" sz="2400" b="0" dirty="0">
                  <a:solidFill>
                    <a:schemeClr val="accent6"/>
                  </a:solidFill>
                </a:rPr>
                <a:t>medium</a:t>
              </a:r>
            </a:p>
            <a:p>
              <a:pPr lvl="1"/>
              <a:r>
                <a:rPr lang="en-GB" sz="2400" b="0" dirty="0">
                  <a:solidFill>
                    <a:schemeClr val="accent6"/>
                  </a:solidFill>
                </a:rPr>
                <a:t>     	-doubling time  ~20 hours </a:t>
              </a:r>
            </a:p>
            <a:p>
              <a:r>
                <a:rPr lang="en-GB" sz="2400" b="0" dirty="0">
                  <a:solidFill>
                    <a:schemeClr val="accent6"/>
                  </a:solidFill>
                </a:rPr>
                <a:t>           -(cf.  </a:t>
              </a:r>
              <a:r>
                <a:rPr lang="en-GB" sz="2400" b="0" i="1" dirty="0">
                  <a:solidFill>
                    <a:schemeClr val="accent6"/>
                  </a:solidFill>
                </a:rPr>
                <a:t>E. coli</a:t>
              </a:r>
              <a:r>
                <a:rPr lang="en-GB" sz="2400" b="0" dirty="0">
                  <a:solidFill>
                    <a:schemeClr val="accent6"/>
                  </a:solidFill>
                </a:rPr>
                <a:t>  ~40 minutes</a:t>
              </a:r>
              <a:r>
                <a:rPr lang="en-GB" sz="2400" b="0" dirty="0" smtClean="0">
                  <a:solidFill>
                    <a:schemeClr val="accent6"/>
                  </a:solidFill>
                </a:rPr>
                <a:t>)</a:t>
              </a:r>
              <a:endParaRPr lang="en-GB" sz="2400" b="0" dirty="0">
                <a:solidFill>
                  <a:schemeClr val="accent6"/>
                </a:solidFill>
              </a:endParaRPr>
            </a:p>
          </p:txBody>
        </p:sp>
        <p:pic>
          <p:nvPicPr>
            <p:cNvPr id="44040" name="Picture 17" descr="mtbcolonies.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4008" y="1628800"/>
              <a:ext cx="4192788"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err="1" smtClean="0">
                <a:solidFill>
                  <a:srgbClr val="FF0000"/>
                </a:solidFill>
              </a:rPr>
              <a:t>Visualising</a:t>
            </a:r>
            <a:r>
              <a:rPr lang="en-US" dirty="0" smtClean="0">
                <a:solidFill>
                  <a:srgbClr val="FF0000"/>
                </a:solidFill>
              </a:rPr>
              <a:t> MTB</a:t>
            </a:r>
            <a:endParaRPr lang="en-US" dirty="0">
              <a:solidFill>
                <a:srgbClr val="FF0000"/>
              </a:solidFill>
            </a:endParaRPr>
          </a:p>
        </p:txBody>
      </p:sp>
      <p:sp>
        <p:nvSpPr>
          <p:cNvPr id="3" name="Content Placeholder 2"/>
          <p:cNvSpPr>
            <a:spLocks noGrp="1"/>
          </p:cNvSpPr>
          <p:nvPr>
            <p:ph idx="1"/>
          </p:nvPr>
        </p:nvSpPr>
        <p:spPr>
          <a:xfrm>
            <a:off x="457200" y="1052736"/>
            <a:ext cx="8291264" cy="5328592"/>
          </a:xfrm>
        </p:spPr>
        <p:txBody>
          <a:bodyPr/>
          <a:lstStyle/>
          <a:p>
            <a:pPr>
              <a:buClr>
                <a:srgbClr val="000090"/>
              </a:buClr>
            </a:pPr>
            <a:r>
              <a:rPr lang="en-US" dirty="0">
                <a:solidFill>
                  <a:srgbClr val="000090"/>
                </a:solidFill>
              </a:rPr>
              <a:t>R</a:t>
            </a:r>
            <a:r>
              <a:rPr lang="en-US" dirty="0" smtClean="0">
                <a:solidFill>
                  <a:srgbClr val="000090"/>
                </a:solidFill>
              </a:rPr>
              <a:t>esists </a:t>
            </a:r>
            <a:r>
              <a:rPr lang="en-US" dirty="0" err="1" smtClean="0">
                <a:solidFill>
                  <a:srgbClr val="000090"/>
                </a:solidFill>
              </a:rPr>
              <a:t>decolorisation</a:t>
            </a:r>
            <a:r>
              <a:rPr lang="en-US" dirty="0" smtClean="0">
                <a:solidFill>
                  <a:srgbClr val="000090"/>
                </a:solidFill>
              </a:rPr>
              <a:t> </a:t>
            </a:r>
            <a:r>
              <a:rPr lang="en-US" dirty="0">
                <a:solidFill>
                  <a:srgbClr val="000090"/>
                </a:solidFill>
              </a:rPr>
              <a:t>by acids during </a:t>
            </a:r>
            <a:r>
              <a:rPr lang="en-US" dirty="0" smtClean="0">
                <a:solidFill>
                  <a:srgbClr val="000090"/>
                </a:solidFill>
              </a:rPr>
              <a:t>staining procedures – </a:t>
            </a:r>
            <a:r>
              <a:rPr lang="en-US" dirty="0" smtClean="0">
                <a:solidFill>
                  <a:schemeClr val="accent6"/>
                </a:solidFill>
              </a:rPr>
              <a:t>Acid Fast</a:t>
            </a:r>
          </a:p>
          <a:p>
            <a:pPr marL="0" indent="0">
              <a:buClr>
                <a:srgbClr val="000090"/>
              </a:buClr>
              <a:buNone/>
            </a:pPr>
            <a:r>
              <a:rPr lang="en-US" dirty="0" err="1" smtClean="0">
                <a:solidFill>
                  <a:srgbClr val="FF7E56"/>
                </a:solidFill>
              </a:rPr>
              <a:t>Ziehl</a:t>
            </a:r>
            <a:r>
              <a:rPr lang="en-US" dirty="0" smtClean="0">
                <a:solidFill>
                  <a:srgbClr val="FF7E56"/>
                </a:solidFill>
              </a:rPr>
              <a:t> </a:t>
            </a:r>
            <a:r>
              <a:rPr lang="en-US" dirty="0" err="1" smtClean="0">
                <a:solidFill>
                  <a:srgbClr val="FF7E56"/>
                </a:solidFill>
              </a:rPr>
              <a:t>Neelson</a:t>
            </a:r>
            <a:r>
              <a:rPr lang="en-US" dirty="0" smtClean="0">
                <a:solidFill>
                  <a:srgbClr val="FF7E56"/>
                </a:solidFill>
              </a:rPr>
              <a:t> stain</a:t>
            </a:r>
          </a:p>
          <a:p>
            <a:pPr>
              <a:buClr>
                <a:srgbClr val="000090"/>
              </a:buClr>
            </a:pPr>
            <a:r>
              <a:rPr lang="en-US" dirty="0" err="1">
                <a:solidFill>
                  <a:srgbClr val="2D2D8A"/>
                </a:solidFill>
              </a:rPr>
              <a:t>C</a:t>
            </a:r>
            <a:r>
              <a:rPr lang="en-US" dirty="0" err="1" smtClean="0">
                <a:solidFill>
                  <a:srgbClr val="2D2D8A"/>
                </a:solidFill>
              </a:rPr>
              <a:t>arbul</a:t>
            </a:r>
            <a:r>
              <a:rPr lang="en-US" dirty="0" smtClean="0">
                <a:solidFill>
                  <a:srgbClr val="2D2D8A"/>
                </a:solidFill>
              </a:rPr>
              <a:t> </a:t>
            </a:r>
            <a:r>
              <a:rPr lang="en-US" dirty="0" err="1" smtClean="0">
                <a:solidFill>
                  <a:srgbClr val="2D2D8A"/>
                </a:solidFill>
              </a:rPr>
              <a:t>fuchsin</a:t>
            </a:r>
            <a:r>
              <a:rPr lang="en-US" dirty="0" smtClean="0">
                <a:solidFill>
                  <a:srgbClr val="2D2D8A"/>
                </a:solidFill>
              </a:rPr>
              <a:t>, driven into MTB with heat</a:t>
            </a:r>
          </a:p>
          <a:p>
            <a:pPr>
              <a:buClr>
                <a:srgbClr val="000090"/>
              </a:buClr>
            </a:pPr>
            <a:r>
              <a:rPr lang="en-US" dirty="0" smtClean="0">
                <a:solidFill>
                  <a:srgbClr val="2D2D8A"/>
                </a:solidFill>
              </a:rPr>
              <a:t>Acid </a:t>
            </a:r>
            <a:r>
              <a:rPr lang="en-US" dirty="0" err="1" smtClean="0">
                <a:solidFill>
                  <a:srgbClr val="2D2D8A"/>
                </a:solidFill>
              </a:rPr>
              <a:t>alchol</a:t>
            </a:r>
            <a:r>
              <a:rPr lang="en-US" dirty="0" smtClean="0">
                <a:solidFill>
                  <a:srgbClr val="2D2D8A"/>
                </a:solidFill>
              </a:rPr>
              <a:t> </a:t>
            </a:r>
            <a:r>
              <a:rPr lang="en-US" dirty="0" err="1">
                <a:solidFill>
                  <a:srgbClr val="2D2D8A"/>
                </a:solidFill>
              </a:rPr>
              <a:t>d</a:t>
            </a:r>
            <a:r>
              <a:rPr lang="en-US" dirty="0" err="1" smtClean="0">
                <a:solidFill>
                  <a:srgbClr val="2D2D8A"/>
                </a:solidFill>
              </a:rPr>
              <a:t>ecolourisation</a:t>
            </a:r>
            <a:r>
              <a:rPr lang="en-US" dirty="0" smtClean="0">
                <a:solidFill>
                  <a:srgbClr val="2D2D8A"/>
                </a:solidFill>
              </a:rPr>
              <a:t> removes </a:t>
            </a:r>
            <a:r>
              <a:rPr lang="en-US" dirty="0" err="1" smtClean="0">
                <a:solidFill>
                  <a:srgbClr val="2D2D8A"/>
                </a:solidFill>
              </a:rPr>
              <a:t>colour</a:t>
            </a:r>
            <a:r>
              <a:rPr lang="en-US" dirty="0" smtClean="0">
                <a:solidFill>
                  <a:srgbClr val="2D2D8A"/>
                </a:solidFill>
              </a:rPr>
              <a:t> in non </a:t>
            </a:r>
            <a:r>
              <a:rPr lang="en-US" dirty="0" err="1" smtClean="0">
                <a:solidFill>
                  <a:srgbClr val="2D2D8A"/>
                </a:solidFill>
              </a:rPr>
              <a:t>acidfast</a:t>
            </a:r>
            <a:r>
              <a:rPr lang="en-US" dirty="0" smtClean="0">
                <a:solidFill>
                  <a:srgbClr val="2D2D8A"/>
                </a:solidFill>
              </a:rPr>
              <a:t> cells</a:t>
            </a:r>
          </a:p>
          <a:p>
            <a:pPr>
              <a:buClr>
                <a:srgbClr val="000090"/>
              </a:buClr>
            </a:pPr>
            <a:r>
              <a:rPr lang="en-US" dirty="0" smtClean="0">
                <a:solidFill>
                  <a:srgbClr val="2D2D8A"/>
                </a:solidFill>
              </a:rPr>
              <a:t>Counter stain </a:t>
            </a:r>
            <a:r>
              <a:rPr lang="en-US" dirty="0" err="1" smtClean="0">
                <a:solidFill>
                  <a:srgbClr val="2D2D8A"/>
                </a:solidFill>
              </a:rPr>
              <a:t>eg</a:t>
            </a:r>
            <a:r>
              <a:rPr lang="en-US" dirty="0" smtClean="0">
                <a:solidFill>
                  <a:srgbClr val="2D2D8A"/>
                </a:solidFill>
              </a:rPr>
              <a:t>. crystal violet </a:t>
            </a:r>
            <a:r>
              <a:rPr lang="en-US" dirty="0" err="1" smtClean="0">
                <a:solidFill>
                  <a:srgbClr val="2D2D8A"/>
                </a:solidFill>
              </a:rPr>
              <a:t>colours</a:t>
            </a:r>
            <a:r>
              <a:rPr lang="en-US" dirty="0" smtClean="0">
                <a:solidFill>
                  <a:srgbClr val="2D2D8A"/>
                </a:solidFill>
              </a:rPr>
              <a:t> nonacid fast cells</a:t>
            </a:r>
          </a:p>
          <a:p>
            <a:pPr>
              <a:buClr>
                <a:srgbClr val="000090"/>
              </a:buClr>
            </a:pPr>
            <a:r>
              <a:rPr lang="nl-NL" dirty="0" smtClean="0">
                <a:solidFill>
                  <a:srgbClr val="2D2D8A"/>
                </a:solidFill>
                <a:hlinkClick r:id="rId2"/>
              </a:rPr>
              <a:t>http://www.microbelibrary.org/images/shoeb/ziehl-neelsen.html</a:t>
            </a:r>
            <a:endParaRPr lang="en-US" dirty="0" smtClean="0">
              <a:solidFill>
                <a:srgbClr val="2D2D8A"/>
              </a:solidFill>
            </a:endParaRPr>
          </a:p>
        </p:txBody>
      </p:sp>
    </p:spTree>
    <p:extLst>
      <p:ext uri="{BB962C8B-B14F-4D97-AF65-F5344CB8AC3E}">
        <p14:creationId xmlns:p14="http://schemas.microsoft.com/office/powerpoint/2010/main" val="86387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871538" y="5949950"/>
            <a:ext cx="2760662" cy="771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a:r>
              <a:rPr lang="en-GB" sz="2200" b="0">
                <a:solidFill>
                  <a:schemeClr val="accent6"/>
                </a:solidFill>
              </a:rPr>
              <a:t>Cole </a:t>
            </a:r>
            <a:r>
              <a:rPr lang="en-GB" sz="2200" b="0" i="1">
                <a:solidFill>
                  <a:schemeClr val="accent6"/>
                </a:solidFill>
              </a:rPr>
              <a:t>et al</a:t>
            </a:r>
            <a:r>
              <a:rPr lang="en-GB" sz="2200" b="0">
                <a:solidFill>
                  <a:schemeClr val="accent6"/>
                </a:solidFill>
              </a:rPr>
              <a:t>. 1998</a:t>
            </a:r>
          </a:p>
          <a:p>
            <a:pPr algn="ctr"/>
            <a:r>
              <a:rPr lang="en-GB" sz="2200" b="0">
                <a:solidFill>
                  <a:schemeClr val="accent6"/>
                </a:solidFill>
              </a:rPr>
              <a:t>Nature 393, 537-544</a:t>
            </a:r>
          </a:p>
        </p:txBody>
      </p:sp>
      <p:sp>
        <p:nvSpPr>
          <p:cNvPr id="18435" name="Text Box 3"/>
          <p:cNvSpPr txBox="1">
            <a:spLocks noChangeArrowheads="1"/>
          </p:cNvSpPr>
          <p:nvPr/>
        </p:nvSpPr>
        <p:spPr bwMode="auto">
          <a:xfrm>
            <a:off x="4572000" y="2092325"/>
            <a:ext cx="48260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lnSpc>
                <a:spcPct val="200000"/>
              </a:lnSpc>
              <a:buFontTx/>
              <a:buChar char="•"/>
            </a:pPr>
            <a:r>
              <a:rPr lang="en-GB" b="0">
                <a:solidFill>
                  <a:schemeClr val="accent6"/>
                </a:solidFill>
              </a:rPr>
              <a:t> </a:t>
            </a:r>
            <a:r>
              <a:rPr lang="en-GB" sz="2400" b="0">
                <a:solidFill>
                  <a:schemeClr val="accent6"/>
                </a:solidFill>
              </a:rPr>
              <a:t>~ 4,000 genes</a:t>
            </a:r>
          </a:p>
          <a:p>
            <a:pPr eaLnBrk="1" hangingPunct="1">
              <a:lnSpc>
                <a:spcPct val="200000"/>
              </a:lnSpc>
              <a:buFontTx/>
              <a:buChar char="•"/>
            </a:pPr>
            <a:r>
              <a:rPr lang="en-GB" sz="2400" b="0">
                <a:solidFill>
                  <a:schemeClr val="accent6"/>
                </a:solidFill>
              </a:rPr>
              <a:t> High GC base content</a:t>
            </a:r>
          </a:p>
          <a:p>
            <a:pPr eaLnBrk="1" hangingPunct="1">
              <a:lnSpc>
                <a:spcPct val="200000"/>
              </a:lnSpc>
              <a:buFontTx/>
              <a:buChar char="•"/>
            </a:pPr>
            <a:r>
              <a:rPr lang="en-GB" sz="2400" b="0">
                <a:solidFill>
                  <a:schemeClr val="accent6"/>
                </a:solidFill>
              </a:rPr>
              <a:t> &gt;250 lipid metabolism genes</a:t>
            </a:r>
          </a:p>
          <a:p>
            <a:pPr eaLnBrk="1" hangingPunct="1">
              <a:lnSpc>
                <a:spcPct val="200000"/>
              </a:lnSpc>
            </a:pPr>
            <a:r>
              <a:rPr lang="en-GB" sz="2400" b="0">
                <a:solidFill>
                  <a:schemeClr val="accent6"/>
                </a:solidFill>
              </a:rPr>
              <a:t> </a:t>
            </a:r>
            <a:endParaRPr lang="en-GB" sz="2200" b="0">
              <a:solidFill>
                <a:schemeClr val="accent6"/>
              </a:solidFill>
            </a:endParaRPr>
          </a:p>
        </p:txBody>
      </p:sp>
      <p:sp>
        <p:nvSpPr>
          <p:cNvPr id="46083" name="Rectangle 4"/>
          <p:cNvSpPr>
            <a:spLocks noGrp="1" noChangeArrowheads="1"/>
          </p:cNvSpPr>
          <p:nvPr>
            <p:ph type="title"/>
          </p:nvPr>
        </p:nvSpPr>
        <p:spPr>
          <a:xfrm>
            <a:off x="228600" y="333375"/>
            <a:ext cx="8686800" cy="1143000"/>
          </a:xfrm>
        </p:spPr>
        <p:txBody>
          <a:bodyPr/>
          <a:lstStyle/>
          <a:p>
            <a:pPr eaLnBrk="1" hangingPunct="1"/>
            <a:r>
              <a:rPr lang="en-US" sz="3600" dirty="0">
                <a:solidFill>
                  <a:srgbClr val="FF0000"/>
                </a:solidFill>
                <a:latin typeface="Arial" charset="0"/>
              </a:rPr>
              <a:t>The genome of </a:t>
            </a:r>
            <a:r>
              <a:rPr lang="en-US" sz="3600" i="1" dirty="0">
                <a:solidFill>
                  <a:srgbClr val="FF0000"/>
                </a:solidFill>
                <a:latin typeface="Arial" charset="0"/>
              </a:rPr>
              <a:t>M. tuberculosis</a:t>
            </a:r>
            <a:br>
              <a:rPr lang="en-US" sz="3600" i="1" dirty="0">
                <a:solidFill>
                  <a:srgbClr val="FF0000"/>
                </a:solidFill>
                <a:latin typeface="Arial" charset="0"/>
              </a:rPr>
            </a:br>
            <a:endParaRPr lang="en-US" sz="3600" dirty="0">
              <a:solidFill>
                <a:srgbClr val="FF0000"/>
              </a:solidFill>
              <a:latin typeface="Arial" charset="0"/>
            </a:endParaRPr>
          </a:p>
        </p:txBody>
      </p:sp>
      <p:pic>
        <p:nvPicPr>
          <p:cNvPr id="46084" name="Picture 5" descr="Mtb starburs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950" y="1268413"/>
            <a:ext cx="4335463"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763" y="837084"/>
            <a:ext cx="9401176" cy="5256214"/>
            <a:chOff x="-3" y="799"/>
            <a:chExt cx="5922" cy="3311"/>
          </a:xfrm>
        </p:grpSpPr>
        <p:pic>
          <p:nvPicPr>
            <p:cNvPr id="481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 y="799"/>
              <a:ext cx="5738" cy="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7"/>
            <p:cNvSpPr txBox="1">
              <a:spLocks noChangeArrowheads="1"/>
            </p:cNvSpPr>
            <p:nvPr/>
          </p:nvSpPr>
          <p:spPr bwMode="auto">
            <a:xfrm>
              <a:off x="-3" y="845"/>
              <a:ext cx="11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spcBef>
                  <a:spcPct val="50000"/>
                </a:spcBef>
              </a:pPr>
              <a:endParaRPr lang="en-US" sz="1800">
                <a:solidFill>
                  <a:schemeClr val="accent6"/>
                </a:solidFill>
              </a:endParaRPr>
            </a:p>
          </p:txBody>
        </p:sp>
        <p:sp>
          <p:nvSpPr>
            <p:cNvPr id="48134" name="Text Box 8"/>
            <p:cNvSpPr txBox="1">
              <a:spLocks noChangeArrowheads="1"/>
            </p:cNvSpPr>
            <p:nvPr/>
          </p:nvSpPr>
          <p:spPr bwMode="auto">
            <a:xfrm>
              <a:off x="2086" y="845"/>
              <a:ext cx="181"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spcBef>
                  <a:spcPct val="50000"/>
                </a:spcBef>
              </a:pPr>
              <a:endParaRPr lang="en-US" sz="1800">
                <a:solidFill>
                  <a:schemeClr val="accent6"/>
                </a:solidFill>
              </a:endParaRPr>
            </a:p>
          </p:txBody>
        </p:sp>
        <p:sp>
          <p:nvSpPr>
            <p:cNvPr id="48135" name="Text Box 5"/>
            <p:cNvSpPr txBox="1">
              <a:spLocks noChangeArrowheads="1"/>
            </p:cNvSpPr>
            <p:nvPr/>
          </p:nvSpPr>
          <p:spPr bwMode="auto">
            <a:xfrm>
              <a:off x="2721" y="3668"/>
              <a:ext cx="319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000" b="0" dirty="0">
                  <a:solidFill>
                    <a:schemeClr val="accent6"/>
                  </a:solidFill>
                </a:rPr>
                <a:t>- LSPs -define global  phylogeny</a:t>
              </a:r>
            </a:p>
            <a:p>
              <a:pPr eaLnBrk="1" hangingPunct="1"/>
              <a:r>
                <a:rPr lang="en-GB" sz="2000" b="0" dirty="0">
                  <a:solidFill>
                    <a:schemeClr val="accent6"/>
                  </a:solidFill>
                </a:rPr>
                <a:t>- 6 lineages are geographically structured</a:t>
              </a:r>
            </a:p>
          </p:txBody>
        </p:sp>
        <p:sp>
          <p:nvSpPr>
            <p:cNvPr id="48136" name="Text Box 6"/>
            <p:cNvSpPr txBox="1">
              <a:spLocks noChangeArrowheads="1"/>
            </p:cNvSpPr>
            <p:nvPr/>
          </p:nvSpPr>
          <p:spPr bwMode="auto">
            <a:xfrm>
              <a:off x="3969" y="845"/>
              <a:ext cx="18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1800" b="0" dirty="0" err="1">
                  <a:solidFill>
                    <a:schemeClr val="accent6"/>
                  </a:solidFill>
                </a:rPr>
                <a:t>Gagneux</a:t>
              </a:r>
              <a:r>
                <a:rPr lang="en-GB" sz="1800" b="0" dirty="0">
                  <a:solidFill>
                    <a:schemeClr val="accent6"/>
                  </a:solidFill>
                </a:rPr>
                <a:t> et al PNAS 2006</a:t>
              </a:r>
            </a:p>
          </p:txBody>
        </p:sp>
      </p:grpSp>
      <p:sp>
        <p:nvSpPr>
          <p:cNvPr id="176138" name="Text Box 10"/>
          <p:cNvSpPr txBox="1">
            <a:spLocks noChangeArrowheads="1"/>
          </p:cNvSpPr>
          <p:nvPr/>
        </p:nvSpPr>
        <p:spPr bwMode="auto">
          <a:xfrm>
            <a:off x="323528" y="6284168"/>
            <a:ext cx="854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400" b="0" dirty="0">
                <a:solidFill>
                  <a:srgbClr val="FF6600"/>
                </a:solidFill>
              </a:rPr>
              <a:t>Theory  - lineages have adapted to particular host populations</a:t>
            </a:r>
          </a:p>
        </p:txBody>
      </p:sp>
      <p:sp>
        <p:nvSpPr>
          <p:cNvPr id="48129" name="Rectangle 2"/>
          <p:cNvSpPr>
            <a:spLocks noGrp="1" noChangeArrowheads="1"/>
          </p:cNvSpPr>
          <p:nvPr>
            <p:ph type="title"/>
          </p:nvPr>
        </p:nvSpPr>
        <p:spPr>
          <a:xfrm>
            <a:off x="0" y="-99392"/>
            <a:ext cx="9144000" cy="1187450"/>
          </a:xfrm>
        </p:spPr>
        <p:txBody>
          <a:bodyPr/>
          <a:lstStyle/>
          <a:p>
            <a:pPr eaLnBrk="1" hangingPunct="1"/>
            <a:r>
              <a:rPr lang="en-GB" sz="3200" dirty="0">
                <a:solidFill>
                  <a:srgbClr val="FF0000"/>
                </a:solidFill>
                <a:latin typeface="Arial" charset="0"/>
              </a:rPr>
              <a:t>Global population structure and geographical distribution of MTB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44450"/>
            <a:ext cx="8229600" cy="1143000"/>
          </a:xfrm>
        </p:spPr>
        <p:txBody>
          <a:bodyPr/>
          <a:lstStyle/>
          <a:p>
            <a:pPr eaLnBrk="1" hangingPunct="1"/>
            <a:r>
              <a:rPr lang="en-GB" sz="4000" dirty="0">
                <a:solidFill>
                  <a:srgbClr val="FF0000"/>
                </a:solidFill>
                <a:latin typeface="Arial" charset="0"/>
              </a:rPr>
              <a:t>The burden of tuberculosis today…</a:t>
            </a:r>
          </a:p>
        </p:txBody>
      </p:sp>
      <p:sp>
        <p:nvSpPr>
          <p:cNvPr id="93187" name="Rectangle 3"/>
          <p:cNvSpPr>
            <a:spLocks noGrp="1" noChangeArrowheads="1"/>
          </p:cNvSpPr>
          <p:nvPr>
            <p:ph type="body" idx="1"/>
          </p:nvPr>
        </p:nvSpPr>
        <p:spPr>
          <a:xfrm>
            <a:off x="107950" y="1350963"/>
            <a:ext cx="8229600" cy="4525962"/>
          </a:xfrm>
        </p:spPr>
        <p:txBody>
          <a:bodyPr/>
          <a:lstStyle/>
          <a:p>
            <a:pPr eaLnBrk="1" hangingPunct="1">
              <a:lnSpc>
                <a:spcPct val="90000"/>
              </a:lnSpc>
              <a:defRPr/>
            </a:pPr>
            <a:r>
              <a:rPr lang="en-GB" sz="2400" dirty="0">
                <a:solidFill>
                  <a:schemeClr val="accent2"/>
                </a:solidFill>
                <a:latin typeface="Arial" charset="0"/>
                <a:cs typeface="Arial" charset="0"/>
              </a:rPr>
              <a:t>1993 -WHO declared TB global emergency</a:t>
            </a:r>
            <a:r>
              <a:rPr lang="en-US" sz="2400" dirty="0">
                <a:solidFill>
                  <a:schemeClr val="accent2"/>
                </a:solidFill>
                <a:latin typeface="Arial" charset="0"/>
                <a:cs typeface="Arial" charset="0"/>
              </a:rPr>
              <a:t> </a:t>
            </a:r>
          </a:p>
          <a:p>
            <a:pPr eaLnBrk="1" hangingPunct="1">
              <a:lnSpc>
                <a:spcPct val="90000"/>
              </a:lnSpc>
              <a:defRPr/>
            </a:pPr>
            <a:endParaRPr lang="en-US" sz="2400" dirty="0">
              <a:solidFill>
                <a:schemeClr val="accent2"/>
              </a:solidFill>
              <a:effectLst>
                <a:outerShdw blurRad="38100" dist="38100" dir="2700000" algn="tl">
                  <a:srgbClr val="000000"/>
                </a:outerShdw>
              </a:effectLst>
              <a:latin typeface="Arial" charset="0"/>
              <a:cs typeface="Arial" charset="0"/>
            </a:endParaRPr>
          </a:p>
          <a:p>
            <a:pPr eaLnBrk="1" hangingPunct="1">
              <a:lnSpc>
                <a:spcPct val="90000"/>
              </a:lnSpc>
              <a:defRPr/>
            </a:pPr>
            <a:r>
              <a:rPr lang="en-US" sz="2400" dirty="0">
                <a:solidFill>
                  <a:schemeClr val="accent2"/>
                </a:solidFill>
                <a:latin typeface="Arial" charset="0"/>
                <a:cs typeface="Arial" charset="0"/>
              </a:rPr>
              <a:t>8.8 million new cases annually (1.4 million children) </a:t>
            </a:r>
          </a:p>
          <a:p>
            <a:pPr eaLnBrk="1" hangingPunct="1">
              <a:lnSpc>
                <a:spcPct val="90000"/>
              </a:lnSpc>
              <a:defRPr/>
            </a:pPr>
            <a:endParaRPr lang="en-US" sz="2400" dirty="0">
              <a:solidFill>
                <a:schemeClr val="accent2"/>
              </a:solidFill>
              <a:latin typeface="Arial" charset="0"/>
              <a:cs typeface="Arial" charset="0"/>
            </a:endParaRPr>
          </a:p>
          <a:p>
            <a:pPr eaLnBrk="1" hangingPunct="1">
              <a:lnSpc>
                <a:spcPct val="90000"/>
              </a:lnSpc>
              <a:defRPr/>
            </a:pPr>
            <a:r>
              <a:rPr lang="en-US" sz="2400" dirty="0">
                <a:solidFill>
                  <a:schemeClr val="accent2"/>
                </a:solidFill>
                <a:latin typeface="Arial" charset="0"/>
                <a:cs typeface="Arial" charset="0"/>
              </a:rPr>
              <a:t>2 million deaths annually (450,000 in children)</a:t>
            </a:r>
          </a:p>
          <a:p>
            <a:pPr eaLnBrk="1" hangingPunct="1">
              <a:lnSpc>
                <a:spcPct val="90000"/>
              </a:lnSpc>
              <a:defRPr/>
            </a:pPr>
            <a:endParaRPr lang="en-US" sz="2400" dirty="0">
              <a:solidFill>
                <a:schemeClr val="accent2"/>
              </a:solidFill>
              <a:latin typeface="Arial" charset="0"/>
              <a:cs typeface="Arial" charset="0"/>
            </a:endParaRPr>
          </a:p>
          <a:p>
            <a:pPr eaLnBrk="1" hangingPunct="1">
              <a:lnSpc>
                <a:spcPct val="90000"/>
              </a:lnSpc>
              <a:defRPr/>
            </a:pPr>
            <a:r>
              <a:rPr lang="en-US" sz="2400" dirty="0">
                <a:solidFill>
                  <a:schemeClr val="accent2"/>
                </a:solidFill>
                <a:latin typeface="Arial" charset="0"/>
                <a:cs typeface="Arial" charset="0"/>
              </a:rPr>
              <a:t>Over 350,000 deaths due to TB/HIV (? in children)</a:t>
            </a:r>
          </a:p>
          <a:p>
            <a:pPr eaLnBrk="1" hangingPunct="1">
              <a:lnSpc>
                <a:spcPct val="90000"/>
              </a:lnSpc>
              <a:buFontTx/>
              <a:buNone/>
              <a:defRPr/>
            </a:pPr>
            <a:endParaRPr lang="en-US" sz="2400" dirty="0">
              <a:solidFill>
                <a:schemeClr val="accent2"/>
              </a:solidFill>
              <a:effectLst>
                <a:outerShdw blurRad="38100" dist="38100" dir="2700000" algn="tl">
                  <a:srgbClr val="000000"/>
                </a:outerShdw>
              </a:effectLst>
              <a:latin typeface="Arial" charset="0"/>
              <a:cs typeface="Arial" charset="0"/>
            </a:endParaRPr>
          </a:p>
          <a:p>
            <a:pPr eaLnBrk="1" hangingPunct="1">
              <a:lnSpc>
                <a:spcPct val="90000"/>
              </a:lnSpc>
              <a:defRPr/>
            </a:pPr>
            <a:r>
              <a:rPr lang="en-GB" sz="2400" dirty="0">
                <a:solidFill>
                  <a:schemeClr val="accent2"/>
                </a:solidFill>
                <a:latin typeface="Arial" charset="0"/>
                <a:cs typeface="Arial" charset="0"/>
              </a:rPr>
              <a:t>1/3 of world</a:t>
            </a:r>
            <a:r>
              <a:rPr lang="ja-JP" altLang="en-GB" sz="2400" dirty="0">
                <a:solidFill>
                  <a:schemeClr val="accent2"/>
                </a:solidFill>
                <a:latin typeface="Arial" charset="0"/>
                <a:cs typeface="Arial" charset="0"/>
              </a:rPr>
              <a:t>’</a:t>
            </a:r>
            <a:r>
              <a:rPr lang="en-GB" sz="2400" dirty="0">
                <a:solidFill>
                  <a:schemeClr val="accent2"/>
                </a:solidFill>
                <a:latin typeface="Arial" charset="0"/>
                <a:cs typeface="Arial" charset="0"/>
              </a:rPr>
              <a:t>s population is infected with </a:t>
            </a:r>
          </a:p>
          <a:p>
            <a:pPr eaLnBrk="1" hangingPunct="1">
              <a:lnSpc>
                <a:spcPct val="90000"/>
              </a:lnSpc>
              <a:buFontTx/>
              <a:buNone/>
              <a:defRPr/>
            </a:pPr>
            <a:r>
              <a:rPr lang="en-GB" sz="2400" i="1" dirty="0">
                <a:solidFill>
                  <a:schemeClr val="accent2"/>
                </a:solidFill>
                <a:latin typeface="Arial" charset="0"/>
                <a:cs typeface="Arial" charset="0"/>
              </a:rPr>
              <a:t>	M. tuberculosis - One new infection per second</a:t>
            </a:r>
          </a:p>
          <a:p>
            <a:pPr eaLnBrk="1" hangingPunct="1">
              <a:lnSpc>
                <a:spcPct val="90000"/>
              </a:lnSpc>
              <a:buFontTx/>
              <a:buNone/>
              <a:defRPr/>
            </a:pPr>
            <a:endParaRPr lang="en-GB" sz="2400" i="1" dirty="0">
              <a:solidFill>
                <a:schemeClr val="accent2"/>
              </a:solidFill>
              <a:latin typeface="Arial" charset="0"/>
              <a:cs typeface="Arial" charset="0"/>
            </a:endParaRPr>
          </a:p>
          <a:p>
            <a:pPr eaLnBrk="1" hangingPunct="1">
              <a:lnSpc>
                <a:spcPct val="90000"/>
              </a:lnSpc>
              <a:defRPr/>
            </a:pPr>
            <a:r>
              <a:rPr lang="en-GB" sz="2400" dirty="0">
                <a:solidFill>
                  <a:schemeClr val="accent2"/>
                </a:solidFill>
                <a:latin typeface="Arial" charset="0"/>
                <a:cs typeface="Arial" charset="0"/>
                <a:sym typeface="Monotype Sorts" charset="0"/>
              </a:rPr>
              <a:t>~ 5-10% will develop active disease</a:t>
            </a:r>
          </a:p>
          <a:p>
            <a:pPr eaLnBrk="1" hangingPunct="1">
              <a:lnSpc>
                <a:spcPct val="90000"/>
              </a:lnSpc>
              <a:defRPr/>
            </a:pPr>
            <a:endParaRPr lang="en-US" sz="2400" dirty="0">
              <a:solidFill>
                <a:schemeClr val="accent2"/>
              </a:solidFill>
              <a:effectLst>
                <a:outerShdw blurRad="38100" dist="38100" dir="2700000" algn="tl">
                  <a:srgbClr val="000000"/>
                </a:outerShdw>
              </a:effectLst>
              <a:latin typeface="Arial" charset="0"/>
              <a:cs typeface="Arial" charset="0"/>
            </a:endParaRPr>
          </a:p>
          <a:p>
            <a:pPr eaLnBrk="1" hangingPunct="1">
              <a:lnSpc>
                <a:spcPct val="90000"/>
              </a:lnSpc>
              <a:defRPr/>
            </a:pPr>
            <a:endParaRPr lang="en-GB" sz="2400" dirty="0">
              <a:solidFill>
                <a:schemeClr val="accent2"/>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18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187">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31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79388" y="-100013"/>
            <a:ext cx="8785225" cy="1143001"/>
          </a:xfrm>
        </p:spPr>
        <p:txBody>
          <a:bodyPr/>
          <a:lstStyle/>
          <a:p>
            <a:r>
              <a:rPr lang="en-GB" sz="3600">
                <a:solidFill>
                  <a:schemeClr val="bg1"/>
                </a:solidFill>
                <a:latin typeface="Arial" charset="0"/>
              </a:rPr>
              <a:t>Estimated TB incidence rate, 2009</a:t>
            </a:r>
            <a:r>
              <a:rPr lang="en-GB">
                <a:solidFill>
                  <a:schemeClr val="bg1"/>
                </a:solidFill>
                <a:latin typeface="Arial" charset="0"/>
              </a:rPr>
              <a:t> </a:t>
            </a:r>
          </a:p>
        </p:txBody>
      </p:sp>
      <p:pic>
        <p:nvPicPr>
          <p:cNvPr id="327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6513" y="692696"/>
            <a:ext cx="9213851" cy="5473700"/>
          </a:xfrm>
          <a:noFill/>
        </p:spPr>
      </p:pic>
      <p:sp>
        <p:nvSpPr>
          <p:cNvPr id="32771" name="TextBox 4"/>
          <p:cNvSpPr txBox="1">
            <a:spLocks noChangeArrowheads="1"/>
          </p:cNvSpPr>
          <p:nvPr/>
        </p:nvSpPr>
        <p:spPr bwMode="auto">
          <a:xfrm>
            <a:off x="34925" y="6308725"/>
            <a:ext cx="1296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1600"/>
              <a:t>WHO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44450"/>
            <a:ext cx="9144000" cy="1143000"/>
          </a:xfrm>
        </p:spPr>
        <p:txBody>
          <a:bodyPr/>
          <a:lstStyle/>
          <a:p>
            <a:r>
              <a:rPr lang="en-GB" sz="3600">
                <a:solidFill>
                  <a:schemeClr val="bg1"/>
                </a:solidFill>
                <a:latin typeface="Arial" charset="0"/>
              </a:rPr>
              <a:t>Estimated HIV prevalence in new TB cases, 2009</a:t>
            </a:r>
          </a:p>
        </p:txBody>
      </p:sp>
      <p:pic>
        <p:nvPicPr>
          <p:cNvPr id="337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7950" y="548680"/>
            <a:ext cx="8964613" cy="5576888"/>
          </a:xfrm>
          <a:noFill/>
        </p:spPr>
      </p:pic>
      <p:sp>
        <p:nvSpPr>
          <p:cNvPr id="33795" name="TextBox 4"/>
          <p:cNvSpPr txBox="1">
            <a:spLocks noChangeArrowheads="1"/>
          </p:cNvSpPr>
          <p:nvPr/>
        </p:nvSpPr>
        <p:spPr bwMode="auto">
          <a:xfrm>
            <a:off x="179388" y="6402388"/>
            <a:ext cx="1296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1600"/>
              <a:t>WHO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Why in the world is there TB?</a:t>
            </a:r>
            <a:endParaRPr lang="en-US" dirty="0">
              <a:solidFill>
                <a:srgbClr val="FF0000"/>
              </a:solidFill>
            </a:endParaRPr>
          </a:p>
        </p:txBody>
      </p:sp>
      <p:sp>
        <p:nvSpPr>
          <p:cNvPr id="3" name="Content Placeholder 2"/>
          <p:cNvSpPr>
            <a:spLocks noGrp="1"/>
          </p:cNvSpPr>
          <p:nvPr>
            <p:ph idx="1"/>
          </p:nvPr>
        </p:nvSpPr>
        <p:spPr/>
        <p:txBody>
          <a:bodyPr/>
          <a:lstStyle/>
          <a:p>
            <a:r>
              <a:rPr lang="en-US" dirty="0" err="1" smtClean="0">
                <a:solidFill>
                  <a:schemeClr val="accent6"/>
                </a:solidFill>
              </a:rPr>
              <a:t>Subsaharan</a:t>
            </a:r>
            <a:r>
              <a:rPr lang="en-US" dirty="0" smtClean="0">
                <a:solidFill>
                  <a:schemeClr val="accent6"/>
                </a:solidFill>
              </a:rPr>
              <a:t> Africa has the highest rates of TB</a:t>
            </a:r>
          </a:p>
          <a:p>
            <a:r>
              <a:rPr lang="en-US" dirty="0" smtClean="0">
                <a:solidFill>
                  <a:schemeClr val="accent6"/>
                </a:solidFill>
              </a:rPr>
              <a:t>Eastern Europe and Asia also has high rates of TB</a:t>
            </a:r>
          </a:p>
          <a:p>
            <a:r>
              <a:rPr lang="en-US" dirty="0" smtClean="0">
                <a:solidFill>
                  <a:schemeClr val="accent6"/>
                </a:solidFill>
              </a:rPr>
              <a:t>TB incidence in Southern Africa follows those of HIV but what about the other African and Asian countries?</a:t>
            </a:r>
          </a:p>
          <a:p>
            <a:endParaRPr lang="en-US" dirty="0">
              <a:solidFill>
                <a:schemeClr val="accent6"/>
              </a:solidFill>
            </a:endParaRPr>
          </a:p>
        </p:txBody>
      </p:sp>
    </p:spTree>
    <p:extLst>
      <p:ext uri="{BB962C8B-B14F-4D97-AF65-F5344CB8AC3E}">
        <p14:creationId xmlns:p14="http://schemas.microsoft.com/office/powerpoint/2010/main" val="1720936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71438"/>
            <a:ext cx="8229600" cy="1143001"/>
          </a:xfrm>
        </p:spPr>
        <p:txBody>
          <a:bodyPr/>
          <a:lstStyle/>
          <a:p>
            <a:pPr eaLnBrk="1" hangingPunct="1"/>
            <a:r>
              <a:rPr lang="en-US" sz="3600" dirty="0">
                <a:solidFill>
                  <a:srgbClr val="FF0000"/>
                </a:solidFill>
                <a:latin typeface="Arial" charset="0"/>
              </a:rPr>
              <a:t>Learning </a:t>
            </a:r>
            <a:r>
              <a:rPr lang="en-US" sz="3600" dirty="0" smtClean="0">
                <a:solidFill>
                  <a:srgbClr val="FF0000"/>
                </a:solidFill>
                <a:latin typeface="Arial" charset="0"/>
              </a:rPr>
              <a:t>outcomes</a:t>
            </a:r>
            <a:endParaRPr lang="en-US" sz="3600" dirty="0">
              <a:solidFill>
                <a:srgbClr val="FF0000"/>
              </a:solidFill>
              <a:latin typeface="Arial" charset="0"/>
            </a:endParaRPr>
          </a:p>
        </p:txBody>
      </p:sp>
      <p:sp>
        <p:nvSpPr>
          <p:cNvPr id="18435" name="Rectangle 3"/>
          <p:cNvSpPr>
            <a:spLocks noGrp="1" noChangeArrowheads="1"/>
          </p:cNvSpPr>
          <p:nvPr>
            <p:ph type="body" idx="1"/>
          </p:nvPr>
        </p:nvSpPr>
        <p:spPr>
          <a:xfrm>
            <a:off x="214313" y="873405"/>
            <a:ext cx="8712000" cy="5219891"/>
          </a:xfrm>
        </p:spPr>
        <p:txBody>
          <a:bodyPr>
            <a:spAutoFit/>
          </a:bodyPr>
          <a:lstStyle/>
          <a:p>
            <a:pPr eaLnBrk="1" hangingPunct="1">
              <a:lnSpc>
                <a:spcPct val="50000"/>
              </a:lnSpc>
              <a:defRPr/>
            </a:pPr>
            <a:endParaRPr lang="en-US" sz="2800" dirty="0">
              <a:solidFill>
                <a:srgbClr val="333399"/>
              </a:solidFill>
              <a:latin typeface="Arial" charset="0"/>
              <a:cs typeface="Arial" charset="0"/>
            </a:endParaRPr>
          </a:p>
          <a:p>
            <a:pPr marL="0" indent="0" eaLnBrk="1" hangingPunct="1">
              <a:buFontTx/>
              <a:buNone/>
              <a:defRPr/>
            </a:pPr>
            <a:r>
              <a:rPr lang="en-US" sz="2800" dirty="0" smtClean="0">
                <a:solidFill>
                  <a:srgbClr val="333399"/>
                </a:solidFill>
                <a:latin typeface="Arial" charset="0"/>
                <a:cs typeface="Arial" charset="0"/>
              </a:rPr>
              <a:t>By the end of this session students should be able to:</a:t>
            </a:r>
          </a:p>
          <a:p>
            <a:pPr marL="0" indent="0" eaLnBrk="1" hangingPunct="1">
              <a:buFontTx/>
              <a:buNone/>
              <a:defRPr/>
            </a:pPr>
            <a:endParaRPr lang="en-US" sz="2800" dirty="0" smtClean="0">
              <a:solidFill>
                <a:srgbClr val="333399"/>
              </a:solidFill>
              <a:latin typeface="Arial" charset="0"/>
              <a:cs typeface="Arial" charset="0"/>
            </a:endParaRPr>
          </a:p>
          <a:p>
            <a:pPr marL="357188" indent="-357188" eaLnBrk="1" hangingPunct="1">
              <a:defRPr/>
            </a:pPr>
            <a:r>
              <a:rPr lang="en-US" sz="2800" dirty="0" smtClean="0">
                <a:solidFill>
                  <a:srgbClr val="333399"/>
                </a:solidFill>
                <a:latin typeface="Arial" charset="0"/>
                <a:cs typeface="Arial" charset="0"/>
              </a:rPr>
              <a:t>Briefly outline the key points in the history of the discovery and treatment of </a:t>
            </a:r>
            <a:r>
              <a:rPr lang="en-US" sz="2800" i="1" dirty="0" smtClean="0">
                <a:solidFill>
                  <a:srgbClr val="333399"/>
                </a:solidFill>
                <a:latin typeface="Arial" charset="0"/>
                <a:cs typeface="Arial" charset="0"/>
              </a:rPr>
              <a:t>M. tuberculosis</a:t>
            </a:r>
          </a:p>
          <a:p>
            <a:pPr marL="357188" indent="-357188" eaLnBrk="1" hangingPunct="1">
              <a:defRPr/>
            </a:pPr>
            <a:r>
              <a:rPr lang="en-US" sz="2800" dirty="0" smtClean="0">
                <a:solidFill>
                  <a:srgbClr val="333399"/>
                </a:solidFill>
                <a:latin typeface="Arial" charset="0"/>
                <a:cs typeface="Arial" charset="0"/>
              </a:rPr>
              <a:t>Highlight the main characteristics of </a:t>
            </a:r>
            <a:r>
              <a:rPr lang="en-US" sz="2800" i="1" dirty="0" smtClean="0">
                <a:solidFill>
                  <a:srgbClr val="333399"/>
                </a:solidFill>
                <a:latin typeface="Arial" charset="0"/>
                <a:cs typeface="Arial" charset="0"/>
              </a:rPr>
              <a:t>M. tuberculosis</a:t>
            </a:r>
            <a:endParaRPr lang="en-US" sz="2800" dirty="0" smtClean="0">
              <a:solidFill>
                <a:srgbClr val="333399"/>
              </a:solidFill>
              <a:latin typeface="Arial" charset="0"/>
              <a:cs typeface="Arial" charset="0"/>
            </a:endParaRPr>
          </a:p>
          <a:p>
            <a:pPr marL="357188" indent="-357188" eaLnBrk="1" hangingPunct="1">
              <a:defRPr/>
            </a:pPr>
            <a:r>
              <a:rPr lang="en-US" sz="2800" dirty="0" smtClean="0">
                <a:solidFill>
                  <a:srgbClr val="333399"/>
                </a:solidFill>
                <a:latin typeface="Arial" charset="0"/>
                <a:cs typeface="Arial" charset="0"/>
              </a:rPr>
              <a:t>List the regions of the world with the highest incidence of TB</a:t>
            </a:r>
          </a:p>
          <a:p>
            <a:pPr marL="357188" indent="-357188" eaLnBrk="1" hangingPunct="1">
              <a:defRPr/>
            </a:pPr>
            <a:r>
              <a:rPr lang="en-US" sz="2800" dirty="0" smtClean="0">
                <a:solidFill>
                  <a:srgbClr val="333399"/>
                </a:solidFill>
                <a:latin typeface="Arial" charset="0"/>
                <a:cs typeface="Arial" charset="0"/>
              </a:rPr>
              <a:t>Suggest possible reasons for these high endemic areas</a:t>
            </a:r>
            <a:endParaRPr lang="en-US" sz="2800" dirty="0">
              <a:solidFill>
                <a:srgbClr val="333399"/>
              </a:solidFill>
              <a:latin typeface="Arial" charset="0"/>
              <a:cs typeface="Arial" charset="0"/>
            </a:endParaRPr>
          </a:p>
          <a:p>
            <a:pPr marL="0" indent="0" eaLnBrk="1" hangingPunct="1">
              <a:buFontTx/>
              <a:buNone/>
              <a:defRPr/>
            </a:pPr>
            <a:endParaRPr lang="en-US" sz="2800" dirty="0">
              <a:solidFill>
                <a:srgbClr val="333399"/>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Figure1_notif_rates_2006bw"/>
          <p:cNvPicPr>
            <a:picLocks noChangeAspect="1" noChangeArrowheads="1"/>
          </p:cNvPicPr>
          <p:nvPr/>
        </p:nvPicPr>
        <p:blipFill>
          <a:blip r:embed="rId2" cstate="email">
            <a:extLst>
              <a:ext uri="{28A0092B-C50C-407E-A947-70E740481C1C}">
                <a14:useLocalDpi xmlns:a14="http://schemas.microsoft.com/office/drawing/2010/main" val="0"/>
              </a:ext>
            </a:extLst>
          </a:blip>
          <a:srcRect t="-1984" b="2800"/>
          <a:stretch>
            <a:fillRect/>
          </a:stretch>
        </p:blipFill>
        <p:spPr bwMode="auto">
          <a:xfrm>
            <a:off x="35496" y="1066180"/>
            <a:ext cx="8588375" cy="589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3"/>
          <p:cNvSpPr txBox="1">
            <a:spLocks noChangeArrowheads="1"/>
          </p:cNvSpPr>
          <p:nvPr/>
        </p:nvSpPr>
        <p:spPr bwMode="auto">
          <a:xfrm>
            <a:off x="1331913" y="168498"/>
            <a:ext cx="71278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eaLnBrk="1" hangingPunct="1">
              <a:spcBef>
                <a:spcPct val="50000"/>
              </a:spcBef>
            </a:pPr>
            <a:r>
              <a:rPr lang="en-GB" b="0" dirty="0">
                <a:solidFill>
                  <a:srgbClr val="FF0000"/>
                </a:solidFill>
                <a:latin typeface="Arial Black" charset="0"/>
              </a:rPr>
              <a:t>Tuberculosis notification rates</a:t>
            </a:r>
            <a:r>
              <a:rPr lang="en-GB" sz="2600" b="0" dirty="0">
                <a:solidFill>
                  <a:srgbClr val="FF0000"/>
                </a:solidFill>
                <a:latin typeface="Arial Black" charset="0"/>
              </a:rPr>
              <a:t> </a:t>
            </a:r>
            <a:r>
              <a:rPr lang="en-GB" sz="2400" b="0" dirty="0">
                <a:solidFill>
                  <a:srgbClr val="FF0000"/>
                </a:solidFill>
                <a:latin typeface="Arial Black" charset="0"/>
              </a:rPr>
              <a:t>WHO European Region, 2006</a:t>
            </a:r>
          </a:p>
        </p:txBody>
      </p:sp>
      <p:sp>
        <p:nvSpPr>
          <p:cNvPr id="34819" name="Rectangle 4"/>
          <p:cNvSpPr>
            <a:spLocks noChangeArrowheads="1"/>
          </p:cNvSpPr>
          <p:nvPr/>
        </p:nvSpPr>
        <p:spPr bwMode="auto">
          <a:xfrm>
            <a:off x="1043608" y="1179587"/>
            <a:ext cx="278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75000"/>
              </a:lnSpc>
              <a:spcBef>
                <a:spcPct val="50000"/>
              </a:spcBef>
            </a:pPr>
            <a:r>
              <a:rPr lang="en-GB" sz="1400" b="0">
                <a:solidFill>
                  <a:schemeClr val="accent2"/>
                </a:solidFill>
              </a:rPr>
              <a:t>TB cases per 100 000 population</a:t>
            </a:r>
          </a:p>
        </p:txBody>
      </p:sp>
      <p:sp>
        <p:nvSpPr>
          <p:cNvPr id="34820" name="Rectangle 5"/>
          <p:cNvSpPr>
            <a:spLocks noChangeArrowheads="1"/>
          </p:cNvSpPr>
          <p:nvPr/>
        </p:nvSpPr>
        <p:spPr bwMode="auto">
          <a:xfrm>
            <a:off x="1403648" y="1484784"/>
            <a:ext cx="16065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60000"/>
              </a:lnSpc>
              <a:spcBef>
                <a:spcPct val="50000"/>
              </a:spcBef>
            </a:pPr>
            <a:r>
              <a:rPr lang="en-GB" sz="1200" b="0" dirty="0">
                <a:solidFill>
                  <a:schemeClr val="accent2"/>
                </a:solidFill>
              </a:rPr>
              <a:t>Not included</a:t>
            </a:r>
          </a:p>
          <a:p>
            <a:pPr eaLnBrk="0" hangingPunct="0">
              <a:lnSpc>
                <a:spcPct val="60000"/>
              </a:lnSpc>
              <a:spcBef>
                <a:spcPct val="50000"/>
              </a:spcBef>
            </a:pPr>
            <a:r>
              <a:rPr lang="en-GB" sz="1200" b="0" dirty="0">
                <a:solidFill>
                  <a:schemeClr val="accent2"/>
                </a:solidFill>
              </a:rPr>
              <a:t>Not reporting to </a:t>
            </a:r>
            <a:r>
              <a:rPr lang="en-GB" sz="1200" b="0" dirty="0" err="1">
                <a:solidFill>
                  <a:schemeClr val="accent2"/>
                </a:solidFill>
              </a:rPr>
              <a:t>EuroTB</a:t>
            </a:r>
            <a:endParaRPr lang="en-GB" sz="1200" b="0" dirty="0">
              <a:solidFill>
                <a:schemeClr val="accent2"/>
              </a:solidFill>
            </a:endParaRPr>
          </a:p>
          <a:p>
            <a:pPr eaLnBrk="0" hangingPunct="0">
              <a:lnSpc>
                <a:spcPct val="60000"/>
              </a:lnSpc>
              <a:spcBef>
                <a:spcPct val="50000"/>
              </a:spcBef>
            </a:pPr>
            <a:r>
              <a:rPr lang="en-GB" sz="1200" b="0" dirty="0">
                <a:solidFill>
                  <a:schemeClr val="accent2"/>
                </a:solidFill>
              </a:rPr>
              <a:t>&lt; 11               </a:t>
            </a:r>
          </a:p>
          <a:p>
            <a:pPr eaLnBrk="0" hangingPunct="0">
              <a:lnSpc>
                <a:spcPct val="60000"/>
              </a:lnSpc>
              <a:spcBef>
                <a:spcPct val="50000"/>
              </a:spcBef>
            </a:pPr>
            <a:r>
              <a:rPr lang="en-GB" sz="1200" b="0" dirty="0">
                <a:solidFill>
                  <a:schemeClr val="accent2"/>
                </a:solidFill>
              </a:rPr>
              <a:t>11 – 20       </a:t>
            </a:r>
          </a:p>
          <a:p>
            <a:pPr eaLnBrk="0" hangingPunct="0">
              <a:lnSpc>
                <a:spcPct val="60000"/>
              </a:lnSpc>
              <a:spcBef>
                <a:spcPct val="50000"/>
              </a:spcBef>
            </a:pPr>
            <a:r>
              <a:rPr lang="en-GB" sz="1200" b="0" dirty="0">
                <a:solidFill>
                  <a:schemeClr val="accent2"/>
                </a:solidFill>
              </a:rPr>
              <a:t>21 – 50</a:t>
            </a:r>
          </a:p>
          <a:p>
            <a:pPr eaLnBrk="0" hangingPunct="0">
              <a:lnSpc>
                <a:spcPct val="60000"/>
              </a:lnSpc>
              <a:spcBef>
                <a:spcPct val="50000"/>
              </a:spcBef>
            </a:pPr>
            <a:r>
              <a:rPr lang="en-GB" sz="1200" b="0" dirty="0">
                <a:solidFill>
                  <a:schemeClr val="accent2"/>
                </a:solidFill>
              </a:rPr>
              <a:t>&gt; 50</a:t>
            </a:r>
            <a:endParaRPr lang="fr-FR" sz="1200" dirty="0">
              <a:solidFill>
                <a:schemeClr val="accent2"/>
              </a:solidFill>
            </a:endParaRPr>
          </a:p>
        </p:txBody>
      </p:sp>
      <p:sp>
        <p:nvSpPr>
          <p:cNvPr id="34821" name="Rectangle 6"/>
          <p:cNvSpPr>
            <a:spLocks noChangeArrowheads="1"/>
          </p:cNvSpPr>
          <p:nvPr/>
        </p:nvSpPr>
        <p:spPr bwMode="auto">
          <a:xfrm>
            <a:off x="1331640" y="5805264"/>
            <a:ext cx="10572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65000"/>
              </a:lnSpc>
              <a:spcBef>
                <a:spcPct val="50000"/>
              </a:spcBef>
            </a:pPr>
            <a:r>
              <a:rPr lang="en-GB" sz="1200" b="0" dirty="0">
                <a:solidFill>
                  <a:schemeClr val="accent2"/>
                </a:solidFill>
              </a:rPr>
              <a:t>Andorra</a:t>
            </a:r>
          </a:p>
          <a:p>
            <a:pPr eaLnBrk="0" hangingPunct="0">
              <a:lnSpc>
                <a:spcPct val="65000"/>
              </a:lnSpc>
              <a:spcBef>
                <a:spcPct val="50000"/>
              </a:spcBef>
            </a:pPr>
            <a:r>
              <a:rPr lang="en-GB" sz="1200" b="0" dirty="0">
                <a:solidFill>
                  <a:schemeClr val="accent2"/>
                </a:solidFill>
              </a:rPr>
              <a:t>Malta                </a:t>
            </a:r>
          </a:p>
          <a:p>
            <a:pPr eaLnBrk="0" hangingPunct="0">
              <a:lnSpc>
                <a:spcPct val="65000"/>
              </a:lnSpc>
              <a:spcBef>
                <a:spcPct val="50000"/>
              </a:spcBef>
            </a:pPr>
            <a:r>
              <a:rPr lang="en-GB" sz="1200" b="0" dirty="0">
                <a:solidFill>
                  <a:schemeClr val="accent2"/>
                </a:solidFill>
              </a:rPr>
              <a:t>Monaco         </a:t>
            </a:r>
          </a:p>
          <a:p>
            <a:pPr eaLnBrk="0" hangingPunct="0">
              <a:lnSpc>
                <a:spcPct val="65000"/>
              </a:lnSpc>
              <a:spcBef>
                <a:spcPct val="50000"/>
              </a:spcBef>
            </a:pPr>
            <a:r>
              <a:rPr lang="en-GB" sz="1200" b="0" dirty="0">
                <a:solidFill>
                  <a:schemeClr val="accent2"/>
                </a:solidFill>
              </a:rPr>
              <a:t>San Marino  </a:t>
            </a:r>
            <a:endParaRPr lang="fr-FR" sz="1200" dirty="0">
              <a:solidFill>
                <a:schemeClr val="accent2"/>
              </a:solidFill>
            </a:endParaRPr>
          </a:p>
        </p:txBody>
      </p:sp>
      <p:sp>
        <p:nvSpPr>
          <p:cNvPr id="34822" name="Text Box 7"/>
          <p:cNvSpPr txBox="1">
            <a:spLocks noChangeArrowheads="1"/>
          </p:cNvSpPr>
          <p:nvPr/>
        </p:nvSpPr>
        <p:spPr bwMode="auto">
          <a:xfrm>
            <a:off x="7648575" y="638175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1800"/>
              <a:t>EuroTB</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8"/>
          <p:cNvSpPr>
            <a:spLocks noChangeArrowheads="1"/>
          </p:cNvSpPr>
          <p:nvPr/>
        </p:nvSpPr>
        <p:spPr bwMode="auto">
          <a:xfrm>
            <a:off x="107950" y="190500"/>
            <a:ext cx="9001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GB" sz="3600" b="0" dirty="0">
                <a:solidFill>
                  <a:srgbClr val="FF0000"/>
                </a:solidFill>
              </a:rPr>
              <a:t>Tuberculosis, UK</a:t>
            </a:r>
          </a:p>
        </p:txBody>
      </p:sp>
      <p:pic>
        <p:nvPicPr>
          <p:cNvPr id="35842" name="Picture 20" descr="tb lond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223963"/>
            <a:ext cx="8770937"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1"/>
          <p:cNvSpPr>
            <a:spLocks noChangeArrowheads="1"/>
          </p:cNvSpPr>
          <p:nvPr/>
        </p:nvSpPr>
        <p:spPr bwMode="auto">
          <a:xfrm>
            <a:off x="2051050" y="1268413"/>
            <a:ext cx="544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400"/>
              <a:t>Tuberculosis case reports and rates by region, England, 2007 </a:t>
            </a:r>
            <a:endParaRPr lang="en-GB" sz="1600"/>
          </a:p>
        </p:txBody>
      </p:sp>
      <p:sp>
        <p:nvSpPr>
          <p:cNvPr id="35844" name="Rectangle 27"/>
          <p:cNvSpPr>
            <a:spLocks noChangeArrowheads="1"/>
          </p:cNvSpPr>
          <p:nvPr/>
        </p:nvSpPr>
        <p:spPr bwMode="auto">
          <a:xfrm>
            <a:off x="1979613" y="2020888"/>
            <a:ext cx="431800" cy="142875"/>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809" y="188019"/>
            <a:ext cx="8004583" cy="583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28184" y="4843289"/>
            <a:ext cx="2808287"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Line 11"/>
          <p:cNvSpPr>
            <a:spLocks noChangeShapeType="1"/>
          </p:cNvSpPr>
          <p:nvPr/>
        </p:nvSpPr>
        <p:spPr bwMode="auto">
          <a:xfrm>
            <a:off x="2843808" y="2276872"/>
            <a:ext cx="3888432" cy="2664296"/>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2" name="TextBox 6"/>
          <p:cNvSpPr txBox="1">
            <a:spLocks noChangeArrowheads="1"/>
          </p:cNvSpPr>
          <p:nvPr/>
        </p:nvSpPr>
        <p:spPr bwMode="auto">
          <a:xfrm>
            <a:off x="5351463" y="374750"/>
            <a:ext cx="1668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400"/>
              <a:t>HPA, 2007</a:t>
            </a:r>
          </a:p>
        </p:txBody>
      </p:sp>
      <p:sp>
        <p:nvSpPr>
          <p:cNvPr id="37893" name="TextBox 7"/>
          <p:cNvSpPr txBox="1">
            <a:spLocks noChangeArrowheads="1"/>
          </p:cNvSpPr>
          <p:nvPr/>
        </p:nvSpPr>
        <p:spPr bwMode="auto">
          <a:xfrm>
            <a:off x="684213" y="360462"/>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400" dirty="0"/>
              <a:t>LONDON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ethnic gro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225" y="1628800"/>
            <a:ext cx="8810263" cy="49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5"/>
          <p:cNvSpPr>
            <a:spLocks noChangeArrowheads="1"/>
          </p:cNvSpPr>
          <p:nvPr/>
        </p:nvSpPr>
        <p:spPr bwMode="auto">
          <a:xfrm>
            <a:off x="371475" y="168275"/>
            <a:ext cx="8521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GB" b="0" dirty="0">
                <a:solidFill>
                  <a:srgbClr val="FF0000"/>
                </a:solidFill>
              </a:rPr>
              <a:t>Tuberculosis case reports and rates by place of birth and ethnic group, UK, 2007</a:t>
            </a:r>
            <a:r>
              <a:rPr lang="en-GB" dirty="0">
                <a:solidFill>
                  <a:srgbClr val="FF0000"/>
                </a:solidFill>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True or False</a:t>
            </a:r>
            <a:endParaRPr lang="en-US" dirty="0">
              <a:solidFill>
                <a:srgbClr val="FF0000"/>
              </a:solidFill>
            </a:endParaRPr>
          </a:p>
        </p:txBody>
      </p:sp>
      <p:sp>
        <p:nvSpPr>
          <p:cNvPr id="3" name="Content Placeholder 2"/>
          <p:cNvSpPr>
            <a:spLocks noGrp="1"/>
          </p:cNvSpPr>
          <p:nvPr>
            <p:ph idx="1"/>
          </p:nvPr>
        </p:nvSpPr>
        <p:spPr>
          <a:xfrm>
            <a:off x="467544" y="1412776"/>
            <a:ext cx="8208912" cy="4968552"/>
          </a:xfrm>
        </p:spPr>
        <p:txBody>
          <a:bodyPr/>
          <a:lstStyle/>
          <a:p>
            <a:r>
              <a:rPr lang="en-US" dirty="0" smtClean="0">
                <a:solidFill>
                  <a:srgbClr val="000090"/>
                </a:solidFill>
              </a:rPr>
              <a:t>The </a:t>
            </a:r>
            <a:r>
              <a:rPr lang="en-US" dirty="0" err="1" smtClean="0">
                <a:solidFill>
                  <a:srgbClr val="000090"/>
                </a:solidFill>
              </a:rPr>
              <a:t>Zeihl</a:t>
            </a:r>
            <a:r>
              <a:rPr lang="en-US" dirty="0" smtClean="0">
                <a:solidFill>
                  <a:srgbClr val="000090"/>
                </a:solidFill>
              </a:rPr>
              <a:t> </a:t>
            </a:r>
            <a:r>
              <a:rPr lang="en-US" dirty="0" err="1" smtClean="0">
                <a:solidFill>
                  <a:srgbClr val="000090"/>
                </a:solidFill>
              </a:rPr>
              <a:t>Neelson</a:t>
            </a:r>
            <a:r>
              <a:rPr lang="en-US" dirty="0" smtClean="0">
                <a:solidFill>
                  <a:srgbClr val="000090"/>
                </a:solidFill>
              </a:rPr>
              <a:t> test is used to </a:t>
            </a:r>
            <a:r>
              <a:rPr lang="en-US" dirty="0" err="1" smtClean="0">
                <a:solidFill>
                  <a:srgbClr val="000090"/>
                </a:solidFill>
              </a:rPr>
              <a:t>visualise</a:t>
            </a:r>
            <a:r>
              <a:rPr lang="en-US" dirty="0" smtClean="0">
                <a:solidFill>
                  <a:srgbClr val="000090"/>
                </a:solidFill>
              </a:rPr>
              <a:t> MTB</a:t>
            </a:r>
          </a:p>
          <a:p>
            <a:r>
              <a:rPr lang="en-US" dirty="0" smtClean="0">
                <a:solidFill>
                  <a:srgbClr val="000090"/>
                </a:solidFill>
              </a:rPr>
              <a:t>MTB is highly resistant to acid degradation</a:t>
            </a:r>
          </a:p>
          <a:p>
            <a:r>
              <a:rPr lang="en-US" dirty="0" smtClean="0">
                <a:solidFill>
                  <a:srgbClr val="000090"/>
                </a:solidFill>
              </a:rPr>
              <a:t>South America has the highest rates of TB in the world</a:t>
            </a:r>
          </a:p>
          <a:p>
            <a:r>
              <a:rPr lang="en-US" dirty="0" smtClean="0">
                <a:solidFill>
                  <a:srgbClr val="000090"/>
                </a:solidFill>
              </a:rPr>
              <a:t>TB in Sub-Saharan Africa may have increased due to HIV</a:t>
            </a:r>
          </a:p>
          <a:p>
            <a:r>
              <a:rPr lang="en-US" dirty="0" smtClean="0">
                <a:solidFill>
                  <a:srgbClr val="000090"/>
                </a:solidFill>
              </a:rPr>
              <a:t>Different populations are infected with different strains of MTB</a:t>
            </a:r>
          </a:p>
          <a:p>
            <a:endParaRPr lang="en-US" dirty="0">
              <a:solidFill>
                <a:srgbClr val="000090"/>
              </a:solidFill>
            </a:endParaRPr>
          </a:p>
        </p:txBody>
      </p:sp>
    </p:spTree>
    <p:extLst>
      <p:ext uri="{BB962C8B-B14F-4D97-AF65-F5344CB8AC3E}">
        <p14:creationId xmlns:p14="http://schemas.microsoft.com/office/powerpoint/2010/main" val="2633521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ext Box 2"/>
          <p:cNvSpPr txBox="1">
            <a:spLocks noChangeArrowheads="1"/>
          </p:cNvSpPr>
          <p:nvPr/>
        </p:nvSpPr>
        <p:spPr bwMode="auto">
          <a:xfrm>
            <a:off x="3076575" y="333375"/>
            <a:ext cx="2359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GB" sz="4000" b="0" dirty="0">
                <a:solidFill>
                  <a:srgbClr val="FF0000"/>
                </a:solidFill>
              </a:rPr>
              <a:t>Summary</a:t>
            </a:r>
          </a:p>
        </p:txBody>
      </p:sp>
      <p:sp>
        <p:nvSpPr>
          <p:cNvPr id="41987" name="Text Box 3"/>
          <p:cNvSpPr txBox="1">
            <a:spLocks noChangeArrowheads="1"/>
          </p:cNvSpPr>
          <p:nvPr/>
        </p:nvSpPr>
        <p:spPr bwMode="auto">
          <a:xfrm>
            <a:off x="395536" y="1505748"/>
            <a:ext cx="8208912" cy="435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7188" eaLnBrk="0" hangingPunct="0">
              <a:defRPr sz="2800" b="1">
                <a:solidFill>
                  <a:schemeClr val="tx1"/>
                </a:solidFill>
                <a:latin typeface="Arial" charset="0"/>
                <a:ea typeface="ＭＳ Ｐゴシック" charset="0"/>
                <a:cs typeface="ＭＳ Ｐゴシック" charset="0"/>
              </a:defRPr>
            </a:lvl1pPr>
            <a:lvl2pPr marL="536575"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marL="457200" indent="-457200">
              <a:lnSpc>
                <a:spcPct val="110000"/>
              </a:lnSpc>
              <a:buFont typeface="Arial"/>
              <a:buChar char="•"/>
            </a:pPr>
            <a:r>
              <a:rPr lang="en-GB" b="0" dirty="0" smtClean="0">
                <a:solidFill>
                  <a:srgbClr val="000090"/>
                </a:solidFill>
              </a:rPr>
              <a:t>TB is an ancient disease</a:t>
            </a:r>
          </a:p>
          <a:p>
            <a:pPr marL="457200" indent="-457200">
              <a:lnSpc>
                <a:spcPct val="110000"/>
              </a:lnSpc>
              <a:buFont typeface="Arial"/>
              <a:buChar char="•"/>
            </a:pPr>
            <a:r>
              <a:rPr lang="en-GB" b="0" dirty="0" smtClean="0">
                <a:solidFill>
                  <a:srgbClr val="000090"/>
                </a:solidFill>
              </a:rPr>
              <a:t>The beginning of the 20</a:t>
            </a:r>
            <a:r>
              <a:rPr lang="en-GB" b="0" baseline="30000" dirty="0" smtClean="0">
                <a:solidFill>
                  <a:srgbClr val="000090"/>
                </a:solidFill>
              </a:rPr>
              <a:t>th</a:t>
            </a:r>
            <a:r>
              <a:rPr lang="en-GB" b="0" dirty="0" smtClean="0">
                <a:solidFill>
                  <a:srgbClr val="000090"/>
                </a:solidFill>
              </a:rPr>
              <a:t> century saw advances in combating TB with the use of antibiotics and vaccination</a:t>
            </a:r>
          </a:p>
          <a:p>
            <a:pPr marL="457200" indent="-457200">
              <a:lnSpc>
                <a:spcPct val="110000"/>
              </a:lnSpc>
              <a:buFont typeface="Arial"/>
              <a:buChar char="•"/>
            </a:pPr>
            <a:r>
              <a:rPr lang="en-GB" b="0" dirty="0" smtClean="0">
                <a:solidFill>
                  <a:srgbClr val="000090"/>
                </a:solidFill>
              </a:rPr>
              <a:t>BCG </a:t>
            </a:r>
            <a:r>
              <a:rPr lang="en-GB" b="0" dirty="0">
                <a:solidFill>
                  <a:srgbClr val="000090"/>
                </a:solidFill>
              </a:rPr>
              <a:t>vaccine provides some </a:t>
            </a:r>
            <a:r>
              <a:rPr lang="en-GB" b="0" dirty="0" smtClean="0">
                <a:solidFill>
                  <a:srgbClr val="000090"/>
                </a:solidFill>
              </a:rPr>
              <a:t>protection</a:t>
            </a:r>
          </a:p>
          <a:p>
            <a:pPr marL="457200" indent="-457200">
              <a:lnSpc>
                <a:spcPct val="110000"/>
              </a:lnSpc>
              <a:buFont typeface="Arial"/>
              <a:buChar char="•"/>
            </a:pPr>
            <a:r>
              <a:rPr lang="en-GB" b="0" dirty="0" smtClean="0">
                <a:solidFill>
                  <a:srgbClr val="000090"/>
                </a:solidFill>
              </a:rPr>
              <a:t>TB strains vary between populations</a:t>
            </a:r>
          </a:p>
          <a:p>
            <a:pPr marL="457200" indent="-457200">
              <a:lnSpc>
                <a:spcPct val="110000"/>
              </a:lnSpc>
              <a:buFont typeface="Arial"/>
              <a:buChar char="•"/>
            </a:pPr>
            <a:r>
              <a:rPr lang="en-GB" b="0" dirty="0">
                <a:solidFill>
                  <a:srgbClr val="000090"/>
                </a:solidFill>
              </a:rPr>
              <a:t>Drug resistance and HIV are factors which have contributed to an increase in </a:t>
            </a:r>
            <a:r>
              <a:rPr lang="en-GB" b="0" dirty="0" smtClean="0">
                <a:solidFill>
                  <a:srgbClr val="000090"/>
                </a:solidFill>
              </a:rPr>
              <a:t>TB</a:t>
            </a:r>
          </a:p>
          <a:p>
            <a:pPr marL="457200" indent="-457200">
              <a:lnSpc>
                <a:spcPct val="110000"/>
              </a:lnSpc>
              <a:buFont typeface="Arial"/>
              <a:buChar char="•"/>
            </a:pPr>
            <a:r>
              <a:rPr lang="en-GB" b="0" dirty="0" smtClean="0">
                <a:solidFill>
                  <a:srgbClr val="000090"/>
                </a:solidFill>
              </a:rPr>
              <a:t>TB is now a major global health problem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180975" y="2300288"/>
            <a:ext cx="93249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a:r>
              <a:rPr lang="en-US" sz="6000" dirty="0">
                <a:solidFill>
                  <a:srgbClr val="FF0000"/>
                </a:solidFill>
              </a:rPr>
              <a:t>Host response to MTB</a:t>
            </a:r>
          </a:p>
          <a:p>
            <a:pPr algn="ctr"/>
            <a:endParaRPr lang="en-US" sz="6000" dirty="0">
              <a:solidFill>
                <a:srgbClr val="FF0000"/>
              </a:solidFill>
            </a:endParaRPr>
          </a:p>
        </p:txBody>
      </p:sp>
    </p:spTree>
    <p:extLst>
      <p:ext uri="{BB962C8B-B14F-4D97-AF65-F5344CB8AC3E}">
        <p14:creationId xmlns:p14="http://schemas.microsoft.com/office/powerpoint/2010/main" val="3679843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dirty="0">
                <a:solidFill>
                  <a:srgbClr val="FF0000"/>
                </a:solidFill>
                <a:latin typeface="Arial" charset="0"/>
              </a:rPr>
              <a:t>Aims</a:t>
            </a:r>
          </a:p>
        </p:txBody>
      </p:sp>
      <p:sp>
        <p:nvSpPr>
          <p:cNvPr id="53250" name="Content Placeholder 2"/>
          <p:cNvSpPr>
            <a:spLocks noGrp="1"/>
          </p:cNvSpPr>
          <p:nvPr>
            <p:ph idx="1"/>
          </p:nvPr>
        </p:nvSpPr>
        <p:spPr/>
        <p:txBody>
          <a:bodyPr/>
          <a:lstStyle/>
          <a:p>
            <a:pPr marL="0" indent="0">
              <a:buFontTx/>
              <a:buNone/>
            </a:pPr>
            <a:r>
              <a:rPr lang="en-US" dirty="0">
                <a:solidFill>
                  <a:schemeClr val="accent2"/>
                </a:solidFill>
                <a:latin typeface="Arial" charset="0"/>
              </a:rPr>
              <a:t>Provide an introduction to how the human host deals with </a:t>
            </a:r>
            <a:r>
              <a:rPr lang="en-US" i="1" dirty="0" smtClean="0">
                <a:solidFill>
                  <a:schemeClr val="accent2"/>
                </a:solidFill>
                <a:latin typeface="Arial" charset="0"/>
              </a:rPr>
              <a:t>MTB</a:t>
            </a:r>
            <a:r>
              <a:rPr lang="en-US" dirty="0" smtClean="0">
                <a:solidFill>
                  <a:schemeClr val="accent2"/>
                </a:solidFill>
                <a:latin typeface="Arial" charset="0"/>
              </a:rPr>
              <a:t> </a:t>
            </a:r>
            <a:r>
              <a:rPr lang="en-US" dirty="0">
                <a:solidFill>
                  <a:schemeClr val="accent2"/>
                </a:solidFill>
                <a:latin typeface="Arial" charset="0"/>
              </a:rPr>
              <a:t>infection and the increased risk factors associated with developing disease.</a:t>
            </a:r>
          </a:p>
          <a:p>
            <a:pPr marL="0" indent="0">
              <a:buFontTx/>
              <a:buNone/>
            </a:pPr>
            <a:endParaRPr lang="en-US" dirty="0">
              <a:solidFill>
                <a:schemeClr val="accent2"/>
              </a:solidFill>
              <a:latin typeface="Arial" charset="0"/>
            </a:endParaRPr>
          </a:p>
          <a:p>
            <a:pPr marL="0" indent="0">
              <a:buFontTx/>
              <a:buNone/>
            </a:pPr>
            <a:r>
              <a:rPr lang="en-US" dirty="0">
                <a:solidFill>
                  <a:schemeClr val="accent2"/>
                </a:solidFill>
                <a:latin typeface="Arial" charset="0"/>
              </a:rPr>
              <a:t>Provide an outline of the current strategies to combat TB, including prevention, diagnosis and treatment</a:t>
            </a:r>
          </a:p>
        </p:txBody>
      </p:sp>
    </p:spTree>
    <p:extLst>
      <p:ext uri="{BB962C8B-B14F-4D97-AF65-F5344CB8AC3E}">
        <p14:creationId xmlns:p14="http://schemas.microsoft.com/office/powerpoint/2010/main" val="1900310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171400"/>
            <a:ext cx="8229600" cy="1143000"/>
          </a:xfrm>
        </p:spPr>
        <p:txBody>
          <a:bodyPr/>
          <a:lstStyle/>
          <a:p>
            <a:r>
              <a:rPr lang="en-US" dirty="0">
                <a:solidFill>
                  <a:srgbClr val="FF0000"/>
                </a:solidFill>
                <a:latin typeface="Arial" charset="0"/>
              </a:rPr>
              <a:t>Learning</a:t>
            </a:r>
            <a:r>
              <a:rPr lang="en-US" dirty="0">
                <a:solidFill>
                  <a:srgbClr val="FFFF00"/>
                </a:solidFill>
                <a:latin typeface="Arial" charset="0"/>
              </a:rPr>
              <a:t> </a:t>
            </a:r>
            <a:r>
              <a:rPr lang="en-US" dirty="0">
                <a:solidFill>
                  <a:srgbClr val="FF0000"/>
                </a:solidFill>
                <a:latin typeface="Arial" charset="0"/>
              </a:rPr>
              <a:t>outcomes</a:t>
            </a:r>
          </a:p>
        </p:txBody>
      </p:sp>
      <p:sp>
        <p:nvSpPr>
          <p:cNvPr id="205826" name="Content Placeholder 2"/>
          <p:cNvSpPr>
            <a:spLocks noGrp="1"/>
          </p:cNvSpPr>
          <p:nvPr>
            <p:ph idx="1"/>
          </p:nvPr>
        </p:nvSpPr>
        <p:spPr>
          <a:xfrm>
            <a:off x="0" y="936104"/>
            <a:ext cx="9144000" cy="6021288"/>
          </a:xfrm>
        </p:spPr>
        <p:txBody>
          <a:bodyPr/>
          <a:lstStyle/>
          <a:p>
            <a:pPr marL="0" indent="0" eaLnBrk="1" hangingPunct="1">
              <a:buFontTx/>
              <a:buNone/>
              <a:defRPr/>
            </a:pPr>
            <a:r>
              <a:rPr lang="en-US" sz="2900" dirty="0" smtClean="0">
                <a:solidFill>
                  <a:srgbClr val="333399"/>
                </a:solidFill>
                <a:latin typeface="Arial" charset="0"/>
              </a:rPr>
              <a:t>By the end of this sessions students should be able to:</a:t>
            </a:r>
          </a:p>
          <a:p>
            <a:pPr eaLnBrk="1" hangingPunct="1">
              <a:defRPr/>
            </a:pPr>
            <a:r>
              <a:rPr lang="en-US" sz="2900" dirty="0" smtClean="0">
                <a:solidFill>
                  <a:srgbClr val="333399"/>
                </a:solidFill>
                <a:latin typeface="Arial" charset="0"/>
              </a:rPr>
              <a:t>Define and differentiate  the terms ‘latent TB infection’ and ‘active TB  disease’</a:t>
            </a:r>
          </a:p>
          <a:p>
            <a:pPr eaLnBrk="1" hangingPunct="1">
              <a:defRPr/>
            </a:pPr>
            <a:r>
              <a:rPr lang="en-US" sz="2900" dirty="0" smtClean="0">
                <a:solidFill>
                  <a:srgbClr val="333399"/>
                </a:solidFill>
                <a:latin typeface="Arial" charset="0"/>
              </a:rPr>
              <a:t>Explain what host, environmental </a:t>
            </a:r>
            <a:r>
              <a:rPr lang="en-US" sz="2900" dirty="0">
                <a:solidFill>
                  <a:srgbClr val="333399"/>
                </a:solidFill>
                <a:latin typeface="Arial" charset="0"/>
              </a:rPr>
              <a:t>and bacterial factors </a:t>
            </a:r>
            <a:r>
              <a:rPr lang="en-US" sz="2900" dirty="0" smtClean="0">
                <a:solidFill>
                  <a:srgbClr val="333399"/>
                </a:solidFill>
                <a:latin typeface="Arial" charset="0"/>
              </a:rPr>
              <a:t>predispose </a:t>
            </a:r>
            <a:r>
              <a:rPr lang="en-US" sz="2900" dirty="0">
                <a:solidFill>
                  <a:srgbClr val="333399"/>
                </a:solidFill>
                <a:latin typeface="Arial" charset="0"/>
              </a:rPr>
              <a:t>to </a:t>
            </a:r>
            <a:r>
              <a:rPr lang="en-US" sz="2900" dirty="0" smtClean="0">
                <a:solidFill>
                  <a:srgbClr val="333399"/>
                </a:solidFill>
                <a:latin typeface="Arial" charset="0"/>
              </a:rPr>
              <a:t>TB</a:t>
            </a:r>
          </a:p>
          <a:p>
            <a:pPr eaLnBrk="1" hangingPunct="1">
              <a:defRPr/>
            </a:pPr>
            <a:r>
              <a:rPr lang="en-US" sz="2900" dirty="0" smtClean="0">
                <a:solidFill>
                  <a:srgbClr val="333399"/>
                </a:solidFill>
                <a:latin typeface="Arial" charset="0"/>
              </a:rPr>
              <a:t>Identify the problems and successes of the BCG vaccine</a:t>
            </a:r>
            <a:endParaRPr lang="en-US" sz="2900" dirty="0">
              <a:solidFill>
                <a:srgbClr val="333399"/>
              </a:solidFill>
              <a:latin typeface="Arial" charset="0"/>
            </a:endParaRPr>
          </a:p>
          <a:p>
            <a:pPr eaLnBrk="1" hangingPunct="1">
              <a:defRPr/>
            </a:pPr>
            <a:r>
              <a:rPr lang="en-US" sz="2900" dirty="0" smtClean="0">
                <a:solidFill>
                  <a:srgbClr val="333399"/>
                </a:solidFill>
                <a:latin typeface="Arial" charset="0"/>
              </a:rPr>
              <a:t>Outline the limitations </a:t>
            </a:r>
            <a:r>
              <a:rPr lang="en-US" sz="2900" dirty="0">
                <a:solidFill>
                  <a:srgbClr val="333399"/>
                </a:solidFill>
                <a:latin typeface="Arial" charset="0"/>
              </a:rPr>
              <a:t>of </a:t>
            </a:r>
            <a:r>
              <a:rPr lang="en-US" sz="2900" dirty="0" smtClean="0">
                <a:solidFill>
                  <a:srgbClr val="333399"/>
                </a:solidFill>
                <a:latin typeface="Arial" charset="0"/>
              </a:rPr>
              <a:t>TB diagnostic methods in children</a:t>
            </a:r>
            <a:endParaRPr lang="en-US" sz="2900" dirty="0">
              <a:solidFill>
                <a:srgbClr val="333399"/>
              </a:solidFill>
              <a:latin typeface="Arial" charset="0"/>
            </a:endParaRPr>
          </a:p>
          <a:p>
            <a:pPr eaLnBrk="1" hangingPunct="1">
              <a:defRPr/>
            </a:pPr>
            <a:r>
              <a:rPr lang="en-US" sz="2900" dirty="0" smtClean="0">
                <a:solidFill>
                  <a:srgbClr val="333399"/>
                </a:solidFill>
                <a:latin typeface="Arial" charset="0"/>
              </a:rPr>
              <a:t>Discuss </a:t>
            </a:r>
            <a:r>
              <a:rPr lang="en-US" sz="2900" dirty="0">
                <a:solidFill>
                  <a:srgbClr val="333399"/>
                </a:solidFill>
                <a:latin typeface="Arial" charset="0"/>
              </a:rPr>
              <a:t>future TB research strategies required to combat TB</a:t>
            </a:r>
          </a:p>
        </p:txBody>
      </p:sp>
    </p:spTree>
    <p:extLst>
      <p:ext uri="{BB962C8B-B14F-4D97-AF65-F5344CB8AC3E}">
        <p14:creationId xmlns:p14="http://schemas.microsoft.com/office/powerpoint/2010/main" val="14718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82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82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8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Lesson plan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chemeClr val="accent2"/>
                </a:solidFill>
              </a:rPr>
              <a:t>Infection vs. Disease</a:t>
            </a:r>
          </a:p>
          <a:p>
            <a:r>
              <a:rPr lang="en-US" dirty="0" smtClean="0">
                <a:solidFill>
                  <a:schemeClr val="accent2"/>
                </a:solidFill>
              </a:rPr>
              <a:t>How the immune system deals with </a:t>
            </a:r>
            <a:r>
              <a:rPr lang="en-US" i="1" dirty="0" smtClean="0">
                <a:solidFill>
                  <a:schemeClr val="accent2"/>
                </a:solidFill>
              </a:rPr>
              <a:t>MTB</a:t>
            </a:r>
          </a:p>
          <a:p>
            <a:r>
              <a:rPr lang="en-US" dirty="0" smtClean="0">
                <a:solidFill>
                  <a:schemeClr val="accent2"/>
                </a:solidFill>
              </a:rPr>
              <a:t>Factors predisposing to disease</a:t>
            </a:r>
          </a:p>
          <a:p>
            <a:r>
              <a:rPr lang="en-US" dirty="0" smtClean="0">
                <a:solidFill>
                  <a:schemeClr val="accent2"/>
                </a:solidFill>
              </a:rPr>
              <a:t>Diagnosis</a:t>
            </a:r>
          </a:p>
          <a:p>
            <a:r>
              <a:rPr lang="en-US" dirty="0" smtClean="0">
                <a:solidFill>
                  <a:schemeClr val="accent2"/>
                </a:solidFill>
              </a:rPr>
              <a:t>Prevention</a:t>
            </a:r>
          </a:p>
          <a:p>
            <a:r>
              <a:rPr lang="en-US" dirty="0" smtClean="0">
                <a:solidFill>
                  <a:schemeClr val="accent2"/>
                </a:solidFill>
              </a:rPr>
              <a:t>Treatment</a:t>
            </a:r>
          </a:p>
          <a:p>
            <a:r>
              <a:rPr lang="en-US" dirty="0" smtClean="0">
                <a:solidFill>
                  <a:schemeClr val="accent2"/>
                </a:solidFill>
              </a:rPr>
              <a:t>The future</a:t>
            </a:r>
          </a:p>
          <a:p>
            <a:endParaRPr lang="en-US" dirty="0">
              <a:solidFill>
                <a:schemeClr val="accent2"/>
              </a:solidFill>
            </a:endParaRPr>
          </a:p>
        </p:txBody>
      </p:sp>
    </p:spTree>
    <p:extLst>
      <p:ext uri="{BB962C8B-B14F-4D97-AF65-F5344CB8AC3E}">
        <p14:creationId xmlns:p14="http://schemas.microsoft.com/office/powerpoint/2010/main" val="3035209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57200" y="197767"/>
            <a:ext cx="8229600" cy="1143001"/>
          </a:xfrm>
        </p:spPr>
        <p:txBody>
          <a:bodyPr/>
          <a:lstStyle/>
          <a:p>
            <a:pPr eaLnBrk="1" hangingPunct="1"/>
            <a:r>
              <a:rPr lang="en-US" sz="4000" dirty="0">
                <a:solidFill>
                  <a:srgbClr val="FF0000"/>
                </a:solidFill>
                <a:latin typeface="Arial" charset="0"/>
              </a:rPr>
              <a:t>Plan</a:t>
            </a:r>
          </a:p>
        </p:txBody>
      </p:sp>
      <p:sp>
        <p:nvSpPr>
          <p:cNvPr id="20482" name="Rectangle 3"/>
          <p:cNvSpPr>
            <a:spLocks noGrp="1" noChangeArrowheads="1"/>
          </p:cNvSpPr>
          <p:nvPr>
            <p:ph type="body" idx="1"/>
          </p:nvPr>
        </p:nvSpPr>
        <p:spPr>
          <a:xfrm>
            <a:off x="468313" y="1495326"/>
            <a:ext cx="8229600" cy="4525962"/>
          </a:xfrm>
        </p:spPr>
        <p:txBody>
          <a:bodyPr/>
          <a:lstStyle/>
          <a:p>
            <a:pPr eaLnBrk="1" hangingPunct="1">
              <a:lnSpc>
                <a:spcPct val="90000"/>
              </a:lnSpc>
            </a:pPr>
            <a:r>
              <a:rPr lang="en-US" sz="3600" dirty="0" smtClean="0">
                <a:solidFill>
                  <a:schemeClr val="accent6"/>
                </a:solidFill>
                <a:latin typeface="Arial" charset="0"/>
              </a:rPr>
              <a:t>History of TB</a:t>
            </a:r>
          </a:p>
          <a:p>
            <a:pPr eaLnBrk="1" hangingPunct="1">
              <a:lnSpc>
                <a:spcPct val="90000"/>
              </a:lnSpc>
            </a:pPr>
            <a:endParaRPr lang="en-US" sz="3600" dirty="0" smtClean="0">
              <a:solidFill>
                <a:schemeClr val="accent6"/>
              </a:solidFill>
              <a:latin typeface="Arial" charset="0"/>
            </a:endParaRPr>
          </a:p>
          <a:p>
            <a:pPr eaLnBrk="1" hangingPunct="1">
              <a:lnSpc>
                <a:spcPct val="90000"/>
              </a:lnSpc>
            </a:pPr>
            <a:r>
              <a:rPr lang="en-US" sz="3600" i="1" dirty="0" smtClean="0">
                <a:solidFill>
                  <a:srgbClr val="FF6600"/>
                </a:solidFill>
                <a:latin typeface="Arial" charset="0"/>
              </a:rPr>
              <a:t>Mycobacterium tuberculosis</a:t>
            </a:r>
            <a:endParaRPr lang="en-US" sz="3600" dirty="0" smtClean="0">
              <a:solidFill>
                <a:srgbClr val="FF6600"/>
              </a:solidFill>
              <a:latin typeface="Arial" charset="0"/>
            </a:endParaRPr>
          </a:p>
          <a:p>
            <a:pPr lvl="1" eaLnBrk="1" hangingPunct="1">
              <a:lnSpc>
                <a:spcPct val="90000"/>
              </a:lnSpc>
            </a:pPr>
            <a:r>
              <a:rPr lang="en-US" sz="3600" dirty="0" smtClean="0">
                <a:solidFill>
                  <a:srgbClr val="333399"/>
                </a:solidFill>
                <a:latin typeface="Arial" charset="0"/>
                <a:ea typeface="Arial" charset="0"/>
                <a:cs typeface="Arial" charset="0"/>
              </a:rPr>
              <a:t>The organism – characteristics</a:t>
            </a:r>
          </a:p>
          <a:p>
            <a:pPr lvl="1" eaLnBrk="1" hangingPunct="1">
              <a:lnSpc>
                <a:spcPct val="90000"/>
              </a:lnSpc>
            </a:pPr>
            <a:endParaRPr lang="en-US" sz="3600" dirty="0" smtClean="0">
              <a:solidFill>
                <a:srgbClr val="333399"/>
              </a:solidFill>
              <a:latin typeface="Arial" charset="0"/>
              <a:ea typeface="Arial" charset="0"/>
              <a:cs typeface="Arial" charset="0"/>
            </a:endParaRPr>
          </a:p>
          <a:p>
            <a:pPr eaLnBrk="1" hangingPunct="1">
              <a:lnSpc>
                <a:spcPct val="90000"/>
              </a:lnSpc>
            </a:pPr>
            <a:r>
              <a:rPr lang="en-US" sz="3600" dirty="0" smtClean="0">
                <a:solidFill>
                  <a:srgbClr val="FF6600"/>
                </a:solidFill>
                <a:latin typeface="Arial" charset="0"/>
              </a:rPr>
              <a:t>Tuberculosis</a:t>
            </a:r>
          </a:p>
          <a:p>
            <a:pPr lvl="1" eaLnBrk="1" hangingPunct="1">
              <a:lnSpc>
                <a:spcPct val="90000"/>
              </a:lnSpc>
            </a:pPr>
            <a:r>
              <a:rPr lang="en-US" sz="3600" dirty="0" smtClean="0">
                <a:solidFill>
                  <a:srgbClr val="333399"/>
                </a:solidFill>
                <a:latin typeface="Arial" charset="0"/>
                <a:ea typeface="Arial" charset="0"/>
                <a:cs typeface="Arial" charset="0"/>
              </a:rPr>
              <a:t>The disease – disease manifestations and epidemiology</a:t>
            </a:r>
            <a:endParaRPr lang="en-US" sz="3600" dirty="0">
              <a:solidFill>
                <a:srgbClr val="333399"/>
              </a:solidFill>
              <a:latin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body" idx="1"/>
          </p:nvPr>
        </p:nvSpPr>
        <p:spPr>
          <a:xfrm>
            <a:off x="457200" y="2287588"/>
            <a:ext cx="8229600" cy="4525962"/>
          </a:xfrm>
        </p:spPr>
        <p:txBody>
          <a:bodyPr/>
          <a:lstStyle/>
          <a:p>
            <a:pPr algn="ctr">
              <a:spcBef>
                <a:spcPct val="0"/>
              </a:spcBef>
              <a:buFontTx/>
              <a:buNone/>
            </a:pPr>
            <a:r>
              <a:rPr lang="en-GB" sz="6000" dirty="0">
                <a:solidFill>
                  <a:srgbClr val="FF0000"/>
                </a:solidFill>
                <a:latin typeface="Arial" charset="0"/>
              </a:rPr>
              <a:t>Infection ≠ Disease</a:t>
            </a:r>
          </a:p>
          <a:p>
            <a:pPr eaLnBrk="1" hangingPunct="1">
              <a:buFontTx/>
              <a:buNone/>
            </a:pPr>
            <a:endParaRPr lang="en-GB" sz="6000" dirty="0">
              <a:solidFill>
                <a:srgbClr val="FF0000"/>
              </a:solidFill>
              <a:latin typeface="Arial" charset="0"/>
            </a:endParaRPr>
          </a:p>
        </p:txBody>
      </p:sp>
    </p:spTree>
    <p:extLst>
      <p:ext uri="{BB962C8B-B14F-4D97-AF65-F5344CB8AC3E}">
        <p14:creationId xmlns:p14="http://schemas.microsoft.com/office/powerpoint/2010/main" val="13764936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Line 3"/>
          <p:cNvSpPr>
            <a:spLocks noChangeShapeType="1"/>
          </p:cNvSpPr>
          <p:nvPr/>
        </p:nvSpPr>
        <p:spPr bwMode="auto">
          <a:xfrm flipH="1">
            <a:off x="4495800" y="1916832"/>
            <a:ext cx="4763" cy="431800"/>
          </a:xfrm>
          <a:prstGeom prst="line">
            <a:avLst/>
          </a:prstGeom>
          <a:noFill/>
          <a:ln w="25400">
            <a:solidFill>
              <a:schemeClr val="bg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solidFill>
                <a:schemeClr val="accent2"/>
              </a:solidFill>
            </a:endParaRPr>
          </a:p>
        </p:txBody>
      </p:sp>
      <p:grpSp>
        <p:nvGrpSpPr>
          <p:cNvPr id="2" name="Group 3"/>
          <p:cNvGrpSpPr/>
          <p:nvPr/>
        </p:nvGrpSpPr>
        <p:grpSpPr>
          <a:xfrm>
            <a:off x="1187450" y="260648"/>
            <a:ext cx="6721476" cy="1944688"/>
            <a:chOff x="1187450" y="260648"/>
            <a:chExt cx="6721476" cy="1944688"/>
          </a:xfrm>
        </p:grpSpPr>
        <p:sp>
          <p:nvSpPr>
            <p:cNvPr id="56339" name="Text Box 5"/>
            <p:cNvSpPr txBox="1">
              <a:spLocks noChangeArrowheads="1"/>
            </p:cNvSpPr>
            <p:nvPr/>
          </p:nvSpPr>
          <p:spPr bwMode="auto">
            <a:xfrm>
              <a:off x="1187450" y="500061"/>
              <a:ext cx="6721476" cy="120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a:endParaRPr lang="en-GB" sz="2400" dirty="0">
                <a:solidFill>
                  <a:schemeClr val="accent2"/>
                </a:solidFill>
              </a:endParaRPr>
            </a:p>
            <a:p>
              <a:pPr algn="ctr"/>
              <a:r>
                <a:rPr lang="en-GB" sz="2400" dirty="0" smtClean="0">
                  <a:solidFill>
                    <a:srgbClr val="FF0000"/>
                  </a:solidFill>
                </a:rPr>
                <a:t>EXPOSURE</a:t>
              </a:r>
              <a:r>
                <a:rPr lang="en-GB" sz="2400" dirty="0" smtClean="0">
                  <a:solidFill>
                    <a:schemeClr val="accent2"/>
                  </a:solidFill>
                </a:rPr>
                <a:t> </a:t>
              </a:r>
              <a:endParaRPr lang="en-GB" sz="2400" dirty="0">
                <a:solidFill>
                  <a:schemeClr val="accent2"/>
                </a:solidFill>
              </a:endParaRPr>
            </a:p>
            <a:p>
              <a:pPr algn="ctr"/>
              <a:r>
                <a:rPr lang="en-GB" sz="2400" dirty="0">
                  <a:solidFill>
                    <a:srgbClr val="FF0000"/>
                  </a:solidFill>
                </a:rPr>
                <a:t>MTB</a:t>
              </a:r>
              <a:r>
                <a:rPr lang="en-GB" sz="2400" dirty="0">
                  <a:solidFill>
                    <a:schemeClr val="accent2"/>
                  </a:solidFill>
                </a:rPr>
                <a:t> </a:t>
              </a:r>
            </a:p>
          </p:txBody>
        </p:sp>
        <p:sp>
          <p:nvSpPr>
            <p:cNvPr id="56340" name="AutoShape 6"/>
            <p:cNvSpPr>
              <a:spLocks noChangeArrowheads="1"/>
            </p:cNvSpPr>
            <p:nvPr/>
          </p:nvSpPr>
          <p:spPr bwMode="auto">
            <a:xfrm>
              <a:off x="3011488" y="260648"/>
              <a:ext cx="3024188" cy="1944688"/>
            </a:xfrm>
            <a:prstGeom prst="irregularSeal1">
              <a:avLst/>
            </a:prstGeom>
            <a:noFill/>
            <a:ln w="9525">
              <a:solidFill>
                <a:srgbClr val="FF0000"/>
              </a:solidFill>
              <a:miter lim="800000"/>
              <a:headEnd/>
              <a:tailEnd/>
            </a:ln>
            <a:extLst/>
          </p:spPr>
          <p:txBody>
            <a:bodyPr wrap="none" anchor="ctr"/>
            <a:lstStyle/>
            <a:p>
              <a:endParaRPr lang="en-US">
                <a:solidFill>
                  <a:schemeClr val="accent2"/>
                </a:solidFill>
              </a:endParaRPr>
            </a:p>
          </p:txBody>
        </p:sp>
      </p:grpSp>
      <p:sp>
        <p:nvSpPr>
          <p:cNvPr id="192520" name="Text Box 8"/>
          <p:cNvSpPr txBox="1">
            <a:spLocks noChangeArrowheads="1"/>
          </p:cNvSpPr>
          <p:nvPr/>
        </p:nvSpPr>
        <p:spPr bwMode="auto">
          <a:xfrm>
            <a:off x="2987675" y="2348880"/>
            <a:ext cx="3143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400" dirty="0">
                <a:solidFill>
                  <a:srgbClr val="FF6600"/>
                </a:solidFill>
              </a:rPr>
              <a:t>Pulmonary infection</a:t>
            </a:r>
          </a:p>
        </p:txBody>
      </p:sp>
      <p:sp>
        <p:nvSpPr>
          <p:cNvPr id="192521" name="Line 9"/>
          <p:cNvSpPr>
            <a:spLocks noChangeShapeType="1"/>
          </p:cNvSpPr>
          <p:nvPr/>
        </p:nvSpPr>
        <p:spPr bwMode="auto">
          <a:xfrm flipH="1">
            <a:off x="3419475" y="2854523"/>
            <a:ext cx="865188" cy="287338"/>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2"/>
              </a:solidFill>
            </a:endParaRPr>
          </a:p>
        </p:txBody>
      </p:sp>
      <p:sp>
        <p:nvSpPr>
          <p:cNvPr id="192522" name="Line 10"/>
          <p:cNvSpPr>
            <a:spLocks noChangeShapeType="1"/>
          </p:cNvSpPr>
          <p:nvPr/>
        </p:nvSpPr>
        <p:spPr bwMode="auto">
          <a:xfrm>
            <a:off x="4645025" y="2852936"/>
            <a:ext cx="863600" cy="288925"/>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2"/>
              </a:solidFill>
            </a:endParaRPr>
          </a:p>
        </p:txBody>
      </p:sp>
      <p:sp>
        <p:nvSpPr>
          <p:cNvPr id="56337" name="Text Box 12"/>
          <p:cNvSpPr txBox="1">
            <a:spLocks noChangeArrowheads="1"/>
          </p:cNvSpPr>
          <p:nvPr/>
        </p:nvSpPr>
        <p:spPr bwMode="auto">
          <a:xfrm>
            <a:off x="-36513" y="3284984"/>
            <a:ext cx="324179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200" b="0" dirty="0" smtClean="0">
                <a:solidFill>
                  <a:schemeClr val="accent2"/>
                </a:solidFill>
              </a:rPr>
              <a:t>-Kills</a:t>
            </a:r>
            <a:r>
              <a:rPr lang="en-GB" sz="2200" b="0" dirty="0">
                <a:solidFill>
                  <a:schemeClr val="accent2"/>
                </a:solidFill>
              </a:rPr>
              <a:t>/Contains live MTB </a:t>
            </a:r>
          </a:p>
          <a:p>
            <a:pPr eaLnBrk="1" hangingPunct="1">
              <a:buFontTx/>
              <a:buChar char="-"/>
            </a:pPr>
            <a:r>
              <a:rPr lang="en-GB" sz="2200" b="0" dirty="0" smtClean="0">
                <a:solidFill>
                  <a:schemeClr val="accent2"/>
                </a:solidFill>
              </a:rPr>
              <a:t>Remain well</a:t>
            </a:r>
            <a:endParaRPr lang="en-GB" sz="2200" b="0" dirty="0">
              <a:solidFill>
                <a:schemeClr val="accent2"/>
              </a:solidFill>
            </a:endParaRPr>
          </a:p>
          <a:p>
            <a:pPr eaLnBrk="1" hangingPunct="1">
              <a:buFontTx/>
              <a:buChar char="-"/>
            </a:pPr>
            <a:r>
              <a:rPr lang="en-GB" sz="2200" b="0" dirty="0" smtClean="0">
                <a:solidFill>
                  <a:schemeClr val="accent2"/>
                </a:solidFill>
              </a:rPr>
              <a:t>No symptoms</a:t>
            </a:r>
          </a:p>
          <a:p>
            <a:pPr eaLnBrk="1" hangingPunct="1">
              <a:buFontTx/>
              <a:buChar char="-"/>
            </a:pPr>
            <a:r>
              <a:rPr lang="en-GB" sz="2200" b="0" dirty="0" smtClean="0">
                <a:solidFill>
                  <a:schemeClr val="accent2"/>
                </a:solidFill>
              </a:rPr>
              <a:t>Not infectious</a:t>
            </a:r>
          </a:p>
        </p:txBody>
      </p:sp>
      <p:pic>
        <p:nvPicPr>
          <p:cNvPr id="56338" name="Picture 13" descr="happy fac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16012" y="1412776"/>
            <a:ext cx="1017588"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5" name="Rectangle 15"/>
          <p:cNvSpPr>
            <a:spLocks noChangeArrowheads="1"/>
          </p:cNvSpPr>
          <p:nvPr/>
        </p:nvSpPr>
        <p:spPr bwMode="auto">
          <a:xfrm>
            <a:off x="4860032" y="3284984"/>
            <a:ext cx="414178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2200" b="0" dirty="0" smtClean="0">
                <a:solidFill>
                  <a:schemeClr val="accent2"/>
                </a:solidFill>
              </a:rPr>
              <a:t>-Does </a:t>
            </a:r>
            <a:r>
              <a:rPr lang="en-GB" sz="2200" b="0" dirty="0">
                <a:solidFill>
                  <a:schemeClr val="accent2"/>
                </a:solidFill>
              </a:rPr>
              <a:t>not kill/ contain live MTB</a:t>
            </a:r>
          </a:p>
          <a:p>
            <a:pPr marL="342900" indent="-342900"/>
            <a:r>
              <a:rPr lang="en-GB" sz="2200" b="0" dirty="0" smtClean="0">
                <a:solidFill>
                  <a:schemeClr val="accent2"/>
                </a:solidFill>
              </a:rPr>
              <a:t>-</a:t>
            </a:r>
            <a:r>
              <a:rPr lang="en-GB" sz="2200" b="0" dirty="0">
                <a:solidFill>
                  <a:schemeClr val="accent2"/>
                </a:solidFill>
              </a:rPr>
              <a:t>G</a:t>
            </a:r>
            <a:r>
              <a:rPr lang="en-GB" sz="2200" b="0" dirty="0" smtClean="0">
                <a:solidFill>
                  <a:schemeClr val="accent2"/>
                </a:solidFill>
              </a:rPr>
              <a:t>et sick</a:t>
            </a:r>
          </a:p>
          <a:p>
            <a:pPr marL="342900" indent="-342900"/>
            <a:r>
              <a:rPr lang="en-GB" sz="2200" b="0" dirty="0" smtClean="0">
                <a:solidFill>
                  <a:schemeClr val="accent2"/>
                </a:solidFill>
              </a:rPr>
              <a:t>-</a:t>
            </a:r>
            <a:r>
              <a:rPr lang="en-GB" sz="2200" b="0" dirty="0">
                <a:solidFill>
                  <a:schemeClr val="accent2"/>
                </a:solidFill>
              </a:rPr>
              <a:t>Symptoms </a:t>
            </a:r>
            <a:endParaRPr lang="en-GB" sz="2200" b="0" dirty="0" smtClean="0">
              <a:solidFill>
                <a:schemeClr val="accent2"/>
              </a:solidFill>
            </a:endParaRPr>
          </a:p>
          <a:p>
            <a:pPr marL="342900" indent="-342900"/>
            <a:r>
              <a:rPr lang="en-GB" sz="2200" b="0" dirty="0" smtClean="0">
                <a:solidFill>
                  <a:schemeClr val="accent2"/>
                </a:solidFill>
              </a:rPr>
              <a:t>-Infectious</a:t>
            </a:r>
          </a:p>
          <a:p>
            <a:pPr marL="342900" indent="-342900"/>
            <a:endParaRPr lang="en-GB" sz="2200" b="0" dirty="0">
              <a:solidFill>
                <a:schemeClr val="accent2"/>
              </a:solidFill>
            </a:endParaRPr>
          </a:p>
          <a:p>
            <a:pPr marL="342900" indent="-342900"/>
            <a:endParaRPr lang="en-GB" sz="2200" b="0" dirty="0">
              <a:solidFill>
                <a:schemeClr val="accent2"/>
              </a:solidFill>
              <a:sym typeface="Wingdings" charset="0"/>
            </a:endParaRPr>
          </a:p>
        </p:txBody>
      </p:sp>
      <p:pic>
        <p:nvPicPr>
          <p:cNvPr id="56336" name="Picture 16" descr="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412921"/>
            <a:ext cx="933450" cy="942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6331" name="Line 17"/>
          <p:cNvSpPr>
            <a:spLocks noChangeShapeType="1"/>
          </p:cNvSpPr>
          <p:nvPr/>
        </p:nvSpPr>
        <p:spPr bwMode="auto">
          <a:xfrm flipH="1">
            <a:off x="2627313" y="2924944"/>
            <a:ext cx="504825" cy="28892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2"/>
              </a:solidFill>
            </a:endParaRPr>
          </a:p>
        </p:txBody>
      </p:sp>
      <p:sp>
        <p:nvSpPr>
          <p:cNvPr id="56332" name="Line 18"/>
          <p:cNvSpPr>
            <a:spLocks noChangeShapeType="1"/>
          </p:cNvSpPr>
          <p:nvPr/>
        </p:nvSpPr>
        <p:spPr bwMode="auto">
          <a:xfrm>
            <a:off x="5795367" y="2924944"/>
            <a:ext cx="504825" cy="217487"/>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2"/>
              </a:solidFill>
            </a:endParaRPr>
          </a:p>
        </p:txBody>
      </p:sp>
      <p:sp>
        <p:nvSpPr>
          <p:cNvPr id="19" name="Curved Up Arrow 18"/>
          <p:cNvSpPr>
            <a:spLocks noChangeArrowheads="1"/>
          </p:cNvSpPr>
          <p:nvPr/>
        </p:nvSpPr>
        <p:spPr bwMode="auto">
          <a:xfrm>
            <a:off x="3143250" y="5661248"/>
            <a:ext cx="2071688" cy="642937"/>
          </a:xfrm>
          <a:prstGeom prst="curvedUpArrow">
            <a:avLst>
              <a:gd name="adj1" fmla="val 25002"/>
              <a:gd name="adj2" fmla="val 50004"/>
              <a:gd name="adj3" fmla="val 25000"/>
            </a:avLst>
          </a:prstGeom>
          <a:solidFill>
            <a:schemeClr val="accent1"/>
          </a:solidFill>
          <a:ln w="9525">
            <a:solidFill>
              <a:schemeClr val="tx1"/>
            </a:solidFill>
            <a:round/>
            <a:headEnd/>
            <a:tailEnd/>
          </a:ln>
        </p:spPr>
        <p:txBody>
          <a:bodyPr/>
          <a:lstStyle/>
          <a:p>
            <a:endParaRPr lang="en-US">
              <a:solidFill>
                <a:schemeClr val="accent2"/>
              </a:solidFill>
            </a:endParaRPr>
          </a:p>
        </p:txBody>
      </p:sp>
      <p:sp>
        <p:nvSpPr>
          <p:cNvPr id="20" name="TextBox 19"/>
          <p:cNvSpPr txBox="1">
            <a:spLocks noChangeArrowheads="1"/>
          </p:cNvSpPr>
          <p:nvPr/>
        </p:nvSpPr>
        <p:spPr bwMode="auto">
          <a:xfrm>
            <a:off x="3071813" y="5589240"/>
            <a:ext cx="2205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dirty="0">
                <a:solidFill>
                  <a:srgbClr val="FF6600"/>
                </a:solidFill>
              </a:rPr>
              <a:t>reactivation</a:t>
            </a:r>
          </a:p>
        </p:txBody>
      </p:sp>
      <p:sp>
        <p:nvSpPr>
          <p:cNvPr id="6" name="Rectangle 5"/>
          <p:cNvSpPr/>
          <p:nvPr/>
        </p:nvSpPr>
        <p:spPr>
          <a:xfrm>
            <a:off x="0" y="4797152"/>
            <a:ext cx="4572000" cy="769441"/>
          </a:xfrm>
          <a:prstGeom prst="rect">
            <a:avLst/>
          </a:prstGeom>
        </p:spPr>
        <p:txBody>
          <a:bodyPr>
            <a:spAutoFit/>
          </a:bodyPr>
          <a:lstStyle/>
          <a:p>
            <a:pPr eaLnBrk="1" hangingPunct="1"/>
            <a:r>
              <a:rPr lang="en-GB" sz="2200" b="0" dirty="0" smtClean="0">
                <a:solidFill>
                  <a:srgbClr val="FF6600"/>
                </a:solidFill>
              </a:rPr>
              <a:t>- </a:t>
            </a:r>
            <a:r>
              <a:rPr lang="en-GB" sz="2200" dirty="0" smtClean="0">
                <a:solidFill>
                  <a:srgbClr val="FF6600"/>
                </a:solidFill>
              </a:rPr>
              <a:t>Latent infection</a:t>
            </a:r>
            <a:r>
              <a:rPr lang="en-GB" sz="2200" b="0" dirty="0" smtClean="0">
                <a:solidFill>
                  <a:srgbClr val="FF6600"/>
                </a:solidFill>
              </a:rPr>
              <a:t> </a:t>
            </a:r>
            <a:endParaRPr lang="en-GB" sz="2200" b="0" dirty="0" smtClean="0">
              <a:solidFill>
                <a:srgbClr val="FF6600"/>
              </a:solidFill>
              <a:sym typeface="Wingdings" charset="0"/>
            </a:endParaRPr>
          </a:p>
          <a:p>
            <a:pPr eaLnBrk="1" hangingPunct="1"/>
            <a:r>
              <a:rPr lang="en-GB" sz="2200" b="0" dirty="0" smtClean="0">
                <a:solidFill>
                  <a:schemeClr val="accent2"/>
                </a:solidFill>
              </a:rPr>
              <a:t>-1/3 population worldwide</a:t>
            </a:r>
            <a:endParaRPr lang="en-GB" sz="2200" b="0" dirty="0">
              <a:solidFill>
                <a:schemeClr val="accent2"/>
              </a:solidFill>
            </a:endParaRPr>
          </a:p>
        </p:txBody>
      </p:sp>
      <p:sp>
        <p:nvSpPr>
          <p:cNvPr id="7" name="Rectangle 6"/>
          <p:cNvSpPr/>
          <p:nvPr/>
        </p:nvSpPr>
        <p:spPr>
          <a:xfrm>
            <a:off x="4860032" y="4797152"/>
            <a:ext cx="3595585" cy="769441"/>
          </a:xfrm>
          <a:prstGeom prst="rect">
            <a:avLst/>
          </a:prstGeom>
        </p:spPr>
        <p:txBody>
          <a:bodyPr wrap="square">
            <a:spAutoFit/>
          </a:bodyPr>
          <a:lstStyle/>
          <a:p>
            <a:pPr marL="342900" indent="-342900"/>
            <a:r>
              <a:rPr lang="en-GB" sz="2200" b="0" dirty="0" smtClean="0">
                <a:solidFill>
                  <a:srgbClr val="FF6600"/>
                </a:solidFill>
              </a:rPr>
              <a:t>-</a:t>
            </a:r>
            <a:r>
              <a:rPr lang="en-GB" sz="2200" dirty="0" smtClean="0">
                <a:solidFill>
                  <a:srgbClr val="FF6600"/>
                </a:solidFill>
              </a:rPr>
              <a:t>Active disease </a:t>
            </a:r>
            <a:endParaRPr lang="en-GB" sz="2200" dirty="0" smtClean="0">
              <a:solidFill>
                <a:srgbClr val="FF6600"/>
              </a:solidFill>
              <a:sym typeface="Wingdings" charset="0"/>
            </a:endParaRPr>
          </a:p>
          <a:p>
            <a:pPr marL="342900" indent="-342900"/>
            <a:r>
              <a:rPr lang="en-GB" sz="2200" b="0" dirty="0" smtClean="0">
                <a:solidFill>
                  <a:schemeClr val="accent2"/>
                </a:solidFill>
              </a:rPr>
              <a:t>-5-10% of those infected</a:t>
            </a:r>
            <a:endParaRPr lang="en-GB" sz="2200" b="0" dirty="0">
              <a:solidFill>
                <a:schemeClr val="accent2"/>
              </a:solidFill>
            </a:endParaRPr>
          </a:p>
        </p:txBody>
      </p:sp>
    </p:spTree>
    <p:extLst>
      <p:ext uri="{BB962C8B-B14F-4D97-AF65-F5344CB8AC3E}">
        <p14:creationId xmlns:p14="http://schemas.microsoft.com/office/powerpoint/2010/main" val="67762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25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5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3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3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0" grpId="0"/>
      <p:bldP spid="192521" grpId="0" animBg="1"/>
      <p:bldP spid="192522" grpId="0" animBg="1"/>
      <p:bldP spid="56337" grpId="0"/>
      <p:bldP spid="56335" grpId="0"/>
      <p:bldP spid="19" grpId="0" animBg="1"/>
      <p:bldP spid="20"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ChangeArrowheads="1"/>
          </p:cNvSpPr>
          <p:nvPr/>
        </p:nvSpPr>
        <p:spPr bwMode="auto">
          <a:xfrm>
            <a:off x="5075238" y="6321614"/>
            <a:ext cx="144462" cy="14446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 name="Oval 2"/>
          <p:cNvSpPr/>
          <p:nvPr/>
        </p:nvSpPr>
        <p:spPr bwMode="auto">
          <a:xfrm>
            <a:off x="1115616" y="1929026"/>
            <a:ext cx="7128792" cy="4320480"/>
          </a:xfrm>
          <a:prstGeom prst="ellipse">
            <a:avLst/>
          </a:prstGeom>
          <a:gradFill flip="none" rotWithShape="1">
            <a:gsLst>
              <a:gs pos="0">
                <a:srgbClr val="FE7890"/>
              </a:gs>
              <a:gs pos="100000">
                <a:srgbClr val="FFFFFF"/>
              </a:gs>
            </a:gsLst>
            <a:path path="rect">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charset="0"/>
              <a:cs typeface="Arial" charset="0"/>
            </a:endParaRPr>
          </a:p>
        </p:txBody>
      </p:sp>
      <p:sp>
        <p:nvSpPr>
          <p:cNvPr id="6" name="TextBox 5"/>
          <p:cNvSpPr txBox="1"/>
          <p:nvPr/>
        </p:nvSpPr>
        <p:spPr>
          <a:xfrm>
            <a:off x="35496" y="3225170"/>
            <a:ext cx="1367256" cy="246221"/>
          </a:xfrm>
          <a:prstGeom prst="rect">
            <a:avLst/>
          </a:prstGeom>
          <a:noFill/>
        </p:spPr>
        <p:txBody>
          <a:bodyPr wrap="none" rtlCol="0">
            <a:spAutoFit/>
          </a:bodyPr>
          <a:lstStyle/>
          <a:p>
            <a:r>
              <a:rPr lang="en-US" sz="1000" dirty="0" smtClean="0"/>
              <a:t>Mannose binding R</a:t>
            </a:r>
            <a:endParaRPr lang="en-US" sz="1000" dirty="0"/>
          </a:p>
        </p:txBody>
      </p:sp>
      <p:sp>
        <p:nvSpPr>
          <p:cNvPr id="11" name="TextBox 10"/>
          <p:cNvSpPr txBox="1"/>
          <p:nvPr/>
        </p:nvSpPr>
        <p:spPr>
          <a:xfrm>
            <a:off x="107504" y="4161274"/>
            <a:ext cx="1089549" cy="246221"/>
          </a:xfrm>
          <a:prstGeom prst="rect">
            <a:avLst/>
          </a:prstGeom>
          <a:noFill/>
        </p:spPr>
        <p:txBody>
          <a:bodyPr wrap="none" rtlCol="0">
            <a:spAutoFit/>
          </a:bodyPr>
          <a:lstStyle/>
          <a:p>
            <a:r>
              <a:rPr lang="en-US" sz="1000" dirty="0" smtClean="0"/>
              <a:t>Complement R</a:t>
            </a:r>
            <a:endParaRPr lang="en-US" sz="1000" dirty="0"/>
          </a:p>
        </p:txBody>
      </p:sp>
      <p:sp>
        <p:nvSpPr>
          <p:cNvPr id="9" name="Oval 8"/>
          <p:cNvSpPr/>
          <p:nvPr/>
        </p:nvSpPr>
        <p:spPr bwMode="auto">
          <a:xfrm>
            <a:off x="539552" y="3657218"/>
            <a:ext cx="360040"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nvGrpSpPr>
          <p:cNvPr id="2" name="Group 123922"/>
          <p:cNvGrpSpPr/>
          <p:nvPr/>
        </p:nvGrpSpPr>
        <p:grpSpPr>
          <a:xfrm>
            <a:off x="1979712" y="3801234"/>
            <a:ext cx="720080" cy="360040"/>
            <a:chOff x="2555776" y="3429000"/>
            <a:chExt cx="720080" cy="360040"/>
          </a:xfrm>
        </p:grpSpPr>
        <p:sp>
          <p:nvSpPr>
            <p:cNvPr id="123922" name="Oval 123921"/>
            <p:cNvSpPr/>
            <p:nvPr/>
          </p:nvSpPr>
          <p:spPr bwMode="auto">
            <a:xfrm>
              <a:off x="2555776" y="3429000"/>
              <a:ext cx="720080" cy="360040"/>
            </a:xfrm>
            <a:prstGeom prst="ellipse">
              <a:avLst/>
            </a:prstGeom>
            <a:gradFill flip="none" rotWithShape="1">
              <a:gsLst>
                <a:gs pos="0">
                  <a:srgbClr val="FE7890"/>
                </a:gs>
                <a:gs pos="100000">
                  <a:srgbClr val="FFFFFF"/>
                </a:gs>
              </a:gsLst>
              <a:lin ang="0" scaled="1"/>
              <a:tileRect/>
            </a:gradFill>
            <a:ln w="9525" cap="flat" cmpd="sng" algn="ctr">
              <a:solidFill>
                <a:srgbClr val="FE78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22" name="Oval 21"/>
            <p:cNvSpPr/>
            <p:nvPr/>
          </p:nvSpPr>
          <p:spPr bwMode="auto">
            <a:xfrm>
              <a:off x="2699792" y="3573016"/>
              <a:ext cx="360040"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sp>
        <p:nvSpPr>
          <p:cNvPr id="10" name="Oval 9"/>
          <p:cNvSpPr/>
          <p:nvPr/>
        </p:nvSpPr>
        <p:spPr bwMode="auto">
          <a:xfrm>
            <a:off x="4067944" y="4377298"/>
            <a:ext cx="1944216" cy="1080120"/>
          </a:xfrm>
          <a:prstGeom prst="ellipse">
            <a:avLst/>
          </a:prstGeom>
          <a:gradFill flip="none" rotWithShape="1">
            <a:gsLst>
              <a:gs pos="0">
                <a:srgbClr val="FE7890"/>
              </a:gs>
              <a:gs pos="100000">
                <a:srgbClr val="FFFFFF"/>
              </a:gs>
            </a:gsLst>
            <a:path path="circle">
              <a:fillToRect l="100000" t="100000"/>
            </a:path>
            <a:tileRect r="-100000" b="-100000"/>
          </a:gradFill>
          <a:ln w="9525" cap="flat" cmpd="sng" algn="ctr">
            <a:solidFill>
              <a:srgbClr val="FE78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nvGrpSpPr>
          <p:cNvPr id="4" name="Group 85"/>
          <p:cNvGrpSpPr/>
          <p:nvPr/>
        </p:nvGrpSpPr>
        <p:grpSpPr>
          <a:xfrm>
            <a:off x="2195736" y="4593322"/>
            <a:ext cx="914400" cy="914400"/>
            <a:chOff x="2195736" y="4593322"/>
            <a:chExt cx="914400" cy="914400"/>
          </a:xfrm>
        </p:grpSpPr>
        <p:sp>
          <p:nvSpPr>
            <p:cNvPr id="123907" name="TextBox 123906"/>
            <p:cNvSpPr txBox="1"/>
            <p:nvPr/>
          </p:nvSpPr>
          <p:spPr>
            <a:xfrm>
              <a:off x="2411760" y="4881354"/>
              <a:ext cx="453970" cy="307777"/>
            </a:xfrm>
            <a:prstGeom prst="rect">
              <a:avLst/>
            </a:prstGeom>
            <a:noFill/>
          </p:spPr>
          <p:txBody>
            <a:bodyPr wrap="none" rtlCol="0">
              <a:spAutoFit/>
            </a:bodyPr>
            <a:lstStyle/>
            <a:p>
              <a:r>
                <a:rPr lang="en-US" sz="1400" dirty="0" smtClean="0"/>
                <a:t>NO</a:t>
              </a:r>
              <a:endParaRPr lang="en-US" sz="1400" dirty="0"/>
            </a:p>
          </p:txBody>
        </p:sp>
        <p:sp>
          <p:nvSpPr>
            <p:cNvPr id="123908" name="Explosion 1 123907"/>
            <p:cNvSpPr/>
            <p:nvPr/>
          </p:nvSpPr>
          <p:spPr bwMode="auto">
            <a:xfrm>
              <a:off x="2195736" y="4593322"/>
              <a:ext cx="914400" cy="914400"/>
            </a:xfrm>
            <a:prstGeom prst="irregularSeal1">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cxnSp>
        <p:nvCxnSpPr>
          <p:cNvPr id="123912" name="Straight Arrow Connector 123911"/>
          <p:cNvCxnSpPr/>
          <p:nvPr/>
        </p:nvCxnSpPr>
        <p:spPr bwMode="auto">
          <a:xfrm flipH="1" flipV="1">
            <a:off x="2339752" y="4233282"/>
            <a:ext cx="144016"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3915" name="Straight Arrow Connector 123914"/>
          <p:cNvCxnSpPr/>
          <p:nvPr/>
        </p:nvCxnSpPr>
        <p:spPr bwMode="auto">
          <a:xfrm>
            <a:off x="5292080" y="5517232"/>
            <a:ext cx="216024" cy="9361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3921" name="TextBox 123920"/>
          <p:cNvSpPr txBox="1"/>
          <p:nvPr/>
        </p:nvSpPr>
        <p:spPr>
          <a:xfrm>
            <a:off x="5220072" y="6433591"/>
            <a:ext cx="633369" cy="369332"/>
          </a:xfrm>
          <a:prstGeom prst="rect">
            <a:avLst/>
          </a:prstGeom>
          <a:noFill/>
        </p:spPr>
        <p:txBody>
          <a:bodyPr wrap="none" rtlCol="0">
            <a:spAutoFit/>
          </a:bodyPr>
          <a:lstStyle/>
          <a:p>
            <a:r>
              <a:rPr lang="en-US" sz="1800" b="0" dirty="0" smtClean="0"/>
              <a:t>TNF</a:t>
            </a:r>
            <a:endParaRPr lang="en-US" sz="1800" b="0" dirty="0"/>
          </a:p>
        </p:txBody>
      </p:sp>
      <p:sp>
        <p:nvSpPr>
          <p:cNvPr id="123924" name="Right Arrow 123923"/>
          <p:cNvSpPr/>
          <p:nvPr/>
        </p:nvSpPr>
        <p:spPr bwMode="auto">
          <a:xfrm>
            <a:off x="5897745" y="6525344"/>
            <a:ext cx="1080120" cy="144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123925" name="TextBox 123924"/>
          <p:cNvSpPr txBox="1"/>
          <p:nvPr/>
        </p:nvSpPr>
        <p:spPr>
          <a:xfrm>
            <a:off x="7092280" y="6165304"/>
            <a:ext cx="1656184" cy="707886"/>
          </a:xfrm>
          <a:prstGeom prst="rect">
            <a:avLst/>
          </a:prstGeom>
          <a:noFill/>
        </p:spPr>
        <p:txBody>
          <a:bodyPr wrap="square" rtlCol="0">
            <a:spAutoFit/>
          </a:bodyPr>
          <a:lstStyle/>
          <a:p>
            <a:r>
              <a:rPr lang="en-US" sz="2000" dirty="0" smtClean="0"/>
              <a:t>Granuloma formation</a:t>
            </a:r>
            <a:endParaRPr lang="en-US" sz="2000" dirty="0"/>
          </a:p>
        </p:txBody>
      </p:sp>
      <p:sp>
        <p:nvSpPr>
          <p:cNvPr id="123926" name="TextBox 123925"/>
          <p:cNvSpPr txBox="1"/>
          <p:nvPr/>
        </p:nvSpPr>
        <p:spPr>
          <a:xfrm>
            <a:off x="1547664" y="1412776"/>
            <a:ext cx="646556" cy="369332"/>
          </a:xfrm>
          <a:prstGeom prst="rect">
            <a:avLst/>
          </a:prstGeom>
          <a:noFill/>
        </p:spPr>
        <p:txBody>
          <a:bodyPr wrap="none" rtlCol="0">
            <a:spAutoFit/>
          </a:bodyPr>
          <a:lstStyle/>
          <a:p>
            <a:r>
              <a:rPr lang="en-US" sz="1800" dirty="0" smtClean="0"/>
              <a:t>IL12</a:t>
            </a:r>
            <a:endParaRPr lang="en-US" sz="1800" dirty="0"/>
          </a:p>
        </p:txBody>
      </p:sp>
      <p:sp>
        <p:nvSpPr>
          <p:cNvPr id="123927" name="Oval 123926"/>
          <p:cNvSpPr/>
          <p:nvPr/>
        </p:nvSpPr>
        <p:spPr bwMode="auto">
          <a:xfrm>
            <a:off x="3491880" y="260648"/>
            <a:ext cx="1800200" cy="1224136"/>
          </a:xfrm>
          <a:prstGeom prst="ellipse">
            <a:avLst/>
          </a:prstGeom>
          <a:gradFill flip="none" rotWithShape="1">
            <a:gsLst>
              <a:gs pos="0">
                <a:schemeClr val="accent1">
                  <a:lumMod val="75000"/>
                </a:schemeClr>
              </a:gs>
              <a:gs pos="100000">
                <a:srgbClr val="FFFFFF"/>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cxnSp>
        <p:nvCxnSpPr>
          <p:cNvPr id="123929" name="Straight Arrow Connector 123928"/>
          <p:cNvCxnSpPr/>
          <p:nvPr/>
        </p:nvCxnSpPr>
        <p:spPr bwMode="auto">
          <a:xfrm flipH="1">
            <a:off x="3275856" y="4953362"/>
            <a:ext cx="11521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3931" name="Straight Arrow Connector 123930"/>
          <p:cNvCxnSpPr/>
          <p:nvPr/>
        </p:nvCxnSpPr>
        <p:spPr bwMode="auto">
          <a:xfrm flipH="1" flipV="1">
            <a:off x="2339752" y="1866310"/>
            <a:ext cx="576064" cy="6480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5" name="Group 123932"/>
          <p:cNvGrpSpPr/>
          <p:nvPr/>
        </p:nvGrpSpPr>
        <p:grpSpPr>
          <a:xfrm>
            <a:off x="2123728" y="1484784"/>
            <a:ext cx="216024" cy="216024"/>
            <a:chOff x="1763688" y="1340768"/>
            <a:chExt cx="216024" cy="216024"/>
          </a:xfrm>
        </p:grpSpPr>
        <p:sp>
          <p:nvSpPr>
            <p:cNvPr id="123932" name="Oval 123931"/>
            <p:cNvSpPr/>
            <p:nvPr/>
          </p:nvSpPr>
          <p:spPr bwMode="auto">
            <a:xfrm>
              <a:off x="1835696" y="1412776"/>
              <a:ext cx="144016" cy="144016"/>
            </a:xfrm>
            <a:prstGeom prst="ellipse">
              <a:avLst/>
            </a:prstGeom>
            <a:solidFill>
              <a:srgbClr val="FE78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63" name="Oval 62"/>
            <p:cNvSpPr/>
            <p:nvPr/>
          </p:nvSpPr>
          <p:spPr bwMode="auto">
            <a:xfrm>
              <a:off x="1763688" y="1340768"/>
              <a:ext cx="144016" cy="144016"/>
            </a:xfrm>
            <a:prstGeom prst="ellipse">
              <a:avLst/>
            </a:prstGeom>
            <a:solidFill>
              <a:srgbClr val="FE78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sp>
        <p:nvSpPr>
          <p:cNvPr id="20" name="Oval 19"/>
          <p:cNvSpPr/>
          <p:nvPr/>
        </p:nvSpPr>
        <p:spPr bwMode="auto">
          <a:xfrm rot="18078188">
            <a:off x="7812360" y="2137552"/>
            <a:ext cx="360040"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cxnSp>
        <p:nvCxnSpPr>
          <p:cNvPr id="25" name="Straight Arrow Connector 24"/>
          <p:cNvCxnSpPr/>
          <p:nvPr/>
        </p:nvCxnSpPr>
        <p:spPr bwMode="auto">
          <a:xfrm flipH="1">
            <a:off x="7236296" y="3225170"/>
            <a:ext cx="144016"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a:off x="6588224" y="4161274"/>
            <a:ext cx="216024" cy="216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flipH="1">
            <a:off x="5796136" y="4737338"/>
            <a:ext cx="360040" cy="1440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Oval 29"/>
          <p:cNvSpPr/>
          <p:nvPr/>
        </p:nvSpPr>
        <p:spPr bwMode="auto">
          <a:xfrm>
            <a:off x="6146848" y="4377298"/>
            <a:ext cx="576064" cy="288032"/>
          </a:xfrm>
          <a:prstGeom prst="ellipse">
            <a:avLst/>
          </a:prstGeom>
          <a:solidFill>
            <a:srgbClr val="FE78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28" name="TextBox 27"/>
          <p:cNvSpPr txBox="1"/>
          <p:nvPr/>
        </p:nvSpPr>
        <p:spPr>
          <a:xfrm>
            <a:off x="6146848" y="4377298"/>
            <a:ext cx="585392" cy="276999"/>
          </a:xfrm>
          <a:prstGeom prst="rect">
            <a:avLst/>
          </a:prstGeom>
          <a:noFill/>
        </p:spPr>
        <p:txBody>
          <a:bodyPr wrap="none" rtlCol="0">
            <a:spAutoFit/>
          </a:bodyPr>
          <a:lstStyle/>
          <a:p>
            <a:r>
              <a:rPr lang="en-US" sz="1200" dirty="0" err="1" smtClean="0"/>
              <a:t>NF</a:t>
            </a:r>
            <a:r>
              <a:rPr lang="en-US" sz="1200" dirty="0" err="1" smtClean="0">
                <a:latin typeface="Symbol" charset="2"/>
                <a:cs typeface="Symbol" charset="2"/>
              </a:rPr>
              <a:t>k</a:t>
            </a:r>
            <a:r>
              <a:rPr lang="en-US" sz="1200" dirty="0" err="1" smtClean="0"/>
              <a:t>B</a:t>
            </a:r>
            <a:endParaRPr lang="en-US" sz="1200" dirty="0"/>
          </a:p>
        </p:txBody>
      </p:sp>
      <p:grpSp>
        <p:nvGrpSpPr>
          <p:cNvPr id="7" name="Group 43"/>
          <p:cNvGrpSpPr/>
          <p:nvPr/>
        </p:nvGrpSpPr>
        <p:grpSpPr>
          <a:xfrm>
            <a:off x="6894760" y="3678102"/>
            <a:ext cx="878265" cy="480993"/>
            <a:chOff x="6894760" y="3377876"/>
            <a:chExt cx="878265" cy="480993"/>
          </a:xfrm>
        </p:grpSpPr>
        <p:sp>
          <p:nvSpPr>
            <p:cNvPr id="12" name="Rounded Rectangle 11"/>
            <p:cNvSpPr/>
            <p:nvPr/>
          </p:nvSpPr>
          <p:spPr bwMode="auto">
            <a:xfrm rot="7855704">
              <a:off x="6767611" y="3505025"/>
              <a:ext cx="480993" cy="226695"/>
            </a:xfrm>
            <a:prstGeom prst="roundRect">
              <a:avLst/>
            </a:prstGeom>
            <a:gradFill flip="none" rotWithShape="1">
              <a:gsLst>
                <a:gs pos="0">
                  <a:srgbClr val="CC3399"/>
                </a:gs>
                <a:gs pos="100000">
                  <a:srgbClr val="FFFF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31" name="TextBox 30"/>
            <p:cNvSpPr txBox="1"/>
            <p:nvPr/>
          </p:nvSpPr>
          <p:spPr>
            <a:xfrm>
              <a:off x="7092280" y="3501008"/>
              <a:ext cx="680745" cy="276999"/>
            </a:xfrm>
            <a:prstGeom prst="rect">
              <a:avLst/>
            </a:prstGeom>
            <a:noFill/>
          </p:spPr>
          <p:txBody>
            <a:bodyPr wrap="none" rtlCol="0">
              <a:spAutoFit/>
            </a:bodyPr>
            <a:lstStyle/>
            <a:p>
              <a:r>
                <a:rPr lang="en-US" sz="1200" dirty="0" smtClean="0"/>
                <a:t>MyD88</a:t>
              </a:r>
              <a:endParaRPr lang="en-US" sz="1200" dirty="0"/>
            </a:p>
          </p:txBody>
        </p:sp>
      </p:grpSp>
      <p:sp>
        <p:nvSpPr>
          <p:cNvPr id="123935" name="Rounded Rectangle 123934"/>
          <p:cNvSpPr/>
          <p:nvPr/>
        </p:nvSpPr>
        <p:spPr bwMode="auto">
          <a:xfrm rot="12660000">
            <a:off x="7504608" y="2613102"/>
            <a:ext cx="216024" cy="576064"/>
          </a:xfrm>
          <a:prstGeom prst="roundRect">
            <a:avLst/>
          </a:prstGeom>
          <a:gradFill flip="none" rotWithShape="1">
            <a:gsLst>
              <a:gs pos="0">
                <a:srgbClr val="9F229C"/>
              </a:gs>
              <a:gs pos="100000">
                <a:srgbClr val="FFFFFF"/>
              </a:gs>
            </a:gsLst>
            <a:lin ang="0" scaled="1"/>
            <a:tileRect/>
          </a:gra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70" name="Rounded Rectangle 69"/>
          <p:cNvSpPr/>
          <p:nvPr/>
        </p:nvSpPr>
        <p:spPr bwMode="auto">
          <a:xfrm rot="16200000">
            <a:off x="1176528" y="3383675"/>
            <a:ext cx="216024" cy="576064"/>
          </a:xfrm>
          <a:prstGeom prst="roundRect">
            <a:avLst/>
          </a:prstGeom>
          <a:gradFill flip="none" rotWithShape="1">
            <a:gsLst>
              <a:gs pos="0">
                <a:srgbClr val="FFFF00"/>
              </a:gs>
              <a:gs pos="100000">
                <a:srgbClr val="FFFFFF"/>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71" name="Rounded Rectangle 70"/>
          <p:cNvSpPr/>
          <p:nvPr/>
        </p:nvSpPr>
        <p:spPr bwMode="auto">
          <a:xfrm rot="16200000">
            <a:off x="1079612" y="3765230"/>
            <a:ext cx="216024" cy="576064"/>
          </a:xfrm>
          <a:prstGeom prst="roundRect">
            <a:avLst/>
          </a:prstGeom>
          <a:gradFill flip="none" rotWithShape="1">
            <a:gsLst>
              <a:gs pos="0">
                <a:srgbClr val="FF9933"/>
              </a:gs>
              <a:gs pos="100000">
                <a:srgbClr val="FFFFFF"/>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nvGrpSpPr>
          <p:cNvPr id="8" name="Group 78"/>
          <p:cNvGrpSpPr/>
          <p:nvPr/>
        </p:nvGrpSpPr>
        <p:grpSpPr>
          <a:xfrm>
            <a:off x="3347864" y="836712"/>
            <a:ext cx="288032" cy="117727"/>
            <a:chOff x="3347864" y="836712"/>
            <a:chExt cx="288032" cy="117727"/>
          </a:xfrm>
        </p:grpSpPr>
        <p:sp>
          <p:nvSpPr>
            <p:cNvPr id="35" name="Rounded Rectangle 34"/>
            <p:cNvSpPr/>
            <p:nvPr/>
          </p:nvSpPr>
          <p:spPr bwMode="auto">
            <a:xfrm>
              <a:off x="3347864" y="908720"/>
              <a:ext cx="288032" cy="4571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73" name="Rounded Rectangle 72"/>
            <p:cNvSpPr/>
            <p:nvPr/>
          </p:nvSpPr>
          <p:spPr bwMode="auto">
            <a:xfrm>
              <a:off x="3347864" y="836712"/>
              <a:ext cx="288032" cy="4571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grpSp>
        <p:nvGrpSpPr>
          <p:cNvPr id="13" name="Group 73"/>
          <p:cNvGrpSpPr/>
          <p:nvPr/>
        </p:nvGrpSpPr>
        <p:grpSpPr>
          <a:xfrm rot="2340000">
            <a:off x="3102252" y="792808"/>
            <a:ext cx="216024" cy="216024"/>
            <a:chOff x="1763688" y="1340768"/>
            <a:chExt cx="216024" cy="216024"/>
          </a:xfrm>
        </p:grpSpPr>
        <p:sp>
          <p:nvSpPr>
            <p:cNvPr id="75" name="Oval 74"/>
            <p:cNvSpPr/>
            <p:nvPr/>
          </p:nvSpPr>
          <p:spPr bwMode="auto">
            <a:xfrm>
              <a:off x="1835696" y="1412776"/>
              <a:ext cx="144016" cy="144016"/>
            </a:xfrm>
            <a:prstGeom prst="ellipse">
              <a:avLst/>
            </a:prstGeom>
            <a:solidFill>
              <a:srgbClr val="FE78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76" name="Oval 75"/>
            <p:cNvSpPr/>
            <p:nvPr/>
          </p:nvSpPr>
          <p:spPr bwMode="auto">
            <a:xfrm>
              <a:off x="1763688" y="1340768"/>
              <a:ext cx="144016" cy="144016"/>
            </a:xfrm>
            <a:prstGeom prst="ellipse">
              <a:avLst/>
            </a:prstGeom>
            <a:solidFill>
              <a:srgbClr val="FE78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sp>
        <p:nvSpPr>
          <p:cNvPr id="36" name="Oval 35"/>
          <p:cNvSpPr/>
          <p:nvPr/>
        </p:nvSpPr>
        <p:spPr bwMode="auto">
          <a:xfrm>
            <a:off x="4067944" y="548680"/>
            <a:ext cx="936104" cy="504056"/>
          </a:xfrm>
          <a:prstGeom prst="ellipse">
            <a:avLst/>
          </a:prstGeom>
          <a:gradFill flip="none" rotWithShape="1">
            <a:gsLst>
              <a:gs pos="0">
                <a:srgbClr val="72BFC5"/>
              </a:gs>
              <a:gs pos="100000">
                <a:srgbClr val="FFFFFF"/>
              </a:gs>
            </a:gsLst>
            <a:path path="circle">
              <a:fillToRect l="100000" t="100000"/>
            </a:path>
            <a:tileRect r="-100000" b="-100000"/>
          </a:gra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T Cell</a:t>
            </a:r>
          </a:p>
        </p:txBody>
      </p:sp>
      <p:cxnSp>
        <p:nvCxnSpPr>
          <p:cNvPr id="38" name="Straight Arrow Connector 37"/>
          <p:cNvCxnSpPr/>
          <p:nvPr/>
        </p:nvCxnSpPr>
        <p:spPr bwMode="auto">
          <a:xfrm>
            <a:off x="5076056" y="908720"/>
            <a:ext cx="79208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9" name="TextBox 38"/>
          <p:cNvSpPr txBox="1"/>
          <p:nvPr/>
        </p:nvSpPr>
        <p:spPr>
          <a:xfrm>
            <a:off x="6084168" y="764704"/>
            <a:ext cx="651403" cy="369332"/>
          </a:xfrm>
          <a:prstGeom prst="rect">
            <a:avLst/>
          </a:prstGeom>
          <a:noFill/>
        </p:spPr>
        <p:txBody>
          <a:bodyPr wrap="none" rtlCol="0">
            <a:spAutoFit/>
          </a:bodyPr>
          <a:lstStyle/>
          <a:p>
            <a:r>
              <a:rPr lang="en-US" sz="1800" dirty="0" err="1" smtClean="0"/>
              <a:t>IFN</a:t>
            </a:r>
            <a:r>
              <a:rPr lang="en-US" sz="1800" dirty="0" err="1" smtClean="0">
                <a:latin typeface="Symbol" charset="2"/>
                <a:cs typeface="Symbol" charset="2"/>
              </a:rPr>
              <a:t>g</a:t>
            </a:r>
            <a:endParaRPr lang="en-US" sz="1800" dirty="0">
              <a:latin typeface="Symbol" charset="2"/>
              <a:cs typeface="Symbol" charset="2"/>
            </a:endParaRPr>
          </a:p>
        </p:txBody>
      </p:sp>
      <p:sp>
        <p:nvSpPr>
          <p:cNvPr id="48" name="Rounded Rectangle 47"/>
          <p:cNvSpPr/>
          <p:nvPr/>
        </p:nvSpPr>
        <p:spPr bwMode="auto">
          <a:xfrm>
            <a:off x="5004048" y="3009146"/>
            <a:ext cx="792088" cy="432048"/>
          </a:xfrm>
          <a:prstGeom prst="roundRect">
            <a:avLst/>
          </a:prstGeom>
          <a:gradFill flip="none" rotWithShape="1">
            <a:gsLst>
              <a:gs pos="0">
                <a:srgbClr val="FF7E56"/>
              </a:gs>
              <a:gs pos="100000">
                <a:srgbClr val="FFFFFF"/>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STAT1</a:t>
            </a:r>
          </a:p>
        </p:txBody>
      </p:sp>
      <p:cxnSp>
        <p:nvCxnSpPr>
          <p:cNvPr id="50" name="Straight Arrow Connector 49"/>
          <p:cNvCxnSpPr/>
          <p:nvPr/>
        </p:nvCxnSpPr>
        <p:spPr bwMode="auto">
          <a:xfrm flipH="1">
            <a:off x="5796136" y="2649106"/>
            <a:ext cx="288032"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6" name="Straight Arrow Connector 95"/>
          <p:cNvCxnSpPr/>
          <p:nvPr/>
        </p:nvCxnSpPr>
        <p:spPr bwMode="auto">
          <a:xfrm flipH="1">
            <a:off x="5148064" y="3585210"/>
            <a:ext cx="216024" cy="10081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14" name="Group 56"/>
          <p:cNvGrpSpPr/>
          <p:nvPr/>
        </p:nvGrpSpPr>
        <p:grpSpPr>
          <a:xfrm>
            <a:off x="6588224" y="548680"/>
            <a:ext cx="368424" cy="368424"/>
            <a:chOff x="6732240" y="908720"/>
            <a:chExt cx="368424" cy="368424"/>
          </a:xfrm>
          <a:solidFill>
            <a:srgbClr val="FF6600"/>
          </a:solidFill>
        </p:grpSpPr>
        <p:sp>
          <p:nvSpPr>
            <p:cNvPr id="56" name="Oval 55"/>
            <p:cNvSpPr/>
            <p:nvPr/>
          </p:nvSpPr>
          <p:spPr bwMode="auto">
            <a:xfrm>
              <a:off x="6732240" y="908720"/>
              <a:ext cx="216024" cy="216024"/>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103" name="Oval 102"/>
            <p:cNvSpPr/>
            <p:nvPr/>
          </p:nvSpPr>
          <p:spPr bwMode="auto">
            <a:xfrm>
              <a:off x="6884640" y="1061120"/>
              <a:ext cx="216024" cy="216024"/>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grpSp>
        <p:nvGrpSpPr>
          <p:cNvPr id="15" name="Group 104"/>
          <p:cNvGrpSpPr/>
          <p:nvPr/>
        </p:nvGrpSpPr>
        <p:grpSpPr>
          <a:xfrm rot="20700000">
            <a:off x="6444208" y="1568986"/>
            <a:ext cx="368424" cy="368424"/>
            <a:chOff x="6732240" y="908720"/>
            <a:chExt cx="368424" cy="368424"/>
          </a:xfrm>
          <a:solidFill>
            <a:srgbClr val="FF6600"/>
          </a:solidFill>
        </p:grpSpPr>
        <p:sp>
          <p:nvSpPr>
            <p:cNvPr id="106" name="Oval 105"/>
            <p:cNvSpPr/>
            <p:nvPr/>
          </p:nvSpPr>
          <p:spPr bwMode="auto">
            <a:xfrm>
              <a:off x="6732240" y="908720"/>
              <a:ext cx="216024" cy="216024"/>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107" name="Oval 106"/>
            <p:cNvSpPr/>
            <p:nvPr/>
          </p:nvSpPr>
          <p:spPr bwMode="auto">
            <a:xfrm>
              <a:off x="6884640" y="1061120"/>
              <a:ext cx="216024" cy="216024"/>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grpSp>
        <p:nvGrpSpPr>
          <p:cNvPr id="16" name="Group 60"/>
          <p:cNvGrpSpPr/>
          <p:nvPr/>
        </p:nvGrpSpPr>
        <p:grpSpPr>
          <a:xfrm>
            <a:off x="6131237" y="1765173"/>
            <a:ext cx="459778" cy="903769"/>
            <a:chOff x="6131237" y="1464947"/>
            <a:chExt cx="459778" cy="903769"/>
          </a:xfrm>
        </p:grpSpPr>
        <p:sp>
          <p:nvSpPr>
            <p:cNvPr id="89" name="Rounded Rectangle 88"/>
            <p:cNvSpPr/>
            <p:nvPr/>
          </p:nvSpPr>
          <p:spPr bwMode="auto">
            <a:xfrm rot="12660000">
              <a:off x="6303371" y="1536955"/>
              <a:ext cx="153639" cy="831761"/>
            </a:xfrm>
            <a:prstGeom prst="roundRect">
              <a:avLst/>
            </a:prstGeom>
            <a:gradFill flip="none" rotWithShape="1">
              <a:gsLst>
                <a:gs pos="0">
                  <a:srgbClr val="34E363"/>
                </a:gs>
                <a:gs pos="100000">
                  <a:srgbClr val="FFFF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90" name="Rounded Rectangle 89"/>
            <p:cNvSpPr/>
            <p:nvPr/>
          </p:nvSpPr>
          <p:spPr bwMode="auto">
            <a:xfrm rot="12660000">
              <a:off x="6159354" y="1464947"/>
              <a:ext cx="153639" cy="831761"/>
            </a:xfrm>
            <a:prstGeom prst="roundRect">
              <a:avLst/>
            </a:prstGeom>
            <a:gradFill flip="none" rotWithShape="1">
              <a:gsLst>
                <a:gs pos="0">
                  <a:srgbClr val="34E363"/>
                </a:gs>
                <a:gs pos="100000">
                  <a:srgbClr val="FFFF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91" name="Rounded Rectangle 90"/>
            <p:cNvSpPr/>
            <p:nvPr/>
          </p:nvSpPr>
          <p:spPr bwMode="auto">
            <a:xfrm rot="12660000">
              <a:off x="6131237" y="1469329"/>
              <a:ext cx="99738" cy="576064"/>
            </a:xfrm>
            <a:prstGeom prst="roundRect">
              <a:avLst/>
            </a:prstGeom>
            <a:gradFill flip="none" rotWithShape="1">
              <a:gsLst>
                <a:gs pos="0">
                  <a:srgbClr val="008000"/>
                </a:gs>
                <a:gs pos="100000">
                  <a:srgbClr val="FFFF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109" name="Rounded Rectangle 108"/>
            <p:cNvSpPr/>
            <p:nvPr/>
          </p:nvSpPr>
          <p:spPr bwMode="auto">
            <a:xfrm rot="12660000">
              <a:off x="6491277" y="1644255"/>
              <a:ext cx="99738" cy="576064"/>
            </a:xfrm>
            <a:prstGeom prst="roundRect">
              <a:avLst/>
            </a:prstGeom>
            <a:gradFill flip="none" rotWithShape="1">
              <a:gsLst>
                <a:gs pos="0">
                  <a:srgbClr val="008000"/>
                </a:gs>
                <a:gs pos="100000">
                  <a:srgbClr val="FFFF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sp>
        <p:nvSpPr>
          <p:cNvPr id="111" name="Oval 110"/>
          <p:cNvSpPr/>
          <p:nvPr/>
        </p:nvSpPr>
        <p:spPr bwMode="auto">
          <a:xfrm rot="19651636">
            <a:off x="7612619" y="1849518"/>
            <a:ext cx="360040"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113" name="Oval 112"/>
          <p:cNvSpPr/>
          <p:nvPr/>
        </p:nvSpPr>
        <p:spPr bwMode="auto">
          <a:xfrm rot="19262077">
            <a:off x="8010976" y="1746190"/>
            <a:ext cx="360040"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nvGrpSpPr>
          <p:cNvPr id="17" name="Group 98"/>
          <p:cNvGrpSpPr>
            <a:grpSpLocks/>
          </p:cNvGrpSpPr>
          <p:nvPr/>
        </p:nvGrpSpPr>
        <p:grpSpPr bwMode="auto">
          <a:xfrm rot="21180000">
            <a:off x="4420427" y="4592474"/>
            <a:ext cx="1205084" cy="609600"/>
            <a:chOff x="2688" y="2544"/>
            <a:chExt cx="1632" cy="864"/>
          </a:xfrm>
        </p:grpSpPr>
        <p:sp>
          <p:nvSpPr>
            <p:cNvPr id="115" name="Freeform 99"/>
            <p:cNvSpPr>
              <a:spLocks/>
            </p:cNvSpPr>
            <p:nvPr/>
          </p:nvSpPr>
          <p:spPr bwMode="auto">
            <a:xfrm>
              <a:off x="2688" y="2632"/>
              <a:ext cx="1584" cy="776"/>
            </a:xfrm>
            <a:custGeom>
              <a:avLst/>
              <a:gdLst>
                <a:gd name="T0" fmla="*/ 0 w 1584"/>
                <a:gd name="T1" fmla="*/ 152 h 776"/>
                <a:gd name="T2" fmla="*/ 240 w 1584"/>
                <a:gd name="T3" fmla="*/ 8 h 776"/>
                <a:gd name="T4" fmla="*/ 288 w 1584"/>
                <a:gd name="T5" fmla="*/ 200 h 776"/>
                <a:gd name="T6" fmla="*/ 576 w 1584"/>
                <a:gd name="T7" fmla="*/ 104 h 776"/>
                <a:gd name="T8" fmla="*/ 576 w 1584"/>
                <a:gd name="T9" fmla="*/ 344 h 776"/>
                <a:gd name="T10" fmla="*/ 912 w 1584"/>
                <a:gd name="T11" fmla="*/ 200 h 776"/>
                <a:gd name="T12" fmla="*/ 912 w 1584"/>
                <a:gd name="T13" fmla="*/ 488 h 776"/>
                <a:gd name="T14" fmla="*/ 1248 w 1584"/>
                <a:gd name="T15" fmla="*/ 344 h 776"/>
                <a:gd name="T16" fmla="*/ 1248 w 1584"/>
                <a:gd name="T17" fmla="*/ 632 h 776"/>
                <a:gd name="T18" fmla="*/ 1536 w 1584"/>
                <a:gd name="T19" fmla="*/ 536 h 776"/>
                <a:gd name="T20" fmla="*/ 1536 w 1584"/>
                <a:gd name="T21" fmla="*/ 776 h 7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4"/>
                <a:gd name="T34" fmla="*/ 0 h 776"/>
                <a:gd name="T35" fmla="*/ 1584 w 1584"/>
                <a:gd name="T36" fmla="*/ 776 h 7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4" h="776">
                  <a:moveTo>
                    <a:pt x="0" y="152"/>
                  </a:moveTo>
                  <a:cubicBezTo>
                    <a:pt x="96" y="76"/>
                    <a:pt x="192" y="0"/>
                    <a:pt x="240" y="8"/>
                  </a:cubicBezTo>
                  <a:cubicBezTo>
                    <a:pt x="288" y="16"/>
                    <a:pt x="232" y="184"/>
                    <a:pt x="288" y="200"/>
                  </a:cubicBezTo>
                  <a:cubicBezTo>
                    <a:pt x="344" y="216"/>
                    <a:pt x="528" y="80"/>
                    <a:pt x="576" y="104"/>
                  </a:cubicBezTo>
                  <a:cubicBezTo>
                    <a:pt x="624" y="128"/>
                    <a:pt x="520" y="328"/>
                    <a:pt x="576" y="344"/>
                  </a:cubicBezTo>
                  <a:cubicBezTo>
                    <a:pt x="632" y="360"/>
                    <a:pt x="856" y="176"/>
                    <a:pt x="912" y="200"/>
                  </a:cubicBezTo>
                  <a:cubicBezTo>
                    <a:pt x="968" y="224"/>
                    <a:pt x="856" y="464"/>
                    <a:pt x="912" y="488"/>
                  </a:cubicBezTo>
                  <a:cubicBezTo>
                    <a:pt x="968" y="512"/>
                    <a:pt x="1192" y="320"/>
                    <a:pt x="1248" y="344"/>
                  </a:cubicBezTo>
                  <a:cubicBezTo>
                    <a:pt x="1304" y="368"/>
                    <a:pt x="1200" y="600"/>
                    <a:pt x="1248" y="632"/>
                  </a:cubicBezTo>
                  <a:cubicBezTo>
                    <a:pt x="1296" y="664"/>
                    <a:pt x="1488" y="512"/>
                    <a:pt x="1536" y="536"/>
                  </a:cubicBezTo>
                  <a:cubicBezTo>
                    <a:pt x="1584" y="560"/>
                    <a:pt x="1560" y="668"/>
                    <a:pt x="1536" y="776"/>
                  </a:cubicBezTo>
                </a:path>
              </a:pathLst>
            </a:custGeom>
            <a:noFill/>
            <a:ln w="9525">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6" name="Freeform 100"/>
            <p:cNvSpPr>
              <a:spLocks/>
            </p:cNvSpPr>
            <p:nvPr/>
          </p:nvSpPr>
          <p:spPr bwMode="auto">
            <a:xfrm>
              <a:off x="2728" y="2544"/>
              <a:ext cx="1592" cy="840"/>
            </a:xfrm>
            <a:custGeom>
              <a:avLst/>
              <a:gdLst>
                <a:gd name="T0" fmla="*/ 8 w 1592"/>
                <a:gd name="T1" fmla="*/ 0 h 840"/>
                <a:gd name="T2" fmla="*/ 56 w 1592"/>
                <a:gd name="T3" fmla="*/ 288 h 840"/>
                <a:gd name="T4" fmla="*/ 344 w 1592"/>
                <a:gd name="T5" fmla="*/ 144 h 840"/>
                <a:gd name="T6" fmla="*/ 392 w 1592"/>
                <a:gd name="T7" fmla="*/ 384 h 840"/>
                <a:gd name="T8" fmla="*/ 632 w 1592"/>
                <a:gd name="T9" fmla="*/ 240 h 840"/>
                <a:gd name="T10" fmla="*/ 680 w 1592"/>
                <a:gd name="T11" fmla="*/ 480 h 840"/>
                <a:gd name="T12" fmla="*/ 968 w 1592"/>
                <a:gd name="T13" fmla="*/ 336 h 840"/>
                <a:gd name="T14" fmla="*/ 1016 w 1592"/>
                <a:gd name="T15" fmla="*/ 624 h 840"/>
                <a:gd name="T16" fmla="*/ 1304 w 1592"/>
                <a:gd name="T17" fmla="*/ 528 h 840"/>
                <a:gd name="T18" fmla="*/ 1352 w 1592"/>
                <a:gd name="T19" fmla="*/ 816 h 840"/>
                <a:gd name="T20" fmla="*/ 1592 w 1592"/>
                <a:gd name="T21" fmla="*/ 672 h 8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2"/>
                <a:gd name="T34" fmla="*/ 0 h 840"/>
                <a:gd name="T35" fmla="*/ 1592 w 1592"/>
                <a:gd name="T36" fmla="*/ 840 h 8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2" h="840">
                  <a:moveTo>
                    <a:pt x="8" y="0"/>
                  </a:moveTo>
                  <a:cubicBezTo>
                    <a:pt x="4" y="132"/>
                    <a:pt x="0" y="264"/>
                    <a:pt x="56" y="288"/>
                  </a:cubicBezTo>
                  <a:cubicBezTo>
                    <a:pt x="112" y="312"/>
                    <a:pt x="288" y="128"/>
                    <a:pt x="344" y="144"/>
                  </a:cubicBezTo>
                  <a:cubicBezTo>
                    <a:pt x="400" y="160"/>
                    <a:pt x="344" y="368"/>
                    <a:pt x="392" y="384"/>
                  </a:cubicBezTo>
                  <a:cubicBezTo>
                    <a:pt x="440" y="400"/>
                    <a:pt x="584" y="224"/>
                    <a:pt x="632" y="240"/>
                  </a:cubicBezTo>
                  <a:cubicBezTo>
                    <a:pt x="680" y="256"/>
                    <a:pt x="624" y="464"/>
                    <a:pt x="680" y="480"/>
                  </a:cubicBezTo>
                  <a:cubicBezTo>
                    <a:pt x="736" y="496"/>
                    <a:pt x="912" y="312"/>
                    <a:pt x="968" y="336"/>
                  </a:cubicBezTo>
                  <a:cubicBezTo>
                    <a:pt x="1024" y="360"/>
                    <a:pt x="960" y="592"/>
                    <a:pt x="1016" y="624"/>
                  </a:cubicBezTo>
                  <a:cubicBezTo>
                    <a:pt x="1072" y="656"/>
                    <a:pt x="1248" y="496"/>
                    <a:pt x="1304" y="528"/>
                  </a:cubicBezTo>
                  <a:cubicBezTo>
                    <a:pt x="1360" y="560"/>
                    <a:pt x="1304" y="792"/>
                    <a:pt x="1352" y="816"/>
                  </a:cubicBezTo>
                  <a:cubicBezTo>
                    <a:pt x="1400" y="840"/>
                    <a:pt x="1552" y="696"/>
                    <a:pt x="1592" y="672"/>
                  </a:cubicBezTo>
                </a:path>
              </a:pathLst>
            </a:custGeom>
            <a:noFill/>
            <a:ln w="9525">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8" name="Group 116"/>
          <p:cNvGrpSpPr/>
          <p:nvPr/>
        </p:nvGrpSpPr>
        <p:grpSpPr>
          <a:xfrm>
            <a:off x="2771800" y="3429000"/>
            <a:ext cx="720080" cy="360040"/>
            <a:chOff x="2555776" y="3429000"/>
            <a:chExt cx="720080" cy="360040"/>
          </a:xfrm>
        </p:grpSpPr>
        <p:sp>
          <p:nvSpPr>
            <p:cNvPr id="118" name="Oval 117"/>
            <p:cNvSpPr/>
            <p:nvPr/>
          </p:nvSpPr>
          <p:spPr bwMode="auto">
            <a:xfrm>
              <a:off x="2555776" y="3429000"/>
              <a:ext cx="720080" cy="360040"/>
            </a:xfrm>
            <a:prstGeom prst="ellipse">
              <a:avLst/>
            </a:prstGeom>
            <a:gradFill flip="none" rotWithShape="1">
              <a:gsLst>
                <a:gs pos="0">
                  <a:srgbClr val="FE7890"/>
                </a:gs>
                <a:gs pos="100000">
                  <a:srgbClr val="FFFFFF"/>
                </a:gs>
              </a:gsLst>
              <a:lin ang="0" scaled="1"/>
              <a:tileRect/>
            </a:gradFill>
            <a:ln w="9525" cap="flat" cmpd="sng" algn="ctr">
              <a:solidFill>
                <a:srgbClr val="FE78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119" name="Oval 118"/>
            <p:cNvSpPr/>
            <p:nvPr/>
          </p:nvSpPr>
          <p:spPr bwMode="auto">
            <a:xfrm>
              <a:off x="2699792" y="3573016"/>
              <a:ext cx="360040"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grpSp>
        <p:nvGrpSpPr>
          <p:cNvPr id="19" name="Group 119"/>
          <p:cNvGrpSpPr/>
          <p:nvPr/>
        </p:nvGrpSpPr>
        <p:grpSpPr>
          <a:xfrm>
            <a:off x="2915816" y="2802414"/>
            <a:ext cx="720080" cy="360040"/>
            <a:chOff x="2555776" y="3429000"/>
            <a:chExt cx="720080" cy="360040"/>
          </a:xfrm>
        </p:grpSpPr>
        <p:sp>
          <p:nvSpPr>
            <p:cNvPr id="121" name="Oval 120"/>
            <p:cNvSpPr/>
            <p:nvPr/>
          </p:nvSpPr>
          <p:spPr bwMode="auto">
            <a:xfrm>
              <a:off x="2555776" y="3429000"/>
              <a:ext cx="720080" cy="360040"/>
            </a:xfrm>
            <a:prstGeom prst="ellipse">
              <a:avLst/>
            </a:prstGeom>
            <a:gradFill flip="none" rotWithShape="1">
              <a:gsLst>
                <a:gs pos="0">
                  <a:srgbClr val="FE7890"/>
                </a:gs>
                <a:gs pos="100000">
                  <a:srgbClr val="FFFFFF"/>
                </a:gs>
              </a:gsLst>
              <a:lin ang="0" scaled="1"/>
              <a:tileRect/>
            </a:gradFill>
            <a:ln w="9525" cap="flat" cmpd="sng" algn="ctr">
              <a:solidFill>
                <a:srgbClr val="FE78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122" name="Oval 121"/>
            <p:cNvSpPr/>
            <p:nvPr/>
          </p:nvSpPr>
          <p:spPr bwMode="auto">
            <a:xfrm>
              <a:off x="2699792" y="3573016"/>
              <a:ext cx="360040"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sp>
        <p:nvSpPr>
          <p:cNvPr id="64" name="TextBox 63"/>
          <p:cNvSpPr txBox="1"/>
          <p:nvPr/>
        </p:nvSpPr>
        <p:spPr>
          <a:xfrm>
            <a:off x="7770693" y="2783830"/>
            <a:ext cx="761747" cy="369332"/>
          </a:xfrm>
          <a:prstGeom prst="rect">
            <a:avLst/>
          </a:prstGeom>
          <a:noFill/>
        </p:spPr>
        <p:txBody>
          <a:bodyPr wrap="none" rtlCol="0">
            <a:spAutoFit/>
          </a:bodyPr>
          <a:lstStyle/>
          <a:p>
            <a:r>
              <a:rPr lang="en-US" sz="1800" dirty="0" smtClean="0"/>
              <a:t>TLR2</a:t>
            </a:r>
            <a:endParaRPr lang="en-US" sz="1800" dirty="0"/>
          </a:p>
        </p:txBody>
      </p:sp>
      <p:sp>
        <p:nvSpPr>
          <p:cNvPr id="77" name="Flowchart: Stored Data 76"/>
          <p:cNvSpPr/>
          <p:nvPr/>
        </p:nvSpPr>
        <p:spPr bwMode="auto">
          <a:xfrm rot="16200000">
            <a:off x="4103948" y="1808820"/>
            <a:ext cx="504056" cy="288032"/>
          </a:xfrm>
          <a:prstGeom prst="flowChartOnlineStorag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9525" cap="flat" cmpd="sng" algn="ctr">
            <a:solidFill>
              <a:srgbClr val="FE78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cs typeface="Arial" charset="0"/>
            </a:endParaRPr>
          </a:p>
        </p:txBody>
      </p:sp>
      <p:sp>
        <p:nvSpPr>
          <p:cNvPr id="78" name="TextBox 77"/>
          <p:cNvSpPr txBox="1"/>
          <p:nvPr/>
        </p:nvSpPr>
        <p:spPr>
          <a:xfrm>
            <a:off x="4499992" y="1916832"/>
            <a:ext cx="864096" cy="307777"/>
          </a:xfrm>
          <a:prstGeom prst="rect">
            <a:avLst/>
          </a:prstGeom>
          <a:noFill/>
        </p:spPr>
        <p:txBody>
          <a:bodyPr wrap="square" rtlCol="0">
            <a:spAutoFit/>
          </a:bodyPr>
          <a:lstStyle/>
          <a:p>
            <a:r>
              <a:rPr lang="en-GB" sz="1400" dirty="0" err="1" smtClean="0"/>
              <a:t>MHC</a:t>
            </a:r>
            <a:r>
              <a:rPr lang="en-GB" sz="1400" dirty="0" smtClean="0"/>
              <a:t> II</a:t>
            </a:r>
            <a:endParaRPr lang="en-GB" sz="1400" dirty="0"/>
          </a:p>
        </p:txBody>
      </p:sp>
      <p:grpSp>
        <p:nvGrpSpPr>
          <p:cNvPr id="21" name="Group 79"/>
          <p:cNvGrpSpPr/>
          <p:nvPr/>
        </p:nvGrpSpPr>
        <p:grpSpPr>
          <a:xfrm rot="16200000">
            <a:off x="4198816" y="1425920"/>
            <a:ext cx="288032" cy="117727"/>
            <a:chOff x="3347864" y="836712"/>
            <a:chExt cx="288032" cy="117727"/>
          </a:xfrm>
          <a:solidFill>
            <a:srgbClr val="002060"/>
          </a:solidFill>
        </p:grpSpPr>
        <p:sp>
          <p:nvSpPr>
            <p:cNvPr id="81" name="Rounded Rectangle 80"/>
            <p:cNvSpPr/>
            <p:nvPr/>
          </p:nvSpPr>
          <p:spPr bwMode="auto">
            <a:xfrm>
              <a:off x="3347864" y="908720"/>
              <a:ext cx="288032" cy="45719"/>
            </a:xfrm>
            <a:prstGeom prst="round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sp>
          <p:nvSpPr>
            <p:cNvPr id="82" name="Rounded Rectangle 81"/>
            <p:cNvSpPr/>
            <p:nvPr/>
          </p:nvSpPr>
          <p:spPr bwMode="auto">
            <a:xfrm>
              <a:off x="3347864" y="836712"/>
              <a:ext cx="288032" cy="45719"/>
            </a:xfrm>
            <a:prstGeom prst="round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p:txBody>
        </p:sp>
      </p:grpSp>
      <p:cxnSp>
        <p:nvCxnSpPr>
          <p:cNvPr id="84" name="Straight Arrow Connector 83"/>
          <p:cNvCxnSpPr/>
          <p:nvPr/>
        </p:nvCxnSpPr>
        <p:spPr bwMode="auto">
          <a:xfrm flipV="1">
            <a:off x="3779912" y="2420888"/>
            <a:ext cx="504056" cy="6480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5" name="TextBox 84"/>
          <p:cNvSpPr txBox="1"/>
          <p:nvPr/>
        </p:nvSpPr>
        <p:spPr>
          <a:xfrm>
            <a:off x="6660232" y="2060848"/>
            <a:ext cx="936104" cy="369332"/>
          </a:xfrm>
          <a:prstGeom prst="rect">
            <a:avLst/>
          </a:prstGeom>
          <a:noFill/>
        </p:spPr>
        <p:txBody>
          <a:bodyPr wrap="square" rtlCol="0">
            <a:spAutoFit/>
          </a:bodyPr>
          <a:lstStyle/>
          <a:p>
            <a:r>
              <a:rPr lang="en-GB" sz="1800" dirty="0" err="1" smtClean="0"/>
              <a:t>IFN</a:t>
            </a:r>
            <a:r>
              <a:rPr lang="en-GB" sz="1800" dirty="0" err="1" smtClean="0">
                <a:latin typeface="Symbol" pitchFamily="18" charset="2"/>
              </a:rPr>
              <a:t>g</a:t>
            </a:r>
            <a:r>
              <a:rPr lang="en-GB" sz="1800" dirty="0" err="1" smtClean="0"/>
              <a:t>R</a:t>
            </a:r>
            <a:endParaRPr lang="en-GB" sz="1800" dirty="0"/>
          </a:p>
        </p:txBody>
      </p:sp>
    </p:spTree>
    <p:extLst>
      <p:ext uri="{BB962C8B-B14F-4D97-AF65-F5344CB8AC3E}">
        <p14:creationId xmlns:p14="http://schemas.microsoft.com/office/powerpoint/2010/main" val="327453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9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39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39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39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39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39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39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39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nodeType="clickEffect">
                                  <p:stCondLst>
                                    <p:cond delay="0"/>
                                  </p:stCondLst>
                                  <p:childTnLst>
                                    <p:animEffect transition="out" filter="dissolve">
                                      <p:cBhvr>
                                        <p:cTn id="58" dur="2000"/>
                                        <p:tgtEl>
                                          <p:spTgt spid="5"/>
                                        </p:tgtEl>
                                      </p:cBhvr>
                                    </p:animEffect>
                                    <p:set>
                                      <p:cBhvr>
                                        <p:cTn id="59" dur="1" fill="hold">
                                          <p:stCondLst>
                                            <p:cond delay="1999"/>
                                          </p:stCondLst>
                                        </p:cTn>
                                        <p:tgtEl>
                                          <p:spTgt spid="5"/>
                                        </p:tgtEl>
                                        <p:attrNameLst>
                                          <p:attrName>style.visibility</p:attrName>
                                        </p:attrNameLst>
                                      </p:cBhvr>
                                      <p:to>
                                        <p:strVal val="hidden"/>
                                      </p:to>
                                    </p:set>
                                  </p:childTnLst>
                                </p:cTn>
                              </p:par>
                              <p:par>
                                <p:cTn id="60" presetID="9"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dissolve">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9" presetClass="exit" presetSubtype="0" fill="hold" nodeType="clickEffect">
                                  <p:stCondLst>
                                    <p:cond delay="0"/>
                                  </p:stCondLst>
                                  <p:childTnLst>
                                    <p:animEffect transition="out" filter="dissolve">
                                      <p:cBhvr>
                                        <p:cTn id="74" dur="2000"/>
                                        <p:tgtEl>
                                          <p:spTgt spid="14"/>
                                        </p:tgtEl>
                                      </p:cBhvr>
                                    </p:animEffect>
                                    <p:set>
                                      <p:cBhvr>
                                        <p:cTn id="75" dur="1" fill="hold">
                                          <p:stCondLst>
                                            <p:cond delay="1999"/>
                                          </p:stCondLst>
                                        </p:cTn>
                                        <p:tgtEl>
                                          <p:spTgt spid="14"/>
                                        </p:tgtEl>
                                        <p:attrNameLst>
                                          <p:attrName>style.visibility</p:attrName>
                                        </p:attrNameLst>
                                      </p:cBhvr>
                                      <p:to>
                                        <p:strVal val="hidden"/>
                                      </p:to>
                                    </p:set>
                                  </p:childTnLst>
                                </p:cTn>
                              </p:par>
                              <p:par>
                                <p:cTn id="76" presetID="9"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dissolve">
                                      <p:cBhvr>
                                        <p:cTn id="78" dur="20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1" grpId="0"/>
      <p:bldP spid="123924" grpId="0" animBg="1"/>
      <p:bldP spid="123925" grpId="0"/>
      <p:bldP spid="123926" grpId="0"/>
      <p:bldP spid="30" grpId="0" animBg="1"/>
      <p:bldP spid="28" grpId="0"/>
      <p:bldP spid="39" grpId="0"/>
      <p:bldP spid="4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130175" y="3303588"/>
            <a:ext cx="1171575" cy="701675"/>
          </a:xfrm>
          <a:prstGeom prst="rect">
            <a:avLst/>
          </a:prstGeom>
          <a:noFill/>
          <a:ln>
            <a:noFill/>
          </a:ln>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eaLnBrk="1" hangingPunct="1"/>
            <a:r>
              <a:rPr lang="en-GB" sz="2000" b="0">
                <a:solidFill>
                  <a:srgbClr val="FF7E56"/>
                </a:solidFill>
              </a:rPr>
              <a:t>Bacterial</a:t>
            </a:r>
          </a:p>
          <a:p>
            <a:pPr algn="ctr" eaLnBrk="1" hangingPunct="1"/>
            <a:r>
              <a:rPr lang="en-GB" sz="2000" b="0">
                <a:solidFill>
                  <a:srgbClr val="FF7E56"/>
                </a:solidFill>
              </a:rPr>
              <a:t>load</a:t>
            </a:r>
          </a:p>
        </p:txBody>
      </p:sp>
      <p:sp>
        <p:nvSpPr>
          <p:cNvPr id="59398" name="Line 5"/>
          <p:cNvSpPr>
            <a:spLocks noChangeShapeType="1"/>
          </p:cNvSpPr>
          <p:nvPr/>
        </p:nvSpPr>
        <p:spPr bwMode="auto">
          <a:xfrm>
            <a:off x="768350" y="1963738"/>
            <a:ext cx="4763" cy="1008062"/>
          </a:xfrm>
          <a:prstGeom prst="line">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9400" name="Line 8"/>
          <p:cNvSpPr>
            <a:spLocks noChangeShapeType="1"/>
          </p:cNvSpPr>
          <p:nvPr/>
        </p:nvSpPr>
        <p:spPr bwMode="auto">
          <a:xfrm>
            <a:off x="2667000" y="5213350"/>
            <a:ext cx="0" cy="2143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1" name="Text Box 9"/>
          <p:cNvSpPr txBox="1">
            <a:spLocks noChangeArrowheads="1"/>
          </p:cNvSpPr>
          <p:nvPr/>
        </p:nvSpPr>
        <p:spPr bwMode="auto">
          <a:xfrm>
            <a:off x="1893888" y="5395913"/>
            <a:ext cx="1455737" cy="396875"/>
          </a:xfrm>
          <a:prstGeom prst="rect">
            <a:avLst/>
          </a:prstGeom>
          <a:noFill/>
          <a:ln>
            <a:noFill/>
          </a:ln>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000" b="0">
                <a:solidFill>
                  <a:srgbClr val="FF7E56"/>
                </a:solidFill>
              </a:rPr>
              <a:t>Few weeks</a:t>
            </a:r>
          </a:p>
        </p:txBody>
      </p:sp>
      <p:sp>
        <p:nvSpPr>
          <p:cNvPr id="59408" name="Text Box 22"/>
          <p:cNvSpPr txBox="1">
            <a:spLocks noChangeArrowheads="1"/>
          </p:cNvSpPr>
          <p:nvPr/>
        </p:nvSpPr>
        <p:spPr bwMode="auto">
          <a:xfrm>
            <a:off x="5832475" y="5421313"/>
            <a:ext cx="1947863" cy="398462"/>
          </a:xfrm>
          <a:prstGeom prst="rect">
            <a:avLst/>
          </a:prstGeom>
          <a:noFill/>
          <a:ln>
            <a:noFill/>
          </a:ln>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000" b="0" dirty="0">
                <a:solidFill>
                  <a:srgbClr val="FF7E56"/>
                </a:solidFill>
              </a:rPr>
              <a:t>Years /decades</a:t>
            </a:r>
          </a:p>
        </p:txBody>
      </p:sp>
      <p:sp>
        <p:nvSpPr>
          <p:cNvPr id="59409" name="Line 23"/>
          <p:cNvSpPr>
            <a:spLocks noChangeShapeType="1"/>
          </p:cNvSpPr>
          <p:nvPr/>
        </p:nvSpPr>
        <p:spPr bwMode="auto">
          <a:xfrm>
            <a:off x="6581775" y="5205413"/>
            <a:ext cx="0" cy="2508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0" name="Text Box 24"/>
          <p:cNvSpPr txBox="1">
            <a:spLocks noChangeArrowheads="1"/>
          </p:cNvSpPr>
          <p:nvPr/>
        </p:nvSpPr>
        <p:spPr bwMode="auto">
          <a:xfrm>
            <a:off x="3613150" y="5589588"/>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000" b="0">
                <a:solidFill>
                  <a:schemeClr val="bg1"/>
                </a:solidFill>
              </a:rPr>
              <a:t>Time </a:t>
            </a:r>
          </a:p>
        </p:txBody>
      </p:sp>
      <p:sp>
        <p:nvSpPr>
          <p:cNvPr id="59411" name="Line 25"/>
          <p:cNvSpPr>
            <a:spLocks noChangeShapeType="1"/>
          </p:cNvSpPr>
          <p:nvPr/>
        </p:nvSpPr>
        <p:spPr bwMode="auto">
          <a:xfrm flipH="1">
            <a:off x="4591050" y="5894388"/>
            <a:ext cx="779463" cy="0"/>
          </a:xfrm>
          <a:prstGeom prst="line">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2" name="Group 3"/>
          <p:cNvGrpSpPr/>
          <p:nvPr/>
        </p:nvGrpSpPr>
        <p:grpSpPr>
          <a:xfrm>
            <a:off x="1579562" y="476672"/>
            <a:ext cx="6952877" cy="4714453"/>
            <a:chOff x="1579563" y="1401763"/>
            <a:chExt cx="6038850" cy="3789362"/>
          </a:xfrm>
        </p:grpSpPr>
        <p:sp>
          <p:nvSpPr>
            <p:cNvPr id="59396" name="Rectangle 2"/>
            <p:cNvSpPr>
              <a:spLocks noChangeArrowheads="1"/>
            </p:cNvSpPr>
            <p:nvPr/>
          </p:nvSpPr>
          <p:spPr bwMode="auto">
            <a:xfrm>
              <a:off x="1579563" y="1401763"/>
              <a:ext cx="5992812" cy="3789362"/>
            </a:xfrm>
            <a:prstGeom prst="rect">
              <a:avLst/>
            </a:prstGeom>
            <a:solidFill>
              <a:schemeClr val="bg1"/>
            </a:solidFill>
            <a:ln w="28575">
              <a:solidFill>
                <a:schemeClr val="tx1"/>
              </a:solidFill>
              <a:miter lim="800000"/>
              <a:headEnd/>
              <a:tailEnd/>
            </a:ln>
          </p:spPr>
          <p:txBody>
            <a:bodyPr wrap="none" anchor="ctr"/>
            <a:lstStyle/>
            <a:p>
              <a:pPr algn="ctr"/>
              <a:endParaRPr lang="en-US" sz="1800"/>
            </a:p>
          </p:txBody>
        </p:sp>
        <p:sp>
          <p:nvSpPr>
            <p:cNvPr id="59397" name="Line 3"/>
            <p:cNvSpPr>
              <a:spLocks noChangeShapeType="1"/>
            </p:cNvSpPr>
            <p:nvPr/>
          </p:nvSpPr>
          <p:spPr bwMode="auto">
            <a:xfrm flipV="1">
              <a:off x="1579563" y="2971800"/>
              <a:ext cx="1139825" cy="202723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9" name="Line 7"/>
            <p:cNvSpPr>
              <a:spLocks noChangeShapeType="1"/>
            </p:cNvSpPr>
            <p:nvPr/>
          </p:nvSpPr>
          <p:spPr bwMode="auto">
            <a:xfrm>
              <a:off x="2719388" y="2971800"/>
              <a:ext cx="3606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2" name="Text Box 10"/>
            <p:cNvSpPr txBox="1">
              <a:spLocks noChangeArrowheads="1"/>
            </p:cNvSpPr>
            <p:nvPr/>
          </p:nvSpPr>
          <p:spPr bwMode="auto">
            <a:xfrm>
              <a:off x="2046288" y="1433513"/>
              <a:ext cx="24860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000" i="1" dirty="0">
                  <a:solidFill>
                    <a:schemeClr val="tx2"/>
                  </a:solidFill>
                </a:rPr>
                <a:t>Acquired response</a:t>
              </a:r>
            </a:p>
            <a:p>
              <a:pPr eaLnBrk="1" hangingPunct="1"/>
              <a:r>
                <a:rPr lang="en-GB" sz="2000" i="1" dirty="0">
                  <a:solidFill>
                    <a:schemeClr val="tx2"/>
                  </a:solidFill>
                </a:rPr>
                <a:t>T-cells</a:t>
              </a:r>
            </a:p>
          </p:txBody>
        </p:sp>
        <p:sp>
          <p:nvSpPr>
            <p:cNvPr id="59403" name="Line 11"/>
            <p:cNvSpPr>
              <a:spLocks noChangeShapeType="1"/>
            </p:cNvSpPr>
            <p:nvPr/>
          </p:nvSpPr>
          <p:spPr bwMode="auto">
            <a:xfrm>
              <a:off x="2719388" y="2171700"/>
              <a:ext cx="0" cy="7207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4" name="Line 16"/>
            <p:cNvSpPr>
              <a:spLocks noChangeShapeType="1"/>
            </p:cNvSpPr>
            <p:nvPr/>
          </p:nvSpPr>
          <p:spPr bwMode="auto">
            <a:xfrm flipV="1">
              <a:off x="2697163" y="2406650"/>
              <a:ext cx="760412" cy="5842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Text Box 17"/>
            <p:cNvSpPr txBox="1">
              <a:spLocks noChangeArrowheads="1"/>
            </p:cNvSpPr>
            <p:nvPr/>
          </p:nvSpPr>
          <p:spPr bwMode="auto">
            <a:xfrm>
              <a:off x="3059113" y="1927225"/>
              <a:ext cx="21304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000" i="1">
                  <a:solidFill>
                    <a:srgbClr val="FF0000"/>
                  </a:solidFill>
                </a:rPr>
                <a:t>Primary disease</a:t>
              </a:r>
            </a:p>
          </p:txBody>
        </p:sp>
        <p:sp>
          <p:nvSpPr>
            <p:cNvPr id="59406" name="Line 20"/>
            <p:cNvSpPr>
              <a:spLocks noChangeShapeType="1"/>
            </p:cNvSpPr>
            <p:nvPr/>
          </p:nvSpPr>
          <p:spPr bwMode="auto">
            <a:xfrm flipV="1">
              <a:off x="6284913" y="2395538"/>
              <a:ext cx="758825" cy="5842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7" name="Text Box 21"/>
            <p:cNvSpPr txBox="1">
              <a:spLocks noChangeArrowheads="1"/>
            </p:cNvSpPr>
            <p:nvPr/>
          </p:nvSpPr>
          <p:spPr bwMode="auto">
            <a:xfrm>
              <a:off x="5580063" y="1663700"/>
              <a:ext cx="2038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000" i="1">
                  <a:solidFill>
                    <a:srgbClr val="FF0000"/>
                  </a:solidFill>
                </a:rPr>
                <a:t>Reactivation</a:t>
              </a:r>
            </a:p>
            <a:p>
              <a:pPr eaLnBrk="1" hangingPunct="1"/>
              <a:r>
                <a:rPr lang="en-GB" sz="2000" i="1">
                  <a:solidFill>
                    <a:srgbClr val="FF0000"/>
                  </a:solidFill>
                </a:rPr>
                <a:t>Disease (&lt;10%)</a:t>
              </a:r>
            </a:p>
          </p:txBody>
        </p:sp>
        <p:sp>
          <p:nvSpPr>
            <p:cNvPr id="59412" name="Text Box 28"/>
            <p:cNvSpPr txBox="1">
              <a:spLocks noChangeArrowheads="1"/>
            </p:cNvSpPr>
            <p:nvPr/>
          </p:nvSpPr>
          <p:spPr bwMode="auto">
            <a:xfrm>
              <a:off x="1743075" y="4430713"/>
              <a:ext cx="13144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000" i="1">
                  <a:solidFill>
                    <a:schemeClr val="accent2"/>
                  </a:solidFill>
                </a:rPr>
                <a:t>Innate</a:t>
              </a:r>
            </a:p>
            <a:p>
              <a:pPr eaLnBrk="1" hangingPunct="1"/>
              <a:r>
                <a:rPr lang="en-GB" sz="2000" i="1">
                  <a:solidFill>
                    <a:schemeClr val="accent2"/>
                  </a:solidFill>
                </a:rPr>
                <a:t>response</a:t>
              </a:r>
            </a:p>
          </p:txBody>
        </p:sp>
        <p:sp>
          <p:nvSpPr>
            <p:cNvPr id="59413" name="Text Box 31"/>
            <p:cNvSpPr txBox="1">
              <a:spLocks noChangeArrowheads="1"/>
            </p:cNvSpPr>
            <p:nvPr/>
          </p:nvSpPr>
          <p:spPr bwMode="auto">
            <a:xfrm>
              <a:off x="3792538" y="3006725"/>
              <a:ext cx="2073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000" i="1">
                  <a:solidFill>
                    <a:schemeClr val="hlink"/>
                  </a:solidFill>
                </a:rPr>
                <a:t>Latent infection</a:t>
              </a:r>
            </a:p>
          </p:txBody>
        </p:sp>
      </p:grpSp>
    </p:spTree>
    <p:extLst>
      <p:ext uri="{BB962C8B-B14F-4D97-AF65-F5344CB8AC3E}">
        <p14:creationId xmlns:p14="http://schemas.microsoft.com/office/powerpoint/2010/main" val="39837590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79388" y="188813"/>
            <a:ext cx="8964612" cy="1223963"/>
          </a:xfrm>
        </p:spPr>
        <p:txBody>
          <a:bodyPr/>
          <a:lstStyle/>
          <a:p>
            <a:pPr eaLnBrk="1" hangingPunct="1"/>
            <a:r>
              <a:rPr lang="en-GB" sz="3600" dirty="0">
                <a:solidFill>
                  <a:srgbClr val="FF0000"/>
                </a:solidFill>
                <a:latin typeface="Arial" charset="0"/>
              </a:rPr>
              <a:t>Determinants of tuberculosis outcome</a:t>
            </a:r>
          </a:p>
        </p:txBody>
      </p:sp>
      <p:sp>
        <p:nvSpPr>
          <p:cNvPr id="79875" name="Rectangle 3"/>
          <p:cNvSpPr>
            <a:spLocks noGrp="1" noChangeArrowheads="1"/>
          </p:cNvSpPr>
          <p:nvPr>
            <p:ph type="body" idx="1"/>
          </p:nvPr>
        </p:nvSpPr>
        <p:spPr>
          <a:xfrm>
            <a:off x="0" y="1268536"/>
            <a:ext cx="9144000" cy="2592512"/>
          </a:xfrm>
        </p:spPr>
        <p:txBody>
          <a:bodyPr/>
          <a:lstStyle/>
          <a:p>
            <a:pPr eaLnBrk="1" hangingPunct="1">
              <a:lnSpc>
                <a:spcPct val="80000"/>
              </a:lnSpc>
              <a:defRPr/>
            </a:pPr>
            <a:r>
              <a:rPr lang="en-GB" sz="2400" dirty="0">
                <a:solidFill>
                  <a:srgbClr val="000090"/>
                </a:solidFill>
                <a:latin typeface="Arial" charset="0"/>
                <a:cs typeface="Arial" charset="0"/>
              </a:rPr>
              <a:t>2 billion people</a:t>
            </a:r>
          </a:p>
          <a:p>
            <a:pPr eaLnBrk="1" hangingPunct="1">
              <a:lnSpc>
                <a:spcPct val="80000"/>
              </a:lnSpc>
              <a:defRPr/>
            </a:pPr>
            <a:r>
              <a:rPr lang="en-GB" sz="2400" dirty="0">
                <a:solidFill>
                  <a:srgbClr val="000090"/>
                </a:solidFill>
                <a:latin typeface="Arial" charset="0"/>
                <a:cs typeface="Arial" charset="0"/>
              </a:rPr>
              <a:t>But only 15 million people have</a:t>
            </a:r>
            <a:r>
              <a:rPr lang="en-GB" sz="2400" b="1" dirty="0">
                <a:solidFill>
                  <a:srgbClr val="000090"/>
                </a:solidFill>
                <a:effectLst>
                  <a:outerShdw blurRad="38100" dist="38100" dir="2700000" algn="tl">
                    <a:srgbClr val="000000"/>
                  </a:outerShdw>
                </a:effectLst>
                <a:latin typeface="Arial" charset="0"/>
                <a:cs typeface="Arial" charset="0"/>
              </a:rPr>
              <a:t> </a:t>
            </a:r>
            <a:r>
              <a:rPr lang="en-GB" sz="2400" dirty="0">
                <a:solidFill>
                  <a:srgbClr val="000090"/>
                </a:solidFill>
                <a:latin typeface="Arial" charset="0"/>
                <a:cs typeface="Arial" charset="0"/>
              </a:rPr>
              <a:t>tuberculosis</a:t>
            </a:r>
          </a:p>
          <a:p>
            <a:pPr eaLnBrk="1" hangingPunct="1">
              <a:lnSpc>
                <a:spcPct val="80000"/>
              </a:lnSpc>
              <a:defRPr/>
            </a:pPr>
            <a:endParaRPr lang="en-GB" sz="2400" dirty="0">
              <a:solidFill>
                <a:srgbClr val="000090"/>
              </a:solidFill>
              <a:latin typeface="Arial" charset="0"/>
              <a:cs typeface="Arial" charset="0"/>
            </a:endParaRPr>
          </a:p>
          <a:p>
            <a:pPr lvl="1" eaLnBrk="1" hangingPunct="1">
              <a:lnSpc>
                <a:spcPct val="80000"/>
              </a:lnSpc>
              <a:defRPr/>
            </a:pPr>
            <a:r>
              <a:rPr lang="en-GB" sz="2200" dirty="0">
                <a:solidFill>
                  <a:srgbClr val="000090"/>
                </a:solidFill>
                <a:latin typeface="Arial" charset="0"/>
                <a:ea typeface="Arial" charset="0"/>
                <a:cs typeface="Arial" charset="0"/>
              </a:rPr>
              <a:t>Differences in outcome of infection</a:t>
            </a:r>
          </a:p>
          <a:p>
            <a:pPr lvl="1" eaLnBrk="1" hangingPunct="1">
              <a:lnSpc>
                <a:spcPct val="80000"/>
              </a:lnSpc>
              <a:defRPr/>
            </a:pPr>
            <a:r>
              <a:rPr lang="en-GB" sz="2200" dirty="0">
                <a:solidFill>
                  <a:srgbClr val="000090"/>
                </a:solidFill>
                <a:latin typeface="Arial" charset="0"/>
                <a:ea typeface="Arial" charset="0"/>
                <a:cs typeface="Arial" charset="0"/>
              </a:rPr>
              <a:t>Differences in disease variability</a:t>
            </a:r>
          </a:p>
          <a:p>
            <a:pPr marL="457200" lvl="1" indent="0" eaLnBrk="1" hangingPunct="1">
              <a:lnSpc>
                <a:spcPct val="80000"/>
              </a:lnSpc>
              <a:buNone/>
              <a:defRPr/>
            </a:pPr>
            <a:endParaRPr lang="en-GB" sz="2000" dirty="0">
              <a:solidFill>
                <a:srgbClr val="000090"/>
              </a:solidFill>
              <a:latin typeface="Arial" charset="0"/>
              <a:ea typeface="Arial" charset="0"/>
              <a:cs typeface="Arial" charset="0"/>
            </a:endParaRPr>
          </a:p>
          <a:p>
            <a:pPr lvl="1" eaLnBrk="1" hangingPunct="1">
              <a:lnSpc>
                <a:spcPct val="80000"/>
              </a:lnSpc>
              <a:buFontTx/>
              <a:buNone/>
              <a:defRPr/>
            </a:pPr>
            <a:endParaRPr lang="en-GB" sz="2400" dirty="0">
              <a:solidFill>
                <a:srgbClr val="000090"/>
              </a:solidFill>
              <a:latin typeface="Arial" charset="0"/>
              <a:ea typeface="Arial" charset="0"/>
              <a:cs typeface="Arial" charset="0"/>
            </a:endParaRPr>
          </a:p>
          <a:p>
            <a:pPr eaLnBrk="1" hangingPunct="1">
              <a:lnSpc>
                <a:spcPct val="80000"/>
              </a:lnSpc>
              <a:defRPr/>
            </a:pPr>
            <a:endParaRPr lang="en-GB" sz="2400" dirty="0">
              <a:solidFill>
                <a:srgbClr val="000090"/>
              </a:solidFill>
              <a:latin typeface="Arial" charset="0"/>
              <a:cs typeface="Arial" charset="0"/>
            </a:endParaRPr>
          </a:p>
        </p:txBody>
      </p:sp>
      <p:sp>
        <p:nvSpPr>
          <p:cNvPr id="61443" name="Text Box 11"/>
          <p:cNvSpPr txBox="1">
            <a:spLocks noChangeArrowheads="1"/>
          </p:cNvSpPr>
          <p:nvPr/>
        </p:nvSpPr>
        <p:spPr bwMode="auto">
          <a:xfrm>
            <a:off x="-180975" y="3854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endParaRPr lang="en-US" sz="2400">
              <a:solidFill>
                <a:srgbClr val="000090"/>
              </a:solidFill>
              <a:latin typeface="Times New Roman" charset="0"/>
            </a:endParaRPr>
          </a:p>
        </p:txBody>
      </p:sp>
      <p:grpSp>
        <p:nvGrpSpPr>
          <p:cNvPr id="2" name="Group 2"/>
          <p:cNvGrpSpPr/>
          <p:nvPr/>
        </p:nvGrpSpPr>
        <p:grpSpPr>
          <a:xfrm>
            <a:off x="769938" y="4339050"/>
            <a:ext cx="7734301" cy="2039144"/>
            <a:chOff x="769938" y="4339050"/>
            <a:chExt cx="7734301" cy="2039144"/>
          </a:xfrm>
        </p:grpSpPr>
        <p:sp>
          <p:nvSpPr>
            <p:cNvPr id="61446" name="AutoShape 7"/>
            <p:cNvSpPr>
              <a:spLocks noChangeAspect="1" noChangeArrowheads="1"/>
            </p:cNvSpPr>
            <p:nvPr/>
          </p:nvSpPr>
          <p:spPr bwMode="auto">
            <a:xfrm>
              <a:off x="3775076" y="5417756"/>
              <a:ext cx="1036638" cy="960438"/>
            </a:xfrm>
            <a:prstGeom prst="triangle">
              <a:avLst>
                <a:gd name="adj" fmla="val 50000"/>
              </a:avLst>
            </a:prstGeom>
            <a:solidFill>
              <a:schemeClr val="hlink"/>
            </a:solidFill>
            <a:ln w="9525">
              <a:solidFill>
                <a:schemeClr val="tx1"/>
              </a:solidFill>
              <a:miter lim="800000"/>
              <a:headEnd/>
              <a:tailEnd/>
            </a:ln>
          </p:spPr>
          <p:txBody>
            <a:bodyPr wrap="none" anchor="ctr"/>
            <a:lstStyle/>
            <a:p>
              <a:endParaRPr lang="en-US">
                <a:solidFill>
                  <a:srgbClr val="000090"/>
                </a:solidFill>
              </a:endParaRPr>
            </a:p>
          </p:txBody>
        </p:sp>
        <p:sp>
          <p:nvSpPr>
            <p:cNvPr id="61447" name="Line 8"/>
            <p:cNvSpPr>
              <a:spLocks noChangeShapeType="1"/>
            </p:cNvSpPr>
            <p:nvPr/>
          </p:nvSpPr>
          <p:spPr bwMode="auto">
            <a:xfrm>
              <a:off x="1912938" y="5417756"/>
              <a:ext cx="4873625" cy="0"/>
            </a:xfrm>
            <a:prstGeom prst="line">
              <a:avLst/>
            </a:prstGeom>
            <a:noFill/>
            <a:ln w="9525">
              <a:solidFill>
                <a:srgbClr val="000090"/>
              </a:solidFill>
              <a:round/>
              <a:headEnd/>
              <a:tailEnd/>
            </a:ln>
            <a:extLst>
              <a:ext uri="{909E8E84-426E-40DD-AFC4-6F175D3DCCD1}">
                <a14:hiddenFill xmlns:a14="http://schemas.microsoft.com/office/drawing/2010/main">
                  <a:noFill/>
                </a14:hiddenFill>
              </a:ext>
            </a:extLst>
          </p:spPr>
          <p:txBody>
            <a:bodyPr/>
            <a:lstStyle/>
            <a:p>
              <a:endParaRPr lang="en-US">
                <a:solidFill>
                  <a:srgbClr val="000090"/>
                </a:solidFill>
              </a:endParaRPr>
            </a:p>
          </p:txBody>
        </p:sp>
        <p:sp>
          <p:nvSpPr>
            <p:cNvPr id="61448" name="Text Box 9"/>
            <p:cNvSpPr txBox="1">
              <a:spLocks noChangeArrowheads="1"/>
            </p:cNvSpPr>
            <p:nvPr/>
          </p:nvSpPr>
          <p:spPr bwMode="auto">
            <a:xfrm>
              <a:off x="769938" y="4973256"/>
              <a:ext cx="1354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dirty="0">
                  <a:solidFill>
                    <a:srgbClr val="000090"/>
                  </a:solidFill>
                </a:rPr>
                <a:t>Host</a:t>
              </a:r>
            </a:p>
          </p:txBody>
        </p:sp>
        <p:sp>
          <p:nvSpPr>
            <p:cNvPr id="61449" name="Text Box 10"/>
            <p:cNvSpPr txBox="1">
              <a:spLocks noChangeArrowheads="1"/>
            </p:cNvSpPr>
            <p:nvPr/>
          </p:nvSpPr>
          <p:spPr bwMode="auto">
            <a:xfrm>
              <a:off x="6699251" y="4889118"/>
              <a:ext cx="18049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a:solidFill>
                    <a:srgbClr val="000090"/>
                  </a:solidFill>
                </a:rPr>
                <a:t>Pathogen</a:t>
              </a:r>
            </a:p>
          </p:txBody>
        </p:sp>
        <p:sp>
          <p:nvSpPr>
            <p:cNvPr id="61450" name="Text Box 12"/>
            <p:cNvSpPr txBox="1">
              <a:spLocks noChangeArrowheads="1"/>
            </p:cNvSpPr>
            <p:nvPr/>
          </p:nvSpPr>
          <p:spPr bwMode="auto">
            <a:xfrm>
              <a:off x="3371851" y="4482718"/>
              <a:ext cx="2300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400">
                  <a:solidFill>
                    <a:srgbClr val="000090"/>
                  </a:solidFill>
                </a:rPr>
                <a:t>Environmental</a:t>
              </a:r>
            </a:p>
          </p:txBody>
        </p:sp>
        <p:sp>
          <p:nvSpPr>
            <p:cNvPr id="61451" name="Line 18"/>
            <p:cNvSpPr>
              <a:spLocks noChangeShapeType="1"/>
            </p:cNvSpPr>
            <p:nvPr/>
          </p:nvSpPr>
          <p:spPr bwMode="auto">
            <a:xfrm>
              <a:off x="5378451" y="5392356"/>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90"/>
                </a:solidFill>
              </a:endParaRPr>
            </a:p>
          </p:txBody>
        </p:sp>
        <p:sp>
          <p:nvSpPr>
            <p:cNvPr id="61452" name="AutoShape 23"/>
            <p:cNvSpPr>
              <a:spLocks noChangeArrowheads="1"/>
            </p:cNvSpPr>
            <p:nvPr/>
          </p:nvSpPr>
          <p:spPr bwMode="auto">
            <a:xfrm>
              <a:off x="5653088" y="4412868"/>
              <a:ext cx="1295400" cy="358775"/>
            </a:xfrm>
            <a:prstGeom prst="curvedDownArrow">
              <a:avLst>
                <a:gd name="adj1" fmla="val 72212"/>
                <a:gd name="adj2" fmla="val 144425"/>
                <a:gd name="adj3" fmla="val 33333"/>
              </a:avLst>
            </a:prstGeom>
            <a:solidFill>
              <a:schemeClr val="accent1"/>
            </a:solidFill>
            <a:ln w="9525">
              <a:solidFill>
                <a:schemeClr val="tx1"/>
              </a:solidFill>
              <a:miter lim="800000"/>
              <a:headEnd/>
              <a:tailEnd/>
            </a:ln>
          </p:spPr>
          <p:txBody>
            <a:bodyPr wrap="none" anchor="ctr"/>
            <a:lstStyle/>
            <a:p>
              <a:endParaRPr lang="en-US">
                <a:solidFill>
                  <a:srgbClr val="000090"/>
                </a:solidFill>
              </a:endParaRPr>
            </a:p>
          </p:txBody>
        </p:sp>
        <p:sp>
          <p:nvSpPr>
            <p:cNvPr id="61453" name="AutoShape 25"/>
            <p:cNvSpPr>
              <a:spLocks noChangeArrowheads="1"/>
            </p:cNvSpPr>
            <p:nvPr/>
          </p:nvSpPr>
          <p:spPr bwMode="auto">
            <a:xfrm rot="5153238">
              <a:off x="2341563" y="3906456"/>
              <a:ext cx="431800" cy="1296988"/>
            </a:xfrm>
            <a:prstGeom prst="curvedRightArrow">
              <a:avLst>
                <a:gd name="adj1" fmla="val 60074"/>
                <a:gd name="adj2" fmla="val 120147"/>
                <a:gd name="adj3" fmla="val 33333"/>
              </a:avLst>
            </a:prstGeom>
            <a:solidFill>
              <a:schemeClr val="accent1"/>
            </a:solidFill>
            <a:ln w="9525">
              <a:solidFill>
                <a:schemeClr val="tx1"/>
              </a:solidFill>
              <a:miter lim="800000"/>
              <a:headEnd/>
              <a:tailEnd/>
            </a:ln>
          </p:spPr>
          <p:txBody>
            <a:bodyPr wrap="none" anchor="ctr"/>
            <a:lstStyle/>
            <a:p>
              <a:endParaRPr lang="en-US">
                <a:solidFill>
                  <a:srgbClr val="000090"/>
                </a:solidFill>
              </a:endParaRPr>
            </a:p>
          </p:txBody>
        </p:sp>
      </p:grpSp>
      <p:sp>
        <p:nvSpPr>
          <p:cNvPr id="79903" name="Text Box 31"/>
          <p:cNvSpPr txBox="1">
            <a:spLocks noChangeArrowheads="1"/>
          </p:cNvSpPr>
          <p:nvPr/>
        </p:nvSpPr>
        <p:spPr bwMode="auto">
          <a:xfrm>
            <a:off x="4860032" y="3212976"/>
            <a:ext cx="269197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ea typeface="ＭＳ Ｐゴシック" charset="0"/>
                <a:cs typeface="ＭＳ Ｐゴシック" charset="0"/>
              </a:defRPr>
            </a:lvl1pPr>
            <a:lvl2pPr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lvl="1" eaLnBrk="1" hangingPunct="1"/>
            <a:r>
              <a:rPr lang="en-GB" sz="4000" b="0" dirty="0">
                <a:solidFill>
                  <a:srgbClr val="FF6600"/>
                </a:solidFill>
              </a:rPr>
              <a:t>WHY</a:t>
            </a:r>
            <a:r>
              <a:rPr lang="en-GB" sz="4000" b="0" dirty="0" smtClean="0">
                <a:solidFill>
                  <a:srgbClr val="FF6600"/>
                </a:solidFill>
              </a:rPr>
              <a:t>?</a:t>
            </a:r>
            <a:endParaRPr lang="en-GB" sz="3200" b="0" dirty="0">
              <a:solidFill>
                <a:srgbClr val="FF6600"/>
              </a:solidFill>
            </a:endParaRPr>
          </a:p>
          <a:p>
            <a:pPr eaLnBrk="1" hangingPunct="1"/>
            <a:endParaRPr lang="en-GB" sz="1800" dirty="0">
              <a:solidFill>
                <a:srgbClr val="FF6600"/>
              </a:solidFill>
            </a:endParaRPr>
          </a:p>
        </p:txBody>
      </p:sp>
    </p:spTree>
    <p:extLst>
      <p:ext uri="{BB962C8B-B14F-4D97-AF65-F5344CB8AC3E}">
        <p14:creationId xmlns:p14="http://schemas.microsoft.com/office/powerpoint/2010/main" val="27427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9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P spid="7990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ctrTitle"/>
          </p:nvPr>
        </p:nvSpPr>
        <p:spPr>
          <a:xfrm>
            <a:off x="76200" y="76200"/>
            <a:ext cx="8991600" cy="762000"/>
          </a:xfrm>
        </p:spPr>
        <p:txBody>
          <a:bodyPr/>
          <a:lstStyle/>
          <a:p>
            <a:pPr eaLnBrk="1" hangingPunct="1"/>
            <a:r>
              <a:rPr lang="en-US" sz="3600" dirty="0">
                <a:solidFill>
                  <a:srgbClr val="FF0000"/>
                </a:solidFill>
                <a:latin typeface="Arial" charset="0"/>
              </a:rPr>
              <a:t>Factors that predispose to tuberculosis</a:t>
            </a:r>
          </a:p>
        </p:txBody>
      </p:sp>
      <p:sp>
        <p:nvSpPr>
          <p:cNvPr id="54275" name="Text Box 3"/>
          <p:cNvSpPr txBox="1">
            <a:spLocks noChangeArrowheads="1"/>
          </p:cNvSpPr>
          <p:nvPr/>
        </p:nvSpPr>
        <p:spPr bwMode="auto">
          <a:xfrm>
            <a:off x="34925" y="838200"/>
            <a:ext cx="2151063" cy="457200"/>
          </a:xfrm>
          <a:prstGeom prst="rect">
            <a:avLst/>
          </a:prstGeom>
          <a:noFill/>
          <a:ln>
            <a:noFill/>
          </a:ln>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US" sz="2400" b="0" u="sng" dirty="0">
                <a:solidFill>
                  <a:srgbClr val="FF6600"/>
                </a:solidFill>
              </a:rPr>
              <a:t>Host response</a:t>
            </a:r>
          </a:p>
        </p:txBody>
      </p:sp>
      <p:sp>
        <p:nvSpPr>
          <p:cNvPr id="54276" name="Text Box 4"/>
          <p:cNvSpPr txBox="1">
            <a:spLocks noChangeArrowheads="1"/>
          </p:cNvSpPr>
          <p:nvPr/>
        </p:nvSpPr>
        <p:spPr bwMode="auto">
          <a:xfrm>
            <a:off x="539552" y="1371600"/>
            <a:ext cx="488146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buFont typeface="Arial" pitchFamily="34" charset="0"/>
              <a:buChar char="•"/>
            </a:pPr>
            <a:r>
              <a:rPr lang="en-US" sz="2400" b="0" dirty="0" smtClean="0">
                <a:solidFill>
                  <a:schemeClr val="accent6"/>
                </a:solidFill>
              </a:rPr>
              <a:t>HIV infection</a:t>
            </a:r>
          </a:p>
          <a:p>
            <a:pPr>
              <a:buFont typeface="Arial" pitchFamily="34" charset="0"/>
              <a:buChar char="•"/>
            </a:pPr>
            <a:r>
              <a:rPr lang="en-US" sz="2400" b="0" dirty="0" smtClean="0">
                <a:solidFill>
                  <a:schemeClr val="accent6"/>
                </a:solidFill>
              </a:rPr>
              <a:t>Other acquired immunodeficiency</a:t>
            </a:r>
          </a:p>
          <a:p>
            <a:pPr>
              <a:buFont typeface="Arial" pitchFamily="34" charset="0"/>
              <a:buChar char="•"/>
            </a:pPr>
            <a:r>
              <a:rPr lang="en-US" sz="2400" b="0" dirty="0" smtClean="0">
                <a:solidFill>
                  <a:schemeClr val="accent6"/>
                </a:solidFill>
              </a:rPr>
              <a:t>Genetic immunodeficiency </a:t>
            </a:r>
          </a:p>
          <a:p>
            <a:pPr>
              <a:buFontTx/>
              <a:buChar char="•"/>
            </a:pPr>
            <a:r>
              <a:rPr lang="en-US" sz="2400" b="0" dirty="0" smtClean="0">
                <a:solidFill>
                  <a:schemeClr val="accent6"/>
                </a:solidFill>
              </a:rPr>
              <a:t> Age</a:t>
            </a:r>
          </a:p>
          <a:p>
            <a:pPr>
              <a:buFontTx/>
              <a:buChar char="•"/>
            </a:pPr>
            <a:r>
              <a:rPr lang="en-US" sz="2400" b="0" dirty="0" smtClean="0">
                <a:solidFill>
                  <a:schemeClr val="accent6"/>
                </a:solidFill>
              </a:rPr>
              <a:t>Damaged lungs </a:t>
            </a:r>
          </a:p>
          <a:p>
            <a:pPr>
              <a:buFontTx/>
              <a:buChar char="•"/>
            </a:pPr>
            <a:r>
              <a:rPr lang="en-US" sz="2400" b="0" dirty="0" smtClean="0">
                <a:solidFill>
                  <a:schemeClr val="accent6"/>
                </a:solidFill>
              </a:rPr>
              <a:t>Socioeconomic status</a:t>
            </a:r>
          </a:p>
          <a:p>
            <a:pPr>
              <a:buFontTx/>
              <a:buChar char="•"/>
            </a:pPr>
            <a:r>
              <a:rPr lang="en-US" sz="2400" b="0" dirty="0" smtClean="0">
                <a:solidFill>
                  <a:schemeClr val="accent6"/>
                </a:solidFill>
              </a:rPr>
              <a:t>Homelessness</a:t>
            </a:r>
          </a:p>
          <a:p>
            <a:pPr>
              <a:buFontTx/>
              <a:buChar char="•"/>
            </a:pPr>
            <a:r>
              <a:rPr lang="en-US" sz="2400" b="0" dirty="0" smtClean="0">
                <a:solidFill>
                  <a:schemeClr val="accent6"/>
                </a:solidFill>
              </a:rPr>
              <a:t>Malnutrition </a:t>
            </a:r>
          </a:p>
        </p:txBody>
      </p:sp>
      <p:sp>
        <p:nvSpPr>
          <p:cNvPr id="54283" name="Text Box 11"/>
          <p:cNvSpPr txBox="1">
            <a:spLocks noChangeArrowheads="1"/>
          </p:cNvSpPr>
          <p:nvPr/>
        </p:nvSpPr>
        <p:spPr bwMode="auto">
          <a:xfrm>
            <a:off x="34925" y="4506937"/>
            <a:ext cx="2828925" cy="457200"/>
          </a:xfrm>
          <a:prstGeom prst="rect">
            <a:avLst/>
          </a:prstGeom>
          <a:solidFill>
            <a:srgbClr val="FFFFFF"/>
          </a:solidFill>
          <a:ln>
            <a:noFill/>
          </a:ln>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US" sz="2400" b="0" u="sng" dirty="0">
                <a:solidFill>
                  <a:srgbClr val="FF6600"/>
                </a:solidFill>
              </a:rPr>
              <a:t>Pathogen</a:t>
            </a:r>
            <a:r>
              <a:rPr lang="en-US" sz="2400" b="0" u="sng" dirty="0">
                <a:solidFill>
                  <a:srgbClr val="FFFF00"/>
                </a:solidFill>
              </a:rPr>
              <a:t> </a:t>
            </a:r>
            <a:r>
              <a:rPr lang="en-US" sz="2400" b="0" u="sng" dirty="0">
                <a:solidFill>
                  <a:srgbClr val="FF6600"/>
                </a:solidFill>
              </a:rPr>
              <a:t>attributes</a:t>
            </a:r>
          </a:p>
        </p:txBody>
      </p:sp>
      <p:sp>
        <p:nvSpPr>
          <p:cNvPr id="54284" name="Text Box 12"/>
          <p:cNvSpPr txBox="1">
            <a:spLocks noChangeArrowheads="1"/>
          </p:cNvSpPr>
          <p:nvPr/>
        </p:nvSpPr>
        <p:spPr bwMode="auto">
          <a:xfrm>
            <a:off x="552450" y="5010175"/>
            <a:ext cx="54858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US" sz="2400" b="0" dirty="0">
                <a:solidFill>
                  <a:srgbClr val="2D2D8A"/>
                </a:solidFill>
              </a:rPr>
              <a:t>• </a:t>
            </a:r>
            <a:r>
              <a:rPr lang="en-US" sz="2400" b="0" dirty="0" smtClean="0">
                <a:solidFill>
                  <a:srgbClr val="2D2D8A"/>
                </a:solidFill>
              </a:rPr>
              <a:t>Transmissibility</a:t>
            </a:r>
          </a:p>
          <a:p>
            <a:r>
              <a:rPr lang="en-US" sz="2400" b="0" dirty="0" smtClean="0">
                <a:solidFill>
                  <a:srgbClr val="2D2D8A"/>
                </a:solidFill>
              </a:rPr>
              <a:t>• Virulence differences between strains</a:t>
            </a:r>
          </a:p>
          <a:p>
            <a:r>
              <a:rPr lang="en-US" sz="2400" b="0" dirty="0" smtClean="0">
                <a:solidFill>
                  <a:srgbClr val="2D2D8A"/>
                </a:solidFill>
              </a:rPr>
              <a:t>• Drug resistance</a:t>
            </a:r>
          </a:p>
        </p:txBody>
      </p:sp>
    </p:spTree>
    <p:extLst>
      <p:ext uri="{BB962C8B-B14F-4D97-AF65-F5344CB8AC3E}">
        <p14:creationId xmlns:p14="http://schemas.microsoft.com/office/powerpoint/2010/main" val="30710864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wipe(left)">
                                      <p:cBhvr>
                                        <p:cTn id="7" dur="500"/>
                                        <p:tgtEl>
                                          <p:spTgt spid="54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283"/>
                                        </p:tgtEl>
                                        <p:attrNameLst>
                                          <p:attrName>style.visibility</p:attrName>
                                        </p:attrNameLst>
                                      </p:cBhvr>
                                      <p:to>
                                        <p:strVal val="visible"/>
                                      </p:to>
                                    </p:set>
                                    <p:animEffect transition="in" filter="wipe(left)">
                                      <p:cBhvr>
                                        <p:cTn id="12" dur="500"/>
                                        <p:tgtEl>
                                          <p:spTgt spid="542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276">
                                            <p:txEl>
                                              <p:pRg st="0" end="0"/>
                                            </p:txEl>
                                          </p:spTgt>
                                        </p:tgtEl>
                                        <p:attrNameLst>
                                          <p:attrName>style.visibility</p:attrName>
                                        </p:attrNameLst>
                                      </p:cBhvr>
                                      <p:to>
                                        <p:strVal val="visible"/>
                                      </p:to>
                                    </p:set>
                                    <p:animEffect transition="in" filter="wipe(left)">
                                      <p:cBhvr>
                                        <p:cTn id="17" dur="500"/>
                                        <p:tgtEl>
                                          <p:spTgt spid="5427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276">
                                            <p:txEl>
                                              <p:pRg st="1" end="1"/>
                                            </p:txEl>
                                          </p:spTgt>
                                        </p:tgtEl>
                                        <p:attrNameLst>
                                          <p:attrName>style.visibility</p:attrName>
                                        </p:attrNameLst>
                                      </p:cBhvr>
                                      <p:to>
                                        <p:strVal val="visible"/>
                                      </p:to>
                                    </p:set>
                                    <p:animEffect transition="in" filter="wipe(left)">
                                      <p:cBhvr>
                                        <p:cTn id="22" dur="500"/>
                                        <p:tgtEl>
                                          <p:spTgt spid="5427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276">
                                            <p:txEl>
                                              <p:pRg st="2" end="2"/>
                                            </p:txEl>
                                          </p:spTgt>
                                        </p:tgtEl>
                                        <p:attrNameLst>
                                          <p:attrName>style.visibility</p:attrName>
                                        </p:attrNameLst>
                                      </p:cBhvr>
                                      <p:to>
                                        <p:strVal val="visible"/>
                                      </p:to>
                                    </p:set>
                                    <p:animEffect transition="in" filter="wipe(left)">
                                      <p:cBhvr>
                                        <p:cTn id="27" dur="500"/>
                                        <p:tgtEl>
                                          <p:spTgt spid="5427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276">
                                            <p:txEl>
                                              <p:pRg st="3" end="3"/>
                                            </p:txEl>
                                          </p:spTgt>
                                        </p:tgtEl>
                                        <p:attrNameLst>
                                          <p:attrName>style.visibility</p:attrName>
                                        </p:attrNameLst>
                                      </p:cBhvr>
                                      <p:to>
                                        <p:strVal val="visible"/>
                                      </p:to>
                                    </p:set>
                                    <p:animEffect transition="in" filter="wipe(left)">
                                      <p:cBhvr>
                                        <p:cTn id="32" dur="500"/>
                                        <p:tgtEl>
                                          <p:spTgt spid="5427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276">
                                            <p:txEl>
                                              <p:pRg st="4" end="4"/>
                                            </p:txEl>
                                          </p:spTgt>
                                        </p:tgtEl>
                                        <p:attrNameLst>
                                          <p:attrName>style.visibility</p:attrName>
                                        </p:attrNameLst>
                                      </p:cBhvr>
                                      <p:to>
                                        <p:strVal val="visible"/>
                                      </p:to>
                                    </p:set>
                                    <p:animEffect transition="in" filter="wipe(left)">
                                      <p:cBhvr>
                                        <p:cTn id="37" dur="500"/>
                                        <p:tgtEl>
                                          <p:spTgt spid="5427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276">
                                            <p:txEl>
                                              <p:pRg st="5" end="5"/>
                                            </p:txEl>
                                          </p:spTgt>
                                        </p:tgtEl>
                                        <p:attrNameLst>
                                          <p:attrName>style.visibility</p:attrName>
                                        </p:attrNameLst>
                                      </p:cBhvr>
                                      <p:to>
                                        <p:strVal val="visible"/>
                                      </p:to>
                                    </p:set>
                                    <p:animEffect transition="in" filter="wipe(left)">
                                      <p:cBhvr>
                                        <p:cTn id="42" dur="500"/>
                                        <p:tgtEl>
                                          <p:spTgt spid="5427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276">
                                            <p:txEl>
                                              <p:pRg st="6" end="6"/>
                                            </p:txEl>
                                          </p:spTgt>
                                        </p:tgtEl>
                                        <p:attrNameLst>
                                          <p:attrName>style.visibility</p:attrName>
                                        </p:attrNameLst>
                                      </p:cBhvr>
                                      <p:to>
                                        <p:strVal val="visible"/>
                                      </p:to>
                                    </p:set>
                                    <p:animEffect transition="in" filter="wipe(left)">
                                      <p:cBhvr>
                                        <p:cTn id="47" dur="500"/>
                                        <p:tgtEl>
                                          <p:spTgt spid="5427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4276">
                                            <p:txEl>
                                              <p:pRg st="7" end="7"/>
                                            </p:txEl>
                                          </p:spTgt>
                                        </p:tgtEl>
                                        <p:attrNameLst>
                                          <p:attrName>style.visibility</p:attrName>
                                        </p:attrNameLst>
                                      </p:cBhvr>
                                      <p:to>
                                        <p:strVal val="visible"/>
                                      </p:to>
                                    </p:set>
                                    <p:animEffect transition="in" filter="wipe(left)">
                                      <p:cBhvr>
                                        <p:cTn id="52" dur="500"/>
                                        <p:tgtEl>
                                          <p:spTgt spid="54276">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4284">
                                            <p:txEl>
                                              <p:pRg st="0" end="0"/>
                                            </p:txEl>
                                          </p:spTgt>
                                        </p:tgtEl>
                                        <p:attrNameLst>
                                          <p:attrName>style.visibility</p:attrName>
                                        </p:attrNameLst>
                                      </p:cBhvr>
                                      <p:to>
                                        <p:strVal val="visible"/>
                                      </p:to>
                                    </p:set>
                                    <p:animEffect transition="in" filter="wipe(left)">
                                      <p:cBhvr>
                                        <p:cTn id="57" dur="500"/>
                                        <p:tgtEl>
                                          <p:spTgt spid="5428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4284">
                                            <p:txEl>
                                              <p:pRg st="1" end="1"/>
                                            </p:txEl>
                                          </p:spTgt>
                                        </p:tgtEl>
                                        <p:attrNameLst>
                                          <p:attrName>style.visibility</p:attrName>
                                        </p:attrNameLst>
                                      </p:cBhvr>
                                      <p:to>
                                        <p:strVal val="visible"/>
                                      </p:to>
                                    </p:set>
                                    <p:animEffect transition="in" filter="wipe(left)">
                                      <p:cBhvr>
                                        <p:cTn id="62" dur="500"/>
                                        <p:tgtEl>
                                          <p:spTgt spid="5428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4284">
                                            <p:txEl>
                                              <p:pRg st="2" end="2"/>
                                            </p:txEl>
                                          </p:spTgt>
                                        </p:tgtEl>
                                        <p:attrNameLst>
                                          <p:attrName>style.visibility</p:attrName>
                                        </p:attrNameLst>
                                      </p:cBhvr>
                                      <p:to>
                                        <p:strVal val="visible"/>
                                      </p:to>
                                    </p:set>
                                    <p:animEffect transition="in" filter="wipe(left)">
                                      <p:cBhvr>
                                        <p:cTn id="67" dur="500"/>
                                        <p:tgtEl>
                                          <p:spTgt spid="542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build="p" autoUpdateAnimBg="0"/>
      <p:bldP spid="54283" grpId="0" animBg="1" autoUpdateAnimBg="0"/>
      <p:bldP spid="54284"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True or False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000090"/>
                </a:solidFill>
              </a:rPr>
              <a:t>Children &lt;1 year of age are more at risk of TB</a:t>
            </a:r>
          </a:p>
          <a:p>
            <a:r>
              <a:rPr lang="en-US" dirty="0" smtClean="0">
                <a:solidFill>
                  <a:srgbClr val="000090"/>
                </a:solidFill>
              </a:rPr>
              <a:t>Every one who gets infected with TB will have disease</a:t>
            </a:r>
          </a:p>
          <a:p>
            <a:r>
              <a:rPr lang="en-US" dirty="0" smtClean="0">
                <a:solidFill>
                  <a:srgbClr val="000090"/>
                </a:solidFill>
              </a:rPr>
              <a:t>Primary disease is often seen in children as they have a weaker immune system</a:t>
            </a:r>
          </a:p>
          <a:p>
            <a:r>
              <a:rPr lang="en-US" dirty="0" smtClean="0">
                <a:solidFill>
                  <a:srgbClr val="000090"/>
                </a:solidFill>
              </a:rPr>
              <a:t>People with latent infection are infectious</a:t>
            </a:r>
          </a:p>
          <a:p>
            <a:r>
              <a:rPr lang="en-US" dirty="0" smtClean="0">
                <a:solidFill>
                  <a:srgbClr val="000090"/>
                </a:solidFill>
              </a:rPr>
              <a:t>Being poor means that you will get TB disease</a:t>
            </a:r>
            <a:endParaRPr lang="en-US" dirty="0">
              <a:solidFill>
                <a:srgbClr val="000090"/>
              </a:solidFill>
            </a:endParaRPr>
          </a:p>
        </p:txBody>
      </p:sp>
    </p:spTree>
    <p:extLst>
      <p:ext uri="{BB962C8B-B14F-4D97-AF65-F5344CB8AC3E}">
        <p14:creationId xmlns:p14="http://schemas.microsoft.com/office/powerpoint/2010/main" val="199143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dirty="0" smtClean="0">
                <a:solidFill>
                  <a:srgbClr val="FF0000"/>
                </a:solidFill>
              </a:rPr>
              <a:t>Diagnosis</a:t>
            </a:r>
            <a:endParaRPr lang="en-GB" sz="6000" dirty="0">
              <a:solidFill>
                <a:srgbClr val="FF0000"/>
              </a:solidFill>
            </a:endParaRPr>
          </a:p>
        </p:txBody>
      </p:sp>
    </p:spTree>
    <p:extLst>
      <p:ext uri="{BB962C8B-B14F-4D97-AF65-F5344CB8AC3E}">
        <p14:creationId xmlns:p14="http://schemas.microsoft.com/office/powerpoint/2010/main" val="10306298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2"/>
          <p:cNvSpPr txBox="1">
            <a:spLocks noChangeArrowheads="1"/>
          </p:cNvSpPr>
          <p:nvPr/>
        </p:nvSpPr>
        <p:spPr bwMode="auto">
          <a:xfrm>
            <a:off x="1476846" y="411386"/>
            <a:ext cx="5759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eaLnBrk="1" hangingPunct="1">
              <a:spcBef>
                <a:spcPct val="50000"/>
              </a:spcBef>
            </a:pPr>
            <a:r>
              <a:rPr lang="en-US" sz="3600" b="0" dirty="0">
                <a:solidFill>
                  <a:srgbClr val="FF0000"/>
                </a:solidFill>
              </a:rPr>
              <a:t>Diagnosis</a:t>
            </a:r>
          </a:p>
        </p:txBody>
      </p:sp>
      <p:sp>
        <p:nvSpPr>
          <p:cNvPr id="150541" name="Text Box 13"/>
          <p:cNvSpPr txBox="1">
            <a:spLocks noChangeArrowheads="1"/>
          </p:cNvSpPr>
          <p:nvPr/>
        </p:nvSpPr>
        <p:spPr bwMode="auto">
          <a:xfrm>
            <a:off x="395536" y="1264692"/>
            <a:ext cx="525658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buFontTx/>
              <a:buChar char="-"/>
            </a:pPr>
            <a:r>
              <a:rPr lang="en-GB" sz="3600" b="0" dirty="0" smtClean="0">
                <a:solidFill>
                  <a:srgbClr val="000090"/>
                </a:solidFill>
              </a:rPr>
              <a:t>Clinical presentation</a:t>
            </a:r>
          </a:p>
          <a:p>
            <a:pPr eaLnBrk="1" hangingPunct="1">
              <a:buFontTx/>
              <a:buChar char="-"/>
            </a:pPr>
            <a:r>
              <a:rPr lang="en-GB" sz="3600" b="0" dirty="0" smtClean="0">
                <a:solidFill>
                  <a:srgbClr val="000090"/>
                </a:solidFill>
              </a:rPr>
              <a:t>Family history</a:t>
            </a:r>
          </a:p>
          <a:p>
            <a:pPr eaLnBrk="1" hangingPunct="1">
              <a:buFontTx/>
              <a:buChar char="-"/>
            </a:pPr>
            <a:r>
              <a:rPr lang="en-GB" sz="3600" b="0" dirty="0" smtClean="0">
                <a:solidFill>
                  <a:srgbClr val="000090"/>
                </a:solidFill>
              </a:rPr>
              <a:t>Epidemiology</a:t>
            </a:r>
          </a:p>
          <a:p>
            <a:pPr eaLnBrk="1" hangingPunct="1">
              <a:buFontTx/>
              <a:buChar char="-"/>
            </a:pPr>
            <a:r>
              <a:rPr lang="en-GB" sz="3600" b="0" dirty="0" err="1" smtClean="0">
                <a:solidFill>
                  <a:srgbClr val="000090"/>
                </a:solidFill>
              </a:rPr>
              <a:t>CXR</a:t>
            </a:r>
            <a:endParaRPr lang="en-GB" sz="3600" b="0" dirty="0" smtClean="0">
              <a:solidFill>
                <a:srgbClr val="000090"/>
              </a:solidFill>
            </a:endParaRPr>
          </a:p>
        </p:txBody>
      </p:sp>
      <p:sp>
        <p:nvSpPr>
          <p:cNvPr id="22" name="TextBox 21"/>
          <p:cNvSpPr txBox="1"/>
          <p:nvPr/>
        </p:nvSpPr>
        <p:spPr>
          <a:xfrm>
            <a:off x="0" y="4941168"/>
            <a:ext cx="6444208" cy="523220"/>
          </a:xfrm>
          <a:prstGeom prst="rect">
            <a:avLst/>
          </a:prstGeom>
          <a:noFill/>
        </p:spPr>
        <p:txBody>
          <a:bodyPr wrap="square" rtlCol="0">
            <a:spAutoFit/>
          </a:bodyPr>
          <a:lstStyle/>
          <a:p>
            <a:r>
              <a:rPr lang="en-GB" dirty="0" smtClean="0">
                <a:solidFill>
                  <a:srgbClr val="FFC000"/>
                </a:solidFill>
              </a:rPr>
              <a:t>Read the case study in your handout</a:t>
            </a:r>
            <a:endParaRPr lang="en-GB" dirty="0">
              <a:solidFill>
                <a:srgbClr val="FFC000"/>
              </a:solidFill>
            </a:endParaRPr>
          </a:p>
        </p:txBody>
      </p:sp>
      <p:pic>
        <p:nvPicPr>
          <p:cNvPr id="23" name="Picture 22" descr="Physical_examination.jpg"/>
          <p:cNvPicPr>
            <a:picLocks noChangeAspect="1"/>
          </p:cNvPicPr>
          <p:nvPr/>
        </p:nvPicPr>
        <p:blipFill>
          <a:blip r:embed="rId3" cstate="print"/>
          <a:stretch>
            <a:fillRect/>
          </a:stretch>
        </p:blipFill>
        <p:spPr>
          <a:xfrm>
            <a:off x="6588224" y="3356992"/>
            <a:ext cx="2153955" cy="3068960"/>
          </a:xfrm>
          <a:prstGeom prst="rect">
            <a:avLst/>
          </a:prstGeom>
        </p:spPr>
      </p:pic>
    </p:spTree>
    <p:extLst>
      <p:ext uri="{BB962C8B-B14F-4D97-AF65-F5344CB8AC3E}">
        <p14:creationId xmlns:p14="http://schemas.microsoft.com/office/powerpoint/2010/main" val="5439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04664"/>
            <a:ext cx="8424936" cy="6247864"/>
          </a:xfrm>
          <a:prstGeom prst="rect">
            <a:avLst/>
          </a:prstGeom>
          <a:noFill/>
        </p:spPr>
        <p:txBody>
          <a:bodyPr wrap="square" rtlCol="0">
            <a:spAutoFit/>
          </a:bodyPr>
          <a:lstStyle/>
          <a:p>
            <a:r>
              <a:rPr lang="en-GB" sz="2000" b="0" dirty="0" smtClean="0">
                <a:solidFill>
                  <a:srgbClr val="000090"/>
                </a:solidFill>
              </a:rPr>
              <a:t>You are a GP in East London. Your next patient, Mr. Robinson, is a 50 year well-travelled businessman, who comes in complaining of a cough.   On questioning, he reveals that he has had this cough for the last six months, that it was initially dry but that he has recently started coughing up a small amount of blood.  He has been feeling generally tired and might have lost a bit of weight as his appetite seems to have gone.  He is worried that he might have picked up an infection on one of his many business trips to India.</a:t>
            </a:r>
          </a:p>
          <a:p>
            <a:endParaRPr lang="en-GB" sz="2000" b="0" dirty="0" smtClean="0">
              <a:solidFill>
                <a:srgbClr val="000090"/>
              </a:solidFill>
            </a:endParaRPr>
          </a:p>
          <a:p>
            <a:r>
              <a:rPr lang="en-GB" sz="2000" b="0" dirty="0" smtClean="0">
                <a:solidFill>
                  <a:srgbClr val="000090"/>
                </a:solidFill>
              </a:rPr>
              <a:t>You find out that he is a heavy smoker, having smoked since he was 16.  His grandmother and father both died of breathing problems but Mr. Robinson is not sure of details.</a:t>
            </a:r>
          </a:p>
          <a:p>
            <a:endParaRPr lang="en-GB" sz="2000" b="0" dirty="0" smtClean="0">
              <a:solidFill>
                <a:srgbClr val="000090"/>
              </a:solidFill>
            </a:endParaRPr>
          </a:p>
          <a:p>
            <a:r>
              <a:rPr lang="en-GB" sz="2000" b="0" dirty="0" smtClean="0">
                <a:solidFill>
                  <a:srgbClr val="000090"/>
                </a:solidFill>
              </a:rPr>
              <a:t>He tells you that aside from a longstanding, well-controlled asthma, he is healthy. On examination you find possible abnormalities of percussion note and breath sounds at the left apex.  </a:t>
            </a:r>
          </a:p>
          <a:p>
            <a:endParaRPr lang="en-GB" sz="2000" b="0" dirty="0" smtClean="0">
              <a:solidFill>
                <a:srgbClr val="000090"/>
              </a:solidFill>
            </a:endParaRPr>
          </a:p>
          <a:p>
            <a:r>
              <a:rPr lang="en-GB" sz="2000" b="0" dirty="0" smtClean="0">
                <a:solidFill>
                  <a:srgbClr val="000090"/>
                </a:solidFill>
              </a:rPr>
              <a:t>As an asthmatic you tell him that he should be getting his annual flu jab but Mr Robinson has never had any vaccinations as his parents “didn’t believe in them”</a:t>
            </a:r>
            <a:endParaRPr lang="en-GB" sz="2000" b="0" dirty="0">
              <a:solidFill>
                <a:srgbClr val="000090"/>
              </a:solidFill>
            </a:endParaRPr>
          </a:p>
        </p:txBody>
      </p:sp>
    </p:spTree>
    <p:extLst>
      <p:ext uri="{BB962C8B-B14F-4D97-AF65-F5344CB8AC3E}">
        <p14:creationId xmlns:p14="http://schemas.microsoft.com/office/powerpoint/2010/main" val="3096004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630238"/>
            <a:ext cx="8229600" cy="1143000"/>
          </a:xfrm>
        </p:spPr>
        <p:txBody>
          <a:bodyPr/>
          <a:lstStyle/>
          <a:p>
            <a:pPr eaLnBrk="1" hangingPunct="1">
              <a:defRPr/>
            </a:pPr>
            <a:r>
              <a:rPr lang="en-GB" sz="4000" dirty="0">
                <a:solidFill>
                  <a:srgbClr val="FF0000"/>
                </a:solidFill>
                <a:effectLst>
                  <a:outerShdw blurRad="38100" dist="38100" dir="2700000" algn="tl">
                    <a:srgbClr val="000000"/>
                  </a:outerShdw>
                </a:effectLst>
                <a:latin typeface="Arial" charset="0"/>
                <a:cs typeface="Arial" charset="0"/>
              </a:rPr>
              <a:t/>
            </a:r>
            <a:br>
              <a:rPr lang="en-GB" sz="4000" dirty="0">
                <a:solidFill>
                  <a:srgbClr val="FF0000"/>
                </a:solidFill>
                <a:effectLst>
                  <a:outerShdw blurRad="38100" dist="38100" dir="2700000" algn="tl">
                    <a:srgbClr val="000000"/>
                  </a:outerShdw>
                </a:effectLst>
                <a:latin typeface="Arial" charset="0"/>
                <a:cs typeface="Arial" charset="0"/>
              </a:rPr>
            </a:br>
            <a:r>
              <a:rPr lang="en-GB" sz="4000" dirty="0">
                <a:solidFill>
                  <a:srgbClr val="FF0000"/>
                </a:solidFill>
                <a:effectLst>
                  <a:outerShdw blurRad="38100" dist="38100" dir="2700000" algn="tl">
                    <a:srgbClr val="000000"/>
                  </a:outerShdw>
                </a:effectLst>
                <a:latin typeface="Arial" charset="0"/>
                <a:cs typeface="Arial" charset="0"/>
              </a:rPr>
              <a:t/>
            </a:r>
            <a:br>
              <a:rPr lang="en-GB" sz="4000" dirty="0">
                <a:solidFill>
                  <a:srgbClr val="FF0000"/>
                </a:solidFill>
                <a:effectLst>
                  <a:outerShdw blurRad="38100" dist="38100" dir="2700000" algn="tl">
                    <a:srgbClr val="000000"/>
                  </a:outerShdw>
                </a:effectLst>
                <a:latin typeface="Arial" charset="0"/>
                <a:cs typeface="Arial" charset="0"/>
              </a:rPr>
            </a:br>
            <a:r>
              <a:rPr lang="en-GB" sz="4000" dirty="0">
                <a:solidFill>
                  <a:srgbClr val="FF0000"/>
                </a:solidFill>
                <a:latin typeface="Arial" charset="0"/>
                <a:cs typeface="Arial" charset="0"/>
              </a:rPr>
              <a:t>History of Tuberculosis</a:t>
            </a:r>
            <a:br>
              <a:rPr lang="en-GB" sz="4000" dirty="0">
                <a:solidFill>
                  <a:srgbClr val="FF0000"/>
                </a:solidFill>
                <a:latin typeface="Arial" charset="0"/>
                <a:cs typeface="Arial" charset="0"/>
              </a:rPr>
            </a:br>
            <a:r>
              <a:rPr lang="en-GB" sz="3600" dirty="0">
                <a:solidFill>
                  <a:srgbClr val="FF0000"/>
                </a:solidFill>
                <a:latin typeface="Arial" charset="0"/>
                <a:cs typeface="Arial" charset="0"/>
              </a:rPr>
              <a:t/>
            </a:r>
            <a:br>
              <a:rPr lang="en-GB" sz="3600" dirty="0">
                <a:solidFill>
                  <a:srgbClr val="FF0000"/>
                </a:solidFill>
                <a:latin typeface="Arial" charset="0"/>
                <a:cs typeface="Arial" charset="0"/>
              </a:rPr>
            </a:br>
            <a:r>
              <a:rPr lang="en-GB" sz="4000" dirty="0">
                <a:solidFill>
                  <a:srgbClr val="FF0000"/>
                </a:solidFill>
                <a:effectLst>
                  <a:outerShdw blurRad="38100" dist="38100" dir="2700000" algn="tl">
                    <a:srgbClr val="FFFFFF"/>
                  </a:outerShdw>
                </a:effectLst>
                <a:latin typeface="Arial" charset="0"/>
                <a:cs typeface="Arial" charset="0"/>
              </a:rPr>
              <a:t/>
            </a:r>
            <a:br>
              <a:rPr lang="en-GB" sz="4000" dirty="0">
                <a:solidFill>
                  <a:srgbClr val="FF0000"/>
                </a:solidFill>
                <a:effectLst>
                  <a:outerShdw blurRad="38100" dist="38100" dir="2700000" algn="tl">
                    <a:srgbClr val="FFFFFF"/>
                  </a:outerShdw>
                </a:effectLst>
                <a:latin typeface="Arial" charset="0"/>
                <a:cs typeface="Arial" charset="0"/>
              </a:rPr>
            </a:br>
            <a:endParaRPr lang="en-GB" sz="4000" dirty="0">
              <a:solidFill>
                <a:srgbClr val="FF0000"/>
              </a:solidFill>
              <a:effectLst>
                <a:outerShdw blurRad="38100" dist="38100" dir="2700000" algn="tl">
                  <a:srgbClr val="FFFFFF"/>
                </a:outerShdw>
              </a:effectLst>
              <a:latin typeface="Arial" charset="0"/>
              <a:cs typeface="Arial" charset="0"/>
            </a:endParaRPr>
          </a:p>
        </p:txBody>
      </p:sp>
      <p:sp>
        <p:nvSpPr>
          <p:cNvPr id="84995" name="Rectangle 3"/>
          <p:cNvSpPr>
            <a:spLocks noGrp="1" noChangeArrowheads="1"/>
          </p:cNvSpPr>
          <p:nvPr>
            <p:ph type="body" idx="1"/>
          </p:nvPr>
        </p:nvSpPr>
        <p:spPr>
          <a:xfrm>
            <a:off x="457200" y="1524000"/>
            <a:ext cx="8229600" cy="4525963"/>
          </a:xfrm>
        </p:spPr>
        <p:txBody>
          <a:bodyPr/>
          <a:lstStyle/>
          <a:p>
            <a:pPr eaLnBrk="1" hangingPunct="1">
              <a:lnSpc>
                <a:spcPct val="90000"/>
              </a:lnSpc>
              <a:buFontTx/>
              <a:buNone/>
              <a:defRPr/>
            </a:pPr>
            <a:r>
              <a:rPr lang="en-US" sz="7200" dirty="0">
                <a:solidFill>
                  <a:srgbClr val="333399"/>
                </a:solidFill>
                <a:latin typeface="Edwardian Script ITC" charset="0"/>
                <a:cs typeface="Edwardian Script ITC" charset="0"/>
              </a:rPr>
              <a:t>“Whatever happened to the good old </a:t>
            </a:r>
            <a:r>
              <a:rPr lang="en-US" sz="7200" dirty="0">
                <a:solidFill>
                  <a:schemeClr val="accent6"/>
                </a:solidFill>
                <a:latin typeface="Edwardian Script ITC" charset="0"/>
                <a:cs typeface="Edwardian Script ITC" charset="0"/>
              </a:rPr>
              <a:t>days</a:t>
            </a:r>
            <a:r>
              <a:rPr lang="en-US" sz="7200" dirty="0">
                <a:solidFill>
                  <a:srgbClr val="333399"/>
                </a:solidFill>
                <a:latin typeface="Edwardian Script ITC" charset="0"/>
                <a:cs typeface="Edwardian Script ITC" charset="0"/>
              </a:rPr>
              <a:t>: you know, dirty attics, tuberculosis and general all-round suffering?” </a:t>
            </a:r>
          </a:p>
          <a:p>
            <a:pPr eaLnBrk="1" hangingPunct="1">
              <a:lnSpc>
                <a:spcPct val="90000"/>
              </a:lnSpc>
              <a:buFontTx/>
              <a:buNone/>
              <a:defRPr/>
            </a:pPr>
            <a:r>
              <a:rPr lang="en-US" sz="3600" dirty="0">
                <a:solidFill>
                  <a:srgbClr val="333399"/>
                </a:solidFill>
                <a:latin typeface="Arial" charset="0"/>
                <a:cs typeface="Edwardian Script ITC" charset="0"/>
              </a:rPr>
              <a:t>							</a:t>
            </a:r>
            <a:r>
              <a:rPr lang="en-US" sz="2800" dirty="0">
                <a:solidFill>
                  <a:srgbClr val="333399"/>
                </a:solidFill>
                <a:latin typeface="Arial" charset="0"/>
                <a:cs typeface="Edwardian Script ITC" charset="0"/>
              </a:rPr>
              <a:t>Arnold </a:t>
            </a:r>
            <a:r>
              <a:rPr lang="en-US" sz="2800" dirty="0" err="1">
                <a:solidFill>
                  <a:srgbClr val="333399"/>
                </a:solidFill>
                <a:latin typeface="Arial" charset="0"/>
                <a:cs typeface="Edwardian Script ITC" charset="0"/>
              </a:rPr>
              <a:t>Wesker</a:t>
            </a:r>
            <a:r>
              <a:rPr lang="en-US" sz="7200" dirty="0">
                <a:solidFill>
                  <a:srgbClr val="333399"/>
                </a:solidFill>
                <a:latin typeface="Edwardian Script ITC" charset="0"/>
                <a:cs typeface="Edwardian Script ITC" charset="0"/>
              </a:rPr>
              <a:t/>
            </a:r>
            <a:br>
              <a:rPr lang="en-US" sz="7200" dirty="0">
                <a:solidFill>
                  <a:srgbClr val="333399"/>
                </a:solidFill>
                <a:latin typeface="Edwardian Script ITC" charset="0"/>
                <a:cs typeface="Edwardian Script ITC" charset="0"/>
              </a:rPr>
            </a:br>
            <a:r>
              <a:rPr lang="en-US" sz="3600" dirty="0">
                <a:solidFill>
                  <a:srgbClr val="333399"/>
                </a:solidFill>
                <a:latin typeface="Arial" charset="0"/>
                <a:cs typeface="Arial" charset="0"/>
              </a:rPr>
              <a:t/>
            </a:r>
            <a:br>
              <a:rPr lang="en-US" sz="3600" dirty="0">
                <a:solidFill>
                  <a:srgbClr val="333399"/>
                </a:solidFill>
                <a:latin typeface="Arial" charset="0"/>
                <a:cs typeface="Arial" charset="0"/>
              </a:rPr>
            </a:br>
            <a:endParaRPr lang="en-US" sz="3600" dirty="0">
              <a:solidFill>
                <a:srgbClr val="333399"/>
              </a:solidFill>
              <a:latin typeface="Arial" charset="0"/>
              <a:cs typeface="Arial" charset="0"/>
            </a:endParaRPr>
          </a:p>
          <a:p>
            <a:pPr eaLnBrk="1" hangingPunct="1">
              <a:lnSpc>
                <a:spcPct val="90000"/>
              </a:lnSpc>
              <a:buFontTx/>
              <a:buNone/>
              <a:defRPr/>
            </a:pPr>
            <a:r>
              <a:rPr lang="en-GB" sz="3600" dirty="0">
                <a:solidFill>
                  <a:srgbClr val="333399"/>
                </a:solidFill>
                <a:latin typeface="Arial" charset="0"/>
                <a:cs typeface="Arial" charset="0"/>
              </a:rPr>
              <a:t/>
            </a:r>
            <a:br>
              <a:rPr lang="en-GB" sz="3600" dirty="0">
                <a:solidFill>
                  <a:srgbClr val="333399"/>
                </a:solidFill>
                <a:latin typeface="Arial" charset="0"/>
                <a:cs typeface="Arial" charset="0"/>
              </a:rPr>
            </a:br>
            <a:r>
              <a:rPr lang="en-GB" sz="3600" dirty="0">
                <a:solidFill>
                  <a:srgbClr val="333399"/>
                </a:solidFill>
                <a:effectLst>
                  <a:outerShdw blurRad="38100" dist="38100" dir="2700000" algn="tl">
                    <a:srgbClr val="000000"/>
                  </a:outerShdw>
                </a:effectLst>
                <a:latin typeface="Arial" charset="0"/>
                <a:cs typeface="Arial" charset="0"/>
              </a:rPr>
              <a:t>				</a:t>
            </a:r>
            <a:br>
              <a:rPr lang="en-GB" sz="3600" dirty="0">
                <a:solidFill>
                  <a:srgbClr val="333399"/>
                </a:solidFill>
                <a:effectLst>
                  <a:outerShdw blurRad="38100" dist="38100" dir="2700000" algn="tl">
                    <a:srgbClr val="000000"/>
                  </a:outerShdw>
                </a:effectLst>
                <a:latin typeface="Arial" charset="0"/>
                <a:cs typeface="Arial" charset="0"/>
              </a:rPr>
            </a:br>
            <a:endParaRPr lang="en-GB" dirty="0">
              <a:solidFill>
                <a:srgbClr val="333399"/>
              </a:solidFill>
              <a:effectLst>
                <a:outerShdw blurRad="38100" dist="38100" dir="2700000" algn="tl">
                  <a:srgbClr val="000000"/>
                </a:outerShdw>
              </a:effectLst>
              <a:latin typeface="Arial" charset="0"/>
              <a:cs typeface="Arial" charset="0"/>
            </a:endParaRPr>
          </a:p>
          <a:p>
            <a:pPr eaLnBrk="1" hangingPunct="1">
              <a:lnSpc>
                <a:spcPct val="90000"/>
              </a:lnSpc>
              <a:buFontTx/>
              <a:buNone/>
              <a:defRPr/>
            </a:pPr>
            <a:r>
              <a:rPr lang="en-GB" b="1" dirty="0">
                <a:solidFill>
                  <a:srgbClr val="333399"/>
                </a:solidFill>
                <a:latin typeface="Arial" charset="0"/>
                <a:cs typeface="Arial" charset="0"/>
              </a:rPr>
              <a:t>		</a:t>
            </a:r>
            <a:r>
              <a:rPr lang="en-GB" dirty="0">
                <a:solidFill>
                  <a:srgbClr val="333399"/>
                </a:solidFill>
                <a:latin typeface="Arial" charset="0"/>
                <a:cs typeface="Arial" charset="0"/>
              </a:rPr>
              <a:t/>
            </a:r>
            <a:br>
              <a:rPr lang="en-GB" dirty="0">
                <a:solidFill>
                  <a:srgbClr val="333399"/>
                </a:solidFill>
                <a:latin typeface="Arial" charset="0"/>
                <a:cs typeface="Arial" charset="0"/>
              </a:rPr>
            </a:br>
            <a:endParaRPr lang="en-GB" dirty="0">
              <a:solidFill>
                <a:srgbClr val="333399"/>
              </a:solidFill>
              <a:latin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132856"/>
            <a:ext cx="7848872" cy="1323439"/>
          </a:xfrm>
          <a:prstGeom prst="rect">
            <a:avLst/>
          </a:prstGeom>
          <a:noFill/>
        </p:spPr>
        <p:txBody>
          <a:bodyPr wrap="square" rtlCol="0">
            <a:spAutoFit/>
          </a:bodyPr>
          <a:lstStyle/>
          <a:p>
            <a:pPr algn="ctr"/>
            <a:r>
              <a:rPr lang="en-GB" sz="4000" dirty="0" smtClean="0">
                <a:solidFill>
                  <a:srgbClr val="FF0000"/>
                </a:solidFill>
              </a:rPr>
              <a:t>WHAT IS WRONG WITH MR. ROBINSON?</a:t>
            </a:r>
            <a:endParaRPr lang="en-GB" sz="4000" dirty="0">
              <a:solidFill>
                <a:srgbClr val="FF0000"/>
              </a:solidFill>
            </a:endParaRPr>
          </a:p>
        </p:txBody>
      </p:sp>
    </p:spTree>
    <p:extLst>
      <p:ext uri="{BB962C8B-B14F-4D97-AF65-F5344CB8AC3E}">
        <p14:creationId xmlns:p14="http://schemas.microsoft.com/office/powerpoint/2010/main" val="18883084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GB" dirty="0">
                <a:solidFill>
                  <a:srgbClr val="FF0000"/>
                </a:solidFill>
                <a:latin typeface="Arial" charset="0"/>
              </a:rPr>
              <a:t>Clinical </a:t>
            </a:r>
            <a:r>
              <a:rPr lang="en-GB" dirty="0" smtClean="0">
                <a:solidFill>
                  <a:srgbClr val="FF0000"/>
                </a:solidFill>
                <a:latin typeface="Arial" charset="0"/>
              </a:rPr>
              <a:t>presentation in children</a:t>
            </a:r>
            <a:endParaRPr lang="en-GB" dirty="0">
              <a:solidFill>
                <a:srgbClr val="FF0000"/>
              </a:solidFill>
              <a:latin typeface="Arial" charset="0"/>
            </a:endParaRPr>
          </a:p>
        </p:txBody>
      </p:sp>
      <p:sp>
        <p:nvSpPr>
          <p:cNvPr id="72706" name="Rectangle 3"/>
          <p:cNvSpPr>
            <a:spLocks noGrp="1" noChangeArrowheads="1"/>
          </p:cNvSpPr>
          <p:nvPr>
            <p:ph type="body" idx="1"/>
          </p:nvPr>
        </p:nvSpPr>
        <p:spPr/>
        <p:txBody>
          <a:bodyPr/>
          <a:lstStyle/>
          <a:p>
            <a:pPr eaLnBrk="1" hangingPunct="1"/>
            <a:r>
              <a:rPr lang="en-GB" dirty="0">
                <a:solidFill>
                  <a:srgbClr val="000090"/>
                </a:solidFill>
                <a:latin typeface="Arial" charset="0"/>
              </a:rPr>
              <a:t>TB mimics many common </a:t>
            </a:r>
            <a:r>
              <a:rPr lang="en-GB" dirty="0" smtClean="0">
                <a:solidFill>
                  <a:srgbClr val="000090"/>
                </a:solidFill>
                <a:latin typeface="Arial" charset="0"/>
              </a:rPr>
              <a:t>childhood diseases</a:t>
            </a:r>
          </a:p>
          <a:p>
            <a:pPr lvl="1" eaLnBrk="1" hangingPunct="1"/>
            <a:r>
              <a:rPr lang="en-GB" dirty="0" smtClean="0">
                <a:solidFill>
                  <a:srgbClr val="000090"/>
                </a:solidFill>
                <a:latin typeface="Arial" charset="0"/>
                <a:ea typeface="Arial" charset="0"/>
                <a:cs typeface="Arial" charset="0"/>
              </a:rPr>
              <a:t>Pneumonia</a:t>
            </a:r>
          </a:p>
          <a:p>
            <a:pPr lvl="1" eaLnBrk="1" hangingPunct="1"/>
            <a:r>
              <a:rPr lang="en-GB" dirty="0" smtClean="0">
                <a:solidFill>
                  <a:srgbClr val="000090"/>
                </a:solidFill>
                <a:latin typeface="Arial" charset="0"/>
                <a:ea typeface="Arial" charset="0"/>
                <a:cs typeface="Arial" charset="0"/>
              </a:rPr>
              <a:t>Bacterial and viral infections</a:t>
            </a:r>
          </a:p>
          <a:p>
            <a:pPr lvl="1" eaLnBrk="1" hangingPunct="1"/>
            <a:r>
              <a:rPr lang="en-GB" dirty="0" smtClean="0">
                <a:solidFill>
                  <a:srgbClr val="000090"/>
                </a:solidFill>
                <a:latin typeface="Arial" charset="0"/>
                <a:ea typeface="Arial" charset="0"/>
                <a:cs typeface="Arial" charset="0"/>
              </a:rPr>
              <a:t>Malnutrition</a:t>
            </a:r>
          </a:p>
          <a:p>
            <a:pPr lvl="1" eaLnBrk="1" hangingPunct="1"/>
            <a:r>
              <a:rPr lang="en-GB" dirty="0" smtClean="0">
                <a:solidFill>
                  <a:srgbClr val="000090"/>
                </a:solidFill>
                <a:latin typeface="Arial" charset="0"/>
                <a:ea typeface="Arial" charset="0"/>
                <a:cs typeface="Arial" charset="0"/>
              </a:rPr>
              <a:t>HIV</a:t>
            </a:r>
            <a:endParaRPr lang="en-GB" dirty="0" smtClean="0">
              <a:solidFill>
                <a:srgbClr val="000090"/>
              </a:solidFill>
              <a:latin typeface="Arial" charset="0"/>
            </a:endParaRPr>
          </a:p>
          <a:p>
            <a:pPr eaLnBrk="1" hangingPunct="1"/>
            <a:r>
              <a:rPr lang="en-GB" dirty="0" smtClean="0">
                <a:solidFill>
                  <a:srgbClr val="000090"/>
                </a:solidFill>
                <a:latin typeface="Arial" charset="0"/>
              </a:rPr>
              <a:t>Children often presents with disseminated TB</a:t>
            </a:r>
            <a:endParaRPr lang="en-GB" dirty="0">
              <a:solidFill>
                <a:srgbClr val="000090"/>
              </a:solidFill>
              <a:latin typeface="Arial" charset="0"/>
            </a:endParaRPr>
          </a:p>
        </p:txBody>
      </p:sp>
    </p:spTree>
    <p:extLst>
      <p:ext uri="{BB962C8B-B14F-4D97-AF65-F5344CB8AC3E}">
        <p14:creationId xmlns:p14="http://schemas.microsoft.com/office/powerpoint/2010/main" val="36757729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0" y="1092821"/>
            <a:ext cx="3954463" cy="3046413"/>
            <a:chOff x="0" y="620688"/>
            <a:chExt cx="3954463" cy="3046413"/>
          </a:xfrm>
        </p:grpSpPr>
        <p:sp>
          <p:nvSpPr>
            <p:cNvPr id="3" name="Text Box 4"/>
            <p:cNvSpPr txBox="1">
              <a:spLocks noChangeArrowheads="1"/>
            </p:cNvSpPr>
            <p:nvPr/>
          </p:nvSpPr>
          <p:spPr bwMode="auto">
            <a:xfrm>
              <a:off x="0" y="620688"/>
              <a:ext cx="39544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a:r>
                <a:rPr lang="en-US" sz="3200" dirty="0">
                  <a:solidFill>
                    <a:srgbClr val="000090"/>
                  </a:solidFill>
                  <a:ea typeface="MS PGothic" charset="0"/>
                  <a:cs typeface="MS PGothic" charset="0"/>
                </a:rPr>
                <a:t>Microbiological</a:t>
              </a:r>
              <a:endParaRPr lang="en-US" sz="3200" b="0" dirty="0">
                <a:solidFill>
                  <a:srgbClr val="000090"/>
                </a:solidFill>
                <a:ea typeface="MS PGothic" charset="0"/>
                <a:cs typeface="MS PGothic" charset="0"/>
              </a:endParaRPr>
            </a:p>
            <a:p>
              <a:pPr algn="ctr"/>
              <a:endParaRPr lang="en-US" sz="3200" b="0" dirty="0">
                <a:solidFill>
                  <a:srgbClr val="000090"/>
                </a:solidFill>
                <a:ea typeface="MS PGothic" charset="0"/>
                <a:cs typeface="MS PGothic" charset="0"/>
              </a:endParaRPr>
            </a:p>
            <a:p>
              <a:pPr algn="ctr"/>
              <a:endParaRPr lang="en-US" sz="2400" b="0" dirty="0">
                <a:solidFill>
                  <a:srgbClr val="000090"/>
                </a:solidFill>
                <a:ea typeface="MS PGothic" charset="0"/>
                <a:cs typeface="MS PGothic" charset="0"/>
              </a:endParaRPr>
            </a:p>
            <a:p>
              <a:pPr algn="ctr"/>
              <a:r>
                <a:rPr lang="en-US" b="0" dirty="0">
                  <a:solidFill>
                    <a:srgbClr val="000090"/>
                  </a:solidFill>
                  <a:ea typeface="MS PGothic" charset="0"/>
                  <a:cs typeface="MS PGothic" charset="0"/>
                </a:rPr>
                <a:t>Organism</a:t>
              </a:r>
            </a:p>
            <a:p>
              <a:pPr algn="ctr"/>
              <a:endParaRPr lang="en-US" b="0" dirty="0">
                <a:solidFill>
                  <a:srgbClr val="000090"/>
                </a:solidFill>
                <a:ea typeface="MS PGothic" charset="0"/>
                <a:cs typeface="MS PGothic" charset="0"/>
              </a:endParaRPr>
            </a:p>
            <a:p>
              <a:pPr algn="ctr"/>
              <a:endParaRPr lang="en-US" sz="2400" b="0" dirty="0">
                <a:solidFill>
                  <a:srgbClr val="000090"/>
                </a:solidFill>
                <a:ea typeface="MS PGothic" charset="0"/>
                <a:cs typeface="MS PGothic" charset="0"/>
              </a:endParaRPr>
            </a:p>
            <a:p>
              <a:pPr algn="ctr"/>
              <a:r>
                <a:rPr lang="en-US" sz="2400" b="0" dirty="0">
                  <a:solidFill>
                    <a:srgbClr val="000090"/>
                  </a:solidFill>
                  <a:ea typeface="MS PGothic" charset="0"/>
                  <a:cs typeface="MS PGothic" charset="0"/>
                </a:rPr>
                <a:t>smear     culture      DNA</a:t>
              </a:r>
            </a:p>
          </p:txBody>
        </p:sp>
        <p:grpSp>
          <p:nvGrpSpPr>
            <p:cNvPr id="4" name="Group 15"/>
            <p:cNvGrpSpPr>
              <a:grpSpLocks/>
            </p:cNvGrpSpPr>
            <p:nvPr/>
          </p:nvGrpSpPr>
          <p:grpSpPr bwMode="auto">
            <a:xfrm>
              <a:off x="838200" y="1193776"/>
              <a:ext cx="2209800" cy="1978025"/>
              <a:chOff x="528" y="1661"/>
              <a:chExt cx="1392" cy="1246"/>
            </a:xfrm>
          </p:grpSpPr>
          <p:sp>
            <p:nvSpPr>
              <p:cNvPr id="5" name="AutoShape 6"/>
              <p:cNvSpPr>
                <a:spLocks noChangeArrowheads="1"/>
              </p:cNvSpPr>
              <p:nvPr/>
            </p:nvSpPr>
            <p:spPr bwMode="auto">
              <a:xfrm>
                <a:off x="1152" y="1661"/>
                <a:ext cx="162" cy="567"/>
              </a:xfrm>
              <a:prstGeom prst="downArrow">
                <a:avLst>
                  <a:gd name="adj1" fmla="val 50000"/>
                  <a:gd name="adj2" fmla="val 87500"/>
                </a:avLst>
              </a:prstGeom>
              <a:solidFill>
                <a:schemeClr val="accent1"/>
              </a:solidFill>
              <a:ln w="9525">
                <a:solidFill>
                  <a:schemeClr val="accent1"/>
                </a:solidFill>
                <a:miter lim="800000"/>
                <a:headEnd/>
                <a:tailEnd/>
              </a:ln>
            </p:spPr>
            <p:txBody>
              <a:bodyPr wrap="none" anchor="ctr"/>
              <a:lstStyle/>
              <a:p>
                <a:endParaRPr lang="en-US">
                  <a:solidFill>
                    <a:srgbClr val="000090"/>
                  </a:solidFill>
                </a:endParaRPr>
              </a:p>
            </p:txBody>
          </p:sp>
          <p:sp>
            <p:nvSpPr>
              <p:cNvPr id="6" name="Line 8"/>
              <p:cNvSpPr>
                <a:spLocks noChangeShapeType="1"/>
              </p:cNvSpPr>
              <p:nvPr/>
            </p:nvSpPr>
            <p:spPr bwMode="auto">
              <a:xfrm flipH="1">
                <a:off x="528" y="2571"/>
                <a:ext cx="336" cy="336"/>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90"/>
                  </a:solidFill>
                </a:endParaRPr>
              </a:p>
            </p:txBody>
          </p:sp>
          <p:sp>
            <p:nvSpPr>
              <p:cNvPr id="7" name="Line 10"/>
              <p:cNvSpPr>
                <a:spLocks noChangeShapeType="1"/>
              </p:cNvSpPr>
              <p:nvPr/>
            </p:nvSpPr>
            <p:spPr bwMode="auto">
              <a:xfrm>
                <a:off x="1248" y="2571"/>
                <a:ext cx="0" cy="336"/>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90"/>
                  </a:solidFill>
                </a:endParaRPr>
              </a:p>
            </p:txBody>
          </p:sp>
          <p:sp>
            <p:nvSpPr>
              <p:cNvPr id="8" name="Line 11"/>
              <p:cNvSpPr>
                <a:spLocks noChangeShapeType="1"/>
              </p:cNvSpPr>
              <p:nvPr/>
            </p:nvSpPr>
            <p:spPr bwMode="auto">
              <a:xfrm>
                <a:off x="1632" y="2571"/>
                <a:ext cx="288" cy="288"/>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90"/>
                  </a:solidFill>
                </a:endParaRPr>
              </a:p>
            </p:txBody>
          </p:sp>
        </p:grpSp>
      </p:grpSp>
      <p:grpSp>
        <p:nvGrpSpPr>
          <p:cNvPr id="9" name="Group 16"/>
          <p:cNvGrpSpPr/>
          <p:nvPr/>
        </p:nvGrpSpPr>
        <p:grpSpPr>
          <a:xfrm>
            <a:off x="4251325" y="1092820"/>
            <a:ext cx="4892675" cy="3416300"/>
            <a:chOff x="4251325" y="620687"/>
            <a:chExt cx="4892675" cy="3416300"/>
          </a:xfrm>
        </p:grpSpPr>
        <p:sp>
          <p:nvSpPr>
            <p:cNvPr id="10" name="Text Box 5"/>
            <p:cNvSpPr txBox="1">
              <a:spLocks noChangeArrowheads="1"/>
            </p:cNvSpPr>
            <p:nvPr/>
          </p:nvSpPr>
          <p:spPr bwMode="auto">
            <a:xfrm>
              <a:off x="4251325" y="620687"/>
              <a:ext cx="48926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a:r>
                <a:rPr lang="en-US" sz="3200" dirty="0">
                  <a:solidFill>
                    <a:srgbClr val="000090"/>
                  </a:solidFill>
                  <a:ea typeface="MS PGothic" charset="0"/>
                  <a:cs typeface="MS PGothic" charset="0"/>
                </a:rPr>
                <a:t>Immunological</a:t>
              </a:r>
              <a:endParaRPr lang="en-US" sz="3200" b="0" dirty="0">
                <a:solidFill>
                  <a:srgbClr val="000090"/>
                </a:solidFill>
                <a:ea typeface="MS PGothic" charset="0"/>
                <a:cs typeface="MS PGothic" charset="0"/>
              </a:endParaRPr>
            </a:p>
            <a:p>
              <a:pPr algn="ctr"/>
              <a:endParaRPr lang="en-US" sz="3200" b="0" dirty="0">
                <a:solidFill>
                  <a:srgbClr val="000090"/>
                </a:solidFill>
                <a:ea typeface="MS PGothic" charset="0"/>
                <a:cs typeface="MS PGothic" charset="0"/>
              </a:endParaRPr>
            </a:p>
            <a:p>
              <a:pPr algn="ctr"/>
              <a:endParaRPr lang="en-US" sz="2400" b="0" dirty="0">
                <a:solidFill>
                  <a:srgbClr val="000090"/>
                </a:solidFill>
                <a:ea typeface="MS PGothic" charset="0"/>
                <a:cs typeface="MS PGothic" charset="0"/>
              </a:endParaRPr>
            </a:p>
            <a:p>
              <a:pPr algn="ctr"/>
              <a:r>
                <a:rPr lang="en-US" b="0" dirty="0">
                  <a:solidFill>
                    <a:srgbClr val="000090"/>
                  </a:solidFill>
                  <a:ea typeface="MS PGothic" charset="0"/>
                  <a:cs typeface="MS PGothic" charset="0"/>
                </a:rPr>
                <a:t>Host response</a:t>
              </a:r>
            </a:p>
            <a:p>
              <a:pPr algn="ctr"/>
              <a:endParaRPr lang="en-US" b="0" dirty="0">
                <a:solidFill>
                  <a:srgbClr val="000090"/>
                </a:solidFill>
                <a:ea typeface="MS PGothic" charset="0"/>
                <a:cs typeface="MS PGothic" charset="0"/>
              </a:endParaRPr>
            </a:p>
            <a:p>
              <a:pPr algn="ctr"/>
              <a:endParaRPr lang="en-US" sz="2400" b="0" dirty="0">
                <a:solidFill>
                  <a:srgbClr val="000090"/>
                </a:solidFill>
                <a:ea typeface="MS PGothic" charset="0"/>
                <a:cs typeface="MS PGothic" charset="0"/>
              </a:endParaRPr>
            </a:p>
            <a:p>
              <a:pPr algn="ctr"/>
              <a:r>
                <a:rPr lang="en-US" sz="2400" b="0" dirty="0">
                  <a:solidFill>
                    <a:srgbClr val="000090"/>
                  </a:solidFill>
                  <a:ea typeface="MS PGothic" charset="0"/>
                  <a:cs typeface="MS PGothic" charset="0"/>
                </a:rPr>
                <a:t>skin test          antigen-specific </a:t>
              </a:r>
            </a:p>
            <a:p>
              <a:pPr algn="ctr"/>
              <a:r>
                <a:rPr lang="en-US" sz="2400" b="0" dirty="0">
                  <a:solidFill>
                    <a:srgbClr val="000090"/>
                  </a:solidFill>
                  <a:ea typeface="MS PGothic" charset="0"/>
                  <a:cs typeface="MS PGothic" charset="0"/>
                </a:rPr>
                <a:t>                          production of IFN</a:t>
              </a:r>
              <a:r>
                <a:rPr lang="en-US" sz="2400" b="0" dirty="0">
                  <a:solidFill>
                    <a:srgbClr val="000090"/>
                  </a:solidFill>
                  <a:latin typeface="Symbol" charset="0"/>
                  <a:ea typeface="MS PGothic" charset="0"/>
                  <a:cs typeface="MS PGothic" charset="0"/>
                  <a:sym typeface="Symbol" charset="0"/>
                </a:rPr>
                <a:t></a:t>
              </a:r>
              <a:endParaRPr lang="en-US" sz="2400" b="0" dirty="0">
                <a:solidFill>
                  <a:srgbClr val="000090"/>
                </a:solidFill>
                <a:ea typeface="MS PGothic" charset="0"/>
                <a:cs typeface="MS PGothic" charset="0"/>
              </a:endParaRPr>
            </a:p>
          </p:txBody>
        </p:sp>
        <p:grpSp>
          <p:nvGrpSpPr>
            <p:cNvPr id="11" name="Group 16"/>
            <p:cNvGrpSpPr>
              <a:grpSpLocks/>
            </p:cNvGrpSpPr>
            <p:nvPr/>
          </p:nvGrpSpPr>
          <p:grpSpPr bwMode="auto">
            <a:xfrm>
              <a:off x="5486400" y="1198537"/>
              <a:ext cx="2209800" cy="1901825"/>
              <a:chOff x="3456" y="1661"/>
              <a:chExt cx="1392" cy="1198"/>
            </a:xfrm>
          </p:grpSpPr>
          <p:sp>
            <p:nvSpPr>
              <p:cNvPr id="12" name="AutoShape 7"/>
              <p:cNvSpPr>
                <a:spLocks noChangeArrowheads="1"/>
              </p:cNvSpPr>
              <p:nvPr/>
            </p:nvSpPr>
            <p:spPr bwMode="auto">
              <a:xfrm>
                <a:off x="4128" y="1661"/>
                <a:ext cx="162" cy="567"/>
              </a:xfrm>
              <a:prstGeom prst="downArrow">
                <a:avLst>
                  <a:gd name="adj1" fmla="val 50000"/>
                  <a:gd name="adj2" fmla="val 87500"/>
                </a:avLst>
              </a:prstGeom>
              <a:solidFill>
                <a:srgbClr val="FF9933"/>
              </a:solidFill>
              <a:ln w="9525">
                <a:solidFill>
                  <a:srgbClr val="FF9933"/>
                </a:solidFill>
                <a:miter lim="800000"/>
                <a:headEnd/>
                <a:tailEnd/>
              </a:ln>
            </p:spPr>
            <p:txBody>
              <a:bodyPr wrap="none" anchor="ctr"/>
              <a:lstStyle/>
              <a:p>
                <a:endParaRPr lang="en-US">
                  <a:solidFill>
                    <a:srgbClr val="000090"/>
                  </a:solidFill>
                </a:endParaRPr>
              </a:p>
            </p:txBody>
          </p:sp>
          <p:sp>
            <p:nvSpPr>
              <p:cNvPr id="13" name="Line 9"/>
              <p:cNvSpPr>
                <a:spLocks noChangeShapeType="1"/>
              </p:cNvSpPr>
              <p:nvPr/>
            </p:nvSpPr>
            <p:spPr bwMode="auto">
              <a:xfrm flipH="1">
                <a:off x="3456" y="2523"/>
                <a:ext cx="336" cy="336"/>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90"/>
                  </a:solidFill>
                </a:endParaRPr>
              </a:p>
            </p:txBody>
          </p:sp>
          <p:sp>
            <p:nvSpPr>
              <p:cNvPr id="14" name="Line 12"/>
              <p:cNvSpPr>
                <a:spLocks noChangeShapeType="1"/>
              </p:cNvSpPr>
              <p:nvPr/>
            </p:nvSpPr>
            <p:spPr bwMode="auto">
              <a:xfrm>
                <a:off x="4560" y="2571"/>
                <a:ext cx="288" cy="288"/>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90"/>
                  </a:solidFill>
                </a:endParaRPr>
              </a:p>
            </p:txBody>
          </p:sp>
        </p:grpSp>
      </p:grpSp>
      <p:sp>
        <p:nvSpPr>
          <p:cNvPr id="15" name="Text Box 22"/>
          <p:cNvSpPr txBox="1">
            <a:spLocks noChangeArrowheads="1"/>
          </p:cNvSpPr>
          <p:nvPr/>
        </p:nvSpPr>
        <p:spPr bwMode="auto">
          <a:xfrm>
            <a:off x="1559797" y="5168924"/>
            <a:ext cx="60244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eaLnBrk="1" hangingPunct="1"/>
            <a:r>
              <a:rPr lang="en-GB" b="0" dirty="0">
                <a:solidFill>
                  <a:srgbClr val="FF6600"/>
                </a:solidFill>
              </a:rPr>
              <a:t>Diagnosis in resource poor </a:t>
            </a:r>
            <a:r>
              <a:rPr lang="en-GB" b="0" dirty="0" smtClean="0">
                <a:solidFill>
                  <a:srgbClr val="FF6600"/>
                </a:solidFill>
              </a:rPr>
              <a:t>settings</a:t>
            </a:r>
            <a:endParaRPr lang="en-GB" sz="1800" b="0" dirty="0">
              <a:solidFill>
                <a:srgbClr val="FF6600"/>
              </a:solidFill>
            </a:endParaRPr>
          </a:p>
        </p:txBody>
      </p:sp>
    </p:spTree>
    <p:extLst>
      <p:ext uri="{BB962C8B-B14F-4D97-AF65-F5344CB8AC3E}">
        <p14:creationId xmlns:p14="http://schemas.microsoft.com/office/powerpoint/2010/main" val="228040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dirty="0" smtClean="0">
                <a:solidFill>
                  <a:srgbClr val="FF0000"/>
                </a:solidFill>
              </a:rPr>
              <a:t>Immunological tests</a:t>
            </a:r>
            <a:endParaRPr lang="en-GB" sz="6000" dirty="0">
              <a:solidFill>
                <a:srgbClr val="FF0000"/>
              </a:solidFill>
            </a:endParaRPr>
          </a:p>
        </p:txBody>
      </p:sp>
    </p:spTree>
    <p:extLst>
      <p:ext uri="{BB962C8B-B14F-4D97-AF65-F5344CB8AC3E}">
        <p14:creationId xmlns:p14="http://schemas.microsoft.com/office/powerpoint/2010/main" val="34838704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1250950"/>
            <a:ext cx="8999538" cy="2538413"/>
            <a:chOff x="0" y="1250950"/>
            <a:chExt cx="8999538" cy="2538413"/>
          </a:xfrm>
        </p:grpSpPr>
        <p:pic>
          <p:nvPicPr>
            <p:cNvPr id="7372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250950"/>
              <a:ext cx="3241675"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Text Box 4"/>
            <p:cNvSpPr txBox="1">
              <a:spLocks noChangeArrowheads="1"/>
            </p:cNvSpPr>
            <p:nvPr/>
          </p:nvSpPr>
          <p:spPr bwMode="auto">
            <a:xfrm>
              <a:off x="3419475" y="1562016"/>
              <a:ext cx="55800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GB" sz="2400" b="0" dirty="0" err="1" smtClean="0">
                  <a:solidFill>
                    <a:srgbClr val="FFC000"/>
                  </a:solidFill>
                </a:rPr>
                <a:t>Mantoux</a:t>
              </a:r>
              <a:r>
                <a:rPr lang="en-GB" sz="2400" b="0" dirty="0" smtClean="0">
                  <a:solidFill>
                    <a:srgbClr val="FFC000"/>
                  </a:solidFill>
                </a:rPr>
                <a:t> test</a:t>
              </a:r>
            </a:p>
            <a:p>
              <a:pPr>
                <a:buFont typeface="Arial" pitchFamily="34" charset="0"/>
                <a:buChar char="•"/>
              </a:pPr>
              <a:r>
                <a:rPr lang="en-GB" sz="2400" b="0" dirty="0" smtClean="0">
                  <a:solidFill>
                    <a:srgbClr val="002060"/>
                  </a:solidFill>
                </a:rPr>
                <a:t>Cheap</a:t>
              </a:r>
              <a:endParaRPr lang="en-GB" sz="2400" b="0" dirty="0">
                <a:solidFill>
                  <a:srgbClr val="002060"/>
                </a:solidFill>
              </a:endParaRPr>
            </a:p>
            <a:p>
              <a:pPr>
                <a:buFont typeface="Arial" pitchFamily="34" charset="0"/>
                <a:buChar char="•"/>
              </a:pPr>
              <a:r>
                <a:rPr lang="en-GB" sz="2400" b="0" dirty="0" smtClean="0">
                  <a:solidFill>
                    <a:srgbClr val="002060"/>
                  </a:solidFill>
                </a:rPr>
                <a:t>UK </a:t>
              </a:r>
              <a:r>
                <a:rPr lang="en-GB" sz="2400" b="0" dirty="0">
                  <a:solidFill>
                    <a:srgbClr val="002060"/>
                  </a:solidFill>
                </a:rPr>
                <a:t>- 2 units of SSI tuberculin (</a:t>
              </a:r>
              <a:r>
                <a:rPr lang="en-GB" sz="2400" b="0" dirty="0" err="1">
                  <a:solidFill>
                    <a:srgbClr val="002060"/>
                  </a:solidFill>
                </a:rPr>
                <a:t>PPD</a:t>
              </a:r>
              <a:r>
                <a:rPr lang="en-GB" sz="2400" b="0" dirty="0" smtClean="0">
                  <a:solidFill>
                    <a:srgbClr val="002060"/>
                  </a:solidFill>
                </a:rPr>
                <a:t>)</a:t>
              </a:r>
            </a:p>
            <a:p>
              <a:pPr>
                <a:buFont typeface="Arial" pitchFamily="34" charset="0"/>
                <a:buChar char="•"/>
              </a:pPr>
              <a:r>
                <a:rPr lang="en-GB" sz="2400" b="0" dirty="0" smtClean="0">
                  <a:solidFill>
                    <a:srgbClr val="002060"/>
                  </a:solidFill>
                </a:rPr>
                <a:t> </a:t>
              </a:r>
              <a:r>
                <a:rPr lang="en-GB" sz="2400" b="0" dirty="0">
                  <a:solidFill>
                    <a:srgbClr val="002060"/>
                  </a:solidFill>
                </a:rPr>
                <a:t>&gt; 200 </a:t>
              </a:r>
              <a:r>
                <a:rPr lang="en-GB" sz="2400" b="0" dirty="0" smtClean="0">
                  <a:solidFill>
                    <a:srgbClr val="002060"/>
                  </a:solidFill>
                </a:rPr>
                <a:t>antigens</a:t>
              </a:r>
            </a:p>
            <a:p>
              <a:pPr>
                <a:buFont typeface="Arial" pitchFamily="34" charset="0"/>
                <a:buChar char="•"/>
              </a:pPr>
              <a:r>
                <a:rPr lang="en-GB" sz="2400" b="0" dirty="0" smtClean="0">
                  <a:solidFill>
                    <a:srgbClr val="002060"/>
                  </a:solidFill>
                </a:rPr>
                <a:t>Technically difficult</a:t>
              </a:r>
              <a:endParaRPr lang="en-GB" sz="2400" b="0" dirty="0">
                <a:solidFill>
                  <a:srgbClr val="002060"/>
                </a:solidFill>
              </a:endParaRPr>
            </a:p>
          </p:txBody>
        </p:sp>
      </p:grpSp>
      <p:sp>
        <p:nvSpPr>
          <p:cNvPr id="73731" name="Text Box 5"/>
          <p:cNvSpPr txBox="1">
            <a:spLocks noChangeArrowheads="1"/>
          </p:cNvSpPr>
          <p:nvPr/>
        </p:nvSpPr>
        <p:spPr bwMode="auto">
          <a:xfrm>
            <a:off x="-252413" y="260648"/>
            <a:ext cx="9864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a:r>
              <a:rPr lang="en-GB" sz="3600" b="0" dirty="0" smtClean="0">
                <a:solidFill>
                  <a:srgbClr val="FF0000"/>
                </a:solidFill>
              </a:rPr>
              <a:t>Tuberculin </a:t>
            </a:r>
            <a:r>
              <a:rPr lang="en-GB" sz="3600" b="0" dirty="0">
                <a:solidFill>
                  <a:srgbClr val="FF0000"/>
                </a:solidFill>
              </a:rPr>
              <a:t>Skin Test </a:t>
            </a:r>
          </a:p>
        </p:txBody>
      </p:sp>
      <p:sp>
        <p:nvSpPr>
          <p:cNvPr id="8" name="TextBox 7"/>
          <p:cNvSpPr txBox="1"/>
          <p:nvPr/>
        </p:nvSpPr>
        <p:spPr>
          <a:xfrm>
            <a:off x="5796136" y="908720"/>
            <a:ext cx="3059832" cy="523220"/>
          </a:xfrm>
          <a:prstGeom prst="rect">
            <a:avLst/>
          </a:prstGeom>
          <a:noFill/>
        </p:spPr>
        <p:txBody>
          <a:bodyPr wrap="square" rtlCol="0">
            <a:spAutoFit/>
          </a:bodyPr>
          <a:lstStyle/>
          <a:p>
            <a:r>
              <a:rPr lang="en-GB" b="0" dirty="0" smtClean="0">
                <a:solidFill>
                  <a:srgbClr val="FFC000"/>
                </a:solidFill>
              </a:rPr>
              <a:t>-Used since 1890</a:t>
            </a:r>
            <a:endParaRPr lang="en-GB" dirty="0">
              <a:solidFill>
                <a:srgbClr val="FFC000"/>
              </a:solidFill>
            </a:endParaRPr>
          </a:p>
        </p:txBody>
      </p:sp>
      <p:grpSp>
        <p:nvGrpSpPr>
          <p:cNvPr id="3" name="Group 10"/>
          <p:cNvGrpSpPr/>
          <p:nvPr/>
        </p:nvGrpSpPr>
        <p:grpSpPr>
          <a:xfrm>
            <a:off x="0" y="4095750"/>
            <a:ext cx="8999935" cy="2427643"/>
            <a:chOff x="0" y="4095750"/>
            <a:chExt cx="8999935" cy="2427643"/>
          </a:xfrm>
        </p:grpSpPr>
        <p:pic>
          <p:nvPicPr>
            <p:cNvPr id="73733"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095750"/>
              <a:ext cx="3203848" cy="24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3419872" y="4361036"/>
              <a:ext cx="55800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GB" sz="2400" b="0" dirty="0" smtClean="0">
                  <a:solidFill>
                    <a:srgbClr val="FFC000"/>
                  </a:solidFill>
                </a:rPr>
                <a:t>Measures</a:t>
              </a:r>
            </a:p>
            <a:p>
              <a:pPr>
                <a:buFont typeface="Arial" pitchFamily="34" charset="0"/>
                <a:buChar char="•"/>
              </a:pPr>
              <a:r>
                <a:rPr lang="en-GB" sz="2400" b="0" dirty="0" smtClean="0">
                  <a:solidFill>
                    <a:srgbClr val="002060"/>
                  </a:solidFill>
                </a:rPr>
                <a:t>Production and degree of hypersensitivity to specific antigenic components</a:t>
              </a:r>
            </a:p>
            <a:p>
              <a:pPr>
                <a:buFont typeface="Arial" pitchFamily="34" charset="0"/>
                <a:buChar char="•"/>
              </a:pPr>
              <a:r>
                <a:rPr lang="en-GB" sz="2400" b="0" dirty="0" smtClean="0">
                  <a:solidFill>
                    <a:srgbClr val="002060"/>
                  </a:solidFill>
                </a:rPr>
                <a:t>10mm = infected, 15mm = disease</a:t>
              </a:r>
            </a:p>
          </p:txBody>
        </p:sp>
      </p:grpSp>
    </p:spTree>
    <p:extLst>
      <p:ext uri="{BB962C8B-B14F-4D97-AF65-F5344CB8AC3E}">
        <p14:creationId xmlns:p14="http://schemas.microsoft.com/office/powerpoint/2010/main" val="1136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457200" y="-26988"/>
            <a:ext cx="8229600" cy="1143001"/>
          </a:xfrm>
        </p:spPr>
        <p:txBody>
          <a:bodyPr/>
          <a:lstStyle/>
          <a:p>
            <a:pPr eaLnBrk="1" hangingPunct="1"/>
            <a:r>
              <a:rPr lang="en-GB" sz="3600" dirty="0">
                <a:solidFill>
                  <a:srgbClr val="FF0000"/>
                </a:solidFill>
                <a:latin typeface="Arial" charset="0"/>
              </a:rPr>
              <a:t>Problems with </a:t>
            </a:r>
            <a:r>
              <a:rPr lang="en-GB" sz="3600" dirty="0" err="1">
                <a:solidFill>
                  <a:srgbClr val="FF0000"/>
                </a:solidFill>
                <a:latin typeface="Arial" charset="0"/>
              </a:rPr>
              <a:t>TST</a:t>
            </a:r>
            <a:endParaRPr lang="en-GB" sz="3600" dirty="0">
              <a:solidFill>
                <a:srgbClr val="FF0000"/>
              </a:solidFill>
              <a:latin typeface="Arial" charset="0"/>
            </a:endParaRPr>
          </a:p>
        </p:txBody>
      </p:sp>
      <p:grpSp>
        <p:nvGrpSpPr>
          <p:cNvPr id="2" name="Group 11"/>
          <p:cNvGrpSpPr/>
          <p:nvPr/>
        </p:nvGrpSpPr>
        <p:grpSpPr>
          <a:xfrm>
            <a:off x="-128588" y="990601"/>
            <a:ext cx="8967788" cy="2222375"/>
            <a:chOff x="-128588" y="990601"/>
            <a:chExt cx="8967788" cy="2222375"/>
          </a:xfrm>
        </p:grpSpPr>
        <p:sp>
          <p:nvSpPr>
            <p:cNvPr id="75782" name="Rectangle 4"/>
            <p:cNvSpPr>
              <a:spLocks noChangeArrowheads="1"/>
            </p:cNvSpPr>
            <p:nvPr/>
          </p:nvSpPr>
          <p:spPr bwMode="auto">
            <a:xfrm>
              <a:off x="-128588" y="990601"/>
              <a:ext cx="8229601" cy="2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lvl="1" indent="-228600">
                <a:lnSpc>
                  <a:spcPct val="80000"/>
                </a:lnSpc>
                <a:spcBef>
                  <a:spcPct val="20000"/>
                </a:spcBef>
                <a:buFontTx/>
                <a:buChar char="•"/>
              </a:pPr>
              <a:r>
                <a:rPr lang="en-GB" sz="2400" b="0" dirty="0">
                  <a:solidFill>
                    <a:srgbClr val="000090"/>
                  </a:solidFill>
                </a:rPr>
                <a:t>poor specificity, does not distinguish between </a:t>
              </a:r>
            </a:p>
            <a:p>
              <a:pPr marL="685800" lvl="1" indent="-228600">
                <a:lnSpc>
                  <a:spcPct val="80000"/>
                </a:lnSpc>
                <a:spcBef>
                  <a:spcPct val="20000"/>
                </a:spcBef>
              </a:pPr>
              <a:r>
                <a:rPr lang="en-GB" sz="2400" b="0" dirty="0">
                  <a:solidFill>
                    <a:srgbClr val="000090"/>
                  </a:solidFill>
                </a:rPr>
                <a:t>			-TB disease </a:t>
              </a:r>
            </a:p>
            <a:p>
              <a:pPr marL="685800" lvl="1" indent="-228600">
                <a:lnSpc>
                  <a:spcPct val="80000"/>
                </a:lnSpc>
                <a:spcBef>
                  <a:spcPct val="20000"/>
                </a:spcBef>
              </a:pPr>
              <a:r>
                <a:rPr lang="en-GB" sz="2400" b="0" dirty="0">
                  <a:solidFill>
                    <a:srgbClr val="000090"/>
                  </a:solidFill>
                </a:rPr>
                <a:t>			-TB infection (</a:t>
              </a:r>
              <a:r>
                <a:rPr lang="en-GB" sz="2400" b="0" dirty="0" err="1">
                  <a:solidFill>
                    <a:srgbClr val="000090"/>
                  </a:solidFill>
                </a:rPr>
                <a:t>LTBI</a:t>
              </a:r>
              <a:r>
                <a:rPr lang="en-GB" sz="2400" b="0" dirty="0">
                  <a:solidFill>
                    <a:srgbClr val="000090"/>
                  </a:solidFill>
                </a:rPr>
                <a:t>)</a:t>
              </a:r>
            </a:p>
            <a:p>
              <a:pPr marL="685800" lvl="1" indent="-228600">
                <a:lnSpc>
                  <a:spcPct val="80000"/>
                </a:lnSpc>
                <a:spcBef>
                  <a:spcPct val="20000"/>
                </a:spcBef>
              </a:pPr>
              <a:r>
                <a:rPr lang="en-GB" sz="2400" b="0" dirty="0">
                  <a:solidFill>
                    <a:srgbClr val="000090"/>
                  </a:solidFill>
                </a:rPr>
                <a:t>			-</a:t>
              </a:r>
              <a:r>
                <a:rPr lang="en-GB" sz="2400" b="0" dirty="0" err="1">
                  <a:solidFill>
                    <a:srgbClr val="000090"/>
                  </a:solidFill>
                </a:rPr>
                <a:t>BCG</a:t>
              </a:r>
              <a:endParaRPr lang="en-GB" sz="2400" b="0" dirty="0">
                <a:solidFill>
                  <a:srgbClr val="000090"/>
                </a:solidFill>
              </a:endParaRPr>
            </a:p>
            <a:p>
              <a:pPr marL="685800" lvl="1" indent="-228600">
                <a:lnSpc>
                  <a:spcPct val="80000"/>
                </a:lnSpc>
                <a:spcBef>
                  <a:spcPct val="20000"/>
                </a:spcBef>
              </a:pPr>
              <a:r>
                <a:rPr lang="en-GB" sz="2400" b="0" dirty="0">
                  <a:solidFill>
                    <a:srgbClr val="000090"/>
                  </a:solidFill>
                </a:rPr>
                <a:t>			-environmental </a:t>
              </a:r>
              <a:r>
                <a:rPr lang="en-GB" sz="2400" b="0" dirty="0" err="1">
                  <a:solidFill>
                    <a:srgbClr val="000090"/>
                  </a:solidFill>
                </a:rPr>
                <a:t>mycobacteria</a:t>
              </a:r>
              <a:r>
                <a:rPr lang="en-GB" sz="2400" b="0" dirty="0">
                  <a:solidFill>
                    <a:srgbClr val="000090"/>
                  </a:solidFill>
                </a:rPr>
                <a:t> </a:t>
              </a:r>
            </a:p>
            <a:p>
              <a:pPr marL="685800" lvl="1" indent="-228600">
                <a:lnSpc>
                  <a:spcPct val="80000"/>
                </a:lnSpc>
                <a:spcBef>
                  <a:spcPct val="20000"/>
                </a:spcBef>
              </a:pPr>
              <a:r>
                <a:rPr lang="en-GB" sz="2400" b="0" dirty="0">
                  <a:solidFill>
                    <a:srgbClr val="000090"/>
                  </a:solidFill>
                </a:rPr>
                <a:t>				</a:t>
              </a:r>
              <a:r>
                <a:rPr lang="en-GB" sz="2000" b="0" dirty="0">
                  <a:solidFill>
                    <a:srgbClr val="000090"/>
                  </a:solidFill>
                </a:rPr>
                <a:t>-</a:t>
              </a:r>
              <a:r>
                <a:rPr lang="en-GB" sz="2000" b="0" dirty="0" smtClean="0">
                  <a:solidFill>
                    <a:srgbClr val="000090"/>
                  </a:solidFill>
                </a:rPr>
                <a:t>false positive</a:t>
              </a:r>
              <a:endParaRPr lang="en-GB" sz="2000" b="0" dirty="0">
                <a:solidFill>
                  <a:srgbClr val="000090"/>
                </a:solidFill>
              </a:endParaRPr>
            </a:p>
          </p:txBody>
        </p:sp>
        <p:grpSp>
          <p:nvGrpSpPr>
            <p:cNvPr id="3" name="Group 10"/>
            <p:cNvGrpSpPr/>
            <p:nvPr/>
          </p:nvGrpSpPr>
          <p:grpSpPr>
            <a:xfrm>
              <a:off x="5794375" y="2133600"/>
              <a:ext cx="3044825" cy="724485"/>
              <a:chOff x="5794375" y="2133600"/>
              <a:chExt cx="3044825" cy="724485"/>
            </a:xfrm>
          </p:grpSpPr>
          <p:sp>
            <p:nvSpPr>
              <p:cNvPr id="75783" name="AutoShape 5"/>
              <p:cNvSpPr>
                <a:spLocks/>
              </p:cNvSpPr>
              <p:nvPr/>
            </p:nvSpPr>
            <p:spPr bwMode="auto">
              <a:xfrm>
                <a:off x="5867400" y="2133600"/>
                <a:ext cx="431800" cy="647700"/>
              </a:xfrm>
              <a:prstGeom prst="rightBrace">
                <a:avLst>
                  <a:gd name="adj1" fmla="val 12500"/>
                  <a:gd name="adj2" fmla="val 50000"/>
                </a:avLst>
              </a:prstGeom>
              <a:noFill/>
              <a:ln w="9525">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a:solidFill>
                    <a:srgbClr val="000090"/>
                  </a:solidFill>
                </a:endParaRPr>
              </a:p>
            </p:txBody>
          </p:sp>
          <p:sp>
            <p:nvSpPr>
              <p:cNvPr id="75784" name="Text Box 7"/>
              <p:cNvSpPr txBox="1">
                <a:spLocks noChangeArrowheads="1"/>
              </p:cNvSpPr>
              <p:nvPr/>
            </p:nvSpPr>
            <p:spPr bwMode="auto">
              <a:xfrm>
                <a:off x="5794375" y="2206625"/>
                <a:ext cx="3044825" cy="6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b="1">
                    <a:solidFill>
                      <a:schemeClr val="tx1"/>
                    </a:solidFill>
                    <a:latin typeface="Arial" charset="0"/>
                    <a:ea typeface="ＭＳ Ｐゴシック" charset="0"/>
                    <a:cs typeface="ＭＳ Ｐゴシック" charset="0"/>
                  </a:defRPr>
                </a:lvl1pPr>
                <a:lvl2pPr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lvl="1" eaLnBrk="1" hangingPunct="1">
                  <a:lnSpc>
                    <a:spcPct val="90000"/>
                  </a:lnSpc>
                  <a:spcBef>
                    <a:spcPct val="20000"/>
                  </a:spcBef>
                </a:pPr>
                <a:r>
                  <a:rPr lang="en-GB" sz="2000" b="0" dirty="0" err="1">
                    <a:solidFill>
                      <a:srgbClr val="000090"/>
                    </a:solidFill>
                  </a:rPr>
                  <a:t>PPD</a:t>
                </a:r>
                <a:r>
                  <a:rPr lang="en-GB" sz="2000" b="0" dirty="0">
                    <a:solidFill>
                      <a:srgbClr val="000090"/>
                    </a:solidFill>
                  </a:rPr>
                  <a:t> antigens shared with </a:t>
                </a:r>
                <a:r>
                  <a:rPr lang="en-GB" sz="2000" b="0" i="1" dirty="0">
                    <a:solidFill>
                      <a:srgbClr val="000090"/>
                    </a:solidFill>
                  </a:rPr>
                  <a:t>M. tuberculosis</a:t>
                </a:r>
              </a:p>
            </p:txBody>
          </p:sp>
        </p:grpSp>
      </p:grpSp>
      <p:pic>
        <p:nvPicPr>
          <p:cNvPr id="75779" name="Picture 8" descr="Mantoux_tuberculin_skin_tes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4025" y="-26988"/>
            <a:ext cx="2376488" cy="155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8" name="Text Box 10"/>
          <p:cNvSpPr txBox="1">
            <a:spLocks noChangeArrowheads="1"/>
          </p:cNvSpPr>
          <p:nvPr/>
        </p:nvSpPr>
        <p:spPr bwMode="auto">
          <a:xfrm>
            <a:off x="-180528" y="3284984"/>
            <a:ext cx="890981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ea typeface="ＭＳ Ｐゴシック" charset="0"/>
                <a:cs typeface="ＭＳ Ｐゴシック" charset="0"/>
              </a:defRPr>
            </a:lvl1pPr>
            <a:lvl2pPr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lvl="1" eaLnBrk="1" hangingPunct="1">
              <a:buFontTx/>
              <a:buChar char="•"/>
            </a:pPr>
            <a:r>
              <a:rPr lang="en-GB" sz="2400" b="0" dirty="0">
                <a:solidFill>
                  <a:srgbClr val="000090"/>
                </a:solidFill>
              </a:rPr>
              <a:t> poor </a:t>
            </a:r>
            <a:r>
              <a:rPr lang="en-GB" sz="2400" b="0" dirty="0" smtClean="0">
                <a:solidFill>
                  <a:srgbClr val="000090"/>
                </a:solidFill>
              </a:rPr>
              <a:t>sensitivity</a:t>
            </a:r>
            <a:endParaRPr lang="en-GB" sz="2400" b="0" dirty="0">
              <a:solidFill>
                <a:srgbClr val="000090"/>
              </a:solidFill>
            </a:endParaRPr>
          </a:p>
          <a:p>
            <a:pPr lvl="1" eaLnBrk="1" hangingPunct="1"/>
            <a:r>
              <a:rPr lang="en-GB" sz="2400" b="0" dirty="0">
                <a:solidFill>
                  <a:srgbClr val="000090"/>
                </a:solidFill>
              </a:rPr>
              <a:t>		</a:t>
            </a:r>
            <a:r>
              <a:rPr lang="en-GB" sz="2400" b="0" dirty="0" smtClean="0">
                <a:solidFill>
                  <a:srgbClr val="000090"/>
                </a:solidFill>
              </a:rPr>
              <a:t>-</a:t>
            </a:r>
            <a:r>
              <a:rPr lang="en-GB" sz="2400" b="0" dirty="0">
                <a:solidFill>
                  <a:srgbClr val="000090"/>
                </a:solidFill>
              </a:rPr>
              <a:t>early infection</a:t>
            </a:r>
          </a:p>
          <a:p>
            <a:pPr lvl="1" eaLnBrk="1" hangingPunct="1"/>
            <a:r>
              <a:rPr lang="en-GB" sz="2400" b="0" dirty="0">
                <a:solidFill>
                  <a:srgbClr val="000090"/>
                </a:solidFill>
              </a:rPr>
              <a:t>		</a:t>
            </a:r>
            <a:r>
              <a:rPr lang="en-GB" sz="2400" b="0" dirty="0" smtClean="0">
                <a:solidFill>
                  <a:srgbClr val="000090"/>
                </a:solidFill>
              </a:rPr>
              <a:t>-</a:t>
            </a:r>
            <a:r>
              <a:rPr lang="en-GB" sz="2400" b="0" dirty="0">
                <a:solidFill>
                  <a:srgbClr val="000090"/>
                </a:solidFill>
              </a:rPr>
              <a:t>disseminated disease</a:t>
            </a:r>
          </a:p>
          <a:p>
            <a:pPr lvl="1" eaLnBrk="1" hangingPunct="1"/>
            <a:r>
              <a:rPr lang="en-GB" sz="2400" b="0" dirty="0">
                <a:solidFill>
                  <a:srgbClr val="000090"/>
                </a:solidFill>
              </a:rPr>
              <a:t>		</a:t>
            </a:r>
            <a:r>
              <a:rPr lang="en-GB" sz="2400" b="0" dirty="0" smtClean="0">
                <a:solidFill>
                  <a:srgbClr val="000090"/>
                </a:solidFill>
              </a:rPr>
              <a:t>-</a:t>
            </a:r>
            <a:r>
              <a:rPr lang="en-GB" sz="2400" b="0" dirty="0">
                <a:solidFill>
                  <a:srgbClr val="000090"/>
                </a:solidFill>
              </a:rPr>
              <a:t>severe malnutrition</a:t>
            </a:r>
          </a:p>
          <a:p>
            <a:pPr lvl="1" eaLnBrk="1" hangingPunct="1"/>
            <a:r>
              <a:rPr lang="en-GB" sz="2400" b="0" dirty="0">
                <a:solidFill>
                  <a:srgbClr val="000090"/>
                </a:solidFill>
              </a:rPr>
              <a:t>		</a:t>
            </a:r>
            <a:r>
              <a:rPr lang="en-GB" sz="2400" b="0" dirty="0" smtClean="0">
                <a:solidFill>
                  <a:srgbClr val="000090"/>
                </a:solidFill>
              </a:rPr>
              <a:t>-</a:t>
            </a:r>
            <a:r>
              <a:rPr lang="en-GB" sz="2400" b="0" dirty="0">
                <a:solidFill>
                  <a:srgbClr val="000090"/>
                </a:solidFill>
              </a:rPr>
              <a:t>other acute infections (measles, </a:t>
            </a:r>
            <a:r>
              <a:rPr lang="en-GB" sz="2400" b="0" dirty="0" err="1">
                <a:solidFill>
                  <a:srgbClr val="000090"/>
                </a:solidFill>
              </a:rPr>
              <a:t>pertussis</a:t>
            </a:r>
            <a:r>
              <a:rPr lang="en-GB" sz="2400" b="0" dirty="0">
                <a:solidFill>
                  <a:srgbClr val="000090"/>
                </a:solidFill>
              </a:rPr>
              <a:t>) </a:t>
            </a:r>
          </a:p>
          <a:p>
            <a:pPr lvl="1" eaLnBrk="1" hangingPunct="1"/>
            <a:r>
              <a:rPr lang="en-GB" sz="2400" b="0" dirty="0">
                <a:solidFill>
                  <a:srgbClr val="000090"/>
                </a:solidFill>
              </a:rPr>
              <a:t>		</a:t>
            </a:r>
            <a:r>
              <a:rPr lang="en-GB" sz="2400" b="0" dirty="0" smtClean="0">
                <a:solidFill>
                  <a:srgbClr val="000090"/>
                </a:solidFill>
              </a:rPr>
              <a:t>-</a:t>
            </a:r>
            <a:r>
              <a:rPr lang="en-GB" sz="2400" b="0" dirty="0" err="1" smtClean="0">
                <a:solidFill>
                  <a:srgbClr val="000090"/>
                </a:solidFill>
              </a:rPr>
              <a:t>immunocompromised</a:t>
            </a:r>
            <a:endParaRPr lang="en-GB" sz="2400" b="0" dirty="0" smtClean="0">
              <a:solidFill>
                <a:srgbClr val="000090"/>
              </a:solidFill>
            </a:endParaRPr>
          </a:p>
          <a:p>
            <a:pPr lvl="1" eaLnBrk="1" hangingPunct="1"/>
            <a:r>
              <a:rPr lang="en-GB" sz="1800" b="0" dirty="0" smtClean="0">
                <a:solidFill>
                  <a:srgbClr val="000090"/>
                </a:solidFill>
              </a:rPr>
              <a:t>			</a:t>
            </a:r>
            <a:r>
              <a:rPr lang="en-GB" sz="2000" b="0" dirty="0" smtClean="0">
                <a:solidFill>
                  <a:srgbClr val="000090"/>
                </a:solidFill>
              </a:rPr>
              <a:t>-false negative</a:t>
            </a:r>
            <a:endParaRPr lang="en-GB" sz="2000" dirty="0">
              <a:solidFill>
                <a:srgbClr val="000090"/>
              </a:solidFill>
            </a:endParaRPr>
          </a:p>
        </p:txBody>
      </p:sp>
      <p:sp>
        <p:nvSpPr>
          <p:cNvPr id="155659" name="Text Box 11"/>
          <p:cNvSpPr txBox="1">
            <a:spLocks noChangeArrowheads="1"/>
          </p:cNvSpPr>
          <p:nvPr/>
        </p:nvSpPr>
        <p:spPr bwMode="auto">
          <a:xfrm>
            <a:off x="1331913" y="6093296"/>
            <a:ext cx="638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400" b="0" dirty="0">
                <a:solidFill>
                  <a:srgbClr val="FF9933"/>
                </a:solidFill>
              </a:rPr>
              <a:t>*In children negative test does not exclude TB</a:t>
            </a:r>
          </a:p>
        </p:txBody>
      </p:sp>
    </p:spTree>
    <p:extLst>
      <p:ext uri="{BB962C8B-B14F-4D97-AF65-F5344CB8AC3E}">
        <p14:creationId xmlns:p14="http://schemas.microsoft.com/office/powerpoint/2010/main" val="5799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8" grpId="0"/>
      <p:bldP spid="15565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5"/>
          <p:cNvSpPr txBox="1">
            <a:spLocks noChangeArrowheads="1"/>
          </p:cNvSpPr>
          <p:nvPr/>
        </p:nvSpPr>
        <p:spPr bwMode="auto">
          <a:xfrm>
            <a:off x="179388" y="115888"/>
            <a:ext cx="8964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a:r>
              <a:rPr lang="en-US" sz="3600" b="0" dirty="0">
                <a:solidFill>
                  <a:srgbClr val="FF0000"/>
                </a:solidFill>
              </a:rPr>
              <a:t> </a:t>
            </a:r>
            <a:r>
              <a:rPr lang="en-US" sz="3600" b="0" dirty="0">
                <a:solidFill>
                  <a:srgbClr val="FF0000"/>
                </a:solidFill>
                <a:ea typeface="MS PGothic" charset="0"/>
                <a:cs typeface="MS PGothic" charset="0"/>
              </a:rPr>
              <a:t>Interferon-</a:t>
            </a:r>
            <a:r>
              <a:rPr lang="en-US" sz="3600" b="0" dirty="0">
                <a:solidFill>
                  <a:srgbClr val="FF0000"/>
                </a:solidFill>
                <a:ea typeface="MS PGothic" charset="0"/>
                <a:cs typeface="MS PGothic" charset="0"/>
                <a:sym typeface="Symbol" charset="0"/>
              </a:rPr>
              <a:t> </a:t>
            </a:r>
            <a:r>
              <a:rPr lang="en-US" sz="3600" b="0" dirty="0">
                <a:solidFill>
                  <a:srgbClr val="FF0000"/>
                </a:solidFill>
                <a:ea typeface="MS PGothic" charset="0"/>
                <a:cs typeface="MS PGothic" charset="0"/>
              </a:rPr>
              <a:t>release assays (</a:t>
            </a:r>
            <a:r>
              <a:rPr lang="en-US" sz="3600" b="0" dirty="0" err="1">
                <a:solidFill>
                  <a:srgbClr val="FF0000"/>
                </a:solidFill>
                <a:ea typeface="MS PGothic" charset="0"/>
                <a:cs typeface="MS PGothic" charset="0"/>
              </a:rPr>
              <a:t>IFNGRA</a:t>
            </a:r>
            <a:r>
              <a:rPr lang="en-US" sz="3600" b="0" dirty="0">
                <a:solidFill>
                  <a:srgbClr val="FF0000"/>
                </a:solidFill>
                <a:ea typeface="MS PGothic" charset="0"/>
                <a:cs typeface="MS PGothic" charset="0"/>
              </a:rPr>
              <a:t>)</a:t>
            </a:r>
          </a:p>
        </p:txBody>
      </p:sp>
      <p:grpSp>
        <p:nvGrpSpPr>
          <p:cNvPr id="2" name="Group 19"/>
          <p:cNvGrpSpPr/>
          <p:nvPr/>
        </p:nvGrpSpPr>
        <p:grpSpPr>
          <a:xfrm>
            <a:off x="-38967" y="1196752"/>
            <a:ext cx="9328748" cy="4935453"/>
            <a:chOff x="402621" y="1124744"/>
            <a:chExt cx="8743033" cy="4394340"/>
          </a:xfrm>
        </p:grpSpPr>
        <p:pic>
          <p:nvPicPr>
            <p:cNvPr id="79886" name="Picture 3" descr="AP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621" y="1125738"/>
              <a:ext cx="4649017" cy="3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7" name="Text Box 6"/>
            <p:cNvSpPr txBox="1">
              <a:spLocks noChangeArrowheads="1"/>
            </p:cNvSpPr>
            <p:nvPr/>
          </p:nvSpPr>
          <p:spPr bwMode="auto">
            <a:xfrm>
              <a:off x="472409" y="4779196"/>
              <a:ext cx="3019658" cy="7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US" sz="2400" b="0" dirty="0">
                  <a:solidFill>
                    <a:srgbClr val="000090"/>
                  </a:solidFill>
                </a:rPr>
                <a:t>Whole blood </a:t>
              </a:r>
            </a:p>
            <a:p>
              <a:r>
                <a:rPr lang="en-US" sz="2400" b="0" dirty="0">
                  <a:solidFill>
                    <a:srgbClr val="000090"/>
                  </a:solidFill>
                </a:rPr>
                <a:t>or </a:t>
              </a:r>
              <a:r>
                <a:rPr lang="en-US" sz="2400" b="0" dirty="0" err="1">
                  <a:solidFill>
                    <a:srgbClr val="000090"/>
                  </a:solidFill>
                </a:rPr>
                <a:t>PBMC</a:t>
              </a:r>
              <a:endParaRPr lang="en-US" sz="2400" b="0" dirty="0">
                <a:solidFill>
                  <a:srgbClr val="000090"/>
                </a:solidFill>
              </a:endParaRPr>
            </a:p>
          </p:txBody>
        </p:sp>
        <p:sp>
          <p:nvSpPr>
            <p:cNvPr id="79888" name="Line 7"/>
            <p:cNvSpPr>
              <a:spLocks noChangeShapeType="1"/>
            </p:cNvSpPr>
            <p:nvPr/>
          </p:nvSpPr>
          <p:spPr bwMode="auto">
            <a:xfrm flipV="1">
              <a:off x="603932" y="2250544"/>
              <a:ext cx="201310" cy="2874503"/>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nvGrpSpPr>
            <p:cNvPr id="3" name="Group 19"/>
            <p:cNvGrpSpPr>
              <a:grpSpLocks/>
            </p:cNvGrpSpPr>
            <p:nvPr/>
          </p:nvGrpSpPr>
          <p:grpSpPr bwMode="auto">
            <a:xfrm>
              <a:off x="4905462" y="1124744"/>
              <a:ext cx="4240192" cy="4055352"/>
              <a:chOff x="3062" y="709"/>
              <a:chExt cx="2563" cy="2041"/>
            </a:xfrm>
          </p:grpSpPr>
          <p:grpSp>
            <p:nvGrpSpPr>
              <p:cNvPr id="4" name="Group 15"/>
              <p:cNvGrpSpPr>
                <a:grpSpLocks/>
              </p:cNvGrpSpPr>
              <p:nvPr/>
            </p:nvGrpSpPr>
            <p:grpSpPr bwMode="auto">
              <a:xfrm>
                <a:off x="3062" y="709"/>
                <a:ext cx="2563" cy="2041"/>
                <a:chOff x="3265" y="912"/>
                <a:chExt cx="2112" cy="1584"/>
              </a:xfrm>
            </p:grpSpPr>
            <p:pic>
              <p:nvPicPr>
                <p:cNvPr id="79880" name="Picture 4" descr="APC-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 y="912"/>
                  <a:ext cx="2112"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1" name="Line 9"/>
                <p:cNvSpPr>
                  <a:spLocks noChangeShapeType="1"/>
                </p:cNvSpPr>
                <p:nvPr/>
              </p:nvSpPr>
              <p:spPr bwMode="auto">
                <a:xfrm flipH="1" flipV="1">
                  <a:off x="5040" y="1152"/>
                  <a:ext cx="336" cy="1344"/>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sp>
            <p:nvSpPr>
              <p:cNvPr id="79879" name="Text Box 17"/>
              <p:cNvSpPr txBox="1">
                <a:spLocks noChangeArrowheads="1"/>
              </p:cNvSpPr>
              <p:nvPr/>
            </p:nvSpPr>
            <p:spPr bwMode="auto">
              <a:xfrm>
                <a:off x="4535" y="751"/>
                <a:ext cx="522" cy="231"/>
              </a:xfrm>
              <a:prstGeom prst="rect">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1800">
                    <a:solidFill>
                      <a:srgbClr val="002060"/>
                    </a:solidFill>
                  </a:rPr>
                  <a:t>IFN-</a:t>
                </a:r>
                <a:r>
                  <a:rPr lang="en-GB" sz="1800">
                    <a:solidFill>
                      <a:srgbClr val="002060"/>
                    </a:solidFill>
                    <a:sym typeface="Symbol" charset="0"/>
                  </a:rPr>
                  <a:t></a:t>
                </a:r>
              </a:p>
            </p:txBody>
          </p:sp>
        </p:grpSp>
      </p:grpSp>
      <p:grpSp>
        <p:nvGrpSpPr>
          <p:cNvPr id="5" name="Group 20"/>
          <p:cNvGrpSpPr/>
          <p:nvPr/>
        </p:nvGrpSpPr>
        <p:grpSpPr>
          <a:xfrm>
            <a:off x="2195736" y="5229200"/>
            <a:ext cx="6717355" cy="1006747"/>
            <a:chOff x="377183" y="4943203"/>
            <a:chExt cx="6717355" cy="1006747"/>
          </a:xfrm>
        </p:grpSpPr>
        <p:sp>
          <p:nvSpPr>
            <p:cNvPr id="22" name="Text Box 6"/>
            <p:cNvSpPr txBox="1">
              <a:spLocks noChangeArrowheads="1"/>
            </p:cNvSpPr>
            <p:nvPr/>
          </p:nvSpPr>
          <p:spPr bwMode="auto">
            <a:xfrm>
              <a:off x="377183" y="5033059"/>
              <a:ext cx="1687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US" sz="2400" b="0" dirty="0" err="1">
                  <a:solidFill>
                    <a:srgbClr val="FFC000"/>
                  </a:solidFill>
                </a:rPr>
                <a:t>ESAT</a:t>
              </a:r>
              <a:r>
                <a:rPr lang="en-US" sz="2400" b="0" dirty="0">
                  <a:solidFill>
                    <a:srgbClr val="FFC000"/>
                  </a:solidFill>
                </a:rPr>
                <a:t> 6</a:t>
              </a:r>
            </a:p>
            <a:p>
              <a:r>
                <a:rPr lang="en-US" sz="2400" b="0" dirty="0" err="1">
                  <a:solidFill>
                    <a:srgbClr val="FFC000"/>
                  </a:solidFill>
                </a:rPr>
                <a:t>CFP</a:t>
              </a:r>
              <a:r>
                <a:rPr lang="en-US" sz="2400" b="0" dirty="0">
                  <a:solidFill>
                    <a:srgbClr val="FFC000"/>
                  </a:solidFill>
                </a:rPr>
                <a:t> 10</a:t>
              </a:r>
            </a:p>
          </p:txBody>
        </p:sp>
        <p:sp>
          <p:nvSpPr>
            <p:cNvPr id="23" name="Text Box 8"/>
            <p:cNvSpPr txBox="1">
              <a:spLocks noChangeArrowheads="1"/>
            </p:cNvSpPr>
            <p:nvPr/>
          </p:nvSpPr>
          <p:spPr bwMode="auto">
            <a:xfrm>
              <a:off x="1883203" y="4943203"/>
              <a:ext cx="753851" cy="100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spcBef>
                  <a:spcPct val="50000"/>
                </a:spcBef>
              </a:pPr>
              <a:r>
                <a:rPr lang="en-US" sz="6000" b="0" dirty="0">
                  <a:solidFill>
                    <a:srgbClr val="FFC000"/>
                  </a:solidFill>
                  <a:latin typeface="Times" charset="0"/>
                </a:rPr>
                <a:t>}</a:t>
              </a:r>
              <a:endParaRPr lang="en-US" sz="9600" b="0" dirty="0">
                <a:solidFill>
                  <a:srgbClr val="FFC000"/>
                </a:solidFill>
                <a:latin typeface="Times" charset="0"/>
              </a:endParaRPr>
            </a:p>
          </p:txBody>
        </p:sp>
        <p:sp>
          <p:nvSpPr>
            <p:cNvPr id="24" name="Text Box 9"/>
            <p:cNvSpPr txBox="1">
              <a:spLocks noChangeArrowheads="1"/>
            </p:cNvSpPr>
            <p:nvPr/>
          </p:nvSpPr>
          <p:spPr bwMode="auto">
            <a:xfrm>
              <a:off x="2386332" y="5121080"/>
              <a:ext cx="4708206" cy="82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US" sz="2400" b="0">
                  <a:solidFill>
                    <a:srgbClr val="FFC000"/>
                  </a:solidFill>
                </a:rPr>
                <a:t>from MTB complex</a:t>
              </a:r>
            </a:p>
            <a:p>
              <a:r>
                <a:rPr lang="en-US" sz="2400" b="0" u="sng">
                  <a:solidFill>
                    <a:srgbClr val="FFC000"/>
                  </a:solidFill>
                </a:rPr>
                <a:t>NOT</a:t>
              </a:r>
              <a:r>
                <a:rPr lang="en-US" sz="2400" b="0">
                  <a:solidFill>
                    <a:srgbClr val="FFC000"/>
                  </a:solidFill>
                </a:rPr>
                <a:t> BCG, strongly immunogenic</a:t>
              </a:r>
            </a:p>
          </p:txBody>
        </p:sp>
      </p:grpSp>
    </p:spTree>
    <p:extLst>
      <p:ext uri="{BB962C8B-B14F-4D97-AF65-F5344CB8AC3E}">
        <p14:creationId xmlns:p14="http://schemas.microsoft.com/office/powerpoint/2010/main" val="20646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GB" sz="4000" dirty="0" smtClean="0">
                <a:solidFill>
                  <a:srgbClr val="FF0000"/>
                </a:solidFill>
                <a:latin typeface="Arial" charset="0"/>
              </a:rPr>
              <a:t>Problems with </a:t>
            </a:r>
            <a:r>
              <a:rPr lang="en-GB" sz="4000" dirty="0" err="1" smtClean="0">
                <a:solidFill>
                  <a:srgbClr val="FF0000"/>
                </a:solidFill>
                <a:latin typeface="Arial" charset="0"/>
              </a:rPr>
              <a:t>IFNGRA</a:t>
            </a:r>
            <a:endParaRPr lang="en-GB" sz="4000" dirty="0">
              <a:solidFill>
                <a:srgbClr val="FF0000"/>
              </a:solidFill>
              <a:latin typeface="Arial" charset="0"/>
            </a:endParaRPr>
          </a:p>
        </p:txBody>
      </p:sp>
      <p:sp>
        <p:nvSpPr>
          <p:cNvPr id="190468" name="Text Box 4"/>
          <p:cNvSpPr>
            <a:spLocks noGrp="1" noChangeArrowheads="1"/>
          </p:cNvSpPr>
          <p:nvPr>
            <p:ph type="body" idx="1"/>
          </p:nvPr>
        </p:nvSpPr>
        <p:spPr>
          <a:noFill/>
        </p:spPr>
        <p:txBody>
          <a:bodyPr/>
          <a:lstStyle/>
          <a:p>
            <a:pPr eaLnBrk="1" hangingPunct="1"/>
            <a:r>
              <a:rPr lang="en-US" dirty="0">
                <a:solidFill>
                  <a:srgbClr val="000090"/>
                </a:solidFill>
                <a:latin typeface="Arial" charset="0"/>
              </a:rPr>
              <a:t>More specific than tuberculin (</a:t>
            </a:r>
            <a:r>
              <a:rPr lang="en-US" dirty="0" err="1">
                <a:solidFill>
                  <a:srgbClr val="000090"/>
                </a:solidFill>
                <a:latin typeface="Arial" charset="0"/>
              </a:rPr>
              <a:t>PPD</a:t>
            </a:r>
            <a:r>
              <a:rPr lang="en-US" dirty="0">
                <a:solidFill>
                  <a:srgbClr val="000090"/>
                </a:solidFill>
                <a:latin typeface="Arial" charset="0"/>
              </a:rPr>
              <a:t>)</a:t>
            </a:r>
          </a:p>
          <a:p>
            <a:pPr eaLnBrk="1" hangingPunct="1"/>
            <a:r>
              <a:rPr lang="en-US" dirty="0">
                <a:solidFill>
                  <a:srgbClr val="000090"/>
                </a:solidFill>
                <a:latin typeface="Arial" charset="0"/>
              </a:rPr>
              <a:t>Do not distinguish between infection and disease</a:t>
            </a:r>
          </a:p>
          <a:p>
            <a:pPr eaLnBrk="1" hangingPunct="1"/>
            <a:r>
              <a:rPr lang="en-US" dirty="0">
                <a:solidFill>
                  <a:srgbClr val="000090"/>
                </a:solidFill>
                <a:latin typeface="Arial" charset="0"/>
              </a:rPr>
              <a:t>Technically challenging</a:t>
            </a:r>
          </a:p>
          <a:p>
            <a:pPr eaLnBrk="1" hangingPunct="1"/>
            <a:r>
              <a:rPr lang="en-US" dirty="0">
                <a:solidFill>
                  <a:srgbClr val="000090"/>
                </a:solidFill>
                <a:latin typeface="Arial" charset="0"/>
              </a:rPr>
              <a:t>Expensive</a:t>
            </a:r>
          </a:p>
          <a:p>
            <a:pPr eaLnBrk="1" hangingPunct="1"/>
            <a:r>
              <a:rPr lang="en-US" dirty="0">
                <a:solidFill>
                  <a:srgbClr val="000090"/>
                </a:solidFill>
                <a:latin typeface="Arial" charset="0"/>
              </a:rPr>
              <a:t>Ethical concerns </a:t>
            </a:r>
            <a:r>
              <a:rPr lang="en-US" dirty="0" smtClean="0">
                <a:solidFill>
                  <a:srgbClr val="000090"/>
                </a:solidFill>
                <a:latin typeface="Arial" charset="0"/>
              </a:rPr>
              <a:t>regarding </a:t>
            </a:r>
            <a:r>
              <a:rPr lang="en-US" dirty="0" err="1">
                <a:solidFill>
                  <a:srgbClr val="000090"/>
                </a:solidFill>
                <a:latin typeface="Arial" charset="0"/>
              </a:rPr>
              <a:t>venepuncture</a:t>
            </a:r>
            <a:r>
              <a:rPr lang="en-US" dirty="0">
                <a:solidFill>
                  <a:srgbClr val="000090"/>
                </a:solidFill>
                <a:latin typeface="Arial" charset="0"/>
              </a:rPr>
              <a:t> in </a:t>
            </a:r>
            <a:r>
              <a:rPr lang="en-US" dirty="0" smtClean="0">
                <a:solidFill>
                  <a:srgbClr val="000090"/>
                </a:solidFill>
                <a:latin typeface="Arial" charset="0"/>
              </a:rPr>
              <a:t>children</a:t>
            </a:r>
            <a:endParaRPr lang="en-US" dirty="0">
              <a:solidFill>
                <a:srgbClr val="000090"/>
              </a:solidFill>
              <a:latin typeface="Arial" charset="0"/>
            </a:endParaRPr>
          </a:p>
        </p:txBody>
      </p:sp>
    </p:spTree>
    <p:extLst>
      <p:ext uri="{BB962C8B-B14F-4D97-AF65-F5344CB8AC3E}">
        <p14:creationId xmlns:p14="http://schemas.microsoft.com/office/powerpoint/2010/main" val="1057957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4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4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4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4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4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1331640" y="414338"/>
            <a:ext cx="5276751" cy="1143000"/>
          </a:xfrm>
        </p:spPr>
        <p:txBody>
          <a:bodyPr>
            <a:normAutofit/>
          </a:bodyPr>
          <a:lstStyle/>
          <a:p>
            <a:pPr eaLnBrk="1" hangingPunct="1"/>
            <a:r>
              <a:rPr lang="en-GB" sz="3600" dirty="0" smtClean="0">
                <a:solidFill>
                  <a:srgbClr val="FF0000"/>
                </a:solidFill>
                <a:latin typeface="Arial" charset="0"/>
              </a:rPr>
              <a:t>Microscopy</a:t>
            </a:r>
            <a:endParaRPr lang="en-GB" sz="7100" i="1" dirty="0">
              <a:solidFill>
                <a:srgbClr val="FF0000"/>
              </a:solidFill>
              <a:latin typeface="Arial" charset="0"/>
            </a:endParaRPr>
          </a:p>
        </p:txBody>
      </p:sp>
      <p:pic>
        <p:nvPicPr>
          <p:cNvPr id="77827"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32588" y="-26988"/>
            <a:ext cx="2411412"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520" y="1556792"/>
            <a:ext cx="8640960" cy="2677656"/>
          </a:xfrm>
          <a:prstGeom prst="rect">
            <a:avLst/>
          </a:prstGeom>
          <a:noFill/>
        </p:spPr>
        <p:txBody>
          <a:bodyPr wrap="square" rtlCol="0">
            <a:spAutoFit/>
          </a:bodyPr>
          <a:lstStyle/>
          <a:p>
            <a:pPr marL="457200" indent="-457200">
              <a:buFont typeface="Arial"/>
              <a:buChar char="•"/>
            </a:pPr>
            <a:r>
              <a:rPr lang="en-US" b="0" dirty="0" smtClean="0">
                <a:solidFill>
                  <a:srgbClr val="000090"/>
                </a:solidFill>
              </a:rPr>
              <a:t>Staining and microscopic examination of smear</a:t>
            </a:r>
          </a:p>
          <a:p>
            <a:pPr marL="457200" indent="-457200">
              <a:buFont typeface="Arial"/>
              <a:buChar char="•"/>
            </a:pPr>
            <a:r>
              <a:rPr lang="en-US" b="0" dirty="0">
                <a:solidFill>
                  <a:srgbClr val="000090"/>
                </a:solidFill>
              </a:rPr>
              <a:t>R</a:t>
            </a:r>
            <a:r>
              <a:rPr lang="en-US" b="0" dirty="0" smtClean="0">
                <a:solidFill>
                  <a:srgbClr val="000090"/>
                </a:solidFill>
              </a:rPr>
              <a:t>espiratory secretion</a:t>
            </a:r>
          </a:p>
          <a:p>
            <a:pPr marL="1371600" lvl="2" indent="-457200">
              <a:buFont typeface="Arial"/>
              <a:buChar char="•"/>
            </a:pPr>
            <a:r>
              <a:rPr lang="en-US" b="0" dirty="0" smtClean="0">
                <a:solidFill>
                  <a:srgbClr val="000090"/>
                </a:solidFill>
              </a:rPr>
              <a:t>Sputum (unlikely to see AFB unless &gt;500/ml</a:t>
            </a:r>
          </a:p>
          <a:p>
            <a:pPr marL="1371600" lvl="2" indent="-457200">
              <a:buFont typeface="Arial"/>
              <a:buChar char="•"/>
            </a:pPr>
            <a:r>
              <a:rPr lang="en-US" b="0" dirty="0" smtClean="0">
                <a:solidFill>
                  <a:srgbClr val="000090"/>
                </a:solidFill>
              </a:rPr>
              <a:t>Gastric washings</a:t>
            </a:r>
          </a:p>
          <a:p>
            <a:pPr marL="1371600" lvl="2" indent="-457200">
              <a:buFont typeface="Arial"/>
              <a:buChar char="•"/>
            </a:pPr>
            <a:r>
              <a:rPr lang="en-US" b="0" dirty="0" smtClean="0">
                <a:solidFill>
                  <a:srgbClr val="000090"/>
                </a:solidFill>
              </a:rPr>
              <a:t>BAL</a:t>
            </a:r>
          </a:p>
          <a:p>
            <a:pPr marL="457200" indent="-457200">
              <a:buFont typeface="Arial"/>
              <a:buChar char="•"/>
            </a:pPr>
            <a:r>
              <a:rPr lang="en-US" b="0" dirty="0" smtClean="0">
                <a:solidFill>
                  <a:srgbClr val="000090"/>
                </a:solidFill>
              </a:rPr>
              <a:t>CSF, bone marrow, tissue, etc.</a:t>
            </a:r>
          </a:p>
        </p:txBody>
      </p:sp>
      <p:sp>
        <p:nvSpPr>
          <p:cNvPr id="4" name="TextBox 3"/>
          <p:cNvSpPr txBox="1"/>
          <p:nvPr/>
        </p:nvSpPr>
        <p:spPr>
          <a:xfrm>
            <a:off x="323528" y="4653136"/>
            <a:ext cx="8424936" cy="1384995"/>
          </a:xfrm>
          <a:prstGeom prst="rect">
            <a:avLst/>
          </a:prstGeom>
          <a:noFill/>
        </p:spPr>
        <p:txBody>
          <a:bodyPr wrap="square" rtlCol="0">
            <a:spAutoFit/>
          </a:bodyPr>
          <a:lstStyle/>
          <a:p>
            <a:r>
              <a:rPr lang="en-US" b="0" dirty="0" smtClean="0">
                <a:solidFill>
                  <a:srgbClr val="FF6600"/>
                </a:solidFill>
              </a:rPr>
              <a:t>Problems with children:</a:t>
            </a:r>
          </a:p>
          <a:p>
            <a:pPr marL="457200" indent="-457200">
              <a:buFont typeface="Arial"/>
              <a:buChar char="•"/>
            </a:pPr>
            <a:r>
              <a:rPr lang="en-US" b="0" dirty="0" smtClean="0">
                <a:solidFill>
                  <a:srgbClr val="000090"/>
                </a:solidFill>
              </a:rPr>
              <a:t>Difficult to obtain samples </a:t>
            </a:r>
          </a:p>
          <a:p>
            <a:pPr marL="457200" indent="-457200">
              <a:buFont typeface="Arial"/>
              <a:buChar char="•"/>
            </a:pPr>
            <a:r>
              <a:rPr lang="en-US" b="0" dirty="0" smtClean="0">
                <a:solidFill>
                  <a:srgbClr val="000090"/>
                </a:solidFill>
              </a:rPr>
              <a:t>Need </a:t>
            </a:r>
            <a:r>
              <a:rPr lang="en-US" b="0" dirty="0">
                <a:solidFill>
                  <a:srgbClr val="000090"/>
                </a:solidFill>
              </a:rPr>
              <a:t>high numbers of </a:t>
            </a:r>
            <a:r>
              <a:rPr lang="en-US" b="0" dirty="0" smtClean="0">
                <a:solidFill>
                  <a:srgbClr val="000090"/>
                </a:solidFill>
              </a:rPr>
              <a:t>bacilli</a:t>
            </a:r>
            <a:endParaRPr lang="en-US" b="0" dirty="0">
              <a:solidFill>
                <a:srgbClr val="000090"/>
              </a:solidFill>
            </a:endParaRPr>
          </a:p>
        </p:txBody>
      </p:sp>
    </p:spTree>
    <p:extLst>
      <p:ext uri="{BB962C8B-B14F-4D97-AF65-F5344CB8AC3E}">
        <p14:creationId xmlns:p14="http://schemas.microsoft.com/office/powerpoint/2010/main" val="17269203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Culture</a:t>
            </a:r>
            <a:endParaRPr lang="en-US" dirty="0">
              <a:solidFill>
                <a:srgbClr val="FF0000"/>
              </a:solidFill>
            </a:endParaRPr>
          </a:p>
        </p:txBody>
      </p:sp>
      <p:sp>
        <p:nvSpPr>
          <p:cNvPr id="6" name="TextBox 5"/>
          <p:cNvSpPr txBox="1"/>
          <p:nvPr/>
        </p:nvSpPr>
        <p:spPr>
          <a:xfrm>
            <a:off x="611560" y="1196752"/>
            <a:ext cx="7920880" cy="3539431"/>
          </a:xfrm>
          <a:prstGeom prst="rect">
            <a:avLst/>
          </a:prstGeom>
          <a:noFill/>
        </p:spPr>
        <p:txBody>
          <a:bodyPr wrap="square" rtlCol="0">
            <a:spAutoFit/>
          </a:bodyPr>
          <a:lstStyle/>
          <a:p>
            <a:r>
              <a:rPr lang="en-US" b="0" dirty="0" smtClean="0">
                <a:solidFill>
                  <a:srgbClr val="000090"/>
                </a:solidFill>
              </a:rPr>
              <a:t>Grow in broth</a:t>
            </a:r>
          </a:p>
          <a:p>
            <a:r>
              <a:rPr lang="en-US" b="0" dirty="0">
                <a:solidFill>
                  <a:srgbClr val="FF6600"/>
                </a:solidFill>
              </a:rPr>
              <a:t>C</a:t>
            </a:r>
            <a:r>
              <a:rPr lang="en-US" b="0" dirty="0" smtClean="0">
                <a:solidFill>
                  <a:srgbClr val="FF6600"/>
                </a:solidFill>
              </a:rPr>
              <a:t>onventional media </a:t>
            </a:r>
          </a:p>
          <a:p>
            <a:pPr marL="1371600" lvl="2" indent="-457200">
              <a:buFont typeface="Arial"/>
              <a:buChar char="•"/>
            </a:pPr>
            <a:r>
              <a:rPr lang="en-US" b="0" dirty="0" smtClean="0">
                <a:solidFill>
                  <a:srgbClr val="000090"/>
                </a:solidFill>
              </a:rPr>
              <a:t>4-6 weeks</a:t>
            </a:r>
          </a:p>
          <a:p>
            <a:pPr marL="1371600" lvl="2" indent="-457200">
              <a:buFont typeface="Arial"/>
              <a:buChar char="•"/>
            </a:pPr>
            <a:r>
              <a:rPr lang="en-US" b="0" dirty="0" smtClean="0">
                <a:solidFill>
                  <a:srgbClr val="000090"/>
                </a:solidFill>
              </a:rPr>
              <a:t>Cheap</a:t>
            </a:r>
          </a:p>
          <a:p>
            <a:endParaRPr lang="en-US" b="0" dirty="0" smtClean="0">
              <a:solidFill>
                <a:srgbClr val="000090"/>
              </a:solidFill>
            </a:endParaRPr>
          </a:p>
          <a:p>
            <a:r>
              <a:rPr lang="en-US" b="0" dirty="0" smtClean="0">
                <a:solidFill>
                  <a:srgbClr val="FF6600"/>
                </a:solidFill>
              </a:rPr>
              <a:t>BATEC system </a:t>
            </a:r>
          </a:p>
          <a:p>
            <a:pPr marL="1371600" lvl="2" indent="-457200">
              <a:buFont typeface="Arial"/>
              <a:buChar char="•"/>
            </a:pPr>
            <a:r>
              <a:rPr lang="en-US" b="0" dirty="0" smtClean="0">
                <a:solidFill>
                  <a:srgbClr val="000090"/>
                </a:solidFill>
              </a:rPr>
              <a:t>9-16 days</a:t>
            </a:r>
          </a:p>
          <a:p>
            <a:pPr marL="1371600" lvl="2" indent="-457200">
              <a:buFont typeface="Arial"/>
              <a:buChar char="•"/>
            </a:pPr>
            <a:r>
              <a:rPr lang="en-US" b="0" dirty="0" smtClean="0">
                <a:solidFill>
                  <a:srgbClr val="000090"/>
                </a:solidFill>
              </a:rPr>
              <a:t>Expensive</a:t>
            </a:r>
            <a:endParaRPr lang="en-US" b="0" dirty="0">
              <a:solidFill>
                <a:srgbClr val="000090"/>
              </a:solidFill>
            </a:endParaRPr>
          </a:p>
        </p:txBody>
      </p:sp>
      <p:sp>
        <p:nvSpPr>
          <p:cNvPr id="8" name="TextBox 7"/>
          <p:cNvSpPr txBox="1"/>
          <p:nvPr/>
        </p:nvSpPr>
        <p:spPr>
          <a:xfrm>
            <a:off x="611560" y="5354052"/>
            <a:ext cx="7920880" cy="523220"/>
          </a:xfrm>
          <a:prstGeom prst="rect">
            <a:avLst/>
          </a:prstGeom>
          <a:noFill/>
        </p:spPr>
        <p:txBody>
          <a:bodyPr wrap="square" rtlCol="0">
            <a:spAutoFit/>
          </a:bodyPr>
          <a:lstStyle/>
          <a:p>
            <a:pPr algn="ctr"/>
            <a:r>
              <a:rPr lang="en-US" b="0" dirty="0" smtClean="0">
                <a:solidFill>
                  <a:srgbClr val="FF6600"/>
                </a:solidFill>
              </a:rPr>
              <a:t>Must be suitable for poor resource setting</a:t>
            </a:r>
            <a:endParaRPr lang="en-US" b="0" dirty="0">
              <a:solidFill>
                <a:srgbClr val="FF6600"/>
              </a:solidFill>
            </a:endParaRPr>
          </a:p>
        </p:txBody>
      </p:sp>
    </p:spTree>
    <p:extLst>
      <p:ext uri="{BB962C8B-B14F-4D97-AF65-F5344CB8AC3E}">
        <p14:creationId xmlns:p14="http://schemas.microsoft.com/office/powerpoint/2010/main" val="262599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solidFill>
                  <a:srgbClr val="FF0000"/>
                </a:solidFill>
                <a:latin typeface="Arial" charset="0"/>
              </a:rPr>
              <a:t>Perceptions of TB</a:t>
            </a:r>
          </a:p>
        </p:txBody>
      </p:sp>
      <p:sp>
        <p:nvSpPr>
          <p:cNvPr id="25602" name="Content Placeholder 2"/>
          <p:cNvSpPr>
            <a:spLocks noGrp="1"/>
          </p:cNvSpPr>
          <p:nvPr>
            <p:ph idx="1"/>
          </p:nvPr>
        </p:nvSpPr>
        <p:spPr/>
        <p:txBody>
          <a:bodyPr/>
          <a:lstStyle/>
          <a:p>
            <a:r>
              <a:rPr lang="en-US" dirty="0">
                <a:solidFill>
                  <a:srgbClr val="2D2D8A"/>
                </a:solidFill>
                <a:latin typeface="Arial" charset="0"/>
              </a:rPr>
              <a:t>It’s from the “olden days”</a:t>
            </a:r>
          </a:p>
          <a:p>
            <a:pPr lvl="1"/>
            <a:r>
              <a:rPr lang="en-US" dirty="0">
                <a:solidFill>
                  <a:srgbClr val="2D2D8A"/>
                </a:solidFill>
                <a:latin typeface="Arial" charset="0"/>
                <a:ea typeface="Arial" charset="0"/>
                <a:cs typeface="Arial" charset="0"/>
              </a:rPr>
              <a:t>Doesn’t exist anymore</a:t>
            </a:r>
          </a:p>
          <a:p>
            <a:pPr lvl="1"/>
            <a:endParaRPr lang="en-US" dirty="0">
              <a:solidFill>
                <a:srgbClr val="2D2D8A"/>
              </a:solidFill>
              <a:latin typeface="Arial" charset="0"/>
              <a:ea typeface="Arial" charset="0"/>
              <a:cs typeface="Arial" charset="0"/>
            </a:endParaRPr>
          </a:p>
          <a:p>
            <a:r>
              <a:rPr lang="en-US" dirty="0">
                <a:solidFill>
                  <a:srgbClr val="2D2D8A"/>
                </a:solidFill>
                <a:latin typeface="Arial" charset="0"/>
              </a:rPr>
              <a:t>Associated with squalor or poverty</a:t>
            </a:r>
          </a:p>
          <a:p>
            <a:pPr lvl="1"/>
            <a:r>
              <a:rPr lang="en-US" dirty="0">
                <a:solidFill>
                  <a:srgbClr val="2D2D8A"/>
                </a:solidFill>
                <a:latin typeface="Arial" charset="0"/>
                <a:ea typeface="Arial" charset="0"/>
                <a:cs typeface="Arial" charset="0"/>
              </a:rPr>
              <a:t>Only found in poor third world countries</a:t>
            </a:r>
          </a:p>
          <a:p>
            <a:pPr lvl="1"/>
            <a:endParaRPr lang="en-US" dirty="0">
              <a:solidFill>
                <a:srgbClr val="2D2D8A"/>
              </a:solidFill>
              <a:latin typeface="Arial" charset="0"/>
              <a:ea typeface="Arial" charset="0"/>
              <a:cs typeface="Arial" charset="0"/>
            </a:endParaRPr>
          </a:p>
          <a:p>
            <a:r>
              <a:rPr lang="en-US" dirty="0">
                <a:solidFill>
                  <a:srgbClr val="2D2D8A"/>
                </a:solidFill>
                <a:latin typeface="Arial" charset="0"/>
              </a:rPr>
              <a:t>Causes suffering</a:t>
            </a:r>
          </a:p>
          <a:p>
            <a:pPr marL="0" indent="0">
              <a:buNone/>
            </a:pPr>
            <a:endParaRPr lang="en-US" dirty="0">
              <a:solidFill>
                <a:srgbClr val="2D2D8A"/>
              </a:solidFill>
              <a:latin typeface="Arial" charset="0"/>
            </a:endParaRPr>
          </a:p>
          <a:p>
            <a:endParaRPr lang="en-US" dirty="0">
              <a:solidFill>
                <a:srgbClr val="2D2D8A"/>
              </a:solidFill>
              <a:latin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0" y="0"/>
            <a:ext cx="9144000" cy="1187450"/>
          </a:xfrm>
        </p:spPr>
        <p:txBody>
          <a:bodyPr/>
          <a:lstStyle/>
          <a:p>
            <a:pPr eaLnBrk="1" hangingPunct="1"/>
            <a:r>
              <a:rPr lang="en-GB" sz="3200" dirty="0" err="1">
                <a:solidFill>
                  <a:srgbClr val="FF0000"/>
                </a:solidFill>
                <a:latin typeface="Arial" charset="0"/>
              </a:rPr>
              <a:t>MODS</a:t>
            </a:r>
            <a:r>
              <a:rPr lang="en-GB" sz="3200" dirty="0">
                <a:solidFill>
                  <a:srgbClr val="FF0000"/>
                </a:solidFill>
                <a:latin typeface="Arial" charset="0"/>
              </a:rPr>
              <a:t> – Microscopic observation drug susceptibility testing</a:t>
            </a:r>
          </a:p>
        </p:txBody>
      </p:sp>
      <p:sp>
        <p:nvSpPr>
          <p:cNvPr id="172035" name="Rectangle 3"/>
          <p:cNvSpPr>
            <a:spLocks noGrp="1" noChangeArrowheads="1"/>
          </p:cNvSpPr>
          <p:nvPr>
            <p:ph type="body" idx="1"/>
          </p:nvPr>
        </p:nvSpPr>
        <p:spPr>
          <a:xfrm>
            <a:off x="0" y="1341438"/>
            <a:ext cx="9396413" cy="3527425"/>
          </a:xfrm>
        </p:spPr>
        <p:txBody>
          <a:bodyPr/>
          <a:lstStyle/>
          <a:p>
            <a:pPr eaLnBrk="1" hangingPunct="1">
              <a:lnSpc>
                <a:spcPct val="80000"/>
              </a:lnSpc>
            </a:pPr>
            <a:r>
              <a:rPr lang="en-GB" sz="2200">
                <a:solidFill>
                  <a:srgbClr val="002060"/>
                </a:solidFill>
                <a:latin typeface="Arial" charset="0"/>
              </a:rPr>
              <a:t>Based on observation that MTB </a:t>
            </a:r>
            <a:r>
              <a:rPr lang="ja-JP" altLang="en-GB" sz="2200">
                <a:solidFill>
                  <a:srgbClr val="002060"/>
                </a:solidFill>
                <a:latin typeface="Arial" charset="0"/>
              </a:rPr>
              <a:t>‘</a:t>
            </a:r>
            <a:r>
              <a:rPr lang="en-GB" altLang="ja-JP" sz="2200">
                <a:solidFill>
                  <a:srgbClr val="002060"/>
                </a:solidFill>
                <a:latin typeface="Arial" charset="0"/>
              </a:rPr>
              <a:t>cords</a:t>
            </a:r>
            <a:r>
              <a:rPr lang="ja-JP" altLang="en-GB" sz="2200">
                <a:solidFill>
                  <a:srgbClr val="002060"/>
                </a:solidFill>
                <a:latin typeface="Arial" charset="0"/>
              </a:rPr>
              <a:t>’</a:t>
            </a:r>
            <a:r>
              <a:rPr lang="en-GB" altLang="ja-JP" sz="2200">
                <a:solidFill>
                  <a:srgbClr val="002060"/>
                </a:solidFill>
                <a:latin typeface="Arial" charset="0"/>
              </a:rPr>
              <a:t> in liquid culture</a:t>
            </a:r>
          </a:p>
          <a:p>
            <a:pPr eaLnBrk="1" hangingPunct="1">
              <a:lnSpc>
                <a:spcPct val="80000"/>
              </a:lnSpc>
              <a:buFontTx/>
              <a:buNone/>
            </a:pPr>
            <a:endParaRPr lang="en-GB" sz="2200">
              <a:solidFill>
                <a:srgbClr val="002060"/>
              </a:solidFill>
              <a:latin typeface="Arial" charset="0"/>
            </a:endParaRPr>
          </a:p>
          <a:p>
            <a:pPr eaLnBrk="1" hangingPunct="1">
              <a:lnSpc>
                <a:spcPct val="80000"/>
              </a:lnSpc>
            </a:pPr>
            <a:r>
              <a:rPr lang="en-GB" sz="2200">
                <a:solidFill>
                  <a:srgbClr val="002060"/>
                </a:solidFill>
                <a:latin typeface="Arial" charset="0"/>
              </a:rPr>
              <a:t>Sputum – Decontaminated, cultured in liquid broth</a:t>
            </a:r>
          </a:p>
          <a:p>
            <a:pPr lvl="1" eaLnBrk="1" hangingPunct="1">
              <a:lnSpc>
                <a:spcPct val="80000"/>
              </a:lnSpc>
            </a:pPr>
            <a:r>
              <a:rPr lang="en-GB" sz="2200">
                <a:solidFill>
                  <a:srgbClr val="002060"/>
                </a:solidFill>
                <a:latin typeface="Arial" charset="0"/>
                <a:ea typeface="Arial" charset="0"/>
                <a:cs typeface="Arial" charset="0"/>
              </a:rPr>
              <a:t>Inverted light microscope</a:t>
            </a:r>
          </a:p>
          <a:p>
            <a:pPr lvl="1" eaLnBrk="1" hangingPunct="1">
              <a:lnSpc>
                <a:spcPct val="80000"/>
              </a:lnSpc>
            </a:pPr>
            <a:r>
              <a:rPr lang="en-GB" sz="2200">
                <a:solidFill>
                  <a:srgbClr val="002060"/>
                </a:solidFill>
                <a:latin typeface="Arial" charset="0"/>
                <a:ea typeface="Arial" charset="0"/>
                <a:cs typeface="Arial" charset="0"/>
              </a:rPr>
              <a:t>+ve cultures identified by cording of MTB growth in liquid media (drug-free control wells) – 15 days</a:t>
            </a:r>
          </a:p>
          <a:p>
            <a:pPr lvl="1" eaLnBrk="1" hangingPunct="1">
              <a:lnSpc>
                <a:spcPct val="80000"/>
              </a:lnSpc>
            </a:pPr>
            <a:r>
              <a:rPr lang="en-GB" sz="2200">
                <a:solidFill>
                  <a:srgbClr val="002060"/>
                </a:solidFill>
                <a:latin typeface="Arial" charset="0"/>
                <a:ea typeface="Arial" charset="0"/>
                <a:cs typeface="Arial" charset="0"/>
              </a:rPr>
              <a:t>NTM - lack cording</a:t>
            </a:r>
          </a:p>
          <a:p>
            <a:pPr lvl="1" eaLnBrk="1" hangingPunct="1">
              <a:lnSpc>
                <a:spcPct val="80000"/>
              </a:lnSpc>
            </a:pPr>
            <a:r>
              <a:rPr lang="en-GB" sz="2200">
                <a:solidFill>
                  <a:srgbClr val="002060"/>
                </a:solidFill>
                <a:latin typeface="Arial" charset="0"/>
                <a:ea typeface="Arial" charset="0"/>
                <a:cs typeface="Arial" charset="0"/>
              </a:rPr>
              <a:t>Low-tech, sensitive, high specificity, low cost, fast</a:t>
            </a:r>
          </a:p>
          <a:p>
            <a:pPr eaLnBrk="1" hangingPunct="1">
              <a:lnSpc>
                <a:spcPct val="80000"/>
              </a:lnSpc>
            </a:pPr>
            <a:endParaRPr lang="en-GB" sz="2000">
              <a:solidFill>
                <a:srgbClr val="002060"/>
              </a:solidFill>
              <a:latin typeface="Arial" charset="0"/>
            </a:endParaRPr>
          </a:p>
          <a:p>
            <a:pPr eaLnBrk="1" hangingPunct="1">
              <a:lnSpc>
                <a:spcPct val="80000"/>
              </a:lnSpc>
            </a:pPr>
            <a:endParaRPr lang="en-GB" sz="1600">
              <a:solidFill>
                <a:srgbClr val="002060"/>
              </a:solidFill>
              <a:latin typeface="Arial" charset="0"/>
            </a:endParaRPr>
          </a:p>
          <a:p>
            <a:pPr eaLnBrk="1" hangingPunct="1">
              <a:lnSpc>
                <a:spcPct val="80000"/>
              </a:lnSpc>
            </a:pPr>
            <a:endParaRPr lang="en-GB" sz="1600">
              <a:solidFill>
                <a:srgbClr val="002060"/>
              </a:solidFill>
              <a:latin typeface="Arial" charset="0"/>
            </a:endParaRPr>
          </a:p>
        </p:txBody>
      </p:sp>
      <p:sp>
        <p:nvSpPr>
          <p:cNvPr id="84995" name="Text Box 7"/>
          <p:cNvSpPr txBox="1">
            <a:spLocks noChangeArrowheads="1"/>
          </p:cNvSpPr>
          <p:nvPr/>
        </p:nvSpPr>
        <p:spPr bwMode="auto">
          <a:xfrm>
            <a:off x="5364163" y="42148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endParaRPr lang="en-US" sz="1800">
              <a:solidFill>
                <a:srgbClr val="002060"/>
              </a:solidFill>
            </a:endParaRPr>
          </a:p>
        </p:txBody>
      </p:sp>
      <p:grpSp>
        <p:nvGrpSpPr>
          <p:cNvPr id="2" name="Group 15"/>
          <p:cNvGrpSpPr>
            <a:grpSpLocks/>
          </p:cNvGrpSpPr>
          <p:nvPr/>
        </p:nvGrpSpPr>
        <p:grpSpPr bwMode="auto">
          <a:xfrm>
            <a:off x="107950" y="4508500"/>
            <a:ext cx="4608513" cy="2376488"/>
            <a:chOff x="68" y="2840"/>
            <a:chExt cx="2903" cy="1497"/>
          </a:xfrm>
        </p:grpSpPr>
        <p:pic>
          <p:nvPicPr>
            <p:cNvPr id="85001" name="Picture 4" descr="MO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 y="2843"/>
              <a:ext cx="2903" cy="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2" name="Text Box 6"/>
            <p:cNvSpPr txBox="1">
              <a:spLocks noChangeArrowheads="1"/>
            </p:cNvSpPr>
            <p:nvPr/>
          </p:nvSpPr>
          <p:spPr bwMode="auto">
            <a:xfrm>
              <a:off x="1973" y="2840"/>
              <a:ext cx="9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1600">
                  <a:solidFill>
                    <a:srgbClr val="002060"/>
                  </a:solidFill>
                </a:rPr>
                <a:t>Plate set-up</a:t>
              </a:r>
            </a:p>
          </p:txBody>
        </p:sp>
      </p:grpSp>
      <p:grpSp>
        <p:nvGrpSpPr>
          <p:cNvPr id="3" name="Group 14"/>
          <p:cNvGrpSpPr>
            <a:grpSpLocks/>
          </p:cNvGrpSpPr>
          <p:nvPr/>
        </p:nvGrpSpPr>
        <p:grpSpPr bwMode="auto">
          <a:xfrm>
            <a:off x="5064125" y="4416425"/>
            <a:ext cx="3395663" cy="2468563"/>
            <a:chOff x="3190" y="2782"/>
            <a:chExt cx="2139" cy="1555"/>
          </a:xfrm>
        </p:grpSpPr>
        <p:pic>
          <p:nvPicPr>
            <p:cNvPr id="84999" name="Picture 5" descr="CORD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90" y="2807"/>
              <a:ext cx="2139"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0" name="Text Box 8"/>
            <p:cNvSpPr txBox="1">
              <a:spLocks noChangeArrowheads="1"/>
            </p:cNvSpPr>
            <p:nvPr/>
          </p:nvSpPr>
          <p:spPr bwMode="auto">
            <a:xfrm>
              <a:off x="3254" y="2782"/>
              <a:ext cx="160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1600">
                  <a:solidFill>
                    <a:srgbClr val="002060"/>
                  </a:solidFill>
                </a:rPr>
                <a:t>Characteristic </a:t>
              </a:r>
              <a:r>
                <a:rPr lang="en-GB" sz="1600" i="1">
                  <a:solidFill>
                    <a:srgbClr val="002060"/>
                  </a:solidFill>
                </a:rPr>
                <a:t>MTB</a:t>
              </a:r>
              <a:r>
                <a:rPr lang="en-GB" sz="1600">
                  <a:solidFill>
                    <a:srgbClr val="002060"/>
                  </a:solidFill>
                </a:rPr>
                <a:t> </a:t>
              </a:r>
            </a:p>
            <a:p>
              <a:pPr eaLnBrk="1" hangingPunct="1"/>
              <a:r>
                <a:rPr lang="ja-JP" altLang="en-GB" sz="1600">
                  <a:solidFill>
                    <a:srgbClr val="002060"/>
                  </a:solidFill>
                </a:rPr>
                <a:t>‘</a:t>
              </a:r>
              <a:r>
                <a:rPr lang="en-GB" altLang="ja-JP" sz="1600">
                  <a:solidFill>
                    <a:srgbClr val="002060"/>
                  </a:solidFill>
                </a:rPr>
                <a:t>cord-like tangles</a:t>
              </a:r>
              <a:r>
                <a:rPr lang="ja-JP" altLang="en-GB" sz="1600">
                  <a:solidFill>
                    <a:srgbClr val="002060"/>
                  </a:solidFill>
                </a:rPr>
                <a:t>’</a:t>
              </a:r>
              <a:endParaRPr lang="en-GB" sz="1600">
                <a:solidFill>
                  <a:srgbClr val="002060"/>
                </a:solidFill>
              </a:endParaRPr>
            </a:p>
          </p:txBody>
        </p:sp>
      </p:grpSp>
      <p:sp>
        <p:nvSpPr>
          <p:cNvPr id="84998" name="Text Box 11"/>
          <p:cNvSpPr txBox="1">
            <a:spLocks noChangeArrowheads="1"/>
          </p:cNvSpPr>
          <p:nvPr/>
        </p:nvSpPr>
        <p:spPr bwMode="auto">
          <a:xfrm>
            <a:off x="4787900" y="6453188"/>
            <a:ext cx="437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1800">
                <a:solidFill>
                  <a:srgbClr val="002060"/>
                </a:solidFill>
              </a:rPr>
              <a:t>Moore D et al., NEJM 355:1539-50,2006</a:t>
            </a:r>
          </a:p>
        </p:txBody>
      </p:sp>
    </p:spTree>
    <p:extLst>
      <p:ext uri="{BB962C8B-B14F-4D97-AF65-F5344CB8AC3E}">
        <p14:creationId xmlns:p14="http://schemas.microsoft.com/office/powerpoint/2010/main" val="377319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20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0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20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203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03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269776"/>
            <a:ext cx="8229600" cy="1143000"/>
          </a:xfrm>
        </p:spPr>
        <p:txBody>
          <a:bodyPr>
            <a:normAutofit fontScale="90000"/>
          </a:bodyPr>
          <a:lstStyle/>
          <a:p>
            <a:pPr eaLnBrk="1" hangingPunct="1"/>
            <a:r>
              <a:rPr lang="en-GB" sz="3600" dirty="0">
                <a:solidFill>
                  <a:srgbClr val="FF0000"/>
                </a:solidFill>
                <a:latin typeface="Arial" charset="0"/>
              </a:rPr>
              <a:t>New diagnostic methods</a:t>
            </a:r>
            <a:br>
              <a:rPr lang="en-GB" sz="3600" dirty="0">
                <a:solidFill>
                  <a:srgbClr val="FF0000"/>
                </a:solidFill>
                <a:latin typeface="Arial" charset="0"/>
              </a:rPr>
            </a:br>
            <a:endParaRPr lang="en-GB" sz="3600" dirty="0">
              <a:solidFill>
                <a:srgbClr val="FF0000"/>
              </a:solidFill>
              <a:latin typeface="Arial" charset="0"/>
            </a:endParaRPr>
          </a:p>
        </p:txBody>
      </p:sp>
      <p:sp>
        <p:nvSpPr>
          <p:cNvPr id="86018" name="Rectangle 3"/>
          <p:cNvSpPr>
            <a:spLocks noGrp="1" noChangeArrowheads="1"/>
          </p:cNvSpPr>
          <p:nvPr>
            <p:ph type="body" idx="1"/>
          </p:nvPr>
        </p:nvSpPr>
        <p:spPr>
          <a:xfrm>
            <a:off x="0" y="981075"/>
            <a:ext cx="9324975" cy="2735957"/>
          </a:xfrm>
        </p:spPr>
        <p:txBody>
          <a:bodyPr/>
          <a:lstStyle/>
          <a:p>
            <a:pPr eaLnBrk="1" hangingPunct="1">
              <a:lnSpc>
                <a:spcPct val="90000"/>
              </a:lnSpc>
            </a:pPr>
            <a:r>
              <a:rPr lang="en-GB" sz="2400" i="1" dirty="0">
                <a:solidFill>
                  <a:schemeClr val="accent6"/>
                </a:solidFill>
                <a:latin typeface="Arial" charset="0"/>
              </a:rPr>
              <a:t> </a:t>
            </a:r>
            <a:r>
              <a:rPr lang="en-GB" sz="2400" dirty="0" err="1">
                <a:solidFill>
                  <a:schemeClr val="accent6"/>
                </a:solidFill>
                <a:latin typeface="Arial" charset="0"/>
              </a:rPr>
              <a:t>PCR</a:t>
            </a:r>
            <a:r>
              <a:rPr lang="en-GB" sz="2400" dirty="0">
                <a:solidFill>
                  <a:schemeClr val="accent6"/>
                </a:solidFill>
                <a:latin typeface="Arial" charset="0"/>
              </a:rPr>
              <a:t> and DNA typing </a:t>
            </a:r>
            <a:r>
              <a:rPr lang="en-GB" sz="2400" dirty="0" smtClean="0">
                <a:solidFill>
                  <a:schemeClr val="accent6"/>
                </a:solidFill>
                <a:latin typeface="Arial" charset="0"/>
              </a:rPr>
              <a:t>methods</a:t>
            </a:r>
            <a:endParaRPr lang="en-GB" sz="2400" dirty="0">
              <a:solidFill>
                <a:schemeClr val="accent6"/>
              </a:solidFill>
              <a:latin typeface="Arial" charset="0"/>
            </a:endParaRPr>
          </a:p>
          <a:p>
            <a:pPr lvl="1" eaLnBrk="1" hangingPunct="1">
              <a:lnSpc>
                <a:spcPct val="90000"/>
              </a:lnSpc>
              <a:buFontTx/>
              <a:buChar char="-"/>
            </a:pPr>
            <a:r>
              <a:rPr lang="en-GB" sz="2200" dirty="0">
                <a:solidFill>
                  <a:schemeClr val="accent6"/>
                </a:solidFill>
                <a:latin typeface="Arial" charset="0"/>
                <a:ea typeface="Arial" charset="0"/>
                <a:cs typeface="Arial" charset="0"/>
              </a:rPr>
              <a:t>Amplification of regions of </a:t>
            </a:r>
            <a:r>
              <a:rPr lang="en-GB" sz="2200" i="1" dirty="0" err="1">
                <a:solidFill>
                  <a:schemeClr val="accent6"/>
                </a:solidFill>
                <a:latin typeface="Arial" charset="0"/>
                <a:ea typeface="Arial" charset="0"/>
                <a:cs typeface="Arial" charset="0"/>
              </a:rPr>
              <a:t>MTB</a:t>
            </a:r>
            <a:r>
              <a:rPr lang="en-GB" sz="2200" i="1" dirty="0">
                <a:solidFill>
                  <a:schemeClr val="accent6"/>
                </a:solidFill>
                <a:latin typeface="Arial" charset="0"/>
                <a:ea typeface="Arial" charset="0"/>
                <a:cs typeface="Arial" charset="0"/>
              </a:rPr>
              <a:t> </a:t>
            </a:r>
            <a:r>
              <a:rPr lang="en-GB" sz="2200" dirty="0">
                <a:solidFill>
                  <a:schemeClr val="accent6"/>
                </a:solidFill>
                <a:latin typeface="Arial" charset="0"/>
                <a:ea typeface="Arial" charset="0"/>
                <a:cs typeface="Arial" charset="0"/>
              </a:rPr>
              <a:t>complex DNA </a:t>
            </a:r>
          </a:p>
          <a:p>
            <a:pPr lvl="1" eaLnBrk="1" hangingPunct="1">
              <a:lnSpc>
                <a:spcPct val="90000"/>
              </a:lnSpc>
              <a:buFontTx/>
              <a:buChar char="-"/>
            </a:pPr>
            <a:r>
              <a:rPr lang="en-GB" sz="2200" dirty="0">
                <a:solidFill>
                  <a:schemeClr val="accent6"/>
                </a:solidFill>
                <a:latin typeface="Arial" charset="0"/>
                <a:ea typeface="Arial" charset="0"/>
                <a:cs typeface="Arial" charset="0"/>
              </a:rPr>
              <a:t>Costly, in house </a:t>
            </a:r>
          </a:p>
          <a:p>
            <a:pPr lvl="1" eaLnBrk="1" hangingPunct="1">
              <a:lnSpc>
                <a:spcPct val="90000"/>
              </a:lnSpc>
              <a:buFontTx/>
              <a:buChar char="-"/>
            </a:pPr>
            <a:r>
              <a:rPr lang="en-GB" sz="2200" dirty="0">
                <a:solidFill>
                  <a:schemeClr val="accent6"/>
                </a:solidFill>
                <a:latin typeface="Arial" charset="0"/>
                <a:ea typeface="Arial" charset="0"/>
                <a:cs typeface="Arial" charset="0"/>
              </a:rPr>
              <a:t>Absence of reproducibility </a:t>
            </a:r>
          </a:p>
          <a:p>
            <a:pPr lvl="1" eaLnBrk="1" hangingPunct="1">
              <a:lnSpc>
                <a:spcPct val="90000"/>
              </a:lnSpc>
              <a:buFontTx/>
              <a:buChar char="-"/>
            </a:pPr>
            <a:r>
              <a:rPr lang="en-GB" sz="2200" dirty="0">
                <a:solidFill>
                  <a:schemeClr val="accent6"/>
                </a:solidFill>
                <a:latin typeface="Arial" charset="0"/>
                <a:ea typeface="Arial" charset="0"/>
                <a:cs typeface="Arial" charset="0"/>
              </a:rPr>
              <a:t>Assessment difficult</a:t>
            </a:r>
          </a:p>
          <a:p>
            <a:pPr lvl="1" eaLnBrk="1" hangingPunct="1">
              <a:lnSpc>
                <a:spcPct val="90000"/>
              </a:lnSpc>
              <a:buFontTx/>
              <a:buNone/>
            </a:pPr>
            <a:r>
              <a:rPr lang="en-GB" sz="2200" dirty="0">
                <a:solidFill>
                  <a:schemeClr val="accent6"/>
                </a:solidFill>
                <a:latin typeface="Arial" charset="0"/>
                <a:ea typeface="Arial" charset="0"/>
                <a:cs typeface="Arial" charset="0"/>
              </a:rPr>
              <a:t>- Commercial – high specificity, sensitivity high in smear positive sputum, moderate in smear negative / </a:t>
            </a:r>
            <a:r>
              <a:rPr lang="en-GB" sz="2200" dirty="0" err="1">
                <a:solidFill>
                  <a:schemeClr val="accent6"/>
                </a:solidFill>
                <a:latin typeface="Arial" charset="0"/>
                <a:ea typeface="Arial" charset="0"/>
                <a:cs typeface="Arial" charset="0"/>
              </a:rPr>
              <a:t>extrapulmonary</a:t>
            </a:r>
            <a:r>
              <a:rPr lang="en-GB" sz="2200" dirty="0">
                <a:solidFill>
                  <a:schemeClr val="accent6"/>
                </a:solidFill>
                <a:latin typeface="Arial" charset="0"/>
                <a:ea typeface="Arial" charset="0"/>
                <a:cs typeface="Arial" charset="0"/>
              </a:rPr>
              <a:t> </a:t>
            </a:r>
            <a:r>
              <a:rPr lang="en-GB" sz="2200" dirty="0" smtClean="0">
                <a:solidFill>
                  <a:schemeClr val="accent6"/>
                </a:solidFill>
                <a:latin typeface="Arial" charset="0"/>
                <a:ea typeface="Arial" charset="0"/>
                <a:cs typeface="Arial" charset="0"/>
              </a:rPr>
              <a:t>specimens</a:t>
            </a:r>
            <a:endParaRPr lang="en-GB" sz="2800" dirty="0">
              <a:solidFill>
                <a:schemeClr val="accent6"/>
              </a:solidFill>
              <a:latin typeface="Arial" charset="0"/>
            </a:endParaRPr>
          </a:p>
          <a:p>
            <a:pPr eaLnBrk="1" hangingPunct="1">
              <a:lnSpc>
                <a:spcPct val="90000"/>
              </a:lnSpc>
            </a:pPr>
            <a:endParaRPr lang="en-GB" sz="2800" dirty="0">
              <a:solidFill>
                <a:schemeClr val="accent6"/>
              </a:solidFill>
              <a:latin typeface="Arial" charset="0"/>
            </a:endParaRPr>
          </a:p>
          <a:p>
            <a:pPr eaLnBrk="1" hangingPunct="1">
              <a:lnSpc>
                <a:spcPct val="90000"/>
              </a:lnSpc>
            </a:pPr>
            <a:endParaRPr lang="en-GB" sz="2800" dirty="0">
              <a:solidFill>
                <a:schemeClr val="accent6"/>
              </a:solidFill>
              <a:latin typeface="Arial" charset="0"/>
            </a:endParaRPr>
          </a:p>
          <a:p>
            <a:pPr eaLnBrk="1" hangingPunct="1">
              <a:lnSpc>
                <a:spcPct val="90000"/>
              </a:lnSpc>
            </a:pPr>
            <a:endParaRPr lang="en-GB" sz="2800" dirty="0">
              <a:solidFill>
                <a:schemeClr val="accent6"/>
              </a:solidFill>
              <a:latin typeface="Arial" charset="0"/>
            </a:endParaRPr>
          </a:p>
          <a:p>
            <a:pPr eaLnBrk="1" hangingPunct="1">
              <a:lnSpc>
                <a:spcPct val="90000"/>
              </a:lnSpc>
            </a:pPr>
            <a:endParaRPr lang="en-GB" sz="2800" dirty="0">
              <a:solidFill>
                <a:schemeClr val="accent6"/>
              </a:solidFill>
              <a:latin typeface="Arial" charset="0"/>
            </a:endParaRPr>
          </a:p>
          <a:p>
            <a:pPr eaLnBrk="1" hangingPunct="1">
              <a:lnSpc>
                <a:spcPct val="90000"/>
              </a:lnSpc>
            </a:pPr>
            <a:endParaRPr lang="en-GB" sz="2800" dirty="0">
              <a:solidFill>
                <a:schemeClr val="accent6"/>
              </a:solidFill>
              <a:latin typeface="Arial" charset="0"/>
            </a:endParaRPr>
          </a:p>
          <a:p>
            <a:pPr lvl="1" eaLnBrk="1" hangingPunct="1">
              <a:lnSpc>
                <a:spcPct val="90000"/>
              </a:lnSpc>
              <a:buFontTx/>
              <a:buNone/>
            </a:pPr>
            <a:endParaRPr lang="en-GB" dirty="0">
              <a:solidFill>
                <a:schemeClr val="accent6"/>
              </a:solidFill>
              <a:latin typeface="Arial" charset="0"/>
              <a:ea typeface="Arial" charset="0"/>
              <a:cs typeface="Arial" charset="0"/>
            </a:endParaRPr>
          </a:p>
          <a:p>
            <a:pPr lvl="1" eaLnBrk="1" hangingPunct="1">
              <a:lnSpc>
                <a:spcPct val="90000"/>
              </a:lnSpc>
              <a:buFontTx/>
              <a:buNone/>
            </a:pPr>
            <a:endParaRPr lang="en-GB" dirty="0">
              <a:solidFill>
                <a:schemeClr val="accent6"/>
              </a:solidFill>
              <a:latin typeface="Arial" charset="0"/>
              <a:ea typeface="Arial" charset="0"/>
              <a:cs typeface="Arial" charset="0"/>
            </a:endParaRPr>
          </a:p>
          <a:p>
            <a:pPr lvl="1" eaLnBrk="1" hangingPunct="1">
              <a:lnSpc>
                <a:spcPct val="90000"/>
              </a:lnSpc>
              <a:buFontTx/>
              <a:buNone/>
            </a:pPr>
            <a:endParaRPr lang="en-GB" dirty="0">
              <a:solidFill>
                <a:schemeClr val="accent6"/>
              </a:solidFill>
              <a:latin typeface="Arial" charset="0"/>
              <a:ea typeface="Arial" charset="0"/>
              <a:cs typeface="Arial" charset="0"/>
            </a:endParaRPr>
          </a:p>
          <a:p>
            <a:pPr lvl="1" eaLnBrk="1" hangingPunct="1">
              <a:lnSpc>
                <a:spcPct val="90000"/>
              </a:lnSpc>
              <a:buFontTx/>
              <a:buNone/>
            </a:pPr>
            <a:endParaRPr lang="en-GB" dirty="0">
              <a:solidFill>
                <a:schemeClr val="accent6"/>
              </a:solidFill>
              <a:latin typeface="Arial" charset="0"/>
              <a:ea typeface="Arial" charset="0"/>
              <a:cs typeface="Arial" charset="0"/>
            </a:endParaRPr>
          </a:p>
        </p:txBody>
      </p:sp>
      <p:pic>
        <p:nvPicPr>
          <p:cNvPr id="86019" name="Picture 5" descr="DNA gel exlectrophoresi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16217" y="3718975"/>
            <a:ext cx="2627784" cy="313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7" descr="SIThumb_300xr_Spoligo_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3861048"/>
            <a:ext cx="3167906" cy="292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 Box 8"/>
          <p:cNvSpPr txBox="1">
            <a:spLocks noChangeArrowheads="1"/>
          </p:cNvSpPr>
          <p:nvPr/>
        </p:nvSpPr>
        <p:spPr bwMode="auto">
          <a:xfrm>
            <a:off x="6883400" y="3925888"/>
            <a:ext cx="231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1800">
                <a:solidFill>
                  <a:schemeClr val="accent6"/>
                </a:solidFill>
              </a:rPr>
              <a:t>Gel electrophoresis</a:t>
            </a:r>
          </a:p>
        </p:txBody>
      </p:sp>
    </p:spTree>
    <p:extLst>
      <p:ext uri="{BB962C8B-B14F-4D97-AF65-F5344CB8AC3E}">
        <p14:creationId xmlns:p14="http://schemas.microsoft.com/office/powerpoint/2010/main" val="18760996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True or false</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solidFill>
                  <a:srgbClr val="2D2D8A"/>
                </a:solidFill>
              </a:rPr>
              <a:t>TB clinically presents in the same way as many other respiratory diseases</a:t>
            </a:r>
          </a:p>
          <a:p>
            <a:r>
              <a:rPr lang="en-GB" dirty="0" err="1" smtClean="0">
                <a:solidFill>
                  <a:srgbClr val="2D2D8A"/>
                </a:solidFill>
              </a:rPr>
              <a:t>TST</a:t>
            </a:r>
            <a:r>
              <a:rPr lang="en-GB" dirty="0" smtClean="0">
                <a:solidFill>
                  <a:srgbClr val="2D2D8A"/>
                </a:solidFill>
              </a:rPr>
              <a:t> is the only way to distinguish between infection and disease</a:t>
            </a:r>
          </a:p>
          <a:p>
            <a:r>
              <a:rPr lang="en-GB" dirty="0" smtClean="0">
                <a:solidFill>
                  <a:srgbClr val="2D2D8A"/>
                </a:solidFill>
              </a:rPr>
              <a:t>It is easier to obtain specimens from children because they are smaller</a:t>
            </a:r>
          </a:p>
          <a:p>
            <a:r>
              <a:rPr lang="en-GB" dirty="0" smtClean="0">
                <a:solidFill>
                  <a:srgbClr val="2D2D8A"/>
                </a:solidFill>
              </a:rPr>
              <a:t>Children often give false negative test results</a:t>
            </a:r>
          </a:p>
          <a:p>
            <a:endParaRPr lang="en-GB" dirty="0">
              <a:solidFill>
                <a:srgbClr val="2D2D8A"/>
              </a:solidFill>
            </a:endParaRPr>
          </a:p>
        </p:txBody>
      </p:sp>
    </p:spTree>
    <p:extLst>
      <p:ext uri="{BB962C8B-B14F-4D97-AF65-F5344CB8AC3E}">
        <p14:creationId xmlns:p14="http://schemas.microsoft.com/office/powerpoint/2010/main" val="349933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8" y="2130425"/>
            <a:ext cx="8964488" cy="1470025"/>
          </a:xfrm>
        </p:spPr>
        <p:txBody>
          <a:bodyPr/>
          <a:lstStyle/>
          <a:p>
            <a:r>
              <a:rPr lang="en-GB" sz="5400" b="1" dirty="0" smtClean="0">
                <a:solidFill>
                  <a:srgbClr val="FF0000"/>
                </a:solidFill>
              </a:rPr>
              <a:t>Preventing Tuberculosis</a:t>
            </a:r>
            <a:endParaRPr lang="en-GB" sz="5400" b="1" dirty="0">
              <a:solidFill>
                <a:srgbClr val="FF0000"/>
              </a:solidFill>
            </a:endParaRPr>
          </a:p>
        </p:txBody>
      </p:sp>
    </p:spTree>
    <p:extLst>
      <p:ext uri="{BB962C8B-B14F-4D97-AF65-F5344CB8AC3E}">
        <p14:creationId xmlns:p14="http://schemas.microsoft.com/office/powerpoint/2010/main" val="27159389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ChangeArrowheads="1"/>
          </p:cNvSpPr>
          <p:nvPr/>
        </p:nvSpPr>
        <p:spPr bwMode="auto">
          <a:xfrm>
            <a:off x="315913" y="325015"/>
            <a:ext cx="8432800"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p>
            <a:pPr algn="ctr"/>
            <a:r>
              <a:rPr lang="en-GB" sz="3200" b="0" dirty="0">
                <a:solidFill>
                  <a:srgbClr val="FF0000"/>
                </a:solidFill>
              </a:rPr>
              <a:t>LECTURES ON DISEASES OF CHILDREN</a:t>
            </a:r>
            <a:br>
              <a:rPr lang="en-GB" sz="3200" b="0" dirty="0">
                <a:solidFill>
                  <a:srgbClr val="FF0000"/>
                </a:solidFill>
              </a:rPr>
            </a:br>
            <a:r>
              <a:rPr lang="en-GB" sz="3200" b="0" dirty="0">
                <a:solidFill>
                  <a:srgbClr val="FF0000"/>
                </a:solidFill>
              </a:rPr>
              <a:t>R. HUTCHISON. 4th Edition 1920</a:t>
            </a:r>
          </a:p>
        </p:txBody>
      </p:sp>
      <p:sp>
        <p:nvSpPr>
          <p:cNvPr id="88066" name="Rectangle 3"/>
          <p:cNvSpPr>
            <a:spLocks noChangeArrowheads="1"/>
          </p:cNvSpPr>
          <p:nvPr/>
        </p:nvSpPr>
        <p:spPr bwMode="auto">
          <a:xfrm>
            <a:off x="0" y="836613"/>
            <a:ext cx="9144000" cy="55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285750" indent="-285750">
              <a:lnSpc>
                <a:spcPct val="115000"/>
              </a:lnSpc>
              <a:spcBef>
                <a:spcPct val="20000"/>
              </a:spcBef>
            </a:pPr>
            <a:endParaRPr lang="en-GB" sz="2400" dirty="0">
              <a:solidFill>
                <a:srgbClr val="2D2D8A"/>
              </a:solidFill>
              <a:latin typeface="Palatino" charset="0"/>
            </a:endParaRPr>
          </a:p>
          <a:p>
            <a:pPr marL="285750" indent="-285750">
              <a:spcBef>
                <a:spcPct val="20000"/>
              </a:spcBef>
            </a:pPr>
            <a:endParaRPr lang="en-GB" sz="2400" dirty="0">
              <a:solidFill>
                <a:srgbClr val="2D2D8A"/>
              </a:solidFill>
            </a:endParaRPr>
          </a:p>
          <a:p>
            <a:pPr marL="285750" indent="-285750">
              <a:spcBef>
                <a:spcPct val="20000"/>
              </a:spcBef>
            </a:pPr>
            <a:r>
              <a:rPr lang="en-GB" sz="2400" b="0" dirty="0" smtClean="0">
                <a:solidFill>
                  <a:srgbClr val="FF6600"/>
                </a:solidFill>
              </a:rPr>
              <a:t>Treatment</a:t>
            </a:r>
            <a:endParaRPr lang="en-GB" sz="2400" b="0" dirty="0">
              <a:solidFill>
                <a:srgbClr val="FF6600"/>
              </a:solidFill>
            </a:endParaRPr>
          </a:p>
          <a:p>
            <a:pPr marL="285750" indent="-285750">
              <a:spcBef>
                <a:spcPct val="20000"/>
              </a:spcBef>
            </a:pPr>
            <a:r>
              <a:rPr lang="en-GB" sz="2400" b="0" dirty="0">
                <a:solidFill>
                  <a:srgbClr val="2D2D8A"/>
                </a:solidFill>
              </a:rPr>
              <a:t>	</a:t>
            </a:r>
            <a:r>
              <a:rPr lang="ja-JP" altLang="en-GB" sz="2400" b="0" dirty="0">
                <a:solidFill>
                  <a:srgbClr val="2D2D8A"/>
                </a:solidFill>
              </a:rPr>
              <a:t>“</a:t>
            </a:r>
            <a:r>
              <a:rPr lang="en-GB" altLang="ja-JP" sz="2400" b="0" dirty="0">
                <a:solidFill>
                  <a:srgbClr val="2D2D8A"/>
                </a:solidFill>
              </a:rPr>
              <a:t>Here I would say that treatment is not satisfactory. It is a condition which should be prevented rather than cured. </a:t>
            </a:r>
            <a:endParaRPr lang="en-GB" altLang="ja-JP" sz="2400" b="0" dirty="0" smtClean="0">
              <a:solidFill>
                <a:srgbClr val="2D2D8A"/>
              </a:solidFill>
            </a:endParaRPr>
          </a:p>
          <a:p>
            <a:pPr marL="285750" indent="-285750">
              <a:spcBef>
                <a:spcPct val="20000"/>
              </a:spcBef>
            </a:pPr>
            <a:endParaRPr lang="en-GB" altLang="ja-JP" sz="2400" b="0" dirty="0" smtClean="0">
              <a:solidFill>
                <a:srgbClr val="2D2D8A"/>
              </a:solidFill>
            </a:endParaRPr>
          </a:p>
          <a:p>
            <a:pPr marL="285750" indent="-285750">
              <a:spcBef>
                <a:spcPct val="20000"/>
              </a:spcBef>
            </a:pPr>
            <a:r>
              <a:rPr lang="en-GB" altLang="ja-JP" sz="2400" b="0" dirty="0" smtClean="0">
                <a:solidFill>
                  <a:srgbClr val="FF6600"/>
                </a:solidFill>
              </a:rPr>
              <a:t>Essential </a:t>
            </a:r>
            <a:r>
              <a:rPr lang="en-GB" altLang="ja-JP" sz="2400" b="0" dirty="0">
                <a:solidFill>
                  <a:srgbClr val="FF6600"/>
                </a:solidFill>
              </a:rPr>
              <a:t>points are:</a:t>
            </a:r>
          </a:p>
          <a:p>
            <a:pPr marL="685800" lvl="1" indent="-228600">
              <a:spcBef>
                <a:spcPct val="20000"/>
              </a:spcBef>
            </a:pPr>
            <a:r>
              <a:rPr lang="en-GB" sz="2400" b="0" dirty="0">
                <a:solidFill>
                  <a:srgbClr val="2D2D8A"/>
                </a:solidFill>
              </a:rPr>
              <a:t>- </a:t>
            </a:r>
            <a:r>
              <a:rPr lang="en-GB" sz="2400" b="0" i="1" dirty="0">
                <a:solidFill>
                  <a:srgbClr val="2D2D8A"/>
                </a:solidFill>
              </a:rPr>
              <a:t>guard children from contact with </a:t>
            </a:r>
            <a:r>
              <a:rPr lang="en-GB" sz="2400" b="0" i="1" dirty="0" err="1">
                <a:solidFill>
                  <a:srgbClr val="2D2D8A"/>
                </a:solidFill>
              </a:rPr>
              <a:t>tuberculous</a:t>
            </a:r>
            <a:r>
              <a:rPr lang="en-GB" sz="2400" b="0" i="1" dirty="0">
                <a:solidFill>
                  <a:srgbClr val="2D2D8A"/>
                </a:solidFill>
              </a:rPr>
              <a:t> adults</a:t>
            </a:r>
          </a:p>
          <a:p>
            <a:pPr marL="685800" lvl="1" indent="-228600">
              <a:spcBef>
                <a:spcPct val="20000"/>
              </a:spcBef>
            </a:pPr>
            <a:r>
              <a:rPr lang="en-GB" sz="2400" b="0" i="1" dirty="0">
                <a:solidFill>
                  <a:srgbClr val="2D2D8A"/>
                </a:solidFill>
              </a:rPr>
              <a:t>- boiling of milk</a:t>
            </a:r>
          </a:p>
          <a:p>
            <a:pPr marL="685800" lvl="1" indent="-228600">
              <a:spcBef>
                <a:spcPct val="20000"/>
              </a:spcBef>
            </a:pPr>
            <a:r>
              <a:rPr lang="en-GB" sz="2400" b="0" i="1" dirty="0">
                <a:solidFill>
                  <a:srgbClr val="2D2D8A"/>
                </a:solidFill>
              </a:rPr>
              <a:t>- keep bodily health at a high level</a:t>
            </a:r>
          </a:p>
          <a:p>
            <a:pPr marL="685800" lvl="1" indent="-228600">
              <a:spcBef>
                <a:spcPct val="20000"/>
              </a:spcBef>
            </a:pPr>
            <a:r>
              <a:rPr lang="en-GB" sz="2400" b="0" i="1" dirty="0">
                <a:solidFill>
                  <a:srgbClr val="2D2D8A"/>
                </a:solidFill>
              </a:rPr>
              <a:t>- after illness make sure that convalescence is complete by ensuring a sufficiently long stay at the seaside</a:t>
            </a:r>
            <a:r>
              <a:rPr lang="ja-JP" altLang="en-GB" sz="2400" b="0" i="1" dirty="0">
                <a:solidFill>
                  <a:srgbClr val="2D2D8A"/>
                </a:solidFill>
              </a:rPr>
              <a:t>”</a:t>
            </a:r>
            <a:endParaRPr lang="en-GB" sz="2400" b="0" i="1" dirty="0">
              <a:solidFill>
                <a:srgbClr val="2D2D8A"/>
              </a:solidFill>
            </a:endParaRPr>
          </a:p>
        </p:txBody>
      </p:sp>
    </p:spTree>
    <p:extLst>
      <p:ext uri="{BB962C8B-B14F-4D97-AF65-F5344CB8AC3E}">
        <p14:creationId xmlns:p14="http://schemas.microsoft.com/office/powerpoint/2010/main" val="2426478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2"/>
          <p:cNvSpPr txBox="1">
            <a:spLocks noChangeArrowheads="1"/>
          </p:cNvSpPr>
          <p:nvPr/>
        </p:nvSpPr>
        <p:spPr bwMode="auto">
          <a:xfrm>
            <a:off x="395288" y="224309"/>
            <a:ext cx="8353425" cy="121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a:lnSpc>
                <a:spcPct val="120000"/>
              </a:lnSpc>
            </a:pPr>
            <a:r>
              <a:rPr lang="en-GB" sz="3200" b="0" dirty="0" smtClean="0">
                <a:solidFill>
                  <a:srgbClr val="FF0000"/>
                </a:solidFill>
              </a:rPr>
              <a:t>Vaccination</a:t>
            </a:r>
            <a:endParaRPr lang="en-GB" sz="3200" b="0" dirty="0">
              <a:solidFill>
                <a:srgbClr val="FF0000"/>
              </a:solidFill>
            </a:endParaRPr>
          </a:p>
          <a:p>
            <a:pPr algn="ctr">
              <a:lnSpc>
                <a:spcPct val="120000"/>
              </a:lnSpc>
            </a:pPr>
            <a:r>
              <a:rPr lang="en-GB" sz="3200" b="0" dirty="0" err="1">
                <a:solidFill>
                  <a:srgbClr val="FF0000"/>
                </a:solidFill>
              </a:rPr>
              <a:t>Bacille</a:t>
            </a:r>
            <a:r>
              <a:rPr lang="en-GB" sz="3200" b="0" dirty="0">
                <a:solidFill>
                  <a:srgbClr val="FF0000"/>
                </a:solidFill>
              </a:rPr>
              <a:t> </a:t>
            </a:r>
            <a:r>
              <a:rPr lang="en-GB" sz="3200" b="0" dirty="0" err="1">
                <a:solidFill>
                  <a:srgbClr val="FF0000"/>
                </a:solidFill>
              </a:rPr>
              <a:t>Calmette-Guérin</a:t>
            </a:r>
            <a:r>
              <a:rPr lang="en-GB" sz="3200" b="0" dirty="0">
                <a:solidFill>
                  <a:srgbClr val="FF0000"/>
                </a:solidFill>
              </a:rPr>
              <a:t> (</a:t>
            </a:r>
            <a:r>
              <a:rPr lang="en-GB" sz="3200" b="0" dirty="0" err="1">
                <a:solidFill>
                  <a:srgbClr val="FF0000"/>
                </a:solidFill>
              </a:rPr>
              <a:t>BCG</a:t>
            </a:r>
            <a:r>
              <a:rPr lang="en-GB" sz="3200" b="0" dirty="0">
                <a:solidFill>
                  <a:srgbClr val="FF0000"/>
                </a:solidFill>
              </a:rPr>
              <a:t>)</a:t>
            </a:r>
          </a:p>
        </p:txBody>
      </p:sp>
      <p:sp>
        <p:nvSpPr>
          <p:cNvPr id="103426" name="Text Box 3"/>
          <p:cNvSpPr txBox="1">
            <a:spLocks noChangeArrowheads="1"/>
          </p:cNvSpPr>
          <p:nvPr/>
        </p:nvSpPr>
        <p:spPr bwMode="auto">
          <a:xfrm>
            <a:off x="35497" y="1557338"/>
            <a:ext cx="8928992"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ea typeface="ＭＳ Ｐゴシック" charset="0"/>
                <a:cs typeface="ＭＳ Ｐゴシック" charset="0"/>
              </a:defRPr>
            </a:lvl1pPr>
            <a:lvl2pPr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nSpc>
                <a:spcPct val="150000"/>
              </a:lnSpc>
              <a:buFontTx/>
              <a:buChar char="•"/>
            </a:pPr>
            <a:r>
              <a:rPr lang="en-GB" sz="2200" b="0" dirty="0">
                <a:solidFill>
                  <a:srgbClr val="002060"/>
                </a:solidFill>
              </a:rPr>
              <a:t> </a:t>
            </a:r>
            <a:r>
              <a:rPr lang="en-GB" sz="2400" b="0" dirty="0">
                <a:solidFill>
                  <a:srgbClr val="002060"/>
                </a:solidFill>
              </a:rPr>
              <a:t>Derived from </a:t>
            </a:r>
            <a:r>
              <a:rPr lang="en-GB" sz="2400" b="0" i="1" dirty="0">
                <a:solidFill>
                  <a:srgbClr val="002060"/>
                </a:solidFill>
              </a:rPr>
              <a:t>M. </a:t>
            </a:r>
            <a:r>
              <a:rPr lang="en-GB" sz="2400" b="0" i="1" dirty="0" err="1">
                <a:solidFill>
                  <a:srgbClr val="002060"/>
                </a:solidFill>
              </a:rPr>
              <a:t>bovis</a:t>
            </a:r>
            <a:r>
              <a:rPr lang="en-GB" sz="2400" b="0" i="1" dirty="0">
                <a:solidFill>
                  <a:srgbClr val="002060"/>
                </a:solidFill>
              </a:rPr>
              <a:t> from cows </a:t>
            </a:r>
            <a:r>
              <a:rPr lang="en-GB" sz="2400" b="0" dirty="0">
                <a:solidFill>
                  <a:srgbClr val="002060"/>
                </a:solidFill>
              </a:rPr>
              <a:t>by serial passage</a:t>
            </a:r>
          </a:p>
          <a:p>
            <a:pPr lvl="1">
              <a:lnSpc>
                <a:spcPct val="150000"/>
              </a:lnSpc>
            </a:pPr>
            <a:r>
              <a:rPr lang="en-GB" sz="2400" b="0" dirty="0">
                <a:solidFill>
                  <a:srgbClr val="002060"/>
                </a:solidFill>
              </a:rPr>
              <a:t>- 230 times, 1908-1921 </a:t>
            </a:r>
          </a:p>
          <a:p>
            <a:pPr>
              <a:lnSpc>
                <a:spcPct val="150000"/>
              </a:lnSpc>
              <a:buFontTx/>
              <a:buChar char="•"/>
            </a:pPr>
            <a:r>
              <a:rPr lang="en-GB" sz="2400" b="0" dirty="0">
                <a:solidFill>
                  <a:srgbClr val="002060"/>
                </a:solidFill>
              </a:rPr>
              <a:t> Lost virulence in animals</a:t>
            </a:r>
          </a:p>
          <a:p>
            <a:pPr>
              <a:lnSpc>
                <a:spcPct val="150000"/>
              </a:lnSpc>
            </a:pPr>
            <a:r>
              <a:rPr lang="en-GB" sz="2400" b="0" dirty="0">
                <a:solidFill>
                  <a:srgbClr val="002060"/>
                </a:solidFill>
              </a:rPr>
              <a:t>• </a:t>
            </a:r>
            <a:r>
              <a:rPr lang="en-GB" sz="2400" b="0" dirty="0" smtClean="0">
                <a:solidFill>
                  <a:srgbClr val="002060"/>
                </a:solidFill>
              </a:rPr>
              <a:t>Preserved </a:t>
            </a:r>
            <a:r>
              <a:rPr lang="en-GB" sz="2400" b="0" dirty="0">
                <a:solidFill>
                  <a:srgbClr val="002060"/>
                </a:solidFill>
              </a:rPr>
              <a:t>immunogenicity</a:t>
            </a:r>
          </a:p>
          <a:p>
            <a:pPr>
              <a:lnSpc>
                <a:spcPct val="150000"/>
              </a:lnSpc>
            </a:pPr>
            <a:r>
              <a:rPr lang="en-GB" sz="2400" b="0" dirty="0">
                <a:solidFill>
                  <a:srgbClr val="002060"/>
                </a:solidFill>
              </a:rPr>
              <a:t>• Effective in experimental models</a:t>
            </a:r>
          </a:p>
          <a:p>
            <a:pPr>
              <a:lnSpc>
                <a:spcPct val="150000"/>
              </a:lnSpc>
            </a:pPr>
            <a:r>
              <a:rPr lang="en-GB" sz="2400" b="0" dirty="0">
                <a:solidFill>
                  <a:srgbClr val="002060"/>
                </a:solidFill>
              </a:rPr>
              <a:t>• Safe</a:t>
            </a:r>
          </a:p>
          <a:p>
            <a:pPr>
              <a:lnSpc>
                <a:spcPct val="150000"/>
              </a:lnSpc>
            </a:pPr>
            <a:r>
              <a:rPr lang="en-GB" sz="2400" b="0" dirty="0">
                <a:solidFill>
                  <a:srgbClr val="002060"/>
                </a:solidFill>
              </a:rPr>
              <a:t>• Inexpensive</a:t>
            </a:r>
          </a:p>
          <a:p>
            <a:pPr>
              <a:lnSpc>
                <a:spcPct val="150000"/>
              </a:lnSpc>
            </a:pPr>
            <a:r>
              <a:rPr lang="en-GB" sz="2400" b="0" dirty="0">
                <a:solidFill>
                  <a:srgbClr val="002060"/>
                </a:solidFill>
              </a:rPr>
              <a:t>• 1st child vaccinated 1921, since then &gt; 1 billion doses/yr</a:t>
            </a:r>
          </a:p>
          <a:p>
            <a:pPr>
              <a:lnSpc>
                <a:spcPct val="150000"/>
              </a:lnSpc>
              <a:buFontTx/>
              <a:buChar char="•"/>
            </a:pPr>
            <a:r>
              <a:rPr lang="en-GB" sz="2400" b="0" dirty="0">
                <a:solidFill>
                  <a:srgbClr val="002060"/>
                </a:solidFill>
              </a:rPr>
              <a:t>  Many </a:t>
            </a:r>
            <a:r>
              <a:rPr lang="ja-JP" altLang="en-GB" sz="2400" b="0">
                <a:solidFill>
                  <a:srgbClr val="002060"/>
                </a:solidFill>
              </a:rPr>
              <a:t>‘</a:t>
            </a:r>
            <a:r>
              <a:rPr lang="en-GB" altLang="ja-JP" sz="2400" b="0" dirty="0">
                <a:solidFill>
                  <a:srgbClr val="002060"/>
                </a:solidFill>
              </a:rPr>
              <a:t>daughter</a:t>
            </a:r>
            <a:r>
              <a:rPr lang="ja-JP" altLang="en-GB" sz="2400" b="0">
                <a:solidFill>
                  <a:srgbClr val="002060"/>
                </a:solidFill>
              </a:rPr>
              <a:t>’</a:t>
            </a:r>
            <a:r>
              <a:rPr lang="en-GB" altLang="ja-JP" sz="2400" b="0" dirty="0">
                <a:solidFill>
                  <a:srgbClr val="002060"/>
                </a:solidFill>
              </a:rPr>
              <a:t> strains; Pasteur, Copenhagen, Tokyo, </a:t>
            </a:r>
            <a:r>
              <a:rPr lang="en-GB" altLang="ja-JP" sz="2400" b="0" dirty="0" err="1">
                <a:solidFill>
                  <a:srgbClr val="002060"/>
                </a:solidFill>
              </a:rPr>
              <a:t>Glaxo</a:t>
            </a:r>
            <a:endParaRPr lang="en-GB" altLang="ja-JP" sz="2400" b="0" dirty="0">
              <a:solidFill>
                <a:srgbClr val="002060"/>
              </a:solidFill>
            </a:endParaRPr>
          </a:p>
          <a:p>
            <a:pPr>
              <a:lnSpc>
                <a:spcPct val="150000"/>
              </a:lnSpc>
              <a:buFontTx/>
              <a:buChar char="•"/>
            </a:pPr>
            <a:endParaRPr lang="en-GB" sz="2200" b="0" dirty="0">
              <a:solidFill>
                <a:srgbClr val="002060"/>
              </a:solidFill>
            </a:endParaRPr>
          </a:p>
          <a:p>
            <a:pPr>
              <a:lnSpc>
                <a:spcPct val="150000"/>
              </a:lnSpc>
              <a:buFontTx/>
              <a:buChar char="•"/>
            </a:pPr>
            <a:endParaRPr lang="en-GB" sz="2200" b="0" dirty="0">
              <a:solidFill>
                <a:srgbClr val="002060"/>
              </a:solidFill>
            </a:endParaRPr>
          </a:p>
        </p:txBody>
      </p:sp>
    </p:spTree>
    <p:extLst>
      <p:ext uri="{BB962C8B-B14F-4D97-AF65-F5344CB8AC3E}">
        <p14:creationId xmlns:p14="http://schemas.microsoft.com/office/powerpoint/2010/main" val="367603525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65425" y="0"/>
            <a:ext cx="6343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2"/>
          <p:cNvGrpSpPr>
            <a:grpSpLocks/>
          </p:cNvGrpSpPr>
          <p:nvPr/>
        </p:nvGrpSpPr>
        <p:grpSpPr bwMode="auto">
          <a:xfrm>
            <a:off x="7870825" y="533400"/>
            <a:ext cx="1344613" cy="2590800"/>
            <a:chOff x="4958" y="336"/>
            <a:chExt cx="847" cy="1632"/>
          </a:xfrm>
        </p:grpSpPr>
        <p:sp>
          <p:nvSpPr>
            <p:cNvPr id="105485" name="Text Box 8"/>
            <p:cNvSpPr txBox="1">
              <a:spLocks noChangeArrowheads="1"/>
            </p:cNvSpPr>
            <p:nvPr/>
          </p:nvSpPr>
          <p:spPr bwMode="auto">
            <a:xfrm>
              <a:off x="5273" y="961"/>
              <a:ext cx="5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a:r>
                <a:rPr lang="en-US" sz="1800">
                  <a:solidFill>
                    <a:srgbClr val="FF0000"/>
                  </a:solidFill>
                  <a:latin typeface="Times" charset="0"/>
                </a:rPr>
                <a:t>Works</a:t>
              </a:r>
            </a:p>
            <a:p>
              <a:pPr algn="ctr"/>
              <a:r>
                <a:rPr lang="en-US" sz="1800">
                  <a:solidFill>
                    <a:srgbClr val="FF0000"/>
                  </a:solidFill>
                  <a:latin typeface="Times" charset="0"/>
                </a:rPr>
                <a:t>well</a:t>
              </a:r>
            </a:p>
          </p:txBody>
        </p:sp>
        <p:grpSp>
          <p:nvGrpSpPr>
            <p:cNvPr id="3" name="Group 21"/>
            <p:cNvGrpSpPr>
              <a:grpSpLocks/>
            </p:cNvGrpSpPr>
            <p:nvPr/>
          </p:nvGrpSpPr>
          <p:grpSpPr bwMode="auto">
            <a:xfrm>
              <a:off x="4958" y="336"/>
              <a:ext cx="630" cy="1632"/>
              <a:chOff x="4958" y="336"/>
              <a:chExt cx="630" cy="1632"/>
            </a:xfrm>
          </p:grpSpPr>
          <p:sp>
            <p:nvSpPr>
              <p:cNvPr id="105487" name="Oval 7"/>
              <p:cNvSpPr>
                <a:spLocks noChangeArrowheads="1"/>
              </p:cNvSpPr>
              <p:nvPr/>
            </p:nvSpPr>
            <p:spPr bwMode="auto">
              <a:xfrm>
                <a:off x="4958" y="336"/>
                <a:ext cx="336" cy="1632"/>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88" name="Line 9"/>
              <p:cNvSpPr>
                <a:spLocks noChangeShapeType="1"/>
              </p:cNvSpPr>
              <p:nvPr/>
            </p:nvSpPr>
            <p:spPr bwMode="auto">
              <a:xfrm flipH="1">
                <a:off x="5294" y="1152"/>
                <a:ext cx="144" cy="0"/>
              </a:xfrm>
              <a:prstGeom prst="line">
                <a:avLst/>
              </a:prstGeom>
              <a:noFill/>
              <a:ln w="19050">
                <a:solidFill>
                  <a:srgbClr val="FF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89" name="Text Box 15"/>
              <p:cNvSpPr txBox="1">
                <a:spLocks noChangeArrowheads="1"/>
              </p:cNvSpPr>
              <p:nvPr/>
            </p:nvSpPr>
            <p:spPr bwMode="auto">
              <a:xfrm>
                <a:off x="5472" y="1046"/>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endParaRPr lang="en-US" sz="2400" b="0">
                  <a:solidFill>
                    <a:srgbClr val="FF0000"/>
                  </a:solidFill>
                  <a:latin typeface="Times" charset="0"/>
                </a:endParaRPr>
              </a:p>
            </p:txBody>
          </p:sp>
        </p:grpSp>
      </p:grpSp>
      <p:grpSp>
        <p:nvGrpSpPr>
          <p:cNvPr id="4" name="Group 20"/>
          <p:cNvGrpSpPr>
            <a:grpSpLocks/>
          </p:cNvGrpSpPr>
          <p:nvPr/>
        </p:nvGrpSpPr>
        <p:grpSpPr bwMode="auto">
          <a:xfrm>
            <a:off x="7870825" y="3429000"/>
            <a:ext cx="1077913" cy="2895600"/>
            <a:chOff x="4958" y="2160"/>
            <a:chExt cx="679" cy="1824"/>
          </a:xfrm>
        </p:grpSpPr>
        <p:sp>
          <p:nvSpPr>
            <p:cNvPr id="105477" name="Oval 10"/>
            <p:cNvSpPr>
              <a:spLocks noChangeArrowheads="1"/>
            </p:cNvSpPr>
            <p:nvPr/>
          </p:nvSpPr>
          <p:spPr bwMode="auto">
            <a:xfrm>
              <a:off x="4958" y="3216"/>
              <a:ext cx="288" cy="144"/>
            </a:xfrm>
            <a:prstGeom prst="ellipse">
              <a:avLst/>
            </a:pr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78" name="Oval 11"/>
            <p:cNvSpPr>
              <a:spLocks noChangeArrowheads="1"/>
            </p:cNvSpPr>
            <p:nvPr/>
          </p:nvSpPr>
          <p:spPr bwMode="auto">
            <a:xfrm>
              <a:off x="4958" y="3408"/>
              <a:ext cx="288" cy="144"/>
            </a:xfrm>
            <a:prstGeom prst="ellipse">
              <a:avLst/>
            </a:pr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79" name="Oval 12"/>
            <p:cNvSpPr>
              <a:spLocks noChangeArrowheads="1"/>
            </p:cNvSpPr>
            <p:nvPr/>
          </p:nvSpPr>
          <p:spPr bwMode="auto">
            <a:xfrm>
              <a:off x="5006" y="2160"/>
              <a:ext cx="288" cy="240"/>
            </a:xfrm>
            <a:prstGeom prst="ellipse">
              <a:avLst/>
            </a:pr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80" name="Oval 13"/>
            <p:cNvSpPr>
              <a:spLocks noChangeArrowheads="1"/>
            </p:cNvSpPr>
            <p:nvPr/>
          </p:nvSpPr>
          <p:spPr bwMode="auto">
            <a:xfrm>
              <a:off x="4958" y="3648"/>
              <a:ext cx="288" cy="144"/>
            </a:xfrm>
            <a:prstGeom prst="ellipse">
              <a:avLst/>
            </a:pr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81" name="Oval 14"/>
            <p:cNvSpPr>
              <a:spLocks noChangeArrowheads="1"/>
            </p:cNvSpPr>
            <p:nvPr/>
          </p:nvSpPr>
          <p:spPr bwMode="auto">
            <a:xfrm>
              <a:off x="4958" y="3840"/>
              <a:ext cx="288" cy="144"/>
            </a:xfrm>
            <a:prstGeom prst="ellipse">
              <a:avLst/>
            </a:pr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82" name="Text Box 16"/>
            <p:cNvSpPr txBox="1">
              <a:spLocks noChangeArrowheads="1"/>
            </p:cNvSpPr>
            <p:nvPr/>
          </p:nvSpPr>
          <p:spPr bwMode="auto">
            <a:xfrm>
              <a:off x="5165" y="2607"/>
              <a:ext cx="47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a:r>
                <a:rPr lang="en-US" sz="2000">
                  <a:solidFill>
                    <a:srgbClr val="1B19FC"/>
                  </a:solidFill>
                  <a:latin typeface="Times" charset="0"/>
                </a:rPr>
                <a:t>Does</a:t>
              </a:r>
            </a:p>
            <a:p>
              <a:pPr algn="ctr"/>
              <a:r>
                <a:rPr lang="en-US" sz="2000">
                  <a:solidFill>
                    <a:srgbClr val="1B19FC"/>
                  </a:solidFill>
                  <a:latin typeface="Times" charset="0"/>
                </a:rPr>
                <a:t>not</a:t>
              </a:r>
            </a:p>
            <a:p>
              <a:pPr algn="ctr"/>
              <a:r>
                <a:rPr lang="en-US" sz="2000">
                  <a:solidFill>
                    <a:srgbClr val="1B19FC"/>
                  </a:solidFill>
                  <a:latin typeface="Times" charset="0"/>
                </a:rPr>
                <a:t>work</a:t>
              </a:r>
              <a:endParaRPr lang="en-US" sz="2000" b="0">
                <a:solidFill>
                  <a:srgbClr val="1B19FC"/>
                </a:solidFill>
                <a:latin typeface="Times" charset="0"/>
              </a:endParaRPr>
            </a:p>
          </p:txBody>
        </p:sp>
        <p:sp>
          <p:nvSpPr>
            <p:cNvPr id="105483" name="Line 17"/>
            <p:cNvSpPr>
              <a:spLocks noChangeShapeType="1"/>
            </p:cNvSpPr>
            <p:nvPr/>
          </p:nvSpPr>
          <p:spPr bwMode="auto">
            <a:xfrm flipH="1" flipV="1">
              <a:off x="5246" y="2400"/>
              <a:ext cx="192" cy="288"/>
            </a:xfrm>
            <a:prstGeom prst="line">
              <a:avLst/>
            </a:prstGeom>
            <a:noFill/>
            <a:ln w="19050">
              <a:solidFill>
                <a:srgbClr val="0000FF"/>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84" name="Line 18"/>
            <p:cNvSpPr>
              <a:spLocks noChangeShapeType="1"/>
            </p:cNvSpPr>
            <p:nvPr/>
          </p:nvSpPr>
          <p:spPr bwMode="auto">
            <a:xfrm flipH="1">
              <a:off x="5294" y="3230"/>
              <a:ext cx="96" cy="336"/>
            </a:xfrm>
            <a:prstGeom prst="line">
              <a:avLst/>
            </a:prstGeom>
            <a:noFill/>
            <a:ln w="19050">
              <a:solidFill>
                <a:srgbClr val="0000FF"/>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05476" name="Text Box 19"/>
          <p:cNvSpPr txBox="1">
            <a:spLocks noChangeArrowheads="1"/>
          </p:cNvSpPr>
          <p:nvPr/>
        </p:nvSpPr>
        <p:spPr bwMode="auto">
          <a:xfrm>
            <a:off x="34925" y="2506216"/>
            <a:ext cx="29146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US" sz="3200" b="0" dirty="0">
                <a:solidFill>
                  <a:srgbClr val="FF0000"/>
                </a:solidFill>
              </a:rPr>
              <a:t>How well does </a:t>
            </a:r>
          </a:p>
          <a:p>
            <a:r>
              <a:rPr lang="en-US" sz="3200" b="0" dirty="0">
                <a:solidFill>
                  <a:srgbClr val="FF0000"/>
                </a:solidFill>
              </a:rPr>
              <a:t>it work?</a:t>
            </a:r>
          </a:p>
        </p:txBody>
      </p:sp>
    </p:spTree>
    <p:extLst>
      <p:ext uri="{BB962C8B-B14F-4D97-AF65-F5344CB8AC3E}">
        <p14:creationId xmlns:p14="http://schemas.microsoft.com/office/powerpoint/2010/main" val="1670303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549400" y="135036"/>
            <a:ext cx="6623050" cy="701676"/>
          </a:xfrm>
          <a:prstGeom prst="rect">
            <a:avLst/>
          </a:prstGeom>
          <a:noFill/>
          <a:ln w="9525">
            <a:noFill/>
            <a:miter lim="800000"/>
            <a:headEnd/>
            <a:tailEnd/>
          </a:ln>
        </p:spPr>
        <p:txBody>
          <a:bodyPr wrap="none">
            <a:spAutoFit/>
          </a:bodyPr>
          <a:lstStyle/>
          <a:p>
            <a:pPr eaLnBrk="0" hangingPunct="0"/>
            <a:r>
              <a:rPr lang="en-GB" sz="4000" b="0" dirty="0">
                <a:solidFill>
                  <a:srgbClr val="FF0000"/>
                </a:solidFill>
              </a:rPr>
              <a:t>Is </a:t>
            </a:r>
            <a:r>
              <a:rPr lang="en-GB" sz="4000" b="0" dirty="0" err="1">
                <a:solidFill>
                  <a:srgbClr val="FF0000"/>
                </a:solidFill>
              </a:rPr>
              <a:t>BCG</a:t>
            </a:r>
            <a:r>
              <a:rPr lang="en-GB" sz="4000" b="0" dirty="0">
                <a:solidFill>
                  <a:srgbClr val="FF0000"/>
                </a:solidFill>
              </a:rPr>
              <a:t> effective in humans?</a:t>
            </a:r>
          </a:p>
        </p:txBody>
      </p:sp>
      <p:sp>
        <p:nvSpPr>
          <p:cNvPr id="35843" name="Text Box 3"/>
          <p:cNvSpPr txBox="1">
            <a:spLocks noChangeArrowheads="1"/>
          </p:cNvSpPr>
          <p:nvPr/>
        </p:nvSpPr>
        <p:spPr bwMode="auto">
          <a:xfrm>
            <a:off x="34925" y="882650"/>
            <a:ext cx="9109075" cy="2546350"/>
          </a:xfrm>
          <a:prstGeom prst="rect">
            <a:avLst/>
          </a:prstGeom>
          <a:noFill/>
          <a:ln w="9525">
            <a:noFill/>
            <a:miter lim="800000"/>
            <a:headEnd/>
            <a:tailEnd/>
          </a:ln>
        </p:spPr>
        <p:txBody>
          <a:bodyPr>
            <a:spAutoFit/>
          </a:bodyPr>
          <a:lstStyle/>
          <a:p>
            <a:pPr eaLnBrk="0" hangingPunct="0">
              <a:lnSpc>
                <a:spcPct val="130000"/>
              </a:lnSpc>
            </a:pPr>
            <a:r>
              <a:rPr lang="en-GB" b="0" dirty="0">
                <a:solidFill>
                  <a:schemeClr val="accent6"/>
                </a:solidFill>
              </a:rPr>
              <a:t>• </a:t>
            </a:r>
            <a:r>
              <a:rPr lang="en-GB" sz="2400" b="0" dirty="0">
                <a:solidFill>
                  <a:schemeClr val="accent6"/>
                </a:solidFill>
              </a:rPr>
              <a:t>Debated for 70 years – 0-80% efficacy across studies in </a:t>
            </a:r>
          </a:p>
          <a:p>
            <a:pPr eaLnBrk="0" hangingPunct="0">
              <a:lnSpc>
                <a:spcPct val="130000"/>
              </a:lnSpc>
            </a:pPr>
            <a:r>
              <a:rPr lang="en-GB" sz="2400" b="0" dirty="0">
                <a:solidFill>
                  <a:schemeClr val="accent6"/>
                </a:solidFill>
              </a:rPr>
              <a:t>  prevention of pulmonary TB</a:t>
            </a:r>
          </a:p>
          <a:p>
            <a:pPr eaLnBrk="0" hangingPunct="0">
              <a:lnSpc>
                <a:spcPct val="130000"/>
              </a:lnSpc>
            </a:pPr>
            <a:r>
              <a:rPr lang="en-GB" sz="2400" b="0" dirty="0">
                <a:solidFill>
                  <a:schemeClr val="accent6"/>
                </a:solidFill>
              </a:rPr>
              <a:t>• Protects against disseminated disease in children</a:t>
            </a:r>
          </a:p>
          <a:p>
            <a:pPr eaLnBrk="0" hangingPunct="0">
              <a:lnSpc>
                <a:spcPct val="130000"/>
              </a:lnSpc>
            </a:pPr>
            <a:r>
              <a:rPr lang="en-GB" sz="2400" b="0" dirty="0">
                <a:solidFill>
                  <a:schemeClr val="accent6"/>
                </a:solidFill>
              </a:rPr>
              <a:t>• Protects against leprosy</a:t>
            </a:r>
          </a:p>
          <a:p>
            <a:pPr eaLnBrk="0" hangingPunct="0">
              <a:lnSpc>
                <a:spcPct val="130000"/>
              </a:lnSpc>
            </a:pPr>
            <a:r>
              <a:rPr lang="en-GB" sz="2400" b="0" dirty="0">
                <a:solidFill>
                  <a:schemeClr val="accent6"/>
                </a:solidFill>
              </a:rPr>
              <a:t>• Efficacy varies by geographic location and population</a:t>
            </a:r>
          </a:p>
        </p:txBody>
      </p:sp>
      <p:sp>
        <p:nvSpPr>
          <p:cNvPr id="35844" name="Text Box 4"/>
          <p:cNvSpPr txBox="1">
            <a:spLocks noChangeArrowheads="1"/>
          </p:cNvSpPr>
          <p:nvPr/>
        </p:nvSpPr>
        <p:spPr bwMode="auto">
          <a:xfrm>
            <a:off x="3806825" y="3214688"/>
            <a:ext cx="1495872" cy="964367"/>
          </a:xfrm>
          <a:prstGeom prst="rect">
            <a:avLst/>
          </a:prstGeom>
          <a:noFill/>
          <a:ln w="9525">
            <a:noFill/>
            <a:miter lim="800000"/>
            <a:headEnd/>
            <a:tailEnd/>
          </a:ln>
        </p:spPr>
        <p:txBody>
          <a:bodyPr wrap="none">
            <a:spAutoFit/>
          </a:bodyPr>
          <a:lstStyle/>
          <a:p>
            <a:pPr eaLnBrk="0" hangingPunct="0">
              <a:lnSpc>
                <a:spcPct val="150000"/>
              </a:lnSpc>
            </a:pPr>
            <a:r>
              <a:rPr lang="en-GB" sz="4000" b="0" dirty="0">
                <a:solidFill>
                  <a:srgbClr val="FF6600"/>
                </a:solidFill>
              </a:rPr>
              <a:t>Why?</a:t>
            </a:r>
          </a:p>
        </p:txBody>
      </p:sp>
      <p:sp>
        <p:nvSpPr>
          <p:cNvPr id="35845" name="Text Box 5"/>
          <p:cNvSpPr txBox="1">
            <a:spLocks noChangeArrowheads="1"/>
          </p:cNvSpPr>
          <p:nvPr/>
        </p:nvSpPr>
        <p:spPr bwMode="auto">
          <a:xfrm>
            <a:off x="107950" y="4114800"/>
            <a:ext cx="9110186" cy="2474524"/>
          </a:xfrm>
          <a:prstGeom prst="rect">
            <a:avLst/>
          </a:prstGeom>
          <a:noFill/>
          <a:ln w="9525">
            <a:noFill/>
            <a:miter lim="800000"/>
            <a:headEnd/>
            <a:tailEnd/>
          </a:ln>
        </p:spPr>
        <p:txBody>
          <a:bodyPr wrap="none">
            <a:spAutoFit/>
          </a:bodyPr>
          <a:lstStyle/>
          <a:p>
            <a:pPr eaLnBrk="0" hangingPunct="0">
              <a:lnSpc>
                <a:spcPct val="130000"/>
              </a:lnSpc>
            </a:pPr>
            <a:r>
              <a:rPr lang="en-GB" sz="2400" b="0" dirty="0" smtClean="0">
                <a:solidFill>
                  <a:srgbClr val="2D2D8A"/>
                </a:solidFill>
              </a:rPr>
              <a:t>• </a:t>
            </a:r>
            <a:r>
              <a:rPr lang="en-GB" sz="2400" b="0" dirty="0">
                <a:solidFill>
                  <a:srgbClr val="2D2D8A"/>
                </a:solidFill>
              </a:rPr>
              <a:t>‘Interference’ by environmental mycobacteria?</a:t>
            </a:r>
          </a:p>
          <a:p>
            <a:pPr eaLnBrk="0" hangingPunct="0">
              <a:lnSpc>
                <a:spcPct val="130000"/>
              </a:lnSpc>
            </a:pPr>
            <a:r>
              <a:rPr lang="en-GB" sz="2400" b="0" dirty="0" smtClean="0">
                <a:solidFill>
                  <a:srgbClr val="2D2D8A"/>
                </a:solidFill>
              </a:rPr>
              <a:t>• </a:t>
            </a:r>
            <a:r>
              <a:rPr lang="en-GB" sz="2400" b="0" dirty="0">
                <a:solidFill>
                  <a:srgbClr val="2D2D8A"/>
                </a:solidFill>
              </a:rPr>
              <a:t>Genetic differences between populations?</a:t>
            </a:r>
          </a:p>
          <a:p>
            <a:pPr eaLnBrk="0" hangingPunct="0">
              <a:lnSpc>
                <a:spcPct val="130000"/>
              </a:lnSpc>
              <a:buFontTx/>
              <a:buChar char="•"/>
            </a:pPr>
            <a:r>
              <a:rPr lang="en-GB" sz="2400" b="0" dirty="0">
                <a:solidFill>
                  <a:srgbClr val="2D2D8A"/>
                </a:solidFill>
              </a:rPr>
              <a:t> Background frequency of exposure to TB and age of </a:t>
            </a:r>
            <a:r>
              <a:rPr lang="en-GB" sz="2400" b="0" dirty="0" smtClean="0">
                <a:solidFill>
                  <a:srgbClr val="2D2D8A"/>
                </a:solidFill>
              </a:rPr>
              <a:t>vaccination</a:t>
            </a:r>
          </a:p>
          <a:p>
            <a:pPr eaLnBrk="0" hangingPunct="0">
              <a:lnSpc>
                <a:spcPct val="130000"/>
              </a:lnSpc>
              <a:buFontTx/>
              <a:buChar char="•"/>
            </a:pPr>
            <a:r>
              <a:rPr lang="en-GB" sz="2400" b="0" dirty="0">
                <a:solidFill>
                  <a:srgbClr val="2D2D8A"/>
                </a:solidFill>
              </a:rPr>
              <a:t> </a:t>
            </a:r>
            <a:r>
              <a:rPr lang="en-GB" sz="2400" b="0" dirty="0" smtClean="0">
                <a:solidFill>
                  <a:srgbClr val="2D2D8A"/>
                </a:solidFill>
              </a:rPr>
              <a:t>Differences </a:t>
            </a:r>
            <a:r>
              <a:rPr lang="en-GB" sz="2400" b="0" dirty="0">
                <a:solidFill>
                  <a:srgbClr val="2D2D8A"/>
                </a:solidFill>
              </a:rPr>
              <a:t>between BCG sub-strains</a:t>
            </a:r>
            <a:r>
              <a:rPr lang="en-GB" sz="2400" b="0" dirty="0" smtClean="0">
                <a:solidFill>
                  <a:srgbClr val="2D2D8A"/>
                </a:solidFill>
              </a:rPr>
              <a:t>?</a:t>
            </a:r>
          </a:p>
          <a:p>
            <a:pPr eaLnBrk="0" hangingPunct="0">
              <a:lnSpc>
                <a:spcPct val="130000"/>
              </a:lnSpc>
              <a:buFontTx/>
              <a:buChar char="•"/>
            </a:pPr>
            <a:r>
              <a:rPr lang="en-GB" sz="2400" b="0" dirty="0">
                <a:solidFill>
                  <a:srgbClr val="2D2D8A"/>
                </a:solidFill>
              </a:rPr>
              <a:t> </a:t>
            </a:r>
            <a:r>
              <a:rPr lang="en-GB" sz="2400" b="0" dirty="0" smtClean="0">
                <a:solidFill>
                  <a:srgbClr val="2D2D8A"/>
                </a:solidFill>
              </a:rPr>
              <a:t>Too </a:t>
            </a:r>
            <a:r>
              <a:rPr lang="en-GB" sz="2400" b="0" dirty="0">
                <a:solidFill>
                  <a:srgbClr val="2D2D8A"/>
                </a:solidFill>
              </a:rPr>
              <a:t>attenuated</a:t>
            </a:r>
            <a:r>
              <a:rPr lang="en-GB" sz="2400" b="0" dirty="0" smtClean="0">
                <a:solidFill>
                  <a:srgbClr val="2D2D8A"/>
                </a:solidFill>
              </a:rPr>
              <a:t>?</a:t>
            </a:r>
            <a:endParaRPr lang="en-GB" sz="2400" b="0" dirty="0">
              <a:solidFill>
                <a:srgbClr val="2D2D8A"/>
              </a:solidFill>
            </a:endParaRPr>
          </a:p>
        </p:txBody>
      </p:sp>
    </p:spTree>
    <p:extLst>
      <p:ext uri="{BB962C8B-B14F-4D97-AF65-F5344CB8AC3E}">
        <p14:creationId xmlns:p14="http://schemas.microsoft.com/office/powerpoint/2010/main" val="930914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528" fill="hold" grpId="0" nodeType="clickEffect">
                                  <p:stCondLst>
                                    <p:cond delay="0"/>
                                  </p:stCondLst>
                                  <p:childTnLst>
                                    <p:set>
                                      <p:cBhvr>
                                        <p:cTn id="10" dur="1" fill="hold">
                                          <p:stCondLst>
                                            <p:cond delay="0"/>
                                          </p:stCondLst>
                                        </p:cTn>
                                        <p:tgtEl>
                                          <p:spTgt spid="35844"/>
                                        </p:tgtEl>
                                        <p:attrNameLst>
                                          <p:attrName>style.visibility</p:attrName>
                                        </p:attrNameLst>
                                      </p:cBhvr>
                                      <p:to>
                                        <p:strVal val="visible"/>
                                      </p:to>
                                    </p:set>
                                    <p:anim calcmode="lin" valueType="num">
                                      <p:cBhvr>
                                        <p:cTn id="11" dur="500" fill="hold"/>
                                        <p:tgtEl>
                                          <p:spTgt spid="35844"/>
                                        </p:tgtEl>
                                        <p:attrNameLst>
                                          <p:attrName>ppt_w</p:attrName>
                                        </p:attrNameLst>
                                      </p:cBhvr>
                                      <p:tavLst>
                                        <p:tav tm="0">
                                          <p:val>
                                            <p:fltVal val="0"/>
                                          </p:val>
                                        </p:tav>
                                        <p:tav tm="100000">
                                          <p:val>
                                            <p:strVal val="#ppt_w"/>
                                          </p:val>
                                        </p:tav>
                                      </p:tavLst>
                                    </p:anim>
                                    <p:anim calcmode="lin" valueType="num">
                                      <p:cBhvr>
                                        <p:cTn id="12" dur="500" fill="hold"/>
                                        <p:tgtEl>
                                          <p:spTgt spid="35844"/>
                                        </p:tgtEl>
                                        <p:attrNameLst>
                                          <p:attrName>ppt_h</p:attrName>
                                        </p:attrNameLst>
                                      </p:cBhvr>
                                      <p:tavLst>
                                        <p:tav tm="0">
                                          <p:val>
                                            <p:fltVal val="0"/>
                                          </p:val>
                                        </p:tav>
                                        <p:tav tm="100000">
                                          <p:val>
                                            <p:strVal val="#ppt_h"/>
                                          </p:val>
                                        </p:tav>
                                      </p:tavLst>
                                    </p:anim>
                                    <p:anim calcmode="lin" valueType="num">
                                      <p:cBhvr>
                                        <p:cTn id="13" dur="500" fill="hold"/>
                                        <p:tgtEl>
                                          <p:spTgt spid="35844"/>
                                        </p:tgtEl>
                                        <p:attrNameLst>
                                          <p:attrName>ppt_x</p:attrName>
                                        </p:attrNameLst>
                                      </p:cBhvr>
                                      <p:tavLst>
                                        <p:tav tm="0">
                                          <p:val>
                                            <p:fltVal val="0.5"/>
                                          </p:val>
                                        </p:tav>
                                        <p:tav tm="100000">
                                          <p:val>
                                            <p:strVal val="#ppt_x"/>
                                          </p:val>
                                        </p:tav>
                                      </p:tavLst>
                                    </p:anim>
                                    <p:anim calcmode="lin" valueType="num">
                                      <p:cBhvr>
                                        <p:cTn id="14" dur="500" fill="hold"/>
                                        <p:tgtEl>
                                          <p:spTgt spid="35844"/>
                                        </p:tgtEl>
                                        <p:attrNameLst>
                                          <p:attrName>ppt_y</p:attrName>
                                        </p:attrNameLst>
                                      </p:cBhvr>
                                      <p:tavLst>
                                        <p:tav tm="0">
                                          <p:val>
                                            <p:fltVal val="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4" grpId="0" autoUpdateAnimBg="0"/>
      <p:bldP spid="35845"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0" y="201960"/>
            <a:ext cx="9144000" cy="1066800"/>
          </a:xfrm>
          <a:noFill/>
        </p:spPr>
        <p:txBody>
          <a:bodyPr/>
          <a:lstStyle/>
          <a:p>
            <a:pPr eaLnBrk="1" hangingPunct="1"/>
            <a:r>
              <a:rPr lang="en-US" sz="3200" dirty="0">
                <a:solidFill>
                  <a:srgbClr val="FF0000"/>
                </a:solidFill>
                <a:latin typeface="Arial" charset="0"/>
              </a:rPr>
              <a:t>Comparative genomics by microarray </a:t>
            </a:r>
            <a:r>
              <a:rPr lang="en-US" sz="3200" dirty="0" err="1">
                <a:solidFill>
                  <a:srgbClr val="FF0000"/>
                </a:solidFill>
                <a:latin typeface="Arial" charset="0"/>
              </a:rPr>
              <a:t>hybridisation</a:t>
            </a:r>
            <a:endParaRPr lang="en-US" sz="3200" dirty="0">
              <a:solidFill>
                <a:srgbClr val="FF0000"/>
              </a:solidFill>
              <a:latin typeface="Arial" charset="0"/>
            </a:endParaRPr>
          </a:p>
        </p:txBody>
      </p:sp>
      <p:pic>
        <p:nvPicPr>
          <p:cNvPr id="10854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b="52074"/>
          <a:stretch>
            <a:fillRect/>
          </a:stretch>
        </p:blipFill>
        <p:spPr bwMode="auto">
          <a:xfrm>
            <a:off x="4932363" y="1338263"/>
            <a:ext cx="3960812" cy="34591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8612" name="Text Box 4"/>
          <p:cNvSpPr txBox="1">
            <a:spLocks noChangeArrowheads="1"/>
          </p:cNvSpPr>
          <p:nvPr/>
        </p:nvSpPr>
        <p:spPr bwMode="auto">
          <a:xfrm>
            <a:off x="179388" y="5194300"/>
            <a:ext cx="89646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400" b="0" dirty="0">
                <a:solidFill>
                  <a:srgbClr val="2D2D8A"/>
                </a:solidFill>
              </a:rPr>
              <a:t>Compared genomes of </a:t>
            </a:r>
            <a:r>
              <a:rPr lang="en-GB" sz="2400" b="0" i="1" dirty="0">
                <a:solidFill>
                  <a:srgbClr val="2D2D8A"/>
                </a:solidFill>
              </a:rPr>
              <a:t>M. </a:t>
            </a:r>
            <a:r>
              <a:rPr lang="en-GB" sz="2400" b="0" i="1" dirty="0" err="1">
                <a:solidFill>
                  <a:srgbClr val="2D2D8A"/>
                </a:solidFill>
              </a:rPr>
              <a:t>bovis</a:t>
            </a:r>
            <a:r>
              <a:rPr lang="en-GB" sz="2400" b="0" dirty="0">
                <a:solidFill>
                  <a:srgbClr val="2D2D8A"/>
                </a:solidFill>
              </a:rPr>
              <a:t> and </a:t>
            </a:r>
            <a:r>
              <a:rPr lang="en-GB" sz="2400" b="0" dirty="0" err="1">
                <a:solidFill>
                  <a:srgbClr val="2D2D8A"/>
                </a:solidFill>
              </a:rPr>
              <a:t>BCG</a:t>
            </a:r>
            <a:r>
              <a:rPr lang="en-GB" sz="2400" b="0" dirty="0">
                <a:solidFill>
                  <a:srgbClr val="2D2D8A"/>
                </a:solidFill>
              </a:rPr>
              <a:t> strains with </a:t>
            </a:r>
            <a:r>
              <a:rPr lang="en-GB" sz="2400" b="0" i="1" dirty="0">
                <a:solidFill>
                  <a:srgbClr val="2D2D8A"/>
                </a:solidFill>
              </a:rPr>
              <a:t>M. tuberculosis</a:t>
            </a:r>
            <a:r>
              <a:rPr lang="en-GB" sz="2400" b="0" dirty="0">
                <a:solidFill>
                  <a:srgbClr val="2D2D8A"/>
                </a:solidFill>
              </a:rPr>
              <a:t> using </a:t>
            </a:r>
            <a:r>
              <a:rPr lang="en-GB" sz="2400" b="0" dirty="0" err="1">
                <a:solidFill>
                  <a:srgbClr val="2D2D8A"/>
                </a:solidFill>
              </a:rPr>
              <a:t>parrallel</a:t>
            </a:r>
            <a:r>
              <a:rPr lang="en-GB" sz="2400" b="0" dirty="0">
                <a:solidFill>
                  <a:srgbClr val="2D2D8A"/>
                </a:solidFill>
              </a:rPr>
              <a:t> DNA hybridisation microarray – to determine differences in genes</a:t>
            </a:r>
          </a:p>
        </p:txBody>
      </p:sp>
      <p:sp>
        <p:nvSpPr>
          <p:cNvPr id="68613" name="Text Box 5"/>
          <p:cNvSpPr txBox="1">
            <a:spLocks noChangeArrowheads="1"/>
          </p:cNvSpPr>
          <p:nvPr/>
        </p:nvSpPr>
        <p:spPr bwMode="auto">
          <a:xfrm>
            <a:off x="250825" y="1850048"/>
            <a:ext cx="47164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2400" b="0" dirty="0">
                <a:solidFill>
                  <a:schemeClr val="accent6"/>
                </a:solidFill>
              </a:rPr>
              <a:t>Postulated that differences in </a:t>
            </a:r>
            <a:r>
              <a:rPr lang="en-GB" sz="2400" b="0" dirty="0" err="1">
                <a:solidFill>
                  <a:schemeClr val="accent6"/>
                </a:solidFill>
              </a:rPr>
              <a:t>BCG</a:t>
            </a:r>
            <a:r>
              <a:rPr lang="en-GB" sz="2400" b="0" dirty="0">
                <a:solidFill>
                  <a:schemeClr val="accent6"/>
                </a:solidFill>
              </a:rPr>
              <a:t> vaccine efficacy in human trials might have arisen as a result of changes in vaccine strain over </a:t>
            </a:r>
            <a:r>
              <a:rPr lang="en-GB" sz="2400" b="0" dirty="0" smtClean="0">
                <a:solidFill>
                  <a:schemeClr val="accent6"/>
                </a:solidFill>
              </a:rPr>
              <a:t>time</a:t>
            </a:r>
            <a:endParaRPr lang="en-GB" sz="2400" dirty="0">
              <a:solidFill>
                <a:schemeClr val="accent6"/>
              </a:solidFill>
            </a:endParaRPr>
          </a:p>
        </p:txBody>
      </p:sp>
    </p:spTree>
    <p:extLst>
      <p:ext uri="{BB962C8B-B14F-4D97-AF65-F5344CB8AC3E}">
        <p14:creationId xmlns:p14="http://schemas.microsoft.com/office/powerpoint/2010/main" val="1615312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685800" y="-90265"/>
            <a:ext cx="7772400" cy="1143001"/>
          </a:xfrm>
        </p:spPr>
        <p:txBody>
          <a:bodyPr/>
          <a:lstStyle/>
          <a:p>
            <a:pPr eaLnBrk="1" hangingPunct="1"/>
            <a:r>
              <a:rPr lang="en-US" sz="3200" dirty="0">
                <a:solidFill>
                  <a:srgbClr val="FF0000"/>
                </a:solidFill>
                <a:latin typeface="Arial" charset="0"/>
              </a:rPr>
              <a:t>Genealogy of </a:t>
            </a:r>
            <a:r>
              <a:rPr lang="en-US" sz="3200" dirty="0" err="1">
                <a:solidFill>
                  <a:srgbClr val="FF0000"/>
                </a:solidFill>
                <a:latin typeface="Arial" charset="0"/>
              </a:rPr>
              <a:t>Bacille</a:t>
            </a:r>
            <a:r>
              <a:rPr lang="en-US" sz="3200" dirty="0">
                <a:solidFill>
                  <a:srgbClr val="FF0000"/>
                </a:solidFill>
                <a:latin typeface="Arial" charset="0"/>
              </a:rPr>
              <a:t> </a:t>
            </a:r>
            <a:r>
              <a:rPr lang="en-US" sz="3200" dirty="0" err="1">
                <a:solidFill>
                  <a:srgbClr val="FF0000"/>
                </a:solidFill>
                <a:latin typeface="Arial" charset="0"/>
              </a:rPr>
              <a:t>Calmette</a:t>
            </a:r>
            <a:r>
              <a:rPr lang="en-US" sz="3200" dirty="0">
                <a:solidFill>
                  <a:srgbClr val="FF0000"/>
                </a:solidFill>
                <a:latin typeface="Arial" charset="0"/>
              </a:rPr>
              <a:t> </a:t>
            </a:r>
            <a:r>
              <a:rPr lang="en-US" sz="3200" dirty="0" err="1">
                <a:solidFill>
                  <a:srgbClr val="FF0000"/>
                </a:solidFill>
                <a:latin typeface="Arial" charset="0"/>
              </a:rPr>
              <a:t>Guérin</a:t>
            </a:r>
            <a:endParaRPr lang="en-US" sz="3200" dirty="0">
              <a:solidFill>
                <a:srgbClr val="FF0000"/>
              </a:solidFill>
              <a:latin typeface="Arial" charset="0"/>
            </a:endParaRPr>
          </a:p>
        </p:txBody>
      </p:sp>
      <p:grpSp>
        <p:nvGrpSpPr>
          <p:cNvPr id="2" name="Group 15"/>
          <p:cNvGrpSpPr>
            <a:grpSpLocks/>
          </p:cNvGrpSpPr>
          <p:nvPr/>
        </p:nvGrpSpPr>
        <p:grpSpPr bwMode="auto">
          <a:xfrm>
            <a:off x="250825" y="3933827"/>
            <a:ext cx="8893175" cy="2530475"/>
            <a:chOff x="158" y="2348"/>
            <a:chExt cx="5602" cy="1594"/>
          </a:xfrm>
        </p:grpSpPr>
        <p:sp>
          <p:nvSpPr>
            <p:cNvPr id="110600" name="Text Box 5"/>
            <p:cNvSpPr txBox="1">
              <a:spLocks noChangeArrowheads="1"/>
            </p:cNvSpPr>
            <p:nvPr/>
          </p:nvSpPr>
          <p:spPr bwMode="auto">
            <a:xfrm>
              <a:off x="158" y="2348"/>
              <a:ext cx="5602" cy="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marL="342900" indent="-342900" eaLnBrk="1" hangingPunct="1">
                <a:buFont typeface="Arial"/>
                <a:buChar char="•"/>
              </a:pPr>
              <a:r>
                <a:rPr lang="en-GB" sz="2000" b="0" dirty="0" smtClean="0">
                  <a:solidFill>
                    <a:srgbClr val="2D2D8A"/>
                  </a:solidFill>
                </a:rPr>
                <a:t>Subculture </a:t>
              </a:r>
              <a:r>
                <a:rPr lang="en-GB" sz="2000" b="0" dirty="0">
                  <a:solidFill>
                    <a:srgbClr val="2D2D8A"/>
                  </a:solidFill>
                </a:rPr>
                <a:t>of BCG in different laboratories        series of genetic deletions and evolution of different BCG sub strains</a:t>
              </a:r>
            </a:p>
            <a:p>
              <a:pPr marL="342900" indent="-342900" eaLnBrk="1" hangingPunct="1">
                <a:buFont typeface="Arial"/>
                <a:buChar char="•"/>
              </a:pPr>
              <a:endParaRPr lang="en-GB" sz="2000" b="0" dirty="0">
                <a:solidFill>
                  <a:srgbClr val="2D2D8A"/>
                </a:solidFill>
              </a:endParaRPr>
            </a:p>
            <a:p>
              <a:pPr marL="342900" indent="-342900" eaLnBrk="1" hangingPunct="1">
                <a:buFont typeface="Arial"/>
                <a:buChar char="•"/>
              </a:pPr>
              <a:r>
                <a:rPr lang="en-GB" sz="2000" b="0" dirty="0">
                  <a:solidFill>
                    <a:srgbClr val="2D2D8A"/>
                  </a:solidFill>
                </a:rPr>
                <a:t> </a:t>
              </a:r>
              <a:r>
                <a:rPr lang="en-GB" sz="2000" b="0" dirty="0" err="1">
                  <a:solidFill>
                    <a:srgbClr val="2D2D8A"/>
                  </a:solidFill>
                </a:rPr>
                <a:t>Calmette</a:t>
              </a:r>
              <a:r>
                <a:rPr lang="en-GB" sz="2000" b="0" dirty="0">
                  <a:solidFill>
                    <a:srgbClr val="2D2D8A"/>
                  </a:solidFill>
                </a:rPr>
                <a:t> and Guerin </a:t>
              </a:r>
              <a:r>
                <a:rPr lang="ja-JP" altLang="en-GB" sz="2000" b="0" dirty="0">
                  <a:solidFill>
                    <a:srgbClr val="2D2D8A"/>
                  </a:solidFill>
                </a:rPr>
                <a:t>“</a:t>
              </a:r>
              <a:r>
                <a:rPr lang="en-GB" altLang="ja-JP" sz="2000" b="0" dirty="0">
                  <a:solidFill>
                    <a:srgbClr val="2D2D8A"/>
                  </a:solidFill>
                </a:rPr>
                <a:t>lost</a:t>
              </a:r>
              <a:r>
                <a:rPr lang="ja-JP" altLang="en-GB" sz="2000" b="0" dirty="0">
                  <a:solidFill>
                    <a:srgbClr val="2D2D8A"/>
                  </a:solidFill>
                </a:rPr>
                <a:t>”</a:t>
              </a:r>
              <a:r>
                <a:rPr lang="en-GB" altLang="ja-JP" sz="2000" b="0" dirty="0">
                  <a:solidFill>
                    <a:srgbClr val="2D2D8A"/>
                  </a:solidFill>
                </a:rPr>
                <a:t> 10-kilobase fragment from </a:t>
              </a:r>
              <a:r>
                <a:rPr lang="en-GB" altLang="ja-JP" sz="2000" b="0" i="1" dirty="0">
                  <a:solidFill>
                    <a:srgbClr val="2D2D8A"/>
                  </a:solidFill>
                </a:rPr>
                <a:t>M. </a:t>
              </a:r>
              <a:r>
                <a:rPr lang="en-GB" altLang="ja-JP" sz="2000" b="0" i="1" dirty="0" err="1">
                  <a:solidFill>
                    <a:srgbClr val="2D2D8A"/>
                  </a:solidFill>
                </a:rPr>
                <a:t>bovis</a:t>
              </a:r>
              <a:r>
                <a:rPr lang="en-GB" altLang="ja-JP" sz="2000" b="0" dirty="0">
                  <a:solidFill>
                    <a:srgbClr val="2D2D8A"/>
                  </a:solidFill>
                </a:rPr>
                <a:t> progenitor strain during initial process of attenuation</a:t>
              </a:r>
            </a:p>
            <a:p>
              <a:pPr marL="342900" indent="-342900" eaLnBrk="1" hangingPunct="1">
                <a:buFont typeface="Arial"/>
                <a:buChar char="•"/>
              </a:pPr>
              <a:endParaRPr lang="en-GB" sz="2000" b="0" dirty="0">
                <a:solidFill>
                  <a:srgbClr val="2D2D8A"/>
                </a:solidFill>
              </a:endParaRPr>
            </a:p>
            <a:p>
              <a:pPr marL="342900" indent="-342900" eaLnBrk="1" hangingPunct="1">
                <a:buFont typeface="Arial"/>
                <a:buChar char="•"/>
              </a:pPr>
              <a:r>
                <a:rPr lang="en-GB" sz="2000" b="0" dirty="0">
                  <a:solidFill>
                    <a:srgbClr val="2D2D8A"/>
                  </a:solidFill>
                </a:rPr>
                <a:t>2nd fragment deleted in 1920s + 3 fragments deleted during passage in separate laboratories to generate the current BCG sub-strains</a:t>
              </a:r>
            </a:p>
          </p:txBody>
        </p:sp>
        <p:sp>
          <p:nvSpPr>
            <p:cNvPr id="110601" name="Line 6"/>
            <p:cNvSpPr>
              <a:spLocks noChangeShapeType="1"/>
            </p:cNvSpPr>
            <p:nvPr/>
          </p:nvSpPr>
          <p:spPr bwMode="auto">
            <a:xfrm>
              <a:off x="3424" y="2484"/>
              <a:ext cx="254" cy="0"/>
            </a:xfrm>
            <a:prstGeom prst="line">
              <a:avLst/>
            </a:prstGeom>
            <a:noFill/>
            <a:ln w="9525">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2D2D8A"/>
                </a:solidFill>
              </a:endParaRPr>
            </a:p>
          </p:txBody>
        </p:sp>
      </p:grpSp>
      <p:sp>
        <p:nvSpPr>
          <p:cNvPr id="110595" name="Text Box 4"/>
          <p:cNvSpPr txBox="1">
            <a:spLocks noChangeArrowheads="1"/>
          </p:cNvSpPr>
          <p:nvPr/>
        </p:nvSpPr>
        <p:spPr bwMode="auto">
          <a:xfrm>
            <a:off x="6108700" y="1112838"/>
            <a:ext cx="2998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GB" sz="2000" b="0" dirty="0">
                <a:solidFill>
                  <a:srgbClr val="FFC000"/>
                </a:solidFill>
              </a:rPr>
              <a:t>Behr MA et al. (1999) </a:t>
            </a:r>
            <a:r>
              <a:rPr lang="en-GB" sz="2000" b="0" i="1" dirty="0">
                <a:solidFill>
                  <a:srgbClr val="FFC000"/>
                </a:solidFill>
              </a:rPr>
              <a:t>Science </a:t>
            </a:r>
            <a:r>
              <a:rPr lang="en-GB" sz="2000" b="0" dirty="0">
                <a:solidFill>
                  <a:srgbClr val="FFC000"/>
                </a:solidFill>
              </a:rPr>
              <a:t>284:1520</a:t>
            </a:r>
            <a:endParaRPr lang="en-US" sz="2000" b="0" dirty="0">
              <a:solidFill>
                <a:srgbClr val="FFC000"/>
              </a:solidFill>
            </a:endParaRPr>
          </a:p>
        </p:txBody>
      </p:sp>
      <p:pic>
        <p:nvPicPr>
          <p:cNvPr id="11059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2775" y="908050"/>
            <a:ext cx="5495925"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Text Box 9"/>
          <p:cNvSpPr txBox="1">
            <a:spLocks noChangeArrowheads="1"/>
          </p:cNvSpPr>
          <p:nvPr/>
        </p:nvSpPr>
        <p:spPr bwMode="auto">
          <a:xfrm>
            <a:off x="-36513" y="1836738"/>
            <a:ext cx="69215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1800" b="0" dirty="0">
                <a:solidFill>
                  <a:srgbClr val="2D2D8A"/>
                </a:solidFill>
              </a:rPr>
              <a:t>Time</a:t>
            </a:r>
          </a:p>
        </p:txBody>
      </p:sp>
      <p:sp>
        <p:nvSpPr>
          <p:cNvPr id="110599" name="Line 10"/>
          <p:cNvSpPr>
            <a:spLocks noChangeShapeType="1"/>
          </p:cNvSpPr>
          <p:nvPr/>
        </p:nvSpPr>
        <p:spPr bwMode="auto">
          <a:xfrm>
            <a:off x="342900" y="2162175"/>
            <a:ext cx="0" cy="4381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Tree>
    <p:extLst>
      <p:ext uri="{BB962C8B-B14F-4D97-AF65-F5344CB8AC3E}">
        <p14:creationId xmlns:p14="http://schemas.microsoft.com/office/powerpoint/2010/main" val="17296962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3" descr="Cristobal_Rojas_37a.JPG"/>
          <p:cNvPicPr>
            <a:picLocks noGrp="1" noChangeAspect="1"/>
          </p:cNvPicPr>
          <p:nvPr>
            <p:ph idx="1"/>
          </p:nvPr>
        </p:nvPicPr>
        <p:blipFill>
          <a:blip r:embed="rId2" cstate="print">
            <a:extLst>
              <a:ext uri="{28A0092B-C50C-407E-A947-70E740481C1C}">
                <a14:useLocalDpi xmlns:a14="http://schemas.microsoft.com/office/drawing/2010/main" val="0"/>
              </a:ext>
            </a:extLst>
          </a:blip>
          <a:srcRect t="15903" b="15903"/>
          <a:stretch>
            <a:fillRect/>
          </a:stretch>
        </p:blipFill>
        <p:spPr>
          <a:xfrm>
            <a:off x="0" y="1125538"/>
            <a:ext cx="9164638" cy="5040312"/>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True or False</a:t>
            </a:r>
            <a:endParaRPr lang="en-GB" dirty="0">
              <a:solidFill>
                <a:srgbClr val="FF0000"/>
              </a:solidFill>
            </a:endParaRPr>
          </a:p>
        </p:txBody>
      </p:sp>
      <p:sp>
        <p:nvSpPr>
          <p:cNvPr id="3" name="Content Placeholder 2"/>
          <p:cNvSpPr>
            <a:spLocks noGrp="1"/>
          </p:cNvSpPr>
          <p:nvPr>
            <p:ph idx="1"/>
          </p:nvPr>
        </p:nvSpPr>
        <p:spPr>
          <a:xfrm>
            <a:off x="457200" y="1484784"/>
            <a:ext cx="8229600" cy="4525963"/>
          </a:xfrm>
        </p:spPr>
        <p:txBody>
          <a:bodyPr/>
          <a:lstStyle/>
          <a:p>
            <a:r>
              <a:rPr lang="en-GB" dirty="0" smtClean="0">
                <a:solidFill>
                  <a:srgbClr val="2D2D8A"/>
                </a:solidFill>
              </a:rPr>
              <a:t>BCG is a live vaccine and is therefore dangerous</a:t>
            </a:r>
          </a:p>
          <a:p>
            <a:endParaRPr lang="en-GB" dirty="0" smtClean="0">
              <a:solidFill>
                <a:srgbClr val="2D2D8A"/>
              </a:solidFill>
            </a:endParaRPr>
          </a:p>
          <a:p>
            <a:r>
              <a:rPr lang="en-GB" dirty="0" smtClean="0">
                <a:solidFill>
                  <a:srgbClr val="2D2D8A"/>
                </a:solidFill>
              </a:rPr>
              <a:t>The BCG vaccines available in different countries are all identical</a:t>
            </a:r>
          </a:p>
          <a:p>
            <a:endParaRPr lang="en-GB" dirty="0" smtClean="0">
              <a:solidFill>
                <a:srgbClr val="2D2D8A"/>
              </a:solidFill>
            </a:endParaRPr>
          </a:p>
          <a:p>
            <a:r>
              <a:rPr lang="en-GB" dirty="0" err="1" smtClean="0">
                <a:solidFill>
                  <a:srgbClr val="2D2D8A"/>
                </a:solidFill>
              </a:rPr>
              <a:t>BCG</a:t>
            </a:r>
            <a:r>
              <a:rPr lang="en-GB" dirty="0" smtClean="0">
                <a:solidFill>
                  <a:srgbClr val="2D2D8A"/>
                </a:solidFill>
              </a:rPr>
              <a:t> is not effective in countries below the equator so there is no reason to give it to children in these areas</a:t>
            </a:r>
          </a:p>
          <a:p>
            <a:pPr>
              <a:buNone/>
            </a:pPr>
            <a:endParaRPr lang="en-GB" dirty="0" smtClean="0">
              <a:solidFill>
                <a:srgbClr val="2D2D8A"/>
              </a:solidFill>
            </a:endParaRPr>
          </a:p>
          <a:p>
            <a:endParaRPr lang="en-GB" dirty="0" smtClean="0">
              <a:solidFill>
                <a:srgbClr val="2D2D8A"/>
              </a:solidFill>
            </a:endParaRPr>
          </a:p>
          <a:p>
            <a:endParaRPr lang="en-GB" dirty="0" smtClean="0">
              <a:solidFill>
                <a:srgbClr val="2D2D8A"/>
              </a:solidFill>
            </a:endParaRPr>
          </a:p>
          <a:p>
            <a:endParaRPr lang="en-GB" dirty="0" smtClean="0">
              <a:solidFill>
                <a:srgbClr val="2D2D8A"/>
              </a:solidFill>
            </a:endParaRPr>
          </a:p>
          <a:p>
            <a:endParaRPr lang="en-GB" dirty="0">
              <a:solidFill>
                <a:srgbClr val="2D2D8A"/>
              </a:solidFill>
            </a:endParaRPr>
          </a:p>
        </p:txBody>
      </p:sp>
    </p:spTree>
    <p:extLst>
      <p:ext uri="{BB962C8B-B14F-4D97-AF65-F5344CB8AC3E}">
        <p14:creationId xmlns:p14="http://schemas.microsoft.com/office/powerpoint/2010/main" val="196009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2141538"/>
            <a:ext cx="8229600" cy="1143000"/>
          </a:xfrm>
        </p:spPr>
        <p:txBody>
          <a:bodyPr/>
          <a:lstStyle/>
          <a:p>
            <a:pPr eaLnBrk="1" hangingPunct="1"/>
            <a:r>
              <a:rPr lang="en-GB" dirty="0">
                <a:solidFill>
                  <a:srgbClr val="FF0000"/>
                </a:solidFill>
                <a:latin typeface="Arial" charset="0"/>
              </a:rPr>
              <a:t>Treatment of Tuberculosis</a:t>
            </a:r>
          </a:p>
        </p:txBody>
      </p:sp>
    </p:spTree>
    <p:extLst>
      <p:ext uri="{BB962C8B-B14F-4D97-AF65-F5344CB8AC3E}">
        <p14:creationId xmlns:p14="http://schemas.microsoft.com/office/powerpoint/2010/main" val="9463995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Text Box 3"/>
          <p:cNvSpPr txBox="1">
            <a:spLocks noChangeArrowheads="1"/>
          </p:cNvSpPr>
          <p:nvPr/>
        </p:nvSpPr>
        <p:spPr bwMode="auto">
          <a:xfrm>
            <a:off x="663575" y="6080125"/>
            <a:ext cx="1782763" cy="457200"/>
          </a:xfrm>
          <a:prstGeom prst="rect">
            <a:avLst/>
          </a:prstGeom>
          <a:noFill/>
          <a:ln w="12700">
            <a:noFill/>
            <a:miter lim="800000"/>
            <a:headEnd/>
            <a:tailEnd/>
          </a:ln>
          <a:effectLst/>
        </p:spPr>
        <p:txBody>
          <a:bodyPr wrap="none">
            <a:spAutoFit/>
          </a:bodyPr>
          <a:lstStyle>
            <a:lvl1pPr eaLnBrk="0" hangingPunct="0">
              <a:defRPr sz="2800" b="1">
                <a:solidFill>
                  <a:schemeClr val="tx1"/>
                </a:solidFill>
                <a:latin typeface="Arial" charset="0"/>
                <a:ea typeface="ＭＳ Ｐゴシック" charset="0"/>
                <a:cs typeface="Arial" charset="0"/>
              </a:defRPr>
            </a:lvl1pPr>
            <a:lvl2pPr marL="37931725" indent="-37474525" eaLnBrk="0" hangingPunct="0">
              <a:defRPr sz="2800" b="1">
                <a:solidFill>
                  <a:schemeClr val="tx1"/>
                </a:solidFill>
                <a:latin typeface="Arial" charset="0"/>
                <a:ea typeface="Arial" charset="0"/>
                <a:cs typeface="Arial" charset="0"/>
              </a:defRPr>
            </a:lvl2pPr>
            <a:lvl3pPr eaLnBrk="0" hangingPunct="0">
              <a:defRPr sz="2800" b="1">
                <a:solidFill>
                  <a:schemeClr val="tx1"/>
                </a:solidFill>
                <a:latin typeface="Arial" charset="0"/>
                <a:ea typeface="Arial" charset="0"/>
                <a:cs typeface="Arial" charset="0"/>
              </a:defRPr>
            </a:lvl3pPr>
            <a:lvl4pPr eaLnBrk="0" hangingPunct="0">
              <a:defRPr sz="2800" b="1">
                <a:solidFill>
                  <a:schemeClr val="tx1"/>
                </a:solidFill>
                <a:latin typeface="Arial" charset="0"/>
                <a:ea typeface="Arial" charset="0"/>
                <a:cs typeface="Arial" charset="0"/>
              </a:defRPr>
            </a:lvl4pPr>
            <a:lvl5pPr eaLnBrk="0" hangingPunct="0">
              <a:defRPr sz="2800" b="1">
                <a:solidFill>
                  <a:schemeClr val="tx1"/>
                </a:solidFill>
                <a:latin typeface="Arial" charset="0"/>
                <a:ea typeface="Arial" charset="0"/>
                <a:cs typeface="Arial" charset="0"/>
              </a:defRPr>
            </a:lvl5pPr>
            <a:lvl6pPr marL="457200" eaLnBrk="0" fontAlgn="base" hangingPunct="0">
              <a:spcBef>
                <a:spcPct val="0"/>
              </a:spcBef>
              <a:spcAft>
                <a:spcPct val="0"/>
              </a:spcAft>
              <a:defRPr sz="2800" b="1">
                <a:solidFill>
                  <a:schemeClr val="tx1"/>
                </a:solidFill>
                <a:latin typeface="Arial" charset="0"/>
                <a:ea typeface="Arial" charset="0"/>
                <a:cs typeface="Arial" charset="0"/>
              </a:defRPr>
            </a:lvl6pPr>
            <a:lvl7pPr marL="914400" eaLnBrk="0" fontAlgn="base" hangingPunct="0">
              <a:spcBef>
                <a:spcPct val="0"/>
              </a:spcBef>
              <a:spcAft>
                <a:spcPct val="0"/>
              </a:spcAft>
              <a:defRPr sz="2800" b="1">
                <a:solidFill>
                  <a:schemeClr val="tx1"/>
                </a:solidFill>
                <a:latin typeface="Arial" charset="0"/>
                <a:ea typeface="Arial" charset="0"/>
                <a:cs typeface="Arial" charset="0"/>
              </a:defRPr>
            </a:lvl7pPr>
            <a:lvl8pPr marL="1371600" eaLnBrk="0" fontAlgn="base" hangingPunct="0">
              <a:spcBef>
                <a:spcPct val="0"/>
              </a:spcBef>
              <a:spcAft>
                <a:spcPct val="0"/>
              </a:spcAft>
              <a:defRPr sz="2800" b="1">
                <a:solidFill>
                  <a:schemeClr val="tx1"/>
                </a:solidFill>
                <a:latin typeface="Arial" charset="0"/>
                <a:ea typeface="Arial" charset="0"/>
                <a:cs typeface="Arial" charset="0"/>
              </a:defRPr>
            </a:lvl8pPr>
            <a:lvl9pPr marL="1828800" eaLnBrk="0" fontAlgn="base" hangingPunct="0">
              <a:spcBef>
                <a:spcPct val="0"/>
              </a:spcBef>
              <a:spcAft>
                <a:spcPct val="0"/>
              </a:spcAft>
              <a:defRPr sz="2800" b="1">
                <a:solidFill>
                  <a:schemeClr val="tx1"/>
                </a:solidFill>
                <a:latin typeface="Arial" charset="0"/>
                <a:ea typeface="Arial" charset="0"/>
                <a:cs typeface="Arial" charset="0"/>
              </a:defRPr>
            </a:lvl9pPr>
          </a:lstStyle>
          <a:p>
            <a:pPr>
              <a:defRPr/>
            </a:pPr>
            <a:r>
              <a:rPr lang="en-US" sz="2400" smtClean="0">
                <a:solidFill>
                  <a:schemeClr val="bg1"/>
                </a:solidFill>
                <a:effectLst>
                  <a:outerShdw blurRad="38100" dist="38100" dir="2700000" algn="tl">
                    <a:srgbClr val="808080"/>
                  </a:outerShdw>
                </a:effectLst>
                <a:latin typeface="Times" charset="0"/>
              </a:rPr>
              <a:t>France 1906</a:t>
            </a:r>
            <a:endParaRPr lang="en-US" sz="2400" b="0" smtClean="0">
              <a:solidFill>
                <a:schemeClr val="bg1"/>
              </a:solidFill>
              <a:latin typeface="Times" charset="0"/>
            </a:endParaRPr>
          </a:p>
        </p:txBody>
      </p:sp>
      <p:sp>
        <p:nvSpPr>
          <p:cNvPr id="90116" name="Text Box 4"/>
          <p:cNvSpPr txBox="1">
            <a:spLocks noChangeArrowheads="1"/>
          </p:cNvSpPr>
          <p:nvPr/>
        </p:nvSpPr>
        <p:spPr bwMode="auto">
          <a:xfrm>
            <a:off x="3419475" y="44450"/>
            <a:ext cx="198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3600" b="0">
                <a:solidFill>
                  <a:srgbClr val="FFFF00"/>
                </a:solidFill>
              </a:rPr>
              <a:t>Sanitoria</a:t>
            </a:r>
          </a:p>
        </p:txBody>
      </p:sp>
      <p:sp>
        <p:nvSpPr>
          <p:cNvPr id="90117" name="Text Box 5"/>
          <p:cNvSpPr txBox="1">
            <a:spLocks noChangeArrowheads="1"/>
          </p:cNvSpPr>
          <p:nvPr/>
        </p:nvSpPr>
        <p:spPr bwMode="auto">
          <a:xfrm>
            <a:off x="4067944" y="1195388"/>
            <a:ext cx="407522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en-GB" sz="1800" b="0" dirty="0">
                <a:solidFill>
                  <a:schemeClr val="accent2"/>
                </a:solidFill>
              </a:rPr>
              <a:t>-</a:t>
            </a:r>
            <a:r>
              <a:rPr lang="en-GB" sz="2400" dirty="0">
                <a:solidFill>
                  <a:schemeClr val="accent2"/>
                </a:solidFill>
              </a:rPr>
              <a:t>Isolate source of infection</a:t>
            </a:r>
          </a:p>
          <a:p>
            <a:pPr eaLnBrk="1" hangingPunct="1"/>
            <a:r>
              <a:rPr lang="en-GB" sz="2400" dirty="0">
                <a:solidFill>
                  <a:schemeClr val="accent2"/>
                </a:solidFill>
              </a:rPr>
              <a:t>-Enforce rest</a:t>
            </a:r>
          </a:p>
          <a:p>
            <a:pPr eaLnBrk="1" hangingPunct="1"/>
            <a:r>
              <a:rPr lang="en-GB" sz="2400" dirty="0">
                <a:solidFill>
                  <a:schemeClr val="accent2"/>
                </a:solidFill>
              </a:rPr>
              <a:t>-Balance diet</a:t>
            </a:r>
          </a:p>
          <a:p>
            <a:pPr eaLnBrk="1" hangingPunct="1"/>
            <a:r>
              <a:rPr lang="en-GB" sz="2400" dirty="0">
                <a:solidFill>
                  <a:schemeClr val="accent2"/>
                </a:solidFill>
              </a:rPr>
              <a:t>-Clean air</a:t>
            </a:r>
          </a:p>
          <a:p>
            <a:pPr eaLnBrk="1" hangingPunct="1"/>
            <a:r>
              <a:rPr lang="en-GB" sz="2400" dirty="0" smtClean="0">
                <a:solidFill>
                  <a:schemeClr val="accent2"/>
                </a:solidFill>
              </a:rPr>
              <a:t>-Sunshine</a:t>
            </a:r>
            <a:endParaRPr lang="en-GB" sz="2400" dirty="0">
              <a:solidFill>
                <a:schemeClr val="accent2"/>
              </a:solidFill>
            </a:endParaRPr>
          </a:p>
        </p:txBody>
      </p:sp>
    </p:spTree>
    <p:extLst>
      <p:ext uri="{BB962C8B-B14F-4D97-AF65-F5344CB8AC3E}">
        <p14:creationId xmlns:p14="http://schemas.microsoft.com/office/powerpoint/2010/main" val="13765161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2"/>
          <p:cNvSpPr txBox="1">
            <a:spLocks noChangeArrowheads="1"/>
          </p:cNvSpPr>
          <p:nvPr/>
        </p:nvSpPr>
        <p:spPr bwMode="auto">
          <a:xfrm>
            <a:off x="0" y="20637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ctr"/>
            <a:r>
              <a:rPr lang="en-GB" sz="4000" b="0" dirty="0">
                <a:solidFill>
                  <a:srgbClr val="FF0000"/>
                </a:solidFill>
                <a:latin typeface="Arial Unicode MS" charset="0"/>
              </a:rPr>
              <a:t>STREPTOMYCIN</a:t>
            </a:r>
          </a:p>
        </p:txBody>
      </p:sp>
      <p:sp>
        <p:nvSpPr>
          <p:cNvPr id="139267" name="Text Box 3"/>
          <p:cNvSpPr txBox="1">
            <a:spLocks noChangeArrowheads="1"/>
          </p:cNvSpPr>
          <p:nvPr/>
        </p:nvSpPr>
        <p:spPr bwMode="auto">
          <a:xfrm>
            <a:off x="107950" y="1247775"/>
            <a:ext cx="882015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nSpc>
                <a:spcPct val="160000"/>
              </a:lnSpc>
            </a:pPr>
            <a:r>
              <a:rPr lang="en-GB" sz="2400" b="0" dirty="0">
                <a:solidFill>
                  <a:srgbClr val="FF6600"/>
                </a:solidFill>
              </a:rPr>
              <a:t>Discovered by Selman Waksman 1943 </a:t>
            </a:r>
          </a:p>
          <a:p>
            <a:pPr>
              <a:lnSpc>
                <a:spcPct val="160000"/>
              </a:lnSpc>
            </a:pPr>
            <a:r>
              <a:rPr lang="en-GB" sz="2400" b="0" dirty="0">
                <a:solidFill>
                  <a:schemeClr val="accent6"/>
                </a:solidFill>
              </a:rPr>
              <a:t>	(Nobel prize 1952</a:t>
            </a:r>
            <a:r>
              <a:rPr lang="en-GB" sz="2400" b="0" dirty="0" smtClean="0">
                <a:solidFill>
                  <a:schemeClr val="accent6"/>
                </a:solidFill>
              </a:rPr>
              <a:t>)</a:t>
            </a:r>
            <a:endParaRPr lang="en-GB" sz="2400" b="0" dirty="0">
              <a:solidFill>
                <a:schemeClr val="accent6"/>
              </a:solidFill>
            </a:endParaRPr>
          </a:p>
        </p:txBody>
      </p:sp>
      <p:pic>
        <p:nvPicPr>
          <p:cNvPr id="9216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663" y="1143000"/>
            <a:ext cx="3182937" cy="3200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51520" y="2564904"/>
            <a:ext cx="5256584" cy="2308324"/>
          </a:xfrm>
          <a:prstGeom prst="rect">
            <a:avLst/>
          </a:prstGeom>
        </p:spPr>
        <p:txBody>
          <a:bodyPr wrap="square">
            <a:spAutoFit/>
          </a:bodyPr>
          <a:lstStyle/>
          <a:p>
            <a:r>
              <a:rPr lang="en-GB" sz="2400" b="0" dirty="0" smtClean="0">
                <a:solidFill>
                  <a:schemeClr val="accent6"/>
                </a:solidFill>
              </a:rPr>
              <a:t>-Trial in 1945</a:t>
            </a:r>
          </a:p>
          <a:p>
            <a:r>
              <a:rPr lang="en-GB" sz="2400" b="0" dirty="0" smtClean="0">
                <a:solidFill>
                  <a:schemeClr val="accent6"/>
                </a:solidFill>
              </a:rPr>
              <a:t>-In first 6 months no mortality in treated patients</a:t>
            </a:r>
          </a:p>
          <a:p>
            <a:r>
              <a:rPr lang="en-GB" sz="2400" b="0" dirty="0" smtClean="0">
                <a:solidFill>
                  <a:schemeClr val="accent6"/>
                </a:solidFill>
              </a:rPr>
              <a:t>-By 9 months, mortality same as for untreated TB</a:t>
            </a:r>
          </a:p>
          <a:p>
            <a:endParaRPr lang="en-GB" sz="2400" b="0" dirty="0" smtClean="0">
              <a:solidFill>
                <a:schemeClr val="accent6"/>
              </a:solidFill>
            </a:endParaRPr>
          </a:p>
        </p:txBody>
      </p:sp>
      <p:sp>
        <p:nvSpPr>
          <p:cNvPr id="7" name="TextBox 6"/>
          <p:cNvSpPr txBox="1"/>
          <p:nvPr/>
        </p:nvSpPr>
        <p:spPr>
          <a:xfrm>
            <a:off x="251520" y="4653136"/>
            <a:ext cx="8136904" cy="830997"/>
          </a:xfrm>
          <a:prstGeom prst="rect">
            <a:avLst/>
          </a:prstGeom>
          <a:noFill/>
        </p:spPr>
        <p:txBody>
          <a:bodyPr wrap="square" rtlCol="0">
            <a:spAutoFit/>
          </a:bodyPr>
          <a:lstStyle/>
          <a:p>
            <a:pPr algn="ctr"/>
            <a:r>
              <a:rPr lang="en-GB" sz="2400" dirty="0" smtClean="0">
                <a:solidFill>
                  <a:srgbClr val="FF6600"/>
                </a:solidFill>
              </a:rPr>
              <a:t>Resistance develops rapidly unless combination therapy</a:t>
            </a:r>
          </a:p>
        </p:txBody>
      </p:sp>
      <p:sp>
        <p:nvSpPr>
          <p:cNvPr id="8" name="TextBox 7"/>
          <p:cNvSpPr txBox="1"/>
          <p:nvPr/>
        </p:nvSpPr>
        <p:spPr>
          <a:xfrm>
            <a:off x="251520" y="5550331"/>
            <a:ext cx="8352928" cy="830997"/>
          </a:xfrm>
          <a:prstGeom prst="rect">
            <a:avLst/>
          </a:prstGeom>
          <a:noFill/>
        </p:spPr>
        <p:txBody>
          <a:bodyPr wrap="square" rtlCol="0">
            <a:spAutoFit/>
          </a:bodyPr>
          <a:lstStyle/>
          <a:p>
            <a:r>
              <a:rPr lang="en-GB" sz="2400" b="0" dirty="0" smtClean="0">
                <a:solidFill>
                  <a:schemeClr val="accent6"/>
                </a:solidFill>
              </a:rPr>
              <a:t>-Now only a 2nd line TB drug</a:t>
            </a:r>
          </a:p>
          <a:p>
            <a:endParaRPr lang="en-GB" sz="2400" dirty="0"/>
          </a:p>
        </p:txBody>
      </p:sp>
    </p:spTree>
    <p:extLst>
      <p:ext uri="{BB962C8B-B14F-4D97-AF65-F5344CB8AC3E}">
        <p14:creationId xmlns:p14="http://schemas.microsoft.com/office/powerpoint/2010/main" val="1637497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90488"/>
            <a:ext cx="8229600" cy="1143001"/>
          </a:xfrm>
        </p:spPr>
        <p:txBody>
          <a:bodyPr/>
          <a:lstStyle/>
          <a:p>
            <a:pPr eaLnBrk="1" hangingPunct="1">
              <a:defRPr/>
            </a:pPr>
            <a:r>
              <a:rPr lang="ja-JP" altLang="en-GB" sz="4000">
                <a:solidFill>
                  <a:srgbClr val="FF0000"/>
                </a:solidFill>
                <a:latin typeface="Arial" charset="0"/>
                <a:cs typeface="Arial" charset="0"/>
              </a:rPr>
              <a:t>‘</a:t>
            </a:r>
            <a:r>
              <a:rPr lang="en-GB" sz="4000" dirty="0">
                <a:solidFill>
                  <a:srgbClr val="FF0000"/>
                </a:solidFill>
                <a:latin typeface="Arial" charset="0"/>
                <a:cs typeface="Arial" charset="0"/>
              </a:rPr>
              <a:t>Short course</a:t>
            </a:r>
            <a:r>
              <a:rPr lang="ja-JP" altLang="en-GB" sz="4000">
                <a:solidFill>
                  <a:srgbClr val="FF0000"/>
                </a:solidFill>
                <a:latin typeface="Arial" charset="0"/>
                <a:cs typeface="Arial" charset="0"/>
              </a:rPr>
              <a:t>’</a:t>
            </a:r>
            <a:r>
              <a:rPr lang="en-GB" sz="4000" dirty="0">
                <a:solidFill>
                  <a:srgbClr val="FF0000"/>
                </a:solidFill>
                <a:latin typeface="Arial" charset="0"/>
                <a:cs typeface="Arial" charset="0"/>
              </a:rPr>
              <a:t> chemotherapy</a:t>
            </a:r>
            <a:endParaRPr lang="en-GB" sz="4000" b="1" dirty="0">
              <a:solidFill>
                <a:srgbClr val="FF0000"/>
              </a:solidFill>
              <a:effectLst>
                <a:outerShdw blurRad="38100" dist="38100" dir="2700000" algn="tl">
                  <a:srgbClr val="000000"/>
                </a:outerShdw>
              </a:effectLst>
              <a:latin typeface="Arial" charset="0"/>
              <a:cs typeface="Arial" charset="0"/>
            </a:endParaRPr>
          </a:p>
        </p:txBody>
      </p:sp>
      <p:sp>
        <p:nvSpPr>
          <p:cNvPr id="94210" name="Rectangle 3"/>
          <p:cNvSpPr>
            <a:spLocks noGrp="1" noChangeArrowheads="1"/>
          </p:cNvSpPr>
          <p:nvPr>
            <p:ph type="body" idx="1"/>
          </p:nvPr>
        </p:nvSpPr>
        <p:spPr>
          <a:xfrm>
            <a:off x="277813" y="1125538"/>
            <a:ext cx="8686800" cy="4713287"/>
          </a:xfrm>
        </p:spPr>
        <p:txBody>
          <a:bodyPr/>
          <a:lstStyle/>
          <a:p>
            <a:pPr eaLnBrk="1" hangingPunct="1">
              <a:lnSpc>
                <a:spcPct val="110000"/>
              </a:lnSpc>
              <a:buFontTx/>
              <a:buNone/>
            </a:pPr>
            <a:r>
              <a:rPr lang="en-GB" sz="2800" dirty="0">
                <a:solidFill>
                  <a:schemeClr val="accent6"/>
                </a:solidFill>
                <a:latin typeface="Arial" charset="0"/>
              </a:rPr>
              <a:t>-	</a:t>
            </a:r>
            <a:r>
              <a:rPr lang="en-GB" sz="2800" dirty="0" err="1">
                <a:solidFill>
                  <a:schemeClr val="accent6"/>
                </a:solidFill>
                <a:latin typeface="Arial" charset="0"/>
              </a:rPr>
              <a:t>Isoniazid</a:t>
            </a:r>
            <a:r>
              <a:rPr lang="en-GB" sz="2800" dirty="0">
                <a:solidFill>
                  <a:schemeClr val="accent6"/>
                </a:solidFill>
                <a:latin typeface="Arial" charset="0"/>
              </a:rPr>
              <a:t>- 				6 months  </a:t>
            </a:r>
          </a:p>
          <a:p>
            <a:pPr eaLnBrk="1" hangingPunct="1">
              <a:lnSpc>
                <a:spcPct val="110000"/>
              </a:lnSpc>
              <a:buFontTx/>
              <a:buChar char="-"/>
            </a:pPr>
            <a:r>
              <a:rPr lang="en-GB" sz="2800" dirty="0" err="1">
                <a:solidFill>
                  <a:schemeClr val="accent6"/>
                </a:solidFill>
                <a:latin typeface="Arial" charset="0"/>
              </a:rPr>
              <a:t>Rifampicin</a:t>
            </a:r>
            <a:r>
              <a:rPr lang="en-GB" sz="2800" dirty="0">
                <a:solidFill>
                  <a:schemeClr val="accent6"/>
                </a:solidFill>
                <a:latin typeface="Arial" charset="0"/>
              </a:rPr>
              <a:t>- 				6 months</a:t>
            </a:r>
          </a:p>
          <a:p>
            <a:pPr eaLnBrk="1" hangingPunct="1">
              <a:lnSpc>
                <a:spcPct val="110000"/>
              </a:lnSpc>
              <a:buFontTx/>
              <a:buChar char="-"/>
            </a:pPr>
            <a:r>
              <a:rPr lang="en-GB" sz="2800" dirty="0" err="1">
                <a:solidFill>
                  <a:schemeClr val="accent6"/>
                </a:solidFill>
                <a:latin typeface="Arial" charset="0"/>
              </a:rPr>
              <a:t>Pyrazinamide</a:t>
            </a:r>
            <a:r>
              <a:rPr lang="en-GB" sz="2800" dirty="0">
                <a:solidFill>
                  <a:schemeClr val="accent6"/>
                </a:solidFill>
                <a:latin typeface="Arial" charset="0"/>
              </a:rPr>
              <a:t> / </a:t>
            </a:r>
            <a:r>
              <a:rPr lang="en-GB" sz="2800" dirty="0" err="1">
                <a:solidFill>
                  <a:schemeClr val="accent6"/>
                </a:solidFill>
                <a:latin typeface="Arial" charset="0"/>
              </a:rPr>
              <a:t>Ethambutol</a:t>
            </a:r>
            <a:r>
              <a:rPr lang="en-GB" sz="2800" dirty="0">
                <a:solidFill>
                  <a:schemeClr val="accent6"/>
                </a:solidFill>
                <a:latin typeface="Arial" charset="0"/>
              </a:rPr>
              <a:t>- 	2 months</a:t>
            </a:r>
          </a:p>
          <a:p>
            <a:pPr marL="0" indent="0" eaLnBrk="1" hangingPunct="1">
              <a:lnSpc>
                <a:spcPct val="110000"/>
              </a:lnSpc>
              <a:buNone/>
            </a:pPr>
            <a:endParaRPr lang="en-GB" sz="2800" dirty="0" smtClean="0">
              <a:solidFill>
                <a:schemeClr val="accent6"/>
              </a:solidFill>
              <a:latin typeface="Arial" charset="0"/>
            </a:endParaRPr>
          </a:p>
          <a:p>
            <a:pPr marL="0" indent="0" eaLnBrk="1" hangingPunct="1">
              <a:lnSpc>
                <a:spcPct val="110000"/>
              </a:lnSpc>
              <a:buNone/>
            </a:pPr>
            <a:endParaRPr lang="en-GB" sz="2800" dirty="0">
              <a:solidFill>
                <a:schemeClr val="accent6"/>
              </a:solidFill>
              <a:latin typeface="Arial" charset="0"/>
            </a:endParaRPr>
          </a:p>
          <a:p>
            <a:pPr marL="0" indent="0" eaLnBrk="1" hangingPunct="1">
              <a:lnSpc>
                <a:spcPct val="110000"/>
              </a:lnSpc>
              <a:buNone/>
            </a:pPr>
            <a:r>
              <a:rPr lang="en-GB" sz="2800" dirty="0">
                <a:solidFill>
                  <a:srgbClr val="FF6600"/>
                </a:solidFill>
                <a:latin typeface="Arial" charset="0"/>
              </a:rPr>
              <a:t>99% cure rate</a:t>
            </a:r>
            <a:endParaRPr lang="en-GB" dirty="0">
              <a:solidFill>
                <a:srgbClr val="FF6600"/>
              </a:solidFill>
              <a:latin typeface="Arial" charset="0"/>
            </a:endParaRPr>
          </a:p>
          <a:p>
            <a:pPr eaLnBrk="1" hangingPunct="1">
              <a:lnSpc>
                <a:spcPct val="110000"/>
              </a:lnSpc>
            </a:pPr>
            <a:r>
              <a:rPr lang="en-GB" sz="2400" dirty="0" smtClean="0">
                <a:solidFill>
                  <a:schemeClr val="accent6"/>
                </a:solidFill>
                <a:latin typeface="Arial" charset="0"/>
              </a:rPr>
              <a:t>Pulmonary </a:t>
            </a:r>
            <a:r>
              <a:rPr lang="en-GB" sz="2400" dirty="0">
                <a:solidFill>
                  <a:schemeClr val="accent6"/>
                </a:solidFill>
                <a:latin typeface="Arial" charset="0"/>
              </a:rPr>
              <a:t>disease </a:t>
            </a:r>
          </a:p>
          <a:p>
            <a:pPr eaLnBrk="1" hangingPunct="1">
              <a:lnSpc>
                <a:spcPct val="110000"/>
              </a:lnSpc>
            </a:pPr>
            <a:r>
              <a:rPr lang="en-GB" sz="2400" dirty="0">
                <a:solidFill>
                  <a:schemeClr val="accent6"/>
                </a:solidFill>
                <a:latin typeface="Arial" charset="0"/>
              </a:rPr>
              <a:t>Fully sensitive organism </a:t>
            </a:r>
            <a:endParaRPr lang="en-GB" sz="2400" dirty="0" smtClean="0">
              <a:solidFill>
                <a:schemeClr val="accent6"/>
              </a:solidFill>
              <a:latin typeface="Arial" charset="0"/>
            </a:endParaRPr>
          </a:p>
          <a:p>
            <a:pPr eaLnBrk="1" hangingPunct="1">
              <a:lnSpc>
                <a:spcPct val="110000"/>
              </a:lnSpc>
            </a:pPr>
            <a:r>
              <a:rPr lang="en-GB" sz="2400" dirty="0">
                <a:solidFill>
                  <a:schemeClr val="accent6"/>
                </a:solidFill>
                <a:latin typeface="Arial" charset="0"/>
                <a:ea typeface="Arial" charset="0"/>
                <a:cs typeface="Arial" charset="0"/>
              </a:rPr>
              <a:t>U</a:t>
            </a:r>
            <a:r>
              <a:rPr lang="en-GB" sz="2400" dirty="0" smtClean="0">
                <a:solidFill>
                  <a:schemeClr val="accent6"/>
                </a:solidFill>
                <a:latin typeface="Arial" charset="0"/>
                <a:ea typeface="Arial" charset="0"/>
                <a:cs typeface="Arial" charset="0"/>
              </a:rPr>
              <a:t>sually </a:t>
            </a:r>
            <a:r>
              <a:rPr lang="en-GB" sz="2400" dirty="0">
                <a:solidFill>
                  <a:schemeClr val="accent6"/>
                </a:solidFill>
                <a:latin typeface="Arial" charset="0"/>
                <a:ea typeface="Arial" charset="0"/>
                <a:cs typeface="Arial" charset="0"/>
              </a:rPr>
              <a:t>unknown in paediatrics</a:t>
            </a:r>
          </a:p>
          <a:p>
            <a:pPr lvl="1" eaLnBrk="1" hangingPunct="1">
              <a:lnSpc>
                <a:spcPct val="110000"/>
              </a:lnSpc>
              <a:buFontTx/>
              <a:buNone/>
            </a:pPr>
            <a:endParaRPr lang="en-GB" sz="2400" dirty="0">
              <a:solidFill>
                <a:schemeClr val="accent6"/>
              </a:solidFill>
              <a:latin typeface="Arial" charset="0"/>
              <a:ea typeface="Arial" charset="0"/>
              <a:cs typeface="Arial" charset="0"/>
            </a:endParaRPr>
          </a:p>
          <a:p>
            <a:pPr lvl="1" eaLnBrk="1" hangingPunct="1">
              <a:lnSpc>
                <a:spcPct val="110000"/>
              </a:lnSpc>
              <a:buFontTx/>
              <a:buChar char="-"/>
            </a:pPr>
            <a:endParaRPr lang="en-GB" sz="2400" dirty="0">
              <a:solidFill>
                <a:schemeClr val="accent6"/>
              </a:solidFill>
              <a:latin typeface="Arial" charset="0"/>
              <a:ea typeface="Arial" charset="0"/>
              <a:cs typeface="Arial" charset="0"/>
            </a:endParaRPr>
          </a:p>
          <a:p>
            <a:pPr lvl="1" eaLnBrk="1" hangingPunct="1">
              <a:lnSpc>
                <a:spcPct val="110000"/>
              </a:lnSpc>
              <a:buFontTx/>
              <a:buNone/>
            </a:pPr>
            <a:endParaRPr lang="en-GB" sz="2400" dirty="0">
              <a:solidFill>
                <a:schemeClr val="accent6"/>
              </a:solidFill>
              <a:latin typeface="Arial" charset="0"/>
              <a:ea typeface="Arial" charset="0"/>
              <a:cs typeface="Arial" charset="0"/>
            </a:endParaRPr>
          </a:p>
          <a:p>
            <a:pPr eaLnBrk="1" hangingPunct="1"/>
            <a:endParaRPr lang="en-GB" sz="2400" dirty="0">
              <a:solidFill>
                <a:schemeClr val="accent6"/>
              </a:solidFill>
              <a:latin typeface="Arial" charset="0"/>
            </a:endParaRPr>
          </a:p>
        </p:txBody>
      </p:sp>
      <p:pic>
        <p:nvPicPr>
          <p:cNvPr id="94211" name="Picture 4" descr="tbdru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963" y="4418013"/>
            <a:ext cx="3348037" cy="24399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0387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107950" y="-176213"/>
            <a:ext cx="8686800" cy="1228726"/>
          </a:xfrm>
        </p:spPr>
        <p:txBody>
          <a:bodyPr/>
          <a:lstStyle/>
          <a:p>
            <a:pPr eaLnBrk="1" hangingPunct="1"/>
            <a:r>
              <a:rPr lang="en-GB" sz="3600" dirty="0">
                <a:solidFill>
                  <a:srgbClr val="FF0000"/>
                </a:solidFill>
                <a:latin typeface="Arial" charset="0"/>
              </a:rPr>
              <a:t>Multiple drug resistant TB (</a:t>
            </a:r>
            <a:r>
              <a:rPr lang="en-GB" sz="3600" dirty="0" err="1">
                <a:solidFill>
                  <a:srgbClr val="FF0000"/>
                </a:solidFill>
                <a:latin typeface="Arial" charset="0"/>
              </a:rPr>
              <a:t>MDRTB</a:t>
            </a:r>
            <a:r>
              <a:rPr lang="en-GB" sz="3600" dirty="0">
                <a:solidFill>
                  <a:srgbClr val="FF0000"/>
                </a:solidFill>
                <a:latin typeface="Arial" charset="0"/>
              </a:rPr>
              <a:t>)</a:t>
            </a:r>
          </a:p>
        </p:txBody>
      </p:sp>
      <p:sp>
        <p:nvSpPr>
          <p:cNvPr id="145412" name="Rectangle 4"/>
          <p:cNvSpPr>
            <a:spLocks noGrp="1" noChangeArrowheads="1"/>
          </p:cNvSpPr>
          <p:nvPr>
            <p:ph type="body" idx="1"/>
          </p:nvPr>
        </p:nvSpPr>
        <p:spPr>
          <a:xfrm>
            <a:off x="107504" y="1124346"/>
            <a:ext cx="8642350" cy="5761038"/>
          </a:xfrm>
          <a:noFill/>
        </p:spPr>
        <p:txBody>
          <a:bodyPr/>
          <a:lstStyle/>
          <a:p>
            <a:pPr marL="285750" indent="-285750" eaLnBrk="1" hangingPunct="1"/>
            <a:r>
              <a:rPr lang="en-GB" sz="2400" dirty="0">
                <a:solidFill>
                  <a:schemeClr val="accent6"/>
                </a:solidFill>
                <a:latin typeface="Arial" charset="0"/>
              </a:rPr>
              <a:t>Resistance to at least </a:t>
            </a:r>
            <a:r>
              <a:rPr lang="en-GB" sz="2400" dirty="0" err="1">
                <a:solidFill>
                  <a:schemeClr val="accent6"/>
                </a:solidFill>
                <a:latin typeface="Arial" charset="0"/>
              </a:rPr>
              <a:t>Isoniazid</a:t>
            </a:r>
            <a:r>
              <a:rPr lang="en-GB" sz="2400" dirty="0">
                <a:solidFill>
                  <a:schemeClr val="accent6"/>
                </a:solidFill>
                <a:latin typeface="Arial" charset="0"/>
              </a:rPr>
              <a:t> and </a:t>
            </a:r>
            <a:r>
              <a:rPr lang="en-GB" sz="2400" dirty="0" err="1">
                <a:solidFill>
                  <a:schemeClr val="accent6"/>
                </a:solidFill>
                <a:latin typeface="Arial" charset="0"/>
              </a:rPr>
              <a:t>Rifampicin</a:t>
            </a:r>
            <a:endParaRPr lang="en-GB" sz="2400" dirty="0">
              <a:solidFill>
                <a:schemeClr val="accent6"/>
              </a:solidFill>
              <a:latin typeface="Arial" charset="0"/>
            </a:endParaRPr>
          </a:p>
          <a:p>
            <a:pPr lvl="2" eaLnBrk="1" hangingPunct="1"/>
            <a:r>
              <a:rPr lang="en-GB" dirty="0">
                <a:solidFill>
                  <a:schemeClr val="accent6"/>
                </a:solidFill>
                <a:latin typeface="Arial" charset="0"/>
                <a:ea typeface="Arial" charset="0"/>
                <a:cs typeface="Arial" charset="0"/>
              </a:rPr>
              <a:t>generally treatable, expensive, adverse drug reactions</a:t>
            </a:r>
          </a:p>
          <a:p>
            <a:pPr marL="285750" indent="-285750" eaLnBrk="1" hangingPunct="1"/>
            <a:endParaRPr lang="en-GB" sz="2400" dirty="0">
              <a:solidFill>
                <a:schemeClr val="accent6"/>
              </a:solidFill>
              <a:latin typeface="Arial" charset="0"/>
            </a:endParaRPr>
          </a:p>
          <a:p>
            <a:pPr marL="685800" lvl="1" indent="-228600" eaLnBrk="1" hangingPunct="1"/>
            <a:r>
              <a:rPr lang="en-GB" sz="2400" dirty="0">
                <a:solidFill>
                  <a:schemeClr val="accent6"/>
                </a:solidFill>
                <a:latin typeface="Arial" charset="0"/>
                <a:ea typeface="Arial" charset="0"/>
                <a:cs typeface="Arial" charset="0"/>
              </a:rPr>
              <a:t>Primary </a:t>
            </a:r>
          </a:p>
          <a:p>
            <a:pPr lvl="2" eaLnBrk="1" hangingPunct="1"/>
            <a:r>
              <a:rPr lang="en-GB" dirty="0">
                <a:solidFill>
                  <a:schemeClr val="accent6"/>
                </a:solidFill>
                <a:latin typeface="Arial" charset="0"/>
                <a:ea typeface="Arial" charset="0"/>
                <a:cs typeface="Arial" charset="0"/>
              </a:rPr>
              <a:t>Initial infection with drug resistant </a:t>
            </a:r>
            <a:r>
              <a:rPr lang="en-GB" dirty="0" err="1">
                <a:solidFill>
                  <a:schemeClr val="accent6"/>
                </a:solidFill>
                <a:latin typeface="Arial" charset="0"/>
                <a:ea typeface="Arial" charset="0"/>
                <a:cs typeface="Arial" charset="0"/>
              </a:rPr>
              <a:t>MTB</a:t>
            </a:r>
            <a:endParaRPr lang="en-GB" sz="1800" dirty="0">
              <a:solidFill>
                <a:schemeClr val="accent6"/>
              </a:solidFill>
              <a:latin typeface="Arial" charset="0"/>
              <a:ea typeface="Arial" charset="0"/>
              <a:cs typeface="Arial" charset="0"/>
            </a:endParaRPr>
          </a:p>
          <a:p>
            <a:pPr marL="685800" lvl="1" indent="-228600" eaLnBrk="1" hangingPunct="1"/>
            <a:r>
              <a:rPr lang="en-GB" sz="2400" dirty="0">
                <a:solidFill>
                  <a:schemeClr val="accent6"/>
                </a:solidFill>
                <a:latin typeface="Arial" charset="0"/>
                <a:ea typeface="Arial" charset="0"/>
                <a:cs typeface="Arial" charset="0"/>
              </a:rPr>
              <a:t>Secondary (acquired) </a:t>
            </a:r>
          </a:p>
          <a:p>
            <a:pPr lvl="2" eaLnBrk="1" hangingPunct="1"/>
            <a:r>
              <a:rPr lang="en-GB" dirty="0">
                <a:solidFill>
                  <a:schemeClr val="accent6"/>
                </a:solidFill>
                <a:latin typeface="Arial" charset="0"/>
                <a:ea typeface="Arial" charset="0"/>
                <a:cs typeface="Arial" charset="0"/>
              </a:rPr>
              <a:t>Development of resistance as a result of inadequate treatment</a:t>
            </a:r>
          </a:p>
          <a:p>
            <a:pPr marL="685800" lvl="1" indent="-228600" eaLnBrk="1" hangingPunct="1">
              <a:buFontTx/>
              <a:buNone/>
            </a:pPr>
            <a:endParaRPr lang="en-GB" sz="2400" dirty="0">
              <a:solidFill>
                <a:schemeClr val="accent6"/>
              </a:solidFill>
              <a:latin typeface="Arial" charset="0"/>
              <a:ea typeface="Arial" charset="0"/>
              <a:cs typeface="Arial" charset="0"/>
            </a:endParaRPr>
          </a:p>
          <a:p>
            <a:pPr marL="685800" lvl="1" indent="-228600" eaLnBrk="1" hangingPunct="1">
              <a:buFontTx/>
              <a:buNone/>
            </a:pPr>
            <a:endParaRPr lang="en-GB" sz="2400" b="1" dirty="0">
              <a:solidFill>
                <a:schemeClr val="accent6"/>
              </a:solidFill>
              <a:latin typeface="Arial" charset="0"/>
              <a:ea typeface="Arial" charset="0"/>
              <a:cs typeface="Arial" charset="0"/>
            </a:endParaRPr>
          </a:p>
          <a:p>
            <a:pPr marL="285750" indent="-285750" algn="ctr" eaLnBrk="1" hangingPunct="1">
              <a:buFontTx/>
              <a:buNone/>
            </a:pPr>
            <a:r>
              <a:rPr lang="en-GB" dirty="0">
                <a:solidFill>
                  <a:srgbClr val="FF6600"/>
                </a:solidFill>
                <a:latin typeface="Arial" charset="0"/>
              </a:rPr>
              <a:t>Potential public health disaster</a:t>
            </a:r>
          </a:p>
          <a:p>
            <a:pPr marL="285750" indent="-285750" eaLnBrk="1" hangingPunct="1">
              <a:buFontTx/>
              <a:buNone/>
            </a:pPr>
            <a:endParaRPr lang="en-GB" dirty="0">
              <a:solidFill>
                <a:schemeClr val="accent6"/>
              </a:solidFill>
              <a:latin typeface="Arial" charset="0"/>
            </a:endParaRPr>
          </a:p>
        </p:txBody>
      </p:sp>
    </p:spTree>
    <p:extLst>
      <p:ext uri="{BB962C8B-B14F-4D97-AF65-F5344CB8AC3E}">
        <p14:creationId xmlns:p14="http://schemas.microsoft.com/office/powerpoint/2010/main" val="1469184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41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54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41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541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5412">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54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build="p" bldLvl="2"/>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457200" y="-100013"/>
            <a:ext cx="8229600" cy="1143001"/>
          </a:xfrm>
        </p:spPr>
        <p:txBody>
          <a:bodyPr/>
          <a:lstStyle/>
          <a:p>
            <a:pPr eaLnBrk="1" hangingPunct="1"/>
            <a:r>
              <a:rPr lang="en-GB" sz="3600" dirty="0">
                <a:solidFill>
                  <a:srgbClr val="FF0000"/>
                </a:solidFill>
                <a:latin typeface="Arial" charset="0"/>
              </a:rPr>
              <a:t>Other Drugs with Anti-TB Activity</a:t>
            </a:r>
          </a:p>
        </p:txBody>
      </p:sp>
      <p:sp>
        <p:nvSpPr>
          <p:cNvPr id="146436" name="Text Box 4"/>
          <p:cNvSpPr txBox="1">
            <a:spLocks noGrp="1" noChangeArrowheads="1"/>
          </p:cNvSpPr>
          <p:nvPr>
            <p:ph type="body" idx="1"/>
          </p:nvPr>
        </p:nvSpPr>
        <p:spPr>
          <a:xfrm>
            <a:off x="0" y="908050"/>
            <a:ext cx="9036050" cy="6119813"/>
          </a:xfrm>
        </p:spPr>
        <p:txBody>
          <a:bodyPr/>
          <a:lstStyle/>
          <a:p>
            <a:pPr eaLnBrk="1" hangingPunct="1">
              <a:buFontTx/>
              <a:buNone/>
              <a:defRPr/>
            </a:pPr>
            <a:r>
              <a:rPr lang="en-GB" sz="1800" b="1" dirty="0">
                <a:solidFill>
                  <a:schemeClr val="accent6"/>
                </a:solidFill>
                <a:effectLst>
                  <a:outerShdw blurRad="38100" dist="38100" dir="2700000" algn="tl">
                    <a:srgbClr val="000000"/>
                  </a:outerShdw>
                </a:effectLst>
                <a:latin typeface="Arial" charset="0"/>
                <a:cs typeface="Arial" charset="0"/>
              </a:rPr>
              <a:t>		</a:t>
            </a:r>
            <a:r>
              <a:rPr lang="en-GB" sz="2000" dirty="0">
                <a:solidFill>
                  <a:schemeClr val="accent6"/>
                </a:solidFill>
                <a:latin typeface="Arial" charset="0"/>
                <a:cs typeface="Arial" charset="0"/>
              </a:rPr>
              <a:t>Streptomycin				</a:t>
            </a:r>
            <a:r>
              <a:rPr lang="en-GB" sz="2000" dirty="0" err="1">
                <a:solidFill>
                  <a:schemeClr val="accent6"/>
                </a:solidFill>
                <a:latin typeface="Arial" charset="0"/>
                <a:cs typeface="Arial" charset="0"/>
              </a:rPr>
              <a:t>Cycloserine</a:t>
            </a:r>
            <a:endParaRPr lang="en-GB" sz="2000" dirty="0">
              <a:solidFill>
                <a:schemeClr val="accent6"/>
              </a:solidFill>
              <a:latin typeface="Arial" charset="0"/>
              <a:cs typeface="Arial" charset="0"/>
            </a:endParaRPr>
          </a:p>
          <a:p>
            <a:pPr eaLnBrk="1" hangingPunct="1">
              <a:buFontTx/>
              <a:buNone/>
              <a:defRPr/>
            </a:pPr>
            <a:r>
              <a:rPr lang="en-GB" sz="2000" dirty="0">
                <a:solidFill>
                  <a:schemeClr val="accent6"/>
                </a:solidFill>
                <a:latin typeface="Arial" charset="0"/>
                <a:cs typeface="Arial" charset="0"/>
              </a:rPr>
              <a:t>		</a:t>
            </a:r>
            <a:r>
              <a:rPr lang="en-GB" sz="2000" dirty="0" err="1">
                <a:solidFill>
                  <a:schemeClr val="accent6"/>
                </a:solidFill>
                <a:latin typeface="Arial" charset="0"/>
                <a:cs typeface="Arial" charset="0"/>
              </a:rPr>
              <a:t>Amikacin</a:t>
            </a:r>
            <a:r>
              <a:rPr lang="en-GB" sz="2000" dirty="0">
                <a:solidFill>
                  <a:schemeClr val="accent6"/>
                </a:solidFill>
                <a:latin typeface="Arial" charset="0"/>
                <a:cs typeface="Arial" charset="0"/>
              </a:rPr>
              <a:t>				</a:t>
            </a:r>
            <a:r>
              <a:rPr lang="en-GB" sz="2000" dirty="0" err="1">
                <a:solidFill>
                  <a:schemeClr val="accent6"/>
                </a:solidFill>
                <a:latin typeface="Arial" charset="0"/>
                <a:cs typeface="Arial" charset="0"/>
              </a:rPr>
              <a:t>Clarithromycin</a:t>
            </a:r>
            <a:endParaRPr lang="en-GB" sz="2000" dirty="0">
              <a:solidFill>
                <a:schemeClr val="accent6"/>
              </a:solidFill>
              <a:latin typeface="Arial" charset="0"/>
              <a:cs typeface="Arial" charset="0"/>
            </a:endParaRPr>
          </a:p>
          <a:p>
            <a:pPr eaLnBrk="1" hangingPunct="1">
              <a:buFontTx/>
              <a:buNone/>
              <a:defRPr/>
            </a:pPr>
            <a:r>
              <a:rPr lang="en-GB" sz="2000" dirty="0">
                <a:solidFill>
                  <a:schemeClr val="accent6"/>
                </a:solidFill>
                <a:latin typeface="Arial" charset="0"/>
                <a:cs typeface="Arial" charset="0"/>
              </a:rPr>
              <a:t>		</a:t>
            </a:r>
            <a:r>
              <a:rPr lang="en-GB" sz="2000" dirty="0" err="1">
                <a:solidFill>
                  <a:schemeClr val="accent6"/>
                </a:solidFill>
                <a:latin typeface="Arial" charset="0"/>
                <a:cs typeface="Arial" charset="0"/>
              </a:rPr>
              <a:t>Capreomycin</a:t>
            </a:r>
            <a:r>
              <a:rPr lang="en-GB" sz="2000" dirty="0">
                <a:solidFill>
                  <a:schemeClr val="accent6"/>
                </a:solidFill>
                <a:latin typeface="Arial" charset="0"/>
                <a:cs typeface="Arial" charset="0"/>
              </a:rPr>
              <a:t>				</a:t>
            </a:r>
            <a:r>
              <a:rPr lang="en-GB" sz="2000" dirty="0" err="1">
                <a:solidFill>
                  <a:schemeClr val="accent6"/>
                </a:solidFill>
                <a:latin typeface="Arial" charset="0"/>
                <a:cs typeface="Arial" charset="0"/>
              </a:rPr>
              <a:t>Rifabutin</a:t>
            </a:r>
            <a:endParaRPr lang="en-GB" sz="2000" dirty="0">
              <a:solidFill>
                <a:schemeClr val="accent6"/>
              </a:solidFill>
              <a:latin typeface="Arial" charset="0"/>
              <a:cs typeface="Arial" charset="0"/>
            </a:endParaRPr>
          </a:p>
          <a:p>
            <a:pPr eaLnBrk="1" hangingPunct="1">
              <a:buFontTx/>
              <a:buNone/>
              <a:defRPr/>
            </a:pPr>
            <a:r>
              <a:rPr lang="en-GB" sz="2000" dirty="0">
                <a:solidFill>
                  <a:schemeClr val="accent6"/>
                </a:solidFill>
                <a:latin typeface="Arial" charset="0"/>
                <a:cs typeface="Arial" charset="0"/>
              </a:rPr>
              <a:t>		Ciprofloxacin				</a:t>
            </a:r>
            <a:r>
              <a:rPr lang="en-GB" sz="2000" dirty="0" err="1">
                <a:solidFill>
                  <a:schemeClr val="accent6"/>
                </a:solidFill>
                <a:latin typeface="Arial" charset="0"/>
                <a:cs typeface="Arial" charset="0"/>
              </a:rPr>
              <a:t>Ethionamide</a:t>
            </a:r>
            <a:endParaRPr lang="en-GB" sz="2000" dirty="0">
              <a:solidFill>
                <a:schemeClr val="accent6"/>
              </a:solidFill>
              <a:latin typeface="Arial" charset="0"/>
              <a:cs typeface="Arial" charset="0"/>
            </a:endParaRPr>
          </a:p>
          <a:p>
            <a:pPr eaLnBrk="1" hangingPunct="1">
              <a:buFontTx/>
              <a:buNone/>
              <a:defRPr/>
            </a:pPr>
            <a:r>
              <a:rPr lang="en-GB" sz="2000" dirty="0">
                <a:solidFill>
                  <a:schemeClr val="accent6"/>
                </a:solidFill>
                <a:latin typeface="Arial" charset="0"/>
                <a:cs typeface="Arial" charset="0"/>
              </a:rPr>
              <a:t>		</a:t>
            </a:r>
            <a:r>
              <a:rPr lang="en-GB" sz="2000" dirty="0" err="1">
                <a:solidFill>
                  <a:schemeClr val="accent6"/>
                </a:solidFill>
                <a:latin typeface="Arial" charset="0"/>
                <a:cs typeface="Arial" charset="0"/>
              </a:rPr>
              <a:t>Ofloxacin</a:t>
            </a:r>
            <a:r>
              <a:rPr lang="en-GB" sz="2000" dirty="0">
                <a:solidFill>
                  <a:schemeClr val="accent6"/>
                </a:solidFill>
                <a:latin typeface="Arial" charset="0"/>
                <a:cs typeface="Arial" charset="0"/>
              </a:rPr>
              <a:t>				</a:t>
            </a:r>
            <a:r>
              <a:rPr lang="en-GB" sz="2000" dirty="0" err="1">
                <a:solidFill>
                  <a:schemeClr val="accent6"/>
                </a:solidFill>
                <a:latin typeface="Arial" charset="0"/>
                <a:cs typeface="Arial" charset="0"/>
              </a:rPr>
              <a:t>Prothionamide</a:t>
            </a:r>
            <a:endParaRPr lang="en-GB" sz="2000" dirty="0">
              <a:solidFill>
                <a:schemeClr val="accent6"/>
              </a:solidFill>
              <a:latin typeface="Arial" charset="0"/>
              <a:cs typeface="Arial" charset="0"/>
            </a:endParaRPr>
          </a:p>
          <a:p>
            <a:pPr eaLnBrk="1" hangingPunct="1">
              <a:buFontTx/>
              <a:buNone/>
              <a:defRPr/>
            </a:pPr>
            <a:r>
              <a:rPr lang="en-GB" sz="2000" dirty="0">
                <a:solidFill>
                  <a:schemeClr val="accent6"/>
                </a:solidFill>
                <a:latin typeface="Arial" charset="0"/>
                <a:cs typeface="Arial" charset="0"/>
              </a:rPr>
              <a:t>		</a:t>
            </a:r>
            <a:r>
              <a:rPr lang="en-GB" sz="2000" dirty="0" err="1">
                <a:solidFill>
                  <a:schemeClr val="accent6"/>
                </a:solidFill>
                <a:latin typeface="Arial" charset="0"/>
                <a:cs typeface="Arial" charset="0"/>
              </a:rPr>
              <a:t>Moxifloxacin</a:t>
            </a:r>
            <a:r>
              <a:rPr lang="en-GB" sz="2000" dirty="0">
                <a:solidFill>
                  <a:schemeClr val="accent6"/>
                </a:solidFill>
                <a:latin typeface="Arial" charset="0"/>
                <a:cs typeface="Arial" charset="0"/>
              </a:rPr>
              <a:t>				</a:t>
            </a:r>
            <a:r>
              <a:rPr lang="en-GB" sz="2000" dirty="0" err="1">
                <a:solidFill>
                  <a:schemeClr val="accent6"/>
                </a:solidFill>
                <a:latin typeface="Arial" charset="0"/>
                <a:cs typeface="Arial" charset="0"/>
              </a:rPr>
              <a:t>Clofazamine</a:t>
            </a:r>
            <a:endParaRPr lang="en-GB" sz="2000" dirty="0">
              <a:solidFill>
                <a:schemeClr val="accent6"/>
              </a:solidFill>
              <a:latin typeface="Arial" charset="0"/>
              <a:cs typeface="Arial" charset="0"/>
            </a:endParaRPr>
          </a:p>
          <a:p>
            <a:pPr eaLnBrk="1" hangingPunct="1">
              <a:buFontTx/>
              <a:buNone/>
              <a:defRPr/>
            </a:pPr>
            <a:r>
              <a:rPr lang="en-GB" sz="2000" dirty="0">
                <a:solidFill>
                  <a:schemeClr val="accent6"/>
                </a:solidFill>
                <a:latin typeface="Arial" charset="0"/>
                <a:cs typeface="Arial" charset="0"/>
              </a:rPr>
              <a:t>		PAS					</a:t>
            </a:r>
            <a:r>
              <a:rPr lang="en-GB" sz="2000" dirty="0" err="1">
                <a:solidFill>
                  <a:schemeClr val="accent6"/>
                </a:solidFill>
                <a:latin typeface="Arial" charset="0"/>
                <a:cs typeface="Arial" charset="0"/>
              </a:rPr>
              <a:t>Thiacetazone</a:t>
            </a:r>
            <a:endParaRPr lang="en-GB" sz="2000" dirty="0">
              <a:solidFill>
                <a:schemeClr val="accent6"/>
              </a:solidFill>
              <a:latin typeface="Arial" charset="0"/>
              <a:cs typeface="Arial" charset="0"/>
            </a:endParaRPr>
          </a:p>
          <a:p>
            <a:pPr eaLnBrk="1" hangingPunct="1">
              <a:buFontTx/>
              <a:buNone/>
              <a:defRPr/>
            </a:pPr>
            <a:r>
              <a:rPr lang="en-GB" sz="2000" dirty="0">
                <a:solidFill>
                  <a:schemeClr val="accent6"/>
                </a:solidFill>
                <a:latin typeface="Arial" charset="0"/>
                <a:cs typeface="Arial" charset="0"/>
              </a:rPr>
              <a:t>		</a:t>
            </a:r>
            <a:r>
              <a:rPr lang="en-GB" sz="2000" dirty="0" err="1">
                <a:solidFill>
                  <a:schemeClr val="accent6"/>
                </a:solidFill>
                <a:latin typeface="Arial" charset="0"/>
                <a:cs typeface="Arial" charset="0"/>
              </a:rPr>
              <a:t>IFN</a:t>
            </a:r>
            <a:r>
              <a:rPr lang="en-GB" sz="2000" dirty="0">
                <a:solidFill>
                  <a:schemeClr val="accent6"/>
                </a:solidFill>
                <a:latin typeface="Arial" charset="0"/>
                <a:cs typeface="Arial" charset="0"/>
              </a:rPr>
              <a:t> </a:t>
            </a:r>
            <a:r>
              <a:rPr lang="en-GB" sz="2000" dirty="0">
                <a:solidFill>
                  <a:schemeClr val="accent6"/>
                </a:solidFill>
                <a:latin typeface="Arial" charset="0"/>
                <a:cs typeface="Arial" charset="0"/>
                <a:sym typeface="Symbol" charset="0"/>
              </a:rPr>
              <a:t>					</a:t>
            </a:r>
          </a:p>
          <a:p>
            <a:pPr eaLnBrk="1" hangingPunct="1">
              <a:buFontTx/>
              <a:buNone/>
              <a:defRPr/>
            </a:pPr>
            <a:r>
              <a:rPr lang="en-GB" sz="2800" b="1" dirty="0">
                <a:solidFill>
                  <a:schemeClr val="accent6"/>
                </a:solidFill>
                <a:effectLst>
                  <a:outerShdw blurRad="38100" dist="38100" dir="2700000" algn="tl">
                    <a:srgbClr val="000000"/>
                  </a:outerShdw>
                </a:effectLst>
                <a:latin typeface="Arial" charset="0"/>
                <a:cs typeface="Arial" charset="0"/>
                <a:sym typeface="Symbol" charset="0"/>
              </a:rPr>
              <a:t>			</a:t>
            </a:r>
            <a:r>
              <a:rPr lang="en-GB" sz="2400" b="1" dirty="0">
                <a:solidFill>
                  <a:srgbClr val="FFC000"/>
                </a:solidFill>
                <a:latin typeface="Arial" charset="0"/>
                <a:cs typeface="Arial" charset="0"/>
                <a:sym typeface="Symbol" charset="0"/>
              </a:rPr>
              <a:t>Complex toxicities and interactions</a:t>
            </a:r>
            <a:endParaRPr lang="en-GB" sz="2400" b="1" dirty="0">
              <a:solidFill>
                <a:srgbClr val="FFC000"/>
              </a:solidFill>
              <a:effectLst>
                <a:outerShdw blurRad="38100" dist="38100" dir="2700000" algn="tl">
                  <a:srgbClr val="000000"/>
                </a:outerShdw>
              </a:effectLst>
              <a:latin typeface="Arial" charset="0"/>
              <a:cs typeface="Arial" charset="0"/>
              <a:sym typeface="Symbol" charset="0"/>
            </a:endParaRPr>
          </a:p>
          <a:p>
            <a:pPr eaLnBrk="1" hangingPunct="1">
              <a:buFontTx/>
              <a:buNone/>
              <a:defRPr/>
            </a:pPr>
            <a:endParaRPr lang="en-GB" sz="2400" b="1" dirty="0">
              <a:solidFill>
                <a:schemeClr val="accent6"/>
              </a:solidFill>
              <a:effectLst>
                <a:outerShdw blurRad="38100" dist="38100" dir="2700000" algn="tl">
                  <a:srgbClr val="000000"/>
                </a:outerShdw>
              </a:effectLst>
              <a:latin typeface="Arial" charset="0"/>
              <a:cs typeface="Arial" charset="0"/>
              <a:sym typeface="Symbol" charset="0"/>
            </a:endParaRPr>
          </a:p>
          <a:p>
            <a:pPr eaLnBrk="1" hangingPunct="1">
              <a:buFontTx/>
              <a:buNone/>
              <a:defRPr/>
            </a:pPr>
            <a:r>
              <a:rPr lang="en-GB" sz="2400" b="1" dirty="0">
                <a:solidFill>
                  <a:schemeClr val="accent6"/>
                </a:solidFill>
                <a:effectLst>
                  <a:outerShdw blurRad="38100" dist="38100" dir="2700000" algn="tl">
                    <a:srgbClr val="000000"/>
                  </a:outerShdw>
                </a:effectLst>
                <a:latin typeface="Arial" charset="0"/>
                <a:cs typeface="Arial" charset="0"/>
                <a:sym typeface="Symbol" charset="0"/>
              </a:rPr>
              <a:t>			</a:t>
            </a:r>
            <a:r>
              <a:rPr lang="en-GB" sz="1800" b="1" dirty="0">
                <a:solidFill>
                  <a:schemeClr val="accent6"/>
                </a:solidFill>
                <a:effectLst>
                  <a:outerShdw blurRad="38100" dist="38100" dir="2700000" algn="tl">
                    <a:srgbClr val="FFFFFF"/>
                  </a:outerShdw>
                </a:effectLst>
                <a:latin typeface="Arial" charset="0"/>
                <a:cs typeface="Arial" charset="0"/>
              </a:rPr>
              <a:t> 		   			</a:t>
            </a:r>
          </a:p>
        </p:txBody>
      </p:sp>
      <p:grpSp>
        <p:nvGrpSpPr>
          <p:cNvPr id="2" name="Group 8"/>
          <p:cNvGrpSpPr>
            <a:grpSpLocks/>
          </p:cNvGrpSpPr>
          <p:nvPr/>
        </p:nvGrpSpPr>
        <p:grpSpPr bwMode="auto">
          <a:xfrm>
            <a:off x="0" y="3957637"/>
            <a:ext cx="9144000" cy="3324224"/>
            <a:chOff x="0" y="2432"/>
            <a:chExt cx="5760" cy="2094"/>
          </a:xfrm>
        </p:grpSpPr>
        <p:sp>
          <p:nvSpPr>
            <p:cNvPr id="98308" name="AutoShape 6"/>
            <p:cNvSpPr>
              <a:spLocks noChangeArrowheads="1"/>
            </p:cNvSpPr>
            <p:nvPr/>
          </p:nvSpPr>
          <p:spPr bwMode="auto">
            <a:xfrm>
              <a:off x="2608" y="3657"/>
              <a:ext cx="409" cy="227"/>
            </a:xfrm>
            <a:prstGeom prst="downArrow">
              <a:avLst>
                <a:gd name="adj1" fmla="val 50000"/>
                <a:gd name="adj2" fmla="val 25000"/>
              </a:avLst>
            </a:prstGeom>
            <a:solidFill>
              <a:srgbClr val="FF9933"/>
            </a:solidFill>
            <a:ln w="9525">
              <a:solidFill>
                <a:schemeClr val="tx1"/>
              </a:solidFill>
              <a:miter lim="800000"/>
              <a:headEnd/>
              <a:tailEnd/>
            </a:ln>
          </p:spPr>
          <p:txBody>
            <a:bodyPr vert="eaVert" wrap="none" anchor="ctr"/>
            <a:lstStyle/>
            <a:p>
              <a:pPr algn="ctr"/>
              <a:endParaRPr lang="en-US" sz="1800" b="0">
                <a:solidFill>
                  <a:schemeClr val="accent6"/>
                </a:solidFill>
              </a:endParaRPr>
            </a:p>
          </p:txBody>
        </p:sp>
        <p:sp>
          <p:nvSpPr>
            <p:cNvPr id="146439" name="Text Box 7"/>
            <p:cNvSpPr txBox="1">
              <a:spLocks noChangeArrowheads="1"/>
            </p:cNvSpPr>
            <p:nvPr/>
          </p:nvSpPr>
          <p:spPr bwMode="auto">
            <a:xfrm>
              <a:off x="0" y="2432"/>
              <a:ext cx="5760" cy="2094"/>
            </a:xfrm>
            <a:prstGeom prst="rect">
              <a:avLst/>
            </a:prstGeom>
            <a:noFill/>
            <a:ln w="9525">
              <a:noFill/>
              <a:miter lim="800000"/>
              <a:headEnd/>
              <a:tailEnd/>
            </a:ln>
            <a:effectLst/>
          </p:spPr>
          <p:txBody>
            <a:bodyPr>
              <a:spAutoFit/>
            </a:bodyPr>
            <a:lstStyle>
              <a:lvl1pPr eaLnBrk="0" hangingPunct="0">
                <a:defRPr sz="2800" b="1">
                  <a:solidFill>
                    <a:schemeClr val="tx1"/>
                  </a:solidFill>
                  <a:latin typeface="Arial" charset="0"/>
                  <a:ea typeface="ＭＳ Ｐゴシック" charset="0"/>
                  <a:cs typeface="Arial" charset="0"/>
                </a:defRPr>
              </a:lvl1pPr>
              <a:lvl2pPr marL="37931725" indent="-37474525" eaLnBrk="0" hangingPunct="0">
                <a:defRPr sz="2800" b="1">
                  <a:solidFill>
                    <a:schemeClr val="tx1"/>
                  </a:solidFill>
                  <a:latin typeface="Arial" charset="0"/>
                  <a:ea typeface="Arial" charset="0"/>
                  <a:cs typeface="Arial" charset="0"/>
                </a:defRPr>
              </a:lvl2pPr>
              <a:lvl3pPr eaLnBrk="0" hangingPunct="0">
                <a:defRPr sz="2800" b="1">
                  <a:solidFill>
                    <a:schemeClr val="tx1"/>
                  </a:solidFill>
                  <a:latin typeface="Arial" charset="0"/>
                  <a:ea typeface="Arial" charset="0"/>
                  <a:cs typeface="Arial" charset="0"/>
                </a:defRPr>
              </a:lvl3pPr>
              <a:lvl4pPr eaLnBrk="0" hangingPunct="0">
                <a:defRPr sz="2800" b="1">
                  <a:solidFill>
                    <a:schemeClr val="tx1"/>
                  </a:solidFill>
                  <a:latin typeface="Arial" charset="0"/>
                  <a:ea typeface="Arial" charset="0"/>
                  <a:cs typeface="Arial" charset="0"/>
                </a:defRPr>
              </a:lvl4pPr>
              <a:lvl5pPr eaLnBrk="0" hangingPunct="0">
                <a:defRPr sz="2800" b="1">
                  <a:solidFill>
                    <a:schemeClr val="tx1"/>
                  </a:solidFill>
                  <a:latin typeface="Arial" charset="0"/>
                  <a:ea typeface="Arial" charset="0"/>
                  <a:cs typeface="Arial" charset="0"/>
                </a:defRPr>
              </a:lvl5pPr>
              <a:lvl6pPr marL="457200" eaLnBrk="0" fontAlgn="base" hangingPunct="0">
                <a:spcBef>
                  <a:spcPct val="0"/>
                </a:spcBef>
                <a:spcAft>
                  <a:spcPct val="0"/>
                </a:spcAft>
                <a:defRPr sz="2800" b="1">
                  <a:solidFill>
                    <a:schemeClr val="tx1"/>
                  </a:solidFill>
                  <a:latin typeface="Arial" charset="0"/>
                  <a:ea typeface="Arial" charset="0"/>
                  <a:cs typeface="Arial" charset="0"/>
                </a:defRPr>
              </a:lvl6pPr>
              <a:lvl7pPr marL="914400" eaLnBrk="0" fontAlgn="base" hangingPunct="0">
                <a:spcBef>
                  <a:spcPct val="0"/>
                </a:spcBef>
                <a:spcAft>
                  <a:spcPct val="0"/>
                </a:spcAft>
                <a:defRPr sz="2800" b="1">
                  <a:solidFill>
                    <a:schemeClr val="tx1"/>
                  </a:solidFill>
                  <a:latin typeface="Arial" charset="0"/>
                  <a:ea typeface="Arial" charset="0"/>
                  <a:cs typeface="Arial" charset="0"/>
                </a:defRPr>
              </a:lvl7pPr>
              <a:lvl8pPr marL="1371600" eaLnBrk="0" fontAlgn="base" hangingPunct="0">
                <a:spcBef>
                  <a:spcPct val="0"/>
                </a:spcBef>
                <a:spcAft>
                  <a:spcPct val="0"/>
                </a:spcAft>
                <a:defRPr sz="2800" b="1">
                  <a:solidFill>
                    <a:schemeClr val="tx1"/>
                  </a:solidFill>
                  <a:latin typeface="Arial" charset="0"/>
                  <a:ea typeface="Arial" charset="0"/>
                  <a:cs typeface="Arial" charset="0"/>
                </a:defRPr>
              </a:lvl8pPr>
              <a:lvl9pPr marL="1828800" eaLnBrk="0" fontAlgn="base" hangingPunct="0">
                <a:spcBef>
                  <a:spcPct val="0"/>
                </a:spcBef>
                <a:spcAft>
                  <a:spcPct val="0"/>
                </a:spcAft>
                <a:defRPr sz="2800" b="1">
                  <a:solidFill>
                    <a:schemeClr val="tx1"/>
                  </a:solidFill>
                  <a:latin typeface="Arial" charset="0"/>
                  <a:ea typeface="Arial" charset="0"/>
                  <a:cs typeface="Arial" charset="0"/>
                </a:defRPr>
              </a:lvl9pPr>
            </a:lstStyle>
            <a:p>
              <a:pPr eaLnBrk="1" hangingPunct="1">
                <a:defRPr/>
              </a:pPr>
              <a:r>
                <a:rPr lang="en-GB" sz="1800" dirty="0" smtClean="0">
                  <a:solidFill>
                    <a:schemeClr val="accent6"/>
                  </a:solidFill>
                  <a:sym typeface="Symbol" charset="0"/>
                </a:rPr>
                <a:t>		</a:t>
              </a:r>
              <a:endParaRPr lang="en-GB" sz="2400" dirty="0" smtClean="0">
                <a:solidFill>
                  <a:schemeClr val="accent6"/>
                </a:solidFill>
              </a:endParaRPr>
            </a:p>
            <a:p>
              <a:pPr eaLnBrk="1" hangingPunct="1">
                <a:defRPr/>
              </a:pPr>
              <a:r>
                <a:rPr lang="en-GB" sz="2400" dirty="0" smtClean="0">
                  <a:solidFill>
                    <a:schemeClr val="accent6"/>
                  </a:solidFill>
                  <a:effectLst>
                    <a:outerShdw blurRad="38100" dist="38100" dir="2700000" algn="tl">
                      <a:srgbClr val="FFFFFF"/>
                    </a:outerShdw>
                  </a:effectLst>
                </a:rPr>
                <a:t>			</a:t>
              </a:r>
            </a:p>
            <a:p>
              <a:pPr eaLnBrk="1" hangingPunct="1">
                <a:defRPr/>
              </a:pPr>
              <a:r>
                <a:rPr lang="en-GB" sz="2400" dirty="0" smtClean="0">
                  <a:solidFill>
                    <a:schemeClr val="accent6"/>
                  </a:solidFill>
                  <a:effectLst>
                    <a:outerShdw blurRad="38100" dist="38100" dir="2700000" algn="tl">
                      <a:srgbClr val="FFFFFF"/>
                    </a:outerShdw>
                  </a:effectLst>
                </a:rPr>
                <a:t>	</a:t>
              </a:r>
              <a:r>
                <a:rPr lang="en-GB" sz="2400" dirty="0" err="1" smtClean="0">
                  <a:solidFill>
                    <a:schemeClr val="accent6"/>
                  </a:solidFill>
                </a:rPr>
                <a:t>XDR</a:t>
              </a:r>
              <a:r>
                <a:rPr lang="en-GB" sz="2400" dirty="0" smtClean="0">
                  <a:solidFill>
                    <a:schemeClr val="accent6"/>
                  </a:solidFill>
                </a:rPr>
                <a:t>-TB "Extensively drug-resistant TB</a:t>
              </a:r>
              <a:r>
                <a:rPr lang="ja-JP" altLang="en-GB" sz="2400" dirty="0" smtClean="0">
                  <a:solidFill>
                    <a:schemeClr val="accent6"/>
                  </a:solidFill>
                </a:rPr>
                <a:t>”</a:t>
              </a:r>
              <a:r>
                <a:rPr lang="en-GB" sz="2400" b="0" dirty="0" smtClean="0">
                  <a:solidFill>
                    <a:schemeClr val="accent6"/>
                  </a:solidFill>
                </a:rPr>
                <a:t> </a:t>
              </a:r>
            </a:p>
            <a:p>
              <a:pPr eaLnBrk="1" hangingPunct="1">
                <a:defRPr/>
              </a:pPr>
              <a:r>
                <a:rPr lang="en-GB" sz="2400" b="0" dirty="0" smtClean="0">
                  <a:solidFill>
                    <a:schemeClr val="accent6"/>
                  </a:solidFill>
                </a:rPr>
                <a:t>	- defined as </a:t>
              </a:r>
              <a:r>
                <a:rPr lang="en-GB" sz="2400" b="0" dirty="0" err="1" smtClean="0">
                  <a:solidFill>
                    <a:schemeClr val="accent6"/>
                  </a:solidFill>
                </a:rPr>
                <a:t>MDR</a:t>
              </a:r>
              <a:r>
                <a:rPr lang="en-GB" sz="2400" b="0" dirty="0" smtClean="0">
                  <a:solidFill>
                    <a:schemeClr val="accent6"/>
                  </a:solidFill>
                </a:rPr>
                <a:t>-TB that is resistant to </a:t>
              </a:r>
              <a:r>
                <a:rPr lang="en-GB" sz="2400" b="0" dirty="0" err="1" smtClean="0">
                  <a:solidFill>
                    <a:schemeClr val="accent6"/>
                  </a:solidFill>
                </a:rPr>
                <a:t>quinolones</a:t>
              </a:r>
              <a:r>
                <a:rPr lang="en-GB" sz="2400" b="0" dirty="0" smtClean="0">
                  <a:solidFill>
                    <a:schemeClr val="accent6"/>
                  </a:solidFill>
                </a:rPr>
                <a:t> and 	also to any one of </a:t>
              </a:r>
              <a:r>
                <a:rPr lang="en-GB" sz="2400" b="0" dirty="0" err="1" smtClean="0">
                  <a:solidFill>
                    <a:schemeClr val="accent6"/>
                  </a:solidFill>
                </a:rPr>
                <a:t>kanamycin</a:t>
              </a:r>
              <a:r>
                <a:rPr lang="en-GB" sz="2400" b="0" dirty="0" smtClean="0">
                  <a:solidFill>
                    <a:schemeClr val="accent6"/>
                  </a:solidFill>
                </a:rPr>
                <a:t>, </a:t>
              </a:r>
              <a:r>
                <a:rPr lang="en-GB" sz="2400" b="0" dirty="0" err="1" smtClean="0">
                  <a:solidFill>
                    <a:schemeClr val="accent6"/>
                  </a:solidFill>
                </a:rPr>
                <a:t>capreomycin</a:t>
              </a:r>
              <a:r>
                <a:rPr lang="en-GB" sz="2400" b="0" dirty="0" smtClean="0">
                  <a:solidFill>
                    <a:schemeClr val="accent6"/>
                  </a:solidFill>
                </a:rPr>
                <a:t>, or </a:t>
              </a:r>
              <a:r>
                <a:rPr lang="en-GB" sz="2400" b="0" dirty="0" err="1" smtClean="0">
                  <a:solidFill>
                    <a:schemeClr val="accent6"/>
                  </a:solidFill>
                </a:rPr>
                <a:t>amikacin</a:t>
              </a:r>
              <a:endParaRPr lang="en-GB" sz="2400" b="0" dirty="0" smtClean="0">
                <a:solidFill>
                  <a:schemeClr val="accent6"/>
                </a:solidFill>
              </a:endParaRPr>
            </a:p>
            <a:p>
              <a:pPr eaLnBrk="1" hangingPunct="1">
                <a:defRPr/>
              </a:pPr>
              <a:endParaRPr lang="en-GB" sz="2400" b="0" dirty="0" smtClean="0">
                <a:solidFill>
                  <a:schemeClr val="accent6"/>
                </a:solidFill>
              </a:endParaRPr>
            </a:p>
            <a:p>
              <a:pPr eaLnBrk="1" hangingPunct="1">
                <a:defRPr/>
              </a:pPr>
              <a:r>
                <a:rPr lang="en-GB" sz="2400" b="0" dirty="0" smtClean="0">
                  <a:solidFill>
                    <a:schemeClr val="accent6"/>
                  </a:solidFill>
                </a:rPr>
                <a:t>				</a:t>
              </a:r>
            </a:p>
            <a:p>
              <a:pPr eaLnBrk="1" hangingPunct="1">
                <a:defRPr/>
              </a:pPr>
              <a:r>
                <a:rPr lang="en-GB" sz="2400" b="0" dirty="0" smtClean="0">
                  <a:solidFill>
                    <a:schemeClr val="accent6"/>
                  </a:solidFill>
                </a:rPr>
                <a:t>			serious threat to control TB</a:t>
              </a:r>
            </a:p>
            <a:p>
              <a:pPr eaLnBrk="1" hangingPunct="1">
                <a:defRPr/>
              </a:pPr>
              <a:endParaRPr lang="en-GB" sz="2400" dirty="0" smtClean="0">
                <a:solidFill>
                  <a:schemeClr val="accent6"/>
                </a:solidFill>
              </a:endParaRPr>
            </a:p>
          </p:txBody>
        </p:sp>
      </p:grpSp>
    </p:spTree>
    <p:extLst>
      <p:ext uri="{BB962C8B-B14F-4D97-AF65-F5344CB8AC3E}">
        <p14:creationId xmlns:p14="http://schemas.microsoft.com/office/powerpoint/2010/main" val="1250036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4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43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43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643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643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643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6436">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6436">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457200" y="-171450"/>
            <a:ext cx="8229600" cy="1143000"/>
          </a:xfrm>
        </p:spPr>
        <p:txBody>
          <a:bodyPr/>
          <a:lstStyle/>
          <a:p>
            <a:pPr eaLnBrk="1" hangingPunct="1"/>
            <a:r>
              <a:rPr lang="en-GB" sz="4000" dirty="0">
                <a:solidFill>
                  <a:srgbClr val="FF0000"/>
                </a:solidFill>
                <a:latin typeface="Arial" charset="0"/>
              </a:rPr>
              <a:t>Poor adherence</a:t>
            </a:r>
          </a:p>
        </p:txBody>
      </p:sp>
      <p:sp>
        <p:nvSpPr>
          <p:cNvPr id="99330" name="Rectangle 3"/>
          <p:cNvSpPr>
            <a:spLocks noGrp="1" noChangeArrowheads="1"/>
          </p:cNvSpPr>
          <p:nvPr>
            <p:ph type="body" idx="1"/>
          </p:nvPr>
        </p:nvSpPr>
        <p:spPr>
          <a:xfrm>
            <a:off x="755650" y="908050"/>
            <a:ext cx="8137525" cy="719138"/>
          </a:xfrm>
        </p:spPr>
        <p:txBody>
          <a:bodyPr/>
          <a:lstStyle/>
          <a:p>
            <a:pPr eaLnBrk="1" hangingPunct="1">
              <a:buFontTx/>
              <a:buNone/>
            </a:pPr>
            <a:r>
              <a:rPr lang="en-GB" sz="2400" dirty="0">
                <a:solidFill>
                  <a:srgbClr val="FF6600"/>
                </a:solidFill>
                <a:latin typeface="Arial" charset="0"/>
              </a:rPr>
              <a:t>	</a:t>
            </a:r>
            <a:r>
              <a:rPr lang="ja-JP" altLang="en-GB" sz="2400" dirty="0">
                <a:solidFill>
                  <a:srgbClr val="FF6600"/>
                </a:solidFill>
                <a:latin typeface="Arial" charset="0"/>
              </a:rPr>
              <a:t>“</a:t>
            </a:r>
            <a:r>
              <a:rPr lang="en-GB" altLang="ja-JP" sz="2400" dirty="0">
                <a:solidFill>
                  <a:srgbClr val="FF6600"/>
                </a:solidFill>
                <a:latin typeface="Arial" charset="0"/>
              </a:rPr>
              <a:t>If you don</a:t>
            </a:r>
            <a:r>
              <a:rPr lang="ja-JP" altLang="en-GB" sz="2400" dirty="0">
                <a:solidFill>
                  <a:srgbClr val="FF6600"/>
                </a:solidFill>
                <a:latin typeface="Arial" charset="0"/>
              </a:rPr>
              <a:t>’</a:t>
            </a:r>
            <a:r>
              <a:rPr lang="en-GB" altLang="ja-JP" sz="2400" dirty="0">
                <a:solidFill>
                  <a:srgbClr val="FF6600"/>
                </a:solidFill>
                <a:latin typeface="Arial" charset="0"/>
              </a:rPr>
              <a:t>t take the drugs, the drugs won</a:t>
            </a:r>
            <a:r>
              <a:rPr lang="en-GB" sz="2400" dirty="0">
                <a:solidFill>
                  <a:srgbClr val="FF6600"/>
                </a:solidFill>
                <a:latin typeface="Arial" charset="0"/>
              </a:rPr>
              <a:t>’</a:t>
            </a:r>
            <a:r>
              <a:rPr lang="en-GB" altLang="ja-JP" sz="2400" dirty="0">
                <a:solidFill>
                  <a:srgbClr val="FF6600"/>
                </a:solidFill>
                <a:latin typeface="Arial" charset="0"/>
              </a:rPr>
              <a:t>t work</a:t>
            </a:r>
            <a:r>
              <a:rPr lang="ja-JP" altLang="en-GB" sz="2400" dirty="0">
                <a:solidFill>
                  <a:srgbClr val="FF6600"/>
                </a:solidFill>
                <a:latin typeface="Arial" charset="0"/>
              </a:rPr>
              <a:t>”</a:t>
            </a:r>
            <a:endParaRPr lang="en-GB" sz="2400" dirty="0">
              <a:solidFill>
                <a:srgbClr val="FF6600"/>
              </a:solidFill>
              <a:latin typeface="Arial" charset="0"/>
            </a:endParaRPr>
          </a:p>
        </p:txBody>
      </p:sp>
      <p:sp>
        <p:nvSpPr>
          <p:cNvPr id="147460" name="Rectangle 4"/>
          <p:cNvSpPr>
            <a:spLocks noChangeArrowheads="1"/>
          </p:cNvSpPr>
          <p:nvPr/>
        </p:nvSpPr>
        <p:spPr bwMode="auto">
          <a:xfrm>
            <a:off x="0" y="1989138"/>
            <a:ext cx="8642350" cy="3046988"/>
          </a:xfrm>
          <a:prstGeom prst="rect">
            <a:avLst/>
          </a:prstGeom>
          <a:noFill/>
          <a:ln w="9525">
            <a:noFill/>
            <a:miter lim="800000"/>
            <a:headEnd/>
            <a:tailEnd/>
          </a:ln>
          <a:effectLst/>
        </p:spPr>
        <p:txBody>
          <a:bodyPr>
            <a:spAutoFit/>
          </a:bodyPr>
          <a:lstStyle/>
          <a:p>
            <a:pPr>
              <a:defRPr/>
            </a:pPr>
            <a:r>
              <a:rPr lang="en-GB" sz="2400" b="0" dirty="0">
                <a:solidFill>
                  <a:srgbClr val="FF6600"/>
                </a:solidFill>
                <a:ea typeface="+mn-ea"/>
                <a:cs typeface="Arial" charset="0"/>
              </a:rPr>
              <a:t>Support</a:t>
            </a:r>
          </a:p>
          <a:p>
            <a:pPr>
              <a:defRPr/>
            </a:pPr>
            <a:r>
              <a:rPr lang="en-GB" sz="2400" dirty="0">
                <a:solidFill>
                  <a:schemeClr val="accent6"/>
                </a:solidFill>
                <a:effectLst>
                  <a:outerShdw blurRad="38100" dist="38100" dir="2700000" algn="tl">
                    <a:srgbClr val="000000"/>
                  </a:outerShdw>
                </a:effectLst>
                <a:ea typeface="+mn-ea"/>
                <a:cs typeface="Arial" charset="0"/>
              </a:rPr>
              <a:t>	</a:t>
            </a:r>
            <a:r>
              <a:rPr lang="en-GB" sz="2400" b="0" dirty="0">
                <a:solidFill>
                  <a:schemeClr val="accent6"/>
                </a:solidFill>
                <a:ea typeface="+mn-ea"/>
                <a:cs typeface="Arial" charset="0"/>
              </a:rPr>
              <a:t>-hospital TB clinic</a:t>
            </a:r>
          </a:p>
          <a:p>
            <a:pPr>
              <a:defRPr/>
            </a:pPr>
            <a:r>
              <a:rPr lang="en-GB" sz="2400" b="0" dirty="0">
                <a:solidFill>
                  <a:schemeClr val="accent6"/>
                </a:solidFill>
                <a:ea typeface="+mn-ea"/>
                <a:cs typeface="Arial" charset="0"/>
              </a:rPr>
              <a:t>	-community</a:t>
            </a:r>
          </a:p>
          <a:p>
            <a:pPr>
              <a:defRPr/>
            </a:pPr>
            <a:r>
              <a:rPr lang="en-GB" sz="2400" b="0" dirty="0">
                <a:solidFill>
                  <a:schemeClr val="accent6"/>
                </a:solidFill>
                <a:ea typeface="+mn-ea"/>
                <a:cs typeface="Arial" charset="0"/>
              </a:rPr>
              <a:t>		-health care workers</a:t>
            </a:r>
          </a:p>
          <a:p>
            <a:pPr>
              <a:defRPr/>
            </a:pPr>
            <a:r>
              <a:rPr lang="en-GB" sz="2400" b="0" dirty="0">
                <a:solidFill>
                  <a:schemeClr val="accent6"/>
                </a:solidFill>
                <a:ea typeface="+mn-ea"/>
                <a:cs typeface="Arial" charset="0"/>
              </a:rPr>
              <a:t>		-social services</a:t>
            </a:r>
          </a:p>
          <a:p>
            <a:pPr>
              <a:defRPr/>
            </a:pPr>
            <a:endParaRPr lang="en-GB" sz="2400" b="0" dirty="0">
              <a:solidFill>
                <a:schemeClr val="accent6"/>
              </a:solidFill>
              <a:ea typeface="+mn-ea"/>
              <a:cs typeface="Arial" charset="0"/>
            </a:endParaRPr>
          </a:p>
          <a:p>
            <a:pPr>
              <a:defRPr/>
            </a:pPr>
            <a:r>
              <a:rPr lang="en-GB" sz="2400" b="0" dirty="0">
                <a:solidFill>
                  <a:schemeClr val="accent6"/>
                </a:solidFill>
                <a:ea typeface="+mn-ea"/>
                <a:cs typeface="Arial" charset="0"/>
              </a:rPr>
              <a:t>	</a:t>
            </a:r>
          </a:p>
          <a:p>
            <a:pPr>
              <a:defRPr/>
            </a:pPr>
            <a:r>
              <a:rPr lang="en-GB" sz="2400" b="0" dirty="0">
                <a:solidFill>
                  <a:schemeClr val="accent6"/>
                </a:solidFill>
                <a:ea typeface="+mn-ea"/>
                <a:cs typeface="Arial" charset="0"/>
              </a:rPr>
              <a:t>			</a:t>
            </a:r>
          </a:p>
        </p:txBody>
      </p:sp>
      <p:pic>
        <p:nvPicPr>
          <p:cNvPr id="99332" name="Picture 5" descr="IMG_29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73775" y="1628775"/>
            <a:ext cx="3070225" cy="2301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7463" name="Text Box 7"/>
          <p:cNvSpPr txBox="1">
            <a:spLocks noChangeArrowheads="1"/>
          </p:cNvSpPr>
          <p:nvPr/>
        </p:nvSpPr>
        <p:spPr bwMode="auto">
          <a:xfrm>
            <a:off x="-22225" y="4149725"/>
            <a:ext cx="75469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en-GB" sz="2400" b="0" dirty="0">
                <a:solidFill>
                  <a:srgbClr val="FF6600"/>
                </a:solidFill>
              </a:rPr>
              <a:t>DOTS - Directly Observed Therapy Short-course</a:t>
            </a:r>
          </a:p>
          <a:p>
            <a:endParaRPr lang="en-GB" sz="2400" b="0" dirty="0">
              <a:solidFill>
                <a:schemeClr val="accent6"/>
              </a:solidFill>
            </a:endParaRPr>
          </a:p>
          <a:p>
            <a:r>
              <a:rPr lang="en-GB" sz="2400" b="0" dirty="0">
                <a:solidFill>
                  <a:schemeClr val="accent6"/>
                </a:solidFill>
              </a:rPr>
              <a:t>	-WHO global TB eradication programme</a:t>
            </a:r>
          </a:p>
          <a:p>
            <a:pPr eaLnBrk="1" hangingPunct="1"/>
            <a:r>
              <a:rPr lang="en-GB" sz="2200" b="0" dirty="0">
                <a:solidFill>
                  <a:schemeClr val="accent6"/>
                </a:solidFill>
              </a:rPr>
              <a:t>	-</a:t>
            </a:r>
            <a:r>
              <a:rPr lang="en-GB" sz="2400" b="0" dirty="0">
                <a:solidFill>
                  <a:schemeClr val="accent6"/>
                </a:solidFill>
              </a:rPr>
              <a:t>accurate record of treatment</a:t>
            </a:r>
          </a:p>
          <a:p>
            <a:pPr eaLnBrk="1" hangingPunct="1"/>
            <a:r>
              <a:rPr lang="en-GB" sz="2400" b="0" dirty="0">
                <a:solidFill>
                  <a:schemeClr val="accent6"/>
                </a:solidFill>
              </a:rPr>
              <a:t>	-successful treatment</a:t>
            </a:r>
          </a:p>
          <a:p>
            <a:pPr eaLnBrk="1" hangingPunct="1"/>
            <a:r>
              <a:rPr lang="en-GB" sz="2400" b="0" dirty="0">
                <a:solidFill>
                  <a:schemeClr val="accent6"/>
                </a:solidFill>
              </a:rPr>
              <a:t>	-prevention of resistance</a:t>
            </a:r>
          </a:p>
          <a:p>
            <a:endParaRPr lang="en-GB" sz="2400" b="0" dirty="0">
              <a:solidFill>
                <a:schemeClr val="accent6"/>
              </a:solidFill>
            </a:endParaRPr>
          </a:p>
        </p:txBody>
      </p:sp>
      <p:pic>
        <p:nvPicPr>
          <p:cNvPr id="99334" name="Picture 9" descr="DSC001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2088" y="4662488"/>
            <a:ext cx="2601912" cy="21955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173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P spid="14746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68313" y="44450"/>
            <a:ext cx="7772400" cy="914400"/>
          </a:xfrm>
        </p:spPr>
        <p:txBody>
          <a:bodyPr/>
          <a:lstStyle/>
          <a:p>
            <a:pPr eaLnBrk="1" hangingPunct="1"/>
            <a:r>
              <a:rPr lang="en-GB" sz="4000" dirty="0">
                <a:solidFill>
                  <a:srgbClr val="FF0000"/>
                </a:solidFill>
                <a:latin typeface="Arial" charset="0"/>
              </a:rPr>
              <a:t>Drugs for tuberculosis</a:t>
            </a:r>
          </a:p>
        </p:txBody>
      </p:sp>
      <p:pic>
        <p:nvPicPr>
          <p:cNvPr id="101378" name="Picture 5" descr="tb%20poster%202x"/>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97688" y="3357563"/>
            <a:ext cx="224631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body" idx="1"/>
          </p:nvPr>
        </p:nvSpPr>
        <p:spPr>
          <a:xfrm>
            <a:off x="-36513" y="735285"/>
            <a:ext cx="9901238" cy="5934075"/>
          </a:xfrm>
        </p:spPr>
        <p:txBody>
          <a:bodyPr>
            <a:spAutoFit/>
          </a:bodyPr>
          <a:lstStyle/>
          <a:p>
            <a:pPr eaLnBrk="1" hangingPunct="1">
              <a:lnSpc>
                <a:spcPct val="140000"/>
              </a:lnSpc>
              <a:spcBef>
                <a:spcPct val="0"/>
              </a:spcBef>
            </a:pPr>
            <a:r>
              <a:rPr lang="en-GB" sz="2400" dirty="0">
                <a:solidFill>
                  <a:srgbClr val="FF6600"/>
                </a:solidFill>
                <a:latin typeface="Arial" charset="0"/>
              </a:rPr>
              <a:t>Current drug treatment is effective if managed</a:t>
            </a:r>
          </a:p>
          <a:p>
            <a:pPr lvl="1" eaLnBrk="1" hangingPunct="1">
              <a:lnSpc>
                <a:spcPct val="140000"/>
              </a:lnSpc>
              <a:spcBef>
                <a:spcPct val="0"/>
              </a:spcBef>
            </a:pPr>
            <a:r>
              <a:rPr lang="en-GB" sz="2400" dirty="0">
                <a:solidFill>
                  <a:schemeClr val="accent6"/>
                </a:solidFill>
                <a:latin typeface="Arial" charset="0"/>
                <a:ea typeface="Arial" charset="0"/>
                <a:cs typeface="Arial" charset="0"/>
              </a:rPr>
              <a:t>lengthy and compliance is poor, resistance - major problem</a:t>
            </a:r>
          </a:p>
          <a:p>
            <a:pPr lvl="1" eaLnBrk="1" hangingPunct="1">
              <a:lnSpc>
                <a:spcPct val="140000"/>
              </a:lnSpc>
              <a:spcBef>
                <a:spcPct val="0"/>
              </a:spcBef>
            </a:pPr>
            <a:r>
              <a:rPr lang="en-GB" sz="2400" dirty="0">
                <a:solidFill>
                  <a:schemeClr val="accent6"/>
                </a:solidFill>
                <a:latin typeface="Arial" charset="0"/>
                <a:ea typeface="Arial" charset="0"/>
                <a:cs typeface="Arial" charset="0"/>
              </a:rPr>
              <a:t>Clinical trials usually done in adults</a:t>
            </a:r>
          </a:p>
          <a:p>
            <a:pPr lvl="1" eaLnBrk="1" hangingPunct="1">
              <a:lnSpc>
                <a:spcPct val="140000"/>
              </a:lnSpc>
              <a:spcBef>
                <a:spcPct val="0"/>
              </a:spcBef>
            </a:pPr>
            <a:r>
              <a:rPr lang="en-GB" sz="2400" dirty="0">
                <a:solidFill>
                  <a:schemeClr val="accent6"/>
                </a:solidFill>
                <a:latin typeface="Arial" charset="0"/>
                <a:ea typeface="Arial" charset="0"/>
                <a:cs typeface="Arial" charset="0"/>
              </a:rPr>
              <a:t>Lack of pharmacokinetic studies in children</a:t>
            </a:r>
          </a:p>
          <a:p>
            <a:pPr lvl="1" eaLnBrk="1" hangingPunct="1">
              <a:lnSpc>
                <a:spcPct val="140000"/>
              </a:lnSpc>
              <a:spcBef>
                <a:spcPct val="0"/>
              </a:spcBef>
              <a:buFontTx/>
              <a:buNone/>
            </a:pPr>
            <a:endParaRPr lang="en-GB" sz="2400" dirty="0">
              <a:solidFill>
                <a:srgbClr val="FF6600"/>
              </a:solidFill>
              <a:latin typeface="Arial" charset="0"/>
              <a:ea typeface="Arial" charset="0"/>
              <a:cs typeface="Arial" charset="0"/>
            </a:endParaRPr>
          </a:p>
          <a:p>
            <a:pPr eaLnBrk="1" hangingPunct="1">
              <a:lnSpc>
                <a:spcPct val="130000"/>
              </a:lnSpc>
            </a:pPr>
            <a:r>
              <a:rPr lang="en-GB" sz="2400" i="1" dirty="0" smtClean="0">
                <a:solidFill>
                  <a:srgbClr val="FF6600"/>
                </a:solidFill>
                <a:latin typeface="Arial" charset="0"/>
              </a:rPr>
              <a:t>MTB</a:t>
            </a:r>
            <a:r>
              <a:rPr lang="en-GB" sz="2400" dirty="0" smtClean="0">
                <a:solidFill>
                  <a:srgbClr val="FF6600"/>
                </a:solidFill>
                <a:latin typeface="Arial" charset="0"/>
              </a:rPr>
              <a:t> </a:t>
            </a:r>
            <a:r>
              <a:rPr lang="en-GB" sz="2400" dirty="0">
                <a:solidFill>
                  <a:srgbClr val="FF6600"/>
                </a:solidFill>
                <a:latin typeface="Arial" charset="0"/>
              </a:rPr>
              <a:t>adapted to long term human infection</a:t>
            </a:r>
          </a:p>
          <a:p>
            <a:pPr lvl="1" eaLnBrk="1" hangingPunct="1">
              <a:lnSpc>
                <a:spcPct val="130000"/>
              </a:lnSpc>
            </a:pPr>
            <a:r>
              <a:rPr lang="en-GB" sz="2400" dirty="0">
                <a:solidFill>
                  <a:schemeClr val="accent6"/>
                </a:solidFill>
                <a:latin typeface="Arial" charset="0"/>
                <a:ea typeface="Arial" charset="0"/>
                <a:cs typeface="Arial" charset="0"/>
              </a:rPr>
              <a:t>DOTS not effective for latent TB</a:t>
            </a:r>
          </a:p>
          <a:p>
            <a:pPr lvl="1" eaLnBrk="1" hangingPunct="1">
              <a:lnSpc>
                <a:spcPct val="130000"/>
              </a:lnSpc>
            </a:pPr>
            <a:r>
              <a:rPr lang="en-GB" sz="2400" dirty="0">
                <a:solidFill>
                  <a:schemeClr val="accent6"/>
                </a:solidFill>
                <a:latin typeface="Arial" charset="0"/>
                <a:ea typeface="Arial" charset="0"/>
                <a:cs typeface="Arial" charset="0"/>
              </a:rPr>
              <a:t>Need to target this phase</a:t>
            </a:r>
          </a:p>
          <a:p>
            <a:pPr lvl="1" eaLnBrk="1" hangingPunct="1">
              <a:lnSpc>
                <a:spcPct val="130000"/>
              </a:lnSpc>
            </a:pPr>
            <a:r>
              <a:rPr lang="en-GB" sz="2400" dirty="0">
                <a:solidFill>
                  <a:schemeClr val="accent6"/>
                </a:solidFill>
                <a:latin typeface="Arial" charset="0"/>
                <a:ea typeface="Arial" charset="0"/>
                <a:cs typeface="Arial" charset="0"/>
              </a:rPr>
              <a:t>Find targets essential for</a:t>
            </a:r>
          </a:p>
          <a:p>
            <a:pPr lvl="2" eaLnBrk="1" hangingPunct="1">
              <a:lnSpc>
                <a:spcPct val="130000"/>
              </a:lnSpc>
            </a:pPr>
            <a:r>
              <a:rPr lang="en-GB" dirty="0">
                <a:solidFill>
                  <a:schemeClr val="accent6"/>
                </a:solidFill>
                <a:latin typeface="Arial" charset="0"/>
                <a:ea typeface="Arial" charset="0"/>
                <a:cs typeface="Arial" charset="0"/>
              </a:rPr>
              <a:t>persistent and latent infection</a:t>
            </a:r>
          </a:p>
          <a:p>
            <a:pPr lvl="2" eaLnBrk="1" hangingPunct="1">
              <a:lnSpc>
                <a:spcPct val="130000"/>
              </a:lnSpc>
            </a:pPr>
            <a:r>
              <a:rPr lang="en-GB" dirty="0">
                <a:solidFill>
                  <a:schemeClr val="accent6"/>
                </a:solidFill>
                <a:latin typeface="Arial" charset="0"/>
                <a:ea typeface="Arial" charset="0"/>
                <a:cs typeface="Arial" charset="0"/>
              </a:rPr>
              <a:t>active replication</a:t>
            </a:r>
          </a:p>
        </p:txBody>
      </p:sp>
    </p:spTree>
    <p:extLst>
      <p:ext uri="{BB962C8B-B14F-4D97-AF65-F5344CB8AC3E}">
        <p14:creationId xmlns:p14="http://schemas.microsoft.com/office/powerpoint/2010/main" val="2652955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1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1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17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174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174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174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174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17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63550" y="228600"/>
            <a:ext cx="8229600" cy="1143000"/>
          </a:xfrm>
        </p:spPr>
        <p:txBody>
          <a:bodyPr>
            <a:normAutofit fontScale="90000"/>
          </a:bodyPr>
          <a:lstStyle/>
          <a:p>
            <a:r>
              <a:rPr lang="en-GB" dirty="0">
                <a:solidFill>
                  <a:schemeClr val="accent6"/>
                </a:solidFill>
                <a:latin typeface="Arial" charset="0"/>
              </a:rPr>
              <a:t>D</a:t>
            </a:r>
            <a:r>
              <a:rPr lang="en-GB" dirty="0">
                <a:solidFill>
                  <a:srgbClr val="FF0000"/>
                </a:solidFill>
                <a:latin typeface="Arial" charset="0"/>
              </a:rPr>
              <a:t>irectly </a:t>
            </a:r>
            <a:r>
              <a:rPr lang="en-GB" dirty="0">
                <a:solidFill>
                  <a:schemeClr val="accent6"/>
                </a:solidFill>
                <a:latin typeface="Arial" charset="0"/>
              </a:rPr>
              <a:t>O</a:t>
            </a:r>
            <a:r>
              <a:rPr lang="en-GB" dirty="0">
                <a:solidFill>
                  <a:srgbClr val="FF0000"/>
                </a:solidFill>
                <a:latin typeface="Arial" charset="0"/>
              </a:rPr>
              <a:t>bserved </a:t>
            </a:r>
            <a:r>
              <a:rPr lang="en-GB" dirty="0">
                <a:solidFill>
                  <a:schemeClr val="accent6"/>
                </a:solidFill>
                <a:latin typeface="Arial" charset="0"/>
              </a:rPr>
              <a:t>T</a:t>
            </a:r>
            <a:r>
              <a:rPr lang="en-GB" dirty="0">
                <a:solidFill>
                  <a:srgbClr val="FF0000"/>
                </a:solidFill>
                <a:latin typeface="Arial" charset="0"/>
              </a:rPr>
              <a:t>herapy </a:t>
            </a:r>
            <a:r>
              <a:rPr lang="en-GB" dirty="0">
                <a:solidFill>
                  <a:schemeClr val="accent6"/>
                </a:solidFill>
                <a:latin typeface="Arial" charset="0"/>
              </a:rPr>
              <a:t>S</a:t>
            </a:r>
            <a:r>
              <a:rPr lang="en-GB" dirty="0">
                <a:solidFill>
                  <a:srgbClr val="FF0000"/>
                </a:solidFill>
                <a:latin typeface="Arial" charset="0"/>
              </a:rPr>
              <a:t>hort-course</a:t>
            </a:r>
            <a:endParaRPr lang="en-US" dirty="0">
              <a:solidFill>
                <a:srgbClr val="FF0000"/>
              </a:solidFill>
              <a:latin typeface="Arial" charset="0"/>
            </a:endParaRPr>
          </a:p>
        </p:txBody>
      </p:sp>
      <p:sp>
        <p:nvSpPr>
          <p:cNvPr id="3" name="Content Placeholder 2"/>
          <p:cNvSpPr>
            <a:spLocks noGrp="1"/>
          </p:cNvSpPr>
          <p:nvPr>
            <p:ph idx="1"/>
          </p:nvPr>
        </p:nvSpPr>
        <p:spPr>
          <a:xfrm>
            <a:off x="0" y="1656928"/>
            <a:ext cx="9144000" cy="4724400"/>
          </a:xfrm>
        </p:spPr>
        <p:txBody>
          <a:bodyPr>
            <a:normAutofit lnSpcReduction="10000"/>
          </a:bodyPr>
          <a:lstStyle/>
          <a:p>
            <a:r>
              <a:rPr lang="en-US" sz="2400" dirty="0">
                <a:solidFill>
                  <a:schemeClr val="accent6"/>
                </a:solidFill>
                <a:latin typeface="Arial" charset="0"/>
              </a:rPr>
              <a:t>Sustained political and financial </a:t>
            </a:r>
            <a:r>
              <a:rPr lang="en-US" sz="2400" dirty="0" err="1">
                <a:solidFill>
                  <a:schemeClr val="accent6"/>
                </a:solidFill>
                <a:latin typeface="Arial" charset="0"/>
              </a:rPr>
              <a:t>committment</a:t>
            </a:r>
            <a:r>
              <a:rPr lang="en-US" sz="2400" dirty="0">
                <a:solidFill>
                  <a:schemeClr val="accent6"/>
                </a:solidFill>
                <a:latin typeface="Arial" charset="0"/>
              </a:rPr>
              <a:t>. </a:t>
            </a:r>
            <a:endParaRPr lang="en-US" sz="1000" dirty="0">
              <a:solidFill>
                <a:schemeClr val="accent6"/>
              </a:solidFill>
              <a:latin typeface="Arial" charset="0"/>
            </a:endParaRPr>
          </a:p>
          <a:p>
            <a:endParaRPr lang="en-US" sz="1000" dirty="0">
              <a:solidFill>
                <a:schemeClr val="accent6"/>
              </a:solidFill>
              <a:latin typeface="Arial" charset="0"/>
            </a:endParaRPr>
          </a:p>
          <a:p>
            <a:r>
              <a:rPr lang="en-US" sz="2400" dirty="0">
                <a:solidFill>
                  <a:schemeClr val="accent6"/>
                </a:solidFill>
                <a:latin typeface="Arial" charset="0"/>
              </a:rPr>
              <a:t>Diagnosis by quality ensured sputum-smear microscopy. </a:t>
            </a:r>
            <a:r>
              <a:rPr lang="en-US" sz="2000" dirty="0">
                <a:solidFill>
                  <a:schemeClr val="accent6"/>
                </a:solidFill>
                <a:latin typeface="Arial" charset="0"/>
              </a:rPr>
              <a:t>Chest </a:t>
            </a:r>
            <a:r>
              <a:rPr lang="en-US" sz="2000" dirty="0" err="1">
                <a:solidFill>
                  <a:schemeClr val="accent6"/>
                </a:solidFill>
                <a:latin typeface="Arial" charset="0"/>
              </a:rPr>
              <a:t>symptomatics</a:t>
            </a:r>
            <a:r>
              <a:rPr lang="en-US" sz="2000" dirty="0">
                <a:solidFill>
                  <a:schemeClr val="accent6"/>
                </a:solidFill>
                <a:latin typeface="Arial" charset="0"/>
              </a:rPr>
              <a:t> examined this way helps to reliably find infectious patients.</a:t>
            </a:r>
            <a:endParaRPr lang="en-US" sz="1000" dirty="0">
              <a:solidFill>
                <a:schemeClr val="accent6"/>
              </a:solidFill>
              <a:latin typeface="Arial" charset="0"/>
            </a:endParaRPr>
          </a:p>
          <a:p>
            <a:endParaRPr lang="en-US" sz="1000" dirty="0">
              <a:solidFill>
                <a:schemeClr val="accent6"/>
              </a:solidFill>
              <a:latin typeface="Arial" charset="0"/>
            </a:endParaRPr>
          </a:p>
          <a:p>
            <a:r>
              <a:rPr lang="en-US" sz="2400" dirty="0">
                <a:solidFill>
                  <a:schemeClr val="accent6"/>
                </a:solidFill>
                <a:latin typeface="Arial" charset="0"/>
              </a:rPr>
              <a:t>Standardized short-course anti-TB treatment (</a:t>
            </a:r>
            <a:r>
              <a:rPr lang="en-US" sz="2400" dirty="0" err="1">
                <a:solidFill>
                  <a:schemeClr val="accent6"/>
                </a:solidFill>
                <a:latin typeface="Arial" charset="0"/>
              </a:rPr>
              <a:t>SCC</a:t>
            </a:r>
            <a:r>
              <a:rPr lang="en-US" sz="2400" dirty="0">
                <a:solidFill>
                  <a:schemeClr val="accent6"/>
                </a:solidFill>
                <a:latin typeface="Arial" charset="0"/>
              </a:rPr>
              <a:t>) given under direct and supportive observation (</a:t>
            </a:r>
            <a:r>
              <a:rPr lang="en-US" sz="2400" dirty="0" err="1">
                <a:solidFill>
                  <a:schemeClr val="accent6"/>
                </a:solidFill>
                <a:latin typeface="Arial" charset="0"/>
              </a:rPr>
              <a:t>DOT</a:t>
            </a:r>
            <a:r>
              <a:rPr lang="en-US" sz="2400" dirty="0">
                <a:solidFill>
                  <a:schemeClr val="accent6"/>
                </a:solidFill>
                <a:latin typeface="Arial" charset="0"/>
              </a:rPr>
              <a:t>).  </a:t>
            </a:r>
            <a:r>
              <a:rPr lang="en-US" sz="1800" dirty="0">
                <a:solidFill>
                  <a:schemeClr val="accent6"/>
                </a:solidFill>
                <a:latin typeface="Arial" charset="0"/>
              </a:rPr>
              <a:t>Helps to ensure the right drugs are taken at the right time for the full duration of treatment.</a:t>
            </a:r>
            <a:endParaRPr lang="en-US" sz="1000" dirty="0">
              <a:solidFill>
                <a:schemeClr val="accent6"/>
              </a:solidFill>
              <a:latin typeface="Arial" charset="0"/>
            </a:endParaRPr>
          </a:p>
          <a:p>
            <a:endParaRPr lang="en-US" sz="1000" dirty="0">
              <a:solidFill>
                <a:schemeClr val="accent6"/>
              </a:solidFill>
              <a:latin typeface="Arial" charset="0"/>
            </a:endParaRPr>
          </a:p>
          <a:p>
            <a:r>
              <a:rPr lang="en-US" sz="2400" dirty="0">
                <a:solidFill>
                  <a:schemeClr val="accent6"/>
                </a:solidFill>
                <a:latin typeface="Arial" charset="0"/>
              </a:rPr>
              <a:t>A regular, uninterrupted supply of high quality anti-TB drugs</a:t>
            </a:r>
            <a:r>
              <a:rPr lang="en-US" sz="2000" dirty="0">
                <a:solidFill>
                  <a:schemeClr val="accent6"/>
                </a:solidFill>
                <a:latin typeface="Arial" charset="0"/>
              </a:rPr>
              <a:t>.  Ensures that a credible national TB programme does not have to turn anyone away.</a:t>
            </a:r>
            <a:endParaRPr lang="en-US" sz="1000" dirty="0">
              <a:solidFill>
                <a:schemeClr val="accent6"/>
              </a:solidFill>
              <a:latin typeface="Arial" charset="0"/>
            </a:endParaRPr>
          </a:p>
          <a:p>
            <a:endParaRPr lang="en-US" sz="1000" dirty="0">
              <a:solidFill>
                <a:schemeClr val="accent6"/>
              </a:solidFill>
              <a:latin typeface="Arial" charset="0"/>
            </a:endParaRPr>
          </a:p>
          <a:p>
            <a:r>
              <a:rPr lang="en-US" sz="2400" dirty="0">
                <a:solidFill>
                  <a:schemeClr val="accent6"/>
                </a:solidFill>
                <a:latin typeface="Arial" charset="0"/>
              </a:rPr>
              <a:t>Standardized recording and reporting</a:t>
            </a:r>
            <a:r>
              <a:rPr lang="en-US" sz="2000" dirty="0">
                <a:solidFill>
                  <a:schemeClr val="accent6"/>
                </a:solidFill>
                <a:latin typeface="Arial" charset="0"/>
              </a:rPr>
              <a:t>.  Helps to keep track of each individual patient and to monitor overall programme performance.</a:t>
            </a:r>
          </a:p>
          <a:p>
            <a:pPr>
              <a:buFontTx/>
              <a:buNone/>
            </a:pPr>
            <a:endParaRPr lang="en-US" sz="2000" dirty="0">
              <a:solidFill>
                <a:schemeClr val="accent6"/>
              </a:solidFill>
              <a:latin typeface="Arial" charset="0"/>
            </a:endParaRPr>
          </a:p>
          <a:p>
            <a:endParaRPr lang="en-US" sz="2400" dirty="0">
              <a:solidFill>
                <a:schemeClr val="accent6"/>
              </a:solidFill>
              <a:latin typeface="Arial" charset="0"/>
            </a:endParaRPr>
          </a:p>
          <a:p>
            <a:endParaRPr lang="en-US" sz="2400" dirty="0">
              <a:solidFill>
                <a:schemeClr val="accent6"/>
              </a:solidFill>
              <a:latin typeface="Arial" charset="0"/>
            </a:endParaRPr>
          </a:p>
          <a:p>
            <a:endParaRPr lang="en-US" sz="2400" dirty="0">
              <a:solidFill>
                <a:schemeClr val="accent6"/>
              </a:solidFill>
              <a:latin typeface="Arial" charset="0"/>
            </a:endParaRPr>
          </a:p>
        </p:txBody>
      </p:sp>
    </p:spTree>
    <p:extLst>
      <p:ext uri="{BB962C8B-B14F-4D97-AF65-F5344CB8AC3E}">
        <p14:creationId xmlns:p14="http://schemas.microsoft.com/office/powerpoint/2010/main" val="4057091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solidFill>
                  <a:srgbClr val="FF0000"/>
                </a:solidFill>
              </a:rPr>
              <a:t>Famous people who’ve had TB</a:t>
            </a:r>
            <a:endParaRPr lang="en-GB" dirty="0">
              <a:solidFill>
                <a:srgbClr val="FF0000"/>
              </a:solidFill>
            </a:endParaRPr>
          </a:p>
        </p:txBody>
      </p:sp>
      <p:sp>
        <p:nvSpPr>
          <p:cNvPr id="3" name="Content Placeholder 2"/>
          <p:cNvSpPr>
            <a:spLocks noGrp="1"/>
          </p:cNvSpPr>
          <p:nvPr>
            <p:ph idx="1"/>
          </p:nvPr>
        </p:nvSpPr>
        <p:spPr>
          <a:xfrm>
            <a:off x="457200" y="908720"/>
            <a:ext cx="8363272" cy="5760640"/>
          </a:xfrm>
        </p:spPr>
        <p:txBody>
          <a:bodyPr/>
          <a:lstStyle/>
          <a:p>
            <a:pPr>
              <a:buNone/>
            </a:pPr>
            <a:r>
              <a:rPr lang="en-GB" sz="2800" dirty="0" smtClean="0">
                <a:solidFill>
                  <a:srgbClr val="FF6600"/>
                </a:solidFill>
              </a:rPr>
              <a:t>Died:</a:t>
            </a:r>
          </a:p>
          <a:p>
            <a:r>
              <a:rPr lang="en-GB" sz="2800" dirty="0" smtClean="0">
                <a:solidFill>
                  <a:srgbClr val="2D2D8A"/>
                </a:solidFill>
              </a:rPr>
              <a:t>King Tutankhamen 1358-1340 B.C.</a:t>
            </a:r>
          </a:p>
          <a:p>
            <a:r>
              <a:rPr lang="en-GB" sz="2800" dirty="0" smtClean="0">
                <a:solidFill>
                  <a:srgbClr val="2D2D8A"/>
                </a:solidFill>
              </a:rPr>
              <a:t>John Keats 1795-1821</a:t>
            </a:r>
          </a:p>
          <a:p>
            <a:r>
              <a:rPr lang="en-GB" sz="2800" dirty="0" smtClean="0">
                <a:solidFill>
                  <a:srgbClr val="2D2D8A"/>
                </a:solidFill>
              </a:rPr>
              <a:t>Emily Bronte 1818-1848</a:t>
            </a:r>
          </a:p>
          <a:p>
            <a:r>
              <a:rPr lang="en-GB" sz="2800" dirty="0" smtClean="0">
                <a:solidFill>
                  <a:srgbClr val="2D2D8A"/>
                </a:solidFill>
              </a:rPr>
              <a:t>Robert Louis Stevenson 1850-1894</a:t>
            </a:r>
          </a:p>
          <a:p>
            <a:r>
              <a:rPr lang="en-GB" sz="2800" dirty="0" smtClean="0">
                <a:solidFill>
                  <a:srgbClr val="2D2D8A"/>
                </a:solidFill>
              </a:rPr>
              <a:t>Eleanor Roosevelt 1884-1962</a:t>
            </a:r>
          </a:p>
          <a:p>
            <a:pPr>
              <a:buNone/>
            </a:pPr>
            <a:r>
              <a:rPr lang="en-GB" sz="2800" dirty="0" smtClean="0">
                <a:solidFill>
                  <a:srgbClr val="FF6600"/>
                </a:solidFill>
              </a:rPr>
              <a:t>Suffered from:</a:t>
            </a:r>
          </a:p>
          <a:p>
            <a:r>
              <a:rPr lang="en-GB" sz="2800" dirty="0" smtClean="0">
                <a:solidFill>
                  <a:srgbClr val="2D2D8A"/>
                </a:solidFill>
              </a:rPr>
              <a:t>Francois Voltaire  1694-1778</a:t>
            </a:r>
          </a:p>
          <a:p>
            <a:r>
              <a:rPr lang="en-GB" sz="2800" dirty="0" smtClean="0">
                <a:solidFill>
                  <a:srgbClr val="2D2D8A"/>
                </a:solidFill>
              </a:rPr>
              <a:t>Adolf Hitler 1889-1945</a:t>
            </a:r>
          </a:p>
          <a:p>
            <a:r>
              <a:rPr lang="en-GB" sz="2800" dirty="0" smtClean="0">
                <a:solidFill>
                  <a:srgbClr val="2D2D8A"/>
                </a:solidFill>
              </a:rPr>
              <a:t>Nelson Mandela b.1918</a:t>
            </a:r>
          </a:p>
          <a:p>
            <a:r>
              <a:rPr lang="en-GB" sz="2800" dirty="0" err="1" smtClean="0">
                <a:solidFill>
                  <a:srgbClr val="2D2D8A"/>
                </a:solidFill>
              </a:rPr>
              <a:t>Ringo</a:t>
            </a:r>
            <a:r>
              <a:rPr lang="en-GB" sz="2800" dirty="0" smtClean="0">
                <a:solidFill>
                  <a:srgbClr val="2D2D8A"/>
                </a:solidFill>
              </a:rPr>
              <a:t> Starr b.1940</a:t>
            </a:r>
          </a:p>
          <a:p>
            <a:endParaRPr lang="en-GB" sz="2800" dirty="0">
              <a:solidFill>
                <a:srgbClr val="2D2D8A"/>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457200" y="-17463"/>
            <a:ext cx="8229600" cy="1143001"/>
          </a:xfrm>
        </p:spPr>
        <p:txBody>
          <a:bodyPr/>
          <a:lstStyle/>
          <a:p>
            <a:pPr eaLnBrk="1" hangingPunct="1"/>
            <a:r>
              <a:rPr lang="en-GB" sz="4000" dirty="0">
                <a:solidFill>
                  <a:srgbClr val="FF0000"/>
                </a:solidFill>
                <a:latin typeface="Arial" charset="0"/>
              </a:rPr>
              <a:t>What</a:t>
            </a:r>
            <a:r>
              <a:rPr lang="ja-JP" altLang="en-GB" sz="4000">
                <a:solidFill>
                  <a:srgbClr val="FF0000"/>
                </a:solidFill>
                <a:latin typeface="Arial" charset="0"/>
              </a:rPr>
              <a:t>’</a:t>
            </a:r>
            <a:r>
              <a:rPr lang="en-GB" altLang="ja-JP" sz="4000" dirty="0">
                <a:solidFill>
                  <a:srgbClr val="FF0000"/>
                </a:solidFill>
                <a:latin typeface="Arial" charset="0"/>
              </a:rPr>
              <a:t>s required to combat TB?</a:t>
            </a:r>
            <a:endParaRPr lang="en-GB" sz="4000" dirty="0">
              <a:solidFill>
                <a:srgbClr val="FF0000"/>
              </a:solidFill>
              <a:latin typeface="Arial" charset="0"/>
            </a:endParaRPr>
          </a:p>
        </p:txBody>
      </p:sp>
      <p:sp>
        <p:nvSpPr>
          <p:cNvPr id="149508" name="Rectangle 4"/>
          <p:cNvSpPr>
            <a:spLocks noGrp="1" noChangeArrowheads="1"/>
          </p:cNvSpPr>
          <p:nvPr>
            <p:ph type="body" idx="1"/>
          </p:nvPr>
        </p:nvSpPr>
        <p:spPr>
          <a:xfrm>
            <a:off x="-36513" y="1168400"/>
            <a:ext cx="8218488" cy="5068888"/>
          </a:xfrm>
          <a:noFill/>
        </p:spPr>
        <p:txBody>
          <a:bodyPr>
            <a:normAutofit lnSpcReduction="10000"/>
          </a:bodyPr>
          <a:lstStyle/>
          <a:p>
            <a:pPr marL="685800" lvl="1" indent="-228600" eaLnBrk="1" hangingPunct="1">
              <a:lnSpc>
                <a:spcPct val="80000"/>
              </a:lnSpc>
            </a:pPr>
            <a:r>
              <a:rPr lang="en-GB" sz="2400" dirty="0">
                <a:solidFill>
                  <a:schemeClr val="accent6"/>
                </a:solidFill>
                <a:latin typeface="Arial" charset="0"/>
                <a:ea typeface="Arial" charset="0"/>
                <a:cs typeface="Arial" charset="0"/>
              </a:rPr>
              <a:t>Better diagnostic tests</a:t>
            </a:r>
          </a:p>
          <a:p>
            <a:pPr lvl="2" eaLnBrk="1" hangingPunct="1">
              <a:lnSpc>
                <a:spcPct val="80000"/>
              </a:lnSpc>
            </a:pPr>
            <a:r>
              <a:rPr lang="en-GB" sz="2200" dirty="0">
                <a:solidFill>
                  <a:schemeClr val="accent6"/>
                </a:solidFill>
                <a:latin typeface="Arial" charset="0"/>
                <a:ea typeface="Arial" charset="0"/>
                <a:cs typeface="Arial" charset="0"/>
              </a:rPr>
              <a:t>differentiate between infection and disease</a:t>
            </a:r>
          </a:p>
          <a:p>
            <a:pPr lvl="2" eaLnBrk="1" hangingPunct="1">
              <a:lnSpc>
                <a:spcPct val="80000"/>
              </a:lnSpc>
            </a:pPr>
            <a:r>
              <a:rPr lang="en-GB" sz="2200" dirty="0">
                <a:solidFill>
                  <a:schemeClr val="accent6"/>
                </a:solidFill>
                <a:latin typeface="Arial" charset="0"/>
                <a:ea typeface="Arial" charset="0"/>
                <a:cs typeface="Arial" charset="0"/>
              </a:rPr>
              <a:t>global application</a:t>
            </a:r>
          </a:p>
          <a:p>
            <a:pPr marL="1543050" lvl="3" indent="-171450" eaLnBrk="1" hangingPunct="1">
              <a:lnSpc>
                <a:spcPct val="80000"/>
              </a:lnSpc>
              <a:buFontTx/>
              <a:buNone/>
            </a:pPr>
            <a:r>
              <a:rPr lang="en-GB" sz="2200" dirty="0">
                <a:solidFill>
                  <a:schemeClr val="accent6"/>
                </a:solidFill>
                <a:latin typeface="Arial" charset="0"/>
                <a:ea typeface="Arial" charset="0"/>
                <a:cs typeface="Arial" charset="0"/>
              </a:rPr>
              <a:t>-cheap, robust and simple</a:t>
            </a:r>
          </a:p>
          <a:p>
            <a:pPr lvl="2" eaLnBrk="1" hangingPunct="1">
              <a:lnSpc>
                <a:spcPct val="80000"/>
              </a:lnSpc>
            </a:pPr>
            <a:r>
              <a:rPr lang="en-GB" sz="2200" dirty="0">
                <a:solidFill>
                  <a:schemeClr val="accent6"/>
                </a:solidFill>
                <a:latin typeface="Arial" charset="0"/>
                <a:ea typeface="Arial" charset="0"/>
                <a:cs typeface="Arial" charset="0"/>
              </a:rPr>
              <a:t>monitor success of therapy</a:t>
            </a:r>
          </a:p>
          <a:p>
            <a:pPr lvl="2" eaLnBrk="1" hangingPunct="1">
              <a:lnSpc>
                <a:spcPct val="80000"/>
              </a:lnSpc>
              <a:buFontTx/>
              <a:buNone/>
            </a:pPr>
            <a:endParaRPr lang="en-GB" sz="2200" dirty="0">
              <a:solidFill>
                <a:schemeClr val="accent6"/>
              </a:solidFill>
              <a:latin typeface="Arial" charset="0"/>
              <a:ea typeface="Arial" charset="0"/>
              <a:cs typeface="Arial" charset="0"/>
            </a:endParaRPr>
          </a:p>
          <a:p>
            <a:pPr marL="685800" lvl="1" indent="-228600" eaLnBrk="1" hangingPunct="1">
              <a:lnSpc>
                <a:spcPct val="80000"/>
              </a:lnSpc>
            </a:pPr>
            <a:r>
              <a:rPr lang="en-GB" sz="2400" dirty="0">
                <a:solidFill>
                  <a:schemeClr val="accent6"/>
                </a:solidFill>
                <a:latin typeface="Arial" charset="0"/>
                <a:ea typeface="Arial" charset="0"/>
                <a:cs typeface="Arial" charset="0"/>
              </a:rPr>
              <a:t>Better vaccination</a:t>
            </a:r>
          </a:p>
          <a:p>
            <a:pPr marL="685800" lvl="1" indent="-228600" eaLnBrk="1" hangingPunct="1">
              <a:lnSpc>
                <a:spcPct val="80000"/>
              </a:lnSpc>
              <a:buFontTx/>
              <a:buNone/>
            </a:pPr>
            <a:endParaRPr lang="en-GB" sz="2400" dirty="0">
              <a:solidFill>
                <a:schemeClr val="accent6"/>
              </a:solidFill>
              <a:latin typeface="Arial" charset="0"/>
              <a:ea typeface="Arial" charset="0"/>
              <a:cs typeface="Arial" charset="0"/>
            </a:endParaRPr>
          </a:p>
          <a:p>
            <a:pPr marL="685800" lvl="1" indent="-228600" eaLnBrk="1" hangingPunct="1">
              <a:lnSpc>
                <a:spcPct val="80000"/>
              </a:lnSpc>
            </a:pPr>
            <a:r>
              <a:rPr lang="en-GB" sz="2400" dirty="0">
                <a:solidFill>
                  <a:schemeClr val="accent6"/>
                </a:solidFill>
                <a:latin typeface="Arial" charset="0"/>
                <a:ea typeface="Arial" charset="0"/>
                <a:cs typeface="Arial" charset="0"/>
              </a:rPr>
              <a:t>Better treatments</a:t>
            </a:r>
          </a:p>
          <a:p>
            <a:pPr lvl="2" eaLnBrk="1" hangingPunct="1">
              <a:lnSpc>
                <a:spcPct val="80000"/>
              </a:lnSpc>
            </a:pPr>
            <a:r>
              <a:rPr lang="en-GB" sz="2200" dirty="0">
                <a:solidFill>
                  <a:schemeClr val="accent6"/>
                </a:solidFill>
                <a:latin typeface="Arial" charset="0"/>
                <a:ea typeface="Arial" charset="0"/>
                <a:cs typeface="Arial" charset="0"/>
              </a:rPr>
              <a:t>drugs</a:t>
            </a:r>
          </a:p>
          <a:p>
            <a:pPr lvl="2" eaLnBrk="1" hangingPunct="1">
              <a:lnSpc>
                <a:spcPct val="80000"/>
              </a:lnSpc>
            </a:pPr>
            <a:r>
              <a:rPr lang="en-GB" sz="2200" dirty="0">
                <a:solidFill>
                  <a:schemeClr val="accent6"/>
                </a:solidFill>
                <a:latin typeface="Arial" charset="0"/>
                <a:ea typeface="Arial" charset="0"/>
                <a:cs typeface="Arial" charset="0"/>
              </a:rPr>
              <a:t>immunotherapy</a:t>
            </a:r>
          </a:p>
          <a:p>
            <a:pPr lvl="2" eaLnBrk="1" hangingPunct="1">
              <a:lnSpc>
                <a:spcPct val="80000"/>
              </a:lnSpc>
              <a:buFontTx/>
              <a:buNone/>
            </a:pPr>
            <a:endParaRPr lang="en-GB" sz="2200" dirty="0">
              <a:solidFill>
                <a:schemeClr val="accent6"/>
              </a:solidFill>
              <a:latin typeface="Arial" charset="0"/>
              <a:ea typeface="Arial" charset="0"/>
              <a:cs typeface="Arial" charset="0"/>
            </a:endParaRPr>
          </a:p>
          <a:p>
            <a:pPr marL="685800" lvl="1" indent="-228600" eaLnBrk="1" hangingPunct="1">
              <a:lnSpc>
                <a:spcPct val="80000"/>
              </a:lnSpc>
            </a:pPr>
            <a:r>
              <a:rPr lang="en-GB" sz="2400" dirty="0">
                <a:solidFill>
                  <a:schemeClr val="accent6"/>
                </a:solidFill>
                <a:latin typeface="Arial" charset="0"/>
                <a:ea typeface="Arial" charset="0"/>
                <a:cs typeface="Arial" charset="0"/>
              </a:rPr>
              <a:t>Better delivery of healthcare</a:t>
            </a:r>
          </a:p>
          <a:p>
            <a:pPr marL="685800" lvl="1" indent="-228600" eaLnBrk="1" hangingPunct="1">
              <a:lnSpc>
                <a:spcPct val="80000"/>
              </a:lnSpc>
              <a:buFontTx/>
              <a:buNone/>
            </a:pPr>
            <a:endParaRPr lang="en-GB" sz="2400" dirty="0">
              <a:solidFill>
                <a:schemeClr val="accent6"/>
              </a:solidFill>
              <a:latin typeface="Arial" charset="0"/>
              <a:ea typeface="Arial" charset="0"/>
              <a:cs typeface="Arial" charset="0"/>
            </a:endParaRPr>
          </a:p>
          <a:p>
            <a:pPr marL="685800" lvl="1" indent="-228600" eaLnBrk="1" hangingPunct="1">
              <a:lnSpc>
                <a:spcPct val="80000"/>
              </a:lnSpc>
            </a:pPr>
            <a:r>
              <a:rPr lang="en-GB" sz="2400" dirty="0">
                <a:solidFill>
                  <a:schemeClr val="accent6"/>
                </a:solidFill>
                <a:latin typeface="Arial" charset="0"/>
                <a:ea typeface="Arial" charset="0"/>
                <a:cs typeface="Arial" charset="0"/>
              </a:rPr>
              <a:t>Better understanding of TB</a:t>
            </a:r>
          </a:p>
        </p:txBody>
      </p:sp>
      <p:pic>
        <p:nvPicPr>
          <p:cNvPr id="116739" name="Picture 5" descr="person thin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989138"/>
            <a:ext cx="2282825" cy="4652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853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0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50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50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50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0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9508">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9508">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9508">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9508">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950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lstStyle/>
          <a:p>
            <a:r>
              <a:rPr lang="en-GB" dirty="0" smtClean="0">
                <a:solidFill>
                  <a:srgbClr val="FF0000"/>
                </a:solidFill>
              </a:rPr>
              <a:t>Summary</a:t>
            </a:r>
            <a:endParaRPr lang="en-GB" dirty="0">
              <a:solidFill>
                <a:srgbClr val="FF0000"/>
              </a:solidFill>
            </a:endParaRPr>
          </a:p>
        </p:txBody>
      </p:sp>
      <p:sp>
        <p:nvSpPr>
          <p:cNvPr id="3" name="Content Placeholder 2"/>
          <p:cNvSpPr>
            <a:spLocks noGrp="1"/>
          </p:cNvSpPr>
          <p:nvPr>
            <p:ph idx="1"/>
          </p:nvPr>
        </p:nvSpPr>
        <p:spPr>
          <a:xfrm>
            <a:off x="457200" y="1307901"/>
            <a:ext cx="8229600" cy="4857403"/>
          </a:xfrm>
        </p:spPr>
        <p:txBody>
          <a:bodyPr>
            <a:normAutofit fontScale="85000" lnSpcReduction="10000"/>
          </a:bodyPr>
          <a:lstStyle/>
          <a:p>
            <a:r>
              <a:rPr lang="en-GB" dirty="0" smtClean="0">
                <a:solidFill>
                  <a:srgbClr val="2D2D8A"/>
                </a:solidFill>
              </a:rPr>
              <a:t>TB is an ancient disease that is still a major problem worldwide</a:t>
            </a:r>
          </a:p>
          <a:p>
            <a:r>
              <a:rPr lang="en-GB" dirty="0" err="1" smtClean="0">
                <a:solidFill>
                  <a:srgbClr val="2D2D8A"/>
                </a:solidFill>
              </a:rPr>
              <a:t>MTB</a:t>
            </a:r>
            <a:r>
              <a:rPr lang="en-GB" dirty="0" smtClean="0">
                <a:solidFill>
                  <a:srgbClr val="2D2D8A"/>
                </a:solidFill>
              </a:rPr>
              <a:t> has mechanisms to evade the immune system</a:t>
            </a:r>
          </a:p>
          <a:p>
            <a:r>
              <a:rPr lang="en-GB" dirty="0" smtClean="0">
                <a:solidFill>
                  <a:srgbClr val="2D2D8A"/>
                </a:solidFill>
              </a:rPr>
              <a:t>Methods of diagnosing children are difficult</a:t>
            </a:r>
          </a:p>
          <a:p>
            <a:r>
              <a:rPr lang="en-GB" dirty="0" err="1" smtClean="0">
                <a:solidFill>
                  <a:srgbClr val="2D2D8A"/>
                </a:solidFill>
              </a:rPr>
              <a:t>MTB</a:t>
            </a:r>
            <a:r>
              <a:rPr lang="en-GB" dirty="0" smtClean="0">
                <a:solidFill>
                  <a:srgbClr val="2D2D8A"/>
                </a:solidFill>
              </a:rPr>
              <a:t> quickly becomes resistant to drug therapy particularly making it difficult to treat</a:t>
            </a:r>
          </a:p>
          <a:p>
            <a:r>
              <a:rPr lang="en-GB" dirty="0" smtClean="0">
                <a:solidFill>
                  <a:srgbClr val="2D2D8A"/>
                </a:solidFill>
              </a:rPr>
              <a:t>Prevention measures include more effective vaccines, higher standards of living and better healthcare support</a:t>
            </a:r>
          </a:p>
          <a:p>
            <a:r>
              <a:rPr lang="en-GB" dirty="0" smtClean="0">
                <a:solidFill>
                  <a:srgbClr val="2D2D8A"/>
                </a:solidFill>
              </a:rPr>
              <a:t>Further work on TB should remain a global priority</a:t>
            </a:r>
          </a:p>
          <a:p>
            <a:endParaRPr lang="en-GB" dirty="0">
              <a:solidFill>
                <a:srgbClr val="2D2D8A"/>
              </a:solidFill>
            </a:endParaRPr>
          </a:p>
        </p:txBody>
      </p:sp>
    </p:spTree>
    <p:extLst>
      <p:ext uri="{BB962C8B-B14F-4D97-AF65-F5344CB8AC3E}">
        <p14:creationId xmlns:p14="http://schemas.microsoft.com/office/powerpoint/2010/main" val="4309230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838200" y="76200"/>
            <a:ext cx="7772400" cy="1143000"/>
          </a:xfrm>
        </p:spPr>
        <p:txBody>
          <a:bodyPr/>
          <a:lstStyle/>
          <a:p>
            <a:pPr eaLnBrk="1" hangingPunct="1"/>
            <a:r>
              <a:rPr lang="en-GB" sz="4000">
                <a:solidFill>
                  <a:srgbClr val="FFFF00"/>
                </a:solidFill>
                <a:latin typeface="Arial" charset="0"/>
              </a:rPr>
              <a:t>Further reading</a:t>
            </a:r>
          </a:p>
        </p:txBody>
      </p:sp>
      <p:sp>
        <p:nvSpPr>
          <p:cNvPr id="205826" name="Rectangle 3"/>
          <p:cNvSpPr>
            <a:spLocks noGrp="1" noChangeArrowheads="1"/>
          </p:cNvSpPr>
          <p:nvPr>
            <p:ph type="body" idx="1"/>
          </p:nvPr>
        </p:nvSpPr>
        <p:spPr>
          <a:xfrm>
            <a:off x="228600" y="1295400"/>
            <a:ext cx="8686800" cy="5257800"/>
          </a:xfrm>
        </p:spPr>
        <p:txBody>
          <a:bodyPr/>
          <a:lstStyle/>
          <a:p>
            <a:pPr eaLnBrk="1" hangingPunct="1">
              <a:lnSpc>
                <a:spcPct val="130000"/>
              </a:lnSpc>
            </a:pPr>
            <a:r>
              <a:rPr lang="en-US" sz="2200" dirty="0">
                <a:solidFill>
                  <a:srgbClr val="2D2D8A"/>
                </a:solidFill>
                <a:latin typeface="Arial" charset="0"/>
              </a:rPr>
              <a:t>Newton SM et al (2008) </a:t>
            </a:r>
            <a:r>
              <a:rPr lang="en-US" sz="2200" i="1" dirty="0">
                <a:solidFill>
                  <a:srgbClr val="2D2D8A"/>
                </a:solidFill>
                <a:latin typeface="Arial" charset="0"/>
              </a:rPr>
              <a:t>Lancet Infect Dis 8: 498-510</a:t>
            </a:r>
          </a:p>
          <a:p>
            <a:pPr eaLnBrk="1" hangingPunct="1">
              <a:lnSpc>
                <a:spcPct val="130000"/>
              </a:lnSpc>
            </a:pPr>
            <a:r>
              <a:rPr lang="en-GB" sz="2200" dirty="0">
                <a:solidFill>
                  <a:srgbClr val="2D2D8A"/>
                </a:solidFill>
                <a:latin typeface="Arial" charset="0"/>
              </a:rPr>
              <a:t>Stewart GR et al (2001) </a:t>
            </a:r>
            <a:r>
              <a:rPr lang="en-GB" sz="2200" i="1" dirty="0">
                <a:solidFill>
                  <a:srgbClr val="2D2D8A"/>
                </a:solidFill>
                <a:latin typeface="Arial" charset="0"/>
              </a:rPr>
              <a:t>Nat Med</a:t>
            </a:r>
            <a:r>
              <a:rPr lang="en-GB" sz="2200" dirty="0">
                <a:solidFill>
                  <a:srgbClr val="2D2D8A"/>
                </a:solidFill>
                <a:latin typeface="Arial" charset="0"/>
              </a:rPr>
              <a:t> 7:732</a:t>
            </a:r>
          </a:p>
          <a:p>
            <a:pPr eaLnBrk="1" hangingPunct="1">
              <a:lnSpc>
                <a:spcPct val="130000"/>
              </a:lnSpc>
            </a:pPr>
            <a:r>
              <a:rPr lang="en-GB" sz="2200" dirty="0">
                <a:solidFill>
                  <a:srgbClr val="2D2D8A"/>
                </a:solidFill>
                <a:latin typeface="Arial" charset="0"/>
              </a:rPr>
              <a:t>Ginsberg AM (2000) </a:t>
            </a:r>
            <a:r>
              <a:rPr lang="en-GB" sz="2200" i="1" dirty="0" err="1">
                <a:solidFill>
                  <a:srgbClr val="2D2D8A"/>
                </a:solidFill>
                <a:latin typeface="Arial" charset="0"/>
              </a:rPr>
              <a:t>Clin</a:t>
            </a:r>
            <a:r>
              <a:rPr lang="en-GB" sz="2200" i="1" dirty="0">
                <a:solidFill>
                  <a:srgbClr val="2D2D8A"/>
                </a:solidFill>
                <a:latin typeface="Arial" charset="0"/>
              </a:rPr>
              <a:t> Infect Dis </a:t>
            </a:r>
            <a:r>
              <a:rPr lang="en-GB" sz="2200" dirty="0">
                <a:solidFill>
                  <a:srgbClr val="2D2D8A"/>
                </a:solidFill>
                <a:latin typeface="Arial" charset="0"/>
              </a:rPr>
              <a:t>30 </a:t>
            </a:r>
            <a:r>
              <a:rPr lang="en-GB" sz="2200" dirty="0" err="1">
                <a:solidFill>
                  <a:srgbClr val="2D2D8A"/>
                </a:solidFill>
                <a:latin typeface="Arial" charset="0"/>
              </a:rPr>
              <a:t>suppl</a:t>
            </a:r>
            <a:r>
              <a:rPr lang="en-GB" sz="2200" dirty="0">
                <a:solidFill>
                  <a:srgbClr val="2D2D8A"/>
                </a:solidFill>
                <a:latin typeface="Arial" charset="0"/>
              </a:rPr>
              <a:t> 3:233</a:t>
            </a:r>
          </a:p>
          <a:p>
            <a:pPr eaLnBrk="1" hangingPunct="1">
              <a:lnSpc>
                <a:spcPct val="130000"/>
              </a:lnSpc>
            </a:pPr>
            <a:r>
              <a:rPr lang="en-GB" sz="2200" dirty="0">
                <a:solidFill>
                  <a:srgbClr val="2D2D8A"/>
                </a:solidFill>
                <a:latin typeface="Arial" charset="0"/>
              </a:rPr>
              <a:t>Glickman MS and Jacobs WR </a:t>
            </a:r>
            <a:r>
              <a:rPr lang="en-GB" sz="2200" dirty="0" err="1">
                <a:solidFill>
                  <a:srgbClr val="2D2D8A"/>
                </a:solidFill>
                <a:latin typeface="Arial" charset="0"/>
              </a:rPr>
              <a:t>Jr</a:t>
            </a:r>
            <a:r>
              <a:rPr lang="en-GB" sz="2200" dirty="0">
                <a:solidFill>
                  <a:srgbClr val="2D2D8A"/>
                </a:solidFill>
                <a:latin typeface="Arial" charset="0"/>
              </a:rPr>
              <a:t> (2001) </a:t>
            </a:r>
            <a:r>
              <a:rPr lang="en-GB" sz="2200" i="1" dirty="0">
                <a:solidFill>
                  <a:srgbClr val="2D2D8A"/>
                </a:solidFill>
                <a:latin typeface="Arial" charset="0"/>
              </a:rPr>
              <a:t>Cell</a:t>
            </a:r>
            <a:r>
              <a:rPr lang="en-GB" sz="2200" dirty="0">
                <a:solidFill>
                  <a:srgbClr val="2D2D8A"/>
                </a:solidFill>
                <a:latin typeface="Arial" charset="0"/>
              </a:rPr>
              <a:t> 104:477</a:t>
            </a:r>
          </a:p>
          <a:p>
            <a:pPr eaLnBrk="1" hangingPunct="1">
              <a:lnSpc>
                <a:spcPct val="130000"/>
              </a:lnSpc>
            </a:pPr>
            <a:r>
              <a:rPr lang="en-US" sz="2200" dirty="0" err="1">
                <a:solidFill>
                  <a:srgbClr val="2D2D8A"/>
                </a:solidFill>
                <a:latin typeface="Arial" charset="0"/>
              </a:rPr>
              <a:t>Brosch</a:t>
            </a:r>
            <a:r>
              <a:rPr lang="en-US" sz="2200" dirty="0">
                <a:solidFill>
                  <a:srgbClr val="2D2D8A"/>
                </a:solidFill>
                <a:latin typeface="Arial" charset="0"/>
              </a:rPr>
              <a:t> R et al (2002) </a:t>
            </a:r>
            <a:r>
              <a:rPr lang="en-US" sz="2200" i="1" dirty="0" err="1">
                <a:solidFill>
                  <a:srgbClr val="2D2D8A"/>
                </a:solidFill>
                <a:latin typeface="Arial" charset="0"/>
              </a:rPr>
              <a:t>Proc</a:t>
            </a:r>
            <a:r>
              <a:rPr lang="en-US" sz="2200" i="1" dirty="0">
                <a:solidFill>
                  <a:srgbClr val="2D2D8A"/>
                </a:solidFill>
                <a:latin typeface="Arial" charset="0"/>
              </a:rPr>
              <a:t> </a:t>
            </a:r>
            <a:r>
              <a:rPr lang="en-US" sz="2200" i="1" dirty="0" err="1">
                <a:solidFill>
                  <a:srgbClr val="2D2D8A"/>
                </a:solidFill>
                <a:latin typeface="Arial" charset="0"/>
              </a:rPr>
              <a:t>Natl</a:t>
            </a:r>
            <a:r>
              <a:rPr lang="en-US" sz="2200" i="1" dirty="0">
                <a:solidFill>
                  <a:srgbClr val="2D2D8A"/>
                </a:solidFill>
                <a:latin typeface="Arial" charset="0"/>
              </a:rPr>
              <a:t> </a:t>
            </a:r>
            <a:r>
              <a:rPr lang="en-US" sz="2200" i="1" dirty="0" err="1">
                <a:solidFill>
                  <a:srgbClr val="2D2D8A"/>
                </a:solidFill>
                <a:latin typeface="Arial" charset="0"/>
              </a:rPr>
              <a:t>Acad</a:t>
            </a:r>
            <a:r>
              <a:rPr lang="en-US" sz="2200" i="1" dirty="0">
                <a:solidFill>
                  <a:srgbClr val="2D2D8A"/>
                </a:solidFill>
                <a:latin typeface="Arial" charset="0"/>
              </a:rPr>
              <a:t> </a:t>
            </a:r>
            <a:r>
              <a:rPr lang="en-US" sz="2200" i="1" dirty="0" err="1">
                <a:solidFill>
                  <a:srgbClr val="2D2D8A"/>
                </a:solidFill>
                <a:latin typeface="Arial" charset="0"/>
              </a:rPr>
              <a:t>Sci</a:t>
            </a:r>
            <a:r>
              <a:rPr lang="en-US" sz="2200" i="1" dirty="0">
                <a:solidFill>
                  <a:srgbClr val="2D2D8A"/>
                </a:solidFill>
                <a:latin typeface="Arial" charset="0"/>
              </a:rPr>
              <a:t> U S A.</a:t>
            </a:r>
            <a:r>
              <a:rPr lang="en-US" sz="2200" dirty="0">
                <a:solidFill>
                  <a:srgbClr val="2D2D8A"/>
                </a:solidFill>
                <a:latin typeface="Arial" charset="0"/>
              </a:rPr>
              <a:t> 99:3684</a:t>
            </a:r>
          </a:p>
          <a:p>
            <a:pPr eaLnBrk="1" hangingPunct="1">
              <a:lnSpc>
                <a:spcPct val="130000"/>
              </a:lnSpc>
            </a:pPr>
            <a:r>
              <a:rPr lang="en-US" sz="2200" dirty="0">
                <a:solidFill>
                  <a:srgbClr val="2D2D8A"/>
                </a:solidFill>
                <a:latin typeface="Arial" charset="0"/>
              </a:rPr>
              <a:t>Newton SM et al (2006) </a:t>
            </a:r>
            <a:r>
              <a:rPr lang="en-US" sz="2200" i="1" dirty="0" err="1">
                <a:solidFill>
                  <a:srgbClr val="2D2D8A"/>
                </a:solidFill>
                <a:latin typeface="Arial" charset="0"/>
              </a:rPr>
              <a:t>Proc</a:t>
            </a:r>
            <a:r>
              <a:rPr lang="en-US" sz="2200" i="1" dirty="0">
                <a:solidFill>
                  <a:srgbClr val="2D2D8A"/>
                </a:solidFill>
                <a:latin typeface="Arial" charset="0"/>
              </a:rPr>
              <a:t> </a:t>
            </a:r>
            <a:r>
              <a:rPr lang="en-US" sz="2200" i="1" dirty="0" err="1">
                <a:solidFill>
                  <a:srgbClr val="2D2D8A"/>
                </a:solidFill>
                <a:latin typeface="Arial" charset="0"/>
              </a:rPr>
              <a:t>Natl</a:t>
            </a:r>
            <a:r>
              <a:rPr lang="en-US" sz="2200" i="1" dirty="0">
                <a:solidFill>
                  <a:srgbClr val="2D2D8A"/>
                </a:solidFill>
                <a:latin typeface="Arial" charset="0"/>
              </a:rPr>
              <a:t> </a:t>
            </a:r>
            <a:r>
              <a:rPr lang="en-US" sz="2200" i="1" dirty="0" err="1">
                <a:solidFill>
                  <a:srgbClr val="2D2D8A"/>
                </a:solidFill>
                <a:latin typeface="Arial" charset="0"/>
              </a:rPr>
              <a:t>Acad</a:t>
            </a:r>
            <a:r>
              <a:rPr lang="en-US" sz="2200" i="1" dirty="0">
                <a:solidFill>
                  <a:srgbClr val="2D2D8A"/>
                </a:solidFill>
                <a:latin typeface="Arial" charset="0"/>
              </a:rPr>
              <a:t> </a:t>
            </a:r>
            <a:r>
              <a:rPr lang="en-US" sz="2200" i="1" dirty="0" err="1">
                <a:solidFill>
                  <a:srgbClr val="2D2D8A"/>
                </a:solidFill>
                <a:latin typeface="Arial" charset="0"/>
              </a:rPr>
              <a:t>Sci</a:t>
            </a:r>
            <a:r>
              <a:rPr lang="en-US" sz="2200" i="1" dirty="0">
                <a:solidFill>
                  <a:srgbClr val="2D2D8A"/>
                </a:solidFill>
                <a:latin typeface="Arial" charset="0"/>
              </a:rPr>
              <a:t> U S A.</a:t>
            </a:r>
            <a:r>
              <a:rPr lang="en-US" sz="2200" dirty="0">
                <a:solidFill>
                  <a:srgbClr val="2D2D8A"/>
                </a:solidFill>
                <a:latin typeface="Arial" charset="0"/>
              </a:rPr>
              <a:t>103: 15594–15598</a:t>
            </a:r>
          </a:p>
          <a:p>
            <a:pPr eaLnBrk="1" hangingPunct="1">
              <a:lnSpc>
                <a:spcPct val="130000"/>
              </a:lnSpc>
            </a:pPr>
            <a:r>
              <a:rPr lang="en-GB" sz="2200" dirty="0">
                <a:solidFill>
                  <a:srgbClr val="2D2D8A"/>
                </a:solidFill>
                <a:latin typeface="Arial" charset="0"/>
              </a:rPr>
              <a:t>Dye, C. (2006). </a:t>
            </a:r>
            <a:r>
              <a:rPr lang="en-GB" sz="2200" i="1" dirty="0">
                <a:solidFill>
                  <a:srgbClr val="2D2D8A"/>
                </a:solidFill>
                <a:latin typeface="Arial" charset="0"/>
              </a:rPr>
              <a:t>Lancet</a:t>
            </a:r>
            <a:r>
              <a:rPr lang="en-GB" sz="2200" dirty="0">
                <a:solidFill>
                  <a:srgbClr val="2D2D8A"/>
                </a:solidFill>
                <a:latin typeface="Arial" charset="0"/>
              </a:rPr>
              <a:t> 367, 938-940</a:t>
            </a:r>
          </a:p>
          <a:p>
            <a:pPr eaLnBrk="1" hangingPunct="1">
              <a:lnSpc>
                <a:spcPct val="130000"/>
              </a:lnSpc>
            </a:pPr>
            <a:r>
              <a:rPr lang="en-GB" sz="2400" dirty="0">
                <a:solidFill>
                  <a:srgbClr val="2D2D8A"/>
                </a:solidFill>
                <a:latin typeface="Arial" charset="0"/>
              </a:rPr>
              <a:t>Cooper, A.M (2009) </a:t>
            </a:r>
            <a:r>
              <a:rPr lang="en-GB" sz="2400" i="1" dirty="0" err="1">
                <a:solidFill>
                  <a:srgbClr val="2D2D8A"/>
                </a:solidFill>
                <a:latin typeface="Arial" charset="0"/>
              </a:rPr>
              <a:t>Annu</a:t>
            </a:r>
            <a:r>
              <a:rPr lang="en-GB" sz="2400" i="1" dirty="0">
                <a:solidFill>
                  <a:srgbClr val="2D2D8A"/>
                </a:solidFill>
                <a:latin typeface="Arial" charset="0"/>
              </a:rPr>
              <a:t> Rev </a:t>
            </a:r>
            <a:r>
              <a:rPr lang="en-GB" sz="2400" i="1" dirty="0" err="1">
                <a:solidFill>
                  <a:srgbClr val="2D2D8A"/>
                </a:solidFill>
                <a:latin typeface="Arial" charset="0"/>
              </a:rPr>
              <a:t>Immunol</a:t>
            </a:r>
            <a:r>
              <a:rPr lang="en-GB" sz="2400" dirty="0">
                <a:solidFill>
                  <a:srgbClr val="2D2D8A"/>
                </a:solidFill>
                <a:latin typeface="Arial" charset="0"/>
              </a:rPr>
              <a:t> </a:t>
            </a:r>
            <a:r>
              <a:rPr lang="en-GB" sz="2400" b="1" dirty="0">
                <a:solidFill>
                  <a:srgbClr val="2D2D8A"/>
                </a:solidFill>
                <a:latin typeface="Arial" charset="0"/>
              </a:rPr>
              <a:t>27</a:t>
            </a:r>
            <a:r>
              <a:rPr lang="en-GB" sz="2400" dirty="0">
                <a:solidFill>
                  <a:srgbClr val="2D2D8A"/>
                </a:solidFill>
                <a:latin typeface="Arial" charset="0"/>
              </a:rPr>
              <a:t>, 393-422 </a:t>
            </a:r>
          </a:p>
          <a:p>
            <a:pPr eaLnBrk="1" hangingPunct="1">
              <a:lnSpc>
                <a:spcPct val="130000"/>
              </a:lnSpc>
            </a:pPr>
            <a:endParaRPr lang="en-US" sz="2200" dirty="0">
              <a:solidFill>
                <a:srgbClr val="2D2D8A"/>
              </a:solidFill>
              <a:latin typeface="Arial" charset="0"/>
            </a:endParaRPr>
          </a:p>
          <a:p>
            <a:pPr eaLnBrk="1" hangingPunct="1">
              <a:lnSpc>
                <a:spcPct val="130000"/>
              </a:lnSpc>
            </a:pPr>
            <a:endParaRPr lang="en-US" sz="2200" dirty="0">
              <a:solidFill>
                <a:srgbClr val="2D2D8A"/>
              </a:solidFill>
              <a:latin typeface="Arial" charset="0"/>
            </a:endParaRPr>
          </a:p>
          <a:p>
            <a:pPr eaLnBrk="1" hangingPunct="1">
              <a:lnSpc>
                <a:spcPct val="130000"/>
              </a:lnSpc>
            </a:pPr>
            <a:endParaRPr lang="en-US" sz="1600" dirty="0">
              <a:solidFill>
                <a:srgbClr val="2D2D8A"/>
              </a:solidFill>
              <a:latin typeface="Arial" charset="0"/>
            </a:endParaRPr>
          </a:p>
          <a:p>
            <a:pPr eaLnBrk="1" hangingPunct="1">
              <a:lnSpc>
                <a:spcPct val="130000"/>
              </a:lnSpc>
            </a:pPr>
            <a:endParaRPr lang="en-US" sz="1600" dirty="0">
              <a:solidFill>
                <a:srgbClr val="2D2D8A"/>
              </a:solidFill>
              <a:latin typeface="Arial" charset="0"/>
            </a:endParaRPr>
          </a:p>
          <a:p>
            <a:pPr eaLnBrk="1" hangingPunct="1">
              <a:lnSpc>
                <a:spcPct val="130000"/>
              </a:lnSpc>
              <a:buFontTx/>
              <a:buNone/>
            </a:pPr>
            <a:endParaRPr lang="en-US" sz="1600" dirty="0">
              <a:solidFill>
                <a:srgbClr val="2D2D8A"/>
              </a:solidFill>
              <a:latin typeface="Arial" charset="0"/>
            </a:endParaRPr>
          </a:p>
          <a:p>
            <a:pPr eaLnBrk="1" hangingPunct="1">
              <a:lnSpc>
                <a:spcPct val="130000"/>
              </a:lnSpc>
            </a:pPr>
            <a:endParaRPr lang="en-US" sz="1600" dirty="0">
              <a:solidFill>
                <a:srgbClr val="2D2D8A"/>
              </a:solidFill>
              <a:latin typeface="Arial" charset="0"/>
            </a:endParaRPr>
          </a:p>
          <a:p>
            <a:pPr eaLnBrk="1" hangingPunct="1">
              <a:lnSpc>
                <a:spcPct val="130000"/>
              </a:lnSpc>
            </a:pPr>
            <a:endParaRPr lang="en-US" sz="1600" dirty="0">
              <a:solidFill>
                <a:srgbClr val="2D2D8A"/>
              </a:solidFill>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57200" y="630238"/>
            <a:ext cx="8229600" cy="854075"/>
          </a:xfrm>
        </p:spPr>
        <p:txBody>
          <a:bodyPr/>
          <a:lstStyle/>
          <a:p>
            <a:pPr eaLnBrk="1" hangingPunct="1">
              <a:defRPr/>
            </a:pPr>
            <a:r>
              <a:rPr lang="en-GB" sz="4000" dirty="0" smtClean="0">
                <a:solidFill>
                  <a:srgbClr val="FF0000"/>
                </a:solidFill>
                <a:latin typeface="Arial" charset="0"/>
                <a:cs typeface="Arial" charset="0"/>
              </a:rPr>
              <a:t>History </a:t>
            </a:r>
            <a:r>
              <a:rPr lang="en-GB" sz="4000" dirty="0">
                <a:solidFill>
                  <a:srgbClr val="FF0000"/>
                </a:solidFill>
                <a:latin typeface="Arial" charset="0"/>
                <a:cs typeface="Arial" charset="0"/>
              </a:rPr>
              <a:t>of </a:t>
            </a:r>
            <a:r>
              <a:rPr lang="en-GB" sz="4000" dirty="0" smtClean="0">
                <a:solidFill>
                  <a:srgbClr val="FF0000"/>
                </a:solidFill>
                <a:latin typeface="Arial" charset="0"/>
                <a:cs typeface="Arial" charset="0"/>
              </a:rPr>
              <a:t>Tuberculosis</a:t>
            </a:r>
            <a:r>
              <a:rPr lang="en-GB" sz="4000" dirty="0">
                <a:solidFill>
                  <a:srgbClr val="FF0000"/>
                </a:solidFill>
                <a:effectLst>
                  <a:outerShdw blurRad="38100" dist="38100" dir="2700000" algn="tl">
                    <a:srgbClr val="FFFFFF"/>
                  </a:outerShdw>
                </a:effectLst>
                <a:latin typeface="Arial" charset="0"/>
                <a:cs typeface="Arial" charset="0"/>
              </a:rPr>
              <a:t/>
            </a:r>
            <a:br>
              <a:rPr lang="en-GB" sz="4000" dirty="0">
                <a:solidFill>
                  <a:srgbClr val="FF0000"/>
                </a:solidFill>
                <a:effectLst>
                  <a:outerShdw blurRad="38100" dist="38100" dir="2700000" algn="tl">
                    <a:srgbClr val="FFFFFF"/>
                  </a:outerShdw>
                </a:effectLst>
                <a:latin typeface="Arial" charset="0"/>
                <a:cs typeface="Arial" charset="0"/>
              </a:rPr>
            </a:br>
            <a:endParaRPr lang="en-GB" sz="4000" dirty="0">
              <a:solidFill>
                <a:srgbClr val="FF0000"/>
              </a:solidFill>
              <a:effectLst>
                <a:outerShdw blurRad="38100" dist="38100" dir="2700000" algn="tl">
                  <a:srgbClr val="FFFFFF"/>
                </a:outerShdw>
              </a:effectLst>
              <a:latin typeface="Arial" charset="0"/>
              <a:cs typeface="Arial" charset="0"/>
            </a:endParaRPr>
          </a:p>
        </p:txBody>
      </p:sp>
      <p:pic>
        <p:nvPicPr>
          <p:cNvPr id="26627" name="Picture 10" descr="_45082208_hippocrates226282.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861048"/>
            <a:ext cx="1619672" cy="201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11"/>
          <p:cNvSpPr txBox="1">
            <a:spLocks noChangeArrowheads="1"/>
          </p:cNvSpPr>
          <p:nvPr/>
        </p:nvSpPr>
        <p:spPr bwMode="auto">
          <a:xfrm>
            <a:off x="0" y="1196752"/>
            <a:ext cx="90360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buFont typeface="Arial" pitchFamily="34" charset="0"/>
              <a:buChar char="•"/>
            </a:pPr>
            <a:r>
              <a:rPr lang="en-GB" b="0" dirty="0" smtClean="0">
                <a:solidFill>
                  <a:schemeClr val="accent6"/>
                </a:solidFill>
              </a:rPr>
              <a:t>Consumption, phthisis, scrofula, </a:t>
            </a:r>
            <a:r>
              <a:rPr lang="en-GB" b="0" dirty="0" err="1" smtClean="0">
                <a:solidFill>
                  <a:schemeClr val="accent6"/>
                </a:solidFill>
              </a:rPr>
              <a:t>Pott's</a:t>
            </a:r>
            <a:r>
              <a:rPr lang="en-GB" b="0" dirty="0" smtClean="0">
                <a:solidFill>
                  <a:schemeClr val="accent6"/>
                </a:solidFill>
              </a:rPr>
              <a:t> disease, and White Plague are all names for tuberculosis</a:t>
            </a:r>
          </a:p>
          <a:p>
            <a:pPr eaLnBrk="1" hangingPunct="1">
              <a:buFont typeface="Arial" pitchFamily="34" charset="0"/>
              <a:buChar char="•"/>
            </a:pPr>
            <a:r>
              <a:rPr lang="en-US" b="0" dirty="0" smtClean="0">
                <a:solidFill>
                  <a:schemeClr val="accent6"/>
                </a:solidFill>
              </a:rPr>
              <a:t>TB </a:t>
            </a:r>
            <a:r>
              <a:rPr lang="en-US" b="0" dirty="0">
                <a:solidFill>
                  <a:schemeClr val="accent6"/>
                </a:solidFill>
              </a:rPr>
              <a:t>is an ancient disease and </a:t>
            </a:r>
            <a:r>
              <a:rPr lang="en-US" b="0" dirty="0" smtClean="0">
                <a:solidFill>
                  <a:schemeClr val="accent6"/>
                </a:solidFill>
              </a:rPr>
              <a:t>symptoms of the disease have been found in the remains of Egyptian mummies.  </a:t>
            </a:r>
          </a:p>
          <a:p>
            <a:pPr eaLnBrk="1" hangingPunct="1">
              <a:buFont typeface="Arial" pitchFamily="34" charset="0"/>
              <a:buChar char="•"/>
            </a:pPr>
            <a:r>
              <a:rPr lang="en-US" b="0" dirty="0" smtClean="0">
                <a:solidFill>
                  <a:schemeClr val="accent6"/>
                </a:solidFill>
              </a:rPr>
              <a:t>It </a:t>
            </a:r>
            <a:r>
              <a:rPr lang="en-US" b="0" dirty="0">
                <a:solidFill>
                  <a:schemeClr val="accent6"/>
                </a:solidFill>
              </a:rPr>
              <a:t>appears in Chinese and Indian texts from as early as 2700 BC</a:t>
            </a:r>
          </a:p>
        </p:txBody>
      </p:sp>
      <p:sp>
        <p:nvSpPr>
          <p:cNvPr id="26629" name="TextBox 12"/>
          <p:cNvSpPr txBox="1">
            <a:spLocks noChangeArrowheads="1"/>
          </p:cNvSpPr>
          <p:nvPr/>
        </p:nvSpPr>
        <p:spPr bwMode="auto">
          <a:xfrm>
            <a:off x="1619672" y="3717032"/>
            <a:ext cx="71278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buFont typeface="Arial" pitchFamily="34" charset="0"/>
              <a:buChar char="•"/>
            </a:pPr>
            <a:r>
              <a:rPr lang="en-US" b="0" dirty="0">
                <a:solidFill>
                  <a:srgbClr val="2D2D8A"/>
                </a:solidFill>
              </a:rPr>
              <a:t>Hippocrates describes it as a disease most fatal</a:t>
            </a:r>
          </a:p>
        </p:txBody>
      </p:sp>
      <p:sp>
        <p:nvSpPr>
          <p:cNvPr id="11" name="TextBox 10"/>
          <p:cNvSpPr txBox="1"/>
          <p:nvPr/>
        </p:nvSpPr>
        <p:spPr>
          <a:xfrm>
            <a:off x="1619672" y="4709462"/>
            <a:ext cx="7380312" cy="1815882"/>
          </a:xfrm>
          <a:prstGeom prst="rect">
            <a:avLst/>
          </a:prstGeom>
          <a:noFill/>
        </p:spPr>
        <p:txBody>
          <a:bodyPr wrap="square" rtlCol="0">
            <a:spAutoFit/>
          </a:bodyPr>
          <a:lstStyle/>
          <a:p>
            <a:pPr>
              <a:buFont typeface="Arial" pitchFamily="34" charset="0"/>
              <a:buChar char="•"/>
            </a:pPr>
            <a:r>
              <a:rPr lang="en-GB" b="0" dirty="0" smtClean="0">
                <a:solidFill>
                  <a:srgbClr val="2D2D8A"/>
                </a:solidFill>
              </a:rPr>
              <a:t>"I cannot sufficiently admire that anyone, at least after he comes to the flower of his youth, can die without a touch of consumption” (Morton 1700’s)</a:t>
            </a:r>
            <a:endParaRPr lang="en-GB" b="0" dirty="0">
              <a:solidFill>
                <a:srgbClr val="2D2D8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P spid="26629" grpId="0"/>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6395</TotalTime>
  <Words>3271</Words>
  <Application>Microsoft Office PowerPoint</Application>
  <PresentationFormat>On-screen Show (4:3)</PresentationFormat>
  <Paragraphs>678</Paragraphs>
  <Slides>82</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Default Design</vt:lpstr>
      <vt:lpstr>Photo Editor Photo</vt:lpstr>
      <vt:lpstr>PowerPoint Presentation</vt:lpstr>
      <vt:lpstr>Aim</vt:lpstr>
      <vt:lpstr>Learning outcomes</vt:lpstr>
      <vt:lpstr>Plan</vt:lpstr>
      <vt:lpstr>  History of Tuberculosis   </vt:lpstr>
      <vt:lpstr>Perceptions of TB</vt:lpstr>
      <vt:lpstr>PowerPoint Presentation</vt:lpstr>
      <vt:lpstr>Famous people who’ve had TB</vt:lpstr>
      <vt:lpstr>History of Tuberculosis </vt:lpstr>
      <vt:lpstr>PowerPoint Presentation</vt:lpstr>
      <vt:lpstr>Symptoms of TB</vt:lpstr>
      <vt:lpstr>Transmission</vt:lpstr>
      <vt:lpstr>Extrapulmonary TB</vt:lpstr>
      <vt:lpstr>PowerPoint Presentation</vt:lpstr>
      <vt:lpstr>PowerPoint Presentation</vt:lpstr>
      <vt:lpstr>PowerPoint Presentation</vt:lpstr>
      <vt:lpstr>PowerPoint Presentation</vt:lpstr>
      <vt:lpstr>PowerPoint Presentation</vt:lpstr>
      <vt:lpstr>True or false</vt:lpstr>
      <vt:lpstr>M. tuberculosis</vt:lpstr>
      <vt:lpstr>PowerPoint Presentation</vt:lpstr>
      <vt:lpstr>PowerPoint Presentation</vt:lpstr>
      <vt:lpstr>Visualising MTB</vt:lpstr>
      <vt:lpstr>The genome of M. tuberculosis </vt:lpstr>
      <vt:lpstr>Global population structure and geographical distribution of MTB</vt:lpstr>
      <vt:lpstr>The burden of tuberculosis today…</vt:lpstr>
      <vt:lpstr>Estimated TB incidence rate, 2009 </vt:lpstr>
      <vt:lpstr>Estimated HIV prevalence in new TB cases, 2009</vt:lpstr>
      <vt:lpstr>Why in the world is there TB?</vt:lpstr>
      <vt:lpstr>PowerPoint Presentation</vt:lpstr>
      <vt:lpstr>PowerPoint Presentation</vt:lpstr>
      <vt:lpstr>PowerPoint Presentation</vt:lpstr>
      <vt:lpstr>PowerPoint Presentation</vt:lpstr>
      <vt:lpstr>True or False</vt:lpstr>
      <vt:lpstr>PowerPoint Presentation</vt:lpstr>
      <vt:lpstr>PowerPoint Presentation</vt:lpstr>
      <vt:lpstr>Aims</vt:lpstr>
      <vt:lpstr>Learning outcomes</vt:lpstr>
      <vt:lpstr>Lesson plan</vt:lpstr>
      <vt:lpstr>PowerPoint Presentation</vt:lpstr>
      <vt:lpstr>PowerPoint Presentation</vt:lpstr>
      <vt:lpstr>PowerPoint Presentation</vt:lpstr>
      <vt:lpstr>PowerPoint Presentation</vt:lpstr>
      <vt:lpstr>Determinants of tuberculosis outcome</vt:lpstr>
      <vt:lpstr>Factors that predispose to tuberculosis</vt:lpstr>
      <vt:lpstr>True or False</vt:lpstr>
      <vt:lpstr>Diagnosis</vt:lpstr>
      <vt:lpstr>PowerPoint Presentation</vt:lpstr>
      <vt:lpstr>PowerPoint Presentation</vt:lpstr>
      <vt:lpstr>PowerPoint Presentation</vt:lpstr>
      <vt:lpstr>Clinical presentation in children</vt:lpstr>
      <vt:lpstr>PowerPoint Presentation</vt:lpstr>
      <vt:lpstr>Immunological tests</vt:lpstr>
      <vt:lpstr>PowerPoint Presentation</vt:lpstr>
      <vt:lpstr>Problems with TST</vt:lpstr>
      <vt:lpstr>PowerPoint Presentation</vt:lpstr>
      <vt:lpstr>Problems with IFNGRA</vt:lpstr>
      <vt:lpstr>Microscopy</vt:lpstr>
      <vt:lpstr>Culture</vt:lpstr>
      <vt:lpstr>MODS – Microscopic observation drug susceptibility testing</vt:lpstr>
      <vt:lpstr>New diagnostic methods </vt:lpstr>
      <vt:lpstr>True or false</vt:lpstr>
      <vt:lpstr>Preventing Tuberculosis</vt:lpstr>
      <vt:lpstr>PowerPoint Presentation</vt:lpstr>
      <vt:lpstr>PowerPoint Presentation</vt:lpstr>
      <vt:lpstr>PowerPoint Presentation</vt:lpstr>
      <vt:lpstr>PowerPoint Presentation</vt:lpstr>
      <vt:lpstr>Comparative genomics by microarray hybridisation</vt:lpstr>
      <vt:lpstr>Genealogy of Bacille Calmette Guérin</vt:lpstr>
      <vt:lpstr>True or False</vt:lpstr>
      <vt:lpstr>Treatment of Tuberculosis</vt:lpstr>
      <vt:lpstr>PowerPoint Presentation</vt:lpstr>
      <vt:lpstr>PowerPoint Presentation</vt:lpstr>
      <vt:lpstr>‘Short course’ chemotherapy</vt:lpstr>
      <vt:lpstr>Multiple drug resistant TB (MDRTB)</vt:lpstr>
      <vt:lpstr>Other Drugs with Anti-TB Activity</vt:lpstr>
      <vt:lpstr>Poor adherence</vt:lpstr>
      <vt:lpstr>Drugs for tuberculosis</vt:lpstr>
      <vt:lpstr>Directly Observed Therapy Short-course</vt:lpstr>
      <vt:lpstr>What’s required to combat TB?</vt:lpstr>
      <vt:lpstr>Summary</vt:lpstr>
      <vt:lpstr>Further reading</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smnewton</dc:creator>
  <cp:lastModifiedBy>Shiel, Nuala</cp:lastModifiedBy>
  <cp:revision>425</cp:revision>
  <dcterms:created xsi:type="dcterms:W3CDTF">2012-01-05T11:49:28Z</dcterms:created>
  <dcterms:modified xsi:type="dcterms:W3CDTF">2013-01-25T11:39:48Z</dcterms:modified>
</cp:coreProperties>
</file>