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314" r:id="rId4"/>
    <p:sldId id="293" r:id="rId5"/>
    <p:sldId id="258" r:id="rId6"/>
    <p:sldId id="315" r:id="rId7"/>
    <p:sldId id="316" r:id="rId8"/>
    <p:sldId id="317" r:id="rId9"/>
    <p:sldId id="339" r:id="rId10"/>
    <p:sldId id="294" r:id="rId11"/>
    <p:sldId id="320" r:id="rId12"/>
    <p:sldId id="321" r:id="rId13"/>
    <p:sldId id="323" r:id="rId14"/>
    <p:sldId id="290" r:id="rId15"/>
    <p:sldId id="264" r:id="rId16"/>
    <p:sldId id="268" r:id="rId17"/>
    <p:sldId id="324" r:id="rId18"/>
    <p:sldId id="298" r:id="rId19"/>
    <p:sldId id="299" r:id="rId20"/>
    <p:sldId id="300" r:id="rId21"/>
    <p:sldId id="319" r:id="rId22"/>
    <p:sldId id="318" r:id="rId23"/>
    <p:sldId id="328" r:id="rId24"/>
    <p:sldId id="329" r:id="rId25"/>
    <p:sldId id="301" r:id="rId26"/>
    <p:sldId id="325" r:id="rId27"/>
    <p:sldId id="303" r:id="rId28"/>
    <p:sldId id="302" r:id="rId29"/>
    <p:sldId id="304" r:id="rId30"/>
    <p:sldId id="337" r:id="rId31"/>
    <p:sldId id="340" r:id="rId32"/>
    <p:sldId id="305" r:id="rId33"/>
    <p:sldId id="306" r:id="rId34"/>
    <p:sldId id="307" r:id="rId35"/>
    <p:sldId id="326" r:id="rId36"/>
    <p:sldId id="327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1" r:id="rId47"/>
    <p:sldId id="333" r:id="rId48"/>
    <p:sldId id="334" r:id="rId49"/>
    <p:sldId id="336" r:id="rId50"/>
    <p:sldId id="276" r:id="rId51"/>
    <p:sldId id="277" r:id="rId52"/>
    <p:sldId id="278" r:id="rId53"/>
    <p:sldId id="279" r:id="rId54"/>
    <p:sldId id="280" r:id="rId55"/>
    <p:sldId id="338" r:id="rId56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737" autoAdjust="0"/>
  </p:normalViewPr>
  <p:slideViewPr>
    <p:cSldViewPr>
      <p:cViewPr>
        <p:scale>
          <a:sx n="50" d="100"/>
          <a:sy n="50" d="100"/>
        </p:scale>
        <p:origin x="-80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271" cy="49829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335" y="0"/>
            <a:ext cx="2961271" cy="49829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7CF923B-9A14-4F7E-AE18-912455B97D3B}" type="datetimeFigureOut">
              <a:rPr lang="en-US"/>
              <a:pPr/>
              <a:t>11/26/2012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9091"/>
            <a:ext cx="2961271" cy="4982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335" y="9479091"/>
            <a:ext cx="2961271" cy="4982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79711CE-1C9A-4F0C-A9EA-C81A793821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9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271" cy="498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335" y="0"/>
            <a:ext cx="2961271" cy="498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E9E59-01C6-4A23-BD6B-ED70BD1E91C1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736" y="4740365"/>
            <a:ext cx="5466717" cy="4489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9091"/>
            <a:ext cx="2961271" cy="4982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335" y="9479091"/>
            <a:ext cx="2961271" cy="4982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A2A2E-AA5F-432F-A0D4-6B7F599310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2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81EAE-BDEF-4D09-B92D-A9A92CCFD059}" type="slidenum">
              <a:rPr lang="en-GB"/>
              <a:pPr/>
              <a:t>13</a:t>
            </a:fld>
            <a:endParaRPr lang="en-GB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1FB41-77BD-48D4-9436-F86DBDC0F128}" type="slidenum">
              <a:rPr lang="en-GB"/>
              <a:pPr/>
              <a:t>34</a:t>
            </a:fld>
            <a:endParaRPr lang="en-GB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4FD60-3832-41ED-A817-E0F24CED3E9D}" type="slidenum">
              <a:rPr lang="en-GB"/>
              <a:pPr/>
              <a:t>47</a:t>
            </a:fld>
            <a:endParaRPr lang="en-GB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27542-17FB-4260-B1A5-1BAFF6E4B65E}" type="slidenum">
              <a:rPr lang="en-GB"/>
              <a:pPr/>
              <a:t>48</a:t>
            </a:fld>
            <a:endParaRPr lang="en-GB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6678B9-886F-4D8F-B1EC-AAD92005C842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6BEDCF-69C4-4BEA-952B-A550DF35AB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5C1-763E-4CDC-BE42-C76908EF4CB3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22E9-A527-45DB-BB8F-87E71A422E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779D-1DB7-4F31-A71E-49400D8D0E64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9A09-5A3D-47A7-AA44-C1299466C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D2CD38-4C80-4EAA-BD6C-2ABBA95B63AD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4DD84E-5AB7-4A12-B3F9-57C33BFCC8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F5A914-11A4-4012-B8C7-430278B6F7CD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987E4E-BBB8-42AE-AFB4-4C980B4277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BD6B-9D37-40E7-B555-34EF8155B2FB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5822-D92D-49E8-804B-69B88B36FA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970-F0A5-4826-9BD3-B02B7A58ACE8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6F26-7C88-42D9-A838-1B2A5B80EC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157249-1F2D-42DB-85D9-3DCC3A960E60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702785-B250-455B-A013-1B780287EF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DB1B-0DDC-4C65-AFCE-115293C2BDB8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BFB5-4ECD-4B70-9E26-9425EA0B9E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0F7049-6CC6-40FC-91AC-50940B872D21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0DC2B8-2C24-46E6-8E3E-A14A8076A3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4DA5FB-818B-441D-BD48-E1DA60FE9429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7F1149-65E1-42D8-B1DE-38C87EDC185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55E66E-72D6-4F55-A63E-5C4AD18C69F5}" type="datetimeFigureOut">
              <a:rPr lang="en-US" smtClean="0"/>
              <a:pPr/>
              <a:t>11/26/2012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CA74C7-38D2-42CC-B751-A55C2DBC78D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132856"/>
            <a:ext cx="6172200" cy="14401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0" cap="none" dirty="0" smtClean="0">
                <a:latin typeface="Arial" pitchFamily="34" charset="0"/>
                <a:cs typeface="Arial" pitchFamily="34" charset="0"/>
              </a:rPr>
              <a:t>The stress of pregnancy on the maternal system</a:t>
            </a:r>
            <a:endParaRPr lang="en-GB" sz="4000" b="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581128"/>
            <a:ext cx="6390456" cy="1793794"/>
          </a:xfrm>
        </p:spPr>
        <p:txBody>
          <a:bodyPr>
            <a:noAutofit/>
          </a:bodyPr>
          <a:lstStyle/>
          <a:p>
            <a:pPr marR="0">
              <a:lnSpc>
                <a:spcPct val="80000"/>
              </a:lnSpc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Dr Ruth Curry BSc(</a:t>
            </a:r>
            <a:r>
              <a:rPr lang="en-GB" sz="2400" b="0" dirty="0" err="1" smtClean="0">
                <a:latin typeface="Arial" pitchFamily="34" charset="0"/>
                <a:cs typeface="Arial" pitchFamily="34" charset="0"/>
              </a:rPr>
              <a:t>Hons</a:t>
            </a: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) MBBS MRCOG</a:t>
            </a:r>
          </a:p>
          <a:p>
            <a:pPr marR="0">
              <a:lnSpc>
                <a:spcPct val="80000"/>
              </a:lnSpc>
            </a:pPr>
            <a:endParaRPr lang="en-GB" sz="2000" b="0" dirty="0" smtClean="0">
              <a:latin typeface="Arial" pitchFamily="34" charset="0"/>
              <a:cs typeface="Arial" pitchFamily="34" charset="0"/>
            </a:endParaRPr>
          </a:p>
          <a:p>
            <a:pPr marR="0">
              <a:lnSpc>
                <a:spcPct val="80000"/>
              </a:lnSpc>
            </a:pPr>
            <a:r>
              <a:rPr lang="en-GB" b="0" dirty="0" smtClean="0">
                <a:latin typeface="Arial" pitchFamily="34" charset="0"/>
                <a:cs typeface="Arial" pitchFamily="34" charset="0"/>
              </a:rPr>
              <a:t>Clinical Lecturer/</a:t>
            </a:r>
            <a:r>
              <a:rPr lang="en-GB" b="0" dirty="0" err="1" smtClean="0">
                <a:latin typeface="Arial" pitchFamily="34" charset="0"/>
                <a:cs typeface="Arial" pitchFamily="34" charset="0"/>
              </a:rPr>
              <a:t>SubSpec</a:t>
            </a:r>
            <a:r>
              <a:rPr lang="en-GB" b="0" dirty="0" smtClean="0">
                <a:latin typeface="Arial" pitchFamily="34" charset="0"/>
                <a:cs typeface="Arial" pitchFamily="34" charset="0"/>
              </a:rPr>
              <a:t> Trainee in Maternal &amp; </a:t>
            </a:r>
            <a:r>
              <a:rPr lang="en-GB" b="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b="0" dirty="0" smtClean="0">
                <a:latin typeface="Arial" pitchFamily="34" charset="0"/>
                <a:cs typeface="Arial" pitchFamily="34" charset="0"/>
              </a:rPr>
              <a:t> Med</a:t>
            </a:r>
          </a:p>
          <a:p>
            <a:pPr marR="0">
              <a:lnSpc>
                <a:spcPct val="80000"/>
              </a:lnSpc>
            </a:pPr>
            <a:r>
              <a:rPr lang="en-GB" b="0" dirty="0" smtClean="0">
                <a:latin typeface="Arial" pitchFamily="34" charset="0"/>
                <a:cs typeface="Arial" pitchFamily="34" charset="0"/>
              </a:rPr>
              <a:t>Institute for Women’s Health</a:t>
            </a:r>
          </a:p>
          <a:p>
            <a:pPr marR="0">
              <a:lnSpc>
                <a:spcPct val="80000"/>
              </a:lnSpc>
            </a:pPr>
            <a:r>
              <a:rPr lang="en-GB" b="0" dirty="0" smtClean="0">
                <a:latin typeface="Arial" pitchFamily="34" charset="0"/>
                <a:cs typeface="Arial" pitchFamily="34" charset="0"/>
              </a:rPr>
              <a:t>UCL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47800"/>
          </a:xfrm>
          <a:noFill/>
          <a:ln/>
        </p:spPr>
        <p:txBody>
          <a:bodyPr lIns="92075" tIns="46038" rIns="92075" bIns="46038"/>
          <a:lstStyle/>
          <a:p>
            <a:r>
              <a:rPr lang="en-GB"/>
              <a:t>Plasma volume expansion</a:t>
            </a:r>
            <a:endParaRPr lang="en-GB">
              <a:solidFill>
                <a:srgbClr val="FF9900"/>
              </a:solidFill>
            </a:endParaRPr>
          </a:p>
        </p:txBody>
      </p:sp>
      <p:graphicFrame>
        <p:nvGraphicFramePr>
          <p:cNvPr id="21507" name="Object 3"/>
          <p:cNvGraphicFramePr>
            <a:graphicFrameLocks noGrp="1"/>
          </p:cNvGraphicFramePr>
          <p:nvPr>
            <p:ph sz="quarter" idx="1"/>
          </p:nvPr>
        </p:nvGraphicFramePr>
        <p:xfrm>
          <a:off x="1889125" y="1600200"/>
          <a:ext cx="4603750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CorelPhotoPaint.Image.6" r:id="rId3" imgW="5383235" imgH="5698806" progId="">
                  <p:embed/>
                </p:oleObj>
              </mc:Choice>
              <mc:Fallback>
                <p:oleObj name="CorelPhotoPaint.Image.6" r:id="rId3" imgW="5383235" imgH="5698806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1600200"/>
                        <a:ext cx="4603750" cy="487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68412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1" algn="ctr" fontAlgn="auto">
              <a:spcAft>
                <a:spcPts val="0"/>
              </a:spcAft>
              <a:buFont typeface="Arial" pitchFamily="34" charset="0"/>
              <a:buChar char="•"/>
              <a:tabLst>
                <a:tab pos="2684463" algn="l"/>
              </a:tabLst>
              <a:defRPr/>
            </a:pPr>
            <a:r>
              <a:rPr lang="en-GB" sz="3600" b="0" dirty="0">
                <a:solidFill>
                  <a:sysClr val="windowText" lastClr="000000"/>
                </a:solidFill>
              </a:rPr>
              <a:t>  50% increase in blood volume (more in multiple pregnancy)</a:t>
            </a:r>
            <a:r>
              <a:rPr lang="en-GB" sz="3600" b="0" baseline="30000" dirty="0">
                <a:solidFill>
                  <a:sysClr val="windowText" lastClr="000000"/>
                </a:solidFill>
              </a:rPr>
              <a:t>1</a:t>
            </a:r>
            <a:br>
              <a:rPr lang="en-GB" sz="3600" b="0" baseline="30000" dirty="0">
                <a:solidFill>
                  <a:sysClr val="windowText" lastClr="000000"/>
                </a:solidFill>
              </a:rPr>
            </a:br>
            <a:r>
              <a:rPr lang="en-GB" sz="2200" b="0" dirty="0">
                <a:solidFill>
                  <a:sysClr val="windowText" lastClr="000000"/>
                </a:solidFill>
              </a:rPr>
              <a:t>2. Robson </a:t>
            </a:r>
            <a:r>
              <a:rPr lang="en-GB" sz="2200" b="0" i="1" dirty="0">
                <a:solidFill>
                  <a:sysClr val="windowText" lastClr="000000"/>
                </a:solidFill>
              </a:rPr>
              <a:t>et al</a:t>
            </a:r>
            <a:r>
              <a:rPr lang="en-GB" sz="2200" b="0" dirty="0">
                <a:solidFill>
                  <a:sysClr val="windowText" lastClr="000000"/>
                </a:solidFill>
              </a:rPr>
              <a:t>. Am J </a:t>
            </a:r>
            <a:r>
              <a:rPr lang="en-GB" sz="2200" b="0" dirty="0" err="1">
                <a:solidFill>
                  <a:sysClr val="windowText" lastClr="000000"/>
                </a:solidFill>
              </a:rPr>
              <a:t>Physiol</a:t>
            </a:r>
            <a:r>
              <a:rPr lang="en-GB" sz="2200" b="0" dirty="0">
                <a:solidFill>
                  <a:sysClr val="windowText" lastClr="000000"/>
                </a:solidFill>
              </a:rPr>
              <a:t> 1989;256:H1060-5</a:t>
            </a:r>
            <a:r>
              <a:rPr lang="en-GB" sz="1600" b="0" dirty="0">
                <a:solidFill>
                  <a:sysClr val="windowText" lastClr="000000"/>
                </a:solidFill>
              </a:rPr>
              <a:t/>
            </a:r>
            <a:br>
              <a:rPr lang="en-GB" sz="1600" b="0" dirty="0">
                <a:solidFill>
                  <a:sysClr val="windowText" lastClr="000000"/>
                </a:solidFill>
              </a:rPr>
            </a:br>
            <a:r>
              <a:rPr lang="en-GB" sz="1800" b="0" baseline="30000" dirty="0">
                <a:solidFill>
                  <a:sysClr val="windowText" lastClr="000000"/>
                </a:solidFill>
              </a:rPr>
              <a:t/>
            </a:r>
            <a:br>
              <a:rPr lang="en-GB" sz="1800" b="0" baseline="30000" dirty="0">
                <a:solidFill>
                  <a:sysClr val="windowText" lastClr="000000"/>
                </a:solidFill>
              </a:rPr>
            </a:br>
            <a:endParaRPr lang="en-GB" sz="1800" b="0" dirty="0">
              <a:solidFill>
                <a:sysClr val="windowText" lastClr="000000"/>
              </a:solidFill>
            </a:endParaRPr>
          </a:p>
        </p:txBody>
      </p:sp>
      <p:pic>
        <p:nvPicPr>
          <p:cNvPr id="2252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2276872"/>
            <a:ext cx="7467600" cy="4074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Blood Volume</a:t>
            </a:r>
            <a:endParaRPr lang="en-GB" dirty="0">
              <a:ea typeface="+mj-ea"/>
            </a:endParaRPr>
          </a:p>
        </p:txBody>
      </p:sp>
      <p:sp>
        <p:nvSpPr>
          <p:cNvPr id="235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Plasma volume increases more than red cell mass</a:t>
            </a:r>
          </a:p>
          <a:p>
            <a:r>
              <a:rPr lang="en-GB" smtClean="0"/>
              <a:t>Leads to fall in:</a:t>
            </a:r>
          </a:p>
          <a:p>
            <a:pPr lvl="1"/>
            <a:r>
              <a:rPr lang="en-GB" smtClean="0"/>
              <a:t>Packed cell volume</a:t>
            </a:r>
          </a:p>
          <a:p>
            <a:pPr lvl="1"/>
            <a:r>
              <a:rPr lang="en-GB" smtClean="0"/>
              <a:t>Haemoglobin concentration</a:t>
            </a:r>
          </a:p>
          <a:p>
            <a:pPr lvl="1"/>
            <a:r>
              <a:rPr lang="en-GB" smtClean="0"/>
              <a:t>Red cell count</a:t>
            </a:r>
          </a:p>
          <a:p>
            <a:pPr lvl="1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773238"/>
            <a:ext cx="7772400" cy="4114800"/>
          </a:xfrm>
          <a:noFill/>
          <a:ln/>
        </p:spPr>
        <p:txBody>
          <a:bodyPr lIns="92075" tIns="46038" rIns="92075" bIns="46038"/>
          <a:lstStyle/>
          <a:p>
            <a:r>
              <a:rPr lang="en-GB" sz="2800" i="1"/>
              <a:t>Plasma volume increases faster than red cell mass</a:t>
            </a:r>
            <a:endParaRPr lang="en-GB"/>
          </a:p>
        </p:txBody>
      </p:sp>
      <p:graphicFrame>
        <p:nvGraphicFramePr>
          <p:cNvPr id="201732" name="Object 4"/>
          <p:cNvGraphicFramePr>
            <a:graphicFrameLocks/>
          </p:cNvGraphicFramePr>
          <p:nvPr/>
        </p:nvGraphicFramePr>
        <p:xfrm>
          <a:off x="1187450" y="2636838"/>
          <a:ext cx="7062788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Chart" r:id="rId4" imgW="7057949" imgH="3533851" progId="MSGraph.Chart.8">
                  <p:embed followColorScheme="full"/>
                </p:oleObj>
              </mc:Choice>
              <mc:Fallback>
                <p:oleObj name="Chart" r:id="rId4" imgW="7057949" imgH="3533851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636838"/>
                        <a:ext cx="7062788" cy="353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395288" y="6021388"/>
            <a:ext cx="8474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/>
              <a:t> </a:t>
            </a:r>
            <a:r>
              <a:rPr lang="en-GB" sz="2800" i="1">
                <a:latin typeface="Arial" charset="0"/>
              </a:rPr>
              <a:t>Relative haemodilution and fall in Hb concentration</a:t>
            </a:r>
            <a:r>
              <a:rPr lang="en-GB" i="1">
                <a:latin typeface="Arial" charset="0"/>
              </a:rPr>
              <a:t> </a:t>
            </a:r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  <p:bldOleChart spid="201732" grpId="0" bld="seriesEl"/>
      <p:bldP spid="2017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Hormonal Factors</a:t>
            </a:r>
            <a:endParaRPr lang="en-GB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500" smtClean="0"/>
              <a:t>Unifying hypothesis:</a:t>
            </a:r>
          </a:p>
          <a:p>
            <a:pPr lvl="1"/>
            <a:r>
              <a:rPr lang="en-GB" sz="2100" smtClean="0"/>
              <a:t>Peripheral vasodilatation is a primary determinant of body fluid regulation in pregnancy</a:t>
            </a:r>
            <a:r>
              <a:rPr lang="en-GB" sz="2100" baseline="30000" smtClean="0"/>
              <a:t>1</a:t>
            </a:r>
          </a:p>
          <a:p>
            <a:pPr algn="ctr">
              <a:buFont typeface="Wingdings 3" pitchFamily="18" charset="2"/>
              <a:buNone/>
            </a:pPr>
            <a:r>
              <a:rPr lang="en-GB" sz="1900" smtClean="0"/>
              <a:t>1. Schrier et al. N Engl J Med 1988;319:1127-34</a:t>
            </a:r>
          </a:p>
          <a:p>
            <a:endParaRPr lang="en-GB" sz="2500" smtClean="0"/>
          </a:p>
          <a:p>
            <a:r>
              <a:rPr lang="en-GB" sz="2500" smtClean="0"/>
              <a:t>This triggers haemodynamic and subsequent hormonal responses that result in sodium and water retention and coincides with activation of the renin-angiotensin-aldosterone system</a:t>
            </a:r>
          </a:p>
          <a:p>
            <a:endParaRPr lang="en-GB" sz="2500" smtClean="0"/>
          </a:p>
          <a:p>
            <a:pPr algn="ctr">
              <a:buFont typeface="Wingdings 3" pitchFamily="18" charset="2"/>
              <a:buNone/>
            </a:pPr>
            <a:r>
              <a:rPr lang="en-GB" sz="2500" smtClean="0"/>
              <a:t>   </a:t>
            </a:r>
            <a:endParaRPr lang="en-GB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Hormonal Factors</a:t>
            </a:r>
            <a:endParaRPr lang="en-GB" dirty="0">
              <a:ea typeface="+mj-ea"/>
            </a:endParaRPr>
          </a:p>
        </p:txBody>
      </p:sp>
      <p:sp>
        <p:nvSpPr>
          <p:cNvPr id="40961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? Fall in SVR secondary to increased circulating levels of:</a:t>
            </a:r>
          </a:p>
          <a:p>
            <a:pPr lvl="1"/>
            <a:r>
              <a:rPr lang="en-GB" smtClean="0"/>
              <a:t>? Oestrogens – increase in prostacyclin</a:t>
            </a:r>
          </a:p>
          <a:p>
            <a:pPr lvl="1"/>
            <a:r>
              <a:rPr lang="en-GB" smtClean="0"/>
              <a:t>? vasodilatory peptides and factors:</a:t>
            </a:r>
          </a:p>
          <a:p>
            <a:pPr lvl="2"/>
            <a:r>
              <a:rPr lang="en-GB" smtClean="0"/>
              <a:t>Calcitonin gene-related peptide</a:t>
            </a:r>
          </a:p>
          <a:p>
            <a:pPr lvl="2"/>
            <a:r>
              <a:rPr lang="en-GB" smtClean="0"/>
              <a:t>Nitric oxide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Hormonal Factors</a:t>
            </a:r>
            <a:endParaRPr lang="en-GB" dirty="0">
              <a:ea typeface="+mj-ea"/>
            </a:endParaRPr>
          </a:p>
        </p:txBody>
      </p:sp>
      <p:sp>
        <p:nvSpPr>
          <p:cNvPr id="4198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Haemodynamic changes during the luteal phase of the menstrual cycle mimic those of early pregnancy</a:t>
            </a:r>
          </a:p>
          <a:p>
            <a:r>
              <a:rPr lang="en-GB" smtClean="0"/>
              <a:t>Suggests that changes seen in early pregnancy are independent of placenta</a:t>
            </a:r>
          </a:p>
          <a:p>
            <a:r>
              <a:rPr lang="en-GB" smtClean="0"/>
              <a:t>? Dependent on corpus luteum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Haemoglobin changes in pregnancy</a:t>
            </a:r>
          </a:p>
        </p:txBody>
      </p:sp>
      <p:pic>
        <p:nvPicPr>
          <p:cNvPr id="316419" name="Picture 3" descr="Pauline Brocard 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276475"/>
            <a:ext cx="2997200" cy="4114800"/>
          </a:xfrm>
          <a:noFill/>
          <a:ln/>
        </p:spPr>
      </p:pic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3563938" y="2420938"/>
            <a:ext cx="2355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Pauline Brocard</a:t>
            </a:r>
          </a:p>
          <a:p>
            <a:r>
              <a:rPr lang="en-GB">
                <a:latin typeface="Arial" charset="0"/>
              </a:rPr>
              <a:t>and</a:t>
            </a:r>
          </a:p>
          <a:p>
            <a:r>
              <a:rPr lang="en-GB">
                <a:latin typeface="Arial" charset="0"/>
              </a:rPr>
              <a:t>Mark Little</a:t>
            </a: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3348038" y="4005263"/>
            <a:ext cx="3035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517,381 pregnancies</a:t>
            </a:r>
          </a:p>
          <a:p>
            <a:r>
              <a:rPr lang="en-GB">
                <a:latin typeface="Arial" charset="0"/>
              </a:rPr>
              <a:t>In NW Thames</a:t>
            </a:r>
          </a:p>
          <a:p>
            <a:r>
              <a:rPr lang="en-GB">
                <a:latin typeface="Arial" charset="0"/>
              </a:rPr>
              <a:t>1988-2000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Birthweight</a:t>
            </a:r>
          </a:p>
          <a:p>
            <a:r>
              <a:rPr lang="en-GB">
                <a:latin typeface="Arial" charset="0"/>
              </a:rPr>
              <a:t>Perinatal mortality</a:t>
            </a:r>
          </a:p>
        </p:txBody>
      </p:sp>
      <p:pic>
        <p:nvPicPr>
          <p:cNvPr id="316422" name="Picture 6" descr="Mark Little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060575"/>
            <a:ext cx="23622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7345362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2319338" y="6256338"/>
            <a:ext cx="415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442,074 women of all parities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7777162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8467" name="Line 3"/>
          <p:cNvSpPr>
            <a:spLocks noChangeShapeType="1"/>
          </p:cNvSpPr>
          <p:nvPr/>
        </p:nvSpPr>
        <p:spPr bwMode="auto">
          <a:xfrm flipV="1">
            <a:off x="4716463" y="1844675"/>
            <a:ext cx="0" cy="316865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Introduction</a:t>
            </a:r>
            <a:endParaRPr lang="en-GB" dirty="0">
              <a:ea typeface="+mj-ea"/>
            </a:endParaRPr>
          </a:p>
        </p:txBody>
      </p:sp>
      <p:sp>
        <p:nvSpPr>
          <p:cNvPr id="1536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Physiological adaptation to pregnancy is the most rapid and profound change that a woman’s body will undergo in her lifetime</a:t>
            </a:r>
          </a:p>
          <a:p>
            <a:r>
              <a:rPr lang="en-GB" smtClean="0"/>
              <a:t>The changes which occur are essential for a normal pregnancy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684213" y="6021388"/>
            <a:ext cx="7902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adjusted for mother’s ethnic group, smoking habits, maternal height, maternal weight, </a:t>
            </a:r>
          </a:p>
          <a:p>
            <a:pPr algn="ctr"/>
            <a:r>
              <a:rPr lang="en-GB" sz="1600">
                <a:latin typeface="Arial" charset="0"/>
              </a:rPr>
              <a:t>mother’s age at first antenatal check, Carstairs’ index and calendar year</a:t>
            </a:r>
          </a:p>
        </p:txBody>
      </p:sp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3188"/>
            <a:ext cx="80645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3708400" y="333375"/>
            <a:ext cx="4079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3333CC"/>
                </a:solidFill>
                <a:latin typeface="Arial" charset="0"/>
              </a:rPr>
              <a:t>M. P. Little, P. Brocard, P. Elliott, and P. J. Steer. </a:t>
            </a:r>
          </a:p>
          <a:p>
            <a:r>
              <a:rPr lang="en-US" sz="1400" i="1">
                <a:solidFill>
                  <a:srgbClr val="3333CC"/>
                </a:solidFill>
                <a:latin typeface="Arial" charset="0"/>
              </a:rPr>
              <a:t>Am.J.Obstet.Gynecol.</a:t>
            </a:r>
            <a:r>
              <a:rPr lang="en-US" sz="1400">
                <a:solidFill>
                  <a:srgbClr val="3333CC"/>
                </a:solidFill>
                <a:latin typeface="Arial" charset="0"/>
              </a:rPr>
              <a:t> 193 (1):220-226,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Cardiac Output</a:t>
            </a:r>
            <a:endParaRPr lang="en-GB" dirty="0">
              <a:ea typeface="+mj-ea"/>
            </a:endParaRPr>
          </a:p>
        </p:txBody>
      </p:sp>
      <p:sp>
        <p:nvSpPr>
          <p:cNvPr id="2150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Rise in CO is disproportionally greater than rise in heart rate</a:t>
            </a:r>
          </a:p>
          <a:p>
            <a:r>
              <a:rPr lang="en-GB" smtClean="0"/>
              <a:t>Attributable to increase in stroke volume</a:t>
            </a:r>
          </a:p>
          <a:p>
            <a:r>
              <a:rPr lang="en-GB" smtClean="0"/>
              <a:t>As pregnancy advances HR increases becoming the predominant factor increasing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1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b="0" dirty="0">
                <a:solidFill>
                  <a:sysClr val="windowText" lastClr="000000"/>
                </a:solidFill>
              </a:rPr>
              <a:t>   50% increase in cardiac output</a:t>
            </a:r>
            <a:r>
              <a:rPr lang="en-GB" sz="3600" b="0" baseline="30000" dirty="0">
                <a:solidFill>
                  <a:sysClr val="windowText" lastClr="000000"/>
                </a:solidFill>
              </a:rPr>
              <a:t>1</a:t>
            </a:r>
            <a:r>
              <a:rPr lang="en-GB" sz="3200" b="0" baseline="30000" dirty="0">
                <a:solidFill>
                  <a:sysClr val="windowText" lastClr="000000"/>
                </a:solidFill>
              </a:rPr>
              <a:t/>
            </a:r>
            <a:br>
              <a:rPr lang="en-GB" sz="3200" b="0" baseline="30000" dirty="0">
                <a:solidFill>
                  <a:sysClr val="windowText" lastClr="000000"/>
                </a:solidFill>
              </a:rPr>
            </a:br>
            <a:r>
              <a:rPr lang="en-GB" sz="2200" b="0" dirty="0">
                <a:solidFill>
                  <a:sysClr val="windowText" lastClr="000000"/>
                </a:solidFill>
              </a:rPr>
              <a:t>1. Silversides. </a:t>
            </a:r>
            <a:r>
              <a:rPr lang="en-GB" sz="2200" b="0" dirty="0" err="1">
                <a:solidFill>
                  <a:sysClr val="windowText" lastClr="000000"/>
                </a:solidFill>
              </a:rPr>
              <a:t>In:Heart</a:t>
            </a:r>
            <a:r>
              <a:rPr lang="en-GB" sz="2200" b="0" dirty="0">
                <a:solidFill>
                  <a:sysClr val="windowText" lastClr="000000"/>
                </a:solidFill>
              </a:rPr>
              <a:t> Disease in Pregnancy. Pub: Blackwell</a:t>
            </a:r>
            <a:r>
              <a:rPr lang="en-GB" sz="1600" b="0" dirty="0">
                <a:solidFill>
                  <a:sysClr val="windowText" lastClr="000000"/>
                </a:solidFill>
              </a:rPr>
              <a:t/>
            </a:r>
            <a:br>
              <a:rPr lang="en-GB" sz="1600" b="0" dirty="0">
                <a:solidFill>
                  <a:sysClr val="windowText" lastClr="000000"/>
                </a:solidFill>
              </a:rPr>
            </a:br>
            <a:r>
              <a:rPr lang="en-GB" sz="3200" b="0" baseline="30000" dirty="0">
                <a:solidFill>
                  <a:sysClr val="windowText" lastClr="000000"/>
                </a:solidFill>
              </a:rPr>
              <a:t/>
            </a:r>
            <a:br>
              <a:rPr lang="en-GB" sz="3200" b="0" baseline="30000" dirty="0">
                <a:solidFill>
                  <a:sysClr val="windowText" lastClr="000000"/>
                </a:solidFill>
              </a:rPr>
            </a:br>
            <a:endParaRPr lang="en-GB" sz="3200" b="0" dirty="0">
              <a:solidFill>
                <a:sysClr val="windowText" lastClr="000000"/>
              </a:solidFill>
            </a:endParaRPr>
          </a:p>
        </p:txBody>
      </p:sp>
      <p:pic>
        <p:nvPicPr>
          <p:cNvPr id="20481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90599" y="1600200"/>
            <a:ext cx="540080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Heart Rate</a:t>
            </a:r>
            <a:endParaRPr lang="en-GB" dirty="0">
              <a:ea typeface="+mj-ea"/>
            </a:endParaRPr>
          </a:p>
        </p:txBody>
      </p:sp>
      <p:sp>
        <p:nvSpPr>
          <p:cNvPr id="2662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HR is significantly increased by 5/40</a:t>
            </a:r>
          </a:p>
          <a:p>
            <a:r>
              <a:rPr lang="en-GB" smtClean="0"/>
              <a:t>Increase continues until 32/40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Cardiac Output in Labour</a:t>
            </a:r>
            <a:endParaRPr lang="en-GB" dirty="0">
              <a:ea typeface="+mj-ea"/>
            </a:endParaRPr>
          </a:p>
        </p:txBody>
      </p:sp>
      <p:sp>
        <p:nvSpPr>
          <p:cNvPr id="27649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Further basal rise of 12% during labour without regional analgesia and up to 20% with contractions</a:t>
            </a:r>
          </a:p>
          <a:p>
            <a:pPr lvl="1"/>
            <a:r>
              <a:rPr lang="en-GB" smtClean="0"/>
              <a:t>Autotransfusion – increases SV</a:t>
            </a:r>
          </a:p>
          <a:p>
            <a:pPr lvl="1"/>
            <a:r>
              <a:rPr lang="en-GB" smtClean="0"/>
              <a:t>pain and anxiety – increase BP and HR</a:t>
            </a:r>
          </a:p>
          <a:p>
            <a:r>
              <a:rPr lang="en-GB" smtClean="0"/>
              <a:t>60-80% rise immediately after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r>
              <a:rPr lang="en-GB"/>
              <a:t>What about blood pressure?</a:t>
            </a:r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35150" y="5084763"/>
            <a:ext cx="6048375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Cardiac output </a:t>
            </a:r>
            <a:r>
              <a:rPr lang="en-GB" sz="2800" dirty="0">
                <a:sym typeface="Wingdings" pitchFamily="2" charset="2"/>
              </a:rPr>
              <a:t> 50%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ym typeface="Wingdings" pitchFamily="2" charset="2"/>
              </a:rPr>
              <a:t>Peripheral resistance  </a:t>
            </a:r>
            <a:r>
              <a:rPr lang="en-GB" sz="2800" dirty="0" smtClean="0">
                <a:sym typeface="Wingdings" pitchFamily="2" charset="2"/>
              </a:rPr>
              <a:t>70</a:t>
            </a:r>
            <a:r>
              <a:rPr lang="en-GB" sz="2800" dirty="0">
                <a:sym typeface="Wingdings" pitchFamily="2" charset="2"/>
              </a:rPr>
              <a:t>%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ym typeface="Wingdings" pitchFamily="2" charset="2"/>
              </a:rPr>
              <a:t>Blood pressure falls</a:t>
            </a:r>
          </a:p>
        </p:txBody>
      </p:sp>
      <p:pic>
        <p:nvPicPr>
          <p:cNvPr id="329733" name="Picture 5" descr="Blood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341438"/>
            <a:ext cx="53975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endParaRPr lang="en-GB" sz="37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1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r>
              <a:rPr lang="en-GB" smtClean="0"/>
              <a:t>Reduction in SVR is reflected by fall in BP</a:t>
            </a:r>
          </a:p>
          <a:p>
            <a:r>
              <a:rPr lang="en-GB" smtClean="0"/>
              <a:t>Occurs in early pregnancy, continuing to the beginning of the 3</a:t>
            </a:r>
            <a:r>
              <a:rPr lang="en-GB" baseline="30000" smtClean="0"/>
              <a:t>rd</a:t>
            </a:r>
            <a:r>
              <a:rPr lang="en-GB" smtClean="0"/>
              <a:t> trimester</a:t>
            </a:r>
          </a:p>
          <a:p>
            <a:endParaRPr lang="en-GB" smtClean="0"/>
          </a:p>
        </p:txBody>
      </p:sp>
      <p:pic>
        <p:nvPicPr>
          <p:cNvPr id="25603" name="Content Placeholder 3" descr="BP in pr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56229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1766888" y="5789613"/>
            <a:ext cx="6035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Longitudinal study of 226 first pregnancies</a:t>
            </a:r>
          </a:p>
          <a:p>
            <a:pPr algn="ctr"/>
            <a:r>
              <a:rPr lang="en-GB">
                <a:latin typeface="Arial" charset="0"/>
              </a:rPr>
              <a:t>MacGillivray et al 1969 </a:t>
            </a:r>
            <a:r>
              <a:rPr lang="en-GB" i="1">
                <a:latin typeface="Arial" charset="0"/>
              </a:rPr>
              <a:t>Clin Sci </a:t>
            </a:r>
            <a:r>
              <a:rPr lang="en-GB" b="1">
                <a:latin typeface="Arial" charset="0"/>
              </a:rPr>
              <a:t>37:</a:t>
            </a:r>
            <a:r>
              <a:rPr lang="en-GB">
                <a:latin typeface="Arial" charset="0"/>
              </a:rPr>
              <a:t>395-407</a:t>
            </a:r>
          </a:p>
        </p:txBody>
      </p:sp>
      <p:pic>
        <p:nvPicPr>
          <p:cNvPr id="331779" name="Picture 3" descr="BP change in pregna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467600" cy="527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4209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4000"/>
              <a:t>How important are the changes in blood pressure and plasma volume to the successful outcome of the pregnancy?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161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4000"/>
              <a:t>Fetal growth is very dependent on placental perfusion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/>
              <a:t>CARDIOVASCULAR CHANGES DURING PREGNANCY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636838"/>
            <a:ext cx="6842125" cy="2232025"/>
          </a:xfrm>
        </p:spPr>
        <p:txBody>
          <a:bodyPr/>
          <a:lstStyle/>
          <a:p>
            <a:r>
              <a:rPr lang="en-GB"/>
              <a:t>Blood pressure and haemoglobin changes reflect adaptation to pregnancy, facilitating placental perfusion and fetal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Blood Volume</a:t>
            </a:r>
            <a:endParaRPr lang="en-GB" dirty="0">
              <a:ea typeface="+mj-ea"/>
            </a:endParaRPr>
          </a:p>
        </p:txBody>
      </p:sp>
      <p:sp>
        <p:nvSpPr>
          <p:cNvPr id="2457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Inadequate plasma volume expansion is associated with fetal growth restriction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7777162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8467" name="Line 3"/>
          <p:cNvSpPr>
            <a:spLocks noChangeShapeType="1"/>
          </p:cNvSpPr>
          <p:nvPr/>
        </p:nvSpPr>
        <p:spPr bwMode="auto">
          <a:xfrm flipV="1">
            <a:off x="4716463" y="1844675"/>
            <a:ext cx="0" cy="316865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2800"/>
              <a:t>Distribution of centile birthweight in 26 cases of repaired TOF compared with 50 controls</a:t>
            </a:r>
          </a:p>
        </p:txBody>
      </p:sp>
      <p:pic>
        <p:nvPicPr>
          <p:cNvPr id="335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341438"/>
            <a:ext cx="59436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755650" y="6165850"/>
            <a:ext cx="7734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E. Gelson, M. Gatzoulis, P. J. Steer, M. Lupton, and M. Johnson. </a:t>
            </a:r>
          </a:p>
          <a:p>
            <a:pPr algn="ctr"/>
            <a:r>
              <a:rPr lang="en-GB" sz="1600">
                <a:latin typeface="Arial" charset="0"/>
              </a:rPr>
              <a:t>Tetralogy of Fallot: maternal and neonatal outcomes.</a:t>
            </a:r>
            <a:r>
              <a:rPr lang="en-GB" sz="1600" i="1">
                <a:latin typeface="Arial" charset="0"/>
              </a:rPr>
              <a:t> BJOG.</a:t>
            </a:r>
            <a:r>
              <a:rPr lang="en-GB" sz="1600">
                <a:latin typeface="Arial" charset="0"/>
              </a:rPr>
              <a:t> 115 (3):398-402, 2008.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4284663" y="3789363"/>
            <a:ext cx="2376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hlink"/>
                </a:solidFill>
                <a:latin typeface="Arial" charset="0"/>
              </a:rPr>
              <a:t>Major determining factor</a:t>
            </a:r>
          </a:p>
          <a:p>
            <a:r>
              <a:rPr lang="en-GB" sz="1600">
                <a:solidFill>
                  <a:schemeClr val="hlink"/>
                </a:solidFill>
                <a:latin typeface="Arial" charset="0"/>
              </a:rPr>
              <a:t>is the degree of </a:t>
            </a:r>
          </a:p>
          <a:p>
            <a:r>
              <a:rPr lang="en-GB" sz="1600">
                <a:solidFill>
                  <a:schemeClr val="hlink"/>
                </a:solidFill>
                <a:latin typeface="Arial" charset="0"/>
              </a:rPr>
              <a:t>pulmonary regurgitation</a:t>
            </a:r>
            <a:endParaRPr lang="en-US" sz="16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1692275" y="620713"/>
          <a:ext cx="68246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Chart" r:id="rId3" imgW="5295900" imgH="3562502" progId="MSGraph.Chart.8">
                  <p:embed followColorScheme="full"/>
                </p:oleObj>
              </mc:Choice>
              <mc:Fallback>
                <p:oleObj name="Chart" r:id="rId3" imgW="5295900" imgH="356250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620713"/>
                        <a:ext cx="6824663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1311275" y="5465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1671638" y="5394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1403350" y="5949950"/>
            <a:ext cx="6475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Gelson, Gatzoulis, Swan, Lupton, Durbridge, Steer and Johnson 2008</a:t>
            </a:r>
          </a:p>
          <a:p>
            <a:pPr algn="ctr"/>
            <a:r>
              <a:rPr lang="en-GB" sz="1600">
                <a:latin typeface="Arial" charset="0"/>
              </a:rPr>
              <a:t>TOF = 26, SRV = 15, Marfan = 22</a:t>
            </a:r>
            <a:endParaRPr lang="en-US" sz="1600">
              <a:latin typeface="Arial" charset="0"/>
            </a:endParaRPr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96875" y="2420938"/>
            <a:ext cx="1693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</a:rPr>
              <a:t>Mean</a:t>
            </a:r>
          </a:p>
          <a:p>
            <a:pPr algn="ctr"/>
            <a:r>
              <a:rPr lang="en-GB">
                <a:latin typeface="Arial" charset="0"/>
              </a:rPr>
              <a:t>Birthweight</a:t>
            </a:r>
          </a:p>
          <a:p>
            <a:pPr algn="ctr"/>
            <a:r>
              <a:rPr lang="en-GB">
                <a:latin typeface="Arial" charset="0"/>
              </a:rPr>
              <a:t>kg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6900" grpId="0" bld="series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Nathan and clubb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610600" cy="5749925"/>
          </a:xfrm>
          <a:prstGeom prst="rect">
            <a:avLst/>
          </a:prstGeom>
          <a:noFill/>
        </p:spPr>
      </p:pic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755650" y="6021388"/>
            <a:ext cx="7972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>
                <a:latin typeface="Arial" charset="0"/>
              </a:rPr>
              <a:t>Maternal cyanosis is nearly always associated with growth restriction </a:t>
            </a:r>
          </a:p>
          <a:p>
            <a:pPr algn="ctr"/>
            <a:r>
              <a:rPr lang="en-GB" sz="2000">
                <a:latin typeface="Arial" charset="0"/>
              </a:rPr>
              <a:t>and the need for preterm delivery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A blood pressure of 70 – 80 mmHg is optimal for the highest </a:t>
            </a:r>
            <a:r>
              <a:rPr lang="en-GB" sz="2800" dirty="0" err="1"/>
              <a:t>birthweight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The optimal rise in BP during pregnancy depends on the starting level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The underweight woman with low blood pressure is at the highest risk of having a small baby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A trial of </a:t>
            </a:r>
            <a:r>
              <a:rPr lang="en-GB" sz="2800" dirty="0" err="1"/>
              <a:t>inotropics</a:t>
            </a:r>
            <a:r>
              <a:rPr lang="en-GB" sz="2800" dirty="0"/>
              <a:t> for poor </a:t>
            </a:r>
            <a:r>
              <a:rPr lang="en-GB" sz="2800" dirty="0" err="1"/>
              <a:t>fetal</a:t>
            </a:r>
            <a:r>
              <a:rPr lang="en-GB" sz="2800" dirty="0"/>
              <a:t> growth may be justified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OPTIMAL BLOOD PRESSURE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Optimal highest blood pressure in pregnancy from quadratic regression is 82.7 mmHg</a:t>
            </a:r>
          </a:p>
          <a:p>
            <a:pPr>
              <a:lnSpc>
                <a:spcPct val="90000"/>
              </a:lnSpc>
            </a:pPr>
            <a:r>
              <a:rPr lang="en-GB"/>
              <a:t>11.4% of all perinatal deaths attributable to blood pressure variation from this optimum</a:t>
            </a:r>
          </a:p>
          <a:p>
            <a:pPr>
              <a:lnSpc>
                <a:spcPct val="90000"/>
              </a:lnSpc>
            </a:pPr>
            <a:r>
              <a:rPr lang="en-GB"/>
              <a:t>92% of these deaths associated with low blood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Uterine Blood Flow</a:t>
            </a:r>
            <a:endParaRPr lang="en-GB" dirty="0">
              <a:ea typeface="+mj-ea"/>
            </a:endParaRPr>
          </a:p>
        </p:txBody>
      </p:sp>
      <p:sp>
        <p:nvSpPr>
          <p:cNvPr id="2867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Uterine vessels undergo significant structural modification in pregnancy</a:t>
            </a:r>
          </a:p>
          <a:p>
            <a:r>
              <a:rPr lang="en-GB" smtClean="0"/>
              <a:t>Spiral arteries supplying placenta may reach up to 30x pre-pregnancy diameter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Uterine Blood Flow</a:t>
            </a:r>
            <a:endParaRPr lang="en-GB" dirty="0">
              <a:ea typeface="+mj-ea"/>
            </a:endParaRPr>
          </a:p>
        </p:txBody>
      </p:sp>
      <p:sp>
        <p:nvSpPr>
          <p:cNvPr id="2969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Trophoblastic invasion destroys muscular component of the vessel walls</a:t>
            </a:r>
          </a:p>
          <a:p>
            <a:pPr lvl="1"/>
            <a:r>
              <a:rPr lang="en-GB" smtClean="0"/>
              <a:t>1</a:t>
            </a:r>
            <a:r>
              <a:rPr lang="en-GB" baseline="30000" smtClean="0"/>
              <a:t>st</a:t>
            </a:r>
            <a:r>
              <a:rPr lang="en-GB" smtClean="0"/>
              <a:t> wave 10-16/40</a:t>
            </a:r>
          </a:p>
          <a:p>
            <a:pPr lvl="1"/>
            <a:r>
              <a:rPr lang="en-GB" smtClean="0"/>
              <a:t>2</a:t>
            </a:r>
            <a:r>
              <a:rPr lang="en-GB" baseline="30000" smtClean="0"/>
              <a:t>nd</a:t>
            </a:r>
            <a:r>
              <a:rPr lang="en-GB" smtClean="0"/>
              <a:t> wave 16-22/40</a:t>
            </a:r>
          </a:p>
          <a:p>
            <a:r>
              <a:rPr lang="en-GB" smtClean="0"/>
              <a:t>↑ capacity</a:t>
            </a:r>
          </a:p>
          <a:p>
            <a:r>
              <a:rPr lang="en-GB" smtClean="0"/>
              <a:t>↓ reduces ability to respond to vasoactive stimuli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Uterine Blood Flow</a:t>
            </a:r>
            <a:endParaRPr lang="en-GB" dirty="0">
              <a:ea typeface="+mj-ea"/>
            </a:endParaRPr>
          </a:p>
        </p:txBody>
      </p:sp>
      <p:sp>
        <p:nvSpPr>
          <p:cNvPr id="3072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Uterine blood flow increases progressively throughout pregnancy</a:t>
            </a:r>
          </a:p>
          <a:p>
            <a:r>
              <a:rPr lang="en-GB" smtClean="0"/>
              <a:t>Mean uterine flow in a singleton pregnancy at 34-40 weeks is 500-600ml/min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GB"/>
              <a:t>In pregnancy the circulation becomes hyperdynamic</a:t>
            </a: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0483" name="Object 3"/>
          <p:cNvGraphicFramePr>
            <a:graphicFrameLocks noGrp="1"/>
          </p:cNvGraphicFramePr>
          <p:nvPr>
            <p:ph sz="quarter" idx="1"/>
          </p:nvPr>
        </p:nvGraphicFramePr>
        <p:xfrm>
          <a:off x="1458913" y="1878013"/>
          <a:ext cx="5464175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CorelPhotoPaint.Image.6" r:id="rId3" imgW="5462489" imgH="4316342" progId="">
                  <p:embed/>
                </p:oleObj>
              </mc:Choice>
              <mc:Fallback>
                <p:oleObj name="CorelPhotoPaint.Image.6" r:id="rId3" imgW="5462489" imgH="4316342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1878013"/>
                        <a:ext cx="5464175" cy="431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Uterine Blood Flow</a:t>
            </a:r>
            <a:endParaRPr lang="en-GB" dirty="0">
              <a:ea typeface="+mj-ea"/>
            </a:endParaRPr>
          </a:p>
        </p:txBody>
      </p:sp>
      <p:sp>
        <p:nvSpPr>
          <p:cNvPr id="3174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CO peaks at 20-22/40 and remains constant thereafter</a:t>
            </a:r>
          </a:p>
          <a:p>
            <a:r>
              <a:rPr lang="en-GB" smtClean="0"/>
              <a:t>? Increase in uterine blood flow after 28/40 is dependent on a reduction in flow to other tissues secondary to an increase in peripheral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Uterine Blood Flow</a:t>
            </a:r>
            <a:endParaRPr lang="en-GB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8229600" cy="51974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BP rises with advancing gestation: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? </a:t>
            </a:r>
            <a:r>
              <a:rPr lang="en-GB" dirty="0"/>
              <a:t>r</a:t>
            </a:r>
            <a:r>
              <a:rPr lang="en-GB" dirty="0" smtClean="0"/>
              <a:t>esponsible for increase in uterine perfusion</a:t>
            </a:r>
          </a:p>
        </p:txBody>
      </p:sp>
      <p:pic>
        <p:nvPicPr>
          <p:cNvPr id="32771" name="Picture 3" descr="BP in pr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0530" y="1628800"/>
            <a:ext cx="56229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Uterine Blood Flow</a:t>
            </a:r>
            <a:endParaRPr lang="en-GB" dirty="0">
              <a:ea typeface="+mj-ea"/>
            </a:endParaRPr>
          </a:p>
        </p:txBody>
      </p:sp>
      <p:sp>
        <p:nvSpPr>
          <p:cNvPr id="3379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However:</a:t>
            </a:r>
          </a:p>
          <a:p>
            <a:pPr lvl="1"/>
            <a:r>
              <a:rPr lang="en-GB" smtClean="0"/>
              <a:t>Perfusion of all other organs except kidneys continues to rise or remain static</a:t>
            </a:r>
          </a:p>
          <a:p>
            <a:pPr lvl="1">
              <a:buFont typeface="Verdana" pitchFamily="34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Uterine Blood Flow</a:t>
            </a:r>
            <a:endParaRPr lang="en-GB" dirty="0">
              <a:ea typeface="+mj-ea"/>
            </a:endParaRPr>
          </a:p>
        </p:txBody>
      </p:sp>
      <p:sp>
        <p:nvSpPr>
          <p:cNvPr id="3481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? CO continues to rise with advancing gestation</a:t>
            </a:r>
          </a:p>
          <a:p>
            <a:r>
              <a:rPr lang="en-GB" smtClean="0"/>
              <a:t>? There is marked vasoconstriction of peripheral vascular beds eg renal or cerebral vasculature</a:t>
            </a:r>
          </a:p>
          <a:p>
            <a:r>
              <a:rPr lang="en-GB" smtClean="0"/>
              <a:t>? The initial fall in SVR is due to AV shunting which is reversed in later gestations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Uterine Blood Flow</a:t>
            </a:r>
            <a:br>
              <a:rPr lang="en-GB" dirty="0" smtClean="0">
                <a:ea typeface="+mj-ea"/>
              </a:rPr>
            </a:br>
            <a:r>
              <a:rPr lang="en-GB" dirty="0" smtClean="0">
                <a:ea typeface="+mj-ea"/>
              </a:rPr>
              <a:t>•  </a:t>
            </a:r>
            <a:r>
              <a:rPr lang="en-GB" sz="3600" dirty="0" smtClean="0">
                <a:ea typeface="+mj-ea"/>
              </a:rPr>
              <a:t>Fall in AV pO2 difference in early pregnancy</a:t>
            </a:r>
            <a:r>
              <a:rPr lang="en-GB" dirty="0" smtClean="0">
                <a:ea typeface="+mj-ea"/>
              </a:rPr>
              <a:t/>
            </a:r>
            <a:br>
              <a:rPr lang="en-GB" dirty="0" smtClean="0">
                <a:ea typeface="+mj-ea"/>
              </a:rPr>
            </a:br>
            <a:endParaRPr lang="en-GB" dirty="0">
              <a:ea typeface="+mj-ea"/>
            </a:endParaRPr>
          </a:p>
        </p:txBody>
      </p:sp>
      <p:pic>
        <p:nvPicPr>
          <p:cNvPr id="35841" name="Picture 4" descr="C:\Documents and Settings\rcurry\My Documents\My Scans\2009-12 (Dec)\scan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1304" y="1922462"/>
            <a:ext cx="4279392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Uterine Blood Flow</a:t>
            </a:r>
            <a:endParaRPr lang="en-GB" dirty="0">
              <a:ea typeface="+mj-ea"/>
            </a:endParaRPr>
          </a:p>
        </p:txBody>
      </p:sp>
      <p:sp>
        <p:nvSpPr>
          <p:cNvPr id="3686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? site of shunts:</a:t>
            </a:r>
          </a:p>
          <a:p>
            <a:pPr lvl="1"/>
            <a:r>
              <a:rPr lang="en-GB" smtClean="0"/>
              <a:t>Hand and foot perfusion (reflect skin perfusion) increase with gestation</a:t>
            </a:r>
          </a:p>
          <a:p>
            <a:pPr lvl="1"/>
            <a:r>
              <a:rPr lang="en-GB" smtClean="0"/>
              <a:t>Limb perfusion (reflects muscle perfusion) is unchanged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Uterine Blood Flow</a:t>
            </a:r>
            <a:endParaRPr lang="en-GB" dirty="0">
              <a:ea typeface="+mj-ea"/>
            </a:endParaRPr>
          </a:p>
        </p:txBody>
      </p:sp>
      <p:pic>
        <p:nvPicPr>
          <p:cNvPr id="37889" name="Picture 2" descr="C:\Documents and Settings\rcurry\My Documents\My Scans\2009-12 (Dec)\scan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33016" y="1691576"/>
            <a:ext cx="4315968" cy="4690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/>
              <a:t>SPECIALISED KNOWLEDGE OF THE HAEMODYNAMICS IS ESSENTIAL IN RELATION TO:</a:t>
            </a:r>
            <a:endParaRPr lang="en-GB"/>
          </a:p>
        </p:txBody>
      </p:sp>
      <p:sp>
        <p:nvSpPr>
          <p:cNvPr id="203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35150" y="2708275"/>
            <a:ext cx="4983163" cy="2667000"/>
          </a:xfrm>
        </p:spPr>
        <p:txBody>
          <a:bodyPr/>
          <a:lstStyle/>
          <a:p>
            <a:r>
              <a:rPr lang="en-GB" sz="3600"/>
              <a:t>Thromboembolism</a:t>
            </a:r>
          </a:p>
          <a:p>
            <a:r>
              <a:rPr lang="en-GB" sz="3600"/>
              <a:t>Haemorrhage </a:t>
            </a:r>
          </a:p>
          <a:p>
            <a:r>
              <a:rPr lang="en-GB" sz="3600"/>
              <a:t>Hypertension and Pre-eclampsia </a:t>
            </a:r>
          </a:p>
          <a:p>
            <a:endParaRPr lang="en-GB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010" name="Object 2"/>
          <p:cNvGraphicFramePr>
            <a:graphicFrameLocks noChangeAspect="1"/>
          </p:cNvGraphicFramePr>
          <p:nvPr/>
        </p:nvGraphicFramePr>
        <p:xfrm>
          <a:off x="217488" y="2060575"/>
          <a:ext cx="8764587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Chart" r:id="rId4" imgW="8791651" imgH="4076700" progId="MSGraph.Chart.8">
                  <p:embed followColorScheme="full"/>
                </p:oleObj>
              </mc:Choice>
              <mc:Fallback>
                <p:oleObj name="Chart" r:id="rId4" imgW="8791651" imgH="40767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060575"/>
                        <a:ext cx="8764587" cy="406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Number of maternal deaths </a:t>
            </a:r>
            <a:r>
              <a:rPr lang="en-GB" sz="4000" smtClean="0"/>
              <a:t>2003-5  </a:t>
            </a:r>
            <a:endParaRPr lang="en-GB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99010" grpId="0" bld="category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/>
              <a:t>Risk of Thrombosis</a:t>
            </a:r>
            <a:endParaRPr lang="en-US" sz="480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58888" y="2492375"/>
            <a:ext cx="6624637" cy="1952625"/>
          </a:xfrm>
        </p:spPr>
        <p:txBody>
          <a:bodyPr/>
          <a:lstStyle/>
          <a:p>
            <a:r>
              <a:rPr lang="en-GB" sz="4000"/>
              <a:t>During pregnancy  = X 6</a:t>
            </a:r>
          </a:p>
          <a:p>
            <a:r>
              <a:rPr lang="en-GB" sz="4000"/>
              <a:t>During puerperium = X11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Cardiovascular System Adaptations</a:t>
            </a:r>
            <a:endParaRPr lang="en-GB" dirty="0">
              <a:ea typeface="+mj-ea"/>
            </a:endParaRPr>
          </a:p>
        </p:txBody>
      </p:sp>
      <p:sp>
        <p:nvSpPr>
          <p:cNvPr id="1638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Key elements are changes in:</a:t>
            </a:r>
          </a:p>
          <a:p>
            <a:pPr lvl="1"/>
            <a:r>
              <a:rPr lang="en-GB" dirty="0" smtClean="0"/>
              <a:t>Systemic vascular resistance</a:t>
            </a:r>
          </a:p>
          <a:p>
            <a:pPr lvl="1"/>
            <a:r>
              <a:rPr lang="en-GB" dirty="0" smtClean="0"/>
              <a:t>Blood volume</a:t>
            </a:r>
          </a:p>
          <a:p>
            <a:pPr lvl="1"/>
            <a:r>
              <a:rPr lang="en-GB" dirty="0" smtClean="0"/>
              <a:t>Cardiac output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Coagulation</a:t>
            </a:r>
            <a:endParaRPr lang="en-GB" dirty="0">
              <a:ea typeface="+mj-ea"/>
            </a:endParaRPr>
          </a:p>
        </p:txBody>
      </p:sp>
      <p:sp>
        <p:nvSpPr>
          <p:cNvPr id="4300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Pregnancy is a state of low-grade coagulopathy</a:t>
            </a:r>
          </a:p>
          <a:p>
            <a:r>
              <a:rPr lang="en-GB" smtClean="0"/>
              <a:t>Increase in potent pro-coagulatory factors from at least the end of the first trimester</a:t>
            </a:r>
          </a:p>
          <a:p>
            <a:r>
              <a:rPr lang="en-GB" smtClean="0"/>
              <a:t>Increased risk of venous thromboembolism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Coagulation</a:t>
            </a:r>
            <a:endParaRPr lang="en-GB" dirty="0">
              <a:ea typeface="+mj-ea"/>
            </a:endParaRPr>
          </a:p>
        </p:txBody>
      </p:sp>
      <p:sp>
        <p:nvSpPr>
          <p:cNvPr id="4403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↑ factors VII, VIII, X</a:t>
            </a:r>
          </a:p>
          <a:p>
            <a:r>
              <a:rPr lang="en-GB" dirty="0" smtClean="0"/>
              <a:t>↑ plasma fibrinogen</a:t>
            </a:r>
          </a:p>
          <a:p>
            <a:r>
              <a:rPr lang="en-GB" dirty="0" smtClean="0"/>
              <a:t>↓ </a:t>
            </a:r>
            <a:r>
              <a:rPr lang="en-GB" dirty="0" err="1" smtClean="0"/>
              <a:t>antithrombin</a:t>
            </a:r>
            <a:r>
              <a:rPr lang="en-GB" dirty="0" smtClean="0"/>
              <a:t> III</a:t>
            </a:r>
          </a:p>
          <a:p>
            <a:r>
              <a:rPr lang="en-GB" dirty="0" smtClean="0"/>
              <a:t>↔ Protein C (inactivates factors V, VIII)</a:t>
            </a:r>
          </a:p>
          <a:p>
            <a:r>
              <a:rPr lang="en-GB" dirty="0" smtClean="0"/>
              <a:t>Protein S ↓</a:t>
            </a:r>
          </a:p>
          <a:p>
            <a:r>
              <a:rPr lang="en-GB" dirty="0" smtClean="0"/>
              <a:t>↓Plasma </a:t>
            </a:r>
            <a:r>
              <a:rPr lang="en-GB" dirty="0" err="1" smtClean="0"/>
              <a:t>fibrinolytic</a:t>
            </a:r>
            <a:r>
              <a:rPr lang="en-GB" dirty="0" smtClean="0"/>
              <a:t> activity during </a:t>
            </a:r>
            <a:r>
              <a:rPr lang="en-GB" dirty="0" err="1" smtClean="0"/>
              <a:t>pregnacy</a:t>
            </a:r>
            <a:r>
              <a:rPr lang="en-GB" dirty="0" smtClean="0"/>
              <a:t> and labour, returning to normal within an hour of delivery of placenta</a:t>
            </a:r>
          </a:p>
          <a:p>
            <a:r>
              <a:rPr lang="en-GB" dirty="0" smtClean="0"/>
              <a:t>? Control of fibrinolysis affected by </a:t>
            </a:r>
            <a:r>
              <a:rPr lang="en-GB" dirty="0" err="1" smtClean="0"/>
              <a:t>placentally</a:t>
            </a:r>
            <a:r>
              <a:rPr lang="en-GB" dirty="0" smtClean="0"/>
              <a:t>-derived mediators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Summary</a:t>
            </a:r>
            <a:endParaRPr lang="en-GB" dirty="0">
              <a:ea typeface="+mj-ea"/>
            </a:endParaRPr>
          </a:p>
        </p:txBody>
      </p:sp>
      <p:sp>
        <p:nvSpPr>
          <p:cNvPr id="4505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Effective maternal adaptation to pregnancy is important to ensure a good outcome for mother and fetus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Summary</a:t>
            </a:r>
            <a:endParaRPr lang="en-GB" dirty="0">
              <a:ea typeface="+mj-ea"/>
            </a:endParaRPr>
          </a:p>
        </p:txBody>
      </p:sp>
      <p:sp>
        <p:nvSpPr>
          <p:cNvPr id="4608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Outcome data from women with heart disease suggests that:</a:t>
            </a:r>
          </a:p>
          <a:p>
            <a:pPr lvl="1"/>
            <a:r>
              <a:rPr lang="en-GB" smtClean="0"/>
              <a:t>Impairment of cardiac function is associated with a relatively less good outcome of pregnancy</a:t>
            </a:r>
          </a:p>
          <a:p>
            <a:pPr lvl="1"/>
            <a:r>
              <a:rPr lang="en-GB" smtClean="0"/>
              <a:t>Pregnancy may have a detrimental effect on women with pre-existing heart disease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Summary</a:t>
            </a:r>
            <a:endParaRPr lang="en-GB" dirty="0">
              <a:ea typeface="+mj-ea"/>
            </a:endParaRPr>
          </a:p>
        </p:txBody>
      </p:sp>
      <p:sp>
        <p:nvSpPr>
          <p:cNvPr id="4710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Challenge:</a:t>
            </a:r>
          </a:p>
          <a:p>
            <a:pPr lvl="1"/>
            <a:r>
              <a:rPr lang="en-GB" smtClean="0"/>
              <a:t>Establish which changes are associated with normal pregnancy, in particular those cardiovascular changes occuring at the end of pregnancy which influence blood flow</a:t>
            </a:r>
          </a:p>
          <a:p>
            <a:pPr lvl="1"/>
            <a:r>
              <a:rPr lang="en-GB" smtClean="0"/>
              <a:t>Investigate the impact of pre-existing diseases on these changes in the hope of being able to intervene to improve fetal and maternal outcomes</a:t>
            </a:r>
          </a:p>
          <a:p>
            <a:endParaRPr lang="en-GB" smtClean="0"/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Professor Philip Steer, Emeritus Professor of Obstetrics, Imperial College, London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Cardiovascular System Adaptations</a:t>
            </a:r>
            <a:endParaRPr lang="en-GB" dirty="0">
              <a:ea typeface="+mj-ea"/>
            </a:endParaRPr>
          </a:p>
        </p:txBody>
      </p:sp>
      <p:sp>
        <p:nvSpPr>
          <p:cNvPr id="1740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Vascular Resistance : </a:t>
            </a:r>
            <a:r>
              <a:rPr lang="en-GB" dirty="0" smtClean="0"/>
              <a:t>resistance to flow that must be overcome to push blood through the circulatory system</a:t>
            </a:r>
          </a:p>
          <a:p>
            <a:r>
              <a:rPr lang="en-GB" b="1" dirty="0" smtClean="0"/>
              <a:t>Systemic Vascular Resistance (SVR) : </a:t>
            </a:r>
            <a:r>
              <a:rPr lang="en-GB" dirty="0" smtClean="0"/>
              <a:t>resistance offered by the peripheral circulation</a:t>
            </a:r>
          </a:p>
          <a:p>
            <a:r>
              <a:rPr lang="en-GB" b="1" dirty="0" smtClean="0"/>
              <a:t>Cardiac Output (CO) : </a:t>
            </a:r>
            <a:r>
              <a:rPr lang="en-GB" dirty="0" smtClean="0"/>
              <a:t>volume of blood pumped by the heart in 1 minute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725602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571500" indent="-5715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ea typeface="+mj-ea"/>
              </a:rPr>
              <a:t>SVR falls to 70% of non-pregnant values by 8/40</a:t>
            </a:r>
            <a:r>
              <a:rPr lang="en-GB" sz="2400" baseline="30000" dirty="0" smtClean="0">
                <a:solidFill>
                  <a:schemeClr val="tx1"/>
                </a:solidFill>
                <a:ea typeface="+mj-ea"/>
              </a:rPr>
              <a:t>1</a:t>
            </a:r>
            <a:r>
              <a:rPr lang="en-GB" sz="2400" baseline="30000" dirty="0" smtClean="0">
                <a:ea typeface="+mj-ea"/>
              </a:rPr>
              <a:t/>
            </a:r>
            <a:br>
              <a:rPr lang="en-GB" sz="2400" baseline="30000" dirty="0" smtClean="0">
                <a:ea typeface="+mj-ea"/>
              </a:rPr>
            </a:br>
            <a:r>
              <a:rPr lang="en-GB" sz="2400" baseline="30000" dirty="0" smtClean="0">
                <a:ea typeface="+mj-ea"/>
              </a:rPr>
              <a:t/>
            </a:r>
            <a:br>
              <a:rPr lang="en-GB" sz="2400" baseline="30000" dirty="0" smtClean="0">
                <a:ea typeface="+mj-ea"/>
              </a:rPr>
            </a:br>
            <a:r>
              <a:rPr lang="en-GB" sz="2000" dirty="0" smtClean="0">
                <a:solidFill>
                  <a:schemeClr val="tx1"/>
                </a:solidFill>
                <a:ea typeface="+mj-ea"/>
              </a:rPr>
              <a:t>1. </a:t>
            </a:r>
            <a:r>
              <a:rPr lang="en-GB" sz="2000" dirty="0" err="1" smtClean="0">
                <a:solidFill>
                  <a:schemeClr val="tx1"/>
                </a:solidFill>
                <a:ea typeface="+mj-ea"/>
              </a:rPr>
              <a:t>Gelson</a:t>
            </a:r>
            <a:r>
              <a:rPr lang="en-GB" sz="2000" dirty="0" smtClean="0">
                <a:solidFill>
                  <a:schemeClr val="tx1"/>
                </a:solidFill>
                <a:ea typeface="+mj-ea"/>
              </a:rPr>
              <a:t> </a:t>
            </a:r>
            <a:r>
              <a:rPr lang="en-GB" sz="2000" i="1" dirty="0" smtClean="0">
                <a:solidFill>
                  <a:schemeClr val="tx1"/>
                </a:solidFill>
                <a:ea typeface="+mj-ea"/>
              </a:rPr>
              <a:t>et al</a:t>
            </a:r>
            <a:r>
              <a:rPr lang="en-GB" sz="2000" dirty="0" smtClean="0">
                <a:solidFill>
                  <a:schemeClr val="tx1"/>
                </a:solidFill>
                <a:ea typeface="+mj-ea"/>
              </a:rPr>
              <a:t>. In: Heart Disease and Pregnancy. Pub RCOG Press.</a:t>
            </a:r>
            <a:r>
              <a:rPr lang="en-GB" sz="2400" dirty="0" smtClean="0">
                <a:ea typeface="+mj-ea"/>
              </a:rPr>
              <a:t/>
            </a:r>
            <a:br>
              <a:rPr lang="en-GB" sz="2400" dirty="0" smtClean="0">
                <a:ea typeface="+mj-ea"/>
              </a:rPr>
            </a:br>
            <a:endParaRPr lang="en-GB" sz="24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56882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 3" pitchFamily="18" charset="2"/>
              <a:buNone/>
            </a:pPr>
            <a:endParaRPr lang="en-GB" b="1" dirty="0" smtClean="0"/>
          </a:p>
          <a:p>
            <a:pPr marL="609600" indent="-609600">
              <a:lnSpc>
                <a:spcPct val="90000"/>
              </a:lnSpc>
            </a:pPr>
            <a:endParaRPr lang="en-GB" dirty="0" smtClean="0"/>
          </a:p>
          <a:p>
            <a:pPr marL="609600" indent="-609600"/>
            <a:endParaRPr lang="en-GB" dirty="0" smtClean="0"/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332038"/>
            <a:ext cx="50149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This leads to a relative state of vascular underfill and……….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…..increase in plasma volume and cardiac 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530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296</TotalTime>
  <Words>1269</Words>
  <Application>Microsoft Office PowerPoint</Application>
  <PresentationFormat>On-screen Show (4:3)</PresentationFormat>
  <Paragraphs>207</Paragraphs>
  <Slides>55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Oriel</vt:lpstr>
      <vt:lpstr>CorelPhotoPaint.Image.6</vt:lpstr>
      <vt:lpstr>Chart</vt:lpstr>
      <vt:lpstr>The stress of pregnancy on the maternal system</vt:lpstr>
      <vt:lpstr>Introduction</vt:lpstr>
      <vt:lpstr>CARDIOVASCULAR CHANGES DURING PREGNANCY</vt:lpstr>
      <vt:lpstr>In pregnancy the circulation becomes hyperdynamic</vt:lpstr>
      <vt:lpstr>Cardiovascular System Adaptations</vt:lpstr>
      <vt:lpstr>Cardiovascular System Adaptations</vt:lpstr>
      <vt:lpstr>SVR falls to 70% of non-pregnant values by 8/401  1. Gelson et al. In: Heart Disease and Pregnancy. Pub RCOG Press. </vt:lpstr>
      <vt:lpstr>PowerPoint Presentation</vt:lpstr>
      <vt:lpstr>PowerPoint Presentation</vt:lpstr>
      <vt:lpstr>Plasma volume expansion</vt:lpstr>
      <vt:lpstr>  50% increase in blood volume (more in multiple pregnancy)1 2. Robson et al. Am J Physiol 1989;256:H1060-5  </vt:lpstr>
      <vt:lpstr>Blood Volume</vt:lpstr>
      <vt:lpstr>PowerPoint Presentation</vt:lpstr>
      <vt:lpstr>Hormonal Factors</vt:lpstr>
      <vt:lpstr>Hormonal Factors</vt:lpstr>
      <vt:lpstr>Hormonal Factors</vt:lpstr>
      <vt:lpstr>Haemoglobin changes in pregnancy</vt:lpstr>
      <vt:lpstr>PowerPoint Presentation</vt:lpstr>
      <vt:lpstr>PowerPoint Presentation</vt:lpstr>
      <vt:lpstr>PowerPoint Presentation</vt:lpstr>
      <vt:lpstr>Cardiac Output</vt:lpstr>
      <vt:lpstr>   50% increase in cardiac output1 1. Silversides. In:Heart Disease in Pregnancy. Pub: Blackwell  </vt:lpstr>
      <vt:lpstr>Heart Rate</vt:lpstr>
      <vt:lpstr>Cardiac Output in Labour</vt:lpstr>
      <vt:lpstr>What about blood pressure?</vt:lpstr>
      <vt:lpstr>PowerPoint Presentation</vt:lpstr>
      <vt:lpstr>PowerPoint Presentation</vt:lpstr>
      <vt:lpstr>How important are the changes in blood pressure and plasma volume to the successful outcome of the pregnancy?</vt:lpstr>
      <vt:lpstr>Fetal growth is very dependent on placental perfusion</vt:lpstr>
      <vt:lpstr>Blood Volume</vt:lpstr>
      <vt:lpstr>PowerPoint Presentation</vt:lpstr>
      <vt:lpstr>Distribution of centile birthweight in 26 cases of repaired TOF compared with 50 controls</vt:lpstr>
      <vt:lpstr>PowerPoint Presentation</vt:lpstr>
      <vt:lpstr>PowerPoint Presentation</vt:lpstr>
      <vt:lpstr>IMPLICATION:</vt:lpstr>
      <vt:lpstr>OPTIMAL BLOOD PRESSURE</vt:lpstr>
      <vt:lpstr>Uterine Blood Flow</vt:lpstr>
      <vt:lpstr>Uterine Blood Flow</vt:lpstr>
      <vt:lpstr>Uterine Blood Flow</vt:lpstr>
      <vt:lpstr>Uterine Blood Flow</vt:lpstr>
      <vt:lpstr>Uterine Blood Flow</vt:lpstr>
      <vt:lpstr>Uterine Blood Flow</vt:lpstr>
      <vt:lpstr>Uterine Blood Flow</vt:lpstr>
      <vt:lpstr>Uterine Blood Flow •  Fall in AV pO2 difference in early pregnancy </vt:lpstr>
      <vt:lpstr>Uterine Blood Flow</vt:lpstr>
      <vt:lpstr>Uterine Blood Flow</vt:lpstr>
      <vt:lpstr>SPECIALISED KNOWLEDGE OF THE HAEMODYNAMICS IS ESSENTIAL IN RELATION TO:</vt:lpstr>
      <vt:lpstr>Number of maternal deaths 2003-5  </vt:lpstr>
      <vt:lpstr>Risk of Thrombosis</vt:lpstr>
      <vt:lpstr>Coagulation</vt:lpstr>
      <vt:lpstr>Coagulation</vt:lpstr>
      <vt:lpstr>Summary</vt:lpstr>
      <vt:lpstr>Summary</vt:lpstr>
      <vt:lpstr>Summary</vt:lpstr>
      <vt:lpstr>THANKS: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Stress of Pregnancy on the Maternal System</dc:title>
  <dc:creator>Curry, Ruth A</dc:creator>
  <cp:lastModifiedBy>Shiel, Nuala</cp:lastModifiedBy>
  <cp:revision>13</cp:revision>
  <cp:lastPrinted>2011-11-27T19:41:36Z</cp:lastPrinted>
  <dcterms:created xsi:type="dcterms:W3CDTF">2009-12-11T05:21:38Z</dcterms:created>
  <dcterms:modified xsi:type="dcterms:W3CDTF">2012-11-26T11:07:48Z</dcterms:modified>
</cp:coreProperties>
</file>