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09" r:id="rId4"/>
    <p:sldId id="259" r:id="rId5"/>
    <p:sldId id="294" r:id="rId6"/>
    <p:sldId id="261" r:id="rId7"/>
    <p:sldId id="260" r:id="rId8"/>
    <p:sldId id="262" r:id="rId9"/>
    <p:sldId id="263" r:id="rId10"/>
    <p:sldId id="310" r:id="rId11"/>
    <p:sldId id="258" r:id="rId12"/>
    <p:sldId id="311" r:id="rId13"/>
    <p:sldId id="264" r:id="rId14"/>
    <p:sldId id="271" r:id="rId15"/>
    <p:sldId id="272" r:id="rId16"/>
    <p:sldId id="286" r:id="rId17"/>
    <p:sldId id="266" r:id="rId18"/>
    <p:sldId id="270" r:id="rId19"/>
    <p:sldId id="265" r:id="rId20"/>
    <p:sldId id="268" r:id="rId21"/>
    <p:sldId id="269" r:id="rId22"/>
    <p:sldId id="267" r:id="rId23"/>
    <p:sldId id="312" r:id="rId24"/>
    <p:sldId id="292" r:id="rId25"/>
    <p:sldId id="275" r:id="rId26"/>
    <p:sldId id="313" r:id="rId27"/>
    <p:sldId id="276" r:id="rId28"/>
    <p:sldId id="277" r:id="rId29"/>
    <p:sldId id="278" r:id="rId30"/>
    <p:sldId id="302" r:id="rId31"/>
    <p:sldId id="303" r:id="rId32"/>
    <p:sldId id="304" r:id="rId33"/>
    <p:sldId id="305" r:id="rId34"/>
    <p:sldId id="306" r:id="rId35"/>
    <p:sldId id="281" r:id="rId36"/>
    <p:sldId id="301" r:id="rId37"/>
    <p:sldId id="300" r:id="rId38"/>
    <p:sldId id="307" r:id="rId39"/>
    <p:sldId id="282" r:id="rId40"/>
    <p:sldId id="283" r:id="rId41"/>
    <p:sldId id="284" r:id="rId42"/>
    <p:sldId id="308" r:id="rId43"/>
    <p:sldId id="285" r:id="rId4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66"/>
    <a:srgbClr val="009900"/>
    <a:srgbClr val="EAEAEA"/>
    <a:srgbClr val="6ECC10"/>
    <a:srgbClr val="A0F14F"/>
    <a:srgbClr val="45FB6C"/>
    <a:srgbClr val="DDF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17" autoAdjust="0"/>
    <p:restoredTop sz="86408" autoAdjust="0"/>
  </p:normalViewPr>
  <p:slideViewPr>
    <p:cSldViewPr snapToGrid="0">
      <p:cViewPr>
        <p:scale>
          <a:sx n="50" d="100"/>
          <a:sy n="50" d="100"/>
        </p:scale>
        <p:origin x="-67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38859386762734"/>
          <c:y val="4.2884990253411526E-2"/>
          <c:w val="0.83218763352255465"/>
          <c:h val="0.704461328298875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9900"/>
            </a:solidFill>
            <a:ln w="12700"/>
          </c:spPr>
          <c:invertIfNegative val="0"/>
          <c:errBars>
            <c:errBarType val="plus"/>
            <c:errValType val="cust"/>
            <c:noEndCap val="0"/>
            <c:plus>
              <c:numRef>
                <c:f>Sheet1!$E$5:$E$11</c:f>
                <c:numCache>
                  <c:formatCode>General</c:formatCode>
                  <c:ptCount val="7"/>
                  <c:pt idx="0">
                    <c:v>5.5</c:v>
                  </c:pt>
                  <c:pt idx="1">
                    <c:v>1.3</c:v>
                  </c:pt>
                  <c:pt idx="2">
                    <c:v>2.2999999999999998</c:v>
                  </c:pt>
                  <c:pt idx="3">
                    <c:v>0.1</c:v>
                  </c:pt>
                  <c:pt idx="4">
                    <c:v>0.30000000000000032</c:v>
                  </c:pt>
                  <c:pt idx="5">
                    <c:v>0.1</c:v>
                  </c:pt>
                  <c:pt idx="6">
                    <c:v>0.1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9050"/>
            </c:spPr>
          </c:errBars>
          <c:cat>
            <c:strRef>
              <c:f>Sheet1!$C$5:$C$11</c:f>
              <c:strCache>
                <c:ptCount val="7"/>
                <c:pt idx="0">
                  <c:v>CMP</c:v>
                </c:pt>
                <c:pt idx="1">
                  <c:v>Pro-T</c:v>
                </c:pt>
                <c:pt idx="2">
                  <c:v>Pro-B</c:v>
                </c:pt>
                <c:pt idx="3">
                  <c:v>Immature B</c:v>
                </c:pt>
                <c:pt idx="4">
                  <c:v>Granulocytes</c:v>
                </c:pt>
                <c:pt idx="5">
                  <c:v>Mature B</c:v>
                </c:pt>
                <c:pt idx="6">
                  <c:v>Mature T</c:v>
                </c:pt>
              </c:strCache>
            </c:strRef>
          </c:cat>
          <c:val>
            <c:numRef>
              <c:f>Sheet1!$D$5:$D$11</c:f>
              <c:numCache>
                <c:formatCode>General</c:formatCode>
                <c:ptCount val="7"/>
                <c:pt idx="0">
                  <c:v>13.96</c:v>
                </c:pt>
                <c:pt idx="1">
                  <c:v>6.2</c:v>
                </c:pt>
                <c:pt idx="2">
                  <c:v>6.14</c:v>
                </c:pt>
                <c:pt idx="3">
                  <c:v>0.17</c:v>
                </c:pt>
                <c:pt idx="4">
                  <c:v>0.13</c:v>
                </c:pt>
                <c:pt idx="5">
                  <c:v>3.600000000000006E-2</c:v>
                </c:pt>
                <c:pt idx="6">
                  <c:v>2.2000000000000054E-2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076992"/>
        <c:axId val="213082880"/>
      </c:barChart>
      <c:catAx>
        <c:axId val="2130769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3082880"/>
        <c:crosses val="autoZero"/>
        <c:auto val="1"/>
        <c:lblAlgn val="ctr"/>
        <c:lblOffset val="100"/>
        <c:noMultiLvlLbl val="0"/>
      </c:catAx>
      <c:valAx>
        <c:axId val="213082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Reprogramming efficiency (%)</a:t>
                </a:r>
              </a:p>
            </c:rich>
          </c:tx>
          <c:layout>
            <c:manualLayout>
              <c:xMode val="edge"/>
              <c:yMode val="edge"/>
              <c:x val="2.73741134470868E-2"/>
              <c:y val="6.680041232469702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/>
        </c:spPr>
        <c:crossAx val="2130769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15875">
      <a:solidFill>
        <a:schemeClr val="tx1"/>
      </a:solidFill>
    </a:ln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C74C607-E8D5-4520-B592-1E92127E00E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99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romatin" TargetMode="External"/><Relationship Id="rId7" Type="http://schemas.openxmlformats.org/officeDocument/2006/relationships/hyperlink" Target="http://en.wikipedia.org/wiki/Morphogenesi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Mitosis" TargetMode="External"/><Relationship Id="rId5" Type="http://schemas.openxmlformats.org/officeDocument/2006/relationships/hyperlink" Target="http://en.wikipedia.org/wiki/Cell_%28biology%29" TargetMode="External"/><Relationship Id="rId4" Type="http://schemas.openxmlformats.org/officeDocument/2006/relationships/hyperlink" Target="http://en.wikipedia.org/wiki/DN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6D4882-A943-4732-93A8-16F62AB23C97}" type="slidenum">
              <a:rPr lang="en-GB" sz="1200" b="0"/>
              <a:pPr eaLnBrk="1" hangingPunct="1"/>
              <a:t>5</a:t>
            </a:fld>
            <a:endParaRPr lang="en-GB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2972F8-8901-455E-961C-FE1F078FBC63}" type="slidenum">
              <a:rPr lang="en-GB" sz="1200" b="0"/>
              <a:pPr eaLnBrk="1" hangingPunct="1"/>
              <a:t>6</a:t>
            </a:fld>
            <a:endParaRPr lang="en-GB" sz="1200" b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hlinkClick r:id="rId3" tooltip="Chromatin"/>
              </a:rPr>
              <a:t>chromatin</a:t>
            </a:r>
            <a:r>
              <a:rPr lang="en-GB" smtClean="0"/>
              <a:t> and </a:t>
            </a:r>
            <a:r>
              <a:rPr lang="en-GB" smtClean="0">
                <a:hlinkClick r:id="rId4" tooltip="DNA"/>
              </a:rPr>
              <a:t>DNA</a:t>
            </a:r>
            <a:r>
              <a:rPr lang="en-GB" smtClean="0"/>
              <a:t> modifications that are stable over rounds of </a:t>
            </a:r>
            <a:r>
              <a:rPr lang="en-GB" smtClean="0">
                <a:hlinkClick r:id="rId5" tooltip="Cell (biology)"/>
              </a:rPr>
              <a:t>cell</a:t>
            </a:r>
            <a:r>
              <a:rPr lang="en-GB" smtClean="0"/>
              <a:t> </a:t>
            </a:r>
            <a:r>
              <a:rPr lang="en-GB" smtClean="0">
                <a:hlinkClick r:id="rId6" tooltip="Mitosis"/>
              </a:rPr>
              <a:t>division</a:t>
            </a:r>
            <a:r>
              <a:rPr lang="en-GB" smtClean="0"/>
              <a:t> but do not involve changes in the underlying </a:t>
            </a:r>
            <a:r>
              <a:rPr lang="en-GB" smtClean="0">
                <a:hlinkClick r:id="rId4" tooltip="DNA"/>
              </a:rPr>
              <a:t>DNA</a:t>
            </a:r>
            <a:r>
              <a:rPr lang="en-GB" smtClean="0"/>
              <a:t> sequence of the organism. These epigenetic changes play a role in the process of </a:t>
            </a:r>
            <a:r>
              <a:rPr lang="en-GB" smtClean="0">
                <a:hlinkClick r:id="rId7" tooltip="Morphogenesis"/>
              </a:rPr>
              <a:t>cellular differentiation</a:t>
            </a:r>
            <a:r>
              <a:rPr lang="en-GB" smtClean="0"/>
              <a:t>, allowing cells to stably maintain different characteristics despite containing the same genomic material.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338EDB-E05C-41A2-A775-D54898CB4C8D}" type="slidenum">
              <a:rPr lang="en-GB" sz="1200" b="0"/>
              <a:pPr eaLnBrk="1" hangingPunct="1"/>
              <a:t>15</a:t>
            </a:fld>
            <a:endParaRPr lang="en-GB" sz="1200" b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1000" b="1" smtClean="0">
                <a:solidFill>
                  <a:schemeClr val="accent2"/>
                </a:solidFill>
              </a:rPr>
              <a:t>Briggs and King failed to produce clones from aged cells.</a:t>
            </a:r>
          </a:p>
          <a:p>
            <a:pPr eaLnBrk="1" hangingPunct="1"/>
            <a:r>
              <a:rPr lang="en-GB" sz="1000" b="1" smtClean="0">
                <a:solidFill>
                  <a:schemeClr val="accent2"/>
                </a:solidFill>
              </a:rPr>
              <a:t> It’s impossible to produce a clone from the nucleus of an adult cell. 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A1BAD-75FD-43E1-8F36-41D2567C5A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8083E-1C00-4FFE-BD1A-1C528F7049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3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613DC-519B-4F51-8A59-1C3311E6955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89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F88D2-F917-4CB0-8939-C184391F27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09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00EF0-8882-4AB2-B4D5-8999A27E4E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961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B3CE6-F699-48F3-88E0-C099A19E90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85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2CF47-51C2-49C5-9E6E-AD86B07CEE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5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2E41C-2E82-4B8E-B875-C8E2EFEAB0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84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85C2F-4543-4488-9BED-EC7C616356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11A40-21AC-43E6-83BB-8C87A760EB0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5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1D3C1-9667-4B9B-BC5D-05FC664B18A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8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5BCD3-6038-4DD8-958C-82D05D3FDB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4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A832E-B16C-4313-A8CA-9B57B6AEF9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19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8CF21-9733-43FB-B27A-6A5A145AB2E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94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3D96F-59D4-48ED-83A1-471616F54AE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0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5FFCD"/>
            </a:gs>
            <a:gs pos="100000">
              <a:srgbClr val="F7FF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13854BF-3BBC-4EC6-9E3A-A8C6ECC53A1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scienceblogs.com/neurophilosophy/upload/2007/07/deiters.jpg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6750" y="1143000"/>
            <a:ext cx="7932738" cy="2438400"/>
          </a:xfrm>
        </p:spPr>
        <p:txBody>
          <a:bodyPr/>
          <a:lstStyle/>
          <a:p>
            <a:pPr eaLnBrk="1" hangingPunct="1"/>
            <a:r>
              <a:rPr lang="en-GB" sz="1800" dirty="0" smtClean="0">
                <a:solidFill>
                  <a:srgbClr val="000066"/>
                </a:solidFill>
                <a:cs typeface="Arial" charset="0"/>
              </a:rPr>
              <a:t>Reproductive &amp; Developmental Science Module </a:t>
            </a:r>
            <a:r>
              <a:rPr lang="en-GB" sz="1800" dirty="0" smtClean="0">
                <a:solidFill>
                  <a:srgbClr val="000066"/>
                </a:solidFill>
                <a:cs typeface="Arial" charset="0"/>
              </a:rPr>
              <a:t>2 </a:t>
            </a:r>
            <a:br>
              <a:rPr lang="en-GB" sz="1800" dirty="0" smtClean="0">
                <a:solidFill>
                  <a:srgbClr val="000066"/>
                </a:solidFill>
                <a:cs typeface="Arial" charset="0"/>
              </a:rPr>
            </a:br>
            <a:r>
              <a:rPr lang="en-GB" sz="1800" dirty="0">
                <a:solidFill>
                  <a:srgbClr val="000066"/>
                </a:solidFill>
                <a:cs typeface="Arial" charset="0"/>
              </a:rPr>
              <a:t/>
            </a:r>
            <a:br>
              <a:rPr lang="en-GB" sz="1800" dirty="0">
                <a:solidFill>
                  <a:srgbClr val="000066"/>
                </a:solidFill>
                <a:cs typeface="Arial" charset="0"/>
              </a:rPr>
            </a:br>
            <a:r>
              <a:rPr lang="en-GB" sz="4800" dirty="0" smtClean="0">
                <a:solidFill>
                  <a:srgbClr val="000066"/>
                </a:solidFill>
              </a:rPr>
              <a:t>Reprogramming of somatic cells to </a:t>
            </a:r>
            <a:r>
              <a:rPr lang="en-GB" sz="4800" dirty="0" err="1" smtClean="0">
                <a:solidFill>
                  <a:srgbClr val="000066"/>
                </a:solidFill>
              </a:rPr>
              <a:t>pluripotency</a:t>
            </a:r>
            <a:endParaRPr lang="en-GB" sz="4800" dirty="0" smtClean="0">
              <a:solidFill>
                <a:srgbClr val="000066"/>
              </a:solidFill>
            </a:endParaRP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9225"/>
            <a:ext cx="2016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19311" y="3929062"/>
            <a:ext cx="5214937" cy="2246769"/>
          </a:xfrm>
          <a:prstGeom prst="rect">
            <a:avLst/>
          </a:prstGeom>
          <a:noFill/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200" b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Wei Cui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000" b="0" dirty="0">
              <a:ln w="12700">
                <a:solidFill>
                  <a:srgbClr val="7030A0"/>
                </a:solidFill>
                <a:prstDash val="solid"/>
              </a:ln>
              <a:solidFill>
                <a:srgbClr val="6600CC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Stem Cells Differentiation Laboratory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IRDB, Faculty of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Topics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064500" cy="4568825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GB" b="1" smtClean="0">
                <a:solidFill>
                  <a:srgbClr val="DDFBE4"/>
                </a:solidFill>
              </a:rPr>
              <a:t>Concept of reprogramming.</a:t>
            </a:r>
          </a:p>
          <a:p>
            <a:pPr eaLnBrk="1" hangingPunct="1">
              <a:spcAft>
                <a:spcPct val="50000"/>
              </a:spcAft>
            </a:pPr>
            <a:r>
              <a:rPr lang="en-GB" b="1" smtClean="0">
                <a:solidFill>
                  <a:srgbClr val="000099"/>
                </a:solidFill>
              </a:rPr>
              <a:t>Current somatic cell reprogramming technologies.</a:t>
            </a:r>
          </a:p>
          <a:p>
            <a:pPr eaLnBrk="1" hangingPunct="1"/>
            <a:r>
              <a:rPr lang="en-GB" b="1" smtClean="0">
                <a:solidFill>
                  <a:srgbClr val="DDFBE4"/>
                </a:solidFill>
              </a:rPr>
              <a:t>Reprogramming and regenerative medicine.</a:t>
            </a:r>
          </a:p>
          <a:p>
            <a:pPr eaLnBrk="1" hangingPunct="1"/>
            <a:endParaRPr lang="en-GB" b="1" smtClean="0">
              <a:solidFill>
                <a:srgbClr val="DDFBE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Current Technologies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7920038" cy="3124200"/>
          </a:xfrm>
        </p:spPr>
        <p:txBody>
          <a:bodyPr/>
          <a:lstStyle/>
          <a:p>
            <a:pPr marL="0" indent="354013" eaLnBrk="1" hangingPunct="1">
              <a:spcAft>
                <a:spcPct val="50000"/>
              </a:spcAft>
            </a:pPr>
            <a:r>
              <a:rPr lang="en-GB" b="1" smtClean="0">
                <a:solidFill>
                  <a:schemeClr val="accent2"/>
                </a:solidFill>
              </a:rPr>
              <a:t>Somatic Cell Nuclear Transfer (SCNT)</a:t>
            </a:r>
          </a:p>
          <a:p>
            <a:pPr marL="0" indent="354013" eaLnBrk="1" hangingPunct="1">
              <a:spcAft>
                <a:spcPct val="50000"/>
              </a:spcAft>
            </a:pPr>
            <a:r>
              <a:rPr lang="en-GB" b="1" smtClean="0">
                <a:solidFill>
                  <a:schemeClr val="accent2"/>
                </a:solidFill>
              </a:rPr>
              <a:t>Fusion with embryonic stem cells.</a:t>
            </a:r>
          </a:p>
          <a:p>
            <a:pPr marL="0" indent="354013" eaLnBrk="1" hangingPunct="1">
              <a:spcAft>
                <a:spcPct val="50000"/>
              </a:spcAft>
            </a:pPr>
            <a:r>
              <a:rPr lang="en-GB" b="1" smtClean="0">
                <a:solidFill>
                  <a:schemeClr val="accent2"/>
                </a:solidFill>
              </a:rPr>
              <a:t>Reprogramming with defined factors.</a:t>
            </a:r>
          </a:p>
          <a:p>
            <a:pPr marL="0" indent="354013" eaLnBrk="1" hangingPunct="1"/>
            <a:endParaRPr lang="en-GB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Current Technologies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7920038" cy="3124200"/>
          </a:xfrm>
        </p:spPr>
        <p:txBody>
          <a:bodyPr/>
          <a:lstStyle/>
          <a:p>
            <a:pPr marL="0" indent="354013" eaLnBrk="1" hangingPunct="1">
              <a:spcAft>
                <a:spcPct val="50000"/>
              </a:spcAft>
            </a:pPr>
            <a:r>
              <a:rPr lang="en-GB" b="1" smtClean="0">
                <a:solidFill>
                  <a:schemeClr val="accent2"/>
                </a:solidFill>
              </a:rPr>
              <a:t>Somatic Cell Nuclear Transfer (SCNT)</a:t>
            </a:r>
          </a:p>
          <a:p>
            <a:pPr marL="0" indent="354013" eaLnBrk="1" hangingPunct="1">
              <a:spcAft>
                <a:spcPct val="50000"/>
              </a:spcAft>
            </a:pPr>
            <a:r>
              <a:rPr lang="en-GB" b="1" smtClean="0">
                <a:solidFill>
                  <a:srgbClr val="DDFBE4"/>
                </a:solidFill>
              </a:rPr>
              <a:t>Fusion with embryonic stem cells.</a:t>
            </a:r>
          </a:p>
          <a:p>
            <a:pPr marL="0" indent="354013" eaLnBrk="1" hangingPunct="1">
              <a:spcAft>
                <a:spcPct val="50000"/>
              </a:spcAft>
            </a:pPr>
            <a:r>
              <a:rPr lang="en-GB" b="1" smtClean="0">
                <a:solidFill>
                  <a:srgbClr val="DDFBE4"/>
                </a:solidFill>
              </a:rPr>
              <a:t>Reprogramming with defined factors.</a:t>
            </a:r>
          </a:p>
          <a:p>
            <a:pPr marL="0" indent="354013" eaLnBrk="1" hangingPunct="1"/>
            <a:endParaRPr lang="en-GB" b="1" smtClean="0">
              <a:solidFill>
                <a:srgbClr val="DDFBE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24"/>
          <p:cNvSpPr>
            <a:spLocks noChangeArrowheads="1"/>
          </p:cNvSpPr>
          <p:nvPr/>
        </p:nvSpPr>
        <p:spPr bwMode="auto">
          <a:xfrm>
            <a:off x="2533650" y="3214688"/>
            <a:ext cx="866775" cy="86836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3" name="Group 52"/>
          <p:cNvGrpSpPr>
            <a:grpSpLocks/>
          </p:cNvGrpSpPr>
          <p:nvPr/>
        </p:nvGrpSpPr>
        <p:grpSpPr bwMode="auto">
          <a:xfrm>
            <a:off x="735013" y="3190875"/>
            <a:ext cx="866775" cy="868363"/>
            <a:chOff x="2967181" y="5138037"/>
            <a:chExt cx="866775" cy="868362"/>
          </a:xfrm>
        </p:grpSpPr>
        <p:sp>
          <p:nvSpPr>
            <p:cNvPr id="51" name="Oval 24"/>
            <p:cNvSpPr>
              <a:spLocks noChangeArrowheads="1"/>
            </p:cNvSpPr>
            <p:nvPr/>
          </p:nvSpPr>
          <p:spPr bwMode="auto">
            <a:xfrm>
              <a:off x="2967181" y="5138037"/>
              <a:ext cx="866775" cy="8683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4" name="Oval 25"/>
            <p:cNvSpPr>
              <a:spLocks noChangeArrowheads="1"/>
            </p:cNvSpPr>
            <p:nvPr/>
          </p:nvSpPr>
          <p:spPr bwMode="auto">
            <a:xfrm>
              <a:off x="3305319" y="5584124"/>
              <a:ext cx="233362" cy="196850"/>
            </a:xfrm>
            <a:prstGeom prst="ellipse">
              <a:avLst/>
            </a:prstGeom>
            <a:solidFill>
              <a:srgbClr val="D7FEC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rgbClr val="000066"/>
                </a:solidFill>
              </a:rPr>
              <a:t>Somatic Cell Nuclear Transfer</a:t>
            </a:r>
            <a:r>
              <a:rPr lang="en-GB" sz="4000" b="1" smtClean="0">
                <a:solidFill>
                  <a:srgbClr val="000066"/>
                </a:solidFill>
              </a:rPr>
              <a:t> </a:t>
            </a:r>
            <a:br>
              <a:rPr lang="en-GB" sz="4000" b="1" smtClean="0">
                <a:solidFill>
                  <a:srgbClr val="000066"/>
                </a:solidFill>
              </a:rPr>
            </a:br>
            <a:r>
              <a:rPr lang="en-GB" sz="2800" b="1" smtClean="0">
                <a:solidFill>
                  <a:srgbClr val="000066"/>
                </a:solidFill>
              </a:rPr>
              <a:t>(Cloning)</a:t>
            </a:r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736600" y="3192463"/>
            <a:ext cx="866775" cy="86836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25"/>
          <p:cNvSpPr>
            <a:spLocks noChangeArrowheads="1"/>
          </p:cNvSpPr>
          <p:nvPr/>
        </p:nvSpPr>
        <p:spPr bwMode="auto">
          <a:xfrm>
            <a:off x="1074738" y="3638550"/>
            <a:ext cx="233362" cy="196850"/>
          </a:xfrm>
          <a:prstGeom prst="ellipse">
            <a:avLst/>
          </a:prstGeom>
          <a:solidFill>
            <a:srgbClr val="D7FEC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7" name="Group 50"/>
          <p:cNvGrpSpPr>
            <a:grpSpLocks/>
          </p:cNvGrpSpPr>
          <p:nvPr/>
        </p:nvGrpSpPr>
        <p:grpSpPr bwMode="auto">
          <a:xfrm>
            <a:off x="993775" y="2278063"/>
            <a:ext cx="412750" cy="195262"/>
            <a:chOff x="1136650" y="2278063"/>
            <a:chExt cx="412750" cy="195262"/>
          </a:xfrm>
        </p:grpSpPr>
        <p:sp>
          <p:nvSpPr>
            <p:cNvPr id="15411" name="Oval 26"/>
            <p:cNvSpPr>
              <a:spLocks noChangeArrowheads="1"/>
            </p:cNvSpPr>
            <p:nvPr/>
          </p:nvSpPr>
          <p:spPr bwMode="auto">
            <a:xfrm>
              <a:off x="1136650" y="2278063"/>
              <a:ext cx="412750" cy="195262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2" name="Oval 27"/>
            <p:cNvSpPr>
              <a:spLocks noChangeArrowheads="1"/>
            </p:cNvSpPr>
            <p:nvPr/>
          </p:nvSpPr>
          <p:spPr bwMode="auto">
            <a:xfrm>
              <a:off x="1325563" y="2332038"/>
              <a:ext cx="130175" cy="1127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8" name="Line 29"/>
          <p:cNvSpPr>
            <a:spLocks noChangeShapeType="1"/>
          </p:cNvSpPr>
          <p:nvPr/>
        </p:nvSpPr>
        <p:spPr bwMode="auto">
          <a:xfrm>
            <a:off x="1641475" y="3619500"/>
            <a:ext cx="922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9" name="Arc 32"/>
          <p:cNvSpPr>
            <a:spLocks/>
          </p:cNvSpPr>
          <p:nvPr/>
        </p:nvSpPr>
        <p:spPr bwMode="auto">
          <a:xfrm>
            <a:off x="1652588" y="3629025"/>
            <a:ext cx="550862" cy="7191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70" name="Line 33"/>
          <p:cNvSpPr>
            <a:spLocks noChangeShapeType="1"/>
          </p:cNvSpPr>
          <p:nvPr/>
        </p:nvSpPr>
        <p:spPr bwMode="auto">
          <a:xfrm>
            <a:off x="3527425" y="3667125"/>
            <a:ext cx="774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1" name="Line 34"/>
          <p:cNvSpPr>
            <a:spLocks noChangeShapeType="1"/>
          </p:cNvSpPr>
          <p:nvPr/>
        </p:nvSpPr>
        <p:spPr bwMode="auto">
          <a:xfrm>
            <a:off x="1474788" y="2500313"/>
            <a:ext cx="1201737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5372" name="Group 39"/>
          <p:cNvGrpSpPr>
            <a:grpSpLocks/>
          </p:cNvGrpSpPr>
          <p:nvPr/>
        </p:nvGrpSpPr>
        <p:grpSpPr bwMode="auto">
          <a:xfrm>
            <a:off x="4333875" y="3282950"/>
            <a:ext cx="830263" cy="866775"/>
            <a:chOff x="2730" y="2060"/>
            <a:chExt cx="500" cy="546"/>
          </a:xfrm>
        </p:grpSpPr>
        <p:sp>
          <p:nvSpPr>
            <p:cNvPr id="15409" name="Oval 35"/>
            <p:cNvSpPr>
              <a:spLocks noChangeArrowheads="1"/>
            </p:cNvSpPr>
            <p:nvPr/>
          </p:nvSpPr>
          <p:spPr bwMode="auto">
            <a:xfrm>
              <a:off x="2730" y="2060"/>
              <a:ext cx="500" cy="546"/>
            </a:xfrm>
            <a:prstGeom prst="ellipse">
              <a:avLst/>
            </a:prstGeom>
            <a:gradFill rotWithShape="1">
              <a:gsLst>
                <a:gs pos="0">
                  <a:srgbClr val="48F4C7"/>
                </a:gs>
                <a:gs pos="100000">
                  <a:srgbClr val="21715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0" name="Oval 36"/>
            <p:cNvSpPr>
              <a:spLocks noChangeArrowheads="1"/>
            </p:cNvSpPr>
            <p:nvPr/>
          </p:nvSpPr>
          <p:spPr bwMode="auto">
            <a:xfrm>
              <a:off x="3005" y="2433"/>
              <a:ext cx="82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3" name="Group 54"/>
          <p:cNvGrpSpPr>
            <a:grpSpLocks/>
          </p:cNvGrpSpPr>
          <p:nvPr/>
        </p:nvGrpSpPr>
        <p:grpSpPr bwMode="auto">
          <a:xfrm>
            <a:off x="5980113" y="3281363"/>
            <a:ext cx="914400" cy="904875"/>
            <a:chOff x="5980113" y="3281363"/>
            <a:chExt cx="914400" cy="904875"/>
          </a:xfrm>
        </p:grpSpPr>
        <p:grpSp>
          <p:nvGrpSpPr>
            <p:cNvPr id="15391" name="Group 40"/>
            <p:cNvGrpSpPr>
              <a:grpSpLocks/>
            </p:cNvGrpSpPr>
            <p:nvPr/>
          </p:nvGrpSpPr>
          <p:grpSpPr bwMode="auto">
            <a:xfrm>
              <a:off x="6164263" y="3281363"/>
              <a:ext cx="430212" cy="427037"/>
              <a:chOff x="2730" y="2060"/>
              <a:chExt cx="500" cy="546"/>
            </a:xfrm>
          </p:grpSpPr>
          <p:sp>
            <p:nvSpPr>
              <p:cNvPr id="15407" name="Oval 41"/>
              <p:cNvSpPr>
                <a:spLocks noChangeArrowheads="1"/>
              </p:cNvSpPr>
              <p:nvPr/>
            </p:nvSpPr>
            <p:spPr bwMode="auto">
              <a:xfrm>
                <a:off x="2730" y="2060"/>
                <a:ext cx="500" cy="546"/>
              </a:xfrm>
              <a:prstGeom prst="ellipse">
                <a:avLst/>
              </a:prstGeom>
              <a:gradFill rotWithShape="1">
                <a:gsLst>
                  <a:gs pos="0">
                    <a:srgbClr val="48F4C7"/>
                  </a:gs>
                  <a:gs pos="100000">
                    <a:srgbClr val="21715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8" name="Oval 42"/>
              <p:cNvSpPr>
                <a:spLocks noChangeArrowheads="1"/>
              </p:cNvSpPr>
              <p:nvPr/>
            </p:nvSpPr>
            <p:spPr bwMode="auto">
              <a:xfrm>
                <a:off x="3005" y="2433"/>
                <a:ext cx="82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2" name="Group 43"/>
            <p:cNvGrpSpPr>
              <a:grpSpLocks/>
            </p:cNvGrpSpPr>
            <p:nvPr/>
          </p:nvGrpSpPr>
          <p:grpSpPr bwMode="auto">
            <a:xfrm>
              <a:off x="6407150" y="3571875"/>
              <a:ext cx="430213" cy="427038"/>
              <a:chOff x="2730" y="2060"/>
              <a:chExt cx="500" cy="546"/>
            </a:xfrm>
          </p:grpSpPr>
          <p:sp>
            <p:nvSpPr>
              <p:cNvPr id="15405" name="Oval 44"/>
              <p:cNvSpPr>
                <a:spLocks noChangeArrowheads="1"/>
              </p:cNvSpPr>
              <p:nvPr/>
            </p:nvSpPr>
            <p:spPr bwMode="auto">
              <a:xfrm>
                <a:off x="2730" y="2060"/>
                <a:ext cx="500" cy="546"/>
              </a:xfrm>
              <a:prstGeom prst="ellipse">
                <a:avLst/>
              </a:prstGeom>
              <a:gradFill rotWithShape="1">
                <a:gsLst>
                  <a:gs pos="0">
                    <a:srgbClr val="48F4C7"/>
                  </a:gs>
                  <a:gs pos="100000">
                    <a:srgbClr val="21715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6" name="Oval 45"/>
              <p:cNvSpPr>
                <a:spLocks noChangeArrowheads="1"/>
              </p:cNvSpPr>
              <p:nvPr/>
            </p:nvSpPr>
            <p:spPr bwMode="auto">
              <a:xfrm>
                <a:off x="3005" y="2433"/>
                <a:ext cx="82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3" name="Group 46"/>
            <p:cNvGrpSpPr>
              <a:grpSpLocks/>
            </p:cNvGrpSpPr>
            <p:nvPr/>
          </p:nvGrpSpPr>
          <p:grpSpPr bwMode="auto">
            <a:xfrm>
              <a:off x="6156325" y="3600450"/>
              <a:ext cx="430213" cy="427038"/>
              <a:chOff x="2730" y="2060"/>
              <a:chExt cx="500" cy="546"/>
            </a:xfrm>
          </p:grpSpPr>
          <p:sp>
            <p:nvSpPr>
              <p:cNvPr id="15403" name="Oval 47"/>
              <p:cNvSpPr>
                <a:spLocks noChangeArrowheads="1"/>
              </p:cNvSpPr>
              <p:nvPr/>
            </p:nvSpPr>
            <p:spPr bwMode="auto">
              <a:xfrm>
                <a:off x="2730" y="2060"/>
                <a:ext cx="500" cy="546"/>
              </a:xfrm>
              <a:prstGeom prst="ellipse">
                <a:avLst/>
              </a:prstGeom>
              <a:gradFill rotWithShape="1">
                <a:gsLst>
                  <a:gs pos="0">
                    <a:srgbClr val="48F4C7"/>
                  </a:gs>
                  <a:gs pos="100000">
                    <a:srgbClr val="21715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4" name="Oval 48"/>
              <p:cNvSpPr>
                <a:spLocks noChangeArrowheads="1"/>
              </p:cNvSpPr>
              <p:nvPr/>
            </p:nvSpPr>
            <p:spPr bwMode="auto">
              <a:xfrm>
                <a:off x="3005" y="2433"/>
                <a:ext cx="82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4" name="Group 49"/>
            <p:cNvGrpSpPr>
              <a:grpSpLocks/>
            </p:cNvGrpSpPr>
            <p:nvPr/>
          </p:nvGrpSpPr>
          <p:grpSpPr bwMode="auto">
            <a:xfrm>
              <a:off x="6464300" y="3424238"/>
              <a:ext cx="430213" cy="427037"/>
              <a:chOff x="2730" y="2060"/>
              <a:chExt cx="500" cy="546"/>
            </a:xfrm>
          </p:grpSpPr>
          <p:sp>
            <p:nvSpPr>
              <p:cNvPr id="15401" name="Oval 50"/>
              <p:cNvSpPr>
                <a:spLocks noChangeArrowheads="1"/>
              </p:cNvSpPr>
              <p:nvPr/>
            </p:nvSpPr>
            <p:spPr bwMode="auto">
              <a:xfrm>
                <a:off x="2730" y="2060"/>
                <a:ext cx="500" cy="546"/>
              </a:xfrm>
              <a:prstGeom prst="ellipse">
                <a:avLst/>
              </a:prstGeom>
              <a:gradFill rotWithShape="1">
                <a:gsLst>
                  <a:gs pos="0">
                    <a:srgbClr val="48F4C7"/>
                  </a:gs>
                  <a:gs pos="100000">
                    <a:srgbClr val="21715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2" name="Oval 51"/>
              <p:cNvSpPr>
                <a:spLocks noChangeArrowheads="1"/>
              </p:cNvSpPr>
              <p:nvPr/>
            </p:nvSpPr>
            <p:spPr bwMode="auto">
              <a:xfrm>
                <a:off x="3005" y="2433"/>
                <a:ext cx="82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5" name="Group 52"/>
            <p:cNvGrpSpPr>
              <a:grpSpLocks/>
            </p:cNvGrpSpPr>
            <p:nvPr/>
          </p:nvGrpSpPr>
          <p:grpSpPr bwMode="auto">
            <a:xfrm>
              <a:off x="5980113" y="3462338"/>
              <a:ext cx="430212" cy="427037"/>
              <a:chOff x="2730" y="2060"/>
              <a:chExt cx="500" cy="546"/>
            </a:xfrm>
          </p:grpSpPr>
          <p:sp>
            <p:nvSpPr>
              <p:cNvPr id="15399" name="Oval 53"/>
              <p:cNvSpPr>
                <a:spLocks noChangeArrowheads="1"/>
              </p:cNvSpPr>
              <p:nvPr/>
            </p:nvSpPr>
            <p:spPr bwMode="auto">
              <a:xfrm>
                <a:off x="2730" y="2060"/>
                <a:ext cx="500" cy="546"/>
              </a:xfrm>
              <a:prstGeom prst="ellipse">
                <a:avLst/>
              </a:prstGeom>
              <a:gradFill rotWithShape="1">
                <a:gsLst>
                  <a:gs pos="0">
                    <a:srgbClr val="48F4C7"/>
                  </a:gs>
                  <a:gs pos="100000">
                    <a:srgbClr val="21715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0" name="Oval 54"/>
              <p:cNvSpPr>
                <a:spLocks noChangeArrowheads="1"/>
              </p:cNvSpPr>
              <p:nvPr/>
            </p:nvSpPr>
            <p:spPr bwMode="auto">
              <a:xfrm>
                <a:off x="3005" y="2433"/>
                <a:ext cx="82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6" name="Group 55"/>
            <p:cNvGrpSpPr>
              <a:grpSpLocks/>
            </p:cNvGrpSpPr>
            <p:nvPr/>
          </p:nvGrpSpPr>
          <p:grpSpPr bwMode="auto">
            <a:xfrm>
              <a:off x="6230938" y="3759200"/>
              <a:ext cx="430212" cy="427038"/>
              <a:chOff x="2730" y="2060"/>
              <a:chExt cx="500" cy="546"/>
            </a:xfrm>
          </p:grpSpPr>
          <p:sp>
            <p:nvSpPr>
              <p:cNvPr id="15397" name="Oval 56"/>
              <p:cNvSpPr>
                <a:spLocks noChangeArrowheads="1"/>
              </p:cNvSpPr>
              <p:nvPr/>
            </p:nvSpPr>
            <p:spPr bwMode="auto">
              <a:xfrm>
                <a:off x="2730" y="2060"/>
                <a:ext cx="500" cy="546"/>
              </a:xfrm>
              <a:prstGeom prst="ellipse">
                <a:avLst/>
              </a:prstGeom>
              <a:gradFill rotWithShape="1">
                <a:gsLst>
                  <a:gs pos="0">
                    <a:srgbClr val="48F4C7"/>
                  </a:gs>
                  <a:gs pos="100000">
                    <a:srgbClr val="21715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8" name="Oval 57"/>
              <p:cNvSpPr>
                <a:spLocks noChangeArrowheads="1"/>
              </p:cNvSpPr>
              <p:nvPr/>
            </p:nvSpPr>
            <p:spPr bwMode="auto">
              <a:xfrm>
                <a:off x="3005" y="2433"/>
                <a:ext cx="82" cy="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74" name="Line 58"/>
          <p:cNvSpPr>
            <a:spLocks noChangeShapeType="1"/>
          </p:cNvSpPr>
          <p:nvPr/>
        </p:nvSpPr>
        <p:spPr bwMode="auto">
          <a:xfrm>
            <a:off x="5243513" y="3722688"/>
            <a:ext cx="61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5" name="Line 59"/>
          <p:cNvSpPr>
            <a:spLocks noChangeShapeType="1"/>
          </p:cNvSpPr>
          <p:nvPr/>
        </p:nvSpPr>
        <p:spPr bwMode="auto">
          <a:xfrm flipV="1">
            <a:off x="6838950" y="2735263"/>
            <a:ext cx="392113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6" name="Text Box 60"/>
          <p:cNvSpPr txBox="1">
            <a:spLocks noChangeArrowheads="1"/>
          </p:cNvSpPr>
          <p:nvPr/>
        </p:nvSpPr>
        <p:spPr bwMode="auto">
          <a:xfrm>
            <a:off x="6634163" y="2376488"/>
            <a:ext cx="1673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Surrogate mother</a:t>
            </a:r>
          </a:p>
        </p:txBody>
      </p:sp>
      <p:sp>
        <p:nvSpPr>
          <p:cNvPr id="15377" name="Line 61"/>
          <p:cNvSpPr>
            <a:spLocks noChangeShapeType="1"/>
          </p:cNvSpPr>
          <p:nvPr/>
        </p:nvSpPr>
        <p:spPr bwMode="auto">
          <a:xfrm flipV="1">
            <a:off x="7418388" y="1838325"/>
            <a:ext cx="428625" cy="550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8" name="Text Box 62"/>
          <p:cNvSpPr txBox="1">
            <a:spLocks noChangeArrowheads="1"/>
          </p:cNvSpPr>
          <p:nvPr/>
        </p:nvSpPr>
        <p:spPr bwMode="auto">
          <a:xfrm>
            <a:off x="7578725" y="1443038"/>
            <a:ext cx="874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Animals</a:t>
            </a:r>
          </a:p>
        </p:txBody>
      </p:sp>
      <p:sp>
        <p:nvSpPr>
          <p:cNvPr id="15379" name="Text Box 63"/>
          <p:cNvSpPr txBox="1">
            <a:spLocks noChangeArrowheads="1"/>
          </p:cNvSpPr>
          <p:nvPr/>
        </p:nvSpPr>
        <p:spPr bwMode="auto">
          <a:xfrm rot="-3193766">
            <a:off x="5683250" y="2043113"/>
            <a:ext cx="1993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chemeClr val="accent2"/>
                </a:solidFill>
              </a:rPr>
              <a:t>Reproductive cloning</a:t>
            </a:r>
          </a:p>
        </p:txBody>
      </p:sp>
      <p:sp>
        <p:nvSpPr>
          <p:cNvPr id="15380" name="Line 64"/>
          <p:cNvSpPr>
            <a:spLocks noChangeShapeType="1"/>
          </p:cNvSpPr>
          <p:nvPr/>
        </p:nvSpPr>
        <p:spPr bwMode="auto">
          <a:xfrm>
            <a:off x="6727825" y="4217988"/>
            <a:ext cx="625475" cy="541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81" name="Text Box 65"/>
          <p:cNvSpPr txBox="1">
            <a:spLocks noChangeArrowheads="1"/>
          </p:cNvSpPr>
          <p:nvPr/>
        </p:nvSpPr>
        <p:spPr bwMode="auto">
          <a:xfrm>
            <a:off x="6700838" y="4821238"/>
            <a:ext cx="185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Isolation of ES cells</a:t>
            </a:r>
          </a:p>
        </p:txBody>
      </p:sp>
      <p:sp>
        <p:nvSpPr>
          <p:cNvPr id="15382" name="Line 66"/>
          <p:cNvSpPr>
            <a:spLocks noChangeShapeType="1"/>
          </p:cNvSpPr>
          <p:nvPr/>
        </p:nvSpPr>
        <p:spPr bwMode="auto">
          <a:xfrm>
            <a:off x="7623175" y="5187950"/>
            <a:ext cx="522288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83" name="Text Box 67"/>
          <p:cNvSpPr txBox="1">
            <a:spLocks noChangeArrowheads="1"/>
          </p:cNvSpPr>
          <p:nvPr/>
        </p:nvSpPr>
        <p:spPr bwMode="auto">
          <a:xfrm>
            <a:off x="6202363" y="5826125"/>
            <a:ext cx="2762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Differentiating to somatic cells</a:t>
            </a:r>
          </a:p>
        </p:txBody>
      </p:sp>
      <p:sp>
        <p:nvSpPr>
          <p:cNvPr id="15384" name="Text Box 68"/>
          <p:cNvSpPr txBox="1">
            <a:spLocks noChangeArrowheads="1"/>
          </p:cNvSpPr>
          <p:nvPr/>
        </p:nvSpPr>
        <p:spPr bwMode="auto">
          <a:xfrm rot="2756843">
            <a:off x="5357019" y="4820444"/>
            <a:ext cx="1865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FF0000"/>
                </a:solidFill>
              </a:rPr>
              <a:t>Therapeutic cloning</a:t>
            </a:r>
          </a:p>
        </p:txBody>
      </p:sp>
      <p:sp>
        <p:nvSpPr>
          <p:cNvPr id="15385" name="Text Box 69"/>
          <p:cNvSpPr txBox="1">
            <a:spLocks noChangeArrowheads="1"/>
          </p:cNvSpPr>
          <p:nvPr/>
        </p:nvSpPr>
        <p:spPr bwMode="auto">
          <a:xfrm>
            <a:off x="1392238" y="4822825"/>
            <a:ext cx="1335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/>
              <a:t>Enucleation</a:t>
            </a:r>
          </a:p>
        </p:txBody>
      </p:sp>
      <p:sp>
        <p:nvSpPr>
          <p:cNvPr id="15386" name="Text Box 70"/>
          <p:cNvSpPr txBox="1">
            <a:spLocks noChangeArrowheads="1"/>
          </p:cNvSpPr>
          <p:nvPr/>
        </p:nvSpPr>
        <p:spPr bwMode="auto">
          <a:xfrm>
            <a:off x="2111375" y="2489200"/>
            <a:ext cx="1020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/>
              <a:t>Injection</a:t>
            </a:r>
          </a:p>
        </p:txBody>
      </p:sp>
      <p:sp>
        <p:nvSpPr>
          <p:cNvPr id="15387" name="Text Box 72"/>
          <p:cNvSpPr txBox="1">
            <a:spLocks noChangeArrowheads="1"/>
          </p:cNvSpPr>
          <p:nvPr/>
        </p:nvSpPr>
        <p:spPr bwMode="auto">
          <a:xfrm>
            <a:off x="3273425" y="3097213"/>
            <a:ext cx="1166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/>
              <a:t>Activation</a:t>
            </a:r>
          </a:p>
        </p:txBody>
      </p:sp>
      <p:sp>
        <p:nvSpPr>
          <p:cNvPr id="15388" name="Text Box 73"/>
          <p:cNvSpPr txBox="1">
            <a:spLocks noChangeArrowheads="1"/>
          </p:cNvSpPr>
          <p:nvPr/>
        </p:nvSpPr>
        <p:spPr bwMode="auto">
          <a:xfrm>
            <a:off x="5187950" y="3187700"/>
            <a:ext cx="804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Culture</a:t>
            </a:r>
          </a:p>
        </p:txBody>
      </p:sp>
      <p:sp>
        <p:nvSpPr>
          <p:cNvPr id="15389" name="Text Box 74"/>
          <p:cNvSpPr txBox="1">
            <a:spLocks noChangeArrowheads="1"/>
          </p:cNvSpPr>
          <p:nvPr/>
        </p:nvSpPr>
        <p:spPr bwMode="auto">
          <a:xfrm>
            <a:off x="733425" y="412591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/>
              <a:t>Oocyte</a:t>
            </a:r>
          </a:p>
        </p:txBody>
      </p:sp>
      <p:sp>
        <p:nvSpPr>
          <p:cNvPr id="15390" name="Text Box 75"/>
          <p:cNvSpPr txBox="1">
            <a:spLocks noChangeArrowheads="1"/>
          </p:cNvSpPr>
          <p:nvPr/>
        </p:nvSpPr>
        <p:spPr bwMode="auto">
          <a:xfrm>
            <a:off x="858838" y="1597025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/>
              <a:t>Donor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First Cloned Animal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9125" y="1636713"/>
            <a:ext cx="2678113" cy="2060575"/>
          </a:xfrm>
          <a:noFill/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38175" y="1868488"/>
            <a:ext cx="448468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accent2"/>
                </a:solidFill>
              </a:rPr>
              <a:t>The first cloned animal was tiny tadpoles. Robert Briggs and Thomas King used cells from a tadpole embryo to create identical ones.</a:t>
            </a:r>
            <a:r>
              <a:rPr lang="en-GB" sz="2400">
                <a:solidFill>
                  <a:schemeClr val="accent2"/>
                </a:solidFill>
              </a:rPr>
              <a:t> </a:t>
            </a:r>
          </a:p>
          <a:p>
            <a:pPr eaLnBrk="1" hangingPunct="1"/>
            <a:endParaRPr lang="en-GB" sz="2400">
              <a:solidFill>
                <a:schemeClr val="accent2"/>
              </a:solidFill>
            </a:endParaRPr>
          </a:p>
          <a:p>
            <a:pPr eaLnBrk="1" hangingPunct="1"/>
            <a:r>
              <a:rPr lang="en-GB" sz="1400"/>
              <a:t>Briggs, R. &amp; King, T. J. (1952) </a:t>
            </a:r>
            <a:r>
              <a:rPr lang="en-GB" sz="1400" i="1"/>
              <a:t>Proc. Natl. Acad. Sci. USA</a:t>
            </a:r>
            <a:r>
              <a:rPr lang="en-GB" sz="1400"/>
              <a:t> 38, 455-463. </a:t>
            </a:r>
          </a:p>
        </p:txBody>
      </p:sp>
      <p:pic>
        <p:nvPicPr>
          <p:cNvPr id="16389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0875" y="3954463"/>
            <a:ext cx="2630488" cy="2014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First NT and First SCNT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1628775"/>
            <a:ext cx="4686300" cy="4391025"/>
          </a:xfrm>
        </p:spPr>
        <p:txBody>
          <a:bodyPr/>
          <a:lstStyle/>
          <a:p>
            <a:pPr marL="457200" lvl="1" indent="-457200" eaLnBrk="1" hangingPunct="1">
              <a:buFont typeface="Arial" charset="0"/>
              <a:buChar char="•"/>
            </a:pPr>
            <a:r>
              <a:rPr lang="en-GB" sz="2400" b="1" smtClean="0">
                <a:solidFill>
                  <a:schemeClr val="accent2"/>
                </a:solidFill>
              </a:rPr>
              <a:t>First NT is carried out in 1958.</a:t>
            </a:r>
            <a:r>
              <a:rPr lang="en-GB" sz="1600" b="1" smtClean="0">
                <a:solidFill>
                  <a:schemeClr val="accent2"/>
                </a:solidFill>
              </a:rPr>
              <a:t> </a:t>
            </a:r>
          </a:p>
          <a:p>
            <a:pPr marL="742950" lvl="2" indent="-342900" eaLnBrk="1" hangingPunct="1">
              <a:buFont typeface="Arial" charset="0"/>
              <a:buChar char="–"/>
            </a:pPr>
            <a:endParaRPr lang="en-GB" sz="1200" b="1" smtClean="0">
              <a:solidFill>
                <a:schemeClr val="accent2"/>
              </a:solidFill>
            </a:endParaRPr>
          </a:p>
          <a:p>
            <a:pPr marL="742950" lvl="2" indent="-342900" eaLnBrk="1" hangingPunct="1">
              <a:buFont typeface="Arial" charset="0"/>
              <a:buChar char="–"/>
            </a:pPr>
            <a:r>
              <a:rPr lang="en-GB" sz="1200" b="1" smtClean="0">
                <a:solidFill>
                  <a:schemeClr val="accent2"/>
                </a:solidFill>
              </a:rPr>
              <a:t>Fishberg, M., Gurdon, J. B., &amp; Elsdale, T. R. (1958)</a:t>
            </a:r>
            <a:r>
              <a:rPr lang="en-GB" sz="1200" b="1" i="1" smtClean="0">
                <a:solidFill>
                  <a:schemeClr val="accent2"/>
                </a:solidFill>
              </a:rPr>
              <a:t> Nature </a:t>
            </a:r>
            <a:r>
              <a:rPr lang="en-GB" sz="1200" b="1" smtClean="0">
                <a:solidFill>
                  <a:schemeClr val="accent2"/>
                </a:solidFill>
              </a:rPr>
              <a:t>181, 424. </a:t>
            </a:r>
          </a:p>
          <a:p>
            <a:pPr eaLnBrk="1" hangingPunct="1"/>
            <a:endParaRPr lang="en-GB" sz="2400" b="1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sz="2400" b="1" smtClean="0">
                <a:solidFill>
                  <a:schemeClr val="accent2"/>
                </a:solidFill>
              </a:rPr>
              <a:t>First SCNT animal was produced by John Gurdon at Oxford University in 1962 from </a:t>
            </a:r>
            <a:r>
              <a:rPr lang="en-GB" sz="2400" b="1" i="1" smtClean="0">
                <a:solidFill>
                  <a:schemeClr val="accent2"/>
                </a:solidFill>
              </a:rPr>
              <a:t>Xenopus Laevis. </a:t>
            </a:r>
          </a:p>
          <a:p>
            <a:pPr marL="457200" lvl="1" indent="-457200" eaLnBrk="1" hangingPunct="1"/>
            <a:endParaRPr lang="en-GB" sz="1200" b="1" smtClean="0">
              <a:solidFill>
                <a:srgbClr val="2D2D8A"/>
              </a:solidFill>
              <a:cs typeface="Arial" charset="0"/>
            </a:endParaRPr>
          </a:p>
          <a:p>
            <a:pPr marL="457200" lvl="1" indent="-457200" eaLnBrk="1" hangingPunct="1"/>
            <a:r>
              <a:rPr lang="en-GB" sz="1200" b="1" smtClean="0">
                <a:solidFill>
                  <a:srgbClr val="2D2D8A"/>
                </a:solidFill>
                <a:cs typeface="Arial" charset="0"/>
              </a:rPr>
              <a:t>Gurdon, JB (1962) </a:t>
            </a:r>
            <a:r>
              <a:rPr lang="en-GB" sz="1200" b="1" i="1" smtClean="0">
                <a:solidFill>
                  <a:srgbClr val="2D2D8A"/>
                </a:solidFill>
                <a:cs typeface="Arial" charset="0"/>
              </a:rPr>
              <a:t>J Embryol Exp Morphol</a:t>
            </a:r>
            <a:r>
              <a:rPr lang="en-GB" sz="1200" b="1" smtClean="0">
                <a:solidFill>
                  <a:srgbClr val="2D2D8A"/>
                </a:solidFill>
                <a:cs typeface="Arial" charset="0"/>
              </a:rPr>
              <a:t> 10: 622.</a:t>
            </a:r>
            <a:endParaRPr lang="en-GB" sz="1200" b="1" i="1" smtClean="0">
              <a:solidFill>
                <a:srgbClr val="2D2D8A"/>
              </a:solidFill>
              <a:cs typeface="Arial" charset="0"/>
            </a:endParaRPr>
          </a:p>
          <a:p>
            <a:pPr eaLnBrk="1" hangingPunct="1"/>
            <a:endParaRPr lang="en-GB" sz="2400" b="1" i="1" smtClean="0">
              <a:solidFill>
                <a:schemeClr val="accent2"/>
              </a:solidFill>
            </a:endParaRPr>
          </a:p>
          <a:p>
            <a:pPr eaLnBrk="1" hangingPunct="1"/>
            <a:endParaRPr lang="en-GB" sz="2400" b="1" i="1" smtClean="0">
              <a:solidFill>
                <a:schemeClr val="accent2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165350"/>
            <a:ext cx="3392488" cy="2889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rgbClr val="000066"/>
                </a:solidFill>
              </a:rPr>
              <a:t>First SCNT Mammals</a:t>
            </a:r>
          </a:p>
        </p:txBody>
      </p:sp>
      <p:pic>
        <p:nvPicPr>
          <p:cNvPr id="18435" name="Picture 5" descr="sh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1341438"/>
            <a:ext cx="3495675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076325" y="1835150"/>
            <a:ext cx="37560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>
                <a:solidFill>
                  <a:schemeClr val="accent2"/>
                </a:solidFill>
              </a:rPr>
              <a:t>Dolly, the sheep is the 1</a:t>
            </a:r>
            <a:r>
              <a:rPr lang="en-GB" sz="3200" baseline="30000">
                <a:solidFill>
                  <a:schemeClr val="accent2"/>
                </a:solidFill>
              </a:rPr>
              <a:t>st</a:t>
            </a:r>
            <a:r>
              <a:rPr lang="en-GB" sz="3200">
                <a:solidFill>
                  <a:schemeClr val="accent2"/>
                </a:solidFill>
              </a:rPr>
              <a:t> cloned mammal from somatic cells in 1996.</a:t>
            </a:r>
          </a:p>
          <a:p>
            <a:pPr eaLnBrk="1" hangingPunct="1"/>
            <a:endParaRPr lang="en-GB" sz="3200">
              <a:solidFill>
                <a:schemeClr val="accent2"/>
              </a:solidFill>
            </a:endParaRPr>
          </a:p>
          <a:p>
            <a:pPr eaLnBrk="1" hangingPunct="1"/>
            <a:r>
              <a:rPr lang="en-GB" sz="1600">
                <a:solidFill>
                  <a:schemeClr val="accent2"/>
                </a:solidFill>
              </a:rPr>
              <a:t>Wilmut et al. (1997) Nature 385:810-3</a:t>
            </a:r>
            <a:endParaRPr lang="en-GB"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47650"/>
            <a:ext cx="8229600" cy="9017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Implication of Cloning Dolly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3550" y="1577975"/>
            <a:ext cx="3168650" cy="3740150"/>
          </a:xfrm>
          <a:noFill/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5697538" y="5461000"/>
            <a:ext cx="2973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 b="0"/>
              <a:t>http://www.roslin.ac.uk/imagelibrary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508000" y="1720850"/>
            <a:ext cx="4770438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GB">
                <a:solidFill>
                  <a:schemeClr val="accent2"/>
                </a:solidFill>
              </a:rPr>
              <a:t>Provide evidence of reversible epigenetic changes in mammals.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GB">
                <a:solidFill>
                  <a:schemeClr val="accent2"/>
                </a:solidFill>
              </a:rPr>
              <a:t>A new avenue of production of ES cells having identical genetic information as a somatic cell.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Cloned Animals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1600200"/>
            <a:ext cx="2603500" cy="1635125"/>
          </a:xfrm>
          <a:noFill/>
        </p:spPr>
      </p:pic>
      <p:pic>
        <p:nvPicPr>
          <p:cNvPr id="20484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0613" y="1265238"/>
            <a:ext cx="2314575" cy="1774825"/>
          </a:xfrm>
          <a:noFill/>
        </p:spPr>
      </p:pic>
      <p:pic>
        <p:nvPicPr>
          <p:cNvPr id="20485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1350" y="2917825"/>
            <a:ext cx="1577975" cy="1739900"/>
          </a:xfrm>
          <a:noFill/>
        </p:spPr>
      </p:pic>
      <p:pic>
        <p:nvPicPr>
          <p:cNvPr id="20486" name="Picture 19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88" y="3465513"/>
            <a:ext cx="1782762" cy="1868487"/>
          </a:xfrm>
          <a:noFill/>
        </p:spPr>
      </p:pic>
      <p:pic>
        <p:nvPicPr>
          <p:cNvPr id="20487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4573588"/>
            <a:ext cx="2189163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233738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419225"/>
            <a:ext cx="22637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4673600"/>
            <a:ext cx="2857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0587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Manipulators</a:t>
            </a:r>
          </a:p>
        </p:txBody>
      </p:sp>
      <p:pic>
        <p:nvPicPr>
          <p:cNvPr id="21507" name="Picture 1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409700"/>
            <a:ext cx="60706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Topics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064500" cy="4568825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GB" b="1" smtClean="0">
                <a:solidFill>
                  <a:srgbClr val="000099"/>
                </a:solidFill>
              </a:rPr>
              <a:t>Concept of reprogramming.</a:t>
            </a:r>
          </a:p>
          <a:p>
            <a:pPr eaLnBrk="1" hangingPunct="1">
              <a:spcAft>
                <a:spcPct val="50000"/>
              </a:spcAft>
            </a:pPr>
            <a:r>
              <a:rPr lang="en-GB" b="1" smtClean="0">
                <a:solidFill>
                  <a:srgbClr val="000099"/>
                </a:solidFill>
              </a:rPr>
              <a:t>Current somatic cell reprogramming technologies.</a:t>
            </a:r>
          </a:p>
          <a:p>
            <a:pPr eaLnBrk="1" hangingPunct="1"/>
            <a:r>
              <a:rPr lang="en-GB" b="1" smtClean="0">
                <a:solidFill>
                  <a:srgbClr val="000099"/>
                </a:solidFill>
              </a:rPr>
              <a:t>Reprogramming and regenerative medicine.</a:t>
            </a:r>
          </a:p>
          <a:p>
            <a:pPr eaLnBrk="1" hangingPunct="1"/>
            <a:endParaRPr lang="en-GB" b="1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469900"/>
            <a:ext cx="8229600" cy="84455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Mechanic Factors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871663"/>
            <a:ext cx="8154988" cy="3713162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Extensive micromanipulations of oocyte and somatic cells.</a:t>
            </a:r>
          </a:p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Exposure to noxious chemicals.</a:t>
            </a:r>
          </a:p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Loss of 10-15% of ooplasm during enucleation.</a:t>
            </a:r>
          </a:p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Confirmation of enucleation-expose to UV.</a:t>
            </a:r>
          </a:p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Activation of the cloned embryos.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8212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Epigenetic Factors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725" y="1785938"/>
            <a:ext cx="8042275" cy="3686175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Type, age of nuclear donor cells.</a:t>
            </a:r>
          </a:p>
          <a:p>
            <a:pPr eaLnBrk="1" hangingPunct="1"/>
            <a:endParaRPr lang="en-GB" b="1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Degree of epigenetic reprogramming achieved.</a:t>
            </a:r>
          </a:p>
          <a:p>
            <a:pPr lvl="1" eaLnBrk="1" hangingPunct="1"/>
            <a:r>
              <a:rPr lang="en-GB" b="1" smtClean="0">
                <a:solidFill>
                  <a:schemeClr val="accent2"/>
                </a:solidFill>
              </a:rPr>
              <a:t>Degree of demethylation achieved.</a:t>
            </a:r>
          </a:p>
          <a:p>
            <a:pPr lvl="1" eaLnBrk="1" hangingPunct="1"/>
            <a:r>
              <a:rPr lang="en-GB" b="1" smtClean="0">
                <a:solidFill>
                  <a:schemeClr val="accent2"/>
                </a:solidFill>
              </a:rPr>
              <a:t>Chromatin remodeling</a:t>
            </a:r>
            <a:r>
              <a:rPr lang="en-GB" sz="2400" b="1" smtClean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Dolly’s Death…..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8838" y="1808163"/>
            <a:ext cx="2867025" cy="3384550"/>
          </a:xfrm>
          <a:noFill/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5930900" y="5329238"/>
            <a:ext cx="2973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 b="0"/>
              <a:t>http://www.roslin.ac.uk/imagelibrary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952500" y="1660525"/>
            <a:ext cx="307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644525" y="1487488"/>
            <a:ext cx="51069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chemeClr val="accent2"/>
                </a:solidFill>
              </a:rPr>
              <a:t>Loss of Dolly attributed to a</a:t>
            </a:r>
          </a:p>
          <a:p>
            <a:pPr eaLnBrk="1" hangingPunct="1"/>
            <a:r>
              <a:rPr lang="en-GB" sz="2400">
                <a:solidFill>
                  <a:schemeClr val="accent2"/>
                </a:solidFill>
              </a:rPr>
              <a:t>progressive lung disease, usually</a:t>
            </a:r>
          </a:p>
          <a:p>
            <a:pPr eaLnBrk="1" hangingPunct="1"/>
            <a:r>
              <a:rPr lang="en-GB" sz="2400">
                <a:solidFill>
                  <a:schemeClr val="accent2"/>
                </a:solidFill>
              </a:rPr>
              <a:t>found in older sheep(13-14</a:t>
            </a:r>
          </a:p>
          <a:p>
            <a:pPr eaLnBrk="1" hangingPunct="1"/>
            <a:r>
              <a:rPr lang="en-GB" sz="2400">
                <a:solidFill>
                  <a:schemeClr val="accent2"/>
                </a:solidFill>
              </a:rPr>
              <a:t>years). She was 6 years old. So</a:t>
            </a:r>
          </a:p>
          <a:p>
            <a:pPr eaLnBrk="1" hangingPunct="1"/>
            <a:r>
              <a:rPr lang="en-GB" sz="2400">
                <a:solidFill>
                  <a:schemeClr val="accent2"/>
                </a:solidFill>
              </a:rPr>
              <a:t>was it premature aging?</a:t>
            </a:r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606425" y="3846513"/>
            <a:ext cx="4927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269875"/>
            <a:r>
              <a:rPr lang="en-GB" sz="2400">
                <a:solidFill>
                  <a:schemeClr val="accent2"/>
                </a:solidFill>
              </a:rPr>
              <a:t>Some facts:</a:t>
            </a:r>
          </a:p>
          <a:p>
            <a:pPr marL="269875" indent="-269875">
              <a:buFontTx/>
              <a:buChar char="•"/>
            </a:pPr>
            <a:r>
              <a:rPr lang="en-GB" sz="2400">
                <a:solidFill>
                  <a:schemeClr val="accent2"/>
                </a:solidFill>
              </a:rPr>
              <a:t>Dolly's DNA from an ewe of 6 years.</a:t>
            </a:r>
          </a:p>
          <a:p>
            <a:pPr marL="269875" indent="-269875">
              <a:buFontTx/>
              <a:buChar char="•"/>
            </a:pPr>
            <a:r>
              <a:rPr lang="en-GB" sz="2400">
                <a:solidFill>
                  <a:schemeClr val="accent2"/>
                </a:solidFill>
              </a:rPr>
              <a:t>Was born 6 year sheep?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Current Technologies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7920038" cy="3124200"/>
          </a:xfrm>
        </p:spPr>
        <p:txBody>
          <a:bodyPr/>
          <a:lstStyle/>
          <a:p>
            <a:pPr marL="0" indent="354013" eaLnBrk="1" hangingPunct="1">
              <a:spcAft>
                <a:spcPct val="50000"/>
              </a:spcAft>
            </a:pPr>
            <a:r>
              <a:rPr lang="en-GB" b="1" smtClean="0">
                <a:solidFill>
                  <a:srgbClr val="DDFBE4"/>
                </a:solidFill>
              </a:rPr>
              <a:t>Somatic Cell Nuclear Transfer (SCNT)</a:t>
            </a:r>
          </a:p>
          <a:p>
            <a:pPr marL="0" indent="354013" eaLnBrk="1" hangingPunct="1">
              <a:spcAft>
                <a:spcPct val="50000"/>
              </a:spcAft>
            </a:pPr>
            <a:r>
              <a:rPr lang="en-GB" b="1" smtClean="0">
                <a:solidFill>
                  <a:schemeClr val="accent2"/>
                </a:solidFill>
              </a:rPr>
              <a:t>Fusion with embryonic stem cells.</a:t>
            </a:r>
          </a:p>
          <a:p>
            <a:pPr marL="0" indent="354013" eaLnBrk="1" hangingPunct="1">
              <a:spcAft>
                <a:spcPct val="50000"/>
              </a:spcAft>
            </a:pPr>
            <a:r>
              <a:rPr lang="en-GB" b="1" smtClean="0">
                <a:solidFill>
                  <a:srgbClr val="DDFBE4"/>
                </a:solidFill>
              </a:rPr>
              <a:t>Reprogramming with defined factors.</a:t>
            </a:r>
          </a:p>
          <a:p>
            <a:pPr marL="0" indent="354013" eaLnBrk="1" hangingPunct="1"/>
            <a:endParaRPr lang="en-GB" b="1" smtClean="0">
              <a:solidFill>
                <a:srgbClr val="DDFBE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Reprogramming by Fusion with Embryonic Stem Cells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1200150" y="2312988"/>
          <a:ext cx="7223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Image" r:id="rId3" imgW="722194" imgH="850394" progId="Photoshop.Image.8">
                  <p:embed/>
                </p:oleObj>
              </mc:Choice>
              <mc:Fallback>
                <p:oleObj name="Image" r:id="rId3" imgW="722194" imgH="850394" progId="Photoshop.Imag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312988"/>
                        <a:ext cx="72231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1987550" y="2771775"/>
            <a:ext cx="61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054" name="Group 5"/>
          <p:cNvGrpSpPr>
            <a:grpSpLocks/>
          </p:cNvGrpSpPr>
          <p:nvPr/>
        </p:nvGrpSpPr>
        <p:grpSpPr bwMode="auto">
          <a:xfrm>
            <a:off x="2635250" y="2420938"/>
            <a:ext cx="204788" cy="266700"/>
            <a:chOff x="1714" y="1219"/>
            <a:chExt cx="129" cy="168"/>
          </a:xfrm>
        </p:grpSpPr>
        <p:sp>
          <p:nvSpPr>
            <p:cNvPr id="2137" name="Freeform 6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8" name="Oval 7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5" name="Group 8"/>
          <p:cNvGrpSpPr>
            <a:grpSpLocks/>
          </p:cNvGrpSpPr>
          <p:nvPr/>
        </p:nvGrpSpPr>
        <p:grpSpPr bwMode="auto">
          <a:xfrm>
            <a:off x="4259263" y="2403475"/>
            <a:ext cx="204787" cy="266700"/>
            <a:chOff x="1714" y="1219"/>
            <a:chExt cx="129" cy="168"/>
          </a:xfrm>
        </p:grpSpPr>
        <p:sp>
          <p:nvSpPr>
            <p:cNvPr id="2135" name="Freeform 9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D14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6" name="Oval 10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6" name="Group 11"/>
          <p:cNvGrpSpPr>
            <a:grpSpLocks/>
          </p:cNvGrpSpPr>
          <p:nvPr/>
        </p:nvGrpSpPr>
        <p:grpSpPr bwMode="auto">
          <a:xfrm>
            <a:off x="4465638" y="2571750"/>
            <a:ext cx="204787" cy="266700"/>
            <a:chOff x="1714" y="1219"/>
            <a:chExt cx="129" cy="168"/>
          </a:xfrm>
        </p:grpSpPr>
        <p:sp>
          <p:nvSpPr>
            <p:cNvPr id="2133" name="Freeform 12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D14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4" name="Oval 13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7" name="Group 14"/>
          <p:cNvGrpSpPr>
            <a:grpSpLocks/>
          </p:cNvGrpSpPr>
          <p:nvPr/>
        </p:nvGrpSpPr>
        <p:grpSpPr bwMode="auto">
          <a:xfrm>
            <a:off x="4213225" y="2673350"/>
            <a:ext cx="204788" cy="266700"/>
            <a:chOff x="1714" y="1219"/>
            <a:chExt cx="129" cy="168"/>
          </a:xfrm>
        </p:grpSpPr>
        <p:sp>
          <p:nvSpPr>
            <p:cNvPr id="2131" name="Freeform 15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D14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2" name="Oval 16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8" name="Group 17"/>
          <p:cNvGrpSpPr>
            <a:grpSpLocks/>
          </p:cNvGrpSpPr>
          <p:nvPr/>
        </p:nvGrpSpPr>
        <p:grpSpPr bwMode="auto">
          <a:xfrm>
            <a:off x="3998913" y="2552700"/>
            <a:ext cx="204787" cy="266700"/>
            <a:chOff x="1714" y="1219"/>
            <a:chExt cx="129" cy="168"/>
          </a:xfrm>
        </p:grpSpPr>
        <p:sp>
          <p:nvSpPr>
            <p:cNvPr id="2129" name="Freeform 18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D14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0" name="Oval 19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9" name="Group 20"/>
          <p:cNvGrpSpPr>
            <a:grpSpLocks/>
          </p:cNvGrpSpPr>
          <p:nvPr/>
        </p:nvGrpSpPr>
        <p:grpSpPr bwMode="auto">
          <a:xfrm>
            <a:off x="4027488" y="2805113"/>
            <a:ext cx="204787" cy="266700"/>
            <a:chOff x="1714" y="1219"/>
            <a:chExt cx="129" cy="168"/>
          </a:xfrm>
        </p:grpSpPr>
        <p:sp>
          <p:nvSpPr>
            <p:cNvPr id="2127" name="Freeform 21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D14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8" name="Oval 22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0" name="Group 23"/>
          <p:cNvGrpSpPr>
            <a:grpSpLocks/>
          </p:cNvGrpSpPr>
          <p:nvPr/>
        </p:nvGrpSpPr>
        <p:grpSpPr bwMode="auto">
          <a:xfrm>
            <a:off x="4400550" y="2851150"/>
            <a:ext cx="204788" cy="266700"/>
            <a:chOff x="1714" y="1219"/>
            <a:chExt cx="129" cy="168"/>
          </a:xfrm>
        </p:grpSpPr>
        <p:sp>
          <p:nvSpPr>
            <p:cNvPr id="2125" name="Freeform 24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D14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6" name="Oval 25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1" name="Group 26"/>
          <p:cNvGrpSpPr>
            <a:grpSpLocks/>
          </p:cNvGrpSpPr>
          <p:nvPr/>
        </p:nvGrpSpPr>
        <p:grpSpPr bwMode="auto">
          <a:xfrm>
            <a:off x="2851150" y="2506663"/>
            <a:ext cx="204788" cy="266700"/>
            <a:chOff x="1714" y="1219"/>
            <a:chExt cx="129" cy="168"/>
          </a:xfrm>
        </p:grpSpPr>
        <p:sp>
          <p:nvSpPr>
            <p:cNvPr id="2123" name="Freeform 27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4" name="Oval 28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2" name="Group 29"/>
          <p:cNvGrpSpPr>
            <a:grpSpLocks/>
          </p:cNvGrpSpPr>
          <p:nvPr/>
        </p:nvGrpSpPr>
        <p:grpSpPr bwMode="auto">
          <a:xfrm>
            <a:off x="2646363" y="2711450"/>
            <a:ext cx="204787" cy="266700"/>
            <a:chOff x="1714" y="1219"/>
            <a:chExt cx="129" cy="168"/>
          </a:xfrm>
        </p:grpSpPr>
        <p:sp>
          <p:nvSpPr>
            <p:cNvPr id="2121" name="Freeform 30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2" name="Oval 31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3" name="Group 32"/>
          <p:cNvGrpSpPr>
            <a:grpSpLocks/>
          </p:cNvGrpSpPr>
          <p:nvPr/>
        </p:nvGrpSpPr>
        <p:grpSpPr bwMode="auto">
          <a:xfrm>
            <a:off x="2841625" y="2692400"/>
            <a:ext cx="204788" cy="266700"/>
            <a:chOff x="1714" y="1219"/>
            <a:chExt cx="129" cy="168"/>
          </a:xfrm>
        </p:grpSpPr>
        <p:sp>
          <p:nvSpPr>
            <p:cNvPr id="2119" name="Freeform 33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0" name="Oval 34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4" name="Group 35"/>
          <p:cNvGrpSpPr>
            <a:grpSpLocks/>
          </p:cNvGrpSpPr>
          <p:nvPr/>
        </p:nvGrpSpPr>
        <p:grpSpPr bwMode="auto">
          <a:xfrm>
            <a:off x="3046413" y="2449513"/>
            <a:ext cx="204787" cy="266700"/>
            <a:chOff x="1714" y="1219"/>
            <a:chExt cx="129" cy="168"/>
          </a:xfrm>
        </p:grpSpPr>
        <p:sp>
          <p:nvSpPr>
            <p:cNvPr id="2117" name="Freeform 36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8" name="Oval 37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5" name="Group 38"/>
          <p:cNvGrpSpPr>
            <a:grpSpLocks/>
          </p:cNvGrpSpPr>
          <p:nvPr/>
        </p:nvGrpSpPr>
        <p:grpSpPr bwMode="auto">
          <a:xfrm>
            <a:off x="2673350" y="2917825"/>
            <a:ext cx="204788" cy="266700"/>
            <a:chOff x="1714" y="1219"/>
            <a:chExt cx="129" cy="168"/>
          </a:xfrm>
        </p:grpSpPr>
        <p:sp>
          <p:nvSpPr>
            <p:cNvPr id="2115" name="Freeform 39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6" name="Oval 40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6" name="Group 41"/>
          <p:cNvGrpSpPr>
            <a:grpSpLocks/>
          </p:cNvGrpSpPr>
          <p:nvPr/>
        </p:nvGrpSpPr>
        <p:grpSpPr bwMode="auto">
          <a:xfrm>
            <a:off x="3019425" y="2851150"/>
            <a:ext cx="204788" cy="266700"/>
            <a:chOff x="1714" y="1219"/>
            <a:chExt cx="129" cy="168"/>
          </a:xfrm>
        </p:grpSpPr>
        <p:sp>
          <p:nvSpPr>
            <p:cNvPr id="2113" name="Freeform 42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4" name="Oval 43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7" name="Group 44"/>
          <p:cNvGrpSpPr>
            <a:grpSpLocks/>
          </p:cNvGrpSpPr>
          <p:nvPr/>
        </p:nvGrpSpPr>
        <p:grpSpPr bwMode="auto">
          <a:xfrm>
            <a:off x="3065463" y="2663825"/>
            <a:ext cx="204787" cy="266700"/>
            <a:chOff x="1714" y="1219"/>
            <a:chExt cx="129" cy="168"/>
          </a:xfrm>
        </p:grpSpPr>
        <p:sp>
          <p:nvSpPr>
            <p:cNvPr id="2111" name="Freeform 45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2" name="Oval 46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8" name="Group 47"/>
          <p:cNvGrpSpPr>
            <a:grpSpLocks/>
          </p:cNvGrpSpPr>
          <p:nvPr/>
        </p:nvGrpSpPr>
        <p:grpSpPr bwMode="auto">
          <a:xfrm>
            <a:off x="2851150" y="2963863"/>
            <a:ext cx="204788" cy="266700"/>
            <a:chOff x="1714" y="1219"/>
            <a:chExt cx="129" cy="168"/>
          </a:xfrm>
        </p:grpSpPr>
        <p:sp>
          <p:nvSpPr>
            <p:cNvPr id="2109" name="Freeform 48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0" name="Oval 49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9" name="Line 50"/>
          <p:cNvSpPr>
            <a:spLocks noChangeShapeType="1"/>
          </p:cNvSpPr>
          <p:nvPr/>
        </p:nvSpPr>
        <p:spPr bwMode="auto">
          <a:xfrm>
            <a:off x="3328988" y="2790825"/>
            <a:ext cx="579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0" name="Text Box 51"/>
          <p:cNvSpPr txBox="1">
            <a:spLocks noChangeArrowheads="1"/>
          </p:cNvSpPr>
          <p:nvPr/>
        </p:nvSpPr>
        <p:spPr bwMode="auto">
          <a:xfrm>
            <a:off x="3292475" y="2047875"/>
            <a:ext cx="167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/>
              <a:t>Transduction with Puro</a:t>
            </a:r>
            <a:r>
              <a:rPr lang="en-GB" sz="1200">
                <a:solidFill>
                  <a:srgbClr val="FF3300"/>
                </a:solidFill>
              </a:rPr>
              <a:t>r</a:t>
            </a:r>
            <a:r>
              <a:rPr lang="en-GB" sz="1200"/>
              <a:t> virus</a:t>
            </a:r>
          </a:p>
        </p:txBody>
      </p:sp>
      <p:graphicFrame>
        <p:nvGraphicFramePr>
          <p:cNvPr id="2051" name="Object 52"/>
          <p:cNvGraphicFramePr>
            <a:graphicFrameLocks noChangeAspect="1"/>
          </p:cNvGraphicFramePr>
          <p:nvPr>
            <p:ph sz="quarter" idx="3"/>
          </p:nvPr>
        </p:nvGraphicFramePr>
        <p:xfrm>
          <a:off x="1279525" y="4152900"/>
          <a:ext cx="5667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Image" r:id="rId5" imgW="566641" imgH="548641" progId="Photoshop.Image.8">
                  <p:embed/>
                </p:oleObj>
              </mc:Choice>
              <mc:Fallback>
                <p:oleObj name="Image" r:id="rId5" imgW="566641" imgH="548641" progId="Photoshop.Image.8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4152900"/>
                        <a:ext cx="56673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1" name="Line 53"/>
          <p:cNvSpPr>
            <a:spLocks noChangeShapeType="1"/>
          </p:cNvSpPr>
          <p:nvPr/>
        </p:nvSpPr>
        <p:spPr bwMode="auto">
          <a:xfrm>
            <a:off x="1958975" y="4470400"/>
            <a:ext cx="577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2" name="Oval 54"/>
          <p:cNvSpPr>
            <a:spLocks noChangeArrowheads="1"/>
          </p:cNvSpPr>
          <p:nvPr/>
        </p:nvSpPr>
        <p:spPr bwMode="auto">
          <a:xfrm>
            <a:off x="2687638" y="4198938"/>
            <a:ext cx="233362" cy="250825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Oval 55"/>
          <p:cNvSpPr>
            <a:spLocks noChangeArrowheads="1"/>
          </p:cNvSpPr>
          <p:nvPr/>
        </p:nvSpPr>
        <p:spPr bwMode="auto">
          <a:xfrm>
            <a:off x="4318000" y="4332288"/>
            <a:ext cx="234950" cy="241300"/>
          </a:xfrm>
          <a:prstGeom prst="ellipse">
            <a:avLst/>
          </a:prstGeom>
          <a:gradFill rotWithShape="1">
            <a:gsLst>
              <a:gs pos="0">
                <a:srgbClr val="EBFBDD"/>
              </a:gs>
              <a:gs pos="100000">
                <a:srgbClr val="6ECC1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Oval 56"/>
          <p:cNvSpPr>
            <a:spLocks noChangeArrowheads="1"/>
          </p:cNvSpPr>
          <p:nvPr/>
        </p:nvSpPr>
        <p:spPr bwMode="auto">
          <a:xfrm>
            <a:off x="2744788" y="4387850"/>
            <a:ext cx="233362" cy="250825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Oval 57"/>
          <p:cNvSpPr>
            <a:spLocks noChangeArrowheads="1"/>
          </p:cNvSpPr>
          <p:nvPr/>
        </p:nvSpPr>
        <p:spPr bwMode="auto">
          <a:xfrm>
            <a:off x="2792413" y="4265613"/>
            <a:ext cx="233362" cy="250825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Oval 58"/>
          <p:cNvSpPr>
            <a:spLocks noChangeArrowheads="1"/>
          </p:cNvSpPr>
          <p:nvPr/>
        </p:nvSpPr>
        <p:spPr bwMode="auto">
          <a:xfrm>
            <a:off x="2903538" y="4414838"/>
            <a:ext cx="233362" cy="250825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Oval 59"/>
          <p:cNvSpPr>
            <a:spLocks noChangeArrowheads="1"/>
          </p:cNvSpPr>
          <p:nvPr/>
        </p:nvSpPr>
        <p:spPr bwMode="auto">
          <a:xfrm>
            <a:off x="2616200" y="4500563"/>
            <a:ext cx="233363" cy="250825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Oval 60"/>
          <p:cNvSpPr>
            <a:spLocks noChangeArrowheads="1"/>
          </p:cNvSpPr>
          <p:nvPr/>
        </p:nvSpPr>
        <p:spPr bwMode="auto">
          <a:xfrm>
            <a:off x="2840038" y="4556125"/>
            <a:ext cx="233362" cy="250825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Oval 61"/>
          <p:cNvSpPr>
            <a:spLocks noChangeArrowheads="1"/>
          </p:cNvSpPr>
          <p:nvPr/>
        </p:nvSpPr>
        <p:spPr bwMode="auto">
          <a:xfrm>
            <a:off x="3006725" y="4248150"/>
            <a:ext cx="233363" cy="250825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Oval 62"/>
          <p:cNvSpPr>
            <a:spLocks noChangeArrowheads="1"/>
          </p:cNvSpPr>
          <p:nvPr/>
        </p:nvSpPr>
        <p:spPr bwMode="auto">
          <a:xfrm>
            <a:off x="3054350" y="4433888"/>
            <a:ext cx="233363" cy="250825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Oval 63"/>
          <p:cNvSpPr>
            <a:spLocks noChangeArrowheads="1"/>
          </p:cNvSpPr>
          <p:nvPr/>
        </p:nvSpPr>
        <p:spPr bwMode="auto">
          <a:xfrm>
            <a:off x="3017838" y="4573588"/>
            <a:ext cx="233362" cy="250825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Line 64"/>
          <p:cNvSpPr>
            <a:spLocks noChangeShapeType="1"/>
          </p:cNvSpPr>
          <p:nvPr/>
        </p:nvSpPr>
        <p:spPr bwMode="auto">
          <a:xfrm>
            <a:off x="3432175" y="4525963"/>
            <a:ext cx="623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3" name="Oval 65"/>
          <p:cNvSpPr>
            <a:spLocks noChangeArrowheads="1"/>
          </p:cNvSpPr>
          <p:nvPr/>
        </p:nvSpPr>
        <p:spPr bwMode="auto">
          <a:xfrm>
            <a:off x="4533900" y="4548188"/>
            <a:ext cx="234950" cy="241300"/>
          </a:xfrm>
          <a:prstGeom prst="ellipse">
            <a:avLst/>
          </a:prstGeom>
          <a:gradFill rotWithShape="1">
            <a:gsLst>
              <a:gs pos="0">
                <a:srgbClr val="EBFBDD"/>
              </a:gs>
              <a:gs pos="100000">
                <a:srgbClr val="6ECC1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Oval 66"/>
          <p:cNvSpPr>
            <a:spLocks noChangeArrowheads="1"/>
          </p:cNvSpPr>
          <p:nvPr/>
        </p:nvSpPr>
        <p:spPr bwMode="auto">
          <a:xfrm>
            <a:off x="4283075" y="4456113"/>
            <a:ext cx="234950" cy="241300"/>
          </a:xfrm>
          <a:prstGeom prst="ellipse">
            <a:avLst/>
          </a:prstGeom>
          <a:gradFill rotWithShape="1">
            <a:gsLst>
              <a:gs pos="0">
                <a:srgbClr val="EBFBDD"/>
              </a:gs>
              <a:gs pos="100000">
                <a:srgbClr val="6ECC1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Oval 67"/>
          <p:cNvSpPr>
            <a:spLocks noChangeArrowheads="1"/>
          </p:cNvSpPr>
          <p:nvPr/>
        </p:nvSpPr>
        <p:spPr bwMode="auto">
          <a:xfrm>
            <a:off x="4525963" y="4362450"/>
            <a:ext cx="234950" cy="241300"/>
          </a:xfrm>
          <a:prstGeom prst="ellipse">
            <a:avLst/>
          </a:prstGeom>
          <a:gradFill rotWithShape="1">
            <a:gsLst>
              <a:gs pos="0">
                <a:srgbClr val="EBFBDD"/>
              </a:gs>
              <a:gs pos="100000">
                <a:srgbClr val="6ECC1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Oval 68"/>
          <p:cNvSpPr>
            <a:spLocks noChangeArrowheads="1"/>
          </p:cNvSpPr>
          <p:nvPr/>
        </p:nvSpPr>
        <p:spPr bwMode="auto">
          <a:xfrm>
            <a:off x="4170363" y="4287838"/>
            <a:ext cx="234950" cy="241300"/>
          </a:xfrm>
          <a:prstGeom prst="ellipse">
            <a:avLst/>
          </a:prstGeom>
          <a:gradFill rotWithShape="1">
            <a:gsLst>
              <a:gs pos="0">
                <a:srgbClr val="EBFBDD"/>
              </a:gs>
              <a:gs pos="100000">
                <a:srgbClr val="6ECC1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Oval 69"/>
          <p:cNvSpPr>
            <a:spLocks noChangeArrowheads="1"/>
          </p:cNvSpPr>
          <p:nvPr/>
        </p:nvSpPr>
        <p:spPr bwMode="auto">
          <a:xfrm>
            <a:off x="4143375" y="4587875"/>
            <a:ext cx="234950" cy="241300"/>
          </a:xfrm>
          <a:prstGeom prst="ellipse">
            <a:avLst/>
          </a:prstGeom>
          <a:gradFill rotWithShape="1">
            <a:gsLst>
              <a:gs pos="0">
                <a:srgbClr val="EBFBDD"/>
              </a:gs>
              <a:gs pos="100000">
                <a:srgbClr val="6ECC1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Oval 70"/>
          <p:cNvSpPr>
            <a:spLocks noChangeArrowheads="1"/>
          </p:cNvSpPr>
          <p:nvPr/>
        </p:nvSpPr>
        <p:spPr bwMode="auto">
          <a:xfrm>
            <a:off x="4386263" y="4643438"/>
            <a:ext cx="234950" cy="241300"/>
          </a:xfrm>
          <a:prstGeom prst="ellipse">
            <a:avLst/>
          </a:prstGeom>
          <a:gradFill rotWithShape="1">
            <a:gsLst>
              <a:gs pos="0">
                <a:srgbClr val="EBFBDD"/>
              </a:gs>
              <a:gs pos="100000">
                <a:srgbClr val="6ECC1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Oval 71"/>
          <p:cNvSpPr>
            <a:spLocks noChangeArrowheads="1"/>
          </p:cNvSpPr>
          <p:nvPr/>
        </p:nvSpPr>
        <p:spPr bwMode="auto">
          <a:xfrm>
            <a:off x="4443413" y="4222750"/>
            <a:ext cx="234950" cy="241300"/>
          </a:xfrm>
          <a:prstGeom prst="ellipse">
            <a:avLst/>
          </a:prstGeom>
          <a:gradFill rotWithShape="1">
            <a:gsLst>
              <a:gs pos="0">
                <a:srgbClr val="EBFBDD"/>
              </a:gs>
              <a:gs pos="100000">
                <a:srgbClr val="6ECC1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Oval 72"/>
          <p:cNvSpPr>
            <a:spLocks noChangeArrowheads="1"/>
          </p:cNvSpPr>
          <p:nvPr/>
        </p:nvSpPr>
        <p:spPr bwMode="auto">
          <a:xfrm>
            <a:off x="4638675" y="4614863"/>
            <a:ext cx="234950" cy="241300"/>
          </a:xfrm>
          <a:prstGeom prst="ellipse">
            <a:avLst/>
          </a:prstGeom>
          <a:gradFill rotWithShape="1">
            <a:gsLst>
              <a:gs pos="0">
                <a:srgbClr val="EBFBDD"/>
              </a:gs>
              <a:gs pos="100000">
                <a:srgbClr val="6ECC1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1" name="Text Box 73"/>
          <p:cNvSpPr txBox="1">
            <a:spLocks noChangeArrowheads="1"/>
          </p:cNvSpPr>
          <p:nvPr/>
        </p:nvSpPr>
        <p:spPr bwMode="auto">
          <a:xfrm>
            <a:off x="2687638" y="313055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2n</a:t>
            </a:r>
          </a:p>
        </p:txBody>
      </p:sp>
      <p:sp>
        <p:nvSpPr>
          <p:cNvPr id="2092" name="Text Box 74"/>
          <p:cNvSpPr txBox="1">
            <a:spLocks noChangeArrowheads="1"/>
          </p:cNvSpPr>
          <p:nvPr/>
        </p:nvSpPr>
        <p:spPr bwMode="auto">
          <a:xfrm>
            <a:off x="2698750" y="4886325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2n</a:t>
            </a:r>
          </a:p>
        </p:txBody>
      </p:sp>
      <p:sp>
        <p:nvSpPr>
          <p:cNvPr id="2093" name="Text Box 75"/>
          <p:cNvSpPr txBox="1">
            <a:spLocks noChangeArrowheads="1"/>
          </p:cNvSpPr>
          <p:nvPr/>
        </p:nvSpPr>
        <p:spPr bwMode="auto">
          <a:xfrm>
            <a:off x="3986213" y="3132138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2n</a:t>
            </a:r>
          </a:p>
        </p:txBody>
      </p:sp>
      <p:sp>
        <p:nvSpPr>
          <p:cNvPr id="2094" name="Text Box 76"/>
          <p:cNvSpPr txBox="1">
            <a:spLocks noChangeArrowheads="1"/>
          </p:cNvSpPr>
          <p:nvPr/>
        </p:nvSpPr>
        <p:spPr bwMode="auto">
          <a:xfrm>
            <a:off x="4171950" y="49403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2n</a:t>
            </a:r>
          </a:p>
        </p:txBody>
      </p:sp>
      <p:sp>
        <p:nvSpPr>
          <p:cNvPr id="2095" name="Oval 77"/>
          <p:cNvSpPr>
            <a:spLocks noChangeArrowheads="1"/>
          </p:cNvSpPr>
          <p:nvPr/>
        </p:nvSpPr>
        <p:spPr bwMode="auto">
          <a:xfrm>
            <a:off x="5526088" y="3551238"/>
            <a:ext cx="234950" cy="241300"/>
          </a:xfrm>
          <a:prstGeom prst="ellipse">
            <a:avLst/>
          </a:prstGeom>
          <a:gradFill rotWithShape="1">
            <a:gsLst>
              <a:gs pos="0">
                <a:srgbClr val="EBFBDD"/>
              </a:gs>
              <a:gs pos="100000">
                <a:srgbClr val="6ECC1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6" name="Group 78"/>
          <p:cNvGrpSpPr>
            <a:grpSpLocks/>
          </p:cNvGrpSpPr>
          <p:nvPr/>
        </p:nvGrpSpPr>
        <p:grpSpPr bwMode="auto">
          <a:xfrm>
            <a:off x="5503863" y="3348038"/>
            <a:ext cx="204787" cy="266700"/>
            <a:chOff x="1714" y="1219"/>
            <a:chExt cx="129" cy="168"/>
          </a:xfrm>
        </p:grpSpPr>
        <p:sp>
          <p:nvSpPr>
            <p:cNvPr id="2107" name="Freeform 79"/>
            <p:cNvSpPr>
              <a:spLocks/>
            </p:cNvSpPr>
            <p:nvPr/>
          </p:nvSpPr>
          <p:spPr bwMode="auto">
            <a:xfrm>
              <a:off x="1714" y="1219"/>
              <a:ext cx="129" cy="168"/>
            </a:xfrm>
            <a:custGeom>
              <a:avLst/>
              <a:gdLst>
                <a:gd name="T0" fmla="*/ 1 w 229"/>
                <a:gd name="T1" fmla="*/ 2 h 274"/>
                <a:gd name="T2" fmla="*/ 1 w 229"/>
                <a:gd name="T3" fmla="*/ 2 h 274"/>
                <a:gd name="T4" fmla="*/ 1 w 229"/>
                <a:gd name="T5" fmla="*/ 1 h 274"/>
                <a:gd name="T6" fmla="*/ 2 w 229"/>
                <a:gd name="T7" fmla="*/ 2 h 274"/>
                <a:gd name="T8" fmla="*/ 2 w 229"/>
                <a:gd name="T9" fmla="*/ 1 h 274"/>
                <a:gd name="T10" fmla="*/ 2 w 229"/>
                <a:gd name="T11" fmla="*/ 4 h 274"/>
                <a:gd name="T12" fmla="*/ 2 w 229"/>
                <a:gd name="T13" fmla="*/ 4 h 274"/>
                <a:gd name="T14" fmla="*/ 2 w 229"/>
                <a:gd name="T15" fmla="*/ 4 h 274"/>
                <a:gd name="T16" fmla="*/ 1 w 229"/>
                <a:gd name="T17" fmla="*/ 5 h 274"/>
                <a:gd name="T18" fmla="*/ 1 w 229"/>
                <a:gd name="T19" fmla="*/ 6 h 274"/>
                <a:gd name="T20" fmla="*/ 1 w 229"/>
                <a:gd name="T21" fmla="*/ 4 h 274"/>
                <a:gd name="T22" fmla="*/ 1 w 229"/>
                <a:gd name="T23" fmla="*/ 5 h 274"/>
                <a:gd name="T24" fmla="*/ 1 w 229"/>
                <a:gd name="T25" fmla="*/ 4 h 274"/>
                <a:gd name="T26" fmla="*/ 1 w 229"/>
                <a:gd name="T27" fmla="*/ 4 h 274"/>
                <a:gd name="T28" fmla="*/ 1 w 229"/>
                <a:gd name="T29" fmla="*/ 4 h 274"/>
                <a:gd name="T30" fmla="*/ 1 w 229"/>
                <a:gd name="T31" fmla="*/ 3 h 274"/>
                <a:gd name="T32" fmla="*/ 1 w 229"/>
                <a:gd name="T33" fmla="*/ 2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274"/>
                <a:gd name="T53" fmla="*/ 229 w 229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274">
                  <a:moveTo>
                    <a:pt x="31" y="139"/>
                  </a:moveTo>
                  <a:cubicBezTo>
                    <a:pt x="33" y="129"/>
                    <a:pt x="34" y="119"/>
                    <a:pt x="37" y="109"/>
                  </a:cubicBezTo>
                  <a:cubicBezTo>
                    <a:pt x="40" y="97"/>
                    <a:pt x="49" y="74"/>
                    <a:pt x="49" y="74"/>
                  </a:cubicBezTo>
                  <a:cubicBezTo>
                    <a:pt x="109" y="114"/>
                    <a:pt x="16" y="107"/>
                    <a:pt x="161" y="97"/>
                  </a:cubicBezTo>
                  <a:cubicBezTo>
                    <a:pt x="175" y="75"/>
                    <a:pt x="167" y="85"/>
                    <a:pt x="184" y="68"/>
                  </a:cubicBezTo>
                  <a:cubicBezTo>
                    <a:pt x="229" y="2"/>
                    <a:pt x="222" y="0"/>
                    <a:pt x="202" y="168"/>
                  </a:cubicBezTo>
                  <a:cubicBezTo>
                    <a:pt x="200" y="187"/>
                    <a:pt x="168" y="200"/>
                    <a:pt x="155" y="209"/>
                  </a:cubicBezTo>
                  <a:cubicBezTo>
                    <a:pt x="151" y="215"/>
                    <a:pt x="148" y="222"/>
                    <a:pt x="143" y="227"/>
                  </a:cubicBezTo>
                  <a:cubicBezTo>
                    <a:pt x="138" y="232"/>
                    <a:pt x="129" y="233"/>
                    <a:pt x="125" y="239"/>
                  </a:cubicBezTo>
                  <a:cubicBezTo>
                    <a:pt x="117" y="249"/>
                    <a:pt x="115" y="263"/>
                    <a:pt x="108" y="274"/>
                  </a:cubicBezTo>
                  <a:cubicBezTo>
                    <a:pt x="90" y="246"/>
                    <a:pt x="96" y="263"/>
                    <a:pt x="96" y="221"/>
                  </a:cubicBezTo>
                  <a:cubicBezTo>
                    <a:pt x="79" y="233"/>
                    <a:pt x="61" y="239"/>
                    <a:pt x="43" y="250"/>
                  </a:cubicBezTo>
                  <a:cubicBezTo>
                    <a:pt x="0" y="235"/>
                    <a:pt x="24" y="211"/>
                    <a:pt x="55" y="203"/>
                  </a:cubicBezTo>
                  <a:cubicBezTo>
                    <a:pt x="59" y="197"/>
                    <a:pt x="68" y="193"/>
                    <a:pt x="67" y="186"/>
                  </a:cubicBezTo>
                  <a:cubicBezTo>
                    <a:pt x="66" y="179"/>
                    <a:pt x="54" y="179"/>
                    <a:pt x="49" y="174"/>
                  </a:cubicBezTo>
                  <a:cubicBezTo>
                    <a:pt x="44" y="169"/>
                    <a:pt x="42" y="161"/>
                    <a:pt x="37" y="156"/>
                  </a:cubicBezTo>
                  <a:cubicBezTo>
                    <a:pt x="21" y="140"/>
                    <a:pt x="11" y="148"/>
                    <a:pt x="31" y="13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D14F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8" name="Oval 80"/>
            <p:cNvSpPr>
              <a:spLocks noChangeArrowheads="1"/>
            </p:cNvSpPr>
            <p:nvPr/>
          </p:nvSpPr>
          <p:spPr bwMode="auto">
            <a:xfrm>
              <a:off x="1765" y="1298"/>
              <a:ext cx="31" cy="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7" name="Freeform 81"/>
          <p:cNvSpPr>
            <a:spLocks/>
          </p:cNvSpPr>
          <p:nvPr/>
        </p:nvSpPr>
        <p:spPr bwMode="auto">
          <a:xfrm>
            <a:off x="5524500" y="3352800"/>
            <a:ext cx="233363" cy="441325"/>
          </a:xfrm>
          <a:custGeom>
            <a:avLst/>
            <a:gdLst>
              <a:gd name="T0" fmla="*/ 2147483647 w 147"/>
              <a:gd name="T1" fmla="*/ 2147483647 h 278"/>
              <a:gd name="T2" fmla="*/ 2147483647 w 147"/>
              <a:gd name="T3" fmla="*/ 2147483647 h 278"/>
              <a:gd name="T4" fmla="*/ 2147483647 w 147"/>
              <a:gd name="T5" fmla="*/ 2147483647 h 278"/>
              <a:gd name="T6" fmla="*/ 2147483647 w 147"/>
              <a:gd name="T7" fmla="*/ 2147483647 h 278"/>
              <a:gd name="T8" fmla="*/ 2147483647 w 147"/>
              <a:gd name="T9" fmla="*/ 2147483647 h 278"/>
              <a:gd name="T10" fmla="*/ 2147483647 w 147"/>
              <a:gd name="T11" fmla="*/ 2147483647 h 278"/>
              <a:gd name="T12" fmla="*/ 2147483647 w 147"/>
              <a:gd name="T13" fmla="*/ 2147483647 h 278"/>
              <a:gd name="T14" fmla="*/ 2147483647 w 147"/>
              <a:gd name="T15" fmla="*/ 2147483647 h 278"/>
              <a:gd name="T16" fmla="*/ 2147483647 w 147"/>
              <a:gd name="T17" fmla="*/ 2147483647 h 278"/>
              <a:gd name="T18" fmla="*/ 2147483647 w 147"/>
              <a:gd name="T19" fmla="*/ 2147483647 h 278"/>
              <a:gd name="T20" fmla="*/ 2147483647 w 147"/>
              <a:gd name="T21" fmla="*/ 2147483647 h 278"/>
              <a:gd name="T22" fmla="*/ 2147483647 w 147"/>
              <a:gd name="T23" fmla="*/ 2147483647 h 278"/>
              <a:gd name="T24" fmla="*/ 2147483647 w 147"/>
              <a:gd name="T25" fmla="*/ 2147483647 h 278"/>
              <a:gd name="T26" fmla="*/ 2147483647 w 147"/>
              <a:gd name="T27" fmla="*/ 2147483647 h 278"/>
              <a:gd name="T28" fmla="*/ 2147483647 w 147"/>
              <a:gd name="T29" fmla="*/ 2147483647 h 278"/>
              <a:gd name="T30" fmla="*/ 2147483647 w 147"/>
              <a:gd name="T31" fmla="*/ 2147483647 h 278"/>
              <a:gd name="T32" fmla="*/ 2147483647 w 147"/>
              <a:gd name="T33" fmla="*/ 2147483647 h 278"/>
              <a:gd name="T34" fmla="*/ 2147483647 w 147"/>
              <a:gd name="T35" fmla="*/ 2147483647 h 278"/>
              <a:gd name="T36" fmla="*/ 2147483647 w 147"/>
              <a:gd name="T37" fmla="*/ 2147483647 h 278"/>
              <a:gd name="T38" fmla="*/ 2147483647 w 147"/>
              <a:gd name="T39" fmla="*/ 2147483647 h 278"/>
              <a:gd name="T40" fmla="*/ 2147483647 w 147"/>
              <a:gd name="T41" fmla="*/ 2147483647 h 278"/>
              <a:gd name="T42" fmla="*/ 2147483647 w 147"/>
              <a:gd name="T43" fmla="*/ 2147483647 h 2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278"/>
              <a:gd name="T68" fmla="*/ 147 w 147"/>
              <a:gd name="T69" fmla="*/ 278 h 27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278">
                <a:moveTo>
                  <a:pt x="72" y="128"/>
                </a:moveTo>
                <a:cubicBezTo>
                  <a:pt x="72" y="124"/>
                  <a:pt x="92" y="123"/>
                  <a:pt x="98" y="104"/>
                </a:cubicBezTo>
                <a:cubicBezTo>
                  <a:pt x="104" y="85"/>
                  <a:pt x="107" y="24"/>
                  <a:pt x="106" y="12"/>
                </a:cubicBezTo>
                <a:cubicBezTo>
                  <a:pt x="105" y="0"/>
                  <a:pt x="99" y="27"/>
                  <a:pt x="94" y="34"/>
                </a:cubicBezTo>
                <a:cubicBezTo>
                  <a:pt x="89" y="41"/>
                  <a:pt x="82" y="52"/>
                  <a:pt x="74" y="56"/>
                </a:cubicBezTo>
                <a:cubicBezTo>
                  <a:pt x="66" y="60"/>
                  <a:pt x="55" y="57"/>
                  <a:pt x="48" y="58"/>
                </a:cubicBezTo>
                <a:cubicBezTo>
                  <a:pt x="41" y="59"/>
                  <a:pt x="36" y="67"/>
                  <a:pt x="30" y="64"/>
                </a:cubicBezTo>
                <a:cubicBezTo>
                  <a:pt x="24" y="61"/>
                  <a:pt x="18" y="38"/>
                  <a:pt x="14" y="42"/>
                </a:cubicBezTo>
                <a:cubicBezTo>
                  <a:pt x="10" y="46"/>
                  <a:pt x="4" y="76"/>
                  <a:pt x="6" y="88"/>
                </a:cubicBezTo>
                <a:cubicBezTo>
                  <a:pt x="8" y="100"/>
                  <a:pt x="25" y="105"/>
                  <a:pt x="24" y="112"/>
                </a:cubicBezTo>
                <a:cubicBezTo>
                  <a:pt x="23" y="119"/>
                  <a:pt x="4" y="121"/>
                  <a:pt x="2" y="128"/>
                </a:cubicBezTo>
                <a:cubicBezTo>
                  <a:pt x="0" y="135"/>
                  <a:pt x="5" y="151"/>
                  <a:pt x="10" y="152"/>
                </a:cubicBezTo>
                <a:cubicBezTo>
                  <a:pt x="15" y="153"/>
                  <a:pt x="31" y="132"/>
                  <a:pt x="30" y="134"/>
                </a:cubicBezTo>
                <a:cubicBezTo>
                  <a:pt x="29" y="136"/>
                  <a:pt x="11" y="153"/>
                  <a:pt x="6" y="164"/>
                </a:cubicBezTo>
                <a:cubicBezTo>
                  <a:pt x="1" y="175"/>
                  <a:pt x="0" y="187"/>
                  <a:pt x="2" y="202"/>
                </a:cubicBezTo>
                <a:cubicBezTo>
                  <a:pt x="4" y="217"/>
                  <a:pt x="6" y="239"/>
                  <a:pt x="18" y="252"/>
                </a:cubicBezTo>
                <a:cubicBezTo>
                  <a:pt x="30" y="265"/>
                  <a:pt x="54" y="278"/>
                  <a:pt x="72" y="278"/>
                </a:cubicBezTo>
                <a:cubicBezTo>
                  <a:pt x="90" y="278"/>
                  <a:pt x="116" y="267"/>
                  <a:pt x="128" y="254"/>
                </a:cubicBezTo>
                <a:cubicBezTo>
                  <a:pt x="140" y="241"/>
                  <a:pt x="145" y="215"/>
                  <a:pt x="146" y="198"/>
                </a:cubicBezTo>
                <a:cubicBezTo>
                  <a:pt x="147" y="181"/>
                  <a:pt x="142" y="164"/>
                  <a:pt x="134" y="152"/>
                </a:cubicBezTo>
                <a:cubicBezTo>
                  <a:pt x="126" y="140"/>
                  <a:pt x="105" y="132"/>
                  <a:pt x="96" y="128"/>
                </a:cubicBezTo>
                <a:cubicBezTo>
                  <a:pt x="87" y="124"/>
                  <a:pt x="72" y="132"/>
                  <a:pt x="72" y="12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8" name="Line 82"/>
          <p:cNvSpPr>
            <a:spLocks noChangeShapeType="1"/>
          </p:cNvSpPr>
          <p:nvPr/>
        </p:nvSpPr>
        <p:spPr bwMode="auto">
          <a:xfrm>
            <a:off x="4781550" y="2914650"/>
            <a:ext cx="5905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9" name="Line 83"/>
          <p:cNvSpPr>
            <a:spLocks noChangeShapeType="1"/>
          </p:cNvSpPr>
          <p:nvPr/>
        </p:nvSpPr>
        <p:spPr bwMode="auto">
          <a:xfrm flipV="1">
            <a:off x="4905375" y="4076700"/>
            <a:ext cx="485775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0" name="Text Box 84"/>
          <p:cNvSpPr txBox="1">
            <a:spLocks noChangeArrowheads="1"/>
          </p:cNvSpPr>
          <p:nvPr/>
        </p:nvSpPr>
        <p:spPr bwMode="auto">
          <a:xfrm>
            <a:off x="3035300" y="3735388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/>
              <a:t>Transfection with GFP Hygro</a:t>
            </a:r>
            <a:r>
              <a:rPr lang="en-GB" sz="1200">
                <a:solidFill>
                  <a:srgbClr val="FF3300"/>
                </a:solidFill>
              </a:rPr>
              <a:t>r </a:t>
            </a:r>
            <a:r>
              <a:rPr lang="en-GB" sz="1200"/>
              <a:t>construct</a:t>
            </a:r>
          </a:p>
        </p:txBody>
      </p:sp>
      <p:sp>
        <p:nvSpPr>
          <p:cNvPr id="2101" name="Text Box 85"/>
          <p:cNvSpPr txBox="1">
            <a:spLocks noChangeArrowheads="1"/>
          </p:cNvSpPr>
          <p:nvPr/>
        </p:nvSpPr>
        <p:spPr bwMode="auto">
          <a:xfrm>
            <a:off x="4965700" y="2614613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/>
              <a:t>Chemical cell fusion</a:t>
            </a:r>
          </a:p>
        </p:txBody>
      </p:sp>
      <p:sp>
        <p:nvSpPr>
          <p:cNvPr id="2102" name="Text Box 86"/>
          <p:cNvSpPr txBox="1">
            <a:spLocks noChangeArrowheads="1"/>
          </p:cNvSpPr>
          <p:nvPr/>
        </p:nvSpPr>
        <p:spPr bwMode="auto">
          <a:xfrm>
            <a:off x="5397500" y="37465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4n</a:t>
            </a:r>
          </a:p>
        </p:txBody>
      </p:sp>
      <p:sp>
        <p:nvSpPr>
          <p:cNvPr id="2103" name="Line 87"/>
          <p:cNvSpPr>
            <a:spLocks noChangeShapeType="1"/>
          </p:cNvSpPr>
          <p:nvPr/>
        </p:nvSpPr>
        <p:spPr bwMode="auto">
          <a:xfrm>
            <a:off x="5915025" y="35623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4" name="Text Box 88"/>
          <p:cNvSpPr txBox="1">
            <a:spLocks noChangeArrowheads="1"/>
          </p:cNvSpPr>
          <p:nvPr/>
        </p:nvSpPr>
        <p:spPr bwMode="auto">
          <a:xfrm>
            <a:off x="5873750" y="2951163"/>
            <a:ext cx="1341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/>
              <a:t>Co-select for cell-hybrid</a:t>
            </a:r>
          </a:p>
        </p:txBody>
      </p:sp>
      <p:sp>
        <p:nvSpPr>
          <p:cNvPr id="2105" name="Text Box 89"/>
          <p:cNvSpPr txBox="1">
            <a:spLocks noChangeArrowheads="1"/>
          </p:cNvSpPr>
          <p:nvPr/>
        </p:nvSpPr>
        <p:spPr bwMode="auto">
          <a:xfrm>
            <a:off x="7070725" y="3268663"/>
            <a:ext cx="179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Pluripotent</a:t>
            </a:r>
          </a:p>
        </p:txBody>
      </p:sp>
      <p:sp>
        <p:nvSpPr>
          <p:cNvPr id="2106" name="Text Box 90"/>
          <p:cNvSpPr txBox="1">
            <a:spLocks noChangeArrowheads="1"/>
          </p:cNvSpPr>
          <p:nvPr/>
        </p:nvSpPr>
        <p:spPr bwMode="auto">
          <a:xfrm>
            <a:off x="5041900" y="6129338"/>
            <a:ext cx="3184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/>
              <a:t>Cowan et al, Science 2005, 309:1369-1373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00125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ESC-Fused Hybrid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1600200"/>
            <a:ext cx="7848600" cy="4344988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Able to proliferate and form colonies.</a:t>
            </a:r>
          </a:p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Express Oct4.</a:t>
            </a:r>
          </a:p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Differentiate into three germ layers in vitro.</a:t>
            </a:r>
          </a:p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Expression profile similar to ESCs.</a:t>
            </a:r>
          </a:p>
          <a:p>
            <a:pPr eaLnBrk="1" hangingPunct="1"/>
            <a:endParaRPr lang="en-GB" sz="2800" b="1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Tetratploid.</a:t>
            </a:r>
          </a:p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Don’t know full differentiation potential.</a:t>
            </a:r>
          </a:p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Tumorigenesis?</a:t>
            </a:r>
          </a:p>
          <a:p>
            <a:pPr eaLnBrk="1" hangingPunct="1"/>
            <a:endParaRPr lang="en-GB" sz="28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Current Technologies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7920038" cy="3124200"/>
          </a:xfrm>
        </p:spPr>
        <p:txBody>
          <a:bodyPr/>
          <a:lstStyle/>
          <a:p>
            <a:pPr marL="0" indent="354013" eaLnBrk="1" hangingPunct="1">
              <a:spcAft>
                <a:spcPct val="50000"/>
              </a:spcAft>
            </a:pPr>
            <a:r>
              <a:rPr lang="en-GB" b="1" smtClean="0">
                <a:solidFill>
                  <a:srgbClr val="DDFBE4"/>
                </a:solidFill>
              </a:rPr>
              <a:t>Somatic Cell Nuclear Transfer (SCNT)</a:t>
            </a:r>
          </a:p>
          <a:p>
            <a:pPr marL="0" indent="354013" eaLnBrk="1" hangingPunct="1">
              <a:spcAft>
                <a:spcPct val="50000"/>
              </a:spcAft>
            </a:pPr>
            <a:r>
              <a:rPr lang="en-GB" b="1" smtClean="0">
                <a:solidFill>
                  <a:srgbClr val="DDFBE4"/>
                </a:solidFill>
              </a:rPr>
              <a:t>Fusion with embryonic stem cells.</a:t>
            </a:r>
          </a:p>
          <a:p>
            <a:pPr marL="0" indent="354013" eaLnBrk="1" hangingPunct="1">
              <a:spcAft>
                <a:spcPct val="50000"/>
              </a:spcAft>
            </a:pPr>
            <a:r>
              <a:rPr lang="en-GB" b="1" smtClean="0">
                <a:solidFill>
                  <a:schemeClr val="accent2"/>
                </a:solidFill>
              </a:rPr>
              <a:t>Reprogramming with defined factors.</a:t>
            </a:r>
          </a:p>
          <a:p>
            <a:pPr marL="0" indent="354013" eaLnBrk="1" hangingPunct="1"/>
            <a:endParaRPr lang="en-GB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474663"/>
            <a:ext cx="7639050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Reprogramming by Defined Factors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755650" y="1931988"/>
            <a:ext cx="7621588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5413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solidFill>
                  <a:schemeClr val="accent2"/>
                </a:solidFill>
              </a:rPr>
              <a:t>Hypothesis: Certain factors capable of maintaining ESCs pluripotency can also reprogramme differentiated cells.</a:t>
            </a:r>
          </a:p>
          <a:p>
            <a:pPr eaLnBrk="1" hangingPunct="1">
              <a:buFontTx/>
              <a:buChar char="•"/>
            </a:pPr>
            <a:endParaRPr lang="en-GB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GB">
                <a:solidFill>
                  <a:schemeClr val="accent2"/>
                </a:solidFill>
              </a:rPr>
              <a:t>Questions:</a:t>
            </a:r>
          </a:p>
          <a:p>
            <a:pPr lvl="1" eaLnBrk="1" hangingPunct="1">
              <a:buFontTx/>
              <a:buChar char="•"/>
            </a:pPr>
            <a:r>
              <a:rPr lang="en-GB">
                <a:solidFill>
                  <a:schemeClr val="accent2"/>
                </a:solidFill>
              </a:rPr>
              <a:t>What are they?</a:t>
            </a:r>
          </a:p>
          <a:p>
            <a:pPr lvl="1" eaLnBrk="1" hangingPunct="1">
              <a:buFontTx/>
              <a:buChar char="•"/>
            </a:pPr>
            <a:r>
              <a:rPr lang="en-GB">
                <a:solidFill>
                  <a:schemeClr val="accent2"/>
                </a:solidFill>
              </a:rPr>
              <a:t>How to prove them?</a:t>
            </a:r>
          </a:p>
          <a:p>
            <a:pPr lvl="1" eaLnBrk="1" hangingPunct="1">
              <a:buFontTx/>
              <a:buChar char="•"/>
            </a:pPr>
            <a:endParaRPr lang="en-GB">
              <a:solidFill>
                <a:schemeClr val="accent2"/>
              </a:solidFill>
            </a:endParaRPr>
          </a:p>
          <a:p>
            <a:pPr lvl="1" eaLnBrk="1" hangingPunct="1"/>
            <a:endParaRPr lang="en-GB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Reprogramming by Defined Factors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" y="1600200"/>
            <a:ext cx="8077200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2975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rgbClr val="000066"/>
                </a:solidFill>
              </a:rPr>
              <a:t>Generating Reporter Cells</a:t>
            </a:r>
          </a:p>
        </p:txBody>
      </p:sp>
      <p:grpSp>
        <p:nvGrpSpPr>
          <p:cNvPr id="30723" name="Group 6"/>
          <p:cNvGrpSpPr>
            <a:grpSpLocks/>
          </p:cNvGrpSpPr>
          <p:nvPr/>
        </p:nvGrpSpPr>
        <p:grpSpPr bwMode="auto">
          <a:xfrm>
            <a:off x="1677988" y="2951163"/>
            <a:ext cx="658812" cy="579437"/>
            <a:chOff x="619" y="1505"/>
            <a:chExt cx="415" cy="365"/>
          </a:xfrm>
        </p:grpSpPr>
        <p:sp>
          <p:nvSpPr>
            <p:cNvPr id="30750" name="Freeform 4"/>
            <p:cNvSpPr>
              <a:spLocks/>
            </p:cNvSpPr>
            <p:nvPr/>
          </p:nvSpPr>
          <p:spPr bwMode="auto">
            <a:xfrm>
              <a:off x="619" y="1505"/>
              <a:ext cx="415" cy="365"/>
            </a:xfrm>
            <a:custGeom>
              <a:avLst/>
              <a:gdLst>
                <a:gd name="T0" fmla="*/ 427 w 349"/>
                <a:gd name="T1" fmla="*/ 764 h 305"/>
                <a:gd name="T2" fmla="*/ 570 w 349"/>
                <a:gd name="T3" fmla="*/ 712 h 305"/>
                <a:gd name="T4" fmla="*/ 763 w 349"/>
                <a:gd name="T5" fmla="*/ 661 h 305"/>
                <a:gd name="T6" fmla="*/ 1335 w 349"/>
                <a:gd name="T7" fmla="*/ 29 h 305"/>
                <a:gd name="T8" fmla="*/ 1101 w 349"/>
                <a:gd name="T9" fmla="*/ 482 h 305"/>
                <a:gd name="T10" fmla="*/ 1101 w 349"/>
                <a:gd name="T11" fmla="*/ 787 h 305"/>
                <a:gd name="T12" fmla="*/ 1269 w 349"/>
                <a:gd name="T13" fmla="*/ 1239 h 305"/>
                <a:gd name="T14" fmla="*/ 1077 w 349"/>
                <a:gd name="T15" fmla="*/ 1040 h 305"/>
                <a:gd name="T16" fmla="*/ 930 w 349"/>
                <a:gd name="T17" fmla="*/ 987 h 305"/>
                <a:gd name="T18" fmla="*/ 668 w 349"/>
                <a:gd name="T19" fmla="*/ 987 h 305"/>
                <a:gd name="T20" fmla="*/ 165 w 349"/>
                <a:gd name="T21" fmla="*/ 987 h 305"/>
                <a:gd name="T22" fmla="*/ 20 w 349"/>
                <a:gd name="T23" fmla="*/ 963 h 305"/>
                <a:gd name="T24" fmla="*/ 284 w 349"/>
                <a:gd name="T25" fmla="*/ 889 h 305"/>
                <a:gd name="T26" fmla="*/ 427 w 349"/>
                <a:gd name="T27" fmla="*/ 764 h 3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9"/>
                <a:gd name="T43" fmla="*/ 0 h 305"/>
                <a:gd name="T44" fmla="*/ 349 w 349"/>
                <a:gd name="T45" fmla="*/ 305 h 3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9" h="305">
                  <a:moveTo>
                    <a:pt x="107" y="181"/>
                  </a:moveTo>
                  <a:cubicBezTo>
                    <a:pt x="119" y="174"/>
                    <a:pt x="129" y="173"/>
                    <a:pt x="143" y="169"/>
                  </a:cubicBezTo>
                  <a:cubicBezTo>
                    <a:pt x="157" y="165"/>
                    <a:pt x="159" y="184"/>
                    <a:pt x="191" y="157"/>
                  </a:cubicBezTo>
                  <a:cubicBezTo>
                    <a:pt x="223" y="130"/>
                    <a:pt x="321" y="14"/>
                    <a:pt x="335" y="7"/>
                  </a:cubicBezTo>
                  <a:cubicBezTo>
                    <a:pt x="349" y="0"/>
                    <a:pt x="285" y="85"/>
                    <a:pt x="275" y="115"/>
                  </a:cubicBezTo>
                  <a:cubicBezTo>
                    <a:pt x="265" y="145"/>
                    <a:pt x="268" y="157"/>
                    <a:pt x="275" y="187"/>
                  </a:cubicBezTo>
                  <a:cubicBezTo>
                    <a:pt x="282" y="217"/>
                    <a:pt x="318" y="285"/>
                    <a:pt x="317" y="295"/>
                  </a:cubicBezTo>
                  <a:cubicBezTo>
                    <a:pt x="316" y="305"/>
                    <a:pt x="283" y="257"/>
                    <a:pt x="269" y="247"/>
                  </a:cubicBezTo>
                  <a:cubicBezTo>
                    <a:pt x="255" y="237"/>
                    <a:pt x="250" y="237"/>
                    <a:pt x="233" y="235"/>
                  </a:cubicBezTo>
                  <a:cubicBezTo>
                    <a:pt x="216" y="233"/>
                    <a:pt x="199" y="235"/>
                    <a:pt x="167" y="235"/>
                  </a:cubicBezTo>
                  <a:cubicBezTo>
                    <a:pt x="135" y="235"/>
                    <a:pt x="68" y="236"/>
                    <a:pt x="41" y="235"/>
                  </a:cubicBezTo>
                  <a:cubicBezTo>
                    <a:pt x="14" y="234"/>
                    <a:pt x="0" y="233"/>
                    <a:pt x="5" y="229"/>
                  </a:cubicBezTo>
                  <a:cubicBezTo>
                    <a:pt x="10" y="225"/>
                    <a:pt x="51" y="218"/>
                    <a:pt x="71" y="211"/>
                  </a:cubicBezTo>
                  <a:cubicBezTo>
                    <a:pt x="91" y="204"/>
                    <a:pt x="95" y="188"/>
                    <a:pt x="107" y="181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51" name="Oval 5"/>
            <p:cNvSpPr>
              <a:spLocks noChangeArrowheads="1"/>
            </p:cNvSpPr>
            <p:nvPr/>
          </p:nvSpPr>
          <p:spPr bwMode="auto">
            <a:xfrm>
              <a:off x="846" y="1704"/>
              <a:ext cx="6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1698625" y="3651250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/>
              <a:t>MEF</a:t>
            </a:r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2543175" y="3248025"/>
            <a:ext cx="326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6" name="Oval 9"/>
          <p:cNvSpPr>
            <a:spLocks noChangeArrowheads="1"/>
          </p:cNvSpPr>
          <p:nvPr/>
        </p:nvSpPr>
        <p:spPr bwMode="auto">
          <a:xfrm>
            <a:off x="6038850" y="2971800"/>
            <a:ext cx="666750" cy="6953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7" name="Group 21"/>
          <p:cNvGrpSpPr>
            <a:grpSpLocks/>
          </p:cNvGrpSpPr>
          <p:nvPr/>
        </p:nvGrpSpPr>
        <p:grpSpPr bwMode="auto">
          <a:xfrm>
            <a:off x="1571625" y="1922463"/>
            <a:ext cx="1238250" cy="744537"/>
            <a:chOff x="990" y="1211"/>
            <a:chExt cx="780" cy="469"/>
          </a:xfrm>
        </p:grpSpPr>
        <p:sp>
          <p:nvSpPr>
            <p:cNvPr id="30745" name="Rectangle 10"/>
            <p:cNvSpPr>
              <a:spLocks noChangeArrowheads="1"/>
            </p:cNvSpPr>
            <p:nvPr/>
          </p:nvSpPr>
          <p:spPr bwMode="auto">
            <a:xfrm>
              <a:off x="1272" y="1518"/>
              <a:ext cx="498" cy="1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>
                  <a:latin typeface="Symbol" pitchFamily="18" charset="2"/>
                </a:rPr>
                <a:t>b</a:t>
              </a:r>
              <a:r>
                <a:rPr lang="en-GB" sz="1600"/>
                <a:t>geo</a:t>
              </a:r>
            </a:p>
          </p:txBody>
        </p:sp>
        <p:sp>
          <p:nvSpPr>
            <p:cNvPr id="30746" name="Line 12"/>
            <p:cNvSpPr>
              <a:spLocks noChangeShapeType="1"/>
            </p:cNvSpPr>
            <p:nvPr/>
          </p:nvSpPr>
          <p:spPr bwMode="auto">
            <a:xfrm flipH="1">
              <a:off x="990" y="1596"/>
              <a:ext cx="2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7" name="Line 13"/>
            <p:cNvSpPr>
              <a:spLocks noChangeShapeType="1"/>
            </p:cNvSpPr>
            <p:nvPr/>
          </p:nvSpPr>
          <p:spPr bwMode="auto">
            <a:xfrm flipH="1" flipV="1">
              <a:off x="1266" y="1320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8" name="Line 14"/>
            <p:cNvSpPr>
              <a:spLocks noChangeShapeType="1"/>
            </p:cNvSpPr>
            <p:nvPr/>
          </p:nvSpPr>
          <p:spPr bwMode="auto">
            <a:xfrm>
              <a:off x="1248" y="1326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9" name="Text Box 15"/>
            <p:cNvSpPr txBox="1">
              <a:spLocks noChangeArrowheads="1"/>
            </p:cNvSpPr>
            <p:nvPr/>
          </p:nvSpPr>
          <p:spPr bwMode="auto">
            <a:xfrm>
              <a:off x="1226" y="121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800"/>
                <a:t>X</a:t>
              </a:r>
            </a:p>
          </p:txBody>
        </p:sp>
      </p:grpSp>
      <p:grpSp>
        <p:nvGrpSpPr>
          <p:cNvPr id="30728" name="Group 22"/>
          <p:cNvGrpSpPr>
            <a:grpSpLocks/>
          </p:cNvGrpSpPr>
          <p:nvPr/>
        </p:nvGrpSpPr>
        <p:grpSpPr bwMode="auto">
          <a:xfrm>
            <a:off x="5511800" y="2095500"/>
            <a:ext cx="1238250" cy="571500"/>
            <a:chOff x="3472" y="1306"/>
            <a:chExt cx="780" cy="360"/>
          </a:xfrm>
        </p:grpSpPr>
        <p:sp>
          <p:nvSpPr>
            <p:cNvPr id="30741" name="Rectangle 16"/>
            <p:cNvSpPr>
              <a:spLocks noChangeArrowheads="1"/>
            </p:cNvSpPr>
            <p:nvPr/>
          </p:nvSpPr>
          <p:spPr bwMode="auto">
            <a:xfrm>
              <a:off x="3754" y="1504"/>
              <a:ext cx="498" cy="1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>
                  <a:latin typeface="Symbol" pitchFamily="18" charset="2"/>
                </a:rPr>
                <a:t>b</a:t>
              </a:r>
              <a:r>
                <a:rPr lang="en-GB" sz="1600"/>
                <a:t>geo</a:t>
              </a:r>
            </a:p>
          </p:txBody>
        </p:sp>
        <p:sp>
          <p:nvSpPr>
            <p:cNvPr id="30742" name="Line 17"/>
            <p:cNvSpPr>
              <a:spLocks noChangeShapeType="1"/>
            </p:cNvSpPr>
            <p:nvPr/>
          </p:nvSpPr>
          <p:spPr bwMode="auto">
            <a:xfrm flipH="1">
              <a:off x="3472" y="1582"/>
              <a:ext cx="2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3" name="Line 18"/>
            <p:cNvSpPr>
              <a:spLocks noChangeShapeType="1"/>
            </p:cNvSpPr>
            <p:nvPr/>
          </p:nvSpPr>
          <p:spPr bwMode="auto">
            <a:xfrm flipH="1" flipV="1">
              <a:off x="3748" y="1306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4" name="Line 19"/>
            <p:cNvSpPr>
              <a:spLocks noChangeShapeType="1"/>
            </p:cNvSpPr>
            <p:nvPr/>
          </p:nvSpPr>
          <p:spPr bwMode="auto">
            <a:xfrm>
              <a:off x="3730" y="1312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29" name="Line 23"/>
          <p:cNvSpPr>
            <a:spLocks noChangeShapeType="1"/>
          </p:cNvSpPr>
          <p:nvPr/>
        </p:nvSpPr>
        <p:spPr bwMode="auto">
          <a:xfrm flipV="1">
            <a:off x="4171950" y="3352800"/>
            <a:ext cx="0" cy="160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0730" name="Group 32"/>
          <p:cNvGrpSpPr>
            <a:grpSpLocks/>
          </p:cNvGrpSpPr>
          <p:nvPr/>
        </p:nvGrpSpPr>
        <p:grpSpPr bwMode="auto">
          <a:xfrm>
            <a:off x="2800350" y="4848225"/>
            <a:ext cx="3016250" cy="568325"/>
            <a:chOff x="1500" y="3096"/>
            <a:chExt cx="1900" cy="358"/>
          </a:xfrm>
        </p:grpSpPr>
        <p:sp>
          <p:nvSpPr>
            <p:cNvPr id="30734" name="Rectangle 24"/>
            <p:cNvSpPr>
              <a:spLocks noChangeArrowheads="1"/>
            </p:cNvSpPr>
            <p:nvPr/>
          </p:nvSpPr>
          <p:spPr bwMode="auto">
            <a:xfrm>
              <a:off x="1500" y="3264"/>
              <a:ext cx="504" cy="17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/>
                <a:t>5’ LTR</a:t>
              </a:r>
            </a:p>
          </p:txBody>
        </p:sp>
        <p:sp>
          <p:nvSpPr>
            <p:cNvPr id="30735" name="Line 26"/>
            <p:cNvSpPr>
              <a:spLocks noChangeShapeType="1"/>
            </p:cNvSpPr>
            <p:nvPr/>
          </p:nvSpPr>
          <p:spPr bwMode="auto">
            <a:xfrm>
              <a:off x="2004" y="3348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6" name="Rectangle 27"/>
            <p:cNvSpPr>
              <a:spLocks noChangeArrowheads="1"/>
            </p:cNvSpPr>
            <p:nvPr/>
          </p:nvSpPr>
          <p:spPr bwMode="auto">
            <a:xfrm>
              <a:off x="2250" y="3270"/>
              <a:ext cx="528" cy="1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Text Box 28"/>
            <p:cNvSpPr txBox="1">
              <a:spLocks noChangeArrowheads="1"/>
            </p:cNvSpPr>
            <p:nvPr/>
          </p:nvSpPr>
          <p:spPr bwMode="auto">
            <a:xfrm>
              <a:off x="2294" y="3242"/>
              <a:ext cx="4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600"/>
                <a:t>cDNA</a:t>
              </a:r>
            </a:p>
          </p:txBody>
        </p:sp>
        <p:sp>
          <p:nvSpPr>
            <p:cNvPr id="30738" name="Line 29"/>
            <p:cNvSpPr>
              <a:spLocks noChangeShapeType="1"/>
            </p:cNvSpPr>
            <p:nvPr/>
          </p:nvSpPr>
          <p:spPr bwMode="auto">
            <a:xfrm>
              <a:off x="2778" y="334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9" name="Rectangle 30"/>
            <p:cNvSpPr>
              <a:spLocks noChangeArrowheads="1"/>
            </p:cNvSpPr>
            <p:nvPr/>
          </p:nvSpPr>
          <p:spPr bwMode="auto">
            <a:xfrm>
              <a:off x="2896" y="3274"/>
              <a:ext cx="504" cy="17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/>
                <a:t>3’ LTR</a:t>
              </a:r>
            </a:p>
          </p:txBody>
        </p:sp>
        <p:sp>
          <p:nvSpPr>
            <p:cNvPr id="30740" name="Text Box 31"/>
            <p:cNvSpPr txBox="1">
              <a:spLocks noChangeArrowheads="1"/>
            </p:cNvSpPr>
            <p:nvPr/>
          </p:nvSpPr>
          <p:spPr bwMode="auto">
            <a:xfrm>
              <a:off x="2012" y="3096"/>
              <a:ext cx="2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600">
                  <a:latin typeface="Symbol" pitchFamily="18" charset="2"/>
                </a:rPr>
                <a:t>y</a:t>
              </a:r>
            </a:p>
          </p:txBody>
        </p:sp>
      </p:grpSp>
      <p:sp>
        <p:nvSpPr>
          <p:cNvPr id="30731" name="Text Box 33"/>
          <p:cNvSpPr txBox="1">
            <a:spLocks noChangeArrowheads="1"/>
          </p:cNvSpPr>
          <p:nvPr/>
        </p:nvSpPr>
        <p:spPr bwMode="auto">
          <a:xfrm>
            <a:off x="4222750" y="3770313"/>
            <a:ext cx="2266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800"/>
              <a:t>Retroviral infection</a:t>
            </a:r>
          </a:p>
          <a:p>
            <a:pPr algn="ctr" eaLnBrk="1" hangingPunct="1"/>
            <a:r>
              <a:rPr lang="en-GB" sz="1800"/>
              <a:t>&amp;</a:t>
            </a:r>
          </a:p>
          <a:p>
            <a:pPr algn="ctr" eaLnBrk="1" hangingPunct="1"/>
            <a:r>
              <a:rPr lang="en-GB" sz="1800"/>
              <a:t>G418 selection</a:t>
            </a:r>
          </a:p>
        </p:txBody>
      </p:sp>
      <p:sp>
        <p:nvSpPr>
          <p:cNvPr id="30732" name="TextBox 29"/>
          <p:cNvSpPr txBox="1">
            <a:spLocks noChangeArrowheads="1"/>
          </p:cNvSpPr>
          <p:nvPr/>
        </p:nvSpPr>
        <p:spPr bwMode="auto">
          <a:xfrm>
            <a:off x="1438275" y="1638300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0"/>
              <a:t>Pluripotent gene</a:t>
            </a:r>
          </a:p>
        </p:txBody>
      </p:sp>
      <p:sp>
        <p:nvSpPr>
          <p:cNvPr id="30733" name="TextBox 30"/>
          <p:cNvSpPr txBox="1">
            <a:spLocks noChangeArrowheads="1"/>
          </p:cNvSpPr>
          <p:nvPr/>
        </p:nvSpPr>
        <p:spPr bwMode="auto">
          <a:xfrm>
            <a:off x="5257800" y="1647825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0"/>
              <a:t>Pluripotent gene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Topics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064500" cy="4568825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GB" b="1" smtClean="0">
                <a:solidFill>
                  <a:srgbClr val="000099"/>
                </a:solidFill>
              </a:rPr>
              <a:t>Concept of reprogramming.</a:t>
            </a:r>
          </a:p>
          <a:p>
            <a:pPr eaLnBrk="1" hangingPunct="1"/>
            <a:r>
              <a:rPr lang="en-GB" b="1" smtClean="0">
                <a:solidFill>
                  <a:srgbClr val="DDFBE4"/>
                </a:solidFill>
              </a:rPr>
              <a:t>Current technologies used for somatic cell reprogramming.</a:t>
            </a:r>
          </a:p>
          <a:p>
            <a:pPr eaLnBrk="1" hangingPunct="1"/>
            <a:endParaRPr lang="en-GB" b="1" smtClean="0">
              <a:solidFill>
                <a:srgbClr val="DDFBE4"/>
              </a:solidFill>
            </a:endParaRPr>
          </a:p>
          <a:p>
            <a:pPr eaLnBrk="1" hangingPunct="1"/>
            <a:r>
              <a:rPr lang="en-GB" b="1" smtClean="0">
                <a:solidFill>
                  <a:srgbClr val="DDFBE4"/>
                </a:solidFill>
              </a:rPr>
              <a:t>Reprogramming and regenerative medicine.</a:t>
            </a:r>
          </a:p>
          <a:p>
            <a:pPr eaLnBrk="1" hangingPunct="1"/>
            <a:endParaRPr lang="en-GB" b="1" smtClean="0">
              <a:solidFill>
                <a:srgbClr val="DDFBE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712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Defined Factors for iPS Cells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1971675"/>
            <a:ext cx="7629525" cy="420211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GB" sz="2800" b="1" smtClean="0">
                <a:solidFill>
                  <a:schemeClr val="accent2"/>
                </a:solidFill>
              </a:rPr>
              <a:t>Oct4: Transcription factor, pluripotent marker.</a:t>
            </a:r>
          </a:p>
          <a:p>
            <a:pPr eaLnBrk="1" hangingPunct="1">
              <a:spcAft>
                <a:spcPct val="50000"/>
              </a:spcAft>
            </a:pPr>
            <a:r>
              <a:rPr lang="en-GB" sz="2800" b="1" smtClean="0">
                <a:solidFill>
                  <a:schemeClr val="accent2"/>
                </a:solidFill>
              </a:rPr>
              <a:t>Sox2: Transcription factor Sox B family member.</a:t>
            </a:r>
          </a:p>
          <a:p>
            <a:pPr eaLnBrk="1" hangingPunct="1">
              <a:spcAft>
                <a:spcPct val="50000"/>
              </a:spcAft>
            </a:pPr>
            <a:r>
              <a:rPr lang="en-GB" sz="2800" b="1" smtClean="0">
                <a:solidFill>
                  <a:schemeClr val="accent2"/>
                </a:solidFill>
              </a:rPr>
              <a:t>C-myc: Pro-oncogene.</a:t>
            </a:r>
          </a:p>
          <a:p>
            <a:pPr eaLnBrk="1" hangingPunct="1">
              <a:spcAft>
                <a:spcPct val="50000"/>
              </a:spcAft>
            </a:pPr>
            <a:r>
              <a:rPr lang="en-GB" sz="2800" b="1" smtClean="0">
                <a:solidFill>
                  <a:schemeClr val="accent2"/>
                </a:solidFill>
              </a:rPr>
              <a:t>Klf4: Transcription factor, associated with cancer.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808163" y="860425"/>
            <a:ext cx="524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FF0000"/>
                </a:solidFill>
              </a:rPr>
              <a:t>I</a:t>
            </a:r>
            <a:r>
              <a:rPr lang="en-GB" b="0">
                <a:solidFill>
                  <a:srgbClr val="FF0000"/>
                </a:solidFill>
              </a:rPr>
              <a:t>nduced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 sz="3200">
                <a:solidFill>
                  <a:srgbClr val="FF0000"/>
                </a:solidFill>
              </a:rPr>
              <a:t>P</a:t>
            </a:r>
            <a:r>
              <a:rPr lang="en-GB" b="0">
                <a:solidFill>
                  <a:srgbClr val="FF0000"/>
                </a:solidFill>
              </a:rPr>
              <a:t>luripotent</a:t>
            </a:r>
            <a:r>
              <a:rPr lang="en-GB">
                <a:solidFill>
                  <a:srgbClr val="FF0000"/>
                </a:solidFill>
              </a:rPr>
              <a:t> S</a:t>
            </a:r>
            <a:r>
              <a:rPr lang="en-GB" b="0">
                <a:solidFill>
                  <a:srgbClr val="FF0000"/>
                </a:solidFill>
              </a:rPr>
              <a:t>tem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 sz="3200">
                <a:solidFill>
                  <a:srgbClr val="FF0000"/>
                </a:solidFill>
              </a:rPr>
              <a:t>C</a:t>
            </a:r>
            <a:r>
              <a:rPr lang="en-GB" b="0">
                <a:solidFill>
                  <a:srgbClr val="FF0000"/>
                </a:solidFill>
              </a:rPr>
              <a:t>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09575" y="161925"/>
            <a:ext cx="8229600" cy="971550"/>
          </a:xfrm>
        </p:spPr>
        <p:txBody>
          <a:bodyPr/>
          <a:lstStyle/>
          <a:p>
            <a:r>
              <a:rPr lang="en-GB" sz="4000" b="1" smtClean="0"/>
              <a:t>Core Transcriptional Regulatory Circuitry </a:t>
            </a:r>
          </a:p>
        </p:txBody>
      </p:sp>
      <p:sp>
        <p:nvSpPr>
          <p:cNvPr id="32771" name="TextBox 13"/>
          <p:cNvSpPr txBox="1">
            <a:spLocks noChangeArrowheads="1"/>
          </p:cNvSpPr>
          <p:nvPr/>
        </p:nvSpPr>
        <p:spPr bwMode="auto">
          <a:xfrm>
            <a:off x="2038350" y="5324475"/>
            <a:ext cx="1057275" cy="64611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/>
              <a:t>Lineage</a:t>
            </a:r>
          </a:p>
          <a:p>
            <a:pPr eaLnBrk="1" hangingPunct="1"/>
            <a:r>
              <a:rPr lang="en-GB" sz="1800"/>
              <a:t>TF</a:t>
            </a:r>
          </a:p>
        </p:txBody>
      </p:sp>
      <p:grpSp>
        <p:nvGrpSpPr>
          <p:cNvPr id="32772" name="Group 14"/>
          <p:cNvGrpSpPr>
            <a:grpSpLocks/>
          </p:cNvGrpSpPr>
          <p:nvPr/>
        </p:nvGrpSpPr>
        <p:grpSpPr bwMode="auto">
          <a:xfrm>
            <a:off x="466725" y="1590675"/>
            <a:ext cx="8310563" cy="4733925"/>
            <a:chOff x="428625" y="1600200"/>
            <a:chExt cx="8310563" cy="4733925"/>
          </a:xfrm>
        </p:grpSpPr>
        <p:pic>
          <p:nvPicPr>
            <p:cNvPr id="32773" name="Picture 4" descr="0[2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1600200"/>
              <a:ext cx="8310563" cy="378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74" name="Group 12"/>
            <p:cNvGrpSpPr>
              <a:grpSpLocks/>
            </p:cNvGrpSpPr>
            <p:nvPr/>
          </p:nvGrpSpPr>
          <p:grpSpPr bwMode="auto">
            <a:xfrm>
              <a:off x="857250" y="3333750"/>
              <a:ext cx="857250" cy="3000375"/>
              <a:chOff x="857250" y="3333751"/>
              <a:chExt cx="857250" cy="3000374"/>
            </a:xfrm>
          </p:grpSpPr>
          <p:cxnSp>
            <p:nvCxnSpPr>
              <p:cNvPr id="32780" name="Straight Connector 6"/>
              <p:cNvCxnSpPr>
                <a:cxnSpLocks noChangeShapeType="1"/>
              </p:cNvCxnSpPr>
              <p:nvPr/>
            </p:nvCxnSpPr>
            <p:spPr bwMode="auto">
              <a:xfrm rot="5400000">
                <a:off x="-571500" y="4762502"/>
                <a:ext cx="2857501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81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857250" y="6162675"/>
                <a:ext cx="85725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82" name="Straight Connector 11"/>
              <p:cNvCxnSpPr>
                <a:cxnSpLocks noChangeShapeType="1"/>
              </p:cNvCxnSpPr>
              <p:nvPr/>
            </p:nvCxnSpPr>
            <p:spPr bwMode="auto">
              <a:xfrm rot="5400000">
                <a:off x="1552575" y="6172200"/>
                <a:ext cx="32385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2775" name="Straight Connector 15"/>
            <p:cNvCxnSpPr>
              <a:cxnSpLocks noChangeShapeType="1"/>
            </p:cNvCxnSpPr>
            <p:nvPr/>
          </p:nvCxnSpPr>
          <p:spPr bwMode="auto">
            <a:xfrm rot="16200000" flipH="1">
              <a:off x="2738437" y="5053013"/>
              <a:ext cx="2162175" cy="1905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76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3248025" y="6124575"/>
              <a:ext cx="5810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77" name="Straight Connector 17"/>
            <p:cNvCxnSpPr>
              <a:cxnSpLocks noChangeShapeType="1"/>
            </p:cNvCxnSpPr>
            <p:nvPr/>
          </p:nvCxnSpPr>
          <p:spPr bwMode="auto">
            <a:xfrm rot="5400000">
              <a:off x="3086100" y="6134100"/>
              <a:ext cx="3238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78" name="Straight Connector 22"/>
            <p:cNvCxnSpPr>
              <a:cxnSpLocks noChangeShapeType="1"/>
            </p:cNvCxnSpPr>
            <p:nvPr/>
          </p:nvCxnSpPr>
          <p:spPr bwMode="auto">
            <a:xfrm>
              <a:off x="3219450" y="3990975"/>
              <a:ext cx="5905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79" name="TextBox 30"/>
            <p:cNvSpPr txBox="1">
              <a:spLocks noChangeArrowheads="1"/>
            </p:cNvSpPr>
            <p:nvPr/>
          </p:nvSpPr>
          <p:spPr bwMode="auto">
            <a:xfrm>
              <a:off x="5857875" y="6000750"/>
              <a:ext cx="24288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/>
                <a:t>Boyer et al  (2005) Cell 122:947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1763"/>
            <a:ext cx="8229600" cy="601662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3366"/>
                </a:solidFill>
              </a:rPr>
              <a:t>Characterisation of iPS Cells</a:t>
            </a:r>
          </a:p>
        </p:txBody>
      </p:sp>
      <p:pic>
        <p:nvPicPr>
          <p:cNvPr id="33795" name="Picture 7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714750"/>
            <a:ext cx="2649538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13"/>
          <p:cNvGrpSpPr>
            <a:grpSpLocks/>
          </p:cNvGrpSpPr>
          <p:nvPr/>
        </p:nvGrpSpPr>
        <p:grpSpPr bwMode="auto">
          <a:xfrm>
            <a:off x="5391150" y="952500"/>
            <a:ext cx="2617788" cy="2959100"/>
            <a:chOff x="1184744" y="809816"/>
            <a:chExt cx="2618380" cy="2959102"/>
          </a:xfrm>
        </p:grpSpPr>
        <p:pic>
          <p:nvPicPr>
            <p:cNvPr id="33814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744" y="809816"/>
              <a:ext cx="2618380" cy="285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5" name="Rectangle 8"/>
            <p:cNvSpPr>
              <a:spLocks noChangeArrowheads="1"/>
            </p:cNvSpPr>
            <p:nvPr/>
          </p:nvSpPr>
          <p:spPr bwMode="auto">
            <a:xfrm>
              <a:off x="1280160" y="1749288"/>
              <a:ext cx="2480807" cy="23058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Rectangle 10"/>
            <p:cNvSpPr>
              <a:spLocks noChangeArrowheads="1"/>
            </p:cNvSpPr>
            <p:nvPr/>
          </p:nvSpPr>
          <p:spPr bwMode="auto">
            <a:xfrm>
              <a:off x="3017189" y="1025717"/>
              <a:ext cx="218991" cy="2743201"/>
            </a:xfrm>
            <a:prstGeom prst="rect">
              <a:avLst/>
            </a:prstGeom>
            <a:noFill/>
            <a:ln w="19050" algn="ctr">
              <a:solidFill>
                <a:srgbClr val="45FB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Rectangle 10"/>
            <p:cNvSpPr>
              <a:spLocks noChangeArrowheads="1"/>
            </p:cNvSpPr>
            <p:nvPr/>
          </p:nvSpPr>
          <p:spPr bwMode="auto">
            <a:xfrm>
              <a:off x="3265004" y="1019090"/>
              <a:ext cx="218991" cy="2743201"/>
            </a:xfrm>
            <a:prstGeom prst="rect">
              <a:avLst/>
            </a:prstGeom>
            <a:noFill/>
            <a:ln w="19050" algn="ctr">
              <a:solidFill>
                <a:srgbClr val="45FB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Rectangle 8"/>
            <p:cNvSpPr>
              <a:spLocks noChangeArrowheads="1"/>
            </p:cNvSpPr>
            <p:nvPr/>
          </p:nvSpPr>
          <p:spPr bwMode="auto">
            <a:xfrm>
              <a:off x="1321241" y="2553694"/>
              <a:ext cx="2480807" cy="57911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79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227263"/>
            <a:ext cx="15859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266950"/>
            <a:ext cx="15525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9" name="Group 22"/>
          <p:cNvGrpSpPr>
            <a:grpSpLocks/>
          </p:cNvGrpSpPr>
          <p:nvPr/>
        </p:nvGrpSpPr>
        <p:grpSpPr bwMode="auto">
          <a:xfrm>
            <a:off x="292100" y="858838"/>
            <a:ext cx="4652963" cy="1398587"/>
            <a:chOff x="292342" y="1025718"/>
            <a:chExt cx="4653417" cy="1399431"/>
          </a:xfrm>
        </p:grpSpPr>
        <p:pic>
          <p:nvPicPr>
            <p:cNvPr id="33810" name="Picture 18" descr="Untitled-2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42" y="1274793"/>
              <a:ext cx="4653417" cy="115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1" name="TextBox 19"/>
            <p:cNvSpPr txBox="1">
              <a:spLocks noChangeArrowheads="1"/>
            </p:cNvSpPr>
            <p:nvPr/>
          </p:nvSpPr>
          <p:spPr bwMode="auto">
            <a:xfrm>
              <a:off x="771277" y="1025718"/>
              <a:ext cx="5549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400"/>
                <a:t>ESC</a:t>
              </a:r>
            </a:p>
          </p:txBody>
        </p:sp>
        <p:sp>
          <p:nvSpPr>
            <p:cNvPr id="33812" name="TextBox 20"/>
            <p:cNvSpPr txBox="1">
              <a:spLocks noChangeArrowheads="1"/>
            </p:cNvSpPr>
            <p:nvPr/>
          </p:nvSpPr>
          <p:spPr bwMode="auto">
            <a:xfrm>
              <a:off x="2234317" y="1025718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400"/>
                <a:t>iPSC</a:t>
              </a:r>
            </a:p>
          </p:txBody>
        </p:sp>
        <p:sp>
          <p:nvSpPr>
            <p:cNvPr id="33813" name="TextBox 21"/>
            <p:cNvSpPr txBox="1">
              <a:spLocks noChangeArrowheads="1"/>
            </p:cNvSpPr>
            <p:nvPr/>
          </p:nvSpPr>
          <p:spPr bwMode="auto">
            <a:xfrm>
              <a:off x="3776869" y="1025718"/>
              <a:ext cx="56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400"/>
                <a:t>MEF</a:t>
              </a:r>
            </a:p>
          </p:txBody>
        </p:sp>
      </p:grpSp>
      <p:grpSp>
        <p:nvGrpSpPr>
          <p:cNvPr id="33800" name="Group 35"/>
          <p:cNvGrpSpPr>
            <a:grpSpLocks/>
          </p:cNvGrpSpPr>
          <p:nvPr/>
        </p:nvGrpSpPr>
        <p:grpSpPr bwMode="auto">
          <a:xfrm>
            <a:off x="3460750" y="4119563"/>
            <a:ext cx="5218113" cy="2293937"/>
            <a:chOff x="3197744" y="3983602"/>
            <a:chExt cx="5218822" cy="2294951"/>
          </a:xfrm>
        </p:grpSpPr>
        <p:pic>
          <p:nvPicPr>
            <p:cNvPr id="33801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126" y="4746406"/>
              <a:ext cx="2214149" cy="107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228" y="4221153"/>
              <a:ext cx="233362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TextBox 28"/>
            <p:cNvSpPr txBox="1">
              <a:spLocks noChangeArrowheads="1"/>
            </p:cNvSpPr>
            <p:nvPr/>
          </p:nvSpPr>
          <p:spPr bwMode="auto">
            <a:xfrm>
              <a:off x="3212325" y="4564049"/>
              <a:ext cx="5883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400"/>
                <a:t>ESC</a:t>
              </a:r>
            </a:p>
          </p:txBody>
        </p:sp>
        <p:sp>
          <p:nvSpPr>
            <p:cNvPr id="33804" name="TextBox 29"/>
            <p:cNvSpPr txBox="1">
              <a:spLocks noChangeArrowheads="1"/>
            </p:cNvSpPr>
            <p:nvPr/>
          </p:nvSpPr>
          <p:spPr bwMode="auto">
            <a:xfrm>
              <a:off x="3197744" y="5607000"/>
              <a:ext cx="5883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400"/>
                <a:t>MEF</a:t>
              </a:r>
            </a:p>
          </p:txBody>
        </p:sp>
        <p:sp>
          <p:nvSpPr>
            <p:cNvPr id="33805" name="TextBox 30"/>
            <p:cNvSpPr txBox="1">
              <a:spLocks noChangeArrowheads="1"/>
            </p:cNvSpPr>
            <p:nvPr/>
          </p:nvSpPr>
          <p:spPr bwMode="auto">
            <a:xfrm>
              <a:off x="6958713" y="5797836"/>
              <a:ext cx="7460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400"/>
                <a:t>iPSC</a:t>
              </a:r>
            </a:p>
          </p:txBody>
        </p:sp>
        <p:sp>
          <p:nvSpPr>
            <p:cNvPr id="33806" name="TextBox 31"/>
            <p:cNvSpPr txBox="1">
              <a:spLocks noChangeArrowheads="1"/>
            </p:cNvSpPr>
            <p:nvPr/>
          </p:nvSpPr>
          <p:spPr bwMode="auto">
            <a:xfrm>
              <a:off x="4277802" y="3983602"/>
              <a:ext cx="5822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400"/>
                <a:t>Oct4</a:t>
              </a:r>
            </a:p>
          </p:txBody>
        </p:sp>
        <p:sp>
          <p:nvSpPr>
            <p:cNvPr id="33807" name="TextBox 32"/>
            <p:cNvSpPr txBox="1">
              <a:spLocks noChangeArrowheads="1"/>
            </p:cNvSpPr>
            <p:nvPr/>
          </p:nvSpPr>
          <p:spPr bwMode="auto">
            <a:xfrm>
              <a:off x="6656567" y="4549472"/>
              <a:ext cx="5822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400"/>
                <a:t>Oct4</a:t>
              </a:r>
            </a:p>
          </p:txBody>
        </p:sp>
        <p:sp>
          <p:nvSpPr>
            <p:cNvPr id="33808" name="TextBox 33"/>
            <p:cNvSpPr txBox="1">
              <a:spLocks noChangeArrowheads="1"/>
            </p:cNvSpPr>
            <p:nvPr/>
          </p:nvSpPr>
          <p:spPr bwMode="auto">
            <a:xfrm>
              <a:off x="5352552" y="3984930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400"/>
                <a:t>Nanog</a:t>
              </a:r>
            </a:p>
          </p:txBody>
        </p:sp>
        <p:sp>
          <p:nvSpPr>
            <p:cNvPr id="33809" name="TextBox 34"/>
            <p:cNvSpPr txBox="1">
              <a:spLocks noChangeArrowheads="1"/>
            </p:cNvSpPr>
            <p:nvPr/>
          </p:nvSpPr>
          <p:spPr bwMode="auto">
            <a:xfrm>
              <a:off x="7675658" y="4526942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400"/>
                <a:t>Nanog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0575"/>
          </a:xfrm>
          <a:noFill/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3366"/>
                </a:solidFill>
              </a:rPr>
              <a:t>Characterisation of iPS Cells</a:t>
            </a:r>
          </a:p>
        </p:txBody>
      </p:sp>
      <p:pic>
        <p:nvPicPr>
          <p:cNvPr id="34819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082675"/>
            <a:ext cx="47132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516313"/>
            <a:ext cx="359886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311525"/>
            <a:ext cx="41148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88913"/>
            <a:ext cx="8686800" cy="763587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Characteristics of mouse iPS Cells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574800"/>
            <a:ext cx="7915275" cy="4276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800" b="1" smtClean="0">
                <a:solidFill>
                  <a:schemeClr val="accent2"/>
                </a:solidFill>
              </a:rPr>
              <a:t>Morphology: ESC-like colonies.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800" b="1" smtClean="0">
                <a:solidFill>
                  <a:schemeClr val="accent2"/>
                </a:solidFill>
              </a:rPr>
              <a:t>Express ES cell markers.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800" b="1" smtClean="0">
                <a:solidFill>
                  <a:schemeClr val="accent2"/>
                </a:solidFill>
              </a:rPr>
              <a:t>Similar epigenetic signatures as ES Cells.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800" b="1" smtClean="0">
                <a:solidFill>
                  <a:schemeClr val="accent2"/>
                </a:solidFill>
              </a:rPr>
              <a:t>Differentiate to all three germ layers </a:t>
            </a:r>
            <a:r>
              <a:rPr lang="en-GB" sz="2800" b="1" i="1" smtClean="0">
                <a:solidFill>
                  <a:schemeClr val="accent2"/>
                </a:solidFill>
              </a:rPr>
              <a:t>in vitro</a:t>
            </a:r>
            <a:r>
              <a:rPr lang="en-GB" sz="2800" b="1" smtClean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800" b="1" smtClean="0">
                <a:solidFill>
                  <a:schemeClr val="accent2"/>
                </a:solidFill>
              </a:rPr>
              <a:t>Form chimeras when inject into blastocyst.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800" b="1" smtClean="0">
                <a:solidFill>
                  <a:schemeClr val="accent2"/>
                </a:solidFill>
              </a:rPr>
              <a:t>Some iPS cells are able to produce animals when injected into tetraploid blastocysts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255588"/>
            <a:ext cx="8486775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Reprogramming Human Fibroblast Cells to iPS Cells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413" y="1997075"/>
            <a:ext cx="4022725" cy="1865313"/>
          </a:xfrm>
          <a:noFill/>
        </p:spPr>
      </p:pic>
      <p:pic>
        <p:nvPicPr>
          <p:cNvPr id="36868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2168525"/>
            <a:ext cx="4306888" cy="1377950"/>
          </a:xfrm>
          <a:noFill/>
        </p:spPr>
      </p:pic>
      <p:sp>
        <p:nvSpPr>
          <p:cNvPr id="36869" name="Text Box 12"/>
          <p:cNvSpPr txBox="1">
            <a:spLocks noChangeArrowheads="1"/>
          </p:cNvSpPr>
          <p:nvPr/>
        </p:nvSpPr>
        <p:spPr bwMode="auto">
          <a:xfrm>
            <a:off x="774700" y="4083050"/>
            <a:ext cx="34178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>
                <a:solidFill>
                  <a:schemeClr val="accent2"/>
                </a:solidFill>
              </a:rPr>
              <a:t>Oct4, Sox2,</a:t>
            </a:r>
          </a:p>
          <a:p>
            <a:pPr eaLnBrk="1" hangingPunct="1"/>
            <a:r>
              <a:rPr lang="en-GB" sz="3200">
                <a:solidFill>
                  <a:schemeClr val="accent2"/>
                </a:solidFill>
              </a:rPr>
              <a:t>C-myc, Klf4</a:t>
            </a:r>
          </a:p>
          <a:p>
            <a:pPr eaLnBrk="1" hangingPunct="1"/>
            <a:endParaRPr lang="en-GB" sz="3200">
              <a:solidFill>
                <a:schemeClr val="accent2"/>
              </a:solidFill>
            </a:endParaRPr>
          </a:p>
          <a:p>
            <a:pPr eaLnBrk="1" hangingPunct="1"/>
            <a:r>
              <a:rPr lang="en-GB" sz="1400">
                <a:solidFill>
                  <a:schemeClr val="accent2"/>
                </a:solidFill>
              </a:rPr>
              <a:t>Takahashi et al, </a:t>
            </a:r>
            <a:r>
              <a:rPr lang="en-GB" sz="1400" i="1">
                <a:solidFill>
                  <a:schemeClr val="accent2"/>
                </a:solidFill>
              </a:rPr>
              <a:t>Cell </a:t>
            </a:r>
            <a:r>
              <a:rPr lang="en-GB" sz="1400">
                <a:solidFill>
                  <a:schemeClr val="accent2"/>
                </a:solidFill>
              </a:rPr>
              <a:t>2007 131:867-872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4794250" y="4016375"/>
            <a:ext cx="37973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>
                <a:solidFill>
                  <a:schemeClr val="accent2"/>
                </a:solidFill>
              </a:rPr>
              <a:t>Oct4, Sox2</a:t>
            </a:r>
          </a:p>
          <a:p>
            <a:pPr eaLnBrk="1" hangingPunct="1"/>
            <a:r>
              <a:rPr lang="en-GB" sz="3200">
                <a:solidFill>
                  <a:schemeClr val="accent2"/>
                </a:solidFill>
              </a:rPr>
              <a:t>Nanog, Lin28</a:t>
            </a:r>
          </a:p>
          <a:p>
            <a:pPr eaLnBrk="1" hangingPunct="1"/>
            <a:endParaRPr lang="en-GB" sz="3200">
              <a:solidFill>
                <a:schemeClr val="accent2"/>
              </a:solidFill>
            </a:endParaRPr>
          </a:p>
          <a:p>
            <a:pPr eaLnBrk="1" hangingPunct="1"/>
            <a:r>
              <a:rPr lang="en-GB" sz="1400">
                <a:solidFill>
                  <a:schemeClr val="accent2"/>
                </a:solidFill>
              </a:rPr>
              <a:t>Yu et al, </a:t>
            </a:r>
            <a:r>
              <a:rPr lang="en-GB" sz="1400" i="1">
                <a:solidFill>
                  <a:schemeClr val="accent2"/>
                </a:solidFill>
              </a:rPr>
              <a:t>Science</a:t>
            </a:r>
            <a:r>
              <a:rPr lang="en-GB" sz="1400">
                <a:solidFill>
                  <a:schemeClr val="accent2"/>
                </a:solidFill>
              </a:rPr>
              <a:t> 318:1917-1920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990600"/>
          </a:xfrm>
        </p:spPr>
        <p:txBody>
          <a:bodyPr/>
          <a:lstStyle/>
          <a:p>
            <a:r>
              <a:rPr lang="en-GB" sz="4000" b="1" smtClean="0">
                <a:solidFill>
                  <a:srgbClr val="002060"/>
                </a:solidFill>
              </a:rPr>
              <a:t>Epigenetic Memory &amp; iPSCs </a:t>
            </a:r>
            <a:br>
              <a:rPr lang="en-GB" sz="4000" b="1" smtClean="0">
                <a:solidFill>
                  <a:srgbClr val="002060"/>
                </a:solidFill>
              </a:rPr>
            </a:br>
            <a:r>
              <a:rPr lang="en-GB" sz="2800" b="1" smtClean="0">
                <a:solidFill>
                  <a:srgbClr val="002060"/>
                </a:solidFill>
              </a:rPr>
              <a:t>(cell status)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343150"/>
            <a:ext cx="2413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647825" y="5619750"/>
            <a:ext cx="781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(2 mth)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2400300" y="5638800"/>
            <a:ext cx="722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(2 yrs)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1295400" y="1752600"/>
            <a:ext cx="76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Age</a:t>
            </a:r>
          </a:p>
        </p:txBody>
      </p:sp>
      <p:pic>
        <p:nvPicPr>
          <p:cNvPr id="37895" name="Picture 9" descr="Exame Fig1A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711325"/>
            <a:ext cx="39147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/>
          <p:nvPr/>
        </p:nvGraphicFramePr>
        <p:xfrm>
          <a:off x="3838575" y="3381375"/>
          <a:ext cx="491490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897" name="TextBox 15"/>
          <p:cNvSpPr txBox="1">
            <a:spLocks noChangeArrowheads="1"/>
          </p:cNvSpPr>
          <p:nvPr/>
        </p:nvSpPr>
        <p:spPr bwMode="auto">
          <a:xfrm>
            <a:off x="5295900" y="1238250"/>
            <a:ext cx="227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Differentiation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42875" y="141288"/>
            <a:ext cx="8772525" cy="1001712"/>
          </a:xfrm>
        </p:spPr>
        <p:txBody>
          <a:bodyPr/>
          <a:lstStyle/>
          <a:p>
            <a:r>
              <a:rPr lang="en-GB" sz="4000" b="1" smtClean="0">
                <a:solidFill>
                  <a:srgbClr val="002060"/>
                </a:solidFill>
              </a:rPr>
              <a:t>Epigenetic Memory &amp; iPSCs </a:t>
            </a:r>
            <a:br>
              <a:rPr lang="en-GB" sz="4000" b="1" smtClean="0">
                <a:solidFill>
                  <a:srgbClr val="002060"/>
                </a:solidFill>
              </a:rPr>
            </a:br>
            <a:r>
              <a:rPr lang="en-GB" sz="2800" b="1" smtClean="0">
                <a:solidFill>
                  <a:srgbClr val="002060"/>
                </a:solidFill>
              </a:rPr>
              <a:t>(cell type)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47788"/>
            <a:ext cx="7904163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17963"/>
            <a:ext cx="39624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733425" y="3743325"/>
            <a:ext cx="314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/>
              <a:t>Haematopoietic differentiation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470400"/>
            <a:ext cx="207803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02038"/>
            <a:ext cx="1666875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10"/>
          <p:cNvSpPr txBox="1">
            <a:spLocks noChangeArrowheads="1"/>
          </p:cNvSpPr>
          <p:nvPr/>
        </p:nvSpPr>
        <p:spPr bwMode="auto">
          <a:xfrm>
            <a:off x="5010150" y="3790950"/>
            <a:ext cx="2124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/>
              <a:t>Bone differentiation</a:t>
            </a:r>
          </a:p>
        </p:txBody>
      </p:sp>
      <p:sp>
        <p:nvSpPr>
          <p:cNvPr id="38921" name="TextBox 11"/>
          <p:cNvSpPr txBox="1">
            <a:spLocks noChangeArrowheads="1"/>
          </p:cNvSpPr>
          <p:nvPr/>
        </p:nvSpPr>
        <p:spPr bwMode="auto">
          <a:xfrm>
            <a:off x="6657975" y="6553200"/>
            <a:ext cx="2368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b="0"/>
              <a:t>Kim et al (2010) Nature 467:285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Topics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064500" cy="4568825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GB" b="1" smtClean="0">
                <a:solidFill>
                  <a:srgbClr val="DDFBE4"/>
                </a:solidFill>
              </a:rPr>
              <a:t>Concept of reprogramming.</a:t>
            </a:r>
          </a:p>
          <a:p>
            <a:pPr eaLnBrk="1" hangingPunct="1"/>
            <a:r>
              <a:rPr lang="en-GB" b="1" smtClean="0">
                <a:solidFill>
                  <a:srgbClr val="DDFBE4"/>
                </a:solidFill>
              </a:rPr>
              <a:t>Current technologies used for somatic cell reprogramming.</a:t>
            </a:r>
          </a:p>
          <a:p>
            <a:pPr eaLnBrk="1" hangingPunct="1"/>
            <a:endParaRPr lang="en-GB" b="1" smtClean="0">
              <a:solidFill>
                <a:srgbClr val="DDFBE4"/>
              </a:solidFill>
            </a:endParaRPr>
          </a:p>
          <a:p>
            <a:pPr eaLnBrk="1" hangingPunct="1"/>
            <a:r>
              <a:rPr lang="en-GB" b="1" smtClean="0">
                <a:solidFill>
                  <a:srgbClr val="000099"/>
                </a:solidFill>
              </a:rPr>
              <a:t>Reprogramming and regenerative medicine.</a:t>
            </a:r>
          </a:p>
          <a:p>
            <a:pPr eaLnBrk="1" hangingPunct="1"/>
            <a:endParaRPr lang="en-GB" b="1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SCNT and Regenerative Medicine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124075"/>
            <a:ext cx="7667625" cy="3487738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Overcome immune rejection.</a:t>
            </a:r>
          </a:p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Able to produce all cell types required.</a:t>
            </a:r>
          </a:p>
          <a:p>
            <a:pPr eaLnBrk="1" hangingPunct="1"/>
            <a:endParaRPr lang="en-GB" sz="2800" b="1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Ethical issue.</a:t>
            </a:r>
          </a:p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Low efficiency.</a:t>
            </a:r>
          </a:p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Mitochondrial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Development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Cell differentiation during development gradually limits their developmental potency.</a:t>
            </a:r>
          </a:p>
        </p:txBody>
      </p:sp>
      <p:pic>
        <p:nvPicPr>
          <p:cNvPr id="7172" name="Picture 4" descr="zygoye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412875"/>
            <a:ext cx="865187" cy="814388"/>
          </a:xfrm>
          <a:noFill/>
        </p:spPr>
      </p:pic>
      <p:pic>
        <p:nvPicPr>
          <p:cNvPr id="7173" name="Picture 6" descr="day5blasts222txt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492375"/>
            <a:ext cx="881062" cy="936625"/>
          </a:xfrm>
          <a:noFill/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787900" y="1700213"/>
            <a:ext cx="763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Zygote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4500563" y="2781300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Blastocyst</a:t>
            </a:r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>
            <a:off x="6084888" y="2565400"/>
            <a:ext cx="574675" cy="2159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6588125" y="2636838"/>
            <a:ext cx="1435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trophectoderm</a:t>
            </a:r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 flipV="1">
            <a:off x="5867400" y="3141663"/>
            <a:ext cx="936625" cy="71437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6804025" y="2997200"/>
            <a:ext cx="509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ICM</a:t>
            </a:r>
          </a:p>
        </p:txBody>
      </p:sp>
      <p:pic>
        <p:nvPicPr>
          <p:cNvPr id="7180" name="Picture 1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327650"/>
            <a:ext cx="16478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5332413"/>
            <a:ext cx="27082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8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5340350"/>
            <a:ext cx="16668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9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5318125"/>
            <a:ext cx="11096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 Box 20"/>
          <p:cNvSpPr txBox="1">
            <a:spLocks noChangeArrowheads="1"/>
          </p:cNvSpPr>
          <p:nvPr/>
        </p:nvSpPr>
        <p:spPr bwMode="auto">
          <a:xfrm>
            <a:off x="1979613" y="4108450"/>
            <a:ext cx="135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>
                <a:cs typeface="Arial" charset="0"/>
              </a:rPr>
              <a:t>Ectoderm</a:t>
            </a:r>
          </a:p>
        </p:txBody>
      </p:sp>
      <p:sp>
        <p:nvSpPr>
          <p:cNvPr id="7185" name="Text Box 21"/>
          <p:cNvSpPr txBox="1">
            <a:spLocks noChangeArrowheads="1"/>
          </p:cNvSpPr>
          <p:nvPr/>
        </p:nvSpPr>
        <p:spPr bwMode="auto">
          <a:xfrm>
            <a:off x="3563938" y="410845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>
                <a:cs typeface="Arial" charset="0"/>
              </a:rPr>
              <a:t>Mesoderm</a:t>
            </a:r>
          </a:p>
        </p:txBody>
      </p:sp>
      <p:sp>
        <p:nvSpPr>
          <p:cNvPr id="7186" name="Text Box 22"/>
          <p:cNvSpPr txBox="1">
            <a:spLocks noChangeArrowheads="1"/>
          </p:cNvSpPr>
          <p:nvPr/>
        </p:nvSpPr>
        <p:spPr bwMode="auto">
          <a:xfrm>
            <a:off x="5219700" y="4108450"/>
            <a:ext cx="1441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>
                <a:cs typeface="Arial" charset="0"/>
              </a:rPr>
              <a:t>Endoderm</a:t>
            </a:r>
          </a:p>
        </p:txBody>
      </p:sp>
      <p:sp>
        <p:nvSpPr>
          <p:cNvPr id="7187" name="Text Box 23"/>
          <p:cNvSpPr txBox="1">
            <a:spLocks noChangeArrowheads="1"/>
          </p:cNvSpPr>
          <p:nvPr/>
        </p:nvSpPr>
        <p:spPr bwMode="auto">
          <a:xfrm>
            <a:off x="6948488" y="4108450"/>
            <a:ext cx="1338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>
                <a:cs typeface="Arial" charset="0"/>
              </a:rPr>
              <a:t>Germ cell</a:t>
            </a:r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2978150" y="3213100"/>
            <a:ext cx="2889250" cy="963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4500563" y="3213100"/>
            <a:ext cx="1366837" cy="917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>
            <a:off x="5867400" y="3213100"/>
            <a:ext cx="26988" cy="952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>
            <a:off x="5867400" y="3213100"/>
            <a:ext cx="1657350" cy="919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2" name="Line 28"/>
          <p:cNvSpPr>
            <a:spLocks noChangeShapeType="1"/>
          </p:cNvSpPr>
          <p:nvPr/>
        </p:nvSpPr>
        <p:spPr bwMode="auto">
          <a:xfrm>
            <a:off x="6011863" y="2257425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H="1">
            <a:off x="1073150" y="4465638"/>
            <a:ext cx="151130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H="1">
            <a:off x="1614488" y="4446588"/>
            <a:ext cx="969962" cy="858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 flipH="1">
            <a:off x="2136775" y="4446588"/>
            <a:ext cx="44767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>
            <a:off x="2901950" y="4456113"/>
            <a:ext cx="1323975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H="1">
            <a:off x="3349625" y="4446588"/>
            <a:ext cx="858838" cy="858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H="1">
            <a:off x="3844925" y="4437063"/>
            <a:ext cx="400050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>
            <a:off x="4235450" y="4446588"/>
            <a:ext cx="271463" cy="868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>
            <a:off x="4237038" y="4464050"/>
            <a:ext cx="727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5673725" y="4418013"/>
            <a:ext cx="269875" cy="858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>
            <a:off x="5934075" y="4389438"/>
            <a:ext cx="223838" cy="925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>
            <a:off x="5934075" y="4416425"/>
            <a:ext cx="784225" cy="879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7585075" y="4511675"/>
            <a:ext cx="103188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>
            <a:off x="7688263" y="4521200"/>
            <a:ext cx="363537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535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iPS and Regenerative Medicine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95400"/>
            <a:ext cx="8029575" cy="4772025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No ethical issue.</a:t>
            </a:r>
          </a:p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No immune rejection.</a:t>
            </a:r>
          </a:p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Able to differentiate into all cell types.</a:t>
            </a:r>
          </a:p>
          <a:p>
            <a:pPr eaLnBrk="1" hangingPunct="1"/>
            <a:endParaRPr lang="en-GB" b="1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Low efficiency </a:t>
            </a:r>
            <a:r>
              <a:rPr lang="en-GB" sz="2400" smtClean="0">
                <a:solidFill>
                  <a:schemeClr val="accent2"/>
                </a:solidFill>
              </a:rPr>
              <a:t>(particularly with older cells)</a:t>
            </a:r>
            <a:r>
              <a:rPr lang="en-GB" b="1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May have differentiation preference.</a:t>
            </a:r>
          </a:p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Viral transduction </a:t>
            </a:r>
            <a:r>
              <a:rPr lang="en-GB" sz="2400" smtClean="0">
                <a:solidFill>
                  <a:schemeClr val="accent2"/>
                </a:solidFill>
              </a:rPr>
              <a:t>(in progress to overcome)</a:t>
            </a:r>
            <a:r>
              <a:rPr lang="en-GB" b="1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Oncogene.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Future Prospects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1638300"/>
            <a:ext cx="7915275" cy="4391025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Understand basic biology underlie reprogramming.</a:t>
            </a:r>
          </a:p>
          <a:p>
            <a:pPr eaLnBrk="1" hangingPunct="1"/>
            <a:endParaRPr lang="en-GB" b="1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Non-‘genetic’ method to reprogramme epigenetic status.</a:t>
            </a:r>
          </a:p>
          <a:p>
            <a:pPr lvl="1" eaLnBrk="1" hangingPunct="1"/>
            <a:r>
              <a:rPr lang="en-GB" b="1" smtClean="0">
                <a:solidFill>
                  <a:schemeClr val="accent2"/>
                </a:solidFill>
              </a:rPr>
              <a:t>No exogenous DNA integration into the genome (mRNA, protein).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2475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Learning Objectives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1196975"/>
            <a:ext cx="8064500" cy="4784725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GB" b="1" smtClean="0"/>
              <a:t>Understand implication of reprogramming in basic biology and regenerative medicine.</a:t>
            </a:r>
          </a:p>
          <a:p>
            <a:pPr eaLnBrk="1" hangingPunct="1">
              <a:spcAft>
                <a:spcPct val="50000"/>
              </a:spcAft>
            </a:pPr>
            <a:r>
              <a:rPr lang="en-GB" b="1" smtClean="0"/>
              <a:t>Able to describe how to identify successful generation of iPSCs.</a:t>
            </a:r>
          </a:p>
          <a:p>
            <a:pPr eaLnBrk="1" hangingPunct="1">
              <a:spcAft>
                <a:spcPct val="50000"/>
              </a:spcAft>
            </a:pPr>
            <a:r>
              <a:rPr lang="en-GB" b="1" smtClean="0"/>
              <a:t>Able to identify factors that affect somatic cell reprogramming.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References</a:t>
            </a: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593725" y="1484313"/>
            <a:ext cx="81788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AutoNum type="arabicPeriod"/>
            </a:pPr>
            <a:r>
              <a:rPr lang="en-GB" sz="2000">
                <a:solidFill>
                  <a:schemeClr val="accent2"/>
                </a:solidFill>
              </a:rPr>
              <a:t>Jaenisch &amp; Young </a:t>
            </a:r>
            <a:r>
              <a:rPr lang="en-GB" sz="2000" b="0">
                <a:solidFill>
                  <a:schemeClr val="accent2"/>
                </a:solidFill>
              </a:rPr>
              <a:t>Stem cells, the molecular circuitry of pluripotency and nuclear reprogramming. </a:t>
            </a:r>
            <a:r>
              <a:rPr lang="en-GB" sz="2000" i="1">
                <a:solidFill>
                  <a:schemeClr val="accent2"/>
                </a:solidFill>
              </a:rPr>
              <a:t>Cell</a:t>
            </a:r>
            <a:r>
              <a:rPr lang="en-GB" sz="2000" b="0">
                <a:solidFill>
                  <a:schemeClr val="accent2"/>
                </a:solidFill>
              </a:rPr>
              <a:t> 2008 132:567-582.</a:t>
            </a:r>
          </a:p>
          <a:p>
            <a:pPr eaLnBrk="1" hangingPunct="1">
              <a:spcAft>
                <a:spcPct val="50000"/>
              </a:spcAft>
              <a:buFontTx/>
              <a:buAutoNum type="arabicPeriod"/>
            </a:pPr>
            <a:r>
              <a:rPr lang="en-GB" sz="2000">
                <a:solidFill>
                  <a:schemeClr val="accent2"/>
                </a:solidFill>
              </a:rPr>
              <a:t>Takahashi et al. </a:t>
            </a:r>
            <a:r>
              <a:rPr lang="en-GB" sz="2000" b="0">
                <a:solidFill>
                  <a:schemeClr val="accent2"/>
                </a:solidFill>
              </a:rPr>
              <a:t>Induction of pluripotent stem cells from mouse embryonic and adult fibroblast culture by defined factors.</a:t>
            </a:r>
            <a:r>
              <a:rPr lang="en-GB" sz="2000">
                <a:solidFill>
                  <a:schemeClr val="accent2"/>
                </a:solidFill>
              </a:rPr>
              <a:t> </a:t>
            </a:r>
            <a:r>
              <a:rPr lang="en-GB" sz="2000" i="1">
                <a:solidFill>
                  <a:schemeClr val="accent2"/>
                </a:solidFill>
              </a:rPr>
              <a:t>Cell </a:t>
            </a:r>
            <a:r>
              <a:rPr lang="en-GB" sz="2000" b="0">
                <a:solidFill>
                  <a:schemeClr val="accent2"/>
                </a:solidFill>
              </a:rPr>
              <a:t>2006 126:663-678.</a:t>
            </a:r>
          </a:p>
          <a:p>
            <a:pPr eaLnBrk="1" hangingPunct="1">
              <a:spcAft>
                <a:spcPct val="50000"/>
              </a:spcAft>
              <a:buFontTx/>
              <a:buAutoNum type="arabicPeriod"/>
            </a:pPr>
            <a:r>
              <a:rPr lang="en-GB" sz="2000">
                <a:solidFill>
                  <a:schemeClr val="accent2"/>
                </a:solidFill>
              </a:rPr>
              <a:t>Yu et al.</a:t>
            </a:r>
            <a:r>
              <a:rPr lang="en-GB" sz="2000" b="0">
                <a:solidFill>
                  <a:schemeClr val="accent2"/>
                </a:solidFill>
              </a:rPr>
              <a:t> Induced pluripotent stem cell lines derived from human somatic lines. </a:t>
            </a:r>
            <a:r>
              <a:rPr lang="en-GB" sz="2000" i="1">
                <a:solidFill>
                  <a:schemeClr val="accent2"/>
                </a:solidFill>
              </a:rPr>
              <a:t>Science</a:t>
            </a:r>
            <a:r>
              <a:rPr lang="en-GB" sz="2000" b="0">
                <a:solidFill>
                  <a:schemeClr val="accent2"/>
                </a:solidFill>
              </a:rPr>
              <a:t> 2007 318:1917-1920. </a:t>
            </a:r>
          </a:p>
          <a:p>
            <a:pPr eaLnBrk="1" hangingPunct="1">
              <a:spcAft>
                <a:spcPct val="50000"/>
              </a:spcAft>
              <a:buFontTx/>
              <a:buAutoNum type="arabicPeriod"/>
            </a:pPr>
            <a:r>
              <a:rPr lang="en-GB" sz="2000">
                <a:solidFill>
                  <a:schemeClr val="accent2"/>
                </a:solidFill>
              </a:rPr>
              <a:t>Stadtfeld &amp; </a:t>
            </a:r>
            <a:r>
              <a:rPr lang="en-GB" sz="2000">
                <a:solidFill>
                  <a:srgbClr val="000099"/>
                </a:solidFill>
              </a:rPr>
              <a:t>Hochedlinger  </a:t>
            </a:r>
            <a:r>
              <a:rPr lang="en-GB" sz="2000" b="0">
                <a:solidFill>
                  <a:srgbClr val="000099"/>
                </a:solidFill>
              </a:rPr>
              <a:t>Induced pluripotency: history, mechanisms, and applications. </a:t>
            </a:r>
            <a:r>
              <a:rPr lang="en-GB" sz="2000" i="1">
                <a:solidFill>
                  <a:srgbClr val="000099"/>
                </a:solidFill>
              </a:rPr>
              <a:t>Gene &amp; Dev </a:t>
            </a:r>
            <a:r>
              <a:rPr lang="en-GB" sz="2000" b="0">
                <a:solidFill>
                  <a:srgbClr val="000099"/>
                </a:solidFill>
              </a:rPr>
              <a:t>2010  24:2239-2263.</a:t>
            </a:r>
          </a:p>
          <a:p>
            <a:pPr eaLnBrk="1" hangingPunct="1">
              <a:spcAft>
                <a:spcPct val="50000"/>
              </a:spcAft>
              <a:buFontTx/>
              <a:buAutoNum type="arabicPeriod"/>
            </a:pPr>
            <a:r>
              <a:rPr lang="en-GB" sz="2000">
                <a:solidFill>
                  <a:srgbClr val="000099"/>
                </a:solidFill>
              </a:rPr>
              <a:t>Hanna et al.,</a:t>
            </a:r>
            <a:r>
              <a:rPr lang="en-GB" sz="2000" b="0">
                <a:solidFill>
                  <a:srgbClr val="000099"/>
                </a:solidFill>
              </a:rPr>
              <a:t> Pluripotency and cellular reprogramming: facts, hypotheses, unresolved issues. </a:t>
            </a:r>
            <a:r>
              <a:rPr lang="en-GB" sz="2000" i="1">
                <a:solidFill>
                  <a:srgbClr val="000099"/>
                </a:solidFill>
              </a:rPr>
              <a:t>Cell</a:t>
            </a:r>
            <a:r>
              <a:rPr lang="en-GB" sz="2000" b="0">
                <a:solidFill>
                  <a:srgbClr val="000099"/>
                </a:solidFill>
              </a:rPr>
              <a:t> 2010 143:508-525</a:t>
            </a:r>
            <a:endParaRPr lang="en-GB" sz="200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2475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Gene Expression</a:t>
            </a:r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>
            <p:ph sz="half" idx="1"/>
          </p:nvPr>
        </p:nvGraphicFramePr>
        <p:xfrm>
          <a:off x="4248150" y="3805238"/>
          <a:ext cx="12573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4" imgW="1257143" imgH="1257143" progId="Photoshop.Image.9">
                  <p:embed/>
                </p:oleObj>
              </mc:Choice>
              <mc:Fallback>
                <p:oleObj name="Image" r:id="rId4" imgW="1257143" imgH="1257143" progId="Photoshop.Image.9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3805238"/>
                        <a:ext cx="12573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4" descr="day5blasts222tx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1139825"/>
            <a:ext cx="881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775075" y="1287463"/>
            <a:ext cx="306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00FF"/>
                </a:solidFill>
              </a:rPr>
              <a:t>Oct4, Nanog, Sox2, (+)</a:t>
            </a:r>
          </a:p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NeuroD, AFP, mActin (-)</a:t>
            </a:r>
          </a:p>
        </p:txBody>
      </p:sp>
      <p:pic>
        <p:nvPicPr>
          <p:cNvPr id="1031" name="Picture 8" descr="deiter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857625"/>
            <a:ext cx="11064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36575" y="2601913"/>
            <a:ext cx="262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Neural Ectoderm</a:t>
            </a: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517525" y="5106988"/>
            <a:ext cx="269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00FF"/>
                </a:solidFill>
              </a:rPr>
              <a:t>MAP2, NeuroD,</a:t>
            </a:r>
          </a:p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Oct4, Albumin, MHC</a:t>
            </a:r>
            <a:r>
              <a:rPr lang="en-GB" sz="200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6623050" y="2601913"/>
            <a:ext cx="169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Endoderm</a:t>
            </a:r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4060825" y="2601913"/>
            <a:ext cx="170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Mesoderm</a:t>
            </a:r>
          </a:p>
        </p:txBody>
      </p:sp>
      <p:sp>
        <p:nvSpPr>
          <p:cNvPr id="1036" name="Text Box 19"/>
          <p:cNvSpPr txBox="1">
            <a:spLocks noChangeArrowheads="1"/>
          </p:cNvSpPr>
          <p:nvPr/>
        </p:nvSpPr>
        <p:spPr bwMode="auto">
          <a:xfrm>
            <a:off x="3336925" y="5106988"/>
            <a:ext cx="2962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00FF"/>
                </a:solidFill>
              </a:rPr>
              <a:t>MHC, Troponin I,</a:t>
            </a:r>
            <a:r>
              <a:rPr lang="en-GB" sz="2000"/>
              <a:t> </a:t>
            </a:r>
          </a:p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Oct4, NeuroD, Albumin</a:t>
            </a:r>
          </a:p>
        </p:txBody>
      </p:sp>
      <p:graphicFrame>
        <p:nvGraphicFramePr>
          <p:cNvPr id="1027" name="Object 20"/>
          <p:cNvGraphicFramePr>
            <a:graphicFrameLocks noChangeAspect="1"/>
          </p:cNvGraphicFramePr>
          <p:nvPr>
            <p:ph sz="half" idx="2"/>
          </p:nvPr>
        </p:nvGraphicFramePr>
        <p:xfrm>
          <a:off x="6950075" y="3906838"/>
          <a:ext cx="1206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" r:id="rId9" imgW="1205924" imgH="825106" progId="Photoshop.Image.9">
                  <p:embed/>
                </p:oleObj>
              </mc:Choice>
              <mc:Fallback>
                <p:oleObj name="Image" r:id="rId9" imgW="1205924" imgH="825106" progId="Photoshop.Image.9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3906838"/>
                        <a:ext cx="12065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 Box 22"/>
          <p:cNvSpPr txBox="1">
            <a:spLocks noChangeArrowheads="1"/>
          </p:cNvSpPr>
          <p:nvPr/>
        </p:nvSpPr>
        <p:spPr bwMode="auto">
          <a:xfrm>
            <a:off x="6440488" y="5087938"/>
            <a:ext cx="2665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00FF"/>
                </a:solidFill>
              </a:rPr>
              <a:t>Albumin, ApoF</a:t>
            </a:r>
          </a:p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Oct4, NeuroD, MHC</a:t>
            </a:r>
            <a:r>
              <a:rPr lang="en-GB" sz="2000"/>
              <a:t>  </a:t>
            </a:r>
          </a:p>
        </p:txBody>
      </p:sp>
      <p:sp>
        <p:nvSpPr>
          <p:cNvPr id="1038" name="Line 23"/>
          <p:cNvSpPr>
            <a:spLocks noChangeShapeType="1"/>
          </p:cNvSpPr>
          <p:nvPr/>
        </p:nvSpPr>
        <p:spPr bwMode="auto">
          <a:xfrm flipH="1">
            <a:off x="2562225" y="2143125"/>
            <a:ext cx="165735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9" name="Line 25"/>
          <p:cNvSpPr>
            <a:spLocks noChangeShapeType="1"/>
          </p:cNvSpPr>
          <p:nvPr/>
        </p:nvSpPr>
        <p:spPr bwMode="auto">
          <a:xfrm>
            <a:off x="5076825" y="2095500"/>
            <a:ext cx="0" cy="552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0" name="Line 26"/>
          <p:cNvSpPr>
            <a:spLocks noChangeShapeType="1"/>
          </p:cNvSpPr>
          <p:nvPr/>
        </p:nvSpPr>
        <p:spPr bwMode="auto">
          <a:xfrm>
            <a:off x="4819650" y="3133725"/>
            <a:ext cx="0" cy="67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1" name="Line 27"/>
          <p:cNvSpPr>
            <a:spLocks noChangeShapeType="1"/>
          </p:cNvSpPr>
          <p:nvPr/>
        </p:nvSpPr>
        <p:spPr bwMode="auto">
          <a:xfrm>
            <a:off x="6124575" y="2085975"/>
            <a:ext cx="1152525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2" name="Line 26"/>
          <p:cNvSpPr>
            <a:spLocks noChangeShapeType="1"/>
          </p:cNvSpPr>
          <p:nvPr/>
        </p:nvSpPr>
        <p:spPr bwMode="auto">
          <a:xfrm>
            <a:off x="7448550" y="3133725"/>
            <a:ext cx="0" cy="67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3" name="TextBox 22"/>
          <p:cNvSpPr txBox="1">
            <a:spLocks noChangeArrowheads="1"/>
          </p:cNvSpPr>
          <p:nvPr/>
        </p:nvSpPr>
        <p:spPr bwMode="auto">
          <a:xfrm>
            <a:off x="2465388" y="6067425"/>
            <a:ext cx="5032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>
                <a:solidFill>
                  <a:srgbClr val="FF0000"/>
                </a:solidFill>
              </a:rPr>
              <a:t>Epigenetic Regulation</a:t>
            </a:r>
          </a:p>
        </p:txBody>
      </p:sp>
      <p:cxnSp>
        <p:nvCxnSpPr>
          <p:cNvPr id="1044" name="Straight Arrow Connector 24"/>
          <p:cNvCxnSpPr>
            <a:cxnSpLocks noChangeShapeType="1"/>
          </p:cNvCxnSpPr>
          <p:nvPr/>
        </p:nvCxnSpPr>
        <p:spPr bwMode="auto">
          <a:xfrm rot="5400000">
            <a:off x="1514476" y="3448050"/>
            <a:ext cx="6096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461963"/>
            <a:ext cx="8229600" cy="777875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Epigenetic Regulation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6250" y="1611313"/>
            <a:ext cx="8359775" cy="4043362"/>
          </a:xfrm>
          <a:noFill/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Chromatin and DNA modifications, no changes in DNA sequence.</a:t>
            </a:r>
          </a:p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Regulate gene expression pattern without changes in DNA sequence.</a:t>
            </a:r>
          </a:p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Play a role in the process of cellular differentiation and responsible for cells to maintain different characteristics. </a:t>
            </a:r>
          </a:p>
          <a:p>
            <a:pPr eaLnBrk="1" hangingPunct="1"/>
            <a:endParaRPr lang="en-GB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Reprogramming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2525713"/>
            <a:ext cx="8135937" cy="2265362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z="3600" b="1" smtClean="0">
                <a:solidFill>
                  <a:srgbClr val="000099"/>
                </a:solidFill>
              </a:rPr>
              <a:t>Epigenetic changes are potentially reversible.</a:t>
            </a:r>
          </a:p>
          <a:p>
            <a:pPr eaLnBrk="1" hangingPunct="1">
              <a:lnSpc>
                <a:spcPct val="80000"/>
              </a:lnSpc>
            </a:pPr>
            <a:endParaRPr lang="en-GB" sz="24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020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Epigenetic Memory during Development</a:t>
            </a:r>
          </a:p>
        </p:txBody>
      </p:sp>
      <p:grpSp>
        <p:nvGrpSpPr>
          <p:cNvPr id="10243" name="Group 17"/>
          <p:cNvGrpSpPr>
            <a:grpSpLocks/>
          </p:cNvGrpSpPr>
          <p:nvPr/>
        </p:nvGrpSpPr>
        <p:grpSpPr bwMode="auto">
          <a:xfrm>
            <a:off x="1273175" y="3282950"/>
            <a:ext cx="1744663" cy="671513"/>
            <a:chOff x="676" y="2386"/>
            <a:chExt cx="1099" cy="423"/>
          </a:xfrm>
        </p:grpSpPr>
        <p:sp>
          <p:nvSpPr>
            <p:cNvPr id="10258" name="Oval 4"/>
            <p:cNvSpPr>
              <a:spLocks noChangeArrowheads="1"/>
            </p:cNvSpPr>
            <p:nvPr/>
          </p:nvSpPr>
          <p:spPr bwMode="auto">
            <a:xfrm>
              <a:off x="676" y="2386"/>
              <a:ext cx="1099" cy="42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Line 6"/>
            <p:cNvSpPr>
              <a:spLocks noChangeShapeType="1"/>
            </p:cNvSpPr>
            <p:nvPr/>
          </p:nvSpPr>
          <p:spPr bwMode="auto">
            <a:xfrm>
              <a:off x="752" y="2598"/>
              <a:ext cx="952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60" name="Oval 7"/>
            <p:cNvSpPr>
              <a:spLocks noChangeArrowheads="1"/>
            </p:cNvSpPr>
            <p:nvPr/>
          </p:nvSpPr>
          <p:spPr bwMode="auto">
            <a:xfrm>
              <a:off x="799" y="2545"/>
              <a:ext cx="141" cy="1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Oval 8"/>
            <p:cNvSpPr>
              <a:spLocks noChangeArrowheads="1"/>
            </p:cNvSpPr>
            <p:nvPr/>
          </p:nvSpPr>
          <p:spPr bwMode="auto">
            <a:xfrm>
              <a:off x="1154" y="2540"/>
              <a:ext cx="141" cy="1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Oval 9"/>
            <p:cNvSpPr>
              <a:spLocks noChangeArrowheads="1"/>
            </p:cNvSpPr>
            <p:nvPr/>
          </p:nvSpPr>
          <p:spPr bwMode="auto">
            <a:xfrm>
              <a:off x="1509" y="2547"/>
              <a:ext cx="141" cy="1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4" name="Group 18"/>
          <p:cNvGrpSpPr>
            <a:grpSpLocks/>
          </p:cNvGrpSpPr>
          <p:nvPr/>
        </p:nvGrpSpPr>
        <p:grpSpPr bwMode="auto">
          <a:xfrm>
            <a:off x="5784850" y="3270250"/>
            <a:ext cx="1744663" cy="671513"/>
            <a:chOff x="3500" y="2378"/>
            <a:chExt cx="1099" cy="423"/>
          </a:xfrm>
        </p:grpSpPr>
        <p:sp>
          <p:nvSpPr>
            <p:cNvPr id="10251" name="Oval 10"/>
            <p:cNvSpPr>
              <a:spLocks noChangeArrowheads="1"/>
            </p:cNvSpPr>
            <p:nvPr/>
          </p:nvSpPr>
          <p:spPr bwMode="auto">
            <a:xfrm>
              <a:off x="3500" y="2378"/>
              <a:ext cx="1099" cy="42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Line 11"/>
            <p:cNvSpPr>
              <a:spLocks noChangeShapeType="1"/>
            </p:cNvSpPr>
            <p:nvPr/>
          </p:nvSpPr>
          <p:spPr bwMode="auto">
            <a:xfrm flipV="1">
              <a:off x="3559" y="2596"/>
              <a:ext cx="1004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3" name="Oval 12"/>
            <p:cNvSpPr>
              <a:spLocks noChangeArrowheads="1"/>
            </p:cNvSpPr>
            <p:nvPr/>
          </p:nvSpPr>
          <p:spPr bwMode="auto">
            <a:xfrm>
              <a:off x="3617" y="2537"/>
              <a:ext cx="141" cy="129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Oval 13"/>
            <p:cNvSpPr>
              <a:spLocks noChangeArrowheads="1"/>
            </p:cNvSpPr>
            <p:nvPr/>
          </p:nvSpPr>
          <p:spPr bwMode="auto">
            <a:xfrm>
              <a:off x="3978" y="2532"/>
              <a:ext cx="141" cy="129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Oval 14"/>
            <p:cNvSpPr>
              <a:spLocks noChangeArrowheads="1"/>
            </p:cNvSpPr>
            <p:nvPr/>
          </p:nvSpPr>
          <p:spPr bwMode="auto">
            <a:xfrm>
              <a:off x="4369" y="2539"/>
              <a:ext cx="141" cy="129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Oval 15"/>
            <p:cNvSpPr>
              <a:spLocks noChangeArrowheads="1"/>
            </p:cNvSpPr>
            <p:nvPr/>
          </p:nvSpPr>
          <p:spPr bwMode="auto">
            <a:xfrm>
              <a:off x="3789" y="2539"/>
              <a:ext cx="141" cy="129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Oval 16"/>
            <p:cNvSpPr>
              <a:spLocks noChangeArrowheads="1"/>
            </p:cNvSpPr>
            <p:nvPr/>
          </p:nvSpPr>
          <p:spPr bwMode="auto">
            <a:xfrm>
              <a:off x="4180" y="2536"/>
              <a:ext cx="141" cy="129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5" name="Line 19"/>
          <p:cNvSpPr>
            <a:spLocks noChangeShapeType="1"/>
          </p:cNvSpPr>
          <p:nvPr/>
        </p:nvSpPr>
        <p:spPr bwMode="auto">
          <a:xfrm>
            <a:off x="3313113" y="3609975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Text Box 20"/>
          <p:cNvSpPr txBox="1">
            <a:spLocks noChangeArrowheads="1"/>
          </p:cNvSpPr>
          <p:nvPr/>
        </p:nvSpPr>
        <p:spPr bwMode="auto">
          <a:xfrm>
            <a:off x="1343025" y="2232025"/>
            <a:ext cx="1428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</a:rPr>
              <a:t>Embryonic </a:t>
            </a:r>
          </a:p>
          <a:p>
            <a:pPr eaLnBrk="1" hangingPunct="1"/>
            <a:r>
              <a:rPr lang="en-GB" sz="1800">
                <a:solidFill>
                  <a:schemeClr val="accent2"/>
                </a:solidFill>
              </a:rPr>
              <a:t>Gene </a:t>
            </a:r>
          </a:p>
          <a:p>
            <a:pPr eaLnBrk="1" hangingPunct="1"/>
            <a:r>
              <a:rPr lang="en-GB" sz="1800">
                <a:solidFill>
                  <a:schemeClr val="accent2"/>
                </a:solidFill>
              </a:rPr>
              <a:t>Expression</a:t>
            </a:r>
          </a:p>
        </p:txBody>
      </p:sp>
      <p:sp>
        <p:nvSpPr>
          <p:cNvPr id="10247" name="Text Box 21"/>
          <p:cNvSpPr txBox="1">
            <a:spLocks noChangeArrowheads="1"/>
          </p:cNvSpPr>
          <p:nvPr/>
        </p:nvSpPr>
        <p:spPr bwMode="auto">
          <a:xfrm>
            <a:off x="1550988" y="4148138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chemeClr val="accent2"/>
                </a:solidFill>
              </a:rPr>
              <a:t>Pluripotent</a:t>
            </a:r>
          </a:p>
        </p:txBody>
      </p:sp>
      <p:sp>
        <p:nvSpPr>
          <p:cNvPr id="10248" name="Text Box 22"/>
          <p:cNvSpPr txBox="1">
            <a:spLocks noChangeArrowheads="1"/>
          </p:cNvSpPr>
          <p:nvPr/>
        </p:nvSpPr>
        <p:spPr bwMode="auto">
          <a:xfrm>
            <a:off x="5870575" y="2128838"/>
            <a:ext cx="1657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FF0066"/>
                </a:solidFill>
              </a:rPr>
              <a:t>Differentiated</a:t>
            </a:r>
          </a:p>
          <a:p>
            <a:pPr eaLnBrk="1" hangingPunct="1"/>
            <a:r>
              <a:rPr lang="en-GB" sz="1800">
                <a:solidFill>
                  <a:srgbClr val="FF0066"/>
                </a:solidFill>
              </a:rPr>
              <a:t>Gene</a:t>
            </a:r>
          </a:p>
          <a:p>
            <a:pPr eaLnBrk="1" hangingPunct="1"/>
            <a:r>
              <a:rPr lang="en-GB" sz="1800">
                <a:solidFill>
                  <a:srgbClr val="FF0066"/>
                </a:solidFill>
              </a:rPr>
              <a:t>Expression</a:t>
            </a:r>
          </a:p>
        </p:txBody>
      </p:sp>
      <p:sp>
        <p:nvSpPr>
          <p:cNvPr id="10249" name="Text Box 23"/>
          <p:cNvSpPr txBox="1">
            <a:spLocks noChangeArrowheads="1"/>
          </p:cNvSpPr>
          <p:nvPr/>
        </p:nvSpPr>
        <p:spPr bwMode="auto">
          <a:xfrm>
            <a:off x="6178550" y="4138613"/>
            <a:ext cx="1216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FF0066"/>
                </a:solidFill>
              </a:rPr>
              <a:t>Multipotent</a:t>
            </a:r>
          </a:p>
          <a:p>
            <a:pPr eaLnBrk="1" hangingPunct="1"/>
            <a:r>
              <a:rPr lang="en-GB" sz="1400">
                <a:solidFill>
                  <a:srgbClr val="FF0066"/>
                </a:solidFill>
              </a:rPr>
              <a:t>or unipotent</a:t>
            </a:r>
          </a:p>
        </p:txBody>
      </p:sp>
      <p:sp>
        <p:nvSpPr>
          <p:cNvPr id="10250" name="Text Box 24"/>
          <p:cNvSpPr txBox="1">
            <a:spLocks noChangeArrowheads="1"/>
          </p:cNvSpPr>
          <p:nvPr/>
        </p:nvSpPr>
        <p:spPr bwMode="auto">
          <a:xfrm>
            <a:off x="3387725" y="2803525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020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Reprogramming:</a:t>
            </a:r>
            <a:br>
              <a:rPr lang="en-GB" sz="4000" b="1" smtClean="0">
                <a:solidFill>
                  <a:srgbClr val="000066"/>
                </a:solidFill>
              </a:rPr>
            </a:br>
            <a:r>
              <a:rPr lang="en-GB" sz="4000" b="1" smtClean="0">
                <a:solidFill>
                  <a:srgbClr val="000066"/>
                </a:solidFill>
              </a:rPr>
              <a:t>Erasure of Epigenetic Marks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016000" y="3235325"/>
            <a:ext cx="1744663" cy="671513"/>
            <a:chOff x="676" y="2386"/>
            <a:chExt cx="1099" cy="423"/>
          </a:xfrm>
        </p:grpSpPr>
        <p:sp>
          <p:nvSpPr>
            <p:cNvPr id="11284" name="Oval 4"/>
            <p:cNvSpPr>
              <a:spLocks noChangeArrowheads="1"/>
            </p:cNvSpPr>
            <p:nvPr/>
          </p:nvSpPr>
          <p:spPr bwMode="auto">
            <a:xfrm>
              <a:off x="676" y="2386"/>
              <a:ext cx="1099" cy="42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Line 5"/>
            <p:cNvSpPr>
              <a:spLocks noChangeShapeType="1"/>
            </p:cNvSpPr>
            <p:nvPr/>
          </p:nvSpPr>
          <p:spPr bwMode="auto">
            <a:xfrm>
              <a:off x="752" y="2598"/>
              <a:ext cx="952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86" name="Oval 6"/>
            <p:cNvSpPr>
              <a:spLocks noChangeArrowheads="1"/>
            </p:cNvSpPr>
            <p:nvPr/>
          </p:nvSpPr>
          <p:spPr bwMode="auto">
            <a:xfrm>
              <a:off x="799" y="2545"/>
              <a:ext cx="141" cy="1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Oval 7"/>
            <p:cNvSpPr>
              <a:spLocks noChangeArrowheads="1"/>
            </p:cNvSpPr>
            <p:nvPr/>
          </p:nvSpPr>
          <p:spPr bwMode="auto">
            <a:xfrm>
              <a:off x="1154" y="2540"/>
              <a:ext cx="141" cy="1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Oval 8"/>
            <p:cNvSpPr>
              <a:spLocks noChangeArrowheads="1"/>
            </p:cNvSpPr>
            <p:nvPr/>
          </p:nvSpPr>
          <p:spPr bwMode="auto">
            <a:xfrm>
              <a:off x="1509" y="2547"/>
              <a:ext cx="141" cy="1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6165850" y="3222625"/>
            <a:ext cx="1744663" cy="671513"/>
            <a:chOff x="3500" y="2378"/>
            <a:chExt cx="1099" cy="423"/>
          </a:xfrm>
        </p:grpSpPr>
        <p:sp>
          <p:nvSpPr>
            <p:cNvPr id="11277" name="Oval 10"/>
            <p:cNvSpPr>
              <a:spLocks noChangeArrowheads="1"/>
            </p:cNvSpPr>
            <p:nvPr/>
          </p:nvSpPr>
          <p:spPr bwMode="auto">
            <a:xfrm>
              <a:off x="3500" y="2378"/>
              <a:ext cx="1099" cy="42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Line 11"/>
            <p:cNvSpPr>
              <a:spLocks noChangeShapeType="1"/>
            </p:cNvSpPr>
            <p:nvPr/>
          </p:nvSpPr>
          <p:spPr bwMode="auto">
            <a:xfrm flipV="1">
              <a:off x="3559" y="2596"/>
              <a:ext cx="1004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79" name="Oval 12"/>
            <p:cNvSpPr>
              <a:spLocks noChangeArrowheads="1"/>
            </p:cNvSpPr>
            <p:nvPr/>
          </p:nvSpPr>
          <p:spPr bwMode="auto">
            <a:xfrm>
              <a:off x="3617" y="2537"/>
              <a:ext cx="141" cy="129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Oval 13"/>
            <p:cNvSpPr>
              <a:spLocks noChangeArrowheads="1"/>
            </p:cNvSpPr>
            <p:nvPr/>
          </p:nvSpPr>
          <p:spPr bwMode="auto">
            <a:xfrm>
              <a:off x="3978" y="2532"/>
              <a:ext cx="141" cy="129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Oval 14"/>
            <p:cNvSpPr>
              <a:spLocks noChangeArrowheads="1"/>
            </p:cNvSpPr>
            <p:nvPr/>
          </p:nvSpPr>
          <p:spPr bwMode="auto">
            <a:xfrm>
              <a:off x="4369" y="2539"/>
              <a:ext cx="141" cy="129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Oval 15"/>
            <p:cNvSpPr>
              <a:spLocks noChangeArrowheads="1"/>
            </p:cNvSpPr>
            <p:nvPr/>
          </p:nvSpPr>
          <p:spPr bwMode="auto">
            <a:xfrm>
              <a:off x="3789" y="2539"/>
              <a:ext cx="141" cy="129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Oval 16"/>
            <p:cNvSpPr>
              <a:spLocks noChangeArrowheads="1"/>
            </p:cNvSpPr>
            <p:nvPr/>
          </p:nvSpPr>
          <p:spPr bwMode="auto">
            <a:xfrm>
              <a:off x="4180" y="2536"/>
              <a:ext cx="141" cy="129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9" name="Line 17"/>
          <p:cNvSpPr>
            <a:spLocks noChangeShapeType="1"/>
          </p:cNvSpPr>
          <p:nvPr/>
        </p:nvSpPr>
        <p:spPr bwMode="auto">
          <a:xfrm>
            <a:off x="3313113" y="3562350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0" name="Text Box 18"/>
          <p:cNvSpPr txBox="1">
            <a:spLocks noChangeArrowheads="1"/>
          </p:cNvSpPr>
          <p:nvPr/>
        </p:nvSpPr>
        <p:spPr bwMode="auto">
          <a:xfrm>
            <a:off x="1085850" y="2184400"/>
            <a:ext cx="1428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</a:rPr>
              <a:t>Embryonic </a:t>
            </a:r>
          </a:p>
          <a:p>
            <a:pPr eaLnBrk="1" hangingPunct="1"/>
            <a:r>
              <a:rPr lang="en-GB" sz="1800">
                <a:solidFill>
                  <a:schemeClr val="accent2"/>
                </a:solidFill>
              </a:rPr>
              <a:t>Gene </a:t>
            </a:r>
          </a:p>
          <a:p>
            <a:pPr eaLnBrk="1" hangingPunct="1"/>
            <a:r>
              <a:rPr lang="en-GB" sz="1800">
                <a:solidFill>
                  <a:schemeClr val="accent2"/>
                </a:solidFill>
              </a:rPr>
              <a:t>Expression</a:t>
            </a:r>
          </a:p>
        </p:txBody>
      </p:sp>
      <p:sp>
        <p:nvSpPr>
          <p:cNvPr id="11271" name="Text Box 19"/>
          <p:cNvSpPr txBox="1">
            <a:spLocks noChangeArrowheads="1"/>
          </p:cNvSpPr>
          <p:nvPr/>
        </p:nvSpPr>
        <p:spPr bwMode="auto">
          <a:xfrm>
            <a:off x="1293813" y="4100513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chemeClr val="accent2"/>
                </a:solidFill>
              </a:rPr>
              <a:t>Pluripotent</a:t>
            </a:r>
          </a:p>
        </p:txBody>
      </p:sp>
      <p:sp>
        <p:nvSpPr>
          <p:cNvPr id="11272" name="Text Box 20"/>
          <p:cNvSpPr txBox="1">
            <a:spLocks noChangeArrowheads="1"/>
          </p:cNvSpPr>
          <p:nvPr/>
        </p:nvSpPr>
        <p:spPr bwMode="auto">
          <a:xfrm>
            <a:off x="6251575" y="2081213"/>
            <a:ext cx="1657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FF0066"/>
                </a:solidFill>
              </a:rPr>
              <a:t>Differentiated</a:t>
            </a:r>
          </a:p>
          <a:p>
            <a:pPr eaLnBrk="1" hangingPunct="1"/>
            <a:r>
              <a:rPr lang="en-GB" sz="1800">
                <a:solidFill>
                  <a:srgbClr val="FF0066"/>
                </a:solidFill>
              </a:rPr>
              <a:t>Gene</a:t>
            </a:r>
          </a:p>
          <a:p>
            <a:pPr eaLnBrk="1" hangingPunct="1"/>
            <a:r>
              <a:rPr lang="en-GB" sz="1800">
                <a:solidFill>
                  <a:srgbClr val="FF0066"/>
                </a:solidFill>
              </a:rPr>
              <a:t>Expression</a:t>
            </a:r>
          </a:p>
        </p:txBody>
      </p:sp>
      <p:sp>
        <p:nvSpPr>
          <p:cNvPr id="11273" name="Text Box 21"/>
          <p:cNvSpPr txBox="1">
            <a:spLocks noChangeArrowheads="1"/>
          </p:cNvSpPr>
          <p:nvPr/>
        </p:nvSpPr>
        <p:spPr bwMode="auto">
          <a:xfrm>
            <a:off x="6559550" y="4090988"/>
            <a:ext cx="1136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FF0066"/>
                </a:solidFill>
              </a:rPr>
              <a:t>Multipotent</a:t>
            </a:r>
          </a:p>
        </p:txBody>
      </p:sp>
      <p:sp>
        <p:nvSpPr>
          <p:cNvPr id="11274" name="Text Box 23"/>
          <p:cNvSpPr txBox="1">
            <a:spLocks noChangeArrowheads="1"/>
          </p:cNvSpPr>
          <p:nvPr/>
        </p:nvSpPr>
        <p:spPr bwMode="auto">
          <a:xfrm>
            <a:off x="3228975" y="2717800"/>
            <a:ext cx="253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0000"/>
                </a:solidFill>
              </a:rPr>
              <a:t>Reprogramming</a:t>
            </a:r>
          </a:p>
        </p:txBody>
      </p:sp>
      <p:sp>
        <p:nvSpPr>
          <p:cNvPr id="11275" name="Text Box 37"/>
          <p:cNvSpPr txBox="1">
            <a:spLocks noChangeArrowheads="1"/>
          </p:cNvSpPr>
          <p:nvPr/>
        </p:nvSpPr>
        <p:spPr bwMode="auto">
          <a:xfrm>
            <a:off x="3338513" y="6288088"/>
            <a:ext cx="55197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b="0"/>
              <a:t>Modified from http://www.anatomy.uiowa.edu/PAGES/directory/faculty/leno.htm</a:t>
            </a:r>
          </a:p>
        </p:txBody>
      </p:sp>
      <p:sp>
        <p:nvSpPr>
          <p:cNvPr id="11276" name="TextBox 26"/>
          <p:cNvSpPr txBox="1">
            <a:spLocks noChangeArrowheads="1"/>
          </p:cNvSpPr>
          <p:nvPr/>
        </p:nvSpPr>
        <p:spPr bwMode="auto">
          <a:xfrm>
            <a:off x="657225" y="464820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Reversal of a differentiated cell to one with characteristic of an undifferentiated embryonic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1283</Words>
  <Application>Microsoft Office PowerPoint</Application>
  <PresentationFormat>On-screen Show (4:3)</PresentationFormat>
  <Paragraphs>275</Paragraphs>
  <Slides>43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Symbol</vt:lpstr>
      <vt:lpstr>Default Design</vt:lpstr>
      <vt:lpstr>Adobe Photoshop Image</vt:lpstr>
      <vt:lpstr>Reproductive &amp; Developmental Science Module 2   Reprogramming of somatic cells to pluripotency</vt:lpstr>
      <vt:lpstr>Topics</vt:lpstr>
      <vt:lpstr>Topics</vt:lpstr>
      <vt:lpstr>Development</vt:lpstr>
      <vt:lpstr>Gene Expression</vt:lpstr>
      <vt:lpstr>Epigenetic Regulation</vt:lpstr>
      <vt:lpstr>Reprogramming</vt:lpstr>
      <vt:lpstr>Epigenetic Memory during Development</vt:lpstr>
      <vt:lpstr>Reprogramming: Erasure of Epigenetic Marks</vt:lpstr>
      <vt:lpstr>Topics</vt:lpstr>
      <vt:lpstr>Current Technologies</vt:lpstr>
      <vt:lpstr>Current Technologies</vt:lpstr>
      <vt:lpstr>Somatic Cell Nuclear Transfer  (Cloning)</vt:lpstr>
      <vt:lpstr>First Cloned Animal</vt:lpstr>
      <vt:lpstr>First NT and First SCNT</vt:lpstr>
      <vt:lpstr>First SCNT Mammals</vt:lpstr>
      <vt:lpstr>Implication of Cloning Dolly</vt:lpstr>
      <vt:lpstr>Cloned Animals</vt:lpstr>
      <vt:lpstr>Manipulators</vt:lpstr>
      <vt:lpstr>Mechanic Factors</vt:lpstr>
      <vt:lpstr>Epigenetic Factors</vt:lpstr>
      <vt:lpstr>Dolly’s Death…..</vt:lpstr>
      <vt:lpstr>Current Technologies</vt:lpstr>
      <vt:lpstr>Reprogramming by Fusion with Embryonic Stem Cells</vt:lpstr>
      <vt:lpstr>ESC-Fused Hybrid</vt:lpstr>
      <vt:lpstr>Current Technologies</vt:lpstr>
      <vt:lpstr>Reprogramming by Defined Factors</vt:lpstr>
      <vt:lpstr>Reprogramming by Defined Factors</vt:lpstr>
      <vt:lpstr>Generating Reporter Cells</vt:lpstr>
      <vt:lpstr>Defined Factors for iPS Cells</vt:lpstr>
      <vt:lpstr>Core Transcriptional Regulatory Circuitry </vt:lpstr>
      <vt:lpstr>Characterisation of iPS Cells</vt:lpstr>
      <vt:lpstr>Characterisation of iPS Cells</vt:lpstr>
      <vt:lpstr>Characteristics of mouse iPS Cells</vt:lpstr>
      <vt:lpstr>Reprogramming Human Fibroblast Cells to iPS Cells</vt:lpstr>
      <vt:lpstr>Epigenetic Memory &amp; iPSCs  (cell status)</vt:lpstr>
      <vt:lpstr>Epigenetic Memory &amp; iPSCs  (cell type)</vt:lpstr>
      <vt:lpstr>Topics</vt:lpstr>
      <vt:lpstr>SCNT and Regenerative Medicine </vt:lpstr>
      <vt:lpstr>iPS and Regenerative Medicine</vt:lpstr>
      <vt:lpstr>Future Prospects</vt:lpstr>
      <vt:lpstr>Learning Objectives</vt:lpstr>
      <vt:lpstr>References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Reprogramming of Somatic Cells</dc:title>
  <dc:creator>Karen</dc:creator>
  <cp:lastModifiedBy>Shiel, Nuala</cp:lastModifiedBy>
  <cp:revision>94</cp:revision>
  <dcterms:created xsi:type="dcterms:W3CDTF">2008-01-10T10:37:24Z</dcterms:created>
  <dcterms:modified xsi:type="dcterms:W3CDTF">2013-01-24T11:23:45Z</dcterms:modified>
</cp:coreProperties>
</file>