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0"/>
  </p:notesMasterIdLst>
  <p:sldIdLst>
    <p:sldId id="256" r:id="rId2"/>
    <p:sldId id="276" r:id="rId3"/>
    <p:sldId id="257" r:id="rId4"/>
    <p:sldId id="282" r:id="rId5"/>
    <p:sldId id="358" r:id="rId6"/>
    <p:sldId id="286" r:id="rId7"/>
    <p:sldId id="359" r:id="rId8"/>
    <p:sldId id="290" r:id="rId9"/>
    <p:sldId id="283" r:id="rId10"/>
    <p:sldId id="360" r:id="rId11"/>
    <p:sldId id="285" r:id="rId12"/>
    <p:sldId id="284" r:id="rId13"/>
    <p:sldId id="361" r:id="rId14"/>
    <p:sldId id="362" r:id="rId15"/>
    <p:sldId id="288" r:id="rId16"/>
    <p:sldId id="289" r:id="rId17"/>
    <p:sldId id="287" r:id="rId18"/>
    <p:sldId id="320" r:id="rId19"/>
    <p:sldId id="321" r:id="rId20"/>
    <p:sldId id="327" r:id="rId21"/>
    <p:sldId id="323" r:id="rId22"/>
    <p:sldId id="324" r:id="rId23"/>
    <p:sldId id="322" r:id="rId24"/>
    <p:sldId id="328" r:id="rId25"/>
    <p:sldId id="326" r:id="rId26"/>
    <p:sldId id="325" r:id="rId27"/>
    <p:sldId id="363" r:id="rId28"/>
    <p:sldId id="329" r:id="rId29"/>
    <p:sldId id="364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53" r:id="rId54"/>
    <p:sldId id="354" r:id="rId55"/>
    <p:sldId id="355" r:id="rId56"/>
    <p:sldId id="356" r:id="rId57"/>
    <p:sldId id="357" r:id="rId58"/>
    <p:sldId id="365" r:id="rId59"/>
    <p:sldId id="296" r:id="rId60"/>
    <p:sldId id="367" r:id="rId61"/>
    <p:sldId id="307" r:id="rId62"/>
    <p:sldId id="368" r:id="rId63"/>
    <p:sldId id="309" r:id="rId64"/>
    <p:sldId id="310" r:id="rId65"/>
    <p:sldId id="291" r:id="rId66"/>
    <p:sldId id="258" r:id="rId67"/>
    <p:sldId id="269" r:id="rId68"/>
    <p:sldId id="292" r:id="rId69"/>
    <p:sldId id="293" r:id="rId70"/>
    <p:sldId id="295" r:id="rId71"/>
    <p:sldId id="294" r:id="rId72"/>
    <p:sldId id="366" r:id="rId73"/>
    <p:sldId id="297" r:id="rId74"/>
    <p:sldId id="306" r:id="rId75"/>
    <p:sldId id="298" r:id="rId76"/>
    <p:sldId id="299" r:id="rId77"/>
    <p:sldId id="300" r:id="rId78"/>
    <p:sldId id="301" r:id="rId79"/>
    <p:sldId id="302" r:id="rId80"/>
    <p:sldId id="303" r:id="rId81"/>
    <p:sldId id="319" r:id="rId82"/>
    <p:sldId id="304" r:id="rId83"/>
    <p:sldId id="305" r:id="rId84"/>
    <p:sldId id="275" r:id="rId85"/>
    <p:sldId id="259" r:id="rId86"/>
    <p:sldId id="308" r:id="rId87"/>
    <p:sldId id="274" r:id="rId88"/>
    <p:sldId id="311" r:id="rId89"/>
    <p:sldId id="312" r:id="rId90"/>
    <p:sldId id="313" r:id="rId91"/>
    <p:sldId id="260" r:id="rId92"/>
    <p:sldId id="314" r:id="rId93"/>
    <p:sldId id="281" r:id="rId94"/>
    <p:sldId id="279" r:id="rId95"/>
    <p:sldId id="315" r:id="rId96"/>
    <p:sldId id="316" r:id="rId97"/>
    <p:sldId id="317" r:id="rId98"/>
    <p:sldId id="318" r:id="rId9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8" autoAdjust="0"/>
    <p:restoredTop sz="90929"/>
  </p:normalViewPr>
  <p:slideViewPr>
    <p:cSldViewPr>
      <p:cViewPr>
        <p:scale>
          <a:sx n="50" d="100"/>
          <a:sy n="50" d="100"/>
        </p:scale>
        <p:origin x="-7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6F599E-1216-6A45-895F-4F1C692B79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9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B99D6-42DB-C14D-A825-C12AAF1CCB55}" type="slidenum">
              <a:rPr lang="en-US"/>
              <a:pPr/>
              <a:t>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75E55B-F8B9-E446-8AA1-CBBD020CA3E9}" type="slidenum">
              <a:rPr lang="en-US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048B9-CC43-804B-BF33-A07EDDF542A3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84A059-C445-DA42-8EAE-73B0357FD9D8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E1E94-D04E-224A-BB83-062724C4F8CE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193C5A-8309-394A-9E17-F267D7B66392}" type="slidenum">
              <a:rPr lang="en-US">
                <a:solidFill>
                  <a:srgbClr val="000000"/>
                </a:solidFill>
              </a:rPr>
              <a:pPr/>
              <a:t>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4034EF-3771-1A42-A60B-9963603E457C}" type="slidenum">
              <a:rPr lang="en-US">
                <a:solidFill>
                  <a:srgbClr val="000000"/>
                </a:solidFill>
              </a:rPr>
              <a:pPr/>
              <a:t>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BF87D-B776-1B47-8F7D-8776DFBF09A6}" type="slidenum">
              <a:rPr lang="en-US">
                <a:solidFill>
                  <a:srgbClr val="000000"/>
                </a:solidFill>
              </a:rPr>
              <a:pPr/>
              <a:t>44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3C6E4-6A2D-A143-8FC1-3E241E7810FC}" type="slidenum">
              <a:rPr lang="en-US">
                <a:solidFill>
                  <a:srgbClr val="000000"/>
                </a:solidFill>
              </a:rPr>
              <a:pPr/>
              <a:t>45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1B6AF-D539-8441-ABC8-2D1BB0CB09F3}" type="slidenum">
              <a:rPr lang="en-US">
                <a:solidFill>
                  <a:srgbClr val="000000"/>
                </a:solidFill>
              </a:rPr>
              <a:pPr/>
              <a:t>46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9E5F58-1822-934B-B052-7213E40745EA}" type="slidenum">
              <a:rPr lang="en-US"/>
              <a:pPr/>
              <a:t>47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78E96-9288-AC48-8DC8-71E9D2F85874}" type="slidenum">
              <a:rPr lang="en-US"/>
              <a:pPr/>
              <a:t>2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C15161-AFD6-9A4B-876E-892ADFBCAA8B}" type="slidenum">
              <a:rPr lang="en-US"/>
              <a:pPr/>
              <a:t>48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F599E-1216-6A45-895F-4F1C692B798E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AC980-F2AE-BB48-AFC3-CC56B38CF786}" type="slidenum">
              <a:rPr lang="en-US"/>
              <a:pPr/>
              <a:t>66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AA383-4743-F14A-BBAD-4D21BECDEAD7}" type="slidenum">
              <a:rPr lang="en-US"/>
              <a:pPr/>
              <a:t>67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AC980-F2AE-BB48-AFC3-CC56B38CF786}" type="slidenum">
              <a:rPr lang="en-US"/>
              <a:pPr/>
              <a:t>68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AC980-F2AE-BB48-AFC3-CC56B38CF786}" type="slidenum">
              <a:rPr lang="en-US"/>
              <a:pPr/>
              <a:t>69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AC980-F2AE-BB48-AFC3-CC56B38CF786}" type="slidenum">
              <a:rPr lang="en-US"/>
              <a:pPr/>
              <a:t>71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AC980-F2AE-BB48-AFC3-CC56B38CF786}" type="slidenum">
              <a:rPr lang="en-US"/>
              <a:pPr/>
              <a:t>73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AC980-F2AE-BB48-AFC3-CC56B38CF786}" type="slidenum">
              <a:rPr lang="en-US"/>
              <a:pPr/>
              <a:t>75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AC980-F2AE-BB48-AFC3-CC56B38CF786}" type="slidenum">
              <a:rPr lang="en-US"/>
              <a:pPr/>
              <a:t>76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EBF2E-E2B9-004E-AF92-BFA76678D5D0}" type="slidenum">
              <a:rPr lang="en-US"/>
              <a:pPr/>
              <a:t>3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AC980-F2AE-BB48-AFC3-CC56B38CF786}" type="slidenum">
              <a:rPr lang="en-US"/>
              <a:pPr/>
              <a:t>77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AC980-F2AE-BB48-AFC3-CC56B38CF786}" type="slidenum">
              <a:rPr lang="en-US"/>
              <a:pPr/>
              <a:t>78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AC980-F2AE-BB48-AFC3-CC56B38CF786}" type="slidenum">
              <a:rPr lang="en-US"/>
              <a:pPr/>
              <a:t>79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AC980-F2AE-BB48-AFC3-CC56B38CF786}" type="slidenum">
              <a:rPr lang="en-US"/>
              <a:pPr/>
              <a:t>80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AC980-F2AE-BB48-AFC3-CC56B38CF786}" type="slidenum">
              <a:rPr lang="en-US"/>
              <a:pPr/>
              <a:t>82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AC980-F2AE-BB48-AFC3-CC56B38CF786}" type="slidenum">
              <a:rPr lang="en-US"/>
              <a:pPr/>
              <a:t>83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4F1EE2-0144-B64A-9C4C-6BE0440365F5}" type="slidenum">
              <a:rPr lang="en-US"/>
              <a:pPr/>
              <a:t>84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320D8-805B-8044-A0FC-7F56AFA1BBFB}" type="slidenum">
              <a:rPr lang="en-US"/>
              <a:pPr/>
              <a:t>85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320D8-805B-8044-A0FC-7F56AFA1BBFB}" type="slidenum">
              <a:rPr lang="en-US"/>
              <a:pPr/>
              <a:t>86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5418B-F7A9-6644-B127-FE2B3397A3DA}" type="slidenum">
              <a:rPr lang="en-US"/>
              <a:pPr/>
              <a:t>87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EBF2E-E2B9-004E-AF92-BFA76678D5D0}" type="slidenum">
              <a:rPr lang="en-US"/>
              <a:pPr/>
              <a:t>4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15626A-CEE3-6F43-ACE7-DC237BDC5A38}" type="slidenum">
              <a:rPr lang="en-US"/>
              <a:pPr/>
              <a:t>91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15626A-CEE3-6F43-ACE7-DC237BDC5A38}" type="slidenum">
              <a:rPr lang="en-US"/>
              <a:pPr/>
              <a:t>92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2A38E-1510-4B47-A788-2D0AF75D1AEE}" type="slidenum">
              <a:rPr lang="en-US"/>
              <a:pPr/>
              <a:t>94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534490-D084-4C45-9AF8-9D77508C615E}" type="slidenum">
              <a:rPr lang="en-US"/>
              <a:pPr/>
              <a:t>33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E7F99D-5C9D-8044-AF75-E3B05AA2BFD4}" type="slidenum">
              <a:rPr lang="en-US"/>
              <a:pPr/>
              <a:t>34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1A2E63-891A-CB4C-AB9C-76D3C6F069AD}" type="slidenum">
              <a:rPr lang="en-US"/>
              <a:pPr/>
              <a:t>35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32CCB0-17FD-EF45-9428-358689BF9DE8}" type="slidenum">
              <a:rPr lang="en-US"/>
              <a:pPr/>
              <a:t>36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4C37A-BFBC-CE4E-AFAD-49FE0DD0D583}" type="slidenum">
              <a:rPr lang="en-US">
                <a:solidFill>
                  <a:srgbClr val="000000"/>
                </a:solidFill>
              </a:rPr>
              <a:pPr/>
              <a:t>37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9BBAA2D-42A4-344A-AB8E-ED11BD714E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744419B-A993-194B-8FA1-4ED66D114C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BFA3965-E175-C542-BB26-0A5CF94C8F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BCD7AA-9EDF-9A45-8176-E1338D3E8B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7AD4AC-31D2-DB45-A71F-A06C89DD0E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8C2A1B-DCE7-AD45-BB76-A47FBD0FD9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713ECA1-72D5-C14D-805C-CE89CD6BEC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9509371-0B54-1E4A-A73E-45888CF889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A75B5A7-EAF1-344D-89C2-99667C62B2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75615A-842F-3347-B318-BEF7A84A5B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AAC0D70-84E5-F24E-A24F-BAFF80EDE0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F82656C-982C-FE4C-87C9-A88B8E79874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143000"/>
            <a:ext cx="7772400" cy="2430016"/>
          </a:xfrm>
        </p:spPr>
        <p:txBody>
          <a:bodyPr/>
          <a:lstStyle/>
          <a:p>
            <a:r>
              <a:rPr lang="en-US" sz="5400" dirty="0"/>
              <a:t>Human pregnancy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overview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(lectures 1 &amp; 2)</a:t>
            </a:r>
            <a:endParaRPr lang="en-US" sz="5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05064"/>
            <a:ext cx="6400800" cy="1633736"/>
          </a:xfrm>
        </p:spPr>
        <p:txBody>
          <a:bodyPr/>
          <a:lstStyle/>
          <a:p>
            <a:r>
              <a:rPr lang="en-US" dirty="0"/>
              <a:t>Mark Sullivan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in the baby?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895600" y="6477000"/>
            <a:ext cx="3657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http://www.eurekalert.org/multimedia/pub/web/19315_web.jpg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063" y="819150"/>
            <a:ext cx="6775937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76600" y="228600"/>
            <a:ext cx="2442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Baby (summary)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57200"/>
            <a:ext cx="600551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124200" y="6507162"/>
            <a:ext cx="3521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http://www.graphicshunt.com/search/11/baby.htm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in the placenta? </a:t>
            </a:r>
          </a:p>
          <a:p>
            <a:endParaRPr lang="en-US" dirty="0" smtClean="0"/>
          </a:p>
          <a:p>
            <a:r>
              <a:rPr lang="en-US" dirty="0" smtClean="0"/>
              <a:t>What IS the placenta??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588" y="871538"/>
            <a:ext cx="787400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295400"/>
            <a:ext cx="46482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61596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088" y="1185863"/>
            <a:ext cx="7885112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1596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4900"/>
            <a:ext cx="7932737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524000"/>
          </a:xfrm>
        </p:spPr>
        <p:txBody>
          <a:bodyPr/>
          <a:lstStyle/>
          <a:p>
            <a:r>
              <a:rPr lang="en-US" smtClean="0"/>
              <a:t>The perspective of the baby</a:t>
            </a:r>
            <a:br>
              <a:rPr lang="en-US" smtClean="0"/>
            </a:br>
            <a:r>
              <a:rPr lang="en-US" smtClean="0"/>
              <a:t>(a child-centered approach!)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Technical terms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Conceptus – everything resulting from the fertilised egg</a:t>
            </a:r>
          </a:p>
          <a:p>
            <a:r>
              <a:rPr lang="en-US" smtClean="0"/>
              <a:t>Embryo – the baby up to week 8 (week 10)</a:t>
            </a:r>
          </a:p>
          <a:p>
            <a:r>
              <a:rPr lang="en-US" smtClean="0"/>
              <a:t>Fetus – the baby for  the rest of pregnancy</a:t>
            </a:r>
          </a:p>
          <a:p>
            <a:r>
              <a:rPr lang="en-US" smtClean="0"/>
              <a:t>Infant – less precise, normally applied after delivery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8916" name="Text Box 1028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  <a:buFontTx/>
              <a:buChar char="-"/>
            </a:pPr>
            <a:r>
              <a:rPr lang="en-GB" sz="2400" dirty="0" err="1" smtClean="0">
                <a:ea typeface="Arial" charset="0"/>
                <a:cs typeface="Arial" charset="0"/>
              </a:rPr>
              <a:t>Langmans</a:t>
            </a:r>
            <a:r>
              <a:rPr lang="en-GB" sz="2400" dirty="0" smtClean="0">
                <a:ea typeface="Arial" charset="0"/>
                <a:cs typeface="Arial" charset="0"/>
              </a:rPr>
              <a:t> </a:t>
            </a:r>
            <a:r>
              <a:rPr lang="en-GB" sz="2400" dirty="0">
                <a:ea typeface="Arial" charset="0"/>
                <a:cs typeface="Arial" charset="0"/>
              </a:rPr>
              <a:t>Medical </a:t>
            </a:r>
            <a:r>
              <a:rPr lang="en-GB" sz="2400" dirty="0" smtClean="0">
                <a:ea typeface="Arial" charset="0"/>
                <a:cs typeface="Arial" charset="0"/>
              </a:rPr>
              <a:t>Embryology: </a:t>
            </a:r>
            <a:r>
              <a:rPr lang="en-GB" sz="2400" dirty="0">
                <a:ea typeface="Arial" charset="0"/>
                <a:cs typeface="Arial" charset="0"/>
              </a:rPr>
              <a:t>TW Sadler (Lippincott).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GB" sz="2400" dirty="0">
              <a:ea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GB" sz="2400" dirty="0">
                <a:ea typeface="Arial" charset="0"/>
                <a:cs typeface="Arial" charset="0"/>
              </a:rPr>
              <a:t>The Developing </a:t>
            </a:r>
            <a:r>
              <a:rPr lang="en-GB" sz="2400" dirty="0" smtClean="0">
                <a:ea typeface="Arial" charset="0"/>
                <a:cs typeface="Arial" charset="0"/>
              </a:rPr>
              <a:t>Human: Moore </a:t>
            </a:r>
            <a:r>
              <a:rPr lang="en-GB" sz="2400" dirty="0">
                <a:ea typeface="Arial" charset="0"/>
                <a:cs typeface="Arial" charset="0"/>
              </a:rPr>
              <a:t>and </a:t>
            </a:r>
            <a:r>
              <a:rPr lang="en-GB" sz="2400" dirty="0" err="1">
                <a:ea typeface="Arial" charset="0"/>
                <a:cs typeface="Arial" charset="0"/>
              </a:rPr>
              <a:t>Persaud</a:t>
            </a:r>
            <a:r>
              <a:rPr lang="en-GB" sz="2400" dirty="0">
                <a:ea typeface="Arial" charset="0"/>
                <a:cs typeface="Arial" charset="0"/>
              </a:rPr>
              <a:t> (Elsevier).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GB" sz="2400" dirty="0">
              <a:ea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GB" sz="2400" dirty="0">
                <a:ea typeface="Arial" charset="0"/>
                <a:cs typeface="Arial" charset="0"/>
              </a:rPr>
              <a:t>Essential </a:t>
            </a:r>
            <a:r>
              <a:rPr lang="en-GB" sz="2400" dirty="0" smtClean="0">
                <a:ea typeface="Arial" charset="0"/>
                <a:cs typeface="Arial" charset="0"/>
              </a:rPr>
              <a:t>Reproduction: </a:t>
            </a:r>
            <a:r>
              <a:rPr lang="en-GB" sz="2400" dirty="0">
                <a:ea typeface="Arial" charset="0"/>
                <a:cs typeface="Arial" charset="0"/>
              </a:rPr>
              <a:t>Johnson &amp; </a:t>
            </a:r>
            <a:r>
              <a:rPr lang="en-GB" sz="2400" dirty="0" err="1">
                <a:ea typeface="Arial" charset="0"/>
                <a:cs typeface="Arial" charset="0"/>
              </a:rPr>
              <a:t>Everitt</a:t>
            </a:r>
            <a:r>
              <a:rPr lang="en-GB" sz="2400" dirty="0">
                <a:ea typeface="Arial" charset="0"/>
                <a:cs typeface="Arial" charset="0"/>
              </a:rPr>
              <a:t> (Blackwell Scientific Pubs).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sz="2400" dirty="0"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91440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1982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2800" b="1">
                <a:solidFill>
                  <a:srgbClr val="FFFFFF"/>
                </a:solidFill>
              </a:rPr>
              <a:t>Blastocyst</a:t>
            </a:r>
            <a:endParaRPr lang="en-GB" sz="4000" b="1">
              <a:solidFill>
                <a:srgbClr val="FFFFFF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962400" y="928688"/>
            <a:ext cx="150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2800" b="1">
                <a:solidFill>
                  <a:srgbClr val="FFFFFF"/>
                </a:solidFill>
              </a:rPr>
              <a:t>Embryo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239000" y="91440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2800" b="1">
                <a:solidFill>
                  <a:srgbClr val="FFFFFF"/>
                </a:solidFill>
              </a:rPr>
              <a:t>Fetus</a:t>
            </a:r>
            <a:endParaRPr lang="en-GB" sz="40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57200"/>
            <a:ext cx="600551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3124200" y="6507163"/>
            <a:ext cx="3521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http://www.graphicshunt.com/search/11/baby.htm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81000" y="0"/>
            <a:ext cx="8570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000"/>
              <a:t>Uterine changes following fertilisation</a:t>
            </a:r>
            <a:endParaRPr lang="en-US" sz="4000">
              <a:latin typeface="Times New Roman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41375"/>
            <a:ext cx="8712200" cy="55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38200" y="2438400"/>
            <a:ext cx="6477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2000" y="236220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LMP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4648200" y="3200400"/>
            <a:ext cx="990600" cy="2286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5638800" y="54864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7613"/>
            <a:ext cx="6934200" cy="51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524000" y="304800"/>
            <a:ext cx="6164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Preimplantation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4572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GB" sz="40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Early in development embryos of different species look very similar.</a:t>
            </a:r>
            <a:endParaRPr lang="en-GB" sz="4400" ker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0" y="1989138"/>
          <a:ext cx="9144000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2" name="Image" r:id="rId3" imgW="12114286" imgH="2374603" progId="Photoshop.Image.6">
                  <p:embed/>
                </p:oleObj>
              </mc:Choice>
              <mc:Fallback>
                <p:oleObj name="Image" r:id="rId3" imgW="12114286" imgH="2374603" progId="Photoshop.Image.6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9138"/>
                        <a:ext cx="9144000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152400" y="5867400"/>
            <a:ext cx="937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/>
              <a:t>Fish, chick, mouse used as model genetic systems to study human diseases – as gene families used for development are similar</a:t>
            </a:r>
            <a:endParaRPr lang="en-GB" b="1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3860800"/>
          <a:ext cx="91440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3" name="Image" r:id="rId5" imgW="12165079" imgH="2501587" progId="Photoshop.Image.6">
                  <p:embed/>
                </p:oleObj>
              </mc:Choice>
              <mc:Fallback>
                <p:oleObj name="Image" r:id="rId5" imgW="12165079" imgH="2501587" progId="Photoshop.Image.6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60800"/>
                        <a:ext cx="9144000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400"/>
              <a:t>Growth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990600" y="1295400"/>
            <a:ext cx="7010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Fetal phase of development.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Weeks	Length		Weight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9-12		5-8cm		10-45g			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b="1"/>
              <a:t>							</a:t>
            </a:r>
            <a:r>
              <a:rPr lang="en-US" sz="2800" b="1"/>
              <a:t>50g</a:t>
            </a:r>
            <a:endParaRPr lang="en-US" sz="20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13-16	9-14cm		60-200g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17-20	15-19cm	250-450g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21-24	20-23cm	500-820g  viability limit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25-28	24-27cm	900-1300g								</a:t>
            </a:r>
            <a:r>
              <a:rPr lang="en-US" sz="2800" b="1"/>
              <a:t>1050g</a:t>
            </a:r>
            <a:endParaRPr lang="en-US" sz="20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29-32	28-30cm	1400-2100g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33-36	31-34cm	2200-2900g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37-40	35-36cm	3000-3400g								</a:t>
            </a:r>
            <a:r>
              <a:rPr lang="en-US" sz="2800" b="1"/>
              <a:t>2100g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772400" cy="1905000"/>
          </a:xfrm>
        </p:spPr>
        <p:txBody>
          <a:bodyPr/>
          <a:lstStyle/>
          <a:p>
            <a:r>
              <a:rPr lang="en-US" dirty="0" smtClean="0"/>
              <a:t>FEED ME!</a:t>
            </a:r>
            <a:br>
              <a:rPr lang="en-US" dirty="0" smtClean="0"/>
            </a:br>
            <a:r>
              <a:rPr lang="en-US" dirty="0" smtClean="0"/>
              <a:t>(Trimesters 2 and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91440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1982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2800" b="1">
                <a:solidFill>
                  <a:srgbClr val="FFFFFF"/>
                </a:solidFill>
              </a:rPr>
              <a:t>Blastocyst</a:t>
            </a:r>
            <a:endParaRPr lang="en-GB" sz="4000" b="1">
              <a:solidFill>
                <a:srgbClr val="FFFFFF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962400" y="928688"/>
            <a:ext cx="150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2800" b="1">
                <a:solidFill>
                  <a:srgbClr val="FFFFFF"/>
                </a:solidFill>
              </a:rPr>
              <a:t>Embryo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239000" y="91440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2800" b="1">
                <a:solidFill>
                  <a:srgbClr val="FFFFFF"/>
                </a:solidFill>
              </a:rPr>
              <a:t>Fetus</a:t>
            </a:r>
            <a:endParaRPr lang="en-GB" sz="40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Embryonic development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ea typeface="+mn-ea"/>
                <a:cs typeface="+mn-cs"/>
              </a:rPr>
              <a:t>This is not a mystery, it is very simple!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 smtClean="0">
                <a:latin typeface="+mn-lt"/>
                <a:ea typeface="+mn-ea"/>
                <a:cs typeface="+mn-cs"/>
              </a:rPr>
              <a:t>Proliferation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 smtClean="0">
                <a:latin typeface="+mn-lt"/>
                <a:ea typeface="+mn-ea"/>
                <a:cs typeface="+mn-cs"/>
              </a:rPr>
              <a:t>Movement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 smtClean="0">
                <a:latin typeface="+mn-lt"/>
                <a:ea typeface="+mn-ea"/>
                <a:cs typeface="+mn-cs"/>
              </a:rPr>
              <a:t>Differentiation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ea typeface="+mn-ea"/>
                <a:cs typeface="+mn-cs"/>
              </a:rPr>
              <a:t>Loss (apoptosis</a:t>
            </a:r>
            <a:r>
              <a:rPr lang="en-US" sz="3200" kern="0" dirty="0" smtClean="0">
                <a:latin typeface="+mn-lt"/>
                <a:ea typeface="+mn-ea"/>
                <a:cs typeface="+mn-cs"/>
              </a:rPr>
              <a:t>)</a:t>
            </a:r>
            <a:endParaRPr lang="en-US" sz="3200" kern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Embryonic development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ea typeface="+mn-ea"/>
                <a:cs typeface="+mn-cs"/>
              </a:rPr>
              <a:t>This is not a mystery, it is very simple!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 smtClean="0">
                <a:latin typeface="+mn-lt"/>
                <a:ea typeface="+mn-ea"/>
                <a:cs typeface="+mn-cs"/>
              </a:rPr>
              <a:t>Proliferation (multiply cells?)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 smtClean="0">
                <a:latin typeface="+mn-lt"/>
                <a:ea typeface="+mn-ea"/>
                <a:cs typeface="+mn-cs"/>
              </a:rPr>
              <a:t>Movement (divide spatially?)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 smtClean="0">
                <a:latin typeface="+mn-lt"/>
                <a:ea typeface="+mn-ea"/>
                <a:cs typeface="+mn-cs"/>
              </a:rPr>
              <a:t>Differentiation (add functions?)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ea typeface="+mn-ea"/>
                <a:cs typeface="+mn-cs"/>
              </a:rPr>
              <a:t>Loss (apoptosis</a:t>
            </a:r>
            <a:r>
              <a:rPr lang="en-US" sz="3200" kern="0" dirty="0" smtClean="0">
                <a:latin typeface="+mn-lt"/>
                <a:ea typeface="+mn-ea"/>
                <a:cs typeface="+mn-cs"/>
              </a:rPr>
              <a:t>) (subtract?)</a:t>
            </a:r>
            <a:endParaRPr lang="en-US" sz="3200" kern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pregnancy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Mother</a:t>
            </a:r>
          </a:p>
          <a:p>
            <a:r>
              <a:rPr lang="en-US" dirty="0" smtClean="0"/>
              <a:t>Baby (infant, embryo, fetus, </a:t>
            </a:r>
            <a:r>
              <a:rPr lang="en-US" dirty="0" err="1" smtClean="0"/>
              <a:t>conceptus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Placenta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1905000" y="4267200"/>
            <a:ext cx="51816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 rot="8583593">
            <a:off x="4267200" y="4572000"/>
            <a:ext cx="381000" cy="37941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86200" y="3886200"/>
            <a:ext cx="1143000" cy="379413"/>
            <a:chOff x="2448" y="2448"/>
            <a:chExt cx="720" cy="239"/>
          </a:xfrm>
        </p:grpSpPr>
        <p:sp>
          <p:nvSpPr>
            <p:cNvPr id="26666" name="Oval 5"/>
            <p:cNvSpPr>
              <a:spLocks noChangeArrowheads="1"/>
            </p:cNvSpPr>
            <p:nvPr/>
          </p:nvSpPr>
          <p:spPr bwMode="auto">
            <a:xfrm rot="8583593">
              <a:off x="2688" y="2448"/>
              <a:ext cx="240" cy="23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7" name="Oval 6"/>
            <p:cNvSpPr>
              <a:spLocks noChangeArrowheads="1"/>
            </p:cNvSpPr>
            <p:nvPr/>
          </p:nvSpPr>
          <p:spPr bwMode="auto">
            <a:xfrm rot="8583593">
              <a:off x="2928" y="2448"/>
              <a:ext cx="240" cy="23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8" name="Oval 7"/>
            <p:cNvSpPr>
              <a:spLocks noChangeArrowheads="1"/>
            </p:cNvSpPr>
            <p:nvPr/>
          </p:nvSpPr>
          <p:spPr bwMode="auto">
            <a:xfrm rot="8583593">
              <a:off x="2448" y="2448"/>
              <a:ext cx="240" cy="23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886200" y="3505200"/>
            <a:ext cx="1143000" cy="379413"/>
            <a:chOff x="2448" y="2448"/>
            <a:chExt cx="720" cy="239"/>
          </a:xfrm>
        </p:grpSpPr>
        <p:sp>
          <p:nvSpPr>
            <p:cNvPr id="26663" name="Oval 9"/>
            <p:cNvSpPr>
              <a:spLocks noChangeArrowheads="1"/>
            </p:cNvSpPr>
            <p:nvPr/>
          </p:nvSpPr>
          <p:spPr bwMode="auto">
            <a:xfrm rot="8583593">
              <a:off x="2688" y="2448"/>
              <a:ext cx="240" cy="23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4" name="Oval 10"/>
            <p:cNvSpPr>
              <a:spLocks noChangeArrowheads="1"/>
            </p:cNvSpPr>
            <p:nvPr/>
          </p:nvSpPr>
          <p:spPr bwMode="auto">
            <a:xfrm rot="8583593">
              <a:off x="2928" y="2448"/>
              <a:ext cx="240" cy="23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5" name="Oval 11"/>
            <p:cNvSpPr>
              <a:spLocks noChangeArrowheads="1"/>
            </p:cNvSpPr>
            <p:nvPr/>
          </p:nvSpPr>
          <p:spPr bwMode="auto">
            <a:xfrm rot="8583593">
              <a:off x="2448" y="2448"/>
              <a:ext cx="240" cy="23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886200" y="3124200"/>
            <a:ext cx="1143000" cy="379413"/>
            <a:chOff x="2448" y="2448"/>
            <a:chExt cx="720" cy="239"/>
          </a:xfrm>
        </p:grpSpPr>
        <p:sp>
          <p:nvSpPr>
            <p:cNvPr id="26660" name="Oval 13"/>
            <p:cNvSpPr>
              <a:spLocks noChangeArrowheads="1"/>
            </p:cNvSpPr>
            <p:nvPr/>
          </p:nvSpPr>
          <p:spPr bwMode="auto">
            <a:xfrm rot="8583593">
              <a:off x="2688" y="2448"/>
              <a:ext cx="240" cy="239"/>
            </a:xfrm>
            <a:prstGeom prst="ellipse">
              <a:avLst/>
            </a:prstGeom>
            <a:solidFill>
              <a:srgbClr val="FF00FF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1" name="Oval 14"/>
            <p:cNvSpPr>
              <a:spLocks noChangeArrowheads="1"/>
            </p:cNvSpPr>
            <p:nvPr/>
          </p:nvSpPr>
          <p:spPr bwMode="auto">
            <a:xfrm rot="8583593">
              <a:off x="2928" y="2448"/>
              <a:ext cx="240" cy="239"/>
            </a:xfrm>
            <a:prstGeom prst="ellipse">
              <a:avLst/>
            </a:prstGeom>
            <a:solidFill>
              <a:srgbClr val="FF00FF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2" name="Oval 15"/>
            <p:cNvSpPr>
              <a:spLocks noChangeArrowheads="1"/>
            </p:cNvSpPr>
            <p:nvPr/>
          </p:nvSpPr>
          <p:spPr bwMode="auto">
            <a:xfrm rot="8583593">
              <a:off x="2448" y="2448"/>
              <a:ext cx="240" cy="239"/>
            </a:xfrm>
            <a:prstGeom prst="ellipse">
              <a:avLst/>
            </a:prstGeom>
            <a:solidFill>
              <a:srgbClr val="FF00FF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886200" y="2743200"/>
            <a:ext cx="1143000" cy="379413"/>
            <a:chOff x="2448" y="2448"/>
            <a:chExt cx="720" cy="239"/>
          </a:xfrm>
        </p:grpSpPr>
        <p:sp>
          <p:nvSpPr>
            <p:cNvPr id="26657" name="Oval 17"/>
            <p:cNvSpPr>
              <a:spLocks noChangeArrowheads="1"/>
            </p:cNvSpPr>
            <p:nvPr/>
          </p:nvSpPr>
          <p:spPr bwMode="auto">
            <a:xfrm rot="8583593">
              <a:off x="2688" y="2448"/>
              <a:ext cx="240" cy="239"/>
            </a:xfrm>
            <a:prstGeom prst="ellipse">
              <a:avLst/>
            </a:prstGeom>
            <a:solidFill>
              <a:srgbClr val="FF00FF">
                <a:alpha val="7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8" name="Oval 18"/>
            <p:cNvSpPr>
              <a:spLocks noChangeArrowheads="1"/>
            </p:cNvSpPr>
            <p:nvPr/>
          </p:nvSpPr>
          <p:spPr bwMode="auto">
            <a:xfrm rot="8583593">
              <a:off x="2928" y="2448"/>
              <a:ext cx="240" cy="239"/>
            </a:xfrm>
            <a:prstGeom prst="ellipse">
              <a:avLst/>
            </a:prstGeom>
            <a:solidFill>
              <a:srgbClr val="FF00FF">
                <a:alpha val="7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9" name="Oval 19"/>
            <p:cNvSpPr>
              <a:spLocks noChangeArrowheads="1"/>
            </p:cNvSpPr>
            <p:nvPr/>
          </p:nvSpPr>
          <p:spPr bwMode="auto">
            <a:xfrm rot="8583593">
              <a:off x="2448" y="2448"/>
              <a:ext cx="240" cy="239"/>
            </a:xfrm>
            <a:prstGeom prst="ellipse">
              <a:avLst/>
            </a:prstGeom>
            <a:solidFill>
              <a:srgbClr val="FF00FF">
                <a:alpha val="7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886200" y="2362200"/>
            <a:ext cx="1143000" cy="379413"/>
            <a:chOff x="2448" y="2448"/>
            <a:chExt cx="720" cy="239"/>
          </a:xfrm>
        </p:grpSpPr>
        <p:sp>
          <p:nvSpPr>
            <p:cNvPr id="26654" name="Oval 21"/>
            <p:cNvSpPr>
              <a:spLocks noChangeArrowheads="1"/>
            </p:cNvSpPr>
            <p:nvPr/>
          </p:nvSpPr>
          <p:spPr bwMode="auto">
            <a:xfrm rot="8583593">
              <a:off x="2688" y="2448"/>
              <a:ext cx="240" cy="239"/>
            </a:xfrm>
            <a:prstGeom prst="ellipse">
              <a:avLst/>
            </a:prstGeom>
            <a:solidFill>
              <a:srgbClr val="FF00FF">
                <a:alpha val="5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5" name="Oval 22"/>
            <p:cNvSpPr>
              <a:spLocks noChangeArrowheads="1"/>
            </p:cNvSpPr>
            <p:nvPr/>
          </p:nvSpPr>
          <p:spPr bwMode="auto">
            <a:xfrm rot="8583593">
              <a:off x="2928" y="2448"/>
              <a:ext cx="240" cy="239"/>
            </a:xfrm>
            <a:prstGeom prst="ellipse">
              <a:avLst/>
            </a:prstGeom>
            <a:solidFill>
              <a:srgbClr val="FF00FF">
                <a:alpha val="5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6" name="Oval 23"/>
            <p:cNvSpPr>
              <a:spLocks noChangeArrowheads="1"/>
            </p:cNvSpPr>
            <p:nvPr/>
          </p:nvSpPr>
          <p:spPr bwMode="auto">
            <a:xfrm rot="8583593">
              <a:off x="2448" y="2448"/>
              <a:ext cx="240" cy="239"/>
            </a:xfrm>
            <a:prstGeom prst="ellipse">
              <a:avLst/>
            </a:prstGeom>
            <a:solidFill>
              <a:srgbClr val="FF00FF">
                <a:alpha val="5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038600" y="1981200"/>
            <a:ext cx="762000" cy="381000"/>
            <a:chOff x="2544" y="1248"/>
            <a:chExt cx="480" cy="240"/>
          </a:xfrm>
        </p:grpSpPr>
        <p:sp>
          <p:nvSpPr>
            <p:cNvPr id="26652" name="Oval 25"/>
            <p:cNvSpPr>
              <a:spLocks noChangeArrowheads="1"/>
            </p:cNvSpPr>
            <p:nvPr/>
          </p:nvSpPr>
          <p:spPr bwMode="auto">
            <a:xfrm rot="8583593">
              <a:off x="2544" y="1248"/>
              <a:ext cx="240" cy="240"/>
            </a:xfrm>
            <a:prstGeom prst="ellipse">
              <a:avLst/>
            </a:prstGeom>
            <a:solidFill>
              <a:srgbClr val="FF00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3" name="Oval 26"/>
            <p:cNvSpPr>
              <a:spLocks noChangeArrowheads="1"/>
            </p:cNvSpPr>
            <p:nvPr/>
          </p:nvSpPr>
          <p:spPr bwMode="auto">
            <a:xfrm rot="8583593">
              <a:off x="2784" y="1248"/>
              <a:ext cx="240" cy="239"/>
            </a:xfrm>
            <a:prstGeom prst="ellipse">
              <a:avLst/>
            </a:prstGeom>
            <a:solidFill>
              <a:srgbClr val="FF00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038600" y="1600200"/>
            <a:ext cx="762000" cy="379413"/>
            <a:chOff x="2544" y="1008"/>
            <a:chExt cx="480" cy="239"/>
          </a:xfrm>
        </p:grpSpPr>
        <p:sp>
          <p:nvSpPr>
            <p:cNvPr id="26650" name="Oval 28"/>
            <p:cNvSpPr>
              <a:spLocks noChangeArrowheads="1"/>
            </p:cNvSpPr>
            <p:nvPr/>
          </p:nvSpPr>
          <p:spPr bwMode="auto">
            <a:xfrm rot="8583593">
              <a:off x="2544" y="1008"/>
              <a:ext cx="240" cy="239"/>
            </a:xfrm>
            <a:prstGeom prst="ellipse">
              <a:avLst/>
            </a:prstGeom>
            <a:solidFill>
              <a:srgbClr val="FF00FF">
                <a:alpha val="349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1" name="Oval 29"/>
            <p:cNvSpPr>
              <a:spLocks noChangeArrowheads="1"/>
            </p:cNvSpPr>
            <p:nvPr/>
          </p:nvSpPr>
          <p:spPr bwMode="auto">
            <a:xfrm rot="8583593">
              <a:off x="2784" y="1008"/>
              <a:ext cx="240" cy="239"/>
            </a:xfrm>
            <a:prstGeom prst="ellipse">
              <a:avLst/>
            </a:prstGeom>
            <a:solidFill>
              <a:srgbClr val="FF00FF">
                <a:alpha val="349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5029200" y="3886200"/>
            <a:ext cx="1143000" cy="381000"/>
            <a:chOff x="3168" y="2448"/>
            <a:chExt cx="720" cy="240"/>
          </a:xfrm>
        </p:grpSpPr>
        <p:sp>
          <p:nvSpPr>
            <p:cNvPr id="26647" name="Oval 31"/>
            <p:cNvSpPr>
              <a:spLocks noChangeArrowheads="1"/>
            </p:cNvSpPr>
            <p:nvPr/>
          </p:nvSpPr>
          <p:spPr bwMode="auto">
            <a:xfrm rot="8583593">
              <a:off x="3168" y="2449"/>
              <a:ext cx="240" cy="23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8" name="Oval 32"/>
            <p:cNvSpPr>
              <a:spLocks noChangeArrowheads="1"/>
            </p:cNvSpPr>
            <p:nvPr/>
          </p:nvSpPr>
          <p:spPr bwMode="auto">
            <a:xfrm rot="8583593">
              <a:off x="3408" y="2449"/>
              <a:ext cx="240" cy="23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9" name="Oval 33"/>
            <p:cNvSpPr>
              <a:spLocks noChangeArrowheads="1"/>
            </p:cNvSpPr>
            <p:nvPr/>
          </p:nvSpPr>
          <p:spPr bwMode="auto">
            <a:xfrm rot="8583593">
              <a:off x="3648" y="2448"/>
              <a:ext cx="240" cy="23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2743200" y="3886200"/>
            <a:ext cx="1143000" cy="379413"/>
            <a:chOff x="1728" y="2448"/>
            <a:chExt cx="720" cy="239"/>
          </a:xfrm>
        </p:grpSpPr>
        <p:sp>
          <p:nvSpPr>
            <p:cNvPr id="26644" name="Oval 35"/>
            <p:cNvSpPr>
              <a:spLocks noChangeArrowheads="1"/>
            </p:cNvSpPr>
            <p:nvPr/>
          </p:nvSpPr>
          <p:spPr bwMode="auto">
            <a:xfrm rot="8583593">
              <a:off x="1968" y="2448"/>
              <a:ext cx="240" cy="23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5" name="Oval 36"/>
            <p:cNvSpPr>
              <a:spLocks noChangeArrowheads="1"/>
            </p:cNvSpPr>
            <p:nvPr/>
          </p:nvSpPr>
          <p:spPr bwMode="auto">
            <a:xfrm rot="8583593">
              <a:off x="2208" y="2448"/>
              <a:ext cx="240" cy="23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6" name="Oval 37"/>
            <p:cNvSpPr>
              <a:spLocks noChangeArrowheads="1"/>
            </p:cNvSpPr>
            <p:nvPr/>
          </p:nvSpPr>
          <p:spPr bwMode="auto">
            <a:xfrm rot="8583593">
              <a:off x="1728" y="2448"/>
              <a:ext cx="240" cy="23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5029200" y="3124200"/>
            <a:ext cx="381000" cy="760413"/>
            <a:chOff x="3168" y="1968"/>
            <a:chExt cx="240" cy="479"/>
          </a:xfrm>
        </p:grpSpPr>
        <p:sp>
          <p:nvSpPr>
            <p:cNvPr id="26642" name="Oval 39"/>
            <p:cNvSpPr>
              <a:spLocks noChangeArrowheads="1"/>
            </p:cNvSpPr>
            <p:nvPr/>
          </p:nvSpPr>
          <p:spPr bwMode="auto">
            <a:xfrm rot="8583593">
              <a:off x="3168" y="2208"/>
              <a:ext cx="240" cy="23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3" name="Oval 40"/>
            <p:cNvSpPr>
              <a:spLocks noChangeArrowheads="1"/>
            </p:cNvSpPr>
            <p:nvPr/>
          </p:nvSpPr>
          <p:spPr bwMode="auto">
            <a:xfrm rot="8583593">
              <a:off x="3168" y="1968"/>
              <a:ext cx="240" cy="239"/>
            </a:xfrm>
            <a:prstGeom prst="ellipse">
              <a:avLst/>
            </a:prstGeom>
            <a:solidFill>
              <a:srgbClr val="FF00FF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3505200" y="3124200"/>
            <a:ext cx="381000" cy="760413"/>
            <a:chOff x="2208" y="1968"/>
            <a:chExt cx="240" cy="479"/>
          </a:xfrm>
        </p:grpSpPr>
        <p:sp>
          <p:nvSpPr>
            <p:cNvPr id="26640" name="Oval 42"/>
            <p:cNvSpPr>
              <a:spLocks noChangeArrowheads="1"/>
            </p:cNvSpPr>
            <p:nvPr/>
          </p:nvSpPr>
          <p:spPr bwMode="auto">
            <a:xfrm rot="8583593">
              <a:off x="2208" y="2208"/>
              <a:ext cx="240" cy="23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1" name="Oval 43"/>
            <p:cNvSpPr>
              <a:spLocks noChangeArrowheads="1"/>
            </p:cNvSpPr>
            <p:nvPr/>
          </p:nvSpPr>
          <p:spPr bwMode="auto">
            <a:xfrm rot="8583593">
              <a:off x="2208" y="1968"/>
              <a:ext cx="240" cy="239"/>
            </a:xfrm>
            <a:prstGeom prst="ellipse">
              <a:avLst/>
            </a:prstGeom>
            <a:solidFill>
              <a:srgbClr val="FF00FF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39" name="Rectangle 44"/>
          <p:cNvSpPr>
            <a:spLocks noChangeArrowheads="1"/>
          </p:cNvSpPr>
          <p:nvPr/>
        </p:nvSpPr>
        <p:spPr bwMode="auto">
          <a:xfrm>
            <a:off x="3209925" y="487363"/>
            <a:ext cx="2352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Proliferation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0668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028825" y="6173788"/>
            <a:ext cx="4256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Part of : www.the-scientist.com/ blog/display/55439/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794125" y="263525"/>
            <a:ext cx="143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Limb bud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>
            <a:off x="1905000" y="4267200"/>
            <a:ext cx="51816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 rot="8583593">
            <a:off x="4267200" y="4572000"/>
            <a:ext cx="381000" cy="37941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86200" y="3886200"/>
            <a:ext cx="1143000" cy="379413"/>
            <a:chOff x="2448" y="2448"/>
            <a:chExt cx="720" cy="239"/>
          </a:xfrm>
        </p:grpSpPr>
        <p:sp>
          <p:nvSpPr>
            <p:cNvPr id="28716" name="Oval 5"/>
            <p:cNvSpPr>
              <a:spLocks noChangeArrowheads="1"/>
            </p:cNvSpPr>
            <p:nvPr/>
          </p:nvSpPr>
          <p:spPr bwMode="auto">
            <a:xfrm rot="8583593">
              <a:off x="2688" y="2448"/>
              <a:ext cx="240" cy="23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7" name="Oval 6"/>
            <p:cNvSpPr>
              <a:spLocks noChangeArrowheads="1"/>
            </p:cNvSpPr>
            <p:nvPr/>
          </p:nvSpPr>
          <p:spPr bwMode="auto">
            <a:xfrm rot="8583593">
              <a:off x="2928" y="2448"/>
              <a:ext cx="240" cy="23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8" name="Oval 7"/>
            <p:cNvSpPr>
              <a:spLocks noChangeArrowheads="1"/>
            </p:cNvSpPr>
            <p:nvPr/>
          </p:nvSpPr>
          <p:spPr bwMode="auto">
            <a:xfrm rot="8583593">
              <a:off x="2448" y="2448"/>
              <a:ext cx="240" cy="23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886200" y="3505200"/>
            <a:ext cx="1143000" cy="379413"/>
            <a:chOff x="2448" y="2448"/>
            <a:chExt cx="720" cy="239"/>
          </a:xfrm>
        </p:grpSpPr>
        <p:sp>
          <p:nvSpPr>
            <p:cNvPr id="28713" name="Oval 9"/>
            <p:cNvSpPr>
              <a:spLocks noChangeArrowheads="1"/>
            </p:cNvSpPr>
            <p:nvPr/>
          </p:nvSpPr>
          <p:spPr bwMode="auto">
            <a:xfrm rot="8583593">
              <a:off x="2688" y="2448"/>
              <a:ext cx="240" cy="23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4" name="Oval 10"/>
            <p:cNvSpPr>
              <a:spLocks noChangeArrowheads="1"/>
            </p:cNvSpPr>
            <p:nvPr/>
          </p:nvSpPr>
          <p:spPr bwMode="auto">
            <a:xfrm rot="8583593">
              <a:off x="2928" y="2448"/>
              <a:ext cx="240" cy="23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5" name="Oval 11"/>
            <p:cNvSpPr>
              <a:spLocks noChangeArrowheads="1"/>
            </p:cNvSpPr>
            <p:nvPr/>
          </p:nvSpPr>
          <p:spPr bwMode="auto">
            <a:xfrm rot="8583593">
              <a:off x="2448" y="2448"/>
              <a:ext cx="240" cy="23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886200" y="3124200"/>
            <a:ext cx="1143000" cy="379413"/>
            <a:chOff x="2448" y="2448"/>
            <a:chExt cx="720" cy="239"/>
          </a:xfrm>
        </p:grpSpPr>
        <p:sp>
          <p:nvSpPr>
            <p:cNvPr id="28710" name="Oval 13"/>
            <p:cNvSpPr>
              <a:spLocks noChangeArrowheads="1"/>
            </p:cNvSpPr>
            <p:nvPr/>
          </p:nvSpPr>
          <p:spPr bwMode="auto">
            <a:xfrm rot="8583593">
              <a:off x="2688" y="2448"/>
              <a:ext cx="240" cy="239"/>
            </a:xfrm>
            <a:prstGeom prst="ellipse">
              <a:avLst/>
            </a:prstGeom>
            <a:solidFill>
              <a:srgbClr val="FF00FF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1" name="Oval 14"/>
            <p:cNvSpPr>
              <a:spLocks noChangeArrowheads="1"/>
            </p:cNvSpPr>
            <p:nvPr/>
          </p:nvSpPr>
          <p:spPr bwMode="auto">
            <a:xfrm rot="8583593">
              <a:off x="2928" y="2448"/>
              <a:ext cx="240" cy="239"/>
            </a:xfrm>
            <a:prstGeom prst="ellipse">
              <a:avLst/>
            </a:prstGeom>
            <a:solidFill>
              <a:srgbClr val="FF00FF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2" name="Oval 15"/>
            <p:cNvSpPr>
              <a:spLocks noChangeArrowheads="1"/>
            </p:cNvSpPr>
            <p:nvPr/>
          </p:nvSpPr>
          <p:spPr bwMode="auto">
            <a:xfrm rot="8583593">
              <a:off x="2448" y="2448"/>
              <a:ext cx="240" cy="239"/>
            </a:xfrm>
            <a:prstGeom prst="ellipse">
              <a:avLst/>
            </a:prstGeom>
            <a:solidFill>
              <a:srgbClr val="FF00FF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267200" y="2743200"/>
            <a:ext cx="1143000" cy="379413"/>
            <a:chOff x="2448" y="2448"/>
            <a:chExt cx="720" cy="239"/>
          </a:xfrm>
        </p:grpSpPr>
        <p:sp>
          <p:nvSpPr>
            <p:cNvPr id="28707" name="Oval 17"/>
            <p:cNvSpPr>
              <a:spLocks noChangeArrowheads="1"/>
            </p:cNvSpPr>
            <p:nvPr/>
          </p:nvSpPr>
          <p:spPr bwMode="auto">
            <a:xfrm rot="8583593">
              <a:off x="2688" y="2448"/>
              <a:ext cx="240" cy="239"/>
            </a:xfrm>
            <a:prstGeom prst="ellipse">
              <a:avLst/>
            </a:prstGeom>
            <a:solidFill>
              <a:srgbClr val="FF00FF">
                <a:alpha val="7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8" name="Oval 18"/>
            <p:cNvSpPr>
              <a:spLocks noChangeArrowheads="1"/>
            </p:cNvSpPr>
            <p:nvPr/>
          </p:nvSpPr>
          <p:spPr bwMode="auto">
            <a:xfrm rot="8583593">
              <a:off x="2928" y="2448"/>
              <a:ext cx="240" cy="239"/>
            </a:xfrm>
            <a:prstGeom prst="ellipse">
              <a:avLst/>
            </a:prstGeom>
            <a:solidFill>
              <a:srgbClr val="FF00FF">
                <a:alpha val="7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9" name="Oval 19"/>
            <p:cNvSpPr>
              <a:spLocks noChangeArrowheads="1"/>
            </p:cNvSpPr>
            <p:nvPr/>
          </p:nvSpPr>
          <p:spPr bwMode="auto">
            <a:xfrm rot="8583593">
              <a:off x="2448" y="2448"/>
              <a:ext cx="240" cy="239"/>
            </a:xfrm>
            <a:prstGeom prst="ellipse">
              <a:avLst/>
            </a:prstGeom>
            <a:solidFill>
              <a:srgbClr val="FF00FF">
                <a:alpha val="7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4267200" y="2362200"/>
            <a:ext cx="1143000" cy="379413"/>
            <a:chOff x="2448" y="2448"/>
            <a:chExt cx="720" cy="239"/>
          </a:xfrm>
        </p:grpSpPr>
        <p:sp>
          <p:nvSpPr>
            <p:cNvPr id="28704" name="Oval 21"/>
            <p:cNvSpPr>
              <a:spLocks noChangeArrowheads="1"/>
            </p:cNvSpPr>
            <p:nvPr/>
          </p:nvSpPr>
          <p:spPr bwMode="auto">
            <a:xfrm rot="8583593">
              <a:off x="2688" y="2448"/>
              <a:ext cx="240" cy="239"/>
            </a:xfrm>
            <a:prstGeom prst="ellipse">
              <a:avLst/>
            </a:prstGeom>
            <a:solidFill>
              <a:srgbClr val="FF00FF">
                <a:alpha val="5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5" name="Oval 22"/>
            <p:cNvSpPr>
              <a:spLocks noChangeArrowheads="1"/>
            </p:cNvSpPr>
            <p:nvPr/>
          </p:nvSpPr>
          <p:spPr bwMode="auto">
            <a:xfrm rot="8583593">
              <a:off x="2928" y="2448"/>
              <a:ext cx="240" cy="239"/>
            </a:xfrm>
            <a:prstGeom prst="ellipse">
              <a:avLst/>
            </a:prstGeom>
            <a:solidFill>
              <a:srgbClr val="FF00FF">
                <a:alpha val="5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6" name="Oval 23"/>
            <p:cNvSpPr>
              <a:spLocks noChangeArrowheads="1"/>
            </p:cNvSpPr>
            <p:nvPr/>
          </p:nvSpPr>
          <p:spPr bwMode="auto">
            <a:xfrm rot="8583593">
              <a:off x="2448" y="2448"/>
              <a:ext cx="240" cy="239"/>
            </a:xfrm>
            <a:prstGeom prst="ellipse">
              <a:avLst/>
            </a:prstGeom>
            <a:solidFill>
              <a:srgbClr val="FF00FF">
                <a:alpha val="5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648200" y="1981200"/>
            <a:ext cx="762000" cy="381000"/>
            <a:chOff x="2544" y="1248"/>
            <a:chExt cx="480" cy="240"/>
          </a:xfrm>
        </p:grpSpPr>
        <p:sp>
          <p:nvSpPr>
            <p:cNvPr id="28702" name="Oval 25"/>
            <p:cNvSpPr>
              <a:spLocks noChangeArrowheads="1"/>
            </p:cNvSpPr>
            <p:nvPr/>
          </p:nvSpPr>
          <p:spPr bwMode="auto">
            <a:xfrm rot="8583593">
              <a:off x="2544" y="1248"/>
              <a:ext cx="240" cy="240"/>
            </a:xfrm>
            <a:prstGeom prst="ellipse">
              <a:avLst/>
            </a:prstGeom>
            <a:solidFill>
              <a:srgbClr val="FF00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3" name="Oval 26"/>
            <p:cNvSpPr>
              <a:spLocks noChangeArrowheads="1"/>
            </p:cNvSpPr>
            <p:nvPr/>
          </p:nvSpPr>
          <p:spPr bwMode="auto">
            <a:xfrm rot="8583593">
              <a:off x="2784" y="1248"/>
              <a:ext cx="240" cy="239"/>
            </a:xfrm>
            <a:prstGeom prst="ellipse">
              <a:avLst/>
            </a:prstGeom>
            <a:solidFill>
              <a:srgbClr val="FF00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648200" y="1600200"/>
            <a:ext cx="762000" cy="379413"/>
            <a:chOff x="2544" y="1008"/>
            <a:chExt cx="480" cy="239"/>
          </a:xfrm>
        </p:grpSpPr>
        <p:sp>
          <p:nvSpPr>
            <p:cNvPr id="28700" name="Oval 28"/>
            <p:cNvSpPr>
              <a:spLocks noChangeArrowheads="1"/>
            </p:cNvSpPr>
            <p:nvPr/>
          </p:nvSpPr>
          <p:spPr bwMode="auto">
            <a:xfrm rot="8583593">
              <a:off x="2544" y="1008"/>
              <a:ext cx="240" cy="239"/>
            </a:xfrm>
            <a:prstGeom prst="ellipse">
              <a:avLst/>
            </a:prstGeom>
            <a:solidFill>
              <a:srgbClr val="FF00FF">
                <a:alpha val="349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1" name="Oval 29"/>
            <p:cNvSpPr>
              <a:spLocks noChangeArrowheads="1"/>
            </p:cNvSpPr>
            <p:nvPr/>
          </p:nvSpPr>
          <p:spPr bwMode="auto">
            <a:xfrm rot="8583593">
              <a:off x="2784" y="1008"/>
              <a:ext cx="240" cy="239"/>
            </a:xfrm>
            <a:prstGeom prst="ellipse">
              <a:avLst/>
            </a:prstGeom>
            <a:solidFill>
              <a:srgbClr val="FF00FF">
                <a:alpha val="349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5029200" y="3886200"/>
            <a:ext cx="1143000" cy="381000"/>
            <a:chOff x="3168" y="2448"/>
            <a:chExt cx="720" cy="240"/>
          </a:xfrm>
        </p:grpSpPr>
        <p:sp>
          <p:nvSpPr>
            <p:cNvPr id="28697" name="Oval 31"/>
            <p:cNvSpPr>
              <a:spLocks noChangeArrowheads="1"/>
            </p:cNvSpPr>
            <p:nvPr/>
          </p:nvSpPr>
          <p:spPr bwMode="auto">
            <a:xfrm rot="8583593">
              <a:off x="3168" y="2449"/>
              <a:ext cx="240" cy="23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8" name="Oval 32"/>
            <p:cNvSpPr>
              <a:spLocks noChangeArrowheads="1"/>
            </p:cNvSpPr>
            <p:nvPr/>
          </p:nvSpPr>
          <p:spPr bwMode="auto">
            <a:xfrm rot="8583593">
              <a:off x="3408" y="2449"/>
              <a:ext cx="240" cy="23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9" name="Oval 33"/>
            <p:cNvSpPr>
              <a:spLocks noChangeArrowheads="1"/>
            </p:cNvSpPr>
            <p:nvPr/>
          </p:nvSpPr>
          <p:spPr bwMode="auto">
            <a:xfrm rot="8583593">
              <a:off x="3648" y="2448"/>
              <a:ext cx="240" cy="23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2743200" y="3886200"/>
            <a:ext cx="1143000" cy="379413"/>
            <a:chOff x="1728" y="2448"/>
            <a:chExt cx="720" cy="239"/>
          </a:xfrm>
        </p:grpSpPr>
        <p:sp>
          <p:nvSpPr>
            <p:cNvPr id="28694" name="Oval 35"/>
            <p:cNvSpPr>
              <a:spLocks noChangeArrowheads="1"/>
            </p:cNvSpPr>
            <p:nvPr/>
          </p:nvSpPr>
          <p:spPr bwMode="auto">
            <a:xfrm rot="8583593">
              <a:off x="1968" y="2448"/>
              <a:ext cx="240" cy="23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5" name="Oval 36"/>
            <p:cNvSpPr>
              <a:spLocks noChangeArrowheads="1"/>
            </p:cNvSpPr>
            <p:nvPr/>
          </p:nvSpPr>
          <p:spPr bwMode="auto">
            <a:xfrm rot="8583593">
              <a:off x="2208" y="2448"/>
              <a:ext cx="240" cy="23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6" name="Oval 37"/>
            <p:cNvSpPr>
              <a:spLocks noChangeArrowheads="1"/>
            </p:cNvSpPr>
            <p:nvPr/>
          </p:nvSpPr>
          <p:spPr bwMode="auto">
            <a:xfrm rot="8583593">
              <a:off x="1728" y="2448"/>
              <a:ext cx="240" cy="23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5029200" y="3124200"/>
            <a:ext cx="381000" cy="760413"/>
            <a:chOff x="3168" y="1968"/>
            <a:chExt cx="240" cy="479"/>
          </a:xfrm>
        </p:grpSpPr>
        <p:sp>
          <p:nvSpPr>
            <p:cNvPr id="28692" name="Oval 39"/>
            <p:cNvSpPr>
              <a:spLocks noChangeArrowheads="1"/>
            </p:cNvSpPr>
            <p:nvPr/>
          </p:nvSpPr>
          <p:spPr bwMode="auto">
            <a:xfrm rot="8583593">
              <a:off x="3168" y="2208"/>
              <a:ext cx="240" cy="23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3" name="Oval 40"/>
            <p:cNvSpPr>
              <a:spLocks noChangeArrowheads="1"/>
            </p:cNvSpPr>
            <p:nvPr/>
          </p:nvSpPr>
          <p:spPr bwMode="auto">
            <a:xfrm rot="8583593">
              <a:off x="3168" y="1968"/>
              <a:ext cx="240" cy="239"/>
            </a:xfrm>
            <a:prstGeom prst="ellipse">
              <a:avLst/>
            </a:prstGeom>
            <a:solidFill>
              <a:srgbClr val="FF00FF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3505200" y="3124200"/>
            <a:ext cx="381000" cy="760413"/>
            <a:chOff x="2208" y="1968"/>
            <a:chExt cx="240" cy="479"/>
          </a:xfrm>
        </p:grpSpPr>
        <p:sp>
          <p:nvSpPr>
            <p:cNvPr id="28690" name="Oval 42"/>
            <p:cNvSpPr>
              <a:spLocks noChangeArrowheads="1"/>
            </p:cNvSpPr>
            <p:nvPr/>
          </p:nvSpPr>
          <p:spPr bwMode="auto">
            <a:xfrm rot="8583593">
              <a:off x="2208" y="2208"/>
              <a:ext cx="240" cy="23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1" name="Oval 43"/>
            <p:cNvSpPr>
              <a:spLocks noChangeArrowheads="1"/>
            </p:cNvSpPr>
            <p:nvPr/>
          </p:nvSpPr>
          <p:spPr bwMode="auto">
            <a:xfrm rot="8583593">
              <a:off x="2208" y="1968"/>
              <a:ext cx="240" cy="239"/>
            </a:xfrm>
            <a:prstGeom prst="ellipse">
              <a:avLst/>
            </a:prstGeom>
            <a:solidFill>
              <a:srgbClr val="FF00FF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687" name="Oval 44"/>
          <p:cNvSpPr>
            <a:spLocks noChangeArrowheads="1"/>
          </p:cNvSpPr>
          <p:nvPr/>
        </p:nvSpPr>
        <p:spPr bwMode="auto">
          <a:xfrm rot="8583593">
            <a:off x="5715000" y="4572000"/>
            <a:ext cx="381000" cy="3794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8" name="Oval 45"/>
          <p:cNvSpPr>
            <a:spLocks noChangeArrowheads="1"/>
          </p:cNvSpPr>
          <p:nvPr/>
        </p:nvSpPr>
        <p:spPr bwMode="auto">
          <a:xfrm rot="8583593">
            <a:off x="2590800" y="4572000"/>
            <a:ext cx="381000" cy="3794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Rectangle 46"/>
          <p:cNvSpPr>
            <a:spLocks noChangeArrowheads="1"/>
          </p:cNvSpPr>
          <p:nvPr/>
        </p:nvSpPr>
        <p:spPr bwMode="auto">
          <a:xfrm>
            <a:off x="2438400" y="487363"/>
            <a:ext cx="3956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Modified proliferation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Movement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Chemo-attractants</a:t>
            </a:r>
          </a:p>
          <a:p>
            <a:endParaRPr lang="en-US"/>
          </a:p>
          <a:p>
            <a:r>
              <a:rPr lang="en-US"/>
              <a:t>Re-modelling of tissues (proteases)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Differentiation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Paracrine factors</a:t>
            </a:r>
          </a:p>
          <a:p>
            <a:endParaRPr lang="en-US"/>
          </a:p>
          <a:p>
            <a:r>
              <a:rPr lang="en-US"/>
              <a:t>Receptor expression</a:t>
            </a:r>
          </a:p>
          <a:p>
            <a:endParaRPr lang="en-US"/>
          </a:p>
          <a:p>
            <a:r>
              <a:rPr lang="en-US"/>
              <a:t>Loss of proliferation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 loss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Apoptosis</a:t>
            </a:r>
          </a:p>
          <a:p>
            <a:pPr lvl="1"/>
            <a:r>
              <a:rPr lang="en-US"/>
              <a:t>Regulated cell death, controlled by paracrine factors mainly.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 (i)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Embryonic development.</a:t>
            </a:r>
          </a:p>
          <a:p>
            <a:pPr lvl="1"/>
            <a:r>
              <a:rPr lang="en-US"/>
              <a:t>A complex process</a:t>
            </a:r>
          </a:p>
          <a:p>
            <a:pPr lvl="1"/>
            <a:r>
              <a:rPr lang="en-US"/>
              <a:t>Achieved by the repeated application of 4 ‘simple’ processes</a:t>
            </a:r>
          </a:p>
          <a:p>
            <a:pPr lvl="1"/>
            <a:r>
              <a:rPr lang="en-US"/>
              <a:t>Involves co-ordinated application of these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First trimester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u="sng" smtClean="0"/>
              <a:t>‘Week 1 (pregnancy)’</a:t>
            </a:r>
          </a:p>
          <a:p>
            <a:pPr eaLnBrk="1" hangingPunct="1"/>
            <a:r>
              <a:rPr lang="en-US" sz="2800" smtClean="0"/>
              <a:t>Normal menstrual cycle days 0-7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u="sng" smtClean="0"/>
              <a:t>‘Week 2 (pregnancy)’</a:t>
            </a:r>
          </a:p>
          <a:p>
            <a:pPr eaLnBrk="1" hangingPunct="1"/>
            <a:r>
              <a:rPr lang="en-US" sz="2800" smtClean="0"/>
              <a:t>Normal menstrual cycle days 8-14</a:t>
            </a:r>
          </a:p>
          <a:p>
            <a:pPr eaLnBrk="1" hangingPunct="1"/>
            <a:r>
              <a:rPr lang="en-US" sz="2800" smtClean="0"/>
              <a:t>Ends with ovulation &amp; fertilisation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First trimester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u="sng" dirty="0" smtClean="0"/>
              <a:t>‘Week 3 (pregnancy)’</a:t>
            </a:r>
          </a:p>
          <a:p>
            <a:pPr eaLnBrk="1" hangingPunct="1"/>
            <a:r>
              <a:rPr lang="en-US" sz="2800" u="sng" dirty="0" smtClean="0"/>
              <a:t>Week 1 of embryonic development</a:t>
            </a:r>
          </a:p>
          <a:p>
            <a:pPr eaLnBrk="1" hangingPunct="1"/>
            <a:r>
              <a:rPr lang="en-US" sz="2800" dirty="0" smtClean="0"/>
              <a:t>Pre-implantation development of </a:t>
            </a:r>
            <a:r>
              <a:rPr lang="en-US" sz="2800" dirty="0" err="1" smtClean="0"/>
              <a:t>conceptus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Normal menstrual cycle days 15-21</a:t>
            </a:r>
          </a:p>
          <a:p>
            <a:r>
              <a:rPr lang="en-US" sz="2800" dirty="0" err="1" smtClean="0"/>
              <a:t>Conceptus</a:t>
            </a:r>
            <a:r>
              <a:rPr lang="en-US" sz="2800" dirty="0" smtClean="0"/>
              <a:t> = </a:t>
            </a:r>
            <a:r>
              <a:rPr lang="en-US" sz="2800" dirty="0" err="1" smtClean="0"/>
              <a:t>blastocyst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Implantation of </a:t>
            </a:r>
            <a:r>
              <a:rPr lang="en-US" sz="2800" dirty="0" err="1" smtClean="0"/>
              <a:t>conceptus</a:t>
            </a:r>
            <a:r>
              <a:rPr lang="en-US" sz="2800" dirty="0" smtClean="0"/>
              <a:t> in </a:t>
            </a:r>
            <a:r>
              <a:rPr lang="en-US" sz="2800" dirty="0" err="1" smtClean="0"/>
              <a:t>decidualising</a:t>
            </a:r>
            <a:r>
              <a:rPr lang="en-US" sz="2800" dirty="0" smtClean="0"/>
              <a:t> </a:t>
            </a:r>
            <a:r>
              <a:rPr lang="en-US" sz="2800" dirty="0" err="1" smtClean="0"/>
              <a:t>endometrium</a:t>
            </a:r>
            <a:r>
              <a:rPr lang="en-US" sz="2800" dirty="0" smtClean="0"/>
              <a:t> begins (~day 20)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First trimester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953000"/>
          </a:xfrm>
        </p:spPr>
        <p:txBody>
          <a:bodyPr/>
          <a:lstStyle/>
          <a:p>
            <a:pPr eaLnBrk="1" hangingPunct="1"/>
            <a:r>
              <a:rPr lang="en-US" sz="2800" u="sng" dirty="0" smtClean="0"/>
              <a:t>‘Week 4 (pregnancy)’</a:t>
            </a:r>
          </a:p>
          <a:p>
            <a:pPr eaLnBrk="1" hangingPunct="1"/>
            <a:r>
              <a:rPr lang="en-US" sz="2800" u="sng" dirty="0" smtClean="0"/>
              <a:t>Week 2 of embryonic development</a:t>
            </a:r>
          </a:p>
          <a:p>
            <a:pPr eaLnBrk="1" hangingPunct="1"/>
            <a:r>
              <a:rPr lang="en-US" sz="2800" b="1" dirty="0" smtClean="0"/>
              <a:t>Abnormal</a:t>
            </a:r>
            <a:r>
              <a:rPr lang="en-US" sz="2800" dirty="0" smtClean="0"/>
              <a:t> menstrual cycle, no endometrial shedding (day 28) – ‘missed period’</a:t>
            </a:r>
          </a:p>
          <a:p>
            <a:pPr eaLnBrk="1" hangingPunct="1"/>
            <a:r>
              <a:rPr lang="en-US" sz="2800" dirty="0" smtClean="0"/>
              <a:t>Implantation of </a:t>
            </a:r>
            <a:r>
              <a:rPr lang="en-US" sz="2800" dirty="0" err="1" smtClean="0"/>
              <a:t>conceptus</a:t>
            </a:r>
            <a:r>
              <a:rPr lang="en-US" sz="2800" dirty="0" smtClean="0"/>
              <a:t> in </a:t>
            </a:r>
            <a:r>
              <a:rPr lang="en-US" sz="2800" dirty="0" err="1" smtClean="0"/>
              <a:t>decidualising</a:t>
            </a:r>
            <a:r>
              <a:rPr lang="en-US" sz="2800" dirty="0" smtClean="0"/>
              <a:t> </a:t>
            </a:r>
            <a:r>
              <a:rPr lang="en-US" sz="2800" dirty="0" err="1" smtClean="0"/>
              <a:t>endometrium</a:t>
            </a:r>
            <a:r>
              <a:rPr lang="en-US" sz="2800" dirty="0" smtClean="0"/>
              <a:t> MOSTLY complete by day 28</a:t>
            </a:r>
          </a:p>
          <a:p>
            <a:pPr eaLnBrk="1" hangingPunct="1"/>
            <a:r>
              <a:rPr lang="en-US" sz="2800" dirty="0" smtClean="0"/>
              <a:t>Embryo – consists of 2 layers of cells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pregnancy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400" y="2362200"/>
            <a:ext cx="7391400" cy="457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4400" y="3276600"/>
            <a:ext cx="7391400" cy="457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14400" y="4267200"/>
            <a:ext cx="73914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1828800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1828800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31193" y="1828800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19050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2357735"/>
            <a:ext cx="4378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Maternal changes - throughout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327213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Embryo	Fetus    	           Viability	  Term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426273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Placental changes – complex, mostly first half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5181600"/>
            <a:ext cx="7619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3 trimesters of pregnancy</a:t>
            </a:r>
          </a:p>
          <a:p>
            <a:r>
              <a:rPr lang="en-US" dirty="0" smtClean="0"/>
              <a:t>They were not defined by science, but are based on experience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First trimester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410200"/>
          </a:xfrm>
        </p:spPr>
        <p:txBody>
          <a:bodyPr/>
          <a:lstStyle/>
          <a:p>
            <a:pPr eaLnBrk="1" hangingPunct="1"/>
            <a:r>
              <a:rPr lang="en-US" sz="2800" u="sng" smtClean="0"/>
              <a:t>‘Week 5 (pregnancy)’</a:t>
            </a:r>
          </a:p>
          <a:p>
            <a:pPr eaLnBrk="1" hangingPunct="1"/>
            <a:r>
              <a:rPr lang="en-US" sz="2800" u="sng" smtClean="0"/>
              <a:t>Week 3 of embryonic development</a:t>
            </a:r>
          </a:p>
          <a:p>
            <a:pPr eaLnBrk="1" hangingPunct="1"/>
            <a:r>
              <a:rPr lang="en-US" sz="2800" smtClean="0"/>
              <a:t>Definite ‘missed period’</a:t>
            </a:r>
          </a:p>
          <a:p>
            <a:pPr eaLnBrk="1" hangingPunct="1"/>
            <a:r>
              <a:rPr lang="en-US" sz="2800" smtClean="0"/>
              <a:t>Embryo – gastrulation: formation of 3 layer disc, initiation of CNS &amp; blood vessels – 3mm</a:t>
            </a:r>
          </a:p>
          <a:p>
            <a:pPr eaLnBrk="1" hangingPunct="1"/>
            <a:r>
              <a:rPr lang="en-US" sz="2800" smtClean="0"/>
              <a:t>Maternal – increasing levels of progesterone from corpus luteum, increasing hCG from conceptus.  Pregnancy test may be positive.</a:t>
            </a:r>
          </a:p>
          <a:p>
            <a:pPr eaLnBrk="1" hangingPunct="1"/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First trimester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648200"/>
          </a:xfrm>
        </p:spPr>
        <p:txBody>
          <a:bodyPr/>
          <a:lstStyle/>
          <a:p>
            <a:pPr eaLnBrk="1" hangingPunct="1"/>
            <a:r>
              <a:rPr lang="en-US" sz="2800" u="sng" smtClean="0"/>
              <a:t>‘Week 6 (pregnancy)’</a:t>
            </a:r>
          </a:p>
          <a:p>
            <a:pPr eaLnBrk="1" hangingPunct="1"/>
            <a:r>
              <a:rPr lang="en-US" sz="2800" u="sng" smtClean="0"/>
              <a:t>Week 4 of embryonic development</a:t>
            </a:r>
          </a:p>
          <a:p>
            <a:pPr eaLnBrk="1" hangingPunct="1"/>
            <a:r>
              <a:rPr lang="en-US" sz="2800" smtClean="0"/>
              <a:t>Embryo – Closure of neural tube. Heart, face, arm initiated. 4mm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First trimester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648200"/>
          </a:xfrm>
        </p:spPr>
        <p:txBody>
          <a:bodyPr/>
          <a:lstStyle/>
          <a:p>
            <a:pPr eaLnBrk="1" hangingPunct="1"/>
            <a:r>
              <a:rPr lang="en-US" sz="2800" u="sng" smtClean="0"/>
              <a:t>‘Week 7 (pregnancy)’</a:t>
            </a:r>
          </a:p>
          <a:p>
            <a:pPr eaLnBrk="1" hangingPunct="1"/>
            <a:r>
              <a:rPr lang="en-US" sz="2800" u="sng" smtClean="0"/>
              <a:t>Week 5 of embryonic development</a:t>
            </a:r>
          </a:p>
          <a:p>
            <a:pPr eaLnBrk="1" hangingPunct="1"/>
            <a:r>
              <a:rPr lang="en-US" sz="2800" smtClean="0"/>
              <a:t>Embryo - Face &amp; limbs continue. (5-8mm). Isolated from maternal blood supply.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First trimester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953000"/>
          </a:xfrm>
        </p:spPr>
        <p:txBody>
          <a:bodyPr/>
          <a:lstStyle/>
          <a:p>
            <a:pPr eaLnBrk="1" hangingPunct="1"/>
            <a:r>
              <a:rPr lang="en-US" sz="2800" u="sng" smtClean="0"/>
              <a:t>‘Week 8 (pregnancy)’</a:t>
            </a:r>
          </a:p>
          <a:p>
            <a:pPr eaLnBrk="1" hangingPunct="1"/>
            <a:r>
              <a:rPr lang="en-US" sz="2800" u="sng" smtClean="0"/>
              <a:t>Week 6 of embryonic development</a:t>
            </a:r>
          </a:p>
          <a:p>
            <a:pPr eaLnBrk="1" hangingPunct="1"/>
            <a:r>
              <a:rPr lang="en-US" sz="2800" smtClean="0"/>
              <a:t>Embryo - Face, ears, hands, feet, liver, bladder, gut, pancreas.  (10-14mm) 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First trimester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648200"/>
          </a:xfrm>
        </p:spPr>
        <p:txBody>
          <a:bodyPr/>
          <a:lstStyle/>
          <a:p>
            <a:pPr eaLnBrk="1" hangingPunct="1"/>
            <a:r>
              <a:rPr lang="en-US" sz="2800" u="sng" smtClean="0"/>
              <a:t>‘Week 9 (pregnancy)’</a:t>
            </a:r>
          </a:p>
          <a:p>
            <a:pPr eaLnBrk="1" hangingPunct="1"/>
            <a:r>
              <a:rPr lang="en-US" sz="2800" u="sng" smtClean="0"/>
              <a:t>Week 7 of embryonic development</a:t>
            </a:r>
          </a:p>
          <a:p>
            <a:pPr eaLnBrk="1" hangingPunct="1"/>
            <a:r>
              <a:rPr lang="en-US" sz="2800" smtClean="0"/>
              <a:t>Embryo - Face, ears, fingers, toes. (17-22mm)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First trimester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648200"/>
          </a:xfrm>
        </p:spPr>
        <p:txBody>
          <a:bodyPr/>
          <a:lstStyle/>
          <a:p>
            <a:pPr eaLnBrk="1" hangingPunct="1"/>
            <a:r>
              <a:rPr lang="en-US" sz="2800" u="sng" smtClean="0"/>
              <a:t>‘Week 10 (pregnancy)’</a:t>
            </a:r>
          </a:p>
          <a:p>
            <a:pPr eaLnBrk="1" hangingPunct="1"/>
            <a:r>
              <a:rPr lang="en-US" sz="2800" u="sng" smtClean="0"/>
              <a:t>Week 8 of embryonic development</a:t>
            </a:r>
          </a:p>
          <a:p>
            <a:pPr eaLnBrk="1" hangingPunct="1"/>
            <a:r>
              <a:rPr lang="en-US" sz="2800" smtClean="0"/>
              <a:t>Embryo - Lungs, liver, kidneys, (28-30mm)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First trimester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648200"/>
          </a:xfrm>
        </p:spPr>
        <p:txBody>
          <a:bodyPr/>
          <a:lstStyle/>
          <a:p>
            <a:pPr eaLnBrk="1" hangingPunct="1"/>
            <a:r>
              <a:rPr lang="en-US" sz="2800" u="sng" smtClean="0"/>
              <a:t>‘Week 11 (pregnancy)’</a:t>
            </a:r>
          </a:p>
          <a:p>
            <a:pPr eaLnBrk="1" hangingPunct="1"/>
            <a:r>
              <a:rPr lang="en-US" sz="2800" u="sng" smtClean="0"/>
              <a:t>Week 9 of embryonic development</a:t>
            </a:r>
          </a:p>
          <a:p>
            <a:pPr eaLnBrk="1" hangingPunct="1"/>
            <a:r>
              <a:rPr lang="en-US" sz="2800" smtClean="0"/>
              <a:t>Embryonic stage now completed, referred to as fetus. </a:t>
            </a:r>
          </a:p>
          <a:p>
            <a:pPr eaLnBrk="1" hangingPunct="1"/>
            <a:r>
              <a:rPr lang="en-US" sz="2800" smtClean="0"/>
              <a:t>All the main structures are present; differentiation and elaboration during the next 6 months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First trimester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648200"/>
          </a:xfrm>
        </p:spPr>
        <p:txBody>
          <a:bodyPr/>
          <a:lstStyle/>
          <a:p>
            <a:pPr eaLnBrk="1" hangingPunct="1"/>
            <a:r>
              <a:rPr lang="en-US" sz="2800" u="sng" smtClean="0"/>
              <a:t>‘Week 12 (pregnancy)’</a:t>
            </a:r>
          </a:p>
          <a:p>
            <a:pPr eaLnBrk="1" hangingPunct="1"/>
            <a:r>
              <a:rPr lang="en-US" sz="2800" u="sng" smtClean="0"/>
              <a:t>Week 10 of embryonic development</a:t>
            </a:r>
          </a:p>
          <a:p>
            <a:pPr eaLnBrk="1" hangingPunct="1"/>
            <a:r>
              <a:rPr lang="en-US" sz="2800" smtClean="0"/>
              <a:t>Fetus – gradual growth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First trimester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648200"/>
          </a:xfrm>
        </p:spPr>
        <p:txBody>
          <a:bodyPr/>
          <a:lstStyle/>
          <a:p>
            <a:pPr eaLnBrk="1" hangingPunct="1"/>
            <a:r>
              <a:rPr lang="en-US" sz="2800" u="sng" smtClean="0"/>
              <a:t>‘Week 13 (pregnancy)’</a:t>
            </a:r>
          </a:p>
          <a:p>
            <a:pPr eaLnBrk="1" hangingPunct="1"/>
            <a:r>
              <a:rPr lang="en-US" sz="2800" u="sng" smtClean="0"/>
              <a:t>Week 11 of embryonic development</a:t>
            </a:r>
          </a:p>
          <a:p>
            <a:pPr eaLnBrk="1" hangingPunct="1"/>
            <a:r>
              <a:rPr lang="en-US" sz="2800" smtClean="0"/>
              <a:t>Fetus – 8cm / 45g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400" kern="0" dirty="0">
                <a:latin typeface="+mj-lt"/>
                <a:ea typeface="+mj-ea"/>
                <a:cs typeface="+mj-cs"/>
              </a:rPr>
              <a:t>Development</a:t>
            </a: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152400" y="1066800"/>
            <a:ext cx="8686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b="1" kern="0" dirty="0">
                <a:latin typeface="+mn-lt"/>
                <a:ea typeface="+mn-ea"/>
                <a:cs typeface="+mn-cs"/>
              </a:rPr>
              <a:t>First trimester: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800" b="1" kern="0" dirty="0">
                <a:latin typeface="+mn-lt"/>
                <a:ea typeface="+mn-ea"/>
                <a:cs typeface="+mn-cs"/>
              </a:rPr>
              <a:t>2nd week	Development of </a:t>
            </a:r>
            <a:r>
              <a:rPr lang="en-US" sz="1800" b="1" kern="0" dirty="0" err="1">
                <a:latin typeface="+mn-lt"/>
                <a:ea typeface="+mn-ea"/>
                <a:cs typeface="+mn-cs"/>
              </a:rPr>
              <a:t>bilaminar</a:t>
            </a:r>
            <a:r>
              <a:rPr lang="en-US" sz="1800" b="1" kern="0" dirty="0">
                <a:latin typeface="+mn-lt"/>
                <a:ea typeface="+mn-ea"/>
                <a:cs typeface="+mn-cs"/>
              </a:rPr>
              <a:t> </a:t>
            </a:r>
            <a:r>
              <a:rPr lang="en-US" sz="1800" b="1" kern="0" dirty="0" err="1">
                <a:latin typeface="+mn-lt"/>
                <a:ea typeface="+mn-ea"/>
                <a:cs typeface="+mn-cs"/>
              </a:rPr>
              <a:t>dsic</a:t>
            </a:r>
            <a:endParaRPr lang="en-US" sz="1800" b="1" kern="0" dirty="0"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800" b="1" kern="0" dirty="0">
                <a:latin typeface="+mn-lt"/>
                <a:ea typeface="+mn-ea"/>
                <a:cs typeface="+mn-cs"/>
              </a:rPr>
              <a:t>3rd week	Formation of </a:t>
            </a:r>
            <a:r>
              <a:rPr lang="en-US" sz="1800" b="1" kern="0" dirty="0" err="1">
                <a:latin typeface="+mn-lt"/>
                <a:ea typeface="+mn-ea"/>
                <a:cs typeface="+mn-cs"/>
              </a:rPr>
              <a:t>trilaminar</a:t>
            </a:r>
            <a:r>
              <a:rPr lang="en-US" sz="1800" b="1" kern="0" dirty="0">
                <a:latin typeface="+mn-lt"/>
                <a:ea typeface="+mn-ea"/>
                <a:cs typeface="+mn-cs"/>
              </a:rPr>
              <a:t> disc (mesoderm), CNS &amp; </a:t>
            </a:r>
            <a:r>
              <a:rPr lang="en-US" sz="1800" b="1" kern="0" dirty="0" err="1">
                <a:latin typeface="+mn-lt"/>
                <a:ea typeface="+mn-ea"/>
                <a:cs typeface="+mn-cs"/>
              </a:rPr>
              <a:t>somites</a:t>
            </a:r>
            <a:r>
              <a:rPr lang="en-US" sz="1800" b="1" kern="0" dirty="0">
                <a:latin typeface="+mn-lt"/>
                <a:ea typeface="+mn-ea"/>
                <a:cs typeface="+mn-cs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800" b="1" kern="0" dirty="0">
                <a:latin typeface="+mn-lt"/>
                <a:ea typeface="+mn-ea"/>
                <a:cs typeface="+mn-cs"/>
              </a:rPr>
              <a:t>		</a:t>
            </a:r>
            <a:r>
              <a:rPr lang="en-US" sz="1800" kern="0" dirty="0">
                <a:latin typeface="+mn-lt"/>
                <a:ea typeface="+mn-ea"/>
                <a:cs typeface="+mn-cs"/>
              </a:rPr>
              <a:t>Blood vessel initiation. Formation of placental </a:t>
            </a:r>
            <a:r>
              <a:rPr lang="en-US" sz="1800" kern="0" dirty="0" err="1">
                <a:latin typeface="+mn-lt"/>
                <a:ea typeface="+mn-ea"/>
                <a:cs typeface="+mn-cs"/>
              </a:rPr>
              <a:t>villi</a:t>
            </a:r>
            <a:r>
              <a:rPr lang="en-US" sz="1800" kern="0" dirty="0">
                <a:latin typeface="+mn-lt"/>
                <a:ea typeface="+mn-ea"/>
                <a:cs typeface="+mn-cs"/>
              </a:rPr>
              <a:t>. </a:t>
            </a:r>
            <a:r>
              <a:rPr lang="en-US" sz="1800" b="1" kern="0" dirty="0">
                <a:latin typeface="+mn-lt"/>
                <a:ea typeface="+mn-ea"/>
                <a:cs typeface="+mn-cs"/>
              </a:rPr>
              <a:t>(3mm).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800" b="1" kern="0" dirty="0">
                <a:latin typeface="+mn-lt"/>
                <a:ea typeface="+mn-ea"/>
                <a:cs typeface="+mn-cs"/>
              </a:rPr>
              <a:t>4th week	Closure of neural tube. Heart, Face, arm initiated.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800" b="1" kern="0" dirty="0">
                <a:latin typeface="+mn-lt"/>
                <a:ea typeface="+mn-ea"/>
                <a:cs typeface="+mn-cs"/>
              </a:rPr>
              <a:t>		</a:t>
            </a:r>
            <a:r>
              <a:rPr lang="en-US" sz="1800" kern="0" dirty="0">
                <a:latin typeface="+mn-lt"/>
                <a:ea typeface="+mn-ea"/>
                <a:cs typeface="+mn-cs"/>
              </a:rPr>
              <a:t>Umbilical cord.  Elaboration of placental </a:t>
            </a:r>
            <a:r>
              <a:rPr lang="en-US" sz="1800" kern="0" dirty="0" err="1">
                <a:latin typeface="+mn-lt"/>
                <a:ea typeface="+mn-ea"/>
                <a:cs typeface="+mn-cs"/>
              </a:rPr>
              <a:t>villi</a:t>
            </a:r>
            <a:r>
              <a:rPr lang="en-US" sz="1800" kern="0" dirty="0">
                <a:latin typeface="+mn-lt"/>
                <a:ea typeface="+mn-ea"/>
                <a:cs typeface="+mn-cs"/>
              </a:rPr>
              <a:t>.  </a:t>
            </a:r>
            <a:r>
              <a:rPr lang="en-US" sz="1800" b="1" kern="0" dirty="0">
                <a:latin typeface="+mn-lt"/>
                <a:ea typeface="+mn-ea"/>
                <a:cs typeface="+mn-cs"/>
              </a:rPr>
              <a:t>(4mm)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800" b="1" kern="0" dirty="0">
                <a:latin typeface="+mn-lt"/>
                <a:ea typeface="+mn-ea"/>
                <a:cs typeface="+mn-cs"/>
              </a:rPr>
              <a:t>5th week	Face &amp; limbs continue. (5-8mm).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800" b="1" kern="0" dirty="0">
                <a:latin typeface="+mn-lt"/>
                <a:ea typeface="+mn-ea"/>
                <a:cs typeface="+mn-cs"/>
              </a:rPr>
              <a:t>6th week	Face, ears, hands, feet, liver, bladder, gut, pancreas.  				(10-14mm)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800" b="1" kern="0" dirty="0">
                <a:latin typeface="+mn-lt"/>
                <a:ea typeface="+mn-ea"/>
                <a:cs typeface="+mn-cs"/>
              </a:rPr>
              <a:t>7th week	Face, ears, fingers, toes. (17-22mm)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800" b="1" kern="0" dirty="0">
                <a:latin typeface="+mn-lt"/>
                <a:ea typeface="+mn-ea"/>
                <a:cs typeface="+mn-cs"/>
              </a:rPr>
              <a:t>8th week	Lungs, liver, kidneys, (28-30mm)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800" b="1" kern="0" dirty="0">
                <a:latin typeface="+mn-lt"/>
                <a:ea typeface="+mn-ea"/>
                <a:cs typeface="+mn-cs"/>
              </a:rPr>
              <a:t>All of this takes place in a low oxygen environment (~3%)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800" b="1" kern="0" dirty="0">
                <a:latin typeface="+mn-lt"/>
                <a:ea typeface="+mn-ea"/>
                <a:cs typeface="+mn-cs"/>
              </a:rPr>
              <a:t>Week 8 of embryonic development = Week 10 of gestation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08" y="593405"/>
            <a:ext cx="7523412" cy="56425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8547" y="6392120"/>
            <a:ext cx="7174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http://article.wn.com/view/2009/05/16/Natural_childbirth_tip_have_a_birth_plan/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0"/>
            <a:ext cx="5853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-14288" y="1295400"/>
            <a:ext cx="2581276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3200">
                <a:solidFill>
                  <a:srgbClr val="FFFFFF"/>
                </a:solidFill>
                <a:ea typeface="Arial" charset="0"/>
                <a:cs typeface="Arial" charset="0"/>
              </a:rPr>
              <a:t>Sites and </a:t>
            </a:r>
          </a:p>
          <a:p>
            <a:pPr algn="ctr" eaLnBrk="1" hangingPunct="1"/>
            <a:r>
              <a:rPr lang="en-US" sz="3200">
                <a:solidFill>
                  <a:srgbClr val="FFFFFF"/>
                </a:solidFill>
                <a:ea typeface="Arial" charset="0"/>
                <a:cs typeface="Arial" charset="0"/>
              </a:rPr>
              <a:t>timing of </a:t>
            </a:r>
          </a:p>
          <a:p>
            <a:pPr algn="ctr" eaLnBrk="1" hangingPunct="1"/>
            <a:r>
              <a:rPr lang="en-US" sz="3200">
                <a:solidFill>
                  <a:srgbClr val="FFFFFF"/>
                </a:solidFill>
                <a:ea typeface="Arial" charset="0"/>
                <a:cs typeface="Arial" charset="0"/>
              </a:rPr>
              <a:t>action</a:t>
            </a:r>
          </a:p>
          <a:p>
            <a:pPr algn="ctr" eaLnBrk="1" hangingPunct="1"/>
            <a:r>
              <a:rPr lang="en-US" sz="3200">
                <a:solidFill>
                  <a:srgbClr val="FFFFFF"/>
                </a:solidFill>
                <a:ea typeface="Arial" charset="0"/>
                <a:cs typeface="Arial" charset="0"/>
              </a:rPr>
              <a:t>of teratogens</a:t>
            </a:r>
          </a:p>
          <a:p>
            <a:pPr algn="ctr" eaLnBrk="1" hangingPunct="1"/>
            <a:r>
              <a:rPr lang="en-US" sz="3200">
                <a:solidFill>
                  <a:srgbClr val="FFFFFF"/>
                </a:solidFill>
                <a:ea typeface="Arial" charset="0"/>
                <a:cs typeface="Arial" charset="0"/>
              </a:rPr>
              <a:t>in early</a:t>
            </a:r>
          </a:p>
          <a:p>
            <a:pPr algn="ctr" eaLnBrk="1" hangingPunct="1"/>
            <a:r>
              <a:rPr lang="en-US" sz="3200">
                <a:solidFill>
                  <a:srgbClr val="FFFFFF"/>
                </a:solidFill>
                <a:ea typeface="Arial" charset="0"/>
                <a:cs typeface="Arial" charset="0"/>
              </a:rPr>
              <a:t>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first trimester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b="1" kern="0">
                <a:latin typeface="+mn-lt"/>
                <a:ea typeface="+mn-ea"/>
                <a:cs typeface="+mn-cs"/>
              </a:rPr>
              <a:t>Summary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>
                <a:latin typeface="+mn-lt"/>
                <a:ea typeface="+mn-ea"/>
                <a:cs typeface="+mn-cs"/>
              </a:rPr>
              <a:t>Greatest changes and risks for the fetus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>
                <a:latin typeface="+mn-lt"/>
                <a:ea typeface="+mn-ea"/>
                <a:cs typeface="+mn-cs"/>
              </a:rPr>
              <a:t>If the fetus survives to week 13 (P), then live birth is ~95%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>
                <a:latin typeface="+mn-lt"/>
                <a:ea typeface="+mn-ea"/>
                <a:cs typeface="+mn-cs"/>
              </a:rPr>
              <a:t>Limited effect on maternal system, though NB hormones</a:t>
            </a:r>
            <a:endParaRPr lang="en-US" sz="3200" kern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/>
          </p:cNvSpPr>
          <p:nvPr/>
        </p:nvSpPr>
        <p:spPr bwMode="auto">
          <a:xfrm>
            <a:off x="381000" y="1439863"/>
            <a:ext cx="8458200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Overview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/>
              <a:t>Safest time for the baby and the mother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/>
              <a:t>Fetal weight increases from 50g – 1000g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/>
              <a:t>Uterine stretch!!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/>
              <a:t>Not a good time to be born!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800"/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Detailed knowledge is limited……..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Second trimester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533400" y="6324600"/>
            <a:ext cx="838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http://www.politicsdaily.com/2010/01/02/preemies-health-care-reform-and-the-cost-benefit-conundrum/</a:t>
            </a:r>
          </a:p>
        </p:txBody>
      </p:sp>
      <p:pic>
        <p:nvPicPr>
          <p:cNvPr id="6656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588" y="936625"/>
            <a:ext cx="7275512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Third trimester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7587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/>
              <a:t>Weeks 27-39 (term)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/>
              <a:t>Everything grows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/>
              <a:t>Development of key systems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/>
              <a:t>Fetus (infant) ~3.5kg at term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2 kg increase during last trimester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/>
              <a:t>&gt;30cm in 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Third trimester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>
                <a:latin typeface="+mn-lt"/>
                <a:ea typeface="+mn-ea"/>
                <a:cs typeface="+mn-cs"/>
              </a:rPr>
              <a:t>Maturing of key systems for life: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>
                <a:latin typeface="+mn-lt"/>
                <a:ea typeface="+mn-ea"/>
                <a:cs typeface="+mn-cs"/>
              </a:rPr>
              <a:t>Brain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>
                <a:latin typeface="+mn-lt"/>
                <a:ea typeface="+mn-ea"/>
                <a:cs typeface="+mn-cs"/>
              </a:rPr>
              <a:t>Lungs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>
                <a:latin typeface="+mn-lt"/>
                <a:ea typeface="+mn-ea"/>
                <a:cs typeface="+mn-cs"/>
              </a:rPr>
              <a:t>Digestion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>
                <a:latin typeface="+mn-lt"/>
                <a:ea typeface="+mn-ea"/>
                <a:cs typeface="+mn-cs"/>
              </a:rPr>
              <a:t>Immune system</a:t>
            </a:r>
            <a:endParaRPr lang="en-US" sz="3200" kern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Third trimester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>
                <a:latin typeface="+mn-lt"/>
                <a:ea typeface="+mn-ea"/>
                <a:cs typeface="+mn-cs"/>
              </a:rPr>
              <a:t>Summary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>
                <a:latin typeface="+mn-lt"/>
                <a:ea typeface="+mn-ea"/>
                <a:cs typeface="+mn-cs"/>
              </a:rPr>
              <a:t>Infant size increases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>
                <a:latin typeface="+mn-lt"/>
                <a:ea typeface="+mn-ea"/>
                <a:cs typeface="+mn-cs"/>
              </a:rPr>
              <a:t>Organ systems reach </a:t>
            </a:r>
            <a:r>
              <a:rPr lang="en-US" sz="3200" i="1" kern="0">
                <a:latin typeface="+mn-lt"/>
                <a:ea typeface="+mn-ea"/>
                <a:cs typeface="+mn-cs"/>
              </a:rPr>
              <a:t>in utero </a:t>
            </a:r>
            <a:r>
              <a:rPr lang="en-US" sz="3200" kern="0">
                <a:latin typeface="+mn-lt"/>
                <a:ea typeface="+mn-ea"/>
                <a:cs typeface="+mn-cs"/>
              </a:rPr>
              <a:t>maturity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>
                <a:latin typeface="+mn-lt"/>
                <a:ea typeface="+mn-ea"/>
                <a:cs typeface="+mn-cs"/>
              </a:rPr>
              <a:t>Uterine system prepares for delivery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>
                <a:latin typeface="+mn-lt"/>
                <a:ea typeface="+mn-ea"/>
                <a:cs typeface="+mn-cs"/>
              </a:rPr>
              <a:t>Risks connected with delivery process, not with pregnancy </a:t>
            </a:r>
            <a:r>
              <a:rPr lang="en-US" sz="3200" i="1" kern="0">
                <a:latin typeface="+mn-lt"/>
                <a:ea typeface="+mn-ea"/>
                <a:cs typeface="+mn-cs"/>
              </a:rPr>
              <a:t>per se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3200" kern="0"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3200" kern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Risks at delivery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0659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/>
              <a:t>Infant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/>
              <a:t>Must breathe within a very short time of delivery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/>
              <a:t>Must become independent of placenta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/>
              <a:t>Heart circulation must change to lungs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/>
              <a:t>Lungs must work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Placental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4400" dirty="0">
                <a:solidFill>
                  <a:schemeClr val="tx2"/>
                </a:solidFill>
              </a:rPr>
              <a:t>Day </a:t>
            </a:r>
            <a:r>
              <a:rPr lang="en-GB" sz="4400" dirty="0" smtClean="0">
                <a:solidFill>
                  <a:schemeClr val="tx2"/>
                </a:solidFill>
              </a:rPr>
              <a:t>9 - embryonic</a:t>
            </a:r>
            <a:endParaRPr lang="en-GB" sz="4400" dirty="0">
              <a:solidFill>
                <a:schemeClr val="tx2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752600"/>
            <a:ext cx="5715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3400" y="6324600"/>
            <a:ext cx="838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http://www.politicsdaily.com/2010/01/02/preemies-health-care-reform-and-the-cost-benefit-conundrum/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588" y="936625"/>
            <a:ext cx="7275512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/>
              <a:t>Day 21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00200"/>
            <a:ext cx="51054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553200" y="6096000"/>
            <a:ext cx="172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Sadler,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14400"/>
            <a:ext cx="5791200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46125" y="6072188"/>
            <a:ext cx="720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Times" charset="0"/>
              </a:rPr>
              <a:t>From: Hempstock et al, 2004.  Rep.Biol.Endo. Doi:10.1186/1477-7827-2-58</a:t>
            </a:r>
            <a:endParaRPr lang="en-US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588" y="871538"/>
            <a:ext cx="787400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24400" y="6019800"/>
            <a:ext cx="38449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300"/>
              <a:t>www.arnenixoncenter.org/. ../Willow%20Tree.JPG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1447800" y="1295400"/>
            <a:ext cx="64008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24400" y="6019800"/>
            <a:ext cx="38449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300"/>
              <a:t>www.arnenixoncenter.org/. ../Willow%20Tree.JPG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371600" y="1289050"/>
            <a:ext cx="64008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focus on the main events in each trimester</a:t>
            </a:r>
          </a:p>
          <a:p>
            <a:endParaRPr lang="en-US" dirty="0" smtClean="0"/>
          </a:p>
          <a:p>
            <a:r>
              <a:rPr lang="en-US" dirty="0" smtClean="0"/>
              <a:t>Longitudinal information to follow later in the course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Essential pregnancy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u="sng" dirty="0"/>
              <a:t>0-13 weeks:</a:t>
            </a:r>
            <a:r>
              <a:rPr lang="en-US" sz="2800" u="sng" dirty="0" smtClean="0"/>
              <a:t> The </a:t>
            </a:r>
            <a:r>
              <a:rPr lang="en-US" sz="2800" u="sng" dirty="0"/>
              <a:t>first trimester</a:t>
            </a:r>
            <a:endParaRPr lang="en-US" sz="2800" u="sng" dirty="0" smtClean="0"/>
          </a:p>
          <a:p>
            <a:r>
              <a:rPr lang="en-US" sz="2800" dirty="0" smtClean="0"/>
              <a:t>Precondition </a:t>
            </a:r>
            <a:r>
              <a:rPr lang="en-US" sz="2800" dirty="0"/>
              <a:t>1: </a:t>
            </a:r>
            <a:r>
              <a:rPr lang="en-US" sz="2800" dirty="0" err="1"/>
              <a:t>fertilisation</a:t>
            </a:r>
            <a:endParaRPr lang="en-US" sz="2800" dirty="0" smtClean="0"/>
          </a:p>
          <a:p>
            <a:r>
              <a:rPr lang="en-US" sz="2800" dirty="0" smtClean="0"/>
              <a:t>How do we count pregnancy?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81000" y="0"/>
            <a:ext cx="8570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000"/>
              <a:t>Uterine changes following fertilisation</a:t>
            </a:r>
            <a:endParaRPr lang="en-US" sz="4000">
              <a:latin typeface="Times New Roman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41375"/>
            <a:ext cx="8712200" cy="5522913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38200" y="2438400"/>
            <a:ext cx="6477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62000" y="236220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LMP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4648200" y="3200400"/>
            <a:ext cx="990600" cy="2286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5638800" y="54864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Up Arrow 7"/>
          <p:cNvSpPr/>
          <p:nvPr/>
        </p:nvSpPr>
        <p:spPr bwMode="auto">
          <a:xfrm>
            <a:off x="7010400" y="5791200"/>
            <a:ext cx="609600" cy="68580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trimester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u="sng" dirty="0" smtClean="0"/>
              <a:t>‘Week 1 (pregnancy)’</a:t>
            </a:r>
          </a:p>
          <a:p>
            <a:r>
              <a:rPr lang="en-US" sz="2800" dirty="0" smtClean="0"/>
              <a:t>Normal menstrual cycle days 0-7</a:t>
            </a:r>
          </a:p>
          <a:p>
            <a:endParaRPr lang="en-US" sz="2800" dirty="0" smtClean="0"/>
          </a:p>
          <a:p>
            <a:r>
              <a:rPr lang="en-US" sz="2800" u="sng" dirty="0" smtClean="0"/>
              <a:t>‘Week 2 (pregnancy)’</a:t>
            </a:r>
          </a:p>
          <a:p>
            <a:r>
              <a:rPr lang="en-US" sz="2800" dirty="0" smtClean="0"/>
              <a:t>Normal menstrual cycle days 8-14</a:t>
            </a:r>
          </a:p>
          <a:p>
            <a:r>
              <a:rPr lang="en-US" sz="2800" dirty="0" smtClean="0"/>
              <a:t>Ends with ovulation &amp; </a:t>
            </a:r>
            <a:r>
              <a:rPr lang="en-US" sz="2800" dirty="0" err="1" smtClean="0"/>
              <a:t>fertilisation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trimester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u="sng" dirty="0" smtClean="0"/>
              <a:t>‘Week 3 (pregnancy)’</a:t>
            </a:r>
          </a:p>
          <a:p>
            <a:r>
              <a:rPr lang="en-US" sz="2800" u="sng" dirty="0" smtClean="0"/>
              <a:t>Week 1 of embryonic development</a:t>
            </a:r>
          </a:p>
          <a:p>
            <a:r>
              <a:rPr lang="en-US" sz="2800" dirty="0" smtClean="0"/>
              <a:t>Normal menstrual cycle days 15-21</a:t>
            </a:r>
          </a:p>
          <a:p>
            <a:r>
              <a:rPr lang="en-US" sz="2800" dirty="0" smtClean="0"/>
              <a:t>Implantation of </a:t>
            </a:r>
            <a:r>
              <a:rPr lang="en-US" sz="2800" dirty="0" err="1" smtClean="0"/>
              <a:t>conceptus</a:t>
            </a:r>
            <a:r>
              <a:rPr lang="en-US" sz="2800" dirty="0" smtClean="0"/>
              <a:t> in </a:t>
            </a:r>
            <a:r>
              <a:rPr lang="en-US" sz="2800" dirty="0" err="1" smtClean="0"/>
              <a:t>decidualising</a:t>
            </a:r>
            <a:r>
              <a:rPr lang="en-US" sz="2800" dirty="0" smtClean="0"/>
              <a:t> </a:t>
            </a:r>
            <a:r>
              <a:rPr lang="en-US" sz="2800" dirty="0" err="1" smtClean="0"/>
              <a:t>endometrium</a:t>
            </a:r>
            <a:r>
              <a:rPr lang="en-US" sz="2800" dirty="0" smtClean="0"/>
              <a:t> begins (~day 20)</a:t>
            </a:r>
          </a:p>
          <a:p>
            <a:r>
              <a:rPr lang="en-US" sz="2800" dirty="0" smtClean="0"/>
              <a:t>Pre-implantation development of </a:t>
            </a:r>
            <a:r>
              <a:rPr lang="en-US" sz="2800" dirty="0" err="1" smtClean="0"/>
              <a:t>conceptus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in the mother?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7613"/>
            <a:ext cx="6934200" cy="51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0" y="304800"/>
            <a:ext cx="616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Preimplantation</a:t>
            </a:r>
            <a:r>
              <a:rPr lang="en-US" sz="3600" dirty="0" smtClean="0"/>
              <a:t> development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First trimester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953000"/>
          </a:xfrm>
        </p:spPr>
        <p:txBody>
          <a:bodyPr/>
          <a:lstStyle/>
          <a:p>
            <a:r>
              <a:rPr lang="en-US" sz="2800" u="sng" dirty="0" smtClean="0"/>
              <a:t>‘Week 4 (pregnancy)’</a:t>
            </a:r>
          </a:p>
          <a:p>
            <a:r>
              <a:rPr lang="en-US" sz="2800" u="sng" dirty="0" smtClean="0"/>
              <a:t>Week 2 of embryonic development</a:t>
            </a:r>
          </a:p>
          <a:p>
            <a:r>
              <a:rPr lang="en-US" sz="2800" b="1" dirty="0" smtClean="0"/>
              <a:t>Abnormal</a:t>
            </a:r>
            <a:r>
              <a:rPr lang="en-US" sz="2800" dirty="0" smtClean="0"/>
              <a:t> menstrual cycle, no endometrial shedding (day 28) – ‘missed period’</a:t>
            </a:r>
          </a:p>
          <a:p>
            <a:r>
              <a:rPr lang="en-US" sz="2800" dirty="0" smtClean="0"/>
              <a:t>Implantation of </a:t>
            </a:r>
            <a:r>
              <a:rPr lang="en-US" sz="2800" dirty="0" err="1" smtClean="0"/>
              <a:t>conceptus</a:t>
            </a:r>
            <a:r>
              <a:rPr lang="en-US" sz="2800" dirty="0" smtClean="0"/>
              <a:t> in </a:t>
            </a:r>
            <a:r>
              <a:rPr lang="en-US" sz="2800" dirty="0" err="1" smtClean="0"/>
              <a:t>decidualising</a:t>
            </a:r>
            <a:r>
              <a:rPr lang="en-US" sz="2800" dirty="0" smtClean="0"/>
              <a:t> </a:t>
            </a:r>
            <a:r>
              <a:rPr lang="en-US" sz="2800" dirty="0" err="1" smtClean="0"/>
              <a:t>endometrium</a:t>
            </a:r>
            <a:r>
              <a:rPr lang="en-US" sz="2800" dirty="0" smtClean="0"/>
              <a:t> MOSTLY complete by day 28</a:t>
            </a:r>
          </a:p>
          <a:p>
            <a:r>
              <a:rPr lang="en-US" sz="2800" dirty="0" err="1" smtClean="0"/>
              <a:t>Conceptus</a:t>
            </a:r>
            <a:r>
              <a:rPr lang="en-US" sz="2800" dirty="0" smtClean="0"/>
              <a:t> = </a:t>
            </a:r>
            <a:r>
              <a:rPr lang="en-US" sz="2800" dirty="0" err="1" smtClean="0"/>
              <a:t>blastocyst</a:t>
            </a:r>
            <a:endParaRPr lang="en-US" sz="2800" dirty="0" smtClean="0"/>
          </a:p>
          <a:p>
            <a:r>
              <a:rPr lang="en-US" sz="2800" dirty="0" smtClean="0"/>
              <a:t>Embryo – consists of 2 layers of cells</a:t>
            </a:r>
          </a:p>
          <a:p>
            <a:r>
              <a:rPr lang="en-US" sz="2800" dirty="0" smtClean="0"/>
              <a:t>Placenta – </a:t>
            </a:r>
            <a:r>
              <a:rPr lang="en-US" sz="2800" dirty="0" err="1" smtClean="0"/>
              <a:t>trophoblast</a:t>
            </a:r>
            <a:r>
              <a:rPr lang="en-US" sz="2800" dirty="0" smtClean="0"/>
              <a:t> differentiation by end of week 2, primary structure developing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4400" dirty="0">
                <a:solidFill>
                  <a:schemeClr val="tx2"/>
                </a:solidFill>
              </a:rPr>
              <a:t>Day </a:t>
            </a:r>
            <a:r>
              <a:rPr lang="en-GB" sz="4400" dirty="0" smtClean="0">
                <a:solidFill>
                  <a:schemeClr val="tx2"/>
                </a:solidFill>
              </a:rPr>
              <a:t>9 - embryonic</a:t>
            </a:r>
            <a:endParaRPr lang="en-GB" sz="4400" dirty="0">
              <a:solidFill>
                <a:schemeClr val="tx2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752600"/>
            <a:ext cx="5715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First trimester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410200"/>
          </a:xfrm>
        </p:spPr>
        <p:txBody>
          <a:bodyPr/>
          <a:lstStyle/>
          <a:p>
            <a:r>
              <a:rPr lang="en-US" sz="2800" u="sng" dirty="0" smtClean="0"/>
              <a:t>‘Week 5 (pregnancy)’</a:t>
            </a:r>
          </a:p>
          <a:p>
            <a:r>
              <a:rPr lang="en-US" sz="2800" u="sng" dirty="0" smtClean="0"/>
              <a:t>Week 3 of embryonic development</a:t>
            </a:r>
          </a:p>
          <a:p>
            <a:r>
              <a:rPr lang="en-US" sz="2800" dirty="0" smtClean="0"/>
              <a:t>Maternal – increasing levels of progesterone from corpus </a:t>
            </a:r>
            <a:r>
              <a:rPr lang="en-US" sz="2800" dirty="0" err="1" smtClean="0"/>
              <a:t>luteum</a:t>
            </a:r>
            <a:r>
              <a:rPr lang="en-US" sz="2800" dirty="0" smtClean="0"/>
              <a:t>, increasing </a:t>
            </a:r>
            <a:r>
              <a:rPr lang="en-US" sz="2800" dirty="0" err="1" smtClean="0"/>
              <a:t>hCG</a:t>
            </a:r>
            <a:r>
              <a:rPr lang="en-US" sz="2800" dirty="0" smtClean="0"/>
              <a:t> from </a:t>
            </a:r>
            <a:r>
              <a:rPr lang="en-US" sz="2800" dirty="0" err="1" smtClean="0"/>
              <a:t>conceptus</a:t>
            </a:r>
            <a:r>
              <a:rPr lang="en-US" sz="2800" dirty="0" smtClean="0"/>
              <a:t>.  Pregnancy test may be positive.</a:t>
            </a:r>
          </a:p>
          <a:p>
            <a:r>
              <a:rPr lang="en-US" sz="2800" dirty="0" smtClean="0"/>
              <a:t>Definite ‘missed period’</a:t>
            </a:r>
          </a:p>
          <a:p>
            <a:r>
              <a:rPr lang="en-US" sz="2800" dirty="0" smtClean="0"/>
              <a:t>Embryo – </a:t>
            </a:r>
            <a:r>
              <a:rPr lang="en-US" sz="2800" dirty="0" err="1" smtClean="0"/>
              <a:t>gastrulation</a:t>
            </a:r>
            <a:r>
              <a:rPr lang="en-US" sz="2800" dirty="0" smtClean="0"/>
              <a:t>: formation of 3 layer disc, initiation of CNS &amp; blood vessels – 3mm</a:t>
            </a:r>
          </a:p>
          <a:p>
            <a:r>
              <a:rPr lang="en-US" sz="2800" dirty="0" smtClean="0"/>
              <a:t>Placenta – structure of </a:t>
            </a:r>
            <a:r>
              <a:rPr lang="en-US" sz="2800" dirty="0" err="1" smtClean="0"/>
              <a:t>villi</a:t>
            </a:r>
            <a:r>
              <a:rPr lang="en-US" sz="2800" dirty="0" smtClean="0"/>
              <a:t> present, contain fetal blood vessels; contact with maternal capillaries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/>
              <a:t>Day 21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00200"/>
            <a:ext cx="51054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553200" y="6096000"/>
            <a:ext cx="172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Sadler,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First trimester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648200"/>
          </a:xfrm>
        </p:spPr>
        <p:txBody>
          <a:bodyPr/>
          <a:lstStyle/>
          <a:p>
            <a:r>
              <a:rPr lang="en-US" sz="2800" u="sng" dirty="0" smtClean="0"/>
              <a:t>‘Week 6 (pregnancy)’</a:t>
            </a:r>
          </a:p>
          <a:p>
            <a:r>
              <a:rPr lang="en-US" sz="2800" u="sng" dirty="0" smtClean="0"/>
              <a:t>Week 4 of embryonic development</a:t>
            </a:r>
          </a:p>
          <a:p>
            <a:r>
              <a:rPr lang="en-US" sz="2800" dirty="0" smtClean="0"/>
              <a:t>Maternal – hormone levels increasing</a:t>
            </a:r>
          </a:p>
          <a:p>
            <a:r>
              <a:rPr lang="en-US" sz="2800" dirty="0" smtClean="0"/>
              <a:t>Embryo – Closure of neural tube. Heart, face, arm initiated. 4mm</a:t>
            </a:r>
          </a:p>
          <a:p>
            <a:r>
              <a:rPr lang="en-US" sz="2800" dirty="0" smtClean="0"/>
              <a:t>Placenta – </a:t>
            </a:r>
            <a:r>
              <a:rPr lang="en-US" sz="2800" dirty="0" err="1" smtClean="0"/>
              <a:t>villi</a:t>
            </a:r>
            <a:r>
              <a:rPr lang="en-US" sz="2800" dirty="0" smtClean="0"/>
              <a:t> become more elaborate. </a:t>
            </a:r>
            <a:r>
              <a:rPr lang="en-US" sz="2800" dirty="0" err="1" smtClean="0"/>
              <a:t>Cytotrophoblast</a:t>
            </a:r>
            <a:r>
              <a:rPr lang="en-US" sz="2800" dirty="0" smtClean="0"/>
              <a:t> shell isolates </a:t>
            </a:r>
            <a:r>
              <a:rPr lang="en-US" sz="2800" dirty="0" err="1" smtClean="0"/>
              <a:t>conceptus</a:t>
            </a:r>
            <a:r>
              <a:rPr lang="en-US" sz="2800" dirty="0" smtClean="0"/>
              <a:t> from maternal blood supply. Umbilical cord forming.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First trimester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648200"/>
          </a:xfrm>
        </p:spPr>
        <p:txBody>
          <a:bodyPr/>
          <a:lstStyle/>
          <a:p>
            <a:r>
              <a:rPr lang="en-US" sz="2800" u="sng" dirty="0" smtClean="0"/>
              <a:t>‘Week 7 (pregnancy)’</a:t>
            </a:r>
          </a:p>
          <a:p>
            <a:r>
              <a:rPr lang="en-US" sz="2800" u="sng" dirty="0" smtClean="0"/>
              <a:t>Week 5 of embryonic development</a:t>
            </a:r>
          </a:p>
          <a:p>
            <a:r>
              <a:rPr lang="en-US" sz="2800" dirty="0" smtClean="0"/>
              <a:t>Maternal – </a:t>
            </a:r>
            <a:r>
              <a:rPr lang="en-US" sz="2800" dirty="0" err="1" smtClean="0"/>
              <a:t>hCG</a:t>
            </a:r>
            <a:r>
              <a:rPr lang="en-US" sz="2800" dirty="0" smtClean="0"/>
              <a:t> levels increasing rapidly</a:t>
            </a:r>
          </a:p>
          <a:p>
            <a:r>
              <a:rPr lang="en-US" sz="2800" dirty="0" smtClean="0"/>
              <a:t>Embryo - Face &amp; limbs continue. (5-8mm). Isolated from maternal blood supply.</a:t>
            </a:r>
          </a:p>
          <a:p>
            <a:r>
              <a:rPr lang="en-US" sz="2800" dirty="0" smtClean="0"/>
              <a:t>Placenta – </a:t>
            </a:r>
            <a:r>
              <a:rPr lang="en-US" sz="2800" dirty="0" err="1" smtClean="0"/>
              <a:t>Histiotrophic</a:t>
            </a:r>
            <a:r>
              <a:rPr lang="en-US" sz="2800" dirty="0" smtClean="0"/>
              <a:t> nutrition established. Progesterone production increasing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First trimester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953000"/>
          </a:xfrm>
        </p:spPr>
        <p:txBody>
          <a:bodyPr/>
          <a:lstStyle/>
          <a:p>
            <a:r>
              <a:rPr lang="en-US" sz="2800" u="sng" dirty="0" smtClean="0"/>
              <a:t>‘Week 8 (pregnancy)’</a:t>
            </a:r>
          </a:p>
          <a:p>
            <a:r>
              <a:rPr lang="en-US" sz="2800" u="sng" dirty="0" smtClean="0"/>
              <a:t>Week 6 of embryonic development</a:t>
            </a:r>
          </a:p>
          <a:p>
            <a:r>
              <a:rPr lang="en-US" sz="2800" dirty="0" smtClean="0"/>
              <a:t>Maternal – </a:t>
            </a:r>
            <a:r>
              <a:rPr lang="en-US" sz="2800" dirty="0" err="1" smtClean="0"/>
              <a:t>hCG</a:t>
            </a:r>
            <a:r>
              <a:rPr lang="en-US" sz="2800" dirty="0" smtClean="0"/>
              <a:t> levels reaching their peak. Corpus </a:t>
            </a:r>
            <a:r>
              <a:rPr lang="en-US" sz="2800" dirty="0" err="1" smtClean="0"/>
              <a:t>luteum</a:t>
            </a:r>
            <a:r>
              <a:rPr lang="en-US" sz="2800" dirty="0" smtClean="0"/>
              <a:t> beginning to degenerate.</a:t>
            </a:r>
          </a:p>
          <a:p>
            <a:r>
              <a:rPr lang="en-US" sz="2800" dirty="0" smtClean="0"/>
              <a:t>Embryo - Face, ears, hands, feet, liver, bladder, gut, pancreas.  (10-14mm) </a:t>
            </a:r>
          </a:p>
          <a:p>
            <a:r>
              <a:rPr lang="en-US" sz="2800" dirty="0" smtClean="0"/>
              <a:t>Placenta – no major changes in structure, but progesterone production increases further. </a:t>
            </a:r>
          </a:p>
          <a:p>
            <a:r>
              <a:rPr lang="en-US" sz="2800" dirty="0" smtClean="0"/>
              <a:t>Spiral arteries of </a:t>
            </a:r>
            <a:r>
              <a:rPr lang="en-US" sz="2800" dirty="0" err="1" smtClean="0"/>
              <a:t>decidualised</a:t>
            </a:r>
            <a:r>
              <a:rPr lang="en-US" sz="2800" dirty="0" smtClean="0"/>
              <a:t> </a:t>
            </a:r>
            <a:r>
              <a:rPr lang="en-US" sz="2800" dirty="0" err="1" smtClean="0"/>
              <a:t>endometrium</a:t>
            </a:r>
            <a:r>
              <a:rPr lang="en-US" sz="2800" dirty="0" smtClean="0"/>
              <a:t>: start of </a:t>
            </a:r>
            <a:r>
              <a:rPr lang="en-US" sz="2800" dirty="0" err="1" smtClean="0"/>
              <a:t>remodelling</a:t>
            </a:r>
            <a:r>
              <a:rPr lang="en-US" sz="2800" dirty="0" smtClean="0"/>
              <a:t> by placental cells.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First trimester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648200"/>
          </a:xfrm>
        </p:spPr>
        <p:txBody>
          <a:bodyPr/>
          <a:lstStyle/>
          <a:p>
            <a:r>
              <a:rPr lang="en-US" sz="2800" u="sng" dirty="0" smtClean="0"/>
              <a:t>‘Week 9 (pregnancy)’</a:t>
            </a:r>
          </a:p>
          <a:p>
            <a:r>
              <a:rPr lang="en-US" sz="2800" u="sng" dirty="0" smtClean="0"/>
              <a:t>Week 7 of embryonic development</a:t>
            </a:r>
          </a:p>
          <a:p>
            <a:r>
              <a:rPr lang="en-US" sz="2800" dirty="0" smtClean="0"/>
              <a:t>Maternal – Second period missed. Corpus </a:t>
            </a:r>
            <a:r>
              <a:rPr lang="en-US" sz="2800" dirty="0" err="1" smtClean="0"/>
              <a:t>luteum</a:t>
            </a:r>
            <a:r>
              <a:rPr lang="en-US" sz="2800" dirty="0" smtClean="0"/>
              <a:t> regresses; ‘</a:t>
            </a:r>
            <a:r>
              <a:rPr lang="en-US" sz="2800" dirty="0" err="1" smtClean="0"/>
              <a:t>luteo</a:t>
            </a:r>
            <a:r>
              <a:rPr lang="en-US" sz="2800" dirty="0" smtClean="0"/>
              <a:t>-placental shift’. </a:t>
            </a:r>
          </a:p>
          <a:p>
            <a:r>
              <a:rPr lang="en-US" sz="2800" dirty="0" smtClean="0"/>
              <a:t>Embryo - Face, ears, fingers, toes. (17-22mm)</a:t>
            </a:r>
          </a:p>
          <a:p>
            <a:r>
              <a:rPr lang="en-US" sz="2800" dirty="0" smtClean="0"/>
              <a:t>Placenta – becomes the main source of progesterone to sustain the pregnancy</a:t>
            </a:r>
          </a:p>
          <a:p>
            <a:r>
              <a:rPr lang="en-US" sz="2800" dirty="0" smtClean="0"/>
              <a:t>Spiral artery </a:t>
            </a:r>
            <a:r>
              <a:rPr lang="en-US" sz="2800" dirty="0" err="1" smtClean="0"/>
              <a:t>remodelling</a:t>
            </a:r>
            <a:r>
              <a:rPr lang="en-US" sz="2800" dirty="0" smtClean="0"/>
              <a:t> continues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First trimester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648200"/>
          </a:xfrm>
        </p:spPr>
        <p:txBody>
          <a:bodyPr/>
          <a:lstStyle/>
          <a:p>
            <a:r>
              <a:rPr lang="en-US" sz="2800" u="sng" dirty="0" smtClean="0"/>
              <a:t>‘Week 10 (pregnancy)’</a:t>
            </a:r>
          </a:p>
          <a:p>
            <a:r>
              <a:rPr lang="en-US" sz="2800" u="sng" dirty="0" smtClean="0"/>
              <a:t>Week 8 of embryonic development</a:t>
            </a:r>
          </a:p>
          <a:p>
            <a:r>
              <a:rPr lang="en-US" sz="2800" dirty="0" smtClean="0"/>
              <a:t>Maternal – no major changes</a:t>
            </a:r>
          </a:p>
          <a:p>
            <a:r>
              <a:rPr lang="en-US" sz="2800" dirty="0" smtClean="0"/>
              <a:t>Embryo - Lungs, liver, kidneys, (28-30mm)</a:t>
            </a:r>
          </a:p>
          <a:p>
            <a:r>
              <a:rPr lang="en-US" sz="2800" dirty="0" smtClean="0"/>
              <a:t>Placenta – no major changes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093023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http://miracleinthewomb.com/wp-content/uploads/2011/09/First-Trimester-Of-Pregnancy-mom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2362200" cy="2362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6397823"/>
            <a:ext cx="883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http://www.sharedpregnancy.com/pregnancy-symptoms/staying-fit-during-pregnancy-tips-for-each-trimester/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400" y="1447800"/>
            <a:ext cx="6350000" cy="4229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400" y="304800"/>
            <a:ext cx="2698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Mother (summary)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First trimester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648200"/>
          </a:xfrm>
        </p:spPr>
        <p:txBody>
          <a:bodyPr/>
          <a:lstStyle/>
          <a:p>
            <a:r>
              <a:rPr lang="en-US" sz="2800" u="sng" dirty="0" smtClean="0"/>
              <a:t>‘Week 11 (pregnancy)’</a:t>
            </a:r>
          </a:p>
          <a:p>
            <a:r>
              <a:rPr lang="en-US" sz="2800" u="sng" dirty="0" smtClean="0"/>
              <a:t>Week 9 of embryonic development</a:t>
            </a:r>
          </a:p>
          <a:p>
            <a:r>
              <a:rPr lang="en-US" sz="2800" dirty="0" smtClean="0"/>
              <a:t>Maternal – no major changes</a:t>
            </a:r>
          </a:p>
          <a:p>
            <a:r>
              <a:rPr lang="en-US" sz="2800" dirty="0" smtClean="0"/>
              <a:t>Embryonic stage now completed, referred to as fetus. </a:t>
            </a:r>
          </a:p>
          <a:p>
            <a:r>
              <a:rPr lang="en-US" sz="2800" dirty="0" smtClean="0"/>
              <a:t>Placenta – interface with </a:t>
            </a:r>
            <a:r>
              <a:rPr lang="en-US" sz="2800" dirty="0" err="1" smtClean="0"/>
              <a:t>decidual</a:t>
            </a:r>
            <a:r>
              <a:rPr lang="en-US" sz="2800" dirty="0" smtClean="0"/>
              <a:t> spiral arteries changes, placenta begins to receive full maternal blood supply.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153400" cy="1143000"/>
          </a:xfrm>
        </p:spPr>
        <p:txBody>
          <a:bodyPr/>
          <a:lstStyle/>
          <a:p>
            <a:pPr eaLnBrk="1" hangingPunct="1"/>
            <a:r>
              <a:rPr lang="en-GB" sz="4000"/>
              <a:t>Early in development embryos of different species look very similar.</a:t>
            </a:r>
            <a:endParaRPr lang="en-GB"/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1989138"/>
          <a:ext cx="9144000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2" name="Image" r:id="rId3" imgW="12114286" imgH="2374603" progId="">
                  <p:embed/>
                </p:oleObj>
              </mc:Choice>
              <mc:Fallback>
                <p:oleObj name="Image" r:id="rId3" imgW="12114286" imgH="237460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9138"/>
                        <a:ext cx="9144000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0" y="3860800"/>
          <a:ext cx="91440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3" name="Image" r:id="rId5" imgW="12165079" imgH="2501587" progId="">
                  <p:embed/>
                </p:oleObj>
              </mc:Choice>
              <mc:Fallback>
                <p:oleObj name="Image" r:id="rId5" imgW="12165079" imgH="250158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60800"/>
                        <a:ext cx="9144000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First trimester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648200"/>
          </a:xfrm>
        </p:spPr>
        <p:txBody>
          <a:bodyPr/>
          <a:lstStyle/>
          <a:p>
            <a:r>
              <a:rPr lang="en-US" sz="2800" u="sng" dirty="0" smtClean="0"/>
              <a:t>‘Week 12 (pregnancy)’</a:t>
            </a:r>
          </a:p>
          <a:p>
            <a:r>
              <a:rPr lang="en-US" sz="2800" u="sng" dirty="0" smtClean="0"/>
              <a:t>Week 10 of embryonic development</a:t>
            </a:r>
          </a:p>
          <a:p>
            <a:r>
              <a:rPr lang="en-US" sz="2800" dirty="0" smtClean="0"/>
              <a:t>Maternal – no major changes</a:t>
            </a:r>
          </a:p>
          <a:p>
            <a:r>
              <a:rPr lang="en-US" sz="2800" dirty="0" smtClean="0"/>
              <a:t>Fetus – gradual growth</a:t>
            </a:r>
          </a:p>
          <a:p>
            <a:r>
              <a:rPr lang="en-US" sz="2800" dirty="0" smtClean="0"/>
              <a:t>Placenta – completion of exposure to maternal blood supply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First trimester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648200"/>
          </a:xfrm>
        </p:spPr>
        <p:txBody>
          <a:bodyPr/>
          <a:lstStyle/>
          <a:p>
            <a:r>
              <a:rPr lang="en-US" sz="2800" u="sng" dirty="0" smtClean="0"/>
              <a:t>‘Week 13 (pregnancy)’</a:t>
            </a:r>
          </a:p>
          <a:p>
            <a:r>
              <a:rPr lang="en-US" sz="2800" u="sng" dirty="0" smtClean="0"/>
              <a:t>Week 11 of embryonic development</a:t>
            </a:r>
          </a:p>
          <a:p>
            <a:r>
              <a:rPr lang="en-US" sz="2800" dirty="0" smtClean="0"/>
              <a:t>Maternal – end of first trimester. 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missed period. </a:t>
            </a:r>
          </a:p>
          <a:p>
            <a:r>
              <a:rPr lang="en-US" sz="2800" dirty="0" smtClean="0"/>
              <a:t>Fetus – 8cm / 45g</a:t>
            </a:r>
          </a:p>
          <a:p>
            <a:r>
              <a:rPr lang="en-US" sz="2800" dirty="0" smtClean="0"/>
              <a:t>Placenta – Little change.  ~5cm in diameter. 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8775"/>
            <a:ext cx="9144000" cy="3597275"/>
          </a:xfrm>
          <a:prstGeom prst="rect">
            <a:avLst/>
          </a:prstGeom>
          <a:noFill/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1982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2800" b="1"/>
              <a:t>Blastocyst</a:t>
            </a:r>
            <a:endParaRPr lang="en-GB" sz="4000" b="1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962400" y="928688"/>
            <a:ext cx="150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2800" b="1"/>
              <a:t>Embryo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7308850" y="914400"/>
            <a:ext cx="1131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2800" b="1"/>
              <a:t>Fetus</a:t>
            </a:r>
            <a:endParaRPr lang="en-GB" sz="4000" b="1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trimester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</a:p>
          <a:p>
            <a:r>
              <a:rPr lang="en-US" dirty="0" smtClean="0"/>
              <a:t>Greatest changes and risks for the fetus</a:t>
            </a:r>
          </a:p>
          <a:p>
            <a:r>
              <a:rPr lang="en-US" dirty="0" smtClean="0"/>
              <a:t>If the fetus survives to week 13 (P), then live birth is ~95%</a:t>
            </a:r>
          </a:p>
          <a:p>
            <a:r>
              <a:rPr lang="en-US" dirty="0" smtClean="0"/>
              <a:t>Limited effect on maternal system, though NB hormones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trimester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Weeks 14-27</a:t>
            </a:r>
          </a:p>
          <a:p>
            <a:r>
              <a:rPr lang="en-US" dirty="0" smtClean="0"/>
              <a:t>Maternal changes become obvious</a:t>
            </a:r>
          </a:p>
          <a:p>
            <a:r>
              <a:rPr lang="en-US" dirty="0" smtClean="0"/>
              <a:t>Fetus changes from development to growth</a:t>
            </a:r>
          </a:p>
          <a:p>
            <a:r>
              <a:rPr lang="en-US" dirty="0" smtClean="0"/>
              <a:t>The </a:t>
            </a:r>
            <a:r>
              <a:rPr lang="en-US" dirty="0"/>
              <a:t>limit </a:t>
            </a:r>
            <a:r>
              <a:rPr lang="en-US" dirty="0" smtClean="0"/>
              <a:t>of fetal life (end of trimester)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588" y="871538"/>
            <a:ext cx="787400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873125" y="136525"/>
            <a:ext cx="404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After 12 weeks of pregnancy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Maternal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changes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0" y="9144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Increased weight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kern="0" dirty="0" smtClean="0">
                <a:latin typeface="+mn-lt"/>
                <a:ea typeface="+mn-ea"/>
              </a:rPr>
              <a:t>Increased blood volume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Increased blood clotting tendency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Decreased blood pressure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kern="0" dirty="0" smtClean="0">
                <a:latin typeface="+mn-lt"/>
                <a:ea typeface="+mn-ea"/>
              </a:rPr>
              <a:t>Altered hormones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Altered appetite (quantity and quality)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Altered fluid balance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Altered emotional state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Altered joints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Altered immune system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685800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Second trimester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0" y="9144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Overview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800" kern="0" dirty="0" smtClean="0">
                <a:latin typeface="+mn-lt"/>
                <a:ea typeface="+mn-ea"/>
              </a:rPr>
              <a:t>Safest time for the baby and the mother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Fetal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weight increases from 50g – 1000g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800" kern="0" baseline="0" dirty="0" smtClean="0">
                <a:latin typeface="+mn-lt"/>
                <a:ea typeface="+mn-ea"/>
              </a:rPr>
              <a:t>Placental size increases</a:t>
            </a:r>
            <a:r>
              <a:rPr lang="en-US" sz="2800" kern="0" dirty="0" smtClean="0">
                <a:latin typeface="+mn-lt"/>
                <a:ea typeface="+mn-ea"/>
              </a:rPr>
              <a:t> from 5cm-20cm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800" kern="0" dirty="0" smtClean="0">
                <a:latin typeface="+mn-lt"/>
                <a:ea typeface="+mn-ea"/>
              </a:rPr>
              <a:t>Uterine stretch!!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Progesteron</a:t>
            </a:r>
            <a:r>
              <a:rPr lang="en-US" sz="2800" kern="0" dirty="0" err="1" smtClean="0">
                <a:latin typeface="+mn-lt"/>
                <a:ea typeface="+mn-ea"/>
              </a:rPr>
              <a:t>e</a:t>
            </a:r>
            <a:r>
              <a:rPr lang="en-US" sz="2800" kern="0" dirty="0" smtClean="0">
                <a:latin typeface="+mn-lt"/>
                <a:ea typeface="+mn-ea"/>
              </a:rPr>
              <a:t> levels continue to increase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Estrogens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increase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800" kern="0" baseline="0" dirty="0" smtClean="0">
                <a:latin typeface="+mn-lt"/>
                <a:ea typeface="+mn-ea"/>
              </a:rPr>
              <a:t>Not</a:t>
            </a:r>
            <a:r>
              <a:rPr lang="en-US" sz="2800" kern="0" dirty="0" smtClean="0">
                <a:latin typeface="+mn-lt"/>
                <a:ea typeface="+mn-ea"/>
              </a:rPr>
              <a:t> a good time to be born!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kern="0" dirty="0" smtClean="0">
                <a:latin typeface="+mn-lt"/>
                <a:ea typeface="+mn-ea"/>
              </a:rPr>
              <a:t>Detailed knowledge is limited……..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dirty="0" smtClean="0"/>
              <a:t>Human pregnancy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0" y="9144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Maternal changes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Increased weight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Increased blood clotting tendency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Decreased blood pressure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Decreased brain size (very slight!!)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800" kern="0" dirty="0" smtClean="0">
                <a:latin typeface="+mn-lt"/>
                <a:ea typeface="+mn-ea"/>
              </a:rPr>
              <a:t>Altered hormones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Altered appetite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Altered fluid balance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Altered emotional state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Altered joints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Altered immune system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7924800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trimester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Weeks 27</a:t>
            </a:r>
            <a:r>
              <a:rPr lang="en-US" dirty="0"/>
              <a:t>-</a:t>
            </a:r>
            <a:r>
              <a:rPr lang="en-US" dirty="0" smtClean="0"/>
              <a:t>39 (term)</a:t>
            </a:r>
          </a:p>
          <a:p>
            <a:r>
              <a:rPr lang="en-US" dirty="0"/>
              <a:t>Everything </a:t>
            </a:r>
            <a:r>
              <a:rPr lang="en-US" dirty="0" smtClean="0"/>
              <a:t>grows</a:t>
            </a:r>
          </a:p>
          <a:p>
            <a:r>
              <a:rPr lang="en-US" dirty="0" smtClean="0"/>
              <a:t>Fetus (infant) ~3.5kg at term</a:t>
            </a:r>
          </a:p>
          <a:p>
            <a:pPr lvl="1"/>
            <a:r>
              <a:rPr lang="en-US" dirty="0" smtClean="0"/>
              <a:t>2 kg increase during last trimester</a:t>
            </a:r>
          </a:p>
          <a:p>
            <a:r>
              <a:rPr lang="en-US" dirty="0" smtClean="0"/>
              <a:t>&gt;30cm in length</a:t>
            </a:r>
          </a:p>
          <a:p>
            <a:r>
              <a:rPr lang="en-US" dirty="0" smtClean="0"/>
              <a:t>Placenta ~0.5 kg, 25cm in diameter</a:t>
            </a:r>
          </a:p>
          <a:p>
            <a:pPr lvl="1"/>
            <a:r>
              <a:rPr lang="en-US" dirty="0" smtClean="0"/>
              <a:t>Effectiveness of placenta: 50g – 1000g –  2000g per trimester </a:t>
            </a:r>
            <a:endParaRPr 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trimester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Maturing of key systems for life:</a:t>
            </a:r>
          </a:p>
          <a:p>
            <a:r>
              <a:rPr lang="en-US" dirty="0" smtClean="0"/>
              <a:t>Brain</a:t>
            </a:r>
          </a:p>
          <a:p>
            <a:r>
              <a:rPr lang="en-US" dirty="0" smtClean="0"/>
              <a:t>Lungs</a:t>
            </a:r>
          </a:p>
          <a:p>
            <a:r>
              <a:rPr lang="en-US" dirty="0" smtClean="0"/>
              <a:t>Digestion</a:t>
            </a:r>
          </a:p>
          <a:p>
            <a:r>
              <a:rPr lang="en-US" dirty="0" smtClean="0"/>
              <a:t>Immune system</a:t>
            </a:r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trimester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r>
              <a:rPr lang="en-US" dirty="0" smtClean="0"/>
              <a:t>Infant size increases</a:t>
            </a:r>
          </a:p>
          <a:p>
            <a:r>
              <a:rPr lang="en-US" dirty="0" smtClean="0"/>
              <a:t>Organ systems reach </a:t>
            </a:r>
            <a:r>
              <a:rPr lang="en-US" i="1" dirty="0" smtClean="0"/>
              <a:t>in </a:t>
            </a:r>
            <a:r>
              <a:rPr lang="en-US" i="1" dirty="0" err="1" smtClean="0"/>
              <a:t>utero</a:t>
            </a:r>
            <a:r>
              <a:rPr lang="en-US" i="1" dirty="0" smtClean="0"/>
              <a:t> </a:t>
            </a:r>
            <a:r>
              <a:rPr lang="en-US" dirty="0" smtClean="0"/>
              <a:t>maturity</a:t>
            </a:r>
          </a:p>
          <a:p>
            <a:r>
              <a:rPr lang="en-US" dirty="0" smtClean="0"/>
              <a:t>Uterine system prepares for delivery</a:t>
            </a:r>
          </a:p>
          <a:p>
            <a:r>
              <a:rPr lang="en-US" dirty="0" smtClean="0"/>
              <a:t>Risks connected with delivery process, not with pregnancy </a:t>
            </a:r>
            <a:r>
              <a:rPr lang="en-US" i="1" dirty="0" smtClean="0"/>
              <a:t>per se</a:t>
            </a:r>
          </a:p>
          <a:p>
            <a:endParaRPr lang="en-US" dirty="0" smtClean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</a:rPr>
              <a:t>Labour stages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754063" y="3733800"/>
            <a:ext cx="717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First trimester  Second trimester   Third trimester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405063" y="3348038"/>
            <a:ext cx="516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13w                    26w                   39w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914400" y="1676400"/>
            <a:ext cx="6477000" cy="3810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066800" y="1676400"/>
            <a:ext cx="2795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Not in labour (~39 weeks)</a:t>
            </a:r>
            <a:endParaRPr 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867400" y="2362200"/>
            <a:ext cx="1524000" cy="3810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3200400" y="2362200"/>
            <a:ext cx="2630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Latent stage (~8 weeks)</a:t>
            </a:r>
            <a:endParaRPr lang="en-U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7391400" y="2895600"/>
            <a:ext cx="304800" cy="3810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105400" y="2895600"/>
            <a:ext cx="2332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Labour (12-48 hours)</a:t>
            </a:r>
            <a:endParaRPr lang="en-US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7391400" y="2895600"/>
            <a:ext cx="304800" cy="3810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5562600" y="5181600"/>
            <a:ext cx="1697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Baby delivered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620000" y="5791200"/>
            <a:ext cx="1316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Placenta delivered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3581400" y="4572000"/>
            <a:ext cx="335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Contractions, cervical changes</a:t>
            </a:r>
            <a:endParaRPr lang="en-US" sz="1800"/>
          </a:p>
        </p:txBody>
      </p:sp>
      <p:grpSp>
        <p:nvGrpSpPr>
          <p:cNvPr id="41999" name="Group 15"/>
          <p:cNvGrpSpPr>
            <a:grpSpLocks/>
          </p:cNvGrpSpPr>
          <p:nvPr/>
        </p:nvGrpSpPr>
        <p:grpSpPr bwMode="auto">
          <a:xfrm>
            <a:off x="914400" y="3276600"/>
            <a:ext cx="6791325" cy="2895600"/>
            <a:chOff x="576" y="2064"/>
            <a:chExt cx="4278" cy="1824"/>
          </a:xfrm>
        </p:grpSpPr>
        <p:sp>
          <p:nvSpPr>
            <p:cNvPr id="42000" name="Rectangle 16"/>
            <p:cNvSpPr>
              <a:spLocks noChangeArrowheads="1"/>
            </p:cNvSpPr>
            <p:nvPr/>
          </p:nvSpPr>
          <p:spPr bwMode="auto">
            <a:xfrm>
              <a:off x="576" y="2880"/>
              <a:ext cx="1632" cy="240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1" name="Rectangle 17"/>
            <p:cNvSpPr>
              <a:spLocks noChangeArrowheads="1"/>
            </p:cNvSpPr>
            <p:nvPr/>
          </p:nvSpPr>
          <p:spPr bwMode="auto">
            <a:xfrm>
              <a:off x="2219" y="3264"/>
              <a:ext cx="1189" cy="240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2" name="Rectangle 18"/>
            <p:cNvSpPr>
              <a:spLocks noChangeArrowheads="1"/>
            </p:cNvSpPr>
            <p:nvPr/>
          </p:nvSpPr>
          <p:spPr bwMode="auto">
            <a:xfrm>
              <a:off x="3456" y="3648"/>
              <a:ext cx="12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FF0003"/>
                  </a:solidFill>
                </a:rPr>
                <a:t>Phase 3 (30 min)</a:t>
              </a:r>
              <a:endParaRPr lang="en-US" sz="1800"/>
            </a:p>
          </p:txBody>
        </p:sp>
        <p:grpSp>
          <p:nvGrpSpPr>
            <p:cNvPr id="42003" name="Group 19"/>
            <p:cNvGrpSpPr>
              <a:grpSpLocks/>
            </p:cNvGrpSpPr>
            <p:nvPr/>
          </p:nvGrpSpPr>
          <p:grpSpPr bwMode="auto">
            <a:xfrm>
              <a:off x="582" y="2064"/>
              <a:ext cx="4272" cy="1824"/>
              <a:chOff x="582" y="2064"/>
              <a:chExt cx="4272" cy="1824"/>
            </a:xfrm>
          </p:grpSpPr>
          <p:sp>
            <p:nvSpPr>
              <p:cNvPr id="42004" name="Rectangle 20"/>
              <p:cNvSpPr>
                <a:spLocks noChangeArrowheads="1"/>
              </p:cNvSpPr>
              <p:nvPr/>
            </p:nvSpPr>
            <p:spPr bwMode="auto">
              <a:xfrm>
                <a:off x="630" y="2880"/>
                <a:ext cx="163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FF0003"/>
                    </a:solidFill>
                  </a:rPr>
                  <a:t>Phase 1 (many hours)</a:t>
                </a:r>
                <a:endParaRPr lang="en-US" sz="1800"/>
              </a:p>
            </p:txBody>
          </p:sp>
          <p:sp>
            <p:nvSpPr>
              <p:cNvPr id="42005" name="Rectangle 21"/>
              <p:cNvSpPr>
                <a:spLocks noChangeArrowheads="1"/>
              </p:cNvSpPr>
              <p:nvPr/>
            </p:nvSpPr>
            <p:spPr bwMode="auto">
              <a:xfrm>
                <a:off x="2273" y="3264"/>
                <a:ext cx="114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FF0003"/>
                    </a:solidFill>
                  </a:rPr>
                  <a:t>Phase 2 (hours)</a:t>
                </a:r>
                <a:endParaRPr lang="en-US" sz="1800"/>
              </a:p>
            </p:txBody>
          </p:sp>
          <p:sp>
            <p:nvSpPr>
              <p:cNvPr id="42006" name="Rectangle 22"/>
              <p:cNvSpPr>
                <a:spLocks noChangeArrowheads="1"/>
              </p:cNvSpPr>
              <p:nvPr/>
            </p:nvSpPr>
            <p:spPr bwMode="auto">
              <a:xfrm>
                <a:off x="3408" y="3648"/>
                <a:ext cx="1296" cy="240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07" name="Line 23"/>
              <p:cNvSpPr>
                <a:spLocks noChangeShapeType="1"/>
              </p:cNvSpPr>
              <p:nvPr/>
            </p:nvSpPr>
            <p:spPr bwMode="auto">
              <a:xfrm flipH="1">
                <a:off x="582" y="2064"/>
                <a:ext cx="4080" cy="81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08" name="Line 24"/>
              <p:cNvSpPr>
                <a:spLocks noChangeShapeType="1"/>
              </p:cNvSpPr>
              <p:nvPr/>
            </p:nvSpPr>
            <p:spPr bwMode="auto">
              <a:xfrm flipH="1">
                <a:off x="4710" y="2064"/>
                <a:ext cx="144" cy="158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6" grpId="0"/>
      <p:bldP spid="41997" grpId="0"/>
      <p:bldP spid="41998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at delivery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Placenta</a:t>
            </a:r>
          </a:p>
          <a:p>
            <a:pPr lvl="1"/>
            <a:r>
              <a:rPr lang="en-US" dirty="0" smtClean="0"/>
              <a:t>Disposable, has done its job</a:t>
            </a:r>
          </a:p>
          <a:p>
            <a:pPr lvl="1"/>
            <a:r>
              <a:rPr lang="en-US" dirty="0" smtClean="0"/>
              <a:t>Can be lost without a problem</a:t>
            </a:r>
          </a:p>
          <a:p>
            <a:pPr lvl="1"/>
            <a:r>
              <a:rPr lang="en-US" dirty="0" smtClean="0"/>
              <a:t>Placenta &amp; umbilical cord have NO nervous system</a:t>
            </a:r>
          </a:p>
          <a:p>
            <a:endParaRPr lang="en-US" dirty="0" smtClean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at delivery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Infant</a:t>
            </a:r>
          </a:p>
          <a:p>
            <a:pPr lvl="1"/>
            <a:r>
              <a:rPr lang="en-US" dirty="0" smtClean="0"/>
              <a:t>Must breathe within a very short time of delivery</a:t>
            </a:r>
          </a:p>
          <a:p>
            <a:pPr lvl="1"/>
            <a:r>
              <a:rPr lang="en-US" dirty="0" smtClean="0"/>
              <a:t>Must become independent of placenta</a:t>
            </a:r>
          </a:p>
          <a:p>
            <a:pPr lvl="1"/>
            <a:r>
              <a:rPr lang="en-US" dirty="0" smtClean="0"/>
              <a:t>Placenta must be separated (limit blood loss)</a:t>
            </a:r>
          </a:p>
          <a:p>
            <a:pPr lvl="1"/>
            <a:r>
              <a:rPr lang="en-US" dirty="0" smtClean="0"/>
              <a:t>Heart circulation must change to lungs</a:t>
            </a:r>
          </a:p>
          <a:p>
            <a:pPr lvl="1"/>
            <a:r>
              <a:rPr lang="en-US" dirty="0" smtClean="0"/>
              <a:t>Lungs must work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at delivery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Mother</a:t>
            </a:r>
          </a:p>
          <a:p>
            <a:pPr lvl="1"/>
            <a:r>
              <a:rPr lang="en-US" dirty="0" smtClean="0"/>
              <a:t>Blood loss</a:t>
            </a:r>
          </a:p>
          <a:p>
            <a:pPr lvl="1"/>
            <a:r>
              <a:rPr lang="en-US" dirty="0" smtClean="0"/>
              <a:t>All placenta MUST leave uterus</a:t>
            </a:r>
          </a:p>
          <a:p>
            <a:pPr lvl="1"/>
            <a:r>
              <a:rPr lang="en-US" dirty="0" smtClean="0"/>
              <a:t>Link between these factors</a:t>
            </a:r>
          </a:p>
          <a:p>
            <a:pPr lvl="1"/>
            <a:r>
              <a:rPr lang="en-US" dirty="0" smtClean="0"/>
              <a:t>Other factors</a:t>
            </a:r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Trimester 1 – slide 85</a:t>
            </a:r>
          </a:p>
          <a:p>
            <a:r>
              <a:rPr lang="en-US" dirty="0"/>
              <a:t>Trimester </a:t>
            </a:r>
            <a:r>
              <a:rPr lang="en-US" dirty="0" smtClean="0"/>
              <a:t>2 – slide 89</a:t>
            </a:r>
          </a:p>
          <a:p>
            <a:r>
              <a:rPr lang="en-US" dirty="0"/>
              <a:t>Trimester </a:t>
            </a:r>
            <a:r>
              <a:rPr lang="en-US" dirty="0" smtClean="0"/>
              <a:t>3 – slide 91 &amp; 92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2086</Words>
  <Application>Microsoft Office PowerPoint</Application>
  <PresentationFormat>On-screen Show (4:3)</PresentationFormat>
  <Paragraphs>476</Paragraphs>
  <Slides>98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0" baseType="lpstr">
      <vt:lpstr>Blank Presentation</vt:lpstr>
      <vt:lpstr>Image</vt:lpstr>
      <vt:lpstr>Human pregnancy  overview (lectures 1 &amp; 2)</vt:lpstr>
      <vt:lpstr>Sources</vt:lpstr>
      <vt:lpstr>Human pregnancy</vt:lpstr>
      <vt:lpstr>Human pregnancy</vt:lpstr>
      <vt:lpstr>PowerPoint Presentation</vt:lpstr>
      <vt:lpstr>PowerPoint Presentation</vt:lpstr>
      <vt:lpstr>Human pregnancy</vt:lpstr>
      <vt:lpstr>PowerPoint Presentation</vt:lpstr>
      <vt:lpstr>Human pregnancy</vt:lpstr>
      <vt:lpstr>Human pregnancy</vt:lpstr>
      <vt:lpstr>PowerPoint Presentation</vt:lpstr>
      <vt:lpstr>PowerPoint Presentation</vt:lpstr>
      <vt:lpstr>Human pregnancy</vt:lpstr>
      <vt:lpstr>PowerPoint Presentation</vt:lpstr>
      <vt:lpstr>PowerPoint Presentation</vt:lpstr>
      <vt:lpstr>PowerPoint Presentation</vt:lpstr>
      <vt:lpstr>PowerPoint Presentation</vt:lpstr>
      <vt:lpstr>The perspective of the baby (a child-centered approach!)</vt:lpstr>
      <vt:lpstr>Technical terms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FEED ME! (Trimesters 2 and 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Movement</vt:lpstr>
      <vt:lpstr>Differentiation</vt:lpstr>
      <vt:lpstr>Cell loss</vt:lpstr>
      <vt:lpstr>Learning objectives (i)</vt:lpstr>
      <vt:lpstr>First trimester</vt:lpstr>
      <vt:lpstr>First trimester</vt:lpstr>
      <vt:lpstr>First trimester</vt:lpstr>
      <vt:lpstr>First trimester</vt:lpstr>
      <vt:lpstr>First trimester</vt:lpstr>
      <vt:lpstr>First trimester</vt:lpstr>
      <vt:lpstr>First trimester</vt:lpstr>
      <vt:lpstr>First trimester</vt:lpstr>
      <vt:lpstr>First trimester</vt:lpstr>
      <vt:lpstr>First trimester</vt:lpstr>
      <vt:lpstr>First trimester</vt:lpstr>
      <vt:lpstr>First trimester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Placental development</vt:lpstr>
      <vt:lpstr>PowerPoint Presentation</vt:lpstr>
      <vt:lpstr>Day 21</vt:lpstr>
      <vt:lpstr>PowerPoint Presentation</vt:lpstr>
      <vt:lpstr>PowerPoint Presentation</vt:lpstr>
      <vt:lpstr>PowerPoint Presentation</vt:lpstr>
      <vt:lpstr>PowerPoint Presentation</vt:lpstr>
      <vt:lpstr>Essential pregnancy</vt:lpstr>
      <vt:lpstr>Essential pregnancy</vt:lpstr>
      <vt:lpstr>PowerPoint Presentation</vt:lpstr>
      <vt:lpstr>First trimester</vt:lpstr>
      <vt:lpstr>First trimester</vt:lpstr>
      <vt:lpstr>PowerPoint Presentation</vt:lpstr>
      <vt:lpstr>First trimester</vt:lpstr>
      <vt:lpstr>PowerPoint Presentation</vt:lpstr>
      <vt:lpstr>First trimester</vt:lpstr>
      <vt:lpstr>Day 21</vt:lpstr>
      <vt:lpstr>First trimester</vt:lpstr>
      <vt:lpstr>First trimester</vt:lpstr>
      <vt:lpstr>First trimester</vt:lpstr>
      <vt:lpstr>First trimester</vt:lpstr>
      <vt:lpstr>First trimester</vt:lpstr>
      <vt:lpstr>First trimester</vt:lpstr>
      <vt:lpstr>Early in development embryos of different species look very similar.</vt:lpstr>
      <vt:lpstr>First trimester</vt:lpstr>
      <vt:lpstr>First trimester</vt:lpstr>
      <vt:lpstr>PowerPoint Presentation</vt:lpstr>
      <vt:lpstr>The first trimester</vt:lpstr>
      <vt:lpstr>The second trimester</vt:lpstr>
      <vt:lpstr>PowerPoint Presentation</vt:lpstr>
      <vt:lpstr>PowerPoint Presentation</vt:lpstr>
      <vt:lpstr>PowerPoint Presentation</vt:lpstr>
      <vt:lpstr>PowerPoint Presentation</vt:lpstr>
      <vt:lpstr>Third trimester</vt:lpstr>
      <vt:lpstr>Third trimester</vt:lpstr>
      <vt:lpstr>Third trimester</vt:lpstr>
      <vt:lpstr>PowerPoint Presentation</vt:lpstr>
      <vt:lpstr>Risks at delivery</vt:lpstr>
      <vt:lpstr>Risks at delivery</vt:lpstr>
      <vt:lpstr>Risks at delivery</vt:lpstr>
      <vt:lpstr>Learning objectives</vt:lpstr>
    </vt:vector>
  </TitlesOfParts>
  <Company>Imperial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pregnancy  - in 1 hour!</dc:title>
  <dc:creator>Mark Sullivan</dc:creator>
  <cp:lastModifiedBy>Shiel, Nuala</cp:lastModifiedBy>
  <cp:revision>182</cp:revision>
  <dcterms:created xsi:type="dcterms:W3CDTF">2012-11-15T14:06:50Z</dcterms:created>
  <dcterms:modified xsi:type="dcterms:W3CDTF">2012-11-15T17:14:32Z</dcterms:modified>
</cp:coreProperties>
</file>