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1"/>
  </p:notesMasterIdLst>
  <p:sldIdLst>
    <p:sldId id="290" r:id="rId2"/>
    <p:sldId id="289" r:id="rId3"/>
    <p:sldId id="291" r:id="rId4"/>
    <p:sldId id="284" r:id="rId5"/>
    <p:sldId id="292" r:id="rId6"/>
    <p:sldId id="293" r:id="rId7"/>
    <p:sldId id="294" r:id="rId8"/>
    <p:sldId id="256" r:id="rId9"/>
    <p:sldId id="259" r:id="rId10"/>
    <p:sldId id="258" r:id="rId11"/>
    <p:sldId id="262" r:id="rId12"/>
    <p:sldId id="263" r:id="rId13"/>
    <p:sldId id="297" r:id="rId14"/>
    <p:sldId id="295" r:id="rId15"/>
    <p:sldId id="271" r:id="rId16"/>
    <p:sldId id="296" r:id="rId17"/>
    <p:sldId id="264" r:id="rId18"/>
    <p:sldId id="265" r:id="rId19"/>
    <p:sldId id="266" r:id="rId20"/>
    <p:sldId id="298" r:id="rId21"/>
    <p:sldId id="300" r:id="rId22"/>
    <p:sldId id="299" r:id="rId23"/>
    <p:sldId id="305" r:id="rId24"/>
    <p:sldId id="301" r:id="rId25"/>
    <p:sldId id="302" r:id="rId26"/>
    <p:sldId id="304" r:id="rId27"/>
    <p:sldId id="313" r:id="rId28"/>
    <p:sldId id="303" r:id="rId29"/>
    <p:sldId id="309" r:id="rId30"/>
    <p:sldId id="307" r:id="rId31"/>
    <p:sldId id="311" r:id="rId32"/>
    <p:sldId id="312" r:id="rId33"/>
    <p:sldId id="308" r:id="rId34"/>
    <p:sldId id="326" r:id="rId35"/>
    <p:sldId id="315" r:id="rId36"/>
    <p:sldId id="314" r:id="rId37"/>
    <p:sldId id="321" r:id="rId38"/>
    <p:sldId id="316" r:id="rId39"/>
    <p:sldId id="317" r:id="rId40"/>
    <p:sldId id="318" r:id="rId41"/>
    <p:sldId id="319" r:id="rId42"/>
    <p:sldId id="320" r:id="rId43"/>
    <p:sldId id="322" r:id="rId44"/>
    <p:sldId id="283" r:id="rId45"/>
    <p:sldId id="279" r:id="rId46"/>
    <p:sldId id="324" r:id="rId47"/>
    <p:sldId id="323" r:id="rId48"/>
    <p:sldId id="325" r:id="rId49"/>
    <p:sldId id="281" r:id="rId50"/>
    <p:sldId id="282" r:id="rId51"/>
    <p:sldId id="269" r:id="rId52"/>
    <p:sldId id="274" r:id="rId53"/>
    <p:sldId id="275" r:id="rId54"/>
    <p:sldId id="272" r:id="rId55"/>
    <p:sldId id="285" r:id="rId56"/>
    <p:sldId id="270" r:id="rId57"/>
    <p:sldId id="286" r:id="rId58"/>
    <p:sldId id="287" r:id="rId59"/>
    <p:sldId id="278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6" autoAdjust="0"/>
    <p:restoredTop sz="94660"/>
  </p:normalViewPr>
  <p:slideViewPr>
    <p:cSldViewPr>
      <p:cViewPr>
        <p:scale>
          <a:sx n="50" d="100"/>
          <a:sy n="50" d="100"/>
        </p:scale>
        <p:origin x="-804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847F04-4263-8148-B0BC-0517A0D243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42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EF6A75-6D9D-2248-8702-97734C18632E}" type="slidenum">
              <a:rPr lang="en-US"/>
              <a:pPr/>
              <a:t>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5FC00E-5D65-524A-99D8-13583DF5AABD}" type="slidenum">
              <a:rPr lang="en-US"/>
              <a:pPr/>
              <a:t>18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DC993A-8F33-EF43-A265-EE405DE832E2}" type="slidenum">
              <a:rPr lang="en-US"/>
              <a:pPr/>
              <a:t>19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61796-102F-A146-8ABE-7F35A7A160AB}" type="slidenum">
              <a:rPr lang="en-US"/>
              <a:pPr/>
              <a:t>29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CC0BF2-A959-864A-BEFF-F00E1D791624}" type="slidenum">
              <a:rPr lang="en-US"/>
              <a:pPr/>
              <a:t>30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8FC278-9EA5-E946-8D40-670F6ACD86F4}" type="slidenum">
              <a:rPr lang="en-US"/>
              <a:pPr/>
              <a:t>31</a:t>
            </a:fld>
            <a:endParaRPr lang="en-US"/>
          </a:p>
        </p:txBody>
      </p:sp>
      <p:sp>
        <p:nvSpPr>
          <p:cNvPr id="1024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49569E-1209-DB44-B59F-3C099C4A259F}" type="slidenum">
              <a:rPr lang="en-US"/>
              <a:pPr/>
              <a:t>32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A40B34-12B0-F144-9BFB-D85A76EA27F6}" type="slidenum">
              <a:rPr lang="en-US"/>
              <a:pPr/>
              <a:t>33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19CC3D-FAAC-5245-BD90-13798EDE60C1}" type="slidenum">
              <a:rPr lang="en-US"/>
              <a:pPr/>
              <a:t>35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D14CC3-3C26-2940-9E75-C465661A2182}" type="slidenum">
              <a:rPr lang="en-US"/>
              <a:pPr/>
              <a:t>38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EC616A-4606-A847-9187-9AC731FB6CEC}" type="slidenum">
              <a:rPr lang="en-US"/>
              <a:pPr/>
              <a:t>39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CE914E-3305-E74D-A15E-547E1CF41A42}" type="slidenum">
              <a:rPr lang="en-US"/>
              <a:pPr/>
              <a:t>4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64FDC0-44D8-C042-A62C-2752D5A559A1}" type="slidenum">
              <a:rPr lang="en-US"/>
              <a:pPr/>
              <a:t>40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5FC00E-5D65-524A-99D8-13583DF5AABD}" type="slidenum">
              <a:rPr lang="en-US"/>
              <a:pPr/>
              <a:t>41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DC993A-8F33-EF43-A265-EE405DE832E2}" type="slidenum">
              <a:rPr lang="en-US"/>
              <a:pPr/>
              <a:t>42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B7622D-8549-AC43-B7E3-2226DAF65912}" type="slidenum">
              <a:rPr lang="en-US"/>
              <a:pPr/>
              <a:t>44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C7525B-BE7F-9146-84D6-ECD9BDB5C092}" type="slidenum">
              <a:rPr lang="en-US"/>
              <a:pPr/>
              <a:t>45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B7622D-8549-AC43-B7E3-2226DAF65912}" type="slidenum">
              <a:rPr lang="en-US"/>
              <a:pPr/>
              <a:t>48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CFA943-4BE3-1D44-A4ED-D34D769D7238}" type="slidenum">
              <a:rPr lang="en-US"/>
              <a:pPr/>
              <a:t>49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EC985C-28D8-6747-84B4-DD6274C5FC66}" type="slidenum">
              <a:rPr lang="en-US"/>
              <a:pPr/>
              <a:t>50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A2FFEF-1F0A-0242-B531-2E67B172BAC1}" type="slidenum">
              <a:rPr lang="en-US"/>
              <a:pPr/>
              <a:t>51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4094AA-D19A-F748-A327-44152D9A32ED}" type="slidenum">
              <a:rPr lang="en-US"/>
              <a:pPr/>
              <a:t>52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F39BE-A72A-7849-8BA3-8B372461AB7A}" type="slidenum">
              <a:rPr lang="en-US"/>
              <a:pPr/>
              <a:t>8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FE2636-D09D-FD45-9D23-B5BD4F9B98A5}" type="slidenum">
              <a:rPr lang="en-US"/>
              <a:pPr/>
              <a:t>53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8BB5CB-68C3-8840-A700-9196BD620B52}" type="slidenum">
              <a:rPr lang="en-US"/>
              <a:pPr/>
              <a:t>54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977409-36CE-B441-94A5-467AEFFD3766}" type="slidenum">
              <a:rPr lang="en-US"/>
              <a:pPr/>
              <a:t>55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2A0248-2989-1C41-8C3F-94BAB71E31DB}" type="slidenum">
              <a:rPr lang="en-US"/>
              <a:pPr/>
              <a:t>56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FA4179-9AF3-8749-BEE4-0549B6901244}" type="slidenum">
              <a:rPr lang="en-US"/>
              <a:pPr/>
              <a:t>57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D6076A-7C30-FE4C-9D4B-8B66AF9258EB}" type="slidenum">
              <a:rPr lang="en-US"/>
              <a:pPr/>
              <a:t>59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B45B1A-D5E5-DD4C-BB58-F6610E9B3BFF}" type="slidenum">
              <a:rPr lang="en-US"/>
              <a:pPr/>
              <a:t>9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19CC3D-FAAC-5245-BD90-13798EDE60C1}" type="slidenum">
              <a:rPr lang="en-US"/>
              <a:pPr/>
              <a:t>10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D14CC3-3C26-2940-9E75-C465661A2182}" type="slidenum">
              <a:rPr lang="en-US"/>
              <a:pPr/>
              <a:t>11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EC616A-4606-A847-9187-9AC731FB6CEC}" type="slidenum">
              <a:rPr lang="en-US"/>
              <a:pPr/>
              <a:t>12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5C045D-35BB-8043-A4AB-DB14DF187BB8}" type="slidenum">
              <a:rPr lang="en-US"/>
              <a:pPr/>
              <a:t>15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64FDC0-44D8-C042-A62C-2752D5A559A1}" type="slidenum">
              <a:rPr lang="en-US"/>
              <a:pPr/>
              <a:t>17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E2ACA-679B-8246-8D25-D3E8E8359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FC378-4984-6E48-9D97-E123E09A0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3CEC9-C0E3-6448-842C-975757EE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C6E8A-422A-E747-B8B3-65610205E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C07D3-CA27-EB47-8E44-424F5C2AE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6B77D-DFBE-684C-9E00-C5593639F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6C8DC-4CB8-3E48-B531-6629841DA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6F8F-25EC-6248-876B-0BABFA0DB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620F6-214A-AF44-B089-BBE11E081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7E84E-4DA5-7F4A-B0F6-F81B95C7D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39023-D221-B344-98C7-CC39A26FB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26C8ED9-E096-9746-9B24-4C7390AB5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javascript:AL_get(this,%20'jour',%20'FASEB%20J.');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cbi.nlm.nih.gov/sites/entrez?Db=pubmed&amp;Cmd=Search&amp;Term=%22Merlin%20D%22%5bAuthor%5d&amp;itool=EntrezSystem2.PEntrez.Pubmed.Pubmed_ResultsPanel.Pubmed_RVAbstractPlus" TargetMode="External"/><Relationship Id="rId5" Type="http://schemas.openxmlformats.org/officeDocument/2006/relationships/hyperlink" Target="http://www.ncbi.nlm.nih.gov/sites/entrez?Db=pubmed&amp;Cmd=Search&amp;Term=%22Laboisse%20CL%22%5bAuthor%5d&amp;itool=EntrezSystem2.PEntrez.Pubmed.Pubmed_ResultsPanel.Pubmed_RVAbstractPlus" TargetMode="External"/><Relationship Id="rId4" Type="http://schemas.openxmlformats.org/officeDocument/2006/relationships/hyperlink" Target="http://www.ncbi.nlm.nih.gov/sites/entrez?Db=pubmed&amp;Cmd=Search&amp;Term=%22Charrier-Hisamuddin%20L%22%5bAuthor%5d&amp;itool=EntrezSystem2.PEntrez.Pubmed.Pubmed_ResultsPanel.Pubmed_RVAbstractPlus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1700808"/>
            <a:ext cx="77724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Placental development - I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Mark Sullivan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GB" dirty="0" smtClean="0"/>
              <a:t>During implantation </a:t>
            </a:r>
            <a:r>
              <a:rPr lang="en-GB" dirty="0"/>
              <a:t>(Day 7.5)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143000"/>
            <a:ext cx="792480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2362200" y="2895600"/>
            <a:ext cx="43434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5800" y="5842000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Placenta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67300" y="5867400"/>
            <a:ext cx="3612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Decidualising</a:t>
            </a:r>
            <a:r>
              <a:rPr lang="en-US" dirty="0" smtClean="0"/>
              <a:t> </a:t>
            </a:r>
            <a:r>
              <a:rPr lang="en-US" dirty="0" err="1" smtClean="0"/>
              <a:t>endometrium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rot="5400000" flipH="1" flipV="1">
            <a:off x="1638300" y="4533900"/>
            <a:ext cx="2057400" cy="6096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16200000" flipV="1">
            <a:off x="3619500" y="3086100"/>
            <a:ext cx="3733800" cy="19812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GB" dirty="0">
                <a:latin typeface="Times New Roman"/>
                <a:cs typeface="Times New Roman"/>
              </a:rPr>
              <a:t>Day 9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066800"/>
            <a:ext cx="5715000" cy="445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6334125" y="5991225"/>
            <a:ext cx="17280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Sadler, 2006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300" y="5562600"/>
            <a:ext cx="249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CTB proliferation</a:t>
            </a:r>
            <a:endParaRPr 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GB" dirty="0"/>
              <a:t>Day 13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1225" y="906463"/>
            <a:ext cx="5133975" cy="48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6400800" y="6172200"/>
            <a:ext cx="172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Sadler, 2006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4700" y="5791200"/>
            <a:ext cx="1749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Primary </a:t>
            </a:r>
            <a:r>
              <a:rPr lang="en-US" dirty="0" err="1" smtClean="0"/>
              <a:t>villi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Placenta : </a:t>
            </a:r>
            <a:r>
              <a:rPr lang="en-US" dirty="0" err="1" smtClean="0"/>
              <a:t>Feto</a:t>
            </a:r>
            <a:r>
              <a:rPr lang="en-US" dirty="0" smtClean="0"/>
              <a:t>-maternal interface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905000"/>
            <a:ext cx="50638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Development of placenta</a:t>
            </a:r>
          </a:p>
          <a:p>
            <a:endParaRPr lang="en-US" dirty="0" smtClean="0"/>
          </a:p>
          <a:p>
            <a:r>
              <a:rPr lang="en-US" dirty="0" smtClean="0"/>
              <a:t>Development of </a:t>
            </a:r>
            <a:r>
              <a:rPr lang="en-US" dirty="0" err="1" smtClean="0"/>
              <a:t>feto</a:t>
            </a:r>
            <a:r>
              <a:rPr lang="en-US" dirty="0" smtClean="0"/>
              <a:t>-maternal interface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95400"/>
            <a:ext cx="73152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Villous development</a:t>
            </a:r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257800" y="6096000"/>
            <a:ext cx="349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Obstetrics, Turnbull &amp; Chamberlain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Cytotrophoblast development</a:t>
            </a:r>
          </a:p>
        </p:txBody>
      </p:sp>
      <p:sp>
        <p:nvSpPr>
          <p:cNvPr id="44035" name="Freeform 3"/>
          <p:cNvSpPr>
            <a:spLocks/>
          </p:cNvSpPr>
          <p:nvPr/>
        </p:nvSpPr>
        <p:spPr bwMode="auto">
          <a:xfrm>
            <a:off x="2590800" y="2133600"/>
            <a:ext cx="3289300" cy="3105150"/>
          </a:xfrm>
          <a:custGeom>
            <a:avLst/>
            <a:gdLst>
              <a:gd name="T0" fmla="*/ 1776 w 2072"/>
              <a:gd name="T1" fmla="*/ 402 h 1956"/>
              <a:gd name="T2" fmla="*/ 1704 w 2072"/>
              <a:gd name="T3" fmla="*/ 290 h 1956"/>
              <a:gd name="T4" fmla="*/ 1576 w 2072"/>
              <a:gd name="T5" fmla="*/ 202 h 1956"/>
              <a:gd name="T6" fmla="*/ 1512 w 2072"/>
              <a:gd name="T7" fmla="*/ 170 h 1956"/>
              <a:gd name="T8" fmla="*/ 1464 w 2072"/>
              <a:gd name="T9" fmla="*/ 154 h 1956"/>
              <a:gd name="T10" fmla="*/ 1128 w 2072"/>
              <a:gd name="T11" fmla="*/ 58 h 1956"/>
              <a:gd name="T12" fmla="*/ 992 w 2072"/>
              <a:gd name="T13" fmla="*/ 34 h 1956"/>
              <a:gd name="T14" fmla="*/ 672 w 2072"/>
              <a:gd name="T15" fmla="*/ 34 h 1956"/>
              <a:gd name="T16" fmla="*/ 344 w 2072"/>
              <a:gd name="T17" fmla="*/ 186 h 1956"/>
              <a:gd name="T18" fmla="*/ 248 w 2072"/>
              <a:gd name="T19" fmla="*/ 338 h 1956"/>
              <a:gd name="T20" fmla="*/ 216 w 2072"/>
              <a:gd name="T21" fmla="*/ 386 h 1956"/>
              <a:gd name="T22" fmla="*/ 168 w 2072"/>
              <a:gd name="T23" fmla="*/ 506 h 1956"/>
              <a:gd name="T24" fmla="*/ 96 w 2072"/>
              <a:gd name="T25" fmla="*/ 738 h 1956"/>
              <a:gd name="T26" fmla="*/ 64 w 2072"/>
              <a:gd name="T27" fmla="*/ 794 h 1956"/>
              <a:gd name="T28" fmla="*/ 0 w 2072"/>
              <a:gd name="T29" fmla="*/ 1050 h 1956"/>
              <a:gd name="T30" fmla="*/ 48 w 2072"/>
              <a:gd name="T31" fmla="*/ 1346 h 1956"/>
              <a:gd name="T32" fmla="*/ 88 w 2072"/>
              <a:gd name="T33" fmla="*/ 1426 h 1956"/>
              <a:gd name="T34" fmla="*/ 200 w 2072"/>
              <a:gd name="T35" fmla="*/ 1570 h 1956"/>
              <a:gd name="T36" fmla="*/ 496 w 2072"/>
              <a:gd name="T37" fmla="*/ 1754 h 1956"/>
              <a:gd name="T38" fmla="*/ 648 w 2072"/>
              <a:gd name="T39" fmla="*/ 1826 h 1956"/>
              <a:gd name="T40" fmla="*/ 784 w 2072"/>
              <a:gd name="T41" fmla="*/ 1882 h 1956"/>
              <a:gd name="T42" fmla="*/ 1016 w 2072"/>
              <a:gd name="T43" fmla="*/ 1946 h 1956"/>
              <a:gd name="T44" fmla="*/ 1752 w 2072"/>
              <a:gd name="T45" fmla="*/ 1858 h 1956"/>
              <a:gd name="T46" fmla="*/ 1816 w 2072"/>
              <a:gd name="T47" fmla="*/ 1810 h 1956"/>
              <a:gd name="T48" fmla="*/ 1920 w 2072"/>
              <a:gd name="T49" fmla="*/ 1722 h 1956"/>
              <a:gd name="T50" fmla="*/ 1984 w 2072"/>
              <a:gd name="T51" fmla="*/ 1650 h 1956"/>
              <a:gd name="T52" fmla="*/ 1992 w 2072"/>
              <a:gd name="T53" fmla="*/ 1626 h 1956"/>
              <a:gd name="T54" fmla="*/ 2016 w 2072"/>
              <a:gd name="T55" fmla="*/ 1610 h 1956"/>
              <a:gd name="T56" fmla="*/ 2048 w 2072"/>
              <a:gd name="T57" fmla="*/ 1522 h 1956"/>
              <a:gd name="T58" fmla="*/ 2056 w 2072"/>
              <a:gd name="T59" fmla="*/ 1490 h 1956"/>
              <a:gd name="T60" fmla="*/ 2072 w 2072"/>
              <a:gd name="T61" fmla="*/ 1442 h 1956"/>
              <a:gd name="T62" fmla="*/ 2040 w 2072"/>
              <a:gd name="T63" fmla="*/ 1138 h 1956"/>
              <a:gd name="T64" fmla="*/ 2008 w 2072"/>
              <a:gd name="T65" fmla="*/ 1010 h 1956"/>
              <a:gd name="T66" fmla="*/ 2000 w 2072"/>
              <a:gd name="T67" fmla="*/ 978 h 1956"/>
              <a:gd name="T68" fmla="*/ 1800 w 2072"/>
              <a:gd name="T69" fmla="*/ 418 h 1956"/>
              <a:gd name="T70" fmla="*/ 1776 w 2072"/>
              <a:gd name="T71" fmla="*/ 402 h 195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072"/>
              <a:gd name="T109" fmla="*/ 0 h 1956"/>
              <a:gd name="T110" fmla="*/ 2072 w 2072"/>
              <a:gd name="T111" fmla="*/ 1956 h 195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072" h="1956">
                <a:moveTo>
                  <a:pt x="1776" y="402"/>
                </a:moveTo>
                <a:cubicBezTo>
                  <a:pt x="1761" y="358"/>
                  <a:pt x="1743" y="316"/>
                  <a:pt x="1704" y="290"/>
                </a:cubicBezTo>
                <a:cubicBezTo>
                  <a:pt x="1672" y="243"/>
                  <a:pt x="1623" y="227"/>
                  <a:pt x="1576" y="202"/>
                </a:cubicBezTo>
                <a:cubicBezTo>
                  <a:pt x="1555" y="190"/>
                  <a:pt x="1534" y="177"/>
                  <a:pt x="1512" y="170"/>
                </a:cubicBezTo>
                <a:cubicBezTo>
                  <a:pt x="1496" y="164"/>
                  <a:pt x="1464" y="154"/>
                  <a:pt x="1464" y="154"/>
                </a:cubicBezTo>
                <a:cubicBezTo>
                  <a:pt x="1389" y="79"/>
                  <a:pt x="1225" y="66"/>
                  <a:pt x="1128" y="58"/>
                </a:cubicBezTo>
                <a:cubicBezTo>
                  <a:pt x="1083" y="46"/>
                  <a:pt x="1037" y="40"/>
                  <a:pt x="992" y="34"/>
                </a:cubicBezTo>
                <a:cubicBezTo>
                  <a:pt x="890" y="0"/>
                  <a:pt x="775" y="24"/>
                  <a:pt x="672" y="34"/>
                </a:cubicBezTo>
                <a:cubicBezTo>
                  <a:pt x="543" y="59"/>
                  <a:pt x="438" y="91"/>
                  <a:pt x="344" y="186"/>
                </a:cubicBezTo>
                <a:cubicBezTo>
                  <a:pt x="324" y="243"/>
                  <a:pt x="278" y="287"/>
                  <a:pt x="248" y="338"/>
                </a:cubicBezTo>
                <a:cubicBezTo>
                  <a:pt x="238" y="354"/>
                  <a:pt x="222" y="367"/>
                  <a:pt x="216" y="386"/>
                </a:cubicBezTo>
                <a:cubicBezTo>
                  <a:pt x="201" y="428"/>
                  <a:pt x="192" y="469"/>
                  <a:pt x="168" y="506"/>
                </a:cubicBezTo>
                <a:cubicBezTo>
                  <a:pt x="148" y="582"/>
                  <a:pt x="123" y="664"/>
                  <a:pt x="96" y="738"/>
                </a:cubicBezTo>
                <a:cubicBezTo>
                  <a:pt x="57" y="840"/>
                  <a:pt x="101" y="710"/>
                  <a:pt x="64" y="794"/>
                </a:cubicBezTo>
                <a:cubicBezTo>
                  <a:pt x="29" y="871"/>
                  <a:pt x="13" y="966"/>
                  <a:pt x="0" y="1050"/>
                </a:cubicBezTo>
                <a:cubicBezTo>
                  <a:pt x="4" y="1118"/>
                  <a:pt x="4" y="1280"/>
                  <a:pt x="48" y="1346"/>
                </a:cubicBezTo>
                <a:cubicBezTo>
                  <a:pt x="64" y="1371"/>
                  <a:pt x="72" y="1401"/>
                  <a:pt x="88" y="1426"/>
                </a:cubicBezTo>
                <a:cubicBezTo>
                  <a:pt x="116" y="1470"/>
                  <a:pt x="160" y="1530"/>
                  <a:pt x="200" y="1570"/>
                </a:cubicBezTo>
                <a:cubicBezTo>
                  <a:pt x="283" y="1653"/>
                  <a:pt x="391" y="1701"/>
                  <a:pt x="496" y="1754"/>
                </a:cubicBezTo>
                <a:cubicBezTo>
                  <a:pt x="547" y="1779"/>
                  <a:pt x="592" y="1812"/>
                  <a:pt x="648" y="1826"/>
                </a:cubicBezTo>
                <a:cubicBezTo>
                  <a:pt x="689" y="1853"/>
                  <a:pt x="736" y="1866"/>
                  <a:pt x="784" y="1882"/>
                </a:cubicBezTo>
                <a:cubicBezTo>
                  <a:pt x="847" y="1929"/>
                  <a:pt x="938" y="1936"/>
                  <a:pt x="1016" y="1946"/>
                </a:cubicBezTo>
                <a:cubicBezTo>
                  <a:pt x="1297" y="1940"/>
                  <a:pt x="1505" y="1956"/>
                  <a:pt x="1752" y="1858"/>
                </a:cubicBezTo>
                <a:cubicBezTo>
                  <a:pt x="1808" y="1801"/>
                  <a:pt x="1736" y="1869"/>
                  <a:pt x="1816" y="1810"/>
                </a:cubicBezTo>
                <a:cubicBezTo>
                  <a:pt x="1851" y="1783"/>
                  <a:pt x="1885" y="1750"/>
                  <a:pt x="1920" y="1722"/>
                </a:cubicBezTo>
                <a:cubicBezTo>
                  <a:pt x="1945" y="1701"/>
                  <a:pt x="1960" y="1673"/>
                  <a:pt x="1984" y="1650"/>
                </a:cubicBezTo>
                <a:cubicBezTo>
                  <a:pt x="1986" y="1642"/>
                  <a:pt x="1986" y="1632"/>
                  <a:pt x="1992" y="1626"/>
                </a:cubicBezTo>
                <a:cubicBezTo>
                  <a:pt x="1998" y="1618"/>
                  <a:pt x="2011" y="1618"/>
                  <a:pt x="2016" y="1610"/>
                </a:cubicBezTo>
                <a:cubicBezTo>
                  <a:pt x="2032" y="1581"/>
                  <a:pt x="2024" y="1557"/>
                  <a:pt x="2048" y="1522"/>
                </a:cubicBezTo>
                <a:cubicBezTo>
                  <a:pt x="2050" y="1511"/>
                  <a:pt x="2052" y="1500"/>
                  <a:pt x="2056" y="1490"/>
                </a:cubicBezTo>
                <a:cubicBezTo>
                  <a:pt x="2060" y="1473"/>
                  <a:pt x="2072" y="1442"/>
                  <a:pt x="2072" y="1442"/>
                </a:cubicBezTo>
                <a:cubicBezTo>
                  <a:pt x="2066" y="1335"/>
                  <a:pt x="2060" y="1241"/>
                  <a:pt x="2040" y="1138"/>
                </a:cubicBezTo>
                <a:cubicBezTo>
                  <a:pt x="2031" y="1094"/>
                  <a:pt x="2018" y="1053"/>
                  <a:pt x="2008" y="1010"/>
                </a:cubicBezTo>
                <a:cubicBezTo>
                  <a:pt x="2005" y="999"/>
                  <a:pt x="2000" y="978"/>
                  <a:pt x="2000" y="978"/>
                </a:cubicBezTo>
                <a:cubicBezTo>
                  <a:pt x="1987" y="798"/>
                  <a:pt x="1969" y="531"/>
                  <a:pt x="1800" y="418"/>
                </a:cubicBezTo>
                <a:cubicBezTo>
                  <a:pt x="1781" y="390"/>
                  <a:pt x="1790" y="387"/>
                  <a:pt x="1776" y="40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>
            <a:off x="152400" y="1600200"/>
            <a:ext cx="8763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7" name="Oval 5"/>
          <p:cNvSpPr>
            <a:spLocks noChangeArrowheads="1"/>
          </p:cNvSpPr>
          <p:nvPr/>
        </p:nvSpPr>
        <p:spPr bwMode="auto">
          <a:xfrm>
            <a:off x="3505200" y="3200400"/>
            <a:ext cx="1447800" cy="1219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8" name="Oval 6"/>
          <p:cNvSpPr>
            <a:spLocks noChangeArrowheads="1"/>
          </p:cNvSpPr>
          <p:nvPr/>
        </p:nvSpPr>
        <p:spPr bwMode="auto">
          <a:xfrm>
            <a:off x="3581400" y="3276600"/>
            <a:ext cx="1295400" cy="1066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3429000" y="2667000"/>
            <a:ext cx="76200" cy="762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0" name="Oval 8"/>
          <p:cNvSpPr>
            <a:spLocks noChangeArrowheads="1"/>
          </p:cNvSpPr>
          <p:nvPr/>
        </p:nvSpPr>
        <p:spPr bwMode="auto">
          <a:xfrm>
            <a:off x="3124200" y="2895600"/>
            <a:ext cx="76200" cy="762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1" name="Oval 9"/>
          <p:cNvSpPr>
            <a:spLocks noChangeArrowheads="1"/>
          </p:cNvSpPr>
          <p:nvPr/>
        </p:nvSpPr>
        <p:spPr bwMode="auto">
          <a:xfrm>
            <a:off x="3429000" y="3276600"/>
            <a:ext cx="76200" cy="762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2" name="Oval 10"/>
          <p:cNvSpPr>
            <a:spLocks noChangeArrowheads="1"/>
          </p:cNvSpPr>
          <p:nvPr/>
        </p:nvSpPr>
        <p:spPr bwMode="auto">
          <a:xfrm>
            <a:off x="3733800" y="2819400"/>
            <a:ext cx="76200" cy="762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3" name="Oval 11"/>
          <p:cNvSpPr>
            <a:spLocks noChangeArrowheads="1"/>
          </p:cNvSpPr>
          <p:nvPr/>
        </p:nvSpPr>
        <p:spPr bwMode="auto">
          <a:xfrm>
            <a:off x="3886200" y="4648200"/>
            <a:ext cx="76200" cy="762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4" name="Oval 12"/>
          <p:cNvSpPr>
            <a:spLocks noChangeArrowheads="1"/>
          </p:cNvSpPr>
          <p:nvPr/>
        </p:nvSpPr>
        <p:spPr bwMode="auto">
          <a:xfrm>
            <a:off x="4953000" y="2895600"/>
            <a:ext cx="76200" cy="762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5" name="Oval 13"/>
          <p:cNvSpPr>
            <a:spLocks noChangeArrowheads="1"/>
          </p:cNvSpPr>
          <p:nvPr/>
        </p:nvSpPr>
        <p:spPr bwMode="auto">
          <a:xfrm>
            <a:off x="2971800" y="3657600"/>
            <a:ext cx="76200" cy="762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6" name="Oval 14"/>
          <p:cNvSpPr>
            <a:spLocks noChangeArrowheads="1"/>
          </p:cNvSpPr>
          <p:nvPr/>
        </p:nvSpPr>
        <p:spPr bwMode="auto">
          <a:xfrm>
            <a:off x="3200400" y="4191000"/>
            <a:ext cx="76200" cy="762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7" name="Oval 15"/>
          <p:cNvSpPr>
            <a:spLocks noChangeArrowheads="1"/>
          </p:cNvSpPr>
          <p:nvPr/>
        </p:nvSpPr>
        <p:spPr bwMode="auto">
          <a:xfrm>
            <a:off x="5334000" y="4114800"/>
            <a:ext cx="76200" cy="762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8" name="Oval 16"/>
          <p:cNvSpPr>
            <a:spLocks noChangeArrowheads="1"/>
          </p:cNvSpPr>
          <p:nvPr/>
        </p:nvSpPr>
        <p:spPr bwMode="auto">
          <a:xfrm>
            <a:off x="5029200" y="4572000"/>
            <a:ext cx="76200" cy="762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9" name="Oval 17"/>
          <p:cNvSpPr>
            <a:spLocks noChangeArrowheads="1"/>
          </p:cNvSpPr>
          <p:nvPr/>
        </p:nvSpPr>
        <p:spPr bwMode="auto">
          <a:xfrm>
            <a:off x="5410200" y="3505200"/>
            <a:ext cx="76200" cy="762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50" name="Oval 18"/>
          <p:cNvSpPr>
            <a:spLocks noChangeArrowheads="1"/>
          </p:cNvSpPr>
          <p:nvPr/>
        </p:nvSpPr>
        <p:spPr bwMode="auto">
          <a:xfrm>
            <a:off x="4495800" y="4876800"/>
            <a:ext cx="76200" cy="762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51" name="Oval 19"/>
          <p:cNvSpPr>
            <a:spLocks noChangeArrowheads="1"/>
          </p:cNvSpPr>
          <p:nvPr/>
        </p:nvSpPr>
        <p:spPr bwMode="auto">
          <a:xfrm>
            <a:off x="5486400" y="4724400"/>
            <a:ext cx="76200" cy="762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52" name="Freeform 20"/>
          <p:cNvSpPr>
            <a:spLocks/>
          </p:cNvSpPr>
          <p:nvPr/>
        </p:nvSpPr>
        <p:spPr bwMode="auto">
          <a:xfrm>
            <a:off x="2879725" y="3141663"/>
            <a:ext cx="455613" cy="350837"/>
          </a:xfrm>
          <a:custGeom>
            <a:avLst/>
            <a:gdLst>
              <a:gd name="T0" fmla="*/ 174 w 287"/>
              <a:gd name="T1" fmla="*/ 25 h 221"/>
              <a:gd name="T2" fmla="*/ 154 w 287"/>
              <a:gd name="T3" fmla="*/ 41 h 221"/>
              <a:gd name="T4" fmla="*/ 118 w 287"/>
              <a:gd name="T5" fmla="*/ 53 h 221"/>
              <a:gd name="T6" fmla="*/ 18 w 287"/>
              <a:gd name="T7" fmla="*/ 81 h 221"/>
              <a:gd name="T8" fmla="*/ 2 w 287"/>
              <a:gd name="T9" fmla="*/ 105 h 221"/>
              <a:gd name="T10" fmla="*/ 30 w 287"/>
              <a:gd name="T11" fmla="*/ 173 h 221"/>
              <a:gd name="T12" fmla="*/ 106 w 287"/>
              <a:gd name="T13" fmla="*/ 221 h 221"/>
              <a:gd name="T14" fmla="*/ 214 w 287"/>
              <a:gd name="T15" fmla="*/ 189 h 221"/>
              <a:gd name="T16" fmla="*/ 250 w 287"/>
              <a:gd name="T17" fmla="*/ 133 h 221"/>
              <a:gd name="T18" fmla="*/ 278 w 287"/>
              <a:gd name="T19" fmla="*/ 65 h 221"/>
              <a:gd name="T20" fmla="*/ 274 w 287"/>
              <a:gd name="T21" fmla="*/ 9 h 221"/>
              <a:gd name="T22" fmla="*/ 250 w 287"/>
              <a:gd name="T23" fmla="*/ 1 h 221"/>
              <a:gd name="T24" fmla="*/ 186 w 287"/>
              <a:gd name="T25" fmla="*/ 13 h 221"/>
              <a:gd name="T26" fmla="*/ 174 w 287"/>
              <a:gd name="T27" fmla="*/ 17 h 221"/>
              <a:gd name="T28" fmla="*/ 162 w 287"/>
              <a:gd name="T29" fmla="*/ 21 h 221"/>
              <a:gd name="T30" fmla="*/ 174 w 287"/>
              <a:gd name="T31" fmla="*/ 25 h 22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7"/>
              <a:gd name="T49" fmla="*/ 0 h 221"/>
              <a:gd name="T50" fmla="*/ 287 w 287"/>
              <a:gd name="T51" fmla="*/ 221 h 22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7" h="221">
                <a:moveTo>
                  <a:pt x="174" y="25"/>
                </a:moveTo>
                <a:cubicBezTo>
                  <a:pt x="130" y="39"/>
                  <a:pt x="195" y="15"/>
                  <a:pt x="154" y="41"/>
                </a:cubicBezTo>
                <a:cubicBezTo>
                  <a:pt x="143" y="47"/>
                  <a:pt x="130" y="50"/>
                  <a:pt x="118" y="53"/>
                </a:cubicBezTo>
                <a:cubicBezTo>
                  <a:pt x="84" y="59"/>
                  <a:pt x="49" y="65"/>
                  <a:pt x="18" y="81"/>
                </a:cubicBezTo>
                <a:cubicBezTo>
                  <a:pt x="12" y="89"/>
                  <a:pt x="0" y="95"/>
                  <a:pt x="2" y="105"/>
                </a:cubicBezTo>
                <a:cubicBezTo>
                  <a:pt x="4" y="129"/>
                  <a:pt x="2" y="163"/>
                  <a:pt x="30" y="173"/>
                </a:cubicBezTo>
                <a:cubicBezTo>
                  <a:pt x="45" y="195"/>
                  <a:pt x="78" y="214"/>
                  <a:pt x="106" y="221"/>
                </a:cubicBezTo>
                <a:cubicBezTo>
                  <a:pt x="144" y="217"/>
                  <a:pt x="181" y="210"/>
                  <a:pt x="214" y="189"/>
                </a:cubicBezTo>
                <a:cubicBezTo>
                  <a:pt x="227" y="168"/>
                  <a:pt x="241" y="159"/>
                  <a:pt x="250" y="133"/>
                </a:cubicBezTo>
                <a:cubicBezTo>
                  <a:pt x="257" y="110"/>
                  <a:pt x="264" y="84"/>
                  <a:pt x="278" y="65"/>
                </a:cubicBezTo>
                <a:cubicBezTo>
                  <a:pt x="281" y="51"/>
                  <a:pt x="287" y="18"/>
                  <a:pt x="274" y="9"/>
                </a:cubicBezTo>
                <a:cubicBezTo>
                  <a:pt x="267" y="4"/>
                  <a:pt x="250" y="1"/>
                  <a:pt x="250" y="1"/>
                </a:cubicBezTo>
                <a:cubicBezTo>
                  <a:pt x="201" y="5"/>
                  <a:pt x="222" y="0"/>
                  <a:pt x="186" y="13"/>
                </a:cubicBezTo>
                <a:cubicBezTo>
                  <a:pt x="182" y="14"/>
                  <a:pt x="178" y="15"/>
                  <a:pt x="174" y="17"/>
                </a:cubicBezTo>
                <a:cubicBezTo>
                  <a:pt x="170" y="18"/>
                  <a:pt x="158" y="19"/>
                  <a:pt x="162" y="21"/>
                </a:cubicBezTo>
                <a:cubicBezTo>
                  <a:pt x="166" y="22"/>
                  <a:pt x="170" y="23"/>
                  <a:pt x="174" y="25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53" name="Freeform 21"/>
          <p:cNvSpPr>
            <a:spLocks/>
          </p:cNvSpPr>
          <p:nvPr/>
        </p:nvSpPr>
        <p:spPr bwMode="auto">
          <a:xfrm>
            <a:off x="4419600" y="2590800"/>
            <a:ext cx="546100" cy="381000"/>
          </a:xfrm>
          <a:custGeom>
            <a:avLst/>
            <a:gdLst>
              <a:gd name="T0" fmla="*/ 272 w 344"/>
              <a:gd name="T1" fmla="*/ 0 h 240"/>
              <a:gd name="T2" fmla="*/ 200 w 344"/>
              <a:gd name="T3" fmla="*/ 32 h 240"/>
              <a:gd name="T4" fmla="*/ 108 w 344"/>
              <a:gd name="T5" fmla="*/ 60 h 240"/>
              <a:gd name="T6" fmla="*/ 40 w 344"/>
              <a:gd name="T7" fmla="*/ 96 h 240"/>
              <a:gd name="T8" fmla="*/ 8 w 344"/>
              <a:gd name="T9" fmla="*/ 136 h 240"/>
              <a:gd name="T10" fmla="*/ 0 w 344"/>
              <a:gd name="T11" fmla="*/ 160 h 240"/>
              <a:gd name="T12" fmla="*/ 156 w 344"/>
              <a:gd name="T13" fmla="*/ 228 h 240"/>
              <a:gd name="T14" fmla="*/ 224 w 344"/>
              <a:gd name="T15" fmla="*/ 240 h 240"/>
              <a:gd name="T16" fmla="*/ 292 w 344"/>
              <a:gd name="T17" fmla="*/ 224 h 240"/>
              <a:gd name="T18" fmla="*/ 332 w 344"/>
              <a:gd name="T19" fmla="*/ 152 h 240"/>
              <a:gd name="T20" fmla="*/ 340 w 344"/>
              <a:gd name="T21" fmla="*/ 128 h 240"/>
              <a:gd name="T22" fmla="*/ 344 w 344"/>
              <a:gd name="T23" fmla="*/ 116 h 240"/>
              <a:gd name="T24" fmla="*/ 312 w 344"/>
              <a:gd name="T25" fmla="*/ 36 h 240"/>
              <a:gd name="T26" fmla="*/ 276 w 344"/>
              <a:gd name="T27" fmla="*/ 16 h 240"/>
              <a:gd name="T28" fmla="*/ 264 w 344"/>
              <a:gd name="T29" fmla="*/ 12 h 240"/>
              <a:gd name="T30" fmla="*/ 272 w 344"/>
              <a:gd name="T31" fmla="*/ 0 h 24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44"/>
              <a:gd name="T49" fmla="*/ 0 h 240"/>
              <a:gd name="T50" fmla="*/ 344 w 344"/>
              <a:gd name="T51" fmla="*/ 240 h 24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44" h="240">
                <a:moveTo>
                  <a:pt x="272" y="0"/>
                </a:moveTo>
                <a:cubicBezTo>
                  <a:pt x="257" y="21"/>
                  <a:pt x="223" y="24"/>
                  <a:pt x="200" y="32"/>
                </a:cubicBezTo>
                <a:cubicBezTo>
                  <a:pt x="170" y="41"/>
                  <a:pt x="136" y="45"/>
                  <a:pt x="108" y="60"/>
                </a:cubicBezTo>
                <a:cubicBezTo>
                  <a:pt x="84" y="71"/>
                  <a:pt x="63" y="84"/>
                  <a:pt x="40" y="96"/>
                </a:cubicBezTo>
                <a:cubicBezTo>
                  <a:pt x="30" y="110"/>
                  <a:pt x="14" y="120"/>
                  <a:pt x="8" y="136"/>
                </a:cubicBezTo>
                <a:cubicBezTo>
                  <a:pt x="4" y="143"/>
                  <a:pt x="0" y="160"/>
                  <a:pt x="0" y="160"/>
                </a:cubicBezTo>
                <a:cubicBezTo>
                  <a:pt x="20" y="221"/>
                  <a:pt x="102" y="224"/>
                  <a:pt x="156" y="228"/>
                </a:cubicBezTo>
                <a:cubicBezTo>
                  <a:pt x="205" y="237"/>
                  <a:pt x="182" y="234"/>
                  <a:pt x="224" y="240"/>
                </a:cubicBezTo>
                <a:cubicBezTo>
                  <a:pt x="265" y="236"/>
                  <a:pt x="261" y="234"/>
                  <a:pt x="292" y="224"/>
                </a:cubicBezTo>
                <a:cubicBezTo>
                  <a:pt x="307" y="200"/>
                  <a:pt x="320" y="177"/>
                  <a:pt x="332" y="152"/>
                </a:cubicBezTo>
                <a:cubicBezTo>
                  <a:pt x="335" y="144"/>
                  <a:pt x="337" y="136"/>
                  <a:pt x="340" y="128"/>
                </a:cubicBezTo>
                <a:cubicBezTo>
                  <a:pt x="341" y="124"/>
                  <a:pt x="344" y="116"/>
                  <a:pt x="344" y="116"/>
                </a:cubicBezTo>
                <a:cubicBezTo>
                  <a:pt x="339" y="81"/>
                  <a:pt x="336" y="60"/>
                  <a:pt x="312" y="36"/>
                </a:cubicBezTo>
                <a:cubicBezTo>
                  <a:pt x="303" y="27"/>
                  <a:pt x="286" y="21"/>
                  <a:pt x="276" y="16"/>
                </a:cubicBezTo>
                <a:cubicBezTo>
                  <a:pt x="272" y="14"/>
                  <a:pt x="265" y="16"/>
                  <a:pt x="264" y="12"/>
                </a:cubicBezTo>
                <a:cubicBezTo>
                  <a:pt x="262" y="7"/>
                  <a:pt x="269" y="4"/>
                  <a:pt x="272" y="0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54" name="Freeform 22"/>
          <p:cNvSpPr>
            <a:spLocks/>
          </p:cNvSpPr>
          <p:nvPr/>
        </p:nvSpPr>
        <p:spPr bwMode="auto">
          <a:xfrm>
            <a:off x="5005388" y="3136900"/>
            <a:ext cx="392112" cy="304800"/>
          </a:xfrm>
          <a:custGeom>
            <a:avLst/>
            <a:gdLst>
              <a:gd name="T0" fmla="*/ 239 w 247"/>
              <a:gd name="T1" fmla="*/ 68 h 192"/>
              <a:gd name="T2" fmla="*/ 95 w 247"/>
              <a:gd name="T3" fmla="*/ 0 h 192"/>
              <a:gd name="T4" fmla="*/ 43 w 247"/>
              <a:gd name="T5" fmla="*/ 4 h 192"/>
              <a:gd name="T6" fmla="*/ 19 w 247"/>
              <a:gd name="T7" fmla="*/ 12 h 192"/>
              <a:gd name="T8" fmla="*/ 3 w 247"/>
              <a:gd name="T9" fmla="*/ 40 h 192"/>
              <a:gd name="T10" fmla="*/ 55 w 247"/>
              <a:gd name="T11" fmla="*/ 164 h 192"/>
              <a:gd name="T12" fmla="*/ 135 w 247"/>
              <a:gd name="T13" fmla="*/ 192 h 192"/>
              <a:gd name="T14" fmla="*/ 199 w 247"/>
              <a:gd name="T15" fmla="*/ 180 h 192"/>
              <a:gd name="T16" fmla="*/ 239 w 247"/>
              <a:gd name="T17" fmla="*/ 136 h 192"/>
              <a:gd name="T18" fmla="*/ 247 w 247"/>
              <a:gd name="T19" fmla="*/ 124 h 192"/>
              <a:gd name="T20" fmla="*/ 235 w 247"/>
              <a:gd name="T21" fmla="*/ 72 h 192"/>
              <a:gd name="T22" fmla="*/ 227 w 247"/>
              <a:gd name="T23" fmla="*/ 60 h 192"/>
              <a:gd name="T24" fmla="*/ 239 w 247"/>
              <a:gd name="T25" fmla="*/ 68 h 1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47"/>
              <a:gd name="T40" fmla="*/ 0 h 192"/>
              <a:gd name="T41" fmla="*/ 247 w 247"/>
              <a:gd name="T42" fmla="*/ 192 h 19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47" h="192">
                <a:moveTo>
                  <a:pt x="239" y="68"/>
                </a:moveTo>
                <a:cubicBezTo>
                  <a:pt x="206" y="35"/>
                  <a:pt x="140" y="9"/>
                  <a:pt x="95" y="0"/>
                </a:cubicBezTo>
                <a:cubicBezTo>
                  <a:pt x="77" y="1"/>
                  <a:pt x="60" y="1"/>
                  <a:pt x="43" y="4"/>
                </a:cubicBezTo>
                <a:cubicBezTo>
                  <a:pt x="34" y="5"/>
                  <a:pt x="19" y="12"/>
                  <a:pt x="19" y="12"/>
                </a:cubicBezTo>
                <a:cubicBezTo>
                  <a:pt x="14" y="21"/>
                  <a:pt x="3" y="29"/>
                  <a:pt x="3" y="40"/>
                </a:cubicBezTo>
                <a:cubicBezTo>
                  <a:pt x="0" y="84"/>
                  <a:pt x="20" y="135"/>
                  <a:pt x="55" y="164"/>
                </a:cubicBezTo>
                <a:cubicBezTo>
                  <a:pt x="75" y="181"/>
                  <a:pt x="109" y="183"/>
                  <a:pt x="135" y="192"/>
                </a:cubicBezTo>
                <a:cubicBezTo>
                  <a:pt x="156" y="188"/>
                  <a:pt x="177" y="184"/>
                  <a:pt x="199" y="180"/>
                </a:cubicBezTo>
                <a:cubicBezTo>
                  <a:pt x="215" y="163"/>
                  <a:pt x="225" y="156"/>
                  <a:pt x="239" y="136"/>
                </a:cubicBezTo>
                <a:cubicBezTo>
                  <a:pt x="241" y="132"/>
                  <a:pt x="247" y="124"/>
                  <a:pt x="247" y="124"/>
                </a:cubicBezTo>
                <a:cubicBezTo>
                  <a:pt x="245" y="111"/>
                  <a:pt x="242" y="83"/>
                  <a:pt x="235" y="72"/>
                </a:cubicBezTo>
                <a:cubicBezTo>
                  <a:pt x="232" y="68"/>
                  <a:pt x="223" y="63"/>
                  <a:pt x="227" y="60"/>
                </a:cubicBezTo>
                <a:cubicBezTo>
                  <a:pt x="230" y="56"/>
                  <a:pt x="235" y="65"/>
                  <a:pt x="239" y="68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4114800" y="31242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4191000" y="31242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4267200" y="31242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2" name="Oval 26"/>
          <p:cNvSpPr>
            <a:spLocks noChangeArrowheads="1"/>
          </p:cNvSpPr>
          <p:nvPr/>
        </p:nvSpPr>
        <p:spPr bwMode="auto">
          <a:xfrm>
            <a:off x="4343400" y="31242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4038600" y="31242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4191000" y="30480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5" name="Oval 29"/>
          <p:cNvSpPr>
            <a:spLocks noChangeArrowheads="1"/>
          </p:cNvSpPr>
          <p:nvPr/>
        </p:nvSpPr>
        <p:spPr bwMode="auto">
          <a:xfrm>
            <a:off x="4267200" y="30480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6" name="Oval 30"/>
          <p:cNvSpPr>
            <a:spLocks noChangeArrowheads="1"/>
          </p:cNvSpPr>
          <p:nvPr/>
        </p:nvSpPr>
        <p:spPr bwMode="auto">
          <a:xfrm>
            <a:off x="4114800" y="30480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4114800" y="2971800"/>
            <a:ext cx="228600" cy="76200"/>
            <a:chOff x="2736" y="1200"/>
            <a:chExt cx="144" cy="48"/>
          </a:xfrm>
        </p:grpSpPr>
        <p:sp>
          <p:nvSpPr>
            <p:cNvPr id="44120" name="Oval 32"/>
            <p:cNvSpPr>
              <a:spLocks noChangeArrowheads="1"/>
            </p:cNvSpPr>
            <p:nvPr/>
          </p:nvSpPr>
          <p:spPr bwMode="auto">
            <a:xfrm>
              <a:off x="2736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21" name="Oval 33"/>
            <p:cNvSpPr>
              <a:spLocks noChangeArrowheads="1"/>
            </p:cNvSpPr>
            <p:nvPr/>
          </p:nvSpPr>
          <p:spPr bwMode="auto">
            <a:xfrm>
              <a:off x="2784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22" name="Oval 34"/>
            <p:cNvSpPr>
              <a:spLocks noChangeArrowheads="1"/>
            </p:cNvSpPr>
            <p:nvPr/>
          </p:nvSpPr>
          <p:spPr bwMode="auto">
            <a:xfrm>
              <a:off x="2832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4114800" y="2895600"/>
            <a:ext cx="228600" cy="76200"/>
            <a:chOff x="2736" y="1200"/>
            <a:chExt cx="144" cy="48"/>
          </a:xfrm>
        </p:grpSpPr>
        <p:sp>
          <p:nvSpPr>
            <p:cNvPr id="44117" name="Oval 36"/>
            <p:cNvSpPr>
              <a:spLocks noChangeArrowheads="1"/>
            </p:cNvSpPr>
            <p:nvPr/>
          </p:nvSpPr>
          <p:spPr bwMode="auto">
            <a:xfrm>
              <a:off x="2736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18" name="Oval 37"/>
            <p:cNvSpPr>
              <a:spLocks noChangeArrowheads="1"/>
            </p:cNvSpPr>
            <p:nvPr/>
          </p:nvSpPr>
          <p:spPr bwMode="auto">
            <a:xfrm>
              <a:off x="2784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19" name="Oval 38"/>
            <p:cNvSpPr>
              <a:spLocks noChangeArrowheads="1"/>
            </p:cNvSpPr>
            <p:nvPr/>
          </p:nvSpPr>
          <p:spPr bwMode="auto">
            <a:xfrm>
              <a:off x="2832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4114800" y="2819400"/>
            <a:ext cx="228600" cy="76200"/>
            <a:chOff x="2736" y="1200"/>
            <a:chExt cx="144" cy="48"/>
          </a:xfrm>
        </p:grpSpPr>
        <p:sp>
          <p:nvSpPr>
            <p:cNvPr id="44114" name="Oval 40"/>
            <p:cNvSpPr>
              <a:spLocks noChangeArrowheads="1"/>
            </p:cNvSpPr>
            <p:nvPr/>
          </p:nvSpPr>
          <p:spPr bwMode="auto">
            <a:xfrm>
              <a:off x="2736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15" name="Oval 41"/>
            <p:cNvSpPr>
              <a:spLocks noChangeArrowheads="1"/>
            </p:cNvSpPr>
            <p:nvPr/>
          </p:nvSpPr>
          <p:spPr bwMode="auto">
            <a:xfrm>
              <a:off x="2784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16" name="Oval 42"/>
            <p:cNvSpPr>
              <a:spLocks noChangeArrowheads="1"/>
            </p:cNvSpPr>
            <p:nvPr/>
          </p:nvSpPr>
          <p:spPr bwMode="auto">
            <a:xfrm>
              <a:off x="2832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4114800" y="2743200"/>
            <a:ext cx="228600" cy="76200"/>
            <a:chOff x="2736" y="1200"/>
            <a:chExt cx="144" cy="48"/>
          </a:xfrm>
        </p:grpSpPr>
        <p:sp>
          <p:nvSpPr>
            <p:cNvPr id="44111" name="Oval 44"/>
            <p:cNvSpPr>
              <a:spLocks noChangeArrowheads="1"/>
            </p:cNvSpPr>
            <p:nvPr/>
          </p:nvSpPr>
          <p:spPr bwMode="auto">
            <a:xfrm>
              <a:off x="2736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12" name="Oval 45"/>
            <p:cNvSpPr>
              <a:spLocks noChangeArrowheads="1"/>
            </p:cNvSpPr>
            <p:nvPr/>
          </p:nvSpPr>
          <p:spPr bwMode="auto">
            <a:xfrm>
              <a:off x="2784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13" name="Oval 46"/>
            <p:cNvSpPr>
              <a:spLocks noChangeArrowheads="1"/>
            </p:cNvSpPr>
            <p:nvPr/>
          </p:nvSpPr>
          <p:spPr bwMode="auto">
            <a:xfrm>
              <a:off x="2832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4114800" y="2667000"/>
            <a:ext cx="228600" cy="76200"/>
            <a:chOff x="2736" y="1200"/>
            <a:chExt cx="144" cy="48"/>
          </a:xfrm>
        </p:grpSpPr>
        <p:sp>
          <p:nvSpPr>
            <p:cNvPr id="44108" name="Oval 48"/>
            <p:cNvSpPr>
              <a:spLocks noChangeArrowheads="1"/>
            </p:cNvSpPr>
            <p:nvPr/>
          </p:nvSpPr>
          <p:spPr bwMode="auto">
            <a:xfrm>
              <a:off x="2736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09" name="Oval 49"/>
            <p:cNvSpPr>
              <a:spLocks noChangeArrowheads="1"/>
            </p:cNvSpPr>
            <p:nvPr/>
          </p:nvSpPr>
          <p:spPr bwMode="auto">
            <a:xfrm>
              <a:off x="2784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10" name="Oval 50"/>
            <p:cNvSpPr>
              <a:spLocks noChangeArrowheads="1"/>
            </p:cNvSpPr>
            <p:nvPr/>
          </p:nvSpPr>
          <p:spPr bwMode="auto">
            <a:xfrm>
              <a:off x="2832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4114800" y="2590800"/>
            <a:ext cx="228600" cy="76200"/>
            <a:chOff x="2736" y="1200"/>
            <a:chExt cx="144" cy="48"/>
          </a:xfrm>
        </p:grpSpPr>
        <p:sp>
          <p:nvSpPr>
            <p:cNvPr id="44105" name="Oval 52"/>
            <p:cNvSpPr>
              <a:spLocks noChangeArrowheads="1"/>
            </p:cNvSpPr>
            <p:nvPr/>
          </p:nvSpPr>
          <p:spPr bwMode="auto">
            <a:xfrm>
              <a:off x="2736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06" name="Oval 53"/>
            <p:cNvSpPr>
              <a:spLocks noChangeArrowheads="1"/>
            </p:cNvSpPr>
            <p:nvPr/>
          </p:nvSpPr>
          <p:spPr bwMode="auto">
            <a:xfrm>
              <a:off x="2784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07" name="Oval 54"/>
            <p:cNvSpPr>
              <a:spLocks noChangeArrowheads="1"/>
            </p:cNvSpPr>
            <p:nvPr/>
          </p:nvSpPr>
          <p:spPr bwMode="auto">
            <a:xfrm>
              <a:off x="2832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55"/>
          <p:cNvGrpSpPr>
            <a:grpSpLocks/>
          </p:cNvGrpSpPr>
          <p:nvPr/>
        </p:nvGrpSpPr>
        <p:grpSpPr bwMode="auto">
          <a:xfrm>
            <a:off x="4114800" y="2514600"/>
            <a:ext cx="228600" cy="76200"/>
            <a:chOff x="2736" y="1200"/>
            <a:chExt cx="144" cy="48"/>
          </a:xfrm>
        </p:grpSpPr>
        <p:sp>
          <p:nvSpPr>
            <p:cNvPr id="44102" name="Oval 56"/>
            <p:cNvSpPr>
              <a:spLocks noChangeArrowheads="1"/>
            </p:cNvSpPr>
            <p:nvPr/>
          </p:nvSpPr>
          <p:spPr bwMode="auto">
            <a:xfrm>
              <a:off x="2736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03" name="Oval 57"/>
            <p:cNvSpPr>
              <a:spLocks noChangeArrowheads="1"/>
            </p:cNvSpPr>
            <p:nvPr/>
          </p:nvSpPr>
          <p:spPr bwMode="auto">
            <a:xfrm>
              <a:off x="2784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04" name="Oval 58"/>
            <p:cNvSpPr>
              <a:spLocks noChangeArrowheads="1"/>
            </p:cNvSpPr>
            <p:nvPr/>
          </p:nvSpPr>
          <p:spPr bwMode="auto">
            <a:xfrm>
              <a:off x="2832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59"/>
          <p:cNvGrpSpPr>
            <a:grpSpLocks/>
          </p:cNvGrpSpPr>
          <p:nvPr/>
        </p:nvGrpSpPr>
        <p:grpSpPr bwMode="auto">
          <a:xfrm>
            <a:off x="4114800" y="2438400"/>
            <a:ext cx="228600" cy="76200"/>
            <a:chOff x="2736" y="1200"/>
            <a:chExt cx="144" cy="48"/>
          </a:xfrm>
        </p:grpSpPr>
        <p:sp>
          <p:nvSpPr>
            <p:cNvPr id="44099" name="Oval 60"/>
            <p:cNvSpPr>
              <a:spLocks noChangeArrowheads="1"/>
            </p:cNvSpPr>
            <p:nvPr/>
          </p:nvSpPr>
          <p:spPr bwMode="auto">
            <a:xfrm>
              <a:off x="2736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00" name="Oval 61"/>
            <p:cNvSpPr>
              <a:spLocks noChangeArrowheads="1"/>
            </p:cNvSpPr>
            <p:nvPr/>
          </p:nvSpPr>
          <p:spPr bwMode="auto">
            <a:xfrm>
              <a:off x="2784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01" name="Oval 62"/>
            <p:cNvSpPr>
              <a:spLocks noChangeArrowheads="1"/>
            </p:cNvSpPr>
            <p:nvPr/>
          </p:nvSpPr>
          <p:spPr bwMode="auto">
            <a:xfrm>
              <a:off x="2832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4114800" y="2362200"/>
            <a:ext cx="228600" cy="76200"/>
            <a:chOff x="2736" y="1200"/>
            <a:chExt cx="144" cy="48"/>
          </a:xfrm>
        </p:grpSpPr>
        <p:sp>
          <p:nvSpPr>
            <p:cNvPr id="44096" name="Oval 64"/>
            <p:cNvSpPr>
              <a:spLocks noChangeArrowheads="1"/>
            </p:cNvSpPr>
            <p:nvPr/>
          </p:nvSpPr>
          <p:spPr bwMode="auto">
            <a:xfrm>
              <a:off x="2736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97" name="Oval 65"/>
            <p:cNvSpPr>
              <a:spLocks noChangeArrowheads="1"/>
            </p:cNvSpPr>
            <p:nvPr/>
          </p:nvSpPr>
          <p:spPr bwMode="auto">
            <a:xfrm>
              <a:off x="2784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98" name="Oval 66"/>
            <p:cNvSpPr>
              <a:spLocks noChangeArrowheads="1"/>
            </p:cNvSpPr>
            <p:nvPr/>
          </p:nvSpPr>
          <p:spPr bwMode="auto">
            <a:xfrm>
              <a:off x="2832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67"/>
          <p:cNvGrpSpPr>
            <a:grpSpLocks/>
          </p:cNvGrpSpPr>
          <p:nvPr/>
        </p:nvGrpSpPr>
        <p:grpSpPr bwMode="auto">
          <a:xfrm>
            <a:off x="4114800" y="2286000"/>
            <a:ext cx="228600" cy="76200"/>
            <a:chOff x="2736" y="1200"/>
            <a:chExt cx="144" cy="48"/>
          </a:xfrm>
        </p:grpSpPr>
        <p:sp>
          <p:nvSpPr>
            <p:cNvPr id="44093" name="Oval 68"/>
            <p:cNvSpPr>
              <a:spLocks noChangeArrowheads="1"/>
            </p:cNvSpPr>
            <p:nvPr/>
          </p:nvSpPr>
          <p:spPr bwMode="auto">
            <a:xfrm>
              <a:off x="2736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94" name="Oval 69"/>
            <p:cNvSpPr>
              <a:spLocks noChangeArrowheads="1"/>
            </p:cNvSpPr>
            <p:nvPr/>
          </p:nvSpPr>
          <p:spPr bwMode="auto">
            <a:xfrm>
              <a:off x="2784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95" name="Oval 70"/>
            <p:cNvSpPr>
              <a:spLocks noChangeArrowheads="1"/>
            </p:cNvSpPr>
            <p:nvPr/>
          </p:nvSpPr>
          <p:spPr bwMode="auto">
            <a:xfrm>
              <a:off x="2832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71"/>
          <p:cNvGrpSpPr>
            <a:grpSpLocks/>
          </p:cNvGrpSpPr>
          <p:nvPr/>
        </p:nvGrpSpPr>
        <p:grpSpPr bwMode="auto">
          <a:xfrm>
            <a:off x="4114800" y="2209800"/>
            <a:ext cx="228600" cy="76200"/>
            <a:chOff x="2736" y="1200"/>
            <a:chExt cx="144" cy="48"/>
          </a:xfrm>
        </p:grpSpPr>
        <p:sp>
          <p:nvSpPr>
            <p:cNvPr id="44090" name="Oval 72"/>
            <p:cNvSpPr>
              <a:spLocks noChangeArrowheads="1"/>
            </p:cNvSpPr>
            <p:nvPr/>
          </p:nvSpPr>
          <p:spPr bwMode="auto">
            <a:xfrm>
              <a:off x="2736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91" name="Oval 73"/>
            <p:cNvSpPr>
              <a:spLocks noChangeArrowheads="1"/>
            </p:cNvSpPr>
            <p:nvPr/>
          </p:nvSpPr>
          <p:spPr bwMode="auto">
            <a:xfrm>
              <a:off x="2784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92" name="Oval 74"/>
            <p:cNvSpPr>
              <a:spLocks noChangeArrowheads="1"/>
            </p:cNvSpPr>
            <p:nvPr/>
          </p:nvSpPr>
          <p:spPr bwMode="auto">
            <a:xfrm>
              <a:off x="2832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75"/>
          <p:cNvGrpSpPr>
            <a:grpSpLocks/>
          </p:cNvGrpSpPr>
          <p:nvPr/>
        </p:nvGrpSpPr>
        <p:grpSpPr bwMode="auto">
          <a:xfrm>
            <a:off x="4114800" y="2133600"/>
            <a:ext cx="228600" cy="76200"/>
            <a:chOff x="2736" y="1200"/>
            <a:chExt cx="144" cy="48"/>
          </a:xfrm>
        </p:grpSpPr>
        <p:sp>
          <p:nvSpPr>
            <p:cNvPr id="44087" name="Oval 76"/>
            <p:cNvSpPr>
              <a:spLocks noChangeArrowheads="1"/>
            </p:cNvSpPr>
            <p:nvPr/>
          </p:nvSpPr>
          <p:spPr bwMode="auto">
            <a:xfrm>
              <a:off x="2736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88" name="Oval 77"/>
            <p:cNvSpPr>
              <a:spLocks noChangeArrowheads="1"/>
            </p:cNvSpPr>
            <p:nvPr/>
          </p:nvSpPr>
          <p:spPr bwMode="auto">
            <a:xfrm>
              <a:off x="2784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89" name="Oval 78"/>
            <p:cNvSpPr>
              <a:spLocks noChangeArrowheads="1"/>
            </p:cNvSpPr>
            <p:nvPr/>
          </p:nvSpPr>
          <p:spPr bwMode="auto">
            <a:xfrm>
              <a:off x="2832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535" name="Oval 79"/>
          <p:cNvSpPr>
            <a:spLocks noChangeArrowheads="1"/>
          </p:cNvSpPr>
          <p:nvPr/>
        </p:nvSpPr>
        <p:spPr bwMode="auto">
          <a:xfrm>
            <a:off x="4191000" y="20574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6" name="Oval 80"/>
          <p:cNvSpPr>
            <a:spLocks noChangeArrowheads="1"/>
          </p:cNvSpPr>
          <p:nvPr/>
        </p:nvSpPr>
        <p:spPr bwMode="auto">
          <a:xfrm>
            <a:off x="4267200" y="20574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7" name="Oval 81"/>
          <p:cNvSpPr>
            <a:spLocks noChangeArrowheads="1"/>
          </p:cNvSpPr>
          <p:nvPr/>
        </p:nvSpPr>
        <p:spPr bwMode="auto">
          <a:xfrm>
            <a:off x="4114800" y="20574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8" name="Oval 82"/>
          <p:cNvSpPr>
            <a:spLocks noChangeArrowheads="1"/>
          </p:cNvSpPr>
          <p:nvPr/>
        </p:nvSpPr>
        <p:spPr bwMode="auto">
          <a:xfrm>
            <a:off x="4038600" y="20574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9" name="Oval 83"/>
          <p:cNvSpPr>
            <a:spLocks noChangeArrowheads="1"/>
          </p:cNvSpPr>
          <p:nvPr/>
        </p:nvSpPr>
        <p:spPr bwMode="auto">
          <a:xfrm>
            <a:off x="4343400" y="20574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0" name="Oval 84"/>
          <p:cNvSpPr>
            <a:spLocks noChangeArrowheads="1"/>
          </p:cNvSpPr>
          <p:nvPr/>
        </p:nvSpPr>
        <p:spPr bwMode="auto">
          <a:xfrm>
            <a:off x="4191000" y="19812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1" name="Oval 85"/>
          <p:cNvSpPr>
            <a:spLocks noChangeArrowheads="1"/>
          </p:cNvSpPr>
          <p:nvPr/>
        </p:nvSpPr>
        <p:spPr bwMode="auto">
          <a:xfrm>
            <a:off x="4267200" y="19812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2" name="Oval 86"/>
          <p:cNvSpPr>
            <a:spLocks noChangeArrowheads="1"/>
          </p:cNvSpPr>
          <p:nvPr/>
        </p:nvSpPr>
        <p:spPr bwMode="auto">
          <a:xfrm>
            <a:off x="4114800" y="19812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3" name="Oval 87"/>
          <p:cNvSpPr>
            <a:spLocks noChangeArrowheads="1"/>
          </p:cNvSpPr>
          <p:nvPr/>
        </p:nvSpPr>
        <p:spPr bwMode="auto">
          <a:xfrm>
            <a:off x="4038600" y="19812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4" name="Oval 88"/>
          <p:cNvSpPr>
            <a:spLocks noChangeArrowheads="1"/>
          </p:cNvSpPr>
          <p:nvPr/>
        </p:nvSpPr>
        <p:spPr bwMode="auto">
          <a:xfrm>
            <a:off x="4343400" y="19812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5" name="Oval 89"/>
          <p:cNvSpPr>
            <a:spLocks noChangeArrowheads="1"/>
          </p:cNvSpPr>
          <p:nvPr/>
        </p:nvSpPr>
        <p:spPr bwMode="auto">
          <a:xfrm>
            <a:off x="3962400" y="19812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6" name="Oval 90"/>
          <p:cNvSpPr>
            <a:spLocks noChangeArrowheads="1"/>
          </p:cNvSpPr>
          <p:nvPr/>
        </p:nvSpPr>
        <p:spPr bwMode="auto">
          <a:xfrm>
            <a:off x="4419600" y="19812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8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3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4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9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3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6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9" grpId="0" animBg="1"/>
      <p:bldP spid="19480" grpId="0" animBg="1"/>
      <p:bldP spid="19481" grpId="0" animBg="1"/>
      <p:bldP spid="19482" grpId="0" animBg="1"/>
      <p:bldP spid="19483" grpId="0" animBg="1"/>
      <p:bldP spid="19484" grpId="0" animBg="1"/>
      <p:bldP spid="19485" grpId="0" animBg="1"/>
      <p:bldP spid="19486" grpId="0" animBg="1"/>
      <p:bldP spid="19535" grpId="0" animBg="1"/>
      <p:bldP spid="19536" grpId="0" animBg="1"/>
      <p:bldP spid="19537" grpId="0" animBg="1"/>
      <p:bldP spid="19538" grpId="0" animBg="1"/>
      <p:bldP spid="19539" grpId="0" animBg="1"/>
      <p:bldP spid="19540" grpId="0" animBg="1"/>
      <p:bldP spid="19541" grpId="0" animBg="1"/>
      <p:bldP spid="19542" grpId="0" animBg="1"/>
      <p:bldP spid="19543" grpId="0" animBg="1"/>
      <p:bldP spid="19544" grpId="0" animBg="1"/>
      <p:bldP spid="19545" grpId="0" animBg="1"/>
      <p:bldP spid="195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Villous development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76" y="1828800"/>
            <a:ext cx="886452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334125" y="5638800"/>
            <a:ext cx="172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Sadler, 2004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0400" y="6057900"/>
            <a:ext cx="4218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NB: Extra-embryonic mesoderm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Day 21</a:t>
            </a:r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600200"/>
            <a:ext cx="51054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6553200" y="6096000"/>
            <a:ext cx="172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Sadler,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GB"/>
              <a:t>Day 28</a:t>
            </a:r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7418388" y="6096000"/>
            <a:ext cx="1725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Sadler, 2006</a:t>
            </a:r>
          </a:p>
        </p:txBody>
      </p:sp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0063" y="762000"/>
            <a:ext cx="56483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Villous structure</a:t>
            </a:r>
            <a:endParaRPr lang="en-GB" dirty="0"/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692275"/>
            <a:ext cx="5562600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 rot="10800000">
            <a:off x="1508125" y="3638550"/>
            <a:ext cx="564356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stealth" w="med" len="lg"/>
            <a:tailEnd type="none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609600" y="1524000"/>
            <a:ext cx="760412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2667000" y="3886200"/>
            <a:ext cx="36941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3200"/>
              <a:t>Embryo development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33350"/>
            <a:ext cx="675180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350125" y="6400800"/>
            <a:ext cx="194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P. Kaufmann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8388" y="533400"/>
            <a:ext cx="44608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705600" y="6096000"/>
            <a:ext cx="194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P. Kaufmann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838200"/>
            <a:ext cx="57912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762000" y="6099175"/>
            <a:ext cx="6261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Malassine </a:t>
            </a:r>
            <a:r>
              <a:rPr lang="en-US" sz="1600" i="1"/>
              <a:t>et al.</a:t>
            </a:r>
            <a:r>
              <a:rPr lang="en-US" sz="1600"/>
              <a:t> </a:t>
            </a:r>
            <a:r>
              <a:rPr lang="en-US" sz="1600" i="1"/>
              <a:t>Retrovirology</a:t>
            </a:r>
            <a:r>
              <a:rPr lang="en-US" sz="1600"/>
              <a:t> 2008 </a:t>
            </a:r>
            <a:r>
              <a:rPr lang="en-US" sz="1600" b="1"/>
              <a:t>5</a:t>
            </a:r>
            <a:r>
              <a:rPr lang="en-US" sz="1600"/>
              <a:t>:6.</a:t>
            </a:r>
            <a:r>
              <a:rPr lang="en-GB" sz="1600"/>
              <a:t> </a:t>
            </a:r>
            <a:r>
              <a:rPr lang="en-US" sz="1600"/>
              <a:t>doi:10.1186/1742-4690-5-6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6575" y="304800"/>
            <a:ext cx="4416425" cy="55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24000"/>
            <a:ext cx="35306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Formation of </a:t>
            </a:r>
            <a:r>
              <a:rPr lang="en-US" dirty="0" err="1" smtClean="0"/>
              <a:t>villi</a:t>
            </a:r>
            <a:endParaRPr lang="en-US" dirty="0" smtClean="0"/>
          </a:p>
          <a:p>
            <a:pPr lvl="1"/>
            <a:r>
              <a:rPr lang="en-US" dirty="0" smtClean="0"/>
              <a:t>Starts shortly after implantation</a:t>
            </a:r>
          </a:p>
          <a:p>
            <a:pPr lvl="1"/>
            <a:r>
              <a:rPr lang="en-US" dirty="0" smtClean="0"/>
              <a:t>Simple iterative process of cell replication and movement</a:t>
            </a:r>
          </a:p>
          <a:p>
            <a:pPr lvl="1"/>
            <a:r>
              <a:rPr lang="en-US" dirty="0" err="1" smtClean="0"/>
              <a:t>Syncytiotrophoblast</a:t>
            </a:r>
            <a:r>
              <a:rPr lang="en-US" dirty="0" smtClean="0"/>
              <a:t> + </a:t>
            </a:r>
            <a:r>
              <a:rPr lang="en-US" dirty="0" err="1" smtClean="0"/>
              <a:t>cytotrophoblast</a:t>
            </a:r>
            <a:r>
              <a:rPr lang="en-US" dirty="0" smtClean="0"/>
              <a:t> + mesoderm + blood vessels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Further development of </a:t>
            </a:r>
            <a:r>
              <a:rPr lang="en-US" dirty="0" err="1" smtClean="0"/>
              <a:t>villi</a:t>
            </a:r>
            <a:endParaRPr lang="en-US" dirty="0" smtClean="0"/>
          </a:p>
          <a:p>
            <a:pPr lvl="1"/>
            <a:r>
              <a:rPr lang="en-US" dirty="0" smtClean="0"/>
              <a:t>Maintenance of </a:t>
            </a:r>
            <a:r>
              <a:rPr lang="en-US" dirty="0" err="1" smtClean="0"/>
              <a:t>syncytium</a:t>
            </a:r>
            <a:endParaRPr lang="en-US" dirty="0" smtClean="0"/>
          </a:p>
          <a:p>
            <a:pPr lvl="1"/>
            <a:r>
              <a:rPr lang="en-US" dirty="0" smtClean="0"/>
              <a:t>Loss of </a:t>
            </a:r>
            <a:r>
              <a:rPr lang="en-US" dirty="0" err="1" smtClean="0"/>
              <a:t>cytotrophoblast</a:t>
            </a:r>
            <a:endParaRPr lang="en-US" dirty="0" smtClean="0"/>
          </a:p>
          <a:p>
            <a:pPr lvl="1"/>
            <a:r>
              <a:rPr lang="en-US" dirty="0" smtClean="0"/>
              <a:t>Decreased distance between fetal &amp; maternal blood supplies</a:t>
            </a:r>
          </a:p>
          <a:p>
            <a:pPr lvl="1"/>
            <a:r>
              <a:rPr lang="en-US" dirty="0" smtClean="0"/>
              <a:t>Elaboration of basic structure: main reason for increased size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Placental (or villous) functions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/>
              <a:t>Functions</a:t>
            </a:r>
            <a:endParaRPr lang="en-US" sz="3200" dirty="0" smtClean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Separation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Exchange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Biosynthesis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Immunoregulation</a:t>
            </a:r>
            <a:endParaRPr lang="en-US" sz="2800" dirty="0">
              <a:ea typeface="ＭＳ Ｐゴシック" charset="-128"/>
              <a:cs typeface="ＭＳ Ｐゴシック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Connection</a:t>
            </a: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Separation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Maternal blood and fetal blood never mix.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Pregnancy MAY be independent of the uterus - e.g. ectopic pregnancy.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762000" y="6099175"/>
            <a:ext cx="6261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Malassine </a:t>
            </a:r>
            <a:r>
              <a:rPr lang="en-US" sz="1600" i="1"/>
              <a:t>et al.</a:t>
            </a:r>
            <a:r>
              <a:rPr lang="en-US" sz="1600"/>
              <a:t> </a:t>
            </a:r>
            <a:r>
              <a:rPr lang="en-US" sz="1600" i="1"/>
              <a:t>Retrovirology</a:t>
            </a:r>
            <a:r>
              <a:rPr lang="en-US" sz="1600"/>
              <a:t> 2008 </a:t>
            </a:r>
            <a:r>
              <a:rPr lang="en-US" sz="1600" b="1"/>
              <a:t>5</a:t>
            </a:r>
            <a:r>
              <a:rPr lang="en-US" sz="1600"/>
              <a:t>:6.</a:t>
            </a:r>
            <a:r>
              <a:rPr lang="en-GB" sz="1600"/>
              <a:t> </a:t>
            </a:r>
            <a:r>
              <a:rPr lang="en-US" sz="1600"/>
              <a:t>doi:10.1186/1742-4690-5-6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6575" y="304800"/>
            <a:ext cx="4416425" cy="55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24000"/>
            <a:ext cx="35306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95300" y="228600"/>
            <a:ext cx="2634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Separation &amp; </a:t>
            </a:r>
          </a:p>
          <a:p>
            <a:r>
              <a:rPr lang="en-US" sz="3600" dirty="0" smtClean="0"/>
              <a:t>exchange</a:t>
            </a:r>
            <a:endParaRPr lang="en-US" sz="36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Exchange</a:t>
            </a:r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Products in: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>
                <a:ea typeface="ＭＳ Ｐゴシック" charset="-128"/>
                <a:cs typeface="ＭＳ Ｐゴシック" charset="-128"/>
              </a:rPr>
              <a:t>Glucose, amino acids, lipids, oxygen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>
                <a:ea typeface="ＭＳ Ｐゴシック" charset="-128"/>
                <a:cs typeface="ＭＳ Ｐゴシック" charset="-128"/>
              </a:rPr>
              <a:t>Peptides and proteins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Products (waste) out: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>
                <a:ea typeface="ＭＳ Ｐゴシック" charset="-128"/>
                <a:cs typeface="ＭＳ Ｐゴシック" charset="-128"/>
              </a:rPr>
              <a:t>Carbon dioxide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>
                <a:ea typeface="ＭＳ Ｐゴシック" charset="-128"/>
                <a:cs typeface="ＭＳ Ｐゴシック" charset="-128"/>
              </a:rPr>
              <a:t>metabolites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chemeClr val="tx2"/>
                </a:solidFill>
                <a:latin typeface="Arial" charset="0"/>
              </a:rPr>
              <a:t>Fetal side of placenta</a:t>
            </a:r>
          </a:p>
        </p:txBody>
      </p:sp>
      <p:pic>
        <p:nvPicPr>
          <p:cNvPr id="19459" name="Picture 3" descr="61596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863" y="1104900"/>
            <a:ext cx="7932737" cy="520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Exchange processes</a:t>
            </a:r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Diffusion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>
                <a:ea typeface="ＭＳ Ｐゴシック" charset="-128"/>
                <a:cs typeface="ＭＳ Ｐゴシック" charset="-128"/>
              </a:rPr>
              <a:t>Concentration gradient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>
                <a:ea typeface="ＭＳ Ｐゴシック" charset="-128"/>
                <a:cs typeface="ＭＳ Ｐゴシック" charset="-128"/>
              </a:rPr>
              <a:t>Additional mechanisms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Facilitated diffusion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Active transport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Receptor-mediated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Aqueous or lipid-specific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685800" y="-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Biosynthesis</a:t>
            </a: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685800" y="11430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 smtClean="0"/>
              <a:t>Extreme placental metabolic capacity	Synthesis &amp; metabolism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 smtClean="0"/>
              <a:t>Hormones</a:t>
            </a:r>
            <a:endParaRPr lang="en-US" sz="320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Pregnancy specific or general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Roles?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/>
              <a:t>Growth factors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For placental development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/>
              <a:t>Cytokines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To regulate </a:t>
            </a:r>
            <a:r>
              <a:rPr lang="en-US" sz="2800" dirty="0" err="1">
                <a:ea typeface="ＭＳ Ｐゴシック" charset="-128"/>
                <a:cs typeface="ＭＳ Ｐゴシック" charset="-128"/>
              </a:rPr>
              <a:t>feto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-maternal interface?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Biosynthetic pathways</a:t>
            </a: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524000"/>
            <a:ext cx="73152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Immunoregulation</a:t>
            </a: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Normally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>
                <a:ea typeface="ＭＳ Ｐゴシック" charset="-128"/>
                <a:cs typeface="ＭＳ Ｐゴシック" charset="-128"/>
              </a:rPr>
              <a:t>Exposure of tissue to foreign antigens activates the immune response, leading to rejection within a few days or weeks.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In pregnancy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>
                <a:ea typeface="ＭＳ Ｐゴシック" charset="-128"/>
                <a:cs typeface="ＭＳ Ｐゴシック" charset="-128"/>
              </a:rPr>
              <a:t>There is intimate contact between maternal and fetal tissues, with no evidence of any rejection!!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Placental development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feto</a:t>
            </a:r>
            <a:r>
              <a:rPr lang="en-US" dirty="0" smtClean="0"/>
              <a:t>-</a:t>
            </a:r>
            <a:r>
              <a:rPr lang="en-US" smtClean="0"/>
              <a:t>maternal interface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GB" dirty="0" smtClean="0"/>
              <a:t>During implantation </a:t>
            </a:r>
            <a:r>
              <a:rPr lang="en-GB" dirty="0"/>
              <a:t>(Day 7.5)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143000"/>
            <a:ext cx="792480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55800" y="5842000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Placenta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67300" y="5867400"/>
            <a:ext cx="3612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Decidualising</a:t>
            </a:r>
            <a:r>
              <a:rPr lang="en-US" dirty="0" smtClean="0"/>
              <a:t> </a:t>
            </a:r>
            <a:r>
              <a:rPr lang="en-US" dirty="0" err="1" smtClean="0"/>
              <a:t>endometrium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rot="5400000" flipH="1" flipV="1">
            <a:off x="1638300" y="4533900"/>
            <a:ext cx="2057400" cy="6096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16200000" flipV="1">
            <a:off x="3619500" y="3086100"/>
            <a:ext cx="3733800" cy="19812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588" y="914400"/>
            <a:ext cx="78740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35584" y="152400"/>
            <a:ext cx="472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Basic placental structure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8700" y="6248400"/>
            <a:ext cx="3756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Spiral (endometrial) arteries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81000" y="0"/>
            <a:ext cx="85709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4000"/>
              <a:t>Uterine changes following fertilisation</a:t>
            </a:r>
            <a:endParaRPr lang="en-US" sz="4000">
              <a:latin typeface="Times New Roman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41375"/>
            <a:ext cx="8712200" cy="5522913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38200" y="2438400"/>
            <a:ext cx="6477000" cy="304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62000" y="2362200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LMP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648200" y="3200400"/>
            <a:ext cx="990600" cy="2286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5638800" y="548640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Up Arrow 7"/>
          <p:cNvSpPr/>
          <p:nvPr/>
        </p:nvSpPr>
        <p:spPr bwMode="auto">
          <a:xfrm>
            <a:off x="7010400" y="5791200"/>
            <a:ext cx="609600" cy="6858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GB" dirty="0">
                <a:latin typeface="Times New Roman"/>
                <a:cs typeface="Times New Roman"/>
              </a:rPr>
              <a:t>Day 9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066800"/>
            <a:ext cx="5715000" cy="445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6334125" y="5991225"/>
            <a:ext cx="17280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Sadler, 2006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300" y="556260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STB contact</a:t>
            </a:r>
            <a:endParaRPr 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GB" dirty="0"/>
              <a:t>Day 13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1225" y="906463"/>
            <a:ext cx="5133975" cy="48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6400800" y="6172200"/>
            <a:ext cx="172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Sadler, 2006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4700" y="5791200"/>
            <a:ext cx="2300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Capillary contact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61596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088" y="1185863"/>
            <a:ext cx="7885112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chemeClr val="tx2"/>
                </a:solidFill>
                <a:latin typeface="Arial" charset="0"/>
              </a:rPr>
              <a:t>Maternal side of placenta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343400" y="3657600"/>
            <a:ext cx="2825750" cy="1447800"/>
            <a:chOff x="2736" y="2448"/>
            <a:chExt cx="1780" cy="912"/>
          </a:xfrm>
        </p:grpSpPr>
        <p:sp>
          <p:nvSpPr>
            <p:cNvPr id="20485" name="Oval 7"/>
            <p:cNvSpPr>
              <a:spLocks noChangeArrowheads="1"/>
            </p:cNvSpPr>
            <p:nvPr/>
          </p:nvSpPr>
          <p:spPr bwMode="auto">
            <a:xfrm>
              <a:off x="2736" y="2448"/>
              <a:ext cx="816" cy="912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6" name="Text Box 8"/>
            <p:cNvSpPr txBox="1">
              <a:spLocks noChangeArrowheads="1"/>
            </p:cNvSpPr>
            <p:nvPr/>
          </p:nvSpPr>
          <p:spPr bwMode="auto">
            <a:xfrm>
              <a:off x="3600" y="2736"/>
              <a:ext cx="9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Cotyledon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Day 21</a:t>
            </a:r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600200"/>
            <a:ext cx="51054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6553200" y="6096000"/>
            <a:ext cx="172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Sadler,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GB"/>
              <a:t>Day 28</a:t>
            </a:r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7418388" y="6096000"/>
            <a:ext cx="1725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Sadler, 2006</a:t>
            </a:r>
          </a:p>
        </p:txBody>
      </p:sp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0063" y="762000"/>
            <a:ext cx="56483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Villous structure – vessel error!</a:t>
            </a:r>
            <a:endParaRPr lang="en-GB" dirty="0"/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692275"/>
            <a:ext cx="5562600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00200" y="5410200"/>
            <a:ext cx="556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less than 30 – cannot be spiral arteries!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2"/>
          <p:cNvSpPr>
            <a:spLocks noChangeArrowheads="1"/>
          </p:cNvSpPr>
          <p:nvPr/>
        </p:nvSpPr>
        <p:spPr bwMode="auto">
          <a:xfrm>
            <a:off x="990600" y="12954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Rectangle 3"/>
          <p:cNvSpPr>
            <a:spLocks noChangeArrowheads="1"/>
          </p:cNvSpPr>
          <p:nvPr/>
        </p:nvSpPr>
        <p:spPr bwMode="auto">
          <a:xfrm>
            <a:off x="685800" y="304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>
                <a:solidFill>
                  <a:schemeClr val="tx2"/>
                </a:solidFill>
              </a:rPr>
              <a:t>Placental development</a:t>
            </a:r>
          </a:p>
        </p:txBody>
      </p:sp>
      <p:sp>
        <p:nvSpPr>
          <p:cNvPr id="90" name="Oval 4"/>
          <p:cNvSpPr>
            <a:spLocks noChangeArrowheads="1"/>
          </p:cNvSpPr>
          <p:nvPr/>
        </p:nvSpPr>
        <p:spPr bwMode="auto">
          <a:xfrm flipH="1">
            <a:off x="1143000" y="1447800"/>
            <a:ext cx="17463" cy="17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Oval 5"/>
          <p:cNvSpPr>
            <a:spLocks noChangeArrowheads="1"/>
          </p:cNvSpPr>
          <p:nvPr/>
        </p:nvSpPr>
        <p:spPr bwMode="auto">
          <a:xfrm>
            <a:off x="1066800" y="1828800"/>
            <a:ext cx="71438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Oval 6"/>
          <p:cNvSpPr>
            <a:spLocks noChangeArrowheads="1"/>
          </p:cNvSpPr>
          <p:nvPr/>
        </p:nvSpPr>
        <p:spPr bwMode="auto">
          <a:xfrm>
            <a:off x="1066800" y="2133600"/>
            <a:ext cx="377825" cy="3746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Rectangle 7"/>
          <p:cNvSpPr>
            <a:spLocks noChangeArrowheads="1"/>
          </p:cNvSpPr>
          <p:nvPr/>
        </p:nvSpPr>
        <p:spPr bwMode="auto">
          <a:xfrm>
            <a:off x="133350" y="11382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94" name="Rectangle 8"/>
          <p:cNvSpPr>
            <a:spLocks noChangeArrowheads="1"/>
          </p:cNvSpPr>
          <p:nvPr/>
        </p:nvSpPr>
        <p:spPr bwMode="auto">
          <a:xfrm>
            <a:off x="157163" y="164941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95" name="Rectangle 9"/>
          <p:cNvSpPr>
            <a:spLocks noChangeArrowheads="1"/>
          </p:cNvSpPr>
          <p:nvPr/>
        </p:nvSpPr>
        <p:spPr bwMode="auto">
          <a:xfrm>
            <a:off x="157163" y="20574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96" name="Rectangle 10"/>
          <p:cNvSpPr>
            <a:spLocks noChangeArrowheads="1"/>
          </p:cNvSpPr>
          <p:nvPr/>
        </p:nvSpPr>
        <p:spPr bwMode="auto">
          <a:xfrm>
            <a:off x="157163" y="2811463"/>
            <a:ext cx="62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4-8</a:t>
            </a:r>
          </a:p>
        </p:txBody>
      </p:sp>
      <p:sp>
        <p:nvSpPr>
          <p:cNvPr id="97" name="Rectangle 11"/>
          <p:cNvSpPr>
            <a:spLocks noChangeArrowheads="1"/>
          </p:cNvSpPr>
          <p:nvPr/>
        </p:nvSpPr>
        <p:spPr bwMode="auto">
          <a:xfrm>
            <a:off x="76200" y="35814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9-13</a:t>
            </a:r>
          </a:p>
        </p:txBody>
      </p:sp>
      <p:sp>
        <p:nvSpPr>
          <p:cNvPr id="98" name="Rectangle 12"/>
          <p:cNvSpPr>
            <a:spLocks noChangeArrowheads="1"/>
          </p:cNvSpPr>
          <p:nvPr/>
        </p:nvSpPr>
        <p:spPr bwMode="auto">
          <a:xfrm>
            <a:off x="3276600" y="1143000"/>
            <a:ext cx="4572000" cy="4800600"/>
          </a:xfrm>
          <a:prstGeom prst="rect">
            <a:avLst/>
          </a:prstGeom>
          <a:gradFill rotWithShape="0">
            <a:gsLst>
              <a:gs pos="0">
                <a:srgbClr val="E3928F"/>
              </a:gs>
              <a:gs pos="100000">
                <a:srgbClr val="FF000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Oval 13"/>
          <p:cNvSpPr>
            <a:spLocks noChangeArrowheads="1"/>
          </p:cNvSpPr>
          <p:nvPr/>
        </p:nvSpPr>
        <p:spPr bwMode="auto">
          <a:xfrm>
            <a:off x="3352800" y="1905000"/>
            <a:ext cx="71438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Oval 14"/>
          <p:cNvSpPr>
            <a:spLocks noChangeArrowheads="1"/>
          </p:cNvSpPr>
          <p:nvPr/>
        </p:nvSpPr>
        <p:spPr bwMode="auto">
          <a:xfrm flipH="1">
            <a:off x="3352800" y="1447800"/>
            <a:ext cx="17463" cy="17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1" name="Group 15"/>
          <p:cNvGrpSpPr>
            <a:grpSpLocks/>
          </p:cNvGrpSpPr>
          <p:nvPr/>
        </p:nvGrpSpPr>
        <p:grpSpPr bwMode="auto">
          <a:xfrm>
            <a:off x="3076575" y="2136775"/>
            <a:ext cx="501650" cy="628650"/>
            <a:chOff x="1938" y="1346"/>
            <a:chExt cx="316" cy="396"/>
          </a:xfrm>
        </p:grpSpPr>
        <p:sp>
          <p:nvSpPr>
            <p:cNvPr id="102" name="Oval 16"/>
            <p:cNvSpPr>
              <a:spLocks noChangeArrowheads="1"/>
            </p:cNvSpPr>
            <p:nvPr/>
          </p:nvSpPr>
          <p:spPr bwMode="auto">
            <a:xfrm>
              <a:off x="2016" y="1392"/>
              <a:ext cx="238" cy="2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7"/>
            <p:cNvSpPr>
              <a:spLocks/>
            </p:cNvSpPr>
            <p:nvPr/>
          </p:nvSpPr>
          <p:spPr bwMode="auto">
            <a:xfrm>
              <a:off x="1938" y="1346"/>
              <a:ext cx="135" cy="39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73" y="22"/>
                </a:cxn>
                <a:cxn ang="0">
                  <a:pos x="66" y="45"/>
                </a:cxn>
                <a:cxn ang="0">
                  <a:pos x="6" y="202"/>
                </a:cxn>
                <a:cxn ang="0">
                  <a:pos x="13" y="329"/>
                </a:cxn>
                <a:cxn ang="0">
                  <a:pos x="133" y="396"/>
                </a:cxn>
                <a:cxn ang="0">
                  <a:pos x="126" y="238"/>
                </a:cxn>
                <a:cxn ang="0">
                  <a:pos x="73" y="172"/>
                </a:cxn>
                <a:cxn ang="0">
                  <a:pos x="111" y="90"/>
                </a:cxn>
                <a:cxn ang="0">
                  <a:pos x="118" y="0"/>
                </a:cxn>
              </a:cxnLst>
              <a:rect l="0" t="0" r="r" b="b"/>
              <a:pathLst>
                <a:path w="135" h="396">
                  <a:moveTo>
                    <a:pt x="118" y="0"/>
                  </a:moveTo>
                  <a:cubicBezTo>
                    <a:pt x="103" y="4"/>
                    <a:pt x="83" y="8"/>
                    <a:pt x="73" y="22"/>
                  </a:cubicBezTo>
                  <a:cubicBezTo>
                    <a:pt x="68" y="28"/>
                    <a:pt x="69" y="37"/>
                    <a:pt x="66" y="45"/>
                  </a:cubicBezTo>
                  <a:cubicBezTo>
                    <a:pt x="40" y="97"/>
                    <a:pt x="16" y="143"/>
                    <a:pt x="6" y="202"/>
                  </a:cubicBezTo>
                  <a:cubicBezTo>
                    <a:pt x="8" y="244"/>
                    <a:pt x="0" y="288"/>
                    <a:pt x="13" y="329"/>
                  </a:cubicBezTo>
                  <a:cubicBezTo>
                    <a:pt x="24" y="367"/>
                    <a:pt x="96" y="396"/>
                    <a:pt x="133" y="396"/>
                  </a:cubicBezTo>
                  <a:lnTo>
                    <a:pt x="126" y="238"/>
                  </a:lnTo>
                  <a:cubicBezTo>
                    <a:pt x="81" y="239"/>
                    <a:pt x="85" y="206"/>
                    <a:pt x="73" y="172"/>
                  </a:cubicBezTo>
                  <a:cubicBezTo>
                    <a:pt x="79" y="130"/>
                    <a:pt x="71" y="102"/>
                    <a:pt x="111" y="90"/>
                  </a:cubicBezTo>
                  <a:cubicBezTo>
                    <a:pt x="135" y="52"/>
                    <a:pt x="118" y="42"/>
                    <a:pt x="118" y="0"/>
                  </a:cubicBezTo>
                  <a:close/>
                </a:path>
              </a:pathLst>
            </a:custGeom>
            <a:solidFill>
              <a:srgbClr val="E3928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4" name="Freeform 18"/>
          <p:cNvSpPr>
            <a:spLocks/>
          </p:cNvSpPr>
          <p:nvPr/>
        </p:nvSpPr>
        <p:spPr bwMode="auto">
          <a:xfrm>
            <a:off x="4384675" y="4689475"/>
            <a:ext cx="3140075" cy="830263"/>
          </a:xfrm>
          <a:custGeom>
            <a:avLst/>
            <a:gdLst/>
            <a:ahLst/>
            <a:cxnLst>
              <a:cxn ang="0">
                <a:pos x="1978" y="463"/>
              </a:cxn>
              <a:cxn ang="0">
                <a:pos x="1694" y="493"/>
              </a:cxn>
              <a:cxn ang="0">
                <a:pos x="1597" y="523"/>
              </a:cxn>
              <a:cxn ang="0">
                <a:pos x="1395" y="501"/>
              </a:cxn>
              <a:cxn ang="0">
                <a:pos x="1350" y="381"/>
              </a:cxn>
              <a:cxn ang="0">
                <a:pos x="1335" y="201"/>
              </a:cxn>
              <a:cxn ang="0">
                <a:pos x="1298" y="172"/>
              </a:cxn>
              <a:cxn ang="0">
                <a:pos x="1238" y="142"/>
              </a:cxn>
              <a:cxn ang="0">
                <a:pos x="1096" y="239"/>
              </a:cxn>
              <a:cxn ang="0">
                <a:pos x="1036" y="366"/>
              </a:cxn>
              <a:cxn ang="0">
                <a:pos x="909" y="463"/>
              </a:cxn>
              <a:cxn ang="0">
                <a:pos x="834" y="501"/>
              </a:cxn>
              <a:cxn ang="0">
                <a:pos x="790" y="493"/>
              </a:cxn>
              <a:cxn ang="0">
                <a:pos x="700" y="411"/>
              </a:cxn>
              <a:cxn ang="0">
                <a:pos x="670" y="336"/>
              </a:cxn>
              <a:cxn ang="0">
                <a:pos x="662" y="97"/>
              </a:cxn>
              <a:cxn ang="0">
                <a:pos x="640" y="67"/>
              </a:cxn>
              <a:cxn ang="0">
                <a:pos x="633" y="37"/>
              </a:cxn>
              <a:cxn ang="0">
                <a:pos x="565" y="0"/>
              </a:cxn>
              <a:cxn ang="0">
                <a:pos x="371" y="112"/>
              </a:cxn>
              <a:cxn ang="0">
                <a:pos x="281" y="299"/>
              </a:cxn>
              <a:cxn ang="0">
                <a:pos x="214" y="381"/>
              </a:cxn>
              <a:cxn ang="0">
                <a:pos x="161" y="373"/>
              </a:cxn>
              <a:cxn ang="0">
                <a:pos x="139" y="351"/>
              </a:cxn>
              <a:cxn ang="0">
                <a:pos x="64" y="314"/>
              </a:cxn>
              <a:cxn ang="0">
                <a:pos x="27" y="291"/>
              </a:cxn>
              <a:cxn ang="0">
                <a:pos x="4" y="284"/>
              </a:cxn>
              <a:cxn ang="0">
                <a:pos x="4" y="269"/>
              </a:cxn>
            </a:cxnLst>
            <a:rect l="0" t="0" r="r" b="b"/>
            <a:pathLst>
              <a:path w="1978" h="523">
                <a:moveTo>
                  <a:pt x="1978" y="463"/>
                </a:moveTo>
                <a:cubicBezTo>
                  <a:pt x="1877" y="468"/>
                  <a:pt x="1791" y="480"/>
                  <a:pt x="1694" y="493"/>
                </a:cubicBezTo>
                <a:cubicBezTo>
                  <a:pt x="1663" y="513"/>
                  <a:pt x="1632" y="515"/>
                  <a:pt x="1597" y="523"/>
                </a:cubicBezTo>
                <a:cubicBezTo>
                  <a:pt x="1508" y="518"/>
                  <a:pt x="1466" y="522"/>
                  <a:pt x="1395" y="501"/>
                </a:cubicBezTo>
                <a:cubicBezTo>
                  <a:pt x="1352" y="456"/>
                  <a:pt x="1357" y="452"/>
                  <a:pt x="1350" y="381"/>
                </a:cubicBezTo>
                <a:cubicBezTo>
                  <a:pt x="1347" y="320"/>
                  <a:pt x="1356" y="257"/>
                  <a:pt x="1335" y="201"/>
                </a:cubicBezTo>
                <a:cubicBezTo>
                  <a:pt x="1323" y="171"/>
                  <a:pt x="1321" y="182"/>
                  <a:pt x="1298" y="172"/>
                </a:cubicBezTo>
                <a:cubicBezTo>
                  <a:pt x="1277" y="162"/>
                  <a:pt x="1238" y="142"/>
                  <a:pt x="1238" y="142"/>
                </a:cubicBezTo>
                <a:cubicBezTo>
                  <a:pt x="1169" y="152"/>
                  <a:pt x="1135" y="184"/>
                  <a:pt x="1096" y="239"/>
                </a:cubicBezTo>
                <a:cubicBezTo>
                  <a:pt x="1080" y="284"/>
                  <a:pt x="1062" y="325"/>
                  <a:pt x="1036" y="366"/>
                </a:cubicBezTo>
                <a:cubicBezTo>
                  <a:pt x="1020" y="415"/>
                  <a:pt x="956" y="448"/>
                  <a:pt x="909" y="463"/>
                </a:cubicBezTo>
                <a:cubicBezTo>
                  <a:pt x="884" y="479"/>
                  <a:pt x="861" y="491"/>
                  <a:pt x="834" y="501"/>
                </a:cubicBezTo>
                <a:cubicBezTo>
                  <a:pt x="819" y="498"/>
                  <a:pt x="803" y="499"/>
                  <a:pt x="790" y="493"/>
                </a:cubicBezTo>
                <a:cubicBezTo>
                  <a:pt x="767" y="481"/>
                  <a:pt x="720" y="431"/>
                  <a:pt x="700" y="411"/>
                </a:cubicBezTo>
                <a:cubicBezTo>
                  <a:pt x="681" y="355"/>
                  <a:pt x="692" y="380"/>
                  <a:pt x="670" y="336"/>
                </a:cubicBezTo>
                <a:cubicBezTo>
                  <a:pt x="667" y="256"/>
                  <a:pt x="670" y="176"/>
                  <a:pt x="662" y="97"/>
                </a:cubicBezTo>
                <a:cubicBezTo>
                  <a:pt x="660" y="84"/>
                  <a:pt x="645" y="78"/>
                  <a:pt x="640" y="67"/>
                </a:cubicBezTo>
                <a:cubicBezTo>
                  <a:pt x="635" y="57"/>
                  <a:pt x="639" y="45"/>
                  <a:pt x="633" y="37"/>
                </a:cubicBezTo>
                <a:cubicBezTo>
                  <a:pt x="625" y="26"/>
                  <a:pt x="578" y="7"/>
                  <a:pt x="565" y="0"/>
                </a:cubicBezTo>
                <a:cubicBezTo>
                  <a:pt x="492" y="13"/>
                  <a:pt x="415" y="51"/>
                  <a:pt x="371" y="112"/>
                </a:cubicBezTo>
                <a:cubicBezTo>
                  <a:pt x="346" y="178"/>
                  <a:pt x="324" y="242"/>
                  <a:pt x="281" y="299"/>
                </a:cubicBezTo>
                <a:cubicBezTo>
                  <a:pt x="268" y="336"/>
                  <a:pt x="246" y="358"/>
                  <a:pt x="214" y="381"/>
                </a:cubicBezTo>
                <a:cubicBezTo>
                  <a:pt x="196" y="378"/>
                  <a:pt x="177" y="379"/>
                  <a:pt x="161" y="373"/>
                </a:cubicBezTo>
                <a:cubicBezTo>
                  <a:pt x="151" y="369"/>
                  <a:pt x="147" y="356"/>
                  <a:pt x="139" y="351"/>
                </a:cubicBezTo>
                <a:cubicBezTo>
                  <a:pt x="117" y="336"/>
                  <a:pt x="86" y="326"/>
                  <a:pt x="64" y="314"/>
                </a:cubicBezTo>
                <a:cubicBezTo>
                  <a:pt x="51" y="306"/>
                  <a:pt x="39" y="297"/>
                  <a:pt x="27" y="291"/>
                </a:cubicBezTo>
                <a:cubicBezTo>
                  <a:pt x="19" y="287"/>
                  <a:pt x="9" y="289"/>
                  <a:pt x="4" y="284"/>
                </a:cubicBezTo>
                <a:cubicBezTo>
                  <a:pt x="0" y="280"/>
                  <a:pt x="4" y="274"/>
                  <a:pt x="4" y="269"/>
                </a:cubicBezTo>
              </a:path>
            </a:pathLst>
          </a:custGeom>
          <a:noFill/>
          <a:ln w="1397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Freeform 19"/>
          <p:cNvSpPr>
            <a:spLocks/>
          </p:cNvSpPr>
          <p:nvPr/>
        </p:nvSpPr>
        <p:spPr bwMode="auto">
          <a:xfrm>
            <a:off x="4178300" y="2895600"/>
            <a:ext cx="3140075" cy="830263"/>
          </a:xfrm>
          <a:custGeom>
            <a:avLst/>
            <a:gdLst/>
            <a:ahLst/>
            <a:cxnLst>
              <a:cxn ang="0">
                <a:pos x="1978" y="463"/>
              </a:cxn>
              <a:cxn ang="0">
                <a:pos x="1694" y="493"/>
              </a:cxn>
              <a:cxn ang="0">
                <a:pos x="1597" y="523"/>
              </a:cxn>
              <a:cxn ang="0">
                <a:pos x="1395" y="501"/>
              </a:cxn>
              <a:cxn ang="0">
                <a:pos x="1350" y="381"/>
              </a:cxn>
              <a:cxn ang="0">
                <a:pos x="1335" y="201"/>
              </a:cxn>
              <a:cxn ang="0">
                <a:pos x="1298" y="172"/>
              </a:cxn>
              <a:cxn ang="0">
                <a:pos x="1238" y="142"/>
              </a:cxn>
              <a:cxn ang="0">
                <a:pos x="1096" y="239"/>
              </a:cxn>
              <a:cxn ang="0">
                <a:pos x="1036" y="366"/>
              </a:cxn>
              <a:cxn ang="0">
                <a:pos x="909" y="463"/>
              </a:cxn>
              <a:cxn ang="0">
                <a:pos x="834" y="501"/>
              </a:cxn>
              <a:cxn ang="0">
                <a:pos x="790" y="493"/>
              </a:cxn>
              <a:cxn ang="0">
                <a:pos x="700" y="411"/>
              </a:cxn>
              <a:cxn ang="0">
                <a:pos x="670" y="336"/>
              </a:cxn>
              <a:cxn ang="0">
                <a:pos x="662" y="97"/>
              </a:cxn>
              <a:cxn ang="0">
                <a:pos x="640" y="67"/>
              </a:cxn>
              <a:cxn ang="0">
                <a:pos x="633" y="37"/>
              </a:cxn>
              <a:cxn ang="0">
                <a:pos x="565" y="0"/>
              </a:cxn>
              <a:cxn ang="0">
                <a:pos x="371" y="112"/>
              </a:cxn>
              <a:cxn ang="0">
                <a:pos x="281" y="299"/>
              </a:cxn>
              <a:cxn ang="0">
                <a:pos x="214" y="381"/>
              </a:cxn>
              <a:cxn ang="0">
                <a:pos x="161" y="373"/>
              </a:cxn>
              <a:cxn ang="0">
                <a:pos x="139" y="351"/>
              </a:cxn>
              <a:cxn ang="0">
                <a:pos x="64" y="314"/>
              </a:cxn>
              <a:cxn ang="0">
                <a:pos x="27" y="291"/>
              </a:cxn>
              <a:cxn ang="0">
                <a:pos x="4" y="284"/>
              </a:cxn>
              <a:cxn ang="0">
                <a:pos x="4" y="269"/>
              </a:cxn>
            </a:cxnLst>
            <a:rect l="0" t="0" r="r" b="b"/>
            <a:pathLst>
              <a:path w="1978" h="523">
                <a:moveTo>
                  <a:pt x="1978" y="463"/>
                </a:moveTo>
                <a:cubicBezTo>
                  <a:pt x="1877" y="468"/>
                  <a:pt x="1791" y="480"/>
                  <a:pt x="1694" y="493"/>
                </a:cubicBezTo>
                <a:cubicBezTo>
                  <a:pt x="1663" y="513"/>
                  <a:pt x="1632" y="515"/>
                  <a:pt x="1597" y="523"/>
                </a:cubicBezTo>
                <a:cubicBezTo>
                  <a:pt x="1508" y="518"/>
                  <a:pt x="1466" y="522"/>
                  <a:pt x="1395" y="501"/>
                </a:cubicBezTo>
                <a:cubicBezTo>
                  <a:pt x="1352" y="456"/>
                  <a:pt x="1357" y="452"/>
                  <a:pt x="1350" y="381"/>
                </a:cubicBezTo>
                <a:cubicBezTo>
                  <a:pt x="1347" y="320"/>
                  <a:pt x="1356" y="257"/>
                  <a:pt x="1335" y="201"/>
                </a:cubicBezTo>
                <a:cubicBezTo>
                  <a:pt x="1323" y="171"/>
                  <a:pt x="1321" y="182"/>
                  <a:pt x="1298" y="172"/>
                </a:cubicBezTo>
                <a:cubicBezTo>
                  <a:pt x="1277" y="162"/>
                  <a:pt x="1238" y="142"/>
                  <a:pt x="1238" y="142"/>
                </a:cubicBezTo>
                <a:cubicBezTo>
                  <a:pt x="1169" y="152"/>
                  <a:pt x="1135" y="184"/>
                  <a:pt x="1096" y="239"/>
                </a:cubicBezTo>
                <a:cubicBezTo>
                  <a:pt x="1080" y="284"/>
                  <a:pt x="1062" y="325"/>
                  <a:pt x="1036" y="366"/>
                </a:cubicBezTo>
                <a:cubicBezTo>
                  <a:pt x="1020" y="415"/>
                  <a:pt x="956" y="448"/>
                  <a:pt x="909" y="463"/>
                </a:cubicBezTo>
                <a:cubicBezTo>
                  <a:pt x="884" y="479"/>
                  <a:pt x="861" y="491"/>
                  <a:pt x="834" y="501"/>
                </a:cubicBezTo>
                <a:cubicBezTo>
                  <a:pt x="819" y="498"/>
                  <a:pt x="803" y="499"/>
                  <a:pt x="790" y="493"/>
                </a:cubicBezTo>
                <a:cubicBezTo>
                  <a:pt x="767" y="481"/>
                  <a:pt x="720" y="431"/>
                  <a:pt x="700" y="411"/>
                </a:cubicBezTo>
                <a:cubicBezTo>
                  <a:pt x="681" y="355"/>
                  <a:pt x="692" y="380"/>
                  <a:pt x="670" y="336"/>
                </a:cubicBezTo>
                <a:cubicBezTo>
                  <a:pt x="667" y="256"/>
                  <a:pt x="670" y="176"/>
                  <a:pt x="662" y="97"/>
                </a:cubicBezTo>
                <a:cubicBezTo>
                  <a:pt x="660" y="84"/>
                  <a:pt x="645" y="78"/>
                  <a:pt x="640" y="67"/>
                </a:cubicBezTo>
                <a:cubicBezTo>
                  <a:pt x="635" y="57"/>
                  <a:pt x="639" y="45"/>
                  <a:pt x="633" y="37"/>
                </a:cubicBezTo>
                <a:cubicBezTo>
                  <a:pt x="625" y="26"/>
                  <a:pt x="578" y="7"/>
                  <a:pt x="565" y="0"/>
                </a:cubicBezTo>
                <a:cubicBezTo>
                  <a:pt x="492" y="13"/>
                  <a:pt x="415" y="51"/>
                  <a:pt x="371" y="112"/>
                </a:cubicBezTo>
                <a:cubicBezTo>
                  <a:pt x="346" y="178"/>
                  <a:pt x="324" y="242"/>
                  <a:pt x="281" y="299"/>
                </a:cubicBezTo>
                <a:cubicBezTo>
                  <a:pt x="268" y="336"/>
                  <a:pt x="246" y="358"/>
                  <a:pt x="214" y="381"/>
                </a:cubicBezTo>
                <a:cubicBezTo>
                  <a:pt x="196" y="378"/>
                  <a:pt x="177" y="379"/>
                  <a:pt x="161" y="373"/>
                </a:cubicBezTo>
                <a:cubicBezTo>
                  <a:pt x="151" y="369"/>
                  <a:pt x="147" y="356"/>
                  <a:pt x="139" y="351"/>
                </a:cubicBezTo>
                <a:cubicBezTo>
                  <a:pt x="117" y="336"/>
                  <a:pt x="86" y="326"/>
                  <a:pt x="64" y="314"/>
                </a:cubicBezTo>
                <a:cubicBezTo>
                  <a:pt x="51" y="306"/>
                  <a:pt x="39" y="297"/>
                  <a:pt x="27" y="291"/>
                </a:cubicBezTo>
                <a:cubicBezTo>
                  <a:pt x="19" y="287"/>
                  <a:pt x="9" y="289"/>
                  <a:pt x="4" y="284"/>
                </a:cubicBezTo>
                <a:cubicBezTo>
                  <a:pt x="0" y="280"/>
                  <a:pt x="4" y="274"/>
                  <a:pt x="4" y="269"/>
                </a:cubicBezTo>
              </a:path>
            </a:pathLst>
          </a:custGeom>
          <a:noFill/>
          <a:ln w="1397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Freeform 20"/>
          <p:cNvSpPr>
            <a:spLocks/>
          </p:cNvSpPr>
          <p:nvPr/>
        </p:nvSpPr>
        <p:spPr bwMode="auto">
          <a:xfrm>
            <a:off x="4281488" y="1447800"/>
            <a:ext cx="3140075" cy="830263"/>
          </a:xfrm>
          <a:custGeom>
            <a:avLst/>
            <a:gdLst/>
            <a:ahLst/>
            <a:cxnLst>
              <a:cxn ang="0">
                <a:pos x="1978" y="463"/>
              </a:cxn>
              <a:cxn ang="0">
                <a:pos x="1694" y="493"/>
              </a:cxn>
              <a:cxn ang="0">
                <a:pos x="1597" y="523"/>
              </a:cxn>
              <a:cxn ang="0">
                <a:pos x="1395" y="501"/>
              </a:cxn>
              <a:cxn ang="0">
                <a:pos x="1350" y="381"/>
              </a:cxn>
              <a:cxn ang="0">
                <a:pos x="1335" y="201"/>
              </a:cxn>
              <a:cxn ang="0">
                <a:pos x="1298" y="172"/>
              </a:cxn>
              <a:cxn ang="0">
                <a:pos x="1238" y="142"/>
              </a:cxn>
              <a:cxn ang="0">
                <a:pos x="1096" y="239"/>
              </a:cxn>
              <a:cxn ang="0">
                <a:pos x="1036" y="366"/>
              </a:cxn>
              <a:cxn ang="0">
                <a:pos x="909" y="463"/>
              </a:cxn>
              <a:cxn ang="0">
                <a:pos x="834" y="501"/>
              </a:cxn>
              <a:cxn ang="0">
                <a:pos x="790" y="493"/>
              </a:cxn>
              <a:cxn ang="0">
                <a:pos x="700" y="411"/>
              </a:cxn>
              <a:cxn ang="0">
                <a:pos x="670" y="336"/>
              </a:cxn>
              <a:cxn ang="0">
                <a:pos x="662" y="97"/>
              </a:cxn>
              <a:cxn ang="0">
                <a:pos x="640" y="67"/>
              </a:cxn>
              <a:cxn ang="0">
                <a:pos x="633" y="37"/>
              </a:cxn>
              <a:cxn ang="0">
                <a:pos x="565" y="0"/>
              </a:cxn>
              <a:cxn ang="0">
                <a:pos x="371" y="112"/>
              </a:cxn>
              <a:cxn ang="0">
                <a:pos x="281" y="299"/>
              </a:cxn>
              <a:cxn ang="0">
                <a:pos x="214" y="381"/>
              </a:cxn>
              <a:cxn ang="0">
                <a:pos x="161" y="373"/>
              </a:cxn>
              <a:cxn ang="0">
                <a:pos x="139" y="351"/>
              </a:cxn>
              <a:cxn ang="0">
                <a:pos x="64" y="314"/>
              </a:cxn>
              <a:cxn ang="0">
                <a:pos x="27" y="291"/>
              </a:cxn>
              <a:cxn ang="0">
                <a:pos x="4" y="284"/>
              </a:cxn>
              <a:cxn ang="0">
                <a:pos x="4" y="269"/>
              </a:cxn>
            </a:cxnLst>
            <a:rect l="0" t="0" r="r" b="b"/>
            <a:pathLst>
              <a:path w="1978" h="523">
                <a:moveTo>
                  <a:pt x="1978" y="463"/>
                </a:moveTo>
                <a:cubicBezTo>
                  <a:pt x="1877" y="468"/>
                  <a:pt x="1791" y="480"/>
                  <a:pt x="1694" y="493"/>
                </a:cubicBezTo>
                <a:cubicBezTo>
                  <a:pt x="1663" y="513"/>
                  <a:pt x="1632" y="515"/>
                  <a:pt x="1597" y="523"/>
                </a:cubicBezTo>
                <a:cubicBezTo>
                  <a:pt x="1508" y="518"/>
                  <a:pt x="1466" y="522"/>
                  <a:pt x="1395" y="501"/>
                </a:cubicBezTo>
                <a:cubicBezTo>
                  <a:pt x="1352" y="456"/>
                  <a:pt x="1357" y="452"/>
                  <a:pt x="1350" y="381"/>
                </a:cubicBezTo>
                <a:cubicBezTo>
                  <a:pt x="1347" y="320"/>
                  <a:pt x="1356" y="257"/>
                  <a:pt x="1335" y="201"/>
                </a:cubicBezTo>
                <a:cubicBezTo>
                  <a:pt x="1323" y="171"/>
                  <a:pt x="1321" y="182"/>
                  <a:pt x="1298" y="172"/>
                </a:cubicBezTo>
                <a:cubicBezTo>
                  <a:pt x="1277" y="162"/>
                  <a:pt x="1238" y="142"/>
                  <a:pt x="1238" y="142"/>
                </a:cubicBezTo>
                <a:cubicBezTo>
                  <a:pt x="1169" y="152"/>
                  <a:pt x="1135" y="184"/>
                  <a:pt x="1096" y="239"/>
                </a:cubicBezTo>
                <a:cubicBezTo>
                  <a:pt x="1080" y="284"/>
                  <a:pt x="1062" y="325"/>
                  <a:pt x="1036" y="366"/>
                </a:cubicBezTo>
                <a:cubicBezTo>
                  <a:pt x="1020" y="415"/>
                  <a:pt x="956" y="448"/>
                  <a:pt x="909" y="463"/>
                </a:cubicBezTo>
                <a:cubicBezTo>
                  <a:pt x="884" y="479"/>
                  <a:pt x="861" y="491"/>
                  <a:pt x="834" y="501"/>
                </a:cubicBezTo>
                <a:cubicBezTo>
                  <a:pt x="819" y="498"/>
                  <a:pt x="803" y="499"/>
                  <a:pt x="790" y="493"/>
                </a:cubicBezTo>
                <a:cubicBezTo>
                  <a:pt x="767" y="481"/>
                  <a:pt x="720" y="431"/>
                  <a:pt x="700" y="411"/>
                </a:cubicBezTo>
                <a:cubicBezTo>
                  <a:pt x="681" y="355"/>
                  <a:pt x="692" y="380"/>
                  <a:pt x="670" y="336"/>
                </a:cubicBezTo>
                <a:cubicBezTo>
                  <a:pt x="667" y="256"/>
                  <a:pt x="670" y="176"/>
                  <a:pt x="662" y="97"/>
                </a:cubicBezTo>
                <a:cubicBezTo>
                  <a:pt x="660" y="84"/>
                  <a:pt x="645" y="78"/>
                  <a:pt x="640" y="67"/>
                </a:cubicBezTo>
                <a:cubicBezTo>
                  <a:pt x="635" y="57"/>
                  <a:pt x="639" y="45"/>
                  <a:pt x="633" y="37"/>
                </a:cubicBezTo>
                <a:cubicBezTo>
                  <a:pt x="625" y="26"/>
                  <a:pt x="578" y="7"/>
                  <a:pt x="565" y="0"/>
                </a:cubicBezTo>
                <a:cubicBezTo>
                  <a:pt x="492" y="13"/>
                  <a:pt x="415" y="51"/>
                  <a:pt x="371" y="112"/>
                </a:cubicBezTo>
                <a:cubicBezTo>
                  <a:pt x="346" y="178"/>
                  <a:pt x="324" y="242"/>
                  <a:pt x="281" y="299"/>
                </a:cubicBezTo>
                <a:cubicBezTo>
                  <a:pt x="268" y="336"/>
                  <a:pt x="246" y="358"/>
                  <a:pt x="214" y="381"/>
                </a:cubicBezTo>
                <a:cubicBezTo>
                  <a:pt x="196" y="378"/>
                  <a:pt x="177" y="379"/>
                  <a:pt x="161" y="373"/>
                </a:cubicBezTo>
                <a:cubicBezTo>
                  <a:pt x="151" y="369"/>
                  <a:pt x="147" y="356"/>
                  <a:pt x="139" y="351"/>
                </a:cubicBezTo>
                <a:cubicBezTo>
                  <a:pt x="117" y="336"/>
                  <a:pt x="86" y="326"/>
                  <a:pt x="64" y="314"/>
                </a:cubicBezTo>
                <a:cubicBezTo>
                  <a:pt x="51" y="306"/>
                  <a:pt x="39" y="297"/>
                  <a:pt x="27" y="291"/>
                </a:cubicBezTo>
                <a:cubicBezTo>
                  <a:pt x="19" y="287"/>
                  <a:pt x="9" y="289"/>
                  <a:pt x="4" y="284"/>
                </a:cubicBezTo>
                <a:cubicBezTo>
                  <a:pt x="0" y="280"/>
                  <a:pt x="4" y="274"/>
                  <a:pt x="4" y="269"/>
                </a:cubicBezTo>
              </a:path>
            </a:pathLst>
          </a:custGeom>
          <a:noFill/>
          <a:ln w="1397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Oval 21"/>
          <p:cNvSpPr>
            <a:spLocks noChangeArrowheads="1"/>
          </p:cNvSpPr>
          <p:nvPr/>
        </p:nvSpPr>
        <p:spPr bwMode="auto">
          <a:xfrm>
            <a:off x="914400" y="2743200"/>
            <a:ext cx="723900" cy="723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Oval 22"/>
          <p:cNvSpPr>
            <a:spLocks noChangeArrowheads="1"/>
          </p:cNvSpPr>
          <p:nvPr/>
        </p:nvSpPr>
        <p:spPr bwMode="auto">
          <a:xfrm>
            <a:off x="304800" y="3962400"/>
            <a:ext cx="1800225" cy="18002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Freeform 23"/>
          <p:cNvSpPr>
            <a:spLocks/>
          </p:cNvSpPr>
          <p:nvPr/>
        </p:nvSpPr>
        <p:spPr bwMode="auto">
          <a:xfrm>
            <a:off x="3838575" y="2749550"/>
            <a:ext cx="101600" cy="561975"/>
          </a:xfrm>
          <a:custGeom>
            <a:avLst/>
            <a:gdLst/>
            <a:ahLst/>
            <a:cxnLst>
              <a:cxn ang="0">
                <a:pos x="64" y="354"/>
              </a:cxn>
              <a:cxn ang="0">
                <a:pos x="19" y="287"/>
              </a:cxn>
              <a:cxn ang="0">
                <a:pos x="5" y="130"/>
              </a:cxn>
              <a:cxn ang="0">
                <a:pos x="12" y="78"/>
              </a:cxn>
              <a:cxn ang="0">
                <a:pos x="57" y="33"/>
              </a:cxn>
            </a:cxnLst>
            <a:rect l="0" t="0" r="r" b="b"/>
            <a:pathLst>
              <a:path w="64" h="354">
                <a:moveTo>
                  <a:pt x="64" y="354"/>
                </a:moveTo>
                <a:cubicBezTo>
                  <a:pt x="53" y="322"/>
                  <a:pt x="47" y="305"/>
                  <a:pt x="19" y="287"/>
                </a:cubicBezTo>
                <a:cubicBezTo>
                  <a:pt x="0" y="225"/>
                  <a:pt x="5" y="247"/>
                  <a:pt x="5" y="130"/>
                </a:cubicBezTo>
                <a:cubicBezTo>
                  <a:pt x="5" y="112"/>
                  <a:pt x="2" y="92"/>
                  <a:pt x="12" y="78"/>
                </a:cubicBezTo>
                <a:cubicBezTo>
                  <a:pt x="61" y="0"/>
                  <a:pt x="57" y="78"/>
                  <a:pt x="57" y="33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Freeform 24"/>
          <p:cNvSpPr>
            <a:spLocks/>
          </p:cNvSpPr>
          <p:nvPr/>
        </p:nvSpPr>
        <p:spPr bwMode="auto">
          <a:xfrm>
            <a:off x="4019550" y="2849563"/>
            <a:ext cx="63500" cy="474662"/>
          </a:xfrm>
          <a:custGeom>
            <a:avLst/>
            <a:gdLst/>
            <a:ahLst/>
            <a:cxnLst>
              <a:cxn ang="0">
                <a:pos x="40" y="299"/>
              </a:cxn>
              <a:cxn ang="0">
                <a:pos x="3" y="216"/>
              </a:cxn>
              <a:cxn ang="0">
                <a:pos x="10" y="15"/>
              </a:cxn>
              <a:cxn ang="0">
                <a:pos x="33" y="0"/>
              </a:cxn>
            </a:cxnLst>
            <a:rect l="0" t="0" r="r" b="b"/>
            <a:pathLst>
              <a:path w="40" h="299">
                <a:moveTo>
                  <a:pt x="40" y="299"/>
                </a:moveTo>
                <a:cubicBezTo>
                  <a:pt x="18" y="269"/>
                  <a:pt x="13" y="249"/>
                  <a:pt x="3" y="216"/>
                </a:cubicBezTo>
                <a:cubicBezTo>
                  <a:pt x="5" y="149"/>
                  <a:pt x="0" y="81"/>
                  <a:pt x="10" y="15"/>
                </a:cubicBezTo>
                <a:cubicBezTo>
                  <a:pt x="11" y="5"/>
                  <a:pt x="33" y="0"/>
                  <a:pt x="33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Freeform 25"/>
          <p:cNvSpPr>
            <a:spLocks/>
          </p:cNvSpPr>
          <p:nvPr/>
        </p:nvSpPr>
        <p:spPr bwMode="auto">
          <a:xfrm>
            <a:off x="3863975" y="1447800"/>
            <a:ext cx="106363" cy="439738"/>
          </a:xfrm>
          <a:custGeom>
            <a:avLst/>
            <a:gdLst/>
            <a:ahLst/>
            <a:cxnLst>
              <a:cxn ang="0">
                <a:pos x="67" y="277"/>
              </a:cxn>
              <a:cxn ang="0">
                <a:pos x="30" y="210"/>
              </a:cxn>
              <a:cxn ang="0">
                <a:pos x="0" y="0"/>
              </a:cxn>
            </a:cxnLst>
            <a:rect l="0" t="0" r="r" b="b"/>
            <a:pathLst>
              <a:path w="67" h="277">
                <a:moveTo>
                  <a:pt x="67" y="277"/>
                </a:moveTo>
                <a:cubicBezTo>
                  <a:pt x="44" y="253"/>
                  <a:pt x="39" y="240"/>
                  <a:pt x="30" y="210"/>
                </a:cubicBezTo>
                <a:cubicBezTo>
                  <a:pt x="19" y="131"/>
                  <a:pt x="0" y="82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Freeform 26"/>
          <p:cNvSpPr>
            <a:spLocks/>
          </p:cNvSpPr>
          <p:nvPr/>
        </p:nvSpPr>
        <p:spPr bwMode="auto">
          <a:xfrm>
            <a:off x="4065588" y="1423988"/>
            <a:ext cx="42862" cy="450850"/>
          </a:xfrm>
          <a:custGeom>
            <a:avLst/>
            <a:gdLst/>
            <a:ahLst/>
            <a:cxnLst>
              <a:cxn ang="0">
                <a:pos x="7" y="284"/>
              </a:cxn>
              <a:cxn ang="0">
                <a:pos x="0" y="0"/>
              </a:cxn>
            </a:cxnLst>
            <a:rect l="0" t="0" r="r" b="b"/>
            <a:pathLst>
              <a:path w="27" h="284">
                <a:moveTo>
                  <a:pt x="7" y="284"/>
                </a:moveTo>
                <a:cubicBezTo>
                  <a:pt x="27" y="190"/>
                  <a:pt x="0" y="94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Freeform 27"/>
          <p:cNvSpPr>
            <a:spLocks/>
          </p:cNvSpPr>
          <p:nvPr/>
        </p:nvSpPr>
        <p:spPr bwMode="auto">
          <a:xfrm>
            <a:off x="4232275" y="1400175"/>
            <a:ext cx="34925" cy="504825"/>
          </a:xfrm>
          <a:custGeom>
            <a:avLst/>
            <a:gdLst/>
            <a:ahLst/>
            <a:cxnLst>
              <a:cxn ang="0">
                <a:pos x="22" y="307"/>
              </a:cxn>
              <a:cxn ang="0">
                <a:pos x="22" y="98"/>
              </a:cxn>
              <a:cxn ang="0">
                <a:pos x="15" y="0"/>
              </a:cxn>
            </a:cxnLst>
            <a:rect l="0" t="0" r="r" b="b"/>
            <a:pathLst>
              <a:path w="22" h="318">
                <a:moveTo>
                  <a:pt x="22" y="307"/>
                </a:moveTo>
                <a:cubicBezTo>
                  <a:pt x="0" y="213"/>
                  <a:pt x="22" y="318"/>
                  <a:pt x="22" y="98"/>
                </a:cubicBezTo>
                <a:cubicBezTo>
                  <a:pt x="22" y="65"/>
                  <a:pt x="15" y="32"/>
                  <a:pt x="15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Freeform 28"/>
          <p:cNvSpPr>
            <a:spLocks/>
          </p:cNvSpPr>
          <p:nvPr/>
        </p:nvSpPr>
        <p:spPr bwMode="auto">
          <a:xfrm>
            <a:off x="4303713" y="1277938"/>
            <a:ext cx="1387475" cy="134937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172" y="77"/>
              </a:cxn>
              <a:cxn ang="0">
                <a:pos x="231" y="47"/>
              </a:cxn>
              <a:cxn ang="0">
                <a:pos x="403" y="3"/>
              </a:cxn>
              <a:cxn ang="0">
                <a:pos x="874" y="3"/>
              </a:cxn>
            </a:cxnLst>
            <a:rect l="0" t="0" r="r" b="b"/>
            <a:pathLst>
              <a:path w="874" h="85">
                <a:moveTo>
                  <a:pt x="0" y="85"/>
                </a:moveTo>
                <a:cubicBezTo>
                  <a:pt x="57" y="82"/>
                  <a:pt x="114" y="83"/>
                  <a:pt x="172" y="77"/>
                </a:cubicBezTo>
                <a:cubicBezTo>
                  <a:pt x="207" y="73"/>
                  <a:pt x="204" y="59"/>
                  <a:pt x="231" y="47"/>
                </a:cubicBezTo>
                <a:cubicBezTo>
                  <a:pt x="273" y="26"/>
                  <a:pt x="354" y="3"/>
                  <a:pt x="403" y="3"/>
                </a:cubicBezTo>
                <a:cubicBezTo>
                  <a:pt x="559" y="0"/>
                  <a:pt x="717" y="3"/>
                  <a:pt x="874" y="3"/>
                </a:cubicBez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Freeform 29"/>
          <p:cNvSpPr>
            <a:spLocks/>
          </p:cNvSpPr>
          <p:nvPr/>
        </p:nvSpPr>
        <p:spPr bwMode="auto">
          <a:xfrm>
            <a:off x="4095750" y="2597150"/>
            <a:ext cx="2147888" cy="263525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119" y="166"/>
              </a:cxn>
              <a:cxn ang="0">
                <a:pos x="284" y="159"/>
              </a:cxn>
              <a:cxn ang="0">
                <a:pos x="448" y="114"/>
              </a:cxn>
              <a:cxn ang="0">
                <a:pos x="710" y="99"/>
              </a:cxn>
              <a:cxn ang="0">
                <a:pos x="829" y="84"/>
              </a:cxn>
              <a:cxn ang="0">
                <a:pos x="927" y="54"/>
              </a:cxn>
              <a:cxn ang="0">
                <a:pos x="1226" y="39"/>
              </a:cxn>
              <a:cxn ang="0">
                <a:pos x="1353" y="54"/>
              </a:cxn>
            </a:cxnLst>
            <a:rect l="0" t="0" r="r" b="b"/>
            <a:pathLst>
              <a:path w="1353" h="166">
                <a:moveTo>
                  <a:pt x="0" y="144"/>
                </a:moveTo>
                <a:cubicBezTo>
                  <a:pt x="39" y="151"/>
                  <a:pt x="79" y="159"/>
                  <a:pt x="119" y="166"/>
                </a:cubicBezTo>
                <a:cubicBezTo>
                  <a:pt x="174" y="163"/>
                  <a:pt x="229" y="163"/>
                  <a:pt x="284" y="159"/>
                </a:cubicBezTo>
                <a:cubicBezTo>
                  <a:pt x="339" y="154"/>
                  <a:pt x="391" y="117"/>
                  <a:pt x="448" y="114"/>
                </a:cubicBezTo>
                <a:cubicBezTo>
                  <a:pt x="615" y="102"/>
                  <a:pt x="527" y="107"/>
                  <a:pt x="710" y="99"/>
                </a:cubicBezTo>
                <a:cubicBezTo>
                  <a:pt x="749" y="92"/>
                  <a:pt x="789" y="90"/>
                  <a:pt x="829" y="84"/>
                </a:cubicBezTo>
                <a:cubicBezTo>
                  <a:pt x="862" y="78"/>
                  <a:pt x="893" y="61"/>
                  <a:pt x="927" y="54"/>
                </a:cubicBezTo>
                <a:cubicBezTo>
                  <a:pt x="1034" y="0"/>
                  <a:pt x="1035" y="32"/>
                  <a:pt x="1226" y="39"/>
                </a:cubicBezTo>
                <a:cubicBezTo>
                  <a:pt x="1268" y="44"/>
                  <a:pt x="1310" y="54"/>
                  <a:pt x="1353" y="54"/>
                </a:cubicBez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Freeform 30"/>
          <p:cNvSpPr>
            <a:spLocks/>
          </p:cNvSpPr>
          <p:nvPr/>
        </p:nvSpPr>
        <p:spPr bwMode="auto">
          <a:xfrm>
            <a:off x="4427538" y="4343400"/>
            <a:ext cx="2646362" cy="260350"/>
          </a:xfrm>
          <a:custGeom>
            <a:avLst/>
            <a:gdLst/>
            <a:ahLst/>
            <a:cxnLst>
              <a:cxn ang="0">
                <a:pos x="0" y="164"/>
              </a:cxn>
              <a:cxn ang="0">
                <a:pos x="396" y="105"/>
              </a:cxn>
              <a:cxn ang="0">
                <a:pos x="538" y="82"/>
              </a:cxn>
              <a:cxn ang="0">
                <a:pos x="643" y="52"/>
              </a:cxn>
              <a:cxn ang="0">
                <a:pos x="725" y="37"/>
              </a:cxn>
              <a:cxn ang="0">
                <a:pos x="763" y="30"/>
              </a:cxn>
              <a:cxn ang="0">
                <a:pos x="987" y="0"/>
              </a:cxn>
              <a:cxn ang="0">
                <a:pos x="1121" y="7"/>
              </a:cxn>
              <a:cxn ang="0">
                <a:pos x="1219" y="37"/>
              </a:cxn>
              <a:cxn ang="0">
                <a:pos x="1383" y="82"/>
              </a:cxn>
              <a:cxn ang="0">
                <a:pos x="1480" y="120"/>
              </a:cxn>
              <a:cxn ang="0">
                <a:pos x="1667" y="127"/>
              </a:cxn>
            </a:cxnLst>
            <a:rect l="0" t="0" r="r" b="b"/>
            <a:pathLst>
              <a:path w="1667" h="164">
                <a:moveTo>
                  <a:pt x="0" y="164"/>
                </a:moveTo>
                <a:cubicBezTo>
                  <a:pt x="131" y="134"/>
                  <a:pt x="260" y="114"/>
                  <a:pt x="396" y="105"/>
                </a:cubicBezTo>
                <a:cubicBezTo>
                  <a:pt x="443" y="96"/>
                  <a:pt x="492" y="95"/>
                  <a:pt x="538" y="82"/>
                </a:cubicBezTo>
                <a:cubicBezTo>
                  <a:pt x="567" y="72"/>
                  <a:pt x="625" y="55"/>
                  <a:pt x="643" y="52"/>
                </a:cubicBezTo>
                <a:cubicBezTo>
                  <a:pt x="670" y="47"/>
                  <a:pt x="697" y="42"/>
                  <a:pt x="725" y="37"/>
                </a:cubicBezTo>
                <a:cubicBezTo>
                  <a:pt x="737" y="34"/>
                  <a:pt x="763" y="30"/>
                  <a:pt x="763" y="30"/>
                </a:cubicBezTo>
                <a:cubicBezTo>
                  <a:pt x="833" y="1"/>
                  <a:pt x="911" y="4"/>
                  <a:pt x="987" y="0"/>
                </a:cubicBezTo>
                <a:cubicBezTo>
                  <a:pt x="1031" y="2"/>
                  <a:pt x="1076" y="2"/>
                  <a:pt x="1121" y="7"/>
                </a:cubicBezTo>
                <a:cubicBezTo>
                  <a:pt x="1153" y="10"/>
                  <a:pt x="1187" y="28"/>
                  <a:pt x="1219" y="37"/>
                </a:cubicBezTo>
                <a:cubicBezTo>
                  <a:pt x="1273" y="52"/>
                  <a:pt x="1328" y="66"/>
                  <a:pt x="1383" y="82"/>
                </a:cubicBezTo>
                <a:cubicBezTo>
                  <a:pt x="1416" y="91"/>
                  <a:pt x="1445" y="113"/>
                  <a:pt x="1480" y="120"/>
                </a:cubicBezTo>
                <a:cubicBezTo>
                  <a:pt x="1544" y="132"/>
                  <a:pt x="1597" y="127"/>
                  <a:pt x="1667" y="127"/>
                </a:cubicBez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Freeform 31"/>
          <p:cNvSpPr>
            <a:spLocks/>
          </p:cNvSpPr>
          <p:nvPr/>
        </p:nvSpPr>
        <p:spPr bwMode="auto">
          <a:xfrm>
            <a:off x="3690938" y="1358900"/>
            <a:ext cx="641350" cy="260350"/>
          </a:xfrm>
          <a:custGeom>
            <a:avLst/>
            <a:gdLst/>
            <a:ahLst/>
            <a:cxnLst>
              <a:cxn ang="0">
                <a:pos x="404" y="32"/>
              </a:cxn>
              <a:cxn ang="0">
                <a:pos x="228" y="12"/>
              </a:cxn>
              <a:cxn ang="0">
                <a:pos x="148" y="8"/>
              </a:cxn>
              <a:cxn ang="0">
                <a:pos x="112" y="20"/>
              </a:cxn>
              <a:cxn ang="0">
                <a:pos x="100" y="24"/>
              </a:cxn>
              <a:cxn ang="0">
                <a:pos x="52" y="56"/>
              </a:cxn>
              <a:cxn ang="0">
                <a:pos x="24" y="100"/>
              </a:cxn>
              <a:cxn ang="0">
                <a:pos x="0" y="164"/>
              </a:cxn>
            </a:cxnLst>
            <a:rect l="0" t="0" r="r" b="b"/>
            <a:pathLst>
              <a:path w="404" h="164">
                <a:moveTo>
                  <a:pt x="404" y="32"/>
                </a:moveTo>
                <a:cubicBezTo>
                  <a:pt x="342" y="40"/>
                  <a:pt x="288" y="17"/>
                  <a:pt x="228" y="12"/>
                </a:cubicBezTo>
                <a:cubicBezTo>
                  <a:pt x="187" y="3"/>
                  <a:pt x="189" y="0"/>
                  <a:pt x="148" y="8"/>
                </a:cubicBezTo>
                <a:cubicBezTo>
                  <a:pt x="135" y="10"/>
                  <a:pt x="124" y="16"/>
                  <a:pt x="112" y="20"/>
                </a:cubicBezTo>
                <a:cubicBezTo>
                  <a:pt x="108" y="21"/>
                  <a:pt x="100" y="24"/>
                  <a:pt x="100" y="24"/>
                </a:cubicBezTo>
                <a:cubicBezTo>
                  <a:pt x="89" y="40"/>
                  <a:pt x="69" y="47"/>
                  <a:pt x="52" y="56"/>
                </a:cubicBezTo>
                <a:cubicBezTo>
                  <a:pt x="44" y="78"/>
                  <a:pt x="43" y="87"/>
                  <a:pt x="24" y="100"/>
                </a:cubicBezTo>
                <a:cubicBezTo>
                  <a:pt x="17" y="119"/>
                  <a:pt x="0" y="144"/>
                  <a:pt x="0" y="164"/>
                </a:cubicBez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Freeform 32"/>
          <p:cNvSpPr>
            <a:spLocks/>
          </p:cNvSpPr>
          <p:nvPr/>
        </p:nvSpPr>
        <p:spPr bwMode="auto">
          <a:xfrm>
            <a:off x="3505200" y="2787650"/>
            <a:ext cx="641350" cy="260350"/>
          </a:xfrm>
          <a:custGeom>
            <a:avLst/>
            <a:gdLst/>
            <a:ahLst/>
            <a:cxnLst>
              <a:cxn ang="0">
                <a:pos x="404" y="32"/>
              </a:cxn>
              <a:cxn ang="0">
                <a:pos x="228" y="12"/>
              </a:cxn>
              <a:cxn ang="0">
                <a:pos x="148" y="8"/>
              </a:cxn>
              <a:cxn ang="0">
                <a:pos x="112" y="20"/>
              </a:cxn>
              <a:cxn ang="0">
                <a:pos x="100" y="24"/>
              </a:cxn>
              <a:cxn ang="0">
                <a:pos x="52" y="56"/>
              </a:cxn>
              <a:cxn ang="0">
                <a:pos x="24" y="100"/>
              </a:cxn>
              <a:cxn ang="0">
                <a:pos x="0" y="164"/>
              </a:cxn>
            </a:cxnLst>
            <a:rect l="0" t="0" r="r" b="b"/>
            <a:pathLst>
              <a:path w="404" h="164">
                <a:moveTo>
                  <a:pt x="404" y="32"/>
                </a:moveTo>
                <a:cubicBezTo>
                  <a:pt x="342" y="40"/>
                  <a:pt x="288" y="17"/>
                  <a:pt x="228" y="12"/>
                </a:cubicBezTo>
                <a:cubicBezTo>
                  <a:pt x="187" y="3"/>
                  <a:pt x="189" y="0"/>
                  <a:pt x="148" y="8"/>
                </a:cubicBezTo>
                <a:cubicBezTo>
                  <a:pt x="135" y="10"/>
                  <a:pt x="124" y="16"/>
                  <a:pt x="112" y="20"/>
                </a:cubicBezTo>
                <a:cubicBezTo>
                  <a:pt x="108" y="21"/>
                  <a:pt x="100" y="24"/>
                  <a:pt x="100" y="24"/>
                </a:cubicBezTo>
                <a:cubicBezTo>
                  <a:pt x="89" y="40"/>
                  <a:pt x="69" y="47"/>
                  <a:pt x="52" y="56"/>
                </a:cubicBezTo>
                <a:cubicBezTo>
                  <a:pt x="44" y="78"/>
                  <a:pt x="43" y="87"/>
                  <a:pt x="24" y="100"/>
                </a:cubicBezTo>
                <a:cubicBezTo>
                  <a:pt x="17" y="119"/>
                  <a:pt x="0" y="144"/>
                  <a:pt x="0" y="164"/>
                </a:cubicBez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33"/>
          <p:cNvSpPr>
            <a:spLocks/>
          </p:cNvSpPr>
          <p:nvPr/>
        </p:nvSpPr>
        <p:spPr bwMode="auto">
          <a:xfrm>
            <a:off x="3657600" y="1611313"/>
            <a:ext cx="617538" cy="304800"/>
          </a:xfrm>
          <a:custGeom>
            <a:avLst/>
            <a:gdLst/>
            <a:ahLst/>
            <a:cxnLst>
              <a:cxn ang="0">
                <a:pos x="389" y="185"/>
              </a:cxn>
              <a:cxn ang="0">
                <a:pos x="169" y="185"/>
              </a:cxn>
              <a:cxn ang="0">
                <a:pos x="57" y="169"/>
              </a:cxn>
              <a:cxn ang="0">
                <a:pos x="25" y="125"/>
              </a:cxn>
              <a:cxn ang="0">
                <a:pos x="17" y="101"/>
              </a:cxn>
              <a:cxn ang="0">
                <a:pos x="41" y="73"/>
              </a:cxn>
              <a:cxn ang="0">
                <a:pos x="13" y="65"/>
              </a:cxn>
              <a:cxn ang="0">
                <a:pos x="9" y="5"/>
              </a:cxn>
              <a:cxn ang="0">
                <a:pos x="13" y="17"/>
              </a:cxn>
              <a:cxn ang="0">
                <a:pos x="17" y="85"/>
              </a:cxn>
              <a:cxn ang="0">
                <a:pos x="9" y="1"/>
              </a:cxn>
            </a:cxnLst>
            <a:rect l="0" t="0" r="r" b="b"/>
            <a:pathLst>
              <a:path w="389" h="192">
                <a:moveTo>
                  <a:pt x="389" y="185"/>
                </a:moveTo>
                <a:cubicBezTo>
                  <a:pt x="315" y="174"/>
                  <a:pt x="243" y="177"/>
                  <a:pt x="169" y="185"/>
                </a:cubicBezTo>
                <a:cubicBezTo>
                  <a:pt x="115" y="182"/>
                  <a:pt x="92" y="192"/>
                  <a:pt x="57" y="169"/>
                </a:cubicBezTo>
                <a:cubicBezTo>
                  <a:pt x="45" y="152"/>
                  <a:pt x="33" y="143"/>
                  <a:pt x="25" y="125"/>
                </a:cubicBezTo>
                <a:cubicBezTo>
                  <a:pt x="21" y="117"/>
                  <a:pt x="17" y="101"/>
                  <a:pt x="17" y="101"/>
                </a:cubicBezTo>
                <a:cubicBezTo>
                  <a:pt x="26" y="71"/>
                  <a:pt x="16" y="79"/>
                  <a:pt x="41" y="73"/>
                </a:cubicBezTo>
                <a:cubicBezTo>
                  <a:pt x="31" y="69"/>
                  <a:pt x="15" y="74"/>
                  <a:pt x="13" y="65"/>
                </a:cubicBezTo>
                <a:cubicBezTo>
                  <a:pt x="7" y="45"/>
                  <a:pt x="9" y="25"/>
                  <a:pt x="9" y="5"/>
                </a:cubicBezTo>
                <a:cubicBezTo>
                  <a:pt x="9" y="0"/>
                  <a:pt x="11" y="13"/>
                  <a:pt x="13" y="17"/>
                </a:cubicBezTo>
                <a:cubicBezTo>
                  <a:pt x="11" y="25"/>
                  <a:pt x="0" y="133"/>
                  <a:pt x="17" y="85"/>
                </a:cubicBezTo>
                <a:cubicBezTo>
                  <a:pt x="2" y="42"/>
                  <a:pt x="9" y="69"/>
                  <a:pt x="9" y="1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Freeform 34"/>
          <p:cNvSpPr>
            <a:spLocks/>
          </p:cNvSpPr>
          <p:nvPr/>
        </p:nvSpPr>
        <p:spPr bwMode="auto">
          <a:xfrm>
            <a:off x="3505200" y="3048000"/>
            <a:ext cx="666750" cy="307975"/>
          </a:xfrm>
          <a:custGeom>
            <a:avLst/>
            <a:gdLst/>
            <a:ahLst/>
            <a:cxnLst>
              <a:cxn ang="0">
                <a:pos x="420" y="194"/>
              </a:cxn>
              <a:cxn ang="0">
                <a:pos x="72" y="178"/>
              </a:cxn>
              <a:cxn ang="0">
                <a:pos x="28" y="162"/>
              </a:cxn>
              <a:cxn ang="0">
                <a:pos x="0" y="78"/>
              </a:cxn>
              <a:cxn ang="0">
                <a:pos x="4" y="14"/>
              </a:cxn>
              <a:cxn ang="0">
                <a:pos x="12" y="2"/>
              </a:cxn>
            </a:cxnLst>
            <a:rect l="0" t="0" r="r" b="b"/>
            <a:pathLst>
              <a:path w="420" h="194">
                <a:moveTo>
                  <a:pt x="420" y="194"/>
                </a:moveTo>
                <a:cubicBezTo>
                  <a:pt x="157" y="179"/>
                  <a:pt x="273" y="184"/>
                  <a:pt x="72" y="178"/>
                </a:cubicBezTo>
                <a:cubicBezTo>
                  <a:pt x="55" y="173"/>
                  <a:pt x="43" y="169"/>
                  <a:pt x="28" y="162"/>
                </a:cubicBezTo>
                <a:cubicBezTo>
                  <a:pt x="20" y="133"/>
                  <a:pt x="7" y="106"/>
                  <a:pt x="0" y="78"/>
                </a:cubicBezTo>
                <a:cubicBezTo>
                  <a:pt x="1" y="56"/>
                  <a:pt x="1" y="35"/>
                  <a:pt x="4" y="14"/>
                </a:cubicBezTo>
                <a:cubicBezTo>
                  <a:pt x="5" y="0"/>
                  <a:pt x="4" y="2"/>
                  <a:pt x="12" y="2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1" name="Group 35"/>
          <p:cNvGrpSpPr>
            <a:grpSpLocks/>
          </p:cNvGrpSpPr>
          <p:nvPr/>
        </p:nvGrpSpPr>
        <p:grpSpPr bwMode="auto">
          <a:xfrm>
            <a:off x="2820988" y="2778125"/>
            <a:ext cx="950912" cy="876300"/>
            <a:chOff x="1777" y="1750"/>
            <a:chExt cx="599" cy="552"/>
          </a:xfrm>
        </p:grpSpPr>
        <p:sp>
          <p:nvSpPr>
            <p:cNvPr id="122" name="Freeform 36"/>
            <p:cNvSpPr>
              <a:spLocks/>
            </p:cNvSpPr>
            <p:nvPr/>
          </p:nvSpPr>
          <p:spPr bwMode="auto">
            <a:xfrm>
              <a:off x="1777" y="1750"/>
              <a:ext cx="331" cy="552"/>
            </a:xfrm>
            <a:custGeom>
              <a:avLst/>
              <a:gdLst/>
              <a:ahLst/>
              <a:cxnLst>
                <a:cxn ang="0">
                  <a:pos x="287" y="0"/>
                </a:cxn>
                <a:cxn ang="0">
                  <a:pos x="137" y="60"/>
                </a:cxn>
                <a:cxn ang="0">
                  <a:pos x="107" y="74"/>
                </a:cxn>
                <a:cxn ang="0">
                  <a:pos x="62" y="104"/>
                </a:cxn>
                <a:cxn ang="0">
                  <a:pos x="32" y="172"/>
                </a:cxn>
                <a:cxn ang="0">
                  <a:pos x="77" y="426"/>
                </a:cxn>
                <a:cxn ang="0">
                  <a:pos x="92" y="478"/>
                </a:cxn>
                <a:cxn ang="0">
                  <a:pos x="242" y="546"/>
                </a:cxn>
                <a:cxn ang="0">
                  <a:pos x="294" y="478"/>
                </a:cxn>
                <a:cxn ang="0">
                  <a:pos x="257" y="471"/>
                </a:cxn>
                <a:cxn ang="0">
                  <a:pos x="152" y="351"/>
                </a:cxn>
                <a:cxn ang="0">
                  <a:pos x="130" y="276"/>
                </a:cxn>
                <a:cxn ang="0">
                  <a:pos x="145" y="172"/>
                </a:cxn>
                <a:cxn ang="0">
                  <a:pos x="302" y="60"/>
                </a:cxn>
                <a:cxn ang="0">
                  <a:pos x="294" y="37"/>
                </a:cxn>
                <a:cxn ang="0">
                  <a:pos x="287" y="0"/>
                </a:cxn>
              </a:cxnLst>
              <a:rect l="0" t="0" r="r" b="b"/>
              <a:pathLst>
                <a:path w="331" h="552">
                  <a:moveTo>
                    <a:pt x="287" y="0"/>
                  </a:moveTo>
                  <a:cubicBezTo>
                    <a:pt x="223" y="8"/>
                    <a:pt x="191" y="30"/>
                    <a:pt x="137" y="60"/>
                  </a:cubicBezTo>
                  <a:cubicBezTo>
                    <a:pt x="127" y="65"/>
                    <a:pt x="116" y="68"/>
                    <a:pt x="107" y="74"/>
                  </a:cubicBezTo>
                  <a:cubicBezTo>
                    <a:pt x="91" y="83"/>
                    <a:pt x="62" y="104"/>
                    <a:pt x="62" y="104"/>
                  </a:cubicBezTo>
                  <a:cubicBezTo>
                    <a:pt x="54" y="129"/>
                    <a:pt x="46" y="149"/>
                    <a:pt x="32" y="172"/>
                  </a:cubicBezTo>
                  <a:cubicBezTo>
                    <a:pt x="6" y="253"/>
                    <a:pt x="0" y="373"/>
                    <a:pt x="77" y="426"/>
                  </a:cubicBezTo>
                  <a:cubicBezTo>
                    <a:pt x="83" y="442"/>
                    <a:pt x="85" y="461"/>
                    <a:pt x="92" y="478"/>
                  </a:cubicBezTo>
                  <a:cubicBezTo>
                    <a:pt x="116" y="538"/>
                    <a:pt x="189" y="538"/>
                    <a:pt x="242" y="546"/>
                  </a:cubicBezTo>
                  <a:cubicBezTo>
                    <a:pt x="331" y="534"/>
                    <a:pt x="294" y="552"/>
                    <a:pt x="294" y="478"/>
                  </a:cubicBezTo>
                  <a:cubicBezTo>
                    <a:pt x="281" y="475"/>
                    <a:pt x="268" y="476"/>
                    <a:pt x="257" y="471"/>
                  </a:cubicBezTo>
                  <a:cubicBezTo>
                    <a:pt x="206" y="445"/>
                    <a:pt x="206" y="370"/>
                    <a:pt x="152" y="351"/>
                  </a:cubicBezTo>
                  <a:cubicBezTo>
                    <a:pt x="145" y="325"/>
                    <a:pt x="137" y="301"/>
                    <a:pt x="130" y="276"/>
                  </a:cubicBezTo>
                  <a:cubicBezTo>
                    <a:pt x="132" y="244"/>
                    <a:pt x="129" y="203"/>
                    <a:pt x="145" y="172"/>
                  </a:cubicBezTo>
                  <a:cubicBezTo>
                    <a:pt x="170" y="121"/>
                    <a:pt x="254" y="88"/>
                    <a:pt x="302" y="60"/>
                  </a:cubicBezTo>
                  <a:cubicBezTo>
                    <a:pt x="299" y="52"/>
                    <a:pt x="295" y="44"/>
                    <a:pt x="294" y="37"/>
                  </a:cubicBezTo>
                  <a:cubicBezTo>
                    <a:pt x="290" y="24"/>
                    <a:pt x="287" y="0"/>
                    <a:pt x="287" y="0"/>
                  </a:cubicBezTo>
                  <a:close/>
                </a:path>
              </a:pathLst>
            </a:custGeom>
            <a:solidFill>
              <a:srgbClr val="E3928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Oval 37"/>
            <p:cNvSpPr>
              <a:spLocks noChangeArrowheads="1"/>
            </p:cNvSpPr>
            <p:nvPr/>
          </p:nvSpPr>
          <p:spPr bwMode="auto">
            <a:xfrm>
              <a:off x="1920" y="1776"/>
              <a:ext cx="456" cy="4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4" name="Freeform 38"/>
          <p:cNvSpPr>
            <a:spLocks/>
          </p:cNvSpPr>
          <p:nvPr/>
        </p:nvSpPr>
        <p:spPr bwMode="auto">
          <a:xfrm>
            <a:off x="3810000" y="4540250"/>
            <a:ext cx="641350" cy="260350"/>
          </a:xfrm>
          <a:custGeom>
            <a:avLst/>
            <a:gdLst/>
            <a:ahLst/>
            <a:cxnLst>
              <a:cxn ang="0">
                <a:pos x="404" y="32"/>
              </a:cxn>
              <a:cxn ang="0">
                <a:pos x="228" y="12"/>
              </a:cxn>
              <a:cxn ang="0">
                <a:pos x="148" y="8"/>
              </a:cxn>
              <a:cxn ang="0">
                <a:pos x="112" y="20"/>
              </a:cxn>
              <a:cxn ang="0">
                <a:pos x="100" y="24"/>
              </a:cxn>
              <a:cxn ang="0">
                <a:pos x="52" y="56"/>
              </a:cxn>
              <a:cxn ang="0">
                <a:pos x="24" y="100"/>
              </a:cxn>
              <a:cxn ang="0">
                <a:pos x="0" y="164"/>
              </a:cxn>
            </a:cxnLst>
            <a:rect l="0" t="0" r="r" b="b"/>
            <a:pathLst>
              <a:path w="404" h="164">
                <a:moveTo>
                  <a:pt x="404" y="32"/>
                </a:moveTo>
                <a:cubicBezTo>
                  <a:pt x="342" y="40"/>
                  <a:pt x="288" y="17"/>
                  <a:pt x="228" y="12"/>
                </a:cubicBezTo>
                <a:cubicBezTo>
                  <a:pt x="187" y="3"/>
                  <a:pt x="189" y="0"/>
                  <a:pt x="148" y="8"/>
                </a:cubicBezTo>
                <a:cubicBezTo>
                  <a:pt x="135" y="10"/>
                  <a:pt x="124" y="16"/>
                  <a:pt x="112" y="20"/>
                </a:cubicBezTo>
                <a:cubicBezTo>
                  <a:pt x="108" y="21"/>
                  <a:pt x="100" y="24"/>
                  <a:pt x="100" y="24"/>
                </a:cubicBezTo>
                <a:cubicBezTo>
                  <a:pt x="89" y="40"/>
                  <a:pt x="69" y="47"/>
                  <a:pt x="52" y="56"/>
                </a:cubicBezTo>
                <a:cubicBezTo>
                  <a:pt x="44" y="78"/>
                  <a:pt x="43" y="87"/>
                  <a:pt x="24" y="100"/>
                </a:cubicBezTo>
                <a:cubicBezTo>
                  <a:pt x="17" y="119"/>
                  <a:pt x="0" y="144"/>
                  <a:pt x="0" y="164"/>
                </a:cubicBezTo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39"/>
          <p:cNvSpPr>
            <a:spLocks/>
          </p:cNvSpPr>
          <p:nvPr/>
        </p:nvSpPr>
        <p:spPr bwMode="auto">
          <a:xfrm>
            <a:off x="3810000" y="4800600"/>
            <a:ext cx="666750" cy="307975"/>
          </a:xfrm>
          <a:custGeom>
            <a:avLst/>
            <a:gdLst/>
            <a:ahLst/>
            <a:cxnLst>
              <a:cxn ang="0">
                <a:pos x="420" y="194"/>
              </a:cxn>
              <a:cxn ang="0">
                <a:pos x="72" y="178"/>
              </a:cxn>
              <a:cxn ang="0">
                <a:pos x="28" y="162"/>
              </a:cxn>
              <a:cxn ang="0">
                <a:pos x="0" y="78"/>
              </a:cxn>
              <a:cxn ang="0">
                <a:pos x="4" y="14"/>
              </a:cxn>
              <a:cxn ang="0">
                <a:pos x="12" y="2"/>
              </a:cxn>
            </a:cxnLst>
            <a:rect l="0" t="0" r="r" b="b"/>
            <a:pathLst>
              <a:path w="420" h="194">
                <a:moveTo>
                  <a:pt x="420" y="194"/>
                </a:moveTo>
                <a:cubicBezTo>
                  <a:pt x="157" y="179"/>
                  <a:pt x="273" y="184"/>
                  <a:pt x="72" y="178"/>
                </a:cubicBezTo>
                <a:cubicBezTo>
                  <a:pt x="55" y="173"/>
                  <a:pt x="43" y="169"/>
                  <a:pt x="28" y="162"/>
                </a:cubicBezTo>
                <a:cubicBezTo>
                  <a:pt x="20" y="133"/>
                  <a:pt x="7" y="106"/>
                  <a:pt x="0" y="78"/>
                </a:cubicBezTo>
                <a:cubicBezTo>
                  <a:pt x="1" y="56"/>
                  <a:pt x="1" y="35"/>
                  <a:pt x="4" y="14"/>
                </a:cubicBezTo>
                <a:cubicBezTo>
                  <a:pt x="5" y="0"/>
                  <a:pt x="4" y="2"/>
                  <a:pt x="12" y="2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40"/>
          <p:cNvSpPr>
            <a:spLocks/>
          </p:cNvSpPr>
          <p:nvPr/>
        </p:nvSpPr>
        <p:spPr bwMode="auto">
          <a:xfrm>
            <a:off x="4038600" y="4495800"/>
            <a:ext cx="101600" cy="561975"/>
          </a:xfrm>
          <a:custGeom>
            <a:avLst/>
            <a:gdLst/>
            <a:ahLst/>
            <a:cxnLst>
              <a:cxn ang="0">
                <a:pos x="64" y="354"/>
              </a:cxn>
              <a:cxn ang="0">
                <a:pos x="19" y="287"/>
              </a:cxn>
              <a:cxn ang="0">
                <a:pos x="5" y="130"/>
              </a:cxn>
              <a:cxn ang="0">
                <a:pos x="12" y="78"/>
              </a:cxn>
              <a:cxn ang="0">
                <a:pos x="57" y="33"/>
              </a:cxn>
            </a:cxnLst>
            <a:rect l="0" t="0" r="r" b="b"/>
            <a:pathLst>
              <a:path w="64" h="354">
                <a:moveTo>
                  <a:pt x="64" y="354"/>
                </a:moveTo>
                <a:cubicBezTo>
                  <a:pt x="53" y="322"/>
                  <a:pt x="47" y="305"/>
                  <a:pt x="19" y="287"/>
                </a:cubicBezTo>
                <a:cubicBezTo>
                  <a:pt x="0" y="225"/>
                  <a:pt x="5" y="247"/>
                  <a:pt x="5" y="130"/>
                </a:cubicBezTo>
                <a:cubicBezTo>
                  <a:pt x="5" y="112"/>
                  <a:pt x="2" y="92"/>
                  <a:pt x="12" y="78"/>
                </a:cubicBezTo>
                <a:cubicBezTo>
                  <a:pt x="61" y="0"/>
                  <a:pt x="57" y="78"/>
                  <a:pt x="57" y="33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Freeform 41"/>
          <p:cNvSpPr>
            <a:spLocks/>
          </p:cNvSpPr>
          <p:nvPr/>
        </p:nvSpPr>
        <p:spPr bwMode="auto">
          <a:xfrm>
            <a:off x="4267200" y="4572000"/>
            <a:ext cx="63500" cy="474663"/>
          </a:xfrm>
          <a:custGeom>
            <a:avLst/>
            <a:gdLst/>
            <a:ahLst/>
            <a:cxnLst>
              <a:cxn ang="0">
                <a:pos x="40" y="299"/>
              </a:cxn>
              <a:cxn ang="0">
                <a:pos x="3" y="216"/>
              </a:cxn>
              <a:cxn ang="0">
                <a:pos x="10" y="15"/>
              </a:cxn>
              <a:cxn ang="0">
                <a:pos x="33" y="0"/>
              </a:cxn>
            </a:cxnLst>
            <a:rect l="0" t="0" r="r" b="b"/>
            <a:pathLst>
              <a:path w="40" h="299">
                <a:moveTo>
                  <a:pt x="40" y="299"/>
                </a:moveTo>
                <a:cubicBezTo>
                  <a:pt x="18" y="269"/>
                  <a:pt x="13" y="249"/>
                  <a:pt x="3" y="216"/>
                </a:cubicBezTo>
                <a:cubicBezTo>
                  <a:pt x="5" y="149"/>
                  <a:pt x="0" y="81"/>
                  <a:pt x="10" y="15"/>
                </a:cubicBezTo>
                <a:cubicBezTo>
                  <a:pt x="11" y="5"/>
                  <a:pt x="33" y="0"/>
                  <a:pt x="33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8" name="Group 42"/>
          <p:cNvGrpSpPr>
            <a:grpSpLocks/>
          </p:cNvGrpSpPr>
          <p:nvPr/>
        </p:nvGrpSpPr>
        <p:grpSpPr bwMode="auto">
          <a:xfrm>
            <a:off x="2325688" y="3810000"/>
            <a:ext cx="2141537" cy="2030413"/>
            <a:chOff x="1465" y="2400"/>
            <a:chExt cx="1349" cy="1279"/>
          </a:xfrm>
        </p:grpSpPr>
        <p:sp>
          <p:nvSpPr>
            <p:cNvPr id="129" name="Oval 43"/>
            <p:cNvSpPr>
              <a:spLocks noChangeArrowheads="1"/>
            </p:cNvSpPr>
            <p:nvPr/>
          </p:nvSpPr>
          <p:spPr bwMode="auto">
            <a:xfrm>
              <a:off x="1680" y="2448"/>
              <a:ext cx="1134" cy="113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44"/>
            <p:cNvSpPr>
              <a:spLocks/>
            </p:cNvSpPr>
            <p:nvPr/>
          </p:nvSpPr>
          <p:spPr bwMode="auto">
            <a:xfrm>
              <a:off x="1465" y="2400"/>
              <a:ext cx="629" cy="1279"/>
            </a:xfrm>
            <a:custGeom>
              <a:avLst/>
              <a:gdLst/>
              <a:ahLst/>
              <a:cxnLst>
                <a:cxn ang="0">
                  <a:pos x="606" y="0"/>
                </a:cxn>
                <a:cxn ang="0">
                  <a:pos x="606" y="82"/>
                </a:cxn>
                <a:cxn ang="0">
                  <a:pos x="554" y="90"/>
                </a:cxn>
                <a:cxn ang="0">
                  <a:pos x="486" y="112"/>
                </a:cxn>
                <a:cxn ang="0">
                  <a:pos x="427" y="165"/>
                </a:cxn>
                <a:cxn ang="0">
                  <a:pos x="382" y="195"/>
                </a:cxn>
                <a:cxn ang="0">
                  <a:pos x="374" y="217"/>
                </a:cxn>
                <a:cxn ang="0">
                  <a:pos x="352" y="232"/>
                </a:cxn>
                <a:cxn ang="0">
                  <a:pos x="292" y="322"/>
                </a:cxn>
                <a:cxn ang="0">
                  <a:pos x="262" y="367"/>
                </a:cxn>
                <a:cxn ang="0">
                  <a:pos x="240" y="411"/>
                </a:cxn>
                <a:cxn ang="0">
                  <a:pos x="225" y="456"/>
                </a:cxn>
                <a:cxn ang="0">
                  <a:pos x="240" y="785"/>
                </a:cxn>
                <a:cxn ang="0">
                  <a:pos x="262" y="830"/>
                </a:cxn>
                <a:cxn ang="0">
                  <a:pos x="292" y="905"/>
                </a:cxn>
                <a:cxn ang="0">
                  <a:pos x="337" y="980"/>
                </a:cxn>
                <a:cxn ang="0">
                  <a:pos x="344" y="1002"/>
                </a:cxn>
                <a:cxn ang="0">
                  <a:pos x="389" y="1017"/>
                </a:cxn>
                <a:cxn ang="0">
                  <a:pos x="449" y="1062"/>
                </a:cxn>
                <a:cxn ang="0">
                  <a:pos x="599" y="1159"/>
                </a:cxn>
                <a:cxn ang="0">
                  <a:pos x="599" y="1279"/>
                </a:cxn>
                <a:cxn ang="0">
                  <a:pos x="434" y="1234"/>
                </a:cxn>
                <a:cxn ang="0">
                  <a:pos x="307" y="1167"/>
                </a:cxn>
                <a:cxn ang="0">
                  <a:pos x="277" y="1159"/>
                </a:cxn>
                <a:cxn ang="0">
                  <a:pos x="247" y="1144"/>
                </a:cxn>
                <a:cxn ang="0">
                  <a:pos x="202" y="1114"/>
                </a:cxn>
                <a:cxn ang="0">
                  <a:pos x="165" y="1084"/>
                </a:cxn>
                <a:cxn ang="0">
                  <a:pos x="128" y="1047"/>
                </a:cxn>
                <a:cxn ang="0">
                  <a:pos x="105" y="995"/>
                </a:cxn>
                <a:cxn ang="0">
                  <a:pos x="68" y="845"/>
                </a:cxn>
                <a:cxn ang="0">
                  <a:pos x="98" y="329"/>
                </a:cxn>
                <a:cxn ang="0">
                  <a:pos x="165" y="195"/>
                </a:cxn>
                <a:cxn ang="0">
                  <a:pos x="232" y="120"/>
                </a:cxn>
                <a:cxn ang="0">
                  <a:pos x="329" y="68"/>
                </a:cxn>
                <a:cxn ang="0">
                  <a:pos x="546" y="8"/>
                </a:cxn>
                <a:cxn ang="0">
                  <a:pos x="569" y="0"/>
                </a:cxn>
                <a:cxn ang="0">
                  <a:pos x="606" y="0"/>
                </a:cxn>
              </a:cxnLst>
              <a:rect l="0" t="0" r="r" b="b"/>
              <a:pathLst>
                <a:path w="629" h="1279">
                  <a:moveTo>
                    <a:pt x="606" y="0"/>
                  </a:moveTo>
                  <a:cubicBezTo>
                    <a:pt x="614" y="24"/>
                    <a:pt x="629" y="55"/>
                    <a:pt x="606" y="82"/>
                  </a:cubicBezTo>
                  <a:cubicBezTo>
                    <a:pt x="594" y="95"/>
                    <a:pt x="571" y="86"/>
                    <a:pt x="554" y="90"/>
                  </a:cubicBezTo>
                  <a:cubicBezTo>
                    <a:pt x="531" y="94"/>
                    <a:pt x="508" y="105"/>
                    <a:pt x="486" y="112"/>
                  </a:cubicBezTo>
                  <a:cubicBezTo>
                    <a:pt x="461" y="128"/>
                    <a:pt x="451" y="148"/>
                    <a:pt x="427" y="165"/>
                  </a:cubicBezTo>
                  <a:cubicBezTo>
                    <a:pt x="380" y="233"/>
                    <a:pt x="450" y="141"/>
                    <a:pt x="382" y="195"/>
                  </a:cubicBezTo>
                  <a:cubicBezTo>
                    <a:pt x="375" y="199"/>
                    <a:pt x="378" y="210"/>
                    <a:pt x="374" y="217"/>
                  </a:cubicBezTo>
                  <a:cubicBezTo>
                    <a:pt x="368" y="223"/>
                    <a:pt x="359" y="227"/>
                    <a:pt x="352" y="232"/>
                  </a:cubicBezTo>
                  <a:cubicBezTo>
                    <a:pt x="331" y="262"/>
                    <a:pt x="311" y="292"/>
                    <a:pt x="292" y="322"/>
                  </a:cubicBezTo>
                  <a:cubicBezTo>
                    <a:pt x="282" y="337"/>
                    <a:pt x="262" y="367"/>
                    <a:pt x="262" y="367"/>
                  </a:cubicBezTo>
                  <a:cubicBezTo>
                    <a:pt x="238" y="441"/>
                    <a:pt x="275" y="331"/>
                    <a:pt x="240" y="411"/>
                  </a:cubicBezTo>
                  <a:cubicBezTo>
                    <a:pt x="233" y="425"/>
                    <a:pt x="225" y="456"/>
                    <a:pt x="225" y="456"/>
                  </a:cubicBezTo>
                  <a:cubicBezTo>
                    <a:pt x="209" y="556"/>
                    <a:pt x="179" y="695"/>
                    <a:pt x="240" y="785"/>
                  </a:cubicBezTo>
                  <a:cubicBezTo>
                    <a:pt x="263" y="861"/>
                    <a:pt x="227" y="751"/>
                    <a:pt x="262" y="830"/>
                  </a:cubicBezTo>
                  <a:cubicBezTo>
                    <a:pt x="273" y="856"/>
                    <a:pt x="278" y="879"/>
                    <a:pt x="292" y="905"/>
                  </a:cubicBezTo>
                  <a:cubicBezTo>
                    <a:pt x="312" y="944"/>
                    <a:pt x="291" y="964"/>
                    <a:pt x="337" y="980"/>
                  </a:cubicBezTo>
                  <a:cubicBezTo>
                    <a:pt x="339" y="987"/>
                    <a:pt x="337" y="997"/>
                    <a:pt x="344" y="1002"/>
                  </a:cubicBezTo>
                  <a:cubicBezTo>
                    <a:pt x="356" y="1011"/>
                    <a:pt x="389" y="1017"/>
                    <a:pt x="389" y="1017"/>
                  </a:cubicBezTo>
                  <a:cubicBezTo>
                    <a:pt x="414" y="1033"/>
                    <a:pt x="420" y="1052"/>
                    <a:pt x="449" y="1062"/>
                  </a:cubicBezTo>
                  <a:cubicBezTo>
                    <a:pt x="482" y="1111"/>
                    <a:pt x="546" y="1134"/>
                    <a:pt x="599" y="1159"/>
                  </a:cubicBezTo>
                  <a:cubicBezTo>
                    <a:pt x="599" y="1199"/>
                    <a:pt x="599" y="1239"/>
                    <a:pt x="599" y="1279"/>
                  </a:cubicBezTo>
                  <a:cubicBezTo>
                    <a:pt x="544" y="1264"/>
                    <a:pt x="486" y="1255"/>
                    <a:pt x="434" y="1234"/>
                  </a:cubicBezTo>
                  <a:cubicBezTo>
                    <a:pt x="389" y="1215"/>
                    <a:pt x="350" y="1186"/>
                    <a:pt x="307" y="1167"/>
                  </a:cubicBezTo>
                  <a:cubicBezTo>
                    <a:pt x="297" y="1162"/>
                    <a:pt x="286" y="1162"/>
                    <a:pt x="277" y="1159"/>
                  </a:cubicBezTo>
                  <a:cubicBezTo>
                    <a:pt x="266" y="1154"/>
                    <a:pt x="257" y="1149"/>
                    <a:pt x="247" y="1144"/>
                  </a:cubicBezTo>
                  <a:cubicBezTo>
                    <a:pt x="209" y="1089"/>
                    <a:pt x="259" y="1152"/>
                    <a:pt x="202" y="1114"/>
                  </a:cubicBezTo>
                  <a:cubicBezTo>
                    <a:pt x="131" y="1066"/>
                    <a:pt x="240" y="1111"/>
                    <a:pt x="165" y="1084"/>
                  </a:cubicBezTo>
                  <a:cubicBezTo>
                    <a:pt x="146" y="1032"/>
                    <a:pt x="173" y="1092"/>
                    <a:pt x="128" y="1047"/>
                  </a:cubicBezTo>
                  <a:cubicBezTo>
                    <a:pt x="114" y="1033"/>
                    <a:pt x="113" y="1011"/>
                    <a:pt x="105" y="995"/>
                  </a:cubicBezTo>
                  <a:cubicBezTo>
                    <a:pt x="92" y="942"/>
                    <a:pt x="92" y="893"/>
                    <a:pt x="68" y="845"/>
                  </a:cubicBezTo>
                  <a:cubicBezTo>
                    <a:pt x="53" y="705"/>
                    <a:pt x="0" y="426"/>
                    <a:pt x="98" y="329"/>
                  </a:cubicBezTo>
                  <a:cubicBezTo>
                    <a:pt x="109" y="281"/>
                    <a:pt x="136" y="234"/>
                    <a:pt x="165" y="195"/>
                  </a:cubicBezTo>
                  <a:cubicBezTo>
                    <a:pt x="175" y="151"/>
                    <a:pt x="189" y="133"/>
                    <a:pt x="232" y="120"/>
                  </a:cubicBezTo>
                  <a:cubicBezTo>
                    <a:pt x="262" y="100"/>
                    <a:pt x="294" y="78"/>
                    <a:pt x="329" y="68"/>
                  </a:cubicBezTo>
                  <a:cubicBezTo>
                    <a:pt x="388" y="8"/>
                    <a:pt x="464" y="12"/>
                    <a:pt x="546" y="8"/>
                  </a:cubicBezTo>
                  <a:cubicBezTo>
                    <a:pt x="553" y="5"/>
                    <a:pt x="560" y="0"/>
                    <a:pt x="569" y="0"/>
                  </a:cubicBezTo>
                  <a:cubicBezTo>
                    <a:pt x="610" y="0"/>
                    <a:pt x="589" y="18"/>
                    <a:pt x="606" y="0"/>
                  </a:cubicBezTo>
                  <a:close/>
                </a:path>
              </a:pathLst>
            </a:custGeom>
            <a:solidFill>
              <a:srgbClr val="E3928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2900" y="457200"/>
            <a:ext cx="57785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14863" y="6369050"/>
            <a:ext cx="41227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latin typeface="Arial" charset="0"/>
              </a:rPr>
              <a:t>www.path.cam.ac.uk/ pages/moffett/</a:t>
            </a:r>
            <a:endParaRPr lang="en-GB" sz="1800">
              <a:latin typeface="Times New Roman" charset="0"/>
            </a:endParaRPr>
          </a:p>
          <a:p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304800"/>
            <a:ext cx="5791200" cy="467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746125" y="5105400"/>
            <a:ext cx="7200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From: </a:t>
            </a:r>
            <a:r>
              <a:rPr lang="en-US" sz="1800" dirty="0" err="1"/>
              <a:t>Hempstock</a:t>
            </a:r>
            <a:r>
              <a:rPr lang="en-US" sz="1800" dirty="0"/>
              <a:t> et al, 2004.  </a:t>
            </a:r>
            <a:r>
              <a:rPr lang="en-US" sz="1800" dirty="0" err="1"/>
              <a:t>Rep.Biol.Endo</a:t>
            </a:r>
            <a:r>
              <a:rPr lang="en-US" sz="1800" dirty="0"/>
              <a:t>. Doi:10.1186/1477-7827-2-58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9300" y="5791200"/>
            <a:ext cx="5997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Glandular hypertrophy – </a:t>
            </a:r>
            <a:r>
              <a:rPr lang="en-US" dirty="0" err="1" smtClean="0"/>
              <a:t>histiotrophic</a:t>
            </a:r>
            <a:r>
              <a:rPr lang="en-US" dirty="0" smtClean="0"/>
              <a:t> nutrition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trimester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10-12 weeks.</a:t>
            </a:r>
          </a:p>
          <a:p>
            <a:pPr lvl="1"/>
            <a:r>
              <a:rPr lang="en-US" dirty="0" smtClean="0"/>
              <a:t>Loss of </a:t>
            </a:r>
            <a:r>
              <a:rPr lang="en-US" dirty="0" err="1" smtClean="0"/>
              <a:t>cytotrophoblast</a:t>
            </a:r>
            <a:r>
              <a:rPr lang="en-US" dirty="0" smtClean="0"/>
              <a:t> plugs</a:t>
            </a:r>
          </a:p>
          <a:p>
            <a:pPr lvl="1"/>
            <a:r>
              <a:rPr lang="en-US" dirty="0" smtClean="0"/>
              <a:t>Exposure of placenta to full maternal blood flow</a:t>
            </a:r>
          </a:p>
          <a:p>
            <a:pPr lvl="1"/>
            <a:r>
              <a:rPr lang="en-US" dirty="0" smtClean="0"/>
              <a:t>Reason for pregnancy losses at this time</a:t>
            </a:r>
          </a:p>
          <a:p>
            <a:pPr lvl="1"/>
            <a:r>
              <a:rPr lang="en-US" dirty="0" smtClean="0"/>
              <a:t>Oxygen tension increases from ~3% - ~8%.</a:t>
            </a:r>
          </a:p>
          <a:p>
            <a:pPr lvl="1"/>
            <a:r>
              <a:rPr lang="en-US" dirty="0" smtClean="0"/>
              <a:t>Need to define ‘</a:t>
            </a:r>
            <a:r>
              <a:rPr lang="en-US" dirty="0" err="1" smtClean="0"/>
              <a:t>normoxia</a:t>
            </a:r>
            <a:r>
              <a:rPr lang="en-US" dirty="0" smtClean="0"/>
              <a:t>’ with care!!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026"/>
          <p:cNvSpPr>
            <a:spLocks noChangeArrowheads="1"/>
          </p:cNvSpPr>
          <p:nvPr/>
        </p:nvSpPr>
        <p:spPr bwMode="auto">
          <a:xfrm>
            <a:off x="3581400" y="2438400"/>
            <a:ext cx="1258888" cy="12588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676400" y="2743200"/>
            <a:ext cx="1649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~10 weeks</a:t>
            </a:r>
          </a:p>
        </p:txBody>
      </p:sp>
      <p:sp>
        <p:nvSpPr>
          <p:cNvPr id="4" name="Oval 1028"/>
          <p:cNvSpPr>
            <a:spLocks noChangeArrowheads="1"/>
          </p:cNvSpPr>
          <p:nvPr/>
        </p:nvSpPr>
        <p:spPr bwMode="auto">
          <a:xfrm>
            <a:off x="3886200" y="25146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Oval 1029"/>
          <p:cNvSpPr>
            <a:spLocks noChangeArrowheads="1"/>
          </p:cNvSpPr>
          <p:nvPr/>
        </p:nvSpPr>
        <p:spPr bwMode="auto">
          <a:xfrm>
            <a:off x="4038600" y="27432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1030"/>
          <p:cNvSpPr>
            <a:spLocks noChangeArrowheads="1"/>
          </p:cNvSpPr>
          <p:nvPr/>
        </p:nvSpPr>
        <p:spPr bwMode="auto">
          <a:xfrm>
            <a:off x="3886200" y="271145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1031"/>
          <p:cNvSpPr>
            <a:spLocks noChangeArrowheads="1"/>
          </p:cNvSpPr>
          <p:nvPr/>
        </p:nvSpPr>
        <p:spPr bwMode="auto">
          <a:xfrm>
            <a:off x="3733800" y="26670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032"/>
          <p:cNvSpPr>
            <a:spLocks noChangeArrowheads="1"/>
          </p:cNvSpPr>
          <p:nvPr/>
        </p:nvSpPr>
        <p:spPr bwMode="auto">
          <a:xfrm>
            <a:off x="4038600" y="25146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033"/>
          <p:cNvSpPr>
            <a:spLocks noChangeArrowheads="1"/>
          </p:cNvSpPr>
          <p:nvPr/>
        </p:nvSpPr>
        <p:spPr bwMode="auto">
          <a:xfrm>
            <a:off x="3810000" y="25908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1034"/>
          <p:cNvSpPr>
            <a:spLocks noChangeArrowheads="1"/>
          </p:cNvSpPr>
          <p:nvPr/>
        </p:nvSpPr>
        <p:spPr bwMode="auto">
          <a:xfrm>
            <a:off x="3962400" y="28194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1035"/>
          <p:cNvSpPr>
            <a:spLocks noChangeArrowheads="1"/>
          </p:cNvSpPr>
          <p:nvPr/>
        </p:nvSpPr>
        <p:spPr bwMode="auto">
          <a:xfrm>
            <a:off x="3810000" y="278765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Oval 1036"/>
          <p:cNvSpPr>
            <a:spLocks noChangeArrowheads="1"/>
          </p:cNvSpPr>
          <p:nvPr/>
        </p:nvSpPr>
        <p:spPr bwMode="auto">
          <a:xfrm>
            <a:off x="3657600" y="27432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037"/>
          <p:cNvSpPr>
            <a:spLocks noChangeArrowheads="1"/>
          </p:cNvSpPr>
          <p:nvPr/>
        </p:nvSpPr>
        <p:spPr bwMode="auto">
          <a:xfrm>
            <a:off x="3962400" y="25908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038"/>
          <p:cNvSpPr>
            <a:spLocks noChangeShapeType="1"/>
          </p:cNvSpPr>
          <p:nvPr/>
        </p:nvSpPr>
        <p:spPr bwMode="auto">
          <a:xfrm>
            <a:off x="3581400" y="3048000"/>
            <a:ext cx="1219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039"/>
          <p:cNvSpPr>
            <a:spLocks noChangeShapeType="1"/>
          </p:cNvSpPr>
          <p:nvPr/>
        </p:nvSpPr>
        <p:spPr bwMode="auto">
          <a:xfrm flipV="1">
            <a:off x="4191000" y="2362200"/>
            <a:ext cx="0" cy="1295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1040"/>
          <p:cNvSpPr>
            <a:spLocks noChangeArrowheads="1"/>
          </p:cNvSpPr>
          <p:nvPr/>
        </p:nvSpPr>
        <p:spPr bwMode="auto">
          <a:xfrm>
            <a:off x="3581400" y="286385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Oval 1041"/>
          <p:cNvSpPr>
            <a:spLocks noChangeArrowheads="1"/>
          </p:cNvSpPr>
          <p:nvPr/>
        </p:nvSpPr>
        <p:spPr bwMode="auto">
          <a:xfrm>
            <a:off x="3733800" y="28956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Oval 1042"/>
          <p:cNvSpPr>
            <a:spLocks noChangeArrowheads="1"/>
          </p:cNvSpPr>
          <p:nvPr/>
        </p:nvSpPr>
        <p:spPr bwMode="auto">
          <a:xfrm>
            <a:off x="3886200" y="28956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Oval 1043"/>
          <p:cNvSpPr>
            <a:spLocks noChangeArrowheads="1"/>
          </p:cNvSpPr>
          <p:nvPr/>
        </p:nvSpPr>
        <p:spPr bwMode="auto">
          <a:xfrm>
            <a:off x="4038600" y="28956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Oval 1044"/>
          <p:cNvSpPr>
            <a:spLocks noChangeArrowheads="1"/>
          </p:cNvSpPr>
          <p:nvPr/>
        </p:nvSpPr>
        <p:spPr bwMode="auto">
          <a:xfrm>
            <a:off x="4083050" y="263525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384300" y="1155700"/>
            <a:ext cx="6654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Information on spiral vessel density &amp; placental size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447800" y="5041900"/>
            <a:ext cx="6474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functional spiral artery per cotyledon (approx)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055412"/>
            <a:ext cx="5181600" cy="519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14863" y="6369050"/>
            <a:ext cx="41227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b="1">
                <a:latin typeface="Arial" charset="0"/>
              </a:rPr>
              <a:t>www.path.cam.ac.uk/ pages/moffett/</a:t>
            </a:r>
            <a:endParaRPr lang="en-GB" sz="1800">
              <a:latin typeface="Times New Roman" charset="0"/>
            </a:endParaRPr>
          </a:p>
          <a:p>
            <a:endParaRPr 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2705100" y="381000"/>
            <a:ext cx="3851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Remodelling</a:t>
            </a:r>
            <a:r>
              <a:rPr lang="en-US" dirty="0" smtClean="0"/>
              <a:t> of spiral arteries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990600"/>
            <a:ext cx="6299200" cy="518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00400" y="6248400"/>
            <a:ext cx="5815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http://www.sgul.ac.uk/depts/immunology/~dash/troph/spiral.jpg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588" y="914400"/>
            <a:ext cx="78740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35584" y="152400"/>
            <a:ext cx="472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Basic placental structure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1400" y="6248400"/>
            <a:ext cx="2868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Villus</a:t>
            </a:r>
            <a:r>
              <a:rPr lang="en-US" dirty="0" smtClean="0"/>
              <a:t> – </a:t>
            </a:r>
            <a:r>
              <a:rPr lang="en-US" dirty="0" err="1" smtClean="0"/>
              <a:t>villi</a:t>
            </a:r>
            <a:r>
              <a:rPr lang="en-US" dirty="0" smtClean="0"/>
              <a:t> – villous 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reeform 2"/>
          <p:cNvSpPr>
            <a:spLocks/>
          </p:cNvSpPr>
          <p:nvPr/>
        </p:nvSpPr>
        <p:spPr bwMode="auto">
          <a:xfrm>
            <a:off x="1639888" y="3957638"/>
            <a:ext cx="1755775" cy="461962"/>
          </a:xfrm>
          <a:custGeom>
            <a:avLst/>
            <a:gdLst>
              <a:gd name="T0" fmla="*/ 0 w 1106"/>
              <a:gd name="T1" fmla="*/ 291 h 291"/>
              <a:gd name="T2" fmla="*/ 70 w 1106"/>
              <a:gd name="T3" fmla="*/ 138 h 291"/>
              <a:gd name="T4" fmla="*/ 153 w 1106"/>
              <a:gd name="T5" fmla="*/ 91 h 291"/>
              <a:gd name="T6" fmla="*/ 223 w 1106"/>
              <a:gd name="T7" fmla="*/ 68 h 291"/>
              <a:gd name="T8" fmla="*/ 341 w 1106"/>
              <a:gd name="T9" fmla="*/ 9 h 291"/>
              <a:gd name="T10" fmla="*/ 1023 w 1106"/>
              <a:gd name="T11" fmla="*/ 127 h 291"/>
              <a:gd name="T12" fmla="*/ 1106 w 1106"/>
              <a:gd name="T13" fmla="*/ 256 h 2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6"/>
              <a:gd name="T22" fmla="*/ 0 h 291"/>
              <a:gd name="T23" fmla="*/ 1106 w 1106"/>
              <a:gd name="T24" fmla="*/ 291 h 2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6" h="291">
                <a:moveTo>
                  <a:pt x="0" y="291"/>
                </a:moveTo>
                <a:cubicBezTo>
                  <a:pt x="12" y="243"/>
                  <a:pt x="24" y="166"/>
                  <a:pt x="70" y="138"/>
                </a:cubicBezTo>
                <a:cubicBezTo>
                  <a:pt x="98" y="119"/>
                  <a:pt x="120" y="103"/>
                  <a:pt x="153" y="91"/>
                </a:cubicBezTo>
                <a:cubicBezTo>
                  <a:pt x="175" y="81"/>
                  <a:pt x="201" y="79"/>
                  <a:pt x="223" y="68"/>
                </a:cubicBezTo>
                <a:cubicBezTo>
                  <a:pt x="263" y="47"/>
                  <a:pt x="298" y="23"/>
                  <a:pt x="341" y="9"/>
                </a:cubicBezTo>
                <a:cubicBezTo>
                  <a:pt x="534" y="14"/>
                  <a:pt x="838" y="0"/>
                  <a:pt x="1023" y="127"/>
                </a:cubicBezTo>
                <a:cubicBezTo>
                  <a:pt x="1052" y="169"/>
                  <a:pt x="1069" y="219"/>
                  <a:pt x="1106" y="256"/>
                </a:cubicBezTo>
              </a:path>
            </a:pathLst>
          </a:custGeom>
          <a:noFill/>
          <a:ln w="193675">
            <a:solidFill>
              <a:srgbClr val="FF99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304800" y="3308350"/>
            <a:ext cx="7543800" cy="19685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6084" name="Group 4"/>
          <p:cNvGrpSpPr>
            <a:grpSpLocks/>
          </p:cNvGrpSpPr>
          <p:nvPr/>
        </p:nvGrpSpPr>
        <p:grpSpPr bwMode="auto">
          <a:xfrm>
            <a:off x="1752600" y="1066800"/>
            <a:ext cx="1371600" cy="2133600"/>
            <a:chOff x="2112" y="1296"/>
            <a:chExt cx="864" cy="1344"/>
          </a:xfrm>
        </p:grpSpPr>
        <p:sp>
          <p:nvSpPr>
            <p:cNvPr id="46127" name="Oval 5"/>
            <p:cNvSpPr>
              <a:spLocks noChangeArrowheads="1"/>
            </p:cNvSpPr>
            <p:nvPr/>
          </p:nvSpPr>
          <p:spPr bwMode="auto">
            <a:xfrm>
              <a:off x="2112" y="129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8" name="Oval 6"/>
            <p:cNvSpPr>
              <a:spLocks noChangeArrowheads="1"/>
            </p:cNvSpPr>
            <p:nvPr/>
          </p:nvSpPr>
          <p:spPr bwMode="auto">
            <a:xfrm>
              <a:off x="2112" y="153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9" name="Oval 7"/>
            <p:cNvSpPr>
              <a:spLocks noChangeArrowheads="1"/>
            </p:cNvSpPr>
            <p:nvPr/>
          </p:nvSpPr>
          <p:spPr bwMode="auto">
            <a:xfrm>
              <a:off x="2112" y="177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0" name="Oval 8"/>
            <p:cNvSpPr>
              <a:spLocks noChangeArrowheads="1"/>
            </p:cNvSpPr>
            <p:nvPr/>
          </p:nvSpPr>
          <p:spPr bwMode="auto">
            <a:xfrm>
              <a:off x="2112" y="201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1" name="Oval 9"/>
            <p:cNvSpPr>
              <a:spLocks noChangeArrowheads="1"/>
            </p:cNvSpPr>
            <p:nvPr/>
          </p:nvSpPr>
          <p:spPr bwMode="auto">
            <a:xfrm>
              <a:off x="2832" y="153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2" name="Oval 10"/>
            <p:cNvSpPr>
              <a:spLocks noChangeArrowheads="1"/>
            </p:cNvSpPr>
            <p:nvPr/>
          </p:nvSpPr>
          <p:spPr bwMode="auto">
            <a:xfrm>
              <a:off x="2832" y="177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3" name="Oval 11"/>
            <p:cNvSpPr>
              <a:spLocks noChangeArrowheads="1"/>
            </p:cNvSpPr>
            <p:nvPr/>
          </p:nvSpPr>
          <p:spPr bwMode="auto">
            <a:xfrm>
              <a:off x="2832" y="201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4" name="Oval 12"/>
            <p:cNvSpPr>
              <a:spLocks noChangeArrowheads="1"/>
            </p:cNvSpPr>
            <p:nvPr/>
          </p:nvSpPr>
          <p:spPr bwMode="auto">
            <a:xfrm>
              <a:off x="2688" y="2352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5" name="Oval 13"/>
            <p:cNvSpPr>
              <a:spLocks noChangeArrowheads="1"/>
            </p:cNvSpPr>
            <p:nvPr/>
          </p:nvSpPr>
          <p:spPr bwMode="auto">
            <a:xfrm>
              <a:off x="2112" y="225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6" name="Oval 14"/>
            <p:cNvSpPr>
              <a:spLocks noChangeArrowheads="1"/>
            </p:cNvSpPr>
            <p:nvPr/>
          </p:nvSpPr>
          <p:spPr bwMode="auto">
            <a:xfrm>
              <a:off x="2400" y="2400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7" name="Oval 15"/>
            <p:cNvSpPr>
              <a:spLocks noChangeArrowheads="1"/>
            </p:cNvSpPr>
            <p:nvPr/>
          </p:nvSpPr>
          <p:spPr bwMode="auto">
            <a:xfrm>
              <a:off x="2832" y="225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8" name="Oval 16"/>
            <p:cNvSpPr>
              <a:spLocks noChangeArrowheads="1"/>
            </p:cNvSpPr>
            <p:nvPr/>
          </p:nvSpPr>
          <p:spPr bwMode="auto">
            <a:xfrm>
              <a:off x="2832" y="129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9" name="Oval 17"/>
            <p:cNvSpPr>
              <a:spLocks noChangeArrowheads="1"/>
            </p:cNvSpPr>
            <p:nvPr/>
          </p:nvSpPr>
          <p:spPr bwMode="auto">
            <a:xfrm>
              <a:off x="2256" y="2352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40" name="Oval 18"/>
            <p:cNvSpPr>
              <a:spLocks noChangeArrowheads="1"/>
            </p:cNvSpPr>
            <p:nvPr/>
          </p:nvSpPr>
          <p:spPr bwMode="auto">
            <a:xfrm>
              <a:off x="2544" y="2400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085" name="Freeform 19"/>
          <p:cNvSpPr>
            <a:spLocks/>
          </p:cNvSpPr>
          <p:nvPr/>
        </p:nvSpPr>
        <p:spPr bwMode="auto">
          <a:xfrm>
            <a:off x="1600200" y="1295400"/>
            <a:ext cx="1608138" cy="2254250"/>
          </a:xfrm>
          <a:custGeom>
            <a:avLst/>
            <a:gdLst>
              <a:gd name="T0" fmla="*/ 75 w 1013"/>
              <a:gd name="T1" fmla="*/ 28 h 1420"/>
              <a:gd name="T2" fmla="*/ 64 w 1013"/>
              <a:gd name="T3" fmla="*/ 177 h 1420"/>
              <a:gd name="T4" fmla="*/ 64 w 1013"/>
              <a:gd name="T5" fmla="*/ 225 h 1420"/>
              <a:gd name="T6" fmla="*/ 80 w 1013"/>
              <a:gd name="T7" fmla="*/ 465 h 1420"/>
              <a:gd name="T8" fmla="*/ 69 w 1013"/>
              <a:gd name="T9" fmla="*/ 732 h 1420"/>
              <a:gd name="T10" fmla="*/ 75 w 1013"/>
              <a:gd name="T11" fmla="*/ 929 h 1420"/>
              <a:gd name="T12" fmla="*/ 80 w 1013"/>
              <a:gd name="T13" fmla="*/ 1052 h 1420"/>
              <a:gd name="T14" fmla="*/ 123 w 1013"/>
              <a:gd name="T15" fmla="*/ 1212 h 1420"/>
              <a:gd name="T16" fmla="*/ 219 w 1013"/>
              <a:gd name="T17" fmla="*/ 1249 h 1420"/>
              <a:gd name="T18" fmla="*/ 283 w 1013"/>
              <a:gd name="T19" fmla="*/ 1286 h 1420"/>
              <a:gd name="T20" fmla="*/ 389 w 1013"/>
              <a:gd name="T21" fmla="*/ 1334 h 1420"/>
              <a:gd name="T22" fmla="*/ 437 w 1013"/>
              <a:gd name="T23" fmla="*/ 1350 h 1420"/>
              <a:gd name="T24" fmla="*/ 581 w 1013"/>
              <a:gd name="T25" fmla="*/ 1356 h 1420"/>
              <a:gd name="T26" fmla="*/ 613 w 1013"/>
              <a:gd name="T27" fmla="*/ 1345 h 1420"/>
              <a:gd name="T28" fmla="*/ 667 w 1013"/>
              <a:gd name="T29" fmla="*/ 1313 h 1420"/>
              <a:gd name="T30" fmla="*/ 752 w 1013"/>
              <a:gd name="T31" fmla="*/ 1281 h 1420"/>
              <a:gd name="T32" fmla="*/ 800 w 1013"/>
              <a:gd name="T33" fmla="*/ 1254 h 1420"/>
              <a:gd name="T34" fmla="*/ 917 w 1013"/>
              <a:gd name="T35" fmla="*/ 1180 h 1420"/>
              <a:gd name="T36" fmla="*/ 960 w 1013"/>
              <a:gd name="T37" fmla="*/ 1062 h 1420"/>
              <a:gd name="T38" fmla="*/ 971 w 1013"/>
              <a:gd name="T39" fmla="*/ 1041 h 1420"/>
              <a:gd name="T40" fmla="*/ 976 w 1013"/>
              <a:gd name="T41" fmla="*/ 1025 h 1420"/>
              <a:gd name="T42" fmla="*/ 949 w 1013"/>
              <a:gd name="T43" fmla="*/ 897 h 1420"/>
              <a:gd name="T44" fmla="*/ 955 w 1013"/>
              <a:gd name="T45" fmla="*/ 460 h 1420"/>
              <a:gd name="T46" fmla="*/ 944 w 1013"/>
              <a:gd name="T47" fmla="*/ 6 h 1420"/>
              <a:gd name="T48" fmla="*/ 987 w 1013"/>
              <a:gd name="T49" fmla="*/ 6 h 1420"/>
              <a:gd name="T50" fmla="*/ 971 w 1013"/>
              <a:gd name="T51" fmla="*/ 182 h 1420"/>
              <a:gd name="T52" fmla="*/ 987 w 1013"/>
              <a:gd name="T53" fmla="*/ 518 h 1420"/>
              <a:gd name="T54" fmla="*/ 976 w 1013"/>
              <a:gd name="T55" fmla="*/ 678 h 1420"/>
              <a:gd name="T56" fmla="*/ 987 w 1013"/>
              <a:gd name="T57" fmla="*/ 764 h 1420"/>
              <a:gd name="T58" fmla="*/ 992 w 1013"/>
              <a:gd name="T59" fmla="*/ 929 h 1420"/>
              <a:gd name="T60" fmla="*/ 1003 w 1013"/>
              <a:gd name="T61" fmla="*/ 998 h 1420"/>
              <a:gd name="T62" fmla="*/ 1013 w 1013"/>
              <a:gd name="T63" fmla="*/ 1041 h 1420"/>
              <a:gd name="T64" fmla="*/ 944 w 1013"/>
              <a:gd name="T65" fmla="*/ 1222 h 1420"/>
              <a:gd name="T66" fmla="*/ 923 w 1013"/>
              <a:gd name="T67" fmla="*/ 1260 h 1420"/>
              <a:gd name="T68" fmla="*/ 891 w 1013"/>
              <a:gd name="T69" fmla="*/ 1286 h 1420"/>
              <a:gd name="T70" fmla="*/ 832 w 1013"/>
              <a:gd name="T71" fmla="*/ 1334 h 1420"/>
              <a:gd name="T72" fmla="*/ 565 w 1013"/>
              <a:gd name="T73" fmla="*/ 1420 h 1420"/>
              <a:gd name="T74" fmla="*/ 288 w 1013"/>
              <a:gd name="T75" fmla="*/ 1372 h 1420"/>
              <a:gd name="T76" fmla="*/ 123 w 1013"/>
              <a:gd name="T77" fmla="*/ 1302 h 1420"/>
              <a:gd name="T78" fmla="*/ 85 w 1013"/>
              <a:gd name="T79" fmla="*/ 1260 h 1420"/>
              <a:gd name="T80" fmla="*/ 48 w 1013"/>
              <a:gd name="T81" fmla="*/ 1233 h 1420"/>
              <a:gd name="T82" fmla="*/ 21 w 1013"/>
              <a:gd name="T83" fmla="*/ 1185 h 1420"/>
              <a:gd name="T84" fmla="*/ 21 w 1013"/>
              <a:gd name="T85" fmla="*/ 1052 h 1420"/>
              <a:gd name="T86" fmla="*/ 11 w 1013"/>
              <a:gd name="T87" fmla="*/ 1009 h 1420"/>
              <a:gd name="T88" fmla="*/ 21 w 1013"/>
              <a:gd name="T89" fmla="*/ 492 h 1420"/>
              <a:gd name="T90" fmla="*/ 43 w 1013"/>
              <a:gd name="T91" fmla="*/ 124 h 1420"/>
              <a:gd name="T92" fmla="*/ 75 w 1013"/>
              <a:gd name="T93" fmla="*/ 28 h 142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13"/>
              <a:gd name="T142" fmla="*/ 0 h 1420"/>
              <a:gd name="T143" fmla="*/ 1013 w 1013"/>
              <a:gd name="T144" fmla="*/ 1420 h 142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13" h="1420">
                <a:moveTo>
                  <a:pt x="75" y="28"/>
                </a:moveTo>
                <a:cubicBezTo>
                  <a:pt x="61" y="75"/>
                  <a:pt x="77" y="122"/>
                  <a:pt x="64" y="177"/>
                </a:cubicBezTo>
                <a:cubicBezTo>
                  <a:pt x="75" y="213"/>
                  <a:pt x="64" y="168"/>
                  <a:pt x="64" y="225"/>
                </a:cubicBezTo>
                <a:cubicBezTo>
                  <a:pt x="64" y="295"/>
                  <a:pt x="62" y="393"/>
                  <a:pt x="80" y="465"/>
                </a:cubicBezTo>
                <a:cubicBezTo>
                  <a:pt x="74" y="554"/>
                  <a:pt x="75" y="641"/>
                  <a:pt x="69" y="732"/>
                </a:cubicBezTo>
                <a:cubicBezTo>
                  <a:pt x="73" y="798"/>
                  <a:pt x="82" y="863"/>
                  <a:pt x="75" y="929"/>
                </a:cubicBezTo>
                <a:cubicBezTo>
                  <a:pt x="76" y="970"/>
                  <a:pt x="80" y="1010"/>
                  <a:pt x="80" y="1052"/>
                </a:cubicBezTo>
                <a:cubicBezTo>
                  <a:pt x="80" y="1114"/>
                  <a:pt x="69" y="1168"/>
                  <a:pt x="123" y="1212"/>
                </a:cubicBezTo>
                <a:cubicBezTo>
                  <a:pt x="148" y="1232"/>
                  <a:pt x="188" y="1239"/>
                  <a:pt x="219" y="1249"/>
                </a:cubicBezTo>
                <a:cubicBezTo>
                  <a:pt x="241" y="1263"/>
                  <a:pt x="258" y="1278"/>
                  <a:pt x="283" y="1286"/>
                </a:cubicBezTo>
                <a:cubicBezTo>
                  <a:pt x="314" y="1307"/>
                  <a:pt x="352" y="1323"/>
                  <a:pt x="389" y="1334"/>
                </a:cubicBezTo>
                <a:cubicBezTo>
                  <a:pt x="405" y="1338"/>
                  <a:pt x="437" y="1350"/>
                  <a:pt x="437" y="1350"/>
                </a:cubicBezTo>
                <a:cubicBezTo>
                  <a:pt x="478" y="1378"/>
                  <a:pt x="534" y="1360"/>
                  <a:pt x="581" y="1356"/>
                </a:cubicBezTo>
                <a:cubicBezTo>
                  <a:pt x="591" y="1352"/>
                  <a:pt x="603" y="1350"/>
                  <a:pt x="613" y="1345"/>
                </a:cubicBezTo>
                <a:cubicBezTo>
                  <a:pt x="673" y="1309"/>
                  <a:pt x="629" y="1324"/>
                  <a:pt x="667" y="1313"/>
                </a:cubicBezTo>
                <a:cubicBezTo>
                  <a:pt x="691" y="1296"/>
                  <a:pt x="723" y="1287"/>
                  <a:pt x="752" y="1281"/>
                </a:cubicBezTo>
                <a:cubicBezTo>
                  <a:pt x="788" y="1256"/>
                  <a:pt x="772" y="1264"/>
                  <a:pt x="800" y="1254"/>
                </a:cubicBezTo>
                <a:cubicBezTo>
                  <a:pt x="836" y="1226"/>
                  <a:pt x="878" y="1204"/>
                  <a:pt x="917" y="1180"/>
                </a:cubicBezTo>
                <a:cubicBezTo>
                  <a:pt x="941" y="1145"/>
                  <a:pt x="945" y="1101"/>
                  <a:pt x="960" y="1062"/>
                </a:cubicBezTo>
                <a:cubicBezTo>
                  <a:pt x="962" y="1054"/>
                  <a:pt x="967" y="1048"/>
                  <a:pt x="971" y="1041"/>
                </a:cubicBezTo>
                <a:cubicBezTo>
                  <a:pt x="973" y="1035"/>
                  <a:pt x="974" y="1030"/>
                  <a:pt x="976" y="1025"/>
                </a:cubicBezTo>
                <a:cubicBezTo>
                  <a:pt x="970" y="981"/>
                  <a:pt x="957" y="940"/>
                  <a:pt x="949" y="897"/>
                </a:cubicBezTo>
                <a:cubicBezTo>
                  <a:pt x="941" y="751"/>
                  <a:pt x="938" y="605"/>
                  <a:pt x="955" y="460"/>
                </a:cubicBezTo>
                <a:cubicBezTo>
                  <a:pt x="944" y="307"/>
                  <a:pt x="944" y="159"/>
                  <a:pt x="944" y="6"/>
                </a:cubicBezTo>
                <a:cubicBezTo>
                  <a:pt x="965" y="0"/>
                  <a:pt x="967" y="6"/>
                  <a:pt x="987" y="6"/>
                </a:cubicBezTo>
                <a:cubicBezTo>
                  <a:pt x="946" y="64"/>
                  <a:pt x="969" y="25"/>
                  <a:pt x="971" y="182"/>
                </a:cubicBezTo>
                <a:cubicBezTo>
                  <a:pt x="973" y="400"/>
                  <a:pt x="973" y="384"/>
                  <a:pt x="987" y="518"/>
                </a:cubicBezTo>
                <a:cubicBezTo>
                  <a:pt x="981" y="567"/>
                  <a:pt x="974" y="630"/>
                  <a:pt x="976" y="678"/>
                </a:cubicBezTo>
                <a:cubicBezTo>
                  <a:pt x="976" y="706"/>
                  <a:pt x="987" y="764"/>
                  <a:pt x="987" y="764"/>
                </a:cubicBezTo>
                <a:cubicBezTo>
                  <a:pt x="988" y="819"/>
                  <a:pt x="989" y="874"/>
                  <a:pt x="992" y="929"/>
                </a:cubicBezTo>
                <a:cubicBezTo>
                  <a:pt x="994" y="982"/>
                  <a:pt x="994" y="962"/>
                  <a:pt x="1003" y="998"/>
                </a:cubicBezTo>
                <a:cubicBezTo>
                  <a:pt x="1006" y="1012"/>
                  <a:pt x="1013" y="1041"/>
                  <a:pt x="1013" y="1041"/>
                </a:cubicBezTo>
                <a:cubicBezTo>
                  <a:pt x="1005" y="1121"/>
                  <a:pt x="987" y="1156"/>
                  <a:pt x="944" y="1222"/>
                </a:cubicBezTo>
                <a:cubicBezTo>
                  <a:pt x="935" y="1234"/>
                  <a:pt x="932" y="1248"/>
                  <a:pt x="923" y="1260"/>
                </a:cubicBezTo>
                <a:cubicBezTo>
                  <a:pt x="914" y="1270"/>
                  <a:pt x="899" y="1275"/>
                  <a:pt x="891" y="1286"/>
                </a:cubicBezTo>
                <a:cubicBezTo>
                  <a:pt x="874" y="1305"/>
                  <a:pt x="857" y="1326"/>
                  <a:pt x="832" y="1334"/>
                </a:cubicBezTo>
                <a:cubicBezTo>
                  <a:pt x="754" y="1387"/>
                  <a:pt x="656" y="1399"/>
                  <a:pt x="565" y="1420"/>
                </a:cubicBezTo>
                <a:cubicBezTo>
                  <a:pt x="470" y="1412"/>
                  <a:pt x="382" y="1379"/>
                  <a:pt x="288" y="1372"/>
                </a:cubicBezTo>
                <a:cubicBezTo>
                  <a:pt x="230" y="1362"/>
                  <a:pt x="170" y="1334"/>
                  <a:pt x="123" y="1302"/>
                </a:cubicBezTo>
                <a:cubicBezTo>
                  <a:pt x="112" y="1287"/>
                  <a:pt x="98" y="1271"/>
                  <a:pt x="85" y="1260"/>
                </a:cubicBezTo>
                <a:cubicBezTo>
                  <a:pt x="73" y="1249"/>
                  <a:pt x="48" y="1233"/>
                  <a:pt x="48" y="1233"/>
                </a:cubicBezTo>
                <a:cubicBezTo>
                  <a:pt x="37" y="1217"/>
                  <a:pt x="27" y="1203"/>
                  <a:pt x="21" y="1185"/>
                </a:cubicBezTo>
                <a:cubicBezTo>
                  <a:pt x="29" y="1122"/>
                  <a:pt x="30" y="1134"/>
                  <a:pt x="21" y="1052"/>
                </a:cubicBezTo>
                <a:cubicBezTo>
                  <a:pt x="19" y="1037"/>
                  <a:pt x="11" y="1009"/>
                  <a:pt x="11" y="1009"/>
                </a:cubicBezTo>
                <a:cubicBezTo>
                  <a:pt x="14" y="835"/>
                  <a:pt x="12" y="664"/>
                  <a:pt x="21" y="492"/>
                </a:cubicBezTo>
                <a:cubicBezTo>
                  <a:pt x="0" y="425"/>
                  <a:pt x="30" y="214"/>
                  <a:pt x="43" y="124"/>
                </a:cubicBezTo>
                <a:cubicBezTo>
                  <a:pt x="48" y="12"/>
                  <a:pt x="14" y="14"/>
                  <a:pt x="75" y="28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6" name="Rectangle 20"/>
          <p:cNvSpPr>
            <a:spLocks noChangeArrowheads="1"/>
          </p:cNvSpPr>
          <p:nvPr/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4400">
                <a:solidFill>
                  <a:schemeClr val="tx2"/>
                </a:solidFill>
              </a:rPr>
              <a:t>Trophoblast invasion</a:t>
            </a:r>
          </a:p>
        </p:txBody>
      </p:sp>
      <p:sp>
        <p:nvSpPr>
          <p:cNvPr id="46087" name="Rectangle 21"/>
          <p:cNvSpPr>
            <a:spLocks noChangeArrowheads="1"/>
          </p:cNvSpPr>
          <p:nvPr/>
        </p:nvSpPr>
        <p:spPr bwMode="auto">
          <a:xfrm>
            <a:off x="1524000" y="4343400"/>
            <a:ext cx="304800" cy="2133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8" name="Rectangle 22"/>
          <p:cNvSpPr>
            <a:spLocks noChangeArrowheads="1"/>
          </p:cNvSpPr>
          <p:nvPr/>
        </p:nvSpPr>
        <p:spPr bwMode="auto">
          <a:xfrm>
            <a:off x="3200400" y="4267200"/>
            <a:ext cx="228600" cy="2133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chemeClr val="hlink"/>
              </a:solidFill>
            </a:endParaRPr>
          </a:p>
        </p:txBody>
      </p:sp>
      <p:sp>
        <p:nvSpPr>
          <p:cNvPr id="46089" name="Oval 23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6090" name="Group 24"/>
          <p:cNvGrpSpPr>
            <a:grpSpLocks/>
          </p:cNvGrpSpPr>
          <p:nvPr/>
        </p:nvGrpSpPr>
        <p:grpSpPr bwMode="auto">
          <a:xfrm>
            <a:off x="1905000" y="2971800"/>
            <a:ext cx="1143000" cy="762000"/>
            <a:chOff x="3120" y="2448"/>
            <a:chExt cx="720" cy="480"/>
          </a:xfrm>
        </p:grpSpPr>
        <p:grpSp>
          <p:nvGrpSpPr>
            <p:cNvPr id="46104" name="Group 25"/>
            <p:cNvGrpSpPr>
              <a:grpSpLocks/>
            </p:cNvGrpSpPr>
            <p:nvPr/>
          </p:nvGrpSpPr>
          <p:grpSpPr bwMode="auto">
            <a:xfrm>
              <a:off x="3120" y="2496"/>
              <a:ext cx="720" cy="240"/>
              <a:chOff x="3120" y="2496"/>
              <a:chExt cx="720" cy="240"/>
            </a:xfrm>
          </p:grpSpPr>
          <p:sp>
            <p:nvSpPr>
              <p:cNvPr id="46122" name="Oval 26"/>
              <p:cNvSpPr>
                <a:spLocks noChangeArrowheads="1"/>
              </p:cNvSpPr>
              <p:nvPr/>
            </p:nvSpPr>
            <p:spPr bwMode="auto">
              <a:xfrm>
                <a:off x="3264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23" name="Oval 27"/>
              <p:cNvSpPr>
                <a:spLocks noChangeArrowheads="1"/>
              </p:cNvSpPr>
              <p:nvPr/>
            </p:nvSpPr>
            <p:spPr bwMode="auto">
              <a:xfrm>
                <a:off x="3552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24" name="Oval 28"/>
              <p:cNvSpPr>
                <a:spLocks noChangeArrowheads="1"/>
              </p:cNvSpPr>
              <p:nvPr/>
            </p:nvSpPr>
            <p:spPr bwMode="auto">
              <a:xfrm>
                <a:off x="3120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25" name="Oval 29"/>
              <p:cNvSpPr>
                <a:spLocks noChangeArrowheads="1"/>
              </p:cNvSpPr>
              <p:nvPr/>
            </p:nvSpPr>
            <p:spPr bwMode="auto">
              <a:xfrm>
                <a:off x="3408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26" name="Oval 30"/>
              <p:cNvSpPr>
                <a:spLocks noChangeArrowheads="1"/>
              </p:cNvSpPr>
              <p:nvPr/>
            </p:nvSpPr>
            <p:spPr bwMode="auto">
              <a:xfrm>
                <a:off x="3696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6105" name="Oval 31"/>
            <p:cNvSpPr>
              <a:spLocks noChangeArrowheads="1"/>
            </p:cNvSpPr>
            <p:nvPr/>
          </p:nvSpPr>
          <p:spPr bwMode="auto">
            <a:xfrm>
              <a:off x="3744" y="2592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06" name="Oval 32"/>
            <p:cNvSpPr>
              <a:spLocks noChangeArrowheads="1"/>
            </p:cNvSpPr>
            <p:nvPr/>
          </p:nvSpPr>
          <p:spPr bwMode="auto">
            <a:xfrm>
              <a:off x="3600" y="2592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07" name="Oval 33"/>
            <p:cNvSpPr>
              <a:spLocks noChangeArrowheads="1"/>
            </p:cNvSpPr>
            <p:nvPr/>
          </p:nvSpPr>
          <p:spPr bwMode="auto">
            <a:xfrm>
              <a:off x="3456" y="2592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08" name="Oval 34"/>
            <p:cNvSpPr>
              <a:spLocks noChangeArrowheads="1"/>
            </p:cNvSpPr>
            <p:nvPr/>
          </p:nvSpPr>
          <p:spPr bwMode="auto">
            <a:xfrm>
              <a:off x="3312" y="2592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09" name="Oval 35"/>
            <p:cNvSpPr>
              <a:spLocks noChangeArrowheads="1"/>
            </p:cNvSpPr>
            <p:nvPr/>
          </p:nvSpPr>
          <p:spPr bwMode="auto">
            <a:xfrm>
              <a:off x="3168" y="2592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6110" name="Group 36"/>
            <p:cNvGrpSpPr>
              <a:grpSpLocks/>
            </p:cNvGrpSpPr>
            <p:nvPr/>
          </p:nvGrpSpPr>
          <p:grpSpPr bwMode="auto">
            <a:xfrm>
              <a:off x="3120" y="2688"/>
              <a:ext cx="720" cy="240"/>
              <a:chOff x="3120" y="2496"/>
              <a:chExt cx="720" cy="240"/>
            </a:xfrm>
          </p:grpSpPr>
          <p:sp>
            <p:nvSpPr>
              <p:cNvPr id="46117" name="Oval 37"/>
              <p:cNvSpPr>
                <a:spLocks noChangeArrowheads="1"/>
              </p:cNvSpPr>
              <p:nvPr/>
            </p:nvSpPr>
            <p:spPr bwMode="auto">
              <a:xfrm>
                <a:off x="3264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18" name="Oval 38"/>
              <p:cNvSpPr>
                <a:spLocks noChangeArrowheads="1"/>
              </p:cNvSpPr>
              <p:nvPr/>
            </p:nvSpPr>
            <p:spPr bwMode="auto">
              <a:xfrm>
                <a:off x="3552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19" name="Oval 39"/>
              <p:cNvSpPr>
                <a:spLocks noChangeArrowheads="1"/>
              </p:cNvSpPr>
              <p:nvPr/>
            </p:nvSpPr>
            <p:spPr bwMode="auto">
              <a:xfrm>
                <a:off x="3120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20" name="Oval 40"/>
              <p:cNvSpPr>
                <a:spLocks noChangeArrowheads="1"/>
              </p:cNvSpPr>
              <p:nvPr/>
            </p:nvSpPr>
            <p:spPr bwMode="auto">
              <a:xfrm>
                <a:off x="3408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21" name="Oval 41"/>
              <p:cNvSpPr>
                <a:spLocks noChangeArrowheads="1"/>
              </p:cNvSpPr>
              <p:nvPr/>
            </p:nvSpPr>
            <p:spPr bwMode="auto">
              <a:xfrm>
                <a:off x="3696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6111" name="Oval 42"/>
            <p:cNvSpPr>
              <a:spLocks noChangeArrowheads="1"/>
            </p:cNvSpPr>
            <p:nvPr/>
          </p:nvSpPr>
          <p:spPr bwMode="auto">
            <a:xfrm>
              <a:off x="3744" y="2784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12" name="Oval 43"/>
            <p:cNvSpPr>
              <a:spLocks noChangeArrowheads="1"/>
            </p:cNvSpPr>
            <p:nvPr/>
          </p:nvSpPr>
          <p:spPr bwMode="auto">
            <a:xfrm>
              <a:off x="3600" y="2784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13" name="Oval 44"/>
            <p:cNvSpPr>
              <a:spLocks noChangeArrowheads="1"/>
            </p:cNvSpPr>
            <p:nvPr/>
          </p:nvSpPr>
          <p:spPr bwMode="auto">
            <a:xfrm>
              <a:off x="3456" y="2784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14" name="Oval 45"/>
            <p:cNvSpPr>
              <a:spLocks noChangeArrowheads="1"/>
            </p:cNvSpPr>
            <p:nvPr/>
          </p:nvSpPr>
          <p:spPr bwMode="auto">
            <a:xfrm>
              <a:off x="3168" y="2784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15" name="Oval 46"/>
            <p:cNvSpPr>
              <a:spLocks noChangeArrowheads="1"/>
            </p:cNvSpPr>
            <p:nvPr/>
          </p:nvSpPr>
          <p:spPr bwMode="auto">
            <a:xfrm>
              <a:off x="3312" y="2784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16" name="Oval 47"/>
            <p:cNvSpPr>
              <a:spLocks noChangeArrowheads="1"/>
            </p:cNvSpPr>
            <p:nvPr/>
          </p:nvSpPr>
          <p:spPr bwMode="auto">
            <a:xfrm>
              <a:off x="3504" y="2448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368" name="Oval 48"/>
          <p:cNvSpPr>
            <a:spLocks noChangeArrowheads="1"/>
          </p:cNvSpPr>
          <p:nvPr/>
        </p:nvSpPr>
        <p:spPr bwMode="auto">
          <a:xfrm>
            <a:off x="1981200" y="3581400"/>
            <a:ext cx="304800" cy="4572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69" name="Oval 49"/>
          <p:cNvSpPr>
            <a:spLocks noChangeArrowheads="1"/>
          </p:cNvSpPr>
          <p:nvPr/>
        </p:nvSpPr>
        <p:spPr bwMode="auto">
          <a:xfrm>
            <a:off x="2209800" y="3581400"/>
            <a:ext cx="304800" cy="4572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70" name="Oval 50"/>
          <p:cNvSpPr>
            <a:spLocks noChangeArrowheads="1"/>
          </p:cNvSpPr>
          <p:nvPr/>
        </p:nvSpPr>
        <p:spPr bwMode="auto">
          <a:xfrm>
            <a:off x="2438400" y="3581400"/>
            <a:ext cx="304800" cy="4572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71" name="Oval 51"/>
          <p:cNvSpPr>
            <a:spLocks noChangeArrowheads="1"/>
          </p:cNvSpPr>
          <p:nvPr/>
        </p:nvSpPr>
        <p:spPr bwMode="auto">
          <a:xfrm>
            <a:off x="2667000" y="3581400"/>
            <a:ext cx="304800" cy="4572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72" name="Oval 52"/>
          <p:cNvSpPr>
            <a:spLocks noChangeArrowheads="1"/>
          </p:cNvSpPr>
          <p:nvPr/>
        </p:nvSpPr>
        <p:spPr bwMode="auto">
          <a:xfrm>
            <a:off x="2057400" y="3733800"/>
            <a:ext cx="304800" cy="4572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73" name="Oval 53"/>
          <p:cNvSpPr>
            <a:spLocks noChangeArrowheads="1"/>
          </p:cNvSpPr>
          <p:nvPr/>
        </p:nvSpPr>
        <p:spPr bwMode="auto">
          <a:xfrm>
            <a:off x="2286000" y="3733800"/>
            <a:ext cx="304800" cy="4572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74" name="Oval 54"/>
          <p:cNvSpPr>
            <a:spLocks noChangeArrowheads="1"/>
          </p:cNvSpPr>
          <p:nvPr/>
        </p:nvSpPr>
        <p:spPr bwMode="auto">
          <a:xfrm>
            <a:off x="2514600" y="3733800"/>
            <a:ext cx="304800" cy="4572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75" name="Oval 55"/>
          <p:cNvSpPr>
            <a:spLocks noChangeArrowheads="1"/>
          </p:cNvSpPr>
          <p:nvPr/>
        </p:nvSpPr>
        <p:spPr bwMode="auto">
          <a:xfrm>
            <a:off x="2743200" y="3733800"/>
            <a:ext cx="304800" cy="4572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76" name="Oval 56"/>
          <p:cNvSpPr>
            <a:spLocks noChangeArrowheads="1"/>
          </p:cNvSpPr>
          <p:nvPr/>
        </p:nvSpPr>
        <p:spPr bwMode="auto">
          <a:xfrm>
            <a:off x="2895600" y="3886200"/>
            <a:ext cx="304800" cy="4572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77" name="Oval 57"/>
          <p:cNvSpPr>
            <a:spLocks noChangeArrowheads="1"/>
          </p:cNvSpPr>
          <p:nvPr/>
        </p:nvSpPr>
        <p:spPr bwMode="auto">
          <a:xfrm>
            <a:off x="1905000" y="3886200"/>
            <a:ext cx="304800" cy="4572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78" name="Oval 58"/>
          <p:cNvSpPr>
            <a:spLocks noChangeArrowheads="1"/>
          </p:cNvSpPr>
          <p:nvPr/>
        </p:nvSpPr>
        <p:spPr bwMode="auto">
          <a:xfrm>
            <a:off x="2133600" y="3886200"/>
            <a:ext cx="304800" cy="4572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79" name="Oval 59"/>
          <p:cNvSpPr>
            <a:spLocks noChangeArrowheads="1"/>
          </p:cNvSpPr>
          <p:nvPr/>
        </p:nvSpPr>
        <p:spPr bwMode="auto">
          <a:xfrm>
            <a:off x="2362200" y="3886200"/>
            <a:ext cx="304800" cy="4572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80" name="Oval 60"/>
          <p:cNvSpPr>
            <a:spLocks noChangeArrowheads="1"/>
          </p:cNvSpPr>
          <p:nvPr/>
        </p:nvSpPr>
        <p:spPr bwMode="auto">
          <a:xfrm>
            <a:off x="2590800" y="3886200"/>
            <a:ext cx="304800" cy="4572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68" grpId="0" animBg="1"/>
      <p:bldP spid="56369" grpId="0" animBg="1"/>
      <p:bldP spid="56370" grpId="0" animBg="1"/>
      <p:bldP spid="56371" grpId="0" animBg="1"/>
      <p:bldP spid="56372" grpId="0" animBg="1"/>
      <p:bldP spid="56373" grpId="0" animBg="1"/>
      <p:bldP spid="56374" grpId="0" animBg="1"/>
      <p:bldP spid="56375" grpId="0" animBg="1"/>
      <p:bldP spid="56376" grpId="0" animBg="1"/>
      <p:bldP spid="56377" grpId="0" animBg="1"/>
      <p:bldP spid="56378" grpId="0" animBg="1"/>
      <p:bldP spid="56379" grpId="0" animBg="1"/>
      <p:bldP spid="5638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3276600" y="4191000"/>
            <a:ext cx="45720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0179" name="Group 4"/>
          <p:cNvGrpSpPr>
            <a:grpSpLocks/>
          </p:cNvGrpSpPr>
          <p:nvPr/>
        </p:nvGrpSpPr>
        <p:grpSpPr bwMode="auto">
          <a:xfrm>
            <a:off x="4800600" y="1981200"/>
            <a:ext cx="1371600" cy="2133600"/>
            <a:chOff x="2112" y="1296"/>
            <a:chExt cx="864" cy="1344"/>
          </a:xfrm>
        </p:grpSpPr>
        <p:sp>
          <p:nvSpPr>
            <p:cNvPr id="50255" name="Oval 5"/>
            <p:cNvSpPr>
              <a:spLocks noChangeArrowheads="1"/>
            </p:cNvSpPr>
            <p:nvPr/>
          </p:nvSpPr>
          <p:spPr bwMode="auto">
            <a:xfrm>
              <a:off x="2112" y="129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56" name="Oval 6"/>
            <p:cNvSpPr>
              <a:spLocks noChangeArrowheads="1"/>
            </p:cNvSpPr>
            <p:nvPr/>
          </p:nvSpPr>
          <p:spPr bwMode="auto">
            <a:xfrm>
              <a:off x="2112" y="153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57" name="Oval 7"/>
            <p:cNvSpPr>
              <a:spLocks noChangeArrowheads="1"/>
            </p:cNvSpPr>
            <p:nvPr/>
          </p:nvSpPr>
          <p:spPr bwMode="auto">
            <a:xfrm>
              <a:off x="2112" y="177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58" name="Oval 8"/>
            <p:cNvSpPr>
              <a:spLocks noChangeArrowheads="1"/>
            </p:cNvSpPr>
            <p:nvPr/>
          </p:nvSpPr>
          <p:spPr bwMode="auto">
            <a:xfrm>
              <a:off x="2112" y="201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59" name="Oval 9"/>
            <p:cNvSpPr>
              <a:spLocks noChangeArrowheads="1"/>
            </p:cNvSpPr>
            <p:nvPr/>
          </p:nvSpPr>
          <p:spPr bwMode="auto">
            <a:xfrm>
              <a:off x="2832" y="153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60" name="Oval 10"/>
            <p:cNvSpPr>
              <a:spLocks noChangeArrowheads="1"/>
            </p:cNvSpPr>
            <p:nvPr/>
          </p:nvSpPr>
          <p:spPr bwMode="auto">
            <a:xfrm>
              <a:off x="2832" y="177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61" name="Oval 11"/>
            <p:cNvSpPr>
              <a:spLocks noChangeArrowheads="1"/>
            </p:cNvSpPr>
            <p:nvPr/>
          </p:nvSpPr>
          <p:spPr bwMode="auto">
            <a:xfrm>
              <a:off x="2832" y="201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62" name="Oval 12"/>
            <p:cNvSpPr>
              <a:spLocks noChangeArrowheads="1"/>
            </p:cNvSpPr>
            <p:nvPr/>
          </p:nvSpPr>
          <p:spPr bwMode="auto">
            <a:xfrm>
              <a:off x="2688" y="2352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63" name="Oval 13"/>
            <p:cNvSpPr>
              <a:spLocks noChangeArrowheads="1"/>
            </p:cNvSpPr>
            <p:nvPr/>
          </p:nvSpPr>
          <p:spPr bwMode="auto">
            <a:xfrm>
              <a:off x="2112" y="225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64" name="Oval 14"/>
            <p:cNvSpPr>
              <a:spLocks noChangeArrowheads="1"/>
            </p:cNvSpPr>
            <p:nvPr/>
          </p:nvSpPr>
          <p:spPr bwMode="auto">
            <a:xfrm>
              <a:off x="2400" y="2400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65" name="Oval 15"/>
            <p:cNvSpPr>
              <a:spLocks noChangeArrowheads="1"/>
            </p:cNvSpPr>
            <p:nvPr/>
          </p:nvSpPr>
          <p:spPr bwMode="auto">
            <a:xfrm>
              <a:off x="2832" y="225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66" name="Oval 16"/>
            <p:cNvSpPr>
              <a:spLocks noChangeArrowheads="1"/>
            </p:cNvSpPr>
            <p:nvPr/>
          </p:nvSpPr>
          <p:spPr bwMode="auto">
            <a:xfrm>
              <a:off x="2832" y="1296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67" name="Oval 17"/>
            <p:cNvSpPr>
              <a:spLocks noChangeArrowheads="1"/>
            </p:cNvSpPr>
            <p:nvPr/>
          </p:nvSpPr>
          <p:spPr bwMode="auto">
            <a:xfrm>
              <a:off x="2256" y="2352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68" name="Oval 18"/>
            <p:cNvSpPr>
              <a:spLocks noChangeArrowheads="1"/>
            </p:cNvSpPr>
            <p:nvPr/>
          </p:nvSpPr>
          <p:spPr bwMode="auto">
            <a:xfrm>
              <a:off x="2544" y="2400"/>
              <a:ext cx="144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180" name="Freeform 19"/>
          <p:cNvSpPr>
            <a:spLocks/>
          </p:cNvSpPr>
          <p:nvPr/>
        </p:nvSpPr>
        <p:spPr bwMode="auto">
          <a:xfrm>
            <a:off x="4648200" y="1936750"/>
            <a:ext cx="1608138" cy="2254250"/>
          </a:xfrm>
          <a:custGeom>
            <a:avLst/>
            <a:gdLst>
              <a:gd name="T0" fmla="*/ 75 w 1013"/>
              <a:gd name="T1" fmla="*/ 28 h 1420"/>
              <a:gd name="T2" fmla="*/ 64 w 1013"/>
              <a:gd name="T3" fmla="*/ 177 h 1420"/>
              <a:gd name="T4" fmla="*/ 64 w 1013"/>
              <a:gd name="T5" fmla="*/ 225 h 1420"/>
              <a:gd name="T6" fmla="*/ 80 w 1013"/>
              <a:gd name="T7" fmla="*/ 465 h 1420"/>
              <a:gd name="T8" fmla="*/ 69 w 1013"/>
              <a:gd name="T9" fmla="*/ 732 h 1420"/>
              <a:gd name="T10" fmla="*/ 75 w 1013"/>
              <a:gd name="T11" fmla="*/ 929 h 1420"/>
              <a:gd name="T12" fmla="*/ 80 w 1013"/>
              <a:gd name="T13" fmla="*/ 1052 h 1420"/>
              <a:gd name="T14" fmla="*/ 123 w 1013"/>
              <a:gd name="T15" fmla="*/ 1212 h 1420"/>
              <a:gd name="T16" fmla="*/ 219 w 1013"/>
              <a:gd name="T17" fmla="*/ 1249 h 1420"/>
              <a:gd name="T18" fmla="*/ 283 w 1013"/>
              <a:gd name="T19" fmla="*/ 1286 h 1420"/>
              <a:gd name="T20" fmla="*/ 389 w 1013"/>
              <a:gd name="T21" fmla="*/ 1334 h 1420"/>
              <a:gd name="T22" fmla="*/ 437 w 1013"/>
              <a:gd name="T23" fmla="*/ 1350 h 1420"/>
              <a:gd name="T24" fmla="*/ 581 w 1013"/>
              <a:gd name="T25" fmla="*/ 1356 h 1420"/>
              <a:gd name="T26" fmla="*/ 613 w 1013"/>
              <a:gd name="T27" fmla="*/ 1345 h 1420"/>
              <a:gd name="T28" fmla="*/ 667 w 1013"/>
              <a:gd name="T29" fmla="*/ 1313 h 1420"/>
              <a:gd name="T30" fmla="*/ 752 w 1013"/>
              <a:gd name="T31" fmla="*/ 1281 h 1420"/>
              <a:gd name="T32" fmla="*/ 800 w 1013"/>
              <a:gd name="T33" fmla="*/ 1254 h 1420"/>
              <a:gd name="T34" fmla="*/ 917 w 1013"/>
              <a:gd name="T35" fmla="*/ 1180 h 1420"/>
              <a:gd name="T36" fmla="*/ 960 w 1013"/>
              <a:gd name="T37" fmla="*/ 1062 h 1420"/>
              <a:gd name="T38" fmla="*/ 971 w 1013"/>
              <a:gd name="T39" fmla="*/ 1041 h 1420"/>
              <a:gd name="T40" fmla="*/ 976 w 1013"/>
              <a:gd name="T41" fmla="*/ 1025 h 1420"/>
              <a:gd name="T42" fmla="*/ 949 w 1013"/>
              <a:gd name="T43" fmla="*/ 897 h 1420"/>
              <a:gd name="T44" fmla="*/ 955 w 1013"/>
              <a:gd name="T45" fmla="*/ 460 h 1420"/>
              <a:gd name="T46" fmla="*/ 944 w 1013"/>
              <a:gd name="T47" fmla="*/ 6 h 1420"/>
              <a:gd name="T48" fmla="*/ 987 w 1013"/>
              <a:gd name="T49" fmla="*/ 6 h 1420"/>
              <a:gd name="T50" fmla="*/ 971 w 1013"/>
              <a:gd name="T51" fmla="*/ 182 h 1420"/>
              <a:gd name="T52" fmla="*/ 987 w 1013"/>
              <a:gd name="T53" fmla="*/ 518 h 1420"/>
              <a:gd name="T54" fmla="*/ 976 w 1013"/>
              <a:gd name="T55" fmla="*/ 678 h 1420"/>
              <a:gd name="T56" fmla="*/ 987 w 1013"/>
              <a:gd name="T57" fmla="*/ 764 h 1420"/>
              <a:gd name="T58" fmla="*/ 992 w 1013"/>
              <a:gd name="T59" fmla="*/ 929 h 1420"/>
              <a:gd name="T60" fmla="*/ 1003 w 1013"/>
              <a:gd name="T61" fmla="*/ 998 h 1420"/>
              <a:gd name="T62" fmla="*/ 1013 w 1013"/>
              <a:gd name="T63" fmla="*/ 1041 h 1420"/>
              <a:gd name="T64" fmla="*/ 944 w 1013"/>
              <a:gd name="T65" fmla="*/ 1222 h 1420"/>
              <a:gd name="T66" fmla="*/ 923 w 1013"/>
              <a:gd name="T67" fmla="*/ 1260 h 1420"/>
              <a:gd name="T68" fmla="*/ 891 w 1013"/>
              <a:gd name="T69" fmla="*/ 1286 h 1420"/>
              <a:gd name="T70" fmla="*/ 832 w 1013"/>
              <a:gd name="T71" fmla="*/ 1334 h 1420"/>
              <a:gd name="T72" fmla="*/ 565 w 1013"/>
              <a:gd name="T73" fmla="*/ 1420 h 1420"/>
              <a:gd name="T74" fmla="*/ 288 w 1013"/>
              <a:gd name="T75" fmla="*/ 1372 h 1420"/>
              <a:gd name="T76" fmla="*/ 123 w 1013"/>
              <a:gd name="T77" fmla="*/ 1302 h 1420"/>
              <a:gd name="T78" fmla="*/ 85 w 1013"/>
              <a:gd name="T79" fmla="*/ 1260 h 1420"/>
              <a:gd name="T80" fmla="*/ 48 w 1013"/>
              <a:gd name="T81" fmla="*/ 1233 h 1420"/>
              <a:gd name="T82" fmla="*/ 21 w 1013"/>
              <a:gd name="T83" fmla="*/ 1185 h 1420"/>
              <a:gd name="T84" fmla="*/ 21 w 1013"/>
              <a:gd name="T85" fmla="*/ 1052 h 1420"/>
              <a:gd name="T86" fmla="*/ 11 w 1013"/>
              <a:gd name="T87" fmla="*/ 1009 h 1420"/>
              <a:gd name="T88" fmla="*/ 21 w 1013"/>
              <a:gd name="T89" fmla="*/ 492 h 1420"/>
              <a:gd name="T90" fmla="*/ 43 w 1013"/>
              <a:gd name="T91" fmla="*/ 124 h 1420"/>
              <a:gd name="T92" fmla="*/ 75 w 1013"/>
              <a:gd name="T93" fmla="*/ 28 h 142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13"/>
              <a:gd name="T142" fmla="*/ 0 h 1420"/>
              <a:gd name="T143" fmla="*/ 1013 w 1013"/>
              <a:gd name="T144" fmla="*/ 1420 h 142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13" h="1420">
                <a:moveTo>
                  <a:pt x="75" y="28"/>
                </a:moveTo>
                <a:cubicBezTo>
                  <a:pt x="61" y="75"/>
                  <a:pt x="77" y="122"/>
                  <a:pt x="64" y="177"/>
                </a:cubicBezTo>
                <a:cubicBezTo>
                  <a:pt x="75" y="213"/>
                  <a:pt x="64" y="168"/>
                  <a:pt x="64" y="225"/>
                </a:cubicBezTo>
                <a:cubicBezTo>
                  <a:pt x="64" y="295"/>
                  <a:pt x="62" y="393"/>
                  <a:pt x="80" y="465"/>
                </a:cubicBezTo>
                <a:cubicBezTo>
                  <a:pt x="74" y="554"/>
                  <a:pt x="75" y="641"/>
                  <a:pt x="69" y="732"/>
                </a:cubicBezTo>
                <a:cubicBezTo>
                  <a:pt x="73" y="798"/>
                  <a:pt x="82" y="863"/>
                  <a:pt x="75" y="929"/>
                </a:cubicBezTo>
                <a:cubicBezTo>
                  <a:pt x="76" y="970"/>
                  <a:pt x="80" y="1010"/>
                  <a:pt x="80" y="1052"/>
                </a:cubicBezTo>
                <a:cubicBezTo>
                  <a:pt x="80" y="1114"/>
                  <a:pt x="69" y="1168"/>
                  <a:pt x="123" y="1212"/>
                </a:cubicBezTo>
                <a:cubicBezTo>
                  <a:pt x="148" y="1232"/>
                  <a:pt x="188" y="1239"/>
                  <a:pt x="219" y="1249"/>
                </a:cubicBezTo>
                <a:cubicBezTo>
                  <a:pt x="241" y="1263"/>
                  <a:pt x="258" y="1278"/>
                  <a:pt x="283" y="1286"/>
                </a:cubicBezTo>
                <a:cubicBezTo>
                  <a:pt x="314" y="1307"/>
                  <a:pt x="352" y="1323"/>
                  <a:pt x="389" y="1334"/>
                </a:cubicBezTo>
                <a:cubicBezTo>
                  <a:pt x="405" y="1338"/>
                  <a:pt x="437" y="1350"/>
                  <a:pt x="437" y="1350"/>
                </a:cubicBezTo>
                <a:cubicBezTo>
                  <a:pt x="478" y="1378"/>
                  <a:pt x="534" y="1360"/>
                  <a:pt x="581" y="1356"/>
                </a:cubicBezTo>
                <a:cubicBezTo>
                  <a:pt x="591" y="1352"/>
                  <a:pt x="603" y="1350"/>
                  <a:pt x="613" y="1345"/>
                </a:cubicBezTo>
                <a:cubicBezTo>
                  <a:pt x="673" y="1309"/>
                  <a:pt x="629" y="1324"/>
                  <a:pt x="667" y="1313"/>
                </a:cubicBezTo>
                <a:cubicBezTo>
                  <a:pt x="691" y="1296"/>
                  <a:pt x="723" y="1287"/>
                  <a:pt x="752" y="1281"/>
                </a:cubicBezTo>
                <a:cubicBezTo>
                  <a:pt x="788" y="1256"/>
                  <a:pt x="772" y="1264"/>
                  <a:pt x="800" y="1254"/>
                </a:cubicBezTo>
                <a:cubicBezTo>
                  <a:pt x="836" y="1226"/>
                  <a:pt x="878" y="1204"/>
                  <a:pt x="917" y="1180"/>
                </a:cubicBezTo>
                <a:cubicBezTo>
                  <a:pt x="941" y="1145"/>
                  <a:pt x="945" y="1101"/>
                  <a:pt x="960" y="1062"/>
                </a:cubicBezTo>
                <a:cubicBezTo>
                  <a:pt x="962" y="1054"/>
                  <a:pt x="967" y="1048"/>
                  <a:pt x="971" y="1041"/>
                </a:cubicBezTo>
                <a:cubicBezTo>
                  <a:pt x="973" y="1035"/>
                  <a:pt x="974" y="1030"/>
                  <a:pt x="976" y="1025"/>
                </a:cubicBezTo>
                <a:cubicBezTo>
                  <a:pt x="970" y="981"/>
                  <a:pt x="957" y="940"/>
                  <a:pt x="949" y="897"/>
                </a:cubicBezTo>
                <a:cubicBezTo>
                  <a:pt x="941" y="751"/>
                  <a:pt x="938" y="605"/>
                  <a:pt x="955" y="460"/>
                </a:cubicBezTo>
                <a:cubicBezTo>
                  <a:pt x="944" y="307"/>
                  <a:pt x="944" y="159"/>
                  <a:pt x="944" y="6"/>
                </a:cubicBezTo>
                <a:cubicBezTo>
                  <a:pt x="965" y="0"/>
                  <a:pt x="967" y="6"/>
                  <a:pt x="987" y="6"/>
                </a:cubicBezTo>
                <a:cubicBezTo>
                  <a:pt x="946" y="64"/>
                  <a:pt x="969" y="25"/>
                  <a:pt x="971" y="182"/>
                </a:cubicBezTo>
                <a:cubicBezTo>
                  <a:pt x="973" y="400"/>
                  <a:pt x="973" y="384"/>
                  <a:pt x="987" y="518"/>
                </a:cubicBezTo>
                <a:cubicBezTo>
                  <a:pt x="981" y="567"/>
                  <a:pt x="974" y="630"/>
                  <a:pt x="976" y="678"/>
                </a:cubicBezTo>
                <a:cubicBezTo>
                  <a:pt x="976" y="706"/>
                  <a:pt x="987" y="764"/>
                  <a:pt x="987" y="764"/>
                </a:cubicBezTo>
                <a:cubicBezTo>
                  <a:pt x="988" y="819"/>
                  <a:pt x="989" y="874"/>
                  <a:pt x="992" y="929"/>
                </a:cubicBezTo>
                <a:cubicBezTo>
                  <a:pt x="994" y="982"/>
                  <a:pt x="994" y="962"/>
                  <a:pt x="1003" y="998"/>
                </a:cubicBezTo>
                <a:cubicBezTo>
                  <a:pt x="1006" y="1012"/>
                  <a:pt x="1013" y="1041"/>
                  <a:pt x="1013" y="1041"/>
                </a:cubicBezTo>
                <a:cubicBezTo>
                  <a:pt x="1005" y="1121"/>
                  <a:pt x="987" y="1156"/>
                  <a:pt x="944" y="1222"/>
                </a:cubicBezTo>
                <a:cubicBezTo>
                  <a:pt x="935" y="1234"/>
                  <a:pt x="932" y="1248"/>
                  <a:pt x="923" y="1260"/>
                </a:cubicBezTo>
                <a:cubicBezTo>
                  <a:pt x="914" y="1270"/>
                  <a:pt x="899" y="1275"/>
                  <a:pt x="891" y="1286"/>
                </a:cubicBezTo>
                <a:cubicBezTo>
                  <a:pt x="874" y="1305"/>
                  <a:pt x="857" y="1326"/>
                  <a:pt x="832" y="1334"/>
                </a:cubicBezTo>
                <a:cubicBezTo>
                  <a:pt x="754" y="1387"/>
                  <a:pt x="656" y="1399"/>
                  <a:pt x="565" y="1420"/>
                </a:cubicBezTo>
                <a:cubicBezTo>
                  <a:pt x="470" y="1412"/>
                  <a:pt x="382" y="1379"/>
                  <a:pt x="288" y="1372"/>
                </a:cubicBezTo>
                <a:cubicBezTo>
                  <a:pt x="230" y="1362"/>
                  <a:pt x="170" y="1334"/>
                  <a:pt x="123" y="1302"/>
                </a:cubicBezTo>
                <a:cubicBezTo>
                  <a:pt x="112" y="1287"/>
                  <a:pt x="98" y="1271"/>
                  <a:pt x="85" y="1260"/>
                </a:cubicBezTo>
                <a:cubicBezTo>
                  <a:pt x="73" y="1249"/>
                  <a:pt x="48" y="1233"/>
                  <a:pt x="48" y="1233"/>
                </a:cubicBezTo>
                <a:cubicBezTo>
                  <a:pt x="37" y="1217"/>
                  <a:pt x="27" y="1203"/>
                  <a:pt x="21" y="1185"/>
                </a:cubicBezTo>
                <a:cubicBezTo>
                  <a:pt x="29" y="1122"/>
                  <a:pt x="30" y="1134"/>
                  <a:pt x="21" y="1052"/>
                </a:cubicBezTo>
                <a:cubicBezTo>
                  <a:pt x="19" y="1037"/>
                  <a:pt x="11" y="1009"/>
                  <a:pt x="11" y="1009"/>
                </a:cubicBezTo>
                <a:cubicBezTo>
                  <a:pt x="14" y="835"/>
                  <a:pt x="12" y="664"/>
                  <a:pt x="21" y="492"/>
                </a:cubicBezTo>
                <a:cubicBezTo>
                  <a:pt x="0" y="425"/>
                  <a:pt x="30" y="214"/>
                  <a:pt x="43" y="124"/>
                </a:cubicBezTo>
                <a:cubicBezTo>
                  <a:pt x="48" y="12"/>
                  <a:pt x="14" y="14"/>
                  <a:pt x="75" y="28"/>
                </a:cubicBezTo>
                <a:close/>
              </a:path>
            </a:pathLst>
          </a:custGeom>
          <a:gradFill rotWithShape="0">
            <a:gsLst>
              <a:gs pos="0">
                <a:srgbClr val="FFFF99"/>
              </a:gs>
              <a:gs pos="100000">
                <a:srgbClr val="767647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1" name="Rectangle 20"/>
          <p:cNvSpPr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4400">
                <a:solidFill>
                  <a:schemeClr val="tx2"/>
                </a:solidFill>
              </a:rPr>
              <a:t>Trophoblast invasion</a:t>
            </a:r>
          </a:p>
        </p:txBody>
      </p:sp>
      <p:sp>
        <p:nvSpPr>
          <p:cNvPr id="50182" name="Rectangle 21"/>
          <p:cNvSpPr>
            <a:spLocks noChangeArrowheads="1"/>
          </p:cNvSpPr>
          <p:nvPr/>
        </p:nvSpPr>
        <p:spPr bwMode="auto">
          <a:xfrm>
            <a:off x="609600" y="4191000"/>
            <a:ext cx="24384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3" name="Rectangle 22"/>
          <p:cNvSpPr>
            <a:spLocks noChangeArrowheads="1"/>
          </p:cNvSpPr>
          <p:nvPr/>
        </p:nvSpPr>
        <p:spPr bwMode="auto">
          <a:xfrm>
            <a:off x="2895600" y="4343400"/>
            <a:ext cx="152400" cy="2133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4" name="Rectangle 23"/>
          <p:cNvSpPr>
            <a:spLocks noChangeArrowheads="1"/>
          </p:cNvSpPr>
          <p:nvPr/>
        </p:nvSpPr>
        <p:spPr bwMode="auto">
          <a:xfrm>
            <a:off x="3276600" y="4343400"/>
            <a:ext cx="152400" cy="2133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chemeClr val="hlink"/>
              </a:solidFill>
            </a:endParaRPr>
          </a:p>
        </p:txBody>
      </p:sp>
      <p:grpSp>
        <p:nvGrpSpPr>
          <p:cNvPr id="3" name="Group 83"/>
          <p:cNvGrpSpPr>
            <a:grpSpLocks/>
          </p:cNvGrpSpPr>
          <p:nvPr/>
        </p:nvGrpSpPr>
        <p:grpSpPr bwMode="auto">
          <a:xfrm>
            <a:off x="5029200" y="4572000"/>
            <a:ext cx="1066800" cy="762000"/>
            <a:chOff x="3168" y="2880"/>
            <a:chExt cx="672" cy="480"/>
          </a:xfrm>
        </p:grpSpPr>
        <p:sp>
          <p:nvSpPr>
            <p:cNvPr id="50249" name="Oval 24"/>
            <p:cNvSpPr>
              <a:spLocks noChangeArrowheads="1"/>
            </p:cNvSpPr>
            <p:nvPr/>
          </p:nvSpPr>
          <p:spPr bwMode="auto">
            <a:xfrm>
              <a:off x="3312" y="2880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50" name="Oval 25"/>
            <p:cNvSpPr>
              <a:spLocks noChangeArrowheads="1"/>
            </p:cNvSpPr>
            <p:nvPr/>
          </p:nvSpPr>
          <p:spPr bwMode="auto">
            <a:xfrm>
              <a:off x="3408" y="2976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51" name="Oval 26"/>
            <p:cNvSpPr>
              <a:spLocks noChangeArrowheads="1"/>
            </p:cNvSpPr>
            <p:nvPr/>
          </p:nvSpPr>
          <p:spPr bwMode="auto">
            <a:xfrm>
              <a:off x="3168" y="2880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52" name="Oval 28"/>
            <p:cNvSpPr>
              <a:spLocks noChangeArrowheads="1"/>
            </p:cNvSpPr>
            <p:nvPr/>
          </p:nvSpPr>
          <p:spPr bwMode="auto">
            <a:xfrm>
              <a:off x="3600" y="2880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53" name="Oval 29"/>
            <p:cNvSpPr>
              <a:spLocks noChangeArrowheads="1"/>
            </p:cNvSpPr>
            <p:nvPr/>
          </p:nvSpPr>
          <p:spPr bwMode="auto">
            <a:xfrm>
              <a:off x="3504" y="3120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54" name="Oval 30"/>
            <p:cNvSpPr>
              <a:spLocks noChangeArrowheads="1"/>
            </p:cNvSpPr>
            <p:nvPr/>
          </p:nvSpPr>
          <p:spPr bwMode="auto">
            <a:xfrm>
              <a:off x="3696" y="3072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86"/>
          <p:cNvGrpSpPr>
            <a:grpSpLocks/>
          </p:cNvGrpSpPr>
          <p:nvPr/>
        </p:nvGrpSpPr>
        <p:grpSpPr bwMode="auto">
          <a:xfrm>
            <a:off x="4267200" y="4114800"/>
            <a:ext cx="685800" cy="457200"/>
            <a:chOff x="2688" y="2592"/>
            <a:chExt cx="432" cy="288"/>
          </a:xfrm>
        </p:grpSpPr>
        <p:sp>
          <p:nvSpPr>
            <p:cNvPr id="50246" name="Oval 36"/>
            <p:cNvSpPr>
              <a:spLocks noChangeArrowheads="1"/>
            </p:cNvSpPr>
            <p:nvPr/>
          </p:nvSpPr>
          <p:spPr bwMode="auto">
            <a:xfrm>
              <a:off x="2688" y="2640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47" name="Oval 37"/>
            <p:cNvSpPr>
              <a:spLocks noChangeArrowheads="1"/>
            </p:cNvSpPr>
            <p:nvPr/>
          </p:nvSpPr>
          <p:spPr bwMode="auto">
            <a:xfrm>
              <a:off x="2832" y="2592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48" name="Oval 38"/>
            <p:cNvSpPr>
              <a:spLocks noChangeArrowheads="1"/>
            </p:cNvSpPr>
            <p:nvPr/>
          </p:nvSpPr>
          <p:spPr bwMode="auto">
            <a:xfrm>
              <a:off x="2976" y="2592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84"/>
          <p:cNvGrpSpPr>
            <a:grpSpLocks/>
          </p:cNvGrpSpPr>
          <p:nvPr/>
        </p:nvGrpSpPr>
        <p:grpSpPr bwMode="auto">
          <a:xfrm>
            <a:off x="4648200" y="5105400"/>
            <a:ext cx="1828800" cy="1295400"/>
            <a:chOff x="2928" y="3216"/>
            <a:chExt cx="1152" cy="816"/>
          </a:xfrm>
        </p:grpSpPr>
        <p:sp>
          <p:nvSpPr>
            <p:cNvPr id="50237" name="Oval 27"/>
            <p:cNvSpPr>
              <a:spLocks noChangeArrowheads="1"/>
            </p:cNvSpPr>
            <p:nvPr/>
          </p:nvSpPr>
          <p:spPr bwMode="auto">
            <a:xfrm>
              <a:off x="3840" y="3504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38" name="Oval 31"/>
            <p:cNvSpPr>
              <a:spLocks noChangeArrowheads="1"/>
            </p:cNvSpPr>
            <p:nvPr/>
          </p:nvSpPr>
          <p:spPr bwMode="auto">
            <a:xfrm>
              <a:off x="2928" y="3264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39" name="Oval 32"/>
            <p:cNvSpPr>
              <a:spLocks noChangeArrowheads="1"/>
            </p:cNvSpPr>
            <p:nvPr/>
          </p:nvSpPr>
          <p:spPr bwMode="auto">
            <a:xfrm>
              <a:off x="3216" y="3216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40" name="Oval 33"/>
            <p:cNvSpPr>
              <a:spLocks noChangeArrowheads="1"/>
            </p:cNvSpPr>
            <p:nvPr/>
          </p:nvSpPr>
          <p:spPr bwMode="auto">
            <a:xfrm>
              <a:off x="3168" y="3504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41" name="Oval 34"/>
            <p:cNvSpPr>
              <a:spLocks noChangeArrowheads="1"/>
            </p:cNvSpPr>
            <p:nvPr/>
          </p:nvSpPr>
          <p:spPr bwMode="auto">
            <a:xfrm>
              <a:off x="3408" y="3408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42" name="Oval 35"/>
            <p:cNvSpPr>
              <a:spLocks noChangeArrowheads="1"/>
            </p:cNvSpPr>
            <p:nvPr/>
          </p:nvSpPr>
          <p:spPr bwMode="auto">
            <a:xfrm>
              <a:off x="3648" y="3408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43" name="Oval 42"/>
            <p:cNvSpPr>
              <a:spLocks noChangeArrowheads="1"/>
            </p:cNvSpPr>
            <p:nvPr/>
          </p:nvSpPr>
          <p:spPr bwMode="auto">
            <a:xfrm>
              <a:off x="2976" y="3696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44" name="Oval 43"/>
            <p:cNvSpPr>
              <a:spLocks noChangeArrowheads="1"/>
            </p:cNvSpPr>
            <p:nvPr/>
          </p:nvSpPr>
          <p:spPr bwMode="auto">
            <a:xfrm>
              <a:off x="3456" y="3792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45" name="Oval 44"/>
            <p:cNvSpPr>
              <a:spLocks noChangeArrowheads="1"/>
            </p:cNvSpPr>
            <p:nvPr/>
          </p:nvSpPr>
          <p:spPr bwMode="auto">
            <a:xfrm>
              <a:off x="3936" y="3744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85"/>
          <p:cNvGrpSpPr>
            <a:grpSpLocks/>
          </p:cNvGrpSpPr>
          <p:nvPr/>
        </p:nvGrpSpPr>
        <p:grpSpPr bwMode="auto">
          <a:xfrm>
            <a:off x="3581400" y="4724400"/>
            <a:ext cx="762000" cy="1371600"/>
            <a:chOff x="2256" y="2976"/>
            <a:chExt cx="480" cy="864"/>
          </a:xfrm>
        </p:grpSpPr>
        <p:sp>
          <p:nvSpPr>
            <p:cNvPr id="50233" name="Oval 39"/>
            <p:cNvSpPr>
              <a:spLocks noChangeArrowheads="1"/>
            </p:cNvSpPr>
            <p:nvPr/>
          </p:nvSpPr>
          <p:spPr bwMode="auto">
            <a:xfrm>
              <a:off x="2256" y="3024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34" name="Oval 40"/>
            <p:cNvSpPr>
              <a:spLocks noChangeArrowheads="1"/>
            </p:cNvSpPr>
            <p:nvPr/>
          </p:nvSpPr>
          <p:spPr bwMode="auto">
            <a:xfrm>
              <a:off x="2400" y="3312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35" name="Oval 41"/>
            <p:cNvSpPr>
              <a:spLocks noChangeArrowheads="1"/>
            </p:cNvSpPr>
            <p:nvPr/>
          </p:nvSpPr>
          <p:spPr bwMode="auto">
            <a:xfrm>
              <a:off x="2592" y="3600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36" name="Oval 46"/>
            <p:cNvSpPr>
              <a:spLocks noChangeArrowheads="1"/>
            </p:cNvSpPr>
            <p:nvPr/>
          </p:nvSpPr>
          <p:spPr bwMode="auto">
            <a:xfrm>
              <a:off x="2544" y="2976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93"/>
          <p:cNvGrpSpPr>
            <a:grpSpLocks/>
          </p:cNvGrpSpPr>
          <p:nvPr/>
        </p:nvGrpSpPr>
        <p:grpSpPr bwMode="auto">
          <a:xfrm>
            <a:off x="3276600" y="4343400"/>
            <a:ext cx="228600" cy="1066800"/>
            <a:chOff x="2064" y="2736"/>
            <a:chExt cx="144" cy="672"/>
          </a:xfrm>
        </p:grpSpPr>
        <p:sp>
          <p:nvSpPr>
            <p:cNvPr id="50230" name="Oval 45"/>
            <p:cNvSpPr>
              <a:spLocks noChangeArrowheads="1"/>
            </p:cNvSpPr>
            <p:nvPr/>
          </p:nvSpPr>
          <p:spPr bwMode="auto">
            <a:xfrm>
              <a:off x="2064" y="3168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31" name="Oval 48"/>
            <p:cNvSpPr>
              <a:spLocks noChangeArrowheads="1"/>
            </p:cNvSpPr>
            <p:nvPr/>
          </p:nvSpPr>
          <p:spPr bwMode="auto">
            <a:xfrm>
              <a:off x="2064" y="2736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32" name="Oval 49"/>
            <p:cNvSpPr>
              <a:spLocks noChangeArrowheads="1"/>
            </p:cNvSpPr>
            <p:nvPr/>
          </p:nvSpPr>
          <p:spPr bwMode="auto">
            <a:xfrm>
              <a:off x="2064" y="2928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190" name="Oval 76"/>
          <p:cNvSpPr>
            <a:spLocks noChangeArrowheads="1"/>
          </p:cNvSpPr>
          <p:nvPr/>
        </p:nvSpPr>
        <p:spPr bwMode="auto">
          <a:xfrm>
            <a:off x="5105400" y="37338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0191" name="Group 82"/>
          <p:cNvGrpSpPr>
            <a:grpSpLocks/>
          </p:cNvGrpSpPr>
          <p:nvPr/>
        </p:nvGrpSpPr>
        <p:grpSpPr bwMode="auto">
          <a:xfrm>
            <a:off x="4953000" y="3886200"/>
            <a:ext cx="1143000" cy="762000"/>
            <a:chOff x="3120" y="2448"/>
            <a:chExt cx="720" cy="480"/>
          </a:xfrm>
        </p:grpSpPr>
        <p:grpSp>
          <p:nvGrpSpPr>
            <p:cNvPr id="50207" name="Group 54"/>
            <p:cNvGrpSpPr>
              <a:grpSpLocks/>
            </p:cNvGrpSpPr>
            <p:nvPr/>
          </p:nvGrpSpPr>
          <p:grpSpPr bwMode="auto">
            <a:xfrm>
              <a:off x="3120" y="2496"/>
              <a:ext cx="720" cy="240"/>
              <a:chOff x="3120" y="2496"/>
              <a:chExt cx="720" cy="240"/>
            </a:xfrm>
          </p:grpSpPr>
          <p:sp>
            <p:nvSpPr>
              <p:cNvPr id="50225" name="Oval 55"/>
              <p:cNvSpPr>
                <a:spLocks noChangeArrowheads="1"/>
              </p:cNvSpPr>
              <p:nvPr/>
            </p:nvSpPr>
            <p:spPr bwMode="auto">
              <a:xfrm>
                <a:off x="3264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26" name="Oval 56"/>
              <p:cNvSpPr>
                <a:spLocks noChangeArrowheads="1"/>
              </p:cNvSpPr>
              <p:nvPr/>
            </p:nvSpPr>
            <p:spPr bwMode="auto">
              <a:xfrm>
                <a:off x="3552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27" name="Oval 57"/>
              <p:cNvSpPr>
                <a:spLocks noChangeArrowheads="1"/>
              </p:cNvSpPr>
              <p:nvPr/>
            </p:nvSpPr>
            <p:spPr bwMode="auto">
              <a:xfrm>
                <a:off x="3120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28" name="Oval 58"/>
              <p:cNvSpPr>
                <a:spLocks noChangeArrowheads="1"/>
              </p:cNvSpPr>
              <p:nvPr/>
            </p:nvSpPr>
            <p:spPr bwMode="auto">
              <a:xfrm>
                <a:off x="3408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29" name="Oval 59"/>
              <p:cNvSpPr>
                <a:spLocks noChangeArrowheads="1"/>
              </p:cNvSpPr>
              <p:nvPr/>
            </p:nvSpPr>
            <p:spPr bwMode="auto">
              <a:xfrm>
                <a:off x="3696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0208" name="Oval 60"/>
            <p:cNvSpPr>
              <a:spLocks noChangeArrowheads="1"/>
            </p:cNvSpPr>
            <p:nvPr/>
          </p:nvSpPr>
          <p:spPr bwMode="auto">
            <a:xfrm>
              <a:off x="3744" y="2592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9" name="Oval 61"/>
            <p:cNvSpPr>
              <a:spLocks noChangeArrowheads="1"/>
            </p:cNvSpPr>
            <p:nvPr/>
          </p:nvSpPr>
          <p:spPr bwMode="auto">
            <a:xfrm>
              <a:off x="3600" y="2592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10" name="Oval 62"/>
            <p:cNvSpPr>
              <a:spLocks noChangeArrowheads="1"/>
            </p:cNvSpPr>
            <p:nvPr/>
          </p:nvSpPr>
          <p:spPr bwMode="auto">
            <a:xfrm>
              <a:off x="3456" y="2592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11" name="Oval 63"/>
            <p:cNvSpPr>
              <a:spLocks noChangeArrowheads="1"/>
            </p:cNvSpPr>
            <p:nvPr/>
          </p:nvSpPr>
          <p:spPr bwMode="auto">
            <a:xfrm>
              <a:off x="3312" y="2592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12" name="Oval 64"/>
            <p:cNvSpPr>
              <a:spLocks noChangeArrowheads="1"/>
            </p:cNvSpPr>
            <p:nvPr/>
          </p:nvSpPr>
          <p:spPr bwMode="auto">
            <a:xfrm>
              <a:off x="3168" y="2592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0213" name="Group 65"/>
            <p:cNvGrpSpPr>
              <a:grpSpLocks/>
            </p:cNvGrpSpPr>
            <p:nvPr/>
          </p:nvGrpSpPr>
          <p:grpSpPr bwMode="auto">
            <a:xfrm>
              <a:off x="3120" y="2688"/>
              <a:ext cx="720" cy="240"/>
              <a:chOff x="3120" y="2496"/>
              <a:chExt cx="720" cy="240"/>
            </a:xfrm>
          </p:grpSpPr>
          <p:sp>
            <p:nvSpPr>
              <p:cNvPr id="50220" name="Oval 66"/>
              <p:cNvSpPr>
                <a:spLocks noChangeArrowheads="1"/>
              </p:cNvSpPr>
              <p:nvPr/>
            </p:nvSpPr>
            <p:spPr bwMode="auto">
              <a:xfrm>
                <a:off x="3264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21" name="Oval 67"/>
              <p:cNvSpPr>
                <a:spLocks noChangeArrowheads="1"/>
              </p:cNvSpPr>
              <p:nvPr/>
            </p:nvSpPr>
            <p:spPr bwMode="auto">
              <a:xfrm>
                <a:off x="3552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22" name="Oval 68"/>
              <p:cNvSpPr>
                <a:spLocks noChangeArrowheads="1"/>
              </p:cNvSpPr>
              <p:nvPr/>
            </p:nvSpPr>
            <p:spPr bwMode="auto">
              <a:xfrm>
                <a:off x="3120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23" name="Oval 69"/>
              <p:cNvSpPr>
                <a:spLocks noChangeArrowheads="1"/>
              </p:cNvSpPr>
              <p:nvPr/>
            </p:nvSpPr>
            <p:spPr bwMode="auto">
              <a:xfrm>
                <a:off x="3408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24" name="Oval 70"/>
              <p:cNvSpPr>
                <a:spLocks noChangeArrowheads="1"/>
              </p:cNvSpPr>
              <p:nvPr/>
            </p:nvSpPr>
            <p:spPr bwMode="auto">
              <a:xfrm>
                <a:off x="3696" y="2496"/>
                <a:ext cx="144" cy="240"/>
              </a:xfrm>
              <a:prstGeom prst="ellipse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0214" name="Oval 71"/>
            <p:cNvSpPr>
              <a:spLocks noChangeArrowheads="1"/>
            </p:cNvSpPr>
            <p:nvPr/>
          </p:nvSpPr>
          <p:spPr bwMode="auto">
            <a:xfrm>
              <a:off x="3744" y="2784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15" name="Oval 72"/>
            <p:cNvSpPr>
              <a:spLocks noChangeArrowheads="1"/>
            </p:cNvSpPr>
            <p:nvPr/>
          </p:nvSpPr>
          <p:spPr bwMode="auto">
            <a:xfrm>
              <a:off x="3600" y="2784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16" name="Oval 73"/>
            <p:cNvSpPr>
              <a:spLocks noChangeArrowheads="1"/>
            </p:cNvSpPr>
            <p:nvPr/>
          </p:nvSpPr>
          <p:spPr bwMode="auto">
            <a:xfrm>
              <a:off x="3456" y="2784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17" name="Oval 74"/>
            <p:cNvSpPr>
              <a:spLocks noChangeArrowheads="1"/>
            </p:cNvSpPr>
            <p:nvPr/>
          </p:nvSpPr>
          <p:spPr bwMode="auto">
            <a:xfrm>
              <a:off x="3168" y="2784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18" name="Oval 75"/>
            <p:cNvSpPr>
              <a:spLocks noChangeArrowheads="1"/>
            </p:cNvSpPr>
            <p:nvPr/>
          </p:nvSpPr>
          <p:spPr bwMode="auto">
            <a:xfrm>
              <a:off x="3312" y="2784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19" name="Oval 77"/>
            <p:cNvSpPr>
              <a:spLocks noChangeArrowheads="1"/>
            </p:cNvSpPr>
            <p:nvPr/>
          </p:nvSpPr>
          <p:spPr bwMode="auto">
            <a:xfrm>
              <a:off x="3504" y="2448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94"/>
          <p:cNvGrpSpPr>
            <a:grpSpLocks/>
          </p:cNvGrpSpPr>
          <p:nvPr/>
        </p:nvGrpSpPr>
        <p:grpSpPr bwMode="auto">
          <a:xfrm>
            <a:off x="2819400" y="5410200"/>
            <a:ext cx="685800" cy="1143000"/>
            <a:chOff x="1776" y="3408"/>
            <a:chExt cx="432" cy="720"/>
          </a:xfrm>
        </p:grpSpPr>
        <p:sp>
          <p:nvSpPr>
            <p:cNvPr id="50198" name="Oval 47"/>
            <p:cNvSpPr>
              <a:spLocks noChangeArrowheads="1"/>
            </p:cNvSpPr>
            <p:nvPr/>
          </p:nvSpPr>
          <p:spPr bwMode="auto">
            <a:xfrm>
              <a:off x="2064" y="3408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9" name="Oval 50"/>
            <p:cNvSpPr>
              <a:spLocks noChangeArrowheads="1"/>
            </p:cNvSpPr>
            <p:nvPr/>
          </p:nvSpPr>
          <p:spPr bwMode="auto">
            <a:xfrm>
              <a:off x="1776" y="3600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0" name="Oval 51"/>
            <p:cNvSpPr>
              <a:spLocks noChangeArrowheads="1"/>
            </p:cNvSpPr>
            <p:nvPr/>
          </p:nvSpPr>
          <p:spPr bwMode="auto">
            <a:xfrm>
              <a:off x="1776" y="3840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1" name="Oval 52"/>
            <p:cNvSpPr>
              <a:spLocks noChangeArrowheads="1"/>
            </p:cNvSpPr>
            <p:nvPr/>
          </p:nvSpPr>
          <p:spPr bwMode="auto">
            <a:xfrm>
              <a:off x="2064" y="3648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2" name="Oval 53"/>
            <p:cNvSpPr>
              <a:spLocks noChangeArrowheads="1"/>
            </p:cNvSpPr>
            <p:nvPr/>
          </p:nvSpPr>
          <p:spPr bwMode="auto">
            <a:xfrm>
              <a:off x="2064" y="3888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0203" name="Group 78"/>
            <p:cNvGrpSpPr>
              <a:grpSpLocks/>
            </p:cNvGrpSpPr>
            <p:nvPr/>
          </p:nvGrpSpPr>
          <p:grpSpPr bwMode="auto">
            <a:xfrm>
              <a:off x="1824" y="3696"/>
              <a:ext cx="336" cy="336"/>
              <a:chOff x="1824" y="3696"/>
              <a:chExt cx="336" cy="336"/>
            </a:xfrm>
          </p:grpSpPr>
          <p:sp>
            <p:nvSpPr>
              <p:cNvPr id="50204" name="Oval 79"/>
              <p:cNvSpPr>
                <a:spLocks noChangeArrowheads="1"/>
              </p:cNvSpPr>
              <p:nvPr/>
            </p:nvSpPr>
            <p:spPr bwMode="auto">
              <a:xfrm>
                <a:off x="2112" y="3984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05" name="Oval 80"/>
              <p:cNvSpPr>
                <a:spLocks noChangeArrowheads="1"/>
              </p:cNvSpPr>
              <p:nvPr/>
            </p:nvSpPr>
            <p:spPr bwMode="auto">
              <a:xfrm>
                <a:off x="1824" y="3696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06" name="Oval 81"/>
              <p:cNvSpPr>
                <a:spLocks noChangeArrowheads="1"/>
              </p:cNvSpPr>
              <p:nvPr/>
            </p:nvSpPr>
            <p:spPr bwMode="auto">
              <a:xfrm>
                <a:off x="2112" y="3744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3" name="Group 92"/>
          <p:cNvGrpSpPr>
            <a:grpSpLocks/>
          </p:cNvGrpSpPr>
          <p:nvPr/>
        </p:nvGrpSpPr>
        <p:grpSpPr bwMode="auto">
          <a:xfrm>
            <a:off x="3352800" y="4114800"/>
            <a:ext cx="914400" cy="381000"/>
            <a:chOff x="2112" y="2592"/>
            <a:chExt cx="576" cy="240"/>
          </a:xfrm>
        </p:grpSpPr>
        <p:sp>
          <p:nvSpPr>
            <p:cNvPr id="50194" name="Oval 88"/>
            <p:cNvSpPr>
              <a:spLocks noChangeArrowheads="1"/>
            </p:cNvSpPr>
            <p:nvPr/>
          </p:nvSpPr>
          <p:spPr bwMode="auto">
            <a:xfrm>
              <a:off x="2544" y="2592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5" name="Oval 89"/>
            <p:cNvSpPr>
              <a:spLocks noChangeArrowheads="1"/>
            </p:cNvSpPr>
            <p:nvPr/>
          </p:nvSpPr>
          <p:spPr bwMode="auto">
            <a:xfrm>
              <a:off x="2400" y="2592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6" name="Oval 90"/>
            <p:cNvSpPr>
              <a:spLocks noChangeArrowheads="1"/>
            </p:cNvSpPr>
            <p:nvPr/>
          </p:nvSpPr>
          <p:spPr bwMode="auto">
            <a:xfrm>
              <a:off x="2256" y="2592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7" name="Oval 91"/>
            <p:cNvSpPr>
              <a:spLocks noChangeArrowheads="1"/>
            </p:cNvSpPr>
            <p:nvPr/>
          </p:nvSpPr>
          <p:spPr bwMode="auto">
            <a:xfrm>
              <a:off x="2112" y="2592"/>
              <a:ext cx="144" cy="24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152525"/>
            <a:ext cx="7086600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422525" y="471488"/>
            <a:ext cx="48339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800"/>
              <a:t>Feto-maternal interface (in vivo)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143000"/>
            <a:ext cx="6858000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736725" y="471488"/>
            <a:ext cx="4873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800"/>
              <a:t>Feto-maternal interface (in vitro)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066800" y="5791200"/>
            <a:ext cx="2663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Cytokeratin staining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195388"/>
            <a:ext cx="67056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1736725" y="471488"/>
            <a:ext cx="4873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800"/>
              <a:t>Feto-maternal interface (in vitro)</a:t>
            </a: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1066800" y="5791200"/>
            <a:ext cx="2663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Cytokeratin staining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4400">
                <a:solidFill>
                  <a:schemeClr val="tx2"/>
                </a:solidFill>
              </a:rPr>
              <a:t>Control of invasion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/>
              <a:t>Matrix metalloproteinases (25)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GB" sz="2000">
                <a:ea typeface="ＭＳ Ｐゴシック" charset="-128"/>
                <a:cs typeface="ＭＳ Ｐゴシック" charset="-128"/>
              </a:rPr>
              <a:t>Collagenases, Gelatinases, Matrilysins, Stromelysins, membrane-type (MT-MMPs)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/>
              <a:t>TIMPs (4)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GB" sz="2000">
                <a:ea typeface="ＭＳ Ｐゴシック" charset="-128"/>
                <a:cs typeface="ＭＳ Ｐゴシック" charset="-128"/>
              </a:rPr>
              <a:t>Tissue inhibitors of MMPs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/>
              <a:t>ADAMs (40)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GB" sz="2000">
                <a:ea typeface="ＭＳ Ｐゴシック" charset="-128"/>
                <a:cs typeface="ＭＳ Ｐゴシック" charset="-128"/>
              </a:rPr>
              <a:t>A Disintegrin and Metalloproteinase enzyme family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GB" sz="1200">
                <a:ea typeface="ＭＳ Ｐゴシック" charset="-128"/>
                <a:cs typeface="ＭＳ Ｐゴシック" charset="-128"/>
              </a:rPr>
              <a:t>(NB.  </a:t>
            </a:r>
            <a:r>
              <a:rPr lang="en-US" sz="1200">
                <a:ea typeface="ＭＳ Ｐゴシック" charset="-128"/>
                <a:cs typeface="ＭＳ Ｐゴシック" charset="-128"/>
                <a:hlinkClick r:id="rId3"/>
              </a:rPr>
              <a:t>FASEB J.</a:t>
            </a:r>
            <a:r>
              <a:rPr lang="en-US" sz="1200">
                <a:ea typeface="ＭＳ Ｐゴシック" charset="-128"/>
                <a:cs typeface="ＭＳ Ｐゴシック" charset="-128"/>
              </a:rPr>
              <a:t> 2007 Oct 9; [Epub ahead of print] </a:t>
            </a:r>
            <a:r>
              <a:rPr lang="en-US" sz="1200" b="1">
                <a:ea typeface="ＭＳ Ｐゴシック" charset="-128"/>
                <a:cs typeface="ＭＳ Ｐゴシック" charset="-128"/>
              </a:rPr>
              <a:t>ADAM-15: a metalloprotease that mediates inflammation.  </a:t>
            </a:r>
            <a:r>
              <a:rPr lang="en-US" sz="1200">
                <a:ea typeface="ＭＳ Ｐゴシック" charset="-128"/>
                <a:cs typeface="ＭＳ Ｐゴシック" charset="-128"/>
                <a:hlinkClick r:id="rId4"/>
              </a:rPr>
              <a:t>Charrier-Hisamuddin L</a:t>
            </a:r>
            <a:r>
              <a:rPr lang="en-US" sz="1200"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>
                <a:ea typeface="ＭＳ Ｐゴシック" charset="-128"/>
                <a:cs typeface="ＭＳ Ｐゴシック" charset="-128"/>
                <a:hlinkClick r:id="rId5"/>
              </a:rPr>
              <a:t>Laboisse CL</a:t>
            </a:r>
            <a:r>
              <a:rPr lang="en-US" sz="1200"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>
                <a:ea typeface="ＭＳ Ｐゴシック" charset="-128"/>
                <a:cs typeface="ＭＳ Ｐゴシック" charset="-128"/>
                <a:hlinkClick r:id="rId6"/>
              </a:rPr>
              <a:t>Merlin D</a:t>
            </a:r>
            <a:r>
              <a:rPr lang="en-US" sz="1200">
                <a:ea typeface="ＭＳ Ｐゴシック" charset="-128"/>
                <a:cs typeface="ＭＳ Ｐゴシック" charset="-128"/>
              </a:rPr>
              <a:t>.)</a:t>
            </a:r>
            <a:r>
              <a:rPr lang="en-US" sz="1200">
                <a:latin typeface="Verdana" charset="0"/>
                <a:ea typeface="ＭＳ Ｐゴシック" charset="-128"/>
                <a:cs typeface="ＭＳ Ｐゴシック" charset="-128"/>
              </a:rPr>
              <a:t> </a:t>
            </a:r>
            <a:endParaRPr lang="en-GB" sz="200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MMPs and TIMPs</a:t>
            </a:r>
          </a:p>
        </p:txBody>
      </p:sp>
      <p:sp>
        <p:nvSpPr>
          <p:cNvPr id="64515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24000"/>
            <a:ext cx="3810000" cy="3429000"/>
          </a:xfrm>
        </p:spPr>
        <p:txBody>
          <a:bodyPr/>
          <a:lstStyle/>
          <a:p>
            <a:r>
              <a:rPr lang="en-GB" sz="1200"/>
              <a:t>MMP-1 (Interstitial) 	           Vettraino, 1996</a:t>
            </a:r>
          </a:p>
          <a:p>
            <a:r>
              <a:rPr lang="en-GB" sz="1200"/>
              <a:t>MMP-2 (Gel A, 72kD)	</a:t>
            </a:r>
          </a:p>
          <a:p>
            <a:pPr lvl="1"/>
            <a:r>
              <a:rPr lang="en-GB" sz="1000"/>
              <a:t>Yudate, 1996; Librach et al, 1994</a:t>
            </a:r>
          </a:p>
          <a:p>
            <a:r>
              <a:rPr lang="en-GB" sz="1200"/>
              <a:t>MMP-3 (Stromelysin-1)           Vettraino, 1996</a:t>
            </a:r>
          </a:p>
          <a:p>
            <a:r>
              <a:rPr lang="en-GB" sz="1200"/>
              <a:t>MMP-7 (PUMP-1, Matrilysin)  Vettraino, 1996</a:t>
            </a:r>
          </a:p>
          <a:p>
            <a:r>
              <a:rPr lang="en-GB" sz="1200"/>
              <a:t>MMP-8 (N</a:t>
            </a:r>
            <a:r>
              <a:rPr lang="en-GB" sz="1200">
                <a:latin typeface="Symbol" charset="2"/>
              </a:rPr>
              <a:t>f</a:t>
            </a:r>
            <a:r>
              <a:rPr lang="en-GB" sz="1200"/>
              <a:t> procollagenase)    Kolben, 1996</a:t>
            </a:r>
          </a:p>
          <a:p>
            <a:r>
              <a:rPr lang="en-GB" sz="1200"/>
              <a:t>MMP-9 (Gel B, 92kD)	</a:t>
            </a:r>
          </a:p>
          <a:p>
            <a:pPr lvl="1"/>
            <a:r>
              <a:rPr lang="en-GB" sz="1000"/>
              <a:t>Vettraino, 1996; Kolben, 1996;  Yudate, 1996; </a:t>
            </a:r>
          </a:p>
          <a:p>
            <a:pPr lvl="1"/>
            <a:r>
              <a:rPr lang="en-GB" sz="1000"/>
              <a:t>Librach 1994</a:t>
            </a:r>
          </a:p>
          <a:p>
            <a:r>
              <a:rPr lang="en-GB" sz="1200"/>
              <a:t>MMP-10 (Stromelysin-2)  Pang 2003</a:t>
            </a:r>
          </a:p>
          <a:p>
            <a:r>
              <a:rPr lang="en-GB" sz="1200"/>
              <a:t>MMP-11 (Stromelysin-3)  Popovici 2006</a:t>
            </a:r>
          </a:p>
          <a:p>
            <a:r>
              <a:rPr lang="en-GB" sz="1200"/>
              <a:t>MMP-12 (M</a:t>
            </a:r>
            <a:r>
              <a:rPr lang="en-GB" sz="1200">
                <a:latin typeface="Symbol" charset="2"/>
              </a:rPr>
              <a:t>f</a:t>
            </a:r>
            <a:r>
              <a:rPr lang="en-GB" sz="1200"/>
              <a:t> metalloelastase)  He 2006</a:t>
            </a:r>
          </a:p>
          <a:p>
            <a:r>
              <a:rPr lang="en-GB" sz="1200"/>
              <a:t>MMP-13 (Procollagenase-3)   Vegh, 1999</a:t>
            </a:r>
          </a:p>
          <a:p>
            <a:r>
              <a:rPr lang="en-GB" sz="1200"/>
              <a:t>MMP-14 (MT-MMP-1)	          Nawrocki, 1996</a:t>
            </a:r>
          </a:p>
          <a:p>
            <a:r>
              <a:rPr lang="en-GB" sz="1200"/>
              <a:t>MMP-15 (MT-MMP-2)	          Takino, 1995</a:t>
            </a:r>
            <a:endParaRPr lang="en-GB"/>
          </a:p>
        </p:txBody>
      </p:sp>
      <p:sp>
        <p:nvSpPr>
          <p:cNvPr id="64516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524000"/>
            <a:ext cx="3810000" cy="3200400"/>
          </a:xfrm>
        </p:spPr>
        <p:txBody>
          <a:bodyPr/>
          <a:lstStyle/>
          <a:p>
            <a:r>
              <a:rPr lang="en-GB" sz="1200"/>
              <a:t>MMP-16 (MT-MMP-3)  Shimada 1999</a:t>
            </a:r>
          </a:p>
          <a:p>
            <a:r>
              <a:rPr lang="en-GB" sz="1200"/>
              <a:t>MMP-17 (MT-MMP-4)</a:t>
            </a:r>
          </a:p>
          <a:p>
            <a:r>
              <a:rPr lang="en-GB" sz="1200"/>
              <a:t>MMP-18		Cossins, 1996</a:t>
            </a:r>
          </a:p>
          <a:p>
            <a:r>
              <a:rPr lang="en-GB" sz="1200"/>
              <a:t>MMP-19		Pendas, 1997</a:t>
            </a:r>
          </a:p>
          <a:p>
            <a:r>
              <a:rPr lang="en-GB" sz="1200"/>
              <a:t>MMP-20 (Enamelysin)</a:t>
            </a:r>
          </a:p>
          <a:p>
            <a:r>
              <a:rPr lang="en-GB" sz="1200"/>
              <a:t>MMP-21 (XMMP) 	Ahokas  2002</a:t>
            </a:r>
          </a:p>
          <a:p>
            <a:r>
              <a:rPr lang="en-GB" sz="1200"/>
              <a:t>MMP-22</a:t>
            </a:r>
          </a:p>
          <a:p>
            <a:r>
              <a:rPr lang="en-GB" sz="1200"/>
              <a:t>MMP-23 	Velasco et al, 1999</a:t>
            </a:r>
          </a:p>
          <a:p>
            <a:r>
              <a:rPr lang="en-GB" sz="1200"/>
              <a:t>MMP-24 (MT5-MMP)  LaMarca 2005</a:t>
            </a:r>
          </a:p>
          <a:p>
            <a:r>
              <a:rPr lang="en-GB" sz="1200"/>
              <a:t>MMP-25 (MT6-MMP)</a:t>
            </a:r>
          </a:p>
          <a:p>
            <a:r>
              <a:rPr lang="en-GB" sz="1200"/>
              <a:t>MMP-26 (endometase)	Park et al, 2000</a:t>
            </a:r>
          </a:p>
          <a:p>
            <a:r>
              <a:rPr lang="en-GB" sz="1200"/>
              <a:t>MMP-27</a:t>
            </a:r>
          </a:p>
          <a:p>
            <a:r>
              <a:rPr lang="en-GB" sz="1200"/>
              <a:t>MMP-28 (epilysin)   Li 2003</a:t>
            </a:r>
          </a:p>
        </p:txBody>
      </p:sp>
      <p:sp>
        <p:nvSpPr>
          <p:cNvPr id="64517" name="Text Box 9"/>
          <p:cNvSpPr txBox="1">
            <a:spLocks noChangeArrowheads="1"/>
          </p:cNvSpPr>
          <p:nvPr/>
        </p:nvSpPr>
        <p:spPr bwMode="auto">
          <a:xfrm>
            <a:off x="2133600" y="4953000"/>
            <a:ext cx="4930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/>
              <a:t>TIMP-1		Hurskainen, 1996; Kolben, 1996</a:t>
            </a:r>
          </a:p>
          <a:p>
            <a:r>
              <a:rPr lang="en-GB" sz="1200"/>
              <a:t>TIMP-2		Hurskainen, 1996; Ruck, 1996</a:t>
            </a:r>
          </a:p>
          <a:p>
            <a:r>
              <a:rPr lang="en-GB" sz="1200"/>
              <a:t>TIMP-3		Hurskainen, 1996</a:t>
            </a:r>
          </a:p>
          <a:p>
            <a:r>
              <a:rPr lang="en-GB" sz="1200"/>
              <a:t>TIMP-4		Greene, 1996</a:t>
            </a:r>
          </a:p>
        </p:txBody>
      </p:sp>
      <p:sp>
        <p:nvSpPr>
          <p:cNvPr id="64518" name="Rectangle 10"/>
          <p:cNvSpPr>
            <a:spLocks noChangeArrowheads="1"/>
          </p:cNvSpPr>
          <p:nvPr/>
        </p:nvSpPr>
        <p:spPr bwMode="auto">
          <a:xfrm>
            <a:off x="2286000" y="6096000"/>
            <a:ext cx="4467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MMP-4, -5, -6 are not real entities!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4400">
                <a:solidFill>
                  <a:schemeClr val="tx2"/>
                </a:solidFill>
              </a:rPr>
              <a:t>Tissue reorganisation</a:t>
            </a:r>
          </a:p>
        </p:txBody>
      </p:sp>
      <p:sp>
        <p:nvSpPr>
          <p:cNvPr id="64516" name="Freeform 4"/>
          <p:cNvSpPr>
            <a:spLocks/>
          </p:cNvSpPr>
          <p:nvPr/>
        </p:nvSpPr>
        <p:spPr bwMode="auto">
          <a:xfrm>
            <a:off x="5334000" y="1219200"/>
            <a:ext cx="2554288" cy="1211263"/>
          </a:xfrm>
          <a:custGeom>
            <a:avLst/>
            <a:gdLst>
              <a:gd name="T0" fmla="*/ 1592 w 1609"/>
              <a:gd name="T1" fmla="*/ 412 h 763"/>
              <a:gd name="T2" fmla="*/ 1527 w 1609"/>
              <a:gd name="T3" fmla="*/ 396 h 763"/>
              <a:gd name="T4" fmla="*/ 1478 w 1609"/>
              <a:gd name="T5" fmla="*/ 380 h 763"/>
              <a:gd name="T6" fmla="*/ 1307 w 1609"/>
              <a:gd name="T7" fmla="*/ 404 h 763"/>
              <a:gd name="T8" fmla="*/ 1249 w 1609"/>
              <a:gd name="T9" fmla="*/ 421 h 763"/>
              <a:gd name="T10" fmla="*/ 1176 w 1609"/>
              <a:gd name="T11" fmla="*/ 461 h 763"/>
              <a:gd name="T12" fmla="*/ 1127 w 1609"/>
              <a:gd name="T13" fmla="*/ 559 h 763"/>
              <a:gd name="T14" fmla="*/ 1086 w 1609"/>
              <a:gd name="T15" fmla="*/ 690 h 763"/>
              <a:gd name="T16" fmla="*/ 1037 w 1609"/>
              <a:gd name="T17" fmla="*/ 747 h 763"/>
              <a:gd name="T18" fmla="*/ 988 w 1609"/>
              <a:gd name="T19" fmla="*/ 763 h 763"/>
              <a:gd name="T20" fmla="*/ 898 w 1609"/>
              <a:gd name="T21" fmla="*/ 731 h 763"/>
              <a:gd name="T22" fmla="*/ 817 w 1609"/>
              <a:gd name="T23" fmla="*/ 559 h 763"/>
              <a:gd name="T24" fmla="*/ 784 w 1609"/>
              <a:gd name="T25" fmla="*/ 527 h 763"/>
              <a:gd name="T26" fmla="*/ 768 w 1609"/>
              <a:gd name="T27" fmla="*/ 510 h 763"/>
              <a:gd name="T28" fmla="*/ 596 w 1609"/>
              <a:gd name="T29" fmla="*/ 478 h 763"/>
              <a:gd name="T30" fmla="*/ 531 w 1609"/>
              <a:gd name="T31" fmla="*/ 355 h 763"/>
              <a:gd name="T32" fmla="*/ 490 w 1609"/>
              <a:gd name="T33" fmla="*/ 282 h 763"/>
              <a:gd name="T34" fmla="*/ 441 w 1609"/>
              <a:gd name="T35" fmla="*/ 216 h 763"/>
              <a:gd name="T36" fmla="*/ 392 w 1609"/>
              <a:gd name="T37" fmla="*/ 200 h 763"/>
              <a:gd name="T38" fmla="*/ 368 w 1609"/>
              <a:gd name="T39" fmla="*/ 192 h 763"/>
              <a:gd name="T40" fmla="*/ 213 w 1609"/>
              <a:gd name="T41" fmla="*/ 216 h 763"/>
              <a:gd name="T42" fmla="*/ 98 w 1609"/>
              <a:gd name="T43" fmla="*/ 249 h 763"/>
              <a:gd name="T44" fmla="*/ 49 w 1609"/>
              <a:gd name="T45" fmla="*/ 241 h 763"/>
              <a:gd name="T46" fmla="*/ 0 w 1609"/>
              <a:gd name="T47" fmla="*/ 225 h 763"/>
              <a:gd name="T48" fmla="*/ 74 w 1609"/>
              <a:gd name="T49" fmla="*/ 61 h 763"/>
              <a:gd name="T50" fmla="*/ 123 w 1609"/>
              <a:gd name="T51" fmla="*/ 45 h 763"/>
              <a:gd name="T52" fmla="*/ 147 w 1609"/>
              <a:gd name="T53" fmla="*/ 37 h 763"/>
              <a:gd name="T54" fmla="*/ 229 w 1609"/>
              <a:gd name="T55" fmla="*/ 4 h 763"/>
              <a:gd name="T56" fmla="*/ 588 w 1609"/>
              <a:gd name="T57" fmla="*/ 21 h 763"/>
              <a:gd name="T58" fmla="*/ 1021 w 1609"/>
              <a:gd name="T59" fmla="*/ 70 h 763"/>
              <a:gd name="T60" fmla="*/ 1217 w 1609"/>
              <a:gd name="T61" fmla="*/ 110 h 763"/>
              <a:gd name="T62" fmla="*/ 1339 w 1609"/>
              <a:gd name="T63" fmla="*/ 151 h 763"/>
              <a:gd name="T64" fmla="*/ 1421 w 1609"/>
              <a:gd name="T65" fmla="*/ 184 h 763"/>
              <a:gd name="T66" fmla="*/ 1453 w 1609"/>
              <a:gd name="T67" fmla="*/ 200 h 763"/>
              <a:gd name="T68" fmla="*/ 1502 w 1609"/>
              <a:gd name="T69" fmla="*/ 216 h 763"/>
              <a:gd name="T70" fmla="*/ 1576 w 1609"/>
              <a:gd name="T71" fmla="*/ 257 h 763"/>
              <a:gd name="T72" fmla="*/ 1609 w 1609"/>
              <a:gd name="T73" fmla="*/ 331 h 763"/>
              <a:gd name="T74" fmla="*/ 1600 w 1609"/>
              <a:gd name="T75" fmla="*/ 372 h 763"/>
              <a:gd name="T76" fmla="*/ 1592 w 1609"/>
              <a:gd name="T77" fmla="*/ 412 h 76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609"/>
              <a:gd name="T118" fmla="*/ 0 h 763"/>
              <a:gd name="T119" fmla="*/ 1609 w 1609"/>
              <a:gd name="T120" fmla="*/ 763 h 763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609" h="763">
                <a:moveTo>
                  <a:pt x="1592" y="412"/>
                </a:moveTo>
                <a:cubicBezTo>
                  <a:pt x="1570" y="406"/>
                  <a:pt x="1548" y="402"/>
                  <a:pt x="1527" y="396"/>
                </a:cubicBezTo>
                <a:cubicBezTo>
                  <a:pt x="1510" y="390"/>
                  <a:pt x="1478" y="380"/>
                  <a:pt x="1478" y="380"/>
                </a:cubicBezTo>
                <a:cubicBezTo>
                  <a:pt x="1417" y="385"/>
                  <a:pt x="1366" y="396"/>
                  <a:pt x="1307" y="404"/>
                </a:cubicBezTo>
                <a:cubicBezTo>
                  <a:pt x="1287" y="410"/>
                  <a:pt x="1267" y="411"/>
                  <a:pt x="1249" y="421"/>
                </a:cubicBezTo>
                <a:cubicBezTo>
                  <a:pt x="1141" y="474"/>
                  <a:pt x="1240" y="439"/>
                  <a:pt x="1176" y="461"/>
                </a:cubicBezTo>
                <a:cubicBezTo>
                  <a:pt x="1156" y="500"/>
                  <a:pt x="1138" y="512"/>
                  <a:pt x="1127" y="559"/>
                </a:cubicBezTo>
                <a:cubicBezTo>
                  <a:pt x="1118" y="592"/>
                  <a:pt x="1105" y="660"/>
                  <a:pt x="1086" y="690"/>
                </a:cubicBezTo>
                <a:cubicBezTo>
                  <a:pt x="1074" y="707"/>
                  <a:pt x="1056" y="737"/>
                  <a:pt x="1037" y="747"/>
                </a:cubicBezTo>
                <a:cubicBezTo>
                  <a:pt x="1021" y="754"/>
                  <a:pt x="988" y="763"/>
                  <a:pt x="988" y="763"/>
                </a:cubicBezTo>
                <a:cubicBezTo>
                  <a:pt x="950" y="755"/>
                  <a:pt x="929" y="751"/>
                  <a:pt x="898" y="731"/>
                </a:cubicBezTo>
                <a:cubicBezTo>
                  <a:pt x="877" y="669"/>
                  <a:pt x="862" y="607"/>
                  <a:pt x="817" y="559"/>
                </a:cubicBezTo>
                <a:cubicBezTo>
                  <a:pt x="802" y="515"/>
                  <a:pt x="821" y="549"/>
                  <a:pt x="784" y="527"/>
                </a:cubicBezTo>
                <a:cubicBezTo>
                  <a:pt x="777" y="522"/>
                  <a:pt x="774" y="513"/>
                  <a:pt x="768" y="510"/>
                </a:cubicBezTo>
                <a:cubicBezTo>
                  <a:pt x="716" y="483"/>
                  <a:pt x="651" y="485"/>
                  <a:pt x="596" y="478"/>
                </a:cubicBezTo>
                <a:cubicBezTo>
                  <a:pt x="562" y="442"/>
                  <a:pt x="552" y="398"/>
                  <a:pt x="531" y="355"/>
                </a:cubicBezTo>
                <a:cubicBezTo>
                  <a:pt x="518" y="329"/>
                  <a:pt x="490" y="282"/>
                  <a:pt x="490" y="282"/>
                </a:cubicBezTo>
                <a:cubicBezTo>
                  <a:pt x="481" y="254"/>
                  <a:pt x="476" y="227"/>
                  <a:pt x="441" y="216"/>
                </a:cubicBezTo>
                <a:cubicBezTo>
                  <a:pt x="424" y="210"/>
                  <a:pt x="408" y="205"/>
                  <a:pt x="392" y="200"/>
                </a:cubicBezTo>
                <a:cubicBezTo>
                  <a:pt x="383" y="197"/>
                  <a:pt x="368" y="192"/>
                  <a:pt x="368" y="192"/>
                </a:cubicBezTo>
                <a:cubicBezTo>
                  <a:pt x="315" y="199"/>
                  <a:pt x="265" y="209"/>
                  <a:pt x="213" y="216"/>
                </a:cubicBezTo>
                <a:cubicBezTo>
                  <a:pt x="174" y="229"/>
                  <a:pt x="136" y="236"/>
                  <a:pt x="98" y="249"/>
                </a:cubicBezTo>
                <a:cubicBezTo>
                  <a:pt x="81" y="246"/>
                  <a:pt x="65" y="244"/>
                  <a:pt x="49" y="241"/>
                </a:cubicBezTo>
                <a:cubicBezTo>
                  <a:pt x="32" y="236"/>
                  <a:pt x="0" y="225"/>
                  <a:pt x="0" y="225"/>
                </a:cubicBezTo>
                <a:cubicBezTo>
                  <a:pt x="5" y="171"/>
                  <a:pt x="15" y="90"/>
                  <a:pt x="74" y="61"/>
                </a:cubicBezTo>
                <a:cubicBezTo>
                  <a:pt x="89" y="53"/>
                  <a:pt x="106" y="50"/>
                  <a:pt x="123" y="45"/>
                </a:cubicBezTo>
                <a:cubicBezTo>
                  <a:pt x="131" y="42"/>
                  <a:pt x="147" y="37"/>
                  <a:pt x="147" y="37"/>
                </a:cubicBezTo>
                <a:cubicBezTo>
                  <a:pt x="172" y="12"/>
                  <a:pt x="193" y="10"/>
                  <a:pt x="229" y="4"/>
                </a:cubicBezTo>
                <a:cubicBezTo>
                  <a:pt x="435" y="24"/>
                  <a:pt x="175" y="0"/>
                  <a:pt x="588" y="21"/>
                </a:cubicBezTo>
                <a:cubicBezTo>
                  <a:pt x="732" y="28"/>
                  <a:pt x="876" y="60"/>
                  <a:pt x="1021" y="70"/>
                </a:cubicBezTo>
                <a:cubicBezTo>
                  <a:pt x="1085" y="85"/>
                  <a:pt x="1151" y="100"/>
                  <a:pt x="1217" y="110"/>
                </a:cubicBezTo>
                <a:cubicBezTo>
                  <a:pt x="1254" y="123"/>
                  <a:pt x="1305" y="129"/>
                  <a:pt x="1339" y="151"/>
                </a:cubicBezTo>
                <a:cubicBezTo>
                  <a:pt x="1367" y="168"/>
                  <a:pt x="1388" y="176"/>
                  <a:pt x="1421" y="184"/>
                </a:cubicBezTo>
                <a:cubicBezTo>
                  <a:pt x="1431" y="189"/>
                  <a:pt x="1441" y="195"/>
                  <a:pt x="1453" y="200"/>
                </a:cubicBezTo>
                <a:cubicBezTo>
                  <a:pt x="1468" y="206"/>
                  <a:pt x="1502" y="216"/>
                  <a:pt x="1502" y="216"/>
                </a:cubicBezTo>
                <a:cubicBezTo>
                  <a:pt x="1526" y="232"/>
                  <a:pt x="1551" y="241"/>
                  <a:pt x="1576" y="257"/>
                </a:cubicBezTo>
                <a:cubicBezTo>
                  <a:pt x="1584" y="283"/>
                  <a:pt x="1599" y="304"/>
                  <a:pt x="1609" y="331"/>
                </a:cubicBezTo>
                <a:cubicBezTo>
                  <a:pt x="1606" y="344"/>
                  <a:pt x="1603" y="358"/>
                  <a:pt x="1600" y="372"/>
                </a:cubicBezTo>
                <a:cubicBezTo>
                  <a:pt x="1586" y="420"/>
                  <a:pt x="1571" y="434"/>
                  <a:pt x="1592" y="412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7696200" y="1066800"/>
            <a:ext cx="91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TIMP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57200" y="1752600"/>
            <a:ext cx="2949575" cy="2209800"/>
            <a:chOff x="288" y="1104"/>
            <a:chExt cx="1858" cy="1392"/>
          </a:xfrm>
        </p:grpSpPr>
        <p:sp>
          <p:nvSpPr>
            <p:cNvPr id="66575" name="Text Box 7"/>
            <p:cNvSpPr txBox="1">
              <a:spLocks noChangeArrowheads="1"/>
            </p:cNvSpPr>
            <p:nvPr/>
          </p:nvSpPr>
          <p:spPr bwMode="auto">
            <a:xfrm>
              <a:off x="288" y="2208"/>
              <a:ext cx="8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/>
                <a:t>Pro-MMP</a:t>
              </a:r>
            </a:p>
          </p:txBody>
        </p:sp>
        <p:sp>
          <p:nvSpPr>
            <p:cNvPr id="66576" name="Freeform 8"/>
            <p:cNvSpPr>
              <a:spLocks/>
            </p:cNvSpPr>
            <p:nvPr/>
          </p:nvSpPr>
          <p:spPr bwMode="auto">
            <a:xfrm>
              <a:off x="336" y="1104"/>
              <a:ext cx="1810" cy="1110"/>
            </a:xfrm>
            <a:custGeom>
              <a:avLst/>
              <a:gdLst>
                <a:gd name="T0" fmla="*/ 770 w 1810"/>
                <a:gd name="T1" fmla="*/ 366 h 1110"/>
                <a:gd name="T2" fmla="*/ 920 w 1810"/>
                <a:gd name="T3" fmla="*/ 375 h 1110"/>
                <a:gd name="T4" fmla="*/ 1034 w 1810"/>
                <a:gd name="T5" fmla="*/ 416 h 1110"/>
                <a:gd name="T6" fmla="*/ 1108 w 1810"/>
                <a:gd name="T7" fmla="*/ 612 h 1110"/>
                <a:gd name="T8" fmla="*/ 1181 w 1810"/>
                <a:gd name="T9" fmla="*/ 661 h 1110"/>
                <a:gd name="T10" fmla="*/ 1230 w 1810"/>
                <a:gd name="T11" fmla="*/ 677 h 1110"/>
                <a:gd name="T12" fmla="*/ 1303 w 1810"/>
                <a:gd name="T13" fmla="*/ 661 h 1110"/>
                <a:gd name="T14" fmla="*/ 1361 w 1810"/>
                <a:gd name="T15" fmla="*/ 612 h 1110"/>
                <a:gd name="T16" fmla="*/ 1410 w 1810"/>
                <a:gd name="T17" fmla="*/ 490 h 1110"/>
                <a:gd name="T18" fmla="*/ 1450 w 1810"/>
                <a:gd name="T19" fmla="*/ 310 h 1110"/>
                <a:gd name="T20" fmla="*/ 1581 w 1810"/>
                <a:gd name="T21" fmla="*/ 269 h 1110"/>
                <a:gd name="T22" fmla="*/ 1630 w 1810"/>
                <a:gd name="T23" fmla="*/ 277 h 1110"/>
                <a:gd name="T24" fmla="*/ 1679 w 1810"/>
                <a:gd name="T25" fmla="*/ 294 h 1110"/>
                <a:gd name="T26" fmla="*/ 1736 w 1810"/>
                <a:gd name="T27" fmla="*/ 351 h 1110"/>
                <a:gd name="T28" fmla="*/ 1793 w 1810"/>
                <a:gd name="T29" fmla="*/ 539 h 1110"/>
                <a:gd name="T30" fmla="*/ 1810 w 1810"/>
                <a:gd name="T31" fmla="*/ 645 h 1110"/>
                <a:gd name="T32" fmla="*/ 1744 w 1810"/>
                <a:gd name="T33" fmla="*/ 938 h 1110"/>
                <a:gd name="T34" fmla="*/ 1638 w 1810"/>
                <a:gd name="T35" fmla="*/ 1028 h 1110"/>
                <a:gd name="T36" fmla="*/ 1352 w 1810"/>
                <a:gd name="T37" fmla="*/ 1110 h 1110"/>
                <a:gd name="T38" fmla="*/ 512 w 1810"/>
                <a:gd name="T39" fmla="*/ 1028 h 1110"/>
                <a:gd name="T40" fmla="*/ 389 w 1810"/>
                <a:gd name="T41" fmla="*/ 987 h 1110"/>
                <a:gd name="T42" fmla="*/ 340 w 1810"/>
                <a:gd name="T43" fmla="*/ 971 h 1110"/>
                <a:gd name="T44" fmla="*/ 250 w 1810"/>
                <a:gd name="T45" fmla="*/ 906 h 1110"/>
                <a:gd name="T46" fmla="*/ 201 w 1810"/>
                <a:gd name="T47" fmla="*/ 890 h 1110"/>
                <a:gd name="T48" fmla="*/ 128 w 1810"/>
                <a:gd name="T49" fmla="*/ 865 h 1110"/>
                <a:gd name="T50" fmla="*/ 63 w 1810"/>
                <a:gd name="T51" fmla="*/ 824 h 1110"/>
                <a:gd name="T52" fmla="*/ 55 w 1810"/>
                <a:gd name="T53" fmla="*/ 800 h 1110"/>
                <a:gd name="T54" fmla="*/ 38 w 1810"/>
                <a:gd name="T55" fmla="*/ 775 h 1110"/>
                <a:gd name="T56" fmla="*/ 14 w 1810"/>
                <a:gd name="T57" fmla="*/ 718 h 1110"/>
                <a:gd name="T58" fmla="*/ 30 w 1810"/>
                <a:gd name="T59" fmla="*/ 424 h 1110"/>
                <a:gd name="T60" fmla="*/ 136 w 1810"/>
                <a:gd name="T61" fmla="*/ 139 h 1110"/>
                <a:gd name="T62" fmla="*/ 218 w 1810"/>
                <a:gd name="T63" fmla="*/ 98 h 1110"/>
                <a:gd name="T64" fmla="*/ 316 w 1810"/>
                <a:gd name="T65" fmla="*/ 57 h 1110"/>
                <a:gd name="T66" fmla="*/ 569 w 1810"/>
                <a:gd name="T67" fmla="*/ 0 h 1110"/>
                <a:gd name="T68" fmla="*/ 659 w 1810"/>
                <a:gd name="T69" fmla="*/ 32 h 1110"/>
                <a:gd name="T70" fmla="*/ 626 w 1810"/>
                <a:gd name="T71" fmla="*/ 196 h 1110"/>
                <a:gd name="T72" fmla="*/ 536 w 1810"/>
                <a:gd name="T73" fmla="*/ 220 h 1110"/>
                <a:gd name="T74" fmla="*/ 299 w 1810"/>
                <a:gd name="T75" fmla="*/ 228 h 1110"/>
                <a:gd name="T76" fmla="*/ 250 w 1810"/>
                <a:gd name="T77" fmla="*/ 245 h 1110"/>
                <a:gd name="T78" fmla="*/ 201 w 1810"/>
                <a:gd name="T79" fmla="*/ 277 h 1110"/>
                <a:gd name="T80" fmla="*/ 185 w 1810"/>
                <a:gd name="T81" fmla="*/ 326 h 1110"/>
                <a:gd name="T82" fmla="*/ 177 w 1810"/>
                <a:gd name="T83" fmla="*/ 351 h 1110"/>
                <a:gd name="T84" fmla="*/ 291 w 1810"/>
                <a:gd name="T85" fmla="*/ 620 h 1110"/>
                <a:gd name="T86" fmla="*/ 389 w 1810"/>
                <a:gd name="T87" fmla="*/ 636 h 1110"/>
                <a:gd name="T88" fmla="*/ 438 w 1810"/>
                <a:gd name="T89" fmla="*/ 620 h 1110"/>
                <a:gd name="T90" fmla="*/ 610 w 1810"/>
                <a:gd name="T91" fmla="*/ 375 h 1110"/>
                <a:gd name="T92" fmla="*/ 765 w 1810"/>
                <a:gd name="T93" fmla="*/ 367 h 1110"/>
                <a:gd name="T94" fmla="*/ 770 w 1810"/>
                <a:gd name="T95" fmla="*/ 366 h 11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10"/>
                <a:gd name="T145" fmla="*/ 0 h 1110"/>
                <a:gd name="T146" fmla="*/ 1810 w 1810"/>
                <a:gd name="T147" fmla="*/ 1110 h 111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10" h="1110">
                  <a:moveTo>
                    <a:pt x="770" y="366"/>
                  </a:moveTo>
                  <a:cubicBezTo>
                    <a:pt x="836" y="382"/>
                    <a:pt x="836" y="382"/>
                    <a:pt x="920" y="375"/>
                  </a:cubicBezTo>
                  <a:cubicBezTo>
                    <a:pt x="974" y="356"/>
                    <a:pt x="1004" y="372"/>
                    <a:pt x="1034" y="416"/>
                  </a:cubicBezTo>
                  <a:cubicBezTo>
                    <a:pt x="1049" y="464"/>
                    <a:pt x="1071" y="584"/>
                    <a:pt x="1108" y="612"/>
                  </a:cubicBezTo>
                  <a:cubicBezTo>
                    <a:pt x="1131" y="629"/>
                    <a:pt x="1153" y="651"/>
                    <a:pt x="1181" y="661"/>
                  </a:cubicBezTo>
                  <a:cubicBezTo>
                    <a:pt x="1197" y="666"/>
                    <a:pt x="1230" y="677"/>
                    <a:pt x="1230" y="677"/>
                  </a:cubicBezTo>
                  <a:cubicBezTo>
                    <a:pt x="1240" y="675"/>
                    <a:pt x="1287" y="670"/>
                    <a:pt x="1303" y="661"/>
                  </a:cubicBezTo>
                  <a:cubicBezTo>
                    <a:pt x="1324" y="648"/>
                    <a:pt x="1339" y="625"/>
                    <a:pt x="1361" y="612"/>
                  </a:cubicBezTo>
                  <a:cubicBezTo>
                    <a:pt x="1385" y="574"/>
                    <a:pt x="1394" y="531"/>
                    <a:pt x="1410" y="490"/>
                  </a:cubicBezTo>
                  <a:cubicBezTo>
                    <a:pt x="1417" y="445"/>
                    <a:pt x="1421" y="337"/>
                    <a:pt x="1450" y="310"/>
                  </a:cubicBezTo>
                  <a:cubicBezTo>
                    <a:pt x="1481" y="278"/>
                    <a:pt x="1538" y="277"/>
                    <a:pt x="1581" y="269"/>
                  </a:cubicBezTo>
                  <a:cubicBezTo>
                    <a:pt x="1597" y="271"/>
                    <a:pt x="1613" y="272"/>
                    <a:pt x="1630" y="277"/>
                  </a:cubicBezTo>
                  <a:cubicBezTo>
                    <a:pt x="1646" y="281"/>
                    <a:pt x="1679" y="294"/>
                    <a:pt x="1679" y="294"/>
                  </a:cubicBezTo>
                  <a:cubicBezTo>
                    <a:pt x="1725" y="339"/>
                    <a:pt x="1706" y="320"/>
                    <a:pt x="1736" y="351"/>
                  </a:cubicBezTo>
                  <a:cubicBezTo>
                    <a:pt x="1755" y="411"/>
                    <a:pt x="1782" y="475"/>
                    <a:pt x="1793" y="539"/>
                  </a:cubicBezTo>
                  <a:cubicBezTo>
                    <a:pt x="1798" y="574"/>
                    <a:pt x="1810" y="645"/>
                    <a:pt x="1810" y="645"/>
                  </a:cubicBezTo>
                  <a:cubicBezTo>
                    <a:pt x="1795" y="737"/>
                    <a:pt x="1800" y="857"/>
                    <a:pt x="1744" y="938"/>
                  </a:cubicBezTo>
                  <a:cubicBezTo>
                    <a:pt x="1730" y="980"/>
                    <a:pt x="1680" y="1014"/>
                    <a:pt x="1638" y="1028"/>
                  </a:cubicBezTo>
                  <a:cubicBezTo>
                    <a:pt x="1574" y="1072"/>
                    <a:pt x="1429" y="1100"/>
                    <a:pt x="1352" y="1110"/>
                  </a:cubicBezTo>
                  <a:cubicBezTo>
                    <a:pt x="1071" y="1097"/>
                    <a:pt x="790" y="1062"/>
                    <a:pt x="512" y="1028"/>
                  </a:cubicBezTo>
                  <a:cubicBezTo>
                    <a:pt x="470" y="1014"/>
                    <a:pt x="429" y="1001"/>
                    <a:pt x="389" y="987"/>
                  </a:cubicBezTo>
                  <a:cubicBezTo>
                    <a:pt x="372" y="981"/>
                    <a:pt x="340" y="971"/>
                    <a:pt x="340" y="971"/>
                  </a:cubicBezTo>
                  <a:cubicBezTo>
                    <a:pt x="332" y="966"/>
                    <a:pt x="266" y="913"/>
                    <a:pt x="250" y="906"/>
                  </a:cubicBezTo>
                  <a:cubicBezTo>
                    <a:pt x="234" y="898"/>
                    <a:pt x="217" y="896"/>
                    <a:pt x="201" y="890"/>
                  </a:cubicBezTo>
                  <a:cubicBezTo>
                    <a:pt x="176" y="880"/>
                    <a:pt x="128" y="865"/>
                    <a:pt x="128" y="865"/>
                  </a:cubicBezTo>
                  <a:cubicBezTo>
                    <a:pt x="104" y="849"/>
                    <a:pt x="82" y="844"/>
                    <a:pt x="63" y="824"/>
                  </a:cubicBezTo>
                  <a:cubicBezTo>
                    <a:pt x="60" y="816"/>
                    <a:pt x="58" y="807"/>
                    <a:pt x="55" y="800"/>
                  </a:cubicBezTo>
                  <a:cubicBezTo>
                    <a:pt x="50" y="791"/>
                    <a:pt x="42" y="784"/>
                    <a:pt x="38" y="775"/>
                  </a:cubicBezTo>
                  <a:cubicBezTo>
                    <a:pt x="2" y="694"/>
                    <a:pt x="58" y="787"/>
                    <a:pt x="14" y="718"/>
                  </a:cubicBezTo>
                  <a:cubicBezTo>
                    <a:pt x="0" y="620"/>
                    <a:pt x="18" y="521"/>
                    <a:pt x="30" y="424"/>
                  </a:cubicBezTo>
                  <a:cubicBezTo>
                    <a:pt x="41" y="321"/>
                    <a:pt x="39" y="204"/>
                    <a:pt x="136" y="139"/>
                  </a:cubicBezTo>
                  <a:cubicBezTo>
                    <a:pt x="162" y="120"/>
                    <a:pt x="189" y="112"/>
                    <a:pt x="218" y="98"/>
                  </a:cubicBezTo>
                  <a:cubicBezTo>
                    <a:pt x="243" y="71"/>
                    <a:pt x="281" y="68"/>
                    <a:pt x="316" y="57"/>
                  </a:cubicBezTo>
                  <a:cubicBezTo>
                    <a:pt x="399" y="29"/>
                    <a:pt x="481" y="12"/>
                    <a:pt x="569" y="0"/>
                  </a:cubicBezTo>
                  <a:cubicBezTo>
                    <a:pt x="605" y="7"/>
                    <a:pt x="625" y="21"/>
                    <a:pt x="659" y="32"/>
                  </a:cubicBezTo>
                  <a:cubicBezTo>
                    <a:pt x="700" y="76"/>
                    <a:pt x="678" y="164"/>
                    <a:pt x="626" y="196"/>
                  </a:cubicBezTo>
                  <a:cubicBezTo>
                    <a:pt x="599" y="212"/>
                    <a:pt x="536" y="220"/>
                    <a:pt x="536" y="220"/>
                  </a:cubicBezTo>
                  <a:cubicBezTo>
                    <a:pt x="456" y="207"/>
                    <a:pt x="378" y="215"/>
                    <a:pt x="299" y="228"/>
                  </a:cubicBezTo>
                  <a:cubicBezTo>
                    <a:pt x="282" y="234"/>
                    <a:pt x="265" y="236"/>
                    <a:pt x="250" y="245"/>
                  </a:cubicBezTo>
                  <a:cubicBezTo>
                    <a:pt x="232" y="254"/>
                    <a:pt x="201" y="277"/>
                    <a:pt x="201" y="277"/>
                  </a:cubicBezTo>
                  <a:cubicBezTo>
                    <a:pt x="195" y="293"/>
                    <a:pt x="190" y="309"/>
                    <a:pt x="185" y="326"/>
                  </a:cubicBezTo>
                  <a:cubicBezTo>
                    <a:pt x="182" y="334"/>
                    <a:pt x="177" y="351"/>
                    <a:pt x="177" y="351"/>
                  </a:cubicBezTo>
                  <a:cubicBezTo>
                    <a:pt x="183" y="431"/>
                    <a:pt x="194" y="587"/>
                    <a:pt x="291" y="620"/>
                  </a:cubicBezTo>
                  <a:cubicBezTo>
                    <a:pt x="320" y="647"/>
                    <a:pt x="352" y="648"/>
                    <a:pt x="389" y="636"/>
                  </a:cubicBezTo>
                  <a:cubicBezTo>
                    <a:pt x="405" y="630"/>
                    <a:pt x="438" y="620"/>
                    <a:pt x="438" y="620"/>
                  </a:cubicBezTo>
                  <a:cubicBezTo>
                    <a:pt x="506" y="555"/>
                    <a:pt x="488" y="385"/>
                    <a:pt x="610" y="375"/>
                  </a:cubicBezTo>
                  <a:cubicBezTo>
                    <a:pt x="661" y="370"/>
                    <a:pt x="713" y="369"/>
                    <a:pt x="765" y="367"/>
                  </a:cubicBezTo>
                  <a:cubicBezTo>
                    <a:pt x="795" y="377"/>
                    <a:pt x="796" y="378"/>
                    <a:pt x="770" y="36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4521" name="Line 9"/>
          <p:cNvSpPr>
            <a:spLocks noChangeShapeType="1"/>
          </p:cNvSpPr>
          <p:nvPr/>
        </p:nvSpPr>
        <p:spPr bwMode="auto">
          <a:xfrm flipV="1">
            <a:off x="3657600" y="2590800"/>
            <a:ext cx="10668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3" name="Freeform 11"/>
          <p:cNvSpPr>
            <a:spLocks/>
          </p:cNvSpPr>
          <p:nvPr/>
        </p:nvSpPr>
        <p:spPr bwMode="auto">
          <a:xfrm>
            <a:off x="2909888" y="4495800"/>
            <a:ext cx="2873375" cy="1762125"/>
          </a:xfrm>
          <a:custGeom>
            <a:avLst/>
            <a:gdLst>
              <a:gd name="T0" fmla="*/ 770 w 1810"/>
              <a:gd name="T1" fmla="*/ 366 h 1110"/>
              <a:gd name="T2" fmla="*/ 920 w 1810"/>
              <a:gd name="T3" fmla="*/ 375 h 1110"/>
              <a:gd name="T4" fmla="*/ 1034 w 1810"/>
              <a:gd name="T5" fmla="*/ 416 h 1110"/>
              <a:gd name="T6" fmla="*/ 1108 w 1810"/>
              <a:gd name="T7" fmla="*/ 612 h 1110"/>
              <a:gd name="T8" fmla="*/ 1181 w 1810"/>
              <a:gd name="T9" fmla="*/ 661 h 1110"/>
              <a:gd name="T10" fmla="*/ 1230 w 1810"/>
              <a:gd name="T11" fmla="*/ 677 h 1110"/>
              <a:gd name="T12" fmla="*/ 1303 w 1810"/>
              <a:gd name="T13" fmla="*/ 661 h 1110"/>
              <a:gd name="T14" fmla="*/ 1361 w 1810"/>
              <a:gd name="T15" fmla="*/ 612 h 1110"/>
              <a:gd name="T16" fmla="*/ 1410 w 1810"/>
              <a:gd name="T17" fmla="*/ 490 h 1110"/>
              <a:gd name="T18" fmla="*/ 1450 w 1810"/>
              <a:gd name="T19" fmla="*/ 310 h 1110"/>
              <a:gd name="T20" fmla="*/ 1581 w 1810"/>
              <a:gd name="T21" fmla="*/ 269 h 1110"/>
              <a:gd name="T22" fmla="*/ 1630 w 1810"/>
              <a:gd name="T23" fmla="*/ 277 h 1110"/>
              <a:gd name="T24" fmla="*/ 1679 w 1810"/>
              <a:gd name="T25" fmla="*/ 294 h 1110"/>
              <a:gd name="T26" fmla="*/ 1736 w 1810"/>
              <a:gd name="T27" fmla="*/ 351 h 1110"/>
              <a:gd name="T28" fmla="*/ 1793 w 1810"/>
              <a:gd name="T29" fmla="*/ 539 h 1110"/>
              <a:gd name="T30" fmla="*/ 1810 w 1810"/>
              <a:gd name="T31" fmla="*/ 645 h 1110"/>
              <a:gd name="T32" fmla="*/ 1744 w 1810"/>
              <a:gd name="T33" fmla="*/ 938 h 1110"/>
              <a:gd name="T34" fmla="*/ 1638 w 1810"/>
              <a:gd name="T35" fmla="*/ 1028 h 1110"/>
              <a:gd name="T36" fmla="*/ 1352 w 1810"/>
              <a:gd name="T37" fmla="*/ 1110 h 1110"/>
              <a:gd name="T38" fmla="*/ 512 w 1810"/>
              <a:gd name="T39" fmla="*/ 1028 h 1110"/>
              <a:gd name="T40" fmla="*/ 389 w 1810"/>
              <a:gd name="T41" fmla="*/ 987 h 1110"/>
              <a:gd name="T42" fmla="*/ 340 w 1810"/>
              <a:gd name="T43" fmla="*/ 971 h 1110"/>
              <a:gd name="T44" fmla="*/ 250 w 1810"/>
              <a:gd name="T45" fmla="*/ 906 h 1110"/>
              <a:gd name="T46" fmla="*/ 201 w 1810"/>
              <a:gd name="T47" fmla="*/ 890 h 1110"/>
              <a:gd name="T48" fmla="*/ 128 w 1810"/>
              <a:gd name="T49" fmla="*/ 865 h 1110"/>
              <a:gd name="T50" fmla="*/ 63 w 1810"/>
              <a:gd name="T51" fmla="*/ 824 h 1110"/>
              <a:gd name="T52" fmla="*/ 55 w 1810"/>
              <a:gd name="T53" fmla="*/ 800 h 1110"/>
              <a:gd name="T54" fmla="*/ 38 w 1810"/>
              <a:gd name="T55" fmla="*/ 775 h 1110"/>
              <a:gd name="T56" fmla="*/ 14 w 1810"/>
              <a:gd name="T57" fmla="*/ 718 h 1110"/>
              <a:gd name="T58" fmla="*/ 30 w 1810"/>
              <a:gd name="T59" fmla="*/ 424 h 1110"/>
              <a:gd name="T60" fmla="*/ 136 w 1810"/>
              <a:gd name="T61" fmla="*/ 139 h 1110"/>
              <a:gd name="T62" fmla="*/ 218 w 1810"/>
              <a:gd name="T63" fmla="*/ 98 h 1110"/>
              <a:gd name="T64" fmla="*/ 316 w 1810"/>
              <a:gd name="T65" fmla="*/ 57 h 1110"/>
              <a:gd name="T66" fmla="*/ 569 w 1810"/>
              <a:gd name="T67" fmla="*/ 0 h 1110"/>
              <a:gd name="T68" fmla="*/ 659 w 1810"/>
              <a:gd name="T69" fmla="*/ 32 h 1110"/>
              <a:gd name="T70" fmla="*/ 626 w 1810"/>
              <a:gd name="T71" fmla="*/ 196 h 1110"/>
              <a:gd name="T72" fmla="*/ 536 w 1810"/>
              <a:gd name="T73" fmla="*/ 220 h 1110"/>
              <a:gd name="T74" fmla="*/ 299 w 1810"/>
              <a:gd name="T75" fmla="*/ 228 h 1110"/>
              <a:gd name="T76" fmla="*/ 250 w 1810"/>
              <a:gd name="T77" fmla="*/ 245 h 1110"/>
              <a:gd name="T78" fmla="*/ 201 w 1810"/>
              <a:gd name="T79" fmla="*/ 277 h 1110"/>
              <a:gd name="T80" fmla="*/ 185 w 1810"/>
              <a:gd name="T81" fmla="*/ 326 h 1110"/>
              <a:gd name="T82" fmla="*/ 177 w 1810"/>
              <a:gd name="T83" fmla="*/ 351 h 1110"/>
              <a:gd name="T84" fmla="*/ 291 w 1810"/>
              <a:gd name="T85" fmla="*/ 620 h 1110"/>
              <a:gd name="T86" fmla="*/ 389 w 1810"/>
              <a:gd name="T87" fmla="*/ 636 h 1110"/>
              <a:gd name="T88" fmla="*/ 438 w 1810"/>
              <a:gd name="T89" fmla="*/ 620 h 1110"/>
              <a:gd name="T90" fmla="*/ 610 w 1810"/>
              <a:gd name="T91" fmla="*/ 375 h 1110"/>
              <a:gd name="T92" fmla="*/ 765 w 1810"/>
              <a:gd name="T93" fmla="*/ 367 h 1110"/>
              <a:gd name="T94" fmla="*/ 770 w 1810"/>
              <a:gd name="T95" fmla="*/ 366 h 111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10"/>
              <a:gd name="T145" fmla="*/ 0 h 1110"/>
              <a:gd name="T146" fmla="*/ 1810 w 1810"/>
              <a:gd name="T147" fmla="*/ 1110 h 111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10" h="1110">
                <a:moveTo>
                  <a:pt x="770" y="366"/>
                </a:moveTo>
                <a:cubicBezTo>
                  <a:pt x="836" y="382"/>
                  <a:pt x="836" y="382"/>
                  <a:pt x="920" y="375"/>
                </a:cubicBezTo>
                <a:cubicBezTo>
                  <a:pt x="974" y="356"/>
                  <a:pt x="1004" y="372"/>
                  <a:pt x="1034" y="416"/>
                </a:cubicBezTo>
                <a:cubicBezTo>
                  <a:pt x="1049" y="464"/>
                  <a:pt x="1071" y="584"/>
                  <a:pt x="1108" y="612"/>
                </a:cubicBezTo>
                <a:cubicBezTo>
                  <a:pt x="1131" y="629"/>
                  <a:pt x="1153" y="651"/>
                  <a:pt x="1181" y="661"/>
                </a:cubicBezTo>
                <a:cubicBezTo>
                  <a:pt x="1197" y="666"/>
                  <a:pt x="1230" y="677"/>
                  <a:pt x="1230" y="677"/>
                </a:cubicBezTo>
                <a:cubicBezTo>
                  <a:pt x="1240" y="675"/>
                  <a:pt x="1287" y="670"/>
                  <a:pt x="1303" y="661"/>
                </a:cubicBezTo>
                <a:cubicBezTo>
                  <a:pt x="1324" y="648"/>
                  <a:pt x="1339" y="625"/>
                  <a:pt x="1361" y="612"/>
                </a:cubicBezTo>
                <a:cubicBezTo>
                  <a:pt x="1385" y="574"/>
                  <a:pt x="1394" y="531"/>
                  <a:pt x="1410" y="490"/>
                </a:cubicBezTo>
                <a:cubicBezTo>
                  <a:pt x="1417" y="445"/>
                  <a:pt x="1421" y="337"/>
                  <a:pt x="1450" y="310"/>
                </a:cubicBezTo>
                <a:cubicBezTo>
                  <a:pt x="1481" y="278"/>
                  <a:pt x="1538" y="277"/>
                  <a:pt x="1581" y="269"/>
                </a:cubicBezTo>
                <a:cubicBezTo>
                  <a:pt x="1597" y="271"/>
                  <a:pt x="1613" y="272"/>
                  <a:pt x="1630" y="277"/>
                </a:cubicBezTo>
                <a:cubicBezTo>
                  <a:pt x="1646" y="281"/>
                  <a:pt x="1679" y="294"/>
                  <a:pt x="1679" y="294"/>
                </a:cubicBezTo>
                <a:cubicBezTo>
                  <a:pt x="1725" y="339"/>
                  <a:pt x="1706" y="320"/>
                  <a:pt x="1736" y="351"/>
                </a:cubicBezTo>
                <a:cubicBezTo>
                  <a:pt x="1755" y="411"/>
                  <a:pt x="1782" y="475"/>
                  <a:pt x="1793" y="539"/>
                </a:cubicBezTo>
                <a:cubicBezTo>
                  <a:pt x="1798" y="574"/>
                  <a:pt x="1810" y="645"/>
                  <a:pt x="1810" y="645"/>
                </a:cubicBezTo>
                <a:cubicBezTo>
                  <a:pt x="1795" y="737"/>
                  <a:pt x="1800" y="857"/>
                  <a:pt x="1744" y="938"/>
                </a:cubicBezTo>
                <a:cubicBezTo>
                  <a:pt x="1730" y="980"/>
                  <a:pt x="1680" y="1014"/>
                  <a:pt x="1638" y="1028"/>
                </a:cubicBezTo>
                <a:cubicBezTo>
                  <a:pt x="1574" y="1072"/>
                  <a:pt x="1429" y="1100"/>
                  <a:pt x="1352" y="1110"/>
                </a:cubicBezTo>
                <a:cubicBezTo>
                  <a:pt x="1071" y="1097"/>
                  <a:pt x="790" y="1062"/>
                  <a:pt x="512" y="1028"/>
                </a:cubicBezTo>
                <a:cubicBezTo>
                  <a:pt x="470" y="1014"/>
                  <a:pt x="429" y="1001"/>
                  <a:pt x="389" y="987"/>
                </a:cubicBezTo>
                <a:cubicBezTo>
                  <a:pt x="372" y="981"/>
                  <a:pt x="340" y="971"/>
                  <a:pt x="340" y="971"/>
                </a:cubicBezTo>
                <a:cubicBezTo>
                  <a:pt x="332" y="966"/>
                  <a:pt x="266" y="913"/>
                  <a:pt x="250" y="906"/>
                </a:cubicBezTo>
                <a:cubicBezTo>
                  <a:pt x="234" y="898"/>
                  <a:pt x="217" y="896"/>
                  <a:pt x="201" y="890"/>
                </a:cubicBezTo>
                <a:cubicBezTo>
                  <a:pt x="176" y="880"/>
                  <a:pt x="128" y="865"/>
                  <a:pt x="128" y="865"/>
                </a:cubicBezTo>
                <a:cubicBezTo>
                  <a:pt x="104" y="849"/>
                  <a:pt x="82" y="844"/>
                  <a:pt x="63" y="824"/>
                </a:cubicBezTo>
                <a:cubicBezTo>
                  <a:pt x="60" y="816"/>
                  <a:pt x="58" y="807"/>
                  <a:pt x="55" y="800"/>
                </a:cubicBezTo>
                <a:cubicBezTo>
                  <a:pt x="50" y="791"/>
                  <a:pt x="42" y="784"/>
                  <a:pt x="38" y="775"/>
                </a:cubicBezTo>
                <a:cubicBezTo>
                  <a:pt x="2" y="694"/>
                  <a:pt x="58" y="787"/>
                  <a:pt x="14" y="718"/>
                </a:cubicBezTo>
                <a:cubicBezTo>
                  <a:pt x="0" y="620"/>
                  <a:pt x="18" y="521"/>
                  <a:pt x="30" y="424"/>
                </a:cubicBezTo>
                <a:cubicBezTo>
                  <a:pt x="41" y="321"/>
                  <a:pt x="39" y="204"/>
                  <a:pt x="136" y="139"/>
                </a:cubicBezTo>
                <a:cubicBezTo>
                  <a:pt x="162" y="120"/>
                  <a:pt x="189" y="112"/>
                  <a:pt x="218" y="98"/>
                </a:cubicBezTo>
                <a:cubicBezTo>
                  <a:pt x="243" y="71"/>
                  <a:pt x="281" y="68"/>
                  <a:pt x="316" y="57"/>
                </a:cubicBezTo>
                <a:cubicBezTo>
                  <a:pt x="399" y="29"/>
                  <a:pt x="481" y="12"/>
                  <a:pt x="569" y="0"/>
                </a:cubicBezTo>
                <a:cubicBezTo>
                  <a:pt x="605" y="7"/>
                  <a:pt x="625" y="21"/>
                  <a:pt x="659" y="32"/>
                </a:cubicBezTo>
                <a:cubicBezTo>
                  <a:pt x="700" y="76"/>
                  <a:pt x="678" y="164"/>
                  <a:pt x="626" y="196"/>
                </a:cubicBezTo>
                <a:cubicBezTo>
                  <a:pt x="599" y="212"/>
                  <a:pt x="536" y="220"/>
                  <a:pt x="536" y="220"/>
                </a:cubicBezTo>
                <a:cubicBezTo>
                  <a:pt x="456" y="207"/>
                  <a:pt x="378" y="215"/>
                  <a:pt x="299" y="228"/>
                </a:cubicBezTo>
                <a:cubicBezTo>
                  <a:pt x="282" y="234"/>
                  <a:pt x="265" y="236"/>
                  <a:pt x="250" y="245"/>
                </a:cubicBezTo>
                <a:cubicBezTo>
                  <a:pt x="232" y="254"/>
                  <a:pt x="201" y="277"/>
                  <a:pt x="201" y="277"/>
                </a:cubicBezTo>
                <a:cubicBezTo>
                  <a:pt x="195" y="293"/>
                  <a:pt x="190" y="309"/>
                  <a:pt x="185" y="326"/>
                </a:cubicBezTo>
                <a:cubicBezTo>
                  <a:pt x="182" y="334"/>
                  <a:pt x="177" y="351"/>
                  <a:pt x="177" y="351"/>
                </a:cubicBezTo>
                <a:cubicBezTo>
                  <a:pt x="183" y="431"/>
                  <a:pt x="194" y="587"/>
                  <a:pt x="291" y="620"/>
                </a:cubicBezTo>
                <a:cubicBezTo>
                  <a:pt x="320" y="647"/>
                  <a:pt x="352" y="648"/>
                  <a:pt x="389" y="636"/>
                </a:cubicBezTo>
                <a:cubicBezTo>
                  <a:pt x="405" y="630"/>
                  <a:pt x="438" y="620"/>
                  <a:pt x="438" y="620"/>
                </a:cubicBezTo>
                <a:cubicBezTo>
                  <a:pt x="506" y="555"/>
                  <a:pt x="488" y="385"/>
                  <a:pt x="610" y="375"/>
                </a:cubicBezTo>
                <a:cubicBezTo>
                  <a:pt x="661" y="370"/>
                  <a:pt x="713" y="369"/>
                  <a:pt x="765" y="367"/>
                </a:cubicBezTo>
                <a:cubicBezTo>
                  <a:pt x="795" y="377"/>
                  <a:pt x="796" y="378"/>
                  <a:pt x="770" y="366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4" name="Freeform 12"/>
          <p:cNvSpPr>
            <a:spLocks/>
          </p:cNvSpPr>
          <p:nvPr/>
        </p:nvSpPr>
        <p:spPr bwMode="auto">
          <a:xfrm>
            <a:off x="3290888" y="4124325"/>
            <a:ext cx="2554287" cy="1211263"/>
          </a:xfrm>
          <a:custGeom>
            <a:avLst/>
            <a:gdLst>
              <a:gd name="T0" fmla="*/ 1592 w 1609"/>
              <a:gd name="T1" fmla="*/ 412 h 763"/>
              <a:gd name="T2" fmla="*/ 1527 w 1609"/>
              <a:gd name="T3" fmla="*/ 396 h 763"/>
              <a:gd name="T4" fmla="*/ 1478 w 1609"/>
              <a:gd name="T5" fmla="*/ 380 h 763"/>
              <a:gd name="T6" fmla="*/ 1307 w 1609"/>
              <a:gd name="T7" fmla="*/ 404 h 763"/>
              <a:gd name="T8" fmla="*/ 1249 w 1609"/>
              <a:gd name="T9" fmla="*/ 421 h 763"/>
              <a:gd name="T10" fmla="*/ 1176 w 1609"/>
              <a:gd name="T11" fmla="*/ 461 h 763"/>
              <a:gd name="T12" fmla="*/ 1127 w 1609"/>
              <a:gd name="T13" fmla="*/ 559 h 763"/>
              <a:gd name="T14" fmla="*/ 1086 w 1609"/>
              <a:gd name="T15" fmla="*/ 690 h 763"/>
              <a:gd name="T16" fmla="*/ 1037 w 1609"/>
              <a:gd name="T17" fmla="*/ 747 h 763"/>
              <a:gd name="T18" fmla="*/ 988 w 1609"/>
              <a:gd name="T19" fmla="*/ 763 h 763"/>
              <a:gd name="T20" fmla="*/ 898 w 1609"/>
              <a:gd name="T21" fmla="*/ 731 h 763"/>
              <a:gd name="T22" fmla="*/ 817 w 1609"/>
              <a:gd name="T23" fmla="*/ 559 h 763"/>
              <a:gd name="T24" fmla="*/ 784 w 1609"/>
              <a:gd name="T25" fmla="*/ 527 h 763"/>
              <a:gd name="T26" fmla="*/ 768 w 1609"/>
              <a:gd name="T27" fmla="*/ 510 h 763"/>
              <a:gd name="T28" fmla="*/ 596 w 1609"/>
              <a:gd name="T29" fmla="*/ 478 h 763"/>
              <a:gd name="T30" fmla="*/ 531 w 1609"/>
              <a:gd name="T31" fmla="*/ 355 h 763"/>
              <a:gd name="T32" fmla="*/ 490 w 1609"/>
              <a:gd name="T33" fmla="*/ 282 h 763"/>
              <a:gd name="T34" fmla="*/ 441 w 1609"/>
              <a:gd name="T35" fmla="*/ 216 h 763"/>
              <a:gd name="T36" fmla="*/ 392 w 1609"/>
              <a:gd name="T37" fmla="*/ 200 h 763"/>
              <a:gd name="T38" fmla="*/ 368 w 1609"/>
              <a:gd name="T39" fmla="*/ 192 h 763"/>
              <a:gd name="T40" fmla="*/ 213 w 1609"/>
              <a:gd name="T41" fmla="*/ 216 h 763"/>
              <a:gd name="T42" fmla="*/ 98 w 1609"/>
              <a:gd name="T43" fmla="*/ 249 h 763"/>
              <a:gd name="T44" fmla="*/ 49 w 1609"/>
              <a:gd name="T45" fmla="*/ 241 h 763"/>
              <a:gd name="T46" fmla="*/ 0 w 1609"/>
              <a:gd name="T47" fmla="*/ 225 h 763"/>
              <a:gd name="T48" fmla="*/ 74 w 1609"/>
              <a:gd name="T49" fmla="*/ 61 h 763"/>
              <a:gd name="T50" fmla="*/ 123 w 1609"/>
              <a:gd name="T51" fmla="*/ 45 h 763"/>
              <a:gd name="T52" fmla="*/ 147 w 1609"/>
              <a:gd name="T53" fmla="*/ 37 h 763"/>
              <a:gd name="T54" fmla="*/ 229 w 1609"/>
              <a:gd name="T55" fmla="*/ 4 h 763"/>
              <a:gd name="T56" fmla="*/ 588 w 1609"/>
              <a:gd name="T57" fmla="*/ 21 h 763"/>
              <a:gd name="T58" fmla="*/ 1021 w 1609"/>
              <a:gd name="T59" fmla="*/ 70 h 763"/>
              <a:gd name="T60" fmla="*/ 1217 w 1609"/>
              <a:gd name="T61" fmla="*/ 110 h 763"/>
              <a:gd name="T62" fmla="*/ 1339 w 1609"/>
              <a:gd name="T63" fmla="*/ 151 h 763"/>
              <a:gd name="T64" fmla="*/ 1421 w 1609"/>
              <a:gd name="T65" fmla="*/ 184 h 763"/>
              <a:gd name="T66" fmla="*/ 1453 w 1609"/>
              <a:gd name="T67" fmla="*/ 200 h 763"/>
              <a:gd name="T68" fmla="*/ 1502 w 1609"/>
              <a:gd name="T69" fmla="*/ 216 h 763"/>
              <a:gd name="T70" fmla="*/ 1576 w 1609"/>
              <a:gd name="T71" fmla="*/ 257 h 763"/>
              <a:gd name="T72" fmla="*/ 1609 w 1609"/>
              <a:gd name="T73" fmla="*/ 331 h 763"/>
              <a:gd name="T74" fmla="*/ 1600 w 1609"/>
              <a:gd name="T75" fmla="*/ 372 h 763"/>
              <a:gd name="T76" fmla="*/ 1592 w 1609"/>
              <a:gd name="T77" fmla="*/ 412 h 76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609"/>
              <a:gd name="T118" fmla="*/ 0 h 763"/>
              <a:gd name="T119" fmla="*/ 1609 w 1609"/>
              <a:gd name="T120" fmla="*/ 763 h 763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609" h="763">
                <a:moveTo>
                  <a:pt x="1592" y="412"/>
                </a:moveTo>
                <a:cubicBezTo>
                  <a:pt x="1570" y="406"/>
                  <a:pt x="1548" y="402"/>
                  <a:pt x="1527" y="396"/>
                </a:cubicBezTo>
                <a:cubicBezTo>
                  <a:pt x="1510" y="390"/>
                  <a:pt x="1478" y="380"/>
                  <a:pt x="1478" y="380"/>
                </a:cubicBezTo>
                <a:cubicBezTo>
                  <a:pt x="1417" y="385"/>
                  <a:pt x="1366" y="396"/>
                  <a:pt x="1307" y="404"/>
                </a:cubicBezTo>
                <a:cubicBezTo>
                  <a:pt x="1287" y="410"/>
                  <a:pt x="1267" y="411"/>
                  <a:pt x="1249" y="421"/>
                </a:cubicBezTo>
                <a:cubicBezTo>
                  <a:pt x="1141" y="474"/>
                  <a:pt x="1240" y="439"/>
                  <a:pt x="1176" y="461"/>
                </a:cubicBezTo>
                <a:cubicBezTo>
                  <a:pt x="1156" y="500"/>
                  <a:pt x="1138" y="512"/>
                  <a:pt x="1127" y="559"/>
                </a:cubicBezTo>
                <a:cubicBezTo>
                  <a:pt x="1118" y="592"/>
                  <a:pt x="1105" y="660"/>
                  <a:pt x="1086" y="690"/>
                </a:cubicBezTo>
                <a:cubicBezTo>
                  <a:pt x="1074" y="707"/>
                  <a:pt x="1056" y="737"/>
                  <a:pt x="1037" y="747"/>
                </a:cubicBezTo>
                <a:cubicBezTo>
                  <a:pt x="1021" y="754"/>
                  <a:pt x="988" y="763"/>
                  <a:pt x="988" y="763"/>
                </a:cubicBezTo>
                <a:cubicBezTo>
                  <a:pt x="950" y="755"/>
                  <a:pt x="929" y="751"/>
                  <a:pt x="898" y="731"/>
                </a:cubicBezTo>
                <a:cubicBezTo>
                  <a:pt x="877" y="669"/>
                  <a:pt x="862" y="607"/>
                  <a:pt x="817" y="559"/>
                </a:cubicBezTo>
                <a:cubicBezTo>
                  <a:pt x="802" y="515"/>
                  <a:pt x="821" y="549"/>
                  <a:pt x="784" y="527"/>
                </a:cubicBezTo>
                <a:cubicBezTo>
                  <a:pt x="777" y="522"/>
                  <a:pt x="774" y="513"/>
                  <a:pt x="768" y="510"/>
                </a:cubicBezTo>
                <a:cubicBezTo>
                  <a:pt x="716" y="483"/>
                  <a:pt x="651" y="485"/>
                  <a:pt x="596" y="478"/>
                </a:cubicBezTo>
                <a:cubicBezTo>
                  <a:pt x="562" y="442"/>
                  <a:pt x="552" y="398"/>
                  <a:pt x="531" y="355"/>
                </a:cubicBezTo>
                <a:cubicBezTo>
                  <a:pt x="518" y="329"/>
                  <a:pt x="490" y="282"/>
                  <a:pt x="490" y="282"/>
                </a:cubicBezTo>
                <a:cubicBezTo>
                  <a:pt x="481" y="254"/>
                  <a:pt x="476" y="227"/>
                  <a:pt x="441" y="216"/>
                </a:cubicBezTo>
                <a:cubicBezTo>
                  <a:pt x="424" y="210"/>
                  <a:pt x="408" y="205"/>
                  <a:pt x="392" y="200"/>
                </a:cubicBezTo>
                <a:cubicBezTo>
                  <a:pt x="383" y="197"/>
                  <a:pt x="368" y="192"/>
                  <a:pt x="368" y="192"/>
                </a:cubicBezTo>
                <a:cubicBezTo>
                  <a:pt x="315" y="199"/>
                  <a:pt x="265" y="209"/>
                  <a:pt x="213" y="216"/>
                </a:cubicBezTo>
                <a:cubicBezTo>
                  <a:pt x="174" y="229"/>
                  <a:pt x="136" y="236"/>
                  <a:pt x="98" y="249"/>
                </a:cubicBezTo>
                <a:cubicBezTo>
                  <a:pt x="81" y="246"/>
                  <a:pt x="65" y="244"/>
                  <a:pt x="49" y="241"/>
                </a:cubicBezTo>
                <a:cubicBezTo>
                  <a:pt x="32" y="236"/>
                  <a:pt x="0" y="225"/>
                  <a:pt x="0" y="225"/>
                </a:cubicBezTo>
                <a:cubicBezTo>
                  <a:pt x="5" y="171"/>
                  <a:pt x="15" y="90"/>
                  <a:pt x="74" y="61"/>
                </a:cubicBezTo>
                <a:cubicBezTo>
                  <a:pt x="89" y="53"/>
                  <a:pt x="106" y="50"/>
                  <a:pt x="123" y="45"/>
                </a:cubicBezTo>
                <a:cubicBezTo>
                  <a:pt x="131" y="42"/>
                  <a:pt x="147" y="37"/>
                  <a:pt x="147" y="37"/>
                </a:cubicBezTo>
                <a:cubicBezTo>
                  <a:pt x="172" y="12"/>
                  <a:pt x="193" y="10"/>
                  <a:pt x="229" y="4"/>
                </a:cubicBezTo>
                <a:cubicBezTo>
                  <a:pt x="435" y="24"/>
                  <a:pt x="175" y="0"/>
                  <a:pt x="588" y="21"/>
                </a:cubicBezTo>
                <a:cubicBezTo>
                  <a:pt x="732" y="28"/>
                  <a:pt x="876" y="60"/>
                  <a:pt x="1021" y="70"/>
                </a:cubicBezTo>
                <a:cubicBezTo>
                  <a:pt x="1085" y="85"/>
                  <a:pt x="1151" y="100"/>
                  <a:pt x="1217" y="110"/>
                </a:cubicBezTo>
                <a:cubicBezTo>
                  <a:pt x="1254" y="123"/>
                  <a:pt x="1305" y="129"/>
                  <a:pt x="1339" y="151"/>
                </a:cubicBezTo>
                <a:cubicBezTo>
                  <a:pt x="1367" y="168"/>
                  <a:pt x="1388" y="176"/>
                  <a:pt x="1421" y="184"/>
                </a:cubicBezTo>
                <a:cubicBezTo>
                  <a:pt x="1431" y="189"/>
                  <a:pt x="1441" y="195"/>
                  <a:pt x="1453" y="200"/>
                </a:cubicBezTo>
                <a:cubicBezTo>
                  <a:pt x="1468" y="206"/>
                  <a:pt x="1502" y="216"/>
                  <a:pt x="1502" y="216"/>
                </a:cubicBezTo>
                <a:cubicBezTo>
                  <a:pt x="1526" y="232"/>
                  <a:pt x="1551" y="241"/>
                  <a:pt x="1576" y="257"/>
                </a:cubicBezTo>
                <a:cubicBezTo>
                  <a:pt x="1584" y="283"/>
                  <a:pt x="1599" y="304"/>
                  <a:pt x="1609" y="331"/>
                </a:cubicBezTo>
                <a:cubicBezTo>
                  <a:pt x="1606" y="344"/>
                  <a:pt x="1603" y="358"/>
                  <a:pt x="1600" y="372"/>
                </a:cubicBezTo>
                <a:cubicBezTo>
                  <a:pt x="1586" y="420"/>
                  <a:pt x="1571" y="434"/>
                  <a:pt x="1592" y="412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5818188" y="4648200"/>
            <a:ext cx="149701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TIMP</a:t>
            </a:r>
          </a:p>
          <a:p>
            <a:pPr algn="ctr"/>
            <a:r>
              <a:rPr lang="en-GB"/>
              <a:t>+</a:t>
            </a:r>
          </a:p>
          <a:p>
            <a:pPr algn="ctr"/>
            <a:r>
              <a:rPr lang="en-GB"/>
              <a:t>Pro- MMP</a:t>
            </a:r>
          </a:p>
        </p:txBody>
      </p:sp>
      <p:sp>
        <p:nvSpPr>
          <p:cNvPr id="64526" name="Line 14"/>
          <p:cNvSpPr>
            <a:spLocks noChangeShapeType="1"/>
          </p:cNvSpPr>
          <p:nvPr/>
        </p:nvSpPr>
        <p:spPr bwMode="auto">
          <a:xfrm flipH="1" flipV="1">
            <a:off x="1995488" y="3733800"/>
            <a:ext cx="8382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7" name="Line 15"/>
          <p:cNvSpPr>
            <a:spLocks noChangeShapeType="1"/>
          </p:cNvSpPr>
          <p:nvPr/>
        </p:nvSpPr>
        <p:spPr bwMode="auto">
          <a:xfrm flipV="1">
            <a:off x="5576888" y="3352800"/>
            <a:ext cx="3810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740275" y="1600200"/>
            <a:ext cx="3108325" cy="2251075"/>
            <a:chOff x="2986" y="1008"/>
            <a:chExt cx="1958" cy="1418"/>
          </a:xfrm>
        </p:grpSpPr>
        <p:sp>
          <p:nvSpPr>
            <p:cNvPr id="66573" name="Freeform 17"/>
            <p:cNvSpPr>
              <a:spLocks/>
            </p:cNvSpPr>
            <p:nvPr/>
          </p:nvSpPr>
          <p:spPr bwMode="auto">
            <a:xfrm>
              <a:off x="2986" y="1008"/>
              <a:ext cx="1958" cy="1035"/>
            </a:xfrm>
            <a:custGeom>
              <a:avLst/>
              <a:gdLst>
                <a:gd name="T0" fmla="*/ 931 w 1958"/>
                <a:gd name="T1" fmla="*/ 277 h 1035"/>
                <a:gd name="T2" fmla="*/ 988 w 1958"/>
                <a:gd name="T3" fmla="*/ 277 h 1035"/>
                <a:gd name="T4" fmla="*/ 1151 w 1958"/>
                <a:gd name="T5" fmla="*/ 302 h 1035"/>
                <a:gd name="T6" fmla="*/ 1176 w 1958"/>
                <a:gd name="T7" fmla="*/ 351 h 1035"/>
                <a:gd name="T8" fmla="*/ 1209 w 1958"/>
                <a:gd name="T9" fmla="*/ 391 h 1035"/>
                <a:gd name="T10" fmla="*/ 1241 w 1958"/>
                <a:gd name="T11" fmla="*/ 440 h 1035"/>
                <a:gd name="T12" fmla="*/ 1315 w 1958"/>
                <a:gd name="T13" fmla="*/ 555 h 1035"/>
                <a:gd name="T14" fmla="*/ 1364 w 1958"/>
                <a:gd name="T15" fmla="*/ 571 h 1035"/>
                <a:gd name="T16" fmla="*/ 1388 w 1958"/>
                <a:gd name="T17" fmla="*/ 579 h 1035"/>
                <a:gd name="T18" fmla="*/ 1511 w 1958"/>
                <a:gd name="T19" fmla="*/ 530 h 1035"/>
                <a:gd name="T20" fmla="*/ 1560 w 1958"/>
                <a:gd name="T21" fmla="*/ 408 h 1035"/>
                <a:gd name="T22" fmla="*/ 1584 w 1958"/>
                <a:gd name="T23" fmla="*/ 269 h 1035"/>
                <a:gd name="T24" fmla="*/ 1600 w 1958"/>
                <a:gd name="T25" fmla="*/ 220 h 1035"/>
                <a:gd name="T26" fmla="*/ 1674 w 1958"/>
                <a:gd name="T27" fmla="*/ 195 h 1035"/>
                <a:gd name="T28" fmla="*/ 1698 w 1958"/>
                <a:gd name="T29" fmla="*/ 187 h 1035"/>
                <a:gd name="T30" fmla="*/ 1853 w 1958"/>
                <a:gd name="T31" fmla="*/ 236 h 1035"/>
                <a:gd name="T32" fmla="*/ 1902 w 1958"/>
                <a:gd name="T33" fmla="*/ 334 h 1035"/>
                <a:gd name="T34" fmla="*/ 1919 w 1958"/>
                <a:gd name="T35" fmla="*/ 383 h 1035"/>
                <a:gd name="T36" fmla="*/ 1927 w 1958"/>
                <a:gd name="T37" fmla="*/ 408 h 1035"/>
                <a:gd name="T38" fmla="*/ 1935 w 1958"/>
                <a:gd name="T39" fmla="*/ 612 h 1035"/>
                <a:gd name="T40" fmla="*/ 1853 w 1958"/>
                <a:gd name="T41" fmla="*/ 922 h 1035"/>
                <a:gd name="T42" fmla="*/ 1535 w 1958"/>
                <a:gd name="T43" fmla="*/ 1004 h 1035"/>
                <a:gd name="T44" fmla="*/ 1176 w 1958"/>
                <a:gd name="T45" fmla="*/ 987 h 1035"/>
                <a:gd name="T46" fmla="*/ 1111 w 1958"/>
                <a:gd name="T47" fmla="*/ 987 h 1035"/>
                <a:gd name="T48" fmla="*/ 1013 w 1958"/>
                <a:gd name="T49" fmla="*/ 971 h 1035"/>
                <a:gd name="T50" fmla="*/ 743 w 1958"/>
                <a:gd name="T51" fmla="*/ 955 h 1035"/>
                <a:gd name="T52" fmla="*/ 645 w 1958"/>
                <a:gd name="T53" fmla="*/ 930 h 1035"/>
                <a:gd name="T54" fmla="*/ 490 w 1958"/>
                <a:gd name="T55" fmla="*/ 881 h 1035"/>
                <a:gd name="T56" fmla="*/ 400 w 1958"/>
                <a:gd name="T57" fmla="*/ 808 h 1035"/>
                <a:gd name="T58" fmla="*/ 384 w 1958"/>
                <a:gd name="T59" fmla="*/ 791 h 1035"/>
                <a:gd name="T60" fmla="*/ 237 w 1958"/>
                <a:gd name="T61" fmla="*/ 742 h 1035"/>
                <a:gd name="T62" fmla="*/ 164 w 1958"/>
                <a:gd name="T63" fmla="*/ 693 h 1035"/>
                <a:gd name="T64" fmla="*/ 139 w 1958"/>
                <a:gd name="T65" fmla="*/ 620 h 1035"/>
                <a:gd name="T66" fmla="*/ 131 w 1958"/>
                <a:gd name="T67" fmla="*/ 595 h 1035"/>
                <a:gd name="T68" fmla="*/ 196 w 1958"/>
                <a:gd name="T69" fmla="*/ 326 h 1035"/>
                <a:gd name="T70" fmla="*/ 115 w 1958"/>
                <a:gd name="T71" fmla="*/ 171 h 1035"/>
                <a:gd name="T72" fmla="*/ 58 w 1958"/>
                <a:gd name="T73" fmla="*/ 130 h 1035"/>
                <a:gd name="T74" fmla="*/ 0 w 1958"/>
                <a:gd name="T75" fmla="*/ 49 h 1035"/>
                <a:gd name="T76" fmla="*/ 58 w 1958"/>
                <a:gd name="T77" fmla="*/ 0 h 1035"/>
                <a:gd name="T78" fmla="*/ 131 w 1958"/>
                <a:gd name="T79" fmla="*/ 24 h 1035"/>
                <a:gd name="T80" fmla="*/ 156 w 1958"/>
                <a:gd name="T81" fmla="*/ 32 h 1035"/>
                <a:gd name="T82" fmla="*/ 172 w 1958"/>
                <a:gd name="T83" fmla="*/ 49 h 1035"/>
                <a:gd name="T84" fmla="*/ 221 w 1958"/>
                <a:gd name="T85" fmla="*/ 65 h 1035"/>
                <a:gd name="T86" fmla="*/ 311 w 1958"/>
                <a:gd name="T87" fmla="*/ 155 h 1035"/>
                <a:gd name="T88" fmla="*/ 343 w 1958"/>
                <a:gd name="T89" fmla="*/ 228 h 1035"/>
                <a:gd name="T90" fmla="*/ 343 w 1958"/>
                <a:gd name="T91" fmla="*/ 416 h 1035"/>
                <a:gd name="T92" fmla="*/ 360 w 1958"/>
                <a:gd name="T93" fmla="*/ 465 h 1035"/>
                <a:gd name="T94" fmla="*/ 368 w 1958"/>
                <a:gd name="T95" fmla="*/ 489 h 1035"/>
                <a:gd name="T96" fmla="*/ 433 w 1958"/>
                <a:gd name="T97" fmla="*/ 530 h 1035"/>
                <a:gd name="T98" fmla="*/ 498 w 1958"/>
                <a:gd name="T99" fmla="*/ 546 h 1035"/>
                <a:gd name="T100" fmla="*/ 605 w 1958"/>
                <a:gd name="T101" fmla="*/ 514 h 1035"/>
                <a:gd name="T102" fmla="*/ 670 w 1958"/>
                <a:gd name="T103" fmla="*/ 359 h 1035"/>
                <a:gd name="T104" fmla="*/ 825 w 1958"/>
                <a:gd name="T105" fmla="*/ 261 h 1035"/>
                <a:gd name="T106" fmla="*/ 898 w 1958"/>
                <a:gd name="T107" fmla="*/ 269 h 1035"/>
                <a:gd name="T108" fmla="*/ 931 w 1958"/>
                <a:gd name="T109" fmla="*/ 277 h 103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958"/>
                <a:gd name="T166" fmla="*/ 0 h 1035"/>
                <a:gd name="T167" fmla="*/ 1958 w 1958"/>
                <a:gd name="T168" fmla="*/ 1035 h 103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958" h="1035">
                  <a:moveTo>
                    <a:pt x="931" y="277"/>
                  </a:moveTo>
                  <a:cubicBezTo>
                    <a:pt x="991" y="296"/>
                    <a:pt x="915" y="277"/>
                    <a:pt x="988" y="277"/>
                  </a:cubicBezTo>
                  <a:cubicBezTo>
                    <a:pt x="1040" y="277"/>
                    <a:pt x="1099" y="290"/>
                    <a:pt x="1151" y="302"/>
                  </a:cubicBezTo>
                  <a:cubicBezTo>
                    <a:pt x="1194" y="363"/>
                    <a:pt x="1146" y="289"/>
                    <a:pt x="1176" y="351"/>
                  </a:cubicBezTo>
                  <a:cubicBezTo>
                    <a:pt x="1196" y="393"/>
                    <a:pt x="1184" y="358"/>
                    <a:pt x="1209" y="391"/>
                  </a:cubicBezTo>
                  <a:cubicBezTo>
                    <a:pt x="1220" y="406"/>
                    <a:pt x="1241" y="440"/>
                    <a:pt x="1241" y="440"/>
                  </a:cubicBezTo>
                  <a:cubicBezTo>
                    <a:pt x="1256" y="487"/>
                    <a:pt x="1268" y="529"/>
                    <a:pt x="1315" y="555"/>
                  </a:cubicBezTo>
                  <a:cubicBezTo>
                    <a:pt x="1330" y="563"/>
                    <a:pt x="1347" y="565"/>
                    <a:pt x="1364" y="571"/>
                  </a:cubicBezTo>
                  <a:cubicBezTo>
                    <a:pt x="1372" y="573"/>
                    <a:pt x="1388" y="579"/>
                    <a:pt x="1388" y="579"/>
                  </a:cubicBezTo>
                  <a:cubicBezTo>
                    <a:pt x="1469" y="567"/>
                    <a:pt x="1451" y="568"/>
                    <a:pt x="1511" y="530"/>
                  </a:cubicBezTo>
                  <a:cubicBezTo>
                    <a:pt x="1524" y="488"/>
                    <a:pt x="1547" y="450"/>
                    <a:pt x="1560" y="408"/>
                  </a:cubicBezTo>
                  <a:cubicBezTo>
                    <a:pt x="1573" y="362"/>
                    <a:pt x="1574" y="315"/>
                    <a:pt x="1584" y="269"/>
                  </a:cubicBezTo>
                  <a:cubicBezTo>
                    <a:pt x="1587" y="252"/>
                    <a:pt x="1583" y="225"/>
                    <a:pt x="1600" y="220"/>
                  </a:cubicBezTo>
                  <a:cubicBezTo>
                    <a:pt x="1708" y="184"/>
                    <a:pt x="1606" y="218"/>
                    <a:pt x="1674" y="195"/>
                  </a:cubicBezTo>
                  <a:cubicBezTo>
                    <a:pt x="1681" y="192"/>
                    <a:pt x="1698" y="187"/>
                    <a:pt x="1698" y="187"/>
                  </a:cubicBezTo>
                  <a:cubicBezTo>
                    <a:pt x="1753" y="194"/>
                    <a:pt x="1806" y="204"/>
                    <a:pt x="1853" y="236"/>
                  </a:cubicBezTo>
                  <a:cubicBezTo>
                    <a:pt x="1871" y="263"/>
                    <a:pt x="1887" y="302"/>
                    <a:pt x="1902" y="334"/>
                  </a:cubicBezTo>
                  <a:cubicBezTo>
                    <a:pt x="1909" y="349"/>
                    <a:pt x="1913" y="366"/>
                    <a:pt x="1919" y="383"/>
                  </a:cubicBezTo>
                  <a:cubicBezTo>
                    <a:pt x="1921" y="391"/>
                    <a:pt x="1927" y="408"/>
                    <a:pt x="1927" y="408"/>
                  </a:cubicBezTo>
                  <a:cubicBezTo>
                    <a:pt x="1935" y="477"/>
                    <a:pt x="1925" y="542"/>
                    <a:pt x="1935" y="612"/>
                  </a:cubicBezTo>
                  <a:cubicBezTo>
                    <a:pt x="1900" y="716"/>
                    <a:pt x="1958" y="854"/>
                    <a:pt x="1853" y="922"/>
                  </a:cubicBezTo>
                  <a:cubicBezTo>
                    <a:pt x="1781" y="1029"/>
                    <a:pt x="1651" y="999"/>
                    <a:pt x="1535" y="1004"/>
                  </a:cubicBezTo>
                  <a:cubicBezTo>
                    <a:pt x="1441" y="1035"/>
                    <a:pt x="1277" y="994"/>
                    <a:pt x="1176" y="987"/>
                  </a:cubicBezTo>
                  <a:cubicBezTo>
                    <a:pt x="1021" y="956"/>
                    <a:pt x="1211" y="987"/>
                    <a:pt x="1111" y="987"/>
                  </a:cubicBezTo>
                  <a:cubicBezTo>
                    <a:pt x="1077" y="987"/>
                    <a:pt x="1046" y="973"/>
                    <a:pt x="1013" y="971"/>
                  </a:cubicBezTo>
                  <a:cubicBezTo>
                    <a:pt x="923" y="964"/>
                    <a:pt x="832" y="960"/>
                    <a:pt x="743" y="955"/>
                  </a:cubicBezTo>
                  <a:cubicBezTo>
                    <a:pt x="710" y="942"/>
                    <a:pt x="677" y="939"/>
                    <a:pt x="645" y="930"/>
                  </a:cubicBezTo>
                  <a:cubicBezTo>
                    <a:pt x="592" y="914"/>
                    <a:pt x="542" y="893"/>
                    <a:pt x="490" y="881"/>
                  </a:cubicBezTo>
                  <a:cubicBezTo>
                    <a:pt x="457" y="859"/>
                    <a:pt x="429" y="832"/>
                    <a:pt x="400" y="808"/>
                  </a:cubicBezTo>
                  <a:cubicBezTo>
                    <a:pt x="393" y="803"/>
                    <a:pt x="390" y="794"/>
                    <a:pt x="384" y="791"/>
                  </a:cubicBezTo>
                  <a:cubicBezTo>
                    <a:pt x="341" y="769"/>
                    <a:pt x="283" y="756"/>
                    <a:pt x="237" y="742"/>
                  </a:cubicBezTo>
                  <a:cubicBezTo>
                    <a:pt x="208" y="722"/>
                    <a:pt x="188" y="718"/>
                    <a:pt x="164" y="693"/>
                  </a:cubicBezTo>
                  <a:cubicBezTo>
                    <a:pt x="153" y="663"/>
                    <a:pt x="147" y="646"/>
                    <a:pt x="139" y="620"/>
                  </a:cubicBezTo>
                  <a:cubicBezTo>
                    <a:pt x="136" y="611"/>
                    <a:pt x="131" y="595"/>
                    <a:pt x="131" y="595"/>
                  </a:cubicBezTo>
                  <a:cubicBezTo>
                    <a:pt x="153" y="504"/>
                    <a:pt x="167" y="414"/>
                    <a:pt x="196" y="326"/>
                  </a:cubicBezTo>
                  <a:cubicBezTo>
                    <a:pt x="179" y="260"/>
                    <a:pt x="169" y="213"/>
                    <a:pt x="115" y="171"/>
                  </a:cubicBezTo>
                  <a:cubicBezTo>
                    <a:pt x="92" y="153"/>
                    <a:pt x="86" y="139"/>
                    <a:pt x="58" y="130"/>
                  </a:cubicBezTo>
                  <a:cubicBezTo>
                    <a:pt x="31" y="105"/>
                    <a:pt x="12" y="83"/>
                    <a:pt x="0" y="49"/>
                  </a:cubicBezTo>
                  <a:cubicBezTo>
                    <a:pt x="11" y="15"/>
                    <a:pt x="25" y="10"/>
                    <a:pt x="58" y="0"/>
                  </a:cubicBezTo>
                  <a:cubicBezTo>
                    <a:pt x="82" y="7"/>
                    <a:pt x="106" y="16"/>
                    <a:pt x="131" y="24"/>
                  </a:cubicBezTo>
                  <a:cubicBezTo>
                    <a:pt x="139" y="26"/>
                    <a:pt x="156" y="32"/>
                    <a:pt x="156" y="32"/>
                  </a:cubicBezTo>
                  <a:cubicBezTo>
                    <a:pt x="161" y="37"/>
                    <a:pt x="165" y="45"/>
                    <a:pt x="172" y="49"/>
                  </a:cubicBezTo>
                  <a:cubicBezTo>
                    <a:pt x="187" y="56"/>
                    <a:pt x="221" y="65"/>
                    <a:pt x="221" y="65"/>
                  </a:cubicBezTo>
                  <a:cubicBezTo>
                    <a:pt x="259" y="90"/>
                    <a:pt x="279" y="123"/>
                    <a:pt x="311" y="155"/>
                  </a:cubicBezTo>
                  <a:cubicBezTo>
                    <a:pt x="319" y="181"/>
                    <a:pt x="334" y="201"/>
                    <a:pt x="343" y="228"/>
                  </a:cubicBezTo>
                  <a:cubicBezTo>
                    <a:pt x="327" y="306"/>
                    <a:pt x="327" y="291"/>
                    <a:pt x="343" y="416"/>
                  </a:cubicBezTo>
                  <a:cubicBezTo>
                    <a:pt x="345" y="433"/>
                    <a:pt x="354" y="448"/>
                    <a:pt x="360" y="465"/>
                  </a:cubicBezTo>
                  <a:cubicBezTo>
                    <a:pt x="362" y="472"/>
                    <a:pt x="361" y="484"/>
                    <a:pt x="368" y="489"/>
                  </a:cubicBezTo>
                  <a:cubicBezTo>
                    <a:pt x="390" y="505"/>
                    <a:pt x="405" y="522"/>
                    <a:pt x="433" y="530"/>
                  </a:cubicBezTo>
                  <a:cubicBezTo>
                    <a:pt x="454" y="535"/>
                    <a:pt x="498" y="546"/>
                    <a:pt x="498" y="546"/>
                  </a:cubicBezTo>
                  <a:cubicBezTo>
                    <a:pt x="546" y="539"/>
                    <a:pt x="566" y="538"/>
                    <a:pt x="605" y="514"/>
                  </a:cubicBezTo>
                  <a:cubicBezTo>
                    <a:pt x="629" y="462"/>
                    <a:pt x="638" y="406"/>
                    <a:pt x="670" y="359"/>
                  </a:cubicBezTo>
                  <a:cubicBezTo>
                    <a:pt x="688" y="300"/>
                    <a:pt x="770" y="274"/>
                    <a:pt x="825" y="261"/>
                  </a:cubicBezTo>
                  <a:cubicBezTo>
                    <a:pt x="849" y="263"/>
                    <a:pt x="873" y="264"/>
                    <a:pt x="898" y="269"/>
                  </a:cubicBezTo>
                  <a:cubicBezTo>
                    <a:pt x="929" y="275"/>
                    <a:pt x="970" y="296"/>
                    <a:pt x="931" y="27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74" name="Rectangle 18"/>
            <p:cNvSpPr>
              <a:spLocks noChangeArrowheads="1"/>
            </p:cNvSpPr>
            <p:nvPr/>
          </p:nvSpPr>
          <p:spPr bwMode="auto">
            <a:xfrm>
              <a:off x="4293" y="2138"/>
              <a:ext cx="5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MMP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animBg="1"/>
      <p:bldP spid="64517" grpId="0"/>
      <p:bldP spid="64521" grpId="0" animBg="1"/>
      <p:bldP spid="64523" grpId="0" animBg="1"/>
      <p:bldP spid="64524" grpId="0" animBg="1"/>
      <p:bldP spid="64525" grpId="0"/>
      <p:bldP spid="64526" grpId="0" animBg="1"/>
      <p:bldP spid="6452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4400">
                <a:solidFill>
                  <a:schemeClr val="tx2"/>
                </a:solidFill>
              </a:rPr>
              <a:t>Complex pairs</a:t>
            </a: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3200"/>
              <a:t>MMP-2 + TIMP-2 + MT1-MMP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sz="32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3200"/>
              <a:t>MMP-9 + TIMP-1 + uPA/PAI-2/uPAR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sz="32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3200"/>
              <a:t>Cell surface degradation of ECM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Learning objectives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038600"/>
          </a:xfrm>
        </p:spPr>
        <p:txBody>
          <a:bodyPr/>
          <a:lstStyle/>
          <a:p>
            <a:r>
              <a:rPr lang="en-GB" dirty="0">
                <a:latin typeface="Arial" charset="0"/>
              </a:rPr>
              <a:t>Invasion of </a:t>
            </a:r>
            <a:r>
              <a:rPr lang="en-GB" dirty="0" err="1">
                <a:latin typeface="Arial" charset="0"/>
              </a:rPr>
              <a:t>syncytiotrophoblast</a:t>
            </a:r>
            <a:endParaRPr lang="en-GB" dirty="0">
              <a:latin typeface="Arial" charset="0"/>
            </a:endParaRPr>
          </a:p>
          <a:p>
            <a:r>
              <a:rPr lang="en-GB" dirty="0">
                <a:latin typeface="Arial" charset="0"/>
              </a:rPr>
              <a:t>Change to </a:t>
            </a:r>
            <a:r>
              <a:rPr lang="en-GB" dirty="0" err="1" smtClean="0">
                <a:latin typeface="Arial" charset="0"/>
              </a:rPr>
              <a:t>cytotrophoblast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>
                <a:latin typeface="Arial" charset="0"/>
              </a:rPr>
              <a:t>invasion</a:t>
            </a:r>
          </a:p>
          <a:p>
            <a:r>
              <a:rPr lang="en-GB" dirty="0">
                <a:latin typeface="Arial" charset="0"/>
              </a:rPr>
              <a:t>Importance of </a:t>
            </a:r>
            <a:r>
              <a:rPr lang="en-GB" dirty="0" err="1">
                <a:latin typeface="Arial" charset="0"/>
              </a:rPr>
              <a:t>cytotrophoblast</a:t>
            </a:r>
            <a:r>
              <a:rPr lang="en-GB" dirty="0">
                <a:latin typeface="Arial" charset="0"/>
              </a:rPr>
              <a:t> invasion</a:t>
            </a:r>
          </a:p>
          <a:p>
            <a:r>
              <a:rPr lang="en-GB" dirty="0">
                <a:latin typeface="Arial" charset="0"/>
              </a:rPr>
              <a:t>Vascular remodelling and the </a:t>
            </a:r>
            <a:r>
              <a:rPr lang="en-GB" dirty="0" err="1">
                <a:latin typeface="Arial" charset="0"/>
              </a:rPr>
              <a:t>fetomaternal</a:t>
            </a:r>
            <a:r>
              <a:rPr lang="en-GB" dirty="0">
                <a:latin typeface="Arial" charset="0"/>
              </a:rPr>
              <a:t> interface</a:t>
            </a:r>
          </a:p>
          <a:p>
            <a:r>
              <a:rPr lang="en-GB" dirty="0">
                <a:latin typeface="Arial" charset="0"/>
              </a:rPr>
              <a:t>Regulatory processes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Placental size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3" name="Group 1082"/>
          <p:cNvGraphicFramePr>
            <a:graphicFrameLocks/>
          </p:cNvGraphicFramePr>
          <p:nvPr/>
        </p:nvGraphicFramePr>
        <p:xfrm>
          <a:off x="685800" y="801688"/>
          <a:ext cx="7772400" cy="5757228"/>
        </p:xfrm>
        <a:graphic>
          <a:graphicData uri="http://schemas.openxmlformats.org/drawingml/2006/table">
            <a:tbl>
              <a:tblPr/>
              <a:tblGrid>
                <a:gridCol w="2590800"/>
                <a:gridCol w="2590800"/>
                <a:gridCol w="2590800"/>
              </a:tblGrid>
              <a:tr h="1093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Weeks (GA)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*(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Fert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Age)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Placental weight (g)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Diameter (mm)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0-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1*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1-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2*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~2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2-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3*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~10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4-8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15 (5-27)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20 (15-40)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" charset="0"/>
                        </a:rPr>
                        <a:t>9-13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" charset="0"/>
                        </a:rPr>
                        <a:t>40 (10-80)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" charset="0"/>
                        </a:rPr>
                        <a:t>50 (30-90)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14-17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80 (28-134)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100 (55-185)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18-22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130 (58-198)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130 (68-185)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23-26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200 (129-304)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170 (105-235)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Term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500 (400-600)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200 (150-250)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>
            <a:spLocks noChangeArrowheads="1"/>
          </p:cNvSpPr>
          <p:nvPr/>
        </p:nvSpPr>
        <p:spPr bwMode="auto">
          <a:xfrm>
            <a:off x="990600" y="12954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685800" y="304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Placental development</a:t>
            </a:r>
          </a:p>
        </p:txBody>
      </p:sp>
      <p:sp>
        <p:nvSpPr>
          <p:cNvPr id="4" name="Oval 1028"/>
          <p:cNvSpPr>
            <a:spLocks noChangeArrowheads="1"/>
          </p:cNvSpPr>
          <p:nvPr/>
        </p:nvSpPr>
        <p:spPr bwMode="auto">
          <a:xfrm flipH="1">
            <a:off x="1143000" y="1447800"/>
            <a:ext cx="17463" cy="17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Oval 1029"/>
          <p:cNvSpPr>
            <a:spLocks noChangeArrowheads="1"/>
          </p:cNvSpPr>
          <p:nvPr/>
        </p:nvSpPr>
        <p:spPr bwMode="auto">
          <a:xfrm>
            <a:off x="1066800" y="1828800"/>
            <a:ext cx="71438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1030"/>
          <p:cNvSpPr>
            <a:spLocks noChangeArrowheads="1"/>
          </p:cNvSpPr>
          <p:nvPr/>
        </p:nvSpPr>
        <p:spPr bwMode="auto">
          <a:xfrm>
            <a:off x="1066800" y="2133600"/>
            <a:ext cx="377825" cy="3746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1031"/>
          <p:cNvSpPr>
            <a:spLocks noChangeArrowheads="1"/>
          </p:cNvSpPr>
          <p:nvPr/>
        </p:nvSpPr>
        <p:spPr bwMode="auto">
          <a:xfrm>
            <a:off x="990600" y="2743200"/>
            <a:ext cx="723900" cy="7239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032"/>
          <p:cNvSpPr>
            <a:spLocks noChangeArrowheads="1"/>
          </p:cNvSpPr>
          <p:nvPr/>
        </p:nvSpPr>
        <p:spPr bwMode="auto">
          <a:xfrm>
            <a:off x="838200" y="3886200"/>
            <a:ext cx="1800225" cy="18002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033"/>
          <p:cNvSpPr>
            <a:spLocks noChangeArrowheads="1"/>
          </p:cNvSpPr>
          <p:nvPr/>
        </p:nvSpPr>
        <p:spPr bwMode="auto">
          <a:xfrm>
            <a:off x="133350" y="11382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10" name="Rectangle 1034"/>
          <p:cNvSpPr>
            <a:spLocks noChangeArrowheads="1"/>
          </p:cNvSpPr>
          <p:nvPr/>
        </p:nvSpPr>
        <p:spPr bwMode="auto">
          <a:xfrm>
            <a:off x="157163" y="164941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2</a:t>
            </a:r>
          </a:p>
        </p:txBody>
      </p:sp>
      <p:sp>
        <p:nvSpPr>
          <p:cNvPr id="11" name="Rectangle 1035"/>
          <p:cNvSpPr>
            <a:spLocks noChangeArrowheads="1"/>
          </p:cNvSpPr>
          <p:nvPr/>
        </p:nvSpPr>
        <p:spPr bwMode="auto">
          <a:xfrm>
            <a:off x="157163" y="20574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3</a:t>
            </a:r>
          </a:p>
        </p:txBody>
      </p:sp>
      <p:sp>
        <p:nvSpPr>
          <p:cNvPr id="12" name="Rectangle 1036"/>
          <p:cNvSpPr>
            <a:spLocks noChangeArrowheads="1"/>
          </p:cNvSpPr>
          <p:nvPr/>
        </p:nvSpPr>
        <p:spPr bwMode="auto">
          <a:xfrm>
            <a:off x="157163" y="2811463"/>
            <a:ext cx="62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4-8</a:t>
            </a:r>
          </a:p>
        </p:txBody>
      </p:sp>
      <p:sp>
        <p:nvSpPr>
          <p:cNvPr id="13" name="Rectangle 1037"/>
          <p:cNvSpPr>
            <a:spLocks noChangeArrowheads="1"/>
          </p:cNvSpPr>
          <p:nvPr/>
        </p:nvSpPr>
        <p:spPr bwMode="auto">
          <a:xfrm>
            <a:off x="14288" y="4391025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9-13</a:t>
            </a:r>
          </a:p>
        </p:txBody>
      </p:sp>
      <p:grpSp>
        <p:nvGrpSpPr>
          <p:cNvPr id="14" name="Group 1038"/>
          <p:cNvGrpSpPr>
            <a:grpSpLocks/>
          </p:cNvGrpSpPr>
          <p:nvPr/>
        </p:nvGrpSpPr>
        <p:grpSpPr bwMode="auto">
          <a:xfrm>
            <a:off x="2819400" y="3048000"/>
            <a:ext cx="3598863" cy="3598863"/>
            <a:chOff x="1776" y="1920"/>
            <a:chExt cx="2267" cy="2267"/>
          </a:xfrm>
        </p:grpSpPr>
        <p:sp>
          <p:nvSpPr>
            <p:cNvPr id="15" name="Oval 1039"/>
            <p:cNvSpPr>
              <a:spLocks noChangeArrowheads="1"/>
            </p:cNvSpPr>
            <p:nvPr/>
          </p:nvSpPr>
          <p:spPr bwMode="auto">
            <a:xfrm>
              <a:off x="1776" y="1920"/>
              <a:ext cx="2267" cy="2267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040"/>
            <p:cNvSpPr>
              <a:spLocks noChangeArrowheads="1"/>
            </p:cNvSpPr>
            <p:nvPr/>
          </p:nvSpPr>
          <p:spPr bwMode="auto">
            <a:xfrm>
              <a:off x="2592" y="2976"/>
              <a:ext cx="607" cy="28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14-17</a:t>
              </a: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7" name="Group 1041"/>
          <p:cNvGrpSpPr>
            <a:grpSpLocks/>
          </p:cNvGrpSpPr>
          <p:nvPr/>
        </p:nvGrpSpPr>
        <p:grpSpPr bwMode="auto">
          <a:xfrm>
            <a:off x="3886200" y="1524000"/>
            <a:ext cx="4678363" cy="4678363"/>
            <a:chOff x="2448" y="960"/>
            <a:chExt cx="2947" cy="2947"/>
          </a:xfrm>
        </p:grpSpPr>
        <p:sp>
          <p:nvSpPr>
            <p:cNvPr id="18" name="Oval 1042"/>
            <p:cNvSpPr>
              <a:spLocks noChangeArrowheads="1"/>
            </p:cNvSpPr>
            <p:nvPr/>
          </p:nvSpPr>
          <p:spPr bwMode="auto">
            <a:xfrm>
              <a:off x="2448" y="960"/>
              <a:ext cx="2947" cy="2947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043"/>
            <p:cNvSpPr>
              <a:spLocks noChangeArrowheads="1"/>
            </p:cNvSpPr>
            <p:nvPr/>
          </p:nvSpPr>
          <p:spPr bwMode="auto">
            <a:xfrm>
              <a:off x="3600" y="2304"/>
              <a:ext cx="607" cy="28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18-22</a:t>
              </a: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0" name="Oval 1044"/>
          <p:cNvSpPr>
            <a:spLocks noChangeArrowheads="1"/>
          </p:cNvSpPr>
          <p:nvPr/>
        </p:nvSpPr>
        <p:spPr bwMode="auto">
          <a:xfrm>
            <a:off x="2743200" y="0"/>
            <a:ext cx="6118225" cy="6118225"/>
          </a:xfrm>
          <a:prstGeom prst="ellipse">
            <a:avLst/>
          </a:prstGeom>
          <a:solidFill>
            <a:schemeClr val="tx2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045"/>
          <p:cNvSpPr>
            <a:spLocks noChangeArrowheads="1"/>
          </p:cNvSpPr>
          <p:nvPr/>
        </p:nvSpPr>
        <p:spPr bwMode="auto">
          <a:xfrm>
            <a:off x="5334000" y="2743200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23-26</a:t>
            </a: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GB"/>
              <a:t>Pre-implantation</a:t>
            </a:r>
          </a:p>
        </p:txBody>
      </p:sp>
      <p:pic>
        <p:nvPicPr>
          <p:cNvPr id="2355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1295400"/>
            <a:ext cx="46482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Implantation</a:t>
            </a:r>
            <a:endParaRPr lang="en-GB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744663"/>
            <a:ext cx="8001000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5257800" y="5334000"/>
            <a:ext cx="3019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Essential Reproduction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pg-mhfsulli:Programs MS:Microsoft Office 98:Templates:Blank Presentation</Template>
  <TotalTime>994</TotalTime>
  <Words>773</Words>
  <Application>Microsoft Office PowerPoint</Application>
  <PresentationFormat>On-screen Show (4:3)</PresentationFormat>
  <Paragraphs>277</Paragraphs>
  <Slides>59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Blank Presentation</vt:lpstr>
      <vt:lpstr>Placental development -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Pre-implantation</vt:lpstr>
      <vt:lpstr>Implantation</vt:lpstr>
      <vt:lpstr>During implantation (Day 7.5)</vt:lpstr>
      <vt:lpstr>Day 9</vt:lpstr>
      <vt:lpstr>Day 13</vt:lpstr>
      <vt:lpstr>Placenta : Feto-maternal interface</vt:lpstr>
      <vt:lpstr>Villous development</vt:lpstr>
      <vt:lpstr>Cytotrophoblast development</vt:lpstr>
      <vt:lpstr>Villous development</vt:lpstr>
      <vt:lpstr>Day 21</vt:lpstr>
      <vt:lpstr>Day 28</vt:lpstr>
      <vt:lpstr>Villous structure</vt:lpstr>
      <vt:lpstr>PowerPoint Presentation</vt:lpstr>
      <vt:lpstr>PowerPoint Presentation</vt:lpstr>
      <vt:lpstr>PowerPoint Presentation</vt:lpstr>
      <vt:lpstr>PowerPoint Presentation</vt:lpstr>
      <vt:lpstr>Summary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Placental development (II)</vt:lpstr>
      <vt:lpstr>During implantation (Day 7.5)</vt:lpstr>
      <vt:lpstr>PowerPoint Presentation</vt:lpstr>
      <vt:lpstr>PowerPoint Presentation</vt:lpstr>
      <vt:lpstr>Day 9</vt:lpstr>
      <vt:lpstr>Day 13</vt:lpstr>
      <vt:lpstr>Day 21</vt:lpstr>
      <vt:lpstr>Day 28</vt:lpstr>
      <vt:lpstr>Villous structure – vessel error!</vt:lpstr>
      <vt:lpstr>PowerPoint Presentation</vt:lpstr>
      <vt:lpstr>PowerPoint Presentation</vt:lpstr>
      <vt:lpstr>PowerPoint Presentation</vt:lpstr>
      <vt:lpstr>First trimester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MMPs and TIMPs</vt:lpstr>
      <vt:lpstr>PowerPoint Presentation</vt:lpstr>
      <vt:lpstr>PowerPoint Presentation</vt:lpstr>
      <vt:lpstr>Learning objectives</vt:lpstr>
    </vt:vector>
  </TitlesOfParts>
  <Company>Institute of O. &amp; G.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Implantation</dc:title>
  <dc:creator>Fiona Wise</dc:creator>
  <cp:lastModifiedBy>Shiel, Nuala</cp:lastModifiedBy>
  <cp:revision>122</cp:revision>
  <cp:lastPrinted>2002-12-10T16:02:37Z</cp:lastPrinted>
  <dcterms:created xsi:type="dcterms:W3CDTF">2012-11-21T16:21:09Z</dcterms:created>
  <dcterms:modified xsi:type="dcterms:W3CDTF">2012-11-30T16:53:43Z</dcterms:modified>
</cp:coreProperties>
</file>