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8"/>
  </p:handoutMasterIdLst>
  <p:sldIdLst>
    <p:sldId id="256" r:id="rId2"/>
    <p:sldId id="257" r:id="rId3"/>
    <p:sldId id="260" r:id="rId4"/>
    <p:sldId id="263" r:id="rId5"/>
    <p:sldId id="264" r:id="rId6"/>
    <p:sldId id="265" r:id="rId7"/>
    <p:sldId id="267" r:id="rId8"/>
    <p:sldId id="271" r:id="rId9"/>
    <p:sldId id="272" r:id="rId10"/>
    <p:sldId id="274" r:id="rId11"/>
    <p:sldId id="275" r:id="rId12"/>
    <p:sldId id="276" r:id="rId13"/>
    <p:sldId id="279" r:id="rId14"/>
    <p:sldId id="280" r:id="rId15"/>
    <p:sldId id="281" r:id="rId16"/>
    <p:sldId id="282" r:id="rId17"/>
    <p:sldId id="277" r:id="rId18"/>
    <p:sldId id="283" r:id="rId19"/>
    <p:sldId id="285" r:id="rId20"/>
    <p:sldId id="286" r:id="rId21"/>
    <p:sldId id="266" r:id="rId22"/>
    <p:sldId id="287" r:id="rId23"/>
    <p:sldId id="269" r:id="rId24"/>
    <p:sldId id="270" r:id="rId25"/>
    <p:sldId id="288" r:id="rId26"/>
    <p:sldId id="26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8" autoAdjust="0"/>
    <p:restoredTop sz="94660"/>
  </p:normalViewPr>
  <p:slideViewPr>
    <p:cSldViewPr snapToGrid="0" snapToObjects="1" showGuides="1">
      <p:cViewPr>
        <p:scale>
          <a:sx n="50" d="100"/>
          <a:sy n="50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02F97-8B63-0043-AD2F-F520256CD52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A10D0-BDBE-8841-B9EA-FCBC4DF26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52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3E30-CCED-F247-9B0D-E038FB96E3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d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4" descr="ACU_NewLogo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4"/>
              <a:srcRect l="13889" t="4748" r="14815" b="3489"/>
              <a:stretch>
                <a:fillRect/>
              </a:stretch>
            </p:blipFill>
          </mc:Choice>
          <mc:Fallback>
            <p:blipFill>
              <a:blip r:embed="rId15"/>
              <a:srcRect l="13889" t="4748" r="14815" b="3489"/>
              <a:stretch>
                <a:fillRect/>
              </a:stretch>
            </p:blipFill>
          </mc:Fallback>
        </mc:AlternateContent>
        <p:spPr>
          <a:xfrm>
            <a:off x="67560" y="5899150"/>
            <a:ext cx="21336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6479" y="1036547"/>
            <a:ext cx="7094766" cy="2386978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Fundamentals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of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ssisted reproduction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60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667" dirty="0" smtClean="0">
                <a:latin typeface="Arial" pitchFamily="34" charset="0"/>
                <a:cs typeface="Arial" pitchFamily="34" charset="0"/>
              </a:rPr>
              <a:t>BSc </a:t>
            </a:r>
            <a:r>
              <a:rPr lang="en-US" sz="2667" dirty="0" smtClean="0">
                <a:latin typeface="Arial" pitchFamily="34" charset="0"/>
                <a:cs typeface="Arial" pitchFamily="34" charset="0"/>
              </a:rPr>
              <a:t>Imperial 2012</a:t>
            </a:r>
            <a:endParaRPr lang="en-US" sz="2667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4021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Lisa Webber BA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BMBCh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PhD MRCOG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Consultant Gynaecologist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Specialist in Reproductive Medicine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6479" y="1036547"/>
            <a:ext cx="7094766" cy="4773956"/>
          </a:xfrm>
          <a:prstGeom prst="rect">
            <a:avLst/>
          </a:prstGeom>
          <a:noFill/>
          <a:ln w="762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IVF – the difficulties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cycle – 1 egg</a:t>
            </a:r>
          </a:p>
          <a:p>
            <a:r>
              <a:rPr lang="en-US" dirty="0" smtClean="0"/>
              <a:t>Timing of egg collection – urinary LH</a:t>
            </a:r>
          </a:p>
          <a:p>
            <a:r>
              <a:rPr lang="en-US" dirty="0" smtClean="0"/>
              <a:t>Immature egg</a:t>
            </a:r>
          </a:p>
          <a:p>
            <a:r>
              <a:rPr lang="en-US" dirty="0" smtClean="0"/>
              <a:t>Missed ovulation</a:t>
            </a:r>
          </a:p>
          <a:p>
            <a:r>
              <a:rPr lang="en-US" dirty="0" smtClean="0"/>
              <a:t>Laparoscopic egg collection</a:t>
            </a:r>
          </a:p>
          <a:p>
            <a:r>
              <a:rPr lang="en-US" dirty="0" smtClean="0"/>
              <a:t>Pelvic adhesions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9"/>
            <a:ext cx="62484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GB" smtClean="0"/>
              <a:t>1</a:t>
            </a:r>
            <a:r>
              <a:rPr lang="en-GB" baseline="30000" smtClean="0"/>
              <a:t>st</a:t>
            </a:r>
            <a:r>
              <a:rPr lang="en-GB" smtClean="0"/>
              <a:t> IVF baby after ovarian stimulation 1981</a:t>
            </a:r>
            <a:endParaRPr lang="en-GB" dirty="0"/>
          </a:p>
        </p:txBody>
      </p:sp>
      <p:pic>
        <p:nvPicPr>
          <p:cNvPr id="8" name="Content Placeholder 7" descr="IVF in USA.gi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4578" r="-1056" b="55103"/>
          <a:stretch>
            <a:fillRect/>
          </a:stretch>
        </p:blipFill>
        <p:spPr>
          <a:xfrm>
            <a:off x="-165630" y="1803402"/>
            <a:ext cx="4869534" cy="4063999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95800" y="1600201"/>
            <a:ext cx="45720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Elizabeth Carr 28/12/1981</a:t>
            </a:r>
          </a:p>
          <a:p>
            <a:r>
              <a:rPr lang="en-US" dirty="0" smtClean="0"/>
              <a:t>Drs </a:t>
            </a:r>
            <a:r>
              <a:rPr lang="en-US" dirty="0" err="1" smtClean="0"/>
              <a:t>Georgeanna</a:t>
            </a:r>
            <a:r>
              <a:rPr lang="en-US" dirty="0" smtClean="0"/>
              <a:t> &amp; Howard Jones, Norfolk, Virginia USA</a:t>
            </a:r>
          </a:p>
          <a:p>
            <a:r>
              <a:rPr lang="en-US" dirty="0" err="1" smtClean="0"/>
              <a:t>hMG</a:t>
            </a:r>
            <a:r>
              <a:rPr lang="en-US" dirty="0" smtClean="0"/>
              <a:t> injections to increase number of eggs collected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itle 1"/>
          <p:cNvSpPr>
            <a:spLocks noGrp="1"/>
          </p:cNvSpPr>
          <p:nvPr>
            <p:ph type="title"/>
          </p:nvPr>
        </p:nvSpPr>
        <p:spPr>
          <a:xfrm>
            <a:off x="250404" y="596360"/>
            <a:ext cx="8686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Controlled ovarian </a:t>
            </a:r>
            <a:r>
              <a:rPr lang="en-GB" dirty="0" err="1" smtClean="0">
                <a:ea typeface="ＭＳ Ｐゴシック" pitchFamily="-1" charset="-128"/>
                <a:cs typeface="ＭＳ Ｐゴシック" pitchFamily="-1" charset="-128"/>
              </a:rPr>
              <a:t>hyperstimulation</a:t>
            </a:r>
            <a:endParaRPr lang="en-GB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pic>
        <p:nvPicPr>
          <p:cNvPr id="34820" name="Content Placeholder 7" descr="TVO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62" r="-1862" b="5717"/>
          <a:stretch>
            <a:fillRect/>
          </a:stretch>
        </p:blipFill>
        <p:spPr>
          <a:xfrm>
            <a:off x="2438400" y="2246313"/>
            <a:ext cx="4267200" cy="3621087"/>
          </a:xfrm>
        </p:spPr>
      </p:pic>
      <p:cxnSp>
        <p:nvCxnSpPr>
          <p:cNvPr id="10" name="Straight Arrow Connector 9"/>
          <p:cNvCxnSpPr/>
          <p:nvPr/>
        </p:nvCxnSpPr>
        <p:spPr>
          <a:xfrm>
            <a:off x="3657600" y="2921000"/>
            <a:ext cx="381000" cy="0"/>
          </a:xfrm>
          <a:prstGeom prst="straightConnector1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851400"/>
            <a:ext cx="8763000" cy="1117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Live births/cycle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06399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1985 - 8.5%	UK</a:t>
            </a:r>
          </a:p>
          <a:p>
            <a:r>
              <a:rPr lang="en-US" dirty="0" err="1" smtClean="0"/>
              <a:t>transvaginal</a:t>
            </a:r>
            <a:r>
              <a:rPr lang="en-US" dirty="0" smtClean="0"/>
              <a:t> ultrasound &amp; egg collection</a:t>
            </a:r>
          </a:p>
          <a:p>
            <a:r>
              <a:rPr lang="en-US" dirty="0" smtClean="0"/>
              <a:t>stimulation protocols/ovulation prevention</a:t>
            </a:r>
          </a:p>
          <a:p>
            <a:r>
              <a:rPr lang="en-US" dirty="0" smtClean="0"/>
              <a:t>embryology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2010	- 52%	CRGH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Stimulation protocols for IVF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Aim: to produce a cohort of growing follicles that reach maturity at the same time</a:t>
            </a:r>
          </a:p>
          <a:p>
            <a:r>
              <a:rPr lang="en-US" dirty="0" smtClean="0"/>
              <a:t>Mechanism: to override ovarian-pituitary </a:t>
            </a:r>
            <a:r>
              <a:rPr lang="en-US" i="1" dirty="0" smtClean="0"/>
              <a:t>negative </a:t>
            </a:r>
            <a:r>
              <a:rPr lang="en-US" dirty="0" smtClean="0"/>
              <a:t>feedback mechanism</a:t>
            </a:r>
          </a:p>
          <a:p>
            <a:endParaRPr lang="en-US" dirty="0" smtClean="0"/>
          </a:p>
          <a:p>
            <a:r>
              <a:rPr lang="en-US" dirty="0" smtClean="0"/>
              <a:t>FSH – urinary, synthetic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of ovulation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Aim: to control timing of ovulation in order to collect eggs</a:t>
            </a:r>
          </a:p>
          <a:p>
            <a:r>
              <a:rPr lang="en-US" dirty="0" smtClean="0"/>
              <a:t>Mechanism: to block ovarian-pituitary </a:t>
            </a:r>
            <a:r>
              <a:rPr lang="en-US" i="1" dirty="0" smtClean="0"/>
              <a:t>positive </a:t>
            </a:r>
            <a:r>
              <a:rPr lang="en-US" dirty="0" smtClean="0"/>
              <a:t>feedback mechanism</a:t>
            </a:r>
          </a:p>
          <a:p>
            <a:endParaRPr lang="en-US" dirty="0" smtClean="0"/>
          </a:p>
          <a:p>
            <a:r>
              <a:rPr lang="en-US" dirty="0" err="1" smtClean="0"/>
              <a:t>Gonadotrophin</a:t>
            </a:r>
            <a:r>
              <a:rPr lang="en-US" dirty="0" smtClean="0"/>
              <a:t> releasing hormone agonist or </a:t>
            </a:r>
            <a:r>
              <a:rPr lang="en-US" dirty="0" err="1" smtClean="0"/>
              <a:t>gonadotrophin</a:t>
            </a:r>
            <a:r>
              <a:rPr lang="en-US" dirty="0" smtClean="0"/>
              <a:t> releasing hormone antagonist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Triggering of </a:t>
            </a:r>
            <a:r>
              <a:rPr lang="en-US" dirty="0" err="1"/>
              <a:t>o</a:t>
            </a:r>
            <a:r>
              <a:rPr lang="en-US" dirty="0" err="1" smtClean="0"/>
              <a:t>ocyte</a:t>
            </a:r>
            <a:r>
              <a:rPr lang="en-US" dirty="0" smtClean="0"/>
              <a:t> maturation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LH surge triggers resumption of meiosis</a:t>
            </a:r>
          </a:p>
          <a:p>
            <a:r>
              <a:rPr lang="en-US" dirty="0" err="1" smtClean="0"/>
              <a:t>hCG</a:t>
            </a:r>
            <a:r>
              <a:rPr lang="en-US" dirty="0" smtClean="0"/>
              <a:t> used instead of LH</a:t>
            </a:r>
          </a:p>
          <a:p>
            <a:r>
              <a:rPr lang="en-US" dirty="0" smtClean="0"/>
              <a:t>egg collection timed for 36 hours later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685800" y="639763"/>
            <a:ext cx="8001000" cy="1143000"/>
          </a:xfrm>
        </p:spPr>
        <p:txBody>
          <a:bodyPr/>
          <a:lstStyle/>
          <a:p>
            <a:pPr eaLnBrk="1" hangingPunct="1"/>
            <a:r>
              <a:rPr lang="en-GB" smtClean="0">
                <a:ea typeface="ＭＳ Ｐゴシック" pitchFamily="-1" charset="-128"/>
                <a:cs typeface="ＭＳ Ｐゴシック" pitchFamily="-1" charset="-128"/>
              </a:rPr>
              <a:t>Embryo development</a:t>
            </a:r>
          </a:p>
        </p:txBody>
      </p:sp>
      <p:pic>
        <p:nvPicPr>
          <p:cNvPr id="35844" name="Content Placeholder 9" descr="oocyteM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13782" t="2663" r="8633" b="-5943"/>
          <a:stretch>
            <a:fillRect/>
          </a:stretch>
        </p:blipFill>
        <p:spPr>
          <a:xfrm>
            <a:off x="152400" y="2006600"/>
            <a:ext cx="1447800" cy="1614488"/>
          </a:xfrm>
        </p:spPr>
      </p:pic>
      <p:pic>
        <p:nvPicPr>
          <p:cNvPr id="35845" name="Content Placeholder 10" descr="Copy of 2pn(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8305" r="-8305"/>
          <a:stretch>
            <a:fillRect/>
          </a:stretch>
        </p:blipFill>
        <p:spPr>
          <a:xfrm>
            <a:off x="1600200" y="2036763"/>
            <a:ext cx="1617663" cy="1406525"/>
          </a:xfrm>
        </p:spPr>
      </p:pic>
      <p:pic>
        <p:nvPicPr>
          <p:cNvPr id="35847" name="Picture 12" descr="Copy of 4cel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0563" y="2006600"/>
            <a:ext cx="1265237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13" descr="Copy of 8cellok.bmp"/>
          <p:cNvPicPr>
            <a:picLocks noChangeAspect="1"/>
          </p:cNvPicPr>
          <p:nvPr/>
        </p:nvPicPr>
        <p:blipFill>
          <a:blip r:embed="rId5"/>
          <a:srcRect l="20589" t="3268" b="2614"/>
          <a:stretch>
            <a:fillRect/>
          </a:stretch>
        </p:blipFill>
        <p:spPr bwMode="auto">
          <a:xfrm>
            <a:off x="4621213" y="2006600"/>
            <a:ext cx="1322387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14" descr="morula.jpg"/>
          <p:cNvPicPr>
            <a:picLocks noChangeAspect="1"/>
          </p:cNvPicPr>
          <p:nvPr/>
        </p:nvPicPr>
        <p:blipFill>
          <a:blip r:embed="rId6"/>
          <a:srcRect l="3703" t="14774" r="3703" b="6818"/>
          <a:stretch>
            <a:fillRect/>
          </a:stretch>
        </p:blipFill>
        <p:spPr bwMode="auto">
          <a:xfrm>
            <a:off x="6096000" y="2006600"/>
            <a:ext cx="149066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0" name="Picture 15" descr="blastlevel2.bmp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96200" y="2060575"/>
            <a:ext cx="12954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1" name="TextBox 16"/>
          <p:cNvSpPr txBox="1">
            <a:spLocks noChangeArrowheads="1"/>
          </p:cNvSpPr>
          <p:nvPr/>
        </p:nvSpPr>
        <p:spPr bwMode="auto">
          <a:xfrm>
            <a:off x="157163" y="3817938"/>
            <a:ext cx="9214878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Mature     </a:t>
            </a:r>
            <a:r>
              <a:rPr lang="en-US" sz="2800" dirty="0" smtClean="0"/>
              <a:t>    Day </a:t>
            </a:r>
            <a:r>
              <a:rPr lang="en-US" sz="2800" dirty="0"/>
              <a:t>1   </a:t>
            </a:r>
            <a:r>
              <a:rPr lang="en-US" sz="2800" dirty="0" smtClean="0"/>
              <a:t>     Day </a:t>
            </a:r>
            <a:r>
              <a:rPr lang="en-US" sz="2800" dirty="0"/>
              <a:t>2     </a:t>
            </a:r>
            <a:r>
              <a:rPr lang="en-US" sz="2800" dirty="0" smtClean="0"/>
              <a:t>   Day </a:t>
            </a:r>
            <a:r>
              <a:rPr lang="en-US" sz="2800" dirty="0"/>
              <a:t>3     </a:t>
            </a:r>
            <a:r>
              <a:rPr lang="en-US" sz="2800" dirty="0" smtClean="0"/>
              <a:t>    Day </a:t>
            </a:r>
            <a:r>
              <a:rPr lang="en-US" sz="2800" dirty="0"/>
              <a:t>4     </a:t>
            </a:r>
            <a:r>
              <a:rPr lang="en-US" sz="2800" dirty="0" smtClean="0"/>
              <a:t>    Day </a:t>
            </a:r>
            <a:r>
              <a:rPr lang="en-US" sz="2800" dirty="0"/>
              <a:t>5</a:t>
            </a:r>
          </a:p>
          <a:p>
            <a:r>
              <a:rPr lang="en-US" sz="2800" dirty="0"/>
              <a:t>   egg	     </a:t>
            </a:r>
            <a:r>
              <a:rPr lang="en-US" sz="2800" dirty="0" smtClean="0"/>
              <a:t>   </a:t>
            </a:r>
            <a:r>
              <a:rPr lang="en-US" sz="2800" dirty="0" err="1" smtClean="0"/>
              <a:t>fertilised</a:t>
            </a:r>
            <a:r>
              <a:rPr lang="en-US" sz="2800" dirty="0" smtClean="0"/>
              <a:t>   2</a:t>
            </a:r>
            <a:r>
              <a:rPr lang="en-US" sz="2800" dirty="0"/>
              <a:t>-4 cells</a:t>
            </a:r>
            <a:r>
              <a:rPr lang="en-US" sz="2800" dirty="0" smtClean="0"/>
              <a:t>    6</a:t>
            </a:r>
            <a:r>
              <a:rPr lang="en-US" sz="2800" dirty="0"/>
              <a:t>-8 cells </a:t>
            </a:r>
            <a:r>
              <a:rPr lang="en-US" sz="2800" dirty="0" smtClean="0"/>
              <a:t>   </a:t>
            </a:r>
            <a:r>
              <a:rPr lang="en-US" sz="2800" dirty="0" err="1" smtClean="0"/>
              <a:t>morula</a:t>
            </a:r>
            <a:r>
              <a:rPr lang="en-US" sz="2800" dirty="0" smtClean="0"/>
              <a:t>   </a:t>
            </a:r>
            <a:r>
              <a:rPr lang="en-US" sz="2800" dirty="0" err="1" smtClean="0"/>
              <a:t>blastocyst</a:t>
            </a:r>
            <a:r>
              <a:rPr lang="en-US" sz="2800" dirty="0"/>
              <a:t>	    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2005013"/>
            <a:ext cx="9144000" cy="1587"/>
          </a:xfrm>
          <a:prstGeom prst="line">
            <a:avLst/>
          </a:prstGeom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Luteal</a:t>
            </a:r>
            <a:r>
              <a:rPr lang="en-US" dirty="0" smtClean="0"/>
              <a:t> phase support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Progesterone</a:t>
            </a:r>
          </a:p>
          <a:p>
            <a:r>
              <a:rPr lang="en-US" dirty="0" err="1" smtClean="0"/>
              <a:t>hCG</a:t>
            </a:r>
            <a:r>
              <a:rPr lang="en-US" dirty="0" smtClean="0"/>
              <a:t> – increased risk OHSS</a:t>
            </a:r>
          </a:p>
          <a:p>
            <a:r>
              <a:rPr lang="en-US" dirty="0" err="1" smtClean="0"/>
              <a:t>Oestrogen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8738" y="863224"/>
          <a:ext cx="9026525" cy="503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Chart" r:id="rId3" imgW="8559800" imgH="4775200" progId="MSGraph.Chart.8">
                  <p:embed followColorScheme="full"/>
                </p:oleObj>
              </mc:Choice>
              <mc:Fallback>
                <p:oleObj name="Chart" r:id="rId3" imgW="8559800" imgH="47752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8" y="863224"/>
                        <a:ext cx="9026525" cy="503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443670" y="203021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tx2"/>
                </a:solidFill>
              </a:rPr>
              <a:t>male factor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871318" y="472580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/>
              <a:t>unexplained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66800" y="103079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rgbClr val="993366"/>
                </a:solidFill>
              </a:rPr>
              <a:t>female </a:t>
            </a:r>
            <a:r>
              <a:rPr lang="en-GB" sz="2400" b="1" dirty="0" smtClean="0">
                <a:solidFill>
                  <a:srgbClr val="993366"/>
                </a:solidFill>
              </a:rPr>
              <a:t>factors</a:t>
            </a:r>
            <a:endParaRPr lang="en-GB" sz="2400" b="1" dirty="0">
              <a:solidFill>
                <a:srgbClr val="993366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771734" y="2311072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rgbClr val="993366"/>
                </a:solidFill>
              </a:rPr>
              <a:t>other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01323" y="2857401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rgbClr val="993366"/>
                </a:solidFill>
              </a:rPr>
              <a:t>endometriosis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65165" y="375504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rgbClr val="993366"/>
                </a:solidFill>
              </a:rPr>
              <a:t>tubal disease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62414" y="4606860"/>
            <a:ext cx="285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rgbClr val="993366"/>
                </a:solidFill>
              </a:rPr>
              <a:t>ovulation disorders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870"/>
            <a:ext cx="8229600" cy="1143000"/>
          </a:xfrm>
        </p:spPr>
        <p:txBody>
          <a:bodyPr/>
          <a:lstStyle/>
          <a:p>
            <a:pPr eaLnBrk="1" hangingPunct="1"/>
            <a:r>
              <a:rPr lang="en-GB" sz="3400" dirty="0">
                <a:ea typeface="ＭＳ Ｐゴシック" pitchFamily="-1" charset="-128"/>
                <a:cs typeface="ＭＳ Ｐゴシック" pitchFamily="-1" charset="-128"/>
              </a:rPr>
              <a:t>Causes of </a:t>
            </a:r>
            <a:r>
              <a:rPr lang="en-GB" sz="3400" dirty="0" smtClean="0">
                <a:ea typeface="ＭＳ Ｐゴシック" pitchFamily="-1" charset="-128"/>
                <a:cs typeface="ＭＳ Ｐゴシック" pitchFamily="-1" charset="-128"/>
              </a:rPr>
              <a:t>infertility in those having IVF</a:t>
            </a:r>
            <a:endParaRPr lang="en-GB" sz="34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154531" y="1525097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 smtClean="0">
                <a:solidFill>
                  <a:srgbClr val="993366"/>
                </a:solidFill>
              </a:rPr>
              <a:t>multiple factors</a:t>
            </a:r>
            <a:endParaRPr lang="en-GB" sz="2400" dirty="0">
              <a:solidFill>
                <a:srgbClr val="993366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477000" y="63246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dirty="0"/>
              <a:t>HFEA</a:t>
            </a:r>
            <a:r>
              <a:rPr lang="en-GB" dirty="0" smtClean="0"/>
              <a:t> 2008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1592"/>
            <a:ext cx="8229600" cy="3889120"/>
          </a:xfrm>
        </p:spPr>
        <p:txBody>
          <a:bodyPr/>
          <a:lstStyle/>
          <a:p>
            <a:r>
              <a:rPr lang="en-US" dirty="0" smtClean="0"/>
              <a:t>Basic principles of ART</a:t>
            </a:r>
          </a:p>
          <a:p>
            <a:endParaRPr lang="en-US" dirty="0" smtClean="0"/>
          </a:p>
          <a:p>
            <a:r>
              <a:rPr lang="en-US" dirty="0" smtClean="0"/>
              <a:t>Overview of IVF</a:t>
            </a:r>
          </a:p>
          <a:p>
            <a:endParaRPr lang="en-US" dirty="0" smtClean="0"/>
          </a:p>
          <a:p>
            <a:r>
              <a:rPr lang="en-US" dirty="0" smtClean="0"/>
              <a:t>Overview of IUI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Intrauterine insemination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Content Placeholder 7" descr="menstrual_cycle_uterus_diagram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440" r="-16416"/>
          <a:stretch>
            <a:fillRect/>
          </a:stretch>
        </p:blipFill>
        <p:spPr>
          <a:xfrm>
            <a:off x="1299253" y="1092200"/>
            <a:ext cx="6569224" cy="4525963"/>
          </a:xfrm>
        </p:spPr>
      </p:pic>
      <p:sp>
        <p:nvSpPr>
          <p:cNvPr id="9" name="Down Arrow 8"/>
          <p:cNvSpPr/>
          <p:nvPr/>
        </p:nvSpPr>
        <p:spPr>
          <a:xfrm>
            <a:off x="6292746" y="685800"/>
            <a:ext cx="228600" cy="9144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85031" y="4683125"/>
            <a:ext cx="3281362" cy="1588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528517" y="2665413"/>
            <a:ext cx="46037" cy="714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09156" y="2732088"/>
            <a:ext cx="46038" cy="153987"/>
          </a:xfrm>
          <a:custGeom>
            <a:avLst/>
            <a:gdLst>
              <a:gd name="connsiteX0" fmla="*/ 73050 w 125497"/>
              <a:gd name="connsiteY0" fmla="*/ 0 h 483301"/>
              <a:gd name="connsiteX1" fmla="*/ 5619 w 125497"/>
              <a:gd name="connsiteY1" fmla="*/ 112396 h 483301"/>
              <a:gd name="connsiteX2" fmla="*/ 106766 w 125497"/>
              <a:gd name="connsiteY2" fmla="*/ 258510 h 483301"/>
              <a:gd name="connsiteX3" fmla="*/ 118005 w 125497"/>
              <a:gd name="connsiteY3" fmla="*/ 483301 h 483301"/>
              <a:gd name="connsiteX4" fmla="*/ 118005 w 125497"/>
              <a:gd name="connsiteY4" fmla="*/ 483301 h 48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497" h="483301">
                <a:moveTo>
                  <a:pt x="73050" y="0"/>
                </a:moveTo>
                <a:cubicBezTo>
                  <a:pt x="36525" y="34655"/>
                  <a:pt x="0" y="69311"/>
                  <a:pt x="5619" y="112396"/>
                </a:cubicBezTo>
                <a:cubicBezTo>
                  <a:pt x="11238" y="155481"/>
                  <a:pt x="88035" y="196693"/>
                  <a:pt x="106766" y="258510"/>
                </a:cubicBezTo>
                <a:cubicBezTo>
                  <a:pt x="125497" y="320327"/>
                  <a:pt x="118005" y="483301"/>
                  <a:pt x="118005" y="483301"/>
                </a:cubicBezTo>
                <a:lnTo>
                  <a:pt x="118005" y="483301"/>
                </a:lnTo>
              </a:path>
            </a:pathLst>
          </a:cu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83458" y="2419350"/>
            <a:ext cx="46038" cy="714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565685" y="2486025"/>
            <a:ext cx="46038" cy="153988"/>
          </a:xfrm>
          <a:custGeom>
            <a:avLst/>
            <a:gdLst>
              <a:gd name="connsiteX0" fmla="*/ 73050 w 125497"/>
              <a:gd name="connsiteY0" fmla="*/ 0 h 483301"/>
              <a:gd name="connsiteX1" fmla="*/ 5619 w 125497"/>
              <a:gd name="connsiteY1" fmla="*/ 112396 h 483301"/>
              <a:gd name="connsiteX2" fmla="*/ 106766 w 125497"/>
              <a:gd name="connsiteY2" fmla="*/ 258510 h 483301"/>
              <a:gd name="connsiteX3" fmla="*/ 118005 w 125497"/>
              <a:gd name="connsiteY3" fmla="*/ 483301 h 483301"/>
              <a:gd name="connsiteX4" fmla="*/ 118005 w 125497"/>
              <a:gd name="connsiteY4" fmla="*/ 483301 h 48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497" h="483301">
                <a:moveTo>
                  <a:pt x="73050" y="0"/>
                </a:moveTo>
                <a:cubicBezTo>
                  <a:pt x="36525" y="34655"/>
                  <a:pt x="0" y="69311"/>
                  <a:pt x="5619" y="112396"/>
                </a:cubicBezTo>
                <a:cubicBezTo>
                  <a:pt x="11238" y="155481"/>
                  <a:pt x="88035" y="196693"/>
                  <a:pt x="106766" y="258510"/>
                </a:cubicBezTo>
                <a:cubicBezTo>
                  <a:pt x="125497" y="320327"/>
                  <a:pt x="118005" y="483301"/>
                  <a:pt x="118005" y="483301"/>
                </a:cubicBezTo>
                <a:lnTo>
                  <a:pt x="118005" y="483301"/>
                </a:lnTo>
              </a:path>
            </a:pathLst>
          </a:cu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45656" y="2351088"/>
            <a:ext cx="46038" cy="714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413285" y="2417763"/>
            <a:ext cx="46038" cy="152400"/>
          </a:xfrm>
          <a:custGeom>
            <a:avLst/>
            <a:gdLst>
              <a:gd name="connsiteX0" fmla="*/ 73050 w 125497"/>
              <a:gd name="connsiteY0" fmla="*/ 0 h 483301"/>
              <a:gd name="connsiteX1" fmla="*/ 5619 w 125497"/>
              <a:gd name="connsiteY1" fmla="*/ 112396 h 483301"/>
              <a:gd name="connsiteX2" fmla="*/ 106766 w 125497"/>
              <a:gd name="connsiteY2" fmla="*/ 258510 h 483301"/>
              <a:gd name="connsiteX3" fmla="*/ 118005 w 125497"/>
              <a:gd name="connsiteY3" fmla="*/ 483301 h 483301"/>
              <a:gd name="connsiteX4" fmla="*/ 118005 w 125497"/>
              <a:gd name="connsiteY4" fmla="*/ 483301 h 48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497" h="483301">
                <a:moveTo>
                  <a:pt x="73050" y="0"/>
                </a:moveTo>
                <a:cubicBezTo>
                  <a:pt x="36525" y="34655"/>
                  <a:pt x="0" y="69311"/>
                  <a:pt x="5619" y="112396"/>
                </a:cubicBezTo>
                <a:cubicBezTo>
                  <a:pt x="11238" y="155481"/>
                  <a:pt x="88035" y="196693"/>
                  <a:pt x="106766" y="258510"/>
                </a:cubicBezTo>
                <a:cubicBezTo>
                  <a:pt x="125497" y="320327"/>
                  <a:pt x="118005" y="483301"/>
                  <a:pt x="118005" y="483301"/>
                </a:cubicBezTo>
                <a:lnTo>
                  <a:pt x="118005" y="483301"/>
                </a:lnTo>
              </a:path>
            </a:pathLst>
          </a:cu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Intrauterine insemination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IUI</a:t>
            </a:r>
          </a:p>
          <a:p>
            <a:pPr>
              <a:buNone/>
            </a:pP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dirty="0" smtClean="0"/>
              <a:t>natural cycle</a:t>
            </a:r>
          </a:p>
          <a:p>
            <a:r>
              <a:rPr lang="en-US" dirty="0" smtClean="0"/>
              <a:t>with </a:t>
            </a:r>
            <a:r>
              <a:rPr lang="en-US" dirty="0" err="1" smtClean="0"/>
              <a:t>clomid</a:t>
            </a:r>
            <a:endParaRPr lang="en-US" dirty="0"/>
          </a:p>
          <a:p>
            <a:r>
              <a:rPr lang="en-US" dirty="0" smtClean="0"/>
              <a:t>with </a:t>
            </a:r>
            <a:r>
              <a:rPr lang="en-US" dirty="0" err="1" smtClean="0"/>
              <a:t>gonadotrophins</a:t>
            </a:r>
            <a:r>
              <a:rPr lang="en-US" dirty="0" smtClean="0"/>
              <a:t> (</a:t>
            </a:r>
            <a:r>
              <a:rPr lang="en-US" dirty="0" err="1" smtClean="0"/>
              <a:t>superovulation</a:t>
            </a:r>
            <a:r>
              <a:rPr lang="en-US" dirty="0" smtClean="0"/>
              <a:t>/IUI)</a:t>
            </a:r>
          </a:p>
          <a:p>
            <a:pPr eaLnBrk="1" hangingPunct="1">
              <a:buNone/>
            </a:pP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Stimulated intrauterine insemination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2 or 3 eggs</a:t>
            </a:r>
          </a:p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timing</a:t>
            </a:r>
          </a:p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sperm higher up genital tract</a:t>
            </a:r>
          </a:p>
          <a:p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fertilisation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in vivo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In vitro fertilitsation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multiple eggs</a:t>
            </a:r>
          </a:p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eggs fertilised </a:t>
            </a:r>
            <a:r>
              <a:rPr lang="en-US" i="1" smtClean="0">
                <a:ea typeface="ＭＳ Ｐゴシック" pitchFamily="-1" charset="-128"/>
                <a:cs typeface="ＭＳ Ｐゴシック" pitchFamily="-1" charset="-128"/>
              </a:rPr>
              <a:t>in vitro</a:t>
            </a:r>
          </a:p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selection process</a:t>
            </a:r>
          </a:p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embryo transfer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Which treatment for unexplained infertility??</a:t>
            </a:r>
          </a:p>
        </p:txBody>
      </p:sp>
      <p:sp>
        <p:nvSpPr>
          <p:cNvPr id="36867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46190"/>
            <a:ext cx="4038600" cy="4525963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Keep trying</a:t>
            </a:r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		</a:t>
            </a:r>
          </a:p>
          <a:p>
            <a:pPr eaLnBrk="1" hangingPunct="1"/>
            <a:r>
              <a:rPr lang="en-US" sz="3200" dirty="0" err="1" smtClean="0">
                <a:ea typeface="ＭＳ Ｐゴシック" pitchFamily="-1" charset="-128"/>
                <a:cs typeface="ＭＳ Ｐゴシック" pitchFamily="-1" charset="-128"/>
              </a:rPr>
              <a:t>clomid</a:t>
            </a:r>
            <a:endParaRPr lang="en-US" sz="32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r>
              <a:rPr lang="en-US" sz="3200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IUI</a:t>
            </a:r>
          </a:p>
          <a:p>
            <a:pPr lvl="1" eaLnBrk="1" hangingPunct="1"/>
            <a:r>
              <a:rPr lang="en-US" sz="2800" dirty="0" smtClean="0"/>
              <a:t>natural cycle</a:t>
            </a:r>
          </a:p>
          <a:p>
            <a:pPr lvl="1" eaLnBrk="1" hangingPunct="1"/>
            <a:r>
              <a:rPr lang="en-US" sz="2800" dirty="0" smtClean="0">
                <a:solidFill>
                  <a:srgbClr val="FF0000"/>
                </a:solidFill>
              </a:rPr>
              <a:t>with </a:t>
            </a:r>
            <a:r>
              <a:rPr lang="en-US" sz="2800" dirty="0" err="1" smtClean="0">
                <a:solidFill>
                  <a:srgbClr val="FF0000"/>
                </a:solidFill>
              </a:rPr>
              <a:t>clomid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2800" dirty="0" smtClean="0">
                <a:solidFill>
                  <a:srgbClr val="FF0000"/>
                </a:solidFill>
              </a:rPr>
              <a:t>with </a:t>
            </a:r>
            <a:r>
              <a:rPr lang="en-US" sz="2800" dirty="0" err="1" smtClean="0">
                <a:solidFill>
                  <a:srgbClr val="FF0000"/>
                </a:solidFill>
              </a:rPr>
              <a:t>gonadotrophins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3200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IVF</a:t>
            </a:r>
          </a:p>
          <a:p>
            <a:pPr eaLnBrk="1" hangingPunct="1"/>
            <a:endParaRPr lang="en-US" sz="3200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746190"/>
            <a:ext cx="4038600" cy="4525963"/>
          </a:xfrm>
        </p:spPr>
        <p:txBody>
          <a:bodyPr/>
          <a:lstStyle/>
          <a:p>
            <a:pPr eaLnBrk="1" hangingPunct="1">
              <a:buFont typeface="Arial" pitchFamily="-1" charset="0"/>
              <a:buNone/>
            </a:pPr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BUT risks and costs must be considered</a:t>
            </a:r>
          </a:p>
          <a:p>
            <a:pPr eaLnBrk="1" hangingPunct="1"/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multiple pregnancies</a:t>
            </a:r>
          </a:p>
          <a:p>
            <a:pPr eaLnBrk="1" hangingPunct="1"/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risks of egg collection (IVF)</a:t>
            </a:r>
          </a:p>
          <a:p>
            <a:pPr eaLnBrk="1" hangingPunct="1"/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OHSS</a:t>
            </a:r>
          </a:p>
          <a:p>
            <a:pPr eaLnBrk="1" hangingPunct="1">
              <a:buFont typeface="Arial" pitchFamily="-1" charset="0"/>
              <a:buNone/>
            </a:pPr>
            <a:endParaRPr lang="en-US" sz="32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buFont typeface="Arial" pitchFamily="-1" charset="0"/>
              <a:buNone/>
            </a:pPr>
            <a:endParaRPr lang="en-US" sz="3200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Principles of ART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perm closer to </a:t>
            </a:r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egg(s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+/- increasing number of eggs</a:t>
            </a:r>
          </a:p>
          <a:p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714500" y="3140075"/>
            <a:ext cx="5651500" cy="942975"/>
          </a:xfrm>
          <a:custGeom>
            <a:avLst/>
            <a:gdLst>
              <a:gd name="connsiteX0" fmla="*/ 0 w 5651500"/>
              <a:gd name="connsiteY0" fmla="*/ 875771 h 941917"/>
              <a:gd name="connsiteX1" fmla="*/ 571500 w 5651500"/>
              <a:gd name="connsiteY1" fmla="*/ 844021 h 941917"/>
              <a:gd name="connsiteX2" fmla="*/ 873125 w 5651500"/>
              <a:gd name="connsiteY2" fmla="*/ 844021 h 941917"/>
              <a:gd name="connsiteX3" fmla="*/ 1047750 w 5651500"/>
              <a:gd name="connsiteY3" fmla="*/ 844021 h 941917"/>
              <a:gd name="connsiteX4" fmla="*/ 1127125 w 5651500"/>
              <a:gd name="connsiteY4" fmla="*/ 828146 h 941917"/>
              <a:gd name="connsiteX5" fmla="*/ 1270000 w 5651500"/>
              <a:gd name="connsiteY5" fmla="*/ 764646 h 941917"/>
              <a:gd name="connsiteX6" fmla="*/ 1365250 w 5651500"/>
              <a:gd name="connsiteY6" fmla="*/ 701146 h 941917"/>
              <a:gd name="connsiteX7" fmla="*/ 1524000 w 5651500"/>
              <a:gd name="connsiteY7" fmla="*/ 669396 h 941917"/>
              <a:gd name="connsiteX8" fmla="*/ 1730375 w 5651500"/>
              <a:gd name="connsiteY8" fmla="*/ 637646 h 941917"/>
              <a:gd name="connsiteX9" fmla="*/ 1841500 w 5651500"/>
              <a:gd name="connsiteY9" fmla="*/ 637646 h 941917"/>
              <a:gd name="connsiteX10" fmla="*/ 1984375 w 5651500"/>
              <a:gd name="connsiteY10" fmla="*/ 653521 h 941917"/>
              <a:gd name="connsiteX11" fmla="*/ 2095500 w 5651500"/>
              <a:gd name="connsiteY11" fmla="*/ 685271 h 941917"/>
              <a:gd name="connsiteX12" fmla="*/ 2206625 w 5651500"/>
              <a:gd name="connsiteY12" fmla="*/ 717021 h 941917"/>
              <a:gd name="connsiteX13" fmla="*/ 2349500 w 5651500"/>
              <a:gd name="connsiteY13" fmla="*/ 748771 h 941917"/>
              <a:gd name="connsiteX14" fmla="*/ 2444750 w 5651500"/>
              <a:gd name="connsiteY14" fmla="*/ 796396 h 941917"/>
              <a:gd name="connsiteX15" fmla="*/ 2508250 w 5651500"/>
              <a:gd name="connsiteY15" fmla="*/ 812271 h 941917"/>
              <a:gd name="connsiteX16" fmla="*/ 2571750 w 5651500"/>
              <a:gd name="connsiteY16" fmla="*/ 812271 h 941917"/>
              <a:gd name="connsiteX17" fmla="*/ 2651125 w 5651500"/>
              <a:gd name="connsiteY17" fmla="*/ 812271 h 941917"/>
              <a:gd name="connsiteX18" fmla="*/ 2714625 w 5651500"/>
              <a:gd name="connsiteY18" fmla="*/ 796396 h 941917"/>
              <a:gd name="connsiteX19" fmla="*/ 2778125 w 5651500"/>
              <a:gd name="connsiteY19" fmla="*/ 494771 h 941917"/>
              <a:gd name="connsiteX20" fmla="*/ 2778125 w 5651500"/>
              <a:gd name="connsiteY20" fmla="*/ 224896 h 941917"/>
              <a:gd name="connsiteX21" fmla="*/ 2809875 w 5651500"/>
              <a:gd name="connsiteY21" fmla="*/ 82021 h 941917"/>
              <a:gd name="connsiteX22" fmla="*/ 2825750 w 5651500"/>
              <a:gd name="connsiteY22" fmla="*/ 18521 h 941917"/>
              <a:gd name="connsiteX23" fmla="*/ 2873375 w 5651500"/>
              <a:gd name="connsiteY23" fmla="*/ 2646 h 941917"/>
              <a:gd name="connsiteX24" fmla="*/ 2905125 w 5651500"/>
              <a:gd name="connsiteY24" fmla="*/ 34396 h 941917"/>
              <a:gd name="connsiteX25" fmla="*/ 2952750 w 5651500"/>
              <a:gd name="connsiteY25" fmla="*/ 145521 h 941917"/>
              <a:gd name="connsiteX26" fmla="*/ 2984500 w 5651500"/>
              <a:gd name="connsiteY26" fmla="*/ 336021 h 941917"/>
              <a:gd name="connsiteX27" fmla="*/ 3000375 w 5651500"/>
              <a:gd name="connsiteY27" fmla="*/ 605896 h 941917"/>
              <a:gd name="connsiteX28" fmla="*/ 3000375 w 5651500"/>
              <a:gd name="connsiteY28" fmla="*/ 701146 h 941917"/>
              <a:gd name="connsiteX29" fmla="*/ 3016250 w 5651500"/>
              <a:gd name="connsiteY29" fmla="*/ 796396 h 941917"/>
              <a:gd name="connsiteX30" fmla="*/ 3127375 w 5651500"/>
              <a:gd name="connsiteY30" fmla="*/ 844021 h 941917"/>
              <a:gd name="connsiteX31" fmla="*/ 3317875 w 5651500"/>
              <a:gd name="connsiteY31" fmla="*/ 891646 h 941917"/>
              <a:gd name="connsiteX32" fmla="*/ 3603625 w 5651500"/>
              <a:gd name="connsiteY32" fmla="*/ 891646 h 941917"/>
              <a:gd name="connsiteX33" fmla="*/ 3794125 w 5651500"/>
              <a:gd name="connsiteY33" fmla="*/ 923396 h 941917"/>
              <a:gd name="connsiteX34" fmla="*/ 4079875 w 5651500"/>
              <a:gd name="connsiteY34" fmla="*/ 923396 h 941917"/>
              <a:gd name="connsiteX35" fmla="*/ 4302125 w 5651500"/>
              <a:gd name="connsiteY35" fmla="*/ 939271 h 941917"/>
              <a:gd name="connsiteX36" fmla="*/ 4683125 w 5651500"/>
              <a:gd name="connsiteY36" fmla="*/ 939271 h 941917"/>
              <a:gd name="connsiteX37" fmla="*/ 5000625 w 5651500"/>
              <a:gd name="connsiteY37" fmla="*/ 923396 h 941917"/>
              <a:gd name="connsiteX38" fmla="*/ 5302250 w 5651500"/>
              <a:gd name="connsiteY38" fmla="*/ 907521 h 941917"/>
              <a:gd name="connsiteX39" fmla="*/ 5651500 w 5651500"/>
              <a:gd name="connsiteY39" fmla="*/ 844021 h 941917"/>
              <a:gd name="connsiteX40" fmla="*/ 5651500 w 5651500"/>
              <a:gd name="connsiteY40" fmla="*/ 844021 h 94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651500" h="941917">
                <a:moveTo>
                  <a:pt x="0" y="875771"/>
                </a:moveTo>
                <a:lnTo>
                  <a:pt x="571500" y="844021"/>
                </a:lnTo>
                <a:cubicBezTo>
                  <a:pt x="717021" y="838729"/>
                  <a:pt x="873125" y="844021"/>
                  <a:pt x="873125" y="844021"/>
                </a:cubicBezTo>
                <a:cubicBezTo>
                  <a:pt x="952500" y="844021"/>
                  <a:pt x="1005417" y="846667"/>
                  <a:pt x="1047750" y="844021"/>
                </a:cubicBezTo>
                <a:cubicBezTo>
                  <a:pt x="1090083" y="841375"/>
                  <a:pt x="1090083" y="841375"/>
                  <a:pt x="1127125" y="828146"/>
                </a:cubicBezTo>
                <a:cubicBezTo>
                  <a:pt x="1164167" y="814917"/>
                  <a:pt x="1230312" y="785813"/>
                  <a:pt x="1270000" y="764646"/>
                </a:cubicBezTo>
                <a:cubicBezTo>
                  <a:pt x="1309688" y="743479"/>
                  <a:pt x="1322917" y="717021"/>
                  <a:pt x="1365250" y="701146"/>
                </a:cubicBezTo>
                <a:cubicBezTo>
                  <a:pt x="1407583" y="685271"/>
                  <a:pt x="1463146" y="679979"/>
                  <a:pt x="1524000" y="669396"/>
                </a:cubicBezTo>
                <a:cubicBezTo>
                  <a:pt x="1584854" y="658813"/>
                  <a:pt x="1677458" y="642938"/>
                  <a:pt x="1730375" y="637646"/>
                </a:cubicBezTo>
                <a:cubicBezTo>
                  <a:pt x="1783292" y="632354"/>
                  <a:pt x="1799167" y="635000"/>
                  <a:pt x="1841500" y="637646"/>
                </a:cubicBezTo>
                <a:cubicBezTo>
                  <a:pt x="1883833" y="640292"/>
                  <a:pt x="1942042" y="645584"/>
                  <a:pt x="1984375" y="653521"/>
                </a:cubicBezTo>
                <a:cubicBezTo>
                  <a:pt x="2026708" y="661458"/>
                  <a:pt x="2095500" y="685271"/>
                  <a:pt x="2095500" y="685271"/>
                </a:cubicBezTo>
                <a:cubicBezTo>
                  <a:pt x="2132542" y="695854"/>
                  <a:pt x="2164292" y="706438"/>
                  <a:pt x="2206625" y="717021"/>
                </a:cubicBezTo>
                <a:cubicBezTo>
                  <a:pt x="2248958" y="727604"/>
                  <a:pt x="2309813" y="735542"/>
                  <a:pt x="2349500" y="748771"/>
                </a:cubicBezTo>
                <a:cubicBezTo>
                  <a:pt x="2389187" y="762000"/>
                  <a:pt x="2418292" y="785813"/>
                  <a:pt x="2444750" y="796396"/>
                </a:cubicBezTo>
                <a:cubicBezTo>
                  <a:pt x="2471208" y="806979"/>
                  <a:pt x="2487083" y="809625"/>
                  <a:pt x="2508250" y="812271"/>
                </a:cubicBezTo>
                <a:cubicBezTo>
                  <a:pt x="2529417" y="814917"/>
                  <a:pt x="2571750" y="812271"/>
                  <a:pt x="2571750" y="812271"/>
                </a:cubicBezTo>
                <a:cubicBezTo>
                  <a:pt x="2595562" y="812271"/>
                  <a:pt x="2627313" y="814917"/>
                  <a:pt x="2651125" y="812271"/>
                </a:cubicBezTo>
                <a:cubicBezTo>
                  <a:pt x="2674937" y="809625"/>
                  <a:pt x="2693458" y="849313"/>
                  <a:pt x="2714625" y="796396"/>
                </a:cubicBezTo>
                <a:cubicBezTo>
                  <a:pt x="2735792" y="743479"/>
                  <a:pt x="2767542" y="590021"/>
                  <a:pt x="2778125" y="494771"/>
                </a:cubicBezTo>
                <a:cubicBezTo>
                  <a:pt x="2788708" y="399521"/>
                  <a:pt x="2772833" y="293688"/>
                  <a:pt x="2778125" y="224896"/>
                </a:cubicBezTo>
                <a:cubicBezTo>
                  <a:pt x="2783417" y="156104"/>
                  <a:pt x="2801938" y="116417"/>
                  <a:pt x="2809875" y="82021"/>
                </a:cubicBezTo>
                <a:cubicBezTo>
                  <a:pt x="2817812" y="47625"/>
                  <a:pt x="2815167" y="31750"/>
                  <a:pt x="2825750" y="18521"/>
                </a:cubicBezTo>
                <a:cubicBezTo>
                  <a:pt x="2836333" y="5292"/>
                  <a:pt x="2860146" y="0"/>
                  <a:pt x="2873375" y="2646"/>
                </a:cubicBezTo>
                <a:cubicBezTo>
                  <a:pt x="2886604" y="5292"/>
                  <a:pt x="2891896" y="10584"/>
                  <a:pt x="2905125" y="34396"/>
                </a:cubicBezTo>
                <a:cubicBezTo>
                  <a:pt x="2918354" y="58208"/>
                  <a:pt x="2939521" y="95250"/>
                  <a:pt x="2952750" y="145521"/>
                </a:cubicBezTo>
                <a:cubicBezTo>
                  <a:pt x="2965979" y="195792"/>
                  <a:pt x="2976563" y="259292"/>
                  <a:pt x="2984500" y="336021"/>
                </a:cubicBezTo>
                <a:cubicBezTo>
                  <a:pt x="2992437" y="412750"/>
                  <a:pt x="2997729" y="545042"/>
                  <a:pt x="3000375" y="605896"/>
                </a:cubicBezTo>
                <a:cubicBezTo>
                  <a:pt x="3003021" y="666750"/>
                  <a:pt x="2997729" y="669396"/>
                  <a:pt x="3000375" y="701146"/>
                </a:cubicBezTo>
                <a:cubicBezTo>
                  <a:pt x="3003021" y="732896"/>
                  <a:pt x="2995083" y="772584"/>
                  <a:pt x="3016250" y="796396"/>
                </a:cubicBezTo>
                <a:cubicBezTo>
                  <a:pt x="3037417" y="820209"/>
                  <a:pt x="3077104" y="828146"/>
                  <a:pt x="3127375" y="844021"/>
                </a:cubicBezTo>
                <a:cubicBezTo>
                  <a:pt x="3177646" y="859896"/>
                  <a:pt x="3238500" y="883709"/>
                  <a:pt x="3317875" y="891646"/>
                </a:cubicBezTo>
                <a:cubicBezTo>
                  <a:pt x="3397250" y="899583"/>
                  <a:pt x="3524250" y="886354"/>
                  <a:pt x="3603625" y="891646"/>
                </a:cubicBezTo>
                <a:cubicBezTo>
                  <a:pt x="3683000" y="896938"/>
                  <a:pt x="3714750" y="918104"/>
                  <a:pt x="3794125" y="923396"/>
                </a:cubicBezTo>
                <a:cubicBezTo>
                  <a:pt x="3873500" y="928688"/>
                  <a:pt x="3995208" y="920750"/>
                  <a:pt x="4079875" y="923396"/>
                </a:cubicBezTo>
                <a:cubicBezTo>
                  <a:pt x="4164542" y="926042"/>
                  <a:pt x="4201583" y="936625"/>
                  <a:pt x="4302125" y="939271"/>
                </a:cubicBezTo>
                <a:cubicBezTo>
                  <a:pt x="4402667" y="941917"/>
                  <a:pt x="4566708" y="941917"/>
                  <a:pt x="4683125" y="939271"/>
                </a:cubicBezTo>
                <a:cubicBezTo>
                  <a:pt x="4799542" y="936625"/>
                  <a:pt x="5000625" y="923396"/>
                  <a:pt x="5000625" y="923396"/>
                </a:cubicBezTo>
                <a:cubicBezTo>
                  <a:pt x="5103812" y="918104"/>
                  <a:pt x="5193771" y="920750"/>
                  <a:pt x="5302250" y="907521"/>
                </a:cubicBezTo>
                <a:cubicBezTo>
                  <a:pt x="5410729" y="894292"/>
                  <a:pt x="5651500" y="844021"/>
                  <a:pt x="5651500" y="844021"/>
                </a:cubicBezTo>
                <a:lnTo>
                  <a:pt x="5651500" y="844021"/>
                </a:lnTo>
              </a:path>
            </a:pathLst>
          </a:custGeom>
          <a:ln w="63500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730375" y="2965450"/>
            <a:ext cx="5603875" cy="796925"/>
          </a:xfrm>
          <a:custGeom>
            <a:avLst/>
            <a:gdLst>
              <a:gd name="connsiteX0" fmla="*/ 0 w 5603875"/>
              <a:gd name="connsiteY0" fmla="*/ 796396 h 796396"/>
              <a:gd name="connsiteX1" fmla="*/ 984250 w 5603875"/>
              <a:gd name="connsiteY1" fmla="*/ 732896 h 796396"/>
              <a:gd name="connsiteX2" fmla="*/ 1206500 w 5603875"/>
              <a:gd name="connsiteY2" fmla="*/ 653521 h 796396"/>
              <a:gd name="connsiteX3" fmla="*/ 1349375 w 5603875"/>
              <a:gd name="connsiteY3" fmla="*/ 574146 h 796396"/>
              <a:gd name="connsiteX4" fmla="*/ 1492250 w 5603875"/>
              <a:gd name="connsiteY4" fmla="*/ 542396 h 796396"/>
              <a:gd name="connsiteX5" fmla="*/ 1682750 w 5603875"/>
              <a:gd name="connsiteY5" fmla="*/ 431271 h 796396"/>
              <a:gd name="connsiteX6" fmla="*/ 1889125 w 5603875"/>
              <a:gd name="connsiteY6" fmla="*/ 367771 h 796396"/>
              <a:gd name="connsiteX7" fmla="*/ 2079625 w 5603875"/>
              <a:gd name="connsiteY7" fmla="*/ 272521 h 796396"/>
              <a:gd name="connsiteX8" fmla="*/ 2174875 w 5603875"/>
              <a:gd name="connsiteY8" fmla="*/ 256646 h 796396"/>
              <a:gd name="connsiteX9" fmla="*/ 2254250 w 5603875"/>
              <a:gd name="connsiteY9" fmla="*/ 224896 h 796396"/>
              <a:gd name="connsiteX10" fmla="*/ 2428875 w 5603875"/>
              <a:gd name="connsiteY10" fmla="*/ 145521 h 796396"/>
              <a:gd name="connsiteX11" fmla="*/ 2571750 w 5603875"/>
              <a:gd name="connsiteY11" fmla="*/ 66146 h 796396"/>
              <a:gd name="connsiteX12" fmla="*/ 2651125 w 5603875"/>
              <a:gd name="connsiteY12" fmla="*/ 34396 h 796396"/>
              <a:gd name="connsiteX13" fmla="*/ 2794000 w 5603875"/>
              <a:gd name="connsiteY13" fmla="*/ 2646 h 796396"/>
              <a:gd name="connsiteX14" fmla="*/ 3048000 w 5603875"/>
              <a:gd name="connsiteY14" fmla="*/ 18521 h 796396"/>
              <a:gd name="connsiteX15" fmla="*/ 3254375 w 5603875"/>
              <a:gd name="connsiteY15" fmla="*/ 113771 h 796396"/>
              <a:gd name="connsiteX16" fmla="*/ 3667125 w 5603875"/>
              <a:gd name="connsiteY16" fmla="*/ 463021 h 796396"/>
              <a:gd name="connsiteX17" fmla="*/ 4048125 w 5603875"/>
              <a:gd name="connsiteY17" fmla="*/ 669396 h 796396"/>
              <a:gd name="connsiteX18" fmla="*/ 4349750 w 5603875"/>
              <a:gd name="connsiteY18" fmla="*/ 574146 h 796396"/>
              <a:gd name="connsiteX19" fmla="*/ 4556125 w 5603875"/>
              <a:gd name="connsiteY19" fmla="*/ 542396 h 796396"/>
              <a:gd name="connsiteX20" fmla="*/ 4762500 w 5603875"/>
              <a:gd name="connsiteY20" fmla="*/ 542396 h 796396"/>
              <a:gd name="connsiteX21" fmla="*/ 4984750 w 5603875"/>
              <a:gd name="connsiteY21" fmla="*/ 574146 h 796396"/>
              <a:gd name="connsiteX22" fmla="*/ 5175250 w 5603875"/>
              <a:gd name="connsiteY22" fmla="*/ 637646 h 796396"/>
              <a:gd name="connsiteX23" fmla="*/ 5461000 w 5603875"/>
              <a:gd name="connsiteY23" fmla="*/ 701146 h 796396"/>
              <a:gd name="connsiteX24" fmla="*/ 5603875 w 5603875"/>
              <a:gd name="connsiteY24" fmla="*/ 748771 h 796396"/>
              <a:gd name="connsiteX25" fmla="*/ 5603875 w 5603875"/>
              <a:gd name="connsiteY25" fmla="*/ 748771 h 79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603875" h="796396">
                <a:moveTo>
                  <a:pt x="0" y="796396"/>
                </a:moveTo>
                <a:cubicBezTo>
                  <a:pt x="391583" y="776552"/>
                  <a:pt x="783167" y="756709"/>
                  <a:pt x="984250" y="732896"/>
                </a:cubicBezTo>
                <a:cubicBezTo>
                  <a:pt x="1185333" y="709083"/>
                  <a:pt x="1145646" y="679979"/>
                  <a:pt x="1206500" y="653521"/>
                </a:cubicBezTo>
                <a:cubicBezTo>
                  <a:pt x="1267354" y="627063"/>
                  <a:pt x="1301750" y="592667"/>
                  <a:pt x="1349375" y="574146"/>
                </a:cubicBezTo>
                <a:cubicBezTo>
                  <a:pt x="1397000" y="555625"/>
                  <a:pt x="1436688" y="566208"/>
                  <a:pt x="1492250" y="542396"/>
                </a:cubicBezTo>
                <a:cubicBezTo>
                  <a:pt x="1547812" y="518584"/>
                  <a:pt x="1616604" y="460375"/>
                  <a:pt x="1682750" y="431271"/>
                </a:cubicBezTo>
                <a:cubicBezTo>
                  <a:pt x="1748896" y="402167"/>
                  <a:pt x="1822979" y="394229"/>
                  <a:pt x="1889125" y="367771"/>
                </a:cubicBezTo>
                <a:cubicBezTo>
                  <a:pt x="1955271" y="341313"/>
                  <a:pt x="2032000" y="291042"/>
                  <a:pt x="2079625" y="272521"/>
                </a:cubicBezTo>
                <a:cubicBezTo>
                  <a:pt x="2127250" y="254000"/>
                  <a:pt x="2145771" y="264583"/>
                  <a:pt x="2174875" y="256646"/>
                </a:cubicBezTo>
                <a:cubicBezTo>
                  <a:pt x="2203979" y="248709"/>
                  <a:pt x="2211917" y="243417"/>
                  <a:pt x="2254250" y="224896"/>
                </a:cubicBezTo>
                <a:cubicBezTo>
                  <a:pt x="2296583" y="206375"/>
                  <a:pt x="2375958" y="171979"/>
                  <a:pt x="2428875" y="145521"/>
                </a:cubicBezTo>
                <a:cubicBezTo>
                  <a:pt x="2481792" y="119063"/>
                  <a:pt x="2534708" y="84667"/>
                  <a:pt x="2571750" y="66146"/>
                </a:cubicBezTo>
                <a:cubicBezTo>
                  <a:pt x="2608792" y="47625"/>
                  <a:pt x="2614083" y="44979"/>
                  <a:pt x="2651125" y="34396"/>
                </a:cubicBezTo>
                <a:cubicBezTo>
                  <a:pt x="2688167" y="23813"/>
                  <a:pt x="2727854" y="5292"/>
                  <a:pt x="2794000" y="2646"/>
                </a:cubicBezTo>
                <a:cubicBezTo>
                  <a:pt x="2860146" y="0"/>
                  <a:pt x="2971271" y="0"/>
                  <a:pt x="3048000" y="18521"/>
                </a:cubicBezTo>
                <a:cubicBezTo>
                  <a:pt x="3124729" y="37042"/>
                  <a:pt x="3151188" y="39688"/>
                  <a:pt x="3254375" y="113771"/>
                </a:cubicBezTo>
                <a:cubicBezTo>
                  <a:pt x="3357562" y="187854"/>
                  <a:pt x="3534833" y="370417"/>
                  <a:pt x="3667125" y="463021"/>
                </a:cubicBezTo>
                <a:cubicBezTo>
                  <a:pt x="3799417" y="555625"/>
                  <a:pt x="3934354" y="650875"/>
                  <a:pt x="4048125" y="669396"/>
                </a:cubicBezTo>
                <a:cubicBezTo>
                  <a:pt x="4161896" y="687917"/>
                  <a:pt x="4265083" y="595313"/>
                  <a:pt x="4349750" y="574146"/>
                </a:cubicBezTo>
                <a:cubicBezTo>
                  <a:pt x="4434417" y="552979"/>
                  <a:pt x="4487333" y="547688"/>
                  <a:pt x="4556125" y="542396"/>
                </a:cubicBezTo>
                <a:cubicBezTo>
                  <a:pt x="4624917" y="537104"/>
                  <a:pt x="4691063" y="537104"/>
                  <a:pt x="4762500" y="542396"/>
                </a:cubicBezTo>
                <a:cubicBezTo>
                  <a:pt x="4833937" y="547688"/>
                  <a:pt x="4915958" y="558271"/>
                  <a:pt x="4984750" y="574146"/>
                </a:cubicBezTo>
                <a:cubicBezTo>
                  <a:pt x="5053542" y="590021"/>
                  <a:pt x="5095875" y="616479"/>
                  <a:pt x="5175250" y="637646"/>
                </a:cubicBezTo>
                <a:cubicBezTo>
                  <a:pt x="5254625" y="658813"/>
                  <a:pt x="5389563" y="682625"/>
                  <a:pt x="5461000" y="701146"/>
                </a:cubicBezTo>
                <a:cubicBezTo>
                  <a:pt x="5532437" y="719667"/>
                  <a:pt x="5603875" y="748771"/>
                  <a:pt x="5603875" y="748771"/>
                </a:cubicBezTo>
                <a:lnTo>
                  <a:pt x="5603875" y="748771"/>
                </a:lnTo>
              </a:path>
            </a:pathLst>
          </a:custGeom>
          <a:ln w="635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11350" y="4240213"/>
            <a:ext cx="1120775" cy="369887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714500" y="4238625"/>
            <a:ext cx="56515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1746250" y="4240213"/>
            <a:ext cx="6000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1			7		     14			21		      28</a:t>
            </a:r>
          </a:p>
        </p:txBody>
      </p:sp>
      <p:sp>
        <p:nvSpPr>
          <p:cNvPr id="16" name="Oval 15"/>
          <p:cNvSpPr/>
          <p:nvPr/>
        </p:nvSpPr>
        <p:spPr>
          <a:xfrm>
            <a:off x="2870200" y="2581275"/>
            <a:ext cx="336549" cy="317500"/>
          </a:xfrm>
          <a:prstGeom prst="ellipse">
            <a:avLst/>
          </a:prstGeom>
          <a:ln w="1016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74875" y="2533650"/>
            <a:ext cx="215900" cy="244475"/>
          </a:xfrm>
          <a:prstGeom prst="ellipse">
            <a:avLst/>
          </a:prstGeom>
          <a:ln w="1016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09874" y="2041525"/>
            <a:ext cx="301625" cy="317500"/>
          </a:xfrm>
          <a:prstGeom prst="ellipse">
            <a:avLst/>
          </a:prstGeom>
          <a:ln w="1016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387725" y="1755775"/>
            <a:ext cx="542925" cy="539750"/>
          </a:xfrm>
          <a:prstGeom prst="ellipse">
            <a:avLst/>
          </a:prstGeom>
          <a:ln w="1016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825625" y="2389187"/>
            <a:ext cx="215900" cy="244475"/>
          </a:xfrm>
          <a:prstGeom prst="ellipse">
            <a:avLst/>
          </a:prstGeom>
          <a:ln w="1016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66900" y="2781300"/>
            <a:ext cx="215900" cy="244475"/>
          </a:xfrm>
          <a:prstGeom prst="ellipse">
            <a:avLst/>
          </a:prstGeom>
          <a:ln w="1016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120900" y="2098675"/>
            <a:ext cx="215900" cy="244475"/>
          </a:xfrm>
          <a:prstGeom prst="ellipse">
            <a:avLst/>
          </a:prstGeom>
          <a:ln w="1016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660775" y="1882775"/>
            <a:ext cx="222250" cy="257175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08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572000" y="2533650"/>
            <a:ext cx="1190625" cy="55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714500" y="2309813"/>
            <a:ext cx="5651500" cy="1804987"/>
          </a:xfrm>
          <a:custGeom>
            <a:avLst/>
            <a:gdLst>
              <a:gd name="connsiteX0" fmla="*/ 0 w 5651500"/>
              <a:gd name="connsiteY0" fmla="*/ 1770062 h 1804458"/>
              <a:gd name="connsiteX1" fmla="*/ 619125 w 5651500"/>
              <a:gd name="connsiteY1" fmla="*/ 1770062 h 1804458"/>
              <a:gd name="connsiteX2" fmla="*/ 1254125 w 5651500"/>
              <a:gd name="connsiteY2" fmla="*/ 1754187 h 1804458"/>
              <a:gd name="connsiteX3" fmla="*/ 1984375 w 5651500"/>
              <a:gd name="connsiteY3" fmla="*/ 1754187 h 1804458"/>
              <a:gd name="connsiteX4" fmla="*/ 2174875 w 5651500"/>
              <a:gd name="connsiteY4" fmla="*/ 1738312 h 1804458"/>
              <a:gd name="connsiteX5" fmla="*/ 2492375 w 5651500"/>
              <a:gd name="connsiteY5" fmla="*/ 1738312 h 1804458"/>
              <a:gd name="connsiteX6" fmla="*/ 2682875 w 5651500"/>
              <a:gd name="connsiteY6" fmla="*/ 1341437 h 1804458"/>
              <a:gd name="connsiteX7" fmla="*/ 2778125 w 5651500"/>
              <a:gd name="connsiteY7" fmla="*/ 452437 h 1804458"/>
              <a:gd name="connsiteX8" fmla="*/ 2809875 w 5651500"/>
              <a:gd name="connsiteY8" fmla="*/ 214312 h 1804458"/>
              <a:gd name="connsiteX9" fmla="*/ 2873375 w 5651500"/>
              <a:gd name="connsiteY9" fmla="*/ 214312 h 1804458"/>
              <a:gd name="connsiteX10" fmla="*/ 2968625 w 5651500"/>
              <a:gd name="connsiteY10" fmla="*/ 1500187 h 1804458"/>
              <a:gd name="connsiteX11" fmla="*/ 3048000 w 5651500"/>
              <a:gd name="connsiteY11" fmla="*/ 1690687 h 1804458"/>
              <a:gd name="connsiteX12" fmla="*/ 3175000 w 5651500"/>
              <a:gd name="connsiteY12" fmla="*/ 1722437 h 1804458"/>
              <a:gd name="connsiteX13" fmla="*/ 3683000 w 5651500"/>
              <a:gd name="connsiteY13" fmla="*/ 1770062 h 1804458"/>
              <a:gd name="connsiteX14" fmla="*/ 4238625 w 5651500"/>
              <a:gd name="connsiteY14" fmla="*/ 1770062 h 1804458"/>
              <a:gd name="connsiteX15" fmla="*/ 4889500 w 5651500"/>
              <a:gd name="connsiteY15" fmla="*/ 1785937 h 1804458"/>
              <a:gd name="connsiteX16" fmla="*/ 5651500 w 5651500"/>
              <a:gd name="connsiteY16" fmla="*/ 1770062 h 1804458"/>
              <a:gd name="connsiteX17" fmla="*/ 5651500 w 5651500"/>
              <a:gd name="connsiteY17" fmla="*/ 1770062 h 180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51500" h="1804458">
                <a:moveTo>
                  <a:pt x="0" y="1770062"/>
                </a:moveTo>
                <a:lnTo>
                  <a:pt x="619125" y="1770062"/>
                </a:lnTo>
                <a:cubicBezTo>
                  <a:pt x="828146" y="1767416"/>
                  <a:pt x="1026583" y="1756833"/>
                  <a:pt x="1254125" y="1754187"/>
                </a:cubicBezTo>
                <a:cubicBezTo>
                  <a:pt x="1481667" y="1751541"/>
                  <a:pt x="1830917" y="1756833"/>
                  <a:pt x="1984375" y="1754187"/>
                </a:cubicBezTo>
                <a:cubicBezTo>
                  <a:pt x="2137833" y="1751541"/>
                  <a:pt x="2090208" y="1740958"/>
                  <a:pt x="2174875" y="1738312"/>
                </a:cubicBezTo>
                <a:cubicBezTo>
                  <a:pt x="2259542" y="1735666"/>
                  <a:pt x="2407708" y="1804458"/>
                  <a:pt x="2492375" y="1738312"/>
                </a:cubicBezTo>
                <a:cubicBezTo>
                  <a:pt x="2577042" y="1672166"/>
                  <a:pt x="2635250" y="1555749"/>
                  <a:pt x="2682875" y="1341437"/>
                </a:cubicBezTo>
                <a:cubicBezTo>
                  <a:pt x="2730500" y="1127125"/>
                  <a:pt x="2756958" y="640291"/>
                  <a:pt x="2778125" y="452437"/>
                </a:cubicBezTo>
                <a:cubicBezTo>
                  <a:pt x="2799292" y="264583"/>
                  <a:pt x="2794000" y="253999"/>
                  <a:pt x="2809875" y="214312"/>
                </a:cubicBezTo>
                <a:cubicBezTo>
                  <a:pt x="2825750" y="174625"/>
                  <a:pt x="2846917" y="0"/>
                  <a:pt x="2873375" y="214312"/>
                </a:cubicBezTo>
                <a:cubicBezTo>
                  <a:pt x="2899833" y="428624"/>
                  <a:pt x="2939521" y="1254125"/>
                  <a:pt x="2968625" y="1500187"/>
                </a:cubicBezTo>
                <a:cubicBezTo>
                  <a:pt x="2997729" y="1746249"/>
                  <a:pt x="3013604" y="1653645"/>
                  <a:pt x="3048000" y="1690687"/>
                </a:cubicBezTo>
                <a:cubicBezTo>
                  <a:pt x="3082396" y="1727729"/>
                  <a:pt x="3069167" y="1709208"/>
                  <a:pt x="3175000" y="1722437"/>
                </a:cubicBezTo>
                <a:cubicBezTo>
                  <a:pt x="3280833" y="1735666"/>
                  <a:pt x="3505729" y="1762125"/>
                  <a:pt x="3683000" y="1770062"/>
                </a:cubicBezTo>
                <a:cubicBezTo>
                  <a:pt x="3860271" y="1777999"/>
                  <a:pt x="4037542" y="1767416"/>
                  <a:pt x="4238625" y="1770062"/>
                </a:cubicBezTo>
                <a:cubicBezTo>
                  <a:pt x="4439708" y="1772708"/>
                  <a:pt x="4654021" y="1785937"/>
                  <a:pt x="4889500" y="1785937"/>
                </a:cubicBezTo>
                <a:cubicBezTo>
                  <a:pt x="5124979" y="1785937"/>
                  <a:pt x="5651500" y="1770062"/>
                  <a:pt x="5651500" y="1770062"/>
                </a:cubicBezTo>
                <a:lnTo>
                  <a:pt x="5651500" y="1770062"/>
                </a:lnTo>
              </a:path>
            </a:pathLst>
          </a:custGeom>
          <a:ln w="635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9813" y="2616200"/>
            <a:ext cx="2547937" cy="11176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88" name="TextBox 34"/>
          <p:cNvSpPr txBox="1">
            <a:spLocks noChangeArrowheads="1"/>
          </p:cNvSpPr>
          <p:nvPr/>
        </p:nvSpPr>
        <p:spPr bwMode="auto">
          <a:xfrm>
            <a:off x="904875" y="3813175"/>
            <a:ext cx="730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solidFill>
                  <a:schemeClr val="accent2"/>
                </a:solidFill>
              </a:rPr>
              <a:t>FSH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-63500" y="3552825"/>
            <a:ext cx="1714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rPr>
              <a:t>OESTRADIOL</a:t>
            </a:r>
          </a:p>
        </p:txBody>
      </p:sp>
      <p:sp>
        <p:nvSpPr>
          <p:cNvPr id="19490" name="TextBox 36"/>
          <p:cNvSpPr txBox="1">
            <a:spLocks noChangeArrowheads="1"/>
          </p:cNvSpPr>
          <p:nvPr/>
        </p:nvSpPr>
        <p:spPr bwMode="auto">
          <a:xfrm>
            <a:off x="898525" y="4044950"/>
            <a:ext cx="730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LH</a:t>
            </a:r>
          </a:p>
        </p:txBody>
      </p:sp>
      <p:sp>
        <p:nvSpPr>
          <p:cNvPr id="26" name="Cloud 25"/>
          <p:cNvSpPr/>
          <p:nvPr/>
        </p:nvSpPr>
        <p:spPr>
          <a:xfrm>
            <a:off x="4476750" y="1028700"/>
            <a:ext cx="1031875" cy="1111250"/>
          </a:xfrm>
          <a:prstGeom prst="cloud">
            <a:avLst/>
          </a:prstGeom>
          <a:gradFill flip="none" rotWithShape="1">
            <a:gsLst>
              <a:gs pos="0">
                <a:schemeClr val="accent6"/>
              </a:gs>
              <a:gs pos="100000">
                <a:srgbClr val="FFCC66"/>
              </a:gs>
            </a:gsLst>
            <a:path path="circle">
              <a:fillToRect l="100000" t="100000"/>
            </a:path>
            <a:tileRect r="-100000" b="-100000"/>
          </a:gradFill>
          <a:ln w="88900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730375" y="3313113"/>
            <a:ext cx="5651500" cy="846137"/>
          </a:xfrm>
          <a:custGeom>
            <a:avLst/>
            <a:gdLst>
              <a:gd name="connsiteX0" fmla="*/ 0 w 5651500"/>
              <a:gd name="connsiteY0" fmla="*/ 846667 h 846667"/>
              <a:gd name="connsiteX1" fmla="*/ 1000125 w 5651500"/>
              <a:gd name="connsiteY1" fmla="*/ 830792 h 846667"/>
              <a:gd name="connsiteX2" fmla="*/ 1555750 w 5651500"/>
              <a:gd name="connsiteY2" fmla="*/ 799042 h 846667"/>
              <a:gd name="connsiteX3" fmla="*/ 2047875 w 5651500"/>
              <a:gd name="connsiteY3" fmla="*/ 799042 h 846667"/>
              <a:gd name="connsiteX4" fmla="*/ 2381250 w 5651500"/>
              <a:gd name="connsiteY4" fmla="*/ 799042 h 846667"/>
              <a:gd name="connsiteX5" fmla="*/ 2555875 w 5651500"/>
              <a:gd name="connsiteY5" fmla="*/ 799042 h 846667"/>
              <a:gd name="connsiteX6" fmla="*/ 2698750 w 5651500"/>
              <a:gd name="connsiteY6" fmla="*/ 783167 h 846667"/>
              <a:gd name="connsiteX7" fmla="*/ 2984500 w 5651500"/>
              <a:gd name="connsiteY7" fmla="*/ 672042 h 846667"/>
              <a:gd name="connsiteX8" fmla="*/ 3254375 w 5651500"/>
              <a:gd name="connsiteY8" fmla="*/ 497417 h 846667"/>
              <a:gd name="connsiteX9" fmla="*/ 3429000 w 5651500"/>
              <a:gd name="connsiteY9" fmla="*/ 386292 h 846667"/>
              <a:gd name="connsiteX10" fmla="*/ 3651250 w 5651500"/>
              <a:gd name="connsiteY10" fmla="*/ 243417 h 846667"/>
              <a:gd name="connsiteX11" fmla="*/ 3873500 w 5651500"/>
              <a:gd name="connsiteY11" fmla="*/ 116417 h 846667"/>
              <a:gd name="connsiteX12" fmla="*/ 4095750 w 5651500"/>
              <a:gd name="connsiteY12" fmla="*/ 52917 h 846667"/>
              <a:gd name="connsiteX13" fmla="*/ 4365625 w 5651500"/>
              <a:gd name="connsiteY13" fmla="*/ 5292 h 846667"/>
              <a:gd name="connsiteX14" fmla="*/ 4619625 w 5651500"/>
              <a:gd name="connsiteY14" fmla="*/ 84667 h 846667"/>
              <a:gd name="connsiteX15" fmla="*/ 4873625 w 5651500"/>
              <a:gd name="connsiteY15" fmla="*/ 179917 h 846667"/>
              <a:gd name="connsiteX16" fmla="*/ 5111750 w 5651500"/>
              <a:gd name="connsiteY16" fmla="*/ 259292 h 846667"/>
              <a:gd name="connsiteX17" fmla="*/ 5349875 w 5651500"/>
              <a:gd name="connsiteY17" fmla="*/ 433917 h 846667"/>
              <a:gd name="connsiteX18" fmla="*/ 5508625 w 5651500"/>
              <a:gd name="connsiteY18" fmla="*/ 560917 h 846667"/>
              <a:gd name="connsiteX19" fmla="*/ 5603875 w 5651500"/>
              <a:gd name="connsiteY19" fmla="*/ 703792 h 846667"/>
              <a:gd name="connsiteX20" fmla="*/ 5651500 w 5651500"/>
              <a:gd name="connsiteY20" fmla="*/ 830792 h 846667"/>
              <a:gd name="connsiteX21" fmla="*/ 5651500 w 5651500"/>
              <a:gd name="connsiteY21" fmla="*/ 830792 h 84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51500" h="846667">
                <a:moveTo>
                  <a:pt x="0" y="846667"/>
                </a:moveTo>
                <a:lnTo>
                  <a:pt x="1000125" y="830792"/>
                </a:lnTo>
                <a:cubicBezTo>
                  <a:pt x="1259416" y="822855"/>
                  <a:pt x="1381125" y="804334"/>
                  <a:pt x="1555750" y="799042"/>
                </a:cubicBezTo>
                <a:cubicBezTo>
                  <a:pt x="1730375" y="793750"/>
                  <a:pt x="2047875" y="799042"/>
                  <a:pt x="2047875" y="799042"/>
                </a:cubicBezTo>
                <a:lnTo>
                  <a:pt x="2381250" y="799042"/>
                </a:lnTo>
                <a:cubicBezTo>
                  <a:pt x="2465917" y="799042"/>
                  <a:pt x="2502959" y="801688"/>
                  <a:pt x="2555875" y="799042"/>
                </a:cubicBezTo>
                <a:cubicBezTo>
                  <a:pt x="2608791" y="796396"/>
                  <a:pt x="2627313" y="804334"/>
                  <a:pt x="2698750" y="783167"/>
                </a:cubicBezTo>
                <a:cubicBezTo>
                  <a:pt x="2770187" y="762000"/>
                  <a:pt x="2891896" y="719667"/>
                  <a:pt x="2984500" y="672042"/>
                </a:cubicBezTo>
                <a:cubicBezTo>
                  <a:pt x="3077104" y="624417"/>
                  <a:pt x="3254375" y="497417"/>
                  <a:pt x="3254375" y="497417"/>
                </a:cubicBezTo>
                <a:lnTo>
                  <a:pt x="3429000" y="386292"/>
                </a:lnTo>
                <a:cubicBezTo>
                  <a:pt x="3495146" y="343959"/>
                  <a:pt x="3577167" y="288396"/>
                  <a:pt x="3651250" y="243417"/>
                </a:cubicBezTo>
                <a:cubicBezTo>
                  <a:pt x="3725333" y="198438"/>
                  <a:pt x="3799417" y="148167"/>
                  <a:pt x="3873500" y="116417"/>
                </a:cubicBezTo>
                <a:cubicBezTo>
                  <a:pt x="3947583" y="84667"/>
                  <a:pt x="4013729" y="71438"/>
                  <a:pt x="4095750" y="52917"/>
                </a:cubicBezTo>
                <a:cubicBezTo>
                  <a:pt x="4177771" y="34396"/>
                  <a:pt x="4278313" y="0"/>
                  <a:pt x="4365625" y="5292"/>
                </a:cubicBezTo>
                <a:cubicBezTo>
                  <a:pt x="4452938" y="10584"/>
                  <a:pt x="4534958" y="55563"/>
                  <a:pt x="4619625" y="84667"/>
                </a:cubicBezTo>
                <a:cubicBezTo>
                  <a:pt x="4704292" y="113771"/>
                  <a:pt x="4791604" y="150813"/>
                  <a:pt x="4873625" y="179917"/>
                </a:cubicBezTo>
                <a:cubicBezTo>
                  <a:pt x="4955646" y="209021"/>
                  <a:pt x="5032375" y="216959"/>
                  <a:pt x="5111750" y="259292"/>
                </a:cubicBezTo>
                <a:cubicBezTo>
                  <a:pt x="5191125" y="301625"/>
                  <a:pt x="5283729" y="383646"/>
                  <a:pt x="5349875" y="433917"/>
                </a:cubicBezTo>
                <a:cubicBezTo>
                  <a:pt x="5416021" y="484188"/>
                  <a:pt x="5466292" y="515938"/>
                  <a:pt x="5508625" y="560917"/>
                </a:cubicBezTo>
                <a:cubicBezTo>
                  <a:pt x="5550958" y="605896"/>
                  <a:pt x="5580063" y="658813"/>
                  <a:pt x="5603875" y="703792"/>
                </a:cubicBezTo>
                <a:cubicBezTo>
                  <a:pt x="5627688" y="748771"/>
                  <a:pt x="5651500" y="830792"/>
                  <a:pt x="5651500" y="830792"/>
                </a:cubicBezTo>
                <a:lnTo>
                  <a:pt x="5651500" y="830792"/>
                </a:lnTo>
              </a:path>
            </a:pathLst>
          </a:custGeom>
          <a:ln w="63500">
            <a:solidFill>
              <a:schemeClr val="accent1">
                <a:lumMod val="50000"/>
              </a:schemeClr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Cloud 37"/>
          <p:cNvSpPr/>
          <p:nvPr/>
        </p:nvSpPr>
        <p:spPr>
          <a:xfrm>
            <a:off x="6604000" y="1196975"/>
            <a:ext cx="628650" cy="701675"/>
          </a:xfrm>
          <a:prstGeom prst="cloud">
            <a:avLst/>
          </a:prstGeom>
          <a:gradFill flip="none" rotWithShape="1">
            <a:gsLst>
              <a:gs pos="0">
                <a:schemeClr val="accent6"/>
              </a:gs>
              <a:gs pos="100000">
                <a:srgbClr val="FFCC66"/>
              </a:gs>
            </a:gsLst>
            <a:path path="circle">
              <a:fillToRect l="100000" t="100000"/>
            </a:path>
            <a:tileRect r="-100000" b="-100000"/>
          </a:gradFill>
          <a:ln w="88900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016750" y="2951163"/>
            <a:ext cx="21272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rPr>
              <a:t>PROGESTERONE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49875" y="415925"/>
            <a:ext cx="12541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rPr>
              <a:t>CORPUS LUTEUM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1911350" y="4889500"/>
            <a:ext cx="2660650" cy="1588"/>
          </a:xfrm>
          <a:prstGeom prst="line">
            <a:avLst/>
          </a:prstGeom>
          <a:ln w="152400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565650" y="4883150"/>
            <a:ext cx="2768600" cy="7938"/>
          </a:xfrm>
          <a:prstGeom prst="line">
            <a:avLst/>
          </a:prstGeom>
          <a:ln w="1524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911350" y="5080000"/>
            <a:ext cx="26543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rPr>
              <a:t>FOLLICULAR PHASE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635500" y="5089525"/>
            <a:ext cx="26543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rPr>
              <a:t>LUTEAL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27" grpId="0" animBg="1"/>
      <p:bldP spid="39" grpId="0"/>
      <p:bldP spid="40" grpId="0"/>
      <p:bldP spid="46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Dominant follicle in </a:t>
            </a:r>
            <a:br>
              <a:rPr lang="en-GB" dirty="0" smtClean="0"/>
            </a:br>
            <a:r>
              <a:rPr lang="en-GB" dirty="0" smtClean="0"/>
              <a:t>a natural cycle</a:t>
            </a:r>
            <a:endParaRPr lang="en-GB" dirty="0"/>
          </a:p>
        </p:txBody>
      </p:sp>
      <p:pic>
        <p:nvPicPr>
          <p:cNvPr id="33797" name="Content Placeholder 9" descr="Ov PCO.jpeg"/>
          <p:cNvPicPr>
            <a:picLocks noGrp="1" noChangeAspect="1"/>
          </p:cNvPicPr>
          <p:nvPr>
            <p:ph idx="1"/>
          </p:nvPr>
        </p:nvPicPr>
        <p:blipFill>
          <a:blip r:embed="rId2"/>
          <a:srcRect l="46951" t="7475" r="14445" b="974"/>
          <a:stretch>
            <a:fillRect/>
          </a:stretch>
        </p:blipFill>
        <p:spPr>
          <a:xfrm rot="16200000">
            <a:off x="2846302" y="1459518"/>
            <a:ext cx="3454400" cy="4954960"/>
          </a:xfrm>
        </p:spPr>
      </p:pic>
      <p:cxnSp>
        <p:nvCxnSpPr>
          <p:cNvPr id="11" name="Straight Arrow Connector 10"/>
          <p:cNvCxnSpPr/>
          <p:nvPr/>
        </p:nvCxnSpPr>
        <p:spPr>
          <a:xfrm rot="5400000">
            <a:off x="4698207" y="2884598"/>
            <a:ext cx="508000" cy="1587"/>
          </a:xfrm>
          <a:prstGeom prst="straightConnector1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714500" y="3140075"/>
            <a:ext cx="5651500" cy="942975"/>
          </a:xfrm>
          <a:custGeom>
            <a:avLst/>
            <a:gdLst>
              <a:gd name="connsiteX0" fmla="*/ 0 w 5651500"/>
              <a:gd name="connsiteY0" fmla="*/ 875771 h 941917"/>
              <a:gd name="connsiteX1" fmla="*/ 571500 w 5651500"/>
              <a:gd name="connsiteY1" fmla="*/ 844021 h 941917"/>
              <a:gd name="connsiteX2" fmla="*/ 873125 w 5651500"/>
              <a:gd name="connsiteY2" fmla="*/ 844021 h 941917"/>
              <a:gd name="connsiteX3" fmla="*/ 1047750 w 5651500"/>
              <a:gd name="connsiteY3" fmla="*/ 844021 h 941917"/>
              <a:gd name="connsiteX4" fmla="*/ 1127125 w 5651500"/>
              <a:gd name="connsiteY4" fmla="*/ 828146 h 941917"/>
              <a:gd name="connsiteX5" fmla="*/ 1270000 w 5651500"/>
              <a:gd name="connsiteY5" fmla="*/ 764646 h 941917"/>
              <a:gd name="connsiteX6" fmla="*/ 1365250 w 5651500"/>
              <a:gd name="connsiteY6" fmla="*/ 701146 h 941917"/>
              <a:gd name="connsiteX7" fmla="*/ 1524000 w 5651500"/>
              <a:gd name="connsiteY7" fmla="*/ 669396 h 941917"/>
              <a:gd name="connsiteX8" fmla="*/ 1730375 w 5651500"/>
              <a:gd name="connsiteY8" fmla="*/ 637646 h 941917"/>
              <a:gd name="connsiteX9" fmla="*/ 1841500 w 5651500"/>
              <a:gd name="connsiteY9" fmla="*/ 637646 h 941917"/>
              <a:gd name="connsiteX10" fmla="*/ 1984375 w 5651500"/>
              <a:gd name="connsiteY10" fmla="*/ 653521 h 941917"/>
              <a:gd name="connsiteX11" fmla="*/ 2095500 w 5651500"/>
              <a:gd name="connsiteY11" fmla="*/ 685271 h 941917"/>
              <a:gd name="connsiteX12" fmla="*/ 2206625 w 5651500"/>
              <a:gd name="connsiteY12" fmla="*/ 717021 h 941917"/>
              <a:gd name="connsiteX13" fmla="*/ 2349500 w 5651500"/>
              <a:gd name="connsiteY13" fmla="*/ 748771 h 941917"/>
              <a:gd name="connsiteX14" fmla="*/ 2444750 w 5651500"/>
              <a:gd name="connsiteY14" fmla="*/ 796396 h 941917"/>
              <a:gd name="connsiteX15" fmla="*/ 2508250 w 5651500"/>
              <a:gd name="connsiteY15" fmla="*/ 812271 h 941917"/>
              <a:gd name="connsiteX16" fmla="*/ 2571750 w 5651500"/>
              <a:gd name="connsiteY16" fmla="*/ 812271 h 941917"/>
              <a:gd name="connsiteX17" fmla="*/ 2651125 w 5651500"/>
              <a:gd name="connsiteY17" fmla="*/ 812271 h 941917"/>
              <a:gd name="connsiteX18" fmla="*/ 2714625 w 5651500"/>
              <a:gd name="connsiteY18" fmla="*/ 796396 h 941917"/>
              <a:gd name="connsiteX19" fmla="*/ 2778125 w 5651500"/>
              <a:gd name="connsiteY19" fmla="*/ 494771 h 941917"/>
              <a:gd name="connsiteX20" fmla="*/ 2778125 w 5651500"/>
              <a:gd name="connsiteY20" fmla="*/ 224896 h 941917"/>
              <a:gd name="connsiteX21" fmla="*/ 2809875 w 5651500"/>
              <a:gd name="connsiteY21" fmla="*/ 82021 h 941917"/>
              <a:gd name="connsiteX22" fmla="*/ 2825750 w 5651500"/>
              <a:gd name="connsiteY22" fmla="*/ 18521 h 941917"/>
              <a:gd name="connsiteX23" fmla="*/ 2873375 w 5651500"/>
              <a:gd name="connsiteY23" fmla="*/ 2646 h 941917"/>
              <a:gd name="connsiteX24" fmla="*/ 2905125 w 5651500"/>
              <a:gd name="connsiteY24" fmla="*/ 34396 h 941917"/>
              <a:gd name="connsiteX25" fmla="*/ 2952750 w 5651500"/>
              <a:gd name="connsiteY25" fmla="*/ 145521 h 941917"/>
              <a:gd name="connsiteX26" fmla="*/ 2984500 w 5651500"/>
              <a:gd name="connsiteY26" fmla="*/ 336021 h 941917"/>
              <a:gd name="connsiteX27" fmla="*/ 3000375 w 5651500"/>
              <a:gd name="connsiteY27" fmla="*/ 605896 h 941917"/>
              <a:gd name="connsiteX28" fmla="*/ 3000375 w 5651500"/>
              <a:gd name="connsiteY28" fmla="*/ 701146 h 941917"/>
              <a:gd name="connsiteX29" fmla="*/ 3016250 w 5651500"/>
              <a:gd name="connsiteY29" fmla="*/ 796396 h 941917"/>
              <a:gd name="connsiteX30" fmla="*/ 3127375 w 5651500"/>
              <a:gd name="connsiteY30" fmla="*/ 844021 h 941917"/>
              <a:gd name="connsiteX31" fmla="*/ 3317875 w 5651500"/>
              <a:gd name="connsiteY31" fmla="*/ 891646 h 941917"/>
              <a:gd name="connsiteX32" fmla="*/ 3603625 w 5651500"/>
              <a:gd name="connsiteY32" fmla="*/ 891646 h 941917"/>
              <a:gd name="connsiteX33" fmla="*/ 3794125 w 5651500"/>
              <a:gd name="connsiteY33" fmla="*/ 923396 h 941917"/>
              <a:gd name="connsiteX34" fmla="*/ 4079875 w 5651500"/>
              <a:gd name="connsiteY34" fmla="*/ 923396 h 941917"/>
              <a:gd name="connsiteX35" fmla="*/ 4302125 w 5651500"/>
              <a:gd name="connsiteY35" fmla="*/ 939271 h 941917"/>
              <a:gd name="connsiteX36" fmla="*/ 4683125 w 5651500"/>
              <a:gd name="connsiteY36" fmla="*/ 939271 h 941917"/>
              <a:gd name="connsiteX37" fmla="*/ 5000625 w 5651500"/>
              <a:gd name="connsiteY37" fmla="*/ 923396 h 941917"/>
              <a:gd name="connsiteX38" fmla="*/ 5302250 w 5651500"/>
              <a:gd name="connsiteY38" fmla="*/ 907521 h 941917"/>
              <a:gd name="connsiteX39" fmla="*/ 5651500 w 5651500"/>
              <a:gd name="connsiteY39" fmla="*/ 844021 h 941917"/>
              <a:gd name="connsiteX40" fmla="*/ 5651500 w 5651500"/>
              <a:gd name="connsiteY40" fmla="*/ 844021 h 94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651500" h="941917">
                <a:moveTo>
                  <a:pt x="0" y="875771"/>
                </a:moveTo>
                <a:lnTo>
                  <a:pt x="571500" y="844021"/>
                </a:lnTo>
                <a:cubicBezTo>
                  <a:pt x="717021" y="838729"/>
                  <a:pt x="873125" y="844021"/>
                  <a:pt x="873125" y="844021"/>
                </a:cubicBezTo>
                <a:cubicBezTo>
                  <a:pt x="952500" y="844021"/>
                  <a:pt x="1005417" y="846667"/>
                  <a:pt x="1047750" y="844021"/>
                </a:cubicBezTo>
                <a:cubicBezTo>
                  <a:pt x="1090083" y="841375"/>
                  <a:pt x="1090083" y="841375"/>
                  <a:pt x="1127125" y="828146"/>
                </a:cubicBezTo>
                <a:cubicBezTo>
                  <a:pt x="1164167" y="814917"/>
                  <a:pt x="1230312" y="785813"/>
                  <a:pt x="1270000" y="764646"/>
                </a:cubicBezTo>
                <a:cubicBezTo>
                  <a:pt x="1309688" y="743479"/>
                  <a:pt x="1322917" y="717021"/>
                  <a:pt x="1365250" y="701146"/>
                </a:cubicBezTo>
                <a:cubicBezTo>
                  <a:pt x="1407583" y="685271"/>
                  <a:pt x="1463146" y="679979"/>
                  <a:pt x="1524000" y="669396"/>
                </a:cubicBezTo>
                <a:cubicBezTo>
                  <a:pt x="1584854" y="658813"/>
                  <a:pt x="1677458" y="642938"/>
                  <a:pt x="1730375" y="637646"/>
                </a:cubicBezTo>
                <a:cubicBezTo>
                  <a:pt x="1783292" y="632354"/>
                  <a:pt x="1799167" y="635000"/>
                  <a:pt x="1841500" y="637646"/>
                </a:cubicBezTo>
                <a:cubicBezTo>
                  <a:pt x="1883833" y="640292"/>
                  <a:pt x="1942042" y="645584"/>
                  <a:pt x="1984375" y="653521"/>
                </a:cubicBezTo>
                <a:cubicBezTo>
                  <a:pt x="2026708" y="661458"/>
                  <a:pt x="2095500" y="685271"/>
                  <a:pt x="2095500" y="685271"/>
                </a:cubicBezTo>
                <a:cubicBezTo>
                  <a:pt x="2132542" y="695854"/>
                  <a:pt x="2164292" y="706438"/>
                  <a:pt x="2206625" y="717021"/>
                </a:cubicBezTo>
                <a:cubicBezTo>
                  <a:pt x="2248958" y="727604"/>
                  <a:pt x="2309813" y="735542"/>
                  <a:pt x="2349500" y="748771"/>
                </a:cubicBezTo>
                <a:cubicBezTo>
                  <a:pt x="2389187" y="762000"/>
                  <a:pt x="2418292" y="785813"/>
                  <a:pt x="2444750" y="796396"/>
                </a:cubicBezTo>
                <a:cubicBezTo>
                  <a:pt x="2471208" y="806979"/>
                  <a:pt x="2487083" y="809625"/>
                  <a:pt x="2508250" y="812271"/>
                </a:cubicBezTo>
                <a:cubicBezTo>
                  <a:pt x="2529417" y="814917"/>
                  <a:pt x="2571750" y="812271"/>
                  <a:pt x="2571750" y="812271"/>
                </a:cubicBezTo>
                <a:cubicBezTo>
                  <a:pt x="2595562" y="812271"/>
                  <a:pt x="2627313" y="814917"/>
                  <a:pt x="2651125" y="812271"/>
                </a:cubicBezTo>
                <a:cubicBezTo>
                  <a:pt x="2674937" y="809625"/>
                  <a:pt x="2693458" y="849313"/>
                  <a:pt x="2714625" y="796396"/>
                </a:cubicBezTo>
                <a:cubicBezTo>
                  <a:pt x="2735792" y="743479"/>
                  <a:pt x="2767542" y="590021"/>
                  <a:pt x="2778125" y="494771"/>
                </a:cubicBezTo>
                <a:cubicBezTo>
                  <a:pt x="2788708" y="399521"/>
                  <a:pt x="2772833" y="293688"/>
                  <a:pt x="2778125" y="224896"/>
                </a:cubicBezTo>
                <a:cubicBezTo>
                  <a:pt x="2783417" y="156104"/>
                  <a:pt x="2801938" y="116417"/>
                  <a:pt x="2809875" y="82021"/>
                </a:cubicBezTo>
                <a:cubicBezTo>
                  <a:pt x="2817812" y="47625"/>
                  <a:pt x="2815167" y="31750"/>
                  <a:pt x="2825750" y="18521"/>
                </a:cubicBezTo>
                <a:cubicBezTo>
                  <a:pt x="2836333" y="5292"/>
                  <a:pt x="2860146" y="0"/>
                  <a:pt x="2873375" y="2646"/>
                </a:cubicBezTo>
                <a:cubicBezTo>
                  <a:pt x="2886604" y="5292"/>
                  <a:pt x="2891896" y="10584"/>
                  <a:pt x="2905125" y="34396"/>
                </a:cubicBezTo>
                <a:cubicBezTo>
                  <a:pt x="2918354" y="58208"/>
                  <a:pt x="2939521" y="95250"/>
                  <a:pt x="2952750" y="145521"/>
                </a:cubicBezTo>
                <a:cubicBezTo>
                  <a:pt x="2965979" y="195792"/>
                  <a:pt x="2976563" y="259292"/>
                  <a:pt x="2984500" y="336021"/>
                </a:cubicBezTo>
                <a:cubicBezTo>
                  <a:pt x="2992437" y="412750"/>
                  <a:pt x="2997729" y="545042"/>
                  <a:pt x="3000375" y="605896"/>
                </a:cubicBezTo>
                <a:cubicBezTo>
                  <a:pt x="3003021" y="666750"/>
                  <a:pt x="2997729" y="669396"/>
                  <a:pt x="3000375" y="701146"/>
                </a:cubicBezTo>
                <a:cubicBezTo>
                  <a:pt x="3003021" y="732896"/>
                  <a:pt x="2995083" y="772584"/>
                  <a:pt x="3016250" y="796396"/>
                </a:cubicBezTo>
                <a:cubicBezTo>
                  <a:pt x="3037417" y="820209"/>
                  <a:pt x="3077104" y="828146"/>
                  <a:pt x="3127375" y="844021"/>
                </a:cubicBezTo>
                <a:cubicBezTo>
                  <a:pt x="3177646" y="859896"/>
                  <a:pt x="3238500" y="883709"/>
                  <a:pt x="3317875" y="891646"/>
                </a:cubicBezTo>
                <a:cubicBezTo>
                  <a:pt x="3397250" y="899583"/>
                  <a:pt x="3524250" y="886354"/>
                  <a:pt x="3603625" y="891646"/>
                </a:cubicBezTo>
                <a:cubicBezTo>
                  <a:pt x="3683000" y="896938"/>
                  <a:pt x="3714750" y="918104"/>
                  <a:pt x="3794125" y="923396"/>
                </a:cubicBezTo>
                <a:cubicBezTo>
                  <a:pt x="3873500" y="928688"/>
                  <a:pt x="3995208" y="920750"/>
                  <a:pt x="4079875" y="923396"/>
                </a:cubicBezTo>
                <a:cubicBezTo>
                  <a:pt x="4164542" y="926042"/>
                  <a:pt x="4201583" y="936625"/>
                  <a:pt x="4302125" y="939271"/>
                </a:cubicBezTo>
                <a:cubicBezTo>
                  <a:pt x="4402667" y="941917"/>
                  <a:pt x="4566708" y="941917"/>
                  <a:pt x="4683125" y="939271"/>
                </a:cubicBezTo>
                <a:cubicBezTo>
                  <a:pt x="4799542" y="936625"/>
                  <a:pt x="5000625" y="923396"/>
                  <a:pt x="5000625" y="923396"/>
                </a:cubicBezTo>
                <a:cubicBezTo>
                  <a:pt x="5103812" y="918104"/>
                  <a:pt x="5193771" y="920750"/>
                  <a:pt x="5302250" y="907521"/>
                </a:cubicBezTo>
                <a:cubicBezTo>
                  <a:pt x="5410729" y="894292"/>
                  <a:pt x="5651500" y="844021"/>
                  <a:pt x="5651500" y="844021"/>
                </a:cubicBezTo>
                <a:lnTo>
                  <a:pt x="5651500" y="844021"/>
                </a:lnTo>
              </a:path>
            </a:pathLst>
          </a:custGeom>
          <a:ln w="63500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730375" y="2965450"/>
            <a:ext cx="5603875" cy="796925"/>
          </a:xfrm>
          <a:custGeom>
            <a:avLst/>
            <a:gdLst>
              <a:gd name="connsiteX0" fmla="*/ 0 w 5603875"/>
              <a:gd name="connsiteY0" fmla="*/ 796396 h 796396"/>
              <a:gd name="connsiteX1" fmla="*/ 984250 w 5603875"/>
              <a:gd name="connsiteY1" fmla="*/ 732896 h 796396"/>
              <a:gd name="connsiteX2" fmla="*/ 1206500 w 5603875"/>
              <a:gd name="connsiteY2" fmla="*/ 653521 h 796396"/>
              <a:gd name="connsiteX3" fmla="*/ 1349375 w 5603875"/>
              <a:gd name="connsiteY3" fmla="*/ 574146 h 796396"/>
              <a:gd name="connsiteX4" fmla="*/ 1492250 w 5603875"/>
              <a:gd name="connsiteY4" fmla="*/ 542396 h 796396"/>
              <a:gd name="connsiteX5" fmla="*/ 1682750 w 5603875"/>
              <a:gd name="connsiteY5" fmla="*/ 431271 h 796396"/>
              <a:gd name="connsiteX6" fmla="*/ 1889125 w 5603875"/>
              <a:gd name="connsiteY6" fmla="*/ 367771 h 796396"/>
              <a:gd name="connsiteX7" fmla="*/ 2079625 w 5603875"/>
              <a:gd name="connsiteY7" fmla="*/ 272521 h 796396"/>
              <a:gd name="connsiteX8" fmla="*/ 2174875 w 5603875"/>
              <a:gd name="connsiteY8" fmla="*/ 256646 h 796396"/>
              <a:gd name="connsiteX9" fmla="*/ 2254250 w 5603875"/>
              <a:gd name="connsiteY9" fmla="*/ 224896 h 796396"/>
              <a:gd name="connsiteX10" fmla="*/ 2428875 w 5603875"/>
              <a:gd name="connsiteY10" fmla="*/ 145521 h 796396"/>
              <a:gd name="connsiteX11" fmla="*/ 2571750 w 5603875"/>
              <a:gd name="connsiteY11" fmla="*/ 66146 h 796396"/>
              <a:gd name="connsiteX12" fmla="*/ 2651125 w 5603875"/>
              <a:gd name="connsiteY12" fmla="*/ 34396 h 796396"/>
              <a:gd name="connsiteX13" fmla="*/ 2794000 w 5603875"/>
              <a:gd name="connsiteY13" fmla="*/ 2646 h 796396"/>
              <a:gd name="connsiteX14" fmla="*/ 3048000 w 5603875"/>
              <a:gd name="connsiteY14" fmla="*/ 18521 h 796396"/>
              <a:gd name="connsiteX15" fmla="*/ 3254375 w 5603875"/>
              <a:gd name="connsiteY15" fmla="*/ 113771 h 796396"/>
              <a:gd name="connsiteX16" fmla="*/ 3667125 w 5603875"/>
              <a:gd name="connsiteY16" fmla="*/ 463021 h 796396"/>
              <a:gd name="connsiteX17" fmla="*/ 4048125 w 5603875"/>
              <a:gd name="connsiteY17" fmla="*/ 669396 h 796396"/>
              <a:gd name="connsiteX18" fmla="*/ 4349750 w 5603875"/>
              <a:gd name="connsiteY18" fmla="*/ 574146 h 796396"/>
              <a:gd name="connsiteX19" fmla="*/ 4556125 w 5603875"/>
              <a:gd name="connsiteY19" fmla="*/ 542396 h 796396"/>
              <a:gd name="connsiteX20" fmla="*/ 4762500 w 5603875"/>
              <a:gd name="connsiteY20" fmla="*/ 542396 h 796396"/>
              <a:gd name="connsiteX21" fmla="*/ 4984750 w 5603875"/>
              <a:gd name="connsiteY21" fmla="*/ 574146 h 796396"/>
              <a:gd name="connsiteX22" fmla="*/ 5175250 w 5603875"/>
              <a:gd name="connsiteY22" fmla="*/ 637646 h 796396"/>
              <a:gd name="connsiteX23" fmla="*/ 5461000 w 5603875"/>
              <a:gd name="connsiteY23" fmla="*/ 701146 h 796396"/>
              <a:gd name="connsiteX24" fmla="*/ 5603875 w 5603875"/>
              <a:gd name="connsiteY24" fmla="*/ 748771 h 796396"/>
              <a:gd name="connsiteX25" fmla="*/ 5603875 w 5603875"/>
              <a:gd name="connsiteY25" fmla="*/ 748771 h 79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603875" h="796396">
                <a:moveTo>
                  <a:pt x="0" y="796396"/>
                </a:moveTo>
                <a:cubicBezTo>
                  <a:pt x="391583" y="776552"/>
                  <a:pt x="783167" y="756709"/>
                  <a:pt x="984250" y="732896"/>
                </a:cubicBezTo>
                <a:cubicBezTo>
                  <a:pt x="1185333" y="709083"/>
                  <a:pt x="1145646" y="679979"/>
                  <a:pt x="1206500" y="653521"/>
                </a:cubicBezTo>
                <a:cubicBezTo>
                  <a:pt x="1267354" y="627063"/>
                  <a:pt x="1301750" y="592667"/>
                  <a:pt x="1349375" y="574146"/>
                </a:cubicBezTo>
                <a:cubicBezTo>
                  <a:pt x="1397000" y="555625"/>
                  <a:pt x="1436688" y="566208"/>
                  <a:pt x="1492250" y="542396"/>
                </a:cubicBezTo>
                <a:cubicBezTo>
                  <a:pt x="1547812" y="518584"/>
                  <a:pt x="1616604" y="460375"/>
                  <a:pt x="1682750" y="431271"/>
                </a:cubicBezTo>
                <a:cubicBezTo>
                  <a:pt x="1748896" y="402167"/>
                  <a:pt x="1822979" y="394229"/>
                  <a:pt x="1889125" y="367771"/>
                </a:cubicBezTo>
                <a:cubicBezTo>
                  <a:pt x="1955271" y="341313"/>
                  <a:pt x="2032000" y="291042"/>
                  <a:pt x="2079625" y="272521"/>
                </a:cubicBezTo>
                <a:cubicBezTo>
                  <a:pt x="2127250" y="254000"/>
                  <a:pt x="2145771" y="264583"/>
                  <a:pt x="2174875" y="256646"/>
                </a:cubicBezTo>
                <a:cubicBezTo>
                  <a:pt x="2203979" y="248709"/>
                  <a:pt x="2211917" y="243417"/>
                  <a:pt x="2254250" y="224896"/>
                </a:cubicBezTo>
                <a:cubicBezTo>
                  <a:pt x="2296583" y="206375"/>
                  <a:pt x="2375958" y="171979"/>
                  <a:pt x="2428875" y="145521"/>
                </a:cubicBezTo>
                <a:cubicBezTo>
                  <a:pt x="2481792" y="119063"/>
                  <a:pt x="2534708" y="84667"/>
                  <a:pt x="2571750" y="66146"/>
                </a:cubicBezTo>
                <a:cubicBezTo>
                  <a:pt x="2608792" y="47625"/>
                  <a:pt x="2614083" y="44979"/>
                  <a:pt x="2651125" y="34396"/>
                </a:cubicBezTo>
                <a:cubicBezTo>
                  <a:pt x="2688167" y="23813"/>
                  <a:pt x="2727854" y="5292"/>
                  <a:pt x="2794000" y="2646"/>
                </a:cubicBezTo>
                <a:cubicBezTo>
                  <a:pt x="2860146" y="0"/>
                  <a:pt x="2971271" y="0"/>
                  <a:pt x="3048000" y="18521"/>
                </a:cubicBezTo>
                <a:cubicBezTo>
                  <a:pt x="3124729" y="37042"/>
                  <a:pt x="3151188" y="39688"/>
                  <a:pt x="3254375" y="113771"/>
                </a:cubicBezTo>
                <a:cubicBezTo>
                  <a:pt x="3357562" y="187854"/>
                  <a:pt x="3534833" y="370417"/>
                  <a:pt x="3667125" y="463021"/>
                </a:cubicBezTo>
                <a:cubicBezTo>
                  <a:pt x="3799417" y="555625"/>
                  <a:pt x="3934354" y="650875"/>
                  <a:pt x="4048125" y="669396"/>
                </a:cubicBezTo>
                <a:cubicBezTo>
                  <a:pt x="4161896" y="687917"/>
                  <a:pt x="4265083" y="595313"/>
                  <a:pt x="4349750" y="574146"/>
                </a:cubicBezTo>
                <a:cubicBezTo>
                  <a:pt x="4434417" y="552979"/>
                  <a:pt x="4487333" y="547688"/>
                  <a:pt x="4556125" y="542396"/>
                </a:cubicBezTo>
                <a:cubicBezTo>
                  <a:pt x="4624917" y="537104"/>
                  <a:pt x="4691063" y="537104"/>
                  <a:pt x="4762500" y="542396"/>
                </a:cubicBezTo>
                <a:cubicBezTo>
                  <a:pt x="4833937" y="547688"/>
                  <a:pt x="4915958" y="558271"/>
                  <a:pt x="4984750" y="574146"/>
                </a:cubicBezTo>
                <a:cubicBezTo>
                  <a:pt x="5053542" y="590021"/>
                  <a:pt x="5095875" y="616479"/>
                  <a:pt x="5175250" y="637646"/>
                </a:cubicBezTo>
                <a:cubicBezTo>
                  <a:pt x="5254625" y="658813"/>
                  <a:pt x="5389563" y="682625"/>
                  <a:pt x="5461000" y="701146"/>
                </a:cubicBezTo>
                <a:cubicBezTo>
                  <a:pt x="5532437" y="719667"/>
                  <a:pt x="5603875" y="748771"/>
                  <a:pt x="5603875" y="748771"/>
                </a:cubicBezTo>
                <a:lnTo>
                  <a:pt x="5603875" y="748771"/>
                </a:lnTo>
              </a:path>
            </a:pathLst>
          </a:custGeom>
          <a:ln w="635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714500" y="4238625"/>
            <a:ext cx="56515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1746250" y="4240213"/>
            <a:ext cx="6000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1			7		     14			21		      28</a:t>
            </a:r>
          </a:p>
        </p:txBody>
      </p:sp>
      <p:sp>
        <p:nvSpPr>
          <p:cNvPr id="16" name="Oval 15"/>
          <p:cNvSpPr/>
          <p:nvPr/>
        </p:nvSpPr>
        <p:spPr>
          <a:xfrm>
            <a:off x="2870200" y="2581275"/>
            <a:ext cx="336549" cy="317500"/>
          </a:xfrm>
          <a:prstGeom prst="ellipse">
            <a:avLst/>
          </a:prstGeom>
          <a:ln w="1016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74875" y="2533650"/>
            <a:ext cx="215900" cy="244475"/>
          </a:xfrm>
          <a:prstGeom prst="ellipse">
            <a:avLst/>
          </a:prstGeom>
          <a:ln w="1016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09874" y="2041525"/>
            <a:ext cx="301625" cy="317500"/>
          </a:xfrm>
          <a:prstGeom prst="ellipse">
            <a:avLst/>
          </a:prstGeom>
          <a:ln w="1016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387725" y="1755775"/>
            <a:ext cx="542925" cy="539750"/>
          </a:xfrm>
          <a:prstGeom prst="ellipse">
            <a:avLst/>
          </a:prstGeom>
          <a:ln w="1016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825625" y="2389187"/>
            <a:ext cx="215900" cy="244475"/>
          </a:xfrm>
          <a:prstGeom prst="ellipse">
            <a:avLst/>
          </a:prstGeom>
          <a:ln w="1016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66900" y="2781300"/>
            <a:ext cx="215900" cy="244475"/>
          </a:xfrm>
          <a:prstGeom prst="ellipse">
            <a:avLst/>
          </a:prstGeom>
          <a:ln w="1016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120900" y="2098675"/>
            <a:ext cx="215900" cy="244475"/>
          </a:xfrm>
          <a:prstGeom prst="ellipse">
            <a:avLst/>
          </a:prstGeom>
          <a:ln w="1016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660775" y="1882775"/>
            <a:ext cx="222250" cy="257175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08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714500" y="2309813"/>
            <a:ext cx="5651500" cy="1804987"/>
          </a:xfrm>
          <a:custGeom>
            <a:avLst/>
            <a:gdLst>
              <a:gd name="connsiteX0" fmla="*/ 0 w 5651500"/>
              <a:gd name="connsiteY0" fmla="*/ 1770062 h 1804458"/>
              <a:gd name="connsiteX1" fmla="*/ 619125 w 5651500"/>
              <a:gd name="connsiteY1" fmla="*/ 1770062 h 1804458"/>
              <a:gd name="connsiteX2" fmla="*/ 1254125 w 5651500"/>
              <a:gd name="connsiteY2" fmla="*/ 1754187 h 1804458"/>
              <a:gd name="connsiteX3" fmla="*/ 1984375 w 5651500"/>
              <a:gd name="connsiteY3" fmla="*/ 1754187 h 1804458"/>
              <a:gd name="connsiteX4" fmla="*/ 2174875 w 5651500"/>
              <a:gd name="connsiteY4" fmla="*/ 1738312 h 1804458"/>
              <a:gd name="connsiteX5" fmla="*/ 2492375 w 5651500"/>
              <a:gd name="connsiteY5" fmla="*/ 1738312 h 1804458"/>
              <a:gd name="connsiteX6" fmla="*/ 2682875 w 5651500"/>
              <a:gd name="connsiteY6" fmla="*/ 1341437 h 1804458"/>
              <a:gd name="connsiteX7" fmla="*/ 2778125 w 5651500"/>
              <a:gd name="connsiteY7" fmla="*/ 452437 h 1804458"/>
              <a:gd name="connsiteX8" fmla="*/ 2809875 w 5651500"/>
              <a:gd name="connsiteY8" fmla="*/ 214312 h 1804458"/>
              <a:gd name="connsiteX9" fmla="*/ 2873375 w 5651500"/>
              <a:gd name="connsiteY9" fmla="*/ 214312 h 1804458"/>
              <a:gd name="connsiteX10" fmla="*/ 2968625 w 5651500"/>
              <a:gd name="connsiteY10" fmla="*/ 1500187 h 1804458"/>
              <a:gd name="connsiteX11" fmla="*/ 3048000 w 5651500"/>
              <a:gd name="connsiteY11" fmla="*/ 1690687 h 1804458"/>
              <a:gd name="connsiteX12" fmla="*/ 3175000 w 5651500"/>
              <a:gd name="connsiteY12" fmla="*/ 1722437 h 1804458"/>
              <a:gd name="connsiteX13" fmla="*/ 3683000 w 5651500"/>
              <a:gd name="connsiteY13" fmla="*/ 1770062 h 1804458"/>
              <a:gd name="connsiteX14" fmla="*/ 4238625 w 5651500"/>
              <a:gd name="connsiteY14" fmla="*/ 1770062 h 1804458"/>
              <a:gd name="connsiteX15" fmla="*/ 4889500 w 5651500"/>
              <a:gd name="connsiteY15" fmla="*/ 1785937 h 1804458"/>
              <a:gd name="connsiteX16" fmla="*/ 5651500 w 5651500"/>
              <a:gd name="connsiteY16" fmla="*/ 1770062 h 1804458"/>
              <a:gd name="connsiteX17" fmla="*/ 5651500 w 5651500"/>
              <a:gd name="connsiteY17" fmla="*/ 1770062 h 180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51500" h="1804458">
                <a:moveTo>
                  <a:pt x="0" y="1770062"/>
                </a:moveTo>
                <a:lnTo>
                  <a:pt x="619125" y="1770062"/>
                </a:lnTo>
                <a:cubicBezTo>
                  <a:pt x="828146" y="1767416"/>
                  <a:pt x="1026583" y="1756833"/>
                  <a:pt x="1254125" y="1754187"/>
                </a:cubicBezTo>
                <a:cubicBezTo>
                  <a:pt x="1481667" y="1751541"/>
                  <a:pt x="1830917" y="1756833"/>
                  <a:pt x="1984375" y="1754187"/>
                </a:cubicBezTo>
                <a:cubicBezTo>
                  <a:pt x="2137833" y="1751541"/>
                  <a:pt x="2090208" y="1740958"/>
                  <a:pt x="2174875" y="1738312"/>
                </a:cubicBezTo>
                <a:cubicBezTo>
                  <a:pt x="2259542" y="1735666"/>
                  <a:pt x="2407708" y="1804458"/>
                  <a:pt x="2492375" y="1738312"/>
                </a:cubicBezTo>
                <a:cubicBezTo>
                  <a:pt x="2577042" y="1672166"/>
                  <a:pt x="2635250" y="1555749"/>
                  <a:pt x="2682875" y="1341437"/>
                </a:cubicBezTo>
                <a:cubicBezTo>
                  <a:pt x="2730500" y="1127125"/>
                  <a:pt x="2756958" y="640291"/>
                  <a:pt x="2778125" y="452437"/>
                </a:cubicBezTo>
                <a:cubicBezTo>
                  <a:pt x="2799292" y="264583"/>
                  <a:pt x="2794000" y="253999"/>
                  <a:pt x="2809875" y="214312"/>
                </a:cubicBezTo>
                <a:cubicBezTo>
                  <a:pt x="2825750" y="174625"/>
                  <a:pt x="2846917" y="0"/>
                  <a:pt x="2873375" y="214312"/>
                </a:cubicBezTo>
                <a:cubicBezTo>
                  <a:pt x="2899833" y="428624"/>
                  <a:pt x="2939521" y="1254125"/>
                  <a:pt x="2968625" y="1500187"/>
                </a:cubicBezTo>
                <a:cubicBezTo>
                  <a:pt x="2997729" y="1746249"/>
                  <a:pt x="3013604" y="1653645"/>
                  <a:pt x="3048000" y="1690687"/>
                </a:cubicBezTo>
                <a:cubicBezTo>
                  <a:pt x="3082396" y="1727729"/>
                  <a:pt x="3069167" y="1709208"/>
                  <a:pt x="3175000" y="1722437"/>
                </a:cubicBezTo>
                <a:cubicBezTo>
                  <a:pt x="3280833" y="1735666"/>
                  <a:pt x="3505729" y="1762125"/>
                  <a:pt x="3683000" y="1770062"/>
                </a:cubicBezTo>
                <a:cubicBezTo>
                  <a:pt x="3860271" y="1777999"/>
                  <a:pt x="4037542" y="1767416"/>
                  <a:pt x="4238625" y="1770062"/>
                </a:cubicBezTo>
                <a:cubicBezTo>
                  <a:pt x="4439708" y="1772708"/>
                  <a:pt x="4654021" y="1785937"/>
                  <a:pt x="4889500" y="1785937"/>
                </a:cubicBezTo>
                <a:cubicBezTo>
                  <a:pt x="5124979" y="1785937"/>
                  <a:pt x="5651500" y="1770062"/>
                  <a:pt x="5651500" y="1770062"/>
                </a:cubicBezTo>
                <a:lnTo>
                  <a:pt x="5651500" y="1770062"/>
                </a:lnTo>
              </a:path>
            </a:pathLst>
          </a:custGeom>
          <a:ln w="635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904875" y="3813175"/>
            <a:ext cx="730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solidFill>
                  <a:schemeClr val="accent2"/>
                </a:solidFill>
              </a:rPr>
              <a:t>FSH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-63500" y="3552825"/>
            <a:ext cx="1714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rPr>
              <a:t>OESTRADIOL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98525" y="4044950"/>
            <a:ext cx="730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LH</a:t>
            </a:r>
          </a:p>
        </p:txBody>
      </p:sp>
      <p:sp>
        <p:nvSpPr>
          <p:cNvPr id="26" name="Cloud 25"/>
          <p:cNvSpPr/>
          <p:nvPr/>
        </p:nvSpPr>
        <p:spPr>
          <a:xfrm>
            <a:off x="4476750" y="1028700"/>
            <a:ext cx="1031875" cy="1111250"/>
          </a:xfrm>
          <a:prstGeom prst="cloud">
            <a:avLst/>
          </a:prstGeom>
          <a:gradFill flip="none" rotWithShape="1">
            <a:gsLst>
              <a:gs pos="0">
                <a:schemeClr val="accent6"/>
              </a:gs>
              <a:gs pos="100000">
                <a:srgbClr val="FFCC66"/>
              </a:gs>
            </a:gsLst>
            <a:path path="circle">
              <a:fillToRect l="100000" t="100000"/>
            </a:path>
            <a:tileRect r="-100000" b="-100000"/>
          </a:gradFill>
          <a:ln w="88900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730375" y="3313113"/>
            <a:ext cx="5651500" cy="846137"/>
          </a:xfrm>
          <a:custGeom>
            <a:avLst/>
            <a:gdLst>
              <a:gd name="connsiteX0" fmla="*/ 0 w 5651500"/>
              <a:gd name="connsiteY0" fmla="*/ 846667 h 846667"/>
              <a:gd name="connsiteX1" fmla="*/ 1000125 w 5651500"/>
              <a:gd name="connsiteY1" fmla="*/ 830792 h 846667"/>
              <a:gd name="connsiteX2" fmla="*/ 1555750 w 5651500"/>
              <a:gd name="connsiteY2" fmla="*/ 799042 h 846667"/>
              <a:gd name="connsiteX3" fmla="*/ 2047875 w 5651500"/>
              <a:gd name="connsiteY3" fmla="*/ 799042 h 846667"/>
              <a:gd name="connsiteX4" fmla="*/ 2381250 w 5651500"/>
              <a:gd name="connsiteY4" fmla="*/ 799042 h 846667"/>
              <a:gd name="connsiteX5" fmla="*/ 2555875 w 5651500"/>
              <a:gd name="connsiteY5" fmla="*/ 799042 h 846667"/>
              <a:gd name="connsiteX6" fmla="*/ 2698750 w 5651500"/>
              <a:gd name="connsiteY6" fmla="*/ 783167 h 846667"/>
              <a:gd name="connsiteX7" fmla="*/ 2984500 w 5651500"/>
              <a:gd name="connsiteY7" fmla="*/ 672042 h 846667"/>
              <a:gd name="connsiteX8" fmla="*/ 3254375 w 5651500"/>
              <a:gd name="connsiteY8" fmla="*/ 497417 h 846667"/>
              <a:gd name="connsiteX9" fmla="*/ 3429000 w 5651500"/>
              <a:gd name="connsiteY9" fmla="*/ 386292 h 846667"/>
              <a:gd name="connsiteX10" fmla="*/ 3651250 w 5651500"/>
              <a:gd name="connsiteY10" fmla="*/ 243417 h 846667"/>
              <a:gd name="connsiteX11" fmla="*/ 3873500 w 5651500"/>
              <a:gd name="connsiteY11" fmla="*/ 116417 h 846667"/>
              <a:gd name="connsiteX12" fmla="*/ 4095750 w 5651500"/>
              <a:gd name="connsiteY12" fmla="*/ 52917 h 846667"/>
              <a:gd name="connsiteX13" fmla="*/ 4365625 w 5651500"/>
              <a:gd name="connsiteY13" fmla="*/ 5292 h 846667"/>
              <a:gd name="connsiteX14" fmla="*/ 4619625 w 5651500"/>
              <a:gd name="connsiteY14" fmla="*/ 84667 h 846667"/>
              <a:gd name="connsiteX15" fmla="*/ 4873625 w 5651500"/>
              <a:gd name="connsiteY15" fmla="*/ 179917 h 846667"/>
              <a:gd name="connsiteX16" fmla="*/ 5111750 w 5651500"/>
              <a:gd name="connsiteY16" fmla="*/ 259292 h 846667"/>
              <a:gd name="connsiteX17" fmla="*/ 5349875 w 5651500"/>
              <a:gd name="connsiteY17" fmla="*/ 433917 h 846667"/>
              <a:gd name="connsiteX18" fmla="*/ 5508625 w 5651500"/>
              <a:gd name="connsiteY18" fmla="*/ 560917 h 846667"/>
              <a:gd name="connsiteX19" fmla="*/ 5603875 w 5651500"/>
              <a:gd name="connsiteY19" fmla="*/ 703792 h 846667"/>
              <a:gd name="connsiteX20" fmla="*/ 5651500 w 5651500"/>
              <a:gd name="connsiteY20" fmla="*/ 830792 h 846667"/>
              <a:gd name="connsiteX21" fmla="*/ 5651500 w 5651500"/>
              <a:gd name="connsiteY21" fmla="*/ 830792 h 84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51500" h="846667">
                <a:moveTo>
                  <a:pt x="0" y="846667"/>
                </a:moveTo>
                <a:lnTo>
                  <a:pt x="1000125" y="830792"/>
                </a:lnTo>
                <a:cubicBezTo>
                  <a:pt x="1259416" y="822855"/>
                  <a:pt x="1381125" y="804334"/>
                  <a:pt x="1555750" y="799042"/>
                </a:cubicBezTo>
                <a:cubicBezTo>
                  <a:pt x="1730375" y="793750"/>
                  <a:pt x="2047875" y="799042"/>
                  <a:pt x="2047875" y="799042"/>
                </a:cubicBezTo>
                <a:lnTo>
                  <a:pt x="2381250" y="799042"/>
                </a:lnTo>
                <a:cubicBezTo>
                  <a:pt x="2465917" y="799042"/>
                  <a:pt x="2502959" y="801688"/>
                  <a:pt x="2555875" y="799042"/>
                </a:cubicBezTo>
                <a:cubicBezTo>
                  <a:pt x="2608791" y="796396"/>
                  <a:pt x="2627313" y="804334"/>
                  <a:pt x="2698750" y="783167"/>
                </a:cubicBezTo>
                <a:cubicBezTo>
                  <a:pt x="2770187" y="762000"/>
                  <a:pt x="2891896" y="719667"/>
                  <a:pt x="2984500" y="672042"/>
                </a:cubicBezTo>
                <a:cubicBezTo>
                  <a:pt x="3077104" y="624417"/>
                  <a:pt x="3254375" y="497417"/>
                  <a:pt x="3254375" y="497417"/>
                </a:cubicBezTo>
                <a:lnTo>
                  <a:pt x="3429000" y="386292"/>
                </a:lnTo>
                <a:cubicBezTo>
                  <a:pt x="3495146" y="343959"/>
                  <a:pt x="3577167" y="288396"/>
                  <a:pt x="3651250" y="243417"/>
                </a:cubicBezTo>
                <a:cubicBezTo>
                  <a:pt x="3725333" y="198438"/>
                  <a:pt x="3799417" y="148167"/>
                  <a:pt x="3873500" y="116417"/>
                </a:cubicBezTo>
                <a:cubicBezTo>
                  <a:pt x="3947583" y="84667"/>
                  <a:pt x="4013729" y="71438"/>
                  <a:pt x="4095750" y="52917"/>
                </a:cubicBezTo>
                <a:cubicBezTo>
                  <a:pt x="4177771" y="34396"/>
                  <a:pt x="4278313" y="0"/>
                  <a:pt x="4365625" y="5292"/>
                </a:cubicBezTo>
                <a:cubicBezTo>
                  <a:pt x="4452938" y="10584"/>
                  <a:pt x="4534958" y="55563"/>
                  <a:pt x="4619625" y="84667"/>
                </a:cubicBezTo>
                <a:cubicBezTo>
                  <a:pt x="4704292" y="113771"/>
                  <a:pt x="4791604" y="150813"/>
                  <a:pt x="4873625" y="179917"/>
                </a:cubicBezTo>
                <a:cubicBezTo>
                  <a:pt x="4955646" y="209021"/>
                  <a:pt x="5032375" y="216959"/>
                  <a:pt x="5111750" y="259292"/>
                </a:cubicBezTo>
                <a:cubicBezTo>
                  <a:pt x="5191125" y="301625"/>
                  <a:pt x="5283729" y="383646"/>
                  <a:pt x="5349875" y="433917"/>
                </a:cubicBezTo>
                <a:cubicBezTo>
                  <a:pt x="5416021" y="484188"/>
                  <a:pt x="5466292" y="515938"/>
                  <a:pt x="5508625" y="560917"/>
                </a:cubicBezTo>
                <a:cubicBezTo>
                  <a:pt x="5550958" y="605896"/>
                  <a:pt x="5580063" y="658813"/>
                  <a:pt x="5603875" y="703792"/>
                </a:cubicBezTo>
                <a:cubicBezTo>
                  <a:pt x="5627688" y="748771"/>
                  <a:pt x="5651500" y="830792"/>
                  <a:pt x="5651500" y="830792"/>
                </a:cubicBezTo>
                <a:lnTo>
                  <a:pt x="5651500" y="830792"/>
                </a:lnTo>
              </a:path>
            </a:pathLst>
          </a:custGeom>
          <a:ln w="63500">
            <a:solidFill>
              <a:schemeClr val="accent1">
                <a:lumMod val="50000"/>
              </a:schemeClr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016750" y="2951163"/>
            <a:ext cx="21272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rPr>
              <a:t>PROGESTERONE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49875" y="415925"/>
            <a:ext cx="12541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rPr>
              <a:t>CORPUS LUTEUM</a:t>
            </a:r>
          </a:p>
        </p:txBody>
      </p:sp>
      <p:sp>
        <p:nvSpPr>
          <p:cNvPr id="32" name="Freeform 31"/>
          <p:cNvSpPr/>
          <p:nvPr/>
        </p:nvSpPr>
        <p:spPr>
          <a:xfrm>
            <a:off x="1698625" y="5095875"/>
            <a:ext cx="5667375" cy="873125"/>
          </a:xfrm>
          <a:custGeom>
            <a:avLst/>
            <a:gdLst>
              <a:gd name="connsiteX0" fmla="*/ 15875 w 5667375"/>
              <a:gd name="connsiteY0" fmla="*/ 873125 h 873125"/>
              <a:gd name="connsiteX1" fmla="*/ 0 w 5667375"/>
              <a:gd name="connsiteY1" fmla="*/ 47625 h 873125"/>
              <a:gd name="connsiteX2" fmla="*/ 142875 w 5667375"/>
              <a:gd name="connsiteY2" fmla="*/ 47625 h 873125"/>
              <a:gd name="connsiteX3" fmla="*/ 285750 w 5667375"/>
              <a:gd name="connsiteY3" fmla="*/ 79375 h 873125"/>
              <a:gd name="connsiteX4" fmla="*/ 396875 w 5667375"/>
              <a:gd name="connsiteY4" fmla="*/ 158750 h 873125"/>
              <a:gd name="connsiteX5" fmla="*/ 698500 w 5667375"/>
              <a:gd name="connsiteY5" fmla="*/ 381000 h 873125"/>
              <a:gd name="connsiteX6" fmla="*/ 873125 w 5667375"/>
              <a:gd name="connsiteY6" fmla="*/ 523875 h 873125"/>
              <a:gd name="connsiteX7" fmla="*/ 1031875 w 5667375"/>
              <a:gd name="connsiteY7" fmla="*/ 587375 h 873125"/>
              <a:gd name="connsiteX8" fmla="*/ 1238250 w 5667375"/>
              <a:gd name="connsiteY8" fmla="*/ 635000 h 873125"/>
              <a:gd name="connsiteX9" fmla="*/ 1682750 w 5667375"/>
              <a:gd name="connsiteY9" fmla="*/ 492125 h 873125"/>
              <a:gd name="connsiteX10" fmla="*/ 1825625 w 5667375"/>
              <a:gd name="connsiteY10" fmla="*/ 396875 h 873125"/>
              <a:gd name="connsiteX11" fmla="*/ 2047875 w 5667375"/>
              <a:gd name="connsiteY11" fmla="*/ 301625 h 873125"/>
              <a:gd name="connsiteX12" fmla="*/ 2254250 w 5667375"/>
              <a:gd name="connsiteY12" fmla="*/ 206375 h 873125"/>
              <a:gd name="connsiteX13" fmla="*/ 2508250 w 5667375"/>
              <a:gd name="connsiteY13" fmla="*/ 174625 h 873125"/>
              <a:gd name="connsiteX14" fmla="*/ 3095625 w 5667375"/>
              <a:gd name="connsiteY14" fmla="*/ 127000 h 873125"/>
              <a:gd name="connsiteX15" fmla="*/ 3651250 w 5667375"/>
              <a:gd name="connsiteY15" fmla="*/ 127000 h 873125"/>
              <a:gd name="connsiteX16" fmla="*/ 4683125 w 5667375"/>
              <a:gd name="connsiteY16" fmla="*/ 31750 h 873125"/>
              <a:gd name="connsiteX17" fmla="*/ 5556250 w 5667375"/>
              <a:gd name="connsiteY17" fmla="*/ 15875 h 873125"/>
              <a:gd name="connsiteX18" fmla="*/ 5667375 w 5667375"/>
              <a:gd name="connsiteY18" fmla="*/ 0 h 873125"/>
              <a:gd name="connsiteX19" fmla="*/ 5651500 w 5667375"/>
              <a:gd name="connsiteY19" fmla="*/ 857250 h 873125"/>
              <a:gd name="connsiteX20" fmla="*/ 15875 w 5667375"/>
              <a:gd name="connsiteY20" fmla="*/ 873125 h 87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67375" h="873125">
                <a:moveTo>
                  <a:pt x="15875" y="873125"/>
                </a:moveTo>
                <a:lnTo>
                  <a:pt x="0" y="47625"/>
                </a:lnTo>
                <a:lnTo>
                  <a:pt x="142875" y="47625"/>
                </a:lnTo>
                <a:lnTo>
                  <a:pt x="285750" y="79375"/>
                </a:lnTo>
                <a:lnTo>
                  <a:pt x="396875" y="158750"/>
                </a:lnTo>
                <a:lnTo>
                  <a:pt x="698500" y="381000"/>
                </a:lnTo>
                <a:lnTo>
                  <a:pt x="873125" y="523875"/>
                </a:lnTo>
                <a:lnTo>
                  <a:pt x="1031875" y="587375"/>
                </a:lnTo>
                <a:lnTo>
                  <a:pt x="1238250" y="635000"/>
                </a:lnTo>
                <a:lnTo>
                  <a:pt x="1682750" y="492125"/>
                </a:lnTo>
                <a:lnTo>
                  <a:pt x="1825625" y="396875"/>
                </a:lnTo>
                <a:lnTo>
                  <a:pt x="2047875" y="301625"/>
                </a:lnTo>
                <a:lnTo>
                  <a:pt x="2254250" y="206375"/>
                </a:lnTo>
                <a:lnTo>
                  <a:pt x="2508250" y="174625"/>
                </a:lnTo>
                <a:lnTo>
                  <a:pt x="3095625" y="127000"/>
                </a:lnTo>
                <a:lnTo>
                  <a:pt x="3651250" y="127000"/>
                </a:lnTo>
                <a:lnTo>
                  <a:pt x="4683125" y="31750"/>
                </a:lnTo>
                <a:lnTo>
                  <a:pt x="5556250" y="15875"/>
                </a:lnTo>
                <a:lnTo>
                  <a:pt x="5667375" y="0"/>
                </a:lnTo>
                <a:lnTo>
                  <a:pt x="5651500" y="857250"/>
                </a:lnTo>
                <a:lnTo>
                  <a:pt x="15875" y="873125"/>
                </a:lnTo>
                <a:close/>
              </a:path>
            </a:pathLst>
          </a:custGeom>
          <a:blipFill rotWithShape="1">
            <a:blip r:embed="rId2"/>
            <a:tile tx="0" ty="0" sx="100000" sy="100000" flip="none" algn="tl"/>
          </a:blipFill>
          <a:ln w="15875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Curved Connector 46"/>
          <p:cNvCxnSpPr>
            <a:stCxn id="32" idx="2"/>
            <a:endCxn id="32" idx="7"/>
          </p:cNvCxnSpPr>
          <p:nvPr/>
        </p:nvCxnSpPr>
        <p:spPr>
          <a:xfrm>
            <a:off x="1841500" y="5143500"/>
            <a:ext cx="889000" cy="539750"/>
          </a:xfrm>
          <a:prstGeom prst="curvedConnector3">
            <a:avLst>
              <a:gd name="adj1" fmla="val 57858"/>
            </a:avLst>
          </a:prstGeom>
          <a:ln w="1524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>
          <a:xfrm>
            <a:off x="3298825" y="5659438"/>
            <a:ext cx="34925" cy="166687"/>
          </a:xfrm>
          <a:custGeom>
            <a:avLst/>
            <a:gdLst>
              <a:gd name="connsiteX0" fmla="*/ 2646 w 34396"/>
              <a:gd name="connsiteY0" fmla="*/ 7937 h 166687"/>
              <a:gd name="connsiteX1" fmla="*/ 18521 w 34396"/>
              <a:gd name="connsiteY1" fmla="*/ 150812 h 166687"/>
              <a:gd name="connsiteX2" fmla="*/ 34396 w 34396"/>
              <a:gd name="connsiteY2" fmla="*/ 103187 h 166687"/>
              <a:gd name="connsiteX3" fmla="*/ 2646 w 34396"/>
              <a:gd name="connsiteY3" fmla="*/ 7937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96" h="166687">
                <a:moveTo>
                  <a:pt x="2646" y="7937"/>
                </a:moveTo>
                <a:cubicBezTo>
                  <a:pt x="0" y="15874"/>
                  <a:pt x="3368" y="105353"/>
                  <a:pt x="18521" y="150812"/>
                </a:cubicBezTo>
                <a:cubicBezTo>
                  <a:pt x="23813" y="166687"/>
                  <a:pt x="34396" y="119921"/>
                  <a:pt x="34396" y="103187"/>
                </a:cubicBezTo>
                <a:cubicBezTo>
                  <a:pt x="34396" y="81369"/>
                  <a:pt x="5292" y="0"/>
                  <a:pt x="2646" y="793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535363" y="5543550"/>
            <a:ext cx="69850" cy="250825"/>
          </a:xfrm>
          <a:custGeom>
            <a:avLst/>
            <a:gdLst>
              <a:gd name="connsiteX0" fmla="*/ 5292 w 69651"/>
              <a:gd name="connsiteY0" fmla="*/ 13229 h 251354"/>
              <a:gd name="connsiteX1" fmla="*/ 21167 w 69651"/>
              <a:gd name="connsiteY1" fmla="*/ 203729 h 251354"/>
              <a:gd name="connsiteX2" fmla="*/ 52917 w 69651"/>
              <a:gd name="connsiteY2" fmla="*/ 251354 h 251354"/>
              <a:gd name="connsiteX3" fmla="*/ 68792 w 69651"/>
              <a:gd name="connsiteY3" fmla="*/ 203729 h 251354"/>
              <a:gd name="connsiteX4" fmla="*/ 52917 w 69651"/>
              <a:gd name="connsiteY4" fmla="*/ 124354 h 251354"/>
              <a:gd name="connsiteX5" fmla="*/ 5292 w 69651"/>
              <a:gd name="connsiteY5" fmla="*/ 13229 h 25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51" h="251354">
                <a:moveTo>
                  <a:pt x="5292" y="13229"/>
                </a:moveTo>
                <a:cubicBezTo>
                  <a:pt x="0" y="26458"/>
                  <a:pt x="8670" y="141246"/>
                  <a:pt x="21167" y="203729"/>
                </a:cubicBezTo>
                <a:cubicBezTo>
                  <a:pt x="24909" y="222438"/>
                  <a:pt x="33838" y="251354"/>
                  <a:pt x="52917" y="251354"/>
                </a:cubicBezTo>
                <a:cubicBezTo>
                  <a:pt x="69651" y="251354"/>
                  <a:pt x="63500" y="219604"/>
                  <a:pt x="68792" y="203729"/>
                </a:cubicBezTo>
                <a:cubicBezTo>
                  <a:pt x="63500" y="177271"/>
                  <a:pt x="59461" y="150531"/>
                  <a:pt x="52917" y="124354"/>
                </a:cubicBezTo>
                <a:cubicBezTo>
                  <a:pt x="43109" y="85120"/>
                  <a:pt x="10584" y="0"/>
                  <a:pt x="5292" y="13229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709988" y="5397500"/>
            <a:ext cx="147637" cy="417513"/>
          </a:xfrm>
          <a:custGeom>
            <a:avLst/>
            <a:gdLst>
              <a:gd name="connsiteX0" fmla="*/ 35955 w 147080"/>
              <a:gd name="connsiteY0" fmla="*/ 31750 h 417854"/>
              <a:gd name="connsiteX1" fmla="*/ 67705 w 147080"/>
              <a:gd name="connsiteY1" fmla="*/ 317500 h 417854"/>
              <a:gd name="connsiteX2" fmla="*/ 131205 w 147080"/>
              <a:gd name="connsiteY2" fmla="*/ 349250 h 417854"/>
              <a:gd name="connsiteX3" fmla="*/ 147080 w 147080"/>
              <a:gd name="connsiteY3" fmla="*/ 396875 h 417854"/>
              <a:gd name="connsiteX4" fmla="*/ 99455 w 147080"/>
              <a:gd name="connsiteY4" fmla="*/ 412750 h 417854"/>
              <a:gd name="connsiteX5" fmla="*/ 35955 w 147080"/>
              <a:gd name="connsiteY5" fmla="*/ 396875 h 417854"/>
              <a:gd name="connsiteX6" fmla="*/ 99455 w 147080"/>
              <a:gd name="connsiteY6" fmla="*/ 254000 h 417854"/>
              <a:gd name="connsiteX7" fmla="*/ 83580 w 147080"/>
              <a:gd name="connsiteY7" fmla="*/ 174625 h 417854"/>
              <a:gd name="connsiteX8" fmla="*/ 67705 w 147080"/>
              <a:gd name="connsiteY8" fmla="*/ 127000 h 417854"/>
              <a:gd name="connsiteX9" fmla="*/ 35955 w 147080"/>
              <a:gd name="connsiteY9" fmla="*/ 31750 h 41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080" h="417854">
                <a:moveTo>
                  <a:pt x="35955" y="31750"/>
                </a:moveTo>
                <a:cubicBezTo>
                  <a:pt x="35955" y="63500"/>
                  <a:pt x="40167" y="225706"/>
                  <a:pt x="67705" y="317500"/>
                </a:cubicBezTo>
                <a:cubicBezTo>
                  <a:pt x="74505" y="340167"/>
                  <a:pt x="114471" y="332516"/>
                  <a:pt x="131205" y="349250"/>
                </a:cubicBezTo>
                <a:cubicBezTo>
                  <a:pt x="143038" y="361083"/>
                  <a:pt x="141788" y="381000"/>
                  <a:pt x="147080" y="396875"/>
                </a:cubicBezTo>
                <a:cubicBezTo>
                  <a:pt x="131205" y="402167"/>
                  <a:pt x="116189" y="412750"/>
                  <a:pt x="99455" y="412750"/>
                </a:cubicBezTo>
                <a:cubicBezTo>
                  <a:pt x="77637" y="412750"/>
                  <a:pt x="41949" y="417854"/>
                  <a:pt x="35955" y="396875"/>
                </a:cubicBezTo>
                <a:cubicBezTo>
                  <a:pt x="24620" y="357202"/>
                  <a:pt x="77142" y="287469"/>
                  <a:pt x="99455" y="254000"/>
                </a:cubicBezTo>
                <a:cubicBezTo>
                  <a:pt x="94163" y="227542"/>
                  <a:pt x="90124" y="200802"/>
                  <a:pt x="83580" y="174625"/>
                </a:cubicBezTo>
                <a:cubicBezTo>
                  <a:pt x="79521" y="158391"/>
                  <a:pt x="79538" y="138833"/>
                  <a:pt x="67705" y="127000"/>
                </a:cubicBezTo>
                <a:cubicBezTo>
                  <a:pt x="0" y="59295"/>
                  <a:pt x="35955" y="0"/>
                  <a:pt x="35955" y="3175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451225" y="5732463"/>
            <a:ext cx="34925" cy="166687"/>
          </a:xfrm>
          <a:custGeom>
            <a:avLst/>
            <a:gdLst>
              <a:gd name="connsiteX0" fmla="*/ 2646 w 34396"/>
              <a:gd name="connsiteY0" fmla="*/ 7937 h 166687"/>
              <a:gd name="connsiteX1" fmla="*/ 18521 w 34396"/>
              <a:gd name="connsiteY1" fmla="*/ 150812 h 166687"/>
              <a:gd name="connsiteX2" fmla="*/ 34396 w 34396"/>
              <a:gd name="connsiteY2" fmla="*/ 103187 h 166687"/>
              <a:gd name="connsiteX3" fmla="*/ 2646 w 34396"/>
              <a:gd name="connsiteY3" fmla="*/ 7937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96" h="166687">
                <a:moveTo>
                  <a:pt x="2646" y="7937"/>
                </a:moveTo>
                <a:cubicBezTo>
                  <a:pt x="0" y="15874"/>
                  <a:pt x="3368" y="105353"/>
                  <a:pt x="18521" y="150812"/>
                </a:cubicBezTo>
                <a:cubicBezTo>
                  <a:pt x="23813" y="166687"/>
                  <a:pt x="34396" y="119921"/>
                  <a:pt x="34396" y="103187"/>
                </a:cubicBezTo>
                <a:cubicBezTo>
                  <a:pt x="34396" y="81369"/>
                  <a:pt x="5292" y="0"/>
                  <a:pt x="2646" y="793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937000" y="5710238"/>
            <a:ext cx="34925" cy="166687"/>
          </a:xfrm>
          <a:custGeom>
            <a:avLst/>
            <a:gdLst>
              <a:gd name="connsiteX0" fmla="*/ 2646 w 34396"/>
              <a:gd name="connsiteY0" fmla="*/ 7937 h 166687"/>
              <a:gd name="connsiteX1" fmla="*/ 18521 w 34396"/>
              <a:gd name="connsiteY1" fmla="*/ 150812 h 166687"/>
              <a:gd name="connsiteX2" fmla="*/ 34396 w 34396"/>
              <a:gd name="connsiteY2" fmla="*/ 103187 h 166687"/>
              <a:gd name="connsiteX3" fmla="*/ 2646 w 34396"/>
              <a:gd name="connsiteY3" fmla="*/ 7937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96" h="166687">
                <a:moveTo>
                  <a:pt x="2646" y="7937"/>
                </a:moveTo>
                <a:cubicBezTo>
                  <a:pt x="0" y="15874"/>
                  <a:pt x="3368" y="105353"/>
                  <a:pt x="18521" y="150812"/>
                </a:cubicBezTo>
                <a:cubicBezTo>
                  <a:pt x="23813" y="166687"/>
                  <a:pt x="34396" y="119921"/>
                  <a:pt x="34396" y="103187"/>
                </a:cubicBezTo>
                <a:cubicBezTo>
                  <a:pt x="34396" y="81369"/>
                  <a:pt x="5292" y="0"/>
                  <a:pt x="2646" y="793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079750" y="5741988"/>
            <a:ext cx="34925" cy="166687"/>
          </a:xfrm>
          <a:custGeom>
            <a:avLst/>
            <a:gdLst>
              <a:gd name="connsiteX0" fmla="*/ 2646 w 34396"/>
              <a:gd name="connsiteY0" fmla="*/ 7937 h 166687"/>
              <a:gd name="connsiteX1" fmla="*/ 18521 w 34396"/>
              <a:gd name="connsiteY1" fmla="*/ 150812 h 166687"/>
              <a:gd name="connsiteX2" fmla="*/ 34396 w 34396"/>
              <a:gd name="connsiteY2" fmla="*/ 103187 h 166687"/>
              <a:gd name="connsiteX3" fmla="*/ 2646 w 34396"/>
              <a:gd name="connsiteY3" fmla="*/ 7937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96" h="166687">
                <a:moveTo>
                  <a:pt x="2646" y="7937"/>
                </a:moveTo>
                <a:cubicBezTo>
                  <a:pt x="0" y="15874"/>
                  <a:pt x="3368" y="105353"/>
                  <a:pt x="18521" y="150812"/>
                </a:cubicBezTo>
                <a:cubicBezTo>
                  <a:pt x="23813" y="166687"/>
                  <a:pt x="34396" y="119921"/>
                  <a:pt x="34396" y="103187"/>
                </a:cubicBezTo>
                <a:cubicBezTo>
                  <a:pt x="34396" y="81369"/>
                  <a:pt x="5292" y="0"/>
                  <a:pt x="2646" y="793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941763" y="5346700"/>
            <a:ext cx="69850" cy="250825"/>
          </a:xfrm>
          <a:custGeom>
            <a:avLst/>
            <a:gdLst>
              <a:gd name="connsiteX0" fmla="*/ 5292 w 69651"/>
              <a:gd name="connsiteY0" fmla="*/ 13229 h 251354"/>
              <a:gd name="connsiteX1" fmla="*/ 21167 w 69651"/>
              <a:gd name="connsiteY1" fmla="*/ 203729 h 251354"/>
              <a:gd name="connsiteX2" fmla="*/ 52917 w 69651"/>
              <a:gd name="connsiteY2" fmla="*/ 251354 h 251354"/>
              <a:gd name="connsiteX3" fmla="*/ 68792 w 69651"/>
              <a:gd name="connsiteY3" fmla="*/ 203729 h 251354"/>
              <a:gd name="connsiteX4" fmla="*/ 52917 w 69651"/>
              <a:gd name="connsiteY4" fmla="*/ 124354 h 251354"/>
              <a:gd name="connsiteX5" fmla="*/ 5292 w 69651"/>
              <a:gd name="connsiteY5" fmla="*/ 13229 h 25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51" h="251354">
                <a:moveTo>
                  <a:pt x="5292" y="13229"/>
                </a:moveTo>
                <a:cubicBezTo>
                  <a:pt x="0" y="26458"/>
                  <a:pt x="8670" y="141246"/>
                  <a:pt x="21167" y="203729"/>
                </a:cubicBezTo>
                <a:cubicBezTo>
                  <a:pt x="24909" y="222438"/>
                  <a:pt x="33838" y="251354"/>
                  <a:pt x="52917" y="251354"/>
                </a:cubicBezTo>
                <a:cubicBezTo>
                  <a:pt x="69651" y="251354"/>
                  <a:pt x="63500" y="219604"/>
                  <a:pt x="68792" y="203729"/>
                </a:cubicBezTo>
                <a:cubicBezTo>
                  <a:pt x="63500" y="177271"/>
                  <a:pt x="59461" y="150531"/>
                  <a:pt x="52917" y="124354"/>
                </a:cubicBezTo>
                <a:cubicBezTo>
                  <a:pt x="43109" y="85120"/>
                  <a:pt x="10584" y="0"/>
                  <a:pt x="5292" y="13229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227513" y="5327650"/>
            <a:ext cx="147637" cy="417513"/>
          </a:xfrm>
          <a:custGeom>
            <a:avLst/>
            <a:gdLst>
              <a:gd name="connsiteX0" fmla="*/ 35955 w 147080"/>
              <a:gd name="connsiteY0" fmla="*/ 31750 h 417854"/>
              <a:gd name="connsiteX1" fmla="*/ 67705 w 147080"/>
              <a:gd name="connsiteY1" fmla="*/ 317500 h 417854"/>
              <a:gd name="connsiteX2" fmla="*/ 131205 w 147080"/>
              <a:gd name="connsiteY2" fmla="*/ 349250 h 417854"/>
              <a:gd name="connsiteX3" fmla="*/ 147080 w 147080"/>
              <a:gd name="connsiteY3" fmla="*/ 396875 h 417854"/>
              <a:gd name="connsiteX4" fmla="*/ 99455 w 147080"/>
              <a:gd name="connsiteY4" fmla="*/ 412750 h 417854"/>
              <a:gd name="connsiteX5" fmla="*/ 35955 w 147080"/>
              <a:gd name="connsiteY5" fmla="*/ 396875 h 417854"/>
              <a:gd name="connsiteX6" fmla="*/ 99455 w 147080"/>
              <a:gd name="connsiteY6" fmla="*/ 254000 h 417854"/>
              <a:gd name="connsiteX7" fmla="*/ 83580 w 147080"/>
              <a:gd name="connsiteY7" fmla="*/ 174625 h 417854"/>
              <a:gd name="connsiteX8" fmla="*/ 67705 w 147080"/>
              <a:gd name="connsiteY8" fmla="*/ 127000 h 417854"/>
              <a:gd name="connsiteX9" fmla="*/ 35955 w 147080"/>
              <a:gd name="connsiteY9" fmla="*/ 31750 h 41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080" h="417854">
                <a:moveTo>
                  <a:pt x="35955" y="31750"/>
                </a:moveTo>
                <a:cubicBezTo>
                  <a:pt x="35955" y="63500"/>
                  <a:pt x="40167" y="225706"/>
                  <a:pt x="67705" y="317500"/>
                </a:cubicBezTo>
                <a:cubicBezTo>
                  <a:pt x="74505" y="340167"/>
                  <a:pt x="114471" y="332516"/>
                  <a:pt x="131205" y="349250"/>
                </a:cubicBezTo>
                <a:cubicBezTo>
                  <a:pt x="143038" y="361083"/>
                  <a:pt x="141788" y="381000"/>
                  <a:pt x="147080" y="396875"/>
                </a:cubicBezTo>
                <a:cubicBezTo>
                  <a:pt x="131205" y="402167"/>
                  <a:pt x="116189" y="412750"/>
                  <a:pt x="99455" y="412750"/>
                </a:cubicBezTo>
                <a:cubicBezTo>
                  <a:pt x="77637" y="412750"/>
                  <a:pt x="41949" y="417854"/>
                  <a:pt x="35955" y="396875"/>
                </a:cubicBezTo>
                <a:cubicBezTo>
                  <a:pt x="24620" y="357202"/>
                  <a:pt x="77142" y="287469"/>
                  <a:pt x="99455" y="254000"/>
                </a:cubicBezTo>
                <a:cubicBezTo>
                  <a:pt x="94163" y="227542"/>
                  <a:pt x="90124" y="200802"/>
                  <a:pt x="83580" y="174625"/>
                </a:cubicBezTo>
                <a:cubicBezTo>
                  <a:pt x="79521" y="158391"/>
                  <a:pt x="79538" y="138833"/>
                  <a:pt x="67705" y="127000"/>
                </a:cubicBezTo>
                <a:cubicBezTo>
                  <a:pt x="0" y="59295"/>
                  <a:pt x="35955" y="0"/>
                  <a:pt x="35955" y="3175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481513" y="5295900"/>
            <a:ext cx="147637" cy="417513"/>
          </a:xfrm>
          <a:custGeom>
            <a:avLst/>
            <a:gdLst>
              <a:gd name="connsiteX0" fmla="*/ 35955 w 147080"/>
              <a:gd name="connsiteY0" fmla="*/ 31750 h 417854"/>
              <a:gd name="connsiteX1" fmla="*/ 67705 w 147080"/>
              <a:gd name="connsiteY1" fmla="*/ 317500 h 417854"/>
              <a:gd name="connsiteX2" fmla="*/ 131205 w 147080"/>
              <a:gd name="connsiteY2" fmla="*/ 349250 h 417854"/>
              <a:gd name="connsiteX3" fmla="*/ 147080 w 147080"/>
              <a:gd name="connsiteY3" fmla="*/ 396875 h 417854"/>
              <a:gd name="connsiteX4" fmla="*/ 99455 w 147080"/>
              <a:gd name="connsiteY4" fmla="*/ 412750 h 417854"/>
              <a:gd name="connsiteX5" fmla="*/ 35955 w 147080"/>
              <a:gd name="connsiteY5" fmla="*/ 396875 h 417854"/>
              <a:gd name="connsiteX6" fmla="*/ 99455 w 147080"/>
              <a:gd name="connsiteY6" fmla="*/ 254000 h 417854"/>
              <a:gd name="connsiteX7" fmla="*/ 83580 w 147080"/>
              <a:gd name="connsiteY7" fmla="*/ 174625 h 417854"/>
              <a:gd name="connsiteX8" fmla="*/ 67705 w 147080"/>
              <a:gd name="connsiteY8" fmla="*/ 127000 h 417854"/>
              <a:gd name="connsiteX9" fmla="*/ 35955 w 147080"/>
              <a:gd name="connsiteY9" fmla="*/ 31750 h 41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080" h="417854">
                <a:moveTo>
                  <a:pt x="35955" y="31750"/>
                </a:moveTo>
                <a:cubicBezTo>
                  <a:pt x="35955" y="63500"/>
                  <a:pt x="40167" y="225706"/>
                  <a:pt x="67705" y="317500"/>
                </a:cubicBezTo>
                <a:cubicBezTo>
                  <a:pt x="74505" y="340167"/>
                  <a:pt x="114471" y="332516"/>
                  <a:pt x="131205" y="349250"/>
                </a:cubicBezTo>
                <a:cubicBezTo>
                  <a:pt x="143038" y="361083"/>
                  <a:pt x="141788" y="381000"/>
                  <a:pt x="147080" y="396875"/>
                </a:cubicBezTo>
                <a:cubicBezTo>
                  <a:pt x="131205" y="402167"/>
                  <a:pt x="116189" y="412750"/>
                  <a:pt x="99455" y="412750"/>
                </a:cubicBezTo>
                <a:cubicBezTo>
                  <a:pt x="77637" y="412750"/>
                  <a:pt x="41949" y="417854"/>
                  <a:pt x="35955" y="396875"/>
                </a:cubicBezTo>
                <a:cubicBezTo>
                  <a:pt x="24620" y="357202"/>
                  <a:pt x="77142" y="287469"/>
                  <a:pt x="99455" y="254000"/>
                </a:cubicBezTo>
                <a:cubicBezTo>
                  <a:pt x="94163" y="227542"/>
                  <a:pt x="90124" y="200802"/>
                  <a:pt x="83580" y="174625"/>
                </a:cubicBezTo>
                <a:cubicBezTo>
                  <a:pt x="79521" y="158391"/>
                  <a:pt x="79538" y="138833"/>
                  <a:pt x="67705" y="127000"/>
                </a:cubicBezTo>
                <a:cubicBezTo>
                  <a:pt x="0" y="59295"/>
                  <a:pt x="35955" y="0"/>
                  <a:pt x="35955" y="3175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381500" y="5757863"/>
            <a:ext cx="34925" cy="166687"/>
          </a:xfrm>
          <a:custGeom>
            <a:avLst/>
            <a:gdLst>
              <a:gd name="connsiteX0" fmla="*/ 2646 w 34396"/>
              <a:gd name="connsiteY0" fmla="*/ 7937 h 166687"/>
              <a:gd name="connsiteX1" fmla="*/ 18521 w 34396"/>
              <a:gd name="connsiteY1" fmla="*/ 150812 h 166687"/>
              <a:gd name="connsiteX2" fmla="*/ 34396 w 34396"/>
              <a:gd name="connsiteY2" fmla="*/ 103187 h 166687"/>
              <a:gd name="connsiteX3" fmla="*/ 2646 w 34396"/>
              <a:gd name="connsiteY3" fmla="*/ 7937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96" h="166687">
                <a:moveTo>
                  <a:pt x="2646" y="7937"/>
                </a:moveTo>
                <a:cubicBezTo>
                  <a:pt x="0" y="15874"/>
                  <a:pt x="3368" y="105353"/>
                  <a:pt x="18521" y="150812"/>
                </a:cubicBezTo>
                <a:cubicBezTo>
                  <a:pt x="23813" y="166687"/>
                  <a:pt x="34396" y="119921"/>
                  <a:pt x="34396" y="103187"/>
                </a:cubicBezTo>
                <a:cubicBezTo>
                  <a:pt x="34396" y="81369"/>
                  <a:pt x="5292" y="0"/>
                  <a:pt x="2646" y="793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079875" y="5678488"/>
            <a:ext cx="34925" cy="166687"/>
          </a:xfrm>
          <a:custGeom>
            <a:avLst/>
            <a:gdLst>
              <a:gd name="connsiteX0" fmla="*/ 2646 w 34396"/>
              <a:gd name="connsiteY0" fmla="*/ 7937 h 166687"/>
              <a:gd name="connsiteX1" fmla="*/ 18521 w 34396"/>
              <a:gd name="connsiteY1" fmla="*/ 150812 h 166687"/>
              <a:gd name="connsiteX2" fmla="*/ 34396 w 34396"/>
              <a:gd name="connsiteY2" fmla="*/ 103187 h 166687"/>
              <a:gd name="connsiteX3" fmla="*/ 2646 w 34396"/>
              <a:gd name="connsiteY3" fmla="*/ 7937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96" h="166687">
                <a:moveTo>
                  <a:pt x="2646" y="7937"/>
                </a:moveTo>
                <a:cubicBezTo>
                  <a:pt x="0" y="15874"/>
                  <a:pt x="3368" y="105353"/>
                  <a:pt x="18521" y="150812"/>
                </a:cubicBezTo>
                <a:cubicBezTo>
                  <a:pt x="23813" y="166687"/>
                  <a:pt x="34396" y="119921"/>
                  <a:pt x="34396" y="103187"/>
                </a:cubicBezTo>
                <a:cubicBezTo>
                  <a:pt x="34396" y="81369"/>
                  <a:pt x="5292" y="0"/>
                  <a:pt x="2646" y="793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841625" y="5757863"/>
            <a:ext cx="34925" cy="166687"/>
          </a:xfrm>
          <a:custGeom>
            <a:avLst/>
            <a:gdLst>
              <a:gd name="connsiteX0" fmla="*/ 2646 w 34396"/>
              <a:gd name="connsiteY0" fmla="*/ 7937 h 166687"/>
              <a:gd name="connsiteX1" fmla="*/ 18521 w 34396"/>
              <a:gd name="connsiteY1" fmla="*/ 150812 h 166687"/>
              <a:gd name="connsiteX2" fmla="*/ 34396 w 34396"/>
              <a:gd name="connsiteY2" fmla="*/ 103187 h 166687"/>
              <a:gd name="connsiteX3" fmla="*/ 2646 w 34396"/>
              <a:gd name="connsiteY3" fmla="*/ 7937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96" h="166687">
                <a:moveTo>
                  <a:pt x="2646" y="7937"/>
                </a:moveTo>
                <a:cubicBezTo>
                  <a:pt x="0" y="15874"/>
                  <a:pt x="3368" y="105353"/>
                  <a:pt x="18521" y="150812"/>
                </a:cubicBezTo>
                <a:cubicBezTo>
                  <a:pt x="23813" y="166687"/>
                  <a:pt x="34396" y="119921"/>
                  <a:pt x="34396" y="103187"/>
                </a:cubicBezTo>
                <a:cubicBezTo>
                  <a:pt x="34396" y="81369"/>
                  <a:pt x="5292" y="0"/>
                  <a:pt x="2646" y="793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721225" y="5286375"/>
            <a:ext cx="184150" cy="619125"/>
          </a:xfrm>
          <a:custGeom>
            <a:avLst/>
            <a:gdLst>
              <a:gd name="connsiteX0" fmla="*/ 41037 w 184446"/>
              <a:gd name="connsiteY0" fmla="*/ 0 h 619125"/>
              <a:gd name="connsiteX1" fmla="*/ 9287 w 184446"/>
              <a:gd name="connsiteY1" fmla="*/ 47625 h 619125"/>
              <a:gd name="connsiteX2" fmla="*/ 72787 w 184446"/>
              <a:gd name="connsiteY2" fmla="*/ 127000 h 619125"/>
              <a:gd name="connsiteX3" fmla="*/ 152162 w 184446"/>
              <a:gd name="connsiteY3" fmla="*/ 142875 h 619125"/>
              <a:gd name="connsiteX4" fmla="*/ 168037 w 184446"/>
              <a:gd name="connsiteY4" fmla="*/ 190500 h 619125"/>
              <a:gd name="connsiteX5" fmla="*/ 72787 w 184446"/>
              <a:gd name="connsiteY5" fmla="*/ 158750 h 619125"/>
              <a:gd name="connsiteX6" fmla="*/ 56912 w 184446"/>
              <a:gd name="connsiteY6" fmla="*/ 111125 h 619125"/>
              <a:gd name="connsiteX7" fmla="*/ 41037 w 184446"/>
              <a:gd name="connsiteY7" fmla="*/ 47625 h 619125"/>
              <a:gd name="connsiteX8" fmla="*/ 56912 w 184446"/>
              <a:gd name="connsiteY8" fmla="*/ 142875 h 619125"/>
              <a:gd name="connsiteX9" fmla="*/ 88662 w 184446"/>
              <a:gd name="connsiteY9" fmla="*/ 238125 h 619125"/>
              <a:gd name="connsiteX10" fmla="*/ 72787 w 184446"/>
              <a:gd name="connsiteY10" fmla="*/ 301625 h 619125"/>
              <a:gd name="connsiteX11" fmla="*/ 56912 w 184446"/>
              <a:gd name="connsiteY11" fmla="*/ 349250 h 619125"/>
              <a:gd name="connsiteX12" fmla="*/ 136287 w 184446"/>
              <a:gd name="connsiteY12" fmla="*/ 428625 h 619125"/>
              <a:gd name="connsiteX13" fmla="*/ 152162 w 184446"/>
              <a:gd name="connsiteY13" fmla="*/ 476250 h 619125"/>
              <a:gd name="connsiteX14" fmla="*/ 104537 w 184446"/>
              <a:gd name="connsiteY14" fmla="*/ 571500 h 619125"/>
              <a:gd name="connsiteX15" fmla="*/ 88662 w 184446"/>
              <a:gd name="connsiteY15" fmla="*/ 619125 h 619125"/>
              <a:gd name="connsiteX16" fmla="*/ 120412 w 184446"/>
              <a:gd name="connsiteY16" fmla="*/ 571500 h 619125"/>
              <a:gd name="connsiteX17" fmla="*/ 104537 w 184446"/>
              <a:gd name="connsiteY17" fmla="*/ 476250 h 619125"/>
              <a:gd name="connsiteX18" fmla="*/ 88662 w 184446"/>
              <a:gd name="connsiteY18" fmla="*/ 47625 h 619125"/>
              <a:gd name="connsiteX19" fmla="*/ 41037 w 184446"/>
              <a:gd name="connsiteY19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4446" h="619125">
                <a:moveTo>
                  <a:pt x="41037" y="0"/>
                </a:moveTo>
                <a:cubicBezTo>
                  <a:pt x="27808" y="0"/>
                  <a:pt x="11985" y="28737"/>
                  <a:pt x="9287" y="47625"/>
                </a:cubicBezTo>
                <a:cubicBezTo>
                  <a:pt x="0" y="112631"/>
                  <a:pt x="26874" y="115522"/>
                  <a:pt x="72787" y="127000"/>
                </a:cubicBezTo>
                <a:cubicBezTo>
                  <a:pt x="98964" y="133544"/>
                  <a:pt x="125704" y="137583"/>
                  <a:pt x="152162" y="142875"/>
                </a:cubicBezTo>
                <a:cubicBezTo>
                  <a:pt x="157454" y="158750"/>
                  <a:pt x="184446" y="187218"/>
                  <a:pt x="168037" y="190500"/>
                </a:cubicBezTo>
                <a:cubicBezTo>
                  <a:pt x="135219" y="197064"/>
                  <a:pt x="72787" y="158750"/>
                  <a:pt x="72787" y="158750"/>
                </a:cubicBezTo>
                <a:cubicBezTo>
                  <a:pt x="67495" y="142875"/>
                  <a:pt x="61509" y="127215"/>
                  <a:pt x="56912" y="111125"/>
                </a:cubicBezTo>
                <a:cubicBezTo>
                  <a:pt x="50918" y="90146"/>
                  <a:pt x="41037" y="25807"/>
                  <a:pt x="41037" y="47625"/>
                </a:cubicBezTo>
                <a:cubicBezTo>
                  <a:pt x="41037" y="79813"/>
                  <a:pt x="49105" y="111648"/>
                  <a:pt x="56912" y="142875"/>
                </a:cubicBezTo>
                <a:cubicBezTo>
                  <a:pt x="65029" y="175343"/>
                  <a:pt x="88662" y="238125"/>
                  <a:pt x="88662" y="238125"/>
                </a:cubicBezTo>
                <a:cubicBezTo>
                  <a:pt x="83370" y="259292"/>
                  <a:pt x="78781" y="280646"/>
                  <a:pt x="72787" y="301625"/>
                </a:cubicBezTo>
                <a:cubicBezTo>
                  <a:pt x="68190" y="317715"/>
                  <a:pt x="54161" y="332744"/>
                  <a:pt x="56912" y="349250"/>
                </a:cubicBezTo>
                <a:cubicBezTo>
                  <a:pt x="63527" y="388938"/>
                  <a:pt x="108506" y="410104"/>
                  <a:pt x="136287" y="428625"/>
                </a:cubicBezTo>
                <a:cubicBezTo>
                  <a:pt x="141579" y="444500"/>
                  <a:pt x="152162" y="459516"/>
                  <a:pt x="152162" y="476250"/>
                </a:cubicBezTo>
                <a:cubicBezTo>
                  <a:pt x="152162" y="516152"/>
                  <a:pt x="120590" y="539395"/>
                  <a:pt x="104537" y="571500"/>
                </a:cubicBezTo>
                <a:cubicBezTo>
                  <a:pt x="97053" y="586467"/>
                  <a:pt x="71928" y="619125"/>
                  <a:pt x="88662" y="619125"/>
                </a:cubicBezTo>
                <a:cubicBezTo>
                  <a:pt x="107741" y="619125"/>
                  <a:pt x="109829" y="587375"/>
                  <a:pt x="120412" y="571500"/>
                </a:cubicBezTo>
                <a:cubicBezTo>
                  <a:pt x="115120" y="539750"/>
                  <a:pt x="106484" y="508379"/>
                  <a:pt x="104537" y="476250"/>
                </a:cubicBezTo>
                <a:cubicBezTo>
                  <a:pt x="95888" y="333539"/>
                  <a:pt x="108197" y="189257"/>
                  <a:pt x="88662" y="47625"/>
                </a:cubicBezTo>
                <a:cubicBezTo>
                  <a:pt x="86055" y="28725"/>
                  <a:pt x="54266" y="0"/>
                  <a:pt x="41037" y="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953000" y="5248275"/>
            <a:ext cx="184150" cy="619125"/>
          </a:xfrm>
          <a:custGeom>
            <a:avLst/>
            <a:gdLst>
              <a:gd name="connsiteX0" fmla="*/ 41037 w 184446"/>
              <a:gd name="connsiteY0" fmla="*/ 0 h 619125"/>
              <a:gd name="connsiteX1" fmla="*/ 9287 w 184446"/>
              <a:gd name="connsiteY1" fmla="*/ 47625 h 619125"/>
              <a:gd name="connsiteX2" fmla="*/ 72787 w 184446"/>
              <a:gd name="connsiteY2" fmla="*/ 127000 h 619125"/>
              <a:gd name="connsiteX3" fmla="*/ 152162 w 184446"/>
              <a:gd name="connsiteY3" fmla="*/ 142875 h 619125"/>
              <a:gd name="connsiteX4" fmla="*/ 168037 w 184446"/>
              <a:gd name="connsiteY4" fmla="*/ 190500 h 619125"/>
              <a:gd name="connsiteX5" fmla="*/ 72787 w 184446"/>
              <a:gd name="connsiteY5" fmla="*/ 158750 h 619125"/>
              <a:gd name="connsiteX6" fmla="*/ 56912 w 184446"/>
              <a:gd name="connsiteY6" fmla="*/ 111125 h 619125"/>
              <a:gd name="connsiteX7" fmla="*/ 41037 w 184446"/>
              <a:gd name="connsiteY7" fmla="*/ 47625 h 619125"/>
              <a:gd name="connsiteX8" fmla="*/ 56912 w 184446"/>
              <a:gd name="connsiteY8" fmla="*/ 142875 h 619125"/>
              <a:gd name="connsiteX9" fmla="*/ 88662 w 184446"/>
              <a:gd name="connsiteY9" fmla="*/ 238125 h 619125"/>
              <a:gd name="connsiteX10" fmla="*/ 72787 w 184446"/>
              <a:gd name="connsiteY10" fmla="*/ 301625 h 619125"/>
              <a:gd name="connsiteX11" fmla="*/ 56912 w 184446"/>
              <a:gd name="connsiteY11" fmla="*/ 349250 h 619125"/>
              <a:gd name="connsiteX12" fmla="*/ 136287 w 184446"/>
              <a:gd name="connsiteY12" fmla="*/ 428625 h 619125"/>
              <a:gd name="connsiteX13" fmla="*/ 152162 w 184446"/>
              <a:gd name="connsiteY13" fmla="*/ 476250 h 619125"/>
              <a:gd name="connsiteX14" fmla="*/ 104537 w 184446"/>
              <a:gd name="connsiteY14" fmla="*/ 571500 h 619125"/>
              <a:gd name="connsiteX15" fmla="*/ 88662 w 184446"/>
              <a:gd name="connsiteY15" fmla="*/ 619125 h 619125"/>
              <a:gd name="connsiteX16" fmla="*/ 120412 w 184446"/>
              <a:gd name="connsiteY16" fmla="*/ 571500 h 619125"/>
              <a:gd name="connsiteX17" fmla="*/ 104537 w 184446"/>
              <a:gd name="connsiteY17" fmla="*/ 476250 h 619125"/>
              <a:gd name="connsiteX18" fmla="*/ 88662 w 184446"/>
              <a:gd name="connsiteY18" fmla="*/ 47625 h 619125"/>
              <a:gd name="connsiteX19" fmla="*/ 41037 w 184446"/>
              <a:gd name="connsiteY19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4446" h="619125">
                <a:moveTo>
                  <a:pt x="41037" y="0"/>
                </a:moveTo>
                <a:cubicBezTo>
                  <a:pt x="27808" y="0"/>
                  <a:pt x="11985" y="28737"/>
                  <a:pt x="9287" y="47625"/>
                </a:cubicBezTo>
                <a:cubicBezTo>
                  <a:pt x="0" y="112631"/>
                  <a:pt x="26874" y="115522"/>
                  <a:pt x="72787" y="127000"/>
                </a:cubicBezTo>
                <a:cubicBezTo>
                  <a:pt x="98964" y="133544"/>
                  <a:pt x="125704" y="137583"/>
                  <a:pt x="152162" y="142875"/>
                </a:cubicBezTo>
                <a:cubicBezTo>
                  <a:pt x="157454" y="158750"/>
                  <a:pt x="184446" y="187218"/>
                  <a:pt x="168037" y="190500"/>
                </a:cubicBezTo>
                <a:cubicBezTo>
                  <a:pt x="135219" y="197064"/>
                  <a:pt x="72787" y="158750"/>
                  <a:pt x="72787" y="158750"/>
                </a:cubicBezTo>
                <a:cubicBezTo>
                  <a:pt x="67495" y="142875"/>
                  <a:pt x="61509" y="127215"/>
                  <a:pt x="56912" y="111125"/>
                </a:cubicBezTo>
                <a:cubicBezTo>
                  <a:pt x="50918" y="90146"/>
                  <a:pt x="41037" y="25807"/>
                  <a:pt x="41037" y="47625"/>
                </a:cubicBezTo>
                <a:cubicBezTo>
                  <a:pt x="41037" y="79813"/>
                  <a:pt x="49105" y="111648"/>
                  <a:pt x="56912" y="142875"/>
                </a:cubicBezTo>
                <a:cubicBezTo>
                  <a:pt x="65029" y="175343"/>
                  <a:pt x="88662" y="238125"/>
                  <a:pt x="88662" y="238125"/>
                </a:cubicBezTo>
                <a:cubicBezTo>
                  <a:pt x="83370" y="259292"/>
                  <a:pt x="78781" y="280646"/>
                  <a:pt x="72787" y="301625"/>
                </a:cubicBezTo>
                <a:cubicBezTo>
                  <a:pt x="68190" y="317715"/>
                  <a:pt x="54161" y="332744"/>
                  <a:pt x="56912" y="349250"/>
                </a:cubicBezTo>
                <a:cubicBezTo>
                  <a:pt x="63527" y="388938"/>
                  <a:pt x="108506" y="410104"/>
                  <a:pt x="136287" y="428625"/>
                </a:cubicBezTo>
                <a:cubicBezTo>
                  <a:pt x="141579" y="444500"/>
                  <a:pt x="152162" y="459516"/>
                  <a:pt x="152162" y="476250"/>
                </a:cubicBezTo>
                <a:cubicBezTo>
                  <a:pt x="152162" y="516152"/>
                  <a:pt x="120590" y="539395"/>
                  <a:pt x="104537" y="571500"/>
                </a:cubicBezTo>
                <a:cubicBezTo>
                  <a:pt x="97053" y="586467"/>
                  <a:pt x="71928" y="619125"/>
                  <a:pt x="88662" y="619125"/>
                </a:cubicBezTo>
                <a:cubicBezTo>
                  <a:pt x="107741" y="619125"/>
                  <a:pt x="109829" y="587375"/>
                  <a:pt x="120412" y="571500"/>
                </a:cubicBezTo>
                <a:cubicBezTo>
                  <a:pt x="115120" y="539750"/>
                  <a:pt x="106484" y="508379"/>
                  <a:pt x="104537" y="476250"/>
                </a:cubicBezTo>
                <a:cubicBezTo>
                  <a:pt x="95888" y="333539"/>
                  <a:pt x="108197" y="189257"/>
                  <a:pt x="88662" y="47625"/>
                </a:cubicBezTo>
                <a:cubicBezTo>
                  <a:pt x="86055" y="28725"/>
                  <a:pt x="54266" y="0"/>
                  <a:pt x="41037" y="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191125" y="5232400"/>
            <a:ext cx="184150" cy="619125"/>
          </a:xfrm>
          <a:custGeom>
            <a:avLst/>
            <a:gdLst>
              <a:gd name="connsiteX0" fmla="*/ 41037 w 184446"/>
              <a:gd name="connsiteY0" fmla="*/ 0 h 619125"/>
              <a:gd name="connsiteX1" fmla="*/ 9287 w 184446"/>
              <a:gd name="connsiteY1" fmla="*/ 47625 h 619125"/>
              <a:gd name="connsiteX2" fmla="*/ 72787 w 184446"/>
              <a:gd name="connsiteY2" fmla="*/ 127000 h 619125"/>
              <a:gd name="connsiteX3" fmla="*/ 152162 w 184446"/>
              <a:gd name="connsiteY3" fmla="*/ 142875 h 619125"/>
              <a:gd name="connsiteX4" fmla="*/ 168037 w 184446"/>
              <a:gd name="connsiteY4" fmla="*/ 190500 h 619125"/>
              <a:gd name="connsiteX5" fmla="*/ 72787 w 184446"/>
              <a:gd name="connsiteY5" fmla="*/ 158750 h 619125"/>
              <a:gd name="connsiteX6" fmla="*/ 56912 w 184446"/>
              <a:gd name="connsiteY6" fmla="*/ 111125 h 619125"/>
              <a:gd name="connsiteX7" fmla="*/ 41037 w 184446"/>
              <a:gd name="connsiteY7" fmla="*/ 47625 h 619125"/>
              <a:gd name="connsiteX8" fmla="*/ 56912 w 184446"/>
              <a:gd name="connsiteY8" fmla="*/ 142875 h 619125"/>
              <a:gd name="connsiteX9" fmla="*/ 88662 w 184446"/>
              <a:gd name="connsiteY9" fmla="*/ 238125 h 619125"/>
              <a:gd name="connsiteX10" fmla="*/ 72787 w 184446"/>
              <a:gd name="connsiteY10" fmla="*/ 301625 h 619125"/>
              <a:gd name="connsiteX11" fmla="*/ 56912 w 184446"/>
              <a:gd name="connsiteY11" fmla="*/ 349250 h 619125"/>
              <a:gd name="connsiteX12" fmla="*/ 136287 w 184446"/>
              <a:gd name="connsiteY12" fmla="*/ 428625 h 619125"/>
              <a:gd name="connsiteX13" fmla="*/ 152162 w 184446"/>
              <a:gd name="connsiteY13" fmla="*/ 476250 h 619125"/>
              <a:gd name="connsiteX14" fmla="*/ 104537 w 184446"/>
              <a:gd name="connsiteY14" fmla="*/ 571500 h 619125"/>
              <a:gd name="connsiteX15" fmla="*/ 88662 w 184446"/>
              <a:gd name="connsiteY15" fmla="*/ 619125 h 619125"/>
              <a:gd name="connsiteX16" fmla="*/ 120412 w 184446"/>
              <a:gd name="connsiteY16" fmla="*/ 571500 h 619125"/>
              <a:gd name="connsiteX17" fmla="*/ 104537 w 184446"/>
              <a:gd name="connsiteY17" fmla="*/ 476250 h 619125"/>
              <a:gd name="connsiteX18" fmla="*/ 88662 w 184446"/>
              <a:gd name="connsiteY18" fmla="*/ 47625 h 619125"/>
              <a:gd name="connsiteX19" fmla="*/ 41037 w 184446"/>
              <a:gd name="connsiteY19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4446" h="619125">
                <a:moveTo>
                  <a:pt x="41037" y="0"/>
                </a:moveTo>
                <a:cubicBezTo>
                  <a:pt x="27808" y="0"/>
                  <a:pt x="11985" y="28737"/>
                  <a:pt x="9287" y="47625"/>
                </a:cubicBezTo>
                <a:cubicBezTo>
                  <a:pt x="0" y="112631"/>
                  <a:pt x="26874" y="115522"/>
                  <a:pt x="72787" y="127000"/>
                </a:cubicBezTo>
                <a:cubicBezTo>
                  <a:pt x="98964" y="133544"/>
                  <a:pt x="125704" y="137583"/>
                  <a:pt x="152162" y="142875"/>
                </a:cubicBezTo>
                <a:cubicBezTo>
                  <a:pt x="157454" y="158750"/>
                  <a:pt x="184446" y="187218"/>
                  <a:pt x="168037" y="190500"/>
                </a:cubicBezTo>
                <a:cubicBezTo>
                  <a:pt x="135219" y="197064"/>
                  <a:pt x="72787" y="158750"/>
                  <a:pt x="72787" y="158750"/>
                </a:cubicBezTo>
                <a:cubicBezTo>
                  <a:pt x="67495" y="142875"/>
                  <a:pt x="61509" y="127215"/>
                  <a:pt x="56912" y="111125"/>
                </a:cubicBezTo>
                <a:cubicBezTo>
                  <a:pt x="50918" y="90146"/>
                  <a:pt x="41037" y="25807"/>
                  <a:pt x="41037" y="47625"/>
                </a:cubicBezTo>
                <a:cubicBezTo>
                  <a:pt x="41037" y="79813"/>
                  <a:pt x="49105" y="111648"/>
                  <a:pt x="56912" y="142875"/>
                </a:cubicBezTo>
                <a:cubicBezTo>
                  <a:pt x="65029" y="175343"/>
                  <a:pt x="88662" y="238125"/>
                  <a:pt x="88662" y="238125"/>
                </a:cubicBezTo>
                <a:cubicBezTo>
                  <a:pt x="83370" y="259292"/>
                  <a:pt x="78781" y="280646"/>
                  <a:pt x="72787" y="301625"/>
                </a:cubicBezTo>
                <a:cubicBezTo>
                  <a:pt x="68190" y="317715"/>
                  <a:pt x="54161" y="332744"/>
                  <a:pt x="56912" y="349250"/>
                </a:cubicBezTo>
                <a:cubicBezTo>
                  <a:pt x="63527" y="388938"/>
                  <a:pt x="108506" y="410104"/>
                  <a:pt x="136287" y="428625"/>
                </a:cubicBezTo>
                <a:cubicBezTo>
                  <a:pt x="141579" y="444500"/>
                  <a:pt x="152162" y="459516"/>
                  <a:pt x="152162" y="476250"/>
                </a:cubicBezTo>
                <a:cubicBezTo>
                  <a:pt x="152162" y="516152"/>
                  <a:pt x="120590" y="539395"/>
                  <a:pt x="104537" y="571500"/>
                </a:cubicBezTo>
                <a:cubicBezTo>
                  <a:pt x="97053" y="586467"/>
                  <a:pt x="71928" y="619125"/>
                  <a:pt x="88662" y="619125"/>
                </a:cubicBezTo>
                <a:cubicBezTo>
                  <a:pt x="107741" y="619125"/>
                  <a:pt x="109829" y="587375"/>
                  <a:pt x="120412" y="571500"/>
                </a:cubicBezTo>
                <a:cubicBezTo>
                  <a:pt x="115120" y="539750"/>
                  <a:pt x="106484" y="508379"/>
                  <a:pt x="104537" y="476250"/>
                </a:cubicBezTo>
                <a:cubicBezTo>
                  <a:pt x="95888" y="333539"/>
                  <a:pt x="108197" y="189257"/>
                  <a:pt x="88662" y="47625"/>
                </a:cubicBezTo>
                <a:cubicBezTo>
                  <a:pt x="86055" y="28725"/>
                  <a:pt x="54266" y="0"/>
                  <a:pt x="41037" y="0"/>
                </a:cubicBezTo>
                <a:close/>
              </a:path>
            </a:pathLst>
          </a:custGeom>
          <a:solidFill>
            <a:schemeClr val="accent2"/>
          </a:solidFill>
          <a:ln w="31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5476875" y="5264150"/>
            <a:ext cx="184150" cy="619125"/>
          </a:xfrm>
          <a:custGeom>
            <a:avLst/>
            <a:gdLst>
              <a:gd name="connsiteX0" fmla="*/ 41037 w 184446"/>
              <a:gd name="connsiteY0" fmla="*/ 0 h 619125"/>
              <a:gd name="connsiteX1" fmla="*/ 9287 w 184446"/>
              <a:gd name="connsiteY1" fmla="*/ 47625 h 619125"/>
              <a:gd name="connsiteX2" fmla="*/ 72787 w 184446"/>
              <a:gd name="connsiteY2" fmla="*/ 127000 h 619125"/>
              <a:gd name="connsiteX3" fmla="*/ 152162 w 184446"/>
              <a:gd name="connsiteY3" fmla="*/ 142875 h 619125"/>
              <a:gd name="connsiteX4" fmla="*/ 168037 w 184446"/>
              <a:gd name="connsiteY4" fmla="*/ 190500 h 619125"/>
              <a:gd name="connsiteX5" fmla="*/ 72787 w 184446"/>
              <a:gd name="connsiteY5" fmla="*/ 158750 h 619125"/>
              <a:gd name="connsiteX6" fmla="*/ 56912 w 184446"/>
              <a:gd name="connsiteY6" fmla="*/ 111125 h 619125"/>
              <a:gd name="connsiteX7" fmla="*/ 41037 w 184446"/>
              <a:gd name="connsiteY7" fmla="*/ 47625 h 619125"/>
              <a:gd name="connsiteX8" fmla="*/ 56912 w 184446"/>
              <a:gd name="connsiteY8" fmla="*/ 142875 h 619125"/>
              <a:gd name="connsiteX9" fmla="*/ 88662 w 184446"/>
              <a:gd name="connsiteY9" fmla="*/ 238125 h 619125"/>
              <a:gd name="connsiteX10" fmla="*/ 72787 w 184446"/>
              <a:gd name="connsiteY10" fmla="*/ 301625 h 619125"/>
              <a:gd name="connsiteX11" fmla="*/ 56912 w 184446"/>
              <a:gd name="connsiteY11" fmla="*/ 349250 h 619125"/>
              <a:gd name="connsiteX12" fmla="*/ 136287 w 184446"/>
              <a:gd name="connsiteY12" fmla="*/ 428625 h 619125"/>
              <a:gd name="connsiteX13" fmla="*/ 152162 w 184446"/>
              <a:gd name="connsiteY13" fmla="*/ 476250 h 619125"/>
              <a:gd name="connsiteX14" fmla="*/ 104537 w 184446"/>
              <a:gd name="connsiteY14" fmla="*/ 571500 h 619125"/>
              <a:gd name="connsiteX15" fmla="*/ 88662 w 184446"/>
              <a:gd name="connsiteY15" fmla="*/ 619125 h 619125"/>
              <a:gd name="connsiteX16" fmla="*/ 120412 w 184446"/>
              <a:gd name="connsiteY16" fmla="*/ 571500 h 619125"/>
              <a:gd name="connsiteX17" fmla="*/ 104537 w 184446"/>
              <a:gd name="connsiteY17" fmla="*/ 476250 h 619125"/>
              <a:gd name="connsiteX18" fmla="*/ 88662 w 184446"/>
              <a:gd name="connsiteY18" fmla="*/ 47625 h 619125"/>
              <a:gd name="connsiteX19" fmla="*/ 41037 w 184446"/>
              <a:gd name="connsiteY19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4446" h="619125">
                <a:moveTo>
                  <a:pt x="41037" y="0"/>
                </a:moveTo>
                <a:cubicBezTo>
                  <a:pt x="27808" y="0"/>
                  <a:pt x="11985" y="28737"/>
                  <a:pt x="9287" y="47625"/>
                </a:cubicBezTo>
                <a:cubicBezTo>
                  <a:pt x="0" y="112631"/>
                  <a:pt x="26874" y="115522"/>
                  <a:pt x="72787" y="127000"/>
                </a:cubicBezTo>
                <a:cubicBezTo>
                  <a:pt x="98964" y="133544"/>
                  <a:pt x="125704" y="137583"/>
                  <a:pt x="152162" y="142875"/>
                </a:cubicBezTo>
                <a:cubicBezTo>
                  <a:pt x="157454" y="158750"/>
                  <a:pt x="184446" y="187218"/>
                  <a:pt x="168037" y="190500"/>
                </a:cubicBezTo>
                <a:cubicBezTo>
                  <a:pt x="135219" y="197064"/>
                  <a:pt x="72787" y="158750"/>
                  <a:pt x="72787" y="158750"/>
                </a:cubicBezTo>
                <a:cubicBezTo>
                  <a:pt x="67495" y="142875"/>
                  <a:pt x="61509" y="127215"/>
                  <a:pt x="56912" y="111125"/>
                </a:cubicBezTo>
                <a:cubicBezTo>
                  <a:pt x="50918" y="90146"/>
                  <a:pt x="41037" y="25807"/>
                  <a:pt x="41037" y="47625"/>
                </a:cubicBezTo>
                <a:cubicBezTo>
                  <a:pt x="41037" y="79813"/>
                  <a:pt x="49105" y="111648"/>
                  <a:pt x="56912" y="142875"/>
                </a:cubicBezTo>
                <a:cubicBezTo>
                  <a:pt x="65029" y="175343"/>
                  <a:pt x="88662" y="238125"/>
                  <a:pt x="88662" y="238125"/>
                </a:cubicBezTo>
                <a:cubicBezTo>
                  <a:pt x="83370" y="259292"/>
                  <a:pt x="78781" y="280646"/>
                  <a:pt x="72787" y="301625"/>
                </a:cubicBezTo>
                <a:cubicBezTo>
                  <a:pt x="68190" y="317715"/>
                  <a:pt x="54161" y="332744"/>
                  <a:pt x="56912" y="349250"/>
                </a:cubicBezTo>
                <a:cubicBezTo>
                  <a:pt x="63527" y="388938"/>
                  <a:pt x="108506" y="410104"/>
                  <a:pt x="136287" y="428625"/>
                </a:cubicBezTo>
                <a:cubicBezTo>
                  <a:pt x="141579" y="444500"/>
                  <a:pt x="152162" y="459516"/>
                  <a:pt x="152162" y="476250"/>
                </a:cubicBezTo>
                <a:cubicBezTo>
                  <a:pt x="152162" y="516152"/>
                  <a:pt x="120590" y="539395"/>
                  <a:pt x="104537" y="571500"/>
                </a:cubicBezTo>
                <a:cubicBezTo>
                  <a:pt x="97053" y="586467"/>
                  <a:pt x="71928" y="619125"/>
                  <a:pt x="88662" y="619125"/>
                </a:cubicBezTo>
                <a:cubicBezTo>
                  <a:pt x="107741" y="619125"/>
                  <a:pt x="109829" y="587375"/>
                  <a:pt x="120412" y="571500"/>
                </a:cubicBezTo>
                <a:cubicBezTo>
                  <a:pt x="115120" y="539750"/>
                  <a:pt x="106484" y="508379"/>
                  <a:pt x="104537" y="476250"/>
                </a:cubicBezTo>
                <a:cubicBezTo>
                  <a:pt x="95888" y="333539"/>
                  <a:pt x="108197" y="189257"/>
                  <a:pt x="88662" y="47625"/>
                </a:cubicBezTo>
                <a:cubicBezTo>
                  <a:pt x="86055" y="28725"/>
                  <a:pt x="54266" y="0"/>
                  <a:pt x="410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5724525" y="5226050"/>
            <a:ext cx="184150" cy="619125"/>
          </a:xfrm>
          <a:custGeom>
            <a:avLst/>
            <a:gdLst>
              <a:gd name="connsiteX0" fmla="*/ 41037 w 184446"/>
              <a:gd name="connsiteY0" fmla="*/ 0 h 619125"/>
              <a:gd name="connsiteX1" fmla="*/ 9287 w 184446"/>
              <a:gd name="connsiteY1" fmla="*/ 47625 h 619125"/>
              <a:gd name="connsiteX2" fmla="*/ 72787 w 184446"/>
              <a:gd name="connsiteY2" fmla="*/ 127000 h 619125"/>
              <a:gd name="connsiteX3" fmla="*/ 152162 w 184446"/>
              <a:gd name="connsiteY3" fmla="*/ 142875 h 619125"/>
              <a:gd name="connsiteX4" fmla="*/ 168037 w 184446"/>
              <a:gd name="connsiteY4" fmla="*/ 190500 h 619125"/>
              <a:gd name="connsiteX5" fmla="*/ 72787 w 184446"/>
              <a:gd name="connsiteY5" fmla="*/ 158750 h 619125"/>
              <a:gd name="connsiteX6" fmla="*/ 56912 w 184446"/>
              <a:gd name="connsiteY6" fmla="*/ 111125 h 619125"/>
              <a:gd name="connsiteX7" fmla="*/ 41037 w 184446"/>
              <a:gd name="connsiteY7" fmla="*/ 47625 h 619125"/>
              <a:gd name="connsiteX8" fmla="*/ 56912 w 184446"/>
              <a:gd name="connsiteY8" fmla="*/ 142875 h 619125"/>
              <a:gd name="connsiteX9" fmla="*/ 88662 w 184446"/>
              <a:gd name="connsiteY9" fmla="*/ 238125 h 619125"/>
              <a:gd name="connsiteX10" fmla="*/ 72787 w 184446"/>
              <a:gd name="connsiteY10" fmla="*/ 301625 h 619125"/>
              <a:gd name="connsiteX11" fmla="*/ 56912 w 184446"/>
              <a:gd name="connsiteY11" fmla="*/ 349250 h 619125"/>
              <a:gd name="connsiteX12" fmla="*/ 136287 w 184446"/>
              <a:gd name="connsiteY12" fmla="*/ 428625 h 619125"/>
              <a:gd name="connsiteX13" fmla="*/ 152162 w 184446"/>
              <a:gd name="connsiteY13" fmla="*/ 476250 h 619125"/>
              <a:gd name="connsiteX14" fmla="*/ 104537 w 184446"/>
              <a:gd name="connsiteY14" fmla="*/ 571500 h 619125"/>
              <a:gd name="connsiteX15" fmla="*/ 88662 w 184446"/>
              <a:gd name="connsiteY15" fmla="*/ 619125 h 619125"/>
              <a:gd name="connsiteX16" fmla="*/ 120412 w 184446"/>
              <a:gd name="connsiteY16" fmla="*/ 571500 h 619125"/>
              <a:gd name="connsiteX17" fmla="*/ 104537 w 184446"/>
              <a:gd name="connsiteY17" fmla="*/ 476250 h 619125"/>
              <a:gd name="connsiteX18" fmla="*/ 88662 w 184446"/>
              <a:gd name="connsiteY18" fmla="*/ 47625 h 619125"/>
              <a:gd name="connsiteX19" fmla="*/ 41037 w 184446"/>
              <a:gd name="connsiteY19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4446" h="619125">
                <a:moveTo>
                  <a:pt x="41037" y="0"/>
                </a:moveTo>
                <a:cubicBezTo>
                  <a:pt x="27808" y="0"/>
                  <a:pt x="11985" y="28737"/>
                  <a:pt x="9287" y="47625"/>
                </a:cubicBezTo>
                <a:cubicBezTo>
                  <a:pt x="0" y="112631"/>
                  <a:pt x="26874" y="115522"/>
                  <a:pt x="72787" y="127000"/>
                </a:cubicBezTo>
                <a:cubicBezTo>
                  <a:pt x="98964" y="133544"/>
                  <a:pt x="125704" y="137583"/>
                  <a:pt x="152162" y="142875"/>
                </a:cubicBezTo>
                <a:cubicBezTo>
                  <a:pt x="157454" y="158750"/>
                  <a:pt x="184446" y="187218"/>
                  <a:pt x="168037" y="190500"/>
                </a:cubicBezTo>
                <a:cubicBezTo>
                  <a:pt x="135219" y="197064"/>
                  <a:pt x="72787" y="158750"/>
                  <a:pt x="72787" y="158750"/>
                </a:cubicBezTo>
                <a:cubicBezTo>
                  <a:pt x="67495" y="142875"/>
                  <a:pt x="61509" y="127215"/>
                  <a:pt x="56912" y="111125"/>
                </a:cubicBezTo>
                <a:cubicBezTo>
                  <a:pt x="50918" y="90146"/>
                  <a:pt x="41037" y="25807"/>
                  <a:pt x="41037" y="47625"/>
                </a:cubicBezTo>
                <a:cubicBezTo>
                  <a:pt x="41037" y="79813"/>
                  <a:pt x="49105" y="111648"/>
                  <a:pt x="56912" y="142875"/>
                </a:cubicBezTo>
                <a:cubicBezTo>
                  <a:pt x="65029" y="175343"/>
                  <a:pt x="88662" y="238125"/>
                  <a:pt x="88662" y="238125"/>
                </a:cubicBezTo>
                <a:cubicBezTo>
                  <a:pt x="83370" y="259292"/>
                  <a:pt x="78781" y="280646"/>
                  <a:pt x="72787" y="301625"/>
                </a:cubicBezTo>
                <a:cubicBezTo>
                  <a:pt x="68190" y="317715"/>
                  <a:pt x="54161" y="332744"/>
                  <a:pt x="56912" y="349250"/>
                </a:cubicBezTo>
                <a:cubicBezTo>
                  <a:pt x="63527" y="388938"/>
                  <a:pt x="108506" y="410104"/>
                  <a:pt x="136287" y="428625"/>
                </a:cubicBezTo>
                <a:cubicBezTo>
                  <a:pt x="141579" y="444500"/>
                  <a:pt x="152162" y="459516"/>
                  <a:pt x="152162" y="476250"/>
                </a:cubicBezTo>
                <a:cubicBezTo>
                  <a:pt x="152162" y="516152"/>
                  <a:pt x="120590" y="539395"/>
                  <a:pt x="104537" y="571500"/>
                </a:cubicBezTo>
                <a:cubicBezTo>
                  <a:pt x="97053" y="586467"/>
                  <a:pt x="71928" y="619125"/>
                  <a:pt x="88662" y="619125"/>
                </a:cubicBezTo>
                <a:cubicBezTo>
                  <a:pt x="107741" y="619125"/>
                  <a:pt x="109829" y="587375"/>
                  <a:pt x="120412" y="571500"/>
                </a:cubicBezTo>
                <a:cubicBezTo>
                  <a:pt x="115120" y="539750"/>
                  <a:pt x="106484" y="508379"/>
                  <a:pt x="104537" y="476250"/>
                </a:cubicBezTo>
                <a:cubicBezTo>
                  <a:pt x="95888" y="333539"/>
                  <a:pt x="108197" y="189257"/>
                  <a:pt x="88662" y="47625"/>
                </a:cubicBezTo>
                <a:cubicBezTo>
                  <a:pt x="86055" y="28725"/>
                  <a:pt x="54266" y="0"/>
                  <a:pt x="410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5146675" y="5600700"/>
            <a:ext cx="69850" cy="250825"/>
          </a:xfrm>
          <a:custGeom>
            <a:avLst/>
            <a:gdLst>
              <a:gd name="connsiteX0" fmla="*/ 5292 w 69651"/>
              <a:gd name="connsiteY0" fmla="*/ 13229 h 251354"/>
              <a:gd name="connsiteX1" fmla="*/ 21167 w 69651"/>
              <a:gd name="connsiteY1" fmla="*/ 203729 h 251354"/>
              <a:gd name="connsiteX2" fmla="*/ 52917 w 69651"/>
              <a:gd name="connsiteY2" fmla="*/ 251354 h 251354"/>
              <a:gd name="connsiteX3" fmla="*/ 68792 w 69651"/>
              <a:gd name="connsiteY3" fmla="*/ 203729 h 251354"/>
              <a:gd name="connsiteX4" fmla="*/ 52917 w 69651"/>
              <a:gd name="connsiteY4" fmla="*/ 124354 h 251354"/>
              <a:gd name="connsiteX5" fmla="*/ 5292 w 69651"/>
              <a:gd name="connsiteY5" fmla="*/ 13229 h 25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51" h="251354">
                <a:moveTo>
                  <a:pt x="5292" y="13229"/>
                </a:moveTo>
                <a:cubicBezTo>
                  <a:pt x="0" y="26458"/>
                  <a:pt x="8670" y="141246"/>
                  <a:pt x="21167" y="203729"/>
                </a:cubicBezTo>
                <a:cubicBezTo>
                  <a:pt x="24909" y="222438"/>
                  <a:pt x="33838" y="251354"/>
                  <a:pt x="52917" y="251354"/>
                </a:cubicBezTo>
                <a:cubicBezTo>
                  <a:pt x="69651" y="251354"/>
                  <a:pt x="63500" y="219604"/>
                  <a:pt x="68792" y="203729"/>
                </a:cubicBezTo>
                <a:cubicBezTo>
                  <a:pt x="63500" y="177271"/>
                  <a:pt x="59461" y="150531"/>
                  <a:pt x="52917" y="124354"/>
                </a:cubicBezTo>
                <a:cubicBezTo>
                  <a:pt x="43109" y="85120"/>
                  <a:pt x="10584" y="0"/>
                  <a:pt x="5292" y="13229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394325" y="5419725"/>
            <a:ext cx="69850" cy="250825"/>
          </a:xfrm>
          <a:custGeom>
            <a:avLst/>
            <a:gdLst>
              <a:gd name="connsiteX0" fmla="*/ 5292 w 69651"/>
              <a:gd name="connsiteY0" fmla="*/ 13229 h 251354"/>
              <a:gd name="connsiteX1" fmla="*/ 21167 w 69651"/>
              <a:gd name="connsiteY1" fmla="*/ 203729 h 251354"/>
              <a:gd name="connsiteX2" fmla="*/ 52917 w 69651"/>
              <a:gd name="connsiteY2" fmla="*/ 251354 h 251354"/>
              <a:gd name="connsiteX3" fmla="*/ 68792 w 69651"/>
              <a:gd name="connsiteY3" fmla="*/ 203729 h 251354"/>
              <a:gd name="connsiteX4" fmla="*/ 52917 w 69651"/>
              <a:gd name="connsiteY4" fmla="*/ 124354 h 251354"/>
              <a:gd name="connsiteX5" fmla="*/ 5292 w 69651"/>
              <a:gd name="connsiteY5" fmla="*/ 13229 h 25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51" h="251354">
                <a:moveTo>
                  <a:pt x="5292" y="13229"/>
                </a:moveTo>
                <a:cubicBezTo>
                  <a:pt x="0" y="26458"/>
                  <a:pt x="8670" y="141246"/>
                  <a:pt x="21167" y="203729"/>
                </a:cubicBezTo>
                <a:cubicBezTo>
                  <a:pt x="24909" y="222438"/>
                  <a:pt x="33838" y="251354"/>
                  <a:pt x="52917" y="251354"/>
                </a:cubicBezTo>
                <a:cubicBezTo>
                  <a:pt x="69651" y="251354"/>
                  <a:pt x="63500" y="219604"/>
                  <a:pt x="68792" y="203729"/>
                </a:cubicBezTo>
                <a:cubicBezTo>
                  <a:pt x="63500" y="177271"/>
                  <a:pt x="59461" y="150531"/>
                  <a:pt x="52917" y="124354"/>
                </a:cubicBezTo>
                <a:cubicBezTo>
                  <a:pt x="43109" y="85120"/>
                  <a:pt x="10584" y="0"/>
                  <a:pt x="5292" y="13229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886325" y="5530850"/>
            <a:ext cx="69850" cy="250825"/>
          </a:xfrm>
          <a:custGeom>
            <a:avLst/>
            <a:gdLst>
              <a:gd name="connsiteX0" fmla="*/ 5292 w 69651"/>
              <a:gd name="connsiteY0" fmla="*/ 13229 h 251354"/>
              <a:gd name="connsiteX1" fmla="*/ 21167 w 69651"/>
              <a:gd name="connsiteY1" fmla="*/ 203729 h 251354"/>
              <a:gd name="connsiteX2" fmla="*/ 52917 w 69651"/>
              <a:gd name="connsiteY2" fmla="*/ 251354 h 251354"/>
              <a:gd name="connsiteX3" fmla="*/ 68792 w 69651"/>
              <a:gd name="connsiteY3" fmla="*/ 203729 h 251354"/>
              <a:gd name="connsiteX4" fmla="*/ 52917 w 69651"/>
              <a:gd name="connsiteY4" fmla="*/ 124354 h 251354"/>
              <a:gd name="connsiteX5" fmla="*/ 5292 w 69651"/>
              <a:gd name="connsiteY5" fmla="*/ 13229 h 25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51" h="251354">
                <a:moveTo>
                  <a:pt x="5292" y="13229"/>
                </a:moveTo>
                <a:cubicBezTo>
                  <a:pt x="0" y="26458"/>
                  <a:pt x="8670" y="141246"/>
                  <a:pt x="21167" y="203729"/>
                </a:cubicBezTo>
                <a:cubicBezTo>
                  <a:pt x="24909" y="222438"/>
                  <a:pt x="33838" y="251354"/>
                  <a:pt x="52917" y="251354"/>
                </a:cubicBezTo>
                <a:cubicBezTo>
                  <a:pt x="69651" y="251354"/>
                  <a:pt x="63500" y="219604"/>
                  <a:pt x="68792" y="203729"/>
                </a:cubicBezTo>
                <a:cubicBezTo>
                  <a:pt x="63500" y="177271"/>
                  <a:pt x="59461" y="150531"/>
                  <a:pt x="52917" y="124354"/>
                </a:cubicBezTo>
                <a:cubicBezTo>
                  <a:pt x="43109" y="85120"/>
                  <a:pt x="10584" y="0"/>
                  <a:pt x="5292" y="13229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111875" y="5159375"/>
            <a:ext cx="201613" cy="768350"/>
          </a:xfrm>
          <a:custGeom>
            <a:avLst/>
            <a:gdLst>
              <a:gd name="connsiteX0" fmla="*/ 0 w 201733"/>
              <a:gd name="connsiteY0" fmla="*/ 31750 h 767616"/>
              <a:gd name="connsiteX1" fmla="*/ 15875 w 201733"/>
              <a:gd name="connsiteY1" fmla="*/ 79375 h 767616"/>
              <a:gd name="connsiteX2" fmla="*/ 111125 w 201733"/>
              <a:gd name="connsiteY2" fmla="*/ 142875 h 767616"/>
              <a:gd name="connsiteX3" fmla="*/ 127000 w 201733"/>
              <a:gd name="connsiteY3" fmla="*/ 301625 h 767616"/>
              <a:gd name="connsiteX4" fmla="*/ 79375 w 201733"/>
              <a:gd name="connsiteY4" fmla="*/ 317500 h 767616"/>
              <a:gd name="connsiteX5" fmla="*/ 127000 w 201733"/>
              <a:gd name="connsiteY5" fmla="*/ 412750 h 767616"/>
              <a:gd name="connsiteX6" fmla="*/ 142875 w 201733"/>
              <a:gd name="connsiteY6" fmla="*/ 460375 h 767616"/>
              <a:gd name="connsiteX7" fmla="*/ 31750 w 201733"/>
              <a:gd name="connsiteY7" fmla="*/ 682625 h 767616"/>
              <a:gd name="connsiteX8" fmla="*/ 0 w 201733"/>
              <a:gd name="connsiteY8" fmla="*/ 635000 h 767616"/>
              <a:gd name="connsiteX9" fmla="*/ 47625 w 201733"/>
              <a:gd name="connsiteY9" fmla="*/ 603250 h 767616"/>
              <a:gd name="connsiteX10" fmla="*/ 111125 w 201733"/>
              <a:gd name="connsiteY10" fmla="*/ 508000 h 767616"/>
              <a:gd name="connsiteX11" fmla="*/ 111125 w 201733"/>
              <a:gd name="connsiteY11" fmla="*/ 254000 h 767616"/>
              <a:gd name="connsiteX12" fmla="*/ 79375 w 201733"/>
              <a:gd name="connsiteY12" fmla="*/ 206375 h 767616"/>
              <a:gd name="connsiteX13" fmla="*/ 63500 w 201733"/>
              <a:gd name="connsiteY13" fmla="*/ 158750 h 767616"/>
              <a:gd name="connsiteX14" fmla="*/ 47625 w 201733"/>
              <a:gd name="connsiteY14" fmla="*/ 0 h 76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733" h="767616">
                <a:moveTo>
                  <a:pt x="0" y="31750"/>
                </a:moveTo>
                <a:cubicBezTo>
                  <a:pt x="5292" y="47625"/>
                  <a:pt x="4042" y="67542"/>
                  <a:pt x="15875" y="79375"/>
                </a:cubicBezTo>
                <a:cubicBezTo>
                  <a:pt x="42857" y="106357"/>
                  <a:pt x="111125" y="142875"/>
                  <a:pt x="111125" y="142875"/>
                </a:cubicBezTo>
                <a:cubicBezTo>
                  <a:pt x="150101" y="201339"/>
                  <a:pt x="172106" y="211412"/>
                  <a:pt x="127000" y="301625"/>
                </a:cubicBezTo>
                <a:cubicBezTo>
                  <a:pt x="119516" y="316592"/>
                  <a:pt x="95250" y="312208"/>
                  <a:pt x="79375" y="317500"/>
                </a:cubicBezTo>
                <a:cubicBezTo>
                  <a:pt x="119277" y="437207"/>
                  <a:pt x="65452" y="289653"/>
                  <a:pt x="127000" y="412750"/>
                </a:cubicBezTo>
                <a:cubicBezTo>
                  <a:pt x="134484" y="427717"/>
                  <a:pt x="137583" y="444500"/>
                  <a:pt x="142875" y="460375"/>
                </a:cubicBezTo>
                <a:cubicBezTo>
                  <a:pt x="134092" y="592120"/>
                  <a:pt x="201733" y="767616"/>
                  <a:pt x="31750" y="682625"/>
                </a:cubicBezTo>
                <a:cubicBezTo>
                  <a:pt x="14685" y="674092"/>
                  <a:pt x="10583" y="650875"/>
                  <a:pt x="0" y="635000"/>
                </a:cubicBezTo>
                <a:cubicBezTo>
                  <a:pt x="15875" y="624417"/>
                  <a:pt x="35061" y="617609"/>
                  <a:pt x="47625" y="603250"/>
                </a:cubicBezTo>
                <a:cubicBezTo>
                  <a:pt x="72753" y="574533"/>
                  <a:pt x="111125" y="508000"/>
                  <a:pt x="111125" y="508000"/>
                </a:cubicBezTo>
                <a:cubicBezTo>
                  <a:pt x="137744" y="401524"/>
                  <a:pt x="142568" y="411217"/>
                  <a:pt x="111125" y="254000"/>
                </a:cubicBezTo>
                <a:cubicBezTo>
                  <a:pt x="107383" y="235291"/>
                  <a:pt x="87908" y="223440"/>
                  <a:pt x="79375" y="206375"/>
                </a:cubicBezTo>
                <a:cubicBezTo>
                  <a:pt x="71891" y="191408"/>
                  <a:pt x="68792" y="174625"/>
                  <a:pt x="63500" y="158750"/>
                </a:cubicBezTo>
                <a:cubicBezTo>
                  <a:pt x="47041" y="10616"/>
                  <a:pt x="47625" y="63793"/>
                  <a:pt x="47625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892800" y="5283200"/>
            <a:ext cx="184150" cy="619125"/>
          </a:xfrm>
          <a:custGeom>
            <a:avLst/>
            <a:gdLst>
              <a:gd name="connsiteX0" fmla="*/ 41037 w 184446"/>
              <a:gd name="connsiteY0" fmla="*/ 0 h 619125"/>
              <a:gd name="connsiteX1" fmla="*/ 9287 w 184446"/>
              <a:gd name="connsiteY1" fmla="*/ 47625 h 619125"/>
              <a:gd name="connsiteX2" fmla="*/ 72787 w 184446"/>
              <a:gd name="connsiteY2" fmla="*/ 127000 h 619125"/>
              <a:gd name="connsiteX3" fmla="*/ 152162 w 184446"/>
              <a:gd name="connsiteY3" fmla="*/ 142875 h 619125"/>
              <a:gd name="connsiteX4" fmla="*/ 168037 w 184446"/>
              <a:gd name="connsiteY4" fmla="*/ 190500 h 619125"/>
              <a:gd name="connsiteX5" fmla="*/ 72787 w 184446"/>
              <a:gd name="connsiteY5" fmla="*/ 158750 h 619125"/>
              <a:gd name="connsiteX6" fmla="*/ 56912 w 184446"/>
              <a:gd name="connsiteY6" fmla="*/ 111125 h 619125"/>
              <a:gd name="connsiteX7" fmla="*/ 41037 w 184446"/>
              <a:gd name="connsiteY7" fmla="*/ 47625 h 619125"/>
              <a:gd name="connsiteX8" fmla="*/ 56912 w 184446"/>
              <a:gd name="connsiteY8" fmla="*/ 142875 h 619125"/>
              <a:gd name="connsiteX9" fmla="*/ 88662 w 184446"/>
              <a:gd name="connsiteY9" fmla="*/ 238125 h 619125"/>
              <a:gd name="connsiteX10" fmla="*/ 72787 w 184446"/>
              <a:gd name="connsiteY10" fmla="*/ 301625 h 619125"/>
              <a:gd name="connsiteX11" fmla="*/ 56912 w 184446"/>
              <a:gd name="connsiteY11" fmla="*/ 349250 h 619125"/>
              <a:gd name="connsiteX12" fmla="*/ 136287 w 184446"/>
              <a:gd name="connsiteY12" fmla="*/ 428625 h 619125"/>
              <a:gd name="connsiteX13" fmla="*/ 152162 w 184446"/>
              <a:gd name="connsiteY13" fmla="*/ 476250 h 619125"/>
              <a:gd name="connsiteX14" fmla="*/ 104537 w 184446"/>
              <a:gd name="connsiteY14" fmla="*/ 571500 h 619125"/>
              <a:gd name="connsiteX15" fmla="*/ 88662 w 184446"/>
              <a:gd name="connsiteY15" fmla="*/ 619125 h 619125"/>
              <a:gd name="connsiteX16" fmla="*/ 120412 w 184446"/>
              <a:gd name="connsiteY16" fmla="*/ 571500 h 619125"/>
              <a:gd name="connsiteX17" fmla="*/ 104537 w 184446"/>
              <a:gd name="connsiteY17" fmla="*/ 476250 h 619125"/>
              <a:gd name="connsiteX18" fmla="*/ 88662 w 184446"/>
              <a:gd name="connsiteY18" fmla="*/ 47625 h 619125"/>
              <a:gd name="connsiteX19" fmla="*/ 41037 w 184446"/>
              <a:gd name="connsiteY19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4446" h="619125">
                <a:moveTo>
                  <a:pt x="41037" y="0"/>
                </a:moveTo>
                <a:cubicBezTo>
                  <a:pt x="27808" y="0"/>
                  <a:pt x="11985" y="28737"/>
                  <a:pt x="9287" y="47625"/>
                </a:cubicBezTo>
                <a:cubicBezTo>
                  <a:pt x="0" y="112631"/>
                  <a:pt x="26874" y="115522"/>
                  <a:pt x="72787" y="127000"/>
                </a:cubicBezTo>
                <a:cubicBezTo>
                  <a:pt x="98964" y="133544"/>
                  <a:pt x="125704" y="137583"/>
                  <a:pt x="152162" y="142875"/>
                </a:cubicBezTo>
                <a:cubicBezTo>
                  <a:pt x="157454" y="158750"/>
                  <a:pt x="184446" y="187218"/>
                  <a:pt x="168037" y="190500"/>
                </a:cubicBezTo>
                <a:cubicBezTo>
                  <a:pt x="135219" y="197064"/>
                  <a:pt x="72787" y="158750"/>
                  <a:pt x="72787" y="158750"/>
                </a:cubicBezTo>
                <a:cubicBezTo>
                  <a:pt x="67495" y="142875"/>
                  <a:pt x="61509" y="127215"/>
                  <a:pt x="56912" y="111125"/>
                </a:cubicBezTo>
                <a:cubicBezTo>
                  <a:pt x="50918" y="90146"/>
                  <a:pt x="41037" y="25807"/>
                  <a:pt x="41037" y="47625"/>
                </a:cubicBezTo>
                <a:cubicBezTo>
                  <a:pt x="41037" y="79813"/>
                  <a:pt x="49105" y="111648"/>
                  <a:pt x="56912" y="142875"/>
                </a:cubicBezTo>
                <a:cubicBezTo>
                  <a:pt x="65029" y="175343"/>
                  <a:pt x="88662" y="238125"/>
                  <a:pt x="88662" y="238125"/>
                </a:cubicBezTo>
                <a:cubicBezTo>
                  <a:pt x="83370" y="259292"/>
                  <a:pt x="78781" y="280646"/>
                  <a:pt x="72787" y="301625"/>
                </a:cubicBezTo>
                <a:cubicBezTo>
                  <a:pt x="68190" y="317715"/>
                  <a:pt x="54161" y="332744"/>
                  <a:pt x="56912" y="349250"/>
                </a:cubicBezTo>
                <a:cubicBezTo>
                  <a:pt x="63527" y="388938"/>
                  <a:pt x="108506" y="410104"/>
                  <a:pt x="136287" y="428625"/>
                </a:cubicBezTo>
                <a:cubicBezTo>
                  <a:pt x="141579" y="444500"/>
                  <a:pt x="152162" y="459516"/>
                  <a:pt x="152162" y="476250"/>
                </a:cubicBezTo>
                <a:cubicBezTo>
                  <a:pt x="152162" y="516152"/>
                  <a:pt x="120590" y="539395"/>
                  <a:pt x="104537" y="571500"/>
                </a:cubicBezTo>
                <a:cubicBezTo>
                  <a:pt x="97053" y="586467"/>
                  <a:pt x="71928" y="619125"/>
                  <a:pt x="88662" y="619125"/>
                </a:cubicBezTo>
                <a:cubicBezTo>
                  <a:pt x="107741" y="619125"/>
                  <a:pt x="109829" y="587375"/>
                  <a:pt x="120412" y="571500"/>
                </a:cubicBezTo>
                <a:cubicBezTo>
                  <a:pt x="115120" y="539750"/>
                  <a:pt x="106484" y="508379"/>
                  <a:pt x="104537" y="476250"/>
                </a:cubicBezTo>
                <a:cubicBezTo>
                  <a:pt x="95888" y="333539"/>
                  <a:pt x="108197" y="189257"/>
                  <a:pt x="88662" y="47625"/>
                </a:cubicBezTo>
                <a:cubicBezTo>
                  <a:pt x="86055" y="28725"/>
                  <a:pt x="54266" y="0"/>
                  <a:pt x="410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394450" y="5229225"/>
            <a:ext cx="184150" cy="619125"/>
          </a:xfrm>
          <a:custGeom>
            <a:avLst/>
            <a:gdLst>
              <a:gd name="connsiteX0" fmla="*/ 41037 w 184446"/>
              <a:gd name="connsiteY0" fmla="*/ 0 h 619125"/>
              <a:gd name="connsiteX1" fmla="*/ 9287 w 184446"/>
              <a:gd name="connsiteY1" fmla="*/ 47625 h 619125"/>
              <a:gd name="connsiteX2" fmla="*/ 72787 w 184446"/>
              <a:gd name="connsiteY2" fmla="*/ 127000 h 619125"/>
              <a:gd name="connsiteX3" fmla="*/ 152162 w 184446"/>
              <a:gd name="connsiteY3" fmla="*/ 142875 h 619125"/>
              <a:gd name="connsiteX4" fmla="*/ 168037 w 184446"/>
              <a:gd name="connsiteY4" fmla="*/ 190500 h 619125"/>
              <a:gd name="connsiteX5" fmla="*/ 72787 w 184446"/>
              <a:gd name="connsiteY5" fmla="*/ 158750 h 619125"/>
              <a:gd name="connsiteX6" fmla="*/ 56912 w 184446"/>
              <a:gd name="connsiteY6" fmla="*/ 111125 h 619125"/>
              <a:gd name="connsiteX7" fmla="*/ 41037 w 184446"/>
              <a:gd name="connsiteY7" fmla="*/ 47625 h 619125"/>
              <a:gd name="connsiteX8" fmla="*/ 56912 w 184446"/>
              <a:gd name="connsiteY8" fmla="*/ 142875 h 619125"/>
              <a:gd name="connsiteX9" fmla="*/ 88662 w 184446"/>
              <a:gd name="connsiteY9" fmla="*/ 238125 h 619125"/>
              <a:gd name="connsiteX10" fmla="*/ 72787 w 184446"/>
              <a:gd name="connsiteY10" fmla="*/ 301625 h 619125"/>
              <a:gd name="connsiteX11" fmla="*/ 56912 w 184446"/>
              <a:gd name="connsiteY11" fmla="*/ 349250 h 619125"/>
              <a:gd name="connsiteX12" fmla="*/ 136287 w 184446"/>
              <a:gd name="connsiteY12" fmla="*/ 428625 h 619125"/>
              <a:gd name="connsiteX13" fmla="*/ 152162 w 184446"/>
              <a:gd name="connsiteY13" fmla="*/ 476250 h 619125"/>
              <a:gd name="connsiteX14" fmla="*/ 104537 w 184446"/>
              <a:gd name="connsiteY14" fmla="*/ 571500 h 619125"/>
              <a:gd name="connsiteX15" fmla="*/ 88662 w 184446"/>
              <a:gd name="connsiteY15" fmla="*/ 619125 h 619125"/>
              <a:gd name="connsiteX16" fmla="*/ 120412 w 184446"/>
              <a:gd name="connsiteY16" fmla="*/ 571500 h 619125"/>
              <a:gd name="connsiteX17" fmla="*/ 104537 w 184446"/>
              <a:gd name="connsiteY17" fmla="*/ 476250 h 619125"/>
              <a:gd name="connsiteX18" fmla="*/ 88662 w 184446"/>
              <a:gd name="connsiteY18" fmla="*/ 47625 h 619125"/>
              <a:gd name="connsiteX19" fmla="*/ 41037 w 184446"/>
              <a:gd name="connsiteY19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4446" h="619125">
                <a:moveTo>
                  <a:pt x="41037" y="0"/>
                </a:moveTo>
                <a:cubicBezTo>
                  <a:pt x="27808" y="0"/>
                  <a:pt x="11985" y="28737"/>
                  <a:pt x="9287" y="47625"/>
                </a:cubicBezTo>
                <a:cubicBezTo>
                  <a:pt x="0" y="112631"/>
                  <a:pt x="26874" y="115522"/>
                  <a:pt x="72787" y="127000"/>
                </a:cubicBezTo>
                <a:cubicBezTo>
                  <a:pt x="98964" y="133544"/>
                  <a:pt x="125704" y="137583"/>
                  <a:pt x="152162" y="142875"/>
                </a:cubicBezTo>
                <a:cubicBezTo>
                  <a:pt x="157454" y="158750"/>
                  <a:pt x="184446" y="187218"/>
                  <a:pt x="168037" y="190500"/>
                </a:cubicBezTo>
                <a:cubicBezTo>
                  <a:pt x="135219" y="197064"/>
                  <a:pt x="72787" y="158750"/>
                  <a:pt x="72787" y="158750"/>
                </a:cubicBezTo>
                <a:cubicBezTo>
                  <a:pt x="67495" y="142875"/>
                  <a:pt x="61509" y="127215"/>
                  <a:pt x="56912" y="111125"/>
                </a:cubicBezTo>
                <a:cubicBezTo>
                  <a:pt x="50918" y="90146"/>
                  <a:pt x="41037" y="25807"/>
                  <a:pt x="41037" y="47625"/>
                </a:cubicBezTo>
                <a:cubicBezTo>
                  <a:pt x="41037" y="79813"/>
                  <a:pt x="49105" y="111648"/>
                  <a:pt x="56912" y="142875"/>
                </a:cubicBezTo>
                <a:cubicBezTo>
                  <a:pt x="65029" y="175343"/>
                  <a:pt x="88662" y="238125"/>
                  <a:pt x="88662" y="238125"/>
                </a:cubicBezTo>
                <a:cubicBezTo>
                  <a:pt x="83370" y="259292"/>
                  <a:pt x="78781" y="280646"/>
                  <a:pt x="72787" y="301625"/>
                </a:cubicBezTo>
                <a:cubicBezTo>
                  <a:pt x="68190" y="317715"/>
                  <a:pt x="54161" y="332744"/>
                  <a:pt x="56912" y="349250"/>
                </a:cubicBezTo>
                <a:cubicBezTo>
                  <a:pt x="63527" y="388938"/>
                  <a:pt x="108506" y="410104"/>
                  <a:pt x="136287" y="428625"/>
                </a:cubicBezTo>
                <a:cubicBezTo>
                  <a:pt x="141579" y="444500"/>
                  <a:pt x="152162" y="459516"/>
                  <a:pt x="152162" y="476250"/>
                </a:cubicBezTo>
                <a:cubicBezTo>
                  <a:pt x="152162" y="516152"/>
                  <a:pt x="120590" y="539395"/>
                  <a:pt x="104537" y="571500"/>
                </a:cubicBezTo>
                <a:cubicBezTo>
                  <a:pt x="97053" y="586467"/>
                  <a:pt x="71928" y="619125"/>
                  <a:pt x="88662" y="619125"/>
                </a:cubicBezTo>
                <a:cubicBezTo>
                  <a:pt x="107741" y="619125"/>
                  <a:pt x="109829" y="587375"/>
                  <a:pt x="120412" y="571500"/>
                </a:cubicBezTo>
                <a:cubicBezTo>
                  <a:pt x="115120" y="539750"/>
                  <a:pt x="106484" y="508379"/>
                  <a:pt x="104537" y="476250"/>
                </a:cubicBezTo>
                <a:cubicBezTo>
                  <a:pt x="95888" y="333539"/>
                  <a:pt x="108197" y="189257"/>
                  <a:pt x="88662" y="47625"/>
                </a:cubicBezTo>
                <a:cubicBezTo>
                  <a:pt x="86055" y="28725"/>
                  <a:pt x="54266" y="0"/>
                  <a:pt x="410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102475" y="5111750"/>
            <a:ext cx="184150" cy="619125"/>
          </a:xfrm>
          <a:custGeom>
            <a:avLst/>
            <a:gdLst>
              <a:gd name="connsiteX0" fmla="*/ 41037 w 184446"/>
              <a:gd name="connsiteY0" fmla="*/ 0 h 619125"/>
              <a:gd name="connsiteX1" fmla="*/ 9287 w 184446"/>
              <a:gd name="connsiteY1" fmla="*/ 47625 h 619125"/>
              <a:gd name="connsiteX2" fmla="*/ 72787 w 184446"/>
              <a:gd name="connsiteY2" fmla="*/ 127000 h 619125"/>
              <a:gd name="connsiteX3" fmla="*/ 152162 w 184446"/>
              <a:gd name="connsiteY3" fmla="*/ 142875 h 619125"/>
              <a:gd name="connsiteX4" fmla="*/ 168037 w 184446"/>
              <a:gd name="connsiteY4" fmla="*/ 190500 h 619125"/>
              <a:gd name="connsiteX5" fmla="*/ 72787 w 184446"/>
              <a:gd name="connsiteY5" fmla="*/ 158750 h 619125"/>
              <a:gd name="connsiteX6" fmla="*/ 56912 w 184446"/>
              <a:gd name="connsiteY6" fmla="*/ 111125 h 619125"/>
              <a:gd name="connsiteX7" fmla="*/ 41037 w 184446"/>
              <a:gd name="connsiteY7" fmla="*/ 47625 h 619125"/>
              <a:gd name="connsiteX8" fmla="*/ 56912 w 184446"/>
              <a:gd name="connsiteY8" fmla="*/ 142875 h 619125"/>
              <a:gd name="connsiteX9" fmla="*/ 88662 w 184446"/>
              <a:gd name="connsiteY9" fmla="*/ 238125 h 619125"/>
              <a:gd name="connsiteX10" fmla="*/ 72787 w 184446"/>
              <a:gd name="connsiteY10" fmla="*/ 301625 h 619125"/>
              <a:gd name="connsiteX11" fmla="*/ 56912 w 184446"/>
              <a:gd name="connsiteY11" fmla="*/ 349250 h 619125"/>
              <a:gd name="connsiteX12" fmla="*/ 136287 w 184446"/>
              <a:gd name="connsiteY12" fmla="*/ 428625 h 619125"/>
              <a:gd name="connsiteX13" fmla="*/ 152162 w 184446"/>
              <a:gd name="connsiteY13" fmla="*/ 476250 h 619125"/>
              <a:gd name="connsiteX14" fmla="*/ 104537 w 184446"/>
              <a:gd name="connsiteY14" fmla="*/ 571500 h 619125"/>
              <a:gd name="connsiteX15" fmla="*/ 88662 w 184446"/>
              <a:gd name="connsiteY15" fmla="*/ 619125 h 619125"/>
              <a:gd name="connsiteX16" fmla="*/ 120412 w 184446"/>
              <a:gd name="connsiteY16" fmla="*/ 571500 h 619125"/>
              <a:gd name="connsiteX17" fmla="*/ 104537 w 184446"/>
              <a:gd name="connsiteY17" fmla="*/ 476250 h 619125"/>
              <a:gd name="connsiteX18" fmla="*/ 88662 w 184446"/>
              <a:gd name="connsiteY18" fmla="*/ 47625 h 619125"/>
              <a:gd name="connsiteX19" fmla="*/ 41037 w 184446"/>
              <a:gd name="connsiteY19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4446" h="619125">
                <a:moveTo>
                  <a:pt x="41037" y="0"/>
                </a:moveTo>
                <a:cubicBezTo>
                  <a:pt x="27808" y="0"/>
                  <a:pt x="11985" y="28737"/>
                  <a:pt x="9287" y="47625"/>
                </a:cubicBezTo>
                <a:cubicBezTo>
                  <a:pt x="0" y="112631"/>
                  <a:pt x="26874" y="115522"/>
                  <a:pt x="72787" y="127000"/>
                </a:cubicBezTo>
                <a:cubicBezTo>
                  <a:pt x="98964" y="133544"/>
                  <a:pt x="125704" y="137583"/>
                  <a:pt x="152162" y="142875"/>
                </a:cubicBezTo>
                <a:cubicBezTo>
                  <a:pt x="157454" y="158750"/>
                  <a:pt x="184446" y="187218"/>
                  <a:pt x="168037" y="190500"/>
                </a:cubicBezTo>
                <a:cubicBezTo>
                  <a:pt x="135219" y="197064"/>
                  <a:pt x="72787" y="158750"/>
                  <a:pt x="72787" y="158750"/>
                </a:cubicBezTo>
                <a:cubicBezTo>
                  <a:pt x="67495" y="142875"/>
                  <a:pt x="61509" y="127215"/>
                  <a:pt x="56912" y="111125"/>
                </a:cubicBezTo>
                <a:cubicBezTo>
                  <a:pt x="50918" y="90146"/>
                  <a:pt x="41037" y="25807"/>
                  <a:pt x="41037" y="47625"/>
                </a:cubicBezTo>
                <a:cubicBezTo>
                  <a:pt x="41037" y="79813"/>
                  <a:pt x="49105" y="111648"/>
                  <a:pt x="56912" y="142875"/>
                </a:cubicBezTo>
                <a:cubicBezTo>
                  <a:pt x="65029" y="175343"/>
                  <a:pt x="88662" y="238125"/>
                  <a:pt x="88662" y="238125"/>
                </a:cubicBezTo>
                <a:cubicBezTo>
                  <a:pt x="83370" y="259292"/>
                  <a:pt x="78781" y="280646"/>
                  <a:pt x="72787" y="301625"/>
                </a:cubicBezTo>
                <a:cubicBezTo>
                  <a:pt x="68190" y="317715"/>
                  <a:pt x="54161" y="332744"/>
                  <a:pt x="56912" y="349250"/>
                </a:cubicBezTo>
                <a:cubicBezTo>
                  <a:pt x="63527" y="388938"/>
                  <a:pt x="108506" y="410104"/>
                  <a:pt x="136287" y="428625"/>
                </a:cubicBezTo>
                <a:cubicBezTo>
                  <a:pt x="141579" y="444500"/>
                  <a:pt x="152162" y="459516"/>
                  <a:pt x="152162" y="476250"/>
                </a:cubicBezTo>
                <a:cubicBezTo>
                  <a:pt x="152162" y="516152"/>
                  <a:pt x="120590" y="539395"/>
                  <a:pt x="104537" y="571500"/>
                </a:cubicBezTo>
                <a:cubicBezTo>
                  <a:pt x="97053" y="586467"/>
                  <a:pt x="71928" y="619125"/>
                  <a:pt x="88662" y="619125"/>
                </a:cubicBezTo>
                <a:cubicBezTo>
                  <a:pt x="107741" y="619125"/>
                  <a:pt x="109829" y="587375"/>
                  <a:pt x="120412" y="571500"/>
                </a:cubicBezTo>
                <a:cubicBezTo>
                  <a:pt x="115120" y="539750"/>
                  <a:pt x="106484" y="508379"/>
                  <a:pt x="104537" y="476250"/>
                </a:cubicBezTo>
                <a:cubicBezTo>
                  <a:pt x="95888" y="333539"/>
                  <a:pt x="108197" y="189257"/>
                  <a:pt x="88662" y="47625"/>
                </a:cubicBezTo>
                <a:cubicBezTo>
                  <a:pt x="86055" y="28725"/>
                  <a:pt x="54266" y="0"/>
                  <a:pt x="410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6613525" y="5121275"/>
            <a:ext cx="201613" cy="768350"/>
          </a:xfrm>
          <a:custGeom>
            <a:avLst/>
            <a:gdLst>
              <a:gd name="connsiteX0" fmla="*/ 0 w 201733"/>
              <a:gd name="connsiteY0" fmla="*/ 31750 h 767616"/>
              <a:gd name="connsiteX1" fmla="*/ 15875 w 201733"/>
              <a:gd name="connsiteY1" fmla="*/ 79375 h 767616"/>
              <a:gd name="connsiteX2" fmla="*/ 111125 w 201733"/>
              <a:gd name="connsiteY2" fmla="*/ 142875 h 767616"/>
              <a:gd name="connsiteX3" fmla="*/ 127000 w 201733"/>
              <a:gd name="connsiteY3" fmla="*/ 301625 h 767616"/>
              <a:gd name="connsiteX4" fmla="*/ 79375 w 201733"/>
              <a:gd name="connsiteY4" fmla="*/ 317500 h 767616"/>
              <a:gd name="connsiteX5" fmla="*/ 127000 w 201733"/>
              <a:gd name="connsiteY5" fmla="*/ 412750 h 767616"/>
              <a:gd name="connsiteX6" fmla="*/ 142875 w 201733"/>
              <a:gd name="connsiteY6" fmla="*/ 460375 h 767616"/>
              <a:gd name="connsiteX7" fmla="*/ 31750 w 201733"/>
              <a:gd name="connsiteY7" fmla="*/ 682625 h 767616"/>
              <a:gd name="connsiteX8" fmla="*/ 0 w 201733"/>
              <a:gd name="connsiteY8" fmla="*/ 635000 h 767616"/>
              <a:gd name="connsiteX9" fmla="*/ 47625 w 201733"/>
              <a:gd name="connsiteY9" fmla="*/ 603250 h 767616"/>
              <a:gd name="connsiteX10" fmla="*/ 111125 w 201733"/>
              <a:gd name="connsiteY10" fmla="*/ 508000 h 767616"/>
              <a:gd name="connsiteX11" fmla="*/ 111125 w 201733"/>
              <a:gd name="connsiteY11" fmla="*/ 254000 h 767616"/>
              <a:gd name="connsiteX12" fmla="*/ 79375 w 201733"/>
              <a:gd name="connsiteY12" fmla="*/ 206375 h 767616"/>
              <a:gd name="connsiteX13" fmla="*/ 63500 w 201733"/>
              <a:gd name="connsiteY13" fmla="*/ 158750 h 767616"/>
              <a:gd name="connsiteX14" fmla="*/ 47625 w 201733"/>
              <a:gd name="connsiteY14" fmla="*/ 0 h 76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733" h="767616">
                <a:moveTo>
                  <a:pt x="0" y="31750"/>
                </a:moveTo>
                <a:cubicBezTo>
                  <a:pt x="5292" y="47625"/>
                  <a:pt x="4042" y="67542"/>
                  <a:pt x="15875" y="79375"/>
                </a:cubicBezTo>
                <a:cubicBezTo>
                  <a:pt x="42857" y="106357"/>
                  <a:pt x="111125" y="142875"/>
                  <a:pt x="111125" y="142875"/>
                </a:cubicBezTo>
                <a:cubicBezTo>
                  <a:pt x="150101" y="201339"/>
                  <a:pt x="172106" y="211412"/>
                  <a:pt x="127000" y="301625"/>
                </a:cubicBezTo>
                <a:cubicBezTo>
                  <a:pt x="119516" y="316592"/>
                  <a:pt x="95250" y="312208"/>
                  <a:pt x="79375" y="317500"/>
                </a:cubicBezTo>
                <a:cubicBezTo>
                  <a:pt x="119277" y="437207"/>
                  <a:pt x="65452" y="289653"/>
                  <a:pt x="127000" y="412750"/>
                </a:cubicBezTo>
                <a:cubicBezTo>
                  <a:pt x="134484" y="427717"/>
                  <a:pt x="137583" y="444500"/>
                  <a:pt x="142875" y="460375"/>
                </a:cubicBezTo>
                <a:cubicBezTo>
                  <a:pt x="134092" y="592120"/>
                  <a:pt x="201733" y="767616"/>
                  <a:pt x="31750" y="682625"/>
                </a:cubicBezTo>
                <a:cubicBezTo>
                  <a:pt x="14685" y="674092"/>
                  <a:pt x="10583" y="650875"/>
                  <a:pt x="0" y="635000"/>
                </a:cubicBezTo>
                <a:cubicBezTo>
                  <a:pt x="15875" y="624417"/>
                  <a:pt x="35061" y="617609"/>
                  <a:pt x="47625" y="603250"/>
                </a:cubicBezTo>
                <a:cubicBezTo>
                  <a:pt x="72753" y="574533"/>
                  <a:pt x="111125" y="508000"/>
                  <a:pt x="111125" y="508000"/>
                </a:cubicBezTo>
                <a:cubicBezTo>
                  <a:pt x="137744" y="401524"/>
                  <a:pt x="142568" y="411217"/>
                  <a:pt x="111125" y="254000"/>
                </a:cubicBezTo>
                <a:cubicBezTo>
                  <a:pt x="107383" y="235291"/>
                  <a:pt x="87908" y="223440"/>
                  <a:pt x="79375" y="206375"/>
                </a:cubicBezTo>
                <a:cubicBezTo>
                  <a:pt x="71891" y="191408"/>
                  <a:pt x="68792" y="174625"/>
                  <a:pt x="63500" y="158750"/>
                </a:cubicBezTo>
                <a:cubicBezTo>
                  <a:pt x="47041" y="10616"/>
                  <a:pt x="47625" y="63793"/>
                  <a:pt x="47625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6962775" y="5105400"/>
            <a:ext cx="201613" cy="768350"/>
          </a:xfrm>
          <a:custGeom>
            <a:avLst/>
            <a:gdLst>
              <a:gd name="connsiteX0" fmla="*/ 0 w 201733"/>
              <a:gd name="connsiteY0" fmla="*/ 31750 h 767616"/>
              <a:gd name="connsiteX1" fmla="*/ 15875 w 201733"/>
              <a:gd name="connsiteY1" fmla="*/ 79375 h 767616"/>
              <a:gd name="connsiteX2" fmla="*/ 111125 w 201733"/>
              <a:gd name="connsiteY2" fmla="*/ 142875 h 767616"/>
              <a:gd name="connsiteX3" fmla="*/ 127000 w 201733"/>
              <a:gd name="connsiteY3" fmla="*/ 301625 h 767616"/>
              <a:gd name="connsiteX4" fmla="*/ 79375 w 201733"/>
              <a:gd name="connsiteY4" fmla="*/ 317500 h 767616"/>
              <a:gd name="connsiteX5" fmla="*/ 127000 w 201733"/>
              <a:gd name="connsiteY5" fmla="*/ 412750 h 767616"/>
              <a:gd name="connsiteX6" fmla="*/ 142875 w 201733"/>
              <a:gd name="connsiteY6" fmla="*/ 460375 h 767616"/>
              <a:gd name="connsiteX7" fmla="*/ 31750 w 201733"/>
              <a:gd name="connsiteY7" fmla="*/ 682625 h 767616"/>
              <a:gd name="connsiteX8" fmla="*/ 0 w 201733"/>
              <a:gd name="connsiteY8" fmla="*/ 635000 h 767616"/>
              <a:gd name="connsiteX9" fmla="*/ 47625 w 201733"/>
              <a:gd name="connsiteY9" fmla="*/ 603250 h 767616"/>
              <a:gd name="connsiteX10" fmla="*/ 111125 w 201733"/>
              <a:gd name="connsiteY10" fmla="*/ 508000 h 767616"/>
              <a:gd name="connsiteX11" fmla="*/ 111125 w 201733"/>
              <a:gd name="connsiteY11" fmla="*/ 254000 h 767616"/>
              <a:gd name="connsiteX12" fmla="*/ 79375 w 201733"/>
              <a:gd name="connsiteY12" fmla="*/ 206375 h 767616"/>
              <a:gd name="connsiteX13" fmla="*/ 63500 w 201733"/>
              <a:gd name="connsiteY13" fmla="*/ 158750 h 767616"/>
              <a:gd name="connsiteX14" fmla="*/ 47625 w 201733"/>
              <a:gd name="connsiteY14" fmla="*/ 0 h 76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733" h="767616">
                <a:moveTo>
                  <a:pt x="0" y="31750"/>
                </a:moveTo>
                <a:cubicBezTo>
                  <a:pt x="5292" y="47625"/>
                  <a:pt x="4042" y="67542"/>
                  <a:pt x="15875" y="79375"/>
                </a:cubicBezTo>
                <a:cubicBezTo>
                  <a:pt x="42857" y="106357"/>
                  <a:pt x="111125" y="142875"/>
                  <a:pt x="111125" y="142875"/>
                </a:cubicBezTo>
                <a:cubicBezTo>
                  <a:pt x="150101" y="201339"/>
                  <a:pt x="172106" y="211412"/>
                  <a:pt x="127000" y="301625"/>
                </a:cubicBezTo>
                <a:cubicBezTo>
                  <a:pt x="119516" y="316592"/>
                  <a:pt x="95250" y="312208"/>
                  <a:pt x="79375" y="317500"/>
                </a:cubicBezTo>
                <a:cubicBezTo>
                  <a:pt x="119277" y="437207"/>
                  <a:pt x="65452" y="289653"/>
                  <a:pt x="127000" y="412750"/>
                </a:cubicBezTo>
                <a:cubicBezTo>
                  <a:pt x="134484" y="427717"/>
                  <a:pt x="137583" y="444500"/>
                  <a:pt x="142875" y="460375"/>
                </a:cubicBezTo>
                <a:cubicBezTo>
                  <a:pt x="134092" y="592120"/>
                  <a:pt x="201733" y="767616"/>
                  <a:pt x="31750" y="682625"/>
                </a:cubicBezTo>
                <a:cubicBezTo>
                  <a:pt x="14685" y="674092"/>
                  <a:pt x="10583" y="650875"/>
                  <a:pt x="0" y="635000"/>
                </a:cubicBezTo>
                <a:cubicBezTo>
                  <a:pt x="15875" y="624417"/>
                  <a:pt x="35061" y="617609"/>
                  <a:pt x="47625" y="603250"/>
                </a:cubicBezTo>
                <a:cubicBezTo>
                  <a:pt x="72753" y="574533"/>
                  <a:pt x="111125" y="508000"/>
                  <a:pt x="111125" y="508000"/>
                </a:cubicBezTo>
                <a:cubicBezTo>
                  <a:pt x="137744" y="401524"/>
                  <a:pt x="142568" y="411217"/>
                  <a:pt x="111125" y="254000"/>
                </a:cubicBezTo>
                <a:cubicBezTo>
                  <a:pt x="107383" y="235291"/>
                  <a:pt x="87908" y="223440"/>
                  <a:pt x="79375" y="206375"/>
                </a:cubicBezTo>
                <a:cubicBezTo>
                  <a:pt x="71891" y="191408"/>
                  <a:pt x="68792" y="174625"/>
                  <a:pt x="63500" y="158750"/>
                </a:cubicBezTo>
                <a:cubicBezTo>
                  <a:pt x="47041" y="10616"/>
                  <a:pt x="47625" y="63793"/>
                  <a:pt x="47625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6800850" y="5159375"/>
            <a:ext cx="184150" cy="619125"/>
          </a:xfrm>
          <a:custGeom>
            <a:avLst/>
            <a:gdLst>
              <a:gd name="connsiteX0" fmla="*/ 41037 w 184446"/>
              <a:gd name="connsiteY0" fmla="*/ 0 h 619125"/>
              <a:gd name="connsiteX1" fmla="*/ 9287 w 184446"/>
              <a:gd name="connsiteY1" fmla="*/ 47625 h 619125"/>
              <a:gd name="connsiteX2" fmla="*/ 72787 w 184446"/>
              <a:gd name="connsiteY2" fmla="*/ 127000 h 619125"/>
              <a:gd name="connsiteX3" fmla="*/ 152162 w 184446"/>
              <a:gd name="connsiteY3" fmla="*/ 142875 h 619125"/>
              <a:gd name="connsiteX4" fmla="*/ 168037 w 184446"/>
              <a:gd name="connsiteY4" fmla="*/ 190500 h 619125"/>
              <a:gd name="connsiteX5" fmla="*/ 72787 w 184446"/>
              <a:gd name="connsiteY5" fmla="*/ 158750 h 619125"/>
              <a:gd name="connsiteX6" fmla="*/ 56912 w 184446"/>
              <a:gd name="connsiteY6" fmla="*/ 111125 h 619125"/>
              <a:gd name="connsiteX7" fmla="*/ 41037 w 184446"/>
              <a:gd name="connsiteY7" fmla="*/ 47625 h 619125"/>
              <a:gd name="connsiteX8" fmla="*/ 56912 w 184446"/>
              <a:gd name="connsiteY8" fmla="*/ 142875 h 619125"/>
              <a:gd name="connsiteX9" fmla="*/ 88662 w 184446"/>
              <a:gd name="connsiteY9" fmla="*/ 238125 h 619125"/>
              <a:gd name="connsiteX10" fmla="*/ 72787 w 184446"/>
              <a:gd name="connsiteY10" fmla="*/ 301625 h 619125"/>
              <a:gd name="connsiteX11" fmla="*/ 56912 w 184446"/>
              <a:gd name="connsiteY11" fmla="*/ 349250 h 619125"/>
              <a:gd name="connsiteX12" fmla="*/ 136287 w 184446"/>
              <a:gd name="connsiteY12" fmla="*/ 428625 h 619125"/>
              <a:gd name="connsiteX13" fmla="*/ 152162 w 184446"/>
              <a:gd name="connsiteY13" fmla="*/ 476250 h 619125"/>
              <a:gd name="connsiteX14" fmla="*/ 104537 w 184446"/>
              <a:gd name="connsiteY14" fmla="*/ 571500 h 619125"/>
              <a:gd name="connsiteX15" fmla="*/ 88662 w 184446"/>
              <a:gd name="connsiteY15" fmla="*/ 619125 h 619125"/>
              <a:gd name="connsiteX16" fmla="*/ 120412 w 184446"/>
              <a:gd name="connsiteY16" fmla="*/ 571500 h 619125"/>
              <a:gd name="connsiteX17" fmla="*/ 104537 w 184446"/>
              <a:gd name="connsiteY17" fmla="*/ 476250 h 619125"/>
              <a:gd name="connsiteX18" fmla="*/ 88662 w 184446"/>
              <a:gd name="connsiteY18" fmla="*/ 47625 h 619125"/>
              <a:gd name="connsiteX19" fmla="*/ 41037 w 184446"/>
              <a:gd name="connsiteY19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4446" h="619125">
                <a:moveTo>
                  <a:pt x="41037" y="0"/>
                </a:moveTo>
                <a:cubicBezTo>
                  <a:pt x="27808" y="0"/>
                  <a:pt x="11985" y="28737"/>
                  <a:pt x="9287" y="47625"/>
                </a:cubicBezTo>
                <a:cubicBezTo>
                  <a:pt x="0" y="112631"/>
                  <a:pt x="26874" y="115522"/>
                  <a:pt x="72787" y="127000"/>
                </a:cubicBezTo>
                <a:cubicBezTo>
                  <a:pt x="98964" y="133544"/>
                  <a:pt x="125704" y="137583"/>
                  <a:pt x="152162" y="142875"/>
                </a:cubicBezTo>
                <a:cubicBezTo>
                  <a:pt x="157454" y="158750"/>
                  <a:pt x="184446" y="187218"/>
                  <a:pt x="168037" y="190500"/>
                </a:cubicBezTo>
                <a:cubicBezTo>
                  <a:pt x="135219" y="197064"/>
                  <a:pt x="72787" y="158750"/>
                  <a:pt x="72787" y="158750"/>
                </a:cubicBezTo>
                <a:cubicBezTo>
                  <a:pt x="67495" y="142875"/>
                  <a:pt x="61509" y="127215"/>
                  <a:pt x="56912" y="111125"/>
                </a:cubicBezTo>
                <a:cubicBezTo>
                  <a:pt x="50918" y="90146"/>
                  <a:pt x="41037" y="25807"/>
                  <a:pt x="41037" y="47625"/>
                </a:cubicBezTo>
                <a:cubicBezTo>
                  <a:pt x="41037" y="79813"/>
                  <a:pt x="49105" y="111648"/>
                  <a:pt x="56912" y="142875"/>
                </a:cubicBezTo>
                <a:cubicBezTo>
                  <a:pt x="65029" y="175343"/>
                  <a:pt x="88662" y="238125"/>
                  <a:pt x="88662" y="238125"/>
                </a:cubicBezTo>
                <a:cubicBezTo>
                  <a:pt x="83370" y="259292"/>
                  <a:pt x="78781" y="280646"/>
                  <a:pt x="72787" y="301625"/>
                </a:cubicBezTo>
                <a:cubicBezTo>
                  <a:pt x="68190" y="317715"/>
                  <a:pt x="54161" y="332744"/>
                  <a:pt x="56912" y="349250"/>
                </a:cubicBezTo>
                <a:cubicBezTo>
                  <a:pt x="63527" y="388938"/>
                  <a:pt x="108506" y="410104"/>
                  <a:pt x="136287" y="428625"/>
                </a:cubicBezTo>
                <a:cubicBezTo>
                  <a:pt x="141579" y="444500"/>
                  <a:pt x="152162" y="459516"/>
                  <a:pt x="152162" y="476250"/>
                </a:cubicBezTo>
                <a:cubicBezTo>
                  <a:pt x="152162" y="516152"/>
                  <a:pt x="120590" y="539395"/>
                  <a:pt x="104537" y="571500"/>
                </a:cubicBezTo>
                <a:cubicBezTo>
                  <a:pt x="97053" y="586467"/>
                  <a:pt x="71928" y="619125"/>
                  <a:pt x="88662" y="619125"/>
                </a:cubicBezTo>
                <a:cubicBezTo>
                  <a:pt x="107741" y="619125"/>
                  <a:pt x="109829" y="587375"/>
                  <a:pt x="120412" y="571500"/>
                </a:cubicBezTo>
                <a:cubicBezTo>
                  <a:pt x="115120" y="539750"/>
                  <a:pt x="106484" y="508379"/>
                  <a:pt x="104537" y="476250"/>
                </a:cubicBezTo>
                <a:cubicBezTo>
                  <a:pt x="95888" y="333539"/>
                  <a:pt x="108197" y="189257"/>
                  <a:pt x="88662" y="47625"/>
                </a:cubicBezTo>
                <a:cubicBezTo>
                  <a:pt x="86055" y="28725"/>
                  <a:pt x="54266" y="0"/>
                  <a:pt x="410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081213" y="5222875"/>
            <a:ext cx="166687" cy="698500"/>
          </a:xfrm>
          <a:custGeom>
            <a:avLst/>
            <a:gdLst>
              <a:gd name="connsiteX0" fmla="*/ 79375 w 167065"/>
              <a:gd name="connsiteY0" fmla="*/ 15875 h 698500"/>
              <a:gd name="connsiteX1" fmla="*/ 31750 w 167065"/>
              <a:gd name="connsiteY1" fmla="*/ 47625 h 698500"/>
              <a:gd name="connsiteX2" fmla="*/ 15875 w 167065"/>
              <a:gd name="connsiteY2" fmla="*/ 95250 h 698500"/>
              <a:gd name="connsiteX3" fmla="*/ 47625 w 167065"/>
              <a:gd name="connsiteY3" fmla="*/ 301625 h 698500"/>
              <a:gd name="connsiteX4" fmla="*/ 31750 w 167065"/>
              <a:gd name="connsiteY4" fmla="*/ 396875 h 698500"/>
              <a:gd name="connsiteX5" fmla="*/ 0 w 167065"/>
              <a:gd name="connsiteY5" fmla="*/ 492125 h 698500"/>
              <a:gd name="connsiteX6" fmla="*/ 47625 w 167065"/>
              <a:gd name="connsiteY6" fmla="*/ 682625 h 698500"/>
              <a:gd name="connsiteX7" fmla="*/ 95250 w 167065"/>
              <a:gd name="connsiteY7" fmla="*/ 698500 h 698500"/>
              <a:gd name="connsiteX8" fmla="*/ 142875 w 167065"/>
              <a:gd name="connsiteY8" fmla="*/ 682625 h 698500"/>
              <a:gd name="connsiteX9" fmla="*/ 79375 w 167065"/>
              <a:gd name="connsiteY9" fmla="*/ 619125 h 698500"/>
              <a:gd name="connsiteX10" fmla="*/ 63500 w 167065"/>
              <a:gd name="connsiteY10" fmla="*/ 571500 h 698500"/>
              <a:gd name="connsiteX11" fmla="*/ 95250 w 167065"/>
              <a:gd name="connsiteY11" fmla="*/ 301625 h 698500"/>
              <a:gd name="connsiteX12" fmla="*/ 79375 w 167065"/>
              <a:gd name="connsiteY12" fmla="*/ 190500 h 698500"/>
              <a:gd name="connsiteX13" fmla="*/ 63500 w 167065"/>
              <a:gd name="connsiteY13" fmla="*/ 142875 h 698500"/>
              <a:gd name="connsiteX14" fmla="*/ 79375 w 167065"/>
              <a:gd name="connsiteY14" fmla="*/ 15875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065" h="698500">
                <a:moveTo>
                  <a:pt x="79375" y="15875"/>
                </a:moveTo>
                <a:cubicBezTo>
                  <a:pt x="74083" y="0"/>
                  <a:pt x="43669" y="32727"/>
                  <a:pt x="31750" y="47625"/>
                </a:cubicBezTo>
                <a:cubicBezTo>
                  <a:pt x="21297" y="60692"/>
                  <a:pt x="15875" y="78516"/>
                  <a:pt x="15875" y="95250"/>
                </a:cubicBezTo>
                <a:cubicBezTo>
                  <a:pt x="15875" y="218030"/>
                  <a:pt x="20452" y="220106"/>
                  <a:pt x="47625" y="301625"/>
                </a:cubicBezTo>
                <a:cubicBezTo>
                  <a:pt x="42333" y="333375"/>
                  <a:pt x="39557" y="365648"/>
                  <a:pt x="31750" y="396875"/>
                </a:cubicBezTo>
                <a:cubicBezTo>
                  <a:pt x="23633" y="429343"/>
                  <a:pt x="0" y="492125"/>
                  <a:pt x="0" y="492125"/>
                </a:cubicBezTo>
                <a:cubicBezTo>
                  <a:pt x="2400" y="506526"/>
                  <a:pt x="25427" y="675226"/>
                  <a:pt x="47625" y="682625"/>
                </a:cubicBezTo>
                <a:lnTo>
                  <a:pt x="95250" y="698500"/>
                </a:lnTo>
                <a:cubicBezTo>
                  <a:pt x="111125" y="693208"/>
                  <a:pt x="135391" y="697592"/>
                  <a:pt x="142875" y="682625"/>
                </a:cubicBezTo>
                <a:cubicBezTo>
                  <a:pt x="167065" y="634244"/>
                  <a:pt x="97518" y="625173"/>
                  <a:pt x="79375" y="619125"/>
                </a:cubicBezTo>
                <a:cubicBezTo>
                  <a:pt x="74083" y="603250"/>
                  <a:pt x="63500" y="588234"/>
                  <a:pt x="63500" y="571500"/>
                </a:cubicBezTo>
                <a:cubicBezTo>
                  <a:pt x="63500" y="383760"/>
                  <a:pt x="59733" y="408175"/>
                  <a:pt x="95250" y="301625"/>
                </a:cubicBezTo>
                <a:cubicBezTo>
                  <a:pt x="89958" y="264583"/>
                  <a:pt x="86713" y="227191"/>
                  <a:pt x="79375" y="190500"/>
                </a:cubicBezTo>
                <a:cubicBezTo>
                  <a:pt x="76093" y="174091"/>
                  <a:pt x="65165" y="159526"/>
                  <a:pt x="63500" y="142875"/>
                </a:cubicBezTo>
                <a:cubicBezTo>
                  <a:pt x="59814" y="106017"/>
                  <a:pt x="84667" y="31750"/>
                  <a:pt x="79375" y="15875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809750" y="5191125"/>
            <a:ext cx="166688" cy="698500"/>
          </a:xfrm>
          <a:custGeom>
            <a:avLst/>
            <a:gdLst>
              <a:gd name="connsiteX0" fmla="*/ 79375 w 167065"/>
              <a:gd name="connsiteY0" fmla="*/ 15875 h 698500"/>
              <a:gd name="connsiteX1" fmla="*/ 31750 w 167065"/>
              <a:gd name="connsiteY1" fmla="*/ 47625 h 698500"/>
              <a:gd name="connsiteX2" fmla="*/ 15875 w 167065"/>
              <a:gd name="connsiteY2" fmla="*/ 95250 h 698500"/>
              <a:gd name="connsiteX3" fmla="*/ 47625 w 167065"/>
              <a:gd name="connsiteY3" fmla="*/ 301625 h 698500"/>
              <a:gd name="connsiteX4" fmla="*/ 31750 w 167065"/>
              <a:gd name="connsiteY4" fmla="*/ 396875 h 698500"/>
              <a:gd name="connsiteX5" fmla="*/ 0 w 167065"/>
              <a:gd name="connsiteY5" fmla="*/ 492125 h 698500"/>
              <a:gd name="connsiteX6" fmla="*/ 47625 w 167065"/>
              <a:gd name="connsiteY6" fmla="*/ 682625 h 698500"/>
              <a:gd name="connsiteX7" fmla="*/ 95250 w 167065"/>
              <a:gd name="connsiteY7" fmla="*/ 698500 h 698500"/>
              <a:gd name="connsiteX8" fmla="*/ 142875 w 167065"/>
              <a:gd name="connsiteY8" fmla="*/ 682625 h 698500"/>
              <a:gd name="connsiteX9" fmla="*/ 79375 w 167065"/>
              <a:gd name="connsiteY9" fmla="*/ 619125 h 698500"/>
              <a:gd name="connsiteX10" fmla="*/ 63500 w 167065"/>
              <a:gd name="connsiteY10" fmla="*/ 571500 h 698500"/>
              <a:gd name="connsiteX11" fmla="*/ 95250 w 167065"/>
              <a:gd name="connsiteY11" fmla="*/ 301625 h 698500"/>
              <a:gd name="connsiteX12" fmla="*/ 79375 w 167065"/>
              <a:gd name="connsiteY12" fmla="*/ 190500 h 698500"/>
              <a:gd name="connsiteX13" fmla="*/ 63500 w 167065"/>
              <a:gd name="connsiteY13" fmla="*/ 142875 h 698500"/>
              <a:gd name="connsiteX14" fmla="*/ 79375 w 167065"/>
              <a:gd name="connsiteY14" fmla="*/ 15875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065" h="698500">
                <a:moveTo>
                  <a:pt x="79375" y="15875"/>
                </a:moveTo>
                <a:cubicBezTo>
                  <a:pt x="74083" y="0"/>
                  <a:pt x="43669" y="32727"/>
                  <a:pt x="31750" y="47625"/>
                </a:cubicBezTo>
                <a:cubicBezTo>
                  <a:pt x="21297" y="60692"/>
                  <a:pt x="15875" y="78516"/>
                  <a:pt x="15875" y="95250"/>
                </a:cubicBezTo>
                <a:cubicBezTo>
                  <a:pt x="15875" y="218030"/>
                  <a:pt x="20452" y="220106"/>
                  <a:pt x="47625" y="301625"/>
                </a:cubicBezTo>
                <a:cubicBezTo>
                  <a:pt x="42333" y="333375"/>
                  <a:pt x="39557" y="365648"/>
                  <a:pt x="31750" y="396875"/>
                </a:cubicBezTo>
                <a:cubicBezTo>
                  <a:pt x="23633" y="429343"/>
                  <a:pt x="0" y="492125"/>
                  <a:pt x="0" y="492125"/>
                </a:cubicBezTo>
                <a:cubicBezTo>
                  <a:pt x="2400" y="506526"/>
                  <a:pt x="25427" y="675226"/>
                  <a:pt x="47625" y="682625"/>
                </a:cubicBezTo>
                <a:lnTo>
                  <a:pt x="95250" y="698500"/>
                </a:lnTo>
                <a:cubicBezTo>
                  <a:pt x="111125" y="693208"/>
                  <a:pt x="135391" y="697592"/>
                  <a:pt x="142875" y="682625"/>
                </a:cubicBezTo>
                <a:cubicBezTo>
                  <a:pt x="167065" y="634244"/>
                  <a:pt x="97518" y="625173"/>
                  <a:pt x="79375" y="619125"/>
                </a:cubicBezTo>
                <a:cubicBezTo>
                  <a:pt x="74083" y="603250"/>
                  <a:pt x="63500" y="588234"/>
                  <a:pt x="63500" y="571500"/>
                </a:cubicBezTo>
                <a:cubicBezTo>
                  <a:pt x="63500" y="383760"/>
                  <a:pt x="59733" y="408175"/>
                  <a:pt x="95250" y="301625"/>
                </a:cubicBezTo>
                <a:cubicBezTo>
                  <a:pt x="89958" y="264583"/>
                  <a:pt x="86713" y="227191"/>
                  <a:pt x="79375" y="190500"/>
                </a:cubicBezTo>
                <a:cubicBezTo>
                  <a:pt x="76093" y="174091"/>
                  <a:pt x="65165" y="159526"/>
                  <a:pt x="63500" y="142875"/>
                </a:cubicBezTo>
                <a:cubicBezTo>
                  <a:pt x="59814" y="106017"/>
                  <a:pt x="84667" y="31750"/>
                  <a:pt x="79375" y="15875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930400" y="5184775"/>
            <a:ext cx="166688" cy="698500"/>
          </a:xfrm>
          <a:custGeom>
            <a:avLst/>
            <a:gdLst>
              <a:gd name="connsiteX0" fmla="*/ 79375 w 167065"/>
              <a:gd name="connsiteY0" fmla="*/ 15875 h 698500"/>
              <a:gd name="connsiteX1" fmla="*/ 31750 w 167065"/>
              <a:gd name="connsiteY1" fmla="*/ 47625 h 698500"/>
              <a:gd name="connsiteX2" fmla="*/ 15875 w 167065"/>
              <a:gd name="connsiteY2" fmla="*/ 95250 h 698500"/>
              <a:gd name="connsiteX3" fmla="*/ 47625 w 167065"/>
              <a:gd name="connsiteY3" fmla="*/ 301625 h 698500"/>
              <a:gd name="connsiteX4" fmla="*/ 31750 w 167065"/>
              <a:gd name="connsiteY4" fmla="*/ 396875 h 698500"/>
              <a:gd name="connsiteX5" fmla="*/ 0 w 167065"/>
              <a:gd name="connsiteY5" fmla="*/ 492125 h 698500"/>
              <a:gd name="connsiteX6" fmla="*/ 47625 w 167065"/>
              <a:gd name="connsiteY6" fmla="*/ 682625 h 698500"/>
              <a:gd name="connsiteX7" fmla="*/ 95250 w 167065"/>
              <a:gd name="connsiteY7" fmla="*/ 698500 h 698500"/>
              <a:gd name="connsiteX8" fmla="*/ 142875 w 167065"/>
              <a:gd name="connsiteY8" fmla="*/ 682625 h 698500"/>
              <a:gd name="connsiteX9" fmla="*/ 79375 w 167065"/>
              <a:gd name="connsiteY9" fmla="*/ 619125 h 698500"/>
              <a:gd name="connsiteX10" fmla="*/ 63500 w 167065"/>
              <a:gd name="connsiteY10" fmla="*/ 571500 h 698500"/>
              <a:gd name="connsiteX11" fmla="*/ 95250 w 167065"/>
              <a:gd name="connsiteY11" fmla="*/ 301625 h 698500"/>
              <a:gd name="connsiteX12" fmla="*/ 79375 w 167065"/>
              <a:gd name="connsiteY12" fmla="*/ 190500 h 698500"/>
              <a:gd name="connsiteX13" fmla="*/ 63500 w 167065"/>
              <a:gd name="connsiteY13" fmla="*/ 142875 h 698500"/>
              <a:gd name="connsiteX14" fmla="*/ 79375 w 167065"/>
              <a:gd name="connsiteY14" fmla="*/ 15875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065" h="698500">
                <a:moveTo>
                  <a:pt x="79375" y="15875"/>
                </a:moveTo>
                <a:cubicBezTo>
                  <a:pt x="74083" y="0"/>
                  <a:pt x="43669" y="32727"/>
                  <a:pt x="31750" y="47625"/>
                </a:cubicBezTo>
                <a:cubicBezTo>
                  <a:pt x="21297" y="60692"/>
                  <a:pt x="15875" y="78516"/>
                  <a:pt x="15875" y="95250"/>
                </a:cubicBezTo>
                <a:cubicBezTo>
                  <a:pt x="15875" y="218030"/>
                  <a:pt x="20452" y="220106"/>
                  <a:pt x="47625" y="301625"/>
                </a:cubicBezTo>
                <a:cubicBezTo>
                  <a:pt x="42333" y="333375"/>
                  <a:pt x="39557" y="365648"/>
                  <a:pt x="31750" y="396875"/>
                </a:cubicBezTo>
                <a:cubicBezTo>
                  <a:pt x="23633" y="429343"/>
                  <a:pt x="0" y="492125"/>
                  <a:pt x="0" y="492125"/>
                </a:cubicBezTo>
                <a:cubicBezTo>
                  <a:pt x="2400" y="506526"/>
                  <a:pt x="25427" y="675226"/>
                  <a:pt x="47625" y="682625"/>
                </a:cubicBezTo>
                <a:lnTo>
                  <a:pt x="95250" y="698500"/>
                </a:lnTo>
                <a:cubicBezTo>
                  <a:pt x="111125" y="693208"/>
                  <a:pt x="135391" y="697592"/>
                  <a:pt x="142875" y="682625"/>
                </a:cubicBezTo>
                <a:cubicBezTo>
                  <a:pt x="167065" y="634244"/>
                  <a:pt x="97518" y="625173"/>
                  <a:pt x="79375" y="619125"/>
                </a:cubicBezTo>
                <a:cubicBezTo>
                  <a:pt x="74083" y="603250"/>
                  <a:pt x="63500" y="588234"/>
                  <a:pt x="63500" y="571500"/>
                </a:cubicBezTo>
                <a:cubicBezTo>
                  <a:pt x="63500" y="383760"/>
                  <a:pt x="59733" y="408175"/>
                  <a:pt x="95250" y="301625"/>
                </a:cubicBezTo>
                <a:cubicBezTo>
                  <a:pt x="89958" y="264583"/>
                  <a:pt x="86713" y="227191"/>
                  <a:pt x="79375" y="190500"/>
                </a:cubicBezTo>
                <a:cubicBezTo>
                  <a:pt x="76093" y="174091"/>
                  <a:pt x="65165" y="159526"/>
                  <a:pt x="63500" y="142875"/>
                </a:cubicBezTo>
                <a:cubicBezTo>
                  <a:pt x="59814" y="106017"/>
                  <a:pt x="84667" y="31750"/>
                  <a:pt x="79375" y="15875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2565400" y="5735638"/>
            <a:ext cx="34925" cy="166687"/>
          </a:xfrm>
          <a:custGeom>
            <a:avLst/>
            <a:gdLst>
              <a:gd name="connsiteX0" fmla="*/ 2646 w 34396"/>
              <a:gd name="connsiteY0" fmla="*/ 7937 h 166687"/>
              <a:gd name="connsiteX1" fmla="*/ 18521 w 34396"/>
              <a:gd name="connsiteY1" fmla="*/ 150812 h 166687"/>
              <a:gd name="connsiteX2" fmla="*/ 34396 w 34396"/>
              <a:gd name="connsiteY2" fmla="*/ 103187 h 166687"/>
              <a:gd name="connsiteX3" fmla="*/ 2646 w 34396"/>
              <a:gd name="connsiteY3" fmla="*/ 7937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96" h="166687">
                <a:moveTo>
                  <a:pt x="2646" y="7937"/>
                </a:moveTo>
                <a:cubicBezTo>
                  <a:pt x="0" y="15874"/>
                  <a:pt x="3368" y="105353"/>
                  <a:pt x="18521" y="150812"/>
                </a:cubicBezTo>
                <a:cubicBezTo>
                  <a:pt x="23813" y="166687"/>
                  <a:pt x="34396" y="119921"/>
                  <a:pt x="34396" y="103187"/>
                </a:cubicBezTo>
                <a:cubicBezTo>
                  <a:pt x="34396" y="81369"/>
                  <a:pt x="5292" y="0"/>
                  <a:pt x="2646" y="793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338388" y="5584825"/>
            <a:ext cx="69850" cy="250825"/>
          </a:xfrm>
          <a:custGeom>
            <a:avLst/>
            <a:gdLst>
              <a:gd name="connsiteX0" fmla="*/ 5292 w 69651"/>
              <a:gd name="connsiteY0" fmla="*/ 13229 h 251354"/>
              <a:gd name="connsiteX1" fmla="*/ 21167 w 69651"/>
              <a:gd name="connsiteY1" fmla="*/ 203729 h 251354"/>
              <a:gd name="connsiteX2" fmla="*/ 52917 w 69651"/>
              <a:gd name="connsiteY2" fmla="*/ 251354 h 251354"/>
              <a:gd name="connsiteX3" fmla="*/ 68792 w 69651"/>
              <a:gd name="connsiteY3" fmla="*/ 203729 h 251354"/>
              <a:gd name="connsiteX4" fmla="*/ 52917 w 69651"/>
              <a:gd name="connsiteY4" fmla="*/ 124354 h 251354"/>
              <a:gd name="connsiteX5" fmla="*/ 5292 w 69651"/>
              <a:gd name="connsiteY5" fmla="*/ 13229 h 25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51" h="251354">
                <a:moveTo>
                  <a:pt x="5292" y="13229"/>
                </a:moveTo>
                <a:cubicBezTo>
                  <a:pt x="0" y="26458"/>
                  <a:pt x="8670" y="141246"/>
                  <a:pt x="21167" y="203729"/>
                </a:cubicBezTo>
                <a:cubicBezTo>
                  <a:pt x="24909" y="222438"/>
                  <a:pt x="33838" y="251354"/>
                  <a:pt x="52917" y="251354"/>
                </a:cubicBezTo>
                <a:cubicBezTo>
                  <a:pt x="69651" y="251354"/>
                  <a:pt x="63500" y="219604"/>
                  <a:pt x="68792" y="203729"/>
                </a:cubicBezTo>
                <a:cubicBezTo>
                  <a:pt x="63500" y="177271"/>
                  <a:pt x="59461" y="150531"/>
                  <a:pt x="52917" y="124354"/>
                </a:cubicBezTo>
                <a:cubicBezTo>
                  <a:pt x="43109" y="85120"/>
                  <a:pt x="10584" y="0"/>
                  <a:pt x="5292" y="13229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220913" y="5324475"/>
            <a:ext cx="69850" cy="250825"/>
          </a:xfrm>
          <a:custGeom>
            <a:avLst/>
            <a:gdLst>
              <a:gd name="connsiteX0" fmla="*/ 5292 w 69651"/>
              <a:gd name="connsiteY0" fmla="*/ 13229 h 251354"/>
              <a:gd name="connsiteX1" fmla="*/ 21167 w 69651"/>
              <a:gd name="connsiteY1" fmla="*/ 203729 h 251354"/>
              <a:gd name="connsiteX2" fmla="*/ 52917 w 69651"/>
              <a:gd name="connsiteY2" fmla="*/ 251354 h 251354"/>
              <a:gd name="connsiteX3" fmla="*/ 68792 w 69651"/>
              <a:gd name="connsiteY3" fmla="*/ 203729 h 251354"/>
              <a:gd name="connsiteX4" fmla="*/ 52917 w 69651"/>
              <a:gd name="connsiteY4" fmla="*/ 124354 h 251354"/>
              <a:gd name="connsiteX5" fmla="*/ 5292 w 69651"/>
              <a:gd name="connsiteY5" fmla="*/ 13229 h 25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51" h="251354">
                <a:moveTo>
                  <a:pt x="5292" y="13229"/>
                </a:moveTo>
                <a:cubicBezTo>
                  <a:pt x="0" y="26458"/>
                  <a:pt x="8670" y="141246"/>
                  <a:pt x="21167" y="203729"/>
                </a:cubicBezTo>
                <a:cubicBezTo>
                  <a:pt x="24909" y="222438"/>
                  <a:pt x="33838" y="251354"/>
                  <a:pt x="52917" y="251354"/>
                </a:cubicBezTo>
                <a:cubicBezTo>
                  <a:pt x="69651" y="251354"/>
                  <a:pt x="63500" y="219604"/>
                  <a:pt x="68792" y="203729"/>
                </a:cubicBezTo>
                <a:cubicBezTo>
                  <a:pt x="63500" y="177271"/>
                  <a:pt x="59461" y="150531"/>
                  <a:pt x="52917" y="124354"/>
                </a:cubicBezTo>
                <a:cubicBezTo>
                  <a:pt x="43109" y="85120"/>
                  <a:pt x="10584" y="0"/>
                  <a:pt x="5292" y="13229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2236788" y="5641975"/>
            <a:ext cx="69850" cy="250825"/>
          </a:xfrm>
          <a:custGeom>
            <a:avLst/>
            <a:gdLst>
              <a:gd name="connsiteX0" fmla="*/ 5292 w 69651"/>
              <a:gd name="connsiteY0" fmla="*/ 13229 h 251354"/>
              <a:gd name="connsiteX1" fmla="*/ 21167 w 69651"/>
              <a:gd name="connsiteY1" fmla="*/ 203729 h 251354"/>
              <a:gd name="connsiteX2" fmla="*/ 52917 w 69651"/>
              <a:gd name="connsiteY2" fmla="*/ 251354 h 251354"/>
              <a:gd name="connsiteX3" fmla="*/ 68792 w 69651"/>
              <a:gd name="connsiteY3" fmla="*/ 203729 h 251354"/>
              <a:gd name="connsiteX4" fmla="*/ 52917 w 69651"/>
              <a:gd name="connsiteY4" fmla="*/ 124354 h 251354"/>
              <a:gd name="connsiteX5" fmla="*/ 5292 w 69651"/>
              <a:gd name="connsiteY5" fmla="*/ 13229 h 25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51" h="251354">
                <a:moveTo>
                  <a:pt x="5292" y="13229"/>
                </a:moveTo>
                <a:cubicBezTo>
                  <a:pt x="0" y="26458"/>
                  <a:pt x="8670" y="141246"/>
                  <a:pt x="21167" y="203729"/>
                </a:cubicBezTo>
                <a:cubicBezTo>
                  <a:pt x="24909" y="222438"/>
                  <a:pt x="33838" y="251354"/>
                  <a:pt x="52917" y="251354"/>
                </a:cubicBezTo>
                <a:cubicBezTo>
                  <a:pt x="69651" y="251354"/>
                  <a:pt x="63500" y="219604"/>
                  <a:pt x="68792" y="203729"/>
                </a:cubicBezTo>
                <a:cubicBezTo>
                  <a:pt x="63500" y="177271"/>
                  <a:pt x="59461" y="150531"/>
                  <a:pt x="52917" y="124354"/>
                </a:cubicBezTo>
                <a:cubicBezTo>
                  <a:pt x="43109" y="85120"/>
                  <a:pt x="10584" y="0"/>
                  <a:pt x="5292" y="13229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>
            <a:off x="2730500" y="4672103"/>
            <a:ext cx="1841500" cy="1588"/>
          </a:xfrm>
          <a:prstGeom prst="line">
            <a:avLst/>
          </a:prstGeom>
          <a:ln w="152400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65650" y="4678764"/>
            <a:ext cx="2768600" cy="7938"/>
          </a:xfrm>
          <a:prstGeom prst="line">
            <a:avLst/>
          </a:prstGeom>
          <a:ln w="1524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628775" y="4758822"/>
            <a:ext cx="29368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rPr>
              <a:t>PROLIFERATIVE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rPr>
              <a:t>PHASE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35500" y="4739149"/>
            <a:ext cx="26543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rPr>
              <a:t>SECRETORY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rPr>
              <a:t>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Content Placeholder 7" descr="menstrual_cycle_uterus_diagram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440" r="-16416"/>
          <a:stretch>
            <a:fillRect/>
          </a:stretch>
        </p:blipFill>
        <p:spPr>
          <a:xfrm>
            <a:off x="1299253" y="1092200"/>
            <a:ext cx="6569224" cy="4525963"/>
          </a:xfrm>
        </p:spPr>
      </p:pic>
      <p:sp>
        <p:nvSpPr>
          <p:cNvPr id="9" name="Down Arrow 8"/>
          <p:cNvSpPr/>
          <p:nvPr/>
        </p:nvSpPr>
        <p:spPr>
          <a:xfrm>
            <a:off x="6227382" y="685800"/>
            <a:ext cx="228600" cy="9144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Laparoscopy</a:t>
            </a:r>
          </a:p>
        </p:txBody>
      </p:sp>
      <p:pic>
        <p:nvPicPr>
          <p:cNvPr id="19459" name="Content Placeholder 6" descr="normal pelvis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18000"/>
          </a:blip>
          <a:srcRect l="-2625" r="-2193"/>
          <a:stretch>
            <a:fillRect/>
          </a:stretch>
        </p:blipFill>
        <p:spPr>
          <a:xfrm>
            <a:off x="1789113" y="1528763"/>
            <a:ext cx="5597525" cy="4659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Vitro Fertilization (IVF)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9"/>
            <a:ext cx="7848600" cy="1143000"/>
          </a:xfrm>
        </p:spPr>
        <p:txBody>
          <a:bodyPr/>
          <a:lstStyle/>
          <a:p>
            <a:r>
              <a:rPr lang="en-GB" dirty="0" smtClean="0"/>
              <a:t>1st IVF baby born 1978 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962400" y="1600201"/>
            <a:ext cx="4876800" cy="4525963"/>
          </a:xfrm>
        </p:spPr>
        <p:txBody>
          <a:bodyPr/>
          <a:lstStyle/>
          <a:p>
            <a:r>
              <a:rPr lang="en-US" dirty="0" smtClean="0"/>
              <a:t>Louise Brown 26/07/1978</a:t>
            </a:r>
          </a:p>
          <a:p>
            <a:r>
              <a:rPr lang="en-US" dirty="0" smtClean="0"/>
              <a:t>Oldham Hospital, Manchester</a:t>
            </a:r>
          </a:p>
          <a:p>
            <a:r>
              <a:rPr lang="en-US" dirty="0" smtClean="0"/>
              <a:t>Patrick Steptoe (RIP 1988) &amp; </a:t>
            </a:r>
          </a:p>
          <a:p>
            <a:pPr>
              <a:buNone/>
            </a:pPr>
            <a:r>
              <a:rPr lang="en-US" dirty="0" smtClean="0"/>
              <a:t>	Robert Edwards</a:t>
            </a:r>
          </a:p>
          <a:p>
            <a:r>
              <a:rPr lang="en-US" dirty="0" smtClean="0"/>
              <a:t>Nobel Prize 2010</a:t>
            </a:r>
          </a:p>
          <a:p>
            <a:endParaRPr lang="en-US" dirty="0" smtClean="0"/>
          </a:p>
          <a:p>
            <a:r>
              <a:rPr lang="en-US" dirty="0" smtClean="0"/>
              <a:t>Developed to help couples with tubal disease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1" name="Content Placeholder 10" descr="louise_brown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8221" r="-6013"/>
          <a:stretch>
            <a:fillRect/>
          </a:stretch>
        </p:blipFill>
        <p:spPr>
          <a:xfrm>
            <a:off x="228600" y="1443037"/>
            <a:ext cx="3733800" cy="4525963"/>
          </a:xfrm>
        </p:spPr>
      </p:pic>
    </p:spTree>
    <p:extLst>
      <p:ext uri="{BB962C8B-B14F-4D97-AF65-F5344CB8AC3E}">
        <p14:creationId xmlns:p14="http://schemas.microsoft.com/office/powerpoint/2010/main" val="33429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358</Words>
  <Application>Microsoft Office PowerPoint</Application>
  <PresentationFormat>On-screen Show (4:3)</PresentationFormat>
  <Paragraphs>121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Chart</vt:lpstr>
      <vt:lpstr>Fundamentals of assisted reproduction  BSc Imperial 2012</vt:lpstr>
      <vt:lpstr>Learning objectives</vt:lpstr>
      <vt:lpstr>PowerPoint Presentation</vt:lpstr>
      <vt:lpstr>Dominant follicle in  a natural cycle</vt:lpstr>
      <vt:lpstr>PowerPoint Presentation</vt:lpstr>
      <vt:lpstr>PowerPoint Presentation</vt:lpstr>
      <vt:lpstr>Laparoscopy</vt:lpstr>
      <vt:lpstr>In Vitro Fertilization (IVF)</vt:lpstr>
      <vt:lpstr>1st IVF baby born 1978 </vt:lpstr>
      <vt:lpstr>Early IVF – the difficulties</vt:lpstr>
      <vt:lpstr>1st IVF baby after ovarian stimulation 1981</vt:lpstr>
      <vt:lpstr>Controlled ovarian hyperstimulation</vt:lpstr>
      <vt:lpstr>Live births/cycle</vt:lpstr>
      <vt:lpstr>Stimulation protocols for IVF</vt:lpstr>
      <vt:lpstr>Prevention of ovulation</vt:lpstr>
      <vt:lpstr>Triggering of oocyte maturation</vt:lpstr>
      <vt:lpstr>Embryo development</vt:lpstr>
      <vt:lpstr>Luteal phase support</vt:lpstr>
      <vt:lpstr>Causes of infertility in those having IVF</vt:lpstr>
      <vt:lpstr>Intrauterine insemination</vt:lpstr>
      <vt:lpstr>PowerPoint Presentation</vt:lpstr>
      <vt:lpstr>Intrauterine insemination</vt:lpstr>
      <vt:lpstr>Stimulated intrauterine insemination</vt:lpstr>
      <vt:lpstr>In vitro fertilitsation</vt:lpstr>
      <vt:lpstr>Which treatment for unexplained infertility??</vt:lpstr>
      <vt:lpstr>Principles of ART</vt:lpstr>
    </vt:vector>
  </TitlesOfParts>
  <Company>Teoh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Assisted Reproduction BSc Imperial 2012</dc:title>
  <dc:creator>Lisa Webber Teoh</dc:creator>
  <cp:lastModifiedBy>Shiel, Nuala</cp:lastModifiedBy>
  <cp:revision>9</cp:revision>
  <dcterms:created xsi:type="dcterms:W3CDTF">2012-11-14T08:28:25Z</dcterms:created>
  <dcterms:modified xsi:type="dcterms:W3CDTF">2012-11-15T11:13:30Z</dcterms:modified>
</cp:coreProperties>
</file>