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7" r:id="rId2"/>
    <p:sldId id="258" r:id="rId3"/>
    <p:sldId id="307" r:id="rId4"/>
    <p:sldId id="304" r:id="rId5"/>
    <p:sldId id="306" r:id="rId6"/>
    <p:sldId id="259" r:id="rId7"/>
    <p:sldId id="303" r:id="rId8"/>
    <p:sldId id="305" r:id="rId9"/>
    <p:sldId id="260" r:id="rId10"/>
    <p:sldId id="261" r:id="rId11"/>
    <p:sldId id="262" r:id="rId12"/>
    <p:sldId id="263" r:id="rId13"/>
    <p:sldId id="264" r:id="rId14"/>
    <p:sldId id="265" r:id="rId15"/>
    <p:sldId id="301" r:id="rId16"/>
    <p:sldId id="266" r:id="rId17"/>
    <p:sldId id="293" r:id="rId18"/>
    <p:sldId id="294" r:id="rId19"/>
    <p:sldId id="267" r:id="rId20"/>
    <p:sldId id="268" r:id="rId21"/>
    <p:sldId id="269" r:id="rId22"/>
    <p:sldId id="270" r:id="rId23"/>
    <p:sldId id="311" r:id="rId24"/>
    <p:sldId id="312" r:id="rId25"/>
    <p:sldId id="272" r:id="rId26"/>
    <p:sldId id="309" r:id="rId27"/>
    <p:sldId id="308" r:id="rId28"/>
    <p:sldId id="288" r:id="rId29"/>
    <p:sldId id="310" r:id="rId30"/>
    <p:sldId id="313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45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14" r:id="rId57"/>
    <p:sldId id="315" r:id="rId58"/>
    <p:sldId id="348" r:id="rId59"/>
    <p:sldId id="316" r:id="rId60"/>
    <p:sldId id="317" r:id="rId61"/>
    <p:sldId id="318" r:id="rId62"/>
    <p:sldId id="319" r:id="rId63"/>
    <p:sldId id="346" r:id="rId64"/>
    <p:sldId id="347" r:id="rId65"/>
    <p:sldId id="350" r:id="rId66"/>
    <p:sldId id="351" r:id="rId67"/>
    <p:sldId id="349" r:id="rId68"/>
    <p:sldId id="352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6" autoAdjust="0"/>
    <p:restoredTop sz="94660"/>
  </p:normalViewPr>
  <p:slideViewPr>
    <p:cSldViewPr>
      <p:cViewPr>
        <p:scale>
          <a:sx n="50" d="100"/>
          <a:sy n="50" d="100"/>
        </p:scale>
        <p:origin x="-80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43E2A-B144-479A-AE61-2D89DF9FD50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6CC97EB1-8192-461F-B42A-AC8CAF36397B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57159 enrolled in the study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CC24CAAB-6791-4FD9-B648-5169E00BF5E2}" type="parTrans" cxnId="{A90A1F79-97CA-4F21-A972-3DEF73F9AAB3}">
      <dgm:prSet/>
      <dgm:spPr/>
    </dgm:pt>
    <dgm:pt modelId="{E1DFB9EE-71FC-4A88-9A54-2279DB82CF2F}" type="sibTrans" cxnId="{A90A1F79-97CA-4F21-A972-3DEF73F9AAB3}">
      <dgm:prSet/>
      <dgm:spPr/>
    </dgm:pt>
    <dgm:pt modelId="{473F509F-D131-4006-9F62-6B3D755C34AF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150 cases with NE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(92 with fits)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444E07EC-BF87-45E8-9A01-2F52FFE0D9EF}" type="parTrans" cxnId="{341708C7-6E73-4571-BEF1-9FB61AF2999B}">
      <dgm:prSet/>
      <dgm:spPr/>
    </dgm:pt>
    <dgm:pt modelId="{CE4C093F-4017-4C99-A120-B0310C8D71E5}" type="sibTrans" cxnId="{341708C7-6E73-4571-BEF1-9FB61AF2999B}">
      <dgm:prSet/>
      <dgm:spPr/>
    </dgm:pt>
    <dgm:pt modelId="{082060E4-4E32-4CA0-B5CF-4C6A4801A83E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143 cases for study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E0B745F9-1AC6-454C-B532-15361781507A}" type="parTrans" cxnId="{6E33CAD7-77D0-4609-A928-86795FE32A58}">
      <dgm:prSet/>
      <dgm:spPr/>
    </dgm:pt>
    <dgm:pt modelId="{4D06FB2F-8EA4-4534-8068-1FCF7B7BDB8F}" type="sibTrans" cxnId="{6E33CAD7-77D0-4609-A928-86795FE32A58}">
      <dgm:prSet/>
      <dgm:spPr/>
    </dgm:pt>
    <dgm:pt modelId="{E47CC37D-1D2A-40A5-91CD-44BC9C45D46E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NO FITS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N=56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D591D864-D84E-402C-A22D-BF4772EDC181}" type="parTrans" cxnId="{A493D6EC-89FA-4D7F-98B9-EF3F3393BC2B}">
      <dgm:prSet/>
      <dgm:spPr/>
    </dgm:pt>
    <dgm:pt modelId="{4EA981F9-80C3-4E51-968D-71034E085F05}" type="sibTrans" cxnId="{A493D6EC-89FA-4D7F-98B9-EF3F3393BC2B}">
      <dgm:prSet/>
      <dgm:spPr/>
    </dgm:pt>
    <dgm:pt modelId="{A9956D55-C63B-45C7-AE8B-8D39CE7780F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Disabled/impaired n=3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Died n=0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94891C70-FC4B-4B71-975F-F47C31D11758}" type="parTrans" cxnId="{5B434EC5-E019-4EF5-A461-C523C9D9275E}">
      <dgm:prSet/>
      <dgm:spPr/>
    </dgm:pt>
    <dgm:pt modelId="{5A44A960-FA76-47EB-9262-E589777D4974}" type="sibTrans" cxnId="{5B434EC5-E019-4EF5-A461-C523C9D9275E}">
      <dgm:prSet/>
      <dgm:spPr/>
    </dgm:pt>
    <dgm:pt modelId="{3955E443-EB53-4E34-A46F-32AE2FFB1570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FITS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N=87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C53562B8-1EF9-48A4-96FC-41B943A5B479}" type="parTrans" cxnId="{E3A5506A-8589-4EA0-AF87-62A49BF727B2}">
      <dgm:prSet/>
      <dgm:spPr/>
    </dgm:pt>
    <dgm:pt modelId="{F217BD90-B05A-4ED8-BE32-9EB6DC6F2357}" type="sibTrans" cxnId="{E3A5506A-8589-4EA0-AF87-62A49BF727B2}">
      <dgm:prSet/>
      <dgm:spPr/>
    </dgm:pt>
    <dgm:pt modelId="{44874491-9283-4F26-B47E-FEEB58EDCCD9}" type="asst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Disabled/impaired n=31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Died n=15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5ECC0668-D5E4-48F5-BA06-A51808EA5058}" type="parTrans" cxnId="{9EE6F046-C0AD-4118-B4E4-384B6EA4A83A}">
      <dgm:prSet/>
      <dgm:spPr/>
    </dgm:pt>
    <dgm:pt modelId="{16327485-C2A3-4F6F-9391-C60DD34BCC73}" type="sibTrans" cxnId="{9EE6F046-C0AD-4118-B4E4-384B6EA4A83A}">
      <dgm:prSet/>
      <dgm:spPr/>
    </dgm:pt>
    <dgm:pt modelId="{27C46579-65AC-442D-ABF7-A0CB9B4CD5FE}" type="pres">
      <dgm:prSet presAssocID="{AA643E2A-B144-479A-AE61-2D89DF9FD50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0A22AA0-4FD6-475F-B82A-28D423047C22}" type="pres">
      <dgm:prSet presAssocID="{6CC97EB1-8192-461F-B42A-AC8CAF36397B}" presName="hierRoot1" presStyleCnt="0">
        <dgm:presLayoutVars>
          <dgm:hierBranch val="l"/>
        </dgm:presLayoutVars>
      </dgm:prSet>
      <dgm:spPr/>
    </dgm:pt>
    <dgm:pt modelId="{82E0A477-8C60-482E-B91A-F047ADDCA584}" type="pres">
      <dgm:prSet presAssocID="{6CC97EB1-8192-461F-B42A-AC8CAF36397B}" presName="rootComposite1" presStyleCnt="0"/>
      <dgm:spPr/>
    </dgm:pt>
    <dgm:pt modelId="{7362D2EC-57E0-4DA2-BDB2-CA63BF85D839}" type="pres">
      <dgm:prSet presAssocID="{6CC97EB1-8192-461F-B42A-AC8CAF36397B}" presName="rootText1" presStyleLbl="node0" presStyleIdx="0" presStyleCnt="1">
        <dgm:presLayoutVars>
          <dgm:chPref val="3"/>
        </dgm:presLayoutVars>
      </dgm:prSet>
      <dgm:spPr/>
    </dgm:pt>
    <dgm:pt modelId="{2EAC1B89-4878-41F1-BBB3-275E1AA20AE7}" type="pres">
      <dgm:prSet presAssocID="{6CC97EB1-8192-461F-B42A-AC8CAF36397B}" presName="rootConnector1" presStyleLbl="node1" presStyleIdx="0" presStyleCnt="0"/>
      <dgm:spPr/>
    </dgm:pt>
    <dgm:pt modelId="{008250E0-2A0C-4060-9043-05355337A069}" type="pres">
      <dgm:prSet presAssocID="{6CC97EB1-8192-461F-B42A-AC8CAF36397B}" presName="hierChild2" presStyleCnt="0"/>
      <dgm:spPr/>
    </dgm:pt>
    <dgm:pt modelId="{E8E3A6C0-DC3B-474D-A50B-83C5F72E9623}" type="pres">
      <dgm:prSet presAssocID="{444E07EC-BF87-45E8-9A01-2F52FFE0D9EF}" presName="Name50" presStyleLbl="parChTrans1D2" presStyleIdx="0" presStyleCnt="1"/>
      <dgm:spPr/>
    </dgm:pt>
    <dgm:pt modelId="{412EFBE2-D720-4D87-80C5-11A605147279}" type="pres">
      <dgm:prSet presAssocID="{473F509F-D131-4006-9F62-6B3D755C34AF}" presName="hierRoot2" presStyleCnt="0">
        <dgm:presLayoutVars>
          <dgm:hierBranch/>
        </dgm:presLayoutVars>
      </dgm:prSet>
      <dgm:spPr/>
    </dgm:pt>
    <dgm:pt modelId="{2C641A96-D2FD-4D6C-9E18-01F06C2DF8D3}" type="pres">
      <dgm:prSet presAssocID="{473F509F-D131-4006-9F62-6B3D755C34AF}" presName="rootComposite" presStyleCnt="0"/>
      <dgm:spPr/>
    </dgm:pt>
    <dgm:pt modelId="{580CC2D1-CDE4-46A0-A3F3-DDC1BEB9C6B1}" type="pres">
      <dgm:prSet presAssocID="{473F509F-D131-4006-9F62-6B3D755C34AF}" presName="rootText" presStyleLbl="node2" presStyleIdx="0" presStyleCnt="1">
        <dgm:presLayoutVars>
          <dgm:chPref val="3"/>
        </dgm:presLayoutVars>
      </dgm:prSet>
      <dgm:spPr/>
    </dgm:pt>
    <dgm:pt modelId="{54E43CD3-7685-4CDC-868D-77B4200195CE}" type="pres">
      <dgm:prSet presAssocID="{473F509F-D131-4006-9F62-6B3D755C34AF}" presName="rootConnector" presStyleLbl="node2" presStyleIdx="0" presStyleCnt="1"/>
      <dgm:spPr/>
    </dgm:pt>
    <dgm:pt modelId="{94797FFB-628C-4F01-AC2C-2ADE602FF207}" type="pres">
      <dgm:prSet presAssocID="{473F509F-D131-4006-9F62-6B3D755C34AF}" presName="hierChild4" presStyleCnt="0"/>
      <dgm:spPr/>
    </dgm:pt>
    <dgm:pt modelId="{67C362A3-49C3-4F0C-A3EA-26E922F2B795}" type="pres">
      <dgm:prSet presAssocID="{E0B745F9-1AC6-454C-B532-15361781507A}" presName="Name35" presStyleLbl="parChTrans1D3" presStyleIdx="0" presStyleCnt="1"/>
      <dgm:spPr/>
    </dgm:pt>
    <dgm:pt modelId="{00ADEDAF-FBF5-4B78-9B8E-1235A885E8D2}" type="pres">
      <dgm:prSet presAssocID="{082060E4-4E32-4CA0-B5CF-4C6A4801A83E}" presName="hierRoot2" presStyleCnt="0">
        <dgm:presLayoutVars>
          <dgm:hierBranch val="r"/>
        </dgm:presLayoutVars>
      </dgm:prSet>
      <dgm:spPr/>
    </dgm:pt>
    <dgm:pt modelId="{E0404C50-8382-48EC-8763-0F6E7F1A8F66}" type="pres">
      <dgm:prSet presAssocID="{082060E4-4E32-4CA0-B5CF-4C6A4801A83E}" presName="rootComposite" presStyleCnt="0"/>
      <dgm:spPr/>
    </dgm:pt>
    <dgm:pt modelId="{543967D7-6D9F-47EE-B363-0105FAEECA58}" type="pres">
      <dgm:prSet presAssocID="{082060E4-4E32-4CA0-B5CF-4C6A4801A83E}" presName="rootText" presStyleLbl="node3" presStyleIdx="0" presStyleCnt="1">
        <dgm:presLayoutVars>
          <dgm:chPref val="3"/>
        </dgm:presLayoutVars>
      </dgm:prSet>
      <dgm:spPr/>
    </dgm:pt>
    <dgm:pt modelId="{600B470B-5676-42DD-9BAD-90224B69347B}" type="pres">
      <dgm:prSet presAssocID="{082060E4-4E32-4CA0-B5CF-4C6A4801A83E}" presName="rootConnector" presStyleLbl="node3" presStyleIdx="0" presStyleCnt="1"/>
      <dgm:spPr/>
    </dgm:pt>
    <dgm:pt modelId="{68D9F71F-EB17-468C-871E-D81CD86F28CF}" type="pres">
      <dgm:prSet presAssocID="{082060E4-4E32-4CA0-B5CF-4C6A4801A83E}" presName="hierChild4" presStyleCnt="0"/>
      <dgm:spPr/>
    </dgm:pt>
    <dgm:pt modelId="{05A26848-DDE3-43BD-96DE-DB5A1A658DA9}" type="pres">
      <dgm:prSet presAssocID="{D591D864-D84E-402C-A22D-BF4772EDC181}" presName="Name50" presStyleLbl="parChTrans1D4" presStyleIdx="0" presStyleCnt="4"/>
      <dgm:spPr/>
    </dgm:pt>
    <dgm:pt modelId="{B8D995E1-238F-430B-B5F2-0341186AF20F}" type="pres">
      <dgm:prSet presAssocID="{E47CC37D-1D2A-40A5-91CD-44BC9C45D46E}" presName="hierRoot2" presStyleCnt="0">
        <dgm:presLayoutVars>
          <dgm:hierBranch val="r"/>
        </dgm:presLayoutVars>
      </dgm:prSet>
      <dgm:spPr/>
    </dgm:pt>
    <dgm:pt modelId="{F90D3D1C-E9FC-4365-A0D5-0106ED1883A3}" type="pres">
      <dgm:prSet presAssocID="{E47CC37D-1D2A-40A5-91CD-44BC9C45D46E}" presName="rootComposite" presStyleCnt="0"/>
      <dgm:spPr/>
    </dgm:pt>
    <dgm:pt modelId="{26AD2C4C-E036-47C6-A7A9-B6CF95ECDDB6}" type="pres">
      <dgm:prSet presAssocID="{E47CC37D-1D2A-40A5-91CD-44BC9C45D46E}" presName="rootText" presStyleLbl="node4" presStyleIdx="0" presStyleCnt="3">
        <dgm:presLayoutVars>
          <dgm:chPref val="3"/>
        </dgm:presLayoutVars>
      </dgm:prSet>
      <dgm:spPr/>
    </dgm:pt>
    <dgm:pt modelId="{C12FFEAE-279A-4EB5-907A-4461A0CE5BB4}" type="pres">
      <dgm:prSet presAssocID="{E47CC37D-1D2A-40A5-91CD-44BC9C45D46E}" presName="rootConnector" presStyleLbl="node4" presStyleIdx="0" presStyleCnt="3"/>
      <dgm:spPr/>
    </dgm:pt>
    <dgm:pt modelId="{803032BD-2924-4ABC-A824-65D7F8096577}" type="pres">
      <dgm:prSet presAssocID="{E47CC37D-1D2A-40A5-91CD-44BC9C45D46E}" presName="hierChild4" presStyleCnt="0"/>
      <dgm:spPr/>
    </dgm:pt>
    <dgm:pt modelId="{6930856E-D540-47BC-A573-A34AF4D25E1C}" type="pres">
      <dgm:prSet presAssocID="{94891C70-FC4B-4B71-975F-F47C31D11758}" presName="Name50" presStyleLbl="parChTrans1D4" presStyleIdx="1" presStyleCnt="4"/>
      <dgm:spPr/>
    </dgm:pt>
    <dgm:pt modelId="{C5A54846-06CD-44F7-9988-55D6772AED97}" type="pres">
      <dgm:prSet presAssocID="{A9956D55-C63B-45C7-AE8B-8D39CE7780F8}" presName="hierRoot2" presStyleCnt="0">
        <dgm:presLayoutVars>
          <dgm:hierBranch val="r"/>
        </dgm:presLayoutVars>
      </dgm:prSet>
      <dgm:spPr/>
    </dgm:pt>
    <dgm:pt modelId="{91CE6F21-489D-40BA-8CC7-099C1C019344}" type="pres">
      <dgm:prSet presAssocID="{A9956D55-C63B-45C7-AE8B-8D39CE7780F8}" presName="rootComposite" presStyleCnt="0"/>
      <dgm:spPr/>
    </dgm:pt>
    <dgm:pt modelId="{E8D76483-3E9E-4B1C-A067-2B79BB9AE1D9}" type="pres">
      <dgm:prSet presAssocID="{A9956D55-C63B-45C7-AE8B-8D39CE7780F8}" presName="rootText" presStyleLbl="node4" presStyleIdx="1" presStyleCnt="3">
        <dgm:presLayoutVars>
          <dgm:chPref val="3"/>
        </dgm:presLayoutVars>
      </dgm:prSet>
      <dgm:spPr/>
    </dgm:pt>
    <dgm:pt modelId="{58C589DB-CDC8-4759-8392-F2B64B00AC00}" type="pres">
      <dgm:prSet presAssocID="{A9956D55-C63B-45C7-AE8B-8D39CE7780F8}" presName="rootConnector" presStyleLbl="node4" presStyleIdx="1" presStyleCnt="3"/>
      <dgm:spPr/>
    </dgm:pt>
    <dgm:pt modelId="{B4E86AC1-9516-4A88-AE13-58D8421591E3}" type="pres">
      <dgm:prSet presAssocID="{A9956D55-C63B-45C7-AE8B-8D39CE7780F8}" presName="hierChild4" presStyleCnt="0"/>
      <dgm:spPr/>
    </dgm:pt>
    <dgm:pt modelId="{7A4A1FE9-F9C2-44CE-8481-5BC781C89649}" type="pres">
      <dgm:prSet presAssocID="{A9956D55-C63B-45C7-AE8B-8D39CE7780F8}" presName="hierChild5" presStyleCnt="0"/>
      <dgm:spPr/>
    </dgm:pt>
    <dgm:pt modelId="{AE7C072B-B0D6-4028-B585-E999D0D66552}" type="pres">
      <dgm:prSet presAssocID="{E47CC37D-1D2A-40A5-91CD-44BC9C45D46E}" presName="hierChild5" presStyleCnt="0"/>
      <dgm:spPr/>
    </dgm:pt>
    <dgm:pt modelId="{A3793EE4-3AC9-47C9-91D1-4F5EE7EC9483}" type="pres">
      <dgm:prSet presAssocID="{C53562B8-1EF9-48A4-96FC-41B943A5B479}" presName="Name50" presStyleLbl="parChTrans1D4" presStyleIdx="2" presStyleCnt="4"/>
      <dgm:spPr/>
    </dgm:pt>
    <dgm:pt modelId="{7CA1916B-D34B-404E-84C0-5FDED79F23B6}" type="pres">
      <dgm:prSet presAssocID="{3955E443-EB53-4E34-A46F-32AE2FFB1570}" presName="hierRoot2" presStyleCnt="0">
        <dgm:presLayoutVars>
          <dgm:hierBranch val="r"/>
        </dgm:presLayoutVars>
      </dgm:prSet>
      <dgm:spPr/>
    </dgm:pt>
    <dgm:pt modelId="{644C16B3-B17F-4B47-9718-00CCF83C4F92}" type="pres">
      <dgm:prSet presAssocID="{3955E443-EB53-4E34-A46F-32AE2FFB1570}" presName="rootComposite" presStyleCnt="0"/>
      <dgm:spPr/>
    </dgm:pt>
    <dgm:pt modelId="{F3B9A277-9A9B-40DD-8377-62EA1B646F35}" type="pres">
      <dgm:prSet presAssocID="{3955E443-EB53-4E34-A46F-32AE2FFB1570}" presName="rootText" presStyleLbl="node4" presStyleIdx="2" presStyleCnt="3">
        <dgm:presLayoutVars>
          <dgm:chPref val="3"/>
        </dgm:presLayoutVars>
      </dgm:prSet>
      <dgm:spPr/>
    </dgm:pt>
    <dgm:pt modelId="{3031F372-FC1D-439A-8E8F-5DD079A21A56}" type="pres">
      <dgm:prSet presAssocID="{3955E443-EB53-4E34-A46F-32AE2FFB1570}" presName="rootConnector" presStyleLbl="node4" presStyleIdx="2" presStyleCnt="3"/>
      <dgm:spPr/>
    </dgm:pt>
    <dgm:pt modelId="{7AE48586-5CF5-40C0-8068-F8715C599313}" type="pres">
      <dgm:prSet presAssocID="{3955E443-EB53-4E34-A46F-32AE2FFB1570}" presName="hierChild4" presStyleCnt="0"/>
      <dgm:spPr/>
    </dgm:pt>
    <dgm:pt modelId="{4A469DDA-A656-4498-A862-C46348107033}" type="pres">
      <dgm:prSet presAssocID="{3955E443-EB53-4E34-A46F-32AE2FFB1570}" presName="hierChild5" presStyleCnt="0"/>
      <dgm:spPr/>
    </dgm:pt>
    <dgm:pt modelId="{9081C04E-28F6-4C8C-8CBF-5B0EEBA7EA9D}" type="pres">
      <dgm:prSet presAssocID="{5ECC0668-D5E4-48F5-BA06-A51808EA5058}" presName="Name111" presStyleLbl="parChTrans1D4" presStyleIdx="3" presStyleCnt="4"/>
      <dgm:spPr/>
    </dgm:pt>
    <dgm:pt modelId="{4AF01FBA-C9EF-4B62-9DB6-B61E94DCD59E}" type="pres">
      <dgm:prSet presAssocID="{44874491-9283-4F26-B47E-FEEB58EDCCD9}" presName="hierRoot3" presStyleCnt="0">
        <dgm:presLayoutVars>
          <dgm:hierBranch/>
        </dgm:presLayoutVars>
      </dgm:prSet>
      <dgm:spPr/>
    </dgm:pt>
    <dgm:pt modelId="{DC076FAF-AE58-46A4-ABB0-DDC3F1C576C9}" type="pres">
      <dgm:prSet presAssocID="{44874491-9283-4F26-B47E-FEEB58EDCCD9}" presName="rootComposite3" presStyleCnt="0"/>
      <dgm:spPr/>
    </dgm:pt>
    <dgm:pt modelId="{6698298D-2911-45D7-AFA6-F4F1423B374A}" type="pres">
      <dgm:prSet presAssocID="{44874491-9283-4F26-B47E-FEEB58EDCCD9}" presName="rootText3" presStyleLbl="asst4" presStyleIdx="0" presStyleCnt="1">
        <dgm:presLayoutVars>
          <dgm:chPref val="3"/>
        </dgm:presLayoutVars>
      </dgm:prSet>
      <dgm:spPr/>
    </dgm:pt>
    <dgm:pt modelId="{823269C4-A783-4A27-836C-5A717DFE9CDE}" type="pres">
      <dgm:prSet presAssocID="{44874491-9283-4F26-B47E-FEEB58EDCCD9}" presName="rootConnector3" presStyleLbl="asst4" presStyleIdx="0" presStyleCnt="1"/>
      <dgm:spPr/>
    </dgm:pt>
    <dgm:pt modelId="{C15BA954-7F27-4592-87D9-6277880FBDC5}" type="pres">
      <dgm:prSet presAssocID="{44874491-9283-4F26-B47E-FEEB58EDCCD9}" presName="hierChild6" presStyleCnt="0"/>
      <dgm:spPr/>
    </dgm:pt>
    <dgm:pt modelId="{270AC09B-8D4C-4EA9-9CB4-55F4B7CB3250}" type="pres">
      <dgm:prSet presAssocID="{44874491-9283-4F26-B47E-FEEB58EDCCD9}" presName="hierChild7" presStyleCnt="0"/>
      <dgm:spPr/>
    </dgm:pt>
    <dgm:pt modelId="{28B384A9-6D68-4F6F-90AF-55ED596C338B}" type="pres">
      <dgm:prSet presAssocID="{082060E4-4E32-4CA0-B5CF-4C6A4801A83E}" presName="hierChild5" presStyleCnt="0"/>
      <dgm:spPr/>
    </dgm:pt>
    <dgm:pt modelId="{C7376983-C6B5-4B63-B3F8-FB106F80B0C8}" type="pres">
      <dgm:prSet presAssocID="{473F509F-D131-4006-9F62-6B3D755C34AF}" presName="hierChild5" presStyleCnt="0"/>
      <dgm:spPr/>
    </dgm:pt>
    <dgm:pt modelId="{61CAED72-65F9-4940-A7E0-AA35CEEF5D49}" type="pres">
      <dgm:prSet presAssocID="{6CC97EB1-8192-461F-B42A-AC8CAF36397B}" presName="hierChild3" presStyleCnt="0"/>
      <dgm:spPr/>
    </dgm:pt>
  </dgm:ptLst>
  <dgm:cxnLst>
    <dgm:cxn modelId="{D67B744F-5D8A-4D41-A55F-BFCCED953456}" type="presOf" srcId="{6CC97EB1-8192-461F-B42A-AC8CAF36397B}" destId="{7362D2EC-57E0-4DA2-BDB2-CA63BF85D839}" srcOrd="0" destOrd="0" presId="urn:microsoft.com/office/officeart/2005/8/layout/orgChart1"/>
    <dgm:cxn modelId="{44CF95D6-F5FD-455D-9FF8-05B2865CD0D1}" type="presOf" srcId="{3955E443-EB53-4E34-A46F-32AE2FFB1570}" destId="{F3B9A277-9A9B-40DD-8377-62EA1B646F35}" srcOrd="0" destOrd="0" presId="urn:microsoft.com/office/officeart/2005/8/layout/orgChart1"/>
    <dgm:cxn modelId="{22FD9B1D-22C7-4D66-A022-82D301B31747}" type="presOf" srcId="{A9956D55-C63B-45C7-AE8B-8D39CE7780F8}" destId="{E8D76483-3E9E-4B1C-A067-2B79BB9AE1D9}" srcOrd="0" destOrd="0" presId="urn:microsoft.com/office/officeart/2005/8/layout/orgChart1"/>
    <dgm:cxn modelId="{A493D6EC-89FA-4D7F-98B9-EF3F3393BC2B}" srcId="{082060E4-4E32-4CA0-B5CF-4C6A4801A83E}" destId="{E47CC37D-1D2A-40A5-91CD-44BC9C45D46E}" srcOrd="0" destOrd="0" parTransId="{D591D864-D84E-402C-A22D-BF4772EDC181}" sibTransId="{4EA981F9-80C3-4E51-968D-71034E085F05}"/>
    <dgm:cxn modelId="{37C625BC-A1C7-42EE-B2A7-5BA445CDC403}" type="presOf" srcId="{94891C70-FC4B-4B71-975F-F47C31D11758}" destId="{6930856E-D540-47BC-A573-A34AF4D25E1C}" srcOrd="0" destOrd="0" presId="urn:microsoft.com/office/officeart/2005/8/layout/orgChart1"/>
    <dgm:cxn modelId="{ACB6F629-88FF-4309-B9E7-1662D19A80F7}" type="presOf" srcId="{AA643E2A-B144-479A-AE61-2D89DF9FD505}" destId="{27C46579-65AC-442D-ABF7-A0CB9B4CD5FE}" srcOrd="0" destOrd="0" presId="urn:microsoft.com/office/officeart/2005/8/layout/orgChart1"/>
    <dgm:cxn modelId="{37930939-3115-478C-A197-0BEB86AF047B}" type="presOf" srcId="{44874491-9283-4F26-B47E-FEEB58EDCCD9}" destId="{6698298D-2911-45D7-AFA6-F4F1423B374A}" srcOrd="0" destOrd="0" presId="urn:microsoft.com/office/officeart/2005/8/layout/orgChart1"/>
    <dgm:cxn modelId="{2D4F094B-162D-4809-B6F0-2336D2908501}" type="presOf" srcId="{444E07EC-BF87-45E8-9A01-2F52FFE0D9EF}" destId="{E8E3A6C0-DC3B-474D-A50B-83C5F72E9623}" srcOrd="0" destOrd="0" presId="urn:microsoft.com/office/officeart/2005/8/layout/orgChart1"/>
    <dgm:cxn modelId="{CDFD0D5C-7FD8-431F-954B-665EC4B4491E}" type="presOf" srcId="{082060E4-4E32-4CA0-B5CF-4C6A4801A83E}" destId="{600B470B-5676-42DD-9BAD-90224B69347B}" srcOrd="1" destOrd="0" presId="urn:microsoft.com/office/officeart/2005/8/layout/orgChart1"/>
    <dgm:cxn modelId="{171829D9-D820-4094-940B-33296A7DA1AD}" type="presOf" srcId="{E0B745F9-1AC6-454C-B532-15361781507A}" destId="{67C362A3-49C3-4F0C-A3EA-26E922F2B795}" srcOrd="0" destOrd="0" presId="urn:microsoft.com/office/officeart/2005/8/layout/orgChart1"/>
    <dgm:cxn modelId="{C0B82602-109A-4CE6-BAFC-787EC0907C19}" type="presOf" srcId="{E47CC37D-1D2A-40A5-91CD-44BC9C45D46E}" destId="{C12FFEAE-279A-4EB5-907A-4461A0CE5BB4}" srcOrd="1" destOrd="0" presId="urn:microsoft.com/office/officeart/2005/8/layout/orgChart1"/>
    <dgm:cxn modelId="{6E33CAD7-77D0-4609-A928-86795FE32A58}" srcId="{473F509F-D131-4006-9F62-6B3D755C34AF}" destId="{082060E4-4E32-4CA0-B5CF-4C6A4801A83E}" srcOrd="0" destOrd="0" parTransId="{E0B745F9-1AC6-454C-B532-15361781507A}" sibTransId="{4D06FB2F-8EA4-4534-8068-1FCF7B7BDB8F}"/>
    <dgm:cxn modelId="{4B61D04C-7559-4F80-99AB-3A4E5262E7B7}" type="presOf" srcId="{A9956D55-C63B-45C7-AE8B-8D39CE7780F8}" destId="{58C589DB-CDC8-4759-8392-F2B64B00AC00}" srcOrd="1" destOrd="0" presId="urn:microsoft.com/office/officeart/2005/8/layout/orgChart1"/>
    <dgm:cxn modelId="{932DD45D-E4D5-4D4A-BD5C-5105DCC6930E}" type="presOf" srcId="{473F509F-D131-4006-9F62-6B3D755C34AF}" destId="{54E43CD3-7685-4CDC-868D-77B4200195CE}" srcOrd="1" destOrd="0" presId="urn:microsoft.com/office/officeart/2005/8/layout/orgChart1"/>
    <dgm:cxn modelId="{5B434EC5-E019-4EF5-A461-C523C9D9275E}" srcId="{E47CC37D-1D2A-40A5-91CD-44BC9C45D46E}" destId="{A9956D55-C63B-45C7-AE8B-8D39CE7780F8}" srcOrd="0" destOrd="0" parTransId="{94891C70-FC4B-4B71-975F-F47C31D11758}" sibTransId="{5A44A960-FA76-47EB-9262-E589777D4974}"/>
    <dgm:cxn modelId="{5805F68F-FDAC-48B4-A94C-961A967E4C6E}" type="presOf" srcId="{473F509F-D131-4006-9F62-6B3D755C34AF}" destId="{580CC2D1-CDE4-46A0-A3F3-DDC1BEB9C6B1}" srcOrd="0" destOrd="0" presId="urn:microsoft.com/office/officeart/2005/8/layout/orgChart1"/>
    <dgm:cxn modelId="{341708C7-6E73-4571-BEF1-9FB61AF2999B}" srcId="{6CC97EB1-8192-461F-B42A-AC8CAF36397B}" destId="{473F509F-D131-4006-9F62-6B3D755C34AF}" srcOrd="0" destOrd="0" parTransId="{444E07EC-BF87-45E8-9A01-2F52FFE0D9EF}" sibTransId="{CE4C093F-4017-4C99-A120-B0310C8D71E5}"/>
    <dgm:cxn modelId="{C9CF3538-938B-4960-BB4A-1F137008212A}" type="presOf" srcId="{D591D864-D84E-402C-A22D-BF4772EDC181}" destId="{05A26848-DDE3-43BD-96DE-DB5A1A658DA9}" srcOrd="0" destOrd="0" presId="urn:microsoft.com/office/officeart/2005/8/layout/orgChart1"/>
    <dgm:cxn modelId="{9EE6F046-C0AD-4118-B4E4-384B6EA4A83A}" srcId="{3955E443-EB53-4E34-A46F-32AE2FFB1570}" destId="{44874491-9283-4F26-B47E-FEEB58EDCCD9}" srcOrd="0" destOrd="0" parTransId="{5ECC0668-D5E4-48F5-BA06-A51808EA5058}" sibTransId="{16327485-C2A3-4F6F-9391-C60DD34BCC73}"/>
    <dgm:cxn modelId="{BE229822-620F-49B8-BD5D-8F5B28A0D719}" type="presOf" srcId="{082060E4-4E32-4CA0-B5CF-4C6A4801A83E}" destId="{543967D7-6D9F-47EE-B363-0105FAEECA58}" srcOrd="0" destOrd="0" presId="urn:microsoft.com/office/officeart/2005/8/layout/orgChart1"/>
    <dgm:cxn modelId="{A90A1F79-97CA-4F21-A972-3DEF73F9AAB3}" srcId="{AA643E2A-B144-479A-AE61-2D89DF9FD505}" destId="{6CC97EB1-8192-461F-B42A-AC8CAF36397B}" srcOrd="0" destOrd="0" parTransId="{CC24CAAB-6791-4FD9-B648-5169E00BF5E2}" sibTransId="{E1DFB9EE-71FC-4A88-9A54-2279DB82CF2F}"/>
    <dgm:cxn modelId="{5D1746BD-DDD7-487F-B6DD-BEA3BF854D03}" type="presOf" srcId="{6CC97EB1-8192-461F-B42A-AC8CAF36397B}" destId="{2EAC1B89-4878-41F1-BBB3-275E1AA20AE7}" srcOrd="1" destOrd="0" presId="urn:microsoft.com/office/officeart/2005/8/layout/orgChart1"/>
    <dgm:cxn modelId="{6B4997CF-0539-4011-922E-B5D3F6CE6A93}" type="presOf" srcId="{C53562B8-1EF9-48A4-96FC-41B943A5B479}" destId="{A3793EE4-3AC9-47C9-91D1-4F5EE7EC9483}" srcOrd="0" destOrd="0" presId="urn:microsoft.com/office/officeart/2005/8/layout/orgChart1"/>
    <dgm:cxn modelId="{7684F991-0ECD-4EB2-BF24-7143DEF1E7C0}" type="presOf" srcId="{44874491-9283-4F26-B47E-FEEB58EDCCD9}" destId="{823269C4-A783-4A27-836C-5A717DFE9CDE}" srcOrd="1" destOrd="0" presId="urn:microsoft.com/office/officeart/2005/8/layout/orgChart1"/>
    <dgm:cxn modelId="{B076D392-2528-48F3-BFB7-1DE30E253EF4}" type="presOf" srcId="{5ECC0668-D5E4-48F5-BA06-A51808EA5058}" destId="{9081C04E-28F6-4C8C-8CBF-5B0EEBA7EA9D}" srcOrd="0" destOrd="0" presId="urn:microsoft.com/office/officeart/2005/8/layout/orgChart1"/>
    <dgm:cxn modelId="{5F6B098D-6E61-4784-84CC-ACD5F77888E9}" type="presOf" srcId="{3955E443-EB53-4E34-A46F-32AE2FFB1570}" destId="{3031F372-FC1D-439A-8E8F-5DD079A21A56}" srcOrd="1" destOrd="0" presId="urn:microsoft.com/office/officeart/2005/8/layout/orgChart1"/>
    <dgm:cxn modelId="{E3A5506A-8589-4EA0-AF87-62A49BF727B2}" srcId="{082060E4-4E32-4CA0-B5CF-4C6A4801A83E}" destId="{3955E443-EB53-4E34-A46F-32AE2FFB1570}" srcOrd="1" destOrd="0" parTransId="{C53562B8-1EF9-48A4-96FC-41B943A5B479}" sibTransId="{F217BD90-B05A-4ED8-BE32-9EB6DC6F2357}"/>
    <dgm:cxn modelId="{C3E8546E-A940-4CE7-B63A-90D65C3921AD}" type="presOf" srcId="{E47CC37D-1D2A-40A5-91CD-44BC9C45D46E}" destId="{26AD2C4C-E036-47C6-A7A9-B6CF95ECDDB6}" srcOrd="0" destOrd="0" presId="urn:microsoft.com/office/officeart/2005/8/layout/orgChart1"/>
    <dgm:cxn modelId="{925E9C85-56CA-43A2-8189-33AB0D0CA7A6}" type="presParOf" srcId="{27C46579-65AC-442D-ABF7-A0CB9B4CD5FE}" destId="{C0A22AA0-4FD6-475F-B82A-28D423047C22}" srcOrd="0" destOrd="0" presId="urn:microsoft.com/office/officeart/2005/8/layout/orgChart1"/>
    <dgm:cxn modelId="{181F8627-C5C3-4932-8C6A-60EB45735629}" type="presParOf" srcId="{C0A22AA0-4FD6-475F-B82A-28D423047C22}" destId="{82E0A477-8C60-482E-B91A-F047ADDCA584}" srcOrd="0" destOrd="0" presId="urn:microsoft.com/office/officeart/2005/8/layout/orgChart1"/>
    <dgm:cxn modelId="{BF2DBC67-9A91-4AA0-B087-0F4154A4E111}" type="presParOf" srcId="{82E0A477-8C60-482E-B91A-F047ADDCA584}" destId="{7362D2EC-57E0-4DA2-BDB2-CA63BF85D839}" srcOrd="0" destOrd="0" presId="urn:microsoft.com/office/officeart/2005/8/layout/orgChart1"/>
    <dgm:cxn modelId="{E4D3AAE6-B0E1-471D-8104-C67CCB631BF2}" type="presParOf" srcId="{82E0A477-8C60-482E-B91A-F047ADDCA584}" destId="{2EAC1B89-4878-41F1-BBB3-275E1AA20AE7}" srcOrd="1" destOrd="0" presId="urn:microsoft.com/office/officeart/2005/8/layout/orgChart1"/>
    <dgm:cxn modelId="{D0193136-3DD2-483D-893D-2E23538076AF}" type="presParOf" srcId="{C0A22AA0-4FD6-475F-B82A-28D423047C22}" destId="{008250E0-2A0C-4060-9043-05355337A069}" srcOrd="1" destOrd="0" presId="urn:microsoft.com/office/officeart/2005/8/layout/orgChart1"/>
    <dgm:cxn modelId="{8D96CDCC-7324-4AE7-94F7-3BDDC1058A3D}" type="presParOf" srcId="{008250E0-2A0C-4060-9043-05355337A069}" destId="{E8E3A6C0-DC3B-474D-A50B-83C5F72E9623}" srcOrd="0" destOrd="0" presId="urn:microsoft.com/office/officeart/2005/8/layout/orgChart1"/>
    <dgm:cxn modelId="{49254A84-53C9-4A23-BCEB-896D84860300}" type="presParOf" srcId="{008250E0-2A0C-4060-9043-05355337A069}" destId="{412EFBE2-D720-4D87-80C5-11A605147279}" srcOrd="1" destOrd="0" presId="urn:microsoft.com/office/officeart/2005/8/layout/orgChart1"/>
    <dgm:cxn modelId="{BEF405ED-226A-48A6-B574-595C4248F5B1}" type="presParOf" srcId="{412EFBE2-D720-4D87-80C5-11A605147279}" destId="{2C641A96-D2FD-4D6C-9E18-01F06C2DF8D3}" srcOrd="0" destOrd="0" presId="urn:microsoft.com/office/officeart/2005/8/layout/orgChart1"/>
    <dgm:cxn modelId="{07720342-4E12-41FD-A598-BDE8A3ADF4BC}" type="presParOf" srcId="{2C641A96-D2FD-4D6C-9E18-01F06C2DF8D3}" destId="{580CC2D1-CDE4-46A0-A3F3-DDC1BEB9C6B1}" srcOrd="0" destOrd="0" presId="urn:microsoft.com/office/officeart/2005/8/layout/orgChart1"/>
    <dgm:cxn modelId="{6E91689D-4CE0-4298-A4A1-58F578143630}" type="presParOf" srcId="{2C641A96-D2FD-4D6C-9E18-01F06C2DF8D3}" destId="{54E43CD3-7685-4CDC-868D-77B4200195CE}" srcOrd="1" destOrd="0" presId="urn:microsoft.com/office/officeart/2005/8/layout/orgChart1"/>
    <dgm:cxn modelId="{06432F6A-4A3C-4A68-8695-215753C77D52}" type="presParOf" srcId="{412EFBE2-D720-4D87-80C5-11A605147279}" destId="{94797FFB-628C-4F01-AC2C-2ADE602FF207}" srcOrd="1" destOrd="0" presId="urn:microsoft.com/office/officeart/2005/8/layout/orgChart1"/>
    <dgm:cxn modelId="{42AC9069-A0A8-4F1F-8680-854288F37826}" type="presParOf" srcId="{94797FFB-628C-4F01-AC2C-2ADE602FF207}" destId="{67C362A3-49C3-4F0C-A3EA-26E922F2B795}" srcOrd="0" destOrd="0" presId="urn:microsoft.com/office/officeart/2005/8/layout/orgChart1"/>
    <dgm:cxn modelId="{1821EC44-2FA6-45C6-86DE-076820014178}" type="presParOf" srcId="{94797FFB-628C-4F01-AC2C-2ADE602FF207}" destId="{00ADEDAF-FBF5-4B78-9B8E-1235A885E8D2}" srcOrd="1" destOrd="0" presId="urn:microsoft.com/office/officeart/2005/8/layout/orgChart1"/>
    <dgm:cxn modelId="{897455F7-1280-4D92-AD71-69BD589762A5}" type="presParOf" srcId="{00ADEDAF-FBF5-4B78-9B8E-1235A885E8D2}" destId="{E0404C50-8382-48EC-8763-0F6E7F1A8F66}" srcOrd="0" destOrd="0" presId="urn:microsoft.com/office/officeart/2005/8/layout/orgChart1"/>
    <dgm:cxn modelId="{B24FAEAE-0417-4428-B66E-E1BAFF4D5BB2}" type="presParOf" srcId="{E0404C50-8382-48EC-8763-0F6E7F1A8F66}" destId="{543967D7-6D9F-47EE-B363-0105FAEECA58}" srcOrd="0" destOrd="0" presId="urn:microsoft.com/office/officeart/2005/8/layout/orgChart1"/>
    <dgm:cxn modelId="{52168748-1C37-4F9F-B80D-0152F259CC48}" type="presParOf" srcId="{E0404C50-8382-48EC-8763-0F6E7F1A8F66}" destId="{600B470B-5676-42DD-9BAD-90224B69347B}" srcOrd="1" destOrd="0" presId="urn:microsoft.com/office/officeart/2005/8/layout/orgChart1"/>
    <dgm:cxn modelId="{DCD68832-8FAE-40B8-AEB8-BAA1DD76802A}" type="presParOf" srcId="{00ADEDAF-FBF5-4B78-9B8E-1235A885E8D2}" destId="{68D9F71F-EB17-468C-871E-D81CD86F28CF}" srcOrd="1" destOrd="0" presId="urn:microsoft.com/office/officeart/2005/8/layout/orgChart1"/>
    <dgm:cxn modelId="{8866678D-0580-444E-A389-7E5DA43A232D}" type="presParOf" srcId="{68D9F71F-EB17-468C-871E-D81CD86F28CF}" destId="{05A26848-DDE3-43BD-96DE-DB5A1A658DA9}" srcOrd="0" destOrd="0" presId="urn:microsoft.com/office/officeart/2005/8/layout/orgChart1"/>
    <dgm:cxn modelId="{91C5F3D8-B1E4-4F88-A42B-9DF6810C1178}" type="presParOf" srcId="{68D9F71F-EB17-468C-871E-D81CD86F28CF}" destId="{B8D995E1-238F-430B-B5F2-0341186AF20F}" srcOrd="1" destOrd="0" presId="urn:microsoft.com/office/officeart/2005/8/layout/orgChart1"/>
    <dgm:cxn modelId="{12A790B2-94CF-4695-9034-AB5A68E46BED}" type="presParOf" srcId="{B8D995E1-238F-430B-B5F2-0341186AF20F}" destId="{F90D3D1C-E9FC-4365-A0D5-0106ED1883A3}" srcOrd="0" destOrd="0" presId="urn:microsoft.com/office/officeart/2005/8/layout/orgChart1"/>
    <dgm:cxn modelId="{7B75553C-9BEF-4BE7-AB84-A51898855A4F}" type="presParOf" srcId="{F90D3D1C-E9FC-4365-A0D5-0106ED1883A3}" destId="{26AD2C4C-E036-47C6-A7A9-B6CF95ECDDB6}" srcOrd="0" destOrd="0" presId="urn:microsoft.com/office/officeart/2005/8/layout/orgChart1"/>
    <dgm:cxn modelId="{41076484-FED4-4594-AECE-1C0F0FC581C1}" type="presParOf" srcId="{F90D3D1C-E9FC-4365-A0D5-0106ED1883A3}" destId="{C12FFEAE-279A-4EB5-907A-4461A0CE5BB4}" srcOrd="1" destOrd="0" presId="urn:microsoft.com/office/officeart/2005/8/layout/orgChart1"/>
    <dgm:cxn modelId="{5BB449FC-4E32-4E23-943F-8A88AD298733}" type="presParOf" srcId="{B8D995E1-238F-430B-B5F2-0341186AF20F}" destId="{803032BD-2924-4ABC-A824-65D7F8096577}" srcOrd="1" destOrd="0" presId="urn:microsoft.com/office/officeart/2005/8/layout/orgChart1"/>
    <dgm:cxn modelId="{0CF83657-D54F-4D84-B26F-B2DCE1A39C58}" type="presParOf" srcId="{803032BD-2924-4ABC-A824-65D7F8096577}" destId="{6930856E-D540-47BC-A573-A34AF4D25E1C}" srcOrd="0" destOrd="0" presId="urn:microsoft.com/office/officeart/2005/8/layout/orgChart1"/>
    <dgm:cxn modelId="{2C1D20E4-FA72-4B82-8B0C-0CB53E9083A6}" type="presParOf" srcId="{803032BD-2924-4ABC-A824-65D7F8096577}" destId="{C5A54846-06CD-44F7-9988-55D6772AED97}" srcOrd="1" destOrd="0" presId="urn:microsoft.com/office/officeart/2005/8/layout/orgChart1"/>
    <dgm:cxn modelId="{55E700FE-087B-45C6-B6AD-895E20499F64}" type="presParOf" srcId="{C5A54846-06CD-44F7-9988-55D6772AED97}" destId="{91CE6F21-489D-40BA-8CC7-099C1C019344}" srcOrd="0" destOrd="0" presId="urn:microsoft.com/office/officeart/2005/8/layout/orgChart1"/>
    <dgm:cxn modelId="{328A54DD-BB92-4B3A-B4ED-13DDAEEFA0A0}" type="presParOf" srcId="{91CE6F21-489D-40BA-8CC7-099C1C019344}" destId="{E8D76483-3E9E-4B1C-A067-2B79BB9AE1D9}" srcOrd="0" destOrd="0" presId="urn:microsoft.com/office/officeart/2005/8/layout/orgChart1"/>
    <dgm:cxn modelId="{83720261-0974-4411-B5DF-7EEB10BE87F1}" type="presParOf" srcId="{91CE6F21-489D-40BA-8CC7-099C1C019344}" destId="{58C589DB-CDC8-4759-8392-F2B64B00AC00}" srcOrd="1" destOrd="0" presId="urn:microsoft.com/office/officeart/2005/8/layout/orgChart1"/>
    <dgm:cxn modelId="{85B5BE9E-9FC2-4490-8B2A-C4FAE009A783}" type="presParOf" srcId="{C5A54846-06CD-44F7-9988-55D6772AED97}" destId="{B4E86AC1-9516-4A88-AE13-58D8421591E3}" srcOrd="1" destOrd="0" presId="urn:microsoft.com/office/officeart/2005/8/layout/orgChart1"/>
    <dgm:cxn modelId="{655CB772-AC67-4030-879E-A60D6148C12D}" type="presParOf" srcId="{C5A54846-06CD-44F7-9988-55D6772AED97}" destId="{7A4A1FE9-F9C2-44CE-8481-5BC781C89649}" srcOrd="2" destOrd="0" presId="urn:microsoft.com/office/officeart/2005/8/layout/orgChart1"/>
    <dgm:cxn modelId="{2EA6168F-84F0-47C1-8E92-5C39D876B52C}" type="presParOf" srcId="{B8D995E1-238F-430B-B5F2-0341186AF20F}" destId="{AE7C072B-B0D6-4028-B585-E999D0D66552}" srcOrd="2" destOrd="0" presId="urn:microsoft.com/office/officeart/2005/8/layout/orgChart1"/>
    <dgm:cxn modelId="{6EB0107E-47FF-4F25-AEC1-7C9B3CA757F9}" type="presParOf" srcId="{68D9F71F-EB17-468C-871E-D81CD86F28CF}" destId="{A3793EE4-3AC9-47C9-91D1-4F5EE7EC9483}" srcOrd="2" destOrd="0" presId="urn:microsoft.com/office/officeart/2005/8/layout/orgChart1"/>
    <dgm:cxn modelId="{42826A7A-6483-4AE1-81D9-084F4E0337F3}" type="presParOf" srcId="{68D9F71F-EB17-468C-871E-D81CD86F28CF}" destId="{7CA1916B-D34B-404E-84C0-5FDED79F23B6}" srcOrd="3" destOrd="0" presId="urn:microsoft.com/office/officeart/2005/8/layout/orgChart1"/>
    <dgm:cxn modelId="{6FBB3AE4-4A22-4452-993A-1DF47BD97E10}" type="presParOf" srcId="{7CA1916B-D34B-404E-84C0-5FDED79F23B6}" destId="{644C16B3-B17F-4B47-9718-00CCF83C4F92}" srcOrd="0" destOrd="0" presId="urn:microsoft.com/office/officeart/2005/8/layout/orgChart1"/>
    <dgm:cxn modelId="{0B6992A6-C118-48F2-BB7A-DA79712A8221}" type="presParOf" srcId="{644C16B3-B17F-4B47-9718-00CCF83C4F92}" destId="{F3B9A277-9A9B-40DD-8377-62EA1B646F35}" srcOrd="0" destOrd="0" presId="urn:microsoft.com/office/officeart/2005/8/layout/orgChart1"/>
    <dgm:cxn modelId="{D414DBE4-1F5B-444F-AD41-D95CF26E632F}" type="presParOf" srcId="{644C16B3-B17F-4B47-9718-00CCF83C4F92}" destId="{3031F372-FC1D-439A-8E8F-5DD079A21A56}" srcOrd="1" destOrd="0" presId="urn:microsoft.com/office/officeart/2005/8/layout/orgChart1"/>
    <dgm:cxn modelId="{151C76CD-037F-47B9-889B-3DA4442F5D20}" type="presParOf" srcId="{7CA1916B-D34B-404E-84C0-5FDED79F23B6}" destId="{7AE48586-5CF5-40C0-8068-F8715C599313}" srcOrd="1" destOrd="0" presId="urn:microsoft.com/office/officeart/2005/8/layout/orgChart1"/>
    <dgm:cxn modelId="{FE8F7EE9-C8A5-4D30-B847-4F838467B46F}" type="presParOf" srcId="{7CA1916B-D34B-404E-84C0-5FDED79F23B6}" destId="{4A469DDA-A656-4498-A862-C46348107033}" srcOrd="2" destOrd="0" presId="urn:microsoft.com/office/officeart/2005/8/layout/orgChart1"/>
    <dgm:cxn modelId="{AC22A2C4-CFAF-4679-8309-3F6DD0DE27AB}" type="presParOf" srcId="{4A469DDA-A656-4498-A862-C46348107033}" destId="{9081C04E-28F6-4C8C-8CBF-5B0EEBA7EA9D}" srcOrd="0" destOrd="0" presId="urn:microsoft.com/office/officeart/2005/8/layout/orgChart1"/>
    <dgm:cxn modelId="{4D9B2856-3D21-43B9-87E5-91BDC8287A6B}" type="presParOf" srcId="{4A469DDA-A656-4498-A862-C46348107033}" destId="{4AF01FBA-C9EF-4B62-9DB6-B61E94DCD59E}" srcOrd="1" destOrd="0" presId="urn:microsoft.com/office/officeart/2005/8/layout/orgChart1"/>
    <dgm:cxn modelId="{17D9D0BF-90EF-48C1-B6FE-6B9DAF04D949}" type="presParOf" srcId="{4AF01FBA-C9EF-4B62-9DB6-B61E94DCD59E}" destId="{DC076FAF-AE58-46A4-ABB0-DDC3F1C576C9}" srcOrd="0" destOrd="0" presId="urn:microsoft.com/office/officeart/2005/8/layout/orgChart1"/>
    <dgm:cxn modelId="{31EECE0F-95AA-4408-A232-E900BEC1962B}" type="presParOf" srcId="{DC076FAF-AE58-46A4-ABB0-DDC3F1C576C9}" destId="{6698298D-2911-45D7-AFA6-F4F1423B374A}" srcOrd="0" destOrd="0" presId="urn:microsoft.com/office/officeart/2005/8/layout/orgChart1"/>
    <dgm:cxn modelId="{7ABFC52A-80D2-4BAA-9581-D38B7E833B7E}" type="presParOf" srcId="{DC076FAF-AE58-46A4-ABB0-DDC3F1C576C9}" destId="{823269C4-A783-4A27-836C-5A717DFE9CDE}" srcOrd="1" destOrd="0" presId="urn:microsoft.com/office/officeart/2005/8/layout/orgChart1"/>
    <dgm:cxn modelId="{B533ADAE-ED99-4091-8CD9-3F1719CF32A4}" type="presParOf" srcId="{4AF01FBA-C9EF-4B62-9DB6-B61E94DCD59E}" destId="{C15BA954-7F27-4592-87D9-6277880FBDC5}" srcOrd="1" destOrd="0" presId="urn:microsoft.com/office/officeart/2005/8/layout/orgChart1"/>
    <dgm:cxn modelId="{0ECA958B-9D4B-4022-AE3D-4EBF5C51C84A}" type="presParOf" srcId="{4AF01FBA-C9EF-4B62-9DB6-B61E94DCD59E}" destId="{270AC09B-8D4C-4EA9-9CB4-55F4B7CB3250}" srcOrd="2" destOrd="0" presId="urn:microsoft.com/office/officeart/2005/8/layout/orgChart1"/>
    <dgm:cxn modelId="{6BA092EB-AB92-4BB7-B797-ED5AA46ACE5D}" type="presParOf" srcId="{00ADEDAF-FBF5-4B78-9B8E-1235A885E8D2}" destId="{28B384A9-6D68-4F6F-90AF-55ED596C338B}" srcOrd="2" destOrd="0" presId="urn:microsoft.com/office/officeart/2005/8/layout/orgChart1"/>
    <dgm:cxn modelId="{9B72E414-7385-426A-9FCD-4FB367D57295}" type="presParOf" srcId="{412EFBE2-D720-4D87-80C5-11A605147279}" destId="{C7376983-C6B5-4B63-B3F8-FB106F80B0C8}" srcOrd="2" destOrd="0" presId="urn:microsoft.com/office/officeart/2005/8/layout/orgChart1"/>
    <dgm:cxn modelId="{F4438B13-66E3-47D0-93A5-A6298B6FFFAF}" type="presParOf" srcId="{C0A22AA0-4FD6-475F-B82A-28D423047C22}" destId="{61CAED72-65F9-4940-A7E0-AA35CEEF5D4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D5CD10-9F92-481A-BC11-500E280D145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5544D144-1CFF-47DD-BB1B-B6B4EA14559E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150 cases with NE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B04C208B-CC89-4DE5-88BC-D42E442F8287}" type="parTrans" cxnId="{56123014-360E-4AC3-B836-D262F2B55046}">
      <dgm:prSet/>
      <dgm:spPr/>
    </dgm:pt>
    <dgm:pt modelId="{D6746E8A-74CF-481D-BDF4-DB2E29C1796E}" type="sibTrans" cxnId="{56123014-360E-4AC3-B836-D262F2B55046}">
      <dgm:prSet/>
      <dgm:spPr/>
    </dgm:pt>
    <dgm:pt modelId="{EF14D564-3D3B-45E1-B069-5C2E46D785B9}" type="asst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7 with other diagnosis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CD4BAAB-64FD-44AC-8926-6682AFF38EB1}" type="parTrans" cxnId="{D231283C-88C8-45C8-9679-915FB5CF8144}">
      <dgm:prSet/>
      <dgm:spPr/>
    </dgm:pt>
    <dgm:pt modelId="{52F15182-F6CE-48F1-9D15-BB707F2C7417}" type="sibTrans" cxnId="{D231283C-88C8-45C8-9679-915FB5CF8144}">
      <dgm:prSet/>
      <dgm:spPr/>
    </dgm:pt>
    <dgm:pt modelId="{E787FDB7-D22E-4E3D-A671-F7BA50BA6B9C}" type="asst">
      <dgm:prSet/>
      <dgm:spPr/>
      <dgm:t>
        <a:bodyPr/>
        <a:lstStyle/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Group B strep</a:t>
          </a: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Inherited metabolic disease</a:t>
          </a: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Pyridoxine dependency</a:t>
          </a: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Nesidioblastosis</a:t>
          </a: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Narcotic withdrawal</a:t>
          </a: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13-q syndrome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32142072-5ACC-4F27-8D1B-9B63BB309CC1}" type="parTrans" cxnId="{488A0B73-E14E-4672-930C-E1595A6A72AC}">
      <dgm:prSet/>
      <dgm:spPr/>
    </dgm:pt>
    <dgm:pt modelId="{AFC20734-07AD-4DD4-84AF-855173722FE0}" type="sibTrans" cxnId="{488A0B73-E14E-4672-930C-E1595A6A72AC}">
      <dgm:prSet/>
      <dgm:spPr/>
    </dgm:pt>
    <dgm:pt modelId="{05A9DFDF-4B90-42A9-B00A-188D3E8C2EFB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143 cases for study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B1129105-D548-4F8B-9C61-6A41C9D39176}" type="parTrans" cxnId="{70E80823-E434-4E59-876D-2A2AAF82377B}">
      <dgm:prSet/>
      <dgm:spPr/>
    </dgm:pt>
    <dgm:pt modelId="{D6A34C5D-20A4-4E7C-B382-7F3DBC9D2686}" type="sibTrans" cxnId="{70E80823-E434-4E59-876D-2A2AAF82377B}">
      <dgm:prSet/>
      <dgm:spPr/>
    </dgm:pt>
    <dgm:pt modelId="{B9EB33B3-A2FD-4CAD-9CAA-610CA0937C17}" type="pres">
      <dgm:prSet presAssocID="{A1D5CD10-9F92-481A-BC11-500E280D14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7497650-7600-41F5-A50F-1D2F2C61CBEF}" type="pres">
      <dgm:prSet presAssocID="{5544D144-1CFF-47DD-BB1B-B6B4EA14559E}" presName="hierRoot1" presStyleCnt="0">
        <dgm:presLayoutVars>
          <dgm:hierBranch/>
        </dgm:presLayoutVars>
      </dgm:prSet>
      <dgm:spPr/>
    </dgm:pt>
    <dgm:pt modelId="{07FFD6B4-2B50-451D-9200-F1111AE224FF}" type="pres">
      <dgm:prSet presAssocID="{5544D144-1CFF-47DD-BB1B-B6B4EA14559E}" presName="rootComposite1" presStyleCnt="0"/>
      <dgm:spPr/>
    </dgm:pt>
    <dgm:pt modelId="{DFCBD580-6CE3-4766-8B1A-A7572BFB6AED}" type="pres">
      <dgm:prSet presAssocID="{5544D144-1CFF-47DD-BB1B-B6B4EA14559E}" presName="rootText1" presStyleLbl="node0" presStyleIdx="0" presStyleCnt="1">
        <dgm:presLayoutVars>
          <dgm:chPref val="3"/>
        </dgm:presLayoutVars>
      </dgm:prSet>
      <dgm:spPr/>
    </dgm:pt>
    <dgm:pt modelId="{45B90FC2-2EE9-4A7E-B2F2-F96E0D5FC6AD}" type="pres">
      <dgm:prSet presAssocID="{5544D144-1CFF-47DD-BB1B-B6B4EA14559E}" presName="rootConnector1" presStyleLbl="node1" presStyleIdx="0" presStyleCnt="0"/>
      <dgm:spPr/>
    </dgm:pt>
    <dgm:pt modelId="{AF0F36B2-8ED2-4775-8509-5CD48BE7675C}" type="pres">
      <dgm:prSet presAssocID="{5544D144-1CFF-47DD-BB1B-B6B4EA14559E}" presName="hierChild2" presStyleCnt="0"/>
      <dgm:spPr/>
    </dgm:pt>
    <dgm:pt modelId="{6CC62BFA-B41C-4613-A1D7-56EFB94DA717}" type="pres">
      <dgm:prSet presAssocID="{B1129105-D548-4F8B-9C61-6A41C9D39176}" presName="Name35" presStyleLbl="parChTrans1D2" presStyleIdx="0" presStyleCnt="2"/>
      <dgm:spPr/>
    </dgm:pt>
    <dgm:pt modelId="{627A7840-D005-40E5-A628-C8B5600A0CBA}" type="pres">
      <dgm:prSet presAssocID="{05A9DFDF-4B90-42A9-B00A-188D3E8C2EFB}" presName="hierRoot2" presStyleCnt="0">
        <dgm:presLayoutVars>
          <dgm:hierBranch/>
        </dgm:presLayoutVars>
      </dgm:prSet>
      <dgm:spPr/>
    </dgm:pt>
    <dgm:pt modelId="{647318F1-84DE-46DD-9B09-EBB81F8160F2}" type="pres">
      <dgm:prSet presAssocID="{05A9DFDF-4B90-42A9-B00A-188D3E8C2EFB}" presName="rootComposite" presStyleCnt="0"/>
      <dgm:spPr/>
    </dgm:pt>
    <dgm:pt modelId="{A8318906-6803-4EDE-9E1F-78A5100C3826}" type="pres">
      <dgm:prSet presAssocID="{05A9DFDF-4B90-42A9-B00A-188D3E8C2EFB}" presName="rootText" presStyleLbl="node2" presStyleIdx="0" presStyleCnt="1">
        <dgm:presLayoutVars>
          <dgm:chPref val="3"/>
        </dgm:presLayoutVars>
      </dgm:prSet>
      <dgm:spPr/>
    </dgm:pt>
    <dgm:pt modelId="{EB42538E-4AAB-4B94-8DC7-DB3CFED5FE86}" type="pres">
      <dgm:prSet presAssocID="{05A9DFDF-4B90-42A9-B00A-188D3E8C2EFB}" presName="rootConnector" presStyleLbl="node2" presStyleIdx="0" presStyleCnt="1"/>
      <dgm:spPr/>
    </dgm:pt>
    <dgm:pt modelId="{DEEBB710-91A0-45D4-B014-F77E3976C787}" type="pres">
      <dgm:prSet presAssocID="{05A9DFDF-4B90-42A9-B00A-188D3E8C2EFB}" presName="hierChild4" presStyleCnt="0"/>
      <dgm:spPr/>
    </dgm:pt>
    <dgm:pt modelId="{85EC4280-268E-44A2-BA0E-9BCE00923A05}" type="pres">
      <dgm:prSet presAssocID="{05A9DFDF-4B90-42A9-B00A-188D3E8C2EFB}" presName="hierChild5" presStyleCnt="0"/>
      <dgm:spPr/>
    </dgm:pt>
    <dgm:pt modelId="{FF5230DA-355A-4689-846A-92E27AB132D2}" type="pres">
      <dgm:prSet presAssocID="{5544D144-1CFF-47DD-BB1B-B6B4EA14559E}" presName="hierChild3" presStyleCnt="0"/>
      <dgm:spPr/>
    </dgm:pt>
    <dgm:pt modelId="{AE478F42-A807-486F-94F6-64413216D189}" type="pres">
      <dgm:prSet presAssocID="{ACD4BAAB-64FD-44AC-8926-6682AFF38EB1}" presName="Name111" presStyleLbl="parChTrans1D2" presStyleIdx="1" presStyleCnt="2"/>
      <dgm:spPr/>
    </dgm:pt>
    <dgm:pt modelId="{54DBF631-3BDA-468F-8677-20F71E574B17}" type="pres">
      <dgm:prSet presAssocID="{EF14D564-3D3B-45E1-B069-5C2E46D785B9}" presName="hierRoot3" presStyleCnt="0">
        <dgm:presLayoutVars>
          <dgm:hierBranch/>
        </dgm:presLayoutVars>
      </dgm:prSet>
      <dgm:spPr/>
    </dgm:pt>
    <dgm:pt modelId="{587FF628-55B3-4728-A38B-20B2D0267304}" type="pres">
      <dgm:prSet presAssocID="{EF14D564-3D3B-45E1-B069-5C2E46D785B9}" presName="rootComposite3" presStyleCnt="0"/>
      <dgm:spPr/>
    </dgm:pt>
    <dgm:pt modelId="{BE51723A-7BE8-4975-A4C8-DB5421F03F47}" type="pres">
      <dgm:prSet presAssocID="{EF14D564-3D3B-45E1-B069-5C2E46D785B9}" presName="rootText3" presStyleLbl="asst1" presStyleIdx="0" presStyleCnt="2">
        <dgm:presLayoutVars>
          <dgm:chPref val="3"/>
        </dgm:presLayoutVars>
      </dgm:prSet>
      <dgm:spPr/>
    </dgm:pt>
    <dgm:pt modelId="{F18A57E5-0840-44AA-86AB-1DA9204C2F10}" type="pres">
      <dgm:prSet presAssocID="{EF14D564-3D3B-45E1-B069-5C2E46D785B9}" presName="rootConnector3" presStyleLbl="asst1" presStyleIdx="0" presStyleCnt="2"/>
      <dgm:spPr/>
    </dgm:pt>
    <dgm:pt modelId="{40D495C4-0764-49BF-8D24-6A94B03D3686}" type="pres">
      <dgm:prSet presAssocID="{EF14D564-3D3B-45E1-B069-5C2E46D785B9}" presName="hierChild6" presStyleCnt="0"/>
      <dgm:spPr/>
    </dgm:pt>
    <dgm:pt modelId="{BCFDE026-F613-4D98-9390-593BA9BE5D5B}" type="pres">
      <dgm:prSet presAssocID="{EF14D564-3D3B-45E1-B069-5C2E46D785B9}" presName="hierChild7" presStyleCnt="0"/>
      <dgm:spPr/>
    </dgm:pt>
    <dgm:pt modelId="{71CA4A7D-8026-4BF1-A17F-FAE739F01F5E}" type="pres">
      <dgm:prSet presAssocID="{32142072-5ACC-4F27-8D1B-9B63BB309CC1}" presName="Name111" presStyleLbl="parChTrans1D3" presStyleIdx="0" presStyleCnt="1"/>
      <dgm:spPr/>
    </dgm:pt>
    <dgm:pt modelId="{99D85E3A-D22A-40FA-826E-EAD3180A0067}" type="pres">
      <dgm:prSet presAssocID="{E787FDB7-D22E-4E3D-A671-F7BA50BA6B9C}" presName="hierRoot3" presStyleCnt="0">
        <dgm:presLayoutVars>
          <dgm:hierBranch/>
        </dgm:presLayoutVars>
      </dgm:prSet>
      <dgm:spPr/>
    </dgm:pt>
    <dgm:pt modelId="{0D32B9B3-0E89-4E47-B5F1-FE9F3AF2C165}" type="pres">
      <dgm:prSet presAssocID="{E787FDB7-D22E-4E3D-A671-F7BA50BA6B9C}" presName="rootComposite3" presStyleCnt="0"/>
      <dgm:spPr/>
    </dgm:pt>
    <dgm:pt modelId="{97456FCA-7AA8-4536-9336-C972329F3A6E}" type="pres">
      <dgm:prSet presAssocID="{E787FDB7-D22E-4E3D-A671-F7BA50BA6B9C}" presName="rootText3" presStyleLbl="asst1" presStyleIdx="1" presStyleCnt="2">
        <dgm:presLayoutVars>
          <dgm:chPref val="3"/>
        </dgm:presLayoutVars>
      </dgm:prSet>
      <dgm:spPr/>
    </dgm:pt>
    <dgm:pt modelId="{F499E77A-AE11-45DA-AA86-DDD4415CDE22}" type="pres">
      <dgm:prSet presAssocID="{E787FDB7-D22E-4E3D-A671-F7BA50BA6B9C}" presName="rootConnector3" presStyleLbl="asst1" presStyleIdx="1" presStyleCnt="2"/>
      <dgm:spPr/>
    </dgm:pt>
    <dgm:pt modelId="{E5CFF5D9-B9A9-4831-9168-665B00B019E4}" type="pres">
      <dgm:prSet presAssocID="{E787FDB7-D22E-4E3D-A671-F7BA50BA6B9C}" presName="hierChild6" presStyleCnt="0"/>
      <dgm:spPr/>
    </dgm:pt>
    <dgm:pt modelId="{A93B3EDD-245B-4723-98C5-73156D3AABD1}" type="pres">
      <dgm:prSet presAssocID="{E787FDB7-D22E-4E3D-A671-F7BA50BA6B9C}" presName="hierChild7" presStyleCnt="0"/>
      <dgm:spPr/>
    </dgm:pt>
  </dgm:ptLst>
  <dgm:cxnLst>
    <dgm:cxn modelId="{55FF0DE7-D1A6-4EE8-A0DC-550DB26E40FE}" type="presOf" srcId="{5544D144-1CFF-47DD-BB1B-B6B4EA14559E}" destId="{45B90FC2-2EE9-4A7E-B2F2-F96E0D5FC6AD}" srcOrd="1" destOrd="0" presId="urn:microsoft.com/office/officeart/2005/8/layout/orgChart1"/>
    <dgm:cxn modelId="{56123014-360E-4AC3-B836-D262F2B55046}" srcId="{A1D5CD10-9F92-481A-BC11-500E280D1452}" destId="{5544D144-1CFF-47DD-BB1B-B6B4EA14559E}" srcOrd="0" destOrd="0" parTransId="{B04C208B-CC89-4DE5-88BC-D42E442F8287}" sibTransId="{D6746E8A-74CF-481D-BDF4-DB2E29C1796E}"/>
    <dgm:cxn modelId="{2A5769C9-0B48-4738-A0B8-3DEB7A82E304}" type="presOf" srcId="{EF14D564-3D3B-45E1-B069-5C2E46D785B9}" destId="{BE51723A-7BE8-4975-A4C8-DB5421F03F47}" srcOrd="0" destOrd="0" presId="urn:microsoft.com/office/officeart/2005/8/layout/orgChart1"/>
    <dgm:cxn modelId="{E19840B3-03B5-427A-8D04-2073EE4095E5}" type="presOf" srcId="{ACD4BAAB-64FD-44AC-8926-6682AFF38EB1}" destId="{AE478F42-A807-486F-94F6-64413216D189}" srcOrd="0" destOrd="0" presId="urn:microsoft.com/office/officeart/2005/8/layout/orgChart1"/>
    <dgm:cxn modelId="{59B599FD-AD2C-44EA-9F69-8F3C7CF10160}" type="presOf" srcId="{EF14D564-3D3B-45E1-B069-5C2E46D785B9}" destId="{F18A57E5-0840-44AA-86AB-1DA9204C2F10}" srcOrd="1" destOrd="0" presId="urn:microsoft.com/office/officeart/2005/8/layout/orgChart1"/>
    <dgm:cxn modelId="{70E80823-E434-4E59-876D-2A2AAF82377B}" srcId="{5544D144-1CFF-47DD-BB1B-B6B4EA14559E}" destId="{05A9DFDF-4B90-42A9-B00A-188D3E8C2EFB}" srcOrd="1" destOrd="0" parTransId="{B1129105-D548-4F8B-9C61-6A41C9D39176}" sibTransId="{D6A34C5D-20A4-4E7C-B382-7F3DBC9D2686}"/>
    <dgm:cxn modelId="{EEDA2EE0-C751-4479-99DF-415025BE82E6}" type="presOf" srcId="{E787FDB7-D22E-4E3D-A671-F7BA50BA6B9C}" destId="{97456FCA-7AA8-4536-9336-C972329F3A6E}" srcOrd="0" destOrd="0" presId="urn:microsoft.com/office/officeart/2005/8/layout/orgChart1"/>
    <dgm:cxn modelId="{0BB9ABE9-6C9A-49C9-BD5A-9D3A64CAE33E}" type="presOf" srcId="{5544D144-1CFF-47DD-BB1B-B6B4EA14559E}" destId="{DFCBD580-6CE3-4766-8B1A-A7572BFB6AED}" srcOrd="0" destOrd="0" presId="urn:microsoft.com/office/officeart/2005/8/layout/orgChart1"/>
    <dgm:cxn modelId="{D231283C-88C8-45C8-9679-915FB5CF8144}" srcId="{5544D144-1CFF-47DD-BB1B-B6B4EA14559E}" destId="{EF14D564-3D3B-45E1-B069-5C2E46D785B9}" srcOrd="0" destOrd="0" parTransId="{ACD4BAAB-64FD-44AC-8926-6682AFF38EB1}" sibTransId="{52F15182-F6CE-48F1-9D15-BB707F2C7417}"/>
    <dgm:cxn modelId="{1B2D9B85-66BC-4F36-8372-967AD0760733}" type="presOf" srcId="{32142072-5ACC-4F27-8D1B-9B63BB309CC1}" destId="{71CA4A7D-8026-4BF1-A17F-FAE739F01F5E}" srcOrd="0" destOrd="0" presId="urn:microsoft.com/office/officeart/2005/8/layout/orgChart1"/>
    <dgm:cxn modelId="{AF38FDE0-2B9B-48C9-8ED3-201378FDC208}" type="presOf" srcId="{B1129105-D548-4F8B-9C61-6A41C9D39176}" destId="{6CC62BFA-B41C-4613-A1D7-56EFB94DA717}" srcOrd="0" destOrd="0" presId="urn:microsoft.com/office/officeart/2005/8/layout/orgChart1"/>
    <dgm:cxn modelId="{0FCF2445-A495-40A4-ADCD-5EEE6D7F72DE}" type="presOf" srcId="{05A9DFDF-4B90-42A9-B00A-188D3E8C2EFB}" destId="{A8318906-6803-4EDE-9E1F-78A5100C3826}" srcOrd="0" destOrd="0" presId="urn:microsoft.com/office/officeart/2005/8/layout/orgChart1"/>
    <dgm:cxn modelId="{6BFBF70D-4BEE-43FE-9DD0-E1F85BD3F468}" type="presOf" srcId="{E787FDB7-D22E-4E3D-A671-F7BA50BA6B9C}" destId="{F499E77A-AE11-45DA-AA86-DDD4415CDE22}" srcOrd="1" destOrd="0" presId="urn:microsoft.com/office/officeart/2005/8/layout/orgChart1"/>
    <dgm:cxn modelId="{96E31927-1919-4357-BE0C-52FFB6B15A49}" type="presOf" srcId="{05A9DFDF-4B90-42A9-B00A-188D3E8C2EFB}" destId="{EB42538E-4AAB-4B94-8DC7-DB3CFED5FE86}" srcOrd="1" destOrd="0" presId="urn:microsoft.com/office/officeart/2005/8/layout/orgChart1"/>
    <dgm:cxn modelId="{C63568CD-2BD8-41BC-BDF0-8D5F5260D9E5}" type="presOf" srcId="{A1D5CD10-9F92-481A-BC11-500E280D1452}" destId="{B9EB33B3-A2FD-4CAD-9CAA-610CA0937C17}" srcOrd="0" destOrd="0" presId="urn:microsoft.com/office/officeart/2005/8/layout/orgChart1"/>
    <dgm:cxn modelId="{488A0B73-E14E-4672-930C-E1595A6A72AC}" srcId="{EF14D564-3D3B-45E1-B069-5C2E46D785B9}" destId="{E787FDB7-D22E-4E3D-A671-F7BA50BA6B9C}" srcOrd="0" destOrd="0" parTransId="{32142072-5ACC-4F27-8D1B-9B63BB309CC1}" sibTransId="{AFC20734-07AD-4DD4-84AF-855173722FE0}"/>
    <dgm:cxn modelId="{726FF5F2-2DF2-4AD5-B7AE-3FB4219048E5}" type="presParOf" srcId="{B9EB33B3-A2FD-4CAD-9CAA-610CA0937C17}" destId="{27497650-7600-41F5-A50F-1D2F2C61CBEF}" srcOrd="0" destOrd="0" presId="urn:microsoft.com/office/officeart/2005/8/layout/orgChart1"/>
    <dgm:cxn modelId="{D0F8286A-9D11-418A-B76B-9EFC2743774F}" type="presParOf" srcId="{27497650-7600-41F5-A50F-1D2F2C61CBEF}" destId="{07FFD6B4-2B50-451D-9200-F1111AE224FF}" srcOrd="0" destOrd="0" presId="urn:microsoft.com/office/officeart/2005/8/layout/orgChart1"/>
    <dgm:cxn modelId="{516D45AC-8EB6-4402-B195-70E28CDAA269}" type="presParOf" srcId="{07FFD6B4-2B50-451D-9200-F1111AE224FF}" destId="{DFCBD580-6CE3-4766-8B1A-A7572BFB6AED}" srcOrd="0" destOrd="0" presId="urn:microsoft.com/office/officeart/2005/8/layout/orgChart1"/>
    <dgm:cxn modelId="{21612DFC-FA44-4DF2-BA3F-71CEE64B7D53}" type="presParOf" srcId="{07FFD6B4-2B50-451D-9200-F1111AE224FF}" destId="{45B90FC2-2EE9-4A7E-B2F2-F96E0D5FC6AD}" srcOrd="1" destOrd="0" presId="urn:microsoft.com/office/officeart/2005/8/layout/orgChart1"/>
    <dgm:cxn modelId="{917481F1-14F0-4BF9-B7A8-9E1D731B756E}" type="presParOf" srcId="{27497650-7600-41F5-A50F-1D2F2C61CBEF}" destId="{AF0F36B2-8ED2-4775-8509-5CD48BE7675C}" srcOrd="1" destOrd="0" presId="urn:microsoft.com/office/officeart/2005/8/layout/orgChart1"/>
    <dgm:cxn modelId="{26B29653-8B4A-4ADB-A2BE-B013EE65FD21}" type="presParOf" srcId="{AF0F36B2-8ED2-4775-8509-5CD48BE7675C}" destId="{6CC62BFA-B41C-4613-A1D7-56EFB94DA717}" srcOrd="0" destOrd="0" presId="urn:microsoft.com/office/officeart/2005/8/layout/orgChart1"/>
    <dgm:cxn modelId="{4EDE2948-98B4-4C69-9E57-FDA5B5888A91}" type="presParOf" srcId="{AF0F36B2-8ED2-4775-8509-5CD48BE7675C}" destId="{627A7840-D005-40E5-A628-C8B5600A0CBA}" srcOrd="1" destOrd="0" presId="urn:microsoft.com/office/officeart/2005/8/layout/orgChart1"/>
    <dgm:cxn modelId="{9AAE4BF7-1C04-4869-A246-2E9D107F7194}" type="presParOf" srcId="{627A7840-D005-40E5-A628-C8B5600A0CBA}" destId="{647318F1-84DE-46DD-9B09-EBB81F8160F2}" srcOrd="0" destOrd="0" presId="urn:microsoft.com/office/officeart/2005/8/layout/orgChart1"/>
    <dgm:cxn modelId="{6C428487-2644-4125-92A5-16EAC78CBF15}" type="presParOf" srcId="{647318F1-84DE-46DD-9B09-EBB81F8160F2}" destId="{A8318906-6803-4EDE-9E1F-78A5100C3826}" srcOrd="0" destOrd="0" presId="urn:microsoft.com/office/officeart/2005/8/layout/orgChart1"/>
    <dgm:cxn modelId="{96172B80-9386-4DC8-843C-6384713DE290}" type="presParOf" srcId="{647318F1-84DE-46DD-9B09-EBB81F8160F2}" destId="{EB42538E-4AAB-4B94-8DC7-DB3CFED5FE86}" srcOrd="1" destOrd="0" presId="urn:microsoft.com/office/officeart/2005/8/layout/orgChart1"/>
    <dgm:cxn modelId="{A53253DF-1E5A-4725-9D81-639E5DD53B9C}" type="presParOf" srcId="{627A7840-D005-40E5-A628-C8B5600A0CBA}" destId="{DEEBB710-91A0-45D4-B014-F77E3976C787}" srcOrd="1" destOrd="0" presId="urn:microsoft.com/office/officeart/2005/8/layout/orgChart1"/>
    <dgm:cxn modelId="{F417D4AA-83DC-451D-B106-86016E9333A1}" type="presParOf" srcId="{627A7840-D005-40E5-A628-C8B5600A0CBA}" destId="{85EC4280-268E-44A2-BA0E-9BCE00923A05}" srcOrd="2" destOrd="0" presId="urn:microsoft.com/office/officeart/2005/8/layout/orgChart1"/>
    <dgm:cxn modelId="{7DE2995B-273F-4652-98C5-D517EAAC4D1F}" type="presParOf" srcId="{27497650-7600-41F5-A50F-1D2F2C61CBEF}" destId="{FF5230DA-355A-4689-846A-92E27AB132D2}" srcOrd="2" destOrd="0" presId="urn:microsoft.com/office/officeart/2005/8/layout/orgChart1"/>
    <dgm:cxn modelId="{443EC7AB-8761-4F3A-AEEE-C30A53444DE4}" type="presParOf" srcId="{FF5230DA-355A-4689-846A-92E27AB132D2}" destId="{AE478F42-A807-486F-94F6-64413216D189}" srcOrd="0" destOrd="0" presId="urn:microsoft.com/office/officeart/2005/8/layout/orgChart1"/>
    <dgm:cxn modelId="{64B973AD-DA9E-4E51-92C5-DBEA8F6C59EB}" type="presParOf" srcId="{FF5230DA-355A-4689-846A-92E27AB132D2}" destId="{54DBF631-3BDA-468F-8677-20F71E574B17}" srcOrd="1" destOrd="0" presId="urn:microsoft.com/office/officeart/2005/8/layout/orgChart1"/>
    <dgm:cxn modelId="{6A8AC4C8-E469-4443-B2DE-3F924594CF16}" type="presParOf" srcId="{54DBF631-3BDA-468F-8677-20F71E574B17}" destId="{587FF628-55B3-4728-A38B-20B2D0267304}" srcOrd="0" destOrd="0" presId="urn:microsoft.com/office/officeart/2005/8/layout/orgChart1"/>
    <dgm:cxn modelId="{5E5E4BC9-A3D7-4D96-898F-A57F2D6E5041}" type="presParOf" srcId="{587FF628-55B3-4728-A38B-20B2D0267304}" destId="{BE51723A-7BE8-4975-A4C8-DB5421F03F47}" srcOrd="0" destOrd="0" presId="urn:microsoft.com/office/officeart/2005/8/layout/orgChart1"/>
    <dgm:cxn modelId="{D0C64C13-C759-4893-83F9-EA0BF8DCA776}" type="presParOf" srcId="{587FF628-55B3-4728-A38B-20B2D0267304}" destId="{F18A57E5-0840-44AA-86AB-1DA9204C2F10}" srcOrd="1" destOrd="0" presId="urn:microsoft.com/office/officeart/2005/8/layout/orgChart1"/>
    <dgm:cxn modelId="{38A93483-4E98-4267-AB3D-25ED6C24D60E}" type="presParOf" srcId="{54DBF631-3BDA-468F-8677-20F71E574B17}" destId="{40D495C4-0764-49BF-8D24-6A94B03D3686}" srcOrd="1" destOrd="0" presId="urn:microsoft.com/office/officeart/2005/8/layout/orgChart1"/>
    <dgm:cxn modelId="{81887F49-AB0D-43C9-9AA2-87A182175306}" type="presParOf" srcId="{54DBF631-3BDA-468F-8677-20F71E574B17}" destId="{BCFDE026-F613-4D98-9390-593BA9BE5D5B}" srcOrd="2" destOrd="0" presId="urn:microsoft.com/office/officeart/2005/8/layout/orgChart1"/>
    <dgm:cxn modelId="{2074C571-9FD1-4AE4-A9DC-758F4ED3787D}" type="presParOf" srcId="{BCFDE026-F613-4D98-9390-593BA9BE5D5B}" destId="{71CA4A7D-8026-4BF1-A17F-FAE739F01F5E}" srcOrd="0" destOrd="0" presId="urn:microsoft.com/office/officeart/2005/8/layout/orgChart1"/>
    <dgm:cxn modelId="{389BC61A-890A-480B-996B-D765228DE3F5}" type="presParOf" srcId="{BCFDE026-F613-4D98-9390-593BA9BE5D5B}" destId="{99D85E3A-D22A-40FA-826E-EAD3180A0067}" srcOrd="1" destOrd="0" presId="urn:microsoft.com/office/officeart/2005/8/layout/orgChart1"/>
    <dgm:cxn modelId="{3B62E83C-E5E0-496C-975B-587CA8B77433}" type="presParOf" srcId="{99D85E3A-D22A-40FA-826E-EAD3180A0067}" destId="{0D32B9B3-0E89-4E47-B5F1-FE9F3AF2C165}" srcOrd="0" destOrd="0" presId="urn:microsoft.com/office/officeart/2005/8/layout/orgChart1"/>
    <dgm:cxn modelId="{50B083E2-07CE-4B6A-AA4D-39166F9B81F7}" type="presParOf" srcId="{0D32B9B3-0E89-4E47-B5F1-FE9F3AF2C165}" destId="{97456FCA-7AA8-4536-9336-C972329F3A6E}" srcOrd="0" destOrd="0" presId="urn:microsoft.com/office/officeart/2005/8/layout/orgChart1"/>
    <dgm:cxn modelId="{2ABC642C-3638-43AA-AD49-038CAC196A6B}" type="presParOf" srcId="{0D32B9B3-0E89-4E47-B5F1-FE9F3AF2C165}" destId="{F499E77A-AE11-45DA-AA86-DDD4415CDE22}" srcOrd="1" destOrd="0" presId="urn:microsoft.com/office/officeart/2005/8/layout/orgChart1"/>
    <dgm:cxn modelId="{CFEBA4B1-4571-48AF-93FA-EEB8A7A30EBB}" type="presParOf" srcId="{99D85E3A-D22A-40FA-826E-EAD3180A0067}" destId="{E5CFF5D9-B9A9-4831-9168-665B00B019E4}" srcOrd="1" destOrd="0" presId="urn:microsoft.com/office/officeart/2005/8/layout/orgChart1"/>
    <dgm:cxn modelId="{9A3709F5-894F-4442-8C0E-44C8C3B6A9FB}" type="presParOf" srcId="{99D85E3A-D22A-40FA-826E-EAD3180A0067}" destId="{A93B3EDD-245B-4723-98C5-73156D3AABD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A75760-B65E-4164-8FBF-B55F799B8BF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79DD4C90-5A9D-4230-94E5-CC129C7C70E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57159 enrolled in the study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298E8E82-65CF-4F7D-A6FE-9D6A286E73F1}" type="parTrans" cxnId="{F12278FD-4B64-46D4-8A0C-73258F509C91}">
      <dgm:prSet/>
      <dgm:spPr/>
    </dgm:pt>
    <dgm:pt modelId="{97D9759E-6239-4E07-B1AE-D245E103D79D}" type="sibTrans" cxnId="{F12278FD-4B64-46D4-8A0C-73258F509C91}">
      <dgm:prSet/>
      <dgm:spPr/>
    </dgm:pt>
    <dgm:pt modelId="{BC9BEC14-260F-44FB-B947-0F609F7F467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150 cases with NE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(92 with fits)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C67CFFAC-6C60-4A0C-8328-45593B4605D7}" type="parTrans" cxnId="{584D136C-2BF9-4A0E-94DA-FC1C04F68016}">
      <dgm:prSet/>
      <dgm:spPr/>
    </dgm:pt>
    <dgm:pt modelId="{1B945490-99E1-480E-842B-2F292F7C88DA}" type="sibTrans" cxnId="{584D136C-2BF9-4A0E-94DA-FC1C04F68016}">
      <dgm:prSet/>
      <dgm:spPr/>
    </dgm:pt>
    <dgm:pt modelId="{310C54E5-9EDC-43EE-A5F5-2C3C325F6D1C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143 cases for study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F8F4EEC-239E-42C7-87A2-FC7897D66883}" type="parTrans" cxnId="{9BE3FE4B-CB8E-45FE-A0E6-0B1FBC64A0B8}">
      <dgm:prSet/>
      <dgm:spPr/>
    </dgm:pt>
    <dgm:pt modelId="{CBFB5399-AEFE-4E44-BDBB-D4DF5629185A}" type="sibTrans" cxnId="{9BE3FE4B-CB8E-45FE-A0E6-0B1FBC64A0B8}">
      <dgm:prSet/>
      <dgm:spPr/>
    </dgm:pt>
    <dgm:pt modelId="{049FA12D-FE34-4412-9D56-0648F3967D5B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NO FITS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N=56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FF601EDF-B4BA-4C2B-8FFF-A386D9778265}" type="parTrans" cxnId="{9818B0A5-F195-4D49-89E2-3DF8A3C6CE9E}">
      <dgm:prSet/>
      <dgm:spPr/>
    </dgm:pt>
    <dgm:pt modelId="{7863C0DE-3921-4AB5-9C88-A00825F682B6}" type="sibTrans" cxnId="{9818B0A5-F195-4D49-89E2-3DF8A3C6CE9E}">
      <dgm:prSet/>
      <dgm:spPr/>
    </dgm:pt>
    <dgm:pt modelId="{8225993A-329D-46C2-BD6C-CF38520C7465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Disabled/impaired n=3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Died n=0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5A301B2C-DEA2-4DB3-918B-7A6156762FB5}" type="parTrans" cxnId="{88489730-1B9F-4A14-ADBD-BF84F5F8943A}">
      <dgm:prSet/>
      <dgm:spPr/>
    </dgm:pt>
    <dgm:pt modelId="{D298CD7A-D260-4F8E-9CF6-B476E88822A8}" type="sibTrans" cxnId="{88489730-1B9F-4A14-ADBD-BF84F5F8943A}">
      <dgm:prSet/>
      <dgm:spPr/>
    </dgm:pt>
    <dgm:pt modelId="{9BC0808D-9BE1-4801-95E5-6DEF4061088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FITS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N=87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267F09FB-D93B-4523-A319-0D2B1F7CAE05}" type="parTrans" cxnId="{428012D2-D529-4A3F-BE20-3AA369D38B73}">
      <dgm:prSet/>
      <dgm:spPr/>
    </dgm:pt>
    <dgm:pt modelId="{C2ECD2D4-A3CD-447C-BEF2-1C7F1B5CAFB9}" type="sibTrans" cxnId="{428012D2-D529-4A3F-BE20-3AA369D38B73}">
      <dgm:prSet/>
      <dgm:spPr/>
    </dgm:pt>
    <dgm:pt modelId="{F6633369-80B2-41CE-B087-5B7C273918E1}" type="asst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Disabled/impaired n=31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Died n=15</a:t>
          </a:r>
          <a:endParaRPr kumimoji="0" lang="en-GB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9208C927-CAFE-4676-A726-DD2327859332}" type="parTrans" cxnId="{6166E776-FC51-4FB6-9292-3A6347A3AE66}">
      <dgm:prSet/>
      <dgm:spPr/>
    </dgm:pt>
    <dgm:pt modelId="{717C8238-015C-4563-B916-844E745A4754}" type="sibTrans" cxnId="{6166E776-FC51-4FB6-9292-3A6347A3AE66}">
      <dgm:prSet/>
      <dgm:spPr/>
    </dgm:pt>
    <dgm:pt modelId="{457DCE82-6606-4A21-B19E-98120CD09837}" type="pres">
      <dgm:prSet presAssocID="{D2A75760-B65E-4164-8FBF-B55F799B8BF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311C56B-08AA-4575-8A90-AD317925A337}" type="pres">
      <dgm:prSet presAssocID="{79DD4C90-5A9D-4230-94E5-CC129C7C70E4}" presName="hierRoot1" presStyleCnt="0">
        <dgm:presLayoutVars>
          <dgm:hierBranch val="l"/>
        </dgm:presLayoutVars>
      </dgm:prSet>
      <dgm:spPr/>
    </dgm:pt>
    <dgm:pt modelId="{AD37BADC-B72B-4898-A6C1-698B24F2D5D3}" type="pres">
      <dgm:prSet presAssocID="{79DD4C90-5A9D-4230-94E5-CC129C7C70E4}" presName="rootComposite1" presStyleCnt="0"/>
      <dgm:spPr/>
    </dgm:pt>
    <dgm:pt modelId="{64801954-B516-4F3C-BD3C-8FA55739F211}" type="pres">
      <dgm:prSet presAssocID="{79DD4C90-5A9D-4230-94E5-CC129C7C70E4}" presName="rootText1" presStyleLbl="node0" presStyleIdx="0" presStyleCnt="1">
        <dgm:presLayoutVars>
          <dgm:chPref val="3"/>
        </dgm:presLayoutVars>
      </dgm:prSet>
      <dgm:spPr/>
    </dgm:pt>
    <dgm:pt modelId="{1B067D61-1418-45A3-8890-B7CEBCDAF423}" type="pres">
      <dgm:prSet presAssocID="{79DD4C90-5A9D-4230-94E5-CC129C7C70E4}" presName="rootConnector1" presStyleLbl="node1" presStyleIdx="0" presStyleCnt="0"/>
      <dgm:spPr/>
    </dgm:pt>
    <dgm:pt modelId="{35AF5D0F-DA10-495D-A20A-512B59F9F867}" type="pres">
      <dgm:prSet presAssocID="{79DD4C90-5A9D-4230-94E5-CC129C7C70E4}" presName="hierChild2" presStyleCnt="0"/>
      <dgm:spPr/>
    </dgm:pt>
    <dgm:pt modelId="{3F0DB4B4-AF46-463E-984D-E1D9EB037B03}" type="pres">
      <dgm:prSet presAssocID="{C67CFFAC-6C60-4A0C-8328-45593B4605D7}" presName="Name50" presStyleLbl="parChTrans1D2" presStyleIdx="0" presStyleCnt="1"/>
      <dgm:spPr/>
    </dgm:pt>
    <dgm:pt modelId="{A8154B82-233A-4A28-AF3F-2708A76E49CF}" type="pres">
      <dgm:prSet presAssocID="{BC9BEC14-260F-44FB-B947-0F609F7F4679}" presName="hierRoot2" presStyleCnt="0">
        <dgm:presLayoutVars>
          <dgm:hierBranch/>
        </dgm:presLayoutVars>
      </dgm:prSet>
      <dgm:spPr/>
    </dgm:pt>
    <dgm:pt modelId="{0F0052AD-6D3F-45BD-9276-CD6EB3F6BC50}" type="pres">
      <dgm:prSet presAssocID="{BC9BEC14-260F-44FB-B947-0F609F7F4679}" presName="rootComposite" presStyleCnt="0"/>
      <dgm:spPr/>
    </dgm:pt>
    <dgm:pt modelId="{38811747-F9B5-47A6-B2C4-662E601A194A}" type="pres">
      <dgm:prSet presAssocID="{BC9BEC14-260F-44FB-B947-0F609F7F4679}" presName="rootText" presStyleLbl="node2" presStyleIdx="0" presStyleCnt="1">
        <dgm:presLayoutVars>
          <dgm:chPref val="3"/>
        </dgm:presLayoutVars>
      </dgm:prSet>
      <dgm:spPr/>
    </dgm:pt>
    <dgm:pt modelId="{83C9C005-A990-4DE0-8228-D379006457B4}" type="pres">
      <dgm:prSet presAssocID="{BC9BEC14-260F-44FB-B947-0F609F7F4679}" presName="rootConnector" presStyleLbl="node2" presStyleIdx="0" presStyleCnt="1"/>
      <dgm:spPr/>
    </dgm:pt>
    <dgm:pt modelId="{02CC9939-98F0-486F-81FF-671F7E713623}" type="pres">
      <dgm:prSet presAssocID="{BC9BEC14-260F-44FB-B947-0F609F7F4679}" presName="hierChild4" presStyleCnt="0"/>
      <dgm:spPr/>
    </dgm:pt>
    <dgm:pt modelId="{8D4F4064-4A3F-47AA-996F-C33A03DC1DCE}" type="pres">
      <dgm:prSet presAssocID="{AF8F4EEC-239E-42C7-87A2-FC7897D66883}" presName="Name35" presStyleLbl="parChTrans1D3" presStyleIdx="0" presStyleCnt="1"/>
      <dgm:spPr/>
    </dgm:pt>
    <dgm:pt modelId="{7FE2C01A-7751-4A23-9B5F-0F174477210D}" type="pres">
      <dgm:prSet presAssocID="{310C54E5-9EDC-43EE-A5F5-2C3C325F6D1C}" presName="hierRoot2" presStyleCnt="0">
        <dgm:presLayoutVars>
          <dgm:hierBranch val="r"/>
        </dgm:presLayoutVars>
      </dgm:prSet>
      <dgm:spPr/>
    </dgm:pt>
    <dgm:pt modelId="{76F36154-8926-403B-9492-9375618E6CB8}" type="pres">
      <dgm:prSet presAssocID="{310C54E5-9EDC-43EE-A5F5-2C3C325F6D1C}" presName="rootComposite" presStyleCnt="0"/>
      <dgm:spPr/>
    </dgm:pt>
    <dgm:pt modelId="{103AE115-ED13-47F2-A141-A8AED4633D72}" type="pres">
      <dgm:prSet presAssocID="{310C54E5-9EDC-43EE-A5F5-2C3C325F6D1C}" presName="rootText" presStyleLbl="node3" presStyleIdx="0" presStyleCnt="1">
        <dgm:presLayoutVars>
          <dgm:chPref val="3"/>
        </dgm:presLayoutVars>
      </dgm:prSet>
      <dgm:spPr/>
    </dgm:pt>
    <dgm:pt modelId="{A242FE7B-3D41-409E-870C-583DFDBFDB9D}" type="pres">
      <dgm:prSet presAssocID="{310C54E5-9EDC-43EE-A5F5-2C3C325F6D1C}" presName="rootConnector" presStyleLbl="node3" presStyleIdx="0" presStyleCnt="1"/>
      <dgm:spPr/>
    </dgm:pt>
    <dgm:pt modelId="{4F63F49A-0476-47BB-9112-44D86B4C731C}" type="pres">
      <dgm:prSet presAssocID="{310C54E5-9EDC-43EE-A5F5-2C3C325F6D1C}" presName="hierChild4" presStyleCnt="0"/>
      <dgm:spPr/>
    </dgm:pt>
    <dgm:pt modelId="{77577862-20E3-4A06-B954-5DDA596676E6}" type="pres">
      <dgm:prSet presAssocID="{FF601EDF-B4BA-4C2B-8FFF-A386D9778265}" presName="Name50" presStyleLbl="parChTrans1D4" presStyleIdx="0" presStyleCnt="4"/>
      <dgm:spPr/>
    </dgm:pt>
    <dgm:pt modelId="{FEFF4B72-569D-4DA3-8B51-21DFB8414D52}" type="pres">
      <dgm:prSet presAssocID="{049FA12D-FE34-4412-9D56-0648F3967D5B}" presName="hierRoot2" presStyleCnt="0">
        <dgm:presLayoutVars>
          <dgm:hierBranch val="r"/>
        </dgm:presLayoutVars>
      </dgm:prSet>
      <dgm:spPr/>
    </dgm:pt>
    <dgm:pt modelId="{1030058D-8603-47A3-A508-C4BB8254058B}" type="pres">
      <dgm:prSet presAssocID="{049FA12D-FE34-4412-9D56-0648F3967D5B}" presName="rootComposite" presStyleCnt="0"/>
      <dgm:spPr/>
    </dgm:pt>
    <dgm:pt modelId="{36DC61D3-2ACA-4F00-925C-844389F53019}" type="pres">
      <dgm:prSet presAssocID="{049FA12D-FE34-4412-9D56-0648F3967D5B}" presName="rootText" presStyleLbl="node4" presStyleIdx="0" presStyleCnt="3">
        <dgm:presLayoutVars>
          <dgm:chPref val="3"/>
        </dgm:presLayoutVars>
      </dgm:prSet>
      <dgm:spPr/>
    </dgm:pt>
    <dgm:pt modelId="{1AB38B65-0597-41D8-BC50-65F861CC9A06}" type="pres">
      <dgm:prSet presAssocID="{049FA12D-FE34-4412-9D56-0648F3967D5B}" presName="rootConnector" presStyleLbl="node4" presStyleIdx="0" presStyleCnt="3"/>
      <dgm:spPr/>
    </dgm:pt>
    <dgm:pt modelId="{04116234-D9DC-48BD-94E3-2D9235C76DD1}" type="pres">
      <dgm:prSet presAssocID="{049FA12D-FE34-4412-9D56-0648F3967D5B}" presName="hierChild4" presStyleCnt="0"/>
      <dgm:spPr/>
    </dgm:pt>
    <dgm:pt modelId="{B67858D9-2D8A-40FE-9501-FF0FABCA8DBA}" type="pres">
      <dgm:prSet presAssocID="{5A301B2C-DEA2-4DB3-918B-7A6156762FB5}" presName="Name50" presStyleLbl="parChTrans1D4" presStyleIdx="1" presStyleCnt="4"/>
      <dgm:spPr/>
    </dgm:pt>
    <dgm:pt modelId="{E4B5BA5C-DA3D-47CA-BE28-E80CB6697FEF}" type="pres">
      <dgm:prSet presAssocID="{8225993A-329D-46C2-BD6C-CF38520C7465}" presName="hierRoot2" presStyleCnt="0">
        <dgm:presLayoutVars>
          <dgm:hierBranch val="r"/>
        </dgm:presLayoutVars>
      </dgm:prSet>
      <dgm:spPr/>
    </dgm:pt>
    <dgm:pt modelId="{92E00E1A-503C-4094-AE95-E3344EF89BCB}" type="pres">
      <dgm:prSet presAssocID="{8225993A-329D-46C2-BD6C-CF38520C7465}" presName="rootComposite" presStyleCnt="0"/>
      <dgm:spPr/>
    </dgm:pt>
    <dgm:pt modelId="{F58FBE39-8E6A-4E2F-8D64-F0858162C42D}" type="pres">
      <dgm:prSet presAssocID="{8225993A-329D-46C2-BD6C-CF38520C7465}" presName="rootText" presStyleLbl="node4" presStyleIdx="1" presStyleCnt="3">
        <dgm:presLayoutVars>
          <dgm:chPref val="3"/>
        </dgm:presLayoutVars>
      </dgm:prSet>
      <dgm:spPr/>
    </dgm:pt>
    <dgm:pt modelId="{FDBCEA7E-1B34-42D1-8A49-1F5A23E653E5}" type="pres">
      <dgm:prSet presAssocID="{8225993A-329D-46C2-BD6C-CF38520C7465}" presName="rootConnector" presStyleLbl="node4" presStyleIdx="1" presStyleCnt="3"/>
      <dgm:spPr/>
    </dgm:pt>
    <dgm:pt modelId="{B3423589-47CE-46AF-A91D-0E921A70EDEA}" type="pres">
      <dgm:prSet presAssocID="{8225993A-329D-46C2-BD6C-CF38520C7465}" presName="hierChild4" presStyleCnt="0"/>
      <dgm:spPr/>
    </dgm:pt>
    <dgm:pt modelId="{03E669B4-A82F-470E-ABB1-BA380E691560}" type="pres">
      <dgm:prSet presAssocID="{8225993A-329D-46C2-BD6C-CF38520C7465}" presName="hierChild5" presStyleCnt="0"/>
      <dgm:spPr/>
    </dgm:pt>
    <dgm:pt modelId="{E5AD33CF-54CB-4757-8415-1F1414D54565}" type="pres">
      <dgm:prSet presAssocID="{049FA12D-FE34-4412-9D56-0648F3967D5B}" presName="hierChild5" presStyleCnt="0"/>
      <dgm:spPr/>
    </dgm:pt>
    <dgm:pt modelId="{AD6248B2-ED1D-45E8-85DB-3C31AC1F00FF}" type="pres">
      <dgm:prSet presAssocID="{267F09FB-D93B-4523-A319-0D2B1F7CAE05}" presName="Name50" presStyleLbl="parChTrans1D4" presStyleIdx="2" presStyleCnt="4"/>
      <dgm:spPr/>
    </dgm:pt>
    <dgm:pt modelId="{4F3F0FFB-E639-4A25-81AD-D7940E28B50B}" type="pres">
      <dgm:prSet presAssocID="{9BC0808D-9BE1-4801-95E5-6DEF40610881}" presName="hierRoot2" presStyleCnt="0">
        <dgm:presLayoutVars>
          <dgm:hierBranch val="r"/>
        </dgm:presLayoutVars>
      </dgm:prSet>
      <dgm:spPr/>
    </dgm:pt>
    <dgm:pt modelId="{531C3C42-8A46-40D0-BA4A-B2D4BA5C694C}" type="pres">
      <dgm:prSet presAssocID="{9BC0808D-9BE1-4801-95E5-6DEF40610881}" presName="rootComposite" presStyleCnt="0"/>
      <dgm:spPr/>
    </dgm:pt>
    <dgm:pt modelId="{A60ED6B8-1A29-47DC-9725-0BE1C7115FB5}" type="pres">
      <dgm:prSet presAssocID="{9BC0808D-9BE1-4801-95E5-6DEF40610881}" presName="rootText" presStyleLbl="node4" presStyleIdx="2" presStyleCnt="3">
        <dgm:presLayoutVars>
          <dgm:chPref val="3"/>
        </dgm:presLayoutVars>
      </dgm:prSet>
      <dgm:spPr/>
    </dgm:pt>
    <dgm:pt modelId="{57DA8EC4-07F8-473E-BA93-0C8037CF3D1E}" type="pres">
      <dgm:prSet presAssocID="{9BC0808D-9BE1-4801-95E5-6DEF40610881}" presName="rootConnector" presStyleLbl="node4" presStyleIdx="2" presStyleCnt="3"/>
      <dgm:spPr/>
    </dgm:pt>
    <dgm:pt modelId="{824E119A-3CDA-4E8B-BB78-3E1B325E9460}" type="pres">
      <dgm:prSet presAssocID="{9BC0808D-9BE1-4801-95E5-6DEF40610881}" presName="hierChild4" presStyleCnt="0"/>
      <dgm:spPr/>
    </dgm:pt>
    <dgm:pt modelId="{7EC3BC26-6604-432A-859D-55081001201E}" type="pres">
      <dgm:prSet presAssocID="{9BC0808D-9BE1-4801-95E5-6DEF40610881}" presName="hierChild5" presStyleCnt="0"/>
      <dgm:spPr/>
    </dgm:pt>
    <dgm:pt modelId="{8F671330-E27A-4D5B-9AE9-140BDB915153}" type="pres">
      <dgm:prSet presAssocID="{9208C927-CAFE-4676-A726-DD2327859332}" presName="Name111" presStyleLbl="parChTrans1D4" presStyleIdx="3" presStyleCnt="4"/>
      <dgm:spPr/>
    </dgm:pt>
    <dgm:pt modelId="{0DC153CA-7520-49C4-9418-C072D358D7D5}" type="pres">
      <dgm:prSet presAssocID="{F6633369-80B2-41CE-B087-5B7C273918E1}" presName="hierRoot3" presStyleCnt="0">
        <dgm:presLayoutVars>
          <dgm:hierBranch/>
        </dgm:presLayoutVars>
      </dgm:prSet>
      <dgm:spPr/>
    </dgm:pt>
    <dgm:pt modelId="{C69AA61B-8517-4622-88BB-E5F17A34F846}" type="pres">
      <dgm:prSet presAssocID="{F6633369-80B2-41CE-B087-5B7C273918E1}" presName="rootComposite3" presStyleCnt="0"/>
      <dgm:spPr/>
    </dgm:pt>
    <dgm:pt modelId="{DDEA9687-B1C6-4AE1-8483-29B85F059552}" type="pres">
      <dgm:prSet presAssocID="{F6633369-80B2-41CE-B087-5B7C273918E1}" presName="rootText3" presStyleLbl="asst4" presStyleIdx="0" presStyleCnt="1">
        <dgm:presLayoutVars>
          <dgm:chPref val="3"/>
        </dgm:presLayoutVars>
      </dgm:prSet>
      <dgm:spPr/>
    </dgm:pt>
    <dgm:pt modelId="{74023138-C18E-4071-88B0-E888E81BE74C}" type="pres">
      <dgm:prSet presAssocID="{F6633369-80B2-41CE-B087-5B7C273918E1}" presName="rootConnector3" presStyleLbl="asst4" presStyleIdx="0" presStyleCnt="1"/>
      <dgm:spPr/>
    </dgm:pt>
    <dgm:pt modelId="{548E2A40-A9F2-49B0-A904-25C5ADF88205}" type="pres">
      <dgm:prSet presAssocID="{F6633369-80B2-41CE-B087-5B7C273918E1}" presName="hierChild6" presStyleCnt="0"/>
      <dgm:spPr/>
    </dgm:pt>
    <dgm:pt modelId="{F396F042-9F14-4EED-A014-5842CC59BF87}" type="pres">
      <dgm:prSet presAssocID="{F6633369-80B2-41CE-B087-5B7C273918E1}" presName="hierChild7" presStyleCnt="0"/>
      <dgm:spPr/>
    </dgm:pt>
    <dgm:pt modelId="{F95FE761-601D-43EF-92D2-763BDB276444}" type="pres">
      <dgm:prSet presAssocID="{310C54E5-9EDC-43EE-A5F5-2C3C325F6D1C}" presName="hierChild5" presStyleCnt="0"/>
      <dgm:spPr/>
    </dgm:pt>
    <dgm:pt modelId="{B68F4668-4155-47B6-A8B5-40A020DB5BF3}" type="pres">
      <dgm:prSet presAssocID="{BC9BEC14-260F-44FB-B947-0F609F7F4679}" presName="hierChild5" presStyleCnt="0"/>
      <dgm:spPr/>
    </dgm:pt>
    <dgm:pt modelId="{15959FCD-471C-4262-9047-C65BA843D5A6}" type="pres">
      <dgm:prSet presAssocID="{79DD4C90-5A9D-4230-94E5-CC129C7C70E4}" presName="hierChild3" presStyleCnt="0"/>
      <dgm:spPr/>
    </dgm:pt>
  </dgm:ptLst>
  <dgm:cxnLst>
    <dgm:cxn modelId="{584D136C-2BF9-4A0E-94DA-FC1C04F68016}" srcId="{79DD4C90-5A9D-4230-94E5-CC129C7C70E4}" destId="{BC9BEC14-260F-44FB-B947-0F609F7F4679}" srcOrd="0" destOrd="0" parTransId="{C67CFFAC-6C60-4A0C-8328-45593B4605D7}" sibTransId="{1B945490-99E1-480E-842B-2F292F7C88DA}"/>
    <dgm:cxn modelId="{F12278FD-4B64-46D4-8A0C-73258F509C91}" srcId="{D2A75760-B65E-4164-8FBF-B55F799B8BFF}" destId="{79DD4C90-5A9D-4230-94E5-CC129C7C70E4}" srcOrd="0" destOrd="0" parTransId="{298E8E82-65CF-4F7D-A6FE-9D6A286E73F1}" sibTransId="{97D9759E-6239-4E07-B1AE-D245E103D79D}"/>
    <dgm:cxn modelId="{0B8FDD29-51E2-4599-8C6A-F400EF261799}" type="presOf" srcId="{9BC0808D-9BE1-4801-95E5-6DEF40610881}" destId="{A60ED6B8-1A29-47DC-9725-0BE1C7115FB5}" srcOrd="0" destOrd="0" presId="urn:microsoft.com/office/officeart/2005/8/layout/orgChart1"/>
    <dgm:cxn modelId="{479337D5-86C5-40D3-B9E7-C14DC5145232}" type="presOf" srcId="{BC9BEC14-260F-44FB-B947-0F609F7F4679}" destId="{83C9C005-A990-4DE0-8228-D379006457B4}" srcOrd="1" destOrd="0" presId="urn:microsoft.com/office/officeart/2005/8/layout/orgChart1"/>
    <dgm:cxn modelId="{E24AACC1-5B92-4A04-B1CA-78874144B919}" type="presOf" srcId="{C67CFFAC-6C60-4A0C-8328-45593B4605D7}" destId="{3F0DB4B4-AF46-463E-984D-E1D9EB037B03}" srcOrd="0" destOrd="0" presId="urn:microsoft.com/office/officeart/2005/8/layout/orgChart1"/>
    <dgm:cxn modelId="{6166E776-FC51-4FB6-9292-3A6347A3AE66}" srcId="{9BC0808D-9BE1-4801-95E5-6DEF40610881}" destId="{F6633369-80B2-41CE-B087-5B7C273918E1}" srcOrd="0" destOrd="0" parTransId="{9208C927-CAFE-4676-A726-DD2327859332}" sibTransId="{717C8238-015C-4563-B916-844E745A4754}"/>
    <dgm:cxn modelId="{C35EFA85-C740-4B6E-8063-0B1B7EEC80C1}" type="presOf" srcId="{5A301B2C-DEA2-4DB3-918B-7A6156762FB5}" destId="{B67858D9-2D8A-40FE-9501-FF0FABCA8DBA}" srcOrd="0" destOrd="0" presId="urn:microsoft.com/office/officeart/2005/8/layout/orgChart1"/>
    <dgm:cxn modelId="{D0750A6A-D9B4-44C4-BD64-6A10B9B86248}" type="presOf" srcId="{9BC0808D-9BE1-4801-95E5-6DEF40610881}" destId="{57DA8EC4-07F8-473E-BA93-0C8037CF3D1E}" srcOrd="1" destOrd="0" presId="urn:microsoft.com/office/officeart/2005/8/layout/orgChart1"/>
    <dgm:cxn modelId="{4DADAA5B-84A7-45D4-AA77-D4C66E5067B6}" type="presOf" srcId="{79DD4C90-5A9D-4230-94E5-CC129C7C70E4}" destId="{1B067D61-1418-45A3-8890-B7CEBCDAF423}" srcOrd="1" destOrd="0" presId="urn:microsoft.com/office/officeart/2005/8/layout/orgChart1"/>
    <dgm:cxn modelId="{428012D2-D529-4A3F-BE20-3AA369D38B73}" srcId="{310C54E5-9EDC-43EE-A5F5-2C3C325F6D1C}" destId="{9BC0808D-9BE1-4801-95E5-6DEF40610881}" srcOrd="1" destOrd="0" parTransId="{267F09FB-D93B-4523-A319-0D2B1F7CAE05}" sibTransId="{C2ECD2D4-A3CD-447C-BEF2-1C7F1B5CAFB9}"/>
    <dgm:cxn modelId="{8AB5A84E-AA42-4D7A-B2AD-02D95A1E823F}" type="presOf" srcId="{FF601EDF-B4BA-4C2B-8FFF-A386D9778265}" destId="{77577862-20E3-4A06-B954-5DDA596676E6}" srcOrd="0" destOrd="0" presId="urn:microsoft.com/office/officeart/2005/8/layout/orgChart1"/>
    <dgm:cxn modelId="{EE1FBDF3-FC4C-4D9E-8997-4E427B965765}" type="presOf" srcId="{310C54E5-9EDC-43EE-A5F5-2C3C325F6D1C}" destId="{103AE115-ED13-47F2-A141-A8AED4633D72}" srcOrd="0" destOrd="0" presId="urn:microsoft.com/office/officeart/2005/8/layout/orgChart1"/>
    <dgm:cxn modelId="{E85362EE-9A76-4F5A-8F87-BCD517DC4ACE}" type="presOf" srcId="{79DD4C90-5A9D-4230-94E5-CC129C7C70E4}" destId="{64801954-B516-4F3C-BD3C-8FA55739F211}" srcOrd="0" destOrd="0" presId="urn:microsoft.com/office/officeart/2005/8/layout/orgChart1"/>
    <dgm:cxn modelId="{CC34F1B3-D47C-4C55-99FF-9F2A53E2D515}" type="presOf" srcId="{F6633369-80B2-41CE-B087-5B7C273918E1}" destId="{DDEA9687-B1C6-4AE1-8483-29B85F059552}" srcOrd="0" destOrd="0" presId="urn:microsoft.com/office/officeart/2005/8/layout/orgChart1"/>
    <dgm:cxn modelId="{9BE3FE4B-CB8E-45FE-A0E6-0B1FBC64A0B8}" srcId="{BC9BEC14-260F-44FB-B947-0F609F7F4679}" destId="{310C54E5-9EDC-43EE-A5F5-2C3C325F6D1C}" srcOrd="0" destOrd="0" parTransId="{AF8F4EEC-239E-42C7-87A2-FC7897D66883}" sibTransId="{CBFB5399-AEFE-4E44-BDBB-D4DF5629185A}"/>
    <dgm:cxn modelId="{31D3657A-7E8B-4A30-B356-245AE49E4AE1}" type="presOf" srcId="{049FA12D-FE34-4412-9D56-0648F3967D5B}" destId="{1AB38B65-0597-41D8-BC50-65F861CC9A06}" srcOrd="1" destOrd="0" presId="urn:microsoft.com/office/officeart/2005/8/layout/orgChart1"/>
    <dgm:cxn modelId="{712D9477-3C86-47FE-9ED9-6344791EAD7D}" type="presOf" srcId="{049FA12D-FE34-4412-9D56-0648F3967D5B}" destId="{36DC61D3-2ACA-4F00-925C-844389F53019}" srcOrd="0" destOrd="0" presId="urn:microsoft.com/office/officeart/2005/8/layout/orgChart1"/>
    <dgm:cxn modelId="{6EDB28EC-7925-4EFD-ADA7-03FEB192B656}" type="presOf" srcId="{AF8F4EEC-239E-42C7-87A2-FC7897D66883}" destId="{8D4F4064-4A3F-47AA-996F-C33A03DC1DCE}" srcOrd="0" destOrd="0" presId="urn:microsoft.com/office/officeart/2005/8/layout/orgChart1"/>
    <dgm:cxn modelId="{152208F9-8176-463E-8ACA-43197FF93309}" type="presOf" srcId="{8225993A-329D-46C2-BD6C-CF38520C7465}" destId="{FDBCEA7E-1B34-42D1-8A49-1F5A23E653E5}" srcOrd="1" destOrd="0" presId="urn:microsoft.com/office/officeart/2005/8/layout/orgChart1"/>
    <dgm:cxn modelId="{88489730-1B9F-4A14-ADBD-BF84F5F8943A}" srcId="{049FA12D-FE34-4412-9D56-0648F3967D5B}" destId="{8225993A-329D-46C2-BD6C-CF38520C7465}" srcOrd="0" destOrd="0" parTransId="{5A301B2C-DEA2-4DB3-918B-7A6156762FB5}" sibTransId="{D298CD7A-D260-4F8E-9CF6-B476E88822A8}"/>
    <dgm:cxn modelId="{7531A785-81BE-4BF1-8FB6-E5E7908DA332}" type="presOf" srcId="{310C54E5-9EDC-43EE-A5F5-2C3C325F6D1C}" destId="{A242FE7B-3D41-409E-870C-583DFDBFDB9D}" srcOrd="1" destOrd="0" presId="urn:microsoft.com/office/officeart/2005/8/layout/orgChart1"/>
    <dgm:cxn modelId="{E0807FA8-24B5-412D-93F9-E25F7FE00C46}" type="presOf" srcId="{267F09FB-D93B-4523-A319-0D2B1F7CAE05}" destId="{AD6248B2-ED1D-45E8-85DB-3C31AC1F00FF}" srcOrd="0" destOrd="0" presId="urn:microsoft.com/office/officeart/2005/8/layout/orgChart1"/>
    <dgm:cxn modelId="{9818B0A5-F195-4D49-89E2-3DF8A3C6CE9E}" srcId="{310C54E5-9EDC-43EE-A5F5-2C3C325F6D1C}" destId="{049FA12D-FE34-4412-9D56-0648F3967D5B}" srcOrd="0" destOrd="0" parTransId="{FF601EDF-B4BA-4C2B-8FFF-A386D9778265}" sibTransId="{7863C0DE-3921-4AB5-9C88-A00825F682B6}"/>
    <dgm:cxn modelId="{FBE3016B-4178-4C3D-801A-6BBC3C820B72}" type="presOf" srcId="{F6633369-80B2-41CE-B087-5B7C273918E1}" destId="{74023138-C18E-4071-88B0-E888E81BE74C}" srcOrd="1" destOrd="0" presId="urn:microsoft.com/office/officeart/2005/8/layout/orgChart1"/>
    <dgm:cxn modelId="{0C9978A6-B077-438F-959A-D8F1ABD8DE8C}" type="presOf" srcId="{BC9BEC14-260F-44FB-B947-0F609F7F4679}" destId="{38811747-F9B5-47A6-B2C4-662E601A194A}" srcOrd="0" destOrd="0" presId="urn:microsoft.com/office/officeart/2005/8/layout/orgChart1"/>
    <dgm:cxn modelId="{FFA26121-AE54-4633-8BC4-659737EAE875}" type="presOf" srcId="{8225993A-329D-46C2-BD6C-CF38520C7465}" destId="{F58FBE39-8E6A-4E2F-8D64-F0858162C42D}" srcOrd="0" destOrd="0" presId="urn:microsoft.com/office/officeart/2005/8/layout/orgChart1"/>
    <dgm:cxn modelId="{70002DF3-5E5B-4985-8386-9EB6C811229B}" type="presOf" srcId="{9208C927-CAFE-4676-A726-DD2327859332}" destId="{8F671330-E27A-4D5B-9AE9-140BDB915153}" srcOrd="0" destOrd="0" presId="urn:microsoft.com/office/officeart/2005/8/layout/orgChart1"/>
    <dgm:cxn modelId="{4CDEA8CC-F405-460B-A7F0-554429C8ED58}" type="presOf" srcId="{D2A75760-B65E-4164-8FBF-B55F799B8BFF}" destId="{457DCE82-6606-4A21-B19E-98120CD09837}" srcOrd="0" destOrd="0" presId="urn:microsoft.com/office/officeart/2005/8/layout/orgChart1"/>
    <dgm:cxn modelId="{792B3961-F85E-4442-AA9D-DB888F67E3E9}" type="presParOf" srcId="{457DCE82-6606-4A21-B19E-98120CD09837}" destId="{4311C56B-08AA-4575-8A90-AD317925A337}" srcOrd="0" destOrd="0" presId="urn:microsoft.com/office/officeart/2005/8/layout/orgChart1"/>
    <dgm:cxn modelId="{053BC15F-951C-4182-A383-8C8B69EA3B03}" type="presParOf" srcId="{4311C56B-08AA-4575-8A90-AD317925A337}" destId="{AD37BADC-B72B-4898-A6C1-698B24F2D5D3}" srcOrd="0" destOrd="0" presId="urn:microsoft.com/office/officeart/2005/8/layout/orgChart1"/>
    <dgm:cxn modelId="{DA3CCDFC-DEB9-4455-951C-55525413D082}" type="presParOf" srcId="{AD37BADC-B72B-4898-A6C1-698B24F2D5D3}" destId="{64801954-B516-4F3C-BD3C-8FA55739F211}" srcOrd="0" destOrd="0" presId="urn:microsoft.com/office/officeart/2005/8/layout/orgChart1"/>
    <dgm:cxn modelId="{8AAEE866-88C6-4C2D-8041-5DBCC68CB4C5}" type="presParOf" srcId="{AD37BADC-B72B-4898-A6C1-698B24F2D5D3}" destId="{1B067D61-1418-45A3-8890-B7CEBCDAF423}" srcOrd="1" destOrd="0" presId="urn:microsoft.com/office/officeart/2005/8/layout/orgChart1"/>
    <dgm:cxn modelId="{7BAA30F2-0A1A-4FA4-88FF-8453405D5926}" type="presParOf" srcId="{4311C56B-08AA-4575-8A90-AD317925A337}" destId="{35AF5D0F-DA10-495D-A20A-512B59F9F867}" srcOrd="1" destOrd="0" presId="urn:microsoft.com/office/officeart/2005/8/layout/orgChart1"/>
    <dgm:cxn modelId="{A85F4A89-7925-4687-B3D4-6FE4A12E5C66}" type="presParOf" srcId="{35AF5D0F-DA10-495D-A20A-512B59F9F867}" destId="{3F0DB4B4-AF46-463E-984D-E1D9EB037B03}" srcOrd="0" destOrd="0" presId="urn:microsoft.com/office/officeart/2005/8/layout/orgChart1"/>
    <dgm:cxn modelId="{73C66751-59C6-4D22-9B33-1CF4E1389BCA}" type="presParOf" srcId="{35AF5D0F-DA10-495D-A20A-512B59F9F867}" destId="{A8154B82-233A-4A28-AF3F-2708A76E49CF}" srcOrd="1" destOrd="0" presId="urn:microsoft.com/office/officeart/2005/8/layout/orgChart1"/>
    <dgm:cxn modelId="{0F3F71A8-2731-4F88-8B62-113E5888FC89}" type="presParOf" srcId="{A8154B82-233A-4A28-AF3F-2708A76E49CF}" destId="{0F0052AD-6D3F-45BD-9276-CD6EB3F6BC50}" srcOrd="0" destOrd="0" presId="urn:microsoft.com/office/officeart/2005/8/layout/orgChart1"/>
    <dgm:cxn modelId="{CF7D2933-BDFA-4678-BBF6-F0FE81B2620D}" type="presParOf" srcId="{0F0052AD-6D3F-45BD-9276-CD6EB3F6BC50}" destId="{38811747-F9B5-47A6-B2C4-662E601A194A}" srcOrd="0" destOrd="0" presId="urn:microsoft.com/office/officeart/2005/8/layout/orgChart1"/>
    <dgm:cxn modelId="{65755857-B76C-4AD9-93B1-08115DD3507E}" type="presParOf" srcId="{0F0052AD-6D3F-45BD-9276-CD6EB3F6BC50}" destId="{83C9C005-A990-4DE0-8228-D379006457B4}" srcOrd="1" destOrd="0" presId="urn:microsoft.com/office/officeart/2005/8/layout/orgChart1"/>
    <dgm:cxn modelId="{DB2E45B0-7797-43B1-BF0F-EE80B107C6FB}" type="presParOf" srcId="{A8154B82-233A-4A28-AF3F-2708A76E49CF}" destId="{02CC9939-98F0-486F-81FF-671F7E713623}" srcOrd="1" destOrd="0" presId="urn:microsoft.com/office/officeart/2005/8/layout/orgChart1"/>
    <dgm:cxn modelId="{7343C1C0-9601-467B-8321-85C480BD2092}" type="presParOf" srcId="{02CC9939-98F0-486F-81FF-671F7E713623}" destId="{8D4F4064-4A3F-47AA-996F-C33A03DC1DCE}" srcOrd="0" destOrd="0" presId="urn:microsoft.com/office/officeart/2005/8/layout/orgChart1"/>
    <dgm:cxn modelId="{A187FAEE-94EF-4467-8623-2439F7822AD7}" type="presParOf" srcId="{02CC9939-98F0-486F-81FF-671F7E713623}" destId="{7FE2C01A-7751-4A23-9B5F-0F174477210D}" srcOrd="1" destOrd="0" presId="urn:microsoft.com/office/officeart/2005/8/layout/orgChart1"/>
    <dgm:cxn modelId="{A2423513-E7F2-4D62-83C1-CBE768898159}" type="presParOf" srcId="{7FE2C01A-7751-4A23-9B5F-0F174477210D}" destId="{76F36154-8926-403B-9492-9375618E6CB8}" srcOrd="0" destOrd="0" presId="urn:microsoft.com/office/officeart/2005/8/layout/orgChart1"/>
    <dgm:cxn modelId="{A8B500D9-5D38-4793-96C0-763EABC64A67}" type="presParOf" srcId="{76F36154-8926-403B-9492-9375618E6CB8}" destId="{103AE115-ED13-47F2-A141-A8AED4633D72}" srcOrd="0" destOrd="0" presId="urn:microsoft.com/office/officeart/2005/8/layout/orgChart1"/>
    <dgm:cxn modelId="{9F5B6D75-08D3-4CE8-8430-036D2168B6F0}" type="presParOf" srcId="{76F36154-8926-403B-9492-9375618E6CB8}" destId="{A242FE7B-3D41-409E-870C-583DFDBFDB9D}" srcOrd="1" destOrd="0" presId="urn:microsoft.com/office/officeart/2005/8/layout/orgChart1"/>
    <dgm:cxn modelId="{A634E926-34FA-4533-9F39-16BF88453F9A}" type="presParOf" srcId="{7FE2C01A-7751-4A23-9B5F-0F174477210D}" destId="{4F63F49A-0476-47BB-9112-44D86B4C731C}" srcOrd="1" destOrd="0" presId="urn:microsoft.com/office/officeart/2005/8/layout/orgChart1"/>
    <dgm:cxn modelId="{29B3821C-BDFC-4EE1-99DC-94024CADE7AC}" type="presParOf" srcId="{4F63F49A-0476-47BB-9112-44D86B4C731C}" destId="{77577862-20E3-4A06-B954-5DDA596676E6}" srcOrd="0" destOrd="0" presId="urn:microsoft.com/office/officeart/2005/8/layout/orgChart1"/>
    <dgm:cxn modelId="{D00B0D25-A639-4503-8196-30BBBE1B7B40}" type="presParOf" srcId="{4F63F49A-0476-47BB-9112-44D86B4C731C}" destId="{FEFF4B72-569D-4DA3-8B51-21DFB8414D52}" srcOrd="1" destOrd="0" presId="urn:microsoft.com/office/officeart/2005/8/layout/orgChart1"/>
    <dgm:cxn modelId="{204A21C9-D5CD-468D-A974-4E2BD189CFE2}" type="presParOf" srcId="{FEFF4B72-569D-4DA3-8B51-21DFB8414D52}" destId="{1030058D-8603-47A3-A508-C4BB8254058B}" srcOrd="0" destOrd="0" presId="urn:microsoft.com/office/officeart/2005/8/layout/orgChart1"/>
    <dgm:cxn modelId="{E06A549C-9633-4C08-983C-41BC0754622B}" type="presParOf" srcId="{1030058D-8603-47A3-A508-C4BB8254058B}" destId="{36DC61D3-2ACA-4F00-925C-844389F53019}" srcOrd="0" destOrd="0" presId="urn:microsoft.com/office/officeart/2005/8/layout/orgChart1"/>
    <dgm:cxn modelId="{256D3356-74E0-4547-BA79-EAF08AC7FC67}" type="presParOf" srcId="{1030058D-8603-47A3-A508-C4BB8254058B}" destId="{1AB38B65-0597-41D8-BC50-65F861CC9A06}" srcOrd="1" destOrd="0" presId="urn:microsoft.com/office/officeart/2005/8/layout/orgChart1"/>
    <dgm:cxn modelId="{868EFDCF-7C96-4AF7-B328-64D587E30D84}" type="presParOf" srcId="{FEFF4B72-569D-4DA3-8B51-21DFB8414D52}" destId="{04116234-D9DC-48BD-94E3-2D9235C76DD1}" srcOrd="1" destOrd="0" presId="urn:microsoft.com/office/officeart/2005/8/layout/orgChart1"/>
    <dgm:cxn modelId="{53EDE9AB-425F-44A7-B9FD-761D3184E438}" type="presParOf" srcId="{04116234-D9DC-48BD-94E3-2D9235C76DD1}" destId="{B67858D9-2D8A-40FE-9501-FF0FABCA8DBA}" srcOrd="0" destOrd="0" presId="urn:microsoft.com/office/officeart/2005/8/layout/orgChart1"/>
    <dgm:cxn modelId="{28117B91-8C7C-486C-B103-CD86C52ACD18}" type="presParOf" srcId="{04116234-D9DC-48BD-94E3-2D9235C76DD1}" destId="{E4B5BA5C-DA3D-47CA-BE28-E80CB6697FEF}" srcOrd="1" destOrd="0" presId="urn:microsoft.com/office/officeart/2005/8/layout/orgChart1"/>
    <dgm:cxn modelId="{0C0DEACB-62BE-47D0-9B7D-4C152B6A4595}" type="presParOf" srcId="{E4B5BA5C-DA3D-47CA-BE28-E80CB6697FEF}" destId="{92E00E1A-503C-4094-AE95-E3344EF89BCB}" srcOrd="0" destOrd="0" presId="urn:microsoft.com/office/officeart/2005/8/layout/orgChart1"/>
    <dgm:cxn modelId="{DA824956-3847-4D35-BE00-81651938248F}" type="presParOf" srcId="{92E00E1A-503C-4094-AE95-E3344EF89BCB}" destId="{F58FBE39-8E6A-4E2F-8D64-F0858162C42D}" srcOrd="0" destOrd="0" presId="urn:microsoft.com/office/officeart/2005/8/layout/orgChart1"/>
    <dgm:cxn modelId="{D87C2608-5757-4EFA-9F10-C952BA7EB2F5}" type="presParOf" srcId="{92E00E1A-503C-4094-AE95-E3344EF89BCB}" destId="{FDBCEA7E-1B34-42D1-8A49-1F5A23E653E5}" srcOrd="1" destOrd="0" presId="urn:microsoft.com/office/officeart/2005/8/layout/orgChart1"/>
    <dgm:cxn modelId="{102885A2-8DBD-4EC6-9C60-5EEA400ED1F6}" type="presParOf" srcId="{E4B5BA5C-DA3D-47CA-BE28-E80CB6697FEF}" destId="{B3423589-47CE-46AF-A91D-0E921A70EDEA}" srcOrd="1" destOrd="0" presId="urn:microsoft.com/office/officeart/2005/8/layout/orgChart1"/>
    <dgm:cxn modelId="{9B42B20C-321B-419C-B11B-4AE83A395F89}" type="presParOf" srcId="{E4B5BA5C-DA3D-47CA-BE28-E80CB6697FEF}" destId="{03E669B4-A82F-470E-ABB1-BA380E691560}" srcOrd="2" destOrd="0" presId="urn:microsoft.com/office/officeart/2005/8/layout/orgChart1"/>
    <dgm:cxn modelId="{0A542B29-B67D-4D93-BAF3-CD7D738610B0}" type="presParOf" srcId="{FEFF4B72-569D-4DA3-8B51-21DFB8414D52}" destId="{E5AD33CF-54CB-4757-8415-1F1414D54565}" srcOrd="2" destOrd="0" presId="urn:microsoft.com/office/officeart/2005/8/layout/orgChart1"/>
    <dgm:cxn modelId="{0C52C6B5-BAF6-47F6-BA7A-C982B4916382}" type="presParOf" srcId="{4F63F49A-0476-47BB-9112-44D86B4C731C}" destId="{AD6248B2-ED1D-45E8-85DB-3C31AC1F00FF}" srcOrd="2" destOrd="0" presId="urn:microsoft.com/office/officeart/2005/8/layout/orgChart1"/>
    <dgm:cxn modelId="{985482EB-6F7D-47E0-8253-126F2BDF5FC9}" type="presParOf" srcId="{4F63F49A-0476-47BB-9112-44D86B4C731C}" destId="{4F3F0FFB-E639-4A25-81AD-D7940E28B50B}" srcOrd="3" destOrd="0" presId="urn:microsoft.com/office/officeart/2005/8/layout/orgChart1"/>
    <dgm:cxn modelId="{B93020F3-A4E7-45B5-9985-6D62B7423F87}" type="presParOf" srcId="{4F3F0FFB-E639-4A25-81AD-D7940E28B50B}" destId="{531C3C42-8A46-40D0-BA4A-B2D4BA5C694C}" srcOrd="0" destOrd="0" presId="urn:microsoft.com/office/officeart/2005/8/layout/orgChart1"/>
    <dgm:cxn modelId="{201919D8-AD65-469F-A636-0D1FA67FD9EA}" type="presParOf" srcId="{531C3C42-8A46-40D0-BA4A-B2D4BA5C694C}" destId="{A60ED6B8-1A29-47DC-9725-0BE1C7115FB5}" srcOrd="0" destOrd="0" presId="urn:microsoft.com/office/officeart/2005/8/layout/orgChart1"/>
    <dgm:cxn modelId="{95F910D9-4153-4CD0-A910-71C50105FCA3}" type="presParOf" srcId="{531C3C42-8A46-40D0-BA4A-B2D4BA5C694C}" destId="{57DA8EC4-07F8-473E-BA93-0C8037CF3D1E}" srcOrd="1" destOrd="0" presId="urn:microsoft.com/office/officeart/2005/8/layout/orgChart1"/>
    <dgm:cxn modelId="{C78D16DE-C6D2-4D7C-B866-6395DB8DF757}" type="presParOf" srcId="{4F3F0FFB-E639-4A25-81AD-D7940E28B50B}" destId="{824E119A-3CDA-4E8B-BB78-3E1B325E9460}" srcOrd="1" destOrd="0" presId="urn:microsoft.com/office/officeart/2005/8/layout/orgChart1"/>
    <dgm:cxn modelId="{A0F3CA7B-05BC-4D1E-85BF-C5AAD38217E8}" type="presParOf" srcId="{4F3F0FFB-E639-4A25-81AD-D7940E28B50B}" destId="{7EC3BC26-6604-432A-859D-55081001201E}" srcOrd="2" destOrd="0" presId="urn:microsoft.com/office/officeart/2005/8/layout/orgChart1"/>
    <dgm:cxn modelId="{9D3D44F4-9F84-4821-A233-E1B396AD573E}" type="presParOf" srcId="{7EC3BC26-6604-432A-859D-55081001201E}" destId="{8F671330-E27A-4D5B-9AE9-140BDB915153}" srcOrd="0" destOrd="0" presId="urn:microsoft.com/office/officeart/2005/8/layout/orgChart1"/>
    <dgm:cxn modelId="{437C03E8-60C8-42F6-878D-410E5AB9D247}" type="presParOf" srcId="{7EC3BC26-6604-432A-859D-55081001201E}" destId="{0DC153CA-7520-49C4-9418-C072D358D7D5}" srcOrd="1" destOrd="0" presId="urn:microsoft.com/office/officeart/2005/8/layout/orgChart1"/>
    <dgm:cxn modelId="{08BCC197-76AC-4ECF-B64C-8335B6B32417}" type="presParOf" srcId="{0DC153CA-7520-49C4-9418-C072D358D7D5}" destId="{C69AA61B-8517-4622-88BB-E5F17A34F846}" srcOrd="0" destOrd="0" presId="urn:microsoft.com/office/officeart/2005/8/layout/orgChart1"/>
    <dgm:cxn modelId="{AFCAF3FC-627A-46CA-8DF6-75278001549E}" type="presParOf" srcId="{C69AA61B-8517-4622-88BB-E5F17A34F846}" destId="{DDEA9687-B1C6-4AE1-8483-29B85F059552}" srcOrd="0" destOrd="0" presId="urn:microsoft.com/office/officeart/2005/8/layout/orgChart1"/>
    <dgm:cxn modelId="{60982E3B-9694-405B-814F-27D2692B7DDF}" type="presParOf" srcId="{C69AA61B-8517-4622-88BB-E5F17A34F846}" destId="{74023138-C18E-4071-88B0-E888E81BE74C}" srcOrd="1" destOrd="0" presId="urn:microsoft.com/office/officeart/2005/8/layout/orgChart1"/>
    <dgm:cxn modelId="{77C691C2-F5D6-4629-9E6C-D1BBAFE0C870}" type="presParOf" srcId="{0DC153CA-7520-49C4-9418-C072D358D7D5}" destId="{548E2A40-A9F2-49B0-A904-25C5ADF88205}" srcOrd="1" destOrd="0" presId="urn:microsoft.com/office/officeart/2005/8/layout/orgChart1"/>
    <dgm:cxn modelId="{40A56E14-ADFE-4A0E-87BA-9E8886CD3B43}" type="presParOf" srcId="{0DC153CA-7520-49C4-9418-C072D358D7D5}" destId="{F396F042-9F14-4EED-A014-5842CC59BF87}" srcOrd="2" destOrd="0" presId="urn:microsoft.com/office/officeart/2005/8/layout/orgChart1"/>
    <dgm:cxn modelId="{BCD5437E-868F-4195-B391-D7C2112FBEE6}" type="presParOf" srcId="{7FE2C01A-7751-4A23-9B5F-0F174477210D}" destId="{F95FE761-601D-43EF-92D2-763BDB276444}" srcOrd="2" destOrd="0" presId="urn:microsoft.com/office/officeart/2005/8/layout/orgChart1"/>
    <dgm:cxn modelId="{322CA314-A7E0-4220-A17C-6BF27F212E9A}" type="presParOf" srcId="{A8154B82-233A-4A28-AF3F-2708A76E49CF}" destId="{B68F4668-4155-47B6-A8B5-40A020DB5BF3}" srcOrd="2" destOrd="0" presId="urn:microsoft.com/office/officeart/2005/8/layout/orgChart1"/>
    <dgm:cxn modelId="{D3943B9F-FF26-4FAE-A29E-DD833CC03D4B}" type="presParOf" srcId="{4311C56B-08AA-4575-8A90-AD317925A337}" destId="{15959FCD-471C-4262-9047-C65BA843D5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9898ABC-CA64-41A3-B5DC-FE1C3F9E38CC}" type="datetimeFigureOut">
              <a:rPr lang="en-US"/>
              <a:pPr/>
              <a:t>12/13/2012</a:t>
            </a:fld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BCB16F-9E47-45CD-8F1C-02E4595A8E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62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lIns="0" tIns="0" rIns="0" bIns="0"/>
          <a:lstStyle/>
          <a:p>
            <a:pPr marL="85725" indent="-85725" defTabSz="4572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>
                <a:latin typeface="Arial" charset="0"/>
              </a:rPr>
              <a:t>Findings on the first MRI brain scans after birth (n = 119).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EABC0A-A482-4F48-BD3E-E13DD5E8B507}" type="slidenum">
              <a:rPr lang="en-GB" sz="1200"/>
              <a:pPr algn="r"/>
              <a:t>41</a:t>
            </a:fld>
            <a:endParaRPr lang="en-GB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CB236B2-B8F5-47C6-8826-0419502395EF}" type="slidenum">
              <a:rPr lang="en-GB" sz="1200"/>
              <a:pPr algn="r"/>
              <a:t>42</a:t>
            </a:fld>
            <a:endParaRPr lang="en-GB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4CD64AD-24C5-435F-A60A-EFC71FE17400}" type="slidenum">
              <a:rPr lang="en-GB" sz="1200"/>
              <a:pPr algn="r"/>
              <a:t>45</a:t>
            </a:fld>
            <a:endParaRPr lang="en-GB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5A17F9-15E5-49FE-AF8C-07A4B0712621}" type="slidenum">
              <a:rPr lang="en-GB" sz="1200"/>
              <a:pPr algn="r"/>
              <a:t>46</a:t>
            </a:fld>
            <a:endParaRPr lang="en-GB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56FBC56-9D1D-4F29-B418-AA8D8E687613}" type="slidenum">
              <a:rPr lang="en-GB" sz="1200"/>
              <a:pPr algn="r"/>
              <a:t>47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03782B-E728-43C0-A3DD-99B5D964CE90}" type="slidenum">
              <a:rPr lang="en-GB" sz="1200"/>
              <a:pPr algn="r"/>
              <a:t>48</a:t>
            </a:fld>
            <a:endParaRPr lang="en-GB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007D1F3-EC35-4BA2-B8AD-94B6FE60D64F}" type="slidenum">
              <a:rPr lang="en-GB" sz="1200"/>
              <a:pPr algn="r"/>
              <a:t>49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A456112-200E-4360-824E-BC2C9248E049}" type="slidenum">
              <a:rPr lang="en-GB" sz="1200"/>
              <a:pPr algn="r"/>
              <a:t>50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05ADAD-3284-452F-9D61-2DF5B250B524}" type="slidenum">
              <a:rPr lang="en-GB" sz="1200"/>
              <a:pPr algn="r"/>
              <a:t>51</a:t>
            </a:fld>
            <a:endParaRPr lang="en-GB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B78AAA7-237A-4A94-9286-8AD7E62EC905}" type="slidenum">
              <a:rPr lang="en-GB" sz="1200"/>
              <a:pPr algn="r"/>
              <a:t>52</a:t>
            </a:fld>
            <a:endParaRPr lang="en-GB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lIns="0" tIns="0" rIns="0" bIns="0"/>
          <a:lstStyle/>
          <a:p>
            <a:pPr marL="85725" indent="-85725" defTabSz="457200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>
                <a:latin typeface="Arial" charset="0"/>
              </a:rPr>
              <a:t>Findings on the term MRI brain scans (n = 87).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20A774D-B3E0-4094-AEAB-EAD056C5FFC7}" type="slidenum">
              <a:rPr lang="en-GB" sz="1200"/>
              <a:pPr algn="r"/>
              <a:t>53</a:t>
            </a:fld>
            <a:endParaRPr lang="en-GB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B386D3B-B4A6-407E-B449-B97B054552D0}" type="slidenum">
              <a:rPr lang="en-GB" sz="1200"/>
              <a:pPr algn="r"/>
              <a:t>55</a:t>
            </a:fld>
            <a:endParaRPr lang="en-GB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0AFB1D9-AFCF-43EA-A97A-613E0DDAE248}" type="slidenum">
              <a:rPr lang="en-GB" sz="1200">
                <a:latin typeface="Times" charset="0"/>
                <a:ea typeface="ＭＳ Ｐゴシック" pitchFamily="34" charset="-128"/>
              </a:rPr>
              <a:pPr algn="r" eaLnBrk="0" hangingPunct="0"/>
              <a:t>56</a:t>
            </a:fld>
            <a:endParaRPr lang="en-GB" sz="1200">
              <a:latin typeface="Times" charset="0"/>
              <a:ea typeface="ＭＳ Ｐゴシック" pitchFamily="34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BD083E4-4E46-4D83-9560-7A2213A23593}" type="slidenum">
              <a:rPr lang="en-GB" sz="1200">
                <a:latin typeface="Times" charset="0"/>
                <a:ea typeface="ＭＳ Ｐゴシック" pitchFamily="34" charset="-128"/>
              </a:rPr>
              <a:pPr algn="r" eaLnBrk="0" hangingPunct="0"/>
              <a:t>57</a:t>
            </a:fld>
            <a:endParaRPr lang="en-GB" sz="1200">
              <a:latin typeface="Times" charset="0"/>
              <a:ea typeface="ＭＳ Ｐゴシック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F602A4B-8452-4ACD-9CBB-EE411F6BFE13}" type="slidenum">
              <a:rPr lang="en-GB" altLang="en-GB" sz="1200">
                <a:latin typeface="Times" charset="0"/>
                <a:ea typeface="ＭＳ Ｐゴシック" pitchFamily="34" charset="-128"/>
              </a:rPr>
              <a:pPr algn="r" eaLnBrk="0" hangingPunct="0"/>
              <a:t>58</a:t>
            </a:fld>
            <a:endParaRPr lang="en-GB" altLang="en-GB" sz="1200">
              <a:latin typeface="Times" charset="0"/>
              <a:ea typeface="ＭＳ Ｐゴシック" pitchFamily="34" charset="-128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76371B1-E1A6-4F32-B68B-214D0B8869F5}" type="slidenum">
              <a:rPr lang="en-GB" sz="1200"/>
              <a:pPr algn="r"/>
              <a:t>32</a:t>
            </a:fld>
            <a:endParaRPr lang="en-GB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EBC05BC-ED84-4821-9595-C2D24D031B87}" type="slidenum">
              <a:rPr lang="en-GB" sz="1200"/>
              <a:pPr algn="r"/>
              <a:t>34</a:t>
            </a:fld>
            <a:endParaRPr lang="en-GB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AF2F28B-DCCD-425B-BCDA-592D864B8E51}" type="slidenum">
              <a:rPr lang="en-GB" sz="1200"/>
              <a:pPr algn="r"/>
              <a:t>36</a:t>
            </a:fld>
            <a:endParaRPr lang="en-GB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5CCD786-867A-4C74-BDC1-CA1AF9654B7B}" type="slidenum">
              <a:rPr lang="en-GB" sz="1200"/>
              <a:pPr algn="r"/>
              <a:t>37</a:t>
            </a:fld>
            <a:endParaRPr lang="en-GB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96B000D-CB11-4EAC-9436-28C6E1A52038}" type="slidenum">
              <a:rPr lang="en-GB" sz="1200"/>
              <a:pPr algn="r"/>
              <a:t>38</a:t>
            </a:fld>
            <a:endParaRPr lang="en-GB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D51F22-6D51-462C-8916-FB3479BFF408}" type="slidenum">
              <a:rPr lang="en-GB" sz="1200"/>
              <a:pPr algn="r"/>
              <a:t>39</a:t>
            </a:fld>
            <a:endParaRPr lang="en-GB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09BF44-0F3B-49F0-A3A2-90EA07C2F101}" type="slidenum">
              <a:rPr lang="en-GB" sz="1200"/>
              <a:pPr algn="r"/>
              <a:t>40</a:t>
            </a:fld>
            <a:endParaRPr lang="en-GB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6F56F-7071-49E6-92BB-5A064F67C6C7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5D9C0-9799-455B-A5A0-297341FC6F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ED789-BDAF-4597-83F7-6709D3D14CD4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0E93E-F062-4894-9486-4313AE4539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C5E39-443D-4569-8CA9-4750A38F6FCB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8F200-1E60-4E8F-862F-9362A072D0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3DB7-891E-4A0B-8051-AF0BA4057B76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2883A-462D-46BC-924B-1CF39EE55C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EB648-E98C-4444-9AFB-A70AD3CE71AA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B49C9-3E44-4A9A-9BB9-C37DA90DFD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E6811-1E2C-41B6-90C3-7B1C8D04D61C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EC5E-642C-4968-B4B8-A9201032B3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32E7B-3904-41A7-861A-4642E800561D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E1342-0452-4E74-9C52-DA3C464B45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78921-400F-4524-99E6-27557D00193D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61363-F9C2-4084-93FD-D32CADF7F2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3710A-CCE6-44FF-8C6B-6BC050422222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AA9C5-4EE1-4DBE-B60C-3AA3969344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96ECE-969E-4307-B337-B05D5CA8E032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A4C06-B0F1-40C7-8735-60A2A987B4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4CEEF-A116-4325-87B3-36F41717B7DF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ACDD-A528-4486-B720-5CD3C0230D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6578A-F0E0-441D-B017-DC0A086DC8C9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9553A-2F9E-4D42-AB29-B92F57B1CD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DC136A-2543-46CB-BE52-79A4FBDD3210}" type="datetimeFigureOut">
              <a:rPr lang="en-GB"/>
              <a:pPr>
                <a:defRPr/>
              </a:pPr>
              <a:t>13/12/2012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B6F89D-01A5-44A0-980E-8E7CEC8069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1251674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ubmed/2009156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143000"/>
          </a:xfrm>
        </p:spPr>
        <p:txBody>
          <a:bodyPr/>
          <a:lstStyle/>
          <a:p>
            <a:pPr eaLnBrk="1" hangingPunct="1"/>
            <a:r>
              <a:rPr lang="en-GB" sz="4800" dirty="0" smtClean="0">
                <a:latin typeface="Arial" pitchFamily="34" charset="0"/>
                <a:cs typeface="Arial" pitchFamily="34" charset="0"/>
              </a:rPr>
              <a:t>Injury of the immature brain</a:t>
            </a:r>
            <a:endParaRPr lang="en-GB" sz="4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Mechanisms and prospects for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neuroprotection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143000" y="5715000"/>
            <a:ext cx="693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Dr Denis </a:t>
            </a:r>
            <a:r>
              <a:rPr lang="en-GB" sz="2000" dirty="0" err="1">
                <a:latin typeface="Arial" pitchFamily="34" charset="0"/>
                <a:cs typeface="Arial" pitchFamily="34" charset="0"/>
              </a:rPr>
              <a:t>Azzopardi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, ICM, London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D:\New Folder\pvl_pa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4953000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6106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>
                <a:solidFill>
                  <a:schemeClr val="tx2"/>
                </a:solidFill>
                <a:latin typeface="Calibri" pitchFamily="34" charset="0"/>
              </a:rPr>
              <a:t>White Matter Injury in the Preterm: Pathogenesis</a:t>
            </a:r>
          </a:p>
          <a:p>
            <a:pPr algn="ctr">
              <a:spcBef>
                <a:spcPct val="50000"/>
              </a:spcBef>
            </a:pPr>
            <a:endParaRPr lang="en-GB" sz="36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2743200" y="5638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23557" name="Text Box 13"/>
          <p:cNvSpPr txBox="1">
            <a:spLocks noChangeArrowheads="1"/>
          </p:cNvSpPr>
          <p:nvPr/>
        </p:nvSpPr>
        <p:spPr bwMode="auto">
          <a:xfrm>
            <a:off x="5410200" y="1676400"/>
            <a:ext cx="373380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>
                <a:latin typeface="Calibri" pitchFamily="34" charset="0"/>
              </a:rPr>
              <a:t>Ischaemia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GB">
                <a:latin typeface="Calibri" pitchFamily="34" charset="0"/>
              </a:rPr>
              <a:t>Arterial end zones and border zones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GB">
                <a:latin typeface="Calibri" pitchFamily="34" charset="0"/>
              </a:rPr>
              <a:t>Systemic hypotension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GB">
                <a:latin typeface="Calibri" pitchFamily="34" charset="0"/>
              </a:rPr>
              <a:t>Hypocarbia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>
                <a:latin typeface="Calibri" pitchFamily="34" charset="0"/>
              </a:rPr>
              <a:t>Intrinsic vulnerability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>
                <a:latin typeface="Calibri" pitchFamily="34" charset="0"/>
              </a:rPr>
              <a:t>Infection-Inflammation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>
                <a:latin typeface="Calibri" pitchFamily="34" charset="0"/>
              </a:rPr>
              <a:t>Glutamate toxicity</a:t>
            </a:r>
          </a:p>
        </p:txBody>
      </p:sp>
      <p:sp>
        <p:nvSpPr>
          <p:cNvPr id="23558" name="Rectangle 14"/>
          <p:cNvSpPr>
            <a:spLocks noChangeArrowheads="1"/>
          </p:cNvSpPr>
          <p:nvPr/>
        </p:nvSpPr>
        <p:spPr bwMode="auto">
          <a:xfrm>
            <a:off x="2590800" y="6248400"/>
            <a:ext cx="536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>
                <a:solidFill>
                  <a:srgbClr val="EAEAEA"/>
                </a:solidFill>
                <a:latin typeface="Calibri" pitchFamily="34" charset="0"/>
              </a:rPr>
              <a:t>Neurology of the Newborn (Volpe) 4</a:t>
            </a:r>
            <a:r>
              <a:rPr lang="en-GB" sz="2000" i="1" baseline="30000">
                <a:solidFill>
                  <a:srgbClr val="EAEAEA"/>
                </a:solidFill>
                <a:latin typeface="Calibri" pitchFamily="34" charset="0"/>
              </a:rPr>
              <a:t>th</a:t>
            </a:r>
            <a:r>
              <a:rPr lang="en-GB" sz="2000" i="1">
                <a:solidFill>
                  <a:srgbClr val="EAEAEA"/>
                </a:solidFill>
                <a:latin typeface="Calibri" pitchFamily="34" charset="0"/>
              </a:rPr>
              <a:t> edition 2000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Infection, Inflammation and Immunology</a:t>
            </a:r>
            <a:endParaRPr lang="en-US" smtClean="0"/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86000"/>
            <a:ext cx="7772400" cy="3200400"/>
          </a:xfrm>
        </p:spPr>
        <p:txBody>
          <a:bodyPr/>
          <a:lstStyle/>
          <a:p>
            <a:pPr eaLnBrk="1" hangingPunct="1"/>
            <a:r>
              <a:rPr lang="en-US" smtClean="0"/>
              <a:t>Intrauterine infection is a major association of preterm delivery</a:t>
            </a:r>
          </a:p>
          <a:p>
            <a:pPr lvl="1" eaLnBrk="1" hangingPunct="1">
              <a:buFontTx/>
              <a:buNone/>
            </a:pPr>
            <a:r>
              <a:rPr lang="en-US" sz="2000" smtClean="0"/>
              <a:t>	</a:t>
            </a:r>
          </a:p>
          <a:p>
            <a:pPr eaLnBrk="1" hangingPunct="1"/>
            <a:r>
              <a:rPr lang="en-US" smtClean="0"/>
              <a:t>Does intrauterine infection damage the brain?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79248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838200" y="5548313"/>
            <a:ext cx="716280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</a:pPr>
            <a:r>
              <a:rPr lang="en-GB" sz="2000" i="1">
                <a:latin typeface="Calibri" pitchFamily="34" charset="0"/>
              </a:rPr>
              <a:t>Dev Med Child Neurol Suppl. 2001 Mar;86:18-20.</a:t>
            </a:r>
            <a:r>
              <a:rPr lang="en-GB">
                <a:latin typeface="Calibri" pitchFamily="34" charset="0"/>
              </a:rPr>
              <a:t/>
            </a:r>
            <a:br>
              <a:rPr lang="en-GB">
                <a:latin typeface="Calibri" pitchFamily="34" charset="0"/>
              </a:rPr>
            </a:br>
            <a:r>
              <a:rPr lang="en-US" u="sng">
                <a:hlinkClick r:id="rId3" tooltip="Clinics in perinatology."/>
              </a:rPr>
              <a:t>Clin Perinatol.</a:t>
            </a:r>
            <a:r>
              <a:rPr lang="en-US"/>
              <a:t> 2002 Dec;29(4):745-63. </a:t>
            </a:r>
            <a:endParaRPr lang="en-GB">
              <a:solidFill>
                <a:srgbClr val="EAEAEA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GB">
              <a:solidFill>
                <a:srgbClr val="EAEAEA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47" name="Group 23"/>
          <p:cNvGraphicFramePr>
            <a:graphicFrameLocks noGrp="1"/>
          </p:cNvGraphicFramePr>
          <p:nvPr/>
        </p:nvGraphicFramePr>
        <p:xfrm>
          <a:off x="609600" y="1600200"/>
          <a:ext cx="8040688" cy="3162300"/>
        </p:xfrm>
        <a:graphic>
          <a:graphicData uri="http://schemas.openxmlformats.org/drawingml/2006/table">
            <a:tbl>
              <a:tblPr/>
              <a:tblGrid>
                <a:gridCol w="3028950"/>
                <a:gridCol w="2463800"/>
                <a:gridCol w="2547938"/>
              </a:tblGrid>
              <a:tr h="1293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Chorioamnionitis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PVL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(RR; 95% CI)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(RR; 95% CI)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5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Clinical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3.0; 2.2-4.0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1.9; 1.4-2.5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Histologic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2.1; 1.5-2.9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1.6; 0.9-2.7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43" name="Text Box 49"/>
          <p:cNvSpPr txBox="1">
            <a:spLocks noChangeArrowheads="1"/>
          </p:cNvSpPr>
          <p:nvPr/>
        </p:nvSpPr>
        <p:spPr bwMode="auto">
          <a:xfrm>
            <a:off x="762000" y="5029200"/>
            <a:ext cx="746760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000" b="1"/>
              <a:t>Chorioamnionitis as a Risk Factor for Cerebral Palsy</a:t>
            </a:r>
            <a:r>
              <a:rPr lang="en-GB" sz="2000"/>
              <a:t>: </a:t>
            </a:r>
            <a:r>
              <a:rPr lang="en-GB" sz="2000" b="1"/>
              <a:t>A Meta-analysis</a:t>
            </a:r>
            <a:r>
              <a:rPr lang="en-GB" sz="2800"/>
              <a:t> </a:t>
            </a:r>
            <a:r>
              <a:rPr lang="en-GB" sz="2000" i="1"/>
              <a:t>JAMA </a:t>
            </a:r>
            <a:r>
              <a:rPr lang="en-GB" sz="2000" b="1" i="1"/>
              <a:t>Vol. 284 No. 11, September 20, 2000</a:t>
            </a:r>
            <a:endParaRPr lang="en-GB" sz="2800"/>
          </a:p>
          <a:p>
            <a:pPr>
              <a:spcBef>
                <a:spcPct val="50000"/>
              </a:spcBef>
            </a:pPr>
            <a:endParaRPr lang="en-GB">
              <a:latin typeface="Calibri" pitchFamily="34" charset="0"/>
            </a:endParaRPr>
          </a:p>
        </p:txBody>
      </p:sp>
      <p:sp>
        <p:nvSpPr>
          <p:cNvPr id="26644" name="Text Box 59"/>
          <p:cNvSpPr txBox="1">
            <a:spLocks noChangeArrowheads="1"/>
          </p:cNvSpPr>
          <p:nvPr/>
        </p:nvSpPr>
        <p:spPr bwMode="auto">
          <a:xfrm>
            <a:off x="533400" y="381000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>
                <a:solidFill>
                  <a:schemeClr val="tx2"/>
                </a:solidFill>
                <a:latin typeface="Calibri" pitchFamily="34" charset="0"/>
              </a:rPr>
              <a:t>White Matter Injury in Preterm Infants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362200" y="685800"/>
          <a:ext cx="6553200" cy="491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SPW 5.0 Graph" r:id="rId3" imgW="7697160" imgH="5771520" progId="">
                  <p:embed/>
                </p:oleObj>
              </mc:Choice>
              <mc:Fallback>
                <p:oleObj name="SPW 5.0 Graph" r:id="rId3" imgW="7697160" imgH="57715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685800"/>
                        <a:ext cx="6553200" cy="491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470525" y="6438900"/>
            <a:ext cx="262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EAEAEA"/>
                </a:solidFill>
                <a:latin typeface="Calibri" pitchFamily="34" charset="0"/>
              </a:rPr>
              <a:t>(Duggan et al Lancet 2001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28600" y="685800"/>
            <a:ext cx="18446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  <a:latin typeface="Calibri" pitchFamily="34" charset="0"/>
              </a:rPr>
              <a:t>Abnormal MRI soon after birth is associated with a fetal immune activation and inflammation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1062038" y="1368425"/>
            <a:ext cx="6904037" cy="4994275"/>
            <a:chOff x="567" y="979"/>
            <a:chExt cx="4349" cy="3146"/>
          </a:xfrm>
        </p:grpSpPr>
        <p:sp>
          <p:nvSpPr>
            <p:cNvPr id="40967" name="Line 3"/>
            <p:cNvSpPr>
              <a:spLocks noChangeShapeType="1"/>
            </p:cNvSpPr>
            <p:nvPr/>
          </p:nvSpPr>
          <p:spPr bwMode="auto">
            <a:xfrm flipV="1">
              <a:off x="1714" y="359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68" name="Line 4"/>
            <p:cNvSpPr>
              <a:spLocks noChangeShapeType="1"/>
            </p:cNvSpPr>
            <p:nvPr/>
          </p:nvSpPr>
          <p:spPr bwMode="auto">
            <a:xfrm flipV="1">
              <a:off x="2303" y="359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69" name="Line 5"/>
            <p:cNvSpPr>
              <a:spLocks noChangeShapeType="1"/>
            </p:cNvSpPr>
            <p:nvPr/>
          </p:nvSpPr>
          <p:spPr bwMode="auto">
            <a:xfrm flipV="1">
              <a:off x="1125" y="1067"/>
              <a:ext cx="1" cy="252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0" name="Line 6"/>
            <p:cNvSpPr>
              <a:spLocks noChangeShapeType="1"/>
            </p:cNvSpPr>
            <p:nvPr/>
          </p:nvSpPr>
          <p:spPr bwMode="auto">
            <a:xfrm>
              <a:off x="1090" y="2964"/>
              <a:ext cx="3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1" name="Line 7"/>
            <p:cNvSpPr>
              <a:spLocks noChangeShapeType="1"/>
            </p:cNvSpPr>
            <p:nvPr/>
          </p:nvSpPr>
          <p:spPr bwMode="auto">
            <a:xfrm>
              <a:off x="1090" y="2331"/>
              <a:ext cx="3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2" name="Line 8"/>
            <p:cNvSpPr>
              <a:spLocks noChangeShapeType="1"/>
            </p:cNvSpPr>
            <p:nvPr/>
          </p:nvSpPr>
          <p:spPr bwMode="auto">
            <a:xfrm>
              <a:off x="1090" y="1699"/>
              <a:ext cx="3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3" name="Line 9"/>
            <p:cNvSpPr>
              <a:spLocks noChangeShapeType="1"/>
            </p:cNvSpPr>
            <p:nvPr/>
          </p:nvSpPr>
          <p:spPr bwMode="auto">
            <a:xfrm>
              <a:off x="1090" y="1067"/>
              <a:ext cx="3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4" name="Rectangle 10"/>
            <p:cNvSpPr>
              <a:spLocks noChangeArrowheads="1"/>
            </p:cNvSpPr>
            <p:nvPr/>
          </p:nvSpPr>
          <p:spPr bwMode="auto">
            <a:xfrm>
              <a:off x="948" y="3508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Calibri" pitchFamily="34" charset="0"/>
                </a:rPr>
                <a:t>0</a:t>
              </a:r>
              <a:endParaRPr lang="en-GB" sz="1600">
                <a:latin typeface="Calibri" pitchFamily="34" charset="0"/>
              </a:endParaRPr>
            </a:p>
          </p:txBody>
        </p:sp>
        <p:sp>
          <p:nvSpPr>
            <p:cNvPr id="40975" name="Rectangle 11"/>
            <p:cNvSpPr>
              <a:spLocks noChangeArrowheads="1"/>
            </p:cNvSpPr>
            <p:nvPr/>
          </p:nvSpPr>
          <p:spPr bwMode="auto">
            <a:xfrm>
              <a:off x="877" y="2875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Calibri" pitchFamily="34" charset="0"/>
                </a:rPr>
                <a:t>10</a:t>
              </a:r>
              <a:endParaRPr lang="en-GB" sz="1600">
                <a:latin typeface="Calibri" pitchFamily="34" charset="0"/>
              </a:endParaRPr>
            </a:p>
          </p:txBody>
        </p:sp>
        <p:sp>
          <p:nvSpPr>
            <p:cNvPr id="40976" name="Rectangle 12"/>
            <p:cNvSpPr>
              <a:spLocks noChangeArrowheads="1"/>
            </p:cNvSpPr>
            <p:nvPr/>
          </p:nvSpPr>
          <p:spPr bwMode="auto">
            <a:xfrm>
              <a:off x="877" y="2243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Calibri" pitchFamily="34" charset="0"/>
                </a:rPr>
                <a:t>20</a:t>
              </a:r>
              <a:endParaRPr lang="en-GB" sz="1600">
                <a:latin typeface="Calibri" pitchFamily="34" charset="0"/>
              </a:endParaRPr>
            </a:p>
          </p:txBody>
        </p:sp>
        <p:sp>
          <p:nvSpPr>
            <p:cNvPr id="40977" name="Rectangle 13"/>
            <p:cNvSpPr>
              <a:spLocks noChangeArrowheads="1"/>
            </p:cNvSpPr>
            <p:nvPr/>
          </p:nvSpPr>
          <p:spPr bwMode="auto">
            <a:xfrm>
              <a:off x="877" y="1610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Calibri" pitchFamily="34" charset="0"/>
                </a:rPr>
                <a:t>30</a:t>
              </a:r>
              <a:endParaRPr lang="en-GB" sz="1600">
                <a:latin typeface="Calibri" pitchFamily="34" charset="0"/>
              </a:endParaRPr>
            </a:p>
          </p:txBody>
        </p:sp>
        <p:sp>
          <p:nvSpPr>
            <p:cNvPr id="40978" name="Rectangle 14"/>
            <p:cNvSpPr>
              <a:spLocks noChangeArrowheads="1"/>
            </p:cNvSpPr>
            <p:nvPr/>
          </p:nvSpPr>
          <p:spPr bwMode="auto">
            <a:xfrm>
              <a:off x="877" y="979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Calibri" pitchFamily="34" charset="0"/>
                </a:rPr>
                <a:t>40</a:t>
              </a:r>
              <a:endParaRPr lang="en-GB" sz="1600">
                <a:latin typeface="Calibri" pitchFamily="34" charset="0"/>
              </a:endParaRPr>
            </a:p>
          </p:txBody>
        </p:sp>
        <p:sp>
          <p:nvSpPr>
            <p:cNvPr id="40979" name="Rectangle 15"/>
            <p:cNvSpPr>
              <a:spLocks noChangeArrowheads="1"/>
            </p:cNvSpPr>
            <p:nvPr/>
          </p:nvSpPr>
          <p:spPr bwMode="auto">
            <a:xfrm>
              <a:off x="1537" y="3175"/>
              <a:ext cx="353" cy="4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980" name="Rectangle 16"/>
            <p:cNvSpPr>
              <a:spLocks noChangeArrowheads="1"/>
            </p:cNvSpPr>
            <p:nvPr/>
          </p:nvSpPr>
          <p:spPr bwMode="auto">
            <a:xfrm>
              <a:off x="1537" y="3175"/>
              <a:ext cx="353" cy="418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grpSp>
          <p:nvGrpSpPr>
            <p:cNvPr id="40981" name="Group 17"/>
            <p:cNvGrpSpPr>
              <a:grpSpLocks/>
            </p:cNvGrpSpPr>
            <p:nvPr/>
          </p:nvGrpSpPr>
          <p:grpSpPr bwMode="auto">
            <a:xfrm>
              <a:off x="1678" y="2579"/>
              <a:ext cx="71" cy="596"/>
              <a:chOff x="1678" y="2579"/>
              <a:chExt cx="71" cy="596"/>
            </a:xfrm>
          </p:grpSpPr>
          <p:sp>
            <p:nvSpPr>
              <p:cNvPr id="41001" name="Line 18"/>
              <p:cNvSpPr>
                <a:spLocks noChangeShapeType="1"/>
              </p:cNvSpPr>
              <p:nvPr/>
            </p:nvSpPr>
            <p:spPr bwMode="auto">
              <a:xfrm flipV="1">
                <a:off x="1713" y="2579"/>
                <a:ext cx="1" cy="59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2" name="Line 19"/>
              <p:cNvSpPr>
                <a:spLocks noChangeShapeType="1"/>
              </p:cNvSpPr>
              <p:nvPr/>
            </p:nvSpPr>
            <p:spPr bwMode="auto">
              <a:xfrm>
                <a:off x="1678" y="2579"/>
                <a:ext cx="7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982" name="Rectangle 20"/>
            <p:cNvSpPr>
              <a:spLocks noChangeArrowheads="1"/>
            </p:cNvSpPr>
            <p:nvPr/>
          </p:nvSpPr>
          <p:spPr bwMode="auto">
            <a:xfrm>
              <a:off x="2126" y="2270"/>
              <a:ext cx="353" cy="132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983" name="Rectangle 21"/>
            <p:cNvSpPr>
              <a:spLocks noChangeArrowheads="1"/>
            </p:cNvSpPr>
            <p:nvPr/>
          </p:nvSpPr>
          <p:spPr bwMode="auto">
            <a:xfrm>
              <a:off x="2126" y="2270"/>
              <a:ext cx="353" cy="132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984" name="Line 22"/>
            <p:cNvSpPr>
              <a:spLocks noChangeShapeType="1"/>
            </p:cNvSpPr>
            <p:nvPr/>
          </p:nvSpPr>
          <p:spPr bwMode="auto">
            <a:xfrm flipV="1">
              <a:off x="3479" y="3587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Line 23"/>
            <p:cNvSpPr>
              <a:spLocks noChangeShapeType="1"/>
            </p:cNvSpPr>
            <p:nvPr/>
          </p:nvSpPr>
          <p:spPr bwMode="auto">
            <a:xfrm flipV="1">
              <a:off x="4068" y="3587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6" name="Rectangle 24"/>
            <p:cNvSpPr>
              <a:spLocks noChangeArrowheads="1"/>
            </p:cNvSpPr>
            <p:nvPr/>
          </p:nvSpPr>
          <p:spPr bwMode="auto">
            <a:xfrm>
              <a:off x="3302" y="3270"/>
              <a:ext cx="353" cy="3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987" name="Rectangle 25"/>
            <p:cNvSpPr>
              <a:spLocks noChangeArrowheads="1"/>
            </p:cNvSpPr>
            <p:nvPr/>
          </p:nvSpPr>
          <p:spPr bwMode="auto">
            <a:xfrm>
              <a:off x="3302" y="3261"/>
              <a:ext cx="353" cy="32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988" name="Line 26"/>
            <p:cNvSpPr>
              <a:spLocks noChangeShapeType="1"/>
            </p:cNvSpPr>
            <p:nvPr/>
          </p:nvSpPr>
          <p:spPr bwMode="auto">
            <a:xfrm flipV="1">
              <a:off x="3479" y="2784"/>
              <a:ext cx="1" cy="47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9" name="Line 27"/>
            <p:cNvSpPr>
              <a:spLocks noChangeShapeType="1"/>
            </p:cNvSpPr>
            <p:nvPr/>
          </p:nvSpPr>
          <p:spPr bwMode="auto">
            <a:xfrm>
              <a:off x="3443" y="2784"/>
              <a:ext cx="7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0" name="Rectangle 28"/>
            <p:cNvSpPr>
              <a:spLocks noChangeArrowheads="1"/>
            </p:cNvSpPr>
            <p:nvPr/>
          </p:nvSpPr>
          <p:spPr bwMode="auto">
            <a:xfrm>
              <a:off x="3891" y="2664"/>
              <a:ext cx="353" cy="92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991" name="Rectangle 29"/>
            <p:cNvSpPr>
              <a:spLocks noChangeArrowheads="1"/>
            </p:cNvSpPr>
            <p:nvPr/>
          </p:nvSpPr>
          <p:spPr bwMode="auto">
            <a:xfrm>
              <a:off x="3891" y="2655"/>
              <a:ext cx="353" cy="929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992" name="Line 30"/>
            <p:cNvSpPr>
              <a:spLocks noChangeShapeType="1"/>
            </p:cNvSpPr>
            <p:nvPr/>
          </p:nvSpPr>
          <p:spPr bwMode="auto">
            <a:xfrm flipV="1">
              <a:off x="4068" y="2164"/>
              <a:ext cx="1" cy="49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3" name="Line 31"/>
            <p:cNvSpPr>
              <a:spLocks noChangeShapeType="1"/>
            </p:cNvSpPr>
            <p:nvPr/>
          </p:nvSpPr>
          <p:spPr bwMode="auto">
            <a:xfrm>
              <a:off x="4032" y="2164"/>
              <a:ext cx="7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4" name="Text Box 32"/>
            <p:cNvSpPr txBox="1">
              <a:spLocks noChangeArrowheads="1"/>
            </p:cNvSpPr>
            <p:nvPr/>
          </p:nvSpPr>
          <p:spPr bwMode="auto">
            <a:xfrm>
              <a:off x="3168" y="3681"/>
              <a:ext cx="157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>
                  <a:latin typeface="Calibri" pitchFamily="34" charset="0"/>
                </a:rPr>
                <a:t>Intracellular IFN-</a:t>
              </a:r>
              <a:r>
                <a:rPr lang="en-GB" sz="2000">
                  <a:latin typeface="Symbol" pitchFamily="18" charset="2"/>
                </a:rPr>
                <a:t>g </a:t>
              </a:r>
              <a:r>
                <a:rPr lang="en-GB" sz="2000">
                  <a:latin typeface="Calibri" pitchFamily="34" charset="0"/>
                </a:rPr>
                <a:t>(T</a:t>
              </a:r>
              <a:r>
                <a:rPr lang="en-GB" sz="2000" baseline="-25000">
                  <a:latin typeface="Calibri" pitchFamily="34" charset="0"/>
                </a:rPr>
                <a:t>H</a:t>
              </a:r>
              <a:r>
                <a:rPr lang="en-GB" sz="2000">
                  <a:latin typeface="Calibri" pitchFamily="34" charset="0"/>
                </a:rPr>
                <a:t>1)</a:t>
              </a:r>
            </a:p>
          </p:txBody>
        </p:sp>
        <p:sp>
          <p:nvSpPr>
            <p:cNvPr id="40995" name="Text Box 33"/>
            <p:cNvSpPr txBox="1">
              <a:spLocks noChangeArrowheads="1"/>
            </p:cNvSpPr>
            <p:nvPr/>
          </p:nvSpPr>
          <p:spPr bwMode="auto">
            <a:xfrm>
              <a:off x="1420" y="3683"/>
              <a:ext cx="131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>
                  <a:latin typeface="Calibri" pitchFamily="34" charset="0"/>
                </a:rPr>
                <a:t>Intracellular IL-4 (T</a:t>
              </a:r>
              <a:r>
                <a:rPr lang="en-GB" sz="2000" baseline="-25000">
                  <a:latin typeface="Calibri" pitchFamily="34" charset="0"/>
                </a:rPr>
                <a:t>H</a:t>
              </a:r>
              <a:r>
                <a:rPr lang="en-GB" sz="2000">
                  <a:latin typeface="Calibri" pitchFamily="34" charset="0"/>
                </a:rPr>
                <a:t>2)</a:t>
              </a:r>
            </a:p>
          </p:txBody>
        </p:sp>
        <p:sp>
          <p:nvSpPr>
            <p:cNvPr id="40996" name="Text Box 34"/>
            <p:cNvSpPr txBox="1">
              <a:spLocks noChangeArrowheads="1"/>
            </p:cNvSpPr>
            <p:nvPr/>
          </p:nvSpPr>
          <p:spPr bwMode="auto">
            <a:xfrm rot="-5400000">
              <a:off x="-39" y="2042"/>
              <a:ext cx="146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>
                  <a:latin typeface="Calibri" pitchFamily="34" charset="0"/>
                </a:rPr>
                <a:t>%CD4+ cells</a:t>
              </a:r>
              <a:r>
                <a:rPr lang="en-GB">
                  <a:latin typeface="Calibri" pitchFamily="34" charset="0"/>
                </a:rPr>
                <a:t> </a:t>
              </a:r>
            </a:p>
          </p:txBody>
        </p:sp>
        <p:sp>
          <p:nvSpPr>
            <p:cNvPr id="40997" name="Line 35"/>
            <p:cNvSpPr>
              <a:spLocks noChangeShapeType="1"/>
            </p:cNvSpPr>
            <p:nvPr/>
          </p:nvSpPr>
          <p:spPr bwMode="auto">
            <a:xfrm flipV="1">
              <a:off x="1081" y="3594"/>
              <a:ext cx="383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998" name="Group 36"/>
            <p:cNvGrpSpPr>
              <a:grpSpLocks/>
            </p:cNvGrpSpPr>
            <p:nvPr/>
          </p:nvGrpSpPr>
          <p:grpSpPr bwMode="auto">
            <a:xfrm>
              <a:off x="2247" y="1530"/>
              <a:ext cx="93" cy="742"/>
              <a:chOff x="1678" y="2579"/>
              <a:chExt cx="71" cy="596"/>
            </a:xfrm>
          </p:grpSpPr>
          <p:sp>
            <p:nvSpPr>
              <p:cNvPr id="40999" name="Line 37"/>
              <p:cNvSpPr>
                <a:spLocks noChangeShapeType="1"/>
              </p:cNvSpPr>
              <p:nvPr/>
            </p:nvSpPr>
            <p:spPr bwMode="auto">
              <a:xfrm flipV="1">
                <a:off x="1713" y="2579"/>
                <a:ext cx="1" cy="59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0" name="Line 38"/>
              <p:cNvSpPr>
                <a:spLocks noChangeShapeType="1"/>
              </p:cNvSpPr>
              <p:nvPr/>
            </p:nvSpPr>
            <p:spPr bwMode="auto">
              <a:xfrm>
                <a:off x="1678" y="2579"/>
                <a:ext cx="7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963" name="Rectangle 39"/>
          <p:cNvSpPr>
            <a:spLocks noChangeArrowheads="1"/>
          </p:cNvSpPr>
          <p:nvPr/>
        </p:nvSpPr>
        <p:spPr bwMode="auto">
          <a:xfrm>
            <a:off x="6573838" y="1282700"/>
            <a:ext cx="277812" cy="2905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40964" name="Rectangle 40"/>
          <p:cNvSpPr>
            <a:spLocks noChangeArrowheads="1"/>
          </p:cNvSpPr>
          <p:nvPr/>
        </p:nvSpPr>
        <p:spPr bwMode="auto">
          <a:xfrm>
            <a:off x="6575425" y="1724025"/>
            <a:ext cx="277813" cy="2905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40965" name="Text Box 41"/>
          <p:cNvSpPr txBox="1">
            <a:spLocks noChangeArrowheads="1"/>
          </p:cNvSpPr>
          <p:nvPr/>
        </p:nvSpPr>
        <p:spPr bwMode="auto">
          <a:xfrm>
            <a:off x="6886575" y="1308100"/>
            <a:ext cx="22574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alibri" pitchFamily="34" charset="0"/>
              </a:rPr>
              <a:t>Normal MRI</a:t>
            </a:r>
          </a:p>
          <a:p>
            <a:pPr>
              <a:spcBef>
                <a:spcPct val="50000"/>
              </a:spcBef>
            </a:pPr>
            <a:r>
              <a:rPr lang="en-GB">
                <a:latin typeface="Calibri" pitchFamily="34" charset="0"/>
              </a:rPr>
              <a:t>Abnormal MRI</a:t>
            </a:r>
          </a:p>
        </p:txBody>
      </p:sp>
      <p:sp>
        <p:nvSpPr>
          <p:cNvPr id="40966" name="Text Box 42"/>
          <p:cNvSpPr txBox="1">
            <a:spLocks noChangeArrowheads="1"/>
          </p:cNvSpPr>
          <p:nvPr/>
        </p:nvSpPr>
        <p:spPr bwMode="auto">
          <a:xfrm>
            <a:off x="1139825" y="317500"/>
            <a:ext cx="6623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The T</a:t>
            </a:r>
            <a:r>
              <a:rPr lang="en-GB" sz="2400" baseline="-25000">
                <a:latin typeface="Calibri" pitchFamily="34" charset="0"/>
              </a:rPr>
              <a:t>H</a:t>
            </a:r>
            <a:r>
              <a:rPr lang="en-GB" sz="2400">
                <a:latin typeface="Calibri" pitchFamily="34" charset="0"/>
              </a:rPr>
              <a:t>1 and T</a:t>
            </a:r>
            <a:r>
              <a:rPr lang="en-GB" sz="2400" baseline="-25000">
                <a:latin typeface="Calibri" pitchFamily="34" charset="0"/>
              </a:rPr>
              <a:t>H</a:t>
            </a:r>
            <a:r>
              <a:rPr lang="en-GB" sz="2400">
                <a:latin typeface="Calibri" pitchFamily="34" charset="0"/>
              </a:rPr>
              <a:t>2 response and MR images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3600">
                <a:solidFill>
                  <a:schemeClr val="tx2"/>
                </a:solidFill>
                <a:latin typeface="Calibri" pitchFamily="34" charset="0"/>
              </a:rPr>
              <a:t>Synergy between inflammation and hypoxia-ischaemia</a:t>
            </a:r>
            <a:endParaRPr lang="en-US" sz="4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81000" y="1676400"/>
            <a:ext cx="8382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7620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Calibri" pitchFamily="34" charset="0"/>
              </a:rPr>
              <a:t>Hypoxia-ischaemia induces longstanding inflammatory changes in brain</a:t>
            </a:r>
          </a:p>
          <a:p>
            <a:pPr marL="742950" lvl="1" indent="-285750" defTabSz="762000">
              <a:spcBef>
                <a:spcPct val="20000"/>
              </a:spcBef>
            </a:pPr>
            <a:r>
              <a:rPr lang="en-US">
                <a:latin typeface="Calibri" pitchFamily="34" charset="0"/>
              </a:rPr>
              <a:t>(Bona et al </a:t>
            </a:r>
            <a:r>
              <a:rPr lang="en-US" i="1">
                <a:latin typeface="Calibri" pitchFamily="34" charset="0"/>
              </a:rPr>
              <a:t>Pediatr Res</a:t>
            </a:r>
            <a:r>
              <a:rPr lang="en-US">
                <a:latin typeface="Calibri" pitchFamily="34" charset="0"/>
              </a:rPr>
              <a:t> 1999; 45:500-9)</a:t>
            </a:r>
          </a:p>
          <a:p>
            <a:pPr marL="342900" indent="-342900" defTabSz="7620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Calibri" pitchFamily="34" charset="0"/>
              </a:rPr>
              <a:t>Pretreatment with IL-1,6,9 or TNF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Calibri" pitchFamily="34" charset="0"/>
              </a:rPr>
              <a:t> was not directly toxic but exacerbated excitotoxic brain injury</a:t>
            </a:r>
          </a:p>
          <a:p>
            <a:pPr marL="742950" lvl="1" indent="-285750" defTabSz="762000">
              <a:spcBef>
                <a:spcPct val="20000"/>
              </a:spcBef>
            </a:pPr>
            <a:r>
              <a:rPr lang="en-US">
                <a:latin typeface="Calibri" pitchFamily="34" charset="0"/>
              </a:rPr>
              <a:t>(Dommergues et al </a:t>
            </a:r>
            <a:r>
              <a:rPr lang="en-US" i="1">
                <a:latin typeface="Calibri" pitchFamily="34" charset="0"/>
              </a:rPr>
              <a:t>Ann Neurol</a:t>
            </a:r>
            <a:r>
              <a:rPr lang="en-US">
                <a:latin typeface="Calibri" pitchFamily="34" charset="0"/>
              </a:rPr>
              <a:t> 2000;47:64-53)</a:t>
            </a:r>
          </a:p>
          <a:p>
            <a:pPr marL="342900" indent="-342900" defTabSz="7620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Calibri" pitchFamily="34" charset="0"/>
              </a:rPr>
              <a:t>Lipopolysaccharide causes mitochondrial impairment in astrocytes</a:t>
            </a:r>
            <a:r>
              <a:rPr lang="en-US">
                <a:latin typeface="Calibri" pitchFamily="34" charset="0"/>
              </a:rPr>
              <a:t> (Clark et al </a:t>
            </a:r>
            <a:r>
              <a:rPr lang="en-US" i="1">
                <a:latin typeface="Calibri" pitchFamily="34" charset="0"/>
              </a:rPr>
              <a:t>J Neurochem</a:t>
            </a:r>
            <a:r>
              <a:rPr lang="en-US">
                <a:latin typeface="Calibri" pitchFamily="34" charset="0"/>
              </a:rPr>
              <a:t> 2000)</a:t>
            </a:r>
            <a:endParaRPr lang="en-US" sz="2800">
              <a:latin typeface="Calibri" pitchFamily="34" charset="0"/>
            </a:endParaRPr>
          </a:p>
          <a:p>
            <a:pPr marL="342900" indent="-342900" defTabSz="7620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Calibri" pitchFamily="34" charset="0"/>
              </a:rPr>
              <a:t>Sub-lethal ischaemia + sub-lethal infection = massive damage</a:t>
            </a:r>
          </a:p>
          <a:p>
            <a:pPr marL="742950" lvl="1" indent="-285750" defTabSz="762000">
              <a:spcBef>
                <a:spcPct val="20000"/>
              </a:spcBef>
            </a:pPr>
            <a:r>
              <a:rPr lang="en-US">
                <a:latin typeface="Calibri" pitchFamily="34" charset="0"/>
              </a:rPr>
              <a:t>(Hagberg et al </a:t>
            </a:r>
            <a:r>
              <a:rPr lang="en-GB">
                <a:latin typeface="Calibri" pitchFamily="34" charset="0"/>
              </a:rPr>
              <a:t>Eur J Neurosci. 2001 Mar;13(6):1101-6.</a:t>
            </a:r>
            <a:r>
              <a:rPr lang="en-US">
                <a:latin typeface="Calibri" pitchFamily="34" charset="0"/>
              </a:rPr>
              <a:t>)</a:t>
            </a:r>
          </a:p>
          <a:p>
            <a:pPr marL="342900" indent="-342900" defTabSz="762000">
              <a:spcBef>
                <a:spcPct val="20000"/>
              </a:spcBef>
              <a:buFontTx/>
              <a:buChar char="•"/>
            </a:pPr>
            <a:endParaRPr lang="en-US">
              <a:solidFill>
                <a:srgbClr val="EAEAEA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White Matter Injury in Preterm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019300"/>
            <a:ext cx="7772400" cy="4114800"/>
          </a:xfrm>
        </p:spPr>
        <p:txBody>
          <a:bodyPr/>
          <a:lstStyle/>
          <a:p>
            <a:pPr eaLnBrk="1" hangingPunct="1"/>
            <a:r>
              <a:rPr lang="en-GB" smtClean="0"/>
              <a:t>Difficult to image and may be  underestimated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09600" y="685800"/>
            <a:ext cx="7696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en-US" sz="3200">
                <a:solidFill>
                  <a:schemeClr val="tx2"/>
                </a:solidFill>
                <a:latin typeface="Calibri" pitchFamily="34" charset="0"/>
              </a:rPr>
              <a:t>High Incidence Of  White Matter Abnormality on MRI in Preterms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33400" y="1828800"/>
            <a:ext cx="8153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>
                <a:latin typeface="Calibri" pitchFamily="34" charset="0"/>
              </a:rPr>
              <a:t> </a:t>
            </a:r>
            <a:r>
              <a:rPr lang="en-US" sz="2400" b="1">
                <a:latin typeface="Calibri" pitchFamily="34" charset="0"/>
              </a:rPr>
              <a:t>MRI at median 2 days after delivery </a:t>
            </a:r>
          </a:p>
          <a:p>
            <a:pPr lvl="1">
              <a:buFontTx/>
              <a:buChar char="•"/>
            </a:pPr>
            <a:r>
              <a:rPr lang="en-US" sz="2400">
                <a:latin typeface="Calibri" pitchFamily="34" charset="0"/>
              </a:rPr>
              <a:t>68% abnormal</a:t>
            </a:r>
          </a:p>
          <a:p>
            <a:r>
              <a:rPr lang="en-US" sz="2400">
                <a:latin typeface="Calibri" pitchFamily="34" charset="0"/>
              </a:rPr>
              <a:t>	17% white matter lesions</a:t>
            </a:r>
          </a:p>
          <a:p>
            <a:r>
              <a:rPr lang="en-US" sz="2400">
                <a:latin typeface="Calibri" pitchFamily="34" charset="0"/>
              </a:rPr>
              <a:t>	12% basal ganglia lesions</a:t>
            </a:r>
          </a:p>
          <a:p>
            <a:r>
              <a:rPr lang="en-US" sz="2400">
                <a:latin typeface="Calibri" pitchFamily="34" charset="0"/>
              </a:rPr>
              <a:t>	</a:t>
            </a:r>
            <a:r>
              <a:rPr lang="en-US" sz="2400" b="1">
                <a:latin typeface="Calibri" pitchFamily="34" charset="0"/>
              </a:rPr>
              <a:t>35% ventricular dilatation</a:t>
            </a:r>
          </a:p>
          <a:p>
            <a:r>
              <a:rPr lang="en-US" sz="2400">
                <a:latin typeface="Calibri" pitchFamily="34" charset="0"/>
              </a:rPr>
              <a:t>	20% intraventricular and/or germinal matrix bleeds</a:t>
            </a:r>
          </a:p>
          <a:p>
            <a:pPr>
              <a:buFontTx/>
              <a:buChar char="•"/>
            </a:pPr>
            <a:r>
              <a:rPr lang="en-US" sz="2400">
                <a:latin typeface="Calibri" pitchFamily="34" charset="0"/>
              </a:rPr>
              <a:t> </a:t>
            </a:r>
            <a:r>
              <a:rPr lang="en-US" sz="2400" b="1">
                <a:latin typeface="Calibri" pitchFamily="34" charset="0"/>
              </a:rPr>
              <a:t>MRI at term</a:t>
            </a:r>
            <a:r>
              <a:rPr lang="en-US" sz="2400">
                <a:latin typeface="Calibri" pitchFamily="34" charset="0"/>
              </a:rPr>
              <a:t> in 73% (13% died, 7% refused, 7% studied later)</a:t>
            </a:r>
          </a:p>
          <a:p>
            <a:pPr lvl="1">
              <a:buFontTx/>
              <a:buChar char="•"/>
            </a:pPr>
            <a:r>
              <a:rPr lang="en-US" sz="2400">
                <a:latin typeface="Calibri" pitchFamily="34" charset="0"/>
              </a:rPr>
              <a:t>100% abnormal</a:t>
            </a:r>
          </a:p>
          <a:p>
            <a:r>
              <a:rPr lang="en-US" sz="2400">
                <a:latin typeface="Calibri" pitchFamily="34" charset="0"/>
              </a:rPr>
              <a:t>	</a:t>
            </a:r>
            <a:r>
              <a:rPr lang="en-US" sz="2400" b="1">
                <a:latin typeface="Calibri" pitchFamily="34" charset="0"/>
              </a:rPr>
              <a:t>50% ventricular distortion and dilatation</a:t>
            </a:r>
          </a:p>
          <a:p>
            <a:r>
              <a:rPr lang="en-US" sz="2400" b="1">
                <a:latin typeface="Calibri" pitchFamily="34" charset="0"/>
              </a:rPr>
              <a:t>	50% diffuse high signal in white matter</a:t>
            </a:r>
          </a:p>
          <a:p>
            <a:r>
              <a:rPr lang="en-US" sz="2400">
                <a:latin typeface="Calibri" pitchFamily="34" charset="0"/>
              </a:rPr>
              <a:t>	2% intraventricular and germinal matrix bleed</a:t>
            </a:r>
          </a:p>
          <a:p>
            <a:r>
              <a:rPr lang="en-US" sz="2400">
                <a:latin typeface="Calibri" pitchFamily="34" charset="0"/>
              </a:rPr>
              <a:t>	 </a:t>
            </a:r>
            <a:r>
              <a:rPr lang="en-US" sz="2000">
                <a:latin typeface="Calibri" pitchFamily="34" charset="0"/>
              </a:rPr>
              <a:t>J Pediatr 1999;135:351</a:t>
            </a:r>
            <a:r>
              <a:rPr lang="en-US" sz="2400">
                <a:latin typeface="Calibri" pitchFamily="34" charset="0"/>
              </a:rPr>
              <a:t> 		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WINDOWS\Profiles\David Edwards\My Documents\Slides\preterm mri gif files\flipped arrowed image.bmp"/>
          <p:cNvPicPr>
            <a:picLocks noChangeAspect="1" noChangeArrowheads="1"/>
          </p:cNvPicPr>
          <p:nvPr/>
        </p:nvPicPr>
        <p:blipFill>
          <a:blip r:embed="rId2"/>
          <a:srcRect l="1563" t="12500" r="37500" b="2083"/>
          <a:stretch>
            <a:fillRect/>
          </a:stretch>
        </p:blipFill>
        <p:spPr bwMode="auto">
          <a:xfrm>
            <a:off x="2133600" y="1676400"/>
            <a:ext cx="47117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914400" y="228600"/>
            <a:ext cx="6858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Calibri" pitchFamily="34" charset="0"/>
              </a:rPr>
              <a:t>MRI in a Consecutive Cohort of Infants Born at 23-29 Weeks Gestational Age 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Brain Injury in the Preterm and Full-term Infant</a:t>
            </a:r>
          </a:p>
        </p:txBody>
      </p:sp>
      <p:sp>
        <p:nvSpPr>
          <p:cNvPr id="15362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smtClean="0"/>
              <a:t>Thought primarily due to the interplay of hypoxia-ischaemia and infection / inflammation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smtClean="0"/>
              <a:t>Pattern of injury varies with development- periventricular white matter injury predominates in the preterm infant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smtClean="0"/>
              <a:t>Impaired growth/nutrition may also contribute to poor brain growth and development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D:\New Folder\images for presentation\PV_density_normal_MRI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6200"/>
            <a:ext cx="2690813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3962400" y="762000"/>
            <a:ext cx="457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>
                <a:solidFill>
                  <a:schemeClr val="tx2"/>
                </a:solidFill>
                <a:latin typeface="Calibri" pitchFamily="34" charset="0"/>
              </a:rPr>
              <a:t>White Matter Abnormality in Preterms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3733800" y="2667000"/>
            <a:ext cx="4953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alibri" pitchFamily="34" charset="0"/>
              </a:rPr>
              <a:t>Example of normal MRI and increased periventricular echodensity in preterm infant.</a:t>
            </a:r>
          </a:p>
          <a:p>
            <a:pPr>
              <a:spcBef>
                <a:spcPct val="50000"/>
              </a:spcBef>
            </a:pPr>
            <a:r>
              <a:rPr lang="en-GB">
                <a:latin typeface="Calibri" pitchFamily="34" charset="0"/>
              </a:rPr>
              <a:t>Maalouf: </a:t>
            </a:r>
            <a:r>
              <a:rPr lang="en-GB" i="1">
                <a:latin typeface="Calibri" pitchFamily="34" charset="0"/>
              </a:rPr>
              <a:t>Pediatrics, Volume 107(4) Part 1 of 2.April 2001.719-727</a:t>
            </a:r>
            <a:br>
              <a:rPr lang="en-GB" i="1">
                <a:latin typeface="Calibri" pitchFamily="34" charset="0"/>
              </a:rPr>
            </a:b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D:\New Folder\images for presentation\PV_normal_US_DESI_MRI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2863"/>
            <a:ext cx="2692400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2400" y="762000"/>
            <a:ext cx="457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>
                <a:solidFill>
                  <a:schemeClr val="tx2"/>
                </a:solidFill>
                <a:latin typeface="Calibri" pitchFamily="34" charset="0"/>
              </a:rPr>
              <a:t>White Matter Abnormality in Preterms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733800" y="2667000"/>
            <a:ext cx="49530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alibri" pitchFamily="34" charset="0"/>
              </a:rPr>
              <a:t>Example of abnormal MRI showing diffuse enhanced signal intensity (DEHSI) in white matter but normal ultrasound appearances in preterm infant.</a:t>
            </a:r>
          </a:p>
          <a:p>
            <a:pPr>
              <a:spcBef>
                <a:spcPct val="50000"/>
              </a:spcBef>
            </a:pPr>
            <a:r>
              <a:rPr lang="en-GB">
                <a:latin typeface="Calibri" pitchFamily="34" charset="0"/>
              </a:rPr>
              <a:t>Maalouf: </a:t>
            </a:r>
            <a:r>
              <a:rPr lang="en-GB" i="1">
                <a:latin typeface="Calibri" pitchFamily="34" charset="0"/>
              </a:rPr>
              <a:t>Pediatrics, Volume 107(4) Part 1 of 2.April 2001.719-727</a:t>
            </a:r>
            <a:br>
              <a:rPr lang="en-GB" i="1">
                <a:latin typeface="Calibri" pitchFamily="34" charset="0"/>
              </a:rPr>
            </a:b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D:\New Folder\images for presentation\PV_density_DESI_MRI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5562600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6019800" y="304800"/>
            <a:ext cx="25908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>
                <a:solidFill>
                  <a:schemeClr val="tx2"/>
                </a:solidFill>
                <a:latin typeface="Calibri" pitchFamily="34" charset="0"/>
              </a:rPr>
              <a:t>White Matter Abnormality in Preterms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6096000" y="2209800"/>
            <a:ext cx="28067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alibri" pitchFamily="34" charset="0"/>
              </a:rPr>
              <a:t>Example of abnormal MRI (DEHSI) and abnormal ultrasound appearances in preterm infant.</a:t>
            </a:r>
          </a:p>
          <a:p>
            <a:pPr>
              <a:spcBef>
                <a:spcPct val="50000"/>
              </a:spcBef>
            </a:pPr>
            <a:r>
              <a:rPr lang="en-GB">
                <a:latin typeface="Calibri" pitchFamily="34" charset="0"/>
              </a:rPr>
              <a:t>Maalouf: </a:t>
            </a:r>
            <a:r>
              <a:rPr lang="en-GB" i="1">
                <a:latin typeface="Calibri" pitchFamily="34" charset="0"/>
              </a:rPr>
              <a:t>Pediatrics, Volume 107(4) Part 1 of 2.April 2001.719-727</a:t>
            </a:r>
            <a:br>
              <a:rPr lang="en-GB" i="1">
                <a:latin typeface="Calibri" pitchFamily="34" charset="0"/>
              </a:rPr>
            </a:b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25438" y="381000"/>
            <a:ext cx="84931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1500" b="1">
                <a:solidFill>
                  <a:srgbClr val="000000"/>
                </a:solidFill>
              </a:rPr>
              <a:t>Findings on the first MRI brain scans after birth (n = 119).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1488" y="6107113"/>
            <a:ext cx="3590925" cy="65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3" y="1435100"/>
            <a:ext cx="7804150" cy="3981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71513" y="5972175"/>
            <a:ext cx="3917950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100" b="1">
                <a:solidFill>
                  <a:srgbClr val="000000"/>
                </a:solidFill>
              </a:rPr>
              <a:t>Dyet L E et al. Pediatrics 2006;118:536-548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5450" y="6613525"/>
            <a:ext cx="4929188" cy="3470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88" indent="-77788"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900">
                <a:solidFill>
                  <a:srgbClr val="000000"/>
                </a:solidFill>
              </a:rPr>
              <a:t>©2006 by American Academy of Pediatrics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25438" y="381000"/>
            <a:ext cx="84931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1500" b="1">
                <a:solidFill>
                  <a:srgbClr val="000000"/>
                </a:solidFill>
              </a:rPr>
              <a:t>Findings on the term MRI brain scans (n = 87).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1488" y="6107113"/>
            <a:ext cx="3590925" cy="65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3" y="1327150"/>
            <a:ext cx="7804150" cy="4198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71513" y="5972175"/>
            <a:ext cx="3917950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100" b="1">
                <a:solidFill>
                  <a:srgbClr val="000000"/>
                </a:solidFill>
              </a:rPr>
              <a:t>Dyet L E et al. Pediatrics 2006;118:536-548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25450" y="6613525"/>
            <a:ext cx="4929188" cy="3470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88" indent="-77788"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900">
                <a:solidFill>
                  <a:srgbClr val="000000"/>
                </a:solidFill>
              </a:rPr>
              <a:t>©2006 by American Academy of Pediatrics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52400" y="228600"/>
          <a:ext cx="6121400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SPW 5.0 Graph" r:id="rId3" imgW="6614640" imgH="7000560" progId="">
                  <p:embed/>
                </p:oleObj>
              </mc:Choice>
              <mc:Fallback>
                <p:oleObj name="SPW 5.0 Graph" r:id="rId3" imgW="6614640" imgH="70005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8600"/>
                        <a:ext cx="6121400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781800" y="5486400"/>
            <a:ext cx="2073275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762000" eaLnBrk="0" hangingPunct="0"/>
            <a:r>
              <a:rPr lang="en-US">
                <a:latin typeface="Calibri" pitchFamily="34" charset="0"/>
              </a:rPr>
              <a:t>(Ajaye-Obe et al</a:t>
            </a:r>
            <a:r>
              <a:rPr lang="en-US" i="1">
                <a:latin typeface="Calibri" pitchFamily="34" charset="0"/>
              </a:rPr>
              <a:t> Lancet </a:t>
            </a:r>
            <a:r>
              <a:rPr lang="en-US">
                <a:latin typeface="Calibri" pitchFamily="34" charset="0"/>
              </a:rPr>
              <a:t>2000)</a:t>
            </a: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6858000" y="4191000"/>
            <a:ext cx="1604963" cy="1143000"/>
            <a:chOff x="4512" y="2064"/>
            <a:chExt cx="1011" cy="720"/>
          </a:xfrm>
        </p:grpSpPr>
        <p:sp>
          <p:nvSpPr>
            <p:cNvPr id="2054" name="AutoShape 5"/>
            <p:cNvSpPr>
              <a:spLocks noChangeArrowheads="1"/>
            </p:cNvSpPr>
            <p:nvPr/>
          </p:nvSpPr>
          <p:spPr bwMode="auto">
            <a:xfrm flipH="1" flipV="1">
              <a:off x="4512" y="2160"/>
              <a:ext cx="192" cy="144"/>
            </a:xfrm>
            <a:prstGeom prst="triangle">
              <a:avLst>
                <a:gd name="adj" fmla="val 51042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55" name="Oval 6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56" name="Text Box 7"/>
            <p:cNvSpPr txBox="1">
              <a:spLocks noChangeArrowheads="1"/>
            </p:cNvSpPr>
            <p:nvPr/>
          </p:nvSpPr>
          <p:spPr bwMode="auto">
            <a:xfrm>
              <a:off x="4800" y="2496"/>
              <a:ext cx="7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latin typeface="Calibri" pitchFamily="34" charset="0"/>
                </a:rPr>
                <a:t>Preterm</a:t>
              </a:r>
            </a:p>
          </p:txBody>
        </p:sp>
        <p:sp>
          <p:nvSpPr>
            <p:cNvPr id="2057" name="Text Box 8"/>
            <p:cNvSpPr txBox="1">
              <a:spLocks noChangeArrowheads="1"/>
            </p:cNvSpPr>
            <p:nvPr/>
          </p:nvSpPr>
          <p:spPr bwMode="auto">
            <a:xfrm>
              <a:off x="4848" y="2064"/>
              <a:ext cx="53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latin typeface="Calibri" pitchFamily="34" charset="0"/>
                </a:rPr>
                <a:t>Term</a:t>
              </a:r>
            </a:p>
          </p:txBody>
        </p:sp>
      </p:grpSp>
      <p:sp>
        <p:nvSpPr>
          <p:cNvPr id="2053" name="Text Box 9"/>
          <p:cNvSpPr txBox="1">
            <a:spLocks noChangeArrowheads="1"/>
          </p:cNvSpPr>
          <p:nvPr/>
        </p:nvSpPr>
        <p:spPr bwMode="auto">
          <a:xfrm>
            <a:off x="7010400" y="533400"/>
            <a:ext cx="1905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  <a:latin typeface="Calibri" pitchFamily="34" charset="0"/>
              </a:rPr>
              <a:t>Cerebral cortical folding is reduced in preterm infants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1"/>
          <p:cNvSpPr txBox="1">
            <a:spLocks noGrp="1"/>
          </p:cNvSpPr>
          <p:nvPr/>
        </p:nvSpPr>
        <p:spPr bwMode="auto">
          <a:xfrm>
            <a:off x="2411413" y="63087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1000">
                <a:solidFill>
                  <a:srgbClr val="0E207F"/>
                </a:solidFill>
                <a:ea typeface="ＭＳ Ｐゴシック" pitchFamily="34" charset="-128"/>
              </a:rPr>
              <a:t>© Imperial College London</a:t>
            </a:r>
            <a:endParaRPr lang="en-US" sz="1000">
              <a:solidFill>
                <a:srgbClr val="0E207F"/>
              </a:solidFill>
              <a:ea typeface="ＭＳ Ｐゴシック" pitchFamily="34" charset="-128"/>
            </a:endParaRPr>
          </a:p>
        </p:txBody>
      </p:sp>
      <p:sp>
        <p:nvSpPr>
          <p:cNvPr id="45059" name="Slide Number Placeholder 2"/>
          <p:cNvSpPr txBox="1">
            <a:spLocks noGrp="1"/>
          </p:cNvSpPr>
          <p:nvPr/>
        </p:nvSpPr>
        <p:spPr bwMode="auto">
          <a:xfrm>
            <a:off x="250825" y="63087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000">
                <a:solidFill>
                  <a:srgbClr val="0E207F"/>
                </a:solidFill>
                <a:ea typeface="ＭＳ Ｐゴシック" pitchFamily="34" charset="-128"/>
              </a:rPr>
              <a:t>Page </a:t>
            </a:r>
            <a:fld id="{F14C76EF-6A98-4971-B2DF-AA320B91B02F}" type="slidenum">
              <a:rPr lang="en-US" sz="1000">
                <a:solidFill>
                  <a:srgbClr val="0E207F"/>
                </a:solidFill>
                <a:ea typeface="ＭＳ Ｐゴシック" pitchFamily="34" charset="-128"/>
              </a:rPr>
              <a:pPr eaLnBrk="0" hangingPunct="0"/>
              <a:t>26</a:t>
            </a:fld>
            <a:endParaRPr lang="en-US" sz="1000">
              <a:solidFill>
                <a:srgbClr val="0E207F"/>
              </a:solidFill>
              <a:ea typeface="ＭＳ Ｐゴシック" pitchFamily="34" charset="-128"/>
            </a:endParaRPr>
          </a:p>
        </p:txBody>
      </p:sp>
      <p:pic>
        <p:nvPicPr>
          <p:cNvPr id="45060" name="Picture 2" descr="fig 5"/>
          <p:cNvPicPr>
            <a:picLocks noChangeAspect="1" noChangeArrowheads="1"/>
          </p:cNvPicPr>
          <p:nvPr/>
        </p:nvPicPr>
        <p:blipFill>
          <a:blip r:embed="rId2"/>
          <a:srcRect l="12518" t="1500" r="11646" b="26440"/>
          <a:stretch>
            <a:fillRect/>
          </a:stretch>
        </p:blipFill>
        <p:spPr bwMode="auto">
          <a:xfrm>
            <a:off x="1331913" y="0"/>
            <a:ext cx="426402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250825" y="620713"/>
            <a:ext cx="1100138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>
                <a:ea typeface="ＭＳ Ｐゴシック" pitchFamily="34" charset="-128"/>
              </a:rPr>
              <a:t>Growth of cerebral cortex per unit brain volume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79388" y="3860800"/>
            <a:ext cx="12239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>
                <a:ea typeface="ＭＳ Ｐゴシック" pitchFamily="34" charset="-128"/>
              </a:rPr>
              <a:t>Griffiths quotient at 2 years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2268538" y="5805488"/>
            <a:ext cx="254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>
                <a:ea typeface="ＭＳ Ｐゴシック" pitchFamily="34" charset="-128"/>
              </a:rPr>
              <a:t>Gestational age at birth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5410200" y="304800"/>
            <a:ext cx="3455988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2800">
                <a:solidFill>
                  <a:srgbClr val="01835F"/>
                </a:solidFill>
                <a:ea typeface="ＭＳ Ｐゴシック" pitchFamily="34" charset="-128"/>
              </a:rPr>
              <a:t>Prematurity is related to reduced cortical growth before term and associated adverse outcome at 2 years</a:t>
            </a:r>
          </a:p>
          <a:p>
            <a:pPr eaLnBrk="0" hangingPunct="0">
              <a:spcBef>
                <a:spcPct val="20000"/>
              </a:spcBef>
            </a:pPr>
            <a:r>
              <a:rPr lang="en-GB" sz="2800">
                <a:solidFill>
                  <a:srgbClr val="01835F"/>
                </a:solidFill>
                <a:ea typeface="ＭＳ Ｐゴシック" pitchFamily="34" charset="-128"/>
              </a:rPr>
              <a:t> </a:t>
            </a:r>
            <a:endParaRPr lang="en-US" sz="2800">
              <a:solidFill>
                <a:srgbClr val="01835F"/>
              </a:solidFill>
              <a:ea typeface="ＭＳ Ｐゴシック" pitchFamily="34" charset="-128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6011863" y="4508500"/>
            <a:ext cx="24685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>
                <a:solidFill>
                  <a:srgbClr val="410E82"/>
                </a:solidFill>
                <a:ea typeface="ＭＳ Ｐゴシック" pitchFamily="34" charset="-128"/>
              </a:rPr>
              <a:t>Kapellou et al. </a:t>
            </a:r>
            <a:r>
              <a:rPr lang="en-GB" i="1">
                <a:solidFill>
                  <a:srgbClr val="410E82"/>
                </a:solidFill>
                <a:ea typeface="ＭＳ Ｐゴシック" pitchFamily="34" charset="-128"/>
              </a:rPr>
              <a:t>PLoS Medicine</a:t>
            </a:r>
            <a:r>
              <a:rPr lang="en-GB">
                <a:solidFill>
                  <a:srgbClr val="410E82"/>
                </a:solidFill>
                <a:ea typeface="ＭＳ Ｐゴシック" pitchFamily="34" charset="-128"/>
              </a:rPr>
              <a:t> </a:t>
            </a:r>
            <a:r>
              <a:rPr lang="en-US">
                <a:solidFill>
                  <a:srgbClr val="410E82"/>
                </a:solidFill>
                <a:ea typeface="ＭＳ Ｐゴシック" pitchFamily="34" charset="-128"/>
              </a:rPr>
              <a:t>2006 Aug;3(8):e265.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72" name="Picture 3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103438"/>
            <a:ext cx="7850187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373" name="Rectangle 38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Association of NEC and neurological impairment</a:t>
            </a:r>
            <a:endParaRPr lang="en-US" sz="4000" smtClean="0"/>
          </a:p>
        </p:txBody>
      </p:sp>
      <p:sp>
        <p:nvSpPr>
          <p:cNvPr id="42374" name="Rectangle 390"/>
          <p:cNvSpPr>
            <a:spLocks noChangeArrowheads="1"/>
          </p:cNvSpPr>
          <p:nvPr/>
        </p:nvSpPr>
        <p:spPr bwMode="auto">
          <a:xfrm>
            <a:off x="395288" y="5149850"/>
            <a:ext cx="7742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/>
              <a:t>Arch Dis Child Fetal Neonatal Ed 2012;</a:t>
            </a:r>
            <a:r>
              <a:rPr lang="en-US" b="1"/>
              <a:t>97:</a:t>
            </a:r>
            <a:r>
              <a:rPr lang="en-US"/>
              <a:t>F318-F322 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/>
              <a:t>Strategies for Improving Neurological Outcome in the Preterm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Therapeutic intervention</a:t>
            </a:r>
          </a:p>
          <a:p>
            <a:pPr lvl="1" eaLnBrk="1" hangingPunct="1"/>
            <a:r>
              <a:rPr lang="en-GB" smtClean="0"/>
              <a:t>Protectors (hormones, growth factors)</a:t>
            </a:r>
          </a:p>
          <a:p>
            <a:pPr lvl="1" eaLnBrk="1" hangingPunct="1"/>
            <a:r>
              <a:rPr lang="en-GB" smtClean="0"/>
              <a:t>Modifying inflammatory response (anti inflammatory cytokines, cytokine receptor blockers)</a:t>
            </a:r>
          </a:p>
          <a:p>
            <a:pPr eaLnBrk="1" hangingPunct="1"/>
            <a:r>
              <a:rPr lang="en-GB" smtClean="0"/>
              <a:t>Better perinatal care (eg avoidance of hypocarbia, infection, hypoglycaemia)</a:t>
            </a:r>
          </a:p>
          <a:p>
            <a:pPr eaLnBrk="1" hangingPunct="1"/>
            <a:r>
              <a:rPr lang="en-GB" smtClean="0"/>
              <a:t>Social intervention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Neuroprotective therapeutic interventions in the preterm</a:t>
            </a:r>
            <a:endParaRPr lang="en-US" sz="4000" smtClean="0"/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mtClean="0"/>
              <a:t>Prevention of IVH</a:t>
            </a:r>
          </a:p>
          <a:p>
            <a:pPr lvl="1">
              <a:lnSpc>
                <a:spcPct val="90000"/>
              </a:lnSpc>
            </a:pPr>
            <a:r>
              <a:rPr lang="en-GB" smtClean="0"/>
              <a:t>Ethamyslate: </a:t>
            </a:r>
            <a:r>
              <a:rPr lang="en-US" smtClean="0"/>
              <a:t>Cochrane Database Syst Rev</a:t>
            </a:r>
            <a:r>
              <a:rPr lang="en-US" smtClean="0">
                <a:hlinkClick r:id="rId2" tooltip="Cochrane database of systematic reviews (Online)."/>
              </a:rPr>
              <a:t>.</a:t>
            </a:r>
            <a:r>
              <a:rPr lang="en-US" smtClean="0"/>
              <a:t> 2010 Jan 20;(1):CD004343 </a:t>
            </a:r>
          </a:p>
          <a:p>
            <a:pPr lvl="1">
              <a:lnSpc>
                <a:spcPct val="90000"/>
              </a:lnSpc>
            </a:pPr>
            <a:r>
              <a:rPr lang="en-GB" smtClean="0"/>
              <a:t>Indomethacin:</a:t>
            </a:r>
            <a:r>
              <a:rPr lang="en-US" smtClean="0"/>
              <a:t>Cochrane Database Syst Rev. 2010 Jul 7;(7):CD000174. Review. </a:t>
            </a:r>
          </a:p>
          <a:p>
            <a:pPr>
              <a:lnSpc>
                <a:spcPct val="90000"/>
              </a:lnSpc>
            </a:pPr>
            <a:r>
              <a:rPr lang="en-GB" smtClean="0"/>
              <a:t>Prevention of white matter injury</a:t>
            </a:r>
          </a:p>
          <a:p>
            <a:pPr lvl="1">
              <a:lnSpc>
                <a:spcPct val="90000"/>
              </a:lnSpc>
            </a:pPr>
            <a:r>
              <a:rPr lang="en-GB" smtClean="0"/>
              <a:t>Melatonin: </a:t>
            </a:r>
            <a:r>
              <a:rPr lang="en-US" smtClean="0"/>
              <a:t>Ann Neurol. 2002 Jan;51(1):82-92. PLoS One. 2009 Sep 22;4(9):e7128. </a:t>
            </a:r>
            <a:endParaRPr lang="en-GB" smtClean="0"/>
          </a:p>
          <a:p>
            <a:pPr lvl="1">
              <a:lnSpc>
                <a:spcPct val="90000"/>
              </a:lnSpc>
            </a:pPr>
            <a:r>
              <a:rPr lang="en-GB" smtClean="0"/>
              <a:t>Erythropoietin: </a:t>
            </a:r>
            <a:r>
              <a:rPr lang="en-US" smtClean="0"/>
              <a:t>Ann Neurol. 2010 May;67(5):657-66. Nature Reviews Neurology 6, 301-302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Main types of brain injury in preterm infant</a:t>
            </a:r>
            <a:endParaRPr lang="en-US" sz="4000" smtClean="0"/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Germinal layer/intraventricular haemorrhage</a:t>
            </a:r>
          </a:p>
          <a:p>
            <a:pPr lvl="1" eaLnBrk="1" hangingPunct="1"/>
            <a:r>
              <a:rPr lang="en-US" smtClean="0"/>
              <a:t>Clin Perinatol. 2008 Dec;35(4):777-92, vii. Review</a:t>
            </a:r>
            <a:endParaRPr lang="en-GB" smtClean="0"/>
          </a:p>
          <a:p>
            <a:pPr eaLnBrk="1" hangingPunct="1"/>
            <a:r>
              <a:rPr lang="en-GB" smtClean="0"/>
              <a:t>Periventricular white matter injury</a:t>
            </a:r>
          </a:p>
          <a:p>
            <a:pPr lvl="1" eaLnBrk="1" hangingPunct="1"/>
            <a:r>
              <a:rPr lang="en-US" smtClean="0"/>
              <a:t>Clin Perinatol. 2002 Dec;29(4):745-63. Review </a:t>
            </a:r>
            <a:endParaRPr lang="en-GB" smtClean="0"/>
          </a:p>
          <a:p>
            <a:pPr eaLnBrk="1" hangingPunct="1"/>
            <a:r>
              <a:rPr lang="en-GB" smtClean="0"/>
              <a:t>White matter atrophy</a:t>
            </a:r>
          </a:p>
          <a:p>
            <a:pPr lvl="1" eaLnBrk="1" hangingPunct="1"/>
            <a:r>
              <a:rPr lang="en-US" smtClean="0"/>
              <a:t>Obstet Gynecol. 2006 Mar;107(3):546-8.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47813" y="6237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Neonatal encephalopathy</a:t>
            </a:r>
            <a:endParaRPr 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692150"/>
            <a:ext cx="4038600" cy="4525963"/>
          </a:xfrm>
        </p:spPr>
        <p:txBody>
          <a:bodyPr/>
          <a:lstStyle/>
          <a:p>
            <a:endParaRPr lang="en-GB" sz="2800" smtClean="0"/>
          </a:p>
          <a:p>
            <a:r>
              <a:rPr lang="en-GB" sz="1800" smtClean="0"/>
              <a:t>Neonatal encephalopathy accounts for 1 million deaths worldwide and even  greater numbers of disabled survivors</a:t>
            </a:r>
          </a:p>
          <a:p>
            <a:endParaRPr lang="en-GB" sz="1800" smtClean="0"/>
          </a:p>
          <a:p>
            <a:r>
              <a:rPr lang="en-GB" sz="1800" smtClean="0"/>
              <a:t>In countries with excellent maternity services NE occurs in 2-3/1000 births with 1-2/1000 developing moderate/severe NE</a:t>
            </a:r>
          </a:p>
          <a:p>
            <a:endParaRPr lang="en-GB" sz="1800" smtClean="0"/>
          </a:p>
          <a:p>
            <a:r>
              <a:rPr lang="en-GB" sz="1800" smtClean="0"/>
              <a:t>Mortality is about 30% and disabilities occur in about 50% of survivors following moderate/severe NE </a:t>
            </a:r>
          </a:p>
          <a:p>
            <a:endParaRPr lang="en-GB" sz="1800" smtClean="0"/>
          </a:p>
          <a:p>
            <a:r>
              <a:rPr lang="en-GB" sz="1800" smtClean="0"/>
              <a:t>Cognitive function may be impaired even in mild/moderate cases</a:t>
            </a:r>
            <a:endParaRPr lang="en-US" sz="1800" smtClean="0"/>
          </a:p>
        </p:txBody>
      </p:sp>
      <p:pic>
        <p:nvPicPr>
          <p:cNvPr id="52228" name="Picture 5" descr="DSC0003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371600"/>
            <a:ext cx="3205162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Overview of hypoxic ischaemic encephalopathy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GB" smtClean="0"/>
              <a:t>Early Hum Dev. 2010 Jun;86(6): Pages 327-377</a:t>
            </a:r>
          </a:p>
          <a:p>
            <a:endParaRPr lang="en-GB" smtClean="0"/>
          </a:p>
          <a:p>
            <a:pPr>
              <a:buFont typeface="Arial" charset="0"/>
              <a:buNone/>
            </a:pPr>
            <a:r>
              <a:rPr lang="en-GB" smtClean="0"/>
              <a:t>Best Practice Guidelines</a:t>
            </a:r>
          </a:p>
          <a:p>
            <a:pPr>
              <a:buFont typeface="Arial" charset="0"/>
              <a:buNone/>
            </a:pPr>
            <a:r>
              <a:rPr lang="en-GB" smtClean="0"/>
              <a:t>Hypoxic Ischaemic Encephalopathy in Newborn Infants</a:t>
            </a:r>
          </a:p>
          <a:p>
            <a:pPr>
              <a:buFont typeface="Arial" charset="0"/>
              <a:buNone/>
            </a:pPr>
            <a:r>
              <a:rPr lang="en-GB" smtClean="0"/>
              <a:t>Guest Editor: Denis Azzopardi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Characteristics of neonatal encephalopathy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Seizures</a:t>
            </a:r>
          </a:p>
          <a:p>
            <a:r>
              <a:rPr lang="en-GB" smtClean="0"/>
              <a:t>Abnormal neurological behaviour</a:t>
            </a:r>
          </a:p>
          <a:p>
            <a:r>
              <a:rPr lang="en-GB" smtClean="0"/>
              <a:t>Abnormal posture</a:t>
            </a:r>
          </a:p>
          <a:p>
            <a:r>
              <a:rPr lang="en-GB" smtClean="0"/>
              <a:t>Abnormal tone</a:t>
            </a:r>
          </a:p>
          <a:p>
            <a:r>
              <a:rPr lang="en-GB" smtClean="0"/>
              <a:t>Abnormal reflexes</a:t>
            </a:r>
          </a:p>
          <a:p>
            <a:r>
              <a:rPr lang="en-GB" smtClean="0"/>
              <a:t>Abnormal EEG</a:t>
            </a:r>
          </a:p>
          <a:p>
            <a:pPr>
              <a:buFont typeface="Arial" charset="0"/>
              <a:buNone/>
            </a:pPr>
            <a:endParaRPr lang="en-GB" smtClean="0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39750" y="4941888"/>
            <a:ext cx="6280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i="1"/>
              <a:t>Occurring soon after birth in full term or near full term infants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lIns="92075" tIns="46038" rIns="92075" bIns="46038" anchor="b"/>
          <a:lstStyle/>
          <a:p>
            <a:pPr defTabSz="762000"/>
            <a:r>
              <a:rPr lang="en-GB" sz="4000" smtClean="0"/>
              <a:t>Consider Other Diagnosis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GB" smtClean="0"/>
              <a:t>Antenatal events</a:t>
            </a:r>
          </a:p>
          <a:p>
            <a:r>
              <a:rPr lang="en-GB" smtClean="0"/>
              <a:t>Metabolic</a:t>
            </a:r>
          </a:p>
          <a:p>
            <a:r>
              <a:rPr lang="en-GB" smtClean="0"/>
              <a:t>Neuromuscular</a:t>
            </a:r>
          </a:p>
          <a:p>
            <a:r>
              <a:rPr lang="en-GB" smtClean="0"/>
              <a:t>Developmental abnormalities</a:t>
            </a:r>
          </a:p>
          <a:p>
            <a:r>
              <a:rPr lang="en-GB" smtClean="0"/>
              <a:t>Infections</a:t>
            </a:r>
          </a:p>
          <a:p>
            <a:r>
              <a:rPr lang="en-GB" smtClean="0"/>
              <a:t>Cerebral infarction</a:t>
            </a:r>
          </a:p>
          <a:p>
            <a:r>
              <a:rPr lang="en-GB" smtClean="0"/>
              <a:t>Postnatal asphyxia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Diagnosis of birth asphyxia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571500" indent="-571500">
              <a:buFontTx/>
              <a:buAutoNum type="arabicPeriod"/>
            </a:pPr>
            <a:r>
              <a:rPr lang="en-GB" smtClean="0"/>
              <a:t>One or more of the following</a:t>
            </a:r>
          </a:p>
          <a:p>
            <a:pPr marL="914400" lvl="1" indent="-457200">
              <a:buFontTx/>
              <a:buChar char="•"/>
            </a:pPr>
            <a:r>
              <a:rPr lang="en-GB" smtClean="0"/>
              <a:t>Apgar </a:t>
            </a:r>
            <a:r>
              <a:rPr lang="en-GB" u="sng" smtClean="0"/>
              <a:t>&lt;</a:t>
            </a:r>
            <a:r>
              <a:rPr lang="en-GB" smtClean="0"/>
              <a:t> 3 at 5 minutes</a:t>
            </a:r>
          </a:p>
          <a:p>
            <a:pPr marL="914400" lvl="1" indent="-457200">
              <a:buFontTx/>
              <a:buChar char="•"/>
            </a:pPr>
            <a:r>
              <a:rPr lang="en-GB" smtClean="0"/>
              <a:t>Metabolic acidosis (serum bicarbonate &lt;12 mmol/L)</a:t>
            </a:r>
          </a:p>
          <a:p>
            <a:pPr marL="914400" lvl="1" indent="-457200">
              <a:buFontTx/>
              <a:buChar char="•"/>
            </a:pPr>
            <a:r>
              <a:rPr lang="en-GB" smtClean="0"/>
              <a:t>Delayed onset of respirations (&gt; 5 minutes)</a:t>
            </a:r>
          </a:p>
          <a:p>
            <a:pPr marL="571500" indent="-571500">
              <a:buFontTx/>
              <a:buAutoNum type="arabicPeriod"/>
            </a:pPr>
            <a:r>
              <a:rPr lang="en-GB" smtClean="0"/>
              <a:t>Mechanical ventilation at birth</a:t>
            </a:r>
          </a:p>
          <a:p>
            <a:pPr marL="571500" indent="-571500">
              <a:buFontTx/>
              <a:buAutoNum type="arabicPeriod"/>
            </a:pPr>
            <a:r>
              <a:rPr lang="en-GB" smtClean="0"/>
              <a:t>Evidence of encephalopathy</a:t>
            </a:r>
          </a:p>
          <a:p>
            <a:pPr marL="571500" indent="-571500">
              <a:buFontTx/>
              <a:buAutoNum type="arabicPeriod"/>
            </a:pPr>
            <a:r>
              <a:rPr lang="en-GB" smtClean="0"/>
              <a:t>Evidence of multisystem involvement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663575" y="5897563"/>
            <a:ext cx="51752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/>
              <a:t>American College of Obstetrics and Gynaecology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 idx="4294967295"/>
          </p:nvPr>
        </p:nvSpPr>
        <p:spPr>
          <a:xfrm>
            <a:off x="482600" y="274638"/>
            <a:ext cx="8204200" cy="665162"/>
          </a:xfrm>
        </p:spPr>
        <p:txBody>
          <a:bodyPr/>
          <a:lstStyle/>
          <a:p>
            <a:r>
              <a:rPr lang="en-GB" b="1" smtClean="0"/>
              <a:t>Case definition</a:t>
            </a:r>
            <a:br>
              <a:rPr lang="en-GB" b="1" smtClean="0"/>
            </a:br>
            <a:endParaRPr lang="en-GB" smtClean="0"/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0" y="1268413"/>
            <a:ext cx="8856663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i="1"/>
              <a:t>Any baby with estimated gestational age 37 weeks or more (or weight = or &gt; 2500 g if gestation unknown) who has neonatal encephalopathy, defined as an illness occurring at any time in the first 4 days (96 hours) of life and </a:t>
            </a:r>
          </a:p>
          <a:p>
            <a:pPr eaLnBrk="0" hangingPunct="0">
              <a:spcBef>
                <a:spcPct val="20000"/>
              </a:spcBef>
            </a:pPr>
            <a:r>
              <a:rPr lang="en-GB" i="1"/>
              <a:t>consisting of one or more of:</a:t>
            </a:r>
          </a:p>
          <a:p>
            <a:pPr eaLnBrk="0" hangingPunct="0">
              <a:spcBef>
                <a:spcPct val="20000"/>
              </a:spcBef>
            </a:pPr>
            <a:r>
              <a:rPr lang="en-GB"/>
              <a:t>· Definite or probable fits (whatever the clinical manifestation) and including apnoeic attacks and cyanotic spells.</a:t>
            </a:r>
          </a:p>
          <a:p>
            <a:pPr eaLnBrk="0" hangingPunct="0">
              <a:spcBef>
                <a:spcPct val="20000"/>
              </a:spcBef>
            </a:pPr>
            <a:r>
              <a:rPr lang="en-GB"/>
              <a:t>· Increased muscle tone</a:t>
            </a:r>
          </a:p>
          <a:p>
            <a:pPr eaLnBrk="0" hangingPunct="0">
              <a:spcBef>
                <a:spcPct val="20000"/>
              </a:spcBef>
            </a:pPr>
            <a:r>
              <a:rPr lang="en-GB"/>
              <a:t>· Decreased muscle tone</a:t>
            </a:r>
          </a:p>
          <a:p>
            <a:pPr eaLnBrk="0" hangingPunct="0">
              <a:spcBef>
                <a:spcPct val="20000"/>
              </a:spcBef>
            </a:pPr>
            <a:r>
              <a:rPr lang="en-GB"/>
              <a:t>· Abnormal neurological behaviour such as reduced responsiveness, coma, hyper-alertness, jitteriness.</a:t>
            </a:r>
          </a:p>
          <a:p>
            <a:pPr eaLnBrk="0" hangingPunct="0">
              <a:spcBef>
                <a:spcPct val="20000"/>
              </a:spcBef>
            </a:pPr>
            <a:r>
              <a:rPr lang="en-GB"/>
              <a:t>· Unable to feed orally for a period of at least 24 hours (unless caused by respiratory problems, structural lesions, e.g. cleft palate or oesophageal atresia, or by the need for neonatal surgery).</a:t>
            </a:r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323850" y="5589588"/>
            <a:ext cx="856932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400" b="1"/>
              <a:t>The relationships between neonatal encephalopathy and cerebral palsy: a cohort study</a:t>
            </a:r>
          </a:p>
          <a:p>
            <a:pPr eaLnBrk="0" hangingPunct="0">
              <a:spcBef>
                <a:spcPct val="20000"/>
              </a:spcBef>
            </a:pPr>
            <a:endParaRPr lang="en-GB" sz="1400"/>
          </a:p>
        </p:txBody>
      </p:sp>
      <p:sp>
        <p:nvSpPr>
          <p:cNvPr id="69637" name="Rectangle 18"/>
          <p:cNvSpPr>
            <a:spLocks noChangeArrowheads="1"/>
          </p:cNvSpPr>
          <p:nvPr/>
        </p:nvSpPr>
        <p:spPr bwMode="auto">
          <a:xfrm>
            <a:off x="395288" y="5949950"/>
            <a:ext cx="3524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/>
              <a:t>J.Obst Gynae (2001) 21 114-120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Neonatal encephalopathy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647700" y="1989138"/>
          <a:ext cx="7847013" cy="3821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5076825" y="6165850"/>
            <a:ext cx="3524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/>
              <a:t>J.Obst Gynae (2001) 21 114-120</a:t>
            </a:r>
          </a:p>
        </p:txBody>
      </p:sp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250825" y="10525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0676" name="Text Box 20"/>
          <p:cNvSpPr txBox="1">
            <a:spLocks noChangeArrowheads="1"/>
          </p:cNvSpPr>
          <p:nvPr/>
        </p:nvSpPr>
        <p:spPr bwMode="auto">
          <a:xfrm>
            <a:off x="179388" y="1268413"/>
            <a:ext cx="8988425" cy="2136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2400">
                <a:solidFill>
                  <a:schemeClr val="bg1"/>
                </a:solidFill>
              </a:rPr>
              <a:t>Incidence in UK ~ 2.6/1000 births</a:t>
            </a:r>
          </a:p>
          <a:p>
            <a:pPr eaLnBrk="0" hangingPunct="0">
              <a:spcBef>
                <a:spcPct val="20000"/>
              </a:spcBef>
            </a:pPr>
            <a:r>
              <a:rPr lang="en-GB" sz="2400">
                <a:solidFill>
                  <a:schemeClr val="bg1"/>
                </a:solidFill>
              </a:rPr>
              <a:t>Incidence of neonatal encephalopathy with fits: 1.6/1000 births</a:t>
            </a:r>
          </a:p>
          <a:p>
            <a:pPr eaLnBrk="0" hangingPunct="0">
              <a:spcBef>
                <a:spcPct val="20000"/>
              </a:spcBef>
            </a:pPr>
            <a:r>
              <a:rPr lang="en-GB" sz="2400">
                <a:solidFill>
                  <a:schemeClr val="bg1"/>
                </a:solidFill>
              </a:rPr>
              <a:t>Rate of death / cerebral palsy related to asphyxia: 0.58/1000 births</a:t>
            </a:r>
          </a:p>
          <a:p>
            <a:pPr eaLnBrk="0" hangingPunct="0">
              <a:spcBef>
                <a:spcPct val="20000"/>
              </a:spcBef>
            </a:pPr>
            <a:endParaRPr lang="en-GB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Other diagnosis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971550" y="1628775"/>
          <a:ext cx="6915150" cy="410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4000" smtClean="0"/>
              <a:t>Intrapartum asphyxia is likeliest cause of neonatal encephalopathy occurring immediately after birth 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8163" y="1989138"/>
            <a:ext cx="4033837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300" smtClean="0"/>
              <a:t>143/150 in a cohort study of 57159 newborns </a:t>
            </a:r>
            <a:r>
              <a:rPr lang="en-GB" sz="1800" smtClean="0"/>
              <a:t>Reference: The relationship between neonatal encephalopathy and cerebral palsy. J.Obst Gynae (2001) 21 114-120</a:t>
            </a:r>
          </a:p>
          <a:p>
            <a:pPr>
              <a:lnSpc>
                <a:spcPct val="90000"/>
              </a:lnSpc>
            </a:pPr>
            <a:endParaRPr lang="en-GB" sz="2300" smtClean="0"/>
          </a:p>
          <a:p>
            <a:pPr>
              <a:lnSpc>
                <a:spcPct val="90000"/>
              </a:lnSpc>
            </a:pPr>
            <a:r>
              <a:rPr lang="en-GB" sz="2300" smtClean="0"/>
              <a:t>197/245 encephalopathic newborns studied by MRI </a:t>
            </a:r>
            <a:r>
              <a:rPr lang="en-GB" sz="1800" smtClean="0"/>
              <a:t>Reference: Origin and timing of brain lesions in term infants with neonatal encephalopathy. Lancet (2003) 361 736-742</a:t>
            </a:r>
          </a:p>
          <a:p>
            <a:pPr lvl="1">
              <a:lnSpc>
                <a:spcPct val="90000"/>
              </a:lnSpc>
            </a:pPr>
            <a:endParaRPr lang="en-GB" sz="2000" smtClean="0"/>
          </a:p>
        </p:txBody>
      </p:sp>
      <p:pic>
        <p:nvPicPr>
          <p:cNvPr id="74756" name="Picture 4" descr="HIE_basal_ganglia_MR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011863" y="4868863"/>
            <a:ext cx="1169987" cy="1492250"/>
          </a:xfrm>
          <a:noFill/>
        </p:spPr>
      </p:pic>
      <p:graphicFrame>
        <p:nvGraphicFramePr>
          <p:cNvPr id="2" name="Diagram 1"/>
          <p:cNvGraphicFramePr/>
          <p:nvPr/>
        </p:nvGraphicFramePr>
        <p:xfrm>
          <a:off x="4572000" y="1844675"/>
          <a:ext cx="4103688" cy="251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Assessment by condition at birth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Apgar score</a:t>
            </a:r>
          </a:p>
          <a:p>
            <a:pPr lvl="1"/>
            <a:r>
              <a:rPr lang="en-GB" smtClean="0"/>
              <a:t>At 5 or 10 minutes</a:t>
            </a:r>
          </a:p>
          <a:p>
            <a:r>
              <a:rPr lang="en-GB" smtClean="0"/>
              <a:t>Blood gas analysis</a:t>
            </a:r>
          </a:p>
          <a:p>
            <a:pPr lvl="1"/>
            <a:r>
              <a:rPr lang="en-GB" smtClean="0"/>
              <a:t>pH, base deficit or serum bicarbonate</a:t>
            </a:r>
          </a:p>
          <a:p>
            <a:r>
              <a:rPr lang="en-GB" smtClean="0"/>
              <a:t>Need for resuscitation</a:t>
            </a:r>
          </a:p>
          <a:p>
            <a:pPr lvl="1"/>
            <a:r>
              <a:rPr lang="en-GB" smtClean="0"/>
              <a:t>Delayed onset of respiration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nihms161274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635000"/>
            <a:ext cx="640080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2676525" y="6308725"/>
            <a:ext cx="3790950" cy="3667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i="1"/>
              <a:t>Pediatric Research</a:t>
            </a:r>
            <a:r>
              <a:rPr lang="en-US"/>
              <a:t> (2010) </a:t>
            </a:r>
            <a:r>
              <a:rPr lang="en-US" b="1"/>
              <a:t>67</a:t>
            </a:r>
            <a:r>
              <a:rPr lang="en-US"/>
              <a:t>, 1–8;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Apgar score:  subsequent death and cerebral palsy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7785100" cy="1746250"/>
          </a:xfrm>
        </p:spPr>
        <p:txBody>
          <a:bodyPr/>
          <a:lstStyle/>
          <a:p>
            <a:r>
              <a:rPr lang="en-GB" sz="2800" smtClean="0"/>
              <a:t>Apgar score 0-3 at 5 minutes results in :</a:t>
            </a:r>
          </a:p>
          <a:p>
            <a:pPr lvl="1"/>
            <a:r>
              <a:rPr lang="en-GB" sz="2400" smtClean="0"/>
              <a:t>386-fold increase in neonatal death</a:t>
            </a:r>
          </a:p>
          <a:p>
            <a:pPr lvl="1"/>
            <a:r>
              <a:rPr lang="en-GB" sz="2400" smtClean="0"/>
              <a:t>81-fold increase in cerebral palsy</a:t>
            </a:r>
          </a:p>
          <a:p>
            <a:pPr>
              <a:buFont typeface="Arial" charset="0"/>
              <a:buNone/>
            </a:pPr>
            <a:endParaRPr lang="en-GB" sz="2800" smtClean="0"/>
          </a:p>
        </p:txBody>
      </p:sp>
      <p:graphicFrame>
        <p:nvGraphicFramePr>
          <p:cNvPr id="18436" name="Group 4"/>
          <p:cNvGraphicFramePr>
            <a:graphicFrameLocks noGrp="1"/>
          </p:cNvGraphicFramePr>
          <p:nvPr>
            <p:ph sz="half" idx="4294967295"/>
          </p:nvPr>
        </p:nvGraphicFramePr>
        <p:xfrm>
          <a:off x="684213" y="2997200"/>
          <a:ext cx="7127875" cy="3051175"/>
        </p:xfrm>
        <a:graphic>
          <a:graphicData uri="http://schemas.openxmlformats.org/drawingml/2006/table">
            <a:tbl>
              <a:tblPr/>
              <a:tblGrid>
                <a:gridCol w="1517650"/>
                <a:gridCol w="1512887"/>
                <a:gridCol w="1366838"/>
                <a:gridCol w="1365250"/>
                <a:gridCol w="1365250"/>
              </a:tblGrid>
              <a:tr h="939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Apgar 0-3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Apgar &gt;3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Positive predictive value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Negative predictive value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1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Neonatal death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Cerebral Palsy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 No. of children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234237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8883" name="Text Box 35"/>
          <p:cNvSpPr txBox="1">
            <a:spLocks noChangeArrowheads="1"/>
          </p:cNvSpPr>
          <p:nvPr/>
        </p:nvSpPr>
        <p:spPr bwMode="auto">
          <a:xfrm>
            <a:off x="4643438" y="6165850"/>
            <a:ext cx="31559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/>
              <a:t>J.Pediatr (2001) 138 798-803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condition at birth</a:t>
            </a:r>
            <a:endParaRPr lang="en-US" smtClean="0"/>
          </a:p>
        </p:txBody>
      </p:sp>
      <p:graphicFrame>
        <p:nvGraphicFramePr>
          <p:cNvPr id="15391" name="Group 31"/>
          <p:cNvGraphicFramePr>
            <a:graphicFrameLocks noGrp="1"/>
          </p:cNvGraphicFramePr>
          <p:nvPr>
            <p:ph idx="4294967295"/>
          </p:nvPr>
        </p:nvGraphicFramePr>
        <p:xfrm>
          <a:off x="314325" y="1409700"/>
          <a:ext cx="7772400" cy="4483100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&lt; or &gt; 2 SD from reference values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Positive Predictive Value %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Negative Predictive Value %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Umbilical arterial pH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96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Lactate concentration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96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Apgar score at 5 minutes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96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Apgar score and pH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96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25" name="Text Box 30"/>
          <p:cNvSpPr txBox="1">
            <a:spLocks noChangeArrowheads="1"/>
          </p:cNvSpPr>
          <p:nvPr/>
        </p:nvSpPr>
        <p:spPr bwMode="auto">
          <a:xfrm>
            <a:off x="323850" y="6165850"/>
            <a:ext cx="2457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/>
              <a:t>BMJ (1988) 297 24-27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Grading of severity</a:t>
            </a:r>
          </a:p>
        </p:txBody>
      </p:sp>
      <p:pic>
        <p:nvPicPr>
          <p:cNvPr id="82947" name="Picture 5" descr="TMP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563938" y="1241425"/>
            <a:ext cx="4791075" cy="5616575"/>
          </a:xfrm>
          <a:noFill/>
        </p:spPr>
      </p:pic>
      <p:sp>
        <p:nvSpPr>
          <p:cNvPr id="82948" name="Text Box 8"/>
          <p:cNvSpPr txBox="1">
            <a:spLocks noChangeArrowheads="1"/>
          </p:cNvSpPr>
          <p:nvPr/>
        </p:nvSpPr>
        <p:spPr bwMode="auto">
          <a:xfrm>
            <a:off x="663575" y="2008188"/>
            <a:ext cx="2755900" cy="279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 sz="2400"/>
              <a:t>Sarnat score based on a group of 21 infants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 sz="2400"/>
              <a:t>Score included the EEG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 sz="2400"/>
              <a:t>Rarely performed in full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Clinical Assessment of HIE</a:t>
            </a:r>
          </a:p>
        </p:txBody>
      </p:sp>
      <p:graphicFrame>
        <p:nvGraphicFramePr>
          <p:cNvPr id="259075" name="Group 3"/>
          <p:cNvGraphicFramePr>
            <a:graphicFrameLocks noGrp="1"/>
          </p:cNvGraphicFramePr>
          <p:nvPr/>
        </p:nvGraphicFramePr>
        <p:xfrm>
          <a:off x="685800" y="1981200"/>
          <a:ext cx="7772400" cy="3463925"/>
        </p:xfrm>
        <a:graphic>
          <a:graphicData uri="http://schemas.openxmlformats.org/drawingml/2006/table">
            <a:tbl>
              <a:tblPr/>
              <a:tblGrid>
                <a:gridCol w="1554163"/>
                <a:gridCol w="1765300"/>
                <a:gridCol w="1343025"/>
                <a:gridCol w="1858962"/>
                <a:gridCol w="1250950"/>
              </a:tblGrid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Severity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Features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Deaths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Neurological Abnormalities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Normal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Irritability, normal 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96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Moderate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Hypotonia, seizures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Severe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Stupor, flaccid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27" name="TextBox 3"/>
          <p:cNvSpPr txBox="1">
            <a:spLocks noChangeArrowheads="1"/>
          </p:cNvSpPr>
          <p:nvPr/>
        </p:nvSpPr>
        <p:spPr bwMode="auto">
          <a:xfrm>
            <a:off x="755650" y="6021388"/>
            <a:ext cx="530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2000"/>
              <a:t>Levene </a:t>
            </a:r>
            <a:r>
              <a:rPr lang="en-GB" sz="2000">
                <a:hlinkClick r:id="" action="ppaction://hlinkfile" tooltip="Early human development."/>
              </a:rPr>
              <a:t>Early Hum Dev.</a:t>
            </a:r>
            <a:r>
              <a:rPr lang="en-GB" sz="2000"/>
              <a:t> 1985 May;11(1):21-6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Assessment by neuroimaging</a:t>
            </a:r>
            <a:endParaRPr lang="en-US" smtClean="0"/>
          </a:p>
        </p:txBody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Cranial ultrasound</a:t>
            </a:r>
          </a:p>
          <a:p>
            <a:r>
              <a:rPr lang="en-GB" smtClean="0"/>
              <a:t>Magnetic resonance imaging</a:t>
            </a:r>
            <a:endParaRPr lang="en-US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Cranial ultrasound</a:t>
            </a:r>
          </a:p>
        </p:txBody>
      </p:sp>
      <p:pic>
        <p:nvPicPr>
          <p:cNvPr id="86019" name="Picture 5" descr="HIE_U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042988" y="2063750"/>
            <a:ext cx="2897187" cy="2728913"/>
          </a:xfrm>
          <a:noFill/>
        </p:spPr>
      </p:pic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4284663" y="2349500"/>
            <a:ext cx="4679950" cy="1698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 sz="2400"/>
              <a:t>General increase in echodensity 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 sz="2400"/>
              <a:t>Slit like ventricles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 sz="2400"/>
              <a:t>Echodense thalamus / basal ganglia</a:t>
            </a:r>
          </a:p>
        </p:txBody>
      </p:sp>
      <p:sp>
        <p:nvSpPr>
          <p:cNvPr id="86021" name="Rectangle 9"/>
          <p:cNvSpPr>
            <a:spLocks noChangeArrowheads="1"/>
          </p:cNvSpPr>
          <p:nvPr/>
        </p:nvSpPr>
        <p:spPr bwMode="auto">
          <a:xfrm>
            <a:off x="323850" y="5589588"/>
            <a:ext cx="41036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/>
              <a:t>J Paediatr Child Health (2000) 36: 363 -369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Role of MRI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Helps confirm diagnosis</a:t>
            </a:r>
          </a:p>
          <a:p>
            <a:r>
              <a:rPr lang="en-GB" smtClean="0"/>
              <a:t>Helps with ‘timing’ of injury</a:t>
            </a:r>
          </a:p>
          <a:p>
            <a:r>
              <a:rPr lang="en-GB" smtClean="0"/>
              <a:t>Objective guide to prognosis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533400"/>
            <a:ext cx="7772400" cy="1143000"/>
          </a:xfrm>
        </p:spPr>
        <p:txBody>
          <a:bodyPr/>
          <a:lstStyle/>
          <a:p>
            <a:r>
              <a:rPr lang="en-GB" smtClean="0"/>
              <a:t>Normal MR appearances at term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524000" y="6172200"/>
            <a:ext cx="6319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800">
                <a:latin typeface="Abadi MT Condensed" pitchFamily="34" charset="0"/>
              </a:rPr>
              <a:t> </a:t>
            </a:r>
            <a:r>
              <a:rPr lang="en-GB" sz="2400"/>
              <a:t>Myelin visible in PLIC from 37 weeks</a:t>
            </a:r>
            <a:r>
              <a:rPr lang="en-GB" sz="2400">
                <a:latin typeface="Times New Roman" pitchFamily="18" charset="0"/>
              </a:rPr>
              <a:t> </a:t>
            </a:r>
          </a:p>
        </p:txBody>
      </p:sp>
      <p:pic>
        <p:nvPicPr>
          <p:cNvPr id="90116" name="Picture 4" descr="kent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819400"/>
            <a:ext cx="2860675" cy="3200400"/>
          </a:xfrm>
          <a:prstGeom prst="rect">
            <a:avLst/>
          </a:prstGeom>
          <a:solidFill>
            <a:schemeClr val="tx2"/>
          </a:solidFill>
          <a:ln w="5715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0117" name="Picture 5" descr="kentT2"/>
          <p:cNvPicPr>
            <a:picLocks noChangeAspect="1" noChangeArrowheads="1"/>
          </p:cNvPicPr>
          <p:nvPr/>
        </p:nvPicPr>
        <p:blipFill>
          <a:blip r:embed="rId4">
            <a:lum bright="-12000" contrast="-6000"/>
          </a:blip>
          <a:srcRect/>
          <a:stretch>
            <a:fillRect/>
          </a:stretch>
        </p:blipFill>
        <p:spPr bwMode="auto">
          <a:xfrm>
            <a:off x="5105400" y="2819400"/>
            <a:ext cx="2625725" cy="3200400"/>
          </a:xfrm>
          <a:prstGeom prst="rect">
            <a:avLst/>
          </a:prstGeom>
          <a:solidFill>
            <a:schemeClr val="tx2"/>
          </a:solidFill>
          <a:ln w="5715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066800" y="2057400"/>
            <a:ext cx="2154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>
                <a:latin typeface="Abadi MT Condensed" pitchFamily="34" charset="0"/>
              </a:rPr>
              <a:t> T1 weighted </a:t>
            </a:r>
            <a:endParaRPr lang="en-GB" sz="2400"/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5029200" y="2057400"/>
            <a:ext cx="214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>
                <a:latin typeface="Times New Roman" pitchFamily="18" charset="0"/>
              </a:rPr>
              <a:t> </a:t>
            </a:r>
            <a:r>
              <a:rPr lang="en-GB" sz="2400"/>
              <a:t>T2 weighted </a:t>
            </a:r>
          </a:p>
        </p:txBody>
      </p:sp>
      <p:sp>
        <p:nvSpPr>
          <p:cNvPr id="90120" name="AutoShape 8"/>
          <p:cNvSpPr>
            <a:spLocks noChangeArrowheads="1"/>
          </p:cNvSpPr>
          <p:nvPr/>
        </p:nvSpPr>
        <p:spPr bwMode="auto">
          <a:xfrm>
            <a:off x="1524000" y="4419600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tx2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sp>
        <p:nvSpPr>
          <p:cNvPr id="90121" name="AutoShape 9"/>
          <p:cNvSpPr>
            <a:spLocks noChangeArrowheads="1"/>
          </p:cNvSpPr>
          <p:nvPr/>
        </p:nvSpPr>
        <p:spPr bwMode="auto">
          <a:xfrm>
            <a:off x="6781800" y="4267200"/>
            <a:ext cx="685800" cy="152400"/>
          </a:xfrm>
          <a:prstGeom prst="leftArrow">
            <a:avLst>
              <a:gd name="adj1" fmla="val 50000"/>
              <a:gd name="adj2" fmla="val 112500"/>
            </a:avLst>
          </a:prstGeom>
          <a:solidFill>
            <a:schemeClr val="tx2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GB" smtClean="0"/>
              <a:t>Signal Intensity in PLIC</a:t>
            </a:r>
          </a:p>
        </p:txBody>
      </p:sp>
      <p:sp>
        <p:nvSpPr>
          <p:cNvPr id="92163" name="AutoShape 3"/>
          <p:cNvSpPr>
            <a:spLocks noChangeArrowheads="1"/>
          </p:cNvSpPr>
          <p:nvPr/>
        </p:nvSpPr>
        <p:spPr bwMode="auto">
          <a:xfrm>
            <a:off x="6553200" y="3657600"/>
            <a:ext cx="1143000" cy="152400"/>
          </a:xfrm>
          <a:prstGeom prst="leftArrow">
            <a:avLst>
              <a:gd name="adj1" fmla="val 50000"/>
              <a:gd name="adj2" fmla="val 1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572000" y="5791200"/>
            <a:ext cx="2763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>
                <a:latin typeface="Abadi MT Condensed" pitchFamily="34" charset="0"/>
              </a:rPr>
              <a:t> </a:t>
            </a:r>
            <a:r>
              <a:rPr lang="en-GB" sz="2400"/>
              <a:t>Complete loss of </a:t>
            </a:r>
          </a:p>
          <a:p>
            <a:pPr eaLnBrk="0" hangingPunct="0">
              <a:buClr>
                <a:schemeClr val="tx2"/>
              </a:buClr>
              <a:buFont typeface="Wingdings 2" pitchFamily="18" charset="2"/>
              <a:buNone/>
            </a:pPr>
            <a:r>
              <a:rPr lang="en-GB" sz="2400"/>
              <a:t> signal intensity </a:t>
            </a:r>
          </a:p>
        </p:txBody>
      </p:sp>
      <p:pic>
        <p:nvPicPr>
          <p:cNvPr id="92165" name="Picture 5" descr="kentir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/>
          <a:stretch>
            <a:fillRect/>
          </a:stretch>
        </p:blipFill>
        <p:spPr bwMode="auto">
          <a:xfrm>
            <a:off x="609600" y="1905000"/>
            <a:ext cx="3352800" cy="36576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2166" name="AutoShape 6"/>
          <p:cNvSpPr>
            <a:spLocks noChangeArrowheads="1"/>
          </p:cNvSpPr>
          <p:nvPr/>
        </p:nvSpPr>
        <p:spPr bwMode="auto">
          <a:xfrm>
            <a:off x="990600" y="3733800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pic>
        <p:nvPicPr>
          <p:cNvPr id="92167" name="Picture 7" descr="harpert1bg"/>
          <p:cNvPicPr>
            <a:picLocks noChangeAspect="1" noChangeArrowheads="1"/>
          </p:cNvPicPr>
          <p:nvPr/>
        </p:nvPicPr>
        <p:blipFill>
          <a:blip r:embed="rId4">
            <a:lum bright="20000" contrast="20000"/>
          </a:blip>
          <a:srcRect l="24207" t="19531" r="19531" b="24207"/>
          <a:stretch>
            <a:fillRect/>
          </a:stretch>
        </p:blipFill>
        <p:spPr bwMode="auto">
          <a:xfrm>
            <a:off x="4419600" y="1905000"/>
            <a:ext cx="3659188" cy="3657600"/>
          </a:xfrm>
          <a:prstGeom prst="rect">
            <a:avLst/>
          </a:prstGeom>
          <a:solidFill>
            <a:schemeClr val="accent2"/>
          </a:solidFill>
          <a:ln w="57150" cmpd="thinThick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92168" name="AutoShape 8"/>
          <p:cNvSpPr>
            <a:spLocks noChangeArrowheads="1"/>
          </p:cNvSpPr>
          <p:nvPr/>
        </p:nvSpPr>
        <p:spPr bwMode="auto">
          <a:xfrm>
            <a:off x="6477000" y="3581400"/>
            <a:ext cx="1066800" cy="152400"/>
          </a:xfrm>
          <a:prstGeom prst="leftArrow">
            <a:avLst>
              <a:gd name="adj1" fmla="val 50000"/>
              <a:gd name="adj2" fmla="val 1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974725" y="5754688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/>
              <a:t> Normal at term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GB" smtClean="0"/>
              <a:t>Mild basal ganglia and thalamic lesions</a:t>
            </a:r>
          </a:p>
        </p:txBody>
      </p:sp>
      <p:pic>
        <p:nvPicPr>
          <p:cNvPr id="94211" name="Picture 3" descr="dragear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1981200" y="1600200"/>
            <a:ext cx="1839913" cy="2447925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4212" name="Picture 4" descr="drageart2"/>
          <p:cNvPicPr>
            <a:picLocks noChangeAspect="1" noChangeArrowheads="1"/>
          </p:cNvPicPr>
          <p:nvPr/>
        </p:nvPicPr>
        <p:blipFill>
          <a:blip r:embed="rId4">
            <a:lum bright="14000" contrast="-20000"/>
          </a:blip>
          <a:srcRect/>
          <a:stretch>
            <a:fillRect/>
          </a:stretch>
        </p:blipFill>
        <p:spPr bwMode="auto">
          <a:xfrm>
            <a:off x="4724400" y="1600200"/>
            <a:ext cx="1960563" cy="24384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4213" name="Picture 5" descr="dragT1late"/>
          <p:cNvPicPr>
            <a:picLocks noChangeAspect="1" noChangeArrowheads="1"/>
          </p:cNvPicPr>
          <p:nvPr/>
        </p:nvPicPr>
        <p:blipFill>
          <a:blip r:embed="rId5">
            <a:lum bright="14000"/>
          </a:blip>
          <a:srcRect/>
          <a:stretch>
            <a:fillRect/>
          </a:stretch>
        </p:blipFill>
        <p:spPr bwMode="auto">
          <a:xfrm>
            <a:off x="1981200" y="4191000"/>
            <a:ext cx="1909763" cy="24384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4214" name="Picture 6" descr="dragt2late"/>
          <p:cNvPicPr>
            <a:picLocks noChangeAspect="1" noChangeArrowheads="1"/>
          </p:cNvPicPr>
          <p:nvPr/>
        </p:nvPicPr>
        <p:blipFill>
          <a:blip r:embed="rId6">
            <a:lum bright="8000"/>
          </a:blip>
          <a:srcRect/>
          <a:stretch>
            <a:fillRect/>
          </a:stretch>
        </p:blipFill>
        <p:spPr bwMode="auto">
          <a:xfrm>
            <a:off x="4724400" y="4191000"/>
            <a:ext cx="1958975" cy="2386013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6781800" y="4648200"/>
            <a:ext cx="31242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>
                <a:solidFill>
                  <a:srgbClr val="000000"/>
                </a:solidFill>
              </a:rPr>
              <a:t>Delay in motor              milestones</a:t>
            </a:r>
          </a:p>
          <a:p>
            <a:pPr eaLnBrk="0" hangingPunct="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>
                <a:solidFill>
                  <a:srgbClr val="000000"/>
                </a:solidFill>
              </a:rPr>
              <a:t>Late tremor</a:t>
            </a:r>
          </a:p>
        </p:txBody>
      </p:sp>
      <p:sp>
        <p:nvSpPr>
          <p:cNvPr id="94216" name="AutoShape 8"/>
          <p:cNvSpPr>
            <a:spLocks noChangeArrowheads="1"/>
          </p:cNvSpPr>
          <p:nvPr/>
        </p:nvSpPr>
        <p:spPr bwMode="auto">
          <a:xfrm flipV="1">
            <a:off x="1828800" y="2819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sp>
        <p:nvSpPr>
          <p:cNvPr id="94217" name="AutoShape 9"/>
          <p:cNvSpPr>
            <a:spLocks noChangeArrowheads="1"/>
          </p:cNvSpPr>
          <p:nvPr/>
        </p:nvSpPr>
        <p:spPr bwMode="auto">
          <a:xfrm>
            <a:off x="3276600" y="2667000"/>
            <a:ext cx="457200" cy="152400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&lt;p&gt;Grade I germinal matrix haemorrhage&lt;/p&gt;&#10;&#10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752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7" descr="&lt;p&gt;Grade III germinal matrix haemorrhage&lt;/p&gt;&#10;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4221163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Classification of intraventriclar haemorrhage</a:t>
            </a:r>
            <a:endParaRPr lang="en-US" sz="4000" smtClean="0"/>
          </a:p>
        </p:txBody>
      </p:sp>
      <p:sp>
        <p:nvSpPr>
          <p:cNvPr id="18436" name="Rectangle 9"/>
          <p:cNvSpPr>
            <a:spLocks noGrp="1"/>
          </p:cNvSpPr>
          <p:nvPr>
            <p:ph type="clipArt" sz="half" idx="1"/>
          </p:nvPr>
        </p:nvSpPr>
        <p:spPr>
          <a:xfrm>
            <a:off x="533400" y="1557338"/>
            <a:ext cx="4038600" cy="4525962"/>
          </a:xfrm>
        </p:spPr>
      </p:sp>
      <p:sp>
        <p:nvSpPr>
          <p:cNvPr id="18437" name="Rectangle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Grade 1: restricted to germinal matrix region</a:t>
            </a:r>
          </a:p>
          <a:p>
            <a:pPr eaLnBrk="1" hangingPunct="1"/>
            <a:r>
              <a:rPr lang="en-GB" sz="2400" smtClean="0"/>
              <a:t>Grade 2: extension into ventricle filling less than 50% of ventricle</a:t>
            </a:r>
          </a:p>
          <a:p>
            <a:pPr eaLnBrk="1" hangingPunct="1"/>
            <a:r>
              <a:rPr lang="en-GB" sz="2400" smtClean="0"/>
              <a:t>Grade 3: extension into ventricle with dilatation of ventricle</a:t>
            </a:r>
          </a:p>
          <a:p>
            <a:pPr eaLnBrk="1" hangingPunct="1"/>
            <a:r>
              <a:rPr lang="en-GB" sz="2400" smtClean="0"/>
              <a:t>Grade 4: Accompanied by infarction of periventricular area</a:t>
            </a:r>
            <a:endParaRPr lang="en-US" sz="240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Moderate basal ganglia and thalamic lesions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t="5127" r="5090"/>
          <a:stretch>
            <a:fillRect/>
          </a:stretch>
        </p:blipFill>
        <p:spPr bwMode="auto">
          <a:xfrm>
            <a:off x="6324600" y="2438400"/>
            <a:ext cx="2427288" cy="28194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>
            <a:lum bright="-6000" contrast="20000"/>
          </a:blip>
          <a:srcRect/>
          <a:stretch>
            <a:fillRect/>
          </a:stretch>
        </p:blipFill>
        <p:spPr bwMode="auto">
          <a:xfrm>
            <a:off x="3352800" y="2438400"/>
            <a:ext cx="2820988" cy="2830513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4343400" y="5638800"/>
            <a:ext cx="34115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  <a:buFont typeface="Wingdings 2" pitchFamily="18" charset="2"/>
              <a:buNone/>
            </a:pPr>
            <a:r>
              <a:rPr lang="en-GB" sz="2800"/>
              <a:t>12 months, athetoid </a:t>
            </a:r>
          </a:p>
          <a:p>
            <a:pPr eaLnBrk="0" hangingPunct="0">
              <a:buClr>
                <a:schemeClr val="tx2"/>
              </a:buClr>
              <a:buFont typeface="Wingdings 2" pitchFamily="18" charset="2"/>
              <a:buNone/>
            </a:pPr>
            <a:r>
              <a:rPr lang="en-GB" sz="2800"/>
              <a:t> cerebral palsy</a:t>
            </a:r>
          </a:p>
        </p:txBody>
      </p:sp>
      <p:sp>
        <p:nvSpPr>
          <p:cNvPr id="96262" name="AutoShape 6"/>
          <p:cNvSpPr>
            <a:spLocks noChangeArrowheads="1"/>
          </p:cNvSpPr>
          <p:nvPr/>
        </p:nvSpPr>
        <p:spPr bwMode="auto">
          <a:xfrm>
            <a:off x="8001000" y="3657600"/>
            <a:ext cx="609600" cy="76200"/>
          </a:xfrm>
          <a:prstGeom prst="leftArrow">
            <a:avLst>
              <a:gd name="adj1" fmla="val 50000"/>
              <a:gd name="adj2" fmla="val 20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sp>
        <p:nvSpPr>
          <p:cNvPr id="96263" name="AutoShape 7"/>
          <p:cNvSpPr>
            <a:spLocks noChangeArrowheads="1"/>
          </p:cNvSpPr>
          <p:nvPr/>
        </p:nvSpPr>
        <p:spPr bwMode="auto">
          <a:xfrm>
            <a:off x="7848600" y="3810000"/>
            <a:ext cx="609600" cy="76200"/>
          </a:xfrm>
          <a:prstGeom prst="leftArrow">
            <a:avLst>
              <a:gd name="adj1" fmla="val 50000"/>
              <a:gd name="adj2" fmla="val 20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sp>
        <p:nvSpPr>
          <p:cNvPr id="96264" name="AutoShape 8"/>
          <p:cNvSpPr>
            <a:spLocks noChangeArrowheads="1"/>
          </p:cNvSpPr>
          <p:nvPr/>
        </p:nvSpPr>
        <p:spPr bwMode="auto">
          <a:xfrm>
            <a:off x="1447800" y="4114800"/>
            <a:ext cx="1371600" cy="152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pic>
        <p:nvPicPr>
          <p:cNvPr id="96265" name="Picture 9" descr="webster5d"/>
          <p:cNvPicPr>
            <a:picLocks noChangeAspect="1" noChangeArrowheads="1"/>
          </p:cNvPicPr>
          <p:nvPr/>
        </p:nvPicPr>
        <p:blipFill>
          <a:blip r:embed="rId5">
            <a:lum bright="8000" contrast="24000"/>
          </a:blip>
          <a:srcRect/>
          <a:stretch>
            <a:fillRect/>
          </a:stretch>
        </p:blipFill>
        <p:spPr bwMode="auto">
          <a:xfrm>
            <a:off x="609600" y="2590800"/>
            <a:ext cx="2389188" cy="2693988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1219200" y="5637213"/>
            <a:ext cx="12334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/>
              <a:t>5 days</a:t>
            </a:r>
          </a:p>
        </p:txBody>
      </p:sp>
      <p:sp>
        <p:nvSpPr>
          <p:cNvPr id="96267" name="AutoShape 11"/>
          <p:cNvSpPr>
            <a:spLocks noChangeArrowheads="1"/>
          </p:cNvSpPr>
          <p:nvPr/>
        </p:nvSpPr>
        <p:spPr bwMode="auto">
          <a:xfrm>
            <a:off x="3886200" y="38862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Severe basal ganglia and thalamic lesions</a:t>
            </a:r>
          </a:p>
        </p:txBody>
      </p:sp>
      <p:pic>
        <p:nvPicPr>
          <p:cNvPr id="98307" name="Picture 3" descr="flerbgear"/>
          <p:cNvPicPr>
            <a:picLocks noChangeAspect="1" noChangeArrowheads="1"/>
          </p:cNvPicPr>
          <p:nvPr/>
        </p:nvPicPr>
        <p:blipFill>
          <a:blip r:embed="rId3">
            <a:lum bright="-4000" contrast="-20000"/>
          </a:blip>
          <a:srcRect/>
          <a:stretch>
            <a:fillRect/>
          </a:stretch>
        </p:blipFill>
        <p:spPr bwMode="auto">
          <a:xfrm>
            <a:off x="1143000" y="2667000"/>
            <a:ext cx="1993900" cy="25146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8308" name="Picture 4" descr="fleribg"/>
          <p:cNvPicPr>
            <a:picLocks noChangeAspect="1" noChangeArrowheads="1"/>
          </p:cNvPicPr>
          <p:nvPr/>
        </p:nvPicPr>
        <p:blipFill>
          <a:blip r:embed="rId4">
            <a:lum bright="8000" contrast="-20000"/>
          </a:blip>
          <a:srcRect/>
          <a:stretch>
            <a:fillRect/>
          </a:stretch>
        </p:blipFill>
        <p:spPr bwMode="auto">
          <a:xfrm>
            <a:off x="3505200" y="2667000"/>
            <a:ext cx="2035175" cy="2543175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8309" name="Picture 5" descr="flerbglat"/>
          <p:cNvPicPr>
            <a:picLocks noChangeAspect="1" noChangeArrowheads="1"/>
          </p:cNvPicPr>
          <p:nvPr/>
        </p:nvPicPr>
        <p:blipFill>
          <a:blip r:embed="rId5">
            <a:lum bright="20000" contrast="-20000"/>
          </a:blip>
          <a:srcRect/>
          <a:stretch>
            <a:fillRect/>
          </a:stretch>
        </p:blipFill>
        <p:spPr bwMode="auto">
          <a:xfrm>
            <a:off x="5867400" y="2514600"/>
            <a:ext cx="2378075" cy="266065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1431925" y="5602288"/>
            <a:ext cx="1263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  <a:buFontTx/>
              <a:buChar char="•"/>
            </a:pPr>
            <a:r>
              <a:rPr lang="en-GB" sz="2400">
                <a:latin typeface="Abadi MT Condensed" pitchFamily="34" charset="0"/>
              </a:rPr>
              <a:t> </a:t>
            </a:r>
            <a:r>
              <a:rPr lang="en-GB" sz="2400"/>
              <a:t>5 days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3657600" y="5624513"/>
            <a:ext cx="1435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  <a:buFontTx/>
              <a:buChar char="•"/>
            </a:pPr>
            <a:r>
              <a:rPr lang="en-GB" sz="2400">
                <a:latin typeface="Times New Roman" pitchFamily="18" charset="0"/>
              </a:rPr>
              <a:t> </a:t>
            </a:r>
            <a:r>
              <a:rPr lang="en-GB" sz="2400"/>
              <a:t>18 days</a:t>
            </a:r>
          </a:p>
        </p:txBody>
      </p:sp>
      <p:sp>
        <p:nvSpPr>
          <p:cNvPr id="98312" name="AutoShape 8"/>
          <p:cNvSpPr>
            <a:spLocks noChangeArrowheads="1"/>
          </p:cNvSpPr>
          <p:nvPr/>
        </p:nvSpPr>
        <p:spPr bwMode="auto">
          <a:xfrm>
            <a:off x="7543800" y="4495800"/>
            <a:ext cx="914400" cy="152400"/>
          </a:xfrm>
          <a:prstGeom prst="leftArrow">
            <a:avLst>
              <a:gd name="adj1" fmla="val 50000"/>
              <a:gd name="adj2" fmla="val 1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6308725" y="5907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6019800" y="5670550"/>
            <a:ext cx="2641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  <a:buFont typeface="Wingdings 2" pitchFamily="18" charset="2"/>
              <a:buNone/>
            </a:pPr>
            <a:endParaRPr lang="en-GB" sz="2400"/>
          </a:p>
          <a:p>
            <a:pPr eaLnBrk="0" hangingPunct="0">
              <a:buClr>
                <a:schemeClr val="tx2"/>
              </a:buClr>
              <a:buFont typeface="Wingdings 2" pitchFamily="18" charset="2"/>
              <a:buChar char="®"/>
            </a:pPr>
            <a:endParaRPr lang="en-GB" sz="2400"/>
          </a:p>
          <a:p>
            <a:pPr eaLnBrk="0" hangingPunct="0">
              <a:buClr>
                <a:schemeClr val="tx2"/>
              </a:buClr>
              <a:buFont typeface="Wingdings 2" pitchFamily="18" charset="2"/>
              <a:buNone/>
            </a:pPr>
            <a:r>
              <a:rPr lang="en-GB" sz="2400"/>
              <a:t>severe spastic CP</a:t>
            </a: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5943600" y="5638800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sz="2400">
                <a:latin typeface="Abadi MT Condensed" pitchFamily="34" charset="0"/>
              </a:rPr>
              <a:t> </a:t>
            </a:r>
            <a:r>
              <a:rPr lang="en-GB" sz="2400"/>
              <a:t>7 months</a:t>
            </a:r>
          </a:p>
        </p:txBody>
      </p:sp>
      <p:sp>
        <p:nvSpPr>
          <p:cNvPr id="98316" name="Text Box 12"/>
          <p:cNvSpPr txBox="1">
            <a:spLocks noChangeArrowheads="1"/>
          </p:cNvSpPr>
          <p:nvPr/>
        </p:nvSpPr>
        <p:spPr bwMode="auto">
          <a:xfrm>
            <a:off x="6013450" y="6019800"/>
            <a:ext cx="313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/>
              <a:t>BGT and WM atrophy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doyled1t1"/>
          <p:cNvPicPr>
            <a:picLocks noChangeAspect="1" noChangeArrowheads="1"/>
          </p:cNvPicPr>
          <p:nvPr/>
        </p:nvPicPr>
        <p:blipFill>
          <a:blip r:embed="rId3">
            <a:lum bright="6000" contrast="30000"/>
          </a:blip>
          <a:srcRect l="15997" t="11998" r="11998" b="11998"/>
          <a:stretch>
            <a:fillRect/>
          </a:stretch>
        </p:blipFill>
        <p:spPr bwMode="auto">
          <a:xfrm>
            <a:off x="914400" y="1143000"/>
            <a:ext cx="2020888" cy="2133600"/>
          </a:xfrm>
          <a:prstGeom prst="rect">
            <a:avLst/>
          </a:prstGeom>
          <a:solidFill>
            <a:srgbClr val="FF9900"/>
          </a:solidFill>
          <a:ln w="57150" cmpd="thickThin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00355" name="Picture 3" descr="doyled1t2"/>
          <p:cNvPicPr>
            <a:picLocks noChangeAspect="1" noChangeArrowheads="1"/>
          </p:cNvPicPr>
          <p:nvPr/>
        </p:nvPicPr>
        <p:blipFill>
          <a:blip r:embed="rId4">
            <a:lum bright="8000" contrast="28000"/>
          </a:blip>
          <a:srcRect l="15378" t="11533" r="19221" b="19221"/>
          <a:stretch>
            <a:fillRect/>
          </a:stretch>
        </p:blipFill>
        <p:spPr bwMode="auto">
          <a:xfrm>
            <a:off x="3200400" y="1143000"/>
            <a:ext cx="2014538" cy="2133600"/>
          </a:xfrm>
          <a:prstGeom prst="rect">
            <a:avLst/>
          </a:prstGeom>
          <a:solidFill>
            <a:srgbClr val="FF9900"/>
          </a:solidFill>
          <a:ln w="57150" cmpd="thickThin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00356" name="Picture 4" descr="doylediff1"/>
          <p:cNvPicPr>
            <a:picLocks noChangeAspect="1" noChangeArrowheads="1"/>
          </p:cNvPicPr>
          <p:nvPr/>
        </p:nvPicPr>
        <p:blipFill>
          <a:blip r:embed="rId5">
            <a:lum bright="-12000" contrast="18000"/>
          </a:blip>
          <a:srcRect l="17259" t="10338" r="20676" b="17259"/>
          <a:stretch>
            <a:fillRect/>
          </a:stretch>
        </p:blipFill>
        <p:spPr bwMode="auto">
          <a:xfrm>
            <a:off x="5562600" y="1143000"/>
            <a:ext cx="1828800" cy="2133600"/>
          </a:xfrm>
          <a:prstGeom prst="rect">
            <a:avLst/>
          </a:prstGeom>
          <a:solidFill>
            <a:srgbClr val="FF9900"/>
          </a:solidFill>
          <a:ln w="57150" cmpd="thickThin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1524000" y="3429000"/>
            <a:ext cx="847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>
                <a:latin typeface="Abadi MT Condensed" pitchFamily="34" charset="0"/>
              </a:rPr>
              <a:t>  T1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3657600" y="34290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>
                <a:latin typeface="Abadi MT Condensed" pitchFamily="34" charset="0"/>
              </a:rPr>
              <a:t> T2</a:t>
            </a: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5867400" y="3429000"/>
            <a:ext cx="1000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>
                <a:latin typeface="Abadi MT Condensed" pitchFamily="34" charset="0"/>
              </a:rPr>
              <a:t> DWI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1895475" y="131763"/>
            <a:ext cx="4243388" cy="579437"/>
          </a:xfrm>
          <a:prstGeom prst="rect">
            <a:avLst/>
          </a:prstGeom>
          <a:noFill/>
          <a:ln w="14288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3200">
                <a:cs typeface="Times New Roman" pitchFamily="18" charset="0"/>
              </a:rPr>
              <a:t>White matter infarction</a:t>
            </a:r>
          </a:p>
        </p:txBody>
      </p:sp>
      <p:pic>
        <p:nvPicPr>
          <p:cNvPr id="100361" name="Picture 9" descr="doylet13wcso"/>
          <p:cNvPicPr>
            <a:picLocks noChangeAspect="1" noChangeArrowheads="1"/>
          </p:cNvPicPr>
          <p:nvPr/>
        </p:nvPicPr>
        <p:blipFill>
          <a:blip r:embed="rId6">
            <a:lum bright="18000" contrast="36000"/>
          </a:blip>
          <a:srcRect l="6689" t="9677" r="9686" b="6451"/>
          <a:stretch>
            <a:fillRect/>
          </a:stretch>
        </p:blipFill>
        <p:spPr bwMode="auto">
          <a:xfrm>
            <a:off x="2971800" y="4572000"/>
            <a:ext cx="1905000" cy="1981200"/>
          </a:xfrm>
          <a:prstGeom prst="rect">
            <a:avLst/>
          </a:prstGeom>
          <a:solidFill>
            <a:srgbClr val="FF9900"/>
          </a:solidFill>
          <a:ln w="57150" cmpd="thickThin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5257800" y="51816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>
                <a:latin typeface="Times New Roman" pitchFamily="18" charset="0"/>
              </a:rPr>
              <a:t> </a:t>
            </a:r>
            <a:r>
              <a:rPr lang="en-GB" sz="2400">
                <a:latin typeface="Abadi MT Condensed" pitchFamily="34" charset="0"/>
              </a:rPr>
              <a:t>T1  3 weeks</a:t>
            </a:r>
            <a:endParaRPr lang="en-GB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763000" cy="1143000"/>
          </a:xfrm>
        </p:spPr>
        <p:txBody>
          <a:bodyPr/>
          <a:lstStyle/>
          <a:p>
            <a:r>
              <a:rPr lang="en-GB" smtClean="0"/>
              <a:t>Normal PLIC – abnormal outcome</a:t>
            </a:r>
          </a:p>
        </p:txBody>
      </p:sp>
      <p:pic>
        <p:nvPicPr>
          <p:cNvPr id="102403" name="Picture 3" descr="mahonfl18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828800"/>
            <a:ext cx="3067050" cy="33528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404" name="Picture 4" descr="mahonearIR"/>
          <p:cNvPicPr>
            <a:picLocks noChangeAspect="1" noChangeArrowheads="1"/>
          </p:cNvPicPr>
          <p:nvPr/>
        </p:nvPicPr>
        <p:blipFill>
          <a:blip r:embed="rId4">
            <a:lum bright="8000" contrast="-2000"/>
          </a:blip>
          <a:srcRect/>
          <a:stretch>
            <a:fillRect/>
          </a:stretch>
        </p:blipFill>
        <p:spPr bwMode="auto">
          <a:xfrm>
            <a:off x="1147763" y="1844675"/>
            <a:ext cx="2844800" cy="3336925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4876800" y="5410200"/>
            <a:ext cx="42814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800">
                <a:latin typeface="Abadi MT Condensed" pitchFamily="34" charset="0"/>
              </a:rPr>
              <a:t> Late FLAIR imaging</a:t>
            </a:r>
          </a:p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800">
                <a:latin typeface="Abadi MT Condensed" pitchFamily="34" charset="0"/>
              </a:rPr>
              <a:t> </a:t>
            </a:r>
            <a:r>
              <a:rPr lang="en-GB" sz="2400">
                <a:solidFill>
                  <a:srgbClr val="000000"/>
                </a:solidFill>
              </a:rPr>
              <a:t>No motor impairment</a:t>
            </a:r>
          </a:p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>
                <a:solidFill>
                  <a:srgbClr val="000000"/>
                </a:solidFill>
              </a:rPr>
              <a:t> Microcephaly, decreased IQ</a:t>
            </a:r>
            <a:r>
              <a:rPr lang="en-GB" sz="2400">
                <a:latin typeface="Times New Roman" pitchFamily="18" charset="0"/>
              </a:rPr>
              <a:t> </a:t>
            </a:r>
          </a:p>
        </p:txBody>
      </p:sp>
      <p:sp>
        <p:nvSpPr>
          <p:cNvPr id="102406" name="AutoShape 6"/>
          <p:cNvSpPr>
            <a:spLocks noChangeArrowheads="1"/>
          </p:cNvSpPr>
          <p:nvPr/>
        </p:nvSpPr>
        <p:spPr bwMode="auto">
          <a:xfrm>
            <a:off x="6858000" y="4343400"/>
            <a:ext cx="914400" cy="152400"/>
          </a:xfrm>
          <a:prstGeom prst="leftArrow">
            <a:avLst>
              <a:gd name="adj1" fmla="val 50000"/>
              <a:gd name="adj2" fmla="val 150000"/>
            </a:avLst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sp>
        <p:nvSpPr>
          <p:cNvPr id="102407" name="AutoShape 7"/>
          <p:cNvSpPr>
            <a:spLocks noChangeArrowheads="1"/>
          </p:cNvSpPr>
          <p:nvPr/>
        </p:nvSpPr>
        <p:spPr bwMode="auto">
          <a:xfrm>
            <a:off x="3124200" y="4495800"/>
            <a:ext cx="838200" cy="152400"/>
          </a:xfrm>
          <a:prstGeom prst="leftArrow">
            <a:avLst>
              <a:gd name="adj1" fmla="val 50000"/>
              <a:gd name="adj2" fmla="val 1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sp>
        <p:nvSpPr>
          <p:cNvPr id="102408" name="AutoShape 8"/>
          <p:cNvSpPr>
            <a:spLocks noChangeArrowheads="1"/>
          </p:cNvSpPr>
          <p:nvPr/>
        </p:nvSpPr>
        <p:spPr bwMode="auto">
          <a:xfrm>
            <a:off x="1676400" y="4495800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sz="2000">
              <a:solidFill>
                <a:srgbClr val="FE9914"/>
              </a:solidFill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1143000" y="5410200"/>
            <a:ext cx="3313113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800">
                <a:latin typeface="Abadi MT Condensed" pitchFamily="34" charset="0"/>
              </a:rPr>
              <a:t> </a:t>
            </a:r>
            <a:r>
              <a:rPr lang="en-GB" sz="2400"/>
              <a:t>Normal basal ganglia</a:t>
            </a:r>
          </a:p>
          <a:p>
            <a:pPr eaLnBrk="0" hangingPunct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/>
              <a:t> Parasagittal WM</a:t>
            </a:r>
          </a:p>
          <a:p>
            <a:pPr eaLnBrk="0" hangingPunct="0">
              <a:buClr>
                <a:srgbClr val="FF0000"/>
              </a:buClr>
              <a:buFont typeface="Wingdings" pitchFamily="2" charset="2"/>
              <a:buNone/>
            </a:pPr>
            <a:r>
              <a:rPr lang="en-GB" sz="2400"/>
              <a:t>   infarction</a:t>
            </a:r>
            <a:r>
              <a:rPr lang="en-GB" sz="2800"/>
              <a:t> </a:t>
            </a:r>
          </a:p>
          <a:p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marL="533400" indent="-533400" eaLnBrk="1" hangingPunct="1">
              <a:buFontTx/>
              <a:buAutoNum type="alphaLcParenR"/>
            </a:pPr>
            <a:r>
              <a:rPr lang="en-GB" sz="2800" smtClean="0"/>
              <a:t>Continuous normal voltage</a:t>
            </a:r>
          </a:p>
          <a:p>
            <a:pPr marL="533400" indent="-533400" eaLnBrk="1" hangingPunct="1">
              <a:buFontTx/>
              <a:buAutoNum type="alphaLcParenR"/>
            </a:pPr>
            <a:r>
              <a:rPr lang="en-GB" sz="2800" smtClean="0"/>
              <a:t>Discontinuous normal voltage</a:t>
            </a:r>
          </a:p>
          <a:p>
            <a:pPr marL="533400" indent="-533400" eaLnBrk="1" hangingPunct="1">
              <a:buFontTx/>
              <a:buAutoNum type="alphaLcParenR"/>
            </a:pPr>
            <a:r>
              <a:rPr lang="en-GB" sz="2800" smtClean="0"/>
              <a:t>Burst suppression</a:t>
            </a:r>
          </a:p>
          <a:p>
            <a:pPr marL="533400" indent="-533400" eaLnBrk="1" hangingPunct="1">
              <a:buFontTx/>
              <a:buAutoNum type="alphaLcParenR"/>
            </a:pPr>
            <a:r>
              <a:rPr lang="en-GB" sz="2800" smtClean="0"/>
              <a:t>Continuous low voltage</a:t>
            </a:r>
          </a:p>
          <a:p>
            <a:pPr marL="533400" indent="-533400" eaLnBrk="1" hangingPunct="1">
              <a:buFontTx/>
              <a:buAutoNum type="alphaLcParenR"/>
            </a:pPr>
            <a:r>
              <a:rPr lang="en-GB" sz="2800" smtClean="0"/>
              <a:t>Flat trace</a:t>
            </a:r>
          </a:p>
          <a:p>
            <a:pPr marL="533400" indent="-533400" eaLnBrk="1" hangingPunct="1"/>
            <a:endParaRPr lang="en-GB" sz="2800" smtClean="0"/>
          </a:p>
        </p:txBody>
      </p:sp>
      <p:pic>
        <p:nvPicPr>
          <p:cNvPr id="104451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95738" y="2547938"/>
            <a:ext cx="4968875" cy="2216150"/>
          </a:xfrm>
          <a:noFill/>
        </p:spPr>
      </p:pic>
      <p:sp>
        <p:nvSpPr>
          <p:cNvPr id="104452" name="Rectangle 8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4000" smtClean="0"/>
              <a:t>Classification of aEEG in neonatal encephalopathy</a:t>
            </a:r>
          </a:p>
        </p:txBody>
      </p:sp>
      <p:sp>
        <p:nvSpPr>
          <p:cNvPr id="104453" name="Rectangle 9"/>
          <p:cNvSpPr>
            <a:spLocks noChangeArrowheads="1"/>
          </p:cNvSpPr>
          <p:nvPr/>
        </p:nvSpPr>
        <p:spPr bwMode="auto">
          <a:xfrm>
            <a:off x="4140200" y="5445125"/>
            <a:ext cx="3917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>
                <a:solidFill>
                  <a:srgbClr val="000000"/>
                </a:solidFill>
              </a:rPr>
              <a:t>de Vries, L S et al. Arch. Dis. Child. Fetal Neonatal Ed. 2005;90:F201-F207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Predictive values for neurological examination and aEEG</a:t>
            </a:r>
            <a:endParaRPr lang="en-US" smtClean="0"/>
          </a:p>
        </p:txBody>
      </p:sp>
      <p:graphicFrame>
        <p:nvGraphicFramePr>
          <p:cNvPr id="105504" name="Group 32"/>
          <p:cNvGraphicFramePr>
            <a:graphicFrameLocks noGrp="1"/>
          </p:cNvGraphicFramePr>
          <p:nvPr>
            <p:ph idx="4294967295"/>
          </p:nvPr>
        </p:nvGraphicFramePr>
        <p:xfrm>
          <a:off x="468313" y="1557338"/>
          <a:ext cx="7772400" cy="4800600"/>
        </p:xfrm>
        <a:graphic>
          <a:graphicData uri="http://schemas.openxmlformats.org/drawingml/2006/table">
            <a:tbl>
              <a:tblPr/>
              <a:tblGrid>
                <a:gridCol w="2241550"/>
                <a:gridCol w="1644650"/>
                <a:gridCol w="1943100"/>
                <a:gridCol w="1943100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Positive Predictive Value (%)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Negative Predictive Value (%)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Likelihood ratio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Abnormal examination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58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3.5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Abnormal aEEG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Combination of abnormalities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502" name="Rectangle 31"/>
          <p:cNvSpPr>
            <a:spLocks noChangeArrowheads="1"/>
          </p:cNvSpPr>
          <p:nvPr/>
        </p:nvSpPr>
        <p:spPr bwMode="auto">
          <a:xfrm>
            <a:off x="1042988" y="6491288"/>
            <a:ext cx="3257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/>
              <a:t>Pediatrics (2003) 111 351-357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819400"/>
            <a:ext cx="7772400" cy="3886200"/>
          </a:xfrm>
        </p:spPr>
        <p:txBody>
          <a:bodyPr/>
          <a:lstStyle/>
          <a:p>
            <a:r>
              <a:rPr lang="en-GB" sz="3300" smtClean="0"/>
              <a:t>Asphyxia</a:t>
            </a:r>
          </a:p>
          <a:p>
            <a:endParaRPr lang="en-GB" sz="4400" smtClean="0"/>
          </a:p>
          <a:p>
            <a:pPr>
              <a:lnSpc>
                <a:spcPct val="90000"/>
              </a:lnSpc>
            </a:pPr>
            <a:r>
              <a:rPr lang="en-GB" sz="3300" smtClean="0"/>
              <a:t>Latent period </a:t>
            </a:r>
          </a:p>
          <a:p>
            <a:pPr>
              <a:lnSpc>
                <a:spcPct val="90000"/>
              </a:lnSpc>
            </a:pPr>
            <a:endParaRPr lang="en-GB" sz="3300" smtClean="0"/>
          </a:p>
          <a:p>
            <a:pPr>
              <a:lnSpc>
                <a:spcPct val="90000"/>
              </a:lnSpc>
            </a:pPr>
            <a:endParaRPr lang="en-GB" sz="3300" smtClean="0"/>
          </a:p>
          <a:p>
            <a:pPr>
              <a:lnSpc>
                <a:spcPct val="90000"/>
              </a:lnSpc>
            </a:pPr>
            <a:r>
              <a:rPr lang="en-GB" sz="3300" smtClean="0"/>
              <a:t>Delayed cell death </a:t>
            </a:r>
          </a:p>
          <a:p>
            <a:endParaRPr lang="en-GB" sz="3300" smtClean="0"/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914400" y="5181600"/>
            <a:ext cx="838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b="1">
              <a:solidFill>
                <a:srgbClr val="FE9914"/>
              </a:solidFill>
              <a:ea typeface="ＭＳ Ｐゴシック" pitchFamily="34" charset="-128"/>
            </a:endParaRP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914400" y="3505200"/>
            <a:ext cx="838200" cy="533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b="1">
              <a:solidFill>
                <a:srgbClr val="FE9914"/>
              </a:solidFill>
              <a:ea typeface="ＭＳ Ｐゴシック" pitchFamily="34" charset="-128"/>
            </a:endParaRPr>
          </a:p>
        </p:txBody>
      </p:sp>
      <p:pic>
        <p:nvPicPr>
          <p:cNvPr id="53253" name="Picture 5" descr="PCR_PI~2"/>
          <p:cNvPicPr>
            <a:picLocks noChangeAspect="1" noChangeArrowheads="1"/>
          </p:cNvPicPr>
          <p:nvPr/>
        </p:nvPicPr>
        <p:blipFill>
          <a:blip r:embed="rId3">
            <a:lum bright="-24000" contrast="54000"/>
          </a:blip>
          <a:srcRect l="14334" t="4575" r="11467" b="1248"/>
          <a:stretch>
            <a:fillRect/>
          </a:stretch>
        </p:blipFill>
        <p:spPr bwMode="auto">
          <a:xfrm>
            <a:off x="5943600" y="152400"/>
            <a:ext cx="2965450" cy="25114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grpSp>
        <p:nvGrpSpPr>
          <p:cNvPr id="53254" name="Group 6"/>
          <p:cNvGrpSpPr>
            <a:grpSpLocks/>
          </p:cNvGrpSpPr>
          <p:nvPr/>
        </p:nvGrpSpPr>
        <p:grpSpPr bwMode="auto">
          <a:xfrm>
            <a:off x="2743200" y="2743200"/>
            <a:ext cx="2667000" cy="457200"/>
            <a:chOff x="1728" y="1728"/>
            <a:chExt cx="1680" cy="288"/>
          </a:xfrm>
        </p:grpSpPr>
        <p:sp>
          <p:nvSpPr>
            <p:cNvPr id="53255" name="Line 7"/>
            <p:cNvSpPr>
              <a:spLocks noChangeShapeType="1"/>
            </p:cNvSpPr>
            <p:nvPr/>
          </p:nvSpPr>
          <p:spPr bwMode="auto">
            <a:xfrm>
              <a:off x="1728" y="2016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56" name="Line 8"/>
            <p:cNvSpPr>
              <a:spLocks noChangeShapeType="1"/>
            </p:cNvSpPr>
            <p:nvPr/>
          </p:nvSpPr>
          <p:spPr bwMode="auto">
            <a:xfrm flipV="1">
              <a:off x="3408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7" name="Group 9"/>
          <p:cNvGrpSpPr>
            <a:grpSpLocks/>
          </p:cNvGrpSpPr>
          <p:nvPr/>
        </p:nvGrpSpPr>
        <p:grpSpPr bwMode="auto">
          <a:xfrm>
            <a:off x="3733800" y="2743200"/>
            <a:ext cx="2438400" cy="1828800"/>
            <a:chOff x="1728" y="1728"/>
            <a:chExt cx="1680" cy="288"/>
          </a:xfrm>
        </p:grpSpPr>
        <p:sp>
          <p:nvSpPr>
            <p:cNvPr id="53258" name="Line 10"/>
            <p:cNvSpPr>
              <a:spLocks noChangeShapeType="1"/>
            </p:cNvSpPr>
            <p:nvPr/>
          </p:nvSpPr>
          <p:spPr bwMode="auto">
            <a:xfrm>
              <a:off x="1728" y="2016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59" name="Line 11"/>
            <p:cNvSpPr>
              <a:spLocks noChangeShapeType="1"/>
            </p:cNvSpPr>
            <p:nvPr/>
          </p:nvSpPr>
          <p:spPr bwMode="auto">
            <a:xfrm flipV="1">
              <a:off x="3408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60" name="Group 12"/>
          <p:cNvGrpSpPr>
            <a:grpSpLocks/>
          </p:cNvGrpSpPr>
          <p:nvPr/>
        </p:nvGrpSpPr>
        <p:grpSpPr bwMode="auto">
          <a:xfrm>
            <a:off x="4953000" y="2743200"/>
            <a:ext cx="1752600" cy="3352800"/>
            <a:chOff x="1728" y="1728"/>
            <a:chExt cx="1680" cy="288"/>
          </a:xfrm>
        </p:grpSpPr>
        <p:sp>
          <p:nvSpPr>
            <p:cNvPr id="53261" name="Line 13"/>
            <p:cNvSpPr>
              <a:spLocks noChangeShapeType="1"/>
            </p:cNvSpPr>
            <p:nvPr/>
          </p:nvSpPr>
          <p:spPr bwMode="auto">
            <a:xfrm>
              <a:off x="1728" y="2016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2" name="Line 14"/>
            <p:cNvSpPr>
              <a:spLocks noChangeShapeType="1"/>
            </p:cNvSpPr>
            <p:nvPr/>
          </p:nvSpPr>
          <p:spPr bwMode="auto">
            <a:xfrm flipV="1">
              <a:off x="3408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593725" y="4206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en-GB" sz="2400">
              <a:solidFill>
                <a:srgbClr val="0E207F"/>
              </a:solidFill>
              <a:ea typeface="ＭＳ Ｐゴシック" pitchFamily="34" charset="-128"/>
            </a:endParaRP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517525" y="649288"/>
            <a:ext cx="51974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3200">
                <a:ea typeface="ＭＳ Ｐゴシック" pitchFamily="34" charset="-128"/>
              </a:rPr>
              <a:t>The hypothesis of secondary energy failure</a:t>
            </a:r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>
            <a:off x="457200" y="685800"/>
            <a:ext cx="44958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 flipV="1">
            <a:off x="4953000" y="685800"/>
            <a:ext cx="457200" cy="838200"/>
          </a:xfrm>
          <a:prstGeom prst="line">
            <a:avLst/>
          </a:prstGeom>
          <a:noFill/>
          <a:ln w="57150" cap="rnd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 flipV="1">
            <a:off x="5410200" y="685800"/>
            <a:ext cx="457200" cy="838200"/>
          </a:xfrm>
          <a:prstGeom prst="line">
            <a:avLst/>
          </a:prstGeom>
          <a:noFill/>
          <a:ln w="57150" cap="rnd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crpirat"/>
          <p:cNvPicPr>
            <a:picLocks noChangeAspect="1" noChangeArrowheads="1"/>
          </p:cNvPicPr>
          <p:nvPr/>
        </p:nvPicPr>
        <p:blipFill>
          <a:blip r:embed="rId3">
            <a:lum contrast="48000"/>
          </a:blip>
          <a:srcRect l="12245"/>
          <a:stretch>
            <a:fillRect/>
          </a:stretch>
        </p:blipFill>
        <p:spPr bwMode="auto">
          <a:xfrm>
            <a:off x="1066800" y="2362200"/>
            <a:ext cx="3276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lorek"/>
          <p:cNvPicPr>
            <a:picLocks noChangeAspect="1" noChangeArrowheads="1"/>
          </p:cNvPicPr>
          <p:nvPr/>
        </p:nvPicPr>
        <p:blipFill>
          <a:blip r:embed="rId4">
            <a:lum contrast="100000"/>
          </a:blip>
          <a:srcRect l="7547"/>
          <a:stretch>
            <a:fillRect/>
          </a:stretch>
        </p:blipFill>
        <p:spPr bwMode="auto">
          <a:xfrm>
            <a:off x="4953000" y="2209800"/>
            <a:ext cx="3733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7924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ea typeface="ＭＳ Ｐゴシック" pitchFamily="34" charset="-128"/>
              </a:rPr>
              <a:t>Testing the hypothesis: delayed energy failure after hypoxia-ischaemia in immature animals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295400" y="16764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b="1">
                <a:solidFill>
                  <a:srgbClr val="2B117F"/>
                </a:solidFill>
                <a:ea typeface="ＭＳ Ｐゴシック" pitchFamily="34" charset="-128"/>
              </a:rPr>
              <a:t>Focal stroke (rat)</a:t>
            </a:r>
            <a:endParaRPr lang="en-GB">
              <a:solidFill>
                <a:srgbClr val="2B117F"/>
              </a:solidFill>
              <a:ea typeface="ＭＳ Ｐゴシック" pitchFamily="34" charset="-128"/>
            </a:endParaRP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953000" y="1714500"/>
            <a:ext cx="342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b="1">
                <a:solidFill>
                  <a:srgbClr val="2B117F"/>
                </a:solidFill>
                <a:ea typeface="ＭＳ Ｐゴシック" pitchFamily="34" charset="-128"/>
              </a:rPr>
              <a:t>Global hypoxia-ischaemia (piglet)</a:t>
            </a:r>
            <a:endParaRPr lang="en-GB" sz="2400">
              <a:solidFill>
                <a:srgbClr val="2B117F"/>
              </a:solidFill>
              <a:ea typeface="ＭＳ Ｐゴシック" pitchFamily="34" charset="-128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85800" y="5867400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000">
                <a:solidFill>
                  <a:schemeClr val="accent1"/>
                </a:solidFill>
                <a:ea typeface="ＭＳ Ｐゴシック" pitchFamily="34" charset="-128"/>
              </a:rPr>
              <a:t>(Blumberg et al</a:t>
            </a:r>
            <a:r>
              <a:rPr lang="en-GB" sz="2000" i="1">
                <a:solidFill>
                  <a:schemeClr val="accent1"/>
                </a:solidFill>
                <a:ea typeface="ＭＳ Ｐゴシック" pitchFamily="34" charset="-128"/>
              </a:rPr>
              <a:t> Exp Brain Research </a:t>
            </a:r>
            <a:r>
              <a:rPr lang="en-GB" sz="2000">
                <a:solidFill>
                  <a:schemeClr val="accent1"/>
                </a:solidFill>
                <a:ea typeface="ＭＳ Ｐゴシック" pitchFamily="34" charset="-128"/>
              </a:rPr>
              <a:t>1997;113:130-137)</a:t>
            </a:r>
            <a:endParaRPr lang="en-GB" sz="2400">
              <a:solidFill>
                <a:schemeClr val="accent1"/>
              </a:solidFill>
              <a:ea typeface="ＭＳ Ｐゴシック" pitchFamily="34" charset="-128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5257800" y="5867400"/>
            <a:ext cx="2989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>
                <a:solidFill>
                  <a:schemeClr val="accent1"/>
                </a:solidFill>
                <a:ea typeface="ＭＳ Ｐゴシック" pitchFamily="34" charset="-128"/>
              </a:rPr>
              <a:t>(Lorek  et al</a:t>
            </a:r>
            <a:r>
              <a:rPr lang="en-GB" sz="2000" i="1">
                <a:solidFill>
                  <a:schemeClr val="accent1"/>
                </a:solidFill>
                <a:ea typeface="ＭＳ Ｐゴシック" pitchFamily="34" charset="-128"/>
              </a:rPr>
              <a:t> Pediatr Res</a:t>
            </a:r>
            <a:r>
              <a:rPr lang="en-GB" sz="2000">
                <a:solidFill>
                  <a:schemeClr val="accent1"/>
                </a:solidFill>
                <a:ea typeface="ＭＳ Ｐゴシック" pitchFamily="34" charset="-128"/>
              </a:rPr>
              <a:t> </a:t>
            </a:r>
          </a:p>
          <a:p>
            <a:pPr algn="ctr" eaLnBrk="0" hangingPunct="0"/>
            <a:r>
              <a:rPr lang="en-GB" sz="2000">
                <a:solidFill>
                  <a:schemeClr val="accent1"/>
                </a:solidFill>
                <a:ea typeface="ＭＳ Ｐゴシック" pitchFamily="34" charset="-128"/>
              </a:rPr>
              <a:t>1994;36:699-706)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 rot="-5400000">
            <a:off x="-309562" y="3287712"/>
            <a:ext cx="2387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2000">
                <a:ea typeface="ＭＳ Ｐゴシック" pitchFamily="34" charset="-128"/>
              </a:rPr>
              <a:t>Phosphocreatine/Pi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 rot="-5400000">
            <a:off x="3476626" y="3322637"/>
            <a:ext cx="2387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2000">
                <a:ea typeface="ＭＳ Ｐゴシック" pitchFamily="34" charset="-128"/>
              </a:rPr>
              <a:t>Phosphocreatine/Pi</a:t>
            </a:r>
          </a:p>
        </p:txBody>
      </p:sp>
      <p:sp>
        <p:nvSpPr>
          <p:cNvPr id="55307" name="AutoShape 11"/>
          <p:cNvSpPr>
            <a:spLocks noChangeArrowheads="1"/>
          </p:cNvSpPr>
          <p:nvPr/>
        </p:nvSpPr>
        <p:spPr bwMode="auto">
          <a:xfrm>
            <a:off x="8382000" y="4191000"/>
            <a:ext cx="609600" cy="533400"/>
          </a:xfrm>
          <a:prstGeom prst="leftArrow">
            <a:avLst>
              <a:gd name="adj1" fmla="val 50000"/>
              <a:gd name="adj2" fmla="val 2857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 b="1">
              <a:solidFill>
                <a:srgbClr val="FE9914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9088" y="309563"/>
            <a:ext cx="8178800" cy="1341437"/>
          </a:xfrm>
        </p:spPr>
        <p:txBody>
          <a:bodyPr/>
          <a:lstStyle/>
          <a:p>
            <a:pPr algn="l"/>
            <a:r>
              <a:rPr lang="en-GB" sz="3200" smtClean="0"/>
              <a:t>The pathways leading to brain injury following neonatal encephalopathy have been extensively studied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1813" y="1866900"/>
            <a:ext cx="7294562" cy="4114800"/>
          </a:xfrm>
        </p:spPr>
        <p:txBody>
          <a:bodyPr/>
          <a:lstStyle/>
          <a:p>
            <a:r>
              <a:rPr lang="en-GB" smtClean="0"/>
              <a:t>Impaired cerebral energetics</a:t>
            </a:r>
          </a:p>
          <a:p>
            <a:r>
              <a:rPr lang="en-GB" smtClean="0"/>
              <a:t>Cell membrane dysfunction</a:t>
            </a:r>
          </a:p>
          <a:p>
            <a:r>
              <a:rPr lang="en-GB" smtClean="0"/>
              <a:t>Excitotoxicity</a:t>
            </a:r>
          </a:p>
          <a:p>
            <a:r>
              <a:rPr lang="en-GB" smtClean="0"/>
              <a:t>Free radical production</a:t>
            </a:r>
          </a:p>
          <a:p>
            <a:r>
              <a:rPr lang="en-GB" smtClean="0"/>
              <a:t>Immune activation</a:t>
            </a:r>
          </a:p>
          <a:p>
            <a:r>
              <a:rPr lang="en-GB" smtClean="0"/>
              <a:t>Gene expression</a:t>
            </a:r>
          </a:p>
          <a:p>
            <a:r>
              <a:rPr lang="en-GB" smtClean="0"/>
              <a:t>Apoptosis/necrosis</a:t>
            </a:r>
          </a:p>
        </p:txBody>
      </p:sp>
      <p:sp>
        <p:nvSpPr>
          <p:cNvPr id="110596" name="Rectangle 9"/>
          <p:cNvSpPr>
            <a:spLocks noChangeArrowheads="1"/>
          </p:cNvSpPr>
          <p:nvPr/>
        </p:nvSpPr>
        <p:spPr bwMode="auto">
          <a:xfrm>
            <a:off x="4770438" y="1292225"/>
            <a:ext cx="403542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GB" b="1">
              <a:solidFill>
                <a:srgbClr val="FE9914"/>
              </a:solidFill>
              <a:ea typeface="ＭＳ Ｐゴシック" pitchFamily="34" charset="-128"/>
            </a:endParaRPr>
          </a:p>
        </p:txBody>
      </p:sp>
      <p:sp>
        <p:nvSpPr>
          <p:cNvPr id="110597" name="Rectangle 10"/>
          <p:cNvSpPr>
            <a:spLocks noChangeArrowheads="1"/>
          </p:cNvSpPr>
          <p:nvPr/>
        </p:nvSpPr>
        <p:spPr bwMode="auto">
          <a:xfrm>
            <a:off x="4830763" y="1490663"/>
            <a:ext cx="3716337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endParaRPr lang="en-US" b="1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867400" y="1905000"/>
            <a:ext cx="2981325" cy="3429000"/>
          </a:xfrm>
        </p:spPr>
        <p:txBody>
          <a:bodyPr/>
          <a:lstStyle/>
          <a:p>
            <a:pPr>
              <a:buClr>
                <a:srgbClr val="FFFF99"/>
              </a:buClr>
              <a:buFont typeface="Wingdings" pitchFamily="2" charset="2"/>
              <a:buChar char="w"/>
            </a:pPr>
            <a:r>
              <a:rPr lang="en-GB" sz="2800" smtClean="0">
                <a:solidFill>
                  <a:srgbClr val="000066"/>
                </a:solidFill>
              </a:rPr>
              <a:t>Cooling 0-12 hours after hypoxia ischaemia prevents secondary energy failure</a:t>
            </a:r>
          </a:p>
        </p:txBody>
      </p:sp>
      <p:pic>
        <p:nvPicPr>
          <p:cNvPr id="57347" name="Picture 3" descr="hypothermia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lum contrast="58000"/>
          </a:blip>
          <a:srcRect/>
          <a:stretch>
            <a:fillRect/>
          </a:stretch>
        </p:blipFill>
        <p:spPr>
          <a:xfrm>
            <a:off x="271463" y="944563"/>
            <a:ext cx="5130800" cy="5037137"/>
          </a:xfrm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744538" y="6146800"/>
            <a:ext cx="484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chemeClr val="tx2"/>
                </a:solidFill>
                <a:ea typeface="ＭＳ Ｐゴシック" pitchFamily="34" charset="-128"/>
              </a:rPr>
              <a:t>(Thoresen </a:t>
            </a:r>
            <a:r>
              <a:rPr lang="en-GB" i="1">
                <a:solidFill>
                  <a:schemeClr val="tx2"/>
                </a:solidFill>
                <a:ea typeface="ＭＳ Ｐゴシック" pitchFamily="34" charset="-128"/>
              </a:rPr>
              <a:t>et al Pediatr Res</a:t>
            </a:r>
            <a:r>
              <a:rPr lang="en-GB">
                <a:solidFill>
                  <a:schemeClr val="tx2"/>
                </a:solidFill>
                <a:ea typeface="ＭＳ Ｐゴシック" pitchFamily="34" charset="-128"/>
              </a:rPr>
              <a:t> 1995;37:667-670)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3725863" y="3886200"/>
            <a:ext cx="1319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000099"/>
                </a:solidFill>
                <a:latin typeface="Times New Roman" pitchFamily="18" charset="0"/>
                <a:ea typeface="ＭＳ Ｐゴシック" pitchFamily="34" charset="-128"/>
              </a:rPr>
              <a:t>Normothermia</a:t>
            </a:r>
            <a:endParaRPr lang="en-GB" sz="1600" b="1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3929063" y="2895600"/>
            <a:ext cx="1717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 b="1">
                <a:solidFill>
                  <a:srgbClr val="000099"/>
                </a:solidFill>
                <a:latin typeface="Times New Roman" pitchFamily="18" charset="0"/>
                <a:ea typeface="ＭＳ Ｐゴシック" pitchFamily="34" charset="-128"/>
              </a:rPr>
              <a:t>Hypothermia</a:t>
            </a:r>
            <a:endParaRPr lang="en-GB" sz="1600" b="1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101975" y="2119313"/>
            <a:ext cx="76517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99"/>
                </a:solidFill>
                <a:latin typeface="Times New Roman" pitchFamily="18" charset="0"/>
                <a:ea typeface="ＭＳ Ｐゴシック" pitchFamily="34" charset="-128"/>
              </a:rPr>
              <a:t>Control</a:t>
            </a:r>
            <a:endParaRPr lang="en-US" sz="1600">
              <a:solidFill>
                <a:srgbClr val="F8F8F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1693863" y="4724400"/>
            <a:ext cx="668337" cy="274638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000066"/>
                </a:solidFill>
                <a:latin typeface="Times New Roman" pitchFamily="18" charset="0"/>
                <a:ea typeface="ＭＳ Ｐゴシック" pitchFamily="34" charset="-128"/>
              </a:rPr>
              <a:t>cooling</a:t>
            </a:r>
          </a:p>
        </p:txBody>
      </p:sp>
      <p:sp>
        <p:nvSpPr>
          <p:cNvPr id="57353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0"/>
            <a:ext cx="7772400" cy="1143000"/>
          </a:xfrm>
          <a:noFill/>
        </p:spPr>
        <p:txBody>
          <a:bodyPr/>
          <a:lstStyle/>
          <a:p>
            <a:r>
              <a:rPr lang="en-GB" sz="2800" smtClean="0"/>
              <a:t>Experimental evidence of hypothermic neuroprotective therapy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 descr="D:\New Folder\IVH_large3_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35063"/>
            <a:ext cx="9144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>
                <a:solidFill>
                  <a:schemeClr val="tx2"/>
                </a:solidFill>
                <a:latin typeface="Calibri" pitchFamily="34" charset="0"/>
              </a:rPr>
              <a:t>Germinal Matrix-Intraventricular Haemorrhage in the Preterm</a:t>
            </a:r>
          </a:p>
        </p:txBody>
      </p:sp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381000" y="3733800"/>
            <a:ext cx="8229600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800">
                <a:latin typeface="Calibri" pitchFamily="34" charset="0"/>
              </a:rPr>
              <a:t>Fluctuating cerebral blood flow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800">
                <a:latin typeface="Calibri" pitchFamily="34" charset="0"/>
              </a:rPr>
              <a:t>Increase in cerebral blood flow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800">
                <a:latin typeface="Calibri" pitchFamily="34" charset="0"/>
              </a:rPr>
              <a:t>Increase in cerebral venous pressure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800">
                <a:latin typeface="Calibri" pitchFamily="34" charset="0"/>
              </a:rPr>
              <a:t>Platelet and coagulation disturbance</a:t>
            </a:r>
          </a:p>
          <a:p>
            <a:pPr>
              <a:spcBef>
                <a:spcPct val="50000"/>
              </a:spcBef>
            </a:pPr>
            <a:r>
              <a:rPr lang="en-GB" sz="2000" i="1">
                <a:latin typeface="Calibri" pitchFamily="34" charset="0"/>
              </a:rPr>
              <a:t>Neurology of the Newborn (Volpe) 4</a:t>
            </a:r>
            <a:r>
              <a:rPr lang="en-GB" sz="2000" i="1" baseline="30000">
                <a:latin typeface="Calibri" pitchFamily="34" charset="0"/>
              </a:rPr>
              <a:t>th</a:t>
            </a:r>
            <a:r>
              <a:rPr lang="en-GB" sz="2000" i="1">
                <a:latin typeface="Calibri" pitchFamily="34" charset="0"/>
              </a:rPr>
              <a:t> edition 2000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507" name="Group 115"/>
          <p:cNvGraphicFramePr>
            <a:graphicFrameLocks noGrp="1"/>
          </p:cNvGraphicFramePr>
          <p:nvPr/>
        </p:nvGraphicFramePr>
        <p:xfrm>
          <a:off x="357188" y="214313"/>
          <a:ext cx="8501062" cy="6253162"/>
        </p:xfrm>
        <a:graphic>
          <a:graphicData uri="http://schemas.openxmlformats.org/drawingml/2006/table">
            <a:tbl>
              <a:tblPr/>
              <a:tblGrid>
                <a:gridCol w="1693862"/>
                <a:gridCol w="1035050"/>
                <a:gridCol w="1117600"/>
                <a:gridCol w="989013"/>
                <a:gridCol w="1169987"/>
                <a:gridCol w="1470025"/>
                <a:gridCol w="1025525"/>
              </a:tblGrid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Study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Cooled : Controls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Cooling method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Temp </a:t>
                      </a:r>
                      <a:r>
                        <a:rPr kumimoji="0" lang="en-GB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(core)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Duration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Cooling (hours)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Primary outcome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Follow-up period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Akisu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11:10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Selective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36.5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Platelet activating factor levels in CSF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4-10 days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Shankaran, 2002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9:10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Systemic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34.5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Hospital course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To hospital discharge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Lin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32:30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Selective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34-35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CT scan appearances, neurological assessment 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7-10 days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Eicher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32:33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Systemic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33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Rate of death + severe disabilities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 months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Robertson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21:15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Systemic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33-34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Mortality, neurological assessment, seizures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 days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Gluckman (CoolCap trial )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116:118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Selective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34-35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Rate of death + severe disabilities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 months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Shankaran, (NICHD trial)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102:106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Systemic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33.5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Rate of death + moderate + severe disabilities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 months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Azzopardi (TOBY trial)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163:162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Systemic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33-34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Rate of death + severe disabilities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 months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Jacobs (ICE trial)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110:111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Systemic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33-34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Rate of death + severe disabilities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24 months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Simbruner (neo.nNeuro.network trial)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64:65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Systemic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33-34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Rate of death + severe disabilities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 months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Zhou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119:116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Selective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34-35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Rate of death + severe disabilities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 months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500063" y="274638"/>
            <a:ext cx="8175625" cy="1143000"/>
          </a:xfrm>
        </p:spPr>
        <p:txBody>
          <a:bodyPr/>
          <a:lstStyle/>
          <a:p>
            <a:pPr eaLnBrk="1" hangingPunct="1"/>
            <a:r>
              <a:rPr lang="en-GB" sz="4000" smtClean="0"/>
              <a:t>Death or severe disability to 18 months of age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013" y="2362200"/>
            <a:ext cx="7419975" cy="213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85"/>
          <p:cNvSpPr>
            <a:spLocks noChangeArrowheads="1"/>
          </p:cNvSpPr>
          <p:nvPr/>
        </p:nvSpPr>
        <p:spPr bwMode="auto">
          <a:xfrm>
            <a:off x="395288" y="692150"/>
            <a:ext cx="66246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b="1">
                <a:ea typeface="ＭＳ Ｐゴシック" pitchFamily="34" charset="-128"/>
              </a:rPr>
              <a:t>Effect of therapeutic  hypothermia on</a:t>
            </a:r>
          </a:p>
          <a:p>
            <a:pPr eaLnBrk="0" hangingPunct="0"/>
            <a:r>
              <a:rPr lang="en-GB" b="1">
                <a:ea typeface="ＭＳ Ｐゴシック" pitchFamily="34" charset="-128"/>
              </a:rPr>
              <a:t>rate of intact survival  at</a:t>
            </a:r>
          </a:p>
          <a:p>
            <a:pPr eaLnBrk="0" hangingPunct="0"/>
            <a:r>
              <a:rPr lang="en-GB" b="1">
                <a:ea typeface="ＭＳ Ｐゴシック" pitchFamily="34" charset="-128"/>
              </a:rPr>
              <a:t>18 months</a:t>
            </a:r>
            <a:endParaRPr lang="en-US" b="1">
              <a:ea typeface="ＭＳ Ｐゴシック" pitchFamily="34" charset="-128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3" y="2162175"/>
            <a:ext cx="8220075" cy="2533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8913"/>
            <a:ext cx="8229600" cy="782637"/>
          </a:xfrm>
        </p:spPr>
        <p:txBody>
          <a:bodyPr lIns="0" tIns="0" rIns="0" bIns="0" anchor="b"/>
          <a:lstStyle/>
          <a:p>
            <a:pPr eaLnBrk="1" hangingPunct="1"/>
            <a:r>
              <a:rPr lang="en-US" sz="4500" b="1" smtClean="0">
                <a:latin typeface="Humanist521BT-BoldCondensed" charset="0"/>
              </a:rPr>
              <a:t>Path for healthcare research</a:t>
            </a:r>
            <a:endParaRPr lang="en-US" sz="4500" smtClean="0"/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5257800" y="3048000"/>
            <a:ext cx="3581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b="1" i="1">
                <a:solidFill>
                  <a:srgbClr val="6E6E6F"/>
                </a:solidFill>
                <a:latin typeface="Verdana" pitchFamily="34" charset="0"/>
                <a:ea typeface="ＭＳ Ｐゴシック" pitchFamily="34" charset="-128"/>
                <a:cs typeface="Times New Roman" pitchFamily="18" charset="0"/>
              </a:rPr>
              <a:t> Cooksey: A Review of UK Health Funding. 2006 Chart 7.1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109538" y="3048000"/>
            <a:ext cx="4248150" cy="733425"/>
          </a:xfrm>
          <a:prstGeom prst="rightArrow">
            <a:avLst>
              <a:gd name="adj1" fmla="val 50000"/>
              <a:gd name="adj2" fmla="val 50038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600" b="1" i="1" dirty="0">
                <a:solidFill>
                  <a:schemeClr val="lt1"/>
                </a:solidFill>
                <a:latin typeface="+mn-lt"/>
              </a:rPr>
              <a:t>Academic research.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860925" y="4514850"/>
            <a:ext cx="3262313" cy="733425"/>
          </a:xfrm>
          <a:prstGeom prst="rightArrow">
            <a:avLst>
              <a:gd name="adj1" fmla="val 50000"/>
              <a:gd name="adj2" fmla="val 50020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600" b="1" i="1" dirty="0">
                <a:solidFill>
                  <a:schemeClr val="lt1"/>
                </a:solidFill>
                <a:latin typeface="+mn-lt"/>
              </a:rPr>
              <a:t>Surveillance </a:t>
            </a:r>
          </a:p>
        </p:txBody>
      </p:sp>
      <p:grpSp>
        <p:nvGrpSpPr>
          <p:cNvPr id="108550" name="Group 10"/>
          <p:cNvGrpSpPr>
            <a:grpSpLocks/>
          </p:cNvGrpSpPr>
          <p:nvPr/>
        </p:nvGrpSpPr>
        <p:grpSpPr bwMode="auto">
          <a:xfrm>
            <a:off x="0" y="976313"/>
            <a:ext cx="8977313" cy="2071687"/>
            <a:chOff x="0" y="976312"/>
            <a:chExt cx="8977312" cy="2071688"/>
          </a:xfrm>
        </p:grpSpPr>
        <p:pic>
          <p:nvPicPr>
            <p:cNvPr id="108551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976312"/>
              <a:ext cx="8977312" cy="207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10" name="Rectangle 9"/>
            <p:cNvSpPr/>
            <p:nvPr/>
          </p:nvSpPr>
          <p:spPr>
            <a:xfrm flipV="1">
              <a:off x="2498725" y="1258887"/>
              <a:ext cx="3994150" cy="366712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20000"/>
                </a:spcBef>
                <a:defRPr/>
              </a:pPr>
              <a:endParaRPr lang="en-US" sz="1600" b="1" i="1"/>
            </a:p>
          </p:txBody>
        </p:sp>
      </p:grpSp>
      <p:sp>
        <p:nvSpPr>
          <p:cNvPr id="12" name="Right Arrow 11"/>
          <p:cNvSpPr>
            <a:spLocks noChangeArrowheads="1"/>
          </p:cNvSpPr>
          <p:nvPr/>
        </p:nvSpPr>
        <p:spPr bwMode="auto">
          <a:xfrm>
            <a:off x="4357688" y="3781425"/>
            <a:ext cx="2538412" cy="733425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600" b="1" i="1" dirty="0">
                <a:solidFill>
                  <a:schemeClr val="lt1"/>
                </a:solidFill>
                <a:latin typeface="+mn-lt"/>
              </a:rPr>
              <a:t>Implementation 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6743700" y="5248275"/>
            <a:ext cx="2095500" cy="733425"/>
          </a:xfrm>
          <a:prstGeom prst="rightArrow">
            <a:avLst>
              <a:gd name="adj1" fmla="val 50000"/>
              <a:gd name="adj2" fmla="val 50013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600" b="1" i="1" dirty="0">
                <a:solidFill>
                  <a:schemeClr val="lt1"/>
                </a:solidFill>
                <a:latin typeface="+mn-lt"/>
              </a:rPr>
              <a:t>Audit </a:t>
            </a:r>
          </a:p>
        </p:txBody>
      </p:sp>
      <p:sp>
        <p:nvSpPr>
          <p:cNvPr id="108555" name="Text Box 21"/>
          <p:cNvSpPr txBox="1">
            <a:spLocks noChangeArrowheads="1"/>
          </p:cNvSpPr>
          <p:nvPr/>
        </p:nvSpPr>
        <p:spPr bwMode="auto">
          <a:xfrm>
            <a:off x="6064250" y="43132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 i="1">
              <a:solidFill>
                <a:srgbClr val="6E6E6F"/>
              </a:solidFill>
              <a:latin typeface="Verdana" pitchFamily="34" charset="0"/>
              <a:ea typeface="ＭＳ Ｐゴシック" pitchFamily="34" charset="-128"/>
              <a:cs typeface="Times New Roman" pitchFamily="18" charset="0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427538" y="3789363"/>
            <a:ext cx="3673475" cy="2303462"/>
            <a:chOff x="4427984" y="3789040"/>
            <a:chExt cx="3672408" cy="2304256"/>
          </a:xfrm>
        </p:grpSpPr>
        <p:pic>
          <p:nvPicPr>
            <p:cNvPr id="108557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93685" y="4077072"/>
              <a:ext cx="2360593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4427984" y="3789040"/>
              <a:ext cx="3672408" cy="23042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600" i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9571" name="Picture 3" descr="fig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74638"/>
            <a:ext cx="8207375" cy="1143000"/>
          </a:xfrm>
        </p:spPr>
        <p:txBody>
          <a:bodyPr/>
          <a:lstStyle/>
          <a:p>
            <a:r>
              <a:rPr lang="en-GB" smtClean="0"/>
              <a:t>Clinical effectiveness</a:t>
            </a:r>
            <a:endParaRPr lang="en-US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For every 7-10 infants treated one less infant has an unfavourable outcome</a:t>
            </a:r>
          </a:p>
          <a:p>
            <a:r>
              <a:rPr lang="en-GB" smtClean="0"/>
              <a:t>But the rate of severe adverse outcome was 43% in cooled infants (down from 55%) in controls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Failed neonatal neuroprotective therapies</a:t>
            </a:r>
          </a:p>
        </p:txBody>
      </p:sp>
      <p:sp>
        <p:nvSpPr>
          <p:cNvPr id="11469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GB" sz="2200" smtClean="0"/>
              <a:t>Calcium channel blockers</a:t>
            </a:r>
          </a:p>
          <a:p>
            <a:pPr lvl="1"/>
            <a:r>
              <a:rPr lang="en-GB" sz="2000" smtClean="0"/>
              <a:t>Insufficient experimental data</a:t>
            </a:r>
          </a:p>
          <a:p>
            <a:pPr lvl="1"/>
            <a:r>
              <a:rPr lang="en-GB" sz="2000" smtClean="0"/>
              <a:t>Insufficient pharmacokinetic data</a:t>
            </a:r>
          </a:p>
          <a:p>
            <a:r>
              <a:rPr lang="en-GB" sz="2200" smtClean="0"/>
              <a:t>Phenobarbitone</a:t>
            </a:r>
          </a:p>
          <a:p>
            <a:pPr lvl="1"/>
            <a:r>
              <a:rPr lang="en-GB" sz="2000" smtClean="0"/>
              <a:t>Insufficient experimental data</a:t>
            </a:r>
          </a:p>
          <a:p>
            <a:pPr lvl="1"/>
            <a:r>
              <a:rPr lang="en-GB" sz="2000" smtClean="0"/>
              <a:t>Small clinical trials with inappropriate end points</a:t>
            </a:r>
          </a:p>
          <a:p>
            <a:r>
              <a:rPr lang="en-GB" sz="2200" smtClean="0"/>
              <a:t>Magnesium sulphate</a:t>
            </a:r>
          </a:p>
          <a:p>
            <a:pPr lvl="1"/>
            <a:r>
              <a:rPr lang="en-GB" sz="2000" smtClean="0"/>
              <a:t>Small clinical trials</a:t>
            </a:r>
          </a:p>
          <a:p>
            <a:pPr lvl="1"/>
            <a:r>
              <a:rPr lang="en-GB" sz="2000" smtClean="0"/>
              <a:t>Logistical/technical problems with large trial</a:t>
            </a:r>
          </a:p>
          <a:p>
            <a:r>
              <a:rPr lang="en-GB" sz="2200" smtClean="0"/>
              <a:t>Allopurinol</a:t>
            </a:r>
          </a:p>
          <a:p>
            <a:pPr lvl="1"/>
            <a:r>
              <a:rPr lang="en-GB" sz="2000" smtClean="0"/>
              <a:t>Logistical problems</a:t>
            </a:r>
          </a:p>
          <a:p>
            <a:pPr lvl="1"/>
            <a:endParaRPr lang="en-GB" sz="2000" smtClean="0"/>
          </a:p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Ongoing studies of therapies additional to hypothermia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Erythropoetin</a:t>
            </a:r>
          </a:p>
          <a:p>
            <a:pPr>
              <a:lnSpc>
                <a:spcPct val="90000"/>
              </a:lnSpc>
            </a:pPr>
            <a:r>
              <a:rPr lang="en-US" smtClean="0"/>
              <a:t>Topiramate</a:t>
            </a:r>
          </a:p>
          <a:p>
            <a:pPr>
              <a:lnSpc>
                <a:spcPct val="90000"/>
              </a:lnSpc>
            </a:pPr>
            <a:r>
              <a:rPr lang="en-US" smtClean="0"/>
              <a:t>Melatonin</a:t>
            </a:r>
          </a:p>
          <a:p>
            <a:pPr>
              <a:lnSpc>
                <a:spcPct val="90000"/>
              </a:lnSpc>
            </a:pPr>
            <a:r>
              <a:rPr lang="en-US" smtClean="0"/>
              <a:t>Allopurinol</a:t>
            </a:r>
          </a:p>
          <a:p>
            <a:pPr>
              <a:lnSpc>
                <a:spcPct val="90000"/>
              </a:lnSpc>
            </a:pPr>
            <a:r>
              <a:rPr lang="en-US" smtClean="0"/>
              <a:t>Xenon</a:t>
            </a:r>
          </a:p>
          <a:p>
            <a:pPr>
              <a:lnSpc>
                <a:spcPct val="90000"/>
              </a:lnSpc>
            </a:pPr>
            <a:r>
              <a:rPr lang="en-US" smtClean="0"/>
              <a:t>………………</a:t>
            </a:r>
          </a:p>
          <a:p>
            <a:pPr>
              <a:lnSpc>
                <a:spcPct val="90000"/>
              </a:lnSpc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371600"/>
            <a:ext cx="7772400" cy="1143000"/>
          </a:xfrm>
        </p:spPr>
        <p:txBody>
          <a:bodyPr/>
          <a:lstStyle/>
          <a:p>
            <a:pPr eaLnBrk="1" hangingPunct="1"/>
            <a:r>
              <a:rPr lang="en-GB" smtClean="0"/>
              <a:t>Injury of the Immature Brain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2766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>
                <a:solidFill>
                  <a:schemeClr val="tx1">
                    <a:tint val="75000"/>
                  </a:schemeClr>
                </a:solidFill>
              </a:rPr>
              <a:t>Mechanisms  and Prospects for Neuroprotection 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143000" y="57150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>
                <a:latin typeface="Calibri" pitchFamily="34" charset="0"/>
              </a:rPr>
              <a:t>Dr Denis Azzopardi, ICM, London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pr20101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44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2339975" y="6092825"/>
            <a:ext cx="3790950" cy="3667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i="1"/>
              <a:t>Pediatric Research</a:t>
            </a:r>
            <a:r>
              <a:rPr lang="en-US"/>
              <a:t> (2010) </a:t>
            </a:r>
            <a:r>
              <a:rPr lang="en-US" b="1"/>
              <a:t>67</a:t>
            </a:r>
            <a:r>
              <a:rPr lang="en-US"/>
              <a:t>, 1–8;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Prevention of intraventriular haemorrhage</a:t>
            </a:r>
            <a:endParaRPr lang="en-US" sz="4000" smtClean="0"/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Optimal prenatal care</a:t>
            </a:r>
          </a:p>
          <a:p>
            <a:pPr eaLnBrk="1" hangingPunct="1"/>
            <a:r>
              <a:rPr lang="en-GB" smtClean="0"/>
              <a:t>Optimal intensive care techniques</a:t>
            </a:r>
          </a:p>
          <a:p>
            <a:pPr lvl="1" eaLnBrk="1" hangingPunct="1"/>
            <a:r>
              <a:rPr lang="en-GB" smtClean="0"/>
              <a:t>Avoiding excessive handling</a:t>
            </a:r>
          </a:p>
          <a:p>
            <a:pPr lvl="1" eaLnBrk="1" hangingPunct="1"/>
            <a:r>
              <a:rPr lang="en-GB" smtClean="0"/>
              <a:t>Maintenance of homeostasis</a:t>
            </a:r>
          </a:p>
          <a:p>
            <a:pPr eaLnBrk="1" hangingPunct="1"/>
            <a:r>
              <a:rPr lang="en-GB" smtClean="0"/>
              <a:t>Antenatal corticosteroids</a:t>
            </a:r>
          </a:p>
          <a:p>
            <a:pPr eaLnBrk="1" hangingPunct="1"/>
            <a:r>
              <a:rPr lang="en-GB" smtClean="0"/>
              <a:t>Postnatal surfactant replacement therapy</a:t>
            </a:r>
            <a:endParaRPr lang="en-US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6"/>
          <p:cNvSpPr txBox="1">
            <a:spLocks noChangeArrowheads="1"/>
          </p:cNvSpPr>
          <p:nvPr/>
        </p:nvSpPr>
        <p:spPr bwMode="auto">
          <a:xfrm>
            <a:off x="0" y="2286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>
                <a:solidFill>
                  <a:schemeClr val="tx2"/>
                </a:solidFill>
                <a:latin typeface="Calibri" pitchFamily="34" charset="0"/>
              </a:rPr>
              <a:t>Antenatal Steroids and the Occurrence of IVH</a:t>
            </a:r>
          </a:p>
        </p:txBody>
      </p:sp>
      <p:sp>
        <p:nvSpPr>
          <p:cNvPr id="22530" name="Text Box 7"/>
          <p:cNvSpPr txBox="1">
            <a:spLocks noChangeArrowheads="1"/>
          </p:cNvSpPr>
          <p:nvPr/>
        </p:nvSpPr>
        <p:spPr bwMode="auto">
          <a:xfrm>
            <a:off x="2590800" y="6156325"/>
            <a:ext cx="586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i="1">
                <a:latin typeface="Calibri" pitchFamily="34" charset="0"/>
              </a:rPr>
              <a:t>Crowley: Am J Obstet Gynecol, Volume 173(1).July 1995.322-334</a:t>
            </a:r>
          </a:p>
        </p:txBody>
      </p:sp>
      <p:pic>
        <p:nvPicPr>
          <p:cNvPr id="22531" name="Picture 8" descr="D:\New Folder\images for presentation\antenatal steroid and IVH am_obs_gynae_1995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16088"/>
            <a:ext cx="8610600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imperial blue</Template>
  <TotalTime>180</TotalTime>
  <Words>2179</Words>
  <Application>Microsoft Office PowerPoint</Application>
  <PresentationFormat>On-screen Show (4:3)</PresentationFormat>
  <Paragraphs>559</Paragraphs>
  <Slides>68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Arial</vt:lpstr>
      <vt:lpstr>Calibri</vt:lpstr>
      <vt:lpstr>Symbol</vt:lpstr>
      <vt:lpstr>Wingdings</vt:lpstr>
      <vt:lpstr>ＭＳ Ｐゴシック</vt:lpstr>
      <vt:lpstr>Times</vt:lpstr>
      <vt:lpstr>Times New Roman</vt:lpstr>
      <vt:lpstr>Abadi MT Condensed</vt:lpstr>
      <vt:lpstr>Wingdings 2</vt:lpstr>
      <vt:lpstr>Humanist521BT-BoldCondensed</vt:lpstr>
      <vt:lpstr>Verdana</vt:lpstr>
      <vt:lpstr>Office Theme</vt:lpstr>
      <vt:lpstr>SPW 5.0 Graph</vt:lpstr>
      <vt:lpstr>Injury of the immature brain</vt:lpstr>
      <vt:lpstr>Brain Injury in the Preterm and Full-term Infant</vt:lpstr>
      <vt:lpstr>Main types of brain injury in preterm infant</vt:lpstr>
      <vt:lpstr>PowerPoint Presentation</vt:lpstr>
      <vt:lpstr>Classification of intraventriclar haemorrhage</vt:lpstr>
      <vt:lpstr>PowerPoint Presentation</vt:lpstr>
      <vt:lpstr>PowerPoint Presentation</vt:lpstr>
      <vt:lpstr>Prevention of intraventriular haemorrhage</vt:lpstr>
      <vt:lpstr>PowerPoint Presentation</vt:lpstr>
      <vt:lpstr>PowerPoint Presentation</vt:lpstr>
      <vt:lpstr>Infection, Inflammation and Immunology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 Matter Injury in Preterm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Association of NEC and neurological impairment</vt:lpstr>
      <vt:lpstr>Strategies for Improving Neurological Outcome in the Preterm</vt:lpstr>
      <vt:lpstr>Neuroprotective therapeutic interventions in the preterm</vt:lpstr>
      <vt:lpstr>Neonatal encephalopathy</vt:lpstr>
      <vt:lpstr>Overview of hypoxic ischaemic encephalopathy</vt:lpstr>
      <vt:lpstr>Characteristics of neonatal encephalopathy</vt:lpstr>
      <vt:lpstr>Consider Other Diagnosis</vt:lpstr>
      <vt:lpstr>Diagnosis of birth asphyxia</vt:lpstr>
      <vt:lpstr>Case definition </vt:lpstr>
      <vt:lpstr>Neonatal encephalopathy</vt:lpstr>
      <vt:lpstr>Other diagnosis</vt:lpstr>
      <vt:lpstr>Intrapartum asphyxia is likeliest cause of neonatal encephalopathy occurring immediately after birth </vt:lpstr>
      <vt:lpstr>Assessment by condition at birth</vt:lpstr>
      <vt:lpstr>Apgar score:  subsequent death and cerebral palsy</vt:lpstr>
      <vt:lpstr>condition at birth</vt:lpstr>
      <vt:lpstr>Grading of severity</vt:lpstr>
      <vt:lpstr>Clinical Assessment of HIE</vt:lpstr>
      <vt:lpstr>Assessment by neuroimaging</vt:lpstr>
      <vt:lpstr>Cranial ultrasound</vt:lpstr>
      <vt:lpstr>Role of MRI</vt:lpstr>
      <vt:lpstr>Normal MR appearances at term</vt:lpstr>
      <vt:lpstr>Signal Intensity in PLIC</vt:lpstr>
      <vt:lpstr>Mild basal ganglia and thalamic lesions</vt:lpstr>
      <vt:lpstr>Moderate basal ganglia and thalamic lesions</vt:lpstr>
      <vt:lpstr>Severe basal ganglia and thalamic lesions</vt:lpstr>
      <vt:lpstr>PowerPoint Presentation</vt:lpstr>
      <vt:lpstr>Normal PLIC – abnormal outcome</vt:lpstr>
      <vt:lpstr>Classification of aEEG in neonatal encephalopathy</vt:lpstr>
      <vt:lpstr>Predictive values for neurological examination and aEEG</vt:lpstr>
      <vt:lpstr>PowerPoint Presentation</vt:lpstr>
      <vt:lpstr>PowerPoint Presentation</vt:lpstr>
      <vt:lpstr>The pathways leading to brain injury following neonatal encephalopathy have been extensively studied</vt:lpstr>
      <vt:lpstr>Experimental evidence of hypothermic neuroprotective therapy</vt:lpstr>
      <vt:lpstr>PowerPoint Presentation</vt:lpstr>
      <vt:lpstr>Death or severe disability to 18 months of age</vt:lpstr>
      <vt:lpstr>PowerPoint Presentation</vt:lpstr>
      <vt:lpstr>Path for healthcare research</vt:lpstr>
      <vt:lpstr>PowerPoint Presentation</vt:lpstr>
      <vt:lpstr>Clinical effectiveness</vt:lpstr>
      <vt:lpstr>Failed neonatal neuroprotective therapies</vt:lpstr>
      <vt:lpstr>Ongoing studies of therapies additional to hypothermia</vt:lpstr>
      <vt:lpstr>Injury of the Immature Brain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Injury of the Immature Brain</dc:title>
  <dc:creator>Denis Azzopardi</dc:creator>
  <cp:lastModifiedBy>Shiel, Nuala</cp:lastModifiedBy>
  <cp:revision>14</cp:revision>
  <dcterms:created xsi:type="dcterms:W3CDTF">2012-05-19T15:47:21Z</dcterms:created>
  <dcterms:modified xsi:type="dcterms:W3CDTF">2012-12-13T15:42:01Z</dcterms:modified>
</cp:coreProperties>
</file>