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7" r:id="rId4"/>
    <p:sldId id="295" r:id="rId5"/>
    <p:sldId id="298" r:id="rId6"/>
    <p:sldId id="288" r:id="rId7"/>
    <p:sldId id="289" r:id="rId8"/>
    <p:sldId id="296" r:id="rId9"/>
    <p:sldId id="287" r:id="rId10"/>
    <p:sldId id="290" r:id="rId11"/>
    <p:sldId id="29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0" d="100"/>
          <a:sy n="50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9160-79F4-2448-825F-096326619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d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2D78-CE1F-A74B-8F69-673CC0542C5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F01B-DFB5-0447-BD03-7E081E205F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4" descr="ACU_NewLogo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4"/>
              <a:srcRect l="13889" t="4748" r="14815" b="3489"/>
              <a:stretch>
                <a:fillRect/>
              </a:stretch>
            </p:blipFill>
          </mc:Choice>
          <mc:Fallback>
            <p:blipFill>
              <a:blip r:embed="rId15"/>
              <a:srcRect l="13889" t="4748" r="14815" b="3489"/>
              <a:stretch>
                <a:fillRect/>
              </a:stretch>
            </p:blipFill>
          </mc:Fallback>
        </mc:AlternateContent>
        <p:spPr>
          <a:xfrm>
            <a:off x="67560" y="5899150"/>
            <a:ext cx="21336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478" y="1283683"/>
            <a:ext cx="7094767" cy="189895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Success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failure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ART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667" dirty="0" smtClean="0">
                <a:latin typeface="Arial" pitchFamily="34" charset="0"/>
                <a:cs typeface="Arial" pitchFamily="34" charset="0"/>
              </a:rPr>
              <a:t>BSc </a:t>
            </a:r>
            <a:r>
              <a:rPr lang="en-US" sz="2667" dirty="0" smtClean="0">
                <a:latin typeface="Arial" pitchFamily="34" charset="0"/>
                <a:cs typeface="Arial" pitchFamily="34" charset="0"/>
              </a:rPr>
              <a:t>Imperial 2012</a:t>
            </a:r>
            <a:endParaRPr lang="en-US" sz="266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021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Lisa Webber BA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BMBCh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PhD MRCOG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Consultant Gynaecologist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Specialist in Reproductive Medicine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6479" y="1036547"/>
            <a:ext cx="7094766" cy="4773956"/>
          </a:xfrm>
          <a:prstGeom prst="rect">
            <a:avLst/>
          </a:prstGeom>
          <a:noFill/>
          <a:ln w="762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5" name="Content Placeholder 3" descr="halle_berry-pregnant.0.0.0x0.320x48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7225" r="-87225"/>
          <a:stretch>
            <a:fillRect/>
          </a:stretch>
        </p:blipFill>
        <p:spPr>
          <a:xfrm>
            <a:off x="-2614613" y="1033463"/>
            <a:ext cx="8229601" cy="4525962"/>
          </a:xfrm>
        </p:spPr>
      </p:pic>
      <p:pic>
        <p:nvPicPr>
          <p:cNvPr id="28676" name="Picture 4" descr="madonnaBIG1903_468x6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8288" y="858838"/>
            <a:ext cx="3795712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Shields_GL_00256_40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4475" y="0"/>
            <a:ext cx="3267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09600" y="2568575"/>
            <a:ext cx="8164513" cy="1555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>
                <a:solidFill>
                  <a:srgbClr val="A50021"/>
                </a:solidFill>
              </a:rPr>
              <a:t>age makes it harder to become and stay pregnant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Endometrial/implantation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 </a:t>
            </a:r>
            <a:r>
              <a:rPr lang="en-US" dirty="0" err="1" smtClean="0"/>
              <a:t>endometrium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chronic </a:t>
            </a:r>
            <a:r>
              <a:rPr lang="en-US" dirty="0" err="1" smtClean="0"/>
              <a:t>endometritis</a:t>
            </a:r>
            <a:endParaRPr lang="en-US" dirty="0" smtClean="0"/>
          </a:p>
          <a:p>
            <a:r>
              <a:rPr lang="en-US" dirty="0" smtClean="0"/>
              <a:t>Irregular endometrial cavity: polyps, fibroids, septum, adhesions</a:t>
            </a:r>
          </a:p>
          <a:p>
            <a:r>
              <a:rPr lang="en-US" dirty="0" smtClean="0"/>
              <a:t>Implantation window unsynchronized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? benefit of </a:t>
            </a:r>
            <a:r>
              <a:rPr lang="en-US" smtClean="0"/>
              <a:t>endometrial trauma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851400"/>
            <a:ext cx="8763000" cy="111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 descr="Brown family Daily Mai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114" r="-8292" b="20740"/>
          <a:stretch>
            <a:fillRect/>
          </a:stretch>
        </p:blipFill>
        <p:spPr>
          <a:xfrm>
            <a:off x="1051081" y="1295401"/>
            <a:ext cx="7050971" cy="3454399"/>
          </a:xfr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1143000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93046" y="46482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Bob Edwards with Louise Brown,</a:t>
            </a:r>
          </a:p>
          <a:p>
            <a:r>
              <a:rPr lang="en-US" sz="3200" dirty="0" smtClean="0"/>
              <a:t>her mother Lesley and son Cameron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592"/>
            <a:ext cx="8229600" cy="3889120"/>
          </a:xfrm>
        </p:spPr>
        <p:txBody>
          <a:bodyPr/>
          <a:lstStyle/>
          <a:p>
            <a:r>
              <a:rPr lang="en-US" dirty="0" smtClean="0"/>
              <a:t>Limitations of ART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961" y="274638"/>
            <a:ext cx="7431465" cy="11560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IUI live birth rates</a:t>
            </a:r>
            <a:br>
              <a:rPr lang="en-GB" dirty="0" smtClean="0"/>
            </a:br>
            <a:r>
              <a:rPr lang="en-GB" dirty="0" smtClean="0"/>
              <a:t>donor sperm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978"/>
            <a:ext cx="8229600" cy="47796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Female			natural cycle		stimulated cycle</a:t>
            </a:r>
          </a:p>
          <a:p>
            <a:pPr>
              <a:buNone/>
            </a:pPr>
            <a:r>
              <a:rPr lang="en-US" dirty="0" smtClean="0"/>
              <a:t>	age					</a:t>
            </a:r>
          </a:p>
          <a:p>
            <a:pPr>
              <a:buNone/>
            </a:pPr>
            <a:r>
              <a:rPr lang="en-US" dirty="0" smtClean="0"/>
              <a:t>under 35		13.2%  				20.2%</a:t>
            </a:r>
          </a:p>
          <a:p>
            <a:pPr>
              <a:buNone/>
            </a:pPr>
            <a:r>
              <a:rPr lang="en-US" dirty="0" smtClean="0"/>
              <a:t>35–37			9.7%  				16.5%</a:t>
            </a:r>
          </a:p>
          <a:p>
            <a:pPr>
              <a:buNone/>
            </a:pPr>
            <a:r>
              <a:rPr lang="en-US" dirty="0" smtClean="0"/>
              <a:t>38-39				7.7%					10.6%</a:t>
            </a:r>
          </a:p>
          <a:p>
            <a:pPr>
              <a:buNone/>
            </a:pPr>
            <a:r>
              <a:rPr lang="en-US" dirty="0" smtClean="0"/>
              <a:t>40-42				6.2%					8.4%</a:t>
            </a:r>
          </a:p>
          <a:p>
            <a:pPr>
              <a:buNone/>
            </a:pPr>
            <a:r>
              <a:rPr lang="en-US" dirty="0" smtClean="0"/>
              <a:t>43-44										0</a:t>
            </a:r>
          </a:p>
          <a:p>
            <a:pPr>
              <a:buNone/>
            </a:pPr>
            <a:endParaRPr lang="en-US" dirty="0" smtClean="0"/>
          </a:p>
          <a:p>
            <a:pPr marL="514350" indent="-514350" algn="r">
              <a:buNone/>
            </a:pPr>
            <a:endParaRPr lang="en-US" sz="2000" dirty="0" smtClean="0"/>
          </a:p>
          <a:p>
            <a:pPr marL="514350" indent="-514350" algn="r">
              <a:buNone/>
            </a:pPr>
            <a:r>
              <a:rPr lang="en-US" sz="2000" dirty="0" smtClean="0"/>
              <a:t>HFEA 2010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961" y="274638"/>
            <a:ext cx="7431465" cy="115608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IUI clinical pregnancy rates</a:t>
            </a:r>
            <a:br>
              <a:rPr lang="en-GB" dirty="0" smtClean="0"/>
            </a:br>
            <a:r>
              <a:rPr lang="en-GB" dirty="0" smtClean="0"/>
              <a:t>partner sperm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978"/>
            <a:ext cx="8229600" cy="47796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Female			natural cycle		stimulated cycle</a:t>
            </a:r>
          </a:p>
          <a:p>
            <a:pPr>
              <a:buNone/>
            </a:pPr>
            <a:r>
              <a:rPr lang="en-US" dirty="0" smtClean="0"/>
              <a:t>	age					</a:t>
            </a:r>
          </a:p>
          <a:p>
            <a:pPr>
              <a:buNone/>
            </a:pPr>
            <a:r>
              <a:rPr lang="en-US" dirty="0" smtClean="0"/>
              <a:t>under 35		13.2%  				14.4%</a:t>
            </a:r>
          </a:p>
          <a:p>
            <a:pPr>
              <a:buNone/>
            </a:pPr>
            <a:r>
              <a:rPr lang="en-US" dirty="0" smtClean="0"/>
              <a:t>35–37			8.4%  				14%</a:t>
            </a:r>
          </a:p>
          <a:p>
            <a:pPr>
              <a:buNone/>
            </a:pPr>
            <a:r>
              <a:rPr lang="en-US" dirty="0" smtClean="0"/>
              <a:t>38-39				6.3%					12%</a:t>
            </a:r>
          </a:p>
          <a:p>
            <a:pPr>
              <a:buNone/>
            </a:pPr>
            <a:r>
              <a:rPr lang="en-US" dirty="0" smtClean="0"/>
              <a:t>40-42				1.1%					9.3%</a:t>
            </a:r>
          </a:p>
          <a:p>
            <a:pPr>
              <a:buNone/>
            </a:pPr>
            <a:r>
              <a:rPr lang="en-US" dirty="0" smtClean="0"/>
              <a:t>43-44				5%					5.2%</a:t>
            </a:r>
          </a:p>
          <a:p>
            <a:pPr>
              <a:buNone/>
            </a:pPr>
            <a:r>
              <a:rPr lang="en-US" dirty="0" smtClean="0"/>
              <a:t>over 44									1.7%</a:t>
            </a:r>
          </a:p>
          <a:p>
            <a:pPr marL="514350" indent="-514350" algn="r">
              <a:buNone/>
            </a:pPr>
            <a:endParaRPr lang="en-US" sz="2000" dirty="0" smtClean="0"/>
          </a:p>
          <a:p>
            <a:pPr marL="514350" indent="-514350" algn="r">
              <a:buNone/>
            </a:pPr>
            <a:r>
              <a:rPr lang="en-US" sz="2000" dirty="0" smtClean="0"/>
              <a:t>HFEA 2011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961" y="274638"/>
            <a:ext cx="7431465" cy="1156089"/>
          </a:xfrm>
        </p:spPr>
        <p:txBody>
          <a:bodyPr>
            <a:normAutofit/>
          </a:bodyPr>
          <a:lstStyle/>
          <a:p>
            <a:r>
              <a:rPr lang="en-GB" dirty="0" smtClean="0"/>
              <a:t>IVF &amp; ICSI live birth rates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978"/>
            <a:ext cx="8229600" cy="47796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Female age					</a:t>
            </a:r>
          </a:p>
          <a:p>
            <a:pPr>
              <a:buNone/>
            </a:pPr>
            <a:r>
              <a:rPr lang="en-US" dirty="0" smtClean="0"/>
              <a:t>under 35			32.4%</a:t>
            </a:r>
          </a:p>
          <a:p>
            <a:pPr>
              <a:buNone/>
            </a:pPr>
            <a:r>
              <a:rPr lang="en-US" dirty="0" smtClean="0"/>
              <a:t>35–37				28%</a:t>
            </a:r>
          </a:p>
          <a:p>
            <a:pPr>
              <a:buNone/>
            </a:pPr>
            <a:r>
              <a:rPr lang="en-US" dirty="0" smtClean="0"/>
              <a:t>38-39				20.2%</a:t>
            </a:r>
          </a:p>
          <a:p>
            <a:pPr>
              <a:buNone/>
            </a:pPr>
            <a:r>
              <a:rPr lang="en-US" dirty="0" smtClean="0"/>
              <a:t>40-42				12.9%</a:t>
            </a:r>
          </a:p>
          <a:p>
            <a:pPr>
              <a:buNone/>
            </a:pPr>
            <a:r>
              <a:rPr lang="en-US" dirty="0" smtClean="0"/>
              <a:t>43-44				5.7%</a:t>
            </a:r>
          </a:p>
          <a:p>
            <a:pPr>
              <a:buNone/>
            </a:pPr>
            <a:r>
              <a:rPr lang="en-US" dirty="0" smtClean="0"/>
              <a:t>over 44				2.3%</a:t>
            </a:r>
          </a:p>
          <a:p>
            <a:pPr marL="514350" indent="-514350" algn="r">
              <a:buNone/>
            </a:pPr>
            <a:endParaRPr lang="en-US" sz="2000" dirty="0" smtClean="0"/>
          </a:p>
          <a:p>
            <a:pPr marL="514350" indent="-514350" algn="r">
              <a:buNone/>
            </a:pPr>
            <a:r>
              <a:rPr lang="en-US" sz="2000" dirty="0" smtClean="0"/>
              <a:t>HFEA 2010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IVF births by maternal age</a:t>
            </a:r>
          </a:p>
        </p:txBody>
      </p:sp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71798" y="1572590"/>
          <a:ext cx="82296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Chart" r:id="rId3" imgW="8229600" imgH="4521200" progId="MSGraph.Chart.8">
                  <p:embed followColorScheme="full"/>
                </p:oleObj>
              </mc:Choice>
              <mc:Fallback>
                <p:oleObj name="Chart" r:id="rId3" imgW="8229600" imgH="45212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798" y="1572590"/>
                        <a:ext cx="8229600" cy="452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21213" y="6291263"/>
            <a:ext cx="4332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HFEA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711575" y="6002338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Age (years)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Rate of miscarriage by age</a:t>
            </a:r>
          </a:p>
        </p:txBody>
      </p:sp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1788"/>
          <a:ext cx="82296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Chart" r:id="rId3" imgW="8229600" imgH="4521200" progId="MSGraph.Chart.8">
                  <p:embed followColorScheme="full"/>
                </p:oleObj>
              </mc:Choice>
              <mc:Fallback>
                <p:oleObj name="Chart" r:id="rId3" imgW="8229600" imgH="45212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1788"/>
                        <a:ext cx="8229600" cy="452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621213" y="6291263"/>
            <a:ext cx="4332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Leridon et al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0" y="1565275"/>
            <a:ext cx="9144000" cy="5303838"/>
          </a:xfrm>
          <a:prstGeom prst="rect">
            <a:avLst/>
          </a:prstGeom>
          <a:solidFill>
            <a:srgbClr val="FFFFFF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r" eaLnBrk="1" hangingPunct="1"/>
            <a:r>
              <a:rPr lang="en-GB" sz="3400"/>
              <a:t>hypothesised age-dependent loss of preantral follicles</a:t>
            </a:r>
          </a:p>
        </p:txBody>
      </p:sp>
      <p:pic>
        <p:nvPicPr>
          <p:cNvPr id="26629" name="Picture 4" descr="bw-in-babyduc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 l="19946" t="20581" r="26672" b="3667"/>
          <a:stretch>
            <a:fillRect/>
          </a:stretch>
        </p:blipFill>
        <p:spPr>
          <a:xfrm>
            <a:off x="2914650" y="2476500"/>
            <a:ext cx="1579563" cy="2033588"/>
          </a:xfrm>
          <a:noFill/>
        </p:spPr>
      </p:pic>
      <p:pic>
        <p:nvPicPr>
          <p:cNvPr id="26630" name="Picture 5" descr="honor_blackman youn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997450" y="2327275"/>
            <a:ext cx="1614488" cy="2189163"/>
          </a:xfrm>
          <a:noFill/>
        </p:spPr>
      </p:pic>
      <p:graphicFrame>
        <p:nvGraphicFramePr>
          <p:cNvPr id="26626" name="Object 8"/>
          <p:cNvGraphicFramePr>
            <a:graphicFrameLocks noChangeAspect="1"/>
          </p:cNvGraphicFramePr>
          <p:nvPr/>
        </p:nvGraphicFramePr>
        <p:xfrm>
          <a:off x="1524000" y="1585913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Chart" r:id="rId5" imgW="6096000" imgH="4064000" progId="MSGraph.Chart.8">
                  <p:embed followColorScheme="full"/>
                </p:oleObj>
              </mc:Choice>
              <mc:Fallback>
                <p:oleObj name="Chart" r:id="rId5" imgW="6096000" imgH="406400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85913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 rot="-5400000">
            <a:off x="-204787" y="2894013"/>
            <a:ext cx="31877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</a:t>
            </a:r>
            <a:r>
              <a:rPr lang="en-GB" baseline="30000"/>
              <a:t>6</a:t>
            </a:r>
          </a:p>
          <a:p>
            <a:pPr>
              <a:spcBef>
                <a:spcPct val="50000"/>
              </a:spcBef>
            </a:pPr>
            <a:endParaRPr lang="en-GB" baseline="30000"/>
          </a:p>
          <a:p>
            <a:pPr>
              <a:spcBef>
                <a:spcPct val="50000"/>
              </a:spcBef>
            </a:pPr>
            <a:endParaRPr lang="en-GB" sz="1600" baseline="30000"/>
          </a:p>
          <a:p>
            <a:pPr>
              <a:spcBef>
                <a:spcPct val="50000"/>
              </a:spcBef>
            </a:pPr>
            <a:endParaRPr lang="en-GB" sz="1600" baseline="30000"/>
          </a:p>
          <a:p>
            <a:pPr>
              <a:spcBef>
                <a:spcPct val="50000"/>
              </a:spcBef>
            </a:pPr>
            <a:endParaRPr lang="en-GB" sz="1600" baseline="30000"/>
          </a:p>
          <a:p>
            <a:pPr>
              <a:spcBef>
                <a:spcPct val="50000"/>
              </a:spcBef>
            </a:pPr>
            <a:endParaRPr lang="en-GB" sz="1600" baseline="30000"/>
          </a:p>
          <a:p>
            <a:pPr>
              <a:spcBef>
                <a:spcPct val="50000"/>
              </a:spcBef>
            </a:pPr>
            <a:endParaRPr lang="en-GB" sz="1600" baseline="30000"/>
          </a:p>
          <a:p>
            <a:pPr>
              <a:spcBef>
                <a:spcPct val="50000"/>
              </a:spcBef>
            </a:pPr>
            <a:endParaRPr lang="en-GB" sz="1600" baseline="30000"/>
          </a:p>
          <a:p>
            <a:pPr>
              <a:spcBef>
                <a:spcPct val="50000"/>
              </a:spcBef>
            </a:pPr>
            <a:endParaRPr lang="en-GB" sz="1600" baseline="30000"/>
          </a:p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 sz="800"/>
              <a:t>     </a:t>
            </a:r>
            <a:r>
              <a:rPr lang="en-GB"/>
              <a:t>10</a:t>
            </a:r>
            <a:r>
              <a:rPr lang="en-GB" baseline="30000"/>
              <a:t>1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 rot="-5400000">
            <a:off x="419100" y="2924175"/>
            <a:ext cx="1839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follicle count</a:t>
            </a:r>
            <a:endParaRPr lang="en-GB" b="1" baseline="3000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941638" y="545306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age (years)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070600" y="6180138"/>
            <a:ext cx="2830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Faddy et al 1992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841500" y="1917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1524000" y="1828800"/>
            <a:ext cx="4013200" cy="128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 flipH="1" flipV="1">
            <a:off x="3619500" y="2152650"/>
            <a:ext cx="2730500" cy="2387600"/>
          </a:xfrm>
          <a:prstGeom prst="line">
            <a:avLst/>
          </a:prstGeom>
          <a:noFill/>
          <a:ln w="9525">
            <a:solidFill>
              <a:srgbClr val="CC0099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8" grpId="0" animBg="1"/>
      <p:bldP spid="1085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Fecundability in Hutterites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declines almost linearly from 20 to 40 years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fecundability at 35 years half that at 25 years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21213" y="6291263"/>
            <a:ext cx="4332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Larsen et al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150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Chart</vt:lpstr>
      <vt:lpstr>Success and failure of ART  BSc Imperial 2012</vt:lpstr>
      <vt:lpstr>Learning objectives</vt:lpstr>
      <vt:lpstr>IUI live birth rates donor sperm</vt:lpstr>
      <vt:lpstr>IUI clinical pregnancy rates partner sperm</vt:lpstr>
      <vt:lpstr>IVF &amp; ICSI live birth rates</vt:lpstr>
      <vt:lpstr>IVF births by maternal age</vt:lpstr>
      <vt:lpstr>Rate of miscarriage by age</vt:lpstr>
      <vt:lpstr>hypothesised age-dependent loss of preantral follicles</vt:lpstr>
      <vt:lpstr>Fecundability in Hutterites</vt:lpstr>
      <vt:lpstr>PowerPoint Presentation</vt:lpstr>
      <vt:lpstr>Endometrial/implantation issues</vt:lpstr>
      <vt:lpstr> </vt:lpstr>
    </vt:vector>
  </TitlesOfParts>
  <Company>Teoh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Assisted Reproduction BSc Imperial 2012</dc:title>
  <dc:creator>Lisa Webber Teoh</dc:creator>
  <cp:lastModifiedBy>Shiel, Nuala</cp:lastModifiedBy>
  <cp:revision>8</cp:revision>
  <dcterms:created xsi:type="dcterms:W3CDTF">2012-11-14T07:44:27Z</dcterms:created>
  <dcterms:modified xsi:type="dcterms:W3CDTF">2012-11-15T11:14:47Z</dcterms:modified>
</cp:coreProperties>
</file>