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0"/>
  </p:notesMasterIdLst>
  <p:sldIdLst>
    <p:sldId id="298" r:id="rId2"/>
    <p:sldId id="256" r:id="rId3"/>
    <p:sldId id="303" r:id="rId4"/>
    <p:sldId id="304" r:id="rId5"/>
    <p:sldId id="257" r:id="rId6"/>
    <p:sldId id="260" r:id="rId7"/>
    <p:sldId id="259" r:id="rId8"/>
    <p:sldId id="261" r:id="rId9"/>
    <p:sldId id="289" r:id="rId10"/>
    <p:sldId id="290" r:id="rId11"/>
    <p:sldId id="291" r:id="rId12"/>
    <p:sldId id="262" r:id="rId13"/>
    <p:sldId id="272" r:id="rId14"/>
    <p:sldId id="309" r:id="rId15"/>
    <p:sldId id="292" r:id="rId16"/>
    <p:sldId id="310" r:id="rId17"/>
    <p:sldId id="273" r:id="rId18"/>
    <p:sldId id="293" r:id="rId19"/>
    <p:sldId id="297" r:id="rId20"/>
    <p:sldId id="268" r:id="rId21"/>
    <p:sldId id="267" r:id="rId22"/>
    <p:sldId id="263" r:id="rId23"/>
    <p:sldId id="311" r:id="rId24"/>
    <p:sldId id="296" r:id="rId25"/>
    <p:sldId id="265" r:id="rId26"/>
    <p:sldId id="294" r:id="rId27"/>
    <p:sldId id="266" r:id="rId28"/>
    <p:sldId id="295" r:id="rId29"/>
    <p:sldId id="269" r:id="rId30"/>
    <p:sldId id="270" r:id="rId31"/>
    <p:sldId id="264" r:id="rId32"/>
    <p:sldId id="275" r:id="rId33"/>
    <p:sldId id="274" r:id="rId34"/>
    <p:sldId id="276" r:id="rId35"/>
    <p:sldId id="277" r:id="rId36"/>
    <p:sldId id="299" r:id="rId37"/>
    <p:sldId id="300" r:id="rId38"/>
    <p:sldId id="278" r:id="rId39"/>
    <p:sldId id="301" r:id="rId40"/>
    <p:sldId id="279" r:id="rId41"/>
    <p:sldId id="271" r:id="rId42"/>
    <p:sldId id="302" r:id="rId43"/>
    <p:sldId id="307" r:id="rId44"/>
    <p:sldId id="308" r:id="rId45"/>
    <p:sldId id="283" r:id="rId46"/>
    <p:sldId id="285" r:id="rId47"/>
    <p:sldId id="286" r:id="rId48"/>
    <p:sldId id="284"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516"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mn-ea"/>
                <a:cs typeface="Arial" pitchFamily="34" charset="0"/>
              </a:defRPr>
            </a:lvl1pPr>
          </a:lstStyle>
          <a:p>
            <a:pPr>
              <a:defRPr/>
            </a:pPr>
            <a:endParaRPr lang="en-GB"/>
          </a:p>
        </p:txBody>
      </p:sp>
      <p:sp>
        <p:nvSpPr>
          <p:cNvPr id="593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Arial" pitchFamily="34" charset="0"/>
              </a:defRPr>
            </a:lvl1pPr>
          </a:lstStyle>
          <a:p>
            <a:fld id="{A43D953E-0078-4B56-91B6-A0873A2A63D1}" type="datetimeFigureOut">
              <a:rPr lang="en-GB"/>
              <a:pPr/>
              <a:t>29/10/2012</a:t>
            </a:fld>
            <a:endParaRPr lang="en-GB"/>
          </a:p>
        </p:txBody>
      </p:sp>
      <p:sp>
        <p:nvSpPr>
          <p:cNvPr id="143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mn-ea"/>
                <a:cs typeface="Arial" pitchFamily="34" charset="0"/>
              </a:defRPr>
            </a:lvl1pPr>
          </a:lstStyle>
          <a:p>
            <a:pPr>
              <a:defRPr/>
            </a:pPr>
            <a:endParaRPr lang="en-GB"/>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Arial" pitchFamily="34" charset="0"/>
              </a:defRPr>
            </a:lvl1pPr>
          </a:lstStyle>
          <a:p>
            <a:fld id="{0AE0DA33-1DFE-42B1-B37A-5A2D42063AF1}" type="slidenum">
              <a:rPr lang="en-GB"/>
              <a:pPr/>
              <a:t>‹#›</a:t>
            </a:fld>
            <a:endParaRPr lang="en-GB"/>
          </a:p>
        </p:txBody>
      </p:sp>
    </p:spTree>
    <p:extLst>
      <p:ext uri="{BB962C8B-B14F-4D97-AF65-F5344CB8AC3E}">
        <p14:creationId xmlns:p14="http://schemas.microsoft.com/office/powerpoint/2010/main" val="7595916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ncbi.nlm.nih.gov/bookshelf/br.fcgi?book=dbio&amp;part=A4665&amp;rendertype=figure&amp;id=A4669"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ncbi.nlm.nih.gov/bookshelf/br.fcgi?book=dbio&amp;part=A474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ea typeface="ＭＳ Ｐゴシック" pitchFamily="34" charset="-128"/>
              </a:rPr>
              <a:t>In normal mouse embryos, the germ cell precursors migrate from the extraembryonic mesoderm back into the embryo, by way of the allantois. The route of mammalian PGC migration from the allantois (</a:t>
            </a:r>
            <a:r>
              <a:rPr lang="en-GB" smtClean="0">
                <a:ea typeface="ＭＳ Ｐゴシック" pitchFamily="34" charset="-128"/>
                <a:hlinkClick r:id="rId3" action="ppaction://hlinkfile"/>
              </a:rPr>
              <a:t>Figure 19.6</a:t>
            </a:r>
            <a:r>
              <a:rPr lang="en-GB" smtClean="0">
                <a:ea typeface="ＭＳ Ｐゴシック" pitchFamily="34" charset="-128"/>
              </a:rPr>
              <a:t>) resembles that of anuran PGC migration. After collecting at the allantois (by day 7.5 in the mouse: </a:t>
            </a:r>
            <a:r>
              <a:rPr lang="en-GB" smtClean="0">
                <a:ea typeface="ＭＳ Ｐゴシック" pitchFamily="34" charset="-128"/>
                <a:hlinkClick r:id="rId4" action="ppaction://hlinkfile"/>
              </a:rPr>
              <a:t>Chiquoine 1954</a:t>
            </a:r>
            <a:r>
              <a:rPr lang="en-GB" smtClean="0">
                <a:ea typeface="ＭＳ Ｐゴシック" pitchFamily="34" charset="-128"/>
              </a:rPr>
              <a:t>; </a:t>
            </a:r>
            <a:r>
              <a:rPr lang="en-GB" smtClean="0">
                <a:ea typeface="ＭＳ Ｐゴシック" pitchFamily="34" charset="-128"/>
                <a:hlinkClick r:id="rId4" action="ppaction://hlinkfile"/>
              </a:rPr>
              <a:t>Mintz 1957</a:t>
            </a:r>
            <a:r>
              <a:rPr lang="en-GB" smtClean="0">
                <a:ea typeface="ＭＳ Ｐゴシック" pitchFamily="34" charset="-128"/>
              </a:rPr>
              <a:t>), the PGCs migrate to the adjacent yolk sac (</a:t>
            </a:r>
            <a:r>
              <a:rPr lang="en-GB" smtClean="0">
                <a:ea typeface="ＭＳ Ｐゴシック" pitchFamily="34" charset="-128"/>
                <a:hlinkClick r:id="rId3" action="ppaction://hlinkfile"/>
              </a:rPr>
              <a:t>Figure 19.6A</a:t>
            </a:r>
            <a:r>
              <a:rPr lang="en-GB" smtClean="0">
                <a:ea typeface="ＭＳ Ｐゴシック" pitchFamily="34" charset="-128"/>
              </a:rPr>
              <a:t>,</a:t>
            </a:r>
            <a:r>
              <a:rPr lang="en-GB" smtClean="0">
                <a:ea typeface="ＭＳ Ｐゴシック" pitchFamily="34" charset="-128"/>
                <a:hlinkClick r:id="rId3" action="ppaction://hlinkfile"/>
              </a:rPr>
              <a:t>Figure 19.6C</a:t>
            </a:r>
            <a:r>
              <a:rPr lang="en-GB" smtClean="0">
                <a:ea typeface="ＭＳ Ｐゴシック" pitchFamily="34" charset="-128"/>
              </a:rPr>
              <a:t>). By this time, they have already split into two populations that will migrate to either the right or the left genital ridge. The PGCs then move caudally from the yolk sac through the newly formed hindgut and up the dorsal mesentery into the genital ridge (</a:t>
            </a:r>
            <a:r>
              <a:rPr lang="en-GB" smtClean="0">
                <a:ea typeface="ＭＳ Ｐゴシック" pitchFamily="34" charset="-128"/>
                <a:hlinkClick r:id="rId3" action="ppaction://hlinkfile"/>
              </a:rPr>
              <a:t>Figure 19.6B</a:t>
            </a:r>
            <a:r>
              <a:rPr lang="en-GB" smtClean="0">
                <a:ea typeface="ＭＳ Ｐゴシック" pitchFamily="34" charset="-128"/>
              </a:rPr>
              <a:t>,</a:t>
            </a:r>
            <a:r>
              <a:rPr lang="en-GB" smtClean="0">
                <a:ea typeface="ＭＳ Ｐゴシック" pitchFamily="34" charset="-128"/>
                <a:hlinkClick r:id="rId3" action="ppaction://hlinkfile"/>
              </a:rPr>
              <a:t>Figure 19.6D</a:t>
            </a:r>
            <a:r>
              <a:rPr lang="en-GB" smtClean="0">
                <a:ea typeface="ＭＳ Ｐゴシック" pitchFamily="34" charset="-128"/>
              </a:rPr>
              <a:t>). Most of the PGCs have reached the developing mouse gonad by the eleventh day after fertilization. During this trek, they have proliferated from an initial population of 10–100 cells to the 2500–5000 PGCs present in the gonads by day 12. </a:t>
            </a:r>
          </a:p>
        </p:txBody>
      </p:sp>
      <p:sp>
        <p:nvSpPr>
          <p:cNvPr id="184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8292129-62EB-4AE8-B4DC-FD6DCF6D90E9}" type="slidenum">
              <a:rPr lang="en-GB" sz="1200"/>
              <a:pPr/>
              <a:t>3</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C4C1D0F-FA1C-4492-B01D-3AACC56298D9}" type="slidenum">
              <a:rPr lang="en-GB" sz="1200"/>
              <a:pPr/>
              <a:t>5</a:t>
            </a:fld>
            <a:endParaRPr lang="en-GB"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Rot="1" noChangeArrowheads="1" noTextEdit="1"/>
          </p:cNvSpPr>
          <p:nvPr>
            <p:ph type="sldImg"/>
          </p:nvPr>
        </p:nvSpPr>
        <p:spPr>
          <a:ln/>
        </p:spPr>
      </p:sp>
      <p:sp>
        <p:nvSpPr>
          <p:cNvPr id="552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GB" smtClean="0">
                <a:ea typeface="ＭＳ Ｐゴシック" pitchFamily="34" charset="-128"/>
              </a:rPr>
              <a:t>(</a:t>
            </a:r>
            <a:r>
              <a:rPr lang="en-GB" b="1" smtClean="0">
                <a:ea typeface="ＭＳ Ｐゴシック" pitchFamily="34" charset="-128"/>
              </a:rPr>
              <a:t>a</a:t>
            </a:r>
            <a:r>
              <a:rPr lang="en-GB" smtClean="0">
                <a:ea typeface="ＭＳ Ｐゴシック" pitchFamily="34" charset="-128"/>
              </a:rPr>
              <a:t>) As or Asingle spermatogonia represent the most primitive germ cells in the testis. As a result of incomplete cell division, their daughter cells remain interconnected to form syncytia of 2n cells. As, Apr (two interconnected cells) and Aal (chains of 4, 8 and generally up to 16) spermatogonia are the so-called 'undifferentiated spermatogonia'. Aal transform into A1 cells, the youngest 'differentiating spermatogonia'. A1 cells subsequently undergo a series of mitoses that result in A2, A3, A4, In and B spermatogonia accompanying elongation of syncytial chains. According to the 'As model', only As cells act as self-renewing stem cells, whereas Apr and longer chains are all devoid of self-renewal activity, as indicated by the arrows (grey and black arrows indicate mitotic and meiotic divisions; orange arrows are transforming steps without cell division). (</a:t>
            </a:r>
            <a:r>
              <a:rPr lang="en-GB" b="1" smtClean="0">
                <a:ea typeface="ＭＳ Ｐゴシック" pitchFamily="34" charset="-128"/>
              </a:rPr>
              <a:t>b</a:t>
            </a:r>
            <a:r>
              <a:rPr lang="en-GB" smtClean="0">
                <a:ea typeface="ＭＳ Ｐゴシック" pitchFamily="34" charset="-128"/>
              </a:rPr>
              <a:t>) Schematic representation ofproposed 'de-differentiation' pathways. Arrows 1 and 2 indicate the model proposed by Barroca </a:t>
            </a:r>
            <a:r>
              <a:rPr lang="en-GB" i="1" smtClean="0">
                <a:ea typeface="ＭＳ Ｐゴシック" pitchFamily="34" charset="-128"/>
              </a:rPr>
              <a:t>et al</a:t>
            </a:r>
            <a:r>
              <a:rPr lang="en-GB" smtClean="0">
                <a:ea typeface="ＭＳ Ｐゴシック" pitchFamily="34" charset="-128"/>
              </a:rPr>
              <a:t>.8 and by Nakagawa </a:t>
            </a:r>
            <a:r>
              <a:rPr lang="en-GB" i="1" smtClean="0">
                <a:ea typeface="ＭＳ Ｐゴシック" pitchFamily="34" charset="-128"/>
              </a:rPr>
              <a:t>et al</a:t>
            </a:r>
            <a:r>
              <a:rPr lang="en-GB" smtClean="0">
                <a:ea typeface="ＭＳ Ｐゴシック" pitchFamily="34" charset="-128"/>
              </a:rPr>
              <a:t>.9, respectively. 'Undifferentiated spermatogonia' include stem and transit-amplifying cells, whereas stem cells may or may not be As.</a:t>
            </a:r>
          </a:p>
          <a:p>
            <a:pPr eaLnBrk="1" hangingPunct="1"/>
            <a:endParaRPr lang="en-GB"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solidFill>
                  <a:srgbClr val="990000"/>
                </a:solidFill>
                <a:latin typeface="Arial Rounded MT Bold" pitchFamily="34" charset="0"/>
                <a:ea typeface="ＭＳ Ｐゴシック" pitchFamily="34" charset="-128"/>
              </a:rPr>
              <a:t>FACS sorted testis cells have xenotransplant colonizing activity.</a:t>
            </a:r>
          </a:p>
          <a:p>
            <a:endParaRPr lang="en-US" smtClean="0">
              <a:ea typeface="ＭＳ Ｐゴシック" pitchFamily="34" charset="-128"/>
            </a:endParaRP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781E434-6317-4D10-A08A-DA1B98D11EA0}" type="slidenum">
              <a:rPr lang="en-GB" sz="1200"/>
              <a:pPr/>
              <a:t>40</a:t>
            </a:fld>
            <a:endParaRPr lang="en-GB"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ea typeface="ＭＳ Ｐゴシック" pitchFamily="34" charset="-128"/>
              </a:rPr>
              <a:t>The formation of the acrosome commences by the coalescence of a series of granules from the Golgi complex which migrates to come into contact with the nuclear membrane where it becomes applied as a cap-like structure over approximately 30-50% of the nuclear surface </a:t>
            </a:r>
          </a:p>
          <a:p>
            <a:endParaRPr lang="en-GB" smtClean="0">
              <a:ea typeface="ＭＳ Ｐゴシック" pitchFamily="34" charset="-128"/>
            </a:endParaRPr>
          </a:p>
          <a:p>
            <a:r>
              <a:rPr lang="en-GB" smtClean="0">
                <a:ea typeface="ＭＳ Ｐゴシック" pitchFamily="34" charset="-128"/>
              </a:rPr>
              <a:t>The nuclear changes involve a reorganisation of the nucleus and cytoplasm such that the nucleus comes into close apposition with the cell membrane in a region where it is covered by the acrosomal cap. Subsequently, there is a progressive condensation of chromatin to form progressively larger and more electron dense granules together with a change in the shape of the condensed nucleus. This change in shape varies significantly between species. The condensation of chromatin represents the morphological appearances of significant biochemical changes which result in the stabilization of DNA. These changes include the replacement of lysine-rich histones with transitional proteins which in turn are subsequently replaced by arginine-rich protamines (24,25). The resultant DNA becomes resistant to digestion by the enzyme DNase. Associated with these changes there is a marked decrease in nuclear volume and a cessation of gene transcription </a:t>
            </a:r>
          </a:p>
          <a:p>
            <a:endParaRPr lang="en-US" smtClean="0">
              <a:ea typeface="ＭＳ Ｐゴシック" pitchFamily="34" charset="-128"/>
            </a:endParaRPr>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E82EEB3-E72F-4E40-8E14-48E3FF49696B}" type="slidenum">
              <a:rPr lang="en-GB" sz="1200"/>
              <a:pPr/>
              <a:t>45</a:t>
            </a:fld>
            <a:endParaRPr lang="en-GB"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28738" y="1295400"/>
            <a:ext cx="6486525" cy="3152775"/>
          </a:xfrm>
          <a:prstGeom prst="rect">
            <a:avLst/>
          </a:prstGeom>
          <a:ln w="3175">
            <a:solidFill>
              <a:schemeClr val="bg1"/>
            </a:solidFill>
          </a:ln>
          <a:effectLst>
            <a:outerShdw blurRad="63500" sx="100500" sy="100500" algn="ctr" rotWithShape="0">
              <a:prstClr val="black">
                <a:alpha val="50000"/>
              </a:prstClr>
            </a:outerShdw>
          </a:effectLst>
        </p:spPr>
        <p:txBody>
          <a:bodyPr>
            <a:normAutofit/>
          </a:bodyPr>
          <a:lstStyle/>
          <a:p>
            <a:pPr>
              <a:spcBef>
                <a:spcPts val="2000"/>
              </a:spcBef>
              <a:buClr>
                <a:schemeClr val="accent1">
                  <a:lumMod val="60000"/>
                  <a:lumOff val="40000"/>
                </a:schemeClr>
              </a:buClr>
              <a:buSzPct val="110000"/>
              <a:buFont typeface="Wingdings 2" pitchFamily="18" charset="2"/>
              <a:buNone/>
              <a:defRPr/>
            </a:pPr>
            <a:endParaRPr sz="3200">
              <a:solidFill>
                <a:schemeClr val="tx1">
                  <a:lumMod val="65000"/>
                  <a:lumOff val="35000"/>
                </a:schemeClr>
              </a:solidFill>
              <a:latin typeface="+mn-lt"/>
              <a:ea typeface="+mn-ea"/>
            </a:endParaRPr>
          </a:p>
        </p:txBody>
      </p:sp>
      <p:sp>
        <p:nvSpPr>
          <p:cNvPr id="2" name="Title 1"/>
          <p:cNvSpPr>
            <a:spLocks noGrp="1"/>
          </p:cNvSpPr>
          <p:nvPr>
            <p:ph type="ctrTitle"/>
          </p:nvPr>
        </p:nvSpPr>
        <p:spPr>
          <a:xfrm>
            <a:off x="1322921" y="1523999"/>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1322921" y="3299012"/>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5" name="Date Placeholder 3"/>
          <p:cNvSpPr>
            <a:spLocks noGrp="1"/>
          </p:cNvSpPr>
          <p:nvPr>
            <p:ph type="dt" sz="half" idx="10"/>
          </p:nvPr>
        </p:nvSpPr>
        <p:spPr/>
        <p:txBody>
          <a:bodyPr/>
          <a:lstStyle>
            <a:lvl1pPr>
              <a:defRPr/>
            </a:lvl1pPr>
          </a:lstStyle>
          <a:p>
            <a:fld id="{5A3ABCB6-FE13-46FE-BCD3-52AA394B3D6B}" type="datetimeFigureOut">
              <a:rPr lang="en-GB"/>
              <a:pPr/>
              <a:t>29/10/2012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B9B4111B-2CF1-4426-9143-0B5BBC297BC9}" type="slidenum">
              <a:rPr lang="en-GB"/>
              <a:pPr/>
              <a:t>‹#›</a:t>
            </a:fld>
            <a:endParaRPr lang="en-GB"/>
          </a:p>
        </p:txBody>
      </p:sp>
    </p:spTree>
    <p:extLst>
      <p:ext uri="{BB962C8B-B14F-4D97-AF65-F5344CB8AC3E}">
        <p14:creationId xmlns:p14="http://schemas.microsoft.com/office/powerpoint/2010/main" val="338011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en-GB"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noProof="0"/>
          </a:p>
        </p:txBody>
      </p:sp>
      <p:sp>
        <p:nvSpPr>
          <p:cNvPr id="5" name="Date Placeholder 3"/>
          <p:cNvSpPr>
            <a:spLocks noGrp="1"/>
          </p:cNvSpPr>
          <p:nvPr>
            <p:ph type="dt" sz="half" idx="10"/>
          </p:nvPr>
        </p:nvSpPr>
        <p:spPr/>
        <p:txBody>
          <a:bodyPr/>
          <a:lstStyle>
            <a:lvl1pPr>
              <a:defRPr/>
            </a:lvl1pPr>
          </a:lstStyle>
          <a:p>
            <a:fld id="{A961728E-F272-4D2C-8E5C-0B578217F360}" type="datetimeFigureOut">
              <a:rPr lang="en-GB"/>
              <a:pPr/>
              <a:t>29/10/2012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7D5A3F1B-D264-491A-BF1F-A066178A2F17}" type="slidenum">
              <a:rPr lang="en-GB"/>
              <a:pPr/>
              <a:t>‹#›</a:t>
            </a:fld>
            <a:endParaRPr lang="en-GB"/>
          </a:p>
        </p:txBody>
      </p:sp>
    </p:spTree>
    <p:extLst>
      <p:ext uri="{BB962C8B-B14F-4D97-AF65-F5344CB8AC3E}">
        <p14:creationId xmlns:p14="http://schemas.microsoft.com/office/powerpoint/2010/main" val="3404074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lvl1pPr>
              <a:defRPr/>
            </a:lvl1pPr>
          </a:lstStyle>
          <a:p>
            <a:fld id="{6D7B1F19-2CC8-48ED-9FDC-FE7221C443E8}" type="datetimeFigureOut">
              <a:rPr lang="en-GB"/>
              <a:pPr/>
              <a:t>29/10/2012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7E0A61F1-06B8-40F5-BA6B-46B559EE1D43}" type="slidenum">
              <a:rPr lang="en-GB"/>
              <a:pPr/>
              <a:t>‹#›</a:t>
            </a:fld>
            <a:endParaRPr lang="en-GB"/>
          </a:p>
        </p:txBody>
      </p:sp>
    </p:spTree>
    <p:extLst>
      <p:ext uri="{BB962C8B-B14F-4D97-AF65-F5344CB8AC3E}">
        <p14:creationId xmlns:p14="http://schemas.microsoft.com/office/powerpoint/2010/main" val="3687180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lvl1pPr>
              <a:defRPr/>
            </a:lvl1pPr>
          </a:lstStyle>
          <a:p>
            <a:fld id="{04A7B7DE-8FAE-4931-B3EC-ECA41F580C72}" type="datetimeFigureOut">
              <a:rPr lang="en-GB"/>
              <a:pPr/>
              <a:t>29/10/2012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EC63FC1-B361-45FE-A885-C8E16A6AB400}" type="slidenum">
              <a:rPr lang="en-GB"/>
              <a:pPr/>
              <a:t>‹#›</a:t>
            </a:fld>
            <a:endParaRPr lang="en-GB"/>
          </a:p>
        </p:txBody>
      </p:sp>
    </p:spTree>
    <p:extLst>
      <p:ext uri="{BB962C8B-B14F-4D97-AF65-F5344CB8AC3E}">
        <p14:creationId xmlns:p14="http://schemas.microsoft.com/office/powerpoint/2010/main" val="83533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lvl1pPr>
              <a:defRPr/>
            </a:lvl1pPr>
          </a:lstStyle>
          <a:p>
            <a:fld id="{BB948819-9A44-4D7D-A12B-F6456D06A683}" type="datetimeFigureOut">
              <a:rPr lang="en-GB"/>
              <a:pPr/>
              <a:t>29/10/2012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815A879-C42B-4DED-8794-AE1B9BEED275}" type="slidenum">
              <a:rPr lang="en-GB"/>
              <a:pPr/>
              <a:t>‹#›</a:t>
            </a:fld>
            <a:endParaRPr lang="en-GB"/>
          </a:p>
        </p:txBody>
      </p:sp>
    </p:spTree>
    <p:extLst>
      <p:ext uri="{BB962C8B-B14F-4D97-AF65-F5344CB8AC3E}">
        <p14:creationId xmlns:p14="http://schemas.microsoft.com/office/powerpoint/2010/main" val="3225186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noProof="0"/>
          </a:p>
        </p:txBody>
      </p:sp>
      <p:sp>
        <p:nvSpPr>
          <p:cNvPr id="5" name="Date Placeholder 3"/>
          <p:cNvSpPr>
            <a:spLocks noGrp="1"/>
          </p:cNvSpPr>
          <p:nvPr>
            <p:ph type="dt" sz="half" idx="14"/>
          </p:nvPr>
        </p:nvSpPr>
        <p:spPr/>
        <p:txBody>
          <a:bodyPr/>
          <a:lstStyle>
            <a:lvl1pPr>
              <a:defRPr/>
            </a:lvl1pPr>
          </a:lstStyle>
          <a:p>
            <a:fld id="{4131399E-9A3C-40CE-B89B-F9F1563E8EB4}" type="datetimeFigureOut">
              <a:rPr lang="en-GB"/>
              <a:pPr/>
              <a:t>29/10/2012</a:t>
            </a:fld>
            <a:endParaRPr lang="en-GB"/>
          </a:p>
        </p:txBody>
      </p:sp>
      <p:sp>
        <p:nvSpPr>
          <p:cNvPr id="6" name="Footer Placeholder 4"/>
          <p:cNvSpPr>
            <a:spLocks noGrp="1"/>
          </p:cNvSpPr>
          <p:nvPr>
            <p:ph type="ftr" sz="quarter" idx="15"/>
          </p:nvPr>
        </p:nvSpPr>
        <p:spPr/>
        <p:txBody>
          <a:bodyPr/>
          <a:lstStyle>
            <a:lvl1pPr>
              <a:defRPr/>
            </a:lvl1pPr>
          </a:lstStyle>
          <a:p>
            <a:pPr>
              <a:defRPr/>
            </a:pPr>
            <a:endParaRPr lang="en-GB"/>
          </a:p>
        </p:txBody>
      </p:sp>
      <p:sp>
        <p:nvSpPr>
          <p:cNvPr id="7" name="Slide Number Placeholder 5"/>
          <p:cNvSpPr>
            <a:spLocks noGrp="1"/>
          </p:cNvSpPr>
          <p:nvPr>
            <p:ph type="sldNum" sz="quarter" idx="16"/>
          </p:nvPr>
        </p:nvSpPr>
        <p:spPr/>
        <p:txBody>
          <a:bodyPr/>
          <a:lstStyle>
            <a:lvl1pPr>
              <a:defRPr/>
            </a:lvl1pPr>
          </a:lstStyle>
          <a:p>
            <a:fld id="{4F41443F-B042-4E67-8E60-707E27F8A4F4}" type="slidenum">
              <a:rPr lang="en-GB"/>
              <a:pPr/>
              <a:t>‹#›</a:t>
            </a:fld>
            <a:endParaRPr lang="en-GB"/>
          </a:p>
        </p:txBody>
      </p:sp>
    </p:spTree>
    <p:extLst>
      <p:ext uri="{BB962C8B-B14F-4D97-AF65-F5344CB8AC3E}">
        <p14:creationId xmlns:p14="http://schemas.microsoft.com/office/powerpoint/2010/main" val="1516544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lstStyle>
            <a:lvl1pPr algn="ct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20C26F4A-5980-46BB-A3FF-31F80D3D848C}" type="datetimeFigureOut">
              <a:rPr lang="en-GB"/>
              <a:pPr/>
              <a:t>29/10/2012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1E483BE4-A92F-49EA-BACE-C0906B9D54A4}" type="slidenum">
              <a:rPr lang="en-GB"/>
              <a:pPr/>
              <a:t>‹#›</a:t>
            </a:fld>
            <a:endParaRPr lang="en-GB"/>
          </a:p>
        </p:txBody>
      </p:sp>
    </p:spTree>
    <p:extLst>
      <p:ext uri="{BB962C8B-B14F-4D97-AF65-F5344CB8AC3E}">
        <p14:creationId xmlns:p14="http://schemas.microsoft.com/office/powerpoint/2010/main" val="104483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3"/>
          <p:cNvSpPr>
            <a:spLocks noGrp="1"/>
          </p:cNvSpPr>
          <p:nvPr>
            <p:ph type="dt" sz="half" idx="10"/>
          </p:nvPr>
        </p:nvSpPr>
        <p:spPr/>
        <p:txBody>
          <a:bodyPr/>
          <a:lstStyle>
            <a:lvl1pPr>
              <a:defRPr/>
            </a:lvl1pPr>
          </a:lstStyle>
          <a:p>
            <a:fld id="{CB9DB76E-5214-45F3-92B2-B0704C7DBD14}" type="datetimeFigureOut">
              <a:rPr lang="en-GB"/>
              <a:pPr/>
              <a:t>29/10/2012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03A60C10-A88A-417C-B98B-E22709FE4759}" type="slidenum">
              <a:rPr lang="en-GB"/>
              <a:pPr/>
              <a:t>‹#›</a:t>
            </a:fld>
            <a:endParaRPr lang="en-GB"/>
          </a:p>
        </p:txBody>
      </p:sp>
    </p:spTree>
    <p:extLst>
      <p:ext uri="{BB962C8B-B14F-4D97-AF65-F5344CB8AC3E}">
        <p14:creationId xmlns:p14="http://schemas.microsoft.com/office/powerpoint/2010/main" val="1734395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3"/>
          <p:cNvSpPr>
            <a:spLocks noGrp="1"/>
          </p:cNvSpPr>
          <p:nvPr>
            <p:ph type="dt" sz="half" idx="10"/>
          </p:nvPr>
        </p:nvSpPr>
        <p:spPr/>
        <p:txBody>
          <a:bodyPr/>
          <a:lstStyle>
            <a:lvl1pPr>
              <a:defRPr/>
            </a:lvl1pPr>
          </a:lstStyle>
          <a:p>
            <a:fld id="{7A43D770-9DDE-4235-8955-AEBE3F69A9A0}" type="datetimeFigureOut">
              <a:rPr lang="en-GB"/>
              <a:pPr/>
              <a:t>29/10/2012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E919D4E2-4247-407A-9791-3A1A412BA308}" type="slidenum">
              <a:rPr lang="en-GB"/>
              <a:pPr/>
              <a:t>‹#›</a:t>
            </a:fld>
            <a:endParaRPr lang="en-GB"/>
          </a:p>
        </p:txBody>
      </p:sp>
    </p:spTree>
    <p:extLst>
      <p:ext uri="{BB962C8B-B14F-4D97-AF65-F5344CB8AC3E}">
        <p14:creationId xmlns:p14="http://schemas.microsoft.com/office/powerpoint/2010/main" val="400555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3"/>
          <p:cNvSpPr>
            <a:spLocks noGrp="1"/>
          </p:cNvSpPr>
          <p:nvPr>
            <p:ph type="dt" sz="half" idx="10"/>
          </p:nvPr>
        </p:nvSpPr>
        <p:spPr/>
        <p:txBody>
          <a:bodyPr/>
          <a:lstStyle>
            <a:lvl1pPr>
              <a:defRPr/>
            </a:lvl1pPr>
          </a:lstStyle>
          <a:p>
            <a:fld id="{101923DA-5D5F-4D3A-9DBD-AADCCF6F12A2}" type="datetimeFigureOut">
              <a:rPr lang="en-GB"/>
              <a:pPr/>
              <a:t>29/10/2012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7B2920D1-FE36-489E-BE28-BEFE0F02E3B2}" type="slidenum">
              <a:rPr lang="en-GB"/>
              <a:pPr/>
              <a:t>‹#›</a:t>
            </a:fld>
            <a:endParaRPr lang="en-GB"/>
          </a:p>
        </p:txBody>
      </p:sp>
    </p:spTree>
    <p:extLst>
      <p:ext uri="{BB962C8B-B14F-4D97-AF65-F5344CB8AC3E}">
        <p14:creationId xmlns:p14="http://schemas.microsoft.com/office/powerpoint/2010/main" val="2651013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5BBCF10-81C9-4C58-9DFB-5F7636E15F42}" type="datetimeFigureOut">
              <a:rPr lang="en-GB"/>
              <a:pPr/>
              <a:t>29/10/2012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240F043E-A570-4F96-8303-A9B4B055A883}" type="slidenum">
              <a:rPr lang="en-GB"/>
              <a:pPr/>
              <a:t>‹#›</a:t>
            </a:fld>
            <a:endParaRPr lang="en-GB"/>
          </a:p>
        </p:txBody>
      </p:sp>
    </p:spTree>
    <p:extLst>
      <p:ext uri="{BB962C8B-B14F-4D97-AF65-F5344CB8AC3E}">
        <p14:creationId xmlns:p14="http://schemas.microsoft.com/office/powerpoint/2010/main" val="2789161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333EBEB3-E27F-440E-A75E-FB13A402D0B0}" type="datetimeFigureOut">
              <a:rPr lang="en-GB"/>
              <a:pPr/>
              <a:t>29/10/2012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B75C9D8F-6875-4303-B864-EBD1D449BC71}" type="slidenum">
              <a:rPr lang="en-GB"/>
              <a:pPr/>
              <a:t>‹#›</a:t>
            </a:fld>
            <a:endParaRPr lang="en-GB"/>
          </a:p>
        </p:txBody>
      </p:sp>
    </p:spTree>
    <p:extLst>
      <p:ext uri="{BB962C8B-B14F-4D97-AF65-F5344CB8AC3E}">
        <p14:creationId xmlns:p14="http://schemas.microsoft.com/office/powerpoint/2010/main" val="3195614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9275" y="107950"/>
            <a:ext cx="80422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549275" y="1600200"/>
            <a:ext cx="80422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5629275" y="62753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5D47EAC4-C8B8-42C4-9EE2-B1D8868CFBF5}" type="datetimeFigureOut">
              <a:rPr lang="en-GB"/>
              <a:pPr/>
              <a:t>29/10/2012</a:t>
            </a:fld>
            <a:endParaRPr lang="en-GB"/>
          </a:p>
        </p:txBody>
      </p:sp>
      <p:sp>
        <p:nvSpPr>
          <p:cNvPr id="5" name="Footer Placeholder 4"/>
          <p:cNvSpPr>
            <a:spLocks noGrp="1"/>
          </p:cNvSpPr>
          <p:nvPr>
            <p:ph type="ftr" sz="quarter" idx="3"/>
          </p:nvPr>
        </p:nvSpPr>
        <p:spPr>
          <a:xfrm>
            <a:off x="265113" y="6275388"/>
            <a:ext cx="4840287" cy="365125"/>
          </a:xfrm>
          <a:prstGeom prst="rect">
            <a:avLst/>
          </a:prstGeom>
        </p:spPr>
        <p:txBody>
          <a:bodyPr vert="horz" lIns="91440" tIns="45720" rIns="91440" bIns="45720" rtlCol="0" anchor="ctr"/>
          <a:lstStyle>
            <a:lvl1pPr algn="l">
              <a:defRPr sz="1200">
                <a:solidFill>
                  <a:schemeClr val="bg1"/>
                </a:solidFill>
                <a:latin typeface="Arial" charset="0"/>
                <a:ea typeface="ＭＳ Ｐゴシック" charset="0"/>
                <a:cs typeface="ＭＳ Ｐゴシック" charset="0"/>
              </a:defRPr>
            </a:lvl1pPr>
          </a:lstStyle>
          <a:p>
            <a:pPr>
              <a:defRPr/>
            </a:pPr>
            <a:endParaRPr lang="en-GB"/>
          </a:p>
        </p:txBody>
      </p:sp>
      <p:sp>
        <p:nvSpPr>
          <p:cNvPr id="6" name="Slide Number Placeholder 5"/>
          <p:cNvSpPr>
            <a:spLocks noGrp="1"/>
          </p:cNvSpPr>
          <p:nvPr>
            <p:ph type="sldNum" sz="quarter" idx="4"/>
          </p:nvPr>
        </p:nvSpPr>
        <p:spPr>
          <a:xfrm>
            <a:off x="7897813" y="6275388"/>
            <a:ext cx="990600" cy="365125"/>
          </a:xfrm>
          <a:prstGeom prst="rect">
            <a:avLst/>
          </a:prstGeom>
        </p:spPr>
        <p:txBody>
          <a:bodyPr vert="horz" wrap="square" lIns="91440" tIns="45720" rIns="91440" bIns="45720" numCol="1" anchor="ctr" anchorCtr="0" compatLnSpc="1">
            <a:prstTxWarp prst="textNoShape">
              <a:avLst/>
            </a:prstTxWarp>
          </a:bodyPr>
          <a:lstStyle>
            <a:lvl1pPr algn="r">
              <a:defRPr sz="3600">
                <a:solidFill>
                  <a:schemeClr val="bg1"/>
                </a:solidFill>
              </a:defRPr>
            </a:lvl1pPr>
          </a:lstStyle>
          <a:p>
            <a:fld id="{3C9B5DA9-B9BE-44D8-B6F6-A936736A5B5B}"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746" r:id="rId1"/>
    <p:sldLayoutId id="2147483745" r:id="rId2"/>
    <p:sldLayoutId id="2147483744" r:id="rId3"/>
    <p:sldLayoutId id="2147483743" r:id="rId4"/>
    <p:sldLayoutId id="2147483742" r:id="rId5"/>
    <p:sldLayoutId id="2147483741" r:id="rId6"/>
    <p:sldLayoutId id="2147483740" r:id="rId7"/>
    <p:sldLayoutId id="2147483739" r:id="rId8"/>
    <p:sldLayoutId id="2147483738" r:id="rId9"/>
    <p:sldLayoutId id="2147483737" r:id="rId10"/>
    <p:sldLayoutId id="2147483736" r:id="rId11"/>
    <p:sldLayoutId id="2147483735" r:id="rId12"/>
  </p:sldLayoutIdLst>
  <p:txStyles>
    <p:titleStyle>
      <a:lvl1pPr algn="ctr" rtl="0" eaLnBrk="0" fontAlgn="base" hangingPunct="0">
        <a:spcBef>
          <a:spcPct val="0"/>
        </a:spcBef>
        <a:spcAft>
          <a:spcPct val="0"/>
        </a:spcAft>
        <a:defRPr sz="4600" kern="1200">
          <a:solidFill>
            <a:schemeClr val="accent1"/>
          </a:solidFill>
          <a:latin typeface="+mj-lt"/>
          <a:ea typeface="ＭＳ Ｐゴシック" charset="0"/>
          <a:cs typeface="ＭＳ Ｐゴシック" charset="0"/>
        </a:defRPr>
      </a:lvl1pPr>
      <a:lvl2pPr algn="ctr" rtl="0" eaLnBrk="0" fontAlgn="base" hangingPunct="0">
        <a:spcBef>
          <a:spcPct val="0"/>
        </a:spcBef>
        <a:spcAft>
          <a:spcPct val="0"/>
        </a:spcAft>
        <a:defRPr sz="4600">
          <a:solidFill>
            <a:schemeClr val="accent1"/>
          </a:solidFill>
          <a:latin typeface="News Gothic MT" charset="0"/>
          <a:ea typeface="ＭＳ Ｐゴシック" charset="0"/>
          <a:cs typeface="ＭＳ Ｐゴシック" charset="0"/>
        </a:defRPr>
      </a:lvl2pPr>
      <a:lvl3pPr algn="ctr" rtl="0" eaLnBrk="0" fontAlgn="base" hangingPunct="0">
        <a:spcBef>
          <a:spcPct val="0"/>
        </a:spcBef>
        <a:spcAft>
          <a:spcPct val="0"/>
        </a:spcAft>
        <a:defRPr sz="4600">
          <a:solidFill>
            <a:schemeClr val="accent1"/>
          </a:solidFill>
          <a:latin typeface="News Gothic MT" charset="0"/>
          <a:ea typeface="ＭＳ Ｐゴシック" charset="0"/>
          <a:cs typeface="ＭＳ Ｐゴシック" charset="0"/>
        </a:defRPr>
      </a:lvl3pPr>
      <a:lvl4pPr algn="ctr" rtl="0" eaLnBrk="0" fontAlgn="base" hangingPunct="0">
        <a:spcBef>
          <a:spcPct val="0"/>
        </a:spcBef>
        <a:spcAft>
          <a:spcPct val="0"/>
        </a:spcAft>
        <a:defRPr sz="4600">
          <a:solidFill>
            <a:schemeClr val="accent1"/>
          </a:solidFill>
          <a:latin typeface="News Gothic MT" charset="0"/>
          <a:ea typeface="ＭＳ Ｐゴシック" charset="0"/>
          <a:cs typeface="ＭＳ Ｐゴシック" charset="0"/>
        </a:defRPr>
      </a:lvl4pPr>
      <a:lvl5pPr algn="ctr" rtl="0" eaLnBrk="0" fontAlgn="base" hangingPunct="0">
        <a:spcBef>
          <a:spcPct val="0"/>
        </a:spcBef>
        <a:spcAft>
          <a:spcPct val="0"/>
        </a:spcAft>
        <a:defRPr sz="4600">
          <a:solidFill>
            <a:schemeClr val="accent1"/>
          </a:solidFill>
          <a:latin typeface="News Gothic MT" charset="0"/>
          <a:ea typeface="ＭＳ Ｐゴシック" charset="0"/>
          <a:cs typeface="ＭＳ Ｐゴシック" charset="0"/>
        </a:defRPr>
      </a:lvl5pPr>
      <a:lvl6pPr marL="4572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6pPr>
      <a:lvl7pPr marL="9144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7pPr>
      <a:lvl8pPr marL="13716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8pPr>
      <a:lvl9pPr marL="18288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9pPr>
    </p:titleStyle>
    <p:bodyStyle>
      <a:lvl1pPr marL="349250" indent="-349250" algn="l" rtl="0" eaLnBrk="0" fontAlgn="base" hangingPunct="0">
        <a:spcBef>
          <a:spcPts val="2000"/>
        </a:spcBef>
        <a:spcAft>
          <a:spcPct val="0"/>
        </a:spcAft>
        <a:buClr>
          <a:srgbClr val="6FB7D7"/>
        </a:buClr>
        <a:buSzPct val="110000"/>
        <a:buFont typeface="Wingdings 2" pitchFamily="18" charset="2"/>
        <a:buChar char=""/>
        <a:defRPr sz="2400" kern="1200">
          <a:solidFill>
            <a:srgbClr val="595959"/>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rgbClr val="215D77"/>
        </a:buClr>
        <a:buSzPct val="110000"/>
        <a:buFont typeface="Wingdings 2" pitchFamily="18" charset="2"/>
        <a:buChar char=""/>
        <a:defRPr sz="2200" kern="1200">
          <a:solidFill>
            <a:srgbClr val="595959"/>
          </a:solidFill>
          <a:latin typeface="+mn-lt"/>
          <a:ea typeface="ＭＳ Ｐゴシック" charset="0"/>
          <a:cs typeface="+mn-cs"/>
        </a:defRPr>
      </a:lvl2pPr>
      <a:lvl3pPr marL="968375" indent="-282575" algn="l" rtl="0" eaLnBrk="0" fontAlgn="base" hangingPunct="0">
        <a:spcBef>
          <a:spcPts val="600"/>
        </a:spcBef>
        <a:spcAft>
          <a:spcPct val="0"/>
        </a:spcAft>
        <a:buClr>
          <a:srgbClr val="6FB7D7"/>
        </a:buClr>
        <a:buSzPct val="110000"/>
        <a:buFont typeface="Wingdings 2" pitchFamily="18" charset="2"/>
        <a:buChar char=""/>
        <a:defRPr sz="2000" kern="1200">
          <a:solidFill>
            <a:srgbClr val="595959"/>
          </a:solidFill>
          <a:latin typeface="+mn-lt"/>
          <a:ea typeface="ＭＳ Ｐゴシック" charset="0"/>
          <a:cs typeface="+mn-cs"/>
        </a:defRPr>
      </a:lvl3pPr>
      <a:lvl4pPr marL="1263650" indent="-295275" algn="l" rtl="0" eaLnBrk="0" fontAlgn="base" hangingPunct="0">
        <a:spcBef>
          <a:spcPts val="600"/>
        </a:spcBef>
        <a:spcAft>
          <a:spcPct val="0"/>
        </a:spcAft>
        <a:buClr>
          <a:srgbClr val="215D77"/>
        </a:buClr>
        <a:buSzPct val="110000"/>
        <a:buFont typeface="Wingdings 2" pitchFamily="18" charset="2"/>
        <a:buChar char=""/>
        <a:defRPr kern="1200">
          <a:solidFill>
            <a:srgbClr val="595959"/>
          </a:solidFill>
          <a:latin typeface="+mn-lt"/>
          <a:ea typeface="ＭＳ Ｐゴシック" charset="0"/>
          <a:cs typeface="+mn-cs"/>
        </a:defRPr>
      </a:lvl4pPr>
      <a:lvl5pPr marL="1546225" indent="-282575" algn="l" rtl="0" eaLnBrk="0" fontAlgn="base" hangingPunct="0">
        <a:spcBef>
          <a:spcPts val="600"/>
        </a:spcBef>
        <a:spcAft>
          <a:spcPct val="0"/>
        </a:spcAft>
        <a:buClr>
          <a:srgbClr val="6FB7D7"/>
        </a:buClr>
        <a:buSzPct val="110000"/>
        <a:buFont typeface="Wingdings 2" pitchFamily="18" charset="2"/>
        <a:buChar char=""/>
        <a:defRPr kern="1200">
          <a:solidFill>
            <a:srgbClr val="595959"/>
          </a:solidFill>
          <a:latin typeface="+mn-lt"/>
          <a:ea typeface="ＭＳ Ｐゴシック" charset="0"/>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a:spLocks noChangeArrowheads="1"/>
          </p:cNvSpPr>
          <p:nvPr/>
        </p:nvSpPr>
        <p:spPr bwMode="auto">
          <a:xfrm>
            <a:off x="971600" y="1340768"/>
            <a:ext cx="7200800"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lgn="ctr" defTabSz="762000">
              <a:defRPr/>
            </a:pPr>
            <a:r>
              <a:rPr lang="en-GB" sz="5400" dirty="0">
                <a:ln w="12700">
                  <a:solidFill>
                    <a:schemeClr val="tx2">
                      <a:satMod val="155000"/>
                    </a:schemeClr>
                  </a:solidFill>
                  <a:prstDash val="solid"/>
                </a:ln>
                <a:solidFill>
                  <a:srgbClr val="3366FF"/>
                </a:solidFill>
                <a:latin typeface="Arial" charset="0"/>
                <a:ea typeface="ＭＳ Ｐゴシック" charset="0"/>
                <a:cs typeface="ＭＳ Ｐゴシック" charset="0"/>
              </a:rPr>
              <a:t>An introduction to </a:t>
            </a:r>
            <a:r>
              <a:rPr lang="en-GB" sz="5400" dirty="0" smtClean="0">
                <a:ln w="12700">
                  <a:solidFill>
                    <a:schemeClr val="tx2">
                      <a:satMod val="155000"/>
                    </a:schemeClr>
                  </a:solidFill>
                  <a:prstDash val="solid"/>
                </a:ln>
                <a:solidFill>
                  <a:srgbClr val="3366FF"/>
                </a:solidFill>
                <a:latin typeface="Arial" charset="0"/>
                <a:ea typeface="ＭＳ Ｐゴシック" charset="0"/>
                <a:cs typeface="ＭＳ Ｐゴシック" charset="0"/>
              </a:rPr>
              <a:t>spermatogenesis</a:t>
            </a:r>
          </a:p>
          <a:p>
            <a:pPr algn="ctr" defTabSz="762000">
              <a:defRPr/>
            </a:pPr>
            <a:endParaRPr lang="en-GB" sz="5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endParaRPr>
          </a:p>
          <a:p>
            <a:pPr algn="ctr" defTabSz="762000">
              <a:defRPr/>
            </a:pPr>
            <a:r>
              <a:rPr lang="en-GB" sz="3200" dirty="0" smtClean="0">
                <a:ln w="12700">
                  <a:solidFill>
                    <a:schemeClr val="tx2">
                      <a:satMod val="155000"/>
                    </a:schemeClr>
                  </a:solidFill>
                  <a:prstDash val="solid"/>
                </a:ln>
                <a:solidFill>
                  <a:srgbClr val="3366FF"/>
                </a:solidFill>
                <a:latin typeface="Arial" charset="0"/>
                <a:ea typeface="ＭＳ Ｐゴシック" charset="0"/>
                <a:cs typeface="ＭＳ Ｐゴシック" charset="0"/>
              </a:rPr>
              <a:t>Sheba </a:t>
            </a:r>
            <a:r>
              <a:rPr lang="en-GB" sz="3200" dirty="0">
                <a:ln w="12700">
                  <a:solidFill>
                    <a:schemeClr val="tx2">
                      <a:satMod val="155000"/>
                    </a:schemeClr>
                  </a:solidFill>
                  <a:prstDash val="solid"/>
                </a:ln>
                <a:solidFill>
                  <a:srgbClr val="3366FF"/>
                </a:solidFill>
                <a:latin typeface="Arial" charset="0"/>
                <a:ea typeface="ＭＳ Ｐゴシック" charset="0"/>
                <a:cs typeface="ＭＳ Ｐゴシック" charset="0"/>
              </a:rPr>
              <a:t>Jarvis</a:t>
            </a:r>
          </a:p>
          <a:p>
            <a:pPr algn="ctr" defTabSz="762000">
              <a:defRPr/>
            </a:pPr>
            <a:r>
              <a:rPr lang="en-GB" sz="2800" dirty="0" smtClean="0">
                <a:ln w="12700">
                  <a:solidFill>
                    <a:schemeClr val="tx2">
                      <a:satMod val="155000"/>
                    </a:schemeClr>
                  </a:solidFill>
                  <a:prstDash val="solid"/>
                </a:ln>
                <a:solidFill>
                  <a:srgbClr val="3366FF"/>
                </a:solidFill>
                <a:latin typeface="Arial" charset="0"/>
                <a:ea typeface="ＭＳ Ｐゴシック" charset="0"/>
                <a:cs typeface="ＭＳ Ｐゴシック" charset="0"/>
              </a:rPr>
              <a:t>30 </a:t>
            </a:r>
            <a:r>
              <a:rPr lang="en-GB" sz="2800" dirty="0">
                <a:ln w="12700">
                  <a:solidFill>
                    <a:schemeClr val="tx2">
                      <a:satMod val="155000"/>
                    </a:schemeClr>
                  </a:solidFill>
                  <a:prstDash val="solid"/>
                </a:ln>
                <a:solidFill>
                  <a:srgbClr val="3366FF"/>
                </a:solidFill>
                <a:latin typeface="Arial" charset="0"/>
                <a:ea typeface="ＭＳ Ｐゴシック" charset="0"/>
                <a:cs typeface="ＭＳ Ｐゴシック" charset="0"/>
              </a:rPr>
              <a:t>Oct 2012</a:t>
            </a:r>
          </a:p>
        </p:txBody>
      </p:sp>
      <p:pic>
        <p:nvPicPr>
          <p:cNvPr id="1536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2"/>
          <p:cNvSpPr txBox="1">
            <a:spLocks noChangeArrowheads="1"/>
          </p:cNvSpPr>
          <p:nvPr/>
        </p:nvSpPr>
        <p:spPr bwMode="auto">
          <a:xfrm>
            <a:off x="5435600" y="908050"/>
            <a:ext cx="331311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b="1">
                <a:latin typeface="Calibri" pitchFamily="34" charset="0"/>
              </a:rPr>
              <a:t>Fig. 3</a:t>
            </a:r>
            <a:r>
              <a:rPr lang="en-GB" sz="1800">
                <a:latin typeface="Calibri" pitchFamily="34" charset="0"/>
              </a:rPr>
              <a:t/>
            </a:r>
            <a:br>
              <a:rPr lang="en-GB" sz="1800">
                <a:latin typeface="Calibri" pitchFamily="34" charset="0"/>
              </a:rPr>
            </a:br>
            <a:r>
              <a:rPr lang="en-GB" sz="1800">
                <a:latin typeface="Calibri" pitchFamily="34" charset="0"/>
              </a:rPr>
              <a:t>Between the 3rd and 7th month of pregnancy the testes remain near the inguinal canal in order to pass through it. The vaginal process lengthens while the gubernaculum shortens, thereby drawing the testis, the deferent duct and its vessels on both sides downwards.</a:t>
            </a:r>
            <a:br>
              <a:rPr lang="en-GB" sz="1800">
                <a:latin typeface="Calibri" pitchFamily="34" charset="0"/>
              </a:rPr>
            </a:br>
            <a:r>
              <a:rPr lang="en-GB" sz="1800">
                <a:latin typeface="Calibri" pitchFamily="34" charset="0"/>
              </a:rPr>
              <a:t/>
            </a:r>
            <a:br>
              <a:rPr lang="en-GB" sz="1800">
                <a:latin typeface="Calibri" pitchFamily="34" charset="0"/>
              </a:rPr>
            </a:br>
            <a:r>
              <a:rPr lang="en-GB" sz="1800" b="1">
                <a:latin typeface="Calibri" pitchFamily="34" charset="0"/>
              </a:rPr>
              <a:t>Fig. 4</a:t>
            </a:r>
            <a:r>
              <a:rPr lang="en-GB" sz="1800">
                <a:latin typeface="Calibri" pitchFamily="34" charset="0"/>
              </a:rPr>
              <a:t/>
            </a:r>
            <a:br>
              <a:rPr lang="en-GB" sz="1800">
                <a:latin typeface="Calibri" pitchFamily="34" charset="0"/>
              </a:rPr>
            </a:br>
            <a:r>
              <a:rPr lang="en-GB" sz="1800">
                <a:latin typeface="Calibri" pitchFamily="34" charset="0"/>
              </a:rPr>
              <a:t>In the 9th month of pregnancy (but also sometimes only after birth) the testes reach the scrotum. The vaginal process forms now a serous bilaminar structure on the front side of the testis.</a:t>
            </a:r>
            <a:br>
              <a:rPr lang="en-GB" sz="1800">
                <a:latin typeface="Calibri" pitchFamily="34" charset="0"/>
              </a:rPr>
            </a:br>
            <a:endParaRPr lang="en-GB" sz="1800">
              <a:latin typeface="Calibri" pitchFamily="34" charset="0"/>
            </a:endParaRPr>
          </a:p>
        </p:txBody>
      </p:sp>
      <p:pic>
        <p:nvPicPr>
          <p:cNvPr id="26626" name="Picture 5" descr="descent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908050"/>
            <a:ext cx="2592388"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7" descr="descent4.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789363"/>
            <a:ext cx="26638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771800" y="188640"/>
            <a:ext cx="3534441" cy="553998"/>
          </a:xfrm>
          <a:prstGeom prst="rect">
            <a:avLst/>
          </a:prstGeom>
        </p:spPr>
        <p:txBody>
          <a:bodyPr wrap="none">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Testicular descent</a:t>
            </a:r>
            <a:endParaRPr lang="en-US" sz="3000" dirty="0">
              <a:latin typeface="Arial" charset="0"/>
              <a:ea typeface="ＭＳ Ｐゴシック" charset="0"/>
              <a:cs typeface="ＭＳ Ｐゴシック" charset="0"/>
            </a:endParaRPr>
          </a:p>
        </p:txBody>
      </p:sp>
      <p:pic>
        <p:nvPicPr>
          <p:cNvPr id="2662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7" descr="inside-of-testi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692150"/>
            <a:ext cx="822325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extBox 8"/>
          <p:cNvSpPr txBox="1">
            <a:spLocks noChangeArrowheads="1"/>
          </p:cNvSpPr>
          <p:nvPr/>
        </p:nvSpPr>
        <p:spPr bwMode="auto">
          <a:xfrm>
            <a:off x="468313" y="6488113"/>
            <a:ext cx="6551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From:   anatomytopics.wordpress.com</a:t>
            </a:r>
          </a:p>
        </p:txBody>
      </p:sp>
      <p:sp>
        <p:nvSpPr>
          <p:cNvPr id="6" name="Rectangle 5"/>
          <p:cNvSpPr/>
          <p:nvPr/>
        </p:nvSpPr>
        <p:spPr>
          <a:xfrm>
            <a:off x="2771800" y="188640"/>
            <a:ext cx="3672800" cy="553998"/>
          </a:xfrm>
          <a:prstGeom prst="rect">
            <a:avLst/>
          </a:prstGeom>
        </p:spPr>
        <p:txBody>
          <a:bodyPr wrap="none">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Testicular anatomy</a:t>
            </a:r>
            <a:endParaRPr lang="en-US" sz="3000" dirty="0">
              <a:latin typeface="Arial" charset="0"/>
              <a:ea typeface="ＭＳ Ｐゴシック" charset="0"/>
              <a:cs typeface="ＭＳ Ｐゴシック" charset="0"/>
            </a:endParaRPr>
          </a:p>
        </p:txBody>
      </p:sp>
      <p:pic>
        <p:nvPicPr>
          <p:cNvPr id="2765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descr="whole testi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2875"/>
            <a:ext cx="3527425"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7" descr="epidid_seminifero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5038"/>
            <a:ext cx="4297363"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771800" y="188640"/>
            <a:ext cx="4731434" cy="553998"/>
          </a:xfrm>
          <a:prstGeom prst="rect">
            <a:avLst/>
          </a:prstGeom>
        </p:spPr>
        <p:txBody>
          <a:bodyPr wrap="none">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Testicular compartments</a:t>
            </a:r>
            <a:endParaRPr lang="en-US" sz="3000" dirty="0">
              <a:latin typeface="Arial" charset="0"/>
              <a:ea typeface="ＭＳ Ｐゴシック" charset="0"/>
              <a:cs typeface="ＭＳ Ｐゴシック" charset="0"/>
            </a:endParaRPr>
          </a:p>
        </p:txBody>
      </p:sp>
      <p:pic>
        <p:nvPicPr>
          <p:cNvPr id="2867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4"/>
          <p:cNvSpPr txBox="1">
            <a:spLocks noChangeArrowheads="1"/>
          </p:cNvSpPr>
          <p:nvPr/>
        </p:nvSpPr>
        <p:spPr bwMode="auto">
          <a:xfrm>
            <a:off x="611188" y="981075"/>
            <a:ext cx="80645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GB" sz="2200">
                <a:latin typeface="Calibri" pitchFamily="34" charset="0"/>
              </a:rPr>
              <a:t>At 16/40 of gestation, the testis is enclosed by the outer tunica albuginea testicular tissue, stromal tissue containing Leydig cells, Sertoli Cells and Germ cells</a:t>
            </a:r>
          </a:p>
          <a:p>
            <a:pPr eaLnBrk="1" hangingPunct="1">
              <a:buFont typeface="Arial" pitchFamily="34" charset="0"/>
              <a:buChar char="•"/>
            </a:pPr>
            <a:endParaRPr lang="en-GB">
              <a:latin typeface="Times New Roman" pitchFamily="18" charset="0"/>
              <a:cs typeface="Times New Roman" pitchFamily="18" charset="0"/>
            </a:endParaRPr>
          </a:p>
        </p:txBody>
      </p:sp>
      <p:sp>
        <p:nvSpPr>
          <p:cNvPr id="29698" name="Rectangle 5"/>
          <p:cNvSpPr>
            <a:spLocks noChangeArrowheads="1"/>
          </p:cNvSpPr>
          <p:nvPr/>
        </p:nvSpPr>
        <p:spPr bwMode="auto">
          <a:xfrm>
            <a:off x="468313" y="5229225"/>
            <a:ext cx="82073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GB" sz="2200" b="1">
                <a:latin typeface="Calibri" pitchFamily="34" charset="0"/>
              </a:rPr>
              <a:t>Leydig cells are interstitial cells </a:t>
            </a:r>
            <a:r>
              <a:rPr lang="en-GB" sz="2200">
                <a:latin typeface="Calibri" pitchFamily="34" charset="0"/>
              </a:rPr>
              <a:t> that secrete testosterone from 8/40 of gestation with a prenatal peak at 13/40 and agin at 3 months post partum which declines until a further peak at puberty</a:t>
            </a:r>
          </a:p>
        </p:txBody>
      </p:sp>
      <p:pic>
        <p:nvPicPr>
          <p:cNvPr id="29699" name="Picture 7" descr="leydig"/>
          <p:cNvPicPr>
            <a:picLocks noChangeAspect="1" noChangeArrowheads="1"/>
          </p:cNvPicPr>
          <p:nvPr/>
        </p:nvPicPr>
        <p:blipFill>
          <a:blip r:embed="rId2">
            <a:extLst>
              <a:ext uri="{28A0092B-C50C-407E-A947-70E740481C1C}">
                <a14:useLocalDpi xmlns:a14="http://schemas.microsoft.com/office/drawing/2010/main" val="0"/>
              </a:ext>
            </a:extLst>
          </a:blip>
          <a:srcRect t="23262"/>
          <a:stretch>
            <a:fillRect/>
          </a:stretch>
        </p:blipFill>
        <p:spPr bwMode="auto">
          <a:xfrm>
            <a:off x="2268538" y="2276475"/>
            <a:ext cx="4187825"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771800" y="188640"/>
            <a:ext cx="3362557" cy="553998"/>
          </a:xfrm>
          <a:prstGeom prst="rect">
            <a:avLst/>
          </a:prstGeom>
        </p:spPr>
        <p:txBody>
          <a:bodyPr wrap="none">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Testicular growth </a:t>
            </a:r>
            <a:endParaRPr lang="en-US" sz="3000" dirty="0">
              <a:latin typeface="Arial" charset="0"/>
              <a:ea typeface="ＭＳ Ｐゴシック" charset="0"/>
              <a:cs typeface="ＭＳ Ｐゴシック" charset="0"/>
            </a:endParaRPr>
          </a:p>
        </p:txBody>
      </p:sp>
      <p:pic>
        <p:nvPicPr>
          <p:cNvPr id="2970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75856" y="332656"/>
            <a:ext cx="2387042" cy="553998"/>
          </a:xfrm>
          <a:prstGeom prst="rect">
            <a:avLst/>
          </a:prstGeom>
        </p:spPr>
        <p:txBody>
          <a:bodyPr wrap="none">
            <a:spAutoFit/>
          </a:bodyPr>
          <a:lstStyle/>
          <a:p>
            <a:pPr>
              <a:defRPr/>
            </a:pPr>
            <a:r>
              <a:rPr lang="en-GB" sz="30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Leydig</a:t>
            </a: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 cells</a:t>
            </a:r>
            <a:endParaRPr lang="en-US" sz="3000" dirty="0">
              <a:latin typeface="Arial" charset="0"/>
              <a:ea typeface="ＭＳ Ｐゴシック" charset="0"/>
              <a:cs typeface="ＭＳ Ｐゴシック" charset="0"/>
            </a:endParaRPr>
          </a:p>
        </p:txBody>
      </p:sp>
      <p:pic>
        <p:nvPicPr>
          <p:cNvPr id="3072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611188" y="1039813"/>
            <a:ext cx="8064500"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2200">
                <a:latin typeface="Calibri" pitchFamily="34" charset="0"/>
              </a:rPr>
              <a:t>Leydig cells have 5 main morphological features</a:t>
            </a:r>
          </a:p>
          <a:p>
            <a:endParaRPr lang="en-US" sz="2200">
              <a:latin typeface="Calibri" pitchFamily="34" charset="0"/>
            </a:endParaRPr>
          </a:p>
          <a:p>
            <a:pPr>
              <a:buFontTx/>
              <a:buChar char="-"/>
            </a:pPr>
            <a:r>
              <a:rPr lang="en-US" sz="2200">
                <a:latin typeface="Calibri" pitchFamily="34" charset="0"/>
              </a:rPr>
              <a:t>Vesicular nucleus</a:t>
            </a:r>
          </a:p>
          <a:p>
            <a:pPr>
              <a:buFontTx/>
              <a:buChar char="-"/>
            </a:pPr>
            <a:r>
              <a:rPr lang="en-US" sz="2200">
                <a:latin typeface="Calibri" pitchFamily="34" charset="0"/>
              </a:rPr>
              <a:t>ovoid, elongated mitochondria with tubular cristae</a:t>
            </a:r>
          </a:p>
          <a:p>
            <a:pPr>
              <a:buFontTx/>
              <a:buChar char="-"/>
            </a:pPr>
            <a:r>
              <a:rPr lang="en-US" sz="2200">
                <a:latin typeface="Calibri" pitchFamily="34" charset="0"/>
              </a:rPr>
              <a:t>Smooth ER</a:t>
            </a:r>
          </a:p>
          <a:p>
            <a:pPr>
              <a:buFontTx/>
              <a:buChar char="-"/>
            </a:pPr>
            <a:r>
              <a:rPr lang="en-US" sz="2200">
                <a:latin typeface="Calibri" pitchFamily="34" charset="0"/>
              </a:rPr>
              <a:t>Lipid droplets (cytoplasmic)</a:t>
            </a:r>
          </a:p>
          <a:p>
            <a:pPr>
              <a:buFontTx/>
              <a:buChar char="-"/>
            </a:pPr>
            <a:r>
              <a:rPr lang="en-US" sz="2200">
                <a:latin typeface="Calibri" pitchFamily="34" charset="0"/>
              </a:rPr>
              <a:t>Lipofuscin pigment and rod shaped crystals (Reinke</a:t>
            </a:r>
            <a:r>
              <a:rPr lang="en-US" altLang="en-US" sz="2200">
                <a:latin typeface="Calibri" pitchFamily="34" charset="0"/>
              </a:rPr>
              <a:t>’</a:t>
            </a:r>
            <a:r>
              <a:rPr lang="en-US" sz="2200">
                <a:latin typeface="Calibri" pitchFamily="34" charset="0"/>
              </a:rPr>
              <a:t>s)</a:t>
            </a:r>
          </a:p>
        </p:txBody>
      </p:sp>
      <p:pic>
        <p:nvPicPr>
          <p:cNvPr id="30724" name="Picture 1" descr="Testes_SexCord_LeydigReinkeCrystals2.jpg"/>
          <p:cNvPicPr>
            <a:picLocks noChangeAspect="1"/>
          </p:cNvPicPr>
          <p:nvPr/>
        </p:nvPicPr>
        <p:blipFill>
          <a:blip r:embed="rId3">
            <a:extLst>
              <a:ext uri="{28A0092B-C50C-407E-A947-70E740481C1C}">
                <a14:useLocalDpi xmlns:a14="http://schemas.microsoft.com/office/drawing/2010/main" val="0"/>
              </a:ext>
            </a:extLst>
          </a:blip>
          <a:srcRect t="3999" b="9090"/>
          <a:stretch>
            <a:fillRect/>
          </a:stretch>
        </p:blipFill>
        <p:spPr bwMode="auto">
          <a:xfrm>
            <a:off x="2051050" y="3789363"/>
            <a:ext cx="4105275"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descr="leydig ce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41438"/>
            <a:ext cx="421957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5" descr="P6_lev13_60x2.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41438"/>
            <a:ext cx="4321175"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6732588" y="2708275"/>
            <a:ext cx="1295400" cy="151288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Rectangle 7"/>
          <p:cNvSpPr/>
          <p:nvPr/>
        </p:nvSpPr>
        <p:spPr>
          <a:xfrm>
            <a:off x="1043608" y="332656"/>
            <a:ext cx="6485407" cy="553998"/>
          </a:xfrm>
          <a:prstGeom prst="rect">
            <a:avLst/>
          </a:prstGeom>
        </p:spPr>
        <p:txBody>
          <a:bodyPr wrap="none">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Testicular cells types: </a:t>
            </a:r>
            <a:r>
              <a:rPr lang="en-GB" sz="30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Leydig</a:t>
            </a: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 cells</a:t>
            </a:r>
            <a:endParaRPr lang="en-US" sz="3000" dirty="0">
              <a:latin typeface="Arial" charset="0"/>
              <a:ea typeface="ＭＳ Ｐゴシック" charset="0"/>
              <a:cs typeface="ＭＳ Ｐゴシック" charset="0"/>
            </a:endParaRPr>
          </a:p>
        </p:txBody>
      </p:sp>
      <p:pic>
        <p:nvPicPr>
          <p:cNvPr id="3174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75856" y="332656"/>
            <a:ext cx="2387042" cy="553998"/>
          </a:xfrm>
          <a:prstGeom prst="rect">
            <a:avLst/>
          </a:prstGeom>
        </p:spPr>
        <p:txBody>
          <a:bodyPr wrap="none">
            <a:spAutoFit/>
          </a:bodyPr>
          <a:lstStyle/>
          <a:p>
            <a:pPr>
              <a:defRPr/>
            </a:pPr>
            <a:r>
              <a:rPr lang="en-GB" sz="30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Leydig</a:t>
            </a: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 cells</a:t>
            </a:r>
            <a:endParaRPr lang="en-US" sz="3000" dirty="0">
              <a:latin typeface="Arial" charset="0"/>
              <a:ea typeface="ＭＳ Ｐゴシック" charset="0"/>
              <a:cs typeface="ＭＳ Ｐゴシック" charset="0"/>
            </a:endParaRPr>
          </a:p>
        </p:txBody>
      </p:sp>
      <p:sp>
        <p:nvSpPr>
          <p:cNvPr id="8" name="TextBox 7"/>
          <p:cNvSpPr txBox="1">
            <a:spLocks noChangeArrowheads="1"/>
          </p:cNvSpPr>
          <p:nvPr/>
        </p:nvSpPr>
        <p:spPr bwMode="auto">
          <a:xfrm>
            <a:off x="755650" y="1412875"/>
            <a:ext cx="80645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buFont typeface="Arial" pitchFamily="34" charset="0"/>
              <a:buChar char="•"/>
            </a:pPr>
            <a:r>
              <a:rPr lang="en-US" sz="2200">
                <a:latin typeface="Calibri" pitchFamily="34" charset="0"/>
              </a:rPr>
              <a:t>Possess luteinizing hormone receptor (LH). </a:t>
            </a:r>
          </a:p>
          <a:p>
            <a:pPr>
              <a:buFont typeface="Arial" pitchFamily="34" charset="0"/>
              <a:buChar char="•"/>
            </a:pPr>
            <a:endParaRPr lang="en-US" sz="2200">
              <a:latin typeface="Calibri" pitchFamily="34" charset="0"/>
            </a:endParaRPr>
          </a:p>
          <a:p>
            <a:pPr>
              <a:buFont typeface="Arial" pitchFamily="34" charset="0"/>
              <a:buChar char="•"/>
            </a:pPr>
            <a:r>
              <a:rPr lang="en-US" sz="2200">
                <a:latin typeface="Calibri" pitchFamily="34" charset="0"/>
              </a:rPr>
              <a:t>As a results they secret testosterone, androstendione and dihydroepiandrosterone</a:t>
            </a:r>
          </a:p>
          <a:p>
            <a:pPr>
              <a:buFont typeface="Arial" pitchFamily="34" charset="0"/>
              <a:buChar char="•"/>
            </a:pPr>
            <a:endParaRPr lang="en-US" sz="2200">
              <a:latin typeface="Calibri" pitchFamily="34" charset="0"/>
            </a:endParaRPr>
          </a:p>
          <a:p>
            <a:pPr>
              <a:buFont typeface="Arial" pitchFamily="34" charset="0"/>
              <a:buChar char="•"/>
            </a:pPr>
            <a:r>
              <a:rPr lang="en-US" sz="2200">
                <a:latin typeface="Calibri" pitchFamily="34" charset="0"/>
              </a:rPr>
              <a:t>LH also increases the cholesterol desmolase activity (converts cholesterol to pregnenolone) leading to testosterone synthesis.</a:t>
            </a:r>
          </a:p>
          <a:p>
            <a:pPr>
              <a:buFont typeface="Arial" pitchFamily="34" charset="0"/>
              <a:buChar char="•"/>
            </a:pPr>
            <a:endParaRPr lang="en-US" sz="2200">
              <a:latin typeface="Calibri" pitchFamily="34" charset="0"/>
            </a:endParaRPr>
          </a:p>
          <a:p>
            <a:pPr>
              <a:buFont typeface="Arial" pitchFamily="34" charset="0"/>
              <a:buChar char="•"/>
            </a:pPr>
            <a:r>
              <a:rPr lang="en-US" sz="2200">
                <a:latin typeface="Calibri" pitchFamily="34" charset="0"/>
              </a:rPr>
              <a:t>In the developing testis </a:t>
            </a:r>
            <a:r>
              <a:rPr lang="en-US" altLang="en-US" sz="2200">
                <a:latin typeface="Calibri" pitchFamily="34" charset="0"/>
              </a:rPr>
              <a:t>‘</a:t>
            </a:r>
            <a:r>
              <a:rPr lang="en-US" sz="2200">
                <a:latin typeface="Calibri" pitchFamily="34" charset="0"/>
              </a:rPr>
              <a:t>fetal</a:t>
            </a:r>
            <a:r>
              <a:rPr lang="en-US" altLang="en-US" sz="2200">
                <a:latin typeface="Calibri" pitchFamily="34" charset="0"/>
              </a:rPr>
              <a:t>’</a:t>
            </a:r>
            <a:r>
              <a:rPr lang="en-US" sz="2200">
                <a:latin typeface="Calibri" pitchFamily="34" charset="0"/>
              </a:rPr>
              <a:t> Leydig cells are present between the 8</a:t>
            </a:r>
            <a:r>
              <a:rPr lang="en-US" sz="2200" baseline="30000">
                <a:latin typeface="Calibri" pitchFamily="34" charset="0"/>
              </a:rPr>
              <a:t>th</a:t>
            </a:r>
            <a:r>
              <a:rPr lang="en-US" sz="2200">
                <a:latin typeface="Calibri" pitchFamily="34" charset="0"/>
              </a:rPr>
              <a:t> and 20</a:t>
            </a:r>
            <a:r>
              <a:rPr lang="en-US" sz="2200" baseline="30000">
                <a:latin typeface="Calibri" pitchFamily="34" charset="0"/>
              </a:rPr>
              <a:t>th</a:t>
            </a:r>
            <a:r>
              <a:rPr lang="en-US" sz="2200">
                <a:latin typeface="Calibri" pitchFamily="34" charset="0"/>
              </a:rPr>
              <a:t> week of gestation to produce enough testosterone to masculine the male fetus</a:t>
            </a:r>
          </a:p>
          <a:p>
            <a:pPr>
              <a:buFont typeface="Arial" pitchFamily="34" charset="0"/>
              <a:buChar char="•"/>
            </a:pPr>
            <a:endParaRPr lang="en-US" sz="2200">
              <a:latin typeface="Calibri" pitchFamily="34" charset="0"/>
            </a:endParaRPr>
          </a:p>
          <a:p>
            <a:pPr>
              <a:buFont typeface="Arial" pitchFamily="34" charset="0"/>
              <a:buChar char="•"/>
            </a:pPr>
            <a:r>
              <a:rPr lang="en-US" sz="2200">
                <a:latin typeface="Calibri" pitchFamily="34" charset="0"/>
              </a:rPr>
              <a:t>Adult leydig cells differentiate in the postnatal testis</a:t>
            </a:r>
          </a:p>
          <a:p>
            <a:endParaRPr lang="en-US" sz="2200">
              <a:latin typeface="Calibri" pitchFamily="34" charset="0"/>
            </a:endParaRPr>
          </a:p>
        </p:txBody>
      </p:sp>
      <p:pic>
        <p:nvPicPr>
          <p:cNvPr id="3277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3"/>
          <p:cNvSpPr txBox="1">
            <a:spLocks noChangeArrowheads="1"/>
          </p:cNvSpPr>
          <p:nvPr/>
        </p:nvSpPr>
        <p:spPr bwMode="auto">
          <a:xfrm>
            <a:off x="611188" y="1476375"/>
            <a:ext cx="80645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GB">
                <a:latin typeface="Calibri" pitchFamily="34" charset="0"/>
              </a:rPr>
              <a:t>Sertoli cells are somatic cells found within the seminiferous tubules and are </a:t>
            </a:r>
            <a:r>
              <a:rPr lang="en-GB" altLang="en-US">
                <a:latin typeface="Calibri" pitchFamily="34" charset="0"/>
              </a:rPr>
              <a:t>‘</a:t>
            </a:r>
            <a:r>
              <a:rPr lang="en-GB">
                <a:latin typeface="Calibri" pitchFamily="34" charset="0"/>
              </a:rPr>
              <a:t>nurse</a:t>
            </a:r>
            <a:r>
              <a:rPr lang="en-GB" altLang="en-US">
                <a:latin typeface="Calibri" pitchFamily="34" charset="0"/>
              </a:rPr>
              <a:t>’</a:t>
            </a:r>
            <a:r>
              <a:rPr lang="en-GB">
                <a:latin typeface="Calibri" pitchFamily="34" charset="0"/>
              </a:rPr>
              <a:t> cells. </a:t>
            </a:r>
          </a:p>
          <a:p>
            <a:pPr eaLnBrk="1" hangingPunct="1">
              <a:buFont typeface="Arial" pitchFamily="34" charset="0"/>
              <a:buChar char="•"/>
            </a:pPr>
            <a:endParaRPr lang="en-GB">
              <a:latin typeface="Calibri" pitchFamily="34" charset="0"/>
            </a:endParaRPr>
          </a:p>
          <a:p>
            <a:pPr eaLnBrk="1" hangingPunct="1">
              <a:buFont typeface="Arial" pitchFamily="34" charset="0"/>
              <a:buChar char="•"/>
            </a:pPr>
            <a:r>
              <a:rPr lang="en-GB">
                <a:latin typeface="Calibri" pitchFamily="34" charset="0"/>
              </a:rPr>
              <a:t>They produce anti-Mullerian hormone  until puberty</a:t>
            </a:r>
          </a:p>
          <a:p>
            <a:pPr eaLnBrk="1" hangingPunct="1">
              <a:buFont typeface="Arial" pitchFamily="34" charset="0"/>
              <a:buChar char="•"/>
            </a:pPr>
            <a:endParaRPr lang="en-GB">
              <a:latin typeface="Calibri" pitchFamily="34" charset="0"/>
            </a:endParaRPr>
          </a:p>
          <a:p>
            <a:pPr eaLnBrk="1" hangingPunct="1">
              <a:buFont typeface="Arial" pitchFamily="34" charset="0"/>
              <a:buChar char="•"/>
            </a:pPr>
            <a:endParaRPr lang="en-GB">
              <a:latin typeface="Calibri" pitchFamily="34" charset="0"/>
            </a:endParaRPr>
          </a:p>
          <a:p>
            <a:pPr eaLnBrk="1" hangingPunct="1">
              <a:buFont typeface="Arial" pitchFamily="34" charset="0"/>
              <a:buChar char="•"/>
            </a:pPr>
            <a:r>
              <a:rPr lang="en-GB">
                <a:latin typeface="Calibri" pitchFamily="34" charset="0"/>
              </a:rPr>
              <a:t>At puberty, the testicular size increases due to growth of all components of the testis: germ cells, Sertoli and Leydig cells. </a:t>
            </a:r>
          </a:p>
          <a:p>
            <a:pPr eaLnBrk="1" hangingPunct="1">
              <a:buFont typeface="Arial" pitchFamily="34" charset="0"/>
              <a:buChar char="•"/>
            </a:pPr>
            <a:endParaRPr lang="en-GB">
              <a:latin typeface="Calibri" pitchFamily="34" charset="0"/>
            </a:endParaRPr>
          </a:p>
          <a:p>
            <a:pPr eaLnBrk="1" hangingPunct="1">
              <a:buFont typeface="Arial" pitchFamily="34" charset="0"/>
              <a:buChar char="•"/>
            </a:pPr>
            <a:r>
              <a:rPr lang="en-GB">
                <a:latin typeface="Calibri" pitchFamily="34" charset="0"/>
              </a:rPr>
              <a:t>Seminiferous tubules canalise from cords to tubules and spermatogenesis ensues</a:t>
            </a:r>
          </a:p>
          <a:p>
            <a:pPr eaLnBrk="1" hangingPunct="1"/>
            <a:endParaRPr lang="en-GB">
              <a:latin typeface="Times New Roman" pitchFamily="18" charset="0"/>
              <a:cs typeface="Times New Roman" pitchFamily="18" charset="0"/>
            </a:endParaRPr>
          </a:p>
        </p:txBody>
      </p:sp>
      <p:sp>
        <p:nvSpPr>
          <p:cNvPr id="5" name="Rectangle 4"/>
          <p:cNvSpPr/>
          <p:nvPr/>
        </p:nvSpPr>
        <p:spPr>
          <a:xfrm>
            <a:off x="1763688" y="282714"/>
            <a:ext cx="5673348" cy="553998"/>
          </a:xfrm>
          <a:prstGeom prst="rect">
            <a:avLst/>
          </a:prstGeom>
        </p:spPr>
        <p:txBody>
          <a:bodyPr wrap="none">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Testicular growth and puberty</a:t>
            </a:r>
            <a:endParaRPr lang="en-US" sz="3000" dirty="0">
              <a:latin typeface="Arial" charset="0"/>
              <a:ea typeface="ＭＳ Ｐゴシック" charset="0"/>
              <a:cs typeface="ＭＳ Ｐゴシック" charset="0"/>
            </a:endParaRPr>
          </a:p>
        </p:txBody>
      </p:sp>
      <p:pic>
        <p:nvPicPr>
          <p:cNvPr id="3379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7" descr="sertolice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268413"/>
            <a:ext cx="468471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8" name="Picture 14" descr="sertolicell2.png"/>
          <p:cNvPicPr>
            <a:picLocks noChangeAspect="1"/>
          </p:cNvPicPr>
          <p:nvPr/>
        </p:nvPicPr>
        <p:blipFill>
          <a:blip r:embed="rId3">
            <a:extLst>
              <a:ext uri="{28A0092B-C50C-407E-A947-70E740481C1C}">
                <a14:useLocalDpi xmlns:a14="http://schemas.microsoft.com/office/drawing/2010/main" val="0"/>
              </a:ext>
            </a:extLst>
          </a:blip>
          <a:srcRect b="71069"/>
          <a:stretch>
            <a:fillRect/>
          </a:stretch>
        </p:blipFill>
        <p:spPr bwMode="auto">
          <a:xfrm>
            <a:off x="5003800" y="2060575"/>
            <a:ext cx="38100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15616" y="332656"/>
            <a:ext cx="6442764" cy="553998"/>
          </a:xfrm>
          <a:prstGeom prst="rect">
            <a:avLst/>
          </a:prstGeom>
        </p:spPr>
        <p:txBody>
          <a:bodyPr wrap="none">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Testicular cells types: </a:t>
            </a:r>
            <a:r>
              <a:rPr lang="en-GB" sz="30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Sertoli</a:t>
            </a: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 cells</a:t>
            </a:r>
            <a:endParaRPr lang="en-US" sz="3000" dirty="0">
              <a:latin typeface="Arial" charset="0"/>
              <a:ea typeface="ＭＳ Ｐゴシック" charset="0"/>
              <a:cs typeface="ＭＳ Ｐゴシック" charset="0"/>
            </a:endParaRPr>
          </a:p>
        </p:txBody>
      </p:sp>
      <p:pic>
        <p:nvPicPr>
          <p:cNvPr id="3482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3"/>
          <p:cNvSpPr txBox="1">
            <a:spLocks noChangeArrowheads="1"/>
          </p:cNvSpPr>
          <p:nvPr/>
        </p:nvSpPr>
        <p:spPr bwMode="auto">
          <a:xfrm>
            <a:off x="684213" y="1446213"/>
            <a:ext cx="7704137"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GB" sz="2000">
                <a:latin typeface="Calibri" pitchFamily="34" charset="0"/>
              </a:rPr>
              <a:t>Sertoli cells have an intimate physical relationship with the germ cells during the process of spermatogenesis  </a:t>
            </a:r>
          </a:p>
          <a:p>
            <a:pPr eaLnBrk="1" hangingPunct="1">
              <a:buFont typeface="Arial" pitchFamily="34" charset="0"/>
              <a:buChar char="•"/>
            </a:pPr>
            <a:endParaRPr lang="en-GB" sz="2000">
              <a:latin typeface="Calibri" pitchFamily="34" charset="0"/>
            </a:endParaRPr>
          </a:p>
          <a:p>
            <a:pPr eaLnBrk="1" hangingPunct="1">
              <a:buFont typeface="Arial" pitchFamily="34" charset="0"/>
              <a:buChar char="•"/>
            </a:pPr>
            <a:r>
              <a:rPr lang="en-GB" sz="2000">
                <a:latin typeface="Calibri" pitchFamily="34" charset="0"/>
              </a:rPr>
              <a:t>The cytoplasmic extensions that pass between the germ cell populations surrounding the Sertoli cell provides structural support</a:t>
            </a:r>
          </a:p>
          <a:p>
            <a:pPr eaLnBrk="1" hangingPunct="1">
              <a:buFont typeface="Arial" pitchFamily="34" charset="0"/>
              <a:buChar char="•"/>
            </a:pPr>
            <a:endParaRPr lang="en-GB" sz="2000">
              <a:latin typeface="Calibri" pitchFamily="34" charset="0"/>
            </a:endParaRPr>
          </a:p>
          <a:p>
            <a:pPr eaLnBrk="1" hangingPunct="1">
              <a:buFont typeface="Arial" pitchFamily="34" charset="0"/>
              <a:buChar char="•"/>
            </a:pPr>
            <a:r>
              <a:rPr lang="en-GB" sz="2000">
                <a:latin typeface="Calibri" pitchFamily="34" charset="0"/>
              </a:rPr>
              <a:t> A microfilament and microtubular network present in the cytoplasm of the Sertoli cell </a:t>
            </a:r>
          </a:p>
          <a:p>
            <a:pPr eaLnBrk="1" hangingPunct="1">
              <a:buFont typeface="Arial" pitchFamily="34" charset="0"/>
              <a:buChar char="•"/>
            </a:pPr>
            <a:endParaRPr lang="en-GB" sz="2000">
              <a:latin typeface="Calibri" pitchFamily="34" charset="0"/>
            </a:endParaRPr>
          </a:p>
          <a:p>
            <a:pPr eaLnBrk="1" hangingPunct="1">
              <a:buFont typeface="Arial" pitchFamily="34" charset="0"/>
              <a:buChar char="•"/>
            </a:pPr>
            <a:r>
              <a:rPr lang="en-GB" sz="2000">
                <a:latin typeface="Calibri" pitchFamily="34" charset="0"/>
              </a:rPr>
              <a:t>Dynamic  architecture within the tubule depending on the stage of the spermatogenic process. </a:t>
            </a:r>
          </a:p>
          <a:p>
            <a:pPr eaLnBrk="1" hangingPunct="1">
              <a:buFont typeface="Arial" pitchFamily="34" charset="0"/>
              <a:buChar char="•"/>
            </a:pPr>
            <a:endParaRPr lang="en-GB" sz="2000">
              <a:latin typeface="Calibri" pitchFamily="34" charset="0"/>
            </a:endParaRPr>
          </a:p>
          <a:p>
            <a:pPr eaLnBrk="1" hangingPunct="1">
              <a:buFont typeface="Arial" pitchFamily="34" charset="0"/>
              <a:buChar char="•"/>
            </a:pPr>
            <a:r>
              <a:rPr lang="en-GB" sz="2000">
                <a:latin typeface="Calibri" pitchFamily="34" charset="0"/>
              </a:rPr>
              <a:t>Sertoli cells have a role in regulating the internal environment of the seminiferous tubule.</a:t>
            </a:r>
          </a:p>
          <a:p>
            <a:pPr eaLnBrk="1" hangingPunct="1"/>
            <a:endParaRPr lang="en-GB" sz="1800">
              <a:latin typeface="Calibri" pitchFamily="34" charset="0"/>
            </a:endParaRPr>
          </a:p>
          <a:p>
            <a:pPr eaLnBrk="1" hangingPunct="1"/>
            <a:endParaRPr lang="en-GB" sz="1800">
              <a:latin typeface="Calibri" pitchFamily="34" charset="0"/>
            </a:endParaRPr>
          </a:p>
        </p:txBody>
      </p:sp>
      <p:sp>
        <p:nvSpPr>
          <p:cNvPr id="5" name="Rectangle 4"/>
          <p:cNvSpPr/>
          <p:nvPr/>
        </p:nvSpPr>
        <p:spPr>
          <a:xfrm>
            <a:off x="3203848" y="332656"/>
            <a:ext cx="2344399" cy="553998"/>
          </a:xfrm>
          <a:prstGeom prst="rect">
            <a:avLst/>
          </a:prstGeom>
        </p:spPr>
        <p:txBody>
          <a:bodyPr wrap="none">
            <a:spAutoFit/>
          </a:bodyPr>
          <a:lstStyle/>
          <a:p>
            <a:pPr>
              <a:defRPr/>
            </a:pPr>
            <a:r>
              <a:rPr lang="en-GB" sz="30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Sertoli</a:t>
            </a: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 cells</a:t>
            </a:r>
            <a:endParaRPr lang="en-US" sz="3000" dirty="0">
              <a:latin typeface="Arial" charset="0"/>
              <a:ea typeface="ＭＳ Ｐゴシック" charset="0"/>
              <a:cs typeface="ＭＳ Ｐゴシック" charset="0"/>
            </a:endParaRPr>
          </a:p>
        </p:txBody>
      </p:sp>
      <p:pic>
        <p:nvPicPr>
          <p:cNvPr id="3584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3"/>
          <p:cNvSpPr txBox="1">
            <a:spLocks noChangeArrowheads="1"/>
          </p:cNvSpPr>
          <p:nvPr/>
        </p:nvSpPr>
        <p:spPr bwMode="auto">
          <a:xfrm>
            <a:off x="900113" y="1700213"/>
            <a:ext cx="7272337"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GB">
              <a:latin typeface="Arial Rounded MT Bold" pitchFamily="34" charset="0"/>
              <a:cs typeface="Times New Roman" pitchFamily="18" charset="0"/>
            </a:endParaRPr>
          </a:p>
          <a:p>
            <a:pPr eaLnBrk="1" hangingPunct="1">
              <a:buFont typeface="Arial" pitchFamily="34" charset="0"/>
              <a:buChar char="•"/>
            </a:pPr>
            <a:r>
              <a:rPr lang="en-GB">
                <a:latin typeface="Calibri" pitchFamily="34" charset="0"/>
                <a:cs typeface="Times New Roman" pitchFamily="18" charset="0"/>
              </a:rPr>
              <a:t>Understand basic testicular development  and anatomy</a:t>
            </a:r>
          </a:p>
          <a:p>
            <a:pPr eaLnBrk="1" hangingPunct="1">
              <a:buFont typeface="Arial" pitchFamily="34" charset="0"/>
              <a:buChar char="•"/>
            </a:pPr>
            <a:endParaRPr lang="en-GB">
              <a:latin typeface="Calibri" pitchFamily="34" charset="0"/>
              <a:cs typeface="Times New Roman" pitchFamily="18" charset="0"/>
            </a:endParaRPr>
          </a:p>
          <a:p>
            <a:pPr eaLnBrk="1" hangingPunct="1">
              <a:buFont typeface="Arial" pitchFamily="34" charset="0"/>
              <a:buChar char="•"/>
            </a:pPr>
            <a:r>
              <a:rPr lang="en-GB">
                <a:latin typeface="Calibri" pitchFamily="34" charset="0"/>
                <a:cs typeface="Times New Roman" pitchFamily="18" charset="0"/>
              </a:rPr>
              <a:t>To recognise the importance of the testicular cell types</a:t>
            </a:r>
          </a:p>
          <a:p>
            <a:pPr eaLnBrk="1" hangingPunct="1">
              <a:buFont typeface="Arial" pitchFamily="34" charset="0"/>
              <a:buChar char="•"/>
            </a:pPr>
            <a:endParaRPr lang="en-GB">
              <a:latin typeface="Calibri" pitchFamily="34" charset="0"/>
              <a:cs typeface="Times New Roman" pitchFamily="18" charset="0"/>
            </a:endParaRPr>
          </a:p>
          <a:p>
            <a:pPr eaLnBrk="1" hangingPunct="1">
              <a:buFont typeface="Arial" pitchFamily="34" charset="0"/>
              <a:buChar char="•"/>
            </a:pPr>
            <a:r>
              <a:rPr lang="en-GB">
                <a:latin typeface="Calibri" pitchFamily="34" charset="0"/>
                <a:cs typeface="Times New Roman" pitchFamily="18" charset="0"/>
              </a:rPr>
              <a:t>To understand the development of primitive male germ cells into mature spermatozoa</a:t>
            </a:r>
          </a:p>
        </p:txBody>
      </p:sp>
      <p:sp>
        <p:nvSpPr>
          <p:cNvPr id="2" name="Rectangle 1"/>
          <p:cNvSpPr/>
          <p:nvPr/>
        </p:nvSpPr>
        <p:spPr>
          <a:xfrm>
            <a:off x="2483768" y="404664"/>
            <a:ext cx="3797810" cy="553998"/>
          </a:xfrm>
          <a:prstGeom prst="rect">
            <a:avLst/>
          </a:prstGeom>
        </p:spPr>
        <p:txBody>
          <a:bodyPr wrap="none">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Learning objectives</a:t>
            </a:r>
            <a:endParaRPr lang="en-US" sz="3000" dirty="0">
              <a:latin typeface="Arial" charset="0"/>
              <a:ea typeface="ＭＳ Ｐゴシック" charset="0"/>
              <a:cs typeface="ＭＳ Ｐゴシック" charset="0"/>
            </a:endParaRPr>
          </a:p>
        </p:txBody>
      </p:sp>
      <p:pic>
        <p:nvPicPr>
          <p:cNvPr id="1638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descr="seminiferous2.jpg"/>
          <p:cNvPicPr>
            <a:picLocks noChangeAspect="1"/>
          </p:cNvPicPr>
          <p:nvPr/>
        </p:nvPicPr>
        <p:blipFill>
          <a:blip r:embed="rId2">
            <a:extLst>
              <a:ext uri="{28A0092B-C50C-407E-A947-70E740481C1C}">
                <a14:useLocalDpi xmlns:a14="http://schemas.microsoft.com/office/drawing/2010/main" val="0"/>
              </a:ext>
            </a:extLst>
          </a:blip>
          <a:srcRect b="41679"/>
          <a:stretch>
            <a:fillRect/>
          </a:stretch>
        </p:blipFill>
        <p:spPr bwMode="auto">
          <a:xfrm>
            <a:off x="1258888" y="1125538"/>
            <a:ext cx="6938962"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627784" y="260648"/>
            <a:ext cx="4096682" cy="553998"/>
          </a:xfrm>
          <a:prstGeom prst="rect">
            <a:avLst/>
          </a:prstGeom>
        </p:spPr>
        <p:txBody>
          <a:bodyPr wrap="none">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Seminiferous tubules </a:t>
            </a:r>
            <a:endParaRPr lang="en-US" sz="3000" dirty="0">
              <a:latin typeface="Arial" charset="0"/>
              <a:ea typeface="ＭＳ Ｐゴシック" charset="0"/>
              <a:cs typeface="ＭＳ Ｐゴシック" charset="0"/>
            </a:endParaRPr>
          </a:p>
        </p:txBody>
      </p:sp>
      <p:pic>
        <p:nvPicPr>
          <p:cNvPr id="3686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3" descr="seminiferous_se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773238"/>
            <a:ext cx="4065587"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0" name="Picture 5" descr="semi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773238"/>
            <a:ext cx="3916363"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627784" y="260648"/>
            <a:ext cx="4096682" cy="553998"/>
          </a:xfrm>
          <a:prstGeom prst="rect">
            <a:avLst/>
          </a:prstGeom>
        </p:spPr>
        <p:txBody>
          <a:bodyPr wrap="none">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Seminiferous tubules </a:t>
            </a:r>
            <a:endParaRPr lang="en-US" sz="3000" dirty="0">
              <a:latin typeface="Arial" charset="0"/>
              <a:ea typeface="ＭＳ Ｐゴシック" charset="0"/>
              <a:cs typeface="ＭＳ Ｐゴシック" charset="0"/>
            </a:endParaRPr>
          </a:p>
        </p:txBody>
      </p:sp>
      <p:pic>
        <p:nvPicPr>
          <p:cNvPr id="3789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SERTOLI_GER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484313"/>
            <a:ext cx="8075612"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627784" y="260648"/>
            <a:ext cx="4096682" cy="553998"/>
          </a:xfrm>
          <a:prstGeom prst="rect">
            <a:avLst/>
          </a:prstGeom>
        </p:spPr>
        <p:txBody>
          <a:bodyPr wrap="none">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Seminiferous tubules </a:t>
            </a:r>
            <a:endParaRPr lang="en-US" sz="3000" dirty="0">
              <a:latin typeface="Arial"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descr="Germ Cell-Sertoli Cell Junction Dynamics.jpg"/>
          <p:cNvPicPr>
            <a:picLocks noChangeAspect="1"/>
          </p:cNvPicPr>
          <p:nvPr/>
        </p:nvPicPr>
        <p:blipFill>
          <a:blip r:embed="rId2">
            <a:extLst>
              <a:ext uri="{28A0092B-C50C-407E-A947-70E740481C1C}">
                <a14:useLocalDpi xmlns:a14="http://schemas.microsoft.com/office/drawing/2010/main" val="0"/>
              </a:ext>
            </a:extLst>
          </a:blip>
          <a:srcRect t="3712" b="8333"/>
          <a:stretch>
            <a:fillRect/>
          </a:stretch>
        </p:blipFill>
        <p:spPr bwMode="auto">
          <a:xfrm>
            <a:off x="1835150" y="1052513"/>
            <a:ext cx="568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9552" y="498738"/>
            <a:ext cx="8094922" cy="553998"/>
          </a:xfrm>
          <a:prstGeom prst="rect">
            <a:avLst/>
          </a:prstGeom>
        </p:spPr>
        <p:txBody>
          <a:bodyPr wrap="none">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Intimate somatic and germ cell relationship</a:t>
            </a:r>
            <a:endParaRPr lang="en-US" sz="3000" dirty="0">
              <a:latin typeface="Arial" charset="0"/>
              <a:ea typeface="ＭＳ Ｐゴシック" charset="0"/>
              <a:cs typeface="ＭＳ Ｐゴシック" charset="0"/>
            </a:endParaRPr>
          </a:p>
        </p:txBody>
      </p:sp>
      <p:pic>
        <p:nvPicPr>
          <p:cNvPr id="3993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descr="P6_lev13_60x.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5388" y="1268413"/>
            <a:ext cx="6689725"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627784" y="476672"/>
            <a:ext cx="3969506" cy="553998"/>
          </a:xfrm>
          <a:prstGeom prst="rect">
            <a:avLst/>
          </a:prstGeom>
        </p:spPr>
        <p:txBody>
          <a:bodyPr wrap="none">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Prespermatogenesis  </a:t>
            </a:r>
            <a:endParaRPr lang="en-US" sz="3000" dirty="0">
              <a:latin typeface="Arial" charset="0"/>
              <a:ea typeface="ＭＳ Ｐゴシック" charset="0"/>
              <a:cs typeface="ＭＳ Ｐゴシック" charset="0"/>
            </a:endParaRPr>
          </a:p>
        </p:txBody>
      </p:sp>
      <p:pic>
        <p:nvPicPr>
          <p:cNvPr id="4096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Line 5"/>
          <p:cNvSpPr>
            <a:spLocks noChangeShapeType="1"/>
          </p:cNvSpPr>
          <p:nvPr/>
        </p:nvSpPr>
        <p:spPr bwMode="auto">
          <a:xfrm flipV="1">
            <a:off x="827088" y="4652963"/>
            <a:ext cx="360362" cy="71437"/>
          </a:xfrm>
          <a:prstGeom prst="line">
            <a:avLst/>
          </a:prstGeom>
          <a:noFill/>
          <a:ln w="5397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66" name="Line 6"/>
          <p:cNvSpPr>
            <a:spLocks noChangeShapeType="1"/>
          </p:cNvSpPr>
          <p:nvPr/>
        </p:nvSpPr>
        <p:spPr bwMode="auto">
          <a:xfrm flipH="1" flipV="1">
            <a:off x="2555875" y="3644900"/>
            <a:ext cx="142875" cy="288925"/>
          </a:xfrm>
          <a:prstGeom prst="line">
            <a:avLst/>
          </a:prstGeom>
          <a:noFill/>
          <a:ln w="5397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67" name="Line 7"/>
          <p:cNvSpPr>
            <a:spLocks noChangeShapeType="1"/>
          </p:cNvSpPr>
          <p:nvPr/>
        </p:nvSpPr>
        <p:spPr bwMode="auto">
          <a:xfrm flipH="1">
            <a:off x="7380288" y="2420938"/>
            <a:ext cx="576262" cy="431800"/>
          </a:xfrm>
          <a:prstGeom prst="line">
            <a:avLst/>
          </a:prstGeom>
          <a:noFill/>
          <a:ln w="5397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68" name="Text Box 8"/>
          <p:cNvSpPr txBox="1">
            <a:spLocks noChangeArrowheads="1"/>
          </p:cNvSpPr>
          <p:nvPr/>
        </p:nvSpPr>
        <p:spPr bwMode="auto">
          <a:xfrm>
            <a:off x="2339975" y="3933825"/>
            <a:ext cx="1079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b="1"/>
              <a:t>Sertoli cells</a:t>
            </a:r>
          </a:p>
        </p:txBody>
      </p:sp>
      <p:sp>
        <p:nvSpPr>
          <p:cNvPr id="40969" name="Text Box 9"/>
          <p:cNvSpPr txBox="1">
            <a:spLocks noChangeArrowheads="1"/>
          </p:cNvSpPr>
          <p:nvPr/>
        </p:nvSpPr>
        <p:spPr bwMode="auto">
          <a:xfrm>
            <a:off x="7704138" y="2133600"/>
            <a:ext cx="15478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b="1"/>
              <a:t>  Gonocyte</a:t>
            </a:r>
          </a:p>
        </p:txBody>
      </p:sp>
      <p:sp>
        <p:nvSpPr>
          <p:cNvPr id="40970" name="Text Box 10"/>
          <p:cNvSpPr txBox="1">
            <a:spLocks noChangeArrowheads="1"/>
          </p:cNvSpPr>
          <p:nvPr/>
        </p:nvSpPr>
        <p:spPr bwMode="auto">
          <a:xfrm>
            <a:off x="-71438" y="4724400"/>
            <a:ext cx="15478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b="1"/>
              <a:t>  Gonocyte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192213"/>
            <a:ext cx="6637337" cy="490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1986" name="Text Box 1"/>
          <p:cNvSpPr txBox="1">
            <a:spLocks noChangeArrowheads="1"/>
          </p:cNvSpPr>
          <p:nvPr/>
        </p:nvSpPr>
        <p:spPr bwMode="auto">
          <a:xfrm>
            <a:off x="395288" y="6021388"/>
            <a:ext cx="936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itchFamily="34" charset="0"/>
                <a:ea typeface="ＭＳ Ｐゴシック" pitchFamily="34" charset="-128"/>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itchFamily="34" charset="0"/>
                <a:ea typeface="ＭＳ Ｐゴシック" pitchFamily="34" charset="-128"/>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itchFamily="34" charset="0"/>
                <a:ea typeface="ＭＳ Ｐゴシック" pitchFamily="34" charset="-128"/>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itchFamily="34" charset="0"/>
                <a:ea typeface="ＭＳ Ｐゴシック" pitchFamily="34" charset="-128"/>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itchFamily="34" charset="0"/>
                <a:ea typeface="ＭＳ Ｐゴシック" pitchFamily="34" charset="-128"/>
              </a:defRPr>
            </a:lvl9pPr>
          </a:lstStyle>
          <a:p>
            <a:pPr eaLnBrk="1" hangingPunct="1"/>
            <a:r>
              <a:rPr lang="en-GB" sz="1600">
                <a:solidFill>
                  <a:srgbClr val="000000"/>
                </a:solidFill>
              </a:rPr>
              <a:t>Immunolocalization of PCNA, GATA-1 and RBM in germ cells and Sertoli cells</a:t>
            </a:r>
          </a:p>
          <a:p>
            <a:pPr eaLnBrk="1" hangingPunct="1"/>
            <a:r>
              <a:rPr lang="en-GB" sz="1600">
                <a:solidFill>
                  <a:srgbClr val="000000"/>
                </a:solidFill>
              </a:rPr>
              <a:t> during early postnatal development (days P0, P2 and P5).</a:t>
            </a:r>
          </a:p>
        </p:txBody>
      </p:sp>
      <p:sp>
        <p:nvSpPr>
          <p:cNvPr id="6" name="Rectangle 5"/>
          <p:cNvSpPr/>
          <p:nvPr/>
        </p:nvSpPr>
        <p:spPr>
          <a:xfrm>
            <a:off x="323528" y="476672"/>
            <a:ext cx="8136904" cy="553998"/>
          </a:xfrm>
          <a:prstGeom prst="rect">
            <a:avLst/>
          </a:prstGeom>
        </p:spPr>
        <p:txBody>
          <a:bodyPr>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The immature testis - prespermatogenesis  </a:t>
            </a:r>
            <a:endParaRPr lang="en-US" sz="3000" dirty="0">
              <a:latin typeface="Arial" charset="0"/>
              <a:ea typeface="ＭＳ Ｐゴシック" charset="0"/>
              <a:cs typeface="ＭＳ Ｐゴシック" charset="0"/>
            </a:endParaRPr>
          </a:p>
        </p:txBody>
      </p:sp>
      <p:pic>
        <p:nvPicPr>
          <p:cNvPr id="4198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6" descr="P6_lev13_60x4.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700213"/>
            <a:ext cx="6396038"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1979613" y="2420938"/>
            <a:ext cx="2520950" cy="33845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p:nvSpPr>
        <p:spPr>
          <a:xfrm>
            <a:off x="1403648" y="498738"/>
            <a:ext cx="8136904" cy="553998"/>
          </a:xfrm>
          <a:prstGeom prst="rect">
            <a:avLst/>
          </a:prstGeom>
        </p:spPr>
        <p:txBody>
          <a:bodyPr>
            <a:spAutoFit/>
          </a:bodyPr>
          <a:lstStyle/>
          <a:p>
            <a:pPr>
              <a:defRPr/>
            </a:pPr>
            <a:r>
              <a:rPr lang="en-GB" sz="30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Gonocytes</a:t>
            </a: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 are present until puberty</a:t>
            </a:r>
            <a:endParaRPr lang="en-US" sz="3000" dirty="0">
              <a:latin typeface="Arial" charset="0"/>
              <a:ea typeface="ＭＳ Ｐゴシック" charset="0"/>
              <a:cs typeface="ＭＳ Ｐゴシック" charset="0"/>
            </a:endParaRPr>
          </a:p>
        </p:txBody>
      </p:sp>
      <p:pic>
        <p:nvPicPr>
          <p:cNvPr id="4301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
          <p:cNvPicPr>
            <a:picLocks noChangeAspect="1" noChangeArrowheads="1"/>
          </p:cNvPicPr>
          <p:nvPr/>
        </p:nvPicPr>
        <p:blipFill>
          <a:blip r:embed="rId2">
            <a:extLst>
              <a:ext uri="{28A0092B-C50C-407E-A947-70E740481C1C}">
                <a14:useLocalDpi xmlns:a14="http://schemas.microsoft.com/office/drawing/2010/main" val="0"/>
              </a:ext>
            </a:extLst>
          </a:blip>
          <a:srcRect b="54298"/>
          <a:stretch>
            <a:fillRect/>
          </a:stretch>
        </p:blipFill>
        <p:spPr bwMode="auto">
          <a:xfrm>
            <a:off x="611188" y="908050"/>
            <a:ext cx="8002587"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4034" name="Text Box 1"/>
          <p:cNvSpPr txBox="1">
            <a:spLocks noChangeArrowheads="1"/>
          </p:cNvSpPr>
          <p:nvPr/>
        </p:nvSpPr>
        <p:spPr bwMode="auto">
          <a:xfrm>
            <a:off x="468313" y="6021388"/>
            <a:ext cx="936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42900" indent="-3429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itchFamily="34" charset="0"/>
                <a:ea typeface="ＭＳ Ｐゴシック" pitchFamily="34" charset="-128"/>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itchFamily="34" charset="0"/>
                <a:ea typeface="ＭＳ Ｐゴシック" pitchFamily="34" charset="-128"/>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itchFamily="34" charset="0"/>
                <a:ea typeface="ＭＳ Ｐゴシック" pitchFamily="34" charset="-128"/>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itchFamily="34" charset="0"/>
                <a:ea typeface="ＭＳ Ｐゴシック" pitchFamily="34" charset="-128"/>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itchFamily="34" charset="0"/>
                <a:ea typeface="ＭＳ Ｐゴシック" pitchFamily="34" charset="-128"/>
              </a:defRPr>
            </a:lvl9pPr>
          </a:lstStyle>
          <a:p>
            <a:pPr eaLnBrk="1" hangingPunct="1">
              <a:buFontTx/>
              <a:buAutoNum type="alphaUcParenBoth"/>
            </a:pPr>
            <a:r>
              <a:rPr lang="en-GB" sz="1600">
                <a:solidFill>
                  <a:srgbClr val="000000"/>
                </a:solidFill>
              </a:rPr>
              <a:t>Immunolocalization of PCNA, GATA-1 and RBM in germ cells and Sertoli cells</a:t>
            </a:r>
          </a:p>
          <a:p>
            <a:pPr eaLnBrk="1" hangingPunct="1">
              <a:buFontTx/>
              <a:buAutoNum type="alphaUcParenBoth"/>
            </a:pPr>
            <a:r>
              <a:rPr lang="en-GB" sz="1600">
                <a:solidFill>
                  <a:srgbClr val="000000"/>
                </a:solidFill>
              </a:rPr>
              <a:t> during early pubertal development (days P8 and P14) </a:t>
            </a:r>
          </a:p>
        </p:txBody>
      </p:sp>
      <p:sp>
        <p:nvSpPr>
          <p:cNvPr id="6" name="Rectangle 5"/>
          <p:cNvSpPr/>
          <p:nvPr/>
        </p:nvSpPr>
        <p:spPr>
          <a:xfrm>
            <a:off x="683568" y="188640"/>
            <a:ext cx="8136904" cy="553998"/>
          </a:xfrm>
          <a:prstGeom prst="rect">
            <a:avLst/>
          </a:prstGeom>
        </p:spPr>
        <p:txBody>
          <a:bodyPr>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Pre-pubertal testicular development </a:t>
            </a:r>
            <a:endParaRPr lang="en-US" sz="3000" dirty="0">
              <a:latin typeface="Arial" charset="0"/>
              <a:ea typeface="ＭＳ Ｐゴシック" charset="0"/>
              <a:cs typeface="ＭＳ Ｐゴシック" charset="0"/>
            </a:endParaRPr>
          </a:p>
        </p:txBody>
      </p:sp>
      <p:pic>
        <p:nvPicPr>
          <p:cNvPr id="4403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p:cNvPicPr>
            <a:picLocks noChangeAspect="1" noChangeArrowheads="1"/>
          </p:cNvPicPr>
          <p:nvPr/>
        </p:nvPicPr>
        <p:blipFill>
          <a:blip r:embed="rId2">
            <a:extLst>
              <a:ext uri="{28A0092B-C50C-407E-A947-70E740481C1C}">
                <a14:useLocalDpi xmlns:a14="http://schemas.microsoft.com/office/drawing/2010/main" val="0"/>
              </a:ext>
            </a:extLst>
          </a:blip>
          <a:srcRect t="46278"/>
          <a:stretch>
            <a:fillRect/>
          </a:stretch>
        </p:blipFill>
        <p:spPr bwMode="auto">
          <a:xfrm>
            <a:off x="635000" y="836613"/>
            <a:ext cx="8113713"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Rectangle 4"/>
          <p:cNvSpPr/>
          <p:nvPr/>
        </p:nvSpPr>
        <p:spPr>
          <a:xfrm>
            <a:off x="2771800" y="188640"/>
            <a:ext cx="8136904" cy="553998"/>
          </a:xfrm>
          <a:prstGeom prst="rect">
            <a:avLst/>
          </a:prstGeom>
        </p:spPr>
        <p:txBody>
          <a:bodyPr>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Adult testis (mouse)</a:t>
            </a:r>
            <a:endParaRPr lang="en-US" sz="3000" dirty="0">
              <a:latin typeface="Arial" charset="0"/>
              <a:ea typeface="ＭＳ Ｐゴシック" charset="0"/>
              <a:cs typeface="ＭＳ Ｐゴシック" charset="0"/>
            </a:endParaRPr>
          </a:p>
        </p:txBody>
      </p:sp>
      <p:pic>
        <p:nvPicPr>
          <p:cNvPr id="4505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1"/>
          <p:cNvSpPr txBox="1">
            <a:spLocks noChangeArrowheads="1"/>
          </p:cNvSpPr>
          <p:nvPr/>
        </p:nvSpPr>
        <p:spPr bwMode="auto">
          <a:xfrm>
            <a:off x="539750" y="1454150"/>
            <a:ext cx="820896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GB" sz="2000">
                <a:latin typeface="Calibri" pitchFamily="34" charset="0"/>
              </a:rPr>
              <a:t>Spermatogenesis- the development of mature spermatozoa from diploid spermatogonial stem  cells — takes 75 days in man and 35 days in mice</a:t>
            </a:r>
            <a:endParaRPr lang="en-GB" sz="2000" baseline="30000">
              <a:latin typeface="Calibri" pitchFamily="34" charset="0"/>
            </a:endParaRPr>
          </a:p>
          <a:p>
            <a:pPr eaLnBrk="1" hangingPunct="1"/>
            <a:endParaRPr lang="en-GB" sz="2000">
              <a:latin typeface="Calibri" pitchFamily="34" charset="0"/>
            </a:endParaRPr>
          </a:p>
          <a:p>
            <a:pPr eaLnBrk="1" hangingPunct="1">
              <a:buFont typeface="Arial" pitchFamily="34" charset="0"/>
              <a:buChar char="•"/>
            </a:pPr>
            <a:r>
              <a:rPr lang="en-GB" sz="2000">
                <a:latin typeface="Calibri" pitchFamily="34" charset="0"/>
              </a:rPr>
              <a:t>The adult testis carries out two essential functions:</a:t>
            </a:r>
          </a:p>
          <a:p>
            <a:pPr eaLnBrk="1" hangingPunct="1">
              <a:buFont typeface="Calibri" pitchFamily="34" charset="0"/>
              <a:buAutoNum type="arabicPeriod"/>
            </a:pPr>
            <a:endParaRPr lang="en-GB" sz="2000">
              <a:latin typeface="Calibri" pitchFamily="34" charset="0"/>
            </a:endParaRPr>
          </a:p>
          <a:p>
            <a:pPr eaLnBrk="1" hangingPunct="1">
              <a:buFont typeface="Calibri" pitchFamily="34" charset="0"/>
              <a:buAutoNum type="arabicPeriod"/>
            </a:pPr>
            <a:r>
              <a:rPr lang="en-GB" sz="2000">
                <a:latin typeface="Calibri" pitchFamily="34" charset="0"/>
              </a:rPr>
              <a:t> To produces mature, haploid spermatozoa </a:t>
            </a:r>
          </a:p>
          <a:p>
            <a:pPr eaLnBrk="1" hangingPunct="1"/>
            <a:endParaRPr lang="en-GB" sz="2000">
              <a:latin typeface="Calibri" pitchFamily="34" charset="0"/>
            </a:endParaRPr>
          </a:p>
          <a:p>
            <a:pPr eaLnBrk="1" hangingPunct="1">
              <a:buFont typeface="Calibri" pitchFamily="34" charset="0"/>
              <a:buAutoNum type="arabicPeriod"/>
            </a:pPr>
            <a:r>
              <a:rPr lang="en-GB" sz="2000">
                <a:latin typeface="Calibri" pitchFamily="34" charset="0"/>
              </a:rPr>
              <a:t> To secrete steroid hormones, the most important of which is the androgen testosterone. </a:t>
            </a:r>
          </a:p>
          <a:p>
            <a:pPr eaLnBrk="1" hangingPunct="1"/>
            <a:endParaRPr lang="en-GB" sz="2000">
              <a:latin typeface="Calibri" pitchFamily="34" charset="0"/>
            </a:endParaRPr>
          </a:p>
          <a:p>
            <a:pPr eaLnBrk="1" hangingPunct="1">
              <a:buFont typeface="Arial" pitchFamily="34" charset="0"/>
              <a:buChar char="•"/>
            </a:pPr>
            <a:r>
              <a:rPr lang="en-GB" sz="2000">
                <a:latin typeface="Calibri" pitchFamily="34" charset="0"/>
              </a:rPr>
              <a:t>Normal  spermatogenesis depends on interactions between the somatic (Sertoli, Leydig and peritubular) cells and the germ cells</a:t>
            </a:r>
          </a:p>
          <a:p>
            <a:pPr eaLnBrk="1" hangingPunct="1"/>
            <a:endParaRPr lang="en-GB">
              <a:latin typeface="Times New Roman" pitchFamily="18" charset="0"/>
              <a:cs typeface="Times New Roman" pitchFamily="18" charset="0"/>
            </a:endParaRPr>
          </a:p>
        </p:txBody>
      </p:sp>
      <p:sp>
        <p:nvSpPr>
          <p:cNvPr id="5" name="Rectangle 4"/>
          <p:cNvSpPr/>
          <p:nvPr/>
        </p:nvSpPr>
        <p:spPr>
          <a:xfrm>
            <a:off x="1763688" y="260648"/>
            <a:ext cx="8136904" cy="553998"/>
          </a:xfrm>
          <a:prstGeom prst="rect">
            <a:avLst/>
          </a:prstGeom>
        </p:spPr>
        <p:txBody>
          <a:bodyPr>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Stages of spermatogenesis</a:t>
            </a:r>
            <a:endParaRPr lang="en-US" sz="3000" dirty="0">
              <a:latin typeface="Arial" charset="0"/>
              <a:ea typeface="ＭＳ Ｐゴシック" charset="0"/>
              <a:cs typeface="ＭＳ Ｐゴシック" charset="0"/>
            </a:endParaRPr>
          </a:p>
        </p:txBody>
      </p:sp>
      <p:pic>
        <p:nvPicPr>
          <p:cNvPr id="4608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3768" y="404664"/>
            <a:ext cx="4396869" cy="553998"/>
          </a:xfrm>
          <a:prstGeom prst="rect">
            <a:avLst/>
          </a:prstGeom>
        </p:spPr>
        <p:txBody>
          <a:bodyPr wrap="none">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Germ cell specification</a:t>
            </a:r>
            <a:endParaRPr lang="en-US" sz="3000" dirty="0">
              <a:latin typeface="Arial" charset="0"/>
              <a:ea typeface="ＭＳ Ｐゴシック" charset="0"/>
              <a:cs typeface="ＭＳ Ｐゴシック" charset="0"/>
            </a:endParaRPr>
          </a:p>
        </p:txBody>
      </p:sp>
      <p:pic>
        <p:nvPicPr>
          <p:cNvPr id="17410" name="Picture 3" descr="ch19f6.jpg"/>
          <p:cNvPicPr>
            <a:picLocks noChangeAspect="1"/>
          </p:cNvPicPr>
          <p:nvPr/>
        </p:nvPicPr>
        <p:blipFill>
          <a:blip r:embed="rId3">
            <a:extLst>
              <a:ext uri="{28A0092B-C50C-407E-A947-70E740481C1C}">
                <a14:useLocalDpi xmlns:a14="http://schemas.microsoft.com/office/drawing/2010/main" val="0"/>
              </a:ext>
            </a:extLst>
          </a:blip>
          <a:srcRect t="53198" r="44887" b="13889"/>
          <a:stretch>
            <a:fillRect/>
          </a:stretch>
        </p:blipFill>
        <p:spPr bwMode="auto">
          <a:xfrm>
            <a:off x="3132138" y="4365625"/>
            <a:ext cx="3695700"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ch19f6.jpg"/>
          <p:cNvPicPr>
            <a:picLocks noChangeAspect="1"/>
          </p:cNvPicPr>
          <p:nvPr/>
        </p:nvPicPr>
        <p:blipFill>
          <a:blip r:embed="rId3">
            <a:extLst>
              <a:ext uri="{28A0092B-C50C-407E-A947-70E740481C1C}">
                <a14:useLocalDpi xmlns:a14="http://schemas.microsoft.com/office/drawing/2010/main" val="0"/>
              </a:ext>
            </a:extLst>
          </a:blip>
          <a:srcRect l="4018" t="-12778" r="-1326" b="60556"/>
          <a:stretch>
            <a:fillRect/>
          </a:stretch>
        </p:blipFill>
        <p:spPr bwMode="auto">
          <a:xfrm>
            <a:off x="323850" y="476250"/>
            <a:ext cx="65246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descr="ch19f6.jpg"/>
          <p:cNvPicPr>
            <a:picLocks noChangeAspect="1"/>
          </p:cNvPicPr>
          <p:nvPr/>
        </p:nvPicPr>
        <p:blipFill>
          <a:blip r:embed="rId3">
            <a:extLst>
              <a:ext uri="{28A0092B-C50C-407E-A947-70E740481C1C}">
                <a14:useLocalDpi xmlns:a14="http://schemas.microsoft.com/office/drawing/2010/main" val="0"/>
              </a:ext>
            </a:extLst>
          </a:blip>
          <a:srcRect l="57031" t="53198"/>
          <a:stretch>
            <a:fillRect/>
          </a:stretch>
        </p:blipFill>
        <p:spPr bwMode="auto">
          <a:xfrm>
            <a:off x="6262688" y="1125538"/>
            <a:ext cx="2881312"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088" y="1412875"/>
            <a:ext cx="7058025" cy="2771775"/>
          </a:xfrm>
          <a:prstGeom prst="rect">
            <a:avLst/>
          </a:prstGeom>
          <a:noFill/>
        </p:spPr>
        <p:txBody>
          <a:bodyPr>
            <a:spAutoFit/>
          </a:bodyPr>
          <a:lstStyle>
            <a:lvl1pPr marL="457200" indent="-457200" eaLnBrk="0" hangingPunct="0">
              <a:defRPr sz="2400">
                <a:solidFill>
                  <a:schemeClr val="tx1"/>
                </a:solidFill>
                <a:latin typeface="Arial" pitchFamily="34" charset="0"/>
                <a:ea typeface="ＭＳ Ｐゴシック" pitchFamily="34" charset="-128"/>
              </a:defRPr>
            </a:lvl1pPr>
            <a:lvl2pPr marL="914400" indent="-457200" eaLnBrk="0" hangingPunct="0">
              <a:defRPr sz="2400">
                <a:solidFill>
                  <a:schemeClr val="tx1"/>
                </a:solidFill>
                <a:latin typeface="Arial" pitchFamily="34" charset="0"/>
                <a:ea typeface="ＭＳ Ｐゴシック" pitchFamily="34" charset="-128"/>
              </a:defRPr>
            </a:lvl2pPr>
            <a:lvl3pPr marL="1371600" indent="-457200" eaLnBrk="0" hangingPunct="0">
              <a:defRPr sz="2400">
                <a:solidFill>
                  <a:schemeClr val="tx1"/>
                </a:solidFill>
                <a:latin typeface="Arial" pitchFamily="34" charset="0"/>
                <a:ea typeface="ＭＳ Ｐゴシック" pitchFamily="34" charset="-128"/>
              </a:defRPr>
            </a:lvl3pPr>
            <a:lvl4pPr marL="1828800" indent="-457200" eaLnBrk="0" hangingPunct="0">
              <a:defRPr sz="2400">
                <a:solidFill>
                  <a:schemeClr val="tx1"/>
                </a:solidFill>
                <a:latin typeface="Arial" pitchFamily="34" charset="0"/>
                <a:ea typeface="ＭＳ Ｐゴシック" pitchFamily="34" charset="-128"/>
              </a:defRPr>
            </a:lvl4pPr>
            <a:lvl5pPr marL="2286000" indent="-457200" eaLnBrk="0" hangingPunct="0">
              <a:defRPr sz="2400">
                <a:solidFill>
                  <a:schemeClr val="tx1"/>
                </a:solidFill>
                <a:latin typeface="Arial" pitchFamily="34" charset="0"/>
                <a:ea typeface="ＭＳ Ｐゴシック" pitchFamily="34" charset="-128"/>
              </a:defRPr>
            </a:lvl5pPr>
            <a:lvl6pPr marL="2743200" indent="-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200400" indent="-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657600" indent="-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4114800" indent="-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200">
                <a:latin typeface="Calibri" pitchFamily="34" charset="0"/>
              </a:rPr>
              <a:t>Spermatogenesis has three phases:</a:t>
            </a:r>
          </a:p>
          <a:p>
            <a:pPr eaLnBrk="1" hangingPunct="1"/>
            <a:endParaRPr lang="en-GB" sz="2200">
              <a:latin typeface="Calibri" pitchFamily="34" charset="0"/>
            </a:endParaRPr>
          </a:p>
          <a:p>
            <a:pPr eaLnBrk="1" hangingPunct="1"/>
            <a:endParaRPr lang="en-GB" sz="2200">
              <a:latin typeface="Calibri" pitchFamily="34" charset="0"/>
            </a:endParaRPr>
          </a:p>
          <a:p>
            <a:pPr eaLnBrk="1" hangingPunct="1">
              <a:buFontTx/>
              <a:buAutoNum type="arabicPeriod"/>
            </a:pPr>
            <a:r>
              <a:rPr lang="en-GB" sz="2200">
                <a:latin typeface="Calibri" pitchFamily="34" charset="0"/>
              </a:rPr>
              <a:t>Mitotic proliferation</a:t>
            </a:r>
          </a:p>
          <a:p>
            <a:pPr eaLnBrk="1" hangingPunct="1">
              <a:buFontTx/>
              <a:buAutoNum type="arabicPeriod"/>
            </a:pPr>
            <a:endParaRPr lang="en-GB" sz="2200">
              <a:latin typeface="Calibri" pitchFamily="34" charset="0"/>
            </a:endParaRPr>
          </a:p>
          <a:p>
            <a:pPr eaLnBrk="1" hangingPunct="1">
              <a:buFontTx/>
              <a:buAutoNum type="arabicPeriod"/>
            </a:pPr>
            <a:r>
              <a:rPr lang="en-GB" sz="2200">
                <a:latin typeface="Calibri" pitchFamily="34" charset="0"/>
              </a:rPr>
              <a:t>Meiotic division</a:t>
            </a:r>
          </a:p>
          <a:p>
            <a:pPr eaLnBrk="1" hangingPunct="1">
              <a:buFontTx/>
              <a:buAutoNum type="arabicPeriod"/>
            </a:pPr>
            <a:endParaRPr lang="en-GB" sz="2200">
              <a:latin typeface="Calibri" pitchFamily="34" charset="0"/>
            </a:endParaRPr>
          </a:p>
          <a:p>
            <a:pPr eaLnBrk="1" hangingPunct="1">
              <a:buFontTx/>
              <a:buAutoNum type="arabicPeriod"/>
            </a:pPr>
            <a:r>
              <a:rPr lang="en-GB" sz="2200">
                <a:latin typeface="Calibri" pitchFamily="34" charset="0"/>
              </a:rPr>
              <a:t>Cytodifferentiation</a:t>
            </a:r>
          </a:p>
        </p:txBody>
      </p:sp>
      <p:sp>
        <p:nvSpPr>
          <p:cNvPr id="6" name="Rectangle 5"/>
          <p:cNvSpPr/>
          <p:nvPr/>
        </p:nvSpPr>
        <p:spPr>
          <a:xfrm>
            <a:off x="1763688" y="260648"/>
            <a:ext cx="8136904" cy="553998"/>
          </a:xfrm>
          <a:prstGeom prst="rect">
            <a:avLst/>
          </a:prstGeom>
        </p:spPr>
        <p:txBody>
          <a:bodyPr>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Stages of spermatogenesis</a:t>
            </a:r>
            <a:endParaRPr lang="en-US" sz="3000" dirty="0">
              <a:latin typeface="Arial" charset="0"/>
              <a:ea typeface="ＭＳ Ｐゴシック" charset="0"/>
              <a:cs typeface="ＭＳ Ｐゴシック" charset="0"/>
            </a:endParaRPr>
          </a:p>
        </p:txBody>
      </p:sp>
      <p:pic>
        <p:nvPicPr>
          <p:cNvPr id="4710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3" descr="SPERMATOGENESIS3.jpg"/>
          <p:cNvPicPr>
            <a:picLocks noChangeAspect="1"/>
          </p:cNvPicPr>
          <p:nvPr/>
        </p:nvPicPr>
        <p:blipFill>
          <a:blip r:embed="rId2">
            <a:extLst>
              <a:ext uri="{28A0092B-C50C-407E-A947-70E740481C1C}">
                <a14:useLocalDpi xmlns:a14="http://schemas.microsoft.com/office/drawing/2010/main" val="0"/>
              </a:ext>
            </a:extLst>
          </a:blip>
          <a:srcRect l="6477" t="4103" r="7268" b="10886"/>
          <a:stretch>
            <a:fillRect/>
          </a:stretch>
        </p:blipFill>
        <p:spPr bwMode="auto">
          <a:xfrm>
            <a:off x="611188" y="260350"/>
            <a:ext cx="78486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extBox 4"/>
          <p:cNvSpPr txBox="1">
            <a:spLocks noChangeArrowheads="1"/>
          </p:cNvSpPr>
          <p:nvPr/>
        </p:nvSpPr>
        <p:spPr bwMode="auto">
          <a:xfrm>
            <a:off x="395288" y="5661025"/>
            <a:ext cx="79216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latin typeface="Calibri" pitchFamily="34" charset="0"/>
              </a:rPr>
              <a:t>During the process of spermatogenesis, the mammalian germ cell undergoes </a:t>
            </a:r>
            <a:r>
              <a:rPr lang="en-GB" sz="2000" b="1">
                <a:latin typeface="Calibri" pitchFamily="34" charset="0"/>
              </a:rPr>
              <a:t>mitosis, meiosis and structural remodelling </a:t>
            </a:r>
            <a:r>
              <a:rPr lang="en-GB" sz="2000">
                <a:latin typeface="Calibri" pitchFamily="34" charset="0"/>
              </a:rPr>
              <a:t>into the mature spermatozoa </a:t>
            </a:r>
          </a:p>
        </p:txBody>
      </p:sp>
      <p:sp>
        <p:nvSpPr>
          <p:cNvPr id="6" name="Rectangle 5"/>
          <p:cNvSpPr/>
          <p:nvPr/>
        </p:nvSpPr>
        <p:spPr>
          <a:xfrm>
            <a:off x="1763688" y="260648"/>
            <a:ext cx="8136904" cy="553998"/>
          </a:xfrm>
          <a:prstGeom prst="rect">
            <a:avLst/>
          </a:prstGeom>
        </p:spPr>
        <p:txBody>
          <a:bodyPr>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3- steps of spermatogenesis</a:t>
            </a:r>
            <a:endParaRPr lang="en-US" sz="3000" dirty="0">
              <a:latin typeface="Arial" charset="0"/>
              <a:ea typeface="ＭＳ Ｐゴシック" charset="0"/>
              <a:cs typeface="ＭＳ Ｐゴシック" charset="0"/>
            </a:endParaRPr>
          </a:p>
        </p:txBody>
      </p:sp>
      <p:pic>
        <p:nvPicPr>
          <p:cNvPr id="481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spermatogenesis_sch.jpg"/>
          <p:cNvPicPr>
            <a:picLocks noChangeAspect="1"/>
          </p:cNvPicPr>
          <p:nvPr/>
        </p:nvPicPr>
        <p:blipFill>
          <a:blip r:embed="rId2">
            <a:extLst>
              <a:ext uri="{28A0092B-C50C-407E-A947-70E740481C1C}">
                <a14:useLocalDpi xmlns:a14="http://schemas.microsoft.com/office/drawing/2010/main" val="0"/>
              </a:ext>
            </a:extLst>
          </a:blip>
          <a:srcRect t="9793"/>
          <a:stretch>
            <a:fillRect/>
          </a:stretch>
        </p:blipFill>
        <p:spPr bwMode="auto">
          <a:xfrm>
            <a:off x="395288" y="838200"/>
            <a:ext cx="8316912"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extBox 3"/>
          <p:cNvSpPr txBox="1">
            <a:spLocks noChangeArrowheads="1"/>
          </p:cNvSpPr>
          <p:nvPr/>
        </p:nvSpPr>
        <p:spPr bwMode="auto">
          <a:xfrm>
            <a:off x="4859338" y="6021388"/>
            <a:ext cx="7705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From: iceteazegeg.wordpress.com</a:t>
            </a:r>
          </a:p>
        </p:txBody>
      </p:sp>
      <p:sp>
        <p:nvSpPr>
          <p:cNvPr id="6" name="Rectangle 5"/>
          <p:cNvSpPr/>
          <p:nvPr/>
        </p:nvSpPr>
        <p:spPr>
          <a:xfrm>
            <a:off x="2627784" y="116632"/>
            <a:ext cx="8136904" cy="553998"/>
          </a:xfrm>
          <a:prstGeom prst="rect">
            <a:avLst/>
          </a:prstGeom>
        </p:spPr>
        <p:txBody>
          <a:bodyPr>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Spermatogenesis</a:t>
            </a:r>
            <a:endParaRPr lang="en-US" sz="3000" dirty="0">
              <a:latin typeface="Arial" charset="0"/>
              <a:ea typeface="ＭＳ Ｐゴシック" charset="0"/>
              <a:cs typeface="ＭＳ Ｐゴシック" charset="0"/>
            </a:endParaRPr>
          </a:p>
        </p:txBody>
      </p:sp>
      <p:pic>
        <p:nvPicPr>
          <p:cNvPr id="4915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3" descr="spermatogonia.jpg"/>
          <p:cNvPicPr>
            <a:picLocks noChangeAspect="1"/>
          </p:cNvPicPr>
          <p:nvPr/>
        </p:nvPicPr>
        <p:blipFill>
          <a:blip r:embed="rId2">
            <a:extLst>
              <a:ext uri="{28A0092B-C50C-407E-A947-70E740481C1C}">
                <a14:useLocalDpi xmlns:a14="http://schemas.microsoft.com/office/drawing/2010/main" val="0"/>
              </a:ext>
            </a:extLst>
          </a:blip>
          <a:srcRect t="7224"/>
          <a:stretch>
            <a:fillRect/>
          </a:stretch>
        </p:blipFill>
        <p:spPr bwMode="auto">
          <a:xfrm>
            <a:off x="1258888" y="1268413"/>
            <a:ext cx="66960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411760" y="260648"/>
            <a:ext cx="8136904" cy="553998"/>
          </a:xfrm>
          <a:prstGeom prst="rect">
            <a:avLst/>
          </a:prstGeom>
        </p:spPr>
        <p:txBody>
          <a:bodyPr>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Histological findings</a:t>
            </a:r>
            <a:endParaRPr lang="en-US" sz="3000" dirty="0">
              <a:latin typeface="Arial" charset="0"/>
              <a:ea typeface="ＭＳ Ｐゴシック" charset="0"/>
              <a:cs typeface="ＭＳ Ｐゴシック" charset="0"/>
            </a:endParaRPr>
          </a:p>
        </p:txBody>
      </p:sp>
      <p:pic>
        <p:nvPicPr>
          <p:cNvPr id="5017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Box 6"/>
          <p:cNvSpPr txBox="1">
            <a:spLocks noChangeArrowheads="1"/>
          </p:cNvSpPr>
          <p:nvPr/>
        </p:nvSpPr>
        <p:spPr bwMode="auto">
          <a:xfrm>
            <a:off x="395288" y="1057275"/>
            <a:ext cx="8497887"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GB" sz="2000">
                <a:latin typeface="Calibri" pitchFamily="34" charset="0"/>
              </a:rPr>
              <a:t> Cell population that divide by mitosis providing both a renewing stem cell population and spermatogonia committed to entering meiosis.</a:t>
            </a:r>
          </a:p>
          <a:p>
            <a:pPr eaLnBrk="1" hangingPunct="1">
              <a:buFont typeface="Arial" pitchFamily="34" charset="0"/>
              <a:buChar char="•"/>
            </a:pPr>
            <a:endParaRPr lang="en-GB" sz="2000">
              <a:latin typeface="Calibri" pitchFamily="34" charset="0"/>
            </a:endParaRPr>
          </a:p>
          <a:p>
            <a:pPr eaLnBrk="1" hangingPunct="1">
              <a:buFont typeface="Arial" pitchFamily="34" charset="0"/>
              <a:buChar char="•"/>
            </a:pPr>
            <a:r>
              <a:rPr lang="en-GB" sz="2000">
                <a:latin typeface="Calibri" pitchFamily="34" charset="0"/>
              </a:rPr>
              <a:t>The identification of different types of spermatogonia is complex due to a lack of definitive markers</a:t>
            </a:r>
          </a:p>
          <a:p>
            <a:pPr eaLnBrk="1" hangingPunct="1">
              <a:buFont typeface="Arial" pitchFamily="34" charset="0"/>
              <a:buChar char="•"/>
            </a:pPr>
            <a:endParaRPr lang="en-GB" sz="2000">
              <a:latin typeface="Calibri" pitchFamily="34" charset="0"/>
            </a:endParaRPr>
          </a:p>
          <a:p>
            <a:pPr eaLnBrk="1" hangingPunct="1">
              <a:buFont typeface="Arial" pitchFamily="34" charset="0"/>
              <a:buChar char="•"/>
            </a:pPr>
            <a:r>
              <a:rPr lang="en-GB" sz="2000">
                <a:latin typeface="Calibri" pitchFamily="34" charset="0"/>
              </a:rPr>
              <a:t>Classification of these cells has depended on the features of their nuclei and their chromatin </a:t>
            </a:r>
          </a:p>
          <a:p>
            <a:pPr eaLnBrk="1" hangingPunct="1">
              <a:buFont typeface="Arial" pitchFamily="34" charset="0"/>
              <a:buChar char="•"/>
            </a:pPr>
            <a:endParaRPr lang="en-GB" sz="2000">
              <a:latin typeface="Calibri" pitchFamily="34" charset="0"/>
            </a:endParaRPr>
          </a:p>
          <a:p>
            <a:pPr eaLnBrk="1" hangingPunct="1">
              <a:buFont typeface="Arial" pitchFamily="34" charset="0"/>
              <a:buChar char="•"/>
            </a:pPr>
            <a:r>
              <a:rPr lang="en-GB" sz="2000">
                <a:latin typeface="Calibri" pitchFamily="34" charset="0"/>
              </a:rPr>
              <a:t>Two main classes of spermatogonia can be identified in all mammals: Type A exhibiting fine pale staining nuclear chromatin and Type B with coarse chromatin collections found close to the nuclear membrane. </a:t>
            </a:r>
          </a:p>
          <a:p>
            <a:pPr eaLnBrk="1" hangingPunct="1">
              <a:buFont typeface="Arial" pitchFamily="34" charset="0"/>
              <a:buChar char="•"/>
            </a:pPr>
            <a:endParaRPr lang="en-GB" sz="2000">
              <a:latin typeface="Calibri" pitchFamily="34" charset="0"/>
            </a:endParaRPr>
          </a:p>
          <a:p>
            <a:pPr eaLnBrk="1" hangingPunct="1">
              <a:buFont typeface="Arial" pitchFamily="34" charset="0"/>
              <a:buChar char="•"/>
            </a:pPr>
            <a:r>
              <a:rPr lang="en-GB" sz="2000">
                <a:latin typeface="Calibri" pitchFamily="34" charset="0"/>
              </a:rPr>
              <a:t>Type A spermatogonia are divided into several subtypes that may represent different phases of proliferation and progression towards Type B spermatogonia. </a:t>
            </a:r>
          </a:p>
        </p:txBody>
      </p:sp>
      <p:sp>
        <p:nvSpPr>
          <p:cNvPr id="5" name="Rectangle 4"/>
          <p:cNvSpPr/>
          <p:nvPr/>
        </p:nvSpPr>
        <p:spPr>
          <a:xfrm>
            <a:off x="1835696" y="188640"/>
            <a:ext cx="8136904" cy="553998"/>
          </a:xfrm>
          <a:prstGeom prst="rect">
            <a:avLst/>
          </a:prstGeom>
        </p:spPr>
        <p:txBody>
          <a:bodyPr>
            <a:spAutoFit/>
          </a:bodyPr>
          <a:lstStyle/>
          <a:p>
            <a:pPr>
              <a:defRPr/>
            </a:pPr>
            <a:r>
              <a:rPr lang="en-GB" sz="30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Spermatogonial</a:t>
            </a: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 subtypes</a:t>
            </a:r>
            <a:endParaRPr lang="en-US" sz="3000" dirty="0">
              <a:latin typeface="Arial" charset="0"/>
              <a:ea typeface="ＭＳ Ｐゴシック" charset="0"/>
              <a:cs typeface="ＭＳ Ｐゴシック" charset="0"/>
            </a:endParaRPr>
          </a:p>
        </p:txBody>
      </p:sp>
      <p:pic>
        <p:nvPicPr>
          <p:cNvPr id="5120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755650" y="981075"/>
            <a:ext cx="7777163"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Tx/>
              <a:buChar char="•"/>
            </a:pPr>
            <a:r>
              <a:rPr lang="en-GB" sz="2200">
                <a:latin typeface="Calibri" pitchFamily="34" charset="0"/>
              </a:rPr>
              <a:t>The prevailing model of spermatogonial proliferation and differentiation in primates is the </a:t>
            </a:r>
            <a:r>
              <a:rPr lang="en-GB" altLang="en-US" sz="2200">
                <a:latin typeface="Calibri" pitchFamily="34" charset="0"/>
              </a:rPr>
              <a:t>‘</a:t>
            </a:r>
            <a:r>
              <a:rPr lang="en-GB" sz="2200">
                <a:latin typeface="Calibri" pitchFamily="34" charset="0"/>
              </a:rPr>
              <a:t>reserve stem cell model</a:t>
            </a:r>
            <a:r>
              <a:rPr lang="en-GB" altLang="en-US" sz="2200">
                <a:latin typeface="Calibri" pitchFamily="34" charset="0"/>
              </a:rPr>
              <a:t>’</a:t>
            </a:r>
            <a:r>
              <a:rPr lang="en-GB" sz="2200">
                <a:latin typeface="Calibri" pitchFamily="34" charset="0"/>
              </a:rPr>
              <a:t> (Clermont, 1969)</a:t>
            </a:r>
          </a:p>
          <a:p>
            <a:pPr eaLnBrk="1" hangingPunct="1"/>
            <a:endParaRPr lang="en-GB" sz="2200">
              <a:latin typeface="Calibri" pitchFamily="34" charset="0"/>
            </a:endParaRPr>
          </a:p>
          <a:p>
            <a:pPr eaLnBrk="1" hangingPunct="1">
              <a:buFontTx/>
              <a:buChar char="-"/>
            </a:pPr>
            <a:r>
              <a:rPr lang="en-GB" sz="2200">
                <a:latin typeface="Calibri" pitchFamily="34" charset="0"/>
              </a:rPr>
              <a:t>A dark (reserve cells)</a:t>
            </a:r>
          </a:p>
          <a:p>
            <a:pPr eaLnBrk="1" hangingPunct="1">
              <a:buFontTx/>
              <a:buChar char="-"/>
            </a:pPr>
            <a:r>
              <a:rPr lang="en-GB" sz="2200">
                <a:latin typeface="Calibri" pitchFamily="34" charset="0"/>
              </a:rPr>
              <a:t>A pale  (renewing stem cells) </a:t>
            </a:r>
          </a:p>
          <a:p>
            <a:pPr eaLnBrk="1" hangingPunct="1">
              <a:buFontTx/>
              <a:buChar char="-"/>
            </a:pPr>
            <a:endParaRPr lang="en-GB" sz="2200">
              <a:latin typeface="Calibri" pitchFamily="34" charset="0"/>
            </a:endParaRPr>
          </a:p>
          <a:p>
            <a:pPr eaLnBrk="1" hangingPunct="1"/>
            <a:endParaRPr lang="en-GB" sz="2200">
              <a:latin typeface="Calibri" pitchFamily="34" charset="0"/>
            </a:endParaRPr>
          </a:p>
          <a:p>
            <a:pPr eaLnBrk="1" hangingPunct="1"/>
            <a:r>
              <a:rPr lang="en-GB" sz="2200" i="1">
                <a:latin typeface="Calibri" pitchFamily="34" charset="0"/>
              </a:rPr>
              <a:t>-</a:t>
            </a:r>
            <a:r>
              <a:rPr lang="en-GB" sz="2200" i="1" u="sng">
                <a:latin typeface="Calibri" pitchFamily="34" charset="0"/>
              </a:rPr>
              <a:t>A pale</a:t>
            </a:r>
            <a:r>
              <a:rPr lang="en-GB" sz="2200" i="1">
                <a:latin typeface="Calibri" pitchFamily="34" charset="0"/>
              </a:rPr>
              <a:t> </a:t>
            </a:r>
            <a:r>
              <a:rPr lang="en-GB" sz="2200">
                <a:latin typeface="Calibri" pitchFamily="34" charset="0"/>
              </a:rPr>
              <a:t>are the renewing stem cells that undergo regular divisions to maintain a pool of undifferentiated germ cells and support spermatogenesis under normal circumstances. </a:t>
            </a:r>
          </a:p>
          <a:p>
            <a:pPr eaLnBrk="1" hangingPunct="1"/>
            <a:endParaRPr lang="en-GB" sz="2200">
              <a:latin typeface="Calibri" pitchFamily="34" charset="0"/>
            </a:endParaRPr>
          </a:p>
          <a:p>
            <a:pPr eaLnBrk="1" hangingPunct="1"/>
            <a:r>
              <a:rPr lang="en-GB" sz="2200" i="1">
                <a:latin typeface="Calibri" pitchFamily="34" charset="0"/>
              </a:rPr>
              <a:t>- </a:t>
            </a:r>
            <a:r>
              <a:rPr lang="en-GB" sz="2200" i="1" u="sng">
                <a:latin typeface="Calibri" pitchFamily="34" charset="0"/>
              </a:rPr>
              <a:t>A dark</a:t>
            </a:r>
            <a:r>
              <a:rPr lang="en-GB" sz="2200" i="1">
                <a:latin typeface="Calibri" pitchFamily="34" charset="0"/>
              </a:rPr>
              <a:t> </a:t>
            </a:r>
            <a:r>
              <a:rPr lang="en-GB" sz="2200">
                <a:latin typeface="Calibri" pitchFamily="34" charset="0"/>
              </a:rPr>
              <a:t>are reserve stem cells that, in the adult, rarely divide and are activated when spermatogenesis is destroyed by radiation </a:t>
            </a:r>
          </a:p>
        </p:txBody>
      </p:sp>
      <p:sp>
        <p:nvSpPr>
          <p:cNvPr id="5" name="Rectangle 4"/>
          <p:cNvSpPr/>
          <p:nvPr/>
        </p:nvSpPr>
        <p:spPr>
          <a:xfrm>
            <a:off x="2195736" y="260648"/>
            <a:ext cx="8136904" cy="553998"/>
          </a:xfrm>
          <a:prstGeom prst="rect">
            <a:avLst/>
          </a:prstGeom>
        </p:spPr>
        <p:txBody>
          <a:bodyPr>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Type A </a:t>
            </a:r>
            <a:r>
              <a:rPr lang="en-GB" sz="30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spermatogonia</a:t>
            </a:r>
            <a:endParaRPr lang="en-US" sz="3000" dirty="0">
              <a:latin typeface="Arial" charset="0"/>
              <a:ea typeface="ＭＳ Ｐゴシック" charset="0"/>
              <a:cs typeface="ＭＳ Ｐゴシック" charset="0"/>
            </a:endParaRPr>
          </a:p>
        </p:txBody>
      </p:sp>
      <p:pic>
        <p:nvPicPr>
          <p:cNvPr id="5222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4" descr="spermatogonia_schema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341438"/>
            <a:ext cx="6192837"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195736" y="260648"/>
            <a:ext cx="8136904" cy="553998"/>
          </a:xfrm>
          <a:prstGeom prst="rect">
            <a:avLst/>
          </a:prstGeom>
        </p:spPr>
        <p:txBody>
          <a:bodyPr>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Type A </a:t>
            </a:r>
            <a:r>
              <a:rPr lang="en-GB" sz="30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spermatogonia</a:t>
            </a:r>
            <a:endParaRPr lang="en-US" sz="3000" dirty="0">
              <a:latin typeface="Arial" charset="0"/>
              <a:ea typeface="ＭＳ Ｐゴシック" charset="0"/>
              <a:cs typeface="ＭＳ Ｐゴシック" charset="0"/>
            </a:endParaRPr>
          </a:p>
        </p:txBody>
      </p:sp>
      <p:pic>
        <p:nvPicPr>
          <p:cNvPr id="5325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7" descr="ncb0209-118-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363" y="765175"/>
            <a:ext cx="6186487" cy="534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195736" y="260648"/>
            <a:ext cx="8136904" cy="553998"/>
          </a:xfrm>
          <a:prstGeom prst="rect">
            <a:avLst/>
          </a:prstGeom>
        </p:spPr>
        <p:txBody>
          <a:bodyPr>
            <a:spAutoFit/>
          </a:bodyPr>
          <a:lstStyle/>
          <a:p>
            <a:pPr>
              <a:defRPr/>
            </a:pPr>
            <a:r>
              <a:rPr lang="en-GB" sz="30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Spermatogonial</a:t>
            </a: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 activity</a:t>
            </a:r>
            <a:endParaRPr lang="en-US" sz="3000" dirty="0">
              <a:latin typeface="Arial" charset="0"/>
              <a:ea typeface="ＭＳ Ｐゴシック" charset="0"/>
              <a:cs typeface="ＭＳ Ｐゴシック" charset="0"/>
            </a:endParaRPr>
          </a:p>
        </p:txBody>
      </p:sp>
      <p:pic>
        <p:nvPicPr>
          <p:cNvPr id="5427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2"/>
          <p:cNvSpPr txBox="1">
            <a:spLocks noChangeArrowheads="1"/>
          </p:cNvSpPr>
          <p:nvPr/>
        </p:nvSpPr>
        <p:spPr bwMode="auto">
          <a:xfrm>
            <a:off x="500063" y="1143000"/>
            <a:ext cx="81359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GB" sz="2200">
                <a:latin typeface="Calibri" pitchFamily="34" charset="0"/>
              </a:rPr>
              <a:t>Can differentiate the mechanisms and markers that represent the most </a:t>
            </a:r>
            <a:r>
              <a:rPr lang="en-GB" altLang="en-US" sz="2200">
                <a:latin typeface="Calibri" pitchFamily="34" charset="0"/>
              </a:rPr>
              <a:t>‘</a:t>
            </a:r>
            <a:r>
              <a:rPr lang="en-GB" sz="2200">
                <a:latin typeface="Calibri" pitchFamily="34" charset="0"/>
              </a:rPr>
              <a:t>stem-like</a:t>
            </a:r>
            <a:r>
              <a:rPr lang="en-GB" altLang="en-US" sz="2200">
                <a:latin typeface="Calibri" pitchFamily="34" charset="0"/>
              </a:rPr>
              <a:t>’</a:t>
            </a:r>
            <a:r>
              <a:rPr lang="en-GB" sz="2200">
                <a:latin typeface="Calibri" pitchFamily="34" charset="0"/>
              </a:rPr>
              <a:t> spermatogonia using a spermatogonial transplantation assay  devised by (Brinster et al, 1994)</a:t>
            </a:r>
          </a:p>
        </p:txBody>
      </p:sp>
      <p:pic>
        <p:nvPicPr>
          <p:cNvPr id="563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2781300"/>
            <a:ext cx="3887787"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1520" y="282714"/>
            <a:ext cx="8136904" cy="553998"/>
          </a:xfrm>
          <a:prstGeom prst="rect">
            <a:avLst/>
          </a:prstGeom>
        </p:spPr>
        <p:txBody>
          <a:bodyPr>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Classifying </a:t>
            </a:r>
            <a:r>
              <a:rPr lang="en-GB" sz="30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spermatogonia</a:t>
            </a: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 functionally</a:t>
            </a:r>
            <a:endParaRPr lang="en-US" sz="3000" dirty="0">
              <a:latin typeface="Arial" charset="0"/>
              <a:ea typeface="ＭＳ Ｐゴシック" charset="0"/>
              <a:cs typeface="ＭＳ Ｐゴシック" charset="0"/>
            </a:endParaRPr>
          </a:p>
        </p:txBody>
      </p:sp>
      <p:pic>
        <p:nvPicPr>
          <p:cNvPr id="5632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2"/>
          <a:srcRect/>
          <a:stretch>
            <a:fillRect/>
          </a:stretch>
        </p:blipFill>
        <p:spPr bwMode="auto">
          <a:xfrm>
            <a:off x="755650" y="908050"/>
            <a:ext cx="7488238" cy="5873750"/>
          </a:xfrm>
          <a:prstGeom prst="rect">
            <a:avLst/>
          </a:prstGeom>
          <a:solidFill>
            <a:schemeClr val="accent2">
              <a:lumMod val="20000"/>
              <a:lumOff val="80000"/>
            </a:schemeClr>
          </a:solidFill>
          <a:ln w="9525">
            <a:noFill/>
            <a:miter lim="800000"/>
            <a:headEnd/>
            <a:tailEnd/>
          </a:ln>
        </p:spPr>
      </p:pic>
      <p:sp>
        <p:nvSpPr>
          <p:cNvPr id="3" name="TextBox 2"/>
          <p:cNvSpPr txBox="1"/>
          <p:nvPr/>
        </p:nvSpPr>
        <p:spPr>
          <a:xfrm>
            <a:off x="6227763" y="476250"/>
            <a:ext cx="2520950" cy="1477963"/>
          </a:xfrm>
          <a:prstGeom prst="rect">
            <a:avLst/>
          </a:prstGeom>
          <a:solidFill>
            <a:schemeClr val="accent2">
              <a:lumMod val="20000"/>
              <a:lumOff val="80000"/>
            </a:schemeClr>
          </a:solid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cs typeface="Arial" pitchFamily="34" charset="0"/>
              </a:rPr>
              <a:t>FACS sorted cells</a:t>
            </a:r>
          </a:p>
          <a:p>
            <a:pPr eaLnBrk="1" hangingPunct="1"/>
            <a:r>
              <a:rPr lang="en-GB" sz="1800">
                <a:cs typeface="Arial" pitchFamily="34" charset="0"/>
              </a:rPr>
              <a:t>Separate fractions of most </a:t>
            </a:r>
            <a:r>
              <a:rPr lang="en-GB" altLang="en-US" sz="1800">
                <a:cs typeface="Arial" pitchFamily="34" charset="0"/>
              </a:rPr>
              <a:t>‘</a:t>
            </a:r>
            <a:r>
              <a:rPr lang="en-GB" sz="1800">
                <a:cs typeface="Arial" pitchFamily="34" charset="0"/>
              </a:rPr>
              <a:t>stem-like</a:t>
            </a:r>
            <a:r>
              <a:rPr lang="en-GB" altLang="en-US" sz="1800">
                <a:cs typeface="Arial" pitchFamily="34" charset="0"/>
              </a:rPr>
              <a:t>’</a:t>
            </a:r>
            <a:r>
              <a:rPr lang="en-GB" sz="1800">
                <a:cs typeface="Arial" pitchFamily="34" charset="0"/>
              </a:rPr>
              <a:t> cells injected into mouse testis (recipient)</a:t>
            </a:r>
          </a:p>
        </p:txBody>
      </p:sp>
      <p:sp>
        <p:nvSpPr>
          <p:cNvPr id="4" name="TextBox 3"/>
          <p:cNvSpPr txBox="1"/>
          <p:nvPr/>
        </p:nvSpPr>
        <p:spPr>
          <a:xfrm>
            <a:off x="7451725" y="4076700"/>
            <a:ext cx="1368425" cy="2032000"/>
          </a:xfrm>
          <a:prstGeom prst="rect">
            <a:avLst/>
          </a:prstGeom>
          <a:solidFill>
            <a:schemeClr val="accent2">
              <a:lumMod val="20000"/>
              <a:lumOff val="80000"/>
            </a:schemeClr>
          </a:solidFill>
        </p:spPr>
        <p:txBody>
          <a:bodyPr>
            <a:spAutoFit/>
          </a:bodyPr>
          <a:lstStyle/>
          <a:p>
            <a:pPr>
              <a:defRPr/>
            </a:pPr>
            <a:r>
              <a:rPr lang="en-GB" dirty="0" err="1">
                <a:ea typeface="+mn-ea"/>
                <a:cs typeface="Arial" pitchFamily="34" charset="0"/>
              </a:rPr>
              <a:t>Busulphan</a:t>
            </a:r>
            <a:r>
              <a:rPr lang="en-GB" dirty="0">
                <a:ea typeface="+mn-ea"/>
                <a:cs typeface="Arial" pitchFamily="34" charset="0"/>
              </a:rPr>
              <a:t> treated mice or </a:t>
            </a:r>
          </a:p>
          <a:p>
            <a:pPr>
              <a:defRPr/>
            </a:pPr>
            <a:endParaRPr lang="en-GB" dirty="0">
              <a:ea typeface="+mn-ea"/>
              <a:cs typeface="Arial" pitchFamily="34" charset="0"/>
            </a:endParaRPr>
          </a:p>
          <a:p>
            <a:pPr>
              <a:defRPr/>
            </a:pPr>
            <a:r>
              <a:rPr lang="en-GB" i="1" dirty="0">
                <a:ea typeface="+mn-ea"/>
                <a:cs typeface="Arial" pitchFamily="34" charset="0"/>
              </a:rPr>
              <a:t>Mutant </a:t>
            </a:r>
            <a:r>
              <a:rPr lang="en-GB" dirty="0">
                <a:ea typeface="+mn-ea"/>
                <a:cs typeface="Arial" pitchFamily="34" charset="0"/>
              </a:rPr>
              <a:t> transgenic mice</a:t>
            </a:r>
            <a:endParaRPr lang="en-GB" i="1" dirty="0">
              <a:ea typeface="+mn-ea"/>
              <a:cs typeface="Arial" pitchFamily="34" charset="0"/>
            </a:endParaRPr>
          </a:p>
        </p:txBody>
      </p:sp>
      <p:sp>
        <p:nvSpPr>
          <p:cNvPr id="5" name="TextBox 4"/>
          <p:cNvSpPr txBox="1"/>
          <p:nvPr/>
        </p:nvSpPr>
        <p:spPr>
          <a:xfrm>
            <a:off x="973138" y="5386388"/>
            <a:ext cx="2519362" cy="922337"/>
          </a:xfrm>
          <a:prstGeom prst="rect">
            <a:avLst/>
          </a:prstGeom>
          <a:solidFill>
            <a:schemeClr val="accent2">
              <a:lumMod val="20000"/>
              <a:lumOff val="80000"/>
            </a:schemeClr>
          </a:solidFill>
        </p:spPr>
        <p:txBody>
          <a:bodyPr>
            <a:spAutoFit/>
          </a:bodyPr>
          <a:lstStyle/>
          <a:p>
            <a:pPr>
              <a:defRPr/>
            </a:pPr>
            <a:r>
              <a:rPr lang="en-GB" dirty="0">
                <a:ea typeface="+mn-ea"/>
                <a:cs typeface="Arial" pitchFamily="34" charset="0"/>
              </a:rPr>
              <a:t>Donor mouse</a:t>
            </a:r>
          </a:p>
          <a:p>
            <a:pPr>
              <a:defRPr/>
            </a:pPr>
            <a:r>
              <a:rPr lang="en-GB" dirty="0">
                <a:ea typeface="+mn-ea"/>
                <a:cs typeface="Arial" pitchFamily="34" charset="0"/>
              </a:rPr>
              <a:t>Testis removed and made into suspension</a:t>
            </a:r>
          </a:p>
        </p:txBody>
      </p:sp>
      <p:sp>
        <p:nvSpPr>
          <p:cNvPr id="7" name="Rectangle 6"/>
          <p:cNvSpPr/>
          <p:nvPr/>
        </p:nvSpPr>
        <p:spPr>
          <a:xfrm>
            <a:off x="2123728" y="116632"/>
            <a:ext cx="8136904" cy="553998"/>
          </a:xfrm>
          <a:prstGeom prst="rect">
            <a:avLst/>
          </a:prstGeom>
        </p:spPr>
        <p:txBody>
          <a:bodyPr>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Functional studies</a:t>
            </a:r>
            <a:endParaRPr lang="en-US" sz="3000" dirty="0">
              <a:latin typeface="Arial" charset="0"/>
              <a:ea typeface="ＭＳ Ｐゴシック" charset="0"/>
              <a:cs typeface="ＭＳ Ｐゴシック"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323850" y="5084763"/>
            <a:ext cx="828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a:t>The site of the primordial germ cell origin in the wall of the yolk sac in a 3-week-old embryo. B, Migratory path of the primordial germ cells along the wall of the yolk sac and dorsal mesentery into the developing genital ridges.</a:t>
            </a:r>
            <a:endParaRPr lang="en-GB"/>
          </a:p>
        </p:txBody>
      </p:sp>
      <p:pic>
        <p:nvPicPr>
          <p:cNvPr id="19458" name="Picture 4" descr="human_pgc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549275"/>
            <a:ext cx="6727825"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563" y="1125538"/>
            <a:ext cx="3614737"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9394" name="Text Box 4"/>
          <p:cNvSpPr txBox="1">
            <a:spLocks noChangeArrowheads="1"/>
          </p:cNvSpPr>
          <p:nvPr/>
        </p:nvSpPr>
        <p:spPr bwMode="auto">
          <a:xfrm>
            <a:off x="250825" y="6381750"/>
            <a:ext cx="4319588"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57200" eaLnBrk="0" hangingPunct="0">
              <a:tabLst>
                <a:tab pos="723900" algn="l"/>
                <a:tab pos="1447800" algn="l"/>
                <a:tab pos="2171700" algn="l"/>
                <a:tab pos="2895600" algn="l"/>
                <a:tab pos="3619500" algn="l"/>
              </a:tabLst>
              <a:defRPr sz="2400">
                <a:solidFill>
                  <a:schemeClr val="tx1"/>
                </a:solidFill>
                <a:latin typeface="Arial" pitchFamily="34" charset="0"/>
                <a:ea typeface="ＭＳ Ｐゴシック" pitchFamily="34" charset="-128"/>
              </a:defRPr>
            </a:lvl1pPr>
            <a:lvl2pPr marL="742950" indent="-285750" defTabSz="457200" eaLnBrk="0" hangingPunct="0">
              <a:tabLst>
                <a:tab pos="723900" algn="l"/>
                <a:tab pos="1447800" algn="l"/>
                <a:tab pos="2171700" algn="l"/>
                <a:tab pos="2895600" algn="l"/>
                <a:tab pos="3619500" algn="l"/>
              </a:tabLst>
              <a:defRPr sz="2400">
                <a:solidFill>
                  <a:schemeClr val="tx1"/>
                </a:solidFill>
                <a:latin typeface="Arial" pitchFamily="34" charset="0"/>
                <a:ea typeface="ＭＳ Ｐゴシック" pitchFamily="34" charset="-128"/>
              </a:defRPr>
            </a:lvl2pPr>
            <a:lvl3pPr marL="1143000" indent="-228600" defTabSz="457200" eaLnBrk="0" hangingPunct="0">
              <a:tabLst>
                <a:tab pos="723900" algn="l"/>
                <a:tab pos="1447800" algn="l"/>
                <a:tab pos="2171700" algn="l"/>
                <a:tab pos="2895600" algn="l"/>
                <a:tab pos="3619500" algn="l"/>
              </a:tabLst>
              <a:defRPr sz="2400">
                <a:solidFill>
                  <a:schemeClr val="tx1"/>
                </a:solidFill>
                <a:latin typeface="Arial" pitchFamily="34" charset="0"/>
                <a:ea typeface="ＭＳ Ｐゴシック" pitchFamily="34" charset="-128"/>
              </a:defRPr>
            </a:lvl3pPr>
            <a:lvl4pPr marL="1600200" indent="-228600" defTabSz="457200" eaLnBrk="0" hangingPunct="0">
              <a:tabLst>
                <a:tab pos="723900" algn="l"/>
                <a:tab pos="1447800" algn="l"/>
                <a:tab pos="2171700" algn="l"/>
                <a:tab pos="2895600" algn="l"/>
                <a:tab pos="3619500" algn="l"/>
              </a:tabLst>
              <a:defRPr sz="2400">
                <a:solidFill>
                  <a:schemeClr val="tx1"/>
                </a:solidFill>
                <a:latin typeface="Arial" pitchFamily="34" charset="0"/>
                <a:ea typeface="ＭＳ Ｐゴシック" pitchFamily="34" charset="-128"/>
              </a:defRPr>
            </a:lvl4pPr>
            <a:lvl5pPr marL="2057400" indent="-228600" defTabSz="457200" eaLnBrk="0" hangingPunct="0">
              <a:tabLst>
                <a:tab pos="723900" algn="l"/>
                <a:tab pos="1447800" algn="l"/>
                <a:tab pos="2171700" algn="l"/>
                <a:tab pos="2895600" algn="l"/>
                <a:tab pos="3619500" algn="l"/>
              </a:tabLst>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pitchFamily="34" charset="0"/>
                <a:ea typeface="ＭＳ Ｐゴシック" pitchFamily="34" charset="-128"/>
              </a:defRPr>
            </a:lvl9pPr>
          </a:lstStyle>
          <a:p>
            <a:pPr eaLnBrk="1">
              <a:lnSpc>
                <a:spcPct val="93000"/>
              </a:lnSpc>
              <a:buClr>
                <a:srgbClr val="000000"/>
              </a:buClr>
              <a:buSzPct val="45000"/>
              <a:buFont typeface="Wingdings" pitchFamily="2" charset="2"/>
              <a:buNone/>
            </a:pPr>
            <a:r>
              <a:rPr lang="en-GB" sz="1200" b="1">
                <a:solidFill>
                  <a:srgbClr val="000000"/>
                </a:solidFill>
              </a:rPr>
              <a:t>Hermann B P et al. Hum. Reprod. 2009;humrep.dep073</a:t>
            </a:r>
          </a:p>
        </p:txBody>
      </p:sp>
      <p:sp>
        <p:nvSpPr>
          <p:cNvPr id="6" name="Rectangle 5"/>
          <p:cNvSpPr/>
          <p:nvPr/>
        </p:nvSpPr>
        <p:spPr>
          <a:xfrm>
            <a:off x="899592" y="188640"/>
            <a:ext cx="8136904" cy="553998"/>
          </a:xfrm>
          <a:prstGeom prst="rect">
            <a:avLst/>
          </a:prstGeom>
        </p:spPr>
        <p:txBody>
          <a:bodyPr>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FACS sorting: xenotransplantation</a:t>
            </a:r>
            <a:endParaRPr lang="en-US" sz="3000" dirty="0">
              <a:latin typeface="Arial" charset="0"/>
              <a:ea typeface="ＭＳ Ｐゴシック" charset="0"/>
              <a:cs typeface="ＭＳ Ｐゴシック" charset="0"/>
            </a:endParaRPr>
          </a:p>
        </p:txBody>
      </p:sp>
      <p:pic>
        <p:nvPicPr>
          <p:cNvPr id="5939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628775"/>
            <a:ext cx="8497888"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TextBox 3"/>
          <p:cNvSpPr txBox="1">
            <a:spLocks noChangeArrowheads="1"/>
          </p:cNvSpPr>
          <p:nvPr/>
        </p:nvSpPr>
        <p:spPr bwMode="auto">
          <a:xfrm>
            <a:off x="827088" y="5876925"/>
            <a:ext cx="7345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From : Phillips et al (2010)</a:t>
            </a:r>
          </a:p>
        </p:txBody>
      </p:sp>
      <p:sp>
        <p:nvSpPr>
          <p:cNvPr id="6" name="Rectangle 5"/>
          <p:cNvSpPr/>
          <p:nvPr/>
        </p:nvSpPr>
        <p:spPr>
          <a:xfrm>
            <a:off x="1038275" y="116632"/>
            <a:ext cx="8136904" cy="553998"/>
          </a:xfrm>
          <a:prstGeom prst="rect">
            <a:avLst/>
          </a:prstGeom>
        </p:spPr>
        <p:txBody>
          <a:bodyPr>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Molecular </a:t>
            </a:r>
            <a:r>
              <a:rPr lang="en-GB" sz="30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spermatogonia</a:t>
            </a: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 markers</a:t>
            </a:r>
            <a:endParaRPr lang="en-US" sz="3000" dirty="0">
              <a:latin typeface="Arial" charset="0"/>
              <a:ea typeface="ＭＳ Ｐゴシック" charset="0"/>
              <a:cs typeface="ＭＳ Ｐゴシック" charset="0"/>
            </a:endParaRPr>
          </a:p>
        </p:txBody>
      </p:sp>
      <p:pic>
        <p:nvPicPr>
          <p:cNvPr id="5837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Rectangle 6"/>
          <p:cNvSpPr>
            <a:spLocks noChangeArrowheads="1"/>
          </p:cNvSpPr>
          <p:nvPr/>
        </p:nvSpPr>
        <p:spPr bwMode="auto">
          <a:xfrm>
            <a:off x="611188" y="1125538"/>
            <a:ext cx="7639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t>Ordered gene expression controls spermatogenesis in different cell types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836613"/>
            <a:ext cx="6715125"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83568" y="188640"/>
            <a:ext cx="8136904" cy="553998"/>
          </a:xfrm>
          <a:prstGeom prst="rect">
            <a:avLst/>
          </a:prstGeom>
        </p:spPr>
        <p:txBody>
          <a:bodyPr>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The </a:t>
            </a:r>
            <a:r>
              <a:rPr lang="en-GB" sz="30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spermatogonial</a:t>
            </a: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 stem cell niche</a:t>
            </a:r>
            <a:endParaRPr lang="en-US" sz="3000" dirty="0">
              <a:latin typeface="Arial" charset="0"/>
              <a:ea typeface="ＭＳ Ｐゴシック" charset="0"/>
              <a:cs typeface="ＭＳ Ｐゴシック" charset="0"/>
            </a:endParaRPr>
          </a:p>
        </p:txBody>
      </p:sp>
      <p:pic>
        <p:nvPicPr>
          <p:cNvPr id="6144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3" descr="meiosis.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692150"/>
            <a:ext cx="5711825"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75856" y="47476"/>
            <a:ext cx="8136904" cy="553999"/>
          </a:xfrm>
          <a:prstGeom prst="rect">
            <a:avLst/>
          </a:prstGeom>
        </p:spPr>
        <p:txBody>
          <a:bodyPr>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Meiosis</a:t>
            </a:r>
            <a:endParaRPr lang="en-US" sz="3000" dirty="0">
              <a:latin typeface="Arial" charset="0"/>
              <a:ea typeface="ＭＳ Ｐゴシック" charset="0"/>
              <a:cs typeface="ＭＳ Ｐゴシック" charset="0"/>
            </a:endParaRPr>
          </a:p>
        </p:txBody>
      </p:sp>
      <p:pic>
        <p:nvPicPr>
          <p:cNvPr id="6246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5" descr="Spermato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836613"/>
            <a:ext cx="6911975"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95936" y="116632"/>
            <a:ext cx="8136904" cy="553998"/>
          </a:xfrm>
          <a:prstGeom prst="rect">
            <a:avLst/>
          </a:prstGeom>
        </p:spPr>
        <p:txBody>
          <a:bodyPr>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Meiosis</a:t>
            </a:r>
            <a:endParaRPr lang="en-US" sz="3000" dirty="0">
              <a:latin typeface="Arial" charset="0"/>
              <a:ea typeface="ＭＳ Ｐゴシック" charset="0"/>
              <a:cs typeface="ＭＳ Ｐゴシック" charset="0"/>
            </a:endParaRPr>
          </a:p>
        </p:txBody>
      </p:sp>
      <p:pic>
        <p:nvPicPr>
          <p:cNvPr id="6349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933450"/>
            <a:ext cx="8280400" cy="5056188"/>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GB" sz="2200">
                <a:latin typeface="Calibri" pitchFamily="34" charset="0"/>
              </a:rPr>
              <a:t>The transformation of a round spermatid into a spermatozoon is complex</a:t>
            </a:r>
          </a:p>
          <a:p>
            <a:pPr eaLnBrk="1" hangingPunct="1">
              <a:buFont typeface="Arial" pitchFamily="34" charset="0"/>
              <a:buChar char="•"/>
            </a:pPr>
            <a:endParaRPr lang="en-GB" sz="2200">
              <a:latin typeface="Calibri" pitchFamily="34" charset="0"/>
            </a:endParaRPr>
          </a:p>
          <a:p>
            <a:pPr eaLnBrk="1" hangingPunct="1">
              <a:buFont typeface="Arial" pitchFamily="34" charset="0"/>
              <a:buChar char="•"/>
            </a:pPr>
            <a:r>
              <a:rPr lang="en-GB" sz="2200">
                <a:latin typeface="Calibri" pitchFamily="34" charset="0"/>
              </a:rPr>
              <a:t>Round cells becomes converted into a spermatozoon with the capacity for motility. </a:t>
            </a:r>
          </a:p>
          <a:p>
            <a:pPr eaLnBrk="1" hangingPunct="1">
              <a:buFont typeface="Arial" pitchFamily="34" charset="0"/>
              <a:buChar char="•"/>
            </a:pPr>
            <a:endParaRPr lang="en-GB" sz="2200">
              <a:latin typeface="Calibri" pitchFamily="34" charset="0"/>
            </a:endParaRPr>
          </a:p>
          <a:p>
            <a:pPr eaLnBrk="1" hangingPunct="1">
              <a:buFont typeface="Arial" pitchFamily="34" charset="0"/>
              <a:buChar char="•"/>
            </a:pPr>
            <a:r>
              <a:rPr lang="en-GB" sz="2200">
                <a:latin typeface="Calibri" pitchFamily="34" charset="0"/>
              </a:rPr>
              <a:t>The basic steps in this process are consistent between all species and consists of</a:t>
            </a:r>
          </a:p>
          <a:p>
            <a:pPr eaLnBrk="1" hangingPunct="1"/>
            <a:endParaRPr lang="en-GB" sz="2200">
              <a:latin typeface="Calibri" pitchFamily="34" charset="0"/>
            </a:endParaRPr>
          </a:p>
          <a:p>
            <a:pPr lvl="1" eaLnBrk="1" hangingPunct="1">
              <a:buFont typeface="Lucida Grande" charset="0"/>
              <a:buChar char="-"/>
            </a:pPr>
            <a:r>
              <a:rPr lang="en-GB" sz="2200">
                <a:latin typeface="Calibri" pitchFamily="34" charset="0"/>
              </a:rPr>
              <a:t>the formation of the acrosome </a:t>
            </a:r>
          </a:p>
          <a:p>
            <a:pPr lvl="1" eaLnBrk="1" hangingPunct="1">
              <a:buFont typeface="Lucida Grande" charset="0"/>
              <a:buChar char="-"/>
            </a:pPr>
            <a:r>
              <a:rPr lang="en-GB" sz="2200">
                <a:latin typeface="Calibri" pitchFamily="34" charset="0"/>
              </a:rPr>
              <a:t>nuclear changes </a:t>
            </a:r>
          </a:p>
          <a:p>
            <a:pPr lvl="1" eaLnBrk="1" hangingPunct="1">
              <a:buFont typeface="Lucida Grande" charset="0"/>
              <a:buChar char="-"/>
            </a:pPr>
            <a:r>
              <a:rPr lang="en-GB" sz="2200">
                <a:latin typeface="Calibri" pitchFamily="34" charset="0"/>
              </a:rPr>
              <a:t>the development of the flagellum or sperm tail </a:t>
            </a:r>
          </a:p>
          <a:p>
            <a:pPr lvl="1" eaLnBrk="1" hangingPunct="1">
              <a:buFont typeface="Lucida Grande" charset="0"/>
              <a:buChar char="-"/>
            </a:pPr>
            <a:r>
              <a:rPr lang="en-GB" sz="2200">
                <a:latin typeface="Calibri" pitchFamily="34" charset="0"/>
              </a:rPr>
              <a:t>the reorganisation of the cytoplasm and cell organelles</a:t>
            </a:r>
          </a:p>
          <a:p>
            <a:pPr lvl="1" eaLnBrk="1" hangingPunct="1">
              <a:buFont typeface="Lucida Grande" charset="0"/>
              <a:buChar char="-"/>
            </a:pPr>
            <a:r>
              <a:rPr lang="en-GB" sz="2200">
                <a:latin typeface="Calibri" pitchFamily="34" charset="0"/>
              </a:rPr>
              <a:t>the process of release from the Sertoli cell termed spermiation</a:t>
            </a:r>
          </a:p>
          <a:p>
            <a:pPr eaLnBrk="1" hangingPunct="1"/>
            <a:endParaRPr lang="en-GB" sz="1800">
              <a:latin typeface="News Gothic MT" charset="0"/>
            </a:endParaRPr>
          </a:p>
        </p:txBody>
      </p:sp>
      <p:sp>
        <p:nvSpPr>
          <p:cNvPr id="5" name="Rectangle 4"/>
          <p:cNvSpPr/>
          <p:nvPr/>
        </p:nvSpPr>
        <p:spPr>
          <a:xfrm>
            <a:off x="2771800" y="260648"/>
            <a:ext cx="8136904" cy="553998"/>
          </a:xfrm>
          <a:prstGeom prst="rect">
            <a:avLst/>
          </a:prstGeom>
        </p:spPr>
        <p:txBody>
          <a:bodyPr>
            <a:spAutoFit/>
          </a:bodyPr>
          <a:lstStyle/>
          <a:p>
            <a:pPr>
              <a:defRPr/>
            </a:pPr>
            <a:r>
              <a:rPr lang="en-GB" sz="30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Spermiogenesis</a:t>
            </a:r>
            <a:endParaRPr lang="en-US" sz="3000" dirty="0">
              <a:latin typeface="Arial" charset="0"/>
              <a:ea typeface="ＭＳ Ｐゴシック" charset="0"/>
              <a:cs typeface="ＭＳ Ｐゴシック" charset="0"/>
            </a:endParaRPr>
          </a:p>
        </p:txBody>
      </p:sp>
      <p:pic>
        <p:nvPicPr>
          <p:cNvPr id="6451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115888"/>
            <a:ext cx="1512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descr="spermiogenesis.png"/>
          <p:cNvPicPr>
            <a:picLocks noChangeAspect="1"/>
          </p:cNvPicPr>
          <p:nvPr/>
        </p:nvPicPr>
        <p:blipFill>
          <a:blip r:embed="rId2">
            <a:extLst>
              <a:ext uri="{28A0092B-C50C-407E-A947-70E740481C1C}">
                <a14:useLocalDpi xmlns:a14="http://schemas.microsoft.com/office/drawing/2010/main" val="0"/>
              </a:ext>
            </a:extLst>
          </a:blip>
          <a:srcRect b="50652"/>
          <a:stretch>
            <a:fillRect/>
          </a:stretch>
        </p:blipFill>
        <p:spPr bwMode="auto">
          <a:xfrm>
            <a:off x="611188" y="1341438"/>
            <a:ext cx="3992562"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2" name="Picture 2" descr="spermiogenesis.png"/>
          <p:cNvPicPr>
            <a:picLocks noChangeAspect="1"/>
          </p:cNvPicPr>
          <p:nvPr/>
        </p:nvPicPr>
        <p:blipFill>
          <a:blip r:embed="rId2">
            <a:extLst>
              <a:ext uri="{28A0092B-C50C-407E-A947-70E740481C1C}">
                <a14:useLocalDpi xmlns:a14="http://schemas.microsoft.com/office/drawing/2010/main" val="0"/>
              </a:ext>
            </a:extLst>
          </a:blip>
          <a:srcRect t="49348"/>
          <a:stretch>
            <a:fillRect/>
          </a:stretch>
        </p:blipFill>
        <p:spPr bwMode="auto">
          <a:xfrm>
            <a:off x="4787900" y="2276475"/>
            <a:ext cx="3992563"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urved Connector 5"/>
          <p:cNvCxnSpPr/>
          <p:nvPr/>
        </p:nvCxnSpPr>
        <p:spPr>
          <a:xfrm>
            <a:off x="4787900" y="1557338"/>
            <a:ext cx="863600" cy="719137"/>
          </a:xfrm>
          <a:prstGeom prst="curvedConnector3">
            <a:avLst>
              <a:gd name="adj1" fmla="val 50000"/>
            </a:avLst>
          </a:prstGeom>
          <a:ln w="476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987824" y="260648"/>
            <a:ext cx="8136904" cy="553998"/>
          </a:xfrm>
          <a:prstGeom prst="rect">
            <a:avLst/>
          </a:prstGeom>
        </p:spPr>
        <p:txBody>
          <a:bodyPr>
            <a:spAutoFit/>
          </a:bodyPr>
          <a:lstStyle/>
          <a:p>
            <a:pPr>
              <a:defRPr/>
            </a:pPr>
            <a:r>
              <a:rPr lang="en-GB" sz="3000" b="1" dirty="0" err="1">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Spermiogenesis</a:t>
            </a:r>
            <a:endParaRPr lang="en-US" sz="3000" dirty="0">
              <a:latin typeface="Arial" charset="0"/>
              <a:ea typeface="ＭＳ Ｐゴシック" charset="0"/>
              <a:cs typeface="ＭＳ Ｐゴシック" charset="0"/>
            </a:endParaRPr>
          </a:p>
        </p:txBody>
      </p:sp>
      <p:pic>
        <p:nvPicPr>
          <p:cNvPr id="6656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descr="crosssection_midsper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765175"/>
            <a:ext cx="338455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TextBox 2"/>
          <p:cNvSpPr txBox="1">
            <a:spLocks noChangeArrowheads="1"/>
          </p:cNvSpPr>
          <p:nvPr/>
        </p:nvSpPr>
        <p:spPr bwMode="auto">
          <a:xfrm>
            <a:off x="611188" y="5300663"/>
            <a:ext cx="82819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A cross-section through the developing mid-piece of the sperm tail shows the aggregation of mitochondria (arrows) surrounding the outer dense fibres which in turn surround the axoneme composed of 9 doublet microtubules surrounding two central microtubules.</a:t>
            </a:r>
          </a:p>
        </p:txBody>
      </p:sp>
      <p:sp>
        <p:nvSpPr>
          <p:cNvPr id="5" name="Rectangle 4"/>
          <p:cNvSpPr/>
          <p:nvPr/>
        </p:nvSpPr>
        <p:spPr>
          <a:xfrm>
            <a:off x="3059832" y="116632"/>
            <a:ext cx="8136904" cy="553998"/>
          </a:xfrm>
          <a:prstGeom prst="rect">
            <a:avLst/>
          </a:prstGeom>
        </p:spPr>
        <p:txBody>
          <a:bodyPr>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Spermatozoa</a:t>
            </a:r>
            <a:endParaRPr lang="en-US" sz="3000" dirty="0">
              <a:latin typeface="Arial" charset="0"/>
              <a:ea typeface="ＭＳ Ｐゴシック" charset="0"/>
              <a:cs typeface="ＭＳ Ｐゴシック" charset="0"/>
            </a:endParaRPr>
          </a:p>
        </p:txBody>
      </p:sp>
      <p:pic>
        <p:nvPicPr>
          <p:cNvPr id="6758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2082" y="42019"/>
            <a:ext cx="8136904" cy="553999"/>
          </a:xfrm>
          <a:prstGeom prst="rect">
            <a:avLst/>
          </a:prstGeom>
        </p:spPr>
        <p:txBody>
          <a:bodyPr>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Summary </a:t>
            </a:r>
            <a:endParaRPr lang="en-US" sz="3000" dirty="0">
              <a:latin typeface="Arial" charset="0"/>
              <a:ea typeface="ＭＳ Ｐゴシック" charset="0"/>
              <a:cs typeface="ＭＳ Ｐゴシック" charset="0"/>
            </a:endParaRPr>
          </a:p>
        </p:txBody>
      </p:sp>
      <p:pic>
        <p:nvPicPr>
          <p:cNvPr id="6861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68313" y="739775"/>
            <a:ext cx="8280400" cy="6218238"/>
          </a:xfrm>
          <a:prstGeom prst="rect">
            <a:avLst/>
          </a:prstGeom>
          <a:noFill/>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GB" sz="2000">
                <a:latin typeface="Calibri" pitchFamily="34" charset="0"/>
              </a:rPr>
              <a:t>Spermatogenesis is complex and the formation of mature spermatozoa is an essential function</a:t>
            </a:r>
          </a:p>
          <a:p>
            <a:pPr eaLnBrk="1" hangingPunct="1">
              <a:buFont typeface="Arial" pitchFamily="34" charset="0"/>
              <a:buChar char="•"/>
            </a:pPr>
            <a:endParaRPr lang="en-GB" sz="2000">
              <a:latin typeface="Calibri" pitchFamily="34" charset="0"/>
            </a:endParaRPr>
          </a:p>
          <a:p>
            <a:pPr eaLnBrk="1" hangingPunct="1">
              <a:buFont typeface="Arial" pitchFamily="34" charset="0"/>
              <a:buChar char="•"/>
            </a:pPr>
            <a:r>
              <a:rPr lang="en-GB" sz="2000">
                <a:latin typeface="Calibri" pitchFamily="34" charset="0"/>
              </a:rPr>
              <a:t>Concerted sequence of events to proliferate, maintain and mature germ cells starting with spermatogonial stem cells and culminating in mature gametes</a:t>
            </a:r>
          </a:p>
          <a:p>
            <a:pPr eaLnBrk="1" hangingPunct="1">
              <a:buFont typeface="Arial" pitchFamily="34" charset="0"/>
              <a:buChar char="•"/>
            </a:pPr>
            <a:endParaRPr lang="en-GB" sz="2000">
              <a:latin typeface="Calibri" pitchFamily="34" charset="0"/>
            </a:endParaRPr>
          </a:p>
          <a:p>
            <a:pPr eaLnBrk="1" hangingPunct="1">
              <a:buFont typeface="Arial" pitchFamily="34" charset="0"/>
              <a:buChar char="•"/>
            </a:pPr>
            <a:r>
              <a:rPr lang="en-GB" sz="2000">
                <a:latin typeface="Calibri" pitchFamily="34" charset="0"/>
              </a:rPr>
              <a:t>Testis is organised tissue and spermatogenesis regulated by</a:t>
            </a:r>
          </a:p>
          <a:p>
            <a:pPr lvl="1" eaLnBrk="1" hangingPunct="1">
              <a:buFontTx/>
              <a:buChar char="-"/>
            </a:pPr>
            <a:r>
              <a:rPr lang="en-GB" sz="2000">
                <a:latin typeface="Calibri" pitchFamily="34" charset="0"/>
              </a:rPr>
              <a:t>Hormonal </a:t>
            </a:r>
          </a:p>
          <a:p>
            <a:pPr lvl="1" eaLnBrk="1" hangingPunct="1">
              <a:buFontTx/>
              <a:buChar char="-"/>
            </a:pPr>
            <a:r>
              <a:rPr lang="en-GB" sz="2000">
                <a:latin typeface="Calibri" pitchFamily="34" charset="0"/>
              </a:rPr>
              <a:t>Differential gene expression</a:t>
            </a:r>
          </a:p>
          <a:p>
            <a:pPr lvl="1" eaLnBrk="1" hangingPunct="1">
              <a:buFontTx/>
              <a:buChar char="-"/>
            </a:pPr>
            <a:r>
              <a:rPr lang="en-GB" sz="2000">
                <a:latin typeface="Calibri" pitchFamily="34" charset="0"/>
              </a:rPr>
              <a:t>Cell to cell communication</a:t>
            </a:r>
          </a:p>
          <a:p>
            <a:pPr eaLnBrk="1" hangingPunct="1">
              <a:buFontTx/>
              <a:buChar char="-"/>
            </a:pPr>
            <a:endParaRPr lang="en-GB" sz="2000">
              <a:latin typeface="Calibri" pitchFamily="34" charset="0"/>
            </a:endParaRPr>
          </a:p>
          <a:p>
            <a:pPr eaLnBrk="1" hangingPunct="1">
              <a:buFont typeface="Arial" pitchFamily="34" charset="0"/>
              <a:buChar char="•"/>
            </a:pPr>
            <a:r>
              <a:rPr lang="en-GB" sz="2000">
                <a:latin typeface="Calibri" pitchFamily="34" charset="0"/>
              </a:rPr>
              <a:t>Similar principles of spermatogenesis are found in mammalian testes in a much conserved pattern</a:t>
            </a:r>
          </a:p>
          <a:p>
            <a:pPr eaLnBrk="1" hangingPunct="1">
              <a:buFont typeface="Arial" pitchFamily="34" charset="0"/>
              <a:buChar char="•"/>
            </a:pPr>
            <a:endParaRPr lang="en-GB" sz="2000">
              <a:latin typeface="Calibri" pitchFamily="34" charset="0"/>
            </a:endParaRPr>
          </a:p>
          <a:p>
            <a:pPr eaLnBrk="1" hangingPunct="1">
              <a:buFont typeface="Arial" pitchFamily="34" charset="0"/>
              <a:buChar char="•"/>
            </a:pPr>
            <a:r>
              <a:rPr lang="en-GB" sz="2000">
                <a:latin typeface="Calibri" pitchFamily="34" charset="0"/>
              </a:rPr>
              <a:t>The fate and physiology of spermatogonia can be studied using spermatogonial transplantation to further understanding of testis biology</a:t>
            </a:r>
          </a:p>
          <a:p>
            <a:pPr eaLnBrk="1" hangingPunct="1"/>
            <a:endParaRPr lang="en-GB" sz="2200">
              <a:latin typeface="Calibri" pitchFamily="34" charset="0"/>
            </a:endParaRPr>
          </a:p>
          <a:p>
            <a:pPr eaLnBrk="1" hangingPunct="1"/>
            <a:endParaRPr lang="en-GB" sz="2200">
              <a:latin typeface="Calibri" pitchFamily="34" charset="0"/>
            </a:endParaRPr>
          </a:p>
          <a:p>
            <a:pPr eaLnBrk="1" hangingPunct="1"/>
            <a:endParaRPr lang="en-GB" sz="1800">
              <a:latin typeface="News Gothic MT"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7"/>
          <p:cNvSpPr txBox="1">
            <a:spLocks noChangeArrowheads="1"/>
          </p:cNvSpPr>
          <p:nvPr/>
        </p:nvSpPr>
        <p:spPr bwMode="auto">
          <a:xfrm>
            <a:off x="755650" y="1412875"/>
            <a:ext cx="7777163"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GB" sz="2200">
                <a:latin typeface="Calibri" pitchFamily="34" charset="0"/>
                <a:cs typeface="Times New Roman" pitchFamily="18" charset="0"/>
              </a:rPr>
              <a:t>The genetic determinant of sex is on the Y chromosome</a:t>
            </a:r>
          </a:p>
          <a:p>
            <a:pPr eaLnBrk="1" hangingPunct="1"/>
            <a:endParaRPr lang="en-GB" sz="2200">
              <a:latin typeface="Calibri" pitchFamily="34" charset="0"/>
              <a:cs typeface="Times New Roman" pitchFamily="18" charset="0"/>
            </a:endParaRPr>
          </a:p>
          <a:p>
            <a:pPr eaLnBrk="1" hangingPunct="1">
              <a:buFont typeface="Arial" pitchFamily="34" charset="0"/>
              <a:buChar char="•"/>
            </a:pPr>
            <a:r>
              <a:rPr lang="en-GB" sz="2200">
                <a:latin typeface="Calibri" pitchFamily="34" charset="0"/>
                <a:cs typeface="Times New Roman" pitchFamily="18" charset="0"/>
              </a:rPr>
              <a:t>Y chromosome possesses the sex determining region (SRY) which controls male determination</a:t>
            </a:r>
          </a:p>
          <a:p>
            <a:pPr eaLnBrk="1" hangingPunct="1">
              <a:buFont typeface="Arial" pitchFamily="34" charset="0"/>
              <a:buChar char="•"/>
            </a:pPr>
            <a:endParaRPr lang="en-GB" sz="2200">
              <a:latin typeface="Calibri" pitchFamily="34" charset="0"/>
              <a:cs typeface="Times New Roman" pitchFamily="18" charset="0"/>
            </a:endParaRPr>
          </a:p>
          <a:p>
            <a:pPr eaLnBrk="1" hangingPunct="1">
              <a:buFont typeface="Arial" pitchFamily="34" charset="0"/>
              <a:buChar char="•"/>
            </a:pPr>
            <a:r>
              <a:rPr lang="en-GB" sz="2200">
                <a:latin typeface="Calibri" pitchFamily="34" charset="0"/>
                <a:cs typeface="Times New Roman" pitchFamily="18" charset="0"/>
              </a:rPr>
              <a:t>The SRY encodes a </a:t>
            </a:r>
            <a:r>
              <a:rPr lang="en-GB" altLang="en-US" sz="2200">
                <a:latin typeface="Calibri" pitchFamily="34" charset="0"/>
                <a:cs typeface="Times New Roman" pitchFamily="18" charset="0"/>
              </a:rPr>
              <a:t>‘</a:t>
            </a:r>
            <a:r>
              <a:rPr lang="en-GB" sz="2200">
                <a:latin typeface="Calibri" pitchFamily="34" charset="0"/>
                <a:cs typeface="Times New Roman" pitchFamily="18" charset="0"/>
              </a:rPr>
              <a:t>protein switch</a:t>
            </a:r>
            <a:r>
              <a:rPr lang="en-GB" altLang="en-US" sz="2200">
                <a:latin typeface="Calibri" pitchFamily="34" charset="0"/>
                <a:cs typeface="Times New Roman" pitchFamily="18" charset="0"/>
              </a:rPr>
              <a:t>’</a:t>
            </a:r>
            <a:r>
              <a:rPr lang="en-GB" sz="2200">
                <a:latin typeface="Calibri" pitchFamily="34" charset="0"/>
                <a:cs typeface="Times New Roman" pitchFamily="18" charset="0"/>
              </a:rPr>
              <a:t> which acts on other specific male genes found elsewhere in the genome</a:t>
            </a:r>
          </a:p>
          <a:p>
            <a:pPr eaLnBrk="1" hangingPunct="1">
              <a:buFont typeface="Arial" pitchFamily="34" charset="0"/>
              <a:buChar char="•"/>
            </a:pPr>
            <a:endParaRPr lang="en-GB" sz="2200">
              <a:latin typeface="Calibri" pitchFamily="34" charset="0"/>
              <a:cs typeface="Times New Roman" pitchFamily="18" charset="0"/>
            </a:endParaRPr>
          </a:p>
          <a:p>
            <a:pPr eaLnBrk="1" hangingPunct="1">
              <a:buFont typeface="Arial" pitchFamily="34" charset="0"/>
              <a:buChar char="•"/>
            </a:pPr>
            <a:r>
              <a:rPr lang="en-GB" sz="2200">
                <a:latin typeface="Calibri" pitchFamily="34" charset="0"/>
                <a:cs typeface="Times New Roman" pitchFamily="18" charset="0"/>
              </a:rPr>
              <a:t>SRY found on the short arm of the Y chromosome</a:t>
            </a:r>
          </a:p>
          <a:p>
            <a:pPr eaLnBrk="1" hangingPunct="1"/>
            <a:endParaRPr lang="en-GB">
              <a:latin typeface="Times New Roman" pitchFamily="18" charset="0"/>
              <a:cs typeface="Times New Roman" pitchFamily="18" charset="0"/>
            </a:endParaRPr>
          </a:p>
        </p:txBody>
      </p:sp>
      <p:sp>
        <p:nvSpPr>
          <p:cNvPr id="5" name="Rectangle 4"/>
          <p:cNvSpPr/>
          <p:nvPr/>
        </p:nvSpPr>
        <p:spPr>
          <a:xfrm>
            <a:off x="827584" y="548680"/>
            <a:ext cx="7595612" cy="553998"/>
          </a:xfrm>
          <a:prstGeom prst="rect">
            <a:avLst/>
          </a:prstGeom>
        </p:spPr>
        <p:txBody>
          <a:bodyPr wrap="none">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Sex determining region (Y chromosome)</a:t>
            </a:r>
            <a:endParaRPr lang="en-US" sz="3000" dirty="0">
              <a:latin typeface="Arial" charset="0"/>
              <a:ea typeface="ＭＳ Ｐゴシック" charset="0"/>
              <a:cs typeface="ＭＳ Ｐゴシック" charset="0"/>
            </a:endParaRPr>
          </a:p>
        </p:txBody>
      </p:sp>
      <p:pic>
        <p:nvPicPr>
          <p:cNvPr id="2048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sr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484313"/>
            <a:ext cx="3792537"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extBox 2"/>
          <p:cNvSpPr txBox="1">
            <a:spLocks noChangeArrowheads="1"/>
          </p:cNvSpPr>
          <p:nvPr/>
        </p:nvSpPr>
        <p:spPr bwMode="auto">
          <a:xfrm>
            <a:off x="827088" y="5157788"/>
            <a:ext cx="75612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From: Hake, L. &amp; O'Connor, C. (2008) Genetic mechanisms of sex determination. Nature Education 1(1)</a:t>
            </a:r>
          </a:p>
        </p:txBody>
      </p:sp>
      <p:pic>
        <p:nvPicPr>
          <p:cNvPr id="22531" name="Picture 4" descr="sry_2.gif"/>
          <p:cNvPicPr>
            <a:picLocks noChangeAspect="1"/>
          </p:cNvPicPr>
          <p:nvPr/>
        </p:nvPicPr>
        <p:blipFill>
          <a:blip r:embed="rId3">
            <a:extLst>
              <a:ext uri="{28A0092B-C50C-407E-A947-70E740481C1C}">
                <a14:useLocalDpi xmlns:a14="http://schemas.microsoft.com/office/drawing/2010/main" val="0"/>
              </a:ext>
            </a:extLst>
          </a:blip>
          <a:srcRect b="10559"/>
          <a:stretch>
            <a:fillRect/>
          </a:stretch>
        </p:blipFill>
        <p:spPr bwMode="auto">
          <a:xfrm>
            <a:off x="5003800" y="1484313"/>
            <a:ext cx="358140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27584" y="548680"/>
            <a:ext cx="7595612" cy="553998"/>
          </a:xfrm>
          <a:prstGeom prst="rect">
            <a:avLst/>
          </a:prstGeom>
        </p:spPr>
        <p:txBody>
          <a:bodyPr wrap="none">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Sex determining region (Y chromosome)</a:t>
            </a:r>
            <a:endParaRPr lang="en-US" sz="3000" dirty="0">
              <a:latin typeface="Arial" charset="0"/>
              <a:ea typeface="ＭＳ Ｐゴシック" charset="0"/>
              <a:cs typeface="ＭＳ Ｐゴシック" charset="0"/>
            </a:endParaRPr>
          </a:p>
        </p:txBody>
      </p:sp>
      <p:pic>
        <p:nvPicPr>
          <p:cNvPr id="22533"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3"/>
          <p:cNvSpPr txBox="1">
            <a:spLocks noChangeArrowheads="1"/>
          </p:cNvSpPr>
          <p:nvPr/>
        </p:nvSpPr>
        <p:spPr bwMode="auto">
          <a:xfrm>
            <a:off x="468313" y="1052513"/>
            <a:ext cx="8064500" cy="499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GB" sz="2000">
                <a:latin typeface="Calibri" pitchFamily="34" charset="0"/>
                <a:cs typeface="Times New Roman" pitchFamily="18" charset="0"/>
              </a:rPr>
              <a:t>The SRY gene encodes a unique transcription factor that activates a testis-forming pathway at about week seven of development. </a:t>
            </a:r>
          </a:p>
          <a:p>
            <a:pPr eaLnBrk="1" hangingPunct="1">
              <a:buFont typeface="Arial" pitchFamily="34" charset="0"/>
              <a:buChar char="•"/>
            </a:pPr>
            <a:endParaRPr lang="en-GB" sz="2000">
              <a:latin typeface="Calibri" pitchFamily="34" charset="0"/>
              <a:cs typeface="Times New Roman" pitchFamily="18" charset="0"/>
            </a:endParaRPr>
          </a:p>
          <a:p>
            <a:pPr eaLnBrk="1" hangingPunct="1">
              <a:buFont typeface="Arial" pitchFamily="34" charset="0"/>
              <a:buChar char="•"/>
            </a:pPr>
            <a:r>
              <a:rPr lang="en-GB" sz="2000">
                <a:latin typeface="Calibri" pitchFamily="34" charset="0"/>
                <a:cs typeface="Times New Roman" pitchFamily="18" charset="0"/>
              </a:rPr>
              <a:t>Before this time, the embryonic gonad is "indifferent," </a:t>
            </a:r>
          </a:p>
          <a:p>
            <a:pPr eaLnBrk="1" hangingPunct="1">
              <a:buFont typeface="Arial" pitchFamily="34" charset="0"/>
              <a:buChar char="•"/>
            </a:pPr>
            <a:endParaRPr lang="en-GB" sz="2000">
              <a:latin typeface="Calibri" pitchFamily="34" charset="0"/>
              <a:cs typeface="Times New Roman" pitchFamily="18" charset="0"/>
            </a:endParaRPr>
          </a:p>
          <a:p>
            <a:pPr eaLnBrk="1" hangingPunct="1">
              <a:buFont typeface="Arial" pitchFamily="34" charset="0"/>
              <a:buChar char="•"/>
            </a:pPr>
            <a:r>
              <a:rPr lang="en-GB" sz="2000">
                <a:latin typeface="Calibri" pitchFamily="34" charset="0"/>
                <a:cs typeface="Times New Roman" pitchFamily="18" charset="0"/>
              </a:rPr>
              <a:t>The early embryo has two systems of ducts:</a:t>
            </a:r>
          </a:p>
          <a:p>
            <a:pPr eaLnBrk="1" hangingPunct="1">
              <a:buFont typeface="Arial" pitchFamily="34" charset="0"/>
              <a:buChar char="•"/>
            </a:pPr>
            <a:endParaRPr lang="en-GB" sz="2000">
              <a:latin typeface="Calibri" pitchFamily="34" charset="0"/>
              <a:cs typeface="Times New Roman" pitchFamily="18" charset="0"/>
            </a:endParaRPr>
          </a:p>
          <a:p>
            <a:pPr eaLnBrk="1" hangingPunct="1">
              <a:buFontTx/>
              <a:buChar char="-"/>
            </a:pPr>
            <a:r>
              <a:rPr lang="en-GB" sz="2000">
                <a:latin typeface="Calibri" pitchFamily="34" charset="0"/>
                <a:cs typeface="Times New Roman" pitchFamily="18" charset="0"/>
              </a:rPr>
              <a:t> Wolffian (Male)</a:t>
            </a:r>
          </a:p>
          <a:p>
            <a:pPr eaLnBrk="1" hangingPunct="1">
              <a:buFontTx/>
              <a:buChar char="-"/>
            </a:pPr>
            <a:r>
              <a:rPr lang="en-GB" sz="2000">
                <a:latin typeface="Calibri" pitchFamily="34" charset="0"/>
                <a:cs typeface="Times New Roman" pitchFamily="18" charset="0"/>
              </a:rPr>
              <a:t> Müllerian ducts (female) </a:t>
            </a:r>
          </a:p>
          <a:p>
            <a:pPr eaLnBrk="1" hangingPunct="1">
              <a:buFontTx/>
              <a:buChar char="-"/>
            </a:pPr>
            <a:endParaRPr lang="en-GB" sz="2000">
              <a:latin typeface="Calibri" pitchFamily="34" charset="0"/>
              <a:cs typeface="Times New Roman" pitchFamily="18" charset="0"/>
            </a:endParaRPr>
          </a:p>
          <a:p>
            <a:pPr eaLnBrk="1" hangingPunct="1"/>
            <a:r>
              <a:rPr lang="en-GB" sz="2000">
                <a:latin typeface="Calibri" pitchFamily="34" charset="0"/>
                <a:cs typeface="Times New Roman" pitchFamily="18" charset="0"/>
              </a:rPr>
              <a:t>The SRY gene product stimulates the indifferent gonad to develop into a testis and produces testosterone and anti-Müllerian hormone (AMH)</a:t>
            </a:r>
          </a:p>
          <a:p>
            <a:pPr eaLnBrk="1" hangingPunct="1">
              <a:buFont typeface="Arial" pitchFamily="34" charset="0"/>
              <a:buChar char="•"/>
            </a:pPr>
            <a:endParaRPr lang="en-GB" sz="2000">
              <a:latin typeface="Calibri" pitchFamily="34" charset="0"/>
              <a:cs typeface="Times New Roman" pitchFamily="18" charset="0"/>
            </a:endParaRPr>
          </a:p>
          <a:p>
            <a:pPr eaLnBrk="1" hangingPunct="1">
              <a:buFont typeface="Arial" pitchFamily="34" charset="0"/>
              <a:buChar char="•"/>
            </a:pPr>
            <a:r>
              <a:rPr lang="en-GB" sz="2000">
                <a:latin typeface="Calibri" pitchFamily="34" charset="0"/>
                <a:cs typeface="Times New Roman" pitchFamily="18" charset="0"/>
              </a:rPr>
              <a:t>Testosterone and dihydrotestosterone, induce formation of other organs in the male reproductive system, while AMH causes the degeneration of the Müllerian duct.</a:t>
            </a:r>
            <a:r>
              <a:rPr lang="en-GB" sz="2200">
                <a:latin typeface="Times New Roman" pitchFamily="18" charset="0"/>
                <a:cs typeface="Times New Roman" pitchFamily="18" charset="0"/>
              </a:rPr>
              <a:t> </a:t>
            </a:r>
            <a:endParaRPr lang="en-GB" sz="2200">
              <a:latin typeface="Calibri" pitchFamily="34" charset="0"/>
            </a:endParaRPr>
          </a:p>
        </p:txBody>
      </p:sp>
      <p:sp>
        <p:nvSpPr>
          <p:cNvPr id="5" name="Rectangle 4"/>
          <p:cNvSpPr/>
          <p:nvPr/>
        </p:nvSpPr>
        <p:spPr>
          <a:xfrm>
            <a:off x="2123728" y="188640"/>
            <a:ext cx="4894677" cy="553998"/>
          </a:xfrm>
          <a:prstGeom prst="rect">
            <a:avLst/>
          </a:prstGeom>
        </p:spPr>
        <p:txBody>
          <a:bodyPr wrap="none">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Endocrine effects of SRY</a:t>
            </a:r>
            <a:endParaRPr lang="en-US" sz="3000" dirty="0">
              <a:latin typeface="Arial" charset="0"/>
              <a:ea typeface="ＭＳ Ｐゴシック" charset="0"/>
              <a:cs typeface="ＭＳ Ｐゴシック" charset="0"/>
            </a:endParaRPr>
          </a:p>
        </p:txBody>
      </p:sp>
      <p:pic>
        <p:nvPicPr>
          <p:cNvPr id="2355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wolffia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765175"/>
            <a:ext cx="7210425"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123728" y="188640"/>
            <a:ext cx="4894677" cy="553998"/>
          </a:xfrm>
          <a:prstGeom prst="rect">
            <a:avLst/>
          </a:prstGeom>
        </p:spPr>
        <p:txBody>
          <a:bodyPr wrap="none">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Endocrine effects of SRY</a:t>
            </a:r>
            <a:endParaRPr lang="en-US" sz="3000" dirty="0">
              <a:latin typeface="Arial" charset="0"/>
              <a:ea typeface="ＭＳ Ｐゴシック" charset="0"/>
              <a:cs typeface="ＭＳ Ｐゴシック" charset="0"/>
            </a:endParaRPr>
          </a:p>
        </p:txBody>
      </p:sp>
      <p:pic>
        <p:nvPicPr>
          <p:cNvPr id="2457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5"/>
          <p:cNvSpPr txBox="1">
            <a:spLocks noChangeArrowheads="1"/>
          </p:cNvSpPr>
          <p:nvPr/>
        </p:nvSpPr>
        <p:spPr bwMode="auto">
          <a:xfrm>
            <a:off x="5292725" y="1412875"/>
            <a:ext cx="36004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b="1">
                <a:latin typeface="Calibri" pitchFamily="34" charset="0"/>
              </a:rPr>
              <a:t>Fig 1</a:t>
            </a:r>
            <a:r>
              <a:rPr lang="en-GB" sz="1800">
                <a:latin typeface="Calibri" pitchFamily="34" charset="0"/>
              </a:rPr>
              <a:t/>
            </a:r>
            <a:br>
              <a:rPr lang="en-GB" sz="1800">
                <a:latin typeface="Calibri" pitchFamily="34" charset="0"/>
              </a:rPr>
            </a:br>
            <a:r>
              <a:rPr lang="en-GB" sz="1800">
                <a:latin typeface="Calibri" pitchFamily="34" charset="0"/>
              </a:rPr>
              <a:t>Protrusion of the peritoneum and the beginning of the testicular descent into the inguinal canal.</a:t>
            </a:r>
            <a:br>
              <a:rPr lang="en-GB" sz="1800">
                <a:latin typeface="Calibri" pitchFamily="34" charset="0"/>
              </a:rPr>
            </a:br>
            <a:r>
              <a:rPr lang="en-GB" sz="1800">
                <a:latin typeface="Calibri" pitchFamily="34" charset="0"/>
              </a:rPr>
              <a:t/>
            </a:r>
            <a:br>
              <a:rPr lang="en-GB" sz="1800">
                <a:latin typeface="Calibri" pitchFamily="34" charset="0"/>
              </a:rPr>
            </a:br>
            <a:endParaRPr lang="en-GB" sz="1800">
              <a:latin typeface="Calibri" pitchFamily="34" charset="0"/>
            </a:endParaRPr>
          </a:p>
          <a:p>
            <a:pPr eaLnBrk="1" hangingPunct="1"/>
            <a:endParaRPr lang="en-GB" sz="1800" b="1">
              <a:latin typeface="Calibri" pitchFamily="34" charset="0"/>
            </a:endParaRPr>
          </a:p>
          <a:p>
            <a:pPr eaLnBrk="1" hangingPunct="1"/>
            <a:endParaRPr lang="en-GB" sz="1800" b="1">
              <a:latin typeface="Calibri" pitchFamily="34" charset="0"/>
            </a:endParaRPr>
          </a:p>
          <a:p>
            <a:pPr eaLnBrk="1" hangingPunct="1"/>
            <a:r>
              <a:rPr lang="en-GB" sz="1800" b="1">
                <a:latin typeface="Calibri" pitchFamily="34" charset="0"/>
              </a:rPr>
              <a:t>Fig. 2</a:t>
            </a:r>
            <a:r>
              <a:rPr lang="en-GB" sz="1800">
                <a:latin typeface="Calibri" pitchFamily="34" charset="0"/>
              </a:rPr>
              <a:t/>
            </a:r>
            <a:br>
              <a:rPr lang="en-GB" sz="1800">
                <a:latin typeface="Calibri" pitchFamily="34" charset="0"/>
              </a:rPr>
            </a:br>
            <a:endParaRPr lang="en-GB" sz="1800">
              <a:latin typeface="Calibri" pitchFamily="34" charset="0"/>
            </a:endParaRPr>
          </a:p>
          <a:p>
            <a:pPr eaLnBrk="1" hangingPunct="1"/>
            <a:r>
              <a:rPr lang="en-GB" sz="1800">
                <a:latin typeface="Calibri" pitchFamily="34" charset="0"/>
              </a:rPr>
              <a:t>Formation of the vaginal process is visible. It enters with the testis into the inguinal canal. Shown in blue is the gubernaculum that becomes increasingly shorter. </a:t>
            </a:r>
          </a:p>
          <a:p>
            <a:pPr eaLnBrk="1" hangingPunct="1"/>
            <a:endParaRPr lang="en-GB" sz="1800">
              <a:latin typeface="Calibri" pitchFamily="34" charset="0"/>
            </a:endParaRPr>
          </a:p>
        </p:txBody>
      </p:sp>
      <p:pic>
        <p:nvPicPr>
          <p:cNvPr id="25602" name="Picture 8" descr="descent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196975"/>
            <a:ext cx="2789237"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10" descr="descent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933825"/>
            <a:ext cx="2519363"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11"/>
          <p:cNvSpPr txBox="1">
            <a:spLocks noChangeArrowheads="1"/>
          </p:cNvSpPr>
          <p:nvPr/>
        </p:nvSpPr>
        <p:spPr bwMode="auto">
          <a:xfrm>
            <a:off x="611188" y="6453188"/>
            <a:ext cx="7705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a:latin typeface="Calibri" pitchFamily="34" charset="0"/>
              </a:rPr>
              <a:t>Taken from http://www.embryology.ch/anglais/ugenital/diffmorpho04.html</a:t>
            </a:r>
          </a:p>
        </p:txBody>
      </p:sp>
      <p:sp>
        <p:nvSpPr>
          <p:cNvPr id="8" name="Rectangle 7"/>
          <p:cNvSpPr/>
          <p:nvPr/>
        </p:nvSpPr>
        <p:spPr>
          <a:xfrm>
            <a:off x="2771800" y="188640"/>
            <a:ext cx="3534441" cy="553998"/>
          </a:xfrm>
          <a:prstGeom prst="rect">
            <a:avLst/>
          </a:prstGeom>
        </p:spPr>
        <p:txBody>
          <a:bodyPr wrap="none">
            <a:spAutoFit/>
          </a:bodyPr>
          <a:lstStyle/>
          <a:p>
            <a:pPr>
              <a:defRPr/>
            </a:pPr>
            <a:r>
              <a:rPr lang="en-GB"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Testicular descent</a:t>
            </a:r>
            <a:endParaRPr lang="en-US" sz="3000" dirty="0">
              <a:latin typeface="Arial" charset="0"/>
              <a:ea typeface="ＭＳ Ｐゴシック" charset="0"/>
              <a:cs typeface="ＭＳ Ｐゴシック" charset="0"/>
            </a:endParaRPr>
          </a:p>
        </p:txBody>
      </p:sp>
      <p:pic>
        <p:nvPicPr>
          <p:cNvPr id="2560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11588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168</TotalTime>
  <Words>1904</Words>
  <Application>Microsoft Office PowerPoint</Application>
  <PresentationFormat>On-screen Show (4:3)</PresentationFormat>
  <Paragraphs>210</Paragraphs>
  <Slides>48</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ＭＳ Ｐゴシック</vt:lpstr>
      <vt:lpstr>News Gothic MT</vt:lpstr>
      <vt:lpstr>Wingdings 2</vt:lpstr>
      <vt:lpstr>Calibri</vt:lpstr>
      <vt:lpstr>Arial Rounded MT Bold</vt:lpstr>
      <vt:lpstr>Times New Roman</vt:lpstr>
      <vt:lpstr>Wingdings</vt:lpstr>
      <vt:lpstr>Lucida Grande</vt:lpstr>
      <vt:lpstr>Breeze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Sheba</dc:creator>
  <cp:lastModifiedBy>Shiel, Nuala</cp:lastModifiedBy>
  <cp:revision>86</cp:revision>
  <dcterms:created xsi:type="dcterms:W3CDTF">2010-11-02T08:31:43Z</dcterms:created>
  <dcterms:modified xsi:type="dcterms:W3CDTF">2012-10-29T13:54:08Z</dcterms:modified>
</cp:coreProperties>
</file>