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2"/>
  </p:notesMasterIdLst>
  <p:sldIdLst>
    <p:sldId id="256" r:id="rId2"/>
    <p:sldId id="302" r:id="rId3"/>
    <p:sldId id="304" r:id="rId4"/>
    <p:sldId id="303" r:id="rId5"/>
    <p:sldId id="306" r:id="rId6"/>
    <p:sldId id="305" r:id="rId7"/>
    <p:sldId id="272" r:id="rId8"/>
    <p:sldId id="258" r:id="rId9"/>
    <p:sldId id="308" r:id="rId10"/>
    <p:sldId id="273" r:id="rId11"/>
    <p:sldId id="277" r:id="rId12"/>
    <p:sldId id="262" r:id="rId13"/>
    <p:sldId id="263" r:id="rId14"/>
    <p:sldId id="274" r:id="rId15"/>
    <p:sldId id="264" r:id="rId16"/>
    <p:sldId id="275" r:id="rId17"/>
    <p:sldId id="276" r:id="rId18"/>
    <p:sldId id="265" r:id="rId19"/>
    <p:sldId id="26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9" r:id="rId28"/>
    <p:sldId id="298" r:id="rId29"/>
    <p:sldId id="299" r:id="rId30"/>
    <p:sldId id="286" r:id="rId31"/>
    <p:sldId id="285" r:id="rId32"/>
    <p:sldId id="287" r:id="rId33"/>
    <p:sldId id="290" r:id="rId34"/>
    <p:sldId id="291" r:id="rId35"/>
    <p:sldId id="292" r:id="rId36"/>
    <p:sldId id="293" r:id="rId37"/>
    <p:sldId id="294" r:id="rId38"/>
    <p:sldId id="295" r:id="rId39"/>
    <p:sldId id="300" r:id="rId40"/>
    <p:sldId id="301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1AD4ED-9308-41E9-8906-1B0812902A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10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7483F-21F5-44B9-8F06-F266D00A3C8E}" type="slidenum">
              <a:rPr lang="en-US"/>
              <a:pPr/>
              <a:t>13</a:t>
            </a:fld>
            <a:endParaRPr lang="en-US"/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D3B38D-333E-4C0E-9303-FF936558F833}" type="slidenum">
              <a:rPr lang="en-GB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GB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2B875-5BC3-4E0D-86F2-9A0C9999DB62}" type="slidenum">
              <a:rPr lang="en-US"/>
              <a:pPr/>
              <a:t>38</a:t>
            </a:fld>
            <a:endParaRPr lang="en-US"/>
          </a:p>
        </p:txBody>
      </p:sp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BDF33385-C933-4A02-AD23-7AC49DD245CB}" type="slidenum">
              <a:rPr lang="en-GB" sz="1200">
                <a:latin typeface="Calibri" pitchFamily="34" charset="0"/>
                <a:cs typeface="Arial" charset="0"/>
              </a:rPr>
              <a:pPr algn="r"/>
              <a:t>38</a:t>
            </a:fld>
            <a:endParaRPr lang="en-GB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B9AA1-BBAB-484C-B7B7-88B5C64123F0}" type="slidenum">
              <a:rPr lang="en-US"/>
              <a:pPr/>
              <a:t>14</a:t>
            </a:fld>
            <a:endParaRPr lang="en-US"/>
          </a:p>
        </p:txBody>
      </p:sp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CT has significant limitations for defining tumour.  Even with contrast, it can be difficult to differentiate tumour from uterine body, bladder, bowel and to determine appropriate length of vagina to treat.  </a:t>
            </a:r>
          </a:p>
          <a:p>
            <a:r>
              <a:rPr lang="en-GB"/>
              <a:t>MRI provides superior soft tissue resolution and is the best imaging technique for staging gynae tumours.  Defines tumour size, and extent into surrounding tissues.</a:t>
            </a:r>
          </a:p>
          <a:p>
            <a:r>
              <a:rPr lang="en-GB"/>
              <a:t>In cervical cancer, detecting tumour invasion into parametrium, vagina and uterine body and surrounding structures.</a:t>
            </a:r>
          </a:p>
          <a:p>
            <a:r>
              <a:rPr lang="en-GB"/>
              <a:t>PET is useful for detecting pelvic, para-aortic and distant metastases.  Only useful for planning if can detect site – needs to be CT PET.  For local disease and defining target volume accurately – controversial as lacks adequate resolution.  Needs to be in conjunction.</a:t>
            </a:r>
          </a:p>
          <a:p>
            <a:endParaRPr lang="en-GB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91EC20-E5E5-4F14-919F-C1CB68516EC6}" type="slidenum">
              <a:rPr lang="en-GB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GB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B9487-2807-42C5-8391-9D65B0B9AD5A}" type="slidenum">
              <a:rPr lang="en-US"/>
              <a:pPr/>
              <a:t>15</a:t>
            </a:fld>
            <a:endParaRPr lang="en-US"/>
          </a:p>
        </p:txBody>
      </p:sp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9276349-ADB1-4DA1-AEBE-96DB419F091D}" type="slidenum">
              <a:rPr lang="en-GB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GB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1A0D05-E902-4619-A2EF-D13D7A1C7B18}" type="slidenum">
              <a:rPr lang="en-US"/>
              <a:pPr/>
              <a:t>18</a:t>
            </a:fld>
            <a:endParaRPr lang="en-US"/>
          </a:p>
        </p:txBody>
      </p:sp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02B4A6-1A2B-49C9-A1F6-DDB0587966E0}" type="slidenum">
              <a:rPr lang="en-GB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GB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3DE12-3FB4-4E39-BDE9-F3EA2DCE0F90}" type="slidenum">
              <a:rPr lang="en-US"/>
              <a:pPr/>
              <a:t>19</a:t>
            </a:fld>
            <a:endParaRPr lang="en-US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333081-FEEB-4DB6-8E47-15C7F71D5187}" type="slidenum">
              <a:rPr lang="en-GB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GB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6DD4C-4A9C-4637-A9BD-66E2E4F09896}" type="slidenum">
              <a:rPr lang="en-US"/>
              <a:pPr/>
              <a:t>34</a:t>
            </a:fld>
            <a:endParaRPr lang="en-US"/>
          </a:p>
        </p:txBody>
      </p:sp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C82E9B66-DC09-40BA-884C-258ABAF0D21E}" type="slidenum">
              <a:rPr lang="en-GB" sz="1200">
                <a:latin typeface="Calibri" pitchFamily="34" charset="0"/>
                <a:cs typeface="Arial" charset="0"/>
              </a:rPr>
              <a:pPr algn="r"/>
              <a:t>34</a:t>
            </a:fld>
            <a:endParaRPr lang="en-GB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5E792-902A-4199-AB36-408F6F5F96D0}" type="slidenum">
              <a:rPr lang="en-US"/>
              <a:pPr/>
              <a:t>35</a:t>
            </a:fld>
            <a:endParaRPr lang="en-US"/>
          </a:p>
        </p:txBody>
      </p:sp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A09372E-9914-434F-A992-97E8EF62B535}" type="slidenum">
              <a:rPr lang="en-GB" sz="1200">
                <a:latin typeface="Calibri" pitchFamily="34" charset="0"/>
                <a:cs typeface="Arial" charset="0"/>
              </a:rPr>
              <a:pPr algn="r"/>
              <a:t>35</a:t>
            </a:fld>
            <a:endParaRPr lang="en-GB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94959-FEB0-4FC4-81F9-151C6DD9A00F}" type="slidenum">
              <a:rPr lang="en-US"/>
              <a:pPr/>
              <a:t>36</a:t>
            </a:fld>
            <a:endParaRPr lang="en-US"/>
          </a:p>
        </p:txBody>
      </p:sp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CC8ADE1B-E935-409C-AD65-8F57E990B906}" type="slidenum">
              <a:rPr lang="en-GB" sz="1200">
                <a:latin typeface="Calibri" pitchFamily="34" charset="0"/>
                <a:cs typeface="Arial" charset="0"/>
              </a:rPr>
              <a:pPr algn="r"/>
              <a:t>36</a:t>
            </a:fld>
            <a:endParaRPr lang="en-GB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BF808-96F9-4BFA-BDD5-6AFE52B82136}" type="slidenum">
              <a:rPr lang="en-US"/>
              <a:pPr/>
              <a:t>37</a:t>
            </a:fld>
            <a:endParaRPr lang="en-US"/>
          </a:p>
        </p:txBody>
      </p:sp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64EE3D2-5B31-4749-B0EC-EB75D1423FF3}" type="slidenum">
              <a:rPr lang="en-GB" sz="1200">
                <a:latin typeface="Calibri" pitchFamily="34" charset="0"/>
                <a:cs typeface="Arial" charset="0"/>
              </a:rPr>
              <a:pPr algn="r"/>
              <a:t>37</a:t>
            </a:fld>
            <a:endParaRPr lang="en-GB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C3A6AA5-6BE4-4461-889A-FDE9523A40E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475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65AA7-709A-46F9-9DD1-3B93F828C8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015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8E25D-A3FC-4306-908A-3CE959A688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342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521FD-BEA0-48BC-A887-2A45174711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311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9CB85-B2CC-498A-8C30-D48211D7AF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665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AA539-C31B-4C5B-9157-7666A65CEE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722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56190-8868-4E96-83CC-73E3F99640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840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F9F8E-7EC9-4B32-BB99-567C09D91F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05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C2CE2-FE29-4CA9-8285-7977395EF4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65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A14E4-813F-4ED0-B981-97C421E4AB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947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C642F-A6D2-469A-A63B-338D6FF464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631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GB" alt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GB" alt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DA71BD5C-084F-453C-8E40-385D8CED974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373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524000"/>
            <a:ext cx="7781999" cy="1752600"/>
          </a:xfrm>
        </p:spPr>
        <p:txBody>
          <a:bodyPr/>
          <a:lstStyle/>
          <a:p>
            <a:r>
              <a:rPr lang="en-GB" sz="4800" dirty="0" smtClean="0">
                <a:latin typeface="+mn-lt"/>
              </a:rPr>
              <a:t>Principles and applications of radiotherapy</a:t>
            </a:r>
            <a:endParaRPr lang="en-US" sz="4800" dirty="0">
              <a:latin typeface="+mn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200" dirty="0"/>
              <a:t>Dr Park</a:t>
            </a:r>
          </a:p>
          <a:p>
            <a:r>
              <a:rPr lang="en-GB" dirty="0" smtClean="0"/>
              <a:t>Consultant </a:t>
            </a:r>
            <a:r>
              <a:rPr lang="en-GB" dirty="0"/>
              <a:t>Clinical Oncology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Mechanism of Cell Death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Direct and indirect damage of DNA leading to mitotic crisis.</a:t>
            </a:r>
          </a:p>
          <a:p>
            <a:r>
              <a:rPr lang="en-GB"/>
              <a:t>Apoptosis</a:t>
            </a:r>
          </a:p>
          <a:p>
            <a:r>
              <a:rPr lang="en-GB"/>
              <a:t>Senesence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 anchor="ctr"/>
          <a:lstStyle/>
          <a:p>
            <a:r>
              <a:rPr lang="en-GB" sz="3800"/>
              <a:t>Radiotherapy Principles</a:t>
            </a:r>
          </a:p>
        </p:txBody>
      </p:sp>
      <p:sp>
        <p:nvSpPr>
          <p:cNvPr id="52227" name="Freeform 3"/>
          <p:cNvSpPr>
            <a:spLocks/>
          </p:cNvSpPr>
          <p:nvPr/>
        </p:nvSpPr>
        <p:spPr bwMode="auto">
          <a:xfrm>
            <a:off x="5003800" y="2428875"/>
            <a:ext cx="3140075" cy="2857500"/>
          </a:xfrm>
          <a:custGeom>
            <a:avLst/>
            <a:gdLst>
              <a:gd name="connsiteX0" fmla="*/ 0 w 3399"/>
              <a:gd name="connsiteY0" fmla="*/ 2336 h 2336"/>
              <a:gd name="connsiteX1" fmla="*/ 589 w 3399"/>
              <a:gd name="connsiteY1" fmla="*/ 2329 h 2336"/>
              <a:gd name="connsiteX2" fmla="*/ 1139 w 3399"/>
              <a:gd name="connsiteY2" fmla="*/ 2324 h 2336"/>
              <a:gd name="connsiteX3" fmla="*/ 1296 w 3399"/>
              <a:gd name="connsiteY3" fmla="*/ 2308 h 2336"/>
              <a:gd name="connsiteX4" fmla="*/ 1358 w 3399"/>
              <a:gd name="connsiteY4" fmla="*/ 2308 h 2336"/>
              <a:gd name="connsiteX5" fmla="*/ 1453 w 3399"/>
              <a:gd name="connsiteY5" fmla="*/ 2256 h 2336"/>
              <a:gd name="connsiteX6" fmla="*/ 1641 w 3399"/>
              <a:gd name="connsiteY6" fmla="*/ 2041 h 2336"/>
              <a:gd name="connsiteX7" fmla="*/ 1835 w 3399"/>
              <a:gd name="connsiteY7" fmla="*/ 1457 h 2336"/>
              <a:gd name="connsiteX8" fmla="*/ 2075 w 3399"/>
              <a:gd name="connsiteY8" fmla="*/ 593 h 2336"/>
              <a:gd name="connsiteX9" fmla="*/ 2275 w 3399"/>
              <a:gd name="connsiteY9" fmla="*/ 167 h 2336"/>
              <a:gd name="connsiteX10" fmla="*/ 2510 w 3399"/>
              <a:gd name="connsiteY10" fmla="*/ 25 h 2336"/>
              <a:gd name="connsiteX11" fmla="*/ 2795 w 3399"/>
              <a:gd name="connsiteY11" fmla="*/ 17 h 2336"/>
              <a:gd name="connsiteX12" fmla="*/ 3399 w 3399"/>
              <a:gd name="connsiteY12" fmla="*/ 15 h 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99" h="2336">
                <a:moveTo>
                  <a:pt x="0" y="2336"/>
                </a:moveTo>
                <a:lnTo>
                  <a:pt x="589" y="2329"/>
                </a:lnTo>
                <a:lnTo>
                  <a:pt x="1139" y="2324"/>
                </a:lnTo>
                <a:cubicBezTo>
                  <a:pt x="1257" y="2321"/>
                  <a:pt x="1260" y="2311"/>
                  <a:pt x="1296" y="2308"/>
                </a:cubicBezTo>
                <a:cubicBezTo>
                  <a:pt x="1332" y="2305"/>
                  <a:pt x="1332" y="2317"/>
                  <a:pt x="1358" y="2308"/>
                </a:cubicBezTo>
                <a:cubicBezTo>
                  <a:pt x="1384" y="2299"/>
                  <a:pt x="1406" y="2300"/>
                  <a:pt x="1453" y="2256"/>
                </a:cubicBezTo>
                <a:cubicBezTo>
                  <a:pt x="1500" y="2212"/>
                  <a:pt x="1577" y="2174"/>
                  <a:pt x="1641" y="2041"/>
                </a:cubicBezTo>
                <a:cubicBezTo>
                  <a:pt x="1705" y="1908"/>
                  <a:pt x="1763" y="1698"/>
                  <a:pt x="1835" y="1457"/>
                </a:cubicBezTo>
                <a:cubicBezTo>
                  <a:pt x="1907" y="1216"/>
                  <a:pt x="2002" y="808"/>
                  <a:pt x="2075" y="593"/>
                </a:cubicBezTo>
                <a:cubicBezTo>
                  <a:pt x="2148" y="378"/>
                  <a:pt x="2202" y="262"/>
                  <a:pt x="2275" y="167"/>
                </a:cubicBezTo>
                <a:cubicBezTo>
                  <a:pt x="2348" y="72"/>
                  <a:pt x="2423" y="50"/>
                  <a:pt x="2510" y="25"/>
                </a:cubicBezTo>
                <a:cubicBezTo>
                  <a:pt x="2597" y="0"/>
                  <a:pt x="2647" y="19"/>
                  <a:pt x="2795" y="17"/>
                </a:cubicBezTo>
                <a:cubicBezTo>
                  <a:pt x="2943" y="15"/>
                  <a:pt x="3370" y="15"/>
                  <a:pt x="3399" y="15"/>
                </a:cubicBezTo>
              </a:path>
            </a:pathLst>
          </a:custGeom>
          <a:noFill/>
          <a:ln w="508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endParaRPr lang="en-GB">
              <a:solidFill>
                <a:srgbClr val="594740"/>
              </a:solidFill>
              <a:cs typeface="Arial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95288" y="1773238"/>
            <a:ext cx="339090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7325" indent="-1873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Tx/>
              <a:buChar char="–"/>
            </a:pPr>
            <a:r>
              <a:rPr lang="en-GB">
                <a:cs typeface="Arial" charset="0"/>
              </a:rPr>
              <a:t>Relationship between dose and tumour control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Tx/>
              <a:buChar char="–"/>
            </a:pPr>
            <a:r>
              <a:rPr lang="en-GB">
                <a:cs typeface="Arial" charset="0"/>
              </a:rPr>
              <a:t>Dose limited by risk of toxicity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Tx/>
              <a:buChar char="–"/>
            </a:pPr>
            <a:r>
              <a:rPr lang="en-GB">
                <a:cs typeface="Arial" charset="0"/>
              </a:rPr>
              <a:t>Exploiting difference in tumour and normal tissue response to radiotherapy.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>
                <a:cs typeface="Arial" charset="0"/>
              </a:rPr>
              <a:t>		</a:t>
            </a:r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5143500" y="2428875"/>
            <a:ext cx="3024188" cy="2865438"/>
          </a:xfrm>
          <a:custGeom>
            <a:avLst/>
            <a:gdLst>
              <a:gd name="T0" fmla="*/ 0 w 3231"/>
              <a:gd name="T1" fmla="*/ 2865438 h 2335"/>
              <a:gd name="T2" fmla="*/ 828352 w 3231"/>
              <a:gd name="T3" fmla="*/ 2858075 h 2335"/>
              <a:gd name="T4" fmla="*/ 1343148 w 3231"/>
              <a:gd name="T5" fmla="*/ 2851939 h 2335"/>
              <a:gd name="T6" fmla="*/ 1490098 w 3231"/>
              <a:gd name="T7" fmla="*/ 2832304 h 2335"/>
              <a:gd name="T8" fmla="*/ 1548130 w 3231"/>
              <a:gd name="T9" fmla="*/ 2832304 h 2335"/>
              <a:gd name="T10" fmla="*/ 1637049 w 3231"/>
              <a:gd name="T11" fmla="*/ 2768492 h 2335"/>
              <a:gd name="T12" fmla="*/ 1813015 w 3231"/>
              <a:gd name="T13" fmla="*/ 2504650 h 2335"/>
              <a:gd name="T14" fmla="*/ 1994598 w 3231"/>
              <a:gd name="T15" fmla="*/ 1787984 h 2335"/>
              <a:gd name="T16" fmla="*/ 2219236 w 3231"/>
              <a:gd name="T17" fmla="*/ 727711 h 2335"/>
              <a:gd name="T18" fmla="*/ 2406434 w 3231"/>
              <a:gd name="T19" fmla="*/ 204937 h 2335"/>
              <a:gd name="T20" fmla="*/ 2626392 w 3231"/>
              <a:gd name="T21" fmla="*/ 30679 h 2335"/>
              <a:gd name="T22" fmla="*/ 2893149 w 3231"/>
              <a:gd name="T23" fmla="*/ 20862 h 2335"/>
              <a:gd name="T24" fmla="*/ 3024188 w 3231"/>
              <a:gd name="T25" fmla="*/ 18408 h 23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31"/>
              <a:gd name="T40" fmla="*/ 0 h 2335"/>
              <a:gd name="T41" fmla="*/ 3231 w 3231"/>
              <a:gd name="T42" fmla="*/ 2335 h 23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31" h="2335">
                <a:moveTo>
                  <a:pt x="0" y="2335"/>
                </a:moveTo>
                <a:cubicBezTo>
                  <a:pt x="147" y="2334"/>
                  <a:pt x="646" y="2331"/>
                  <a:pt x="885" y="2329"/>
                </a:cubicBezTo>
                <a:cubicBezTo>
                  <a:pt x="1124" y="2327"/>
                  <a:pt x="1317" y="2327"/>
                  <a:pt x="1435" y="2324"/>
                </a:cubicBezTo>
                <a:cubicBezTo>
                  <a:pt x="1553" y="2321"/>
                  <a:pt x="1556" y="2311"/>
                  <a:pt x="1592" y="2308"/>
                </a:cubicBezTo>
                <a:cubicBezTo>
                  <a:pt x="1628" y="2305"/>
                  <a:pt x="1628" y="2317"/>
                  <a:pt x="1654" y="2308"/>
                </a:cubicBezTo>
                <a:cubicBezTo>
                  <a:pt x="1680" y="2299"/>
                  <a:pt x="1702" y="2300"/>
                  <a:pt x="1749" y="2256"/>
                </a:cubicBezTo>
                <a:cubicBezTo>
                  <a:pt x="1796" y="2212"/>
                  <a:pt x="1873" y="2174"/>
                  <a:pt x="1937" y="2041"/>
                </a:cubicBezTo>
                <a:cubicBezTo>
                  <a:pt x="2001" y="1908"/>
                  <a:pt x="2059" y="1698"/>
                  <a:pt x="2131" y="1457"/>
                </a:cubicBezTo>
                <a:cubicBezTo>
                  <a:pt x="2203" y="1216"/>
                  <a:pt x="2298" y="808"/>
                  <a:pt x="2371" y="593"/>
                </a:cubicBezTo>
                <a:cubicBezTo>
                  <a:pt x="2444" y="378"/>
                  <a:pt x="2498" y="262"/>
                  <a:pt x="2571" y="167"/>
                </a:cubicBezTo>
                <a:cubicBezTo>
                  <a:pt x="2644" y="72"/>
                  <a:pt x="2719" y="50"/>
                  <a:pt x="2806" y="25"/>
                </a:cubicBezTo>
                <a:cubicBezTo>
                  <a:pt x="2893" y="0"/>
                  <a:pt x="3020" y="19"/>
                  <a:pt x="3091" y="17"/>
                </a:cubicBezTo>
                <a:cubicBezTo>
                  <a:pt x="3162" y="15"/>
                  <a:pt x="3202" y="15"/>
                  <a:pt x="3231" y="15"/>
                </a:cubicBezTo>
              </a:path>
            </a:pathLst>
          </a:cu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GB">
              <a:cs typeface="Arial" charset="0"/>
            </a:endParaRP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6902450" y="3068638"/>
            <a:ext cx="46038" cy="2217737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5003800" y="5300663"/>
            <a:ext cx="32400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V="1">
            <a:off x="5003800" y="2060575"/>
            <a:ext cx="0" cy="32400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7286625" y="428625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GB" sz="2000">
                <a:solidFill>
                  <a:srgbClr val="FF33CC"/>
                </a:solidFill>
                <a:cs typeface="Arial" charset="0"/>
              </a:rPr>
              <a:t>Complications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5219700" y="3068638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Tumour Control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580063" y="5373688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GB" sz="2000">
                <a:solidFill>
                  <a:schemeClr val="tx2"/>
                </a:solidFill>
                <a:cs typeface="Arial" charset="0"/>
              </a:rPr>
              <a:t>Dose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3563938" y="3573463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GB" sz="2000">
                <a:solidFill>
                  <a:schemeClr val="tx2"/>
                </a:solidFill>
                <a:cs typeface="Arial" charset="0"/>
              </a:rPr>
              <a:t>Incidence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285852" y="5214950"/>
            <a:ext cx="1857388" cy="1357322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97" name="Oval 6"/>
          <p:cNvSpPr>
            <a:spLocks noChangeArrowheads="1"/>
          </p:cNvSpPr>
          <p:nvPr/>
        </p:nvSpPr>
        <p:spPr bwMode="auto">
          <a:xfrm>
            <a:off x="304800" y="1981200"/>
            <a:ext cx="2514600" cy="3733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250950"/>
          </a:xfrm>
        </p:spPr>
        <p:txBody>
          <a:bodyPr anchor="ctr"/>
          <a:lstStyle/>
          <a:p>
            <a:r>
              <a:rPr lang="en-GB" sz="3400"/>
              <a:t>Target Volume Definitions </a:t>
            </a:r>
            <a:br>
              <a:rPr lang="en-GB" sz="3400"/>
            </a:br>
            <a:r>
              <a:rPr lang="en-GB" sz="3400"/>
              <a:t>ICRU 50 and ICRU 62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05200" y="1981200"/>
            <a:ext cx="5638800" cy="4114800"/>
          </a:xfrm>
        </p:spPr>
        <p:txBody>
          <a:bodyPr>
            <a:normAutofit/>
          </a:bodyPr>
          <a:lstStyle/>
          <a:p>
            <a:pPr marL="319088" indent="-319088">
              <a:lnSpc>
                <a:spcPct val="80000"/>
              </a:lnSpc>
              <a:buFontTx/>
              <a:buNone/>
            </a:pPr>
            <a:r>
              <a:rPr lang="en-GB" sz="2800"/>
              <a:t>GTV  	Macroscopic disease</a:t>
            </a:r>
          </a:p>
          <a:p>
            <a:pPr marL="319088" indent="-319088">
              <a:lnSpc>
                <a:spcPct val="80000"/>
              </a:lnSpc>
              <a:buFontTx/>
              <a:buNone/>
            </a:pPr>
            <a:endParaRPr lang="en-GB" sz="2800"/>
          </a:p>
          <a:p>
            <a:pPr marL="319088" indent="-319088">
              <a:lnSpc>
                <a:spcPct val="80000"/>
              </a:lnSpc>
              <a:buFontTx/>
              <a:buNone/>
            </a:pPr>
            <a:r>
              <a:rPr lang="en-GB" sz="2800"/>
              <a:t>CTV 	Microscopic disease</a:t>
            </a:r>
          </a:p>
          <a:p>
            <a:pPr marL="319088" indent="-319088">
              <a:lnSpc>
                <a:spcPct val="80000"/>
              </a:lnSpc>
              <a:buFontTx/>
              <a:buNone/>
            </a:pPr>
            <a:endParaRPr lang="en-GB" sz="2800"/>
          </a:p>
          <a:p>
            <a:pPr marL="319088" indent="-319088">
              <a:lnSpc>
                <a:spcPct val="80000"/>
              </a:lnSpc>
              <a:buFontTx/>
              <a:buNone/>
            </a:pPr>
            <a:r>
              <a:rPr lang="en-GB" sz="2800"/>
              <a:t>PTV  		Margin added</a:t>
            </a:r>
          </a:p>
          <a:p>
            <a:pPr marL="319088" indent="-319088">
              <a:lnSpc>
                <a:spcPct val="80000"/>
              </a:lnSpc>
              <a:buFontTx/>
              <a:buNone/>
            </a:pPr>
            <a:r>
              <a:rPr lang="en-GB" sz="2800"/>
              <a:t>		IM	internal organ motion 	SM 	daily set-up error</a:t>
            </a:r>
          </a:p>
          <a:p>
            <a:pPr marL="319088" indent="-319088">
              <a:lnSpc>
                <a:spcPct val="80000"/>
              </a:lnSpc>
              <a:buFontTx/>
              <a:buNone/>
            </a:pPr>
            <a:endParaRPr lang="en-GB" sz="2800"/>
          </a:p>
          <a:p>
            <a:pPr marL="319088" indent="-319088">
              <a:lnSpc>
                <a:spcPct val="80000"/>
              </a:lnSpc>
              <a:buFontTx/>
              <a:buNone/>
            </a:pPr>
            <a:r>
              <a:rPr lang="en-GB" sz="2800"/>
              <a:t>OAR		Organs at risk</a:t>
            </a:r>
          </a:p>
        </p:txBody>
      </p:sp>
      <p:sp>
        <p:nvSpPr>
          <p:cNvPr id="8200" name="Oval 5"/>
          <p:cNvSpPr>
            <a:spLocks noChangeArrowheads="1"/>
          </p:cNvSpPr>
          <p:nvPr/>
        </p:nvSpPr>
        <p:spPr bwMode="auto">
          <a:xfrm>
            <a:off x="609600" y="2438400"/>
            <a:ext cx="1905000" cy="2895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201" name="Oval 4"/>
          <p:cNvSpPr>
            <a:spLocks noChangeArrowheads="1"/>
          </p:cNvSpPr>
          <p:nvPr/>
        </p:nvSpPr>
        <p:spPr bwMode="auto">
          <a:xfrm>
            <a:off x="838200" y="2743200"/>
            <a:ext cx="1447800" cy="2362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202" name="Line 7"/>
          <p:cNvSpPr>
            <a:spLocks noChangeShapeType="1"/>
          </p:cNvSpPr>
          <p:nvPr/>
        </p:nvSpPr>
        <p:spPr bwMode="auto">
          <a:xfrm flipV="1">
            <a:off x="1752600" y="22860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3" name="Line 8"/>
          <p:cNvSpPr>
            <a:spLocks noChangeShapeType="1"/>
          </p:cNvSpPr>
          <p:nvPr/>
        </p:nvSpPr>
        <p:spPr bwMode="auto">
          <a:xfrm flipV="1">
            <a:off x="2362200" y="3286125"/>
            <a:ext cx="709613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4" name="Line 9"/>
          <p:cNvSpPr>
            <a:spLocks noChangeShapeType="1"/>
          </p:cNvSpPr>
          <p:nvPr/>
        </p:nvSpPr>
        <p:spPr bwMode="auto">
          <a:xfrm flipH="1" flipV="1">
            <a:off x="2643188" y="4071938"/>
            <a:ext cx="4286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2786063" y="5786438"/>
            <a:ext cx="357187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1752600" y="5334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4643438" cy="1143000"/>
          </a:xfrm>
        </p:spPr>
        <p:txBody>
          <a:bodyPr anchor="ctr">
            <a:normAutofit/>
          </a:bodyPr>
          <a:lstStyle/>
          <a:p>
            <a:r>
              <a:rPr lang="en-GB" sz="3300"/>
              <a:t>Target Volume Definitions </a:t>
            </a:r>
            <a:br>
              <a:rPr lang="en-GB" sz="3300"/>
            </a:br>
            <a:r>
              <a:rPr lang="en-GB" sz="3300"/>
              <a:t>ICRU 50 and ICRU 62</a:t>
            </a:r>
          </a:p>
        </p:txBody>
      </p:sp>
      <p:sp>
        <p:nvSpPr>
          <p:cNvPr id="9219" name="Oval 4"/>
          <p:cNvSpPr>
            <a:spLocks noChangeArrowheads="1"/>
          </p:cNvSpPr>
          <p:nvPr/>
        </p:nvSpPr>
        <p:spPr bwMode="auto">
          <a:xfrm>
            <a:off x="838200" y="2743200"/>
            <a:ext cx="1447800" cy="2362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220" name="Line 7"/>
          <p:cNvSpPr>
            <a:spLocks noChangeShapeType="1"/>
          </p:cNvSpPr>
          <p:nvPr/>
        </p:nvSpPr>
        <p:spPr bwMode="auto">
          <a:xfrm flipV="1">
            <a:off x="1571625" y="200025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1" name="TextBox 12"/>
          <p:cNvSpPr txBox="1">
            <a:spLocks noChangeArrowheads="1"/>
          </p:cNvSpPr>
          <p:nvPr/>
        </p:nvSpPr>
        <p:spPr bwMode="auto">
          <a:xfrm>
            <a:off x="2857500" y="1714500"/>
            <a:ext cx="2143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GTV – macroscopic disease</a:t>
            </a:r>
          </a:p>
        </p:txBody>
      </p:sp>
      <p:pic>
        <p:nvPicPr>
          <p:cNvPr id="9222" name="Picture 2050" descr="C:\Documents and Settings\alextaylor\My Documents\MEP pictures\ct gt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4" t="18373" r="12796" b="13124"/>
          <a:stretch>
            <a:fillRect/>
          </a:stretch>
        </p:blipFill>
        <p:spPr bwMode="auto">
          <a:xfrm>
            <a:off x="5072063" y="3571875"/>
            <a:ext cx="384175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051" descr="C:\Documents and Settings\alextaylor\My Documents\MEP pictures\3d gt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8" t="13124" r="22638" b="13124"/>
          <a:stretch>
            <a:fillRect/>
          </a:stretch>
        </p:blipFill>
        <p:spPr bwMode="auto">
          <a:xfrm>
            <a:off x="6715125" y="214313"/>
            <a:ext cx="22034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7772400" cy="819150"/>
          </a:xfrm>
        </p:spPr>
        <p:txBody>
          <a:bodyPr anchor="ctr"/>
          <a:lstStyle/>
          <a:p>
            <a:r>
              <a:rPr lang="en-GB" sz="3400"/>
              <a:t>Gross tumour volume (GTV)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1571625"/>
            <a:ext cx="5541963" cy="4524375"/>
          </a:xfrm>
        </p:spPr>
        <p:txBody>
          <a:bodyPr/>
          <a:lstStyle/>
          <a:p>
            <a:pPr marL="319088" indent="-319088"/>
            <a:r>
              <a:rPr lang="en-GB" sz="2700"/>
              <a:t>Macroscopic disease  = Volume to receive a high dose</a:t>
            </a:r>
          </a:p>
          <a:p>
            <a:pPr marL="319088" indent="-319088"/>
            <a:r>
              <a:rPr lang="en-GB" sz="2700"/>
              <a:t>If geographical miss will inevitably fail</a:t>
            </a:r>
          </a:p>
          <a:p>
            <a:pPr marL="319088" indent="-319088"/>
            <a:endParaRPr lang="en-GB" sz="2700"/>
          </a:p>
          <a:p>
            <a:pPr marL="319088" indent="-319088">
              <a:lnSpc>
                <a:spcPct val="90000"/>
              </a:lnSpc>
            </a:pPr>
            <a:r>
              <a:rPr lang="en-GB" sz="2700"/>
              <a:t>Localisation</a:t>
            </a:r>
          </a:p>
          <a:p>
            <a:pPr marL="639763" lvl="1" indent="-273050">
              <a:lnSpc>
                <a:spcPct val="90000"/>
              </a:lnSpc>
            </a:pPr>
            <a:r>
              <a:rPr lang="en-GB" sz="2400"/>
              <a:t>CT   </a:t>
            </a:r>
            <a:r>
              <a:rPr lang="en-GB" sz="2000"/>
              <a:t>- intravenous contrast</a:t>
            </a:r>
          </a:p>
          <a:p>
            <a:pPr marL="639763" lvl="1" indent="-273050">
              <a:lnSpc>
                <a:spcPct val="90000"/>
              </a:lnSpc>
            </a:pPr>
            <a:r>
              <a:rPr lang="en-GB" sz="2400"/>
              <a:t>MRI </a:t>
            </a:r>
          </a:p>
          <a:p>
            <a:pPr marL="639763" lvl="1" indent="-273050">
              <a:lnSpc>
                <a:spcPct val="90000"/>
              </a:lnSpc>
            </a:pPr>
            <a:r>
              <a:rPr lang="en-GB" sz="2400"/>
              <a:t>CT-PET </a:t>
            </a:r>
          </a:p>
          <a:p>
            <a:pPr marL="639763" lvl="1" indent="-273050">
              <a:lnSpc>
                <a:spcPct val="90000"/>
              </a:lnSpc>
            </a:pPr>
            <a:r>
              <a:rPr lang="en-GB" sz="2400"/>
              <a:t>Clinical examination</a:t>
            </a:r>
            <a:endParaRPr lang="en-GB"/>
          </a:p>
        </p:txBody>
      </p:sp>
      <p:pic>
        <p:nvPicPr>
          <p:cNvPr id="28676" name="Picture 1027" descr="C:\Documents and Settings\alextaylor\My Documents\BIR talk\aguh sa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3" t="4167" r="26512" b="37500"/>
          <a:stretch>
            <a:fillRect/>
          </a:stretch>
        </p:blipFill>
        <p:spPr bwMode="auto">
          <a:xfrm>
            <a:off x="6215063" y="2357438"/>
            <a:ext cx="2676525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4643438" cy="1143000"/>
          </a:xfrm>
        </p:spPr>
        <p:txBody>
          <a:bodyPr anchor="ctr">
            <a:normAutofit/>
          </a:bodyPr>
          <a:lstStyle/>
          <a:p>
            <a:r>
              <a:rPr lang="en-GB" sz="3300"/>
              <a:t>Target Volume Definitions </a:t>
            </a:r>
            <a:br>
              <a:rPr lang="en-GB" sz="3300"/>
            </a:br>
            <a:r>
              <a:rPr lang="en-GB" sz="3300"/>
              <a:t>ICRU 50 and ICRU 62</a:t>
            </a:r>
          </a:p>
        </p:txBody>
      </p:sp>
      <p:sp>
        <p:nvSpPr>
          <p:cNvPr id="12291" name="Oval 5"/>
          <p:cNvSpPr>
            <a:spLocks noChangeArrowheads="1"/>
          </p:cNvSpPr>
          <p:nvPr/>
        </p:nvSpPr>
        <p:spPr bwMode="auto">
          <a:xfrm>
            <a:off x="609600" y="2438400"/>
            <a:ext cx="1905000" cy="2895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838200" y="2743200"/>
            <a:ext cx="1447800" cy="2362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 flipV="1">
            <a:off x="1571625" y="200025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 flipV="1">
            <a:off x="2362200" y="3286125"/>
            <a:ext cx="709613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5" name="TextBox 12"/>
          <p:cNvSpPr txBox="1">
            <a:spLocks noChangeArrowheads="1"/>
          </p:cNvSpPr>
          <p:nvPr/>
        </p:nvSpPr>
        <p:spPr bwMode="auto">
          <a:xfrm>
            <a:off x="2857500" y="1714500"/>
            <a:ext cx="2143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GTV – macroscopic disease</a:t>
            </a:r>
          </a:p>
        </p:txBody>
      </p:sp>
      <p:sp>
        <p:nvSpPr>
          <p:cNvPr id="12296" name="TextBox 13"/>
          <p:cNvSpPr txBox="1">
            <a:spLocks noChangeArrowheads="1"/>
          </p:cNvSpPr>
          <p:nvPr/>
        </p:nvSpPr>
        <p:spPr bwMode="auto">
          <a:xfrm>
            <a:off x="3214688" y="2857500"/>
            <a:ext cx="1928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CTV – microscopic disease</a:t>
            </a:r>
          </a:p>
        </p:txBody>
      </p:sp>
      <p:pic>
        <p:nvPicPr>
          <p:cNvPr id="12297" name="Picture 2" descr="C:\Documents and Settings\alextaylor\My Documents\MEP pictures\ct ct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4" t="18373" r="12796" b="13124"/>
          <a:stretch>
            <a:fillRect/>
          </a:stretch>
        </p:blipFill>
        <p:spPr bwMode="auto">
          <a:xfrm>
            <a:off x="5072063" y="3571875"/>
            <a:ext cx="38576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3" descr="C:\Documents and Settings\alextaylor\My Documents\MEP pictures\3d ct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8" t="13124" r="22638" b="13124"/>
          <a:stretch>
            <a:fillRect/>
          </a:stretch>
        </p:blipFill>
        <p:spPr bwMode="auto">
          <a:xfrm>
            <a:off x="6715125" y="214313"/>
            <a:ext cx="2198688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0375" y="277813"/>
            <a:ext cx="8229600" cy="1139825"/>
          </a:xfrm>
        </p:spPr>
        <p:txBody>
          <a:bodyPr anchor="ctr">
            <a:normAutofit/>
          </a:bodyPr>
          <a:lstStyle/>
          <a:p>
            <a:r>
              <a:rPr lang="en-GB" sz="3800"/>
              <a:t>CTV</a:t>
            </a:r>
            <a:br>
              <a:rPr lang="en-GB" sz="3800"/>
            </a:br>
            <a:r>
              <a:rPr lang="en-GB" sz="3800"/>
              <a:t>(Clinical target volume)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600200"/>
            <a:ext cx="8229600" cy="4500563"/>
          </a:xfrm>
        </p:spPr>
        <p:txBody>
          <a:bodyPr/>
          <a:lstStyle/>
          <a:p>
            <a:pPr marL="319088" indent="-319088">
              <a:buFontTx/>
              <a:buNone/>
            </a:pPr>
            <a:r>
              <a:rPr lang="en-GB" sz="2900"/>
              <a:t>What should be included in the CTV?</a:t>
            </a:r>
          </a:p>
          <a:p>
            <a:pPr marL="319088" indent="-319088">
              <a:buFontTx/>
              <a:buNone/>
            </a:pPr>
            <a:r>
              <a:rPr lang="en-GB" sz="2900"/>
              <a:t>	</a:t>
            </a:r>
          </a:p>
          <a:p>
            <a:pPr marL="639763" lvl="1" indent="-273050"/>
            <a:r>
              <a:rPr lang="en-GB"/>
              <a:t>Direct spread</a:t>
            </a:r>
          </a:p>
          <a:p>
            <a:pPr marL="639763" lvl="1" indent="-273050">
              <a:buFontTx/>
              <a:buNone/>
            </a:pPr>
            <a:endParaRPr lang="en-GB"/>
          </a:p>
          <a:p>
            <a:pPr marL="639763" lvl="1" indent="-273050"/>
            <a:r>
              <a:rPr lang="en-GB"/>
              <a:t>Lymphatic drainage</a:t>
            </a:r>
          </a:p>
          <a:p>
            <a:pPr marL="639763" lvl="1" indent="-273050"/>
            <a:endParaRPr lang="en-GB"/>
          </a:p>
          <a:p>
            <a:pPr marL="639763" lvl="1" indent="-273050"/>
            <a:r>
              <a:rPr lang="en-GB"/>
              <a:t>Metastatic spread</a:t>
            </a:r>
          </a:p>
          <a:p>
            <a:pPr marL="914400" lvl="2" indent="-228600">
              <a:buFontTx/>
              <a:buNone/>
            </a:pPr>
            <a:endParaRPr lang="en-GB" sz="23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CTV</a:t>
            </a: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Clinical target volume determined by: </a:t>
            </a:r>
          </a:p>
          <a:p>
            <a:pPr lvl="1"/>
            <a:r>
              <a:rPr lang="en-GB"/>
              <a:t>Recurrence data</a:t>
            </a:r>
          </a:p>
          <a:p>
            <a:pPr lvl="1"/>
            <a:r>
              <a:rPr lang="en-GB"/>
              <a:t>Pathological series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285852" y="5214950"/>
            <a:ext cx="1857388" cy="1357322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75"/>
            <a:ext cx="4643438" cy="1357313"/>
          </a:xfrm>
        </p:spPr>
        <p:txBody>
          <a:bodyPr anchor="ctr">
            <a:normAutofit/>
          </a:bodyPr>
          <a:lstStyle/>
          <a:p>
            <a:r>
              <a:rPr lang="en-GB" sz="3000"/>
              <a:t>Target Volume Definitions </a:t>
            </a:r>
            <a:br>
              <a:rPr lang="en-GB" sz="3000"/>
            </a:br>
            <a:r>
              <a:rPr lang="en-GB" sz="3000"/>
              <a:t>ICRU 50 and ICRU 62</a:t>
            </a:r>
          </a:p>
        </p:txBody>
      </p:sp>
      <p:sp>
        <p:nvSpPr>
          <p:cNvPr id="14342" name="Oval 5"/>
          <p:cNvSpPr>
            <a:spLocks noChangeArrowheads="1"/>
          </p:cNvSpPr>
          <p:nvPr/>
        </p:nvSpPr>
        <p:spPr bwMode="auto">
          <a:xfrm>
            <a:off x="609600" y="2438400"/>
            <a:ext cx="1905000" cy="2895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3" name="Oval 4"/>
          <p:cNvSpPr>
            <a:spLocks noChangeArrowheads="1"/>
          </p:cNvSpPr>
          <p:nvPr/>
        </p:nvSpPr>
        <p:spPr bwMode="auto">
          <a:xfrm>
            <a:off x="838200" y="2743200"/>
            <a:ext cx="1447800" cy="2362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 flipV="1">
            <a:off x="1571625" y="200025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 flipV="1">
            <a:off x="2362200" y="3286125"/>
            <a:ext cx="709613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57500" y="5643563"/>
            <a:ext cx="357188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Box 12"/>
          <p:cNvSpPr txBox="1">
            <a:spLocks noChangeArrowheads="1"/>
          </p:cNvSpPr>
          <p:nvPr/>
        </p:nvSpPr>
        <p:spPr bwMode="auto">
          <a:xfrm>
            <a:off x="2857500" y="1714500"/>
            <a:ext cx="2143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GTV – macroscopic disease</a:t>
            </a:r>
          </a:p>
        </p:txBody>
      </p:sp>
      <p:sp>
        <p:nvSpPr>
          <p:cNvPr id="14348" name="TextBox 13"/>
          <p:cNvSpPr txBox="1">
            <a:spLocks noChangeArrowheads="1"/>
          </p:cNvSpPr>
          <p:nvPr/>
        </p:nvSpPr>
        <p:spPr bwMode="auto">
          <a:xfrm>
            <a:off x="3214688" y="2857500"/>
            <a:ext cx="1928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CTV – microscopic disease</a:t>
            </a:r>
          </a:p>
        </p:txBody>
      </p:sp>
      <p:sp>
        <p:nvSpPr>
          <p:cNvPr id="14349" name="TextBox 14"/>
          <p:cNvSpPr txBox="1">
            <a:spLocks noChangeArrowheads="1"/>
          </p:cNvSpPr>
          <p:nvPr/>
        </p:nvSpPr>
        <p:spPr bwMode="auto">
          <a:xfrm>
            <a:off x="3286125" y="5214938"/>
            <a:ext cx="1500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OAR – organs at risk</a:t>
            </a:r>
          </a:p>
        </p:txBody>
      </p:sp>
      <p:pic>
        <p:nvPicPr>
          <p:cNvPr id="14350" name="Picture 2" descr="C:\Documents and Settings\alextaylor\My Documents\MEP pictures\ct blad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4" t="18373" r="12796" b="13124"/>
          <a:stretch>
            <a:fillRect/>
          </a:stretch>
        </p:blipFill>
        <p:spPr bwMode="auto">
          <a:xfrm>
            <a:off x="5072063" y="3571875"/>
            <a:ext cx="3856037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3" descr="C:\Documents and Settings\alextaylor\My Documents\MEP pictures\3d blad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8" t="13124" r="22638" b="13124"/>
          <a:stretch>
            <a:fillRect/>
          </a:stretch>
        </p:blipFill>
        <p:spPr bwMode="auto">
          <a:xfrm>
            <a:off x="6715125" y="214313"/>
            <a:ext cx="2189163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285852" y="5214950"/>
            <a:ext cx="1857388" cy="1357322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9" name="Oval 6"/>
          <p:cNvSpPr>
            <a:spLocks noChangeArrowheads="1"/>
          </p:cNvSpPr>
          <p:nvPr/>
        </p:nvSpPr>
        <p:spPr bwMode="auto">
          <a:xfrm>
            <a:off x="304800" y="1981200"/>
            <a:ext cx="2514600" cy="3733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4643438" cy="1143000"/>
          </a:xfrm>
        </p:spPr>
        <p:txBody>
          <a:bodyPr anchor="ctr">
            <a:normAutofit/>
          </a:bodyPr>
          <a:lstStyle/>
          <a:p>
            <a:r>
              <a:rPr lang="en-GB" sz="3300"/>
              <a:t>Target Volume Definitions </a:t>
            </a:r>
            <a:br>
              <a:rPr lang="en-GB" sz="3300"/>
            </a:br>
            <a:r>
              <a:rPr lang="en-GB" sz="3300"/>
              <a:t>ICRU 50 and ICRU 62</a:t>
            </a:r>
          </a:p>
        </p:txBody>
      </p:sp>
      <p:sp>
        <p:nvSpPr>
          <p:cNvPr id="16391" name="Oval 5"/>
          <p:cNvSpPr>
            <a:spLocks noChangeArrowheads="1"/>
          </p:cNvSpPr>
          <p:nvPr/>
        </p:nvSpPr>
        <p:spPr bwMode="auto">
          <a:xfrm>
            <a:off x="609600" y="2438400"/>
            <a:ext cx="1905000" cy="2895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6392" name="Oval 4"/>
          <p:cNvSpPr>
            <a:spLocks noChangeArrowheads="1"/>
          </p:cNvSpPr>
          <p:nvPr/>
        </p:nvSpPr>
        <p:spPr bwMode="auto">
          <a:xfrm>
            <a:off x="838200" y="2743200"/>
            <a:ext cx="1447800" cy="2362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6393" name="Line 7"/>
          <p:cNvSpPr>
            <a:spLocks noChangeShapeType="1"/>
          </p:cNvSpPr>
          <p:nvPr/>
        </p:nvSpPr>
        <p:spPr bwMode="auto">
          <a:xfrm flipV="1">
            <a:off x="1571625" y="200025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4" name="Line 8"/>
          <p:cNvSpPr>
            <a:spLocks noChangeShapeType="1"/>
          </p:cNvSpPr>
          <p:nvPr/>
        </p:nvSpPr>
        <p:spPr bwMode="auto">
          <a:xfrm flipV="1">
            <a:off x="2362200" y="3286125"/>
            <a:ext cx="709613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5" name="Line 9"/>
          <p:cNvSpPr>
            <a:spLocks noChangeShapeType="1"/>
          </p:cNvSpPr>
          <p:nvPr/>
        </p:nvSpPr>
        <p:spPr bwMode="auto">
          <a:xfrm flipH="1" flipV="1">
            <a:off x="2643188" y="4357688"/>
            <a:ext cx="500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2928938" y="5643563"/>
            <a:ext cx="357187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7" name="Line 14"/>
          <p:cNvSpPr>
            <a:spLocks noChangeShapeType="1"/>
          </p:cNvSpPr>
          <p:nvPr/>
        </p:nvSpPr>
        <p:spPr bwMode="auto">
          <a:xfrm>
            <a:off x="1752600" y="5334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8" name="TextBox 12"/>
          <p:cNvSpPr txBox="1">
            <a:spLocks noChangeArrowheads="1"/>
          </p:cNvSpPr>
          <p:nvPr/>
        </p:nvSpPr>
        <p:spPr bwMode="auto">
          <a:xfrm>
            <a:off x="2857500" y="1714500"/>
            <a:ext cx="2143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GTV – macroscopic disease</a:t>
            </a:r>
          </a:p>
        </p:txBody>
      </p:sp>
      <p:sp>
        <p:nvSpPr>
          <p:cNvPr id="16399" name="TextBox 13"/>
          <p:cNvSpPr txBox="1">
            <a:spLocks noChangeArrowheads="1"/>
          </p:cNvSpPr>
          <p:nvPr/>
        </p:nvSpPr>
        <p:spPr bwMode="auto">
          <a:xfrm>
            <a:off x="3214688" y="2857500"/>
            <a:ext cx="1928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CTV – microscopic disease</a:t>
            </a:r>
          </a:p>
        </p:txBody>
      </p:sp>
      <p:sp>
        <p:nvSpPr>
          <p:cNvPr id="16400" name="TextBox 14"/>
          <p:cNvSpPr txBox="1">
            <a:spLocks noChangeArrowheads="1"/>
          </p:cNvSpPr>
          <p:nvPr/>
        </p:nvSpPr>
        <p:spPr bwMode="auto">
          <a:xfrm>
            <a:off x="3286125" y="5214938"/>
            <a:ext cx="1500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OAR – organs at risk</a:t>
            </a:r>
          </a:p>
        </p:txBody>
      </p:sp>
      <p:pic>
        <p:nvPicPr>
          <p:cNvPr id="16401" name="Picture 2" descr="C:\Documents and Settings\alextaylor\My Documents\MEP pictures\ct pt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4" t="18373" r="12796" b="13124"/>
          <a:stretch>
            <a:fillRect/>
          </a:stretch>
        </p:blipFill>
        <p:spPr bwMode="auto">
          <a:xfrm>
            <a:off x="5072063" y="3571875"/>
            <a:ext cx="38576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Box 16"/>
          <p:cNvSpPr txBox="1">
            <a:spLocks noChangeArrowheads="1"/>
          </p:cNvSpPr>
          <p:nvPr/>
        </p:nvSpPr>
        <p:spPr bwMode="auto">
          <a:xfrm>
            <a:off x="3214688" y="3786188"/>
            <a:ext cx="2143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PTV – planning target volume</a:t>
            </a:r>
          </a:p>
          <a:p>
            <a:r>
              <a:rPr lang="en-GB"/>
              <a:t> - set up error</a:t>
            </a:r>
          </a:p>
          <a:p>
            <a:r>
              <a:rPr lang="en-GB"/>
              <a:t>-internal motion</a:t>
            </a:r>
          </a:p>
        </p:txBody>
      </p:sp>
      <p:pic>
        <p:nvPicPr>
          <p:cNvPr id="16403" name="Picture 3" descr="C:\Documents and Settings\alextaylor\My Documents\MEP pictures\3d ptv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8" t="13124" r="22638" b="13124"/>
          <a:stretch>
            <a:fillRect/>
          </a:stretch>
        </p:blipFill>
        <p:spPr bwMode="auto">
          <a:xfrm>
            <a:off x="6715125" y="214313"/>
            <a:ext cx="2212975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Radiation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Emission and propagation of energy through space or a material medium</a:t>
            </a:r>
          </a:p>
          <a:p>
            <a:pPr lvl="1"/>
            <a:r>
              <a:rPr lang="en-GB"/>
              <a:t>Waves sometimes behave like particles</a:t>
            </a:r>
          </a:p>
          <a:p>
            <a:pPr lvl="1"/>
            <a:r>
              <a:rPr lang="en-GB"/>
              <a:t>Particles sometimes behave like waves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do we fractionate?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Late toxicity in normal tissues more likely with larger dose per fraction.</a:t>
            </a:r>
          </a:p>
          <a:p>
            <a:r>
              <a:rPr lang="en-GB"/>
              <a:t>More accurate delivery allows hypofractionation.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Which type should we use?</a:t>
            </a:r>
            <a:endParaRPr lang="en-US"/>
          </a:p>
        </p:txBody>
      </p:sp>
      <p:pic>
        <p:nvPicPr>
          <p:cNvPr id="35843" name="Picture 3" descr="300px-DoseDepthCur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5616575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Linear Accelerator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6381750"/>
            <a:ext cx="4186237" cy="476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300"/>
              <a:t>Picture courtesy of Varian Medical Systems</a:t>
            </a:r>
          </a:p>
        </p:txBody>
      </p:sp>
      <p:sp>
        <p:nvSpPr>
          <p:cNvPr id="36869" name="AutoShape 5" descr="2Q=="/>
          <p:cNvSpPr>
            <a:spLocks noChangeAspect="1" noChangeArrowheads="1"/>
          </p:cNvSpPr>
          <p:nvPr/>
        </p:nvSpPr>
        <p:spPr bwMode="auto">
          <a:xfrm>
            <a:off x="63500" y="-254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6871" name="Picture 7" descr="Trilogy+with+pati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588645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052" descr="C:\Documents and Settings\alextaylor\My Documents\My Pictures\Bowel toxicity pictures\plain 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3" t="48007" r="13542" b="32428"/>
          <a:stretch>
            <a:fillRect/>
          </a:stretch>
        </p:blipFill>
        <p:spPr bwMode="auto">
          <a:xfrm>
            <a:off x="5410200" y="2895600"/>
            <a:ext cx="2921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Freeform 2059"/>
          <p:cNvSpPr>
            <a:spLocks/>
          </p:cNvSpPr>
          <p:nvPr/>
        </p:nvSpPr>
        <p:spPr bwMode="auto">
          <a:xfrm>
            <a:off x="5867400" y="3505200"/>
            <a:ext cx="2057400" cy="1544638"/>
          </a:xfrm>
          <a:custGeom>
            <a:avLst/>
            <a:gdLst>
              <a:gd name="T0" fmla="*/ 779 w 846"/>
              <a:gd name="T1" fmla="*/ 929 h 973"/>
              <a:gd name="T2" fmla="*/ 837 w 846"/>
              <a:gd name="T3" fmla="*/ 897 h 973"/>
              <a:gd name="T4" fmla="*/ 832 w 846"/>
              <a:gd name="T5" fmla="*/ 870 h 973"/>
              <a:gd name="T6" fmla="*/ 837 w 846"/>
              <a:gd name="T7" fmla="*/ 833 h 973"/>
              <a:gd name="T8" fmla="*/ 837 w 846"/>
              <a:gd name="T9" fmla="*/ 598 h 973"/>
              <a:gd name="T10" fmla="*/ 811 w 846"/>
              <a:gd name="T11" fmla="*/ 97 h 973"/>
              <a:gd name="T12" fmla="*/ 651 w 846"/>
              <a:gd name="T13" fmla="*/ 17 h 973"/>
              <a:gd name="T14" fmla="*/ 523 w 846"/>
              <a:gd name="T15" fmla="*/ 12 h 973"/>
              <a:gd name="T16" fmla="*/ 80 w 846"/>
              <a:gd name="T17" fmla="*/ 33 h 973"/>
              <a:gd name="T18" fmla="*/ 96 w 846"/>
              <a:gd name="T19" fmla="*/ 22 h 973"/>
              <a:gd name="T20" fmla="*/ 91 w 846"/>
              <a:gd name="T21" fmla="*/ 22 h 973"/>
              <a:gd name="T22" fmla="*/ 32 w 846"/>
              <a:gd name="T23" fmla="*/ 81 h 973"/>
              <a:gd name="T24" fmla="*/ 21 w 846"/>
              <a:gd name="T25" fmla="*/ 833 h 973"/>
              <a:gd name="T26" fmla="*/ 165 w 846"/>
              <a:gd name="T27" fmla="*/ 924 h 973"/>
              <a:gd name="T28" fmla="*/ 304 w 846"/>
              <a:gd name="T29" fmla="*/ 918 h 9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46"/>
              <a:gd name="T46" fmla="*/ 0 h 973"/>
              <a:gd name="T47" fmla="*/ 846 w 846"/>
              <a:gd name="T48" fmla="*/ 973 h 97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46" h="973">
                <a:moveTo>
                  <a:pt x="779" y="929"/>
                </a:moveTo>
                <a:cubicBezTo>
                  <a:pt x="789" y="925"/>
                  <a:pt x="828" y="907"/>
                  <a:pt x="837" y="897"/>
                </a:cubicBezTo>
                <a:cubicBezTo>
                  <a:pt x="846" y="887"/>
                  <a:pt x="832" y="881"/>
                  <a:pt x="832" y="870"/>
                </a:cubicBezTo>
                <a:cubicBezTo>
                  <a:pt x="832" y="859"/>
                  <a:pt x="836" y="878"/>
                  <a:pt x="837" y="833"/>
                </a:cubicBezTo>
                <a:cubicBezTo>
                  <a:pt x="838" y="788"/>
                  <a:pt x="841" y="721"/>
                  <a:pt x="837" y="598"/>
                </a:cubicBezTo>
                <a:cubicBezTo>
                  <a:pt x="833" y="475"/>
                  <a:pt x="842" y="194"/>
                  <a:pt x="811" y="97"/>
                </a:cubicBezTo>
                <a:cubicBezTo>
                  <a:pt x="780" y="0"/>
                  <a:pt x="699" y="31"/>
                  <a:pt x="651" y="17"/>
                </a:cubicBezTo>
                <a:cubicBezTo>
                  <a:pt x="599" y="1"/>
                  <a:pt x="641" y="12"/>
                  <a:pt x="523" y="12"/>
                </a:cubicBezTo>
                <a:cubicBezTo>
                  <a:pt x="375" y="19"/>
                  <a:pt x="228" y="30"/>
                  <a:pt x="80" y="33"/>
                </a:cubicBezTo>
                <a:cubicBezTo>
                  <a:pt x="74" y="33"/>
                  <a:pt x="91" y="27"/>
                  <a:pt x="96" y="22"/>
                </a:cubicBezTo>
                <a:cubicBezTo>
                  <a:pt x="97" y="21"/>
                  <a:pt x="93" y="22"/>
                  <a:pt x="91" y="22"/>
                </a:cubicBezTo>
                <a:lnTo>
                  <a:pt x="32" y="81"/>
                </a:lnTo>
                <a:cubicBezTo>
                  <a:pt x="11" y="216"/>
                  <a:pt x="0" y="696"/>
                  <a:pt x="21" y="833"/>
                </a:cubicBezTo>
                <a:cubicBezTo>
                  <a:pt x="43" y="973"/>
                  <a:pt x="118" y="910"/>
                  <a:pt x="165" y="924"/>
                </a:cubicBezTo>
                <a:cubicBezTo>
                  <a:pt x="196" y="914"/>
                  <a:pt x="275" y="919"/>
                  <a:pt x="304" y="918"/>
                </a:cubicBezTo>
              </a:path>
            </a:pathLst>
          </a:custGeom>
          <a:solidFill>
            <a:srgbClr val="FFFF99">
              <a:alpha val="50195"/>
            </a:srgbClr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>
              <a:cs typeface="Arial" charset="0"/>
            </a:endParaRPr>
          </a:p>
        </p:txBody>
      </p:sp>
      <p:pic>
        <p:nvPicPr>
          <p:cNvPr id="37892" name="Picture 2050" descr="C:\Documents and Settings\alextaylor\My Documents\My Pictures\Bowel toxicity pictures\plain ax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5000" r="12500" b="23611"/>
          <a:stretch>
            <a:fillRect/>
          </a:stretch>
        </p:blipFill>
        <p:spPr bwMode="auto">
          <a:xfrm>
            <a:off x="457200" y="28956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054" descr="C:\Documents and Settings\alextaylor\My Documents\My Pictures\Bowel toxicity pictures\plain ax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5000" r="12500" b="23611"/>
          <a:stretch>
            <a:fillRect/>
          </a:stretch>
        </p:blipFill>
        <p:spPr bwMode="auto">
          <a:xfrm>
            <a:off x="457200" y="28956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Freeform 2060"/>
          <p:cNvSpPr>
            <a:spLocks/>
          </p:cNvSpPr>
          <p:nvPr/>
        </p:nvSpPr>
        <p:spPr bwMode="auto">
          <a:xfrm>
            <a:off x="1828800" y="3352800"/>
            <a:ext cx="1905000" cy="2133600"/>
          </a:xfrm>
          <a:custGeom>
            <a:avLst/>
            <a:gdLst>
              <a:gd name="T0" fmla="*/ 19 w 915"/>
              <a:gd name="T1" fmla="*/ 86 h 658"/>
              <a:gd name="T2" fmla="*/ 62 w 915"/>
              <a:gd name="T3" fmla="*/ 11 h 658"/>
              <a:gd name="T4" fmla="*/ 846 w 915"/>
              <a:gd name="T5" fmla="*/ 6 h 658"/>
              <a:gd name="T6" fmla="*/ 808 w 915"/>
              <a:gd name="T7" fmla="*/ 6 h 658"/>
              <a:gd name="T8" fmla="*/ 867 w 915"/>
              <a:gd name="T9" fmla="*/ 11 h 658"/>
              <a:gd name="T10" fmla="*/ 904 w 915"/>
              <a:gd name="T11" fmla="*/ 86 h 658"/>
              <a:gd name="T12" fmla="*/ 915 w 915"/>
              <a:gd name="T13" fmla="*/ 171 h 658"/>
              <a:gd name="T14" fmla="*/ 894 w 915"/>
              <a:gd name="T15" fmla="*/ 571 h 658"/>
              <a:gd name="T16" fmla="*/ 776 w 915"/>
              <a:gd name="T17" fmla="*/ 656 h 658"/>
              <a:gd name="T18" fmla="*/ 51 w 915"/>
              <a:gd name="T19" fmla="*/ 651 h 658"/>
              <a:gd name="T20" fmla="*/ 30 w 915"/>
              <a:gd name="T21" fmla="*/ 624 h 658"/>
              <a:gd name="T22" fmla="*/ 8 w 915"/>
              <a:gd name="T23" fmla="*/ 592 h 658"/>
              <a:gd name="T24" fmla="*/ 3 w 915"/>
              <a:gd name="T25" fmla="*/ 550 h 658"/>
              <a:gd name="T26" fmla="*/ 19 w 915"/>
              <a:gd name="T27" fmla="*/ 86 h 65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15"/>
              <a:gd name="T43" fmla="*/ 0 h 658"/>
              <a:gd name="T44" fmla="*/ 915 w 915"/>
              <a:gd name="T45" fmla="*/ 658 h 65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15" h="658">
                <a:moveTo>
                  <a:pt x="19" y="86"/>
                </a:moveTo>
                <a:cubicBezTo>
                  <a:pt x="23" y="44"/>
                  <a:pt x="15" y="11"/>
                  <a:pt x="62" y="11"/>
                </a:cubicBezTo>
                <a:cubicBezTo>
                  <a:pt x="314" y="16"/>
                  <a:pt x="594" y="8"/>
                  <a:pt x="846" y="6"/>
                </a:cubicBezTo>
                <a:cubicBezTo>
                  <a:pt x="854" y="6"/>
                  <a:pt x="801" y="8"/>
                  <a:pt x="808" y="6"/>
                </a:cubicBezTo>
                <a:cubicBezTo>
                  <a:pt x="827" y="0"/>
                  <a:pt x="847" y="9"/>
                  <a:pt x="867" y="11"/>
                </a:cubicBezTo>
                <a:cubicBezTo>
                  <a:pt x="881" y="57"/>
                  <a:pt x="896" y="59"/>
                  <a:pt x="904" y="86"/>
                </a:cubicBezTo>
                <a:lnTo>
                  <a:pt x="915" y="171"/>
                </a:lnTo>
                <a:cubicBezTo>
                  <a:pt x="908" y="304"/>
                  <a:pt x="902" y="438"/>
                  <a:pt x="894" y="571"/>
                </a:cubicBezTo>
                <a:cubicBezTo>
                  <a:pt x="889" y="658"/>
                  <a:pt x="859" y="656"/>
                  <a:pt x="776" y="656"/>
                </a:cubicBezTo>
                <a:lnTo>
                  <a:pt x="51" y="651"/>
                </a:lnTo>
                <a:cubicBezTo>
                  <a:pt x="44" y="642"/>
                  <a:pt x="37" y="633"/>
                  <a:pt x="30" y="624"/>
                </a:cubicBezTo>
                <a:cubicBezTo>
                  <a:pt x="22" y="614"/>
                  <a:pt x="8" y="592"/>
                  <a:pt x="8" y="592"/>
                </a:cubicBezTo>
                <a:cubicBezTo>
                  <a:pt x="0" y="568"/>
                  <a:pt x="3" y="582"/>
                  <a:pt x="3" y="550"/>
                </a:cubicBezTo>
                <a:lnTo>
                  <a:pt x="19" y="86"/>
                </a:lnTo>
                <a:close/>
              </a:path>
            </a:pathLst>
          </a:custGeom>
          <a:solidFill>
            <a:srgbClr val="FFFF99">
              <a:alpha val="50195"/>
            </a:srgbClr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>
              <a:cs typeface="Arial" charset="0"/>
            </a:endParaRPr>
          </a:p>
        </p:txBody>
      </p:sp>
      <p:sp>
        <p:nvSpPr>
          <p:cNvPr id="118787" name="Rectangle 205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 anchor="ctr">
            <a:normAutofit/>
          </a:bodyPr>
          <a:lstStyle/>
          <a:p>
            <a:r>
              <a:rPr lang="en-GB" sz="2900"/>
              <a:t>Conventional Radiotherapy – 2 Fields</a:t>
            </a:r>
          </a:p>
        </p:txBody>
      </p:sp>
      <p:sp>
        <p:nvSpPr>
          <p:cNvPr id="37896" name="Text Box 2053"/>
          <p:cNvSpPr txBox="1">
            <a:spLocks noChangeArrowheads="1"/>
          </p:cNvSpPr>
          <p:nvPr/>
        </p:nvSpPr>
        <p:spPr bwMode="auto">
          <a:xfrm>
            <a:off x="762000" y="1524000"/>
            <a:ext cx="7543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cs typeface="Arial" charset="0"/>
              </a:rPr>
              <a:t>Example:</a:t>
            </a:r>
          </a:p>
          <a:p>
            <a:pPr>
              <a:spcBef>
                <a:spcPct val="50000"/>
              </a:spcBef>
            </a:pPr>
            <a:r>
              <a:rPr lang="en-GB">
                <a:cs typeface="Arial" charset="0"/>
              </a:rPr>
              <a:t>Pelvic Radiotherapy for Gynaecological Cancer</a:t>
            </a:r>
          </a:p>
        </p:txBody>
      </p:sp>
      <p:sp>
        <p:nvSpPr>
          <p:cNvPr id="37897" name="Freeform 2061"/>
          <p:cNvSpPr>
            <a:spLocks/>
          </p:cNvSpPr>
          <p:nvPr/>
        </p:nvSpPr>
        <p:spPr bwMode="auto">
          <a:xfrm>
            <a:off x="2057400" y="3505200"/>
            <a:ext cx="1447800" cy="609600"/>
          </a:xfrm>
          <a:custGeom>
            <a:avLst/>
            <a:gdLst>
              <a:gd name="T0" fmla="*/ 326 w 863"/>
              <a:gd name="T1" fmla="*/ 529 h 612"/>
              <a:gd name="T2" fmla="*/ 363 w 863"/>
              <a:gd name="T3" fmla="*/ 497 h 612"/>
              <a:gd name="T4" fmla="*/ 411 w 863"/>
              <a:gd name="T5" fmla="*/ 524 h 612"/>
              <a:gd name="T6" fmla="*/ 427 w 863"/>
              <a:gd name="T7" fmla="*/ 519 h 612"/>
              <a:gd name="T8" fmla="*/ 443 w 863"/>
              <a:gd name="T9" fmla="*/ 508 h 612"/>
              <a:gd name="T10" fmla="*/ 475 w 863"/>
              <a:gd name="T11" fmla="*/ 529 h 612"/>
              <a:gd name="T12" fmla="*/ 528 w 863"/>
              <a:gd name="T13" fmla="*/ 556 h 612"/>
              <a:gd name="T14" fmla="*/ 576 w 863"/>
              <a:gd name="T15" fmla="*/ 577 h 612"/>
              <a:gd name="T16" fmla="*/ 736 w 863"/>
              <a:gd name="T17" fmla="*/ 519 h 612"/>
              <a:gd name="T18" fmla="*/ 784 w 863"/>
              <a:gd name="T19" fmla="*/ 487 h 612"/>
              <a:gd name="T20" fmla="*/ 800 w 863"/>
              <a:gd name="T21" fmla="*/ 476 h 612"/>
              <a:gd name="T22" fmla="*/ 822 w 863"/>
              <a:gd name="T23" fmla="*/ 428 h 612"/>
              <a:gd name="T24" fmla="*/ 838 w 863"/>
              <a:gd name="T25" fmla="*/ 364 h 612"/>
              <a:gd name="T26" fmla="*/ 848 w 863"/>
              <a:gd name="T27" fmla="*/ 332 h 612"/>
              <a:gd name="T28" fmla="*/ 811 w 863"/>
              <a:gd name="T29" fmla="*/ 172 h 612"/>
              <a:gd name="T30" fmla="*/ 800 w 863"/>
              <a:gd name="T31" fmla="*/ 156 h 612"/>
              <a:gd name="T32" fmla="*/ 784 w 863"/>
              <a:gd name="T33" fmla="*/ 151 h 612"/>
              <a:gd name="T34" fmla="*/ 779 w 863"/>
              <a:gd name="T35" fmla="*/ 135 h 612"/>
              <a:gd name="T36" fmla="*/ 763 w 863"/>
              <a:gd name="T37" fmla="*/ 124 h 612"/>
              <a:gd name="T38" fmla="*/ 667 w 863"/>
              <a:gd name="T39" fmla="*/ 76 h 612"/>
              <a:gd name="T40" fmla="*/ 635 w 863"/>
              <a:gd name="T41" fmla="*/ 71 h 612"/>
              <a:gd name="T42" fmla="*/ 598 w 863"/>
              <a:gd name="T43" fmla="*/ 60 h 612"/>
              <a:gd name="T44" fmla="*/ 235 w 863"/>
              <a:gd name="T45" fmla="*/ 76 h 612"/>
              <a:gd name="T46" fmla="*/ 112 w 863"/>
              <a:gd name="T47" fmla="*/ 97 h 612"/>
              <a:gd name="T48" fmla="*/ 64 w 863"/>
              <a:gd name="T49" fmla="*/ 124 h 612"/>
              <a:gd name="T50" fmla="*/ 38 w 863"/>
              <a:gd name="T51" fmla="*/ 172 h 612"/>
              <a:gd name="T52" fmla="*/ 16 w 863"/>
              <a:gd name="T53" fmla="*/ 204 h 612"/>
              <a:gd name="T54" fmla="*/ 38 w 863"/>
              <a:gd name="T55" fmla="*/ 375 h 612"/>
              <a:gd name="T56" fmla="*/ 43 w 863"/>
              <a:gd name="T57" fmla="*/ 465 h 612"/>
              <a:gd name="T58" fmla="*/ 150 w 863"/>
              <a:gd name="T59" fmla="*/ 540 h 612"/>
              <a:gd name="T60" fmla="*/ 198 w 863"/>
              <a:gd name="T61" fmla="*/ 572 h 612"/>
              <a:gd name="T62" fmla="*/ 224 w 863"/>
              <a:gd name="T63" fmla="*/ 604 h 612"/>
              <a:gd name="T64" fmla="*/ 246 w 863"/>
              <a:gd name="T65" fmla="*/ 609 h 612"/>
              <a:gd name="T66" fmla="*/ 304 w 863"/>
              <a:gd name="T67" fmla="*/ 604 h 612"/>
              <a:gd name="T68" fmla="*/ 342 w 863"/>
              <a:gd name="T69" fmla="*/ 561 h 612"/>
              <a:gd name="T70" fmla="*/ 347 w 863"/>
              <a:gd name="T71" fmla="*/ 545 h 612"/>
              <a:gd name="T72" fmla="*/ 336 w 863"/>
              <a:gd name="T73" fmla="*/ 529 h 612"/>
              <a:gd name="T74" fmla="*/ 326 w 863"/>
              <a:gd name="T75" fmla="*/ 529 h 61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63"/>
              <a:gd name="T115" fmla="*/ 0 h 612"/>
              <a:gd name="T116" fmla="*/ 863 w 863"/>
              <a:gd name="T117" fmla="*/ 612 h 61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63" h="612">
                <a:moveTo>
                  <a:pt x="326" y="529"/>
                </a:moveTo>
                <a:cubicBezTo>
                  <a:pt x="346" y="516"/>
                  <a:pt x="341" y="505"/>
                  <a:pt x="363" y="497"/>
                </a:cubicBezTo>
                <a:cubicBezTo>
                  <a:pt x="392" y="505"/>
                  <a:pt x="385" y="516"/>
                  <a:pt x="411" y="524"/>
                </a:cubicBezTo>
                <a:cubicBezTo>
                  <a:pt x="416" y="522"/>
                  <a:pt x="422" y="521"/>
                  <a:pt x="427" y="519"/>
                </a:cubicBezTo>
                <a:cubicBezTo>
                  <a:pt x="433" y="516"/>
                  <a:pt x="437" y="507"/>
                  <a:pt x="443" y="508"/>
                </a:cubicBezTo>
                <a:cubicBezTo>
                  <a:pt x="455" y="511"/>
                  <a:pt x="464" y="522"/>
                  <a:pt x="475" y="529"/>
                </a:cubicBezTo>
                <a:cubicBezTo>
                  <a:pt x="493" y="541"/>
                  <a:pt x="510" y="545"/>
                  <a:pt x="528" y="556"/>
                </a:cubicBezTo>
                <a:cubicBezTo>
                  <a:pt x="543" y="565"/>
                  <a:pt x="576" y="577"/>
                  <a:pt x="576" y="577"/>
                </a:cubicBezTo>
                <a:cubicBezTo>
                  <a:pt x="658" y="571"/>
                  <a:pt x="670" y="562"/>
                  <a:pt x="736" y="519"/>
                </a:cubicBezTo>
                <a:cubicBezTo>
                  <a:pt x="752" y="508"/>
                  <a:pt x="768" y="498"/>
                  <a:pt x="784" y="487"/>
                </a:cubicBezTo>
                <a:cubicBezTo>
                  <a:pt x="789" y="483"/>
                  <a:pt x="800" y="476"/>
                  <a:pt x="800" y="476"/>
                </a:cubicBezTo>
                <a:cubicBezTo>
                  <a:pt x="806" y="459"/>
                  <a:pt x="816" y="445"/>
                  <a:pt x="822" y="428"/>
                </a:cubicBezTo>
                <a:cubicBezTo>
                  <a:pt x="826" y="406"/>
                  <a:pt x="831" y="385"/>
                  <a:pt x="838" y="364"/>
                </a:cubicBezTo>
                <a:cubicBezTo>
                  <a:pt x="842" y="353"/>
                  <a:pt x="848" y="332"/>
                  <a:pt x="848" y="332"/>
                </a:cubicBezTo>
                <a:cubicBezTo>
                  <a:pt x="845" y="274"/>
                  <a:pt x="863" y="208"/>
                  <a:pt x="811" y="172"/>
                </a:cubicBezTo>
                <a:cubicBezTo>
                  <a:pt x="807" y="167"/>
                  <a:pt x="805" y="160"/>
                  <a:pt x="800" y="156"/>
                </a:cubicBezTo>
                <a:cubicBezTo>
                  <a:pt x="796" y="153"/>
                  <a:pt x="788" y="155"/>
                  <a:pt x="784" y="151"/>
                </a:cubicBezTo>
                <a:cubicBezTo>
                  <a:pt x="780" y="147"/>
                  <a:pt x="782" y="139"/>
                  <a:pt x="779" y="135"/>
                </a:cubicBezTo>
                <a:cubicBezTo>
                  <a:pt x="775" y="130"/>
                  <a:pt x="768" y="128"/>
                  <a:pt x="763" y="124"/>
                </a:cubicBezTo>
                <a:cubicBezTo>
                  <a:pt x="742" y="94"/>
                  <a:pt x="703" y="83"/>
                  <a:pt x="667" y="76"/>
                </a:cubicBezTo>
                <a:cubicBezTo>
                  <a:pt x="656" y="74"/>
                  <a:pt x="646" y="73"/>
                  <a:pt x="635" y="71"/>
                </a:cubicBezTo>
                <a:cubicBezTo>
                  <a:pt x="622" y="68"/>
                  <a:pt x="598" y="60"/>
                  <a:pt x="598" y="60"/>
                </a:cubicBezTo>
                <a:cubicBezTo>
                  <a:pt x="511" y="0"/>
                  <a:pt x="344" y="57"/>
                  <a:pt x="235" y="76"/>
                </a:cubicBezTo>
                <a:cubicBezTo>
                  <a:pt x="195" y="83"/>
                  <a:pt x="152" y="86"/>
                  <a:pt x="112" y="97"/>
                </a:cubicBezTo>
                <a:cubicBezTo>
                  <a:pt x="94" y="102"/>
                  <a:pt x="64" y="124"/>
                  <a:pt x="64" y="124"/>
                </a:cubicBezTo>
                <a:cubicBezTo>
                  <a:pt x="55" y="152"/>
                  <a:pt x="62" y="136"/>
                  <a:pt x="38" y="172"/>
                </a:cubicBezTo>
                <a:cubicBezTo>
                  <a:pt x="31" y="183"/>
                  <a:pt x="16" y="204"/>
                  <a:pt x="16" y="204"/>
                </a:cubicBezTo>
                <a:cubicBezTo>
                  <a:pt x="0" y="256"/>
                  <a:pt x="19" y="324"/>
                  <a:pt x="38" y="375"/>
                </a:cubicBezTo>
                <a:cubicBezTo>
                  <a:pt x="40" y="405"/>
                  <a:pt x="40" y="435"/>
                  <a:pt x="43" y="465"/>
                </a:cubicBezTo>
                <a:cubicBezTo>
                  <a:pt x="48" y="518"/>
                  <a:pt x="109" y="527"/>
                  <a:pt x="150" y="540"/>
                </a:cubicBezTo>
                <a:cubicBezTo>
                  <a:pt x="166" y="551"/>
                  <a:pt x="184" y="558"/>
                  <a:pt x="198" y="572"/>
                </a:cubicBezTo>
                <a:cubicBezTo>
                  <a:pt x="208" y="582"/>
                  <a:pt x="213" y="596"/>
                  <a:pt x="224" y="604"/>
                </a:cubicBezTo>
                <a:cubicBezTo>
                  <a:pt x="230" y="608"/>
                  <a:pt x="239" y="607"/>
                  <a:pt x="246" y="609"/>
                </a:cubicBezTo>
                <a:cubicBezTo>
                  <a:pt x="265" y="607"/>
                  <a:pt x="286" y="612"/>
                  <a:pt x="304" y="604"/>
                </a:cubicBezTo>
                <a:cubicBezTo>
                  <a:pt x="321" y="596"/>
                  <a:pt x="326" y="572"/>
                  <a:pt x="342" y="561"/>
                </a:cubicBezTo>
                <a:cubicBezTo>
                  <a:pt x="344" y="556"/>
                  <a:pt x="348" y="550"/>
                  <a:pt x="347" y="545"/>
                </a:cubicBezTo>
                <a:cubicBezTo>
                  <a:pt x="346" y="539"/>
                  <a:pt x="339" y="535"/>
                  <a:pt x="336" y="529"/>
                </a:cubicBezTo>
                <a:cubicBezTo>
                  <a:pt x="328" y="513"/>
                  <a:pt x="334" y="503"/>
                  <a:pt x="326" y="529"/>
                </a:cubicBezTo>
                <a:close/>
              </a:path>
            </a:pathLst>
          </a:cu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cs typeface="Arial" charset="0"/>
            </a:endParaRPr>
          </a:p>
        </p:txBody>
      </p:sp>
      <p:sp>
        <p:nvSpPr>
          <p:cNvPr id="37898" name="Freeform 2062"/>
          <p:cNvSpPr>
            <a:spLocks/>
          </p:cNvSpPr>
          <p:nvPr/>
        </p:nvSpPr>
        <p:spPr bwMode="auto">
          <a:xfrm>
            <a:off x="2133600" y="4724400"/>
            <a:ext cx="1244600" cy="700088"/>
          </a:xfrm>
          <a:custGeom>
            <a:avLst/>
            <a:gdLst>
              <a:gd name="T0" fmla="*/ 0 w 784"/>
              <a:gd name="T1" fmla="*/ 198 h 441"/>
              <a:gd name="T2" fmla="*/ 53 w 784"/>
              <a:gd name="T3" fmla="*/ 70 h 441"/>
              <a:gd name="T4" fmla="*/ 101 w 784"/>
              <a:gd name="T5" fmla="*/ 49 h 441"/>
              <a:gd name="T6" fmla="*/ 122 w 784"/>
              <a:gd name="T7" fmla="*/ 43 h 441"/>
              <a:gd name="T8" fmla="*/ 144 w 784"/>
              <a:gd name="T9" fmla="*/ 11 h 441"/>
              <a:gd name="T10" fmla="*/ 176 w 784"/>
              <a:gd name="T11" fmla="*/ 33 h 441"/>
              <a:gd name="T12" fmla="*/ 208 w 784"/>
              <a:gd name="T13" fmla="*/ 27 h 441"/>
              <a:gd name="T14" fmla="*/ 298 w 784"/>
              <a:gd name="T15" fmla="*/ 107 h 441"/>
              <a:gd name="T16" fmla="*/ 336 w 784"/>
              <a:gd name="T17" fmla="*/ 91 h 441"/>
              <a:gd name="T18" fmla="*/ 368 w 784"/>
              <a:gd name="T19" fmla="*/ 81 h 441"/>
              <a:gd name="T20" fmla="*/ 405 w 784"/>
              <a:gd name="T21" fmla="*/ 113 h 441"/>
              <a:gd name="T22" fmla="*/ 448 w 784"/>
              <a:gd name="T23" fmla="*/ 75 h 441"/>
              <a:gd name="T24" fmla="*/ 608 w 784"/>
              <a:gd name="T25" fmla="*/ 38 h 441"/>
              <a:gd name="T26" fmla="*/ 672 w 784"/>
              <a:gd name="T27" fmla="*/ 43 h 441"/>
              <a:gd name="T28" fmla="*/ 698 w 784"/>
              <a:gd name="T29" fmla="*/ 91 h 441"/>
              <a:gd name="T30" fmla="*/ 709 w 784"/>
              <a:gd name="T31" fmla="*/ 107 h 441"/>
              <a:gd name="T32" fmla="*/ 736 w 784"/>
              <a:gd name="T33" fmla="*/ 155 h 441"/>
              <a:gd name="T34" fmla="*/ 762 w 784"/>
              <a:gd name="T35" fmla="*/ 203 h 441"/>
              <a:gd name="T36" fmla="*/ 762 w 784"/>
              <a:gd name="T37" fmla="*/ 203 h 441"/>
              <a:gd name="T38" fmla="*/ 784 w 784"/>
              <a:gd name="T39" fmla="*/ 267 h 441"/>
              <a:gd name="T40" fmla="*/ 730 w 784"/>
              <a:gd name="T41" fmla="*/ 385 h 441"/>
              <a:gd name="T42" fmla="*/ 506 w 784"/>
              <a:gd name="T43" fmla="*/ 417 h 441"/>
              <a:gd name="T44" fmla="*/ 192 w 784"/>
              <a:gd name="T45" fmla="*/ 417 h 441"/>
              <a:gd name="T46" fmla="*/ 106 w 784"/>
              <a:gd name="T47" fmla="*/ 401 h 441"/>
              <a:gd name="T48" fmla="*/ 0 w 784"/>
              <a:gd name="T49" fmla="*/ 369 h 441"/>
              <a:gd name="T50" fmla="*/ 5 w 784"/>
              <a:gd name="T51" fmla="*/ 219 h 441"/>
              <a:gd name="T52" fmla="*/ 0 w 784"/>
              <a:gd name="T53" fmla="*/ 198 h 44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84"/>
              <a:gd name="T82" fmla="*/ 0 h 441"/>
              <a:gd name="T83" fmla="*/ 784 w 784"/>
              <a:gd name="T84" fmla="*/ 441 h 44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84" h="441">
                <a:moveTo>
                  <a:pt x="0" y="198"/>
                </a:moveTo>
                <a:cubicBezTo>
                  <a:pt x="41" y="170"/>
                  <a:pt x="24" y="107"/>
                  <a:pt x="53" y="70"/>
                </a:cubicBezTo>
                <a:cubicBezTo>
                  <a:pt x="63" y="58"/>
                  <a:pt x="90" y="52"/>
                  <a:pt x="101" y="49"/>
                </a:cubicBezTo>
                <a:cubicBezTo>
                  <a:pt x="108" y="47"/>
                  <a:pt x="122" y="43"/>
                  <a:pt x="122" y="43"/>
                </a:cubicBezTo>
                <a:cubicBezTo>
                  <a:pt x="129" y="32"/>
                  <a:pt x="137" y="22"/>
                  <a:pt x="144" y="11"/>
                </a:cubicBezTo>
                <a:cubicBezTo>
                  <a:pt x="151" y="0"/>
                  <a:pt x="176" y="33"/>
                  <a:pt x="176" y="33"/>
                </a:cubicBezTo>
                <a:cubicBezTo>
                  <a:pt x="187" y="31"/>
                  <a:pt x="197" y="27"/>
                  <a:pt x="208" y="27"/>
                </a:cubicBezTo>
                <a:cubicBezTo>
                  <a:pt x="252" y="27"/>
                  <a:pt x="266" y="87"/>
                  <a:pt x="298" y="107"/>
                </a:cubicBezTo>
                <a:cubicBezTo>
                  <a:pt x="357" y="94"/>
                  <a:pt x="287" y="112"/>
                  <a:pt x="336" y="91"/>
                </a:cubicBezTo>
                <a:cubicBezTo>
                  <a:pt x="346" y="87"/>
                  <a:pt x="368" y="81"/>
                  <a:pt x="368" y="81"/>
                </a:cubicBezTo>
                <a:cubicBezTo>
                  <a:pt x="388" y="94"/>
                  <a:pt x="383" y="105"/>
                  <a:pt x="405" y="113"/>
                </a:cubicBezTo>
                <a:cubicBezTo>
                  <a:pt x="422" y="101"/>
                  <a:pt x="431" y="87"/>
                  <a:pt x="448" y="75"/>
                </a:cubicBezTo>
                <a:cubicBezTo>
                  <a:pt x="481" y="21"/>
                  <a:pt x="552" y="40"/>
                  <a:pt x="608" y="38"/>
                </a:cubicBezTo>
                <a:cubicBezTo>
                  <a:pt x="637" y="29"/>
                  <a:pt x="645" y="26"/>
                  <a:pt x="672" y="43"/>
                </a:cubicBezTo>
                <a:cubicBezTo>
                  <a:pt x="681" y="71"/>
                  <a:pt x="674" y="55"/>
                  <a:pt x="698" y="91"/>
                </a:cubicBezTo>
                <a:cubicBezTo>
                  <a:pt x="702" y="96"/>
                  <a:pt x="709" y="107"/>
                  <a:pt x="709" y="107"/>
                </a:cubicBezTo>
                <a:cubicBezTo>
                  <a:pt x="714" y="125"/>
                  <a:pt x="736" y="155"/>
                  <a:pt x="736" y="155"/>
                </a:cubicBezTo>
                <a:lnTo>
                  <a:pt x="762" y="203"/>
                </a:lnTo>
                <a:cubicBezTo>
                  <a:pt x="762" y="203"/>
                  <a:pt x="762" y="203"/>
                  <a:pt x="762" y="203"/>
                </a:cubicBezTo>
                <a:cubicBezTo>
                  <a:pt x="770" y="224"/>
                  <a:pt x="776" y="246"/>
                  <a:pt x="784" y="267"/>
                </a:cubicBezTo>
                <a:cubicBezTo>
                  <a:pt x="777" y="315"/>
                  <a:pt x="772" y="356"/>
                  <a:pt x="730" y="385"/>
                </a:cubicBezTo>
                <a:cubicBezTo>
                  <a:pt x="695" y="441"/>
                  <a:pt x="514" y="417"/>
                  <a:pt x="506" y="417"/>
                </a:cubicBezTo>
                <a:cubicBezTo>
                  <a:pt x="377" y="430"/>
                  <a:pt x="436" y="426"/>
                  <a:pt x="192" y="417"/>
                </a:cubicBezTo>
                <a:cubicBezTo>
                  <a:pt x="163" y="416"/>
                  <a:pt x="106" y="401"/>
                  <a:pt x="106" y="401"/>
                </a:cubicBezTo>
                <a:cubicBezTo>
                  <a:pt x="70" y="387"/>
                  <a:pt x="34" y="390"/>
                  <a:pt x="0" y="369"/>
                </a:cubicBezTo>
                <a:cubicBezTo>
                  <a:pt x="2" y="319"/>
                  <a:pt x="2" y="269"/>
                  <a:pt x="5" y="219"/>
                </a:cubicBezTo>
                <a:cubicBezTo>
                  <a:pt x="6" y="197"/>
                  <a:pt x="18" y="207"/>
                  <a:pt x="0" y="198"/>
                </a:cubicBezTo>
                <a:close/>
              </a:path>
            </a:pathLst>
          </a:cu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cs typeface="Arial" charset="0"/>
            </a:endParaRPr>
          </a:p>
        </p:txBody>
      </p:sp>
      <p:sp>
        <p:nvSpPr>
          <p:cNvPr id="37899" name="Freeform 2063"/>
          <p:cNvSpPr>
            <a:spLocks/>
          </p:cNvSpPr>
          <p:nvPr/>
        </p:nvSpPr>
        <p:spPr bwMode="auto">
          <a:xfrm>
            <a:off x="6096000" y="3733800"/>
            <a:ext cx="609600" cy="1150938"/>
          </a:xfrm>
          <a:custGeom>
            <a:avLst/>
            <a:gdLst>
              <a:gd name="T0" fmla="*/ 32 w 666"/>
              <a:gd name="T1" fmla="*/ 219 h 1008"/>
              <a:gd name="T2" fmla="*/ 16 w 666"/>
              <a:gd name="T3" fmla="*/ 139 h 1008"/>
              <a:gd name="T4" fmla="*/ 48 w 666"/>
              <a:gd name="T5" fmla="*/ 22 h 1008"/>
              <a:gd name="T6" fmla="*/ 112 w 666"/>
              <a:gd name="T7" fmla="*/ 0 h 1008"/>
              <a:gd name="T8" fmla="*/ 256 w 666"/>
              <a:gd name="T9" fmla="*/ 27 h 1008"/>
              <a:gd name="T10" fmla="*/ 336 w 666"/>
              <a:gd name="T11" fmla="*/ 96 h 1008"/>
              <a:gd name="T12" fmla="*/ 347 w 666"/>
              <a:gd name="T13" fmla="*/ 112 h 1008"/>
              <a:gd name="T14" fmla="*/ 443 w 666"/>
              <a:gd name="T15" fmla="*/ 134 h 1008"/>
              <a:gd name="T16" fmla="*/ 400 w 666"/>
              <a:gd name="T17" fmla="*/ 224 h 1008"/>
              <a:gd name="T18" fmla="*/ 390 w 666"/>
              <a:gd name="T19" fmla="*/ 240 h 1008"/>
              <a:gd name="T20" fmla="*/ 374 w 666"/>
              <a:gd name="T21" fmla="*/ 251 h 1008"/>
              <a:gd name="T22" fmla="*/ 352 w 666"/>
              <a:gd name="T23" fmla="*/ 315 h 1008"/>
              <a:gd name="T24" fmla="*/ 358 w 666"/>
              <a:gd name="T25" fmla="*/ 475 h 1008"/>
              <a:gd name="T26" fmla="*/ 374 w 666"/>
              <a:gd name="T27" fmla="*/ 480 h 1008"/>
              <a:gd name="T28" fmla="*/ 438 w 666"/>
              <a:gd name="T29" fmla="*/ 518 h 1008"/>
              <a:gd name="T30" fmla="*/ 470 w 666"/>
              <a:gd name="T31" fmla="*/ 528 h 1008"/>
              <a:gd name="T32" fmla="*/ 512 w 666"/>
              <a:gd name="T33" fmla="*/ 560 h 1008"/>
              <a:gd name="T34" fmla="*/ 560 w 666"/>
              <a:gd name="T35" fmla="*/ 635 h 1008"/>
              <a:gd name="T36" fmla="*/ 592 w 666"/>
              <a:gd name="T37" fmla="*/ 662 h 1008"/>
              <a:gd name="T38" fmla="*/ 624 w 666"/>
              <a:gd name="T39" fmla="*/ 683 h 1008"/>
              <a:gd name="T40" fmla="*/ 630 w 666"/>
              <a:gd name="T41" fmla="*/ 752 h 1008"/>
              <a:gd name="T42" fmla="*/ 608 w 666"/>
              <a:gd name="T43" fmla="*/ 896 h 1008"/>
              <a:gd name="T44" fmla="*/ 427 w 666"/>
              <a:gd name="T45" fmla="*/ 992 h 1008"/>
              <a:gd name="T46" fmla="*/ 208 w 666"/>
              <a:gd name="T47" fmla="*/ 982 h 1008"/>
              <a:gd name="T48" fmla="*/ 91 w 666"/>
              <a:gd name="T49" fmla="*/ 950 h 1008"/>
              <a:gd name="T50" fmla="*/ 43 w 666"/>
              <a:gd name="T51" fmla="*/ 923 h 1008"/>
              <a:gd name="T52" fmla="*/ 6 w 666"/>
              <a:gd name="T53" fmla="*/ 859 h 1008"/>
              <a:gd name="T54" fmla="*/ 38 w 666"/>
              <a:gd name="T55" fmla="*/ 523 h 1008"/>
              <a:gd name="T56" fmla="*/ 32 w 666"/>
              <a:gd name="T57" fmla="*/ 219 h 100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66"/>
              <a:gd name="T88" fmla="*/ 0 h 1008"/>
              <a:gd name="T89" fmla="*/ 666 w 666"/>
              <a:gd name="T90" fmla="*/ 1008 h 100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66" h="1008">
                <a:moveTo>
                  <a:pt x="32" y="219"/>
                </a:moveTo>
                <a:cubicBezTo>
                  <a:pt x="43" y="190"/>
                  <a:pt x="33" y="163"/>
                  <a:pt x="16" y="139"/>
                </a:cubicBezTo>
                <a:cubicBezTo>
                  <a:pt x="4" y="102"/>
                  <a:pt x="2" y="36"/>
                  <a:pt x="48" y="22"/>
                </a:cubicBezTo>
                <a:cubicBezTo>
                  <a:pt x="70" y="7"/>
                  <a:pt x="85" y="5"/>
                  <a:pt x="112" y="0"/>
                </a:cubicBezTo>
                <a:cubicBezTo>
                  <a:pt x="169" y="5"/>
                  <a:pt x="205" y="11"/>
                  <a:pt x="256" y="27"/>
                </a:cubicBezTo>
                <a:cubicBezTo>
                  <a:pt x="285" y="46"/>
                  <a:pt x="316" y="67"/>
                  <a:pt x="336" y="96"/>
                </a:cubicBezTo>
                <a:cubicBezTo>
                  <a:pt x="340" y="101"/>
                  <a:pt x="342" y="108"/>
                  <a:pt x="347" y="112"/>
                </a:cubicBezTo>
                <a:cubicBezTo>
                  <a:pt x="368" y="129"/>
                  <a:pt x="419" y="131"/>
                  <a:pt x="443" y="134"/>
                </a:cubicBezTo>
                <a:cubicBezTo>
                  <a:pt x="455" y="173"/>
                  <a:pt x="440" y="212"/>
                  <a:pt x="400" y="224"/>
                </a:cubicBezTo>
                <a:cubicBezTo>
                  <a:pt x="397" y="229"/>
                  <a:pt x="394" y="235"/>
                  <a:pt x="390" y="240"/>
                </a:cubicBezTo>
                <a:cubicBezTo>
                  <a:pt x="386" y="245"/>
                  <a:pt x="378" y="246"/>
                  <a:pt x="374" y="251"/>
                </a:cubicBezTo>
                <a:cubicBezTo>
                  <a:pt x="361" y="267"/>
                  <a:pt x="359" y="295"/>
                  <a:pt x="352" y="315"/>
                </a:cubicBezTo>
                <a:cubicBezTo>
                  <a:pt x="354" y="368"/>
                  <a:pt x="351" y="422"/>
                  <a:pt x="358" y="475"/>
                </a:cubicBezTo>
                <a:cubicBezTo>
                  <a:pt x="359" y="481"/>
                  <a:pt x="369" y="478"/>
                  <a:pt x="374" y="480"/>
                </a:cubicBezTo>
                <a:cubicBezTo>
                  <a:pt x="399" y="492"/>
                  <a:pt x="411" y="509"/>
                  <a:pt x="438" y="518"/>
                </a:cubicBezTo>
                <a:cubicBezTo>
                  <a:pt x="449" y="522"/>
                  <a:pt x="470" y="528"/>
                  <a:pt x="470" y="528"/>
                </a:cubicBezTo>
                <a:cubicBezTo>
                  <a:pt x="482" y="547"/>
                  <a:pt x="493" y="548"/>
                  <a:pt x="512" y="560"/>
                </a:cubicBezTo>
                <a:cubicBezTo>
                  <a:pt x="531" y="587"/>
                  <a:pt x="531" y="615"/>
                  <a:pt x="560" y="635"/>
                </a:cubicBezTo>
                <a:cubicBezTo>
                  <a:pt x="578" y="661"/>
                  <a:pt x="563" y="644"/>
                  <a:pt x="592" y="662"/>
                </a:cubicBezTo>
                <a:cubicBezTo>
                  <a:pt x="603" y="669"/>
                  <a:pt x="624" y="683"/>
                  <a:pt x="624" y="683"/>
                </a:cubicBezTo>
                <a:cubicBezTo>
                  <a:pt x="616" y="707"/>
                  <a:pt x="621" y="729"/>
                  <a:pt x="630" y="752"/>
                </a:cubicBezTo>
                <a:cubicBezTo>
                  <a:pt x="639" y="798"/>
                  <a:pt x="666" y="878"/>
                  <a:pt x="608" y="896"/>
                </a:cubicBezTo>
                <a:cubicBezTo>
                  <a:pt x="575" y="949"/>
                  <a:pt x="487" y="981"/>
                  <a:pt x="427" y="992"/>
                </a:cubicBezTo>
                <a:cubicBezTo>
                  <a:pt x="385" y="1008"/>
                  <a:pt x="251" y="984"/>
                  <a:pt x="208" y="982"/>
                </a:cubicBezTo>
                <a:cubicBezTo>
                  <a:pt x="168" y="976"/>
                  <a:pt x="129" y="964"/>
                  <a:pt x="91" y="950"/>
                </a:cubicBezTo>
                <a:cubicBezTo>
                  <a:pt x="74" y="944"/>
                  <a:pt x="43" y="923"/>
                  <a:pt x="43" y="923"/>
                </a:cubicBezTo>
                <a:cubicBezTo>
                  <a:pt x="28" y="901"/>
                  <a:pt x="20" y="881"/>
                  <a:pt x="6" y="859"/>
                </a:cubicBezTo>
                <a:cubicBezTo>
                  <a:pt x="13" y="750"/>
                  <a:pt x="0" y="623"/>
                  <a:pt x="38" y="523"/>
                </a:cubicBezTo>
                <a:cubicBezTo>
                  <a:pt x="54" y="421"/>
                  <a:pt x="32" y="318"/>
                  <a:pt x="32" y="219"/>
                </a:cubicBezTo>
                <a:close/>
              </a:path>
            </a:pathLst>
          </a:cu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cs typeface="Arial" charset="0"/>
            </a:endParaRPr>
          </a:p>
        </p:txBody>
      </p:sp>
      <p:sp>
        <p:nvSpPr>
          <p:cNvPr id="37900" name="Freeform 2064"/>
          <p:cNvSpPr>
            <a:spLocks/>
          </p:cNvSpPr>
          <p:nvPr/>
        </p:nvSpPr>
        <p:spPr bwMode="auto">
          <a:xfrm>
            <a:off x="7315200" y="3657600"/>
            <a:ext cx="457200" cy="1219200"/>
          </a:xfrm>
          <a:custGeom>
            <a:avLst/>
            <a:gdLst>
              <a:gd name="T0" fmla="*/ 199 w 770"/>
              <a:gd name="T1" fmla="*/ 602 h 1066"/>
              <a:gd name="T2" fmla="*/ 242 w 770"/>
              <a:gd name="T3" fmla="*/ 575 h 1066"/>
              <a:gd name="T4" fmla="*/ 285 w 770"/>
              <a:gd name="T5" fmla="*/ 538 h 1066"/>
              <a:gd name="T6" fmla="*/ 322 w 770"/>
              <a:gd name="T7" fmla="*/ 500 h 1066"/>
              <a:gd name="T8" fmla="*/ 338 w 770"/>
              <a:gd name="T9" fmla="*/ 490 h 1066"/>
              <a:gd name="T10" fmla="*/ 359 w 770"/>
              <a:gd name="T11" fmla="*/ 458 h 1066"/>
              <a:gd name="T12" fmla="*/ 370 w 770"/>
              <a:gd name="T13" fmla="*/ 442 h 1066"/>
              <a:gd name="T14" fmla="*/ 386 w 770"/>
              <a:gd name="T15" fmla="*/ 372 h 1066"/>
              <a:gd name="T16" fmla="*/ 343 w 770"/>
              <a:gd name="T17" fmla="*/ 308 h 1066"/>
              <a:gd name="T18" fmla="*/ 306 w 770"/>
              <a:gd name="T19" fmla="*/ 266 h 1066"/>
              <a:gd name="T20" fmla="*/ 301 w 770"/>
              <a:gd name="T21" fmla="*/ 207 h 1066"/>
              <a:gd name="T22" fmla="*/ 349 w 770"/>
              <a:gd name="T23" fmla="*/ 170 h 1066"/>
              <a:gd name="T24" fmla="*/ 365 w 770"/>
              <a:gd name="T25" fmla="*/ 159 h 1066"/>
              <a:gd name="T26" fmla="*/ 407 w 770"/>
              <a:gd name="T27" fmla="*/ 127 h 1066"/>
              <a:gd name="T28" fmla="*/ 450 w 770"/>
              <a:gd name="T29" fmla="*/ 90 h 1066"/>
              <a:gd name="T30" fmla="*/ 487 w 770"/>
              <a:gd name="T31" fmla="*/ 58 h 1066"/>
              <a:gd name="T32" fmla="*/ 647 w 770"/>
              <a:gd name="T33" fmla="*/ 10 h 1066"/>
              <a:gd name="T34" fmla="*/ 722 w 770"/>
              <a:gd name="T35" fmla="*/ 36 h 1066"/>
              <a:gd name="T36" fmla="*/ 749 w 770"/>
              <a:gd name="T37" fmla="*/ 63 h 1066"/>
              <a:gd name="T38" fmla="*/ 759 w 770"/>
              <a:gd name="T39" fmla="*/ 95 h 1066"/>
              <a:gd name="T40" fmla="*/ 770 w 770"/>
              <a:gd name="T41" fmla="*/ 244 h 1066"/>
              <a:gd name="T42" fmla="*/ 754 w 770"/>
              <a:gd name="T43" fmla="*/ 506 h 1066"/>
              <a:gd name="T44" fmla="*/ 749 w 770"/>
              <a:gd name="T45" fmla="*/ 612 h 1066"/>
              <a:gd name="T46" fmla="*/ 631 w 770"/>
              <a:gd name="T47" fmla="*/ 767 h 1066"/>
              <a:gd name="T48" fmla="*/ 583 w 770"/>
              <a:gd name="T49" fmla="*/ 826 h 1066"/>
              <a:gd name="T50" fmla="*/ 562 w 770"/>
              <a:gd name="T51" fmla="*/ 858 h 1066"/>
              <a:gd name="T52" fmla="*/ 541 w 770"/>
              <a:gd name="T53" fmla="*/ 890 h 1066"/>
              <a:gd name="T54" fmla="*/ 487 w 770"/>
              <a:gd name="T55" fmla="*/ 964 h 1066"/>
              <a:gd name="T56" fmla="*/ 301 w 770"/>
              <a:gd name="T57" fmla="*/ 1044 h 1066"/>
              <a:gd name="T58" fmla="*/ 183 w 770"/>
              <a:gd name="T59" fmla="*/ 1066 h 1066"/>
              <a:gd name="T60" fmla="*/ 87 w 770"/>
              <a:gd name="T61" fmla="*/ 1034 h 1066"/>
              <a:gd name="T62" fmla="*/ 18 w 770"/>
              <a:gd name="T63" fmla="*/ 1012 h 1066"/>
              <a:gd name="T64" fmla="*/ 2 w 770"/>
              <a:gd name="T65" fmla="*/ 964 h 1066"/>
              <a:gd name="T66" fmla="*/ 23 w 770"/>
              <a:gd name="T67" fmla="*/ 804 h 1066"/>
              <a:gd name="T68" fmla="*/ 50 w 770"/>
              <a:gd name="T69" fmla="*/ 756 h 1066"/>
              <a:gd name="T70" fmla="*/ 61 w 770"/>
              <a:gd name="T71" fmla="*/ 740 h 1066"/>
              <a:gd name="T72" fmla="*/ 114 w 770"/>
              <a:gd name="T73" fmla="*/ 639 h 1066"/>
              <a:gd name="T74" fmla="*/ 221 w 770"/>
              <a:gd name="T75" fmla="*/ 596 h 1066"/>
              <a:gd name="T76" fmla="*/ 269 w 770"/>
              <a:gd name="T77" fmla="*/ 559 h 1066"/>
              <a:gd name="T78" fmla="*/ 354 w 770"/>
              <a:gd name="T79" fmla="*/ 479 h 106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70"/>
              <a:gd name="T121" fmla="*/ 0 h 1066"/>
              <a:gd name="T122" fmla="*/ 770 w 770"/>
              <a:gd name="T123" fmla="*/ 1066 h 106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70" h="1066">
                <a:moveTo>
                  <a:pt x="199" y="602"/>
                </a:moveTo>
                <a:cubicBezTo>
                  <a:pt x="219" y="594"/>
                  <a:pt x="221" y="581"/>
                  <a:pt x="242" y="575"/>
                </a:cubicBezTo>
                <a:cubicBezTo>
                  <a:pt x="279" y="550"/>
                  <a:pt x="267" y="565"/>
                  <a:pt x="285" y="538"/>
                </a:cubicBezTo>
                <a:cubicBezTo>
                  <a:pt x="294" y="510"/>
                  <a:pt x="286" y="524"/>
                  <a:pt x="322" y="500"/>
                </a:cubicBezTo>
                <a:cubicBezTo>
                  <a:pt x="327" y="497"/>
                  <a:pt x="338" y="490"/>
                  <a:pt x="338" y="490"/>
                </a:cubicBezTo>
                <a:cubicBezTo>
                  <a:pt x="345" y="479"/>
                  <a:pt x="352" y="469"/>
                  <a:pt x="359" y="458"/>
                </a:cubicBezTo>
                <a:cubicBezTo>
                  <a:pt x="363" y="453"/>
                  <a:pt x="370" y="442"/>
                  <a:pt x="370" y="442"/>
                </a:cubicBezTo>
                <a:cubicBezTo>
                  <a:pt x="377" y="418"/>
                  <a:pt x="382" y="397"/>
                  <a:pt x="386" y="372"/>
                </a:cubicBezTo>
                <a:cubicBezTo>
                  <a:pt x="379" y="343"/>
                  <a:pt x="367" y="324"/>
                  <a:pt x="343" y="308"/>
                </a:cubicBezTo>
                <a:cubicBezTo>
                  <a:pt x="319" y="271"/>
                  <a:pt x="333" y="283"/>
                  <a:pt x="306" y="266"/>
                </a:cubicBezTo>
                <a:cubicBezTo>
                  <a:pt x="299" y="244"/>
                  <a:pt x="289" y="231"/>
                  <a:pt x="301" y="207"/>
                </a:cubicBezTo>
                <a:cubicBezTo>
                  <a:pt x="308" y="194"/>
                  <a:pt x="342" y="175"/>
                  <a:pt x="349" y="170"/>
                </a:cubicBezTo>
                <a:cubicBezTo>
                  <a:pt x="354" y="166"/>
                  <a:pt x="365" y="159"/>
                  <a:pt x="365" y="159"/>
                </a:cubicBezTo>
                <a:cubicBezTo>
                  <a:pt x="377" y="139"/>
                  <a:pt x="388" y="140"/>
                  <a:pt x="407" y="127"/>
                </a:cubicBezTo>
                <a:cubicBezTo>
                  <a:pt x="418" y="111"/>
                  <a:pt x="450" y="90"/>
                  <a:pt x="450" y="90"/>
                </a:cubicBezTo>
                <a:cubicBezTo>
                  <a:pt x="457" y="68"/>
                  <a:pt x="466" y="65"/>
                  <a:pt x="487" y="58"/>
                </a:cubicBezTo>
                <a:cubicBezTo>
                  <a:pt x="527" y="0"/>
                  <a:pt x="578" y="13"/>
                  <a:pt x="647" y="10"/>
                </a:cubicBezTo>
                <a:cubicBezTo>
                  <a:pt x="675" y="15"/>
                  <a:pt x="698" y="21"/>
                  <a:pt x="722" y="36"/>
                </a:cubicBezTo>
                <a:cubicBezTo>
                  <a:pt x="729" y="46"/>
                  <a:pt x="742" y="52"/>
                  <a:pt x="749" y="63"/>
                </a:cubicBezTo>
                <a:cubicBezTo>
                  <a:pt x="755" y="73"/>
                  <a:pt x="759" y="95"/>
                  <a:pt x="759" y="95"/>
                </a:cubicBezTo>
                <a:cubicBezTo>
                  <a:pt x="761" y="145"/>
                  <a:pt x="770" y="194"/>
                  <a:pt x="770" y="244"/>
                </a:cubicBezTo>
                <a:cubicBezTo>
                  <a:pt x="770" y="331"/>
                  <a:pt x="759" y="419"/>
                  <a:pt x="754" y="506"/>
                </a:cubicBezTo>
                <a:cubicBezTo>
                  <a:pt x="752" y="541"/>
                  <a:pt x="752" y="577"/>
                  <a:pt x="749" y="612"/>
                </a:cubicBezTo>
                <a:cubicBezTo>
                  <a:pt x="746" y="650"/>
                  <a:pt x="664" y="744"/>
                  <a:pt x="631" y="767"/>
                </a:cubicBezTo>
                <a:cubicBezTo>
                  <a:pt x="617" y="790"/>
                  <a:pt x="599" y="802"/>
                  <a:pt x="583" y="826"/>
                </a:cubicBezTo>
                <a:cubicBezTo>
                  <a:pt x="576" y="837"/>
                  <a:pt x="562" y="858"/>
                  <a:pt x="562" y="858"/>
                </a:cubicBezTo>
                <a:cubicBezTo>
                  <a:pt x="553" y="888"/>
                  <a:pt x="564" y="861"/>
                  <a:pt x="541" y="890"/>
                </a:cubicBezTo>
                <a:cubicBezTo>
                  <a:pt x="523" y="912"/>
                  <a:pt x="511" y="949"/>
                  <a:pt x="487" y="964"/>
                </a:cubicBezTo>
                <a:cubicBezTo>
                  <a:pt x="461" y="1049"/>
                  <a:pt x="378" y="1041"/>
                  <a:pt x="301" y="1044"/>
                </a:cubicBezTo>
                <a:cubicBezTo>
                  <a:pt x="261" y="1052"/>
                  <a:pt x="223" y="1061"/>
                  <a:pt x="183" y="1066"/>
                </a:cubicBezTo>
                <a:cubicBezTo>
                  <a:pt x="141" y="1060"/>
                  <a:pt x="123" y="1052"/>
                  <a:pt x="87" y="1034"/>
                </a:cubicBezTo>
                <a:cubicBezTo>
                  <a:pt x="65" y="1023"/>
                  <a:pt x="40" y="1020"/>
                  <a:pt x="18" y="1012"/>
                </a:cubicBezTo>
                <a:cubicBezTo>
                  <a:pt x="13" y="996"/>
                  <a:pt x="7" y="980"/>
                  <a:pt x="2" y="964"/>
                </a:cubicBezTo>
                <a:cubicBezTo>
                  <a:pt x="6" y="884"/>
                  <a:pt x="0" y="864"/>
                  <a:pt x="23" y="804"/>
                </a:cubicBezTo>
                <a:cubicBezTo>
                  <a:pt x="33" y="777"/>
                  <a:pt x="26" y="791"/>
                  <a:pt x="50" y="756"/>
                </a:cubicBezTo>
                <a:cubicBezTo>
                  <a:pt x="54" y="751"/>
                  <a:pt x="61" y="740"/>
                  <a:pt x="61" y="740"/>
                </a:cubicBezTo>
                <a:cubicBezTo>
                  <a:pt x="73" y="701"/>
                  <a:pt x="78" y="664"/>
                  <a:pt x="114" y="639"/>
                </a:cubicBezTo>
                <a:cubicBezTo>
                  <a:pt x="139" y="603"/>
                  <a:pt x="185" y="616"/>
                  <a:pt x="221" y="596"/>
                </a:cubicBezTo>
                <a:cubicBezTo>
                  <a:pt x="225" y="594"/>
                  <a:pt x="269" y="572"/>
                  <a:pt x="269" y="559"/>
                </a:cubicBezTo>
                <a:lnTo>
                  <a:pt x="354" y="479"/>
                </a:lnTo>
              </a:path>
            </a:pathLst>
          </a:cu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cs typeface="Arial" charset="0"/>
            </a:endParaRPr>
          </a:p>
        </p:txBody>
      </p:sp>
      <p:sp>
        <p:nvSpPr>
          <p:cNvPr id="37901" name="Line 2065"/>
          <p:cNvSpPr>
            <a:spLocks noChangeShapeType="1"/>
          </p:cNvSpPr>
          <p:nvPr/>
        </p:nvSpPr>
        <p:spPr bwMode="auto">
          <a:xfrm>
            <a:off x="1828800" y="2971800"/>
            <a:ext cx="1905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2" name="Line 2067"/>
          <p:cNvSpPr>
            <a:spLocks noChangeShapeType="1"/>
          </p:cNvSpPr>
          <p:nvPr/>
        </p:nvSpPr>
        <p:spPr bwMode="auto">
          <a:xfrm>
            <a:off x="1828800" y="28956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3" name="Line 2068"/>
          <p:cNvSpPr>
            <a:spLocks noChangeShapeType="1"/>
          </p:cNvSpPr>
          <p:nvPr/>
        </p:nvSpPr>
        <p:spPr bwMode="auto">
          <a:xfrm>
            <a:off x="3733800" y="28956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7904" name="Group 2079"/>
          <p:cNvGrpSpPr>
            <a:grpSpLocks/>
          </p:cNvGrpSpPr>
          <p:nvPr/>
        </p:nvGrpSpPr>
        <p:grpSpPr bwMode="auto">
          <a:xfrm>
            <a:off x="1828800" y="5715000"/>
            <a:ext cx="1905000" cy="76200"/>
            <a:chOff x="1152" y="3600"/>
            <a:chExt cx="1200" cy="48"/>
          </a:xfrm>
        </p:grpSpPr>
        <p:sp>
          <p:nvSpPr>
            <p:cNvPr id="37905" name="Line 2066"/>
            <p:cNvSpPr>
              <a:spLocks noChangeShapeType="1"/>
            </p:cNvSpPr>
            <p:nvPr/>
          </p:nvSpPr>
          <p:spPr bwMode="auto">
            <a:xfrm>
              <a:off x="1152" y="3600"/>
              <a:ext cx="1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06" name="Line 2069"/>
            <p:cNvSpPr>
              <a:spLocks noChangeShapeType="1"/>
            </p:cNvSpPr>
            <p:nvPr/>
          </p:nvSpPr>
          <p:spPr bwMode="auto">
            <a:xfrm>
              <a:off x="1152" y="3600"/>
              <a:ext cx="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07" name="Line 2070"/>
            <p:cNvSpPr>
              <a:spLocks noChangeShapeType="1"/>
            </p:cNvSpPr>
            <p:nvPr/>
          </p:nvSpPr>
          <p:spPr bwMode="auto">
            <a:xfrm>
              <a:off x="2352" y="3600"/>
              <a:ext cx="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908" name="Group 2074"/>
          <p:cNvGrpSpPr>
            <a:grpSpLocks/>
          </p:cNvGrpSpPr>
          <p:nvPr/>
        </p:nvGrpSpPr>
        <p:grpSpPr bwMode="auto">
          <a:xfrm>
            <a:off x="5486400" y="3505200"/>
            <a:ext cx="76200" cy="1524000"/>
            <a:chOff x="3456" y="2208"/>
            <a:chExt cx="48" cy="960"/>
          </a:xfrm>
        </p:grpSpPr>
        <p:sp>
          <p:nvSpPr>
            <p:cNvPr id="37909" name="Line 2071"/>
            <p:cNvSpPr>
              <a:spLocks noChangeShapeType="1"/>
            </p:cNvSpPr>
            <p:nvPr/>
          </p:nvSpPr>
          <p:spPr bwMode="auto">
            <a:xfrm>
              <a:off x="3504" y="2208"/>
              <a:ext cx="0" cy="9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10" name="Line 2072"/>
            <p:cNvSpPr>
              <a:spLocks noChangeShapeType="1"/>
            </p:cNvSpPr>
            <p:nvPr/>
          </p:nvSpPr>
          <p:spPr bwMode="auto">
            <a:xfrm>
              <a:off x="3456" y="2208"/>
              <a:ext cx="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11" name="Line 2073"/>
            <p:cNvSpPr>
              <a:spLocks noChangeShapeType="1"/>
            </p:cNvSpPr>
            <p:nvPr/>
          </p:nvSpPr>
          <p:spPr bwMode="auto">
            <a:xfrm>
              <a:off x="3456" y="3168"/>
              <a:ext cx="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912" name="Group 2078"/>
          <p:cNvGrpSpPr>
            <a:grpSpLocks/>
          </p:cNvGrpSpPr>
          <p:nvPr/>
        </p:nvGrpSpPr>
        <p:grpSpPr bwMode="auto">
          <a:xfrm>
            <a:off x="8153400" y="3505200"/>
            <a:ext cx="76200" cy="1524000"/>
            <a:chOff x="5136" y="2208"/>
            <a:chExt cx="48" cy="960"/>
          </a:xfrm>
        </p:grpSpPr>
        <p:sp>
          <p:nvSpPr>
            <p:cNvPr id="37913" name="Line 2075"/>
            <p:cNvSpPr>
              <a:spLocks noChangeShapeType="1"/>
            </p:cNvSpPr>
            <p:nvPr/>
          </p:nvSpPr>
          <p:spPr bwMode="auto">
            <a:xfrm>
              <a:off x="5136" y="2208"/>
              <a:ext cx="0" cy="9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14" name="Line 2076"/>
            <p:cNvSpPr>
              <a:spLocks noChangeShapeType="1"/>
            </p:cNvSpPr>
            <p:nvPr/>
          </p:nvSpPr>
          <p:spPr bwMode="auto">
            <a:xfrm>
              <a:off x="5136" y="3168"/>
              <a:ext cx="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15" name="Line 2077"/>
            <p:cNvSpPr>
              <a:spLocks noChangeShapeType="1"/>
            </p:cNvSpPr>
            <p:nvPr/>
          </p:nvSpPr>
          <p:spPr bwMode="auto">
            <a:xfrm>
              <a:off x="5136" y="2208"/>
              <a:ext cx="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052" descr="C:\Documents and Settings\alextaylor\My Documents\My Pictures\Bowel toxicity pictures\plain 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3" t="48007" r="13542" b="32428"/>
          <a:stretch>
            <a:fillRect/>
          </a:stretch>
        </p:blipFill>
        <p:spPr bwMode="auto">
          <a:xfrm>
            <a:off x="5410200" y="2895600"/>
            <a:ext cx="2921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Freeform 2061"/>
          <p:cNvSpPr>
            <a:spLocks/>
          </p:cNvSpPr>
          <p:nvPr/>
        </p:nvSpPr>
        <p:spPr bwMode="auto">
          <a:xfrm>
            <a:off x="6248400" y="3581400"/>
            <a:ext cx="1343025" cy="1544638"/>
          </a:xfrm>
          <a:custGeom>
            <a:avLst/>
            <a:gdLst>
              <a:gd name="T0" fmla="*/ 779 w 846"/>
              <a:gd name="T1" fmla="*/ 929 h 973"/>
              <a:gd name="T2" fmla="*/ 837 w 846"/>
              <a:gd name="T3" fmla="*/ 897 h 973"/>
              <a:gd name="T4" fmla="*/ 832 w 846"/>
              <a:gd name="T5" fmla="*/ 870 h 973"/>
              <a:gd name="T6" fmla="*/ 837 w 846"/>
              <a:gd name="T7" fmla="*/ 833 h 973"/>
              <a:gd name="T8" fmla="*/ 837 w 846"/>
              <a:gd name="T9" fmla="*/ 598 h 973"/>
              <a:gd name="T10" fmla="*/ 811 w 846"/>
              <a:gd name="T11" fmla="*/ 97 h 973"/>
              <a:gd name="T12" fmla="*/ 651 w 846"/>
              <a:gd name="T13" fmla="*/ 17 h 973"/>
              <a:gd name="T14" fmla="*/ 523 w 846"/>
              <a:gd name="T15" fmla="*/ 12 h 973"/>
              <a:gd name="T16" fmla="*/ 80 w 846"/>
              <a:gd name="T17" fmla="*/ 33 h 973"/>
              <a:gd name="T18" fmla="*/ 96 w 846"/>
              <a:gd name="T19" fmla="*/ 22 h 973"/>
              <a:gd name="T20" fmla="*/ 91 w 846"/>
              <a:gd name="T21" fmla="*/ 22 h 973"/>
              <a:gd name="T22" fmla="*/ 32 w 846"/>
              <a:gd name="T23" fmla="*/ 81 h 973"/>
              <a:gd name="T24" fmla="*/ 21 w 846"/>
              <a:gd name="T25" fmla="*/ 833 h 973"/>
              <a:gd name="T26" fmla="*/ 165 w 846"/>
              <a:gd name="T27" fmla="*/ 924 h 973"/>
              <a:gd name="T28" fmla="*/ 304 w 846"/>
              <a:gd name="T29" fmla="*/ 918 h 9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46"/>
              <a:gd name="T46" fmla="*/ 0 h 973"/>
              <a:gd name="T47" fmla="*/ 846 w 846"/>
              <a:gd name="T48" fmla="*/ 973 h 97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46" h="973">
                <a:moveTo>
                  <a:pt x="779" y="929"/>
                </a:moveTo>
                <a:cubicBezTo>
                  <a:pt x="789" y="925"/>
                  <a:pt x="828" y="907"/>
                  <a:pt x="837" y="897"/>
                </a:cubicBezTo>
                <a:cubicBezTo>
                  <a:pt x="846" y="887"/>
                  <a:pt x="832" y="881"/>
                  <a:pt x="832" y="870"/>
                </a:cubicBezTo>
                <a:cubicBezTo>
                  <a:pt x="832" y="859"/>
                  <a:pt x="836" y="878"/>
                  <a:pt x="837" y="833"/>
                </a:cubicBezTo>
                <a:cubicBezTo>
                  <a:pt x="838" y="788"/>
                  <a:pt x="841" y="721"/>
                  <a:pt x="837" y="598"/>
                </a:cubicBezTo>
                <a:cubicBezTo>
                  <a:pt x="833" y="475"/>
                  <a:pt x="842" y="194"/>
                  <a:pt x="811" y="97"/>
                </a:cubicBezTo>
                <a:cubicBezTo>
                  <a:pt x="780" y="0"/>
                  <a:pt x="699" y="31"/>
                  <a:pt x="651" y="17"/>
                </a:cubicBezTo>
                <a:cubicBezTo>
                  <a:pt x="599" y="1"/>
                  <a:pt x="641" y="12"/>
                  <a:pt x="523" y="12"/>
                </a:cubicBezTo>
                <a:cubicBezTo>
                  <a:pt x="375" y="19"/>
                  <a:pt x="228" y="30"/>
                  <a:pt x="80" y="33"/>
                </a:cubicBezTo>
                <a:cubicBezTo>
                  <a:pt x="74" y="33"/>
                  <a:pt x="91" y="27"/>
                  <a:pt x="96" y="22"/>
                </a:cubicBezTo>
                <a:cubicBezTo>
                  <a:pt x="97" y="21"/>
                  <a:pt x="93" y="22"/>
                  <a:pt x="91" y="22"/>
                </a:cubicBezTo>
                <a:lnTo>
                  <a:pt x="32" y="81"/>
                </a:lnTo>
                <a:cubicBezTo>
                  <a:pt x="11" y="216"/>
                  <a:pt x="0" y="696"/>
                  <a:pt x="21" y="833"/>
                </a:cubicBezTo>
                <a:cubicBezTo>
                  <a:pt x="43" y="973"/>
                  <a:pt x="118" y="910"/>
                  <a:pt x="165" y="924"/>
                </a:cubicBezTo>
                <a:cubicBezTo>
                  <a:pt x="196" y="914"/>
                  <a:pt x="275" y="919"/>
                  <a:pt x="304" y="918"/>
                </a:cubicBezTo>
              </a:path>
            </a:pathLst>
          </a:custGeom>
          <a:solidFill>
            <a:srgbClr val="FFFF99">
              <a:alpha val="50195"/>
            </a:srgbClr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>
              <a:cs typeface="Arial" charset="0"/>
            </a:endParaRPr>
          </a:p>
        </p:txBody>
      </p:sp>
      <p:pic>
        <p:nvPicPr>
          <p:cNvPr id="38916" name="Picture 2050" descr="C:\Documents and Settings\alextaylor\My Documents\My Pictures\Bowel toxicity pictures\plain ax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5000" r="12500" b="23611"/>
          <a:stretch>
            <a:fillRect/>
          </a:stretch>
        </p:blipFill>
        <p:spPr bwMode="auto">
          <a:xfrm>
            <a:off x="457200" y="28956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054" descr="C:\Documents and Settings\alextaylor\My Documents\My Pictures\Bowel toxicity pictures\plain ax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5000" r="12500" b="23611"/>
          <a:stretch>
            <a:fillRect/>
          </a:stretch>
        </p:blipFill>
        <p:spPr bwMode="auto">
          <a:xfrm>
            <a:off x="457200" y="28956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Freeform 2059"/>
          <p:cNvSpPr>
            <a:spLocks/>
          </p:cNvSpPr>
          <p:nvPr/>
        </p:nvSpPr>
        <p:spPr bwMode="auto">
          <a:xfrm>
            <a:off x="1828800" y="3810000"/>
            <a:ext cx="1905000" cy="1295400"/>
          </a:xfrm>
          <a:custGeom>
            <a:avLst/>
            <a:gdLst>
              <a:gd name="T0" fmla="*/ 19 w 915"/>
              <a:gd name="T1" fmla="*/ 86 h 658"/>
              <a:gd name="T2" fmla="*/ 62 w 915"/>
              <a:gd name="T3" fmla="*/ 11 h 658"/>
              <a:gd name="T4" fmla="*/ 846 w 915"/>
              <a:gd name="T5" fmla="*/ 6 h 658"/>
              <a:gd name="T6" fmla="*/ 808 w 915"/>
              <a:gd name="T7" fmla="*/ 6 h 658"/>
              <a:gd name="T8" fmla="*/ 867 w 915"/>
              <a:gd name="T9" fmla="*/ 11 h 658"/>
              <a:gd name="T10" fmla="*/ 904 w 915"/>
              <a:gd name="T11" fmla="*/ 86 h 658"/>
              <a:gd name="T12" fmla="*/ 915 w 915"/>
              <a:gd name="T13" fmla="*/ 171 h 658"/>
              <a:gd name="T14" fmla="*/ 894 w 915"/>
              <a:gd name="T15" fmla="*/ 571 h 658"/>
              <a:gd name="T16" fmla="*/ 776 w 915"/>
              <a:gd name="T17" fmla="*/ 656 h 658"/>
              <a:gd name="T18" fmla="*/ 51 w 915"/>
              <a:gd name="T19" fmla="*/ 651 h 658"/>
              <a:gd name="T20" fmla="*/ 30 w 915"/>
              <a:gd name="T21" fmla="*/ 624 h 658"/>
              <a:gd name="T22" fmla="*/ 8 w 915"/>
              <a:gd name="T23" fmla="*/ 592 h 658"/>
              <a:gd name="T24" fmla="*/ 3 w 915"/>
              <a:gd name="T25" fmla="*/ 550 h 658"/>
              <a:gd name="T26" fmla="*/ 19 w 915"/>
              <a:gd name="T27" fmla="*/ 86 h 65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15"/>
              <a:gd name="T43" fmla="*/ 0 h 658"/>
              <a:gd name="T44" fmla="*/ 915 w 915"/>
              <a:gd name="T45" fmla="*/ 658 h 65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15" h="658">
                <a:moveTo>
                  <a:pt x="19" y="86"/>
                </a:moveTo>
                <a:cubicBezTo>
                  <a:pt x="23" y="44"/>
                  <a:pt x="15" y="11"/>
                  <a:pt x="62" y="11"/>
                </a:cubicBezTo>
                <a:cubicBezTo>
                  <a:pt x="314" y="16"/>
                  <a:pt x="594" y="8"/>
                  <a:pt x="846" y="6"/>
                </a:cubicBezTo>
                <a:cubicBezTo>
                  <a:pt x="854" y="6"/>
                  <a:pt x="801" y="8"/>
                  <a:pt x="808" y="6"/>
                </a:cubicBezTo>
                <a:cubicBezTo>
                  <a:pt x="827" y="0"/>
                  <a:pt x="847" y="9"/>
                  <a:pt x="867" y="11"/>
                </a:cubicBezTo>
                <a:cubicBezTo>
                  <a:pt x="881" y="57"/>
                  <a:pt x="896" y="59"/>
                  <a:pt x="904" y="86"/>
                </a:cubicBezTo>
                <a:lnTo>
                  <a:pt x="915" y="171"/>
                </a:lnTo>
                <a:cubicBezTo>
                  <a:pt x="908" y="304"/>
                  <a:pt x="902" y="438"/>
                  <a:pt x="894" y="571"/>
                </a:cubicBezTo>
                <a:cubicBezTo>
                  <a:pt x="889" y="658"/>
                  <a:pt x="859" y="656"/>
                  <a:pt x="776" y="656"/>
                </a:cubicBezTo>
                <a:lnTo>
                  <a:pt x="51" y="651"/>
                </a:lnTo>
                <a:cubicBezTo>
                  <a:pt x="44" y="642"/>
                  <a:pt x="37" y="633"/>
                  <a:pt x="30" y="624"/>
                </a:cubicBezTo>
                <a:cubicBezTo>
                  <a:pt x="22" y="614"/>
                  <a:pt x="8" y="592"/>
                  <a:pt x="8" y="592"/>
                </a:cubicBezTo>
                <a:cubicBezTo>
                  <a:pt x="0" y="568"/>
                  <a:pt x="3" y="582"/>
                  <a:pt x="3" y="550"/>
                </a:cubicBezTo>
                <a:lnTo>
                  <a:pt x="19" y="86"/>
                </a:lnTo>
                <a:close/>
              </a:path>
            </a:pathLst>
          </a:custGeom>
          <a:solidFill>
            <a:srgbClr val="FFFF99">
              <a:alpha val="50195"/>
            </a:srgbClr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>
              <a:cs typeface="Arial" charset="0"/>
            </a:endParaRPr>
          </a:p>
        </p:txBody>
      </p:sp>
      <p:sp>
        <p:nvSpPr>
          <p:cNvPr id="119811" name="Rectangle 205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 anchor="ctr">
            <a:normAutofit/>
          </a:bodyPr>
          <a:lstStyle/>
          <a:p>
            <a:r>
              <a:rPr lang="en-GB" sz="2900"/>
              <a:t>Conventional Radiotherapy – 4 Fields</a:t>
            </a:r>
          </a:p>
        </p:txBody>
      </p:sp>
      <p:sp>
        <p:nvSpPr>
          <p:cNvPr id="38920" name="Text Box 2053"/>
          <p:cNvSpPr txBox="1">
            <a:spLocks noChangeArrowheads="1"/>
          </p:cNvSpPr>
          <p:nvPr/>
        </p:nvSpPr>
        <p:spPr bwMode="auto">
          <a:xfrm>
            <a:off x="762000" y="1524000"/>
            <a:ext cx="7543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cs typeface="Arial" charset="0"/>
              </a:rPr>
              <a:t>Example:</a:t>
            </a:r>
          </a:p>
          <a:p>
            <a:pPr>
              <a:spcBef>
                <a:spcPct val="50000"/>
              </a:spcBef>
            </a:pPr>
            <a:r>
              <a:rPr lang="en-GB">
                <a:cs typeface="Arial" charset="0"/>
              </a:rPr>
              <a:t>Pelvic Radiotherapy for Gynaecological Cancer</a:t>
            </a:r>
          </a:p>
        </p:txBody>
      </p:sp>
      <p:sp>
        <p:nvSpPr>
          <p:cNvPr id="38921" name="Line 2063"/>
          <p:cNvSpPr>
            <a:spLocks noChangeShapeType="1"/>
          </p:cNvSpPr>
          <p:nvPr/>
        </p:nvSpPr>
        <p:spPr bwMode="auto">
          <a:xfrm>
            <a:off x="1828800" y="28956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22" name="Line 2064"/>
          <p:cNvSpPr>
            <a:spLocks noChangeShapeType="1"/>
          </p:cNvSpPr>
          <p:nvPr/>
        </p:nvSpPr>
        <p:spPr bwMode="auto">
          <a:xfrm>
            <a:off x="3733800" y="28956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8923" name="Group 2073"/>
          <p:cNvGrpSpPr>
            <a:grpSpLocks/>
          </p:cNvGrpSpPr>
          <p:nvPr/>
        </p:nvGrpSpPr>
        <p:grpSpPr bwMode="auto">
          <a:xfrm>
            <a:off x="5486400" y="3505200"/>
            <a:ext cx="76200" cy="1524000"/>
            <a:chOff x="3456" y="2208"/>
            <a:chExt cx="48" cy="960"/>
          </a:xfrm>
        </p:grpSpPr>
        <p:sp>
          <p:nvSpPr>
            <p:cNvPr id="38924" name="Line 2074"/>
            <p:cNvSpPr>
              <a:spLocks noChangeShapeType="1"/>
            </p:cNvSpPr>
            <p:nvPr/>
          </p:nvSpPr>
          <p:spPr bwMode="auto">
            <a:xfrm>
              <a:off x="3504" y="2208"/>
              <a:ext cx="0" cy="9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25" name="Line 2075"/>
            <p:cNvSpPr>
              <a:spLocks noChangeShapeType="1"/>
            </p:cNvSpPr>
            <p:nvPr/>
          </p:nvSpPr>
          <p:spPr bwMode="auto">
            <a:xfrm>
              <a:off x="3456" y="2208"/>
              <a:ext cx="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26" name="Line 2076"/>
            <p:cNvSpPr>
              <a:spLocks noChangeShapeType="1"/>
            </p:cNvSpPr>
            <p:nvPr/>
          </p:nvSpPr>
          <p:spPr bwMode="auto">
            <a:xfrm>
              <a:off x="3456" y="3168"/>
              <a:ext cx="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8927" name="Line 2062"/>
          <p:cNvSpPr>
            <a:spLocks noChangeShapeType="1"/>
          </p:cNvSpPr>
          <p:nvPr/>
        </p:nvSpPr>
        <p:spPr bwMode="auto">
          <a:xfrm>
            <a:off x="1828800" y="2971800"/>
            <a:ext cx="1905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8928" name="Group 2065"/>
          <p:cNvGrpSpPr>
            <a:grpSpLocks/>
          </p:cNvGrpSpPr>
          <p:nvPr/>
        </p:nvGrpSpPr>
        <p:grpSpPr bwMode="auto">
          <a:xfrm>
            <a:off x="1828800" y="5715000"/>
            <a:ext cx="1905000" cy="76200"/>
            <a:chOff x="1152" y="3600"/>
            <a:chExt cx="1200" cy="48"/>
          </a:xfrm>
        </p:grpSpPr>
        <p:sp>
          <p:nvSpPr>
            <p:cNvPr id="38929" name="Line 2066"/>
            <p:cNvSpPr>
              <a:spLocks noChangeShapeType="1"/>
            </p:cNvSpPr>
            <p:nvPr/>
          </p:nvSpPr>
          <p:spPr bwMode="auto">
            <a:xfrm>
              <a:off x="1152" y="3600"/>
              <a:ext cx="1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30" name="Line 2067"/>
            <p:cNvSpPr>
              <a:spLocks noChangeShapeType="1"/>
            </p:cNvSpPr>
            <p:nvPr/>
          </p:nvSpPr>
          <p:spPr bwMode="auto">
            <a:xfrm>
              <a:off x="1152" y="3600"/>
              <a:ext cx="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31" name="Line 2068"/>
            <p:cNvSpPr>
              <a:spLocks noChangeShapeType="1"/>
            </p:cNvSpPr>
            <p:nvPr/>
          </p:nvSpPr>
          <p:spPr bwMode="auto">
            <a:xfrm>
              <a:off x="2352" y="3600"/>
              <a:ext cx="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8932" name="Group 2069"/>
          <p:cNvGrpSpPr>
            <a:grpSpLocks/>
          </p:cNvGrpSpPr>
          <p:nvPr/>
        </p:nvGrpSpPr>
        <p:grpSpPr bwMode="auto">
          <a:xfrm>
            <a:off x="457200" y="3733800"/>
            <a:ext cx="76200" cy="1371600"/>
            <a:chOff x="3456" y="2208"/>
            <a:chExt cx="48" cy="960"/>
          </a:xfrm>
        </p:grpSpPr>
        <p:sp>
          <p:nvSpPr>
            <p:cNvPr id="38933" name="Line 2070"/>
            <p:cNvSpPr>
              <a:spLocks noChangeShapeType="1"/>
            </p:cNvSpPr>
            <p:nvPr/>
          </p:nvSpPr>
          <p:spPr bwMode="auto">
            <a:xfrm>
              <a:off x="3504" y="2208"/>
              <a:ext cx="0" cy="9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34" name="Line 2071"/>
            <p:cNvSpPr>
              <a:spLocks noChangeShapeType="1"/>
            </p:cNvSpPr>
            <p:nvPr/>
          </p:nvSpPr>
          <p:spPr bwMode="auto">
            <a:xfrm>
              <a:off x="3456" y="2208"/>
              <a:ext cx="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35" name="Line 2072"/>
            <p:cNvSpPr>
              <a:spLocks noChangeShapeType="1"/>
            </p:cNvSpPr>
            <p:nvPr/>
          </p:nvSpPr>
          <p:spPr bwMode="auto">
            <a:xfrm>
              <a:off x="3456" y="3168"/>
              <a:ext cx="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8936" name="Group 2077"/>
          <p:cNvGrpSpPr>
            <a:grpSpLocks/>
          </p:cNvGrpSpPr>
          <p:nvPr/>
        </p:nvGrpSpPr>
        <p:grpSpPr bwMode="auto">
          <a:xfrm>
            <a:off x="4953000" y="3810000"/>
            <a:ext cx="76200" cy="1371600"/>
            <a:chOff x="5136" y="2208"/>
            <a:chExt cx="48" cy="960"/>
          </a:xfrm>
        </p:grpSpPr>
        <p:sp>
          <p:nvSpPr>
            <p:cNvPr id="38937" name="Line 2078"/>
            <p:cNvSpPr>
              <a:spLocks noChangeShapeType="1"/>
            </p:cNvSpPr>
            <p:nvPr/>
          </p:nvSpPr>
          <p:spPr bwMode="auto">
            <a:xfrm>
              <a:off x="5136" y="2208"/>
              <a:ext cx="0" cy="9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38" name="Line 2079"/>
            <p:cNvSpPr>
              <a:spLocks noChangeShapeType="1"/>
            </p:cNvSpPr>
            <p:nvPr/>
          </p:nvSpPr>
          <p:spPr bwMode="auto">
            <a:xfrm>
              <a:off x="5136" y="3168"/>
              <a:ext cx="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39" name="Line 2080"/>
            <p:cNvSpPr>
              <a:spLocks noChangeShapeType="1"/>
            </p:cNvSpPr>
            <p:nvPr/>
          </p:nvSpPr>
          <p:spPr bwMode="auto">
            <a:xfrm>
              <a:off x="5136" y="2208"/>
              <a:ext cx="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8940" name="Group 2081"/>
          <p:cNvGrpSpPr>
            <a:grpSpLocks/>
          </p:cNvGrpSpPr>
          <p:nvPr/>
        </p:nvGrpSpPr>
        <p:grpSpPr bwMode="auto">
          <a:xfrm>
            <a:off x="8153400" y="3505200"/>
            <a:ext cx="76200" cy="1524000"/>
            <a:chOff x="5136" y="2208"/>
            <a:chExt cx="48" cy="960"/>
          </a:xfrm>
        </p:grpSpPr>
        <p:sp>
          <p:nvSpPr>
            <p:cNvPr id="38941" name="Line 2082"/>
            <p:cNvSpPr>
              <a:spLocks noChangeShapeType="1"/>
            </p:cNvSpPr>
            <p:nvPr/>
          </p:nvSpPr>
          <p:spPr bwMode="auto">
            <a:xfrm>
              <a:off x="5136" y="2208"/>
              <a:ext cx="0" cy="9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42" name="Line 2083"/>
            <p:cNvSpPr>
              <a:spLocks noChangeShapeType="1"/>
            </p:cNvSpPr>
            <p:nvPr/>
          </p:nvSpPr>
          <p:spPr bwMode="auto">
            <a:xfrm>
              <a:off x="5136" y="3168"/>
              <a:ext cx="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43" name="Line 2084"/>
            <p:cNvSpPr>
              <a:spLocks noChangeShapeType="1"/>
            </p:cNvSpPr>
            <p:nvPr/>
          </p:nvSpPr>
          <p:spPr bwMode="auto">
            <a:xfrm>
              <a:off x="5136" y="2208"/>
              <a:ext cx="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8944" name="Freeform 2085"/>
          <p:cNvSpPr>
            <a:spLocks/>
          </p:cNvSpPr>
          <p:nvPr/>
        </p:nvSpPr>
        <p:spPr bwMode="auto">
          <a:xfrm>
            <a:off x="7239000" y="3657600"/>
            <a:ext cx="211138" cy="592138"/>
          </a:xfrm>
          <a:custGeom>
            <a:avLst/>
            <a:gdLst>
              <a:gd name="T0" fmla="*/ 10 w 133"/>
              <a:gd name="T1" fmla="*/ 197 h 373"/>
              <a:gd name="T2" fmla="*/ 32 w 133"/>
              <a:gd name="T3" fmla="*/ 75 h 373"/>
              <a:gd name="T4" fmla="*/ 69 w 133"/>
              <a:gd name="T5" fmla="*/ 0 h 373"/>
              <a:gd name="T6" fmla="*/ 101 w 133"/>
              <a:gd name="T7" fmla="*/ 43 h 373"/>
              <a:gd name="T8" fmla="*/ 133 w 133"/>
              <a:gd name="T9" fmla="*/ 165 h 373"/>
              <a:gd name="T10" fmla="*/ 128 w 133"/>
              <a:gd name="T11" fmla="*/ 309 h 373"/>
              <a:gd name="T12" fmla="*/ 122 w 133"/>
              <a:gd name="T13" fmla="*/ 325 h 373"/>
              <a:gd name="T14" fmla="*/ 96 w 133"/>
              <a:gd name="T15" fmla="*/ 373 h 373"/>
              <a:gd name="T16" fmla="*/ 58 w 133"/>
              <a:gd name="T17" fmla="*/ 363 h 373"/>
              <a:gd name="T18" fmla="*/ 48 w 133"/>
              <a:gd name="T19" fmla="*/ 347 h 373"/>
              <a:gd name="T20" fmla="*/ 32 w 133"/>
              <a:gd name="T21" fmla="*/ 336 h 373"/>
              <a:gd name="T22" fmla="*/ 10 w 133"/>
              <a:gd name="T23" fmla="*/ 304 h 373"/>
              <a:gd name="T24" fmla="*/ 0 w 133"/>
              <a:gd name="T25" fmla="*/ 288 h 373"/>
              <a:gd name="T26" fmla="*/ 10 w 133"/>
              <a:gd name="T27" fmla="*/ 128 h 373"/>
              <a:gd name="T28" fmla="*/ 5 w 133"/>
              <a:gd name="T29" fmla="*/ 128 h 373"/>
              <a:gd name="T30" fmla="*/ 10 w 133"/>
              <a:gd name="T31" fmla="*/ 197 h 37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3"/>
              <a:gd name="T49" fmla="*/ 0 h 373"/>
              <a:gd name="T50" fmla="*/ 133 w 133"/>
              <a:gd name="T51" fmla="*/ 373 h 37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3" h="373">
                <a:moveTo>
                  <a:pt x="10" y="197"/>
                </a:moveTo>
                <a:cubicBezTo>
                  <a:pt x="16" y="104"/>
                  <a:pt x="12" y="129"/>
                  <a:pt x="32" y="75"/>
                </a:cubicBezTo>
                <a:cubicBezTo>
                  <a:pt x="37" y="40"/>
                  <a:pt x="39" y="20"/>
                  <a:pt x="69" y="0"/>
                </a:cubicBezTo>
                <a:cubicBezTo>
                  <a:pt x="87" y="13"/>
                  <a:pt x="94" y="22"/>
                  <a:pt x="101" y="43"/>
                </a:cubicBezTo>
                <a:cubicBezTo>
                  <a:pt x="106" y="86"/>
                  <a:pt x="120" y="124"/>
                  <a:pt x="133" y="165"/>
                </a:cubicBezTo>
                <a:cubicBezTo>
                  <a:pt x="131" y="213"/>
                  <a:pt x="131" y="261"/>
                  <a:pt x="128" y="309"/>
                </a:cubicBezTo>
                <a:cubicBezTo>
                  <a:pt x="128" y="315"/>
                  <a:pt x="123" y="319"/>
                  <a:pt x="122" y="325"/>
                </a:cubicBezTo>
                <a:cubicBezTo>
                  <a:pt x="115" y="351"/>
                  <a:pt x="123" y="365"/>
                  <a:pt x="96" y="373"/>
                </a:cubicBezTo>
                <a:cubicBezTo>
                  <a:pt x="95" y="373"/>
                  <a:pt x="61" y="366"/>
                  <a:pt x="58" y="363"/>
                </a:cubicBezTo>
                <a:cubicBezTo>
                  <a:pt x="53" y="359"/>
                  <a:pt x="52" y="352"/>
                  <a:pt x="48" y="347"/>
                </a:cubicBezTo>
                <a:cubicBezTo>
                  <a:pt x="44" y="342"/>
                  <a:pt x="37" y="340"/>
                  <a:pt x="32" y="336"/>
                </a:cubicBezTo>
                <a:cubicBezTo>
                  <a:pt x="25" y="325"/>
                  <a:pt x="17" y="315"/>
                  <a:pt x="10" y="304"/>
                </a:cubicBezTo>
                <a:cubicBezTo>
                  <a:pt x="7" y="299"/>
                  <a:pt x="0" y="288"/>
                  <a:pt x="0" y="288"/>
                </a:cubicBezTo>
                <a:cubicBezTo>
                  <a:pt x="17" y="235"/>
                  <a:pt x="9" y="155"/>
                  <a:pt x="10" y="128"/>
                </a:cubicBezTo>
                <a:lnTo>
                  <a:pt x="5" y="128"/>
                </a:lnTo>
                <a:lnTo>
                  <a:pt x="10" y="197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cs typeface="Arial" charset="0"/>
            </a:endParaRPr>
          </a:p>
        </p:txBody>
      </p:sp>
      <p:sp>
        <p:nvSpPr>
          <p:cNvPr id="38945" name="Freeform 2086"/>
          <p:cNvSpPr>
            <a:spLocks/>
          </p:cNvSpPr>
          <p:nvPr/>
        </p:nvSpPr>
        <p:spPr bwMode="auto">
          <a:xfrm>
            <a:off x="6324600" y="4495800"/>
            <a:ext cx="152400" cy="439738"/>
          </a:xfrm>
          <a:custGeom>
            <a:avLst/>
            <a:gdLst>
              <a:gd name="T0" fmla="*/ 10 w 133"/>
              <a:gd name="T1" fmla="*/ 197 h 373"/>
              <a:gd name="T2" fmla="*/ 32 w 133"/>
              <a:gd name="T3" fmla="*/ 75 h 373"/>
              <a:gd name="T4" fmla="*/ 69 w 133"/>
              <a:gd name="T5" fmla="*/ 0 h 373"/>
              <a:gd name="T6" fmla="*/ 101 w 133"/>
              <a:gd name="T7" fmla="*/ 43 h 373"/>
              <a:gd name="T8" fmla="*/ 133 w 133"/>
              <a:gd name="T9" fmla="*/ 165 h 373"/>
              <a:gd name="T10" fmla="*/ 128 w 133"/>
              <a:gd name="T11" fmla="*/ 309 h 373"/>
              <a:gd name="T12" fmla="*/ 122 w 133"/>
              <a:gd name="T13" fmla="*/ 325 h 373"/>
              <a:gd name="T14" fmla="*/ 96 w 133"/>
              <a:gd name="T15" fmla="*/ 373 h 373"/>
              <a:gd name="T16" fmla="*/ 58 w 133"/>
              <a:gd name="T17" fmla="*/ 363 h 373"/>
              <a:gd name="T18" fmla="*/ 48 w 133"/>
              <a:gd name="T19" fmla="*/ 347 h 373"/>
              <a:gd name="T20" fmla="*/ 32 w 133"/>
              <a:gd name="T21" fmla="*/ 336 h 373"/>
              <a:gd name="T22" fmla="*/ 10 w 133"/>
              <a:gd name="T23" fmla="*/ 304 h 373"/>
              <a:gd name="T24" fmla="*/ 0 w 133"/>
              <a:gd name="T25" fmla="*/ 288 h 373"/>
              <a:gd name="T26" fmla="*/ 10 w 133"/>
              <a:gd name="T27" fmla="*/ 128 h 373"/>
              <a:gd name="T28" fmla="*/ 5 w 133"/>
              <a:gd name="T29" fmla="*/ 128 h 373"/>
              <a:gd name="T30" fmla="*/ 10 w 133"/>
              <a:gd name="T31" fmla="*/ 197 h 37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3"/>
              <a:gd name="T49" fmla="*/ 0 h 373"/>
              <a:gd name="T50" fmla="*/ 133 w 133"/>
              <a:gd name="T51" fmla="*/ 373 h 37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3" h="373">
                <a:moveTo>
                  <a:pt x="10" y="197"/>
                </a:moveTo>
                <a:cubicBezTo>
                  <a:pt x="16" y="104"/>
                  <a:pt x="12" y="129"/>
                  <a:pt x="32" y="75"/>
                </a:cubicBezTo>
                <a:cubicBezTo>
                  <a:pt x="37" y="40"/>
                  <a:pt x="39" y="20"/>
                  <a:pt x="69" y="0"/>
                </a:cubicBezTo>
                <a:cubicBezTo>
                  <a:pt x="87" y="13"/>
                  <a:pt x="94" y="22"/>
                  <a:pt x="101" y="43"/>
                </a:cubicBezTo>
                <a:cubicBezTo>
                  <a:pt x="106" y="86"/>
                  <a:pt x="120" y="124"/>
                  <a:pt x="133" y="165"/>
                </a:cubicBezTo>
                <a:cubicBezTo>
                  <a:pt x="131" y="213"/>
                  <a:pt x="131" y="261"/>
                  <a:pt x="128" y="309"/>
                </a:cubicBezTo>
                <a:cubicBezTo>
                  <a:pt x="128" y="315"/>
                  <a:pt x="123" y="319"/>
                  <a:pt x="122" y="325"/>
                </a:cubicBezTo>
                <a:cubicBezTo>
                  <a:pt x="115" y="351"/>
                  <a:pt x="123" y="365"/>
                  <a:pt x="96" y="373"/>
                </a:cubicBezTo>
                <a:cubicBezTo>
                  <a:pt x="95" y="373"/>
                  <a:pt x="61" y="366"/>
                  <a:pt x="58" y="363"/>
                </a:cubicBezTo>
                <a:cubicBezTo>
                  <a:pt x="53" y="359"/>
                  <a:pt x="52" y="352"/>
                  <a:pt x="48" y="347"/>
                </a:cubicBezTo>
                <a:cubicBezTo>
                  <a:pt x="44" y="342"/>
                  <a:pt x="37" y="340"/>
                  <a:pt x="32" y="336"/>
                </a:cubicBezTo>
                <a:cubicBezTo>
                  <a:pt x="25" y="325"/>
                  <a:pt x="17" y="315"/>
                  <a:pt x="10" y="304"/>
                </a:cubicBezTo>
                <a:cubicBezTo>
                  <a:pt x="7" y="299"/>
                  <a:pt x="0" y="288"/>
                  <a:pt x="0" y="288"/>
                </a:cubicBezTo>
                <a:cubicBezTo>
                  <a:pt x="17" y="235"/>
                  <a:pt x="9" y="155"/>
                  <a:pt x="10" y="128"/>
                </a:cubicBezTo>
                <a:lnTo>
                  <a:pt x="5" y="128"/>
                </a:lnTo>
                <a:lnTo>
                  <a:pt x="10" y="197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cs typeface="Arial" charset="0"/>
            </a:endParaRPr>
          </a:p>
        </p:txBody>
      </p:sp>
      <p:sp>
        <p:nvSpPr>
          <p:cNvPr id="38946" name="Freeform 2087"/>
          <p:cNvSpPr>
            <a:spLocks/>
          </p:cNvSpPr>
          <p:nvPr/>
        </p:nvSpPr>
        <p:spPr bwMode="auto">
          <a:xfrm>
            <a:off x="2057400" y="3962400"/>
            <a:ext cx="133350" cy="196850"/>
          </a:xfrm>
          <a:custGeom>
            <a:avLst/>
            <a:gdLst>
              <a:gd name="T0" fmla="*/ 36 w 95"/>
              <a:gd name="T1" fmla="*/ 28 h 53"/>
              <a:gd name="T2" fmla="*/ 31 w 95"/>
              <a:gd name="T3" fmla="*/ 12 h 53"/>
              <a:gd name="T4" fmla="*/ 95 w 95"/>
              <a:gd name="T5" fmla="*/ 17 h 53"/>
              <a:gd name="T6" fmla="*/ 31 w 95"/>
              <a:gd name="T7" fmla="*/ 49 h 53"/>
              <a:gd name="T8" fmla="*/ 9 w 95"/>
              <a:gd name="T9" fmla="*/ 44 h 53"/>
              <a:gd name="T10" fmla="*/ 36 w 95"/>
              <a:gd name="T11" fmla="*/ 28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5"/>
              <a:gd name="T19" fmla="*/ 0 h 53"/>
              <a:gd name="T20" fmla="*/ 95 w 95"/>
              <a:gd name="T21" fmla="*/ 53 h 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5" h="53">
                <a:moveTo>
                  <a:pt x="36" y="28"/>
                </a:moveTo>
                <a:cubicBezTo>
                  <a:pt x="34" y="23"/>
                  <a:pt x="28" y="17"/>
                  <a:pt x="31" y="12"/>
                </a:cubicBezTo>
                <a:cubicBezTo>
                  <a:pt x="37" y="0"/>
                  <a:pt x="91" y="16"/>
                  <a:pt x="95" y="17"/>
                </a:cubicBezTo>
                <a:cubicBezTo>
                  <a:pt x="85" y="53"/>
                  <a:pt x="70" y="44"/>
                  <a:pt x="31" y="49"/>
                </a:cubicBezTo>
                <a:cubicBezTo>
                  <a:pt x="24" y="47"/>
                  <a:pt x="14" y="50"/>
                  <a:pt x="9" y="44"/>
                </a:cubicBezTo>
                <a:cubicBezTo>
                  <a:pt x="0" y="32"/>
                  <a:pt x="26" y="18"/>
                  <a:pt x="36" y="2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cs typeface="Arial" charset="0"/>
            </a:endParaRPr>
          </a:p>
        </p:txBody>
      </p:sp>
      <p:sp>
        <p:nvSpPr>
          <p:cNvPr id="38947" name="Freeform 2088"/>
          <p:cNvSpPr>
            <a:spLocks/>
          </p:cNvSpPr>
          <p:nvPr/>
        </p:nvSpPr>
        <p:spPr bwMode="auto">
          <a:xfrm>
            <a:off x="3352800" y="3962400"/>
            <a:ext cx="228600" cy="115888"/>
          </a:xfrm>
          <a:custGeom>
            <a:avLst/>
            <a:gdLst>
              <a:gd name="T0" fmla="*/ 0 w 77"/>
              <a:gd name="T1" fmla="*/ 30 h 65"/>
              <a:gd name="T2" fmla="*/ 59 w 77"/>
              <a:gd name="T3" fmla="*/ 14 h 65"/>
              <a:gd name="T4" fmla="*/ 32 w 77"/>
              <a:gd name="T5" fmla="*/ 57 h 65"/>
              <a:gd name="T6" fmla="*/ 0 w 77"/>
              <a:gd name="T7" fmla="*/ 30 h 65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65"/>
              <a:gd name="T14" fmla="*/ 77 w 77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65">
                <a:moveTo>
                  <a:pt x="0" y="30"/>
                </a:moveTo>
                <a:cubicBezTo>
                  <a:pt x="11" y="0"/>
                  <a:pt x="28" y="10"/>
                  <a:pt x="59" y="14"/>
                </a:cubicBezTo>
                <a:cubicBezTo>
                  <a:pt x="71" y="52"/>
                  <a:pt x="77" y="65"/>
                  <a:pt x="32" y="57"/>
                </a:cubicBezTo>
                <a:cubicBezTo>
                  <a:pt x="10" y="42"/>
                  <a:pt x="21" y="51"/>
                  <a:pt x="0" y="3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cs typeface="Arial" charset="0"/>
            </a:endParaRPr>
          </a:p>
        </p:txBody>
      </p:sp>
      <p:sp>
        <p:nvSpPr>
          <p:cNvPr id="38948" name="Freeform 2089"/>
          <p:cNvSpPr>
            <a:spLocks/>
          </p:cNvSpPr>
          <p:nvPr/>
        </p:nvSpPr>
        <p:spPr bwMode="auto">
          <a:xfrm flipH="1">
            <a:off x="2133600" y="4724400"/>
            <a:ext cx="152400" cy="228600"/>
          </a:xfrm>
          <a:custGeom>
            <a:avLst/>
            <a:gdLst>
              <a:gd name="T0" fmla="*/ 0 w 77"/>
              <a:gd name="T1" fmla="*/ 30 h 65"/>
              <a:gd name="T2" fmla="*/ 59 w 77"/>
              <a:gd name="T3" fmla="*/ 14 h 65"/>
              <a:gd name="T4" fmla="*/ 32 w 77"/>
              <a:gd name="T5" fmla="*/ 57 h 65"/>
              <a:gd name="T6" fmla="*/ 0 w 77"/>
              <a:gd name="T7" fmla="*/ 30 h 65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65"/>
              <a:gd name="T14" fmla="*/ 77 w 77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65">
                <a:moveTo>
                  <a:pt x="0" y="30"/>
                </a:moveTo>
                <a:cubicBezTo>
                  <a:pt x="11" y="0"/>
                  <a:pt x="28" y="10"/>
                  <a:pt x="59" y="14"/>
                </a:cubicBezTo>
                <a:cubicBezTo>
                  <a:pt x="71" y="52"/>
                  <a:pt x="77" y="65"/>
                  <a:pt x="32" y="57"/>
                </a:cubicBezTo>
                <a:cubicBezTo>
                  <a:pt x="10" y="42"/>
                  <a:pt x="21" y="51"/>
                  <a:pt x="0" y="3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cs typeface="Arial" charset="0"/>
            </a:endParaRPr>
          </a:p>
        </p:txBody>
      </p:sp>
      <p:sp>
        <p:nvSpPr>
          <p:cNvPr id="38949" name="Freeform 2090"/>
          <p:cNvSpPr>
            <a:spLocks/>
          </p:cNvSpPr>
          <p:nvPr/>
        </p:nvSpPr>
        <p:spPr bwMode="auto">
          <a:xfrm>
            <a:off x="3352800" y="4724400"/>
            <a:ext cx="152400" cy="179388"/>
          </a:xfrm>
          <a:custGeom>
            <a:avLst/>
            <a:gdLst>
              <a:gd name="T0" fmla="*/ 0 w 77"/>
              <a:gd name="T1" fmla="*/ 30 h 65"/>
              <a:gd name="T2" fmla="*/ 59 w 77"/>
              <a:gd name="T3" fmla="*/ 14 h 65"/>
              <a:gd name="T4" fmla="*/ 32 w 77"/>
              <a:gd name="T5" fmla="*/ 57 h 65"/>
              <a:gd name="T6" fmla="*/ 0 w 77"/>
              <a:gd name="T7" fmla="*/ 30 h 65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65"/>
              <a:gd name="T14" fmla="*/ 77 w 77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65">
                <a:moveTo>
                  <a:pt x="0" y="30"/>
                </a:moveTo>
                <a:cubicBezTo>
                  <a:pt x="11" y="0"/>
                  <a:pt x="28" y="10"/>
                  <a:pt x="59" y="14"/>
                </a:cubicBezTo>
                <a:cubicBezTo>
                  <a:pt x="71" y="52"/>
                  <a:pt x="77" y="65"/>
                  <a:pt x="32" y="57"/>
                </a:cubicBezTo>
                <a:cubicBezTo>
                  <a:pt x="10" y="42"/>
                  <a:pt x="21" y="51"/>
                  <a:pt x="0" y="3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alextaylor\My Documents\My Pictures\Bowel toxicity pictures\plain ax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5000" r="12500" b="23611"/>
          <a:stretch>
            <a:fillRect/>
          </a:stretch>
        </p:blipFill>
        <p:spPr bwMode="auto">
          <a:xfrm>
            <a:off x="457200" y="28956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 anchor="ctr"/>
          <a:lstStyle/>
          <a:p>
            <a:r>
              <a:rPr lang="en-GB" sz="3400"/>
              <a:t>IMRT – 7 Fields</a:t>
            </a:r>
          </a:p>
        </p:txBody>
      </p:sp>
      <p:pic>
        <p:nvPicPr>
          <p:cNvPr id="39940" name="Picture 4" descr="C:\Documents and Settings\alextaylor\My Documents\My Pictures\Bowel toxicity pictures\plain 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3" t="48007" r="13542" b="32428"/>
          <a:stretch>
            <a:fillRect/>
          </a:stretch>
        </p:blipFill>
        <p:spPr bwMode="auto">
          <a:xfrm>
            <a:off x="5410200" y="2895600"/>
            <a:ext cx="2921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762000" y="1524000"/>
            <a:ext cx="7543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cs typeface="Arial" charset="0"/>
              </a:rPr>
              <a:t>Example:</a:t>
            </a:r>
          </a:p>
          <a:p>
            <a:pPr>
              <a:spcBef>
                <a:spcPct val="50000"/>
              </a:spcBef>
            </a:pPr>
            <a:r>
              <a:rPr lang="en-GB">
                <a:cs typeface="Arial" charset="0"/>
              </a:rPr>
              <a:t>Pelvic Radiotherapy for Gynaecological Cancer</a:t>
            </a:r>
          </a:p>
        </p:txBody>
      </p:sp>
      <p:pic>
        <p:nvPicPr>
          <p:cNvPr id="39942" name="Picture 6" descr="C:\Documents and Settings\alextaylor\My Documents\My Pictures\Bowel toxicity pictures\plain ax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5000" r="12500" b="23611"/>
          <a:stretch>
            <a:fillRect/>
          </a:stretch>
        </p:blipFill>
        <p:spPr bwMode="auto">
          <a:xfrm>
            <a:off x="457200" y="28956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Freeform 7"/>
          <p:cNvSpPr>
            <a:spLocks/>
          </p:cNvSpPr>
          <p:nvPr/>
        </p:nvSpPr>
        <p:spPr bwMode="auto">
          <a:xfrm>
            <a:off x="1905000" y="3810000"/>
            <a:ext cx="703263" cy="1292225"/>
          </a:xfrm>
          <a:custGeom>
            <a:avLst/>
            <a:gdLst>
              <a:gd name="T0" fmla="*/ 55 w 443"/>
              <a:gd name="T1" fmla="*/ 398 h 814"/>
              <a:gd name="T2" fmla="*/ 66 w 443"/>
              <a:gd name="T3" fmla="*/ 265 h 814"/>
              <a:gd name="T4" fmla="*/ 82 w 443"/>
              <a:gd name="T5" fmla="*/ 217 h 814"/>
              <a:gd name="T6" fmla="*/ 103 w 443"/>
              <a:gd name="T7" fmla="*/ 131 h 814"/>
              <a:gd name="T8" fmla="*/ 125 w 443"/>
              <a:gd name="T9" fmla="*/ 99 h 814"/>
              <a:gd name="T10" fmla="*/ 189 w 443"/>
              <a:gd name="T11" fmla="*/ 25 h 814"/>
              <a:gd name="T12" fmla="*/ 205 w 443"/>
              <a:gd name="T13" fmla="*/ 14 h 814"/>
              <a:gd name="T14" fmla="*/ 333 w 443"/>
              <a:gd name="T15" fmla="*/ 78 h 814"/>
              <a:gd name="T16" fmla="*/ 349 w 443"/>
              <a:gd name="T17" fmla="*/ 195 h 814"/>
              <a:gd name="T18" fmla="*/ 370 w 443"/>
              <a:gd name="T19" fmla="*/ 307 h 814"/>
              <a:gd name="T20" fmla="*/ 402 w 443"/>
              <a:gd name="T21" fmla="*/ 371 h 814"/>
              <a:gd name="T22" fmla="*/ 413 w 443"/>
              <a:gd name="T23" fmla="*/ 750 h 814"/>
              <a:gd name="T24" fmla="*/ 391 w 443"/>
              <a:gd name="T25" fmla="*/ 809 h 814"/>
              <a:gd name="T26" fmla="*/ 263 w 443"/>
              <a:gd name="T27" fmla="*/ 771 h 814"/>
              <a:gd name="T28" fmla="*/ 141 w 443"/>
              <a:gd name="T29" fmla="*/ 691 h 814"/>
              <a:gd name="T30" fmla="*/ 109 w 443"/>
              <a:gd name="T31" fmla="*/ 675 h 814"/>
              <a:gd name="T32" fmla="*/ 77 w 443"/>
              <a:gd name="T33" fmla="*/ 654 h 814"/>
              <a:gd name="T34" fmla="*/ 34 w 443"/>
              <a:gd name="T35" fmla="*/ 617 h 814"/>
              <a:gd name="T36" fmla="*/ 18 w 443"/>
              <a:gd name="T37" fmla="*/ 606 h 814"/>
              <a:gd name="T38" fmla="*/ 2 w 443"/>
              <a:gd name="T39" fmla="*/ 553 h 814"/>
              <a:gd name="T40" fmla="*/ 39 w 443"/>
              <a:gd name="T41" fmla="*/ 419 h 814"/>
              <a:gd name="T42" fmla="*/ 55 w 443"/>
              <a:gd name="T43" fmla="*/ 398 h 8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43"/>
              <a:gd name="T67" fmla="*/ 0 h 814"/>
              <a:gd name="T68" fmla="*/ 443 w 443"/>
              <a:gd name="T69" fmla="*/ 814 h 81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43" h="814">
                <a:moveTo>
                  <a:pt x="55" y="398"/>
                </a:moveTo>
                <a:cubicBezTo>
                  <a:pt x="75" y="344"/>
                  <a:pt x="56" y="401"/>
                  <a:pt x="66" y="265"/>
                </a:cubicBezTo>
                <a:cubicBezTo>
                  <a:pt x="67" y="249"/>
                  <a:pt x="78" y="232"/>
                  <a:pt x="82" y="217"/>
                </a:cubicBezTo>
                <a:cubicBezTo>
                  <a:pt x="87" y="196"/>
                  <a:pt x="90" y="154"/>
                  <a:pt x="103" y="131"/>
                </a:cubicBezTo>
                <a:cubicBezTo>
                  <a:pt x="109" y="120"/>
                  <a:pt x="125" y="99"/>
                  <a:pt x="125" y="99"/>
                </a:cubicBezTo>
                <a:cubicBezTo>
                  <a:pt x="138" y="56"/>
                  <a:pt x="141" y="40"/>
                  <a:pt x="189" y="25"/>
                </a:cubicBezTo>
                <a:cubicBezTo>
                  <a:pt x="194" y="21"/>
                  <a:pt x="199" y="14"/>
                  <a:pt x="205" y="14"/>
                </a:cubicBezTo>
                <a:cubicBezTo>
                  <a:pt x="334" y="8"/>
                  <a:pt x="311" y="0"/>
                  <a:pt x="333" y="78"/>
                </a:cubicBezTo>
                <a:cubicBezTo>
                  <a:pt x="336" y="137"/>
                  <a:pt x="333" y="152"/>
                  <a:pt x="349" y="195"/>
                </a:cubicBezTo>
                <a:cubicBezTo>
                  <a:pt x="352" y="249"/>
                  <a:pt x="344" y="270"/>
                  <a:pt x="370" y="307"/>
                </a:cubicBezTo>
                <a:cubicBezTo>
                  <a:pt x="376" y="335"/>
                  <a:pt x="372" y="362"/>
                  <a:pt x="402" y="371"/>
                </a:cubicBezTo>
                <a:cubicBezTo>
                  <a:pt x="443" y="502"/>
                  <a:pt x="413" y="401"/>
                  <a:pt x="413" y="750"/>
                </a:cubicBezTo>
                <a:cubicBezTo>
                  <a:pt x="413" y="806"/>
                  <a:pt x="422" y="798"/>
                  <a:pt x="391" y="809"/>
                </a:cubicBezTo>
                <a:cubicBezTo>
                  <a:pt x="275" y="801"/>
                  <a:pt x="326" y="814"/>
                  <a:pt x="263" y="771"/>
                </a:cubicBezTo>
                <a:cubicBezTo>
                  <a:pt x="248" y="746"/>
                  <a:pt x="169" y="710"/>
                  <a:pt x="141" y="691"/>
                </a:cubicBezTo>
                <a:cubicBezTo>
                  <a:pt x="79" y="650"/>
                  <a:pt x="168" y="708"/>
                  <a:pt x="109" y="675"/>
                </a:cubicBezTo>
                <a:cubicBezTo>
                  <a:pt x="98" y="669"/>
                  <a:pt x="77" y="654"/>
                  <a:pt x="77" y="654"/>
                </a:cubicBezTo>
                <a:cubicBezTo>
                  <a:pt x="59" y="627"/>
                  <a:pt x="72" y="642"/>
                  <a:pt x="34" y="617"/>
                </a:cubicBezTo>
                <a:cubicBezTo>
                  <a:pt x="29" y="613"/>
                  <a:pt x="18" y="606"/>
                  <a:pt x="18" y="606"/>
                </a:cubicBezTo>
                <a:cubicBezTo>
                  <a:pt x="12" y="588"/>
                  <a:pt x="6" y="571"/>
                  <a:pt x="2" y="553"/>
                </a:cubicBezTo>
                <a:cubicBezTo>
                  <a:pt x="6" y="511"/>
                  <a:pt x="0" y="446"/>
                  <a:pt x="39" y="419"/>
                </a:cubicBezTo>
                <a:cubicBezTo>
                  <a:pt x="51" y="401"/>
                  <a:pt x="45" y="408"/>
                  <a:pt x="55" y="398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cs typeface="Arial" charset="0"/>
            </a:endParaRPr>
          </a:p>
        </p:txBody>
      </p:sp>
      <p:sp>
        <p:nvSpPr>
          <p:cNvPr id="39944" name="Freeform 8"/>
          <p:cNvSpPr>
            <a:spLocks/>
          </p:cNvSpPr>
          <p:nvPr/>
        </p:nvSpPr>
        <p:spPr bwMode="auto">
          <a:xfrm>
            <a:off x="2971800" y="3810000"/>
            <a:ext cx="690563" cy="1243013"/>
          </a:xfrm>
          <a:custGeom>
            <a:avLst/>
            <a:gdLst>
              <a:gd name="T0" fmla="*/ 78 w 387"/>
              <a:gd name="T1" fmla="*/ 338 h 783"/>
              <a:gd name="T2" fmla="*/ 105 w 387"/>
              <a:gd name="T3" fmla="*/ 125 h 783"/>
              <a:gd name="T4" fmla="*/ 142 w 387"/>
              <a:gd name="T5" fmla="*/ 66 h 783"/>
              <a:gd name="T6" fmla="*/ 179 w 387"/>
              <a:gd name="T7" fmla="*/ 29 h 783"/>
              <a:gd name="T8" fmla="*/ 227 w 387"/>
              <a:gd name="T9" fmla="*/ 7 h 783"/>
              <a:gd name="T10" fmla="*/ 291 w 387"/>
              <a:gd name="T11" fmla="*/ 13 h 783"/>
              <a:gd name="T12" fmla="*/ 297 w 387"/>
              <a:gd name="T13" fmla="*/ 61 h 783"/>
              <a:gd name="T14" fmla="*/ 307 w 387"/>
              <a:gd name="T15" fmla="*/ 157 h 783"/>
              <a:gd name="T16" fmla="*/ 313 w 387"/>
              <a:gd name="T17" fmla="*/ 274 h 783"/>
              <a:gd name="T18" fmla="*/ 339 w 387"/>
              <a:gd name="T19" fmla="*/ 375 h 783"/>
              <a:gd name="T20" fmla="*/ 345 w 387"/>
              <a:gd name="T21" fmla="*/ 450 h 783"/>
              <a:gd name="T22" fmla="*/ 366 w 387"/>
              <a:gd name="T23" fmla="*/ 482 h 783"/>
              <a:gd name="T24" fmla="*/ 387 w 387"/>
              <a:gd name="T25" fmla="*/ 535 h 783"/>
              <a:gd name="T26" fmla="*/ 382 w 387"/>
              <a:gd name="T27" fmla="*/ 626 h 783"/>
              <a:gd name="T28" fmla="*/ 355 w 387"/>
              <a:gd name="T29" fmla="*/ 653 h 783"/>
              <a:gd name="T30" fmla="*/ 217 w 387"/>
              <a:gd name="T31" fmla="*/ 706 h 783"/>
              <a:gd name="T32" fmla="*/ 169 w 387"/>
              <a:gd name="T33" fmla="*/ 733 h 783"/>
              <a:gd name="T34" fmla="*/ 126 w 387"/>
              <a:gd name="T35" fmla="*/ 770 h 783"/>
              <a:gd name="T36" fmla="*/ 110 w 387"/>
              <a:gd name="T37" fmla="*/ 781 h 783"/>
              <a:gd name="T38" fmla="*/ 57 w 387"/>
              <a:gd name="T39" fmla="*/ 775 h 783"/>
              <a:gd name="T40" fmla="*/ 35 w 387"/>
              <a:gd name="T41" fmla="*/ 743 h 783"/>
              <a:gd name="T42" fmla="*/ 57 w 387"/>
              <a:gd name="T43" fmla="*/ 525 h 783"/>
              <a:gd name="T44" fmla="*/ 78 w 387"/>
              <a:gd name="T45" fmla="*/ 338 h 78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87"/>
              <a:gd name="T70" fmla="*/ 0 h 783"/>
              <a:gd name="T71" fmla="*/ 387 w 387"/>
              <a:gd name="T72" fmla="*/ 783 h 78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87" h="783">
                <a:moveTo>
                  <a:pt x="78" y="338"/>
                </a:moveTo>
                <a:cubicBezTo>
                  <a:pt x="80" y="265"/>
                  <a:pt x="62" y="187"/>
                  <a:pt x="105" y="125"/>
                </a:cubicBezTo>
                <a:cubicBezTo>
                  <a:pt x="112" y="102"/>
                  <a:pt x="123" y="79"/>
                  <a:pt x="142" y="66"/>
                </a:cubicBezTo>
                <a:cubicBezTo>
                  <a:pt x="166" y="29"/>
                  <a:pt x="151" y="38"/>
                  <a:pt x="179" y="29"/>
                </a:cubicBezTo>
                <a:cubicBezTo>
                  <a:pt x="195" y="18"/>
                  <a:pt x="209" y="14"/>
                  <a:pt x="227" y="7"/>
                </a:cubicBezTo>
                <a:cubicBezTo>
                  <a:pt x="248" y="9"/>
                  <a:pt x="274" y="0"/>
                  <a:pt x="291" y="13"/>
                </a:cubicBezTo>
                <a:cubicBezTo>
                  <a:pt x="304" y="23"/>
                  <a:pt x="296" y="45"/>
                  <a:pt x="297" y="61"/>
                </a:cubicBezTo>
                <a:cubicBezTo>
                  <a:pt x="305" y="155"/>
                  <a:pt x="293" y="114"/>
                  <a:pt x="307" y="157"/>
                </a:cubicBezTo>
                <a:cubicBezTo>
                  <a:pt x="309" y="196"/>
                  <a:pt x="309" y="235"/>
                  <a:pt x="313" y="274"/>
                </a:cubicBezTo>
                <a:cubicBezTo>
                  <a:pt x="316" y="306"/>
                  <a:pt x="333" y="343"/>
                  <a:pt x="339" y="375"/>
                </a:cubicBezTo>
                <a:cubicBezTo>
                  <a:pt x="341" y="400"/>
                  <a:pt x="339" y="426"/>
                  <a:pt x="345" y="450"/>
                </a:cubicBezTo>
                <a:cubicBezTo>
                  <a:pt x="348" y="462"/>
                  <a:pt x="366" y="482"/>
                  <a:pt x="366" y="482"/>
                </a:cubicBezTo>
                <a:cubicBezTo>
                  <a:pt x="371" y="503"/>
                  <a:pt x="376" y="517"/>
                  <a:pt x="387" y="535"/>
                </a:cubicBezTo>
                <a:cubicBezTo>
                  <a:pt x="385" y="565"/>
                  <a:pt x="386" y="596"/>
                  <a:pt x="382" y="626"/>
                </a:cubicBezTo>
                <a:cubicBezTo>
                  <a:pt x="380" y="640"/>
                  <a:pt x="364" y="646"/>
                  <a:pt x="355" y="653"/>
                </a:cubicBezTo>
                <a:cubicBezTo>
                  <a:pt x="313" y="688"/>
                  <a:pt x="268" y="690"/>
                  <a:pt x="217" y="706"/>
                </a:cubicBezTo>
                <a:cubicBezTo>
                  <a:pt x="180" y="730"/>
                  <a:pt x="197" y="723"/>
                  <a:pt x="169" y="733"/>
                </a:cubicBezTo>
                <a:cubicBezTo>
                  <a:pt x="151" y="760"/>
                  <a:pt x="164" y="745"/>
                  <a:pt x="126" y="770"/>
                </a:cubicBezTo>
                <a:cubicBezTo>
                  <a:pt x="121" y="774"/>
                  <a:pt x="110" y="781"/>
                  <a:pt x="110" y="781"/>
                </a:cubicBezTo>
                <a:cubicBezTo>
                  <a:pt x="92" y="779"/>
                  <a:pt x="73" y="783"/>
                  <a:pt x="57" y="775"/>
                </a:cubicBezTo>
                <a:cubicBezTo>
                  <a:pt x="45" y="769"/>
                  <a:pt x="35" y="743"/>
                  <a:pt x="35" y="743"/>
                </a:cubicBezTo>
                <a:cubicBezTo>
                  <a:pt x="12" y="670"/>
                  <a:pt x="0" y="582"/>
                  <a:pt x="57" y="525"/>
                </a:cubicBezTo>
                <a:cubicBezTo>
                  <a:pt x="82" y="444"/>
                  <a:pt x="66" y="504"/>
                  <a:pt x="78" y="338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cs typeface="Arial" charset="0"/>
            </a:endParaRPr>
          </a:p>
        </p:txBody>
      </p:sp>
      <p:sp>
        <p:nvSpPr>
          <p:cNvPr id="39945" name="Freeform 9"/>
          <p:cNvSpPr>
            <a:spLocks/>
          </p:cNvSpPr>
          <p:nvPr/>
        </p:nvSpPr>
        <p:spPr bwMode="auto">
          <a:xfrm>
            <a:off x="6551613" y="4419600"/>
            <a:ext cx="628650" cy="561975"/>
          </a:xfrm>
          <a:custGeom>
            <a:avLst/>
            <a:gdLst>
              <a:gd name="T0" fmla="*/ 236 w 396"/>
              <a:gd name="T1" fmla="*/ 209 h 435"/>
              <a:gd name="T2" fmla="*/ 214 w 396"/>
              <a:gd name="T3" fmla="*/ 294 h 435"/>
              <a:gd name="T4" fmla="*/ 118 w 396"/>
              <a:gd name="T5" fmla="*/ 412 h 435"/>
              <a:gd name="T6" fmla="*/ 38 w 396"/>
              <a:gd name="T7" fmla="*/ 385 h 435"/>
              <a:gd name="T8" fmla="*/ 17 w 396"/>
              <a:gd name="T9" fmla="*/ 358 h 435"/>
              <a:gd name="T10" fmla="*/ 1 w 396"/>
              <a:gd name="T11" fmla="*/ 310 h 435"/>
              <a:gd name="T12" fmla="*/ 60 w 396"/>
              <a:gd name="T13" fmla="*/ 124 h 435"/>
              <a:gd name="T14" fmla="*/ 134 w 396"/>
              <a:gd name="T15" fmla="*/ 70 h 435"/>
              <a:gd name="T16" fmla="*/ 193 w 396"/>
              <a:gd name="T17" fmla="*/ 28 h 435"/>
              <a:gd name="T18" fmla="*/ 385 w 396"/>
              <a:gd name="T19" fmla="*/ 44 h 435"/>
              <a:gd name="T20" fmla="*/ 396 w 396"/>
              <a:gd name="T21" fmla="*/ 76 h 435"/>
              <a:gd name="T22" fmla="*/ 294 w 396"/>
              <a:gd name="T23" fmla="*/ 150 h 435"/>
              <a:gd name="T24" fmla="*/ 246 w 396"/>
              <a:gd name="T25" fmla="*/ 198 h 435"/>
              <a:gd name="T26" fmla="*/ 236 w 396"/>
              <a:gd name="T27" fmla="*/ 209 h 4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6"/>
              <a:gd name="T43" fmla="*/ 0 h 435"/>
              <a:gd name="T44" fmla="*/ 396 w 396"/>
              <a:gd name="T45" fmla="*/ 435 h 4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6" h="435">
                <a:moveTo>
                  <a:pt x="236" y="209"/>
                </a:moveTo>
                <a:cubicBezTo>
                  <a:pt x="225" y="237"/>
                  <a:pt x="220" y="265"/>
                  <a:pt x="214" y="294"/>
                </a:cubicBezTo>
                <a:cubicBezTo>
                  <a:pt x="208" y="435"/>
                  <a:pt x="237" y="420"/>
                  <a:pt x="118" y="412"/>
                </a:cubicBezTo>
                <a:cubicBezTo>
                  <a:pt x="92" y="402"/>
                  <a:pt x="65" y="393"/>
                  <a:pt x="38" y="385"/>
                </a:cubicBezTo>
                <a:cubicBezTo>
                  <a:pt x="26" y="345"/>
                  <a:pt x="44" y="393"/>
                  <a:pt x="17" y="358"/>
                </a:cubicBezTo>
                <a:cubicBezTo>
                  <a:pt x="9" y="348"/>
                  <a:pt x="5" y="322"/>
                  <a:pt x="1" y="310"/>
                </a:cubicBezTo>
                <a:cubicBezTo>
                  <a:pt x="5" y="219"/>
                  <a:pt x="0" y="184"/>
                  <a:pt x="60" y="124"/>
                </a:cubicBezTo>
                <a:cubicBezTo>
                  <a:pt x="77" y="71"/>
                  <a:pt x="81" y="85"/>
                  <a:pt x="134" y="70"/>
                </a:cubicBezTo>
                <a:cubicBezTo>
                  <a:pt x="157" y="56"/>
                  <a:pt x="166" y="37"/>
                  <a:pt x="193" y="28"/>
                </a:cubicBezTo>
                <a:cubicBezTo>
                  <a:pt x="234" y="0"/>
                  <a:pt x="332" y="39"/>
                  <a:pt x="385" y="44"/>
                </a:cubicBezTo>
                <a:cubicBezTo>
                  <a:pt x="388" y="55"/>
                  <a:pt x="396" y="65"/>
                  <a:pt x="396" y="76"/>
                </a:cubicBezTo>
                <a:cubicBezTo>
                  <a:pt x="396" y="167"/>
                  <a:pt x="381" y="145"/>
                  <a:pt x="294" y="150"/>
                </a:cubicBezTo>
                <a:cubicBezTo>
                  <a:pt x="267" y="160"/>
                  <a:pt x="269" y="183"/>
                  <a:pt x="246" y="198"/>
                </a:cubicBezTo>
                <a:cubicBezTo>
                  <a:pt x="240" y="216"/>
                  <a:pt x="245" y="218"/>
                  <a:pt x="236" y="209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cs typeface="Arial" charset="0"/>
            </a:endParaRPr>
          </a:p>
        </p:txBody>
      </p:sp>
      <p:sp>
        <p:nvSpPr>
          <p:cNvPr id="39946" name="Freeform 10"/>
          <p:cNvSpPr>
            <a:spLocks/>
          </p:cNvSpPr>
          <p:nvPr/>
        </p:nvSpPr>
        <p:spPr bwMode="auto">
          <a:xfrm>
            <a:off x="6700838" y="3508375"/>
            <a:ext cx="476250" cy="473075"/>
          </a:xfrm>
          <a:custGeom>
            <a:avLst/>
            <a:gdLst>
              <a:gd name="T0" fmla="*/ 184 w 300"/>
              <a:gd name="T1" fmla="*/ 9 h 298"/>
              <a:gd name="T2" fmla="*/ 136 w 300"/>
              <a:gd name="T3" fmla="*/ 110 h 298"/>
              <a:gd name="T4" fmla="*/ 104 w 300"/>
              <a:gd name="T5" fmla="*/ 131 h 298"/>
              <a:gd name="T6" fmla="*/ 88 w 300"/>
              <a:gd name="T7" fmla="*/ 142 h 298"/>
              <a:gd name="T8" fmla="*/ 78 w 300"/>
              <a:gd name="T9" fmla="*/ 158 h 298"/>
              <a:gd name="T10" fmla="*/ 62 w 300"/>
              <a:gd name="T11" fmla="*/ 169 h 298"/>
              <a:gd name="T12" fmla="*/ 14 w 300"/>
              <a:gd name="T13" fmla="*/ 238 h 298"/>
              <a:gd name="T14" fmla="*/ 46 w 300"/>
              <a:gd name="T15" fmla="*/ 281 h 298"/>
              <a:gd name="T16" fmla="*/ 222 w 300"/>
              <a:gd name="T17" fmla="*/ 254 h 298"/>
              <a:gd name="T18" fmla="*/ 280 w 300"/>
              <a:gd name="T19" fmla="*/ 73 h 298"/>
              <a:gd name="T20" fmla="*/ 184 w 300"/>
              <a:gd name="T21" fmla="*/ 9 h 2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00"/>
              <a:gd name="T34" fmla="*/ 0 h 298"/>
              <a:gd name="T35" fmla="*/ 300 w 300"/>
              <a:gd name="T36" fmla="*/ 298 h 2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00" h="298">
                <a:moveTo>
                  <a:pt x="184" y="9"/>
                </a:moveTo>
                <a:cubicBezTo>
                  <a:pt x="179" y="76"/>
                  <a:pt x="192" y="93"/>
                  <a:pt x="136" y="110"/>
                </a:cubicBezTo>
                <a:cubicBezTo>
                  <a:pt x="125" y="117"/>
                  <a:pt x="115" y="124"/>
                  <a:pt x="104" y="131"/>
                </a:cubicBezTo>
                <a:cubicBezTo>
                  <a:pt x="99" y="135"/>
                  <a:pt x="88" y="142"/>
                  <a:pt x="88" y="142"/>
                </a:cubicBezTo>
                <a:cubicBezTo>
                  <a:pt x="85" y="147"/>
                  <a:pt x="82" y="153"/>
                  <a:pt x="78" y="158"/>
                </a:cubicBezTo>
                <a:cubicBezTo>
                  <a:pt x="74" y="163"/>
                  <a:pt x="66" y="164"/>
                  <a:pt x="62" y="169"/>
                </a:cubicBezTo>
                <a:cubicBezTo>
                  <a:pt x="42" y="193"/>
                  <a:pt x="55" y="225"/>
                  <a:pt x="14" y="238"/>
                </a:cubicBezTo>
                <a:cubicBezTo>
                  <a:pt x="0" y="275"/>
                  <a:pt x="18" y="271"/>
                  <a:pt x="46" y="281"/>
                </a:cubicBezTo>
                <a:cubicBezTo>
                  <a:pt x="70" y="280"/>
                  <a:pt x="191" y="298"/>
                  <a:pt x="222" y="254"/>
                </a:cubicBezTo>
                <a:cubicBezTo>
                  <a:pt x="241" y="195"/>
                  <a:pt x="246" y="127"/>
                  <a:pt x="280" y="73"/>
                </a:cubicBezTo>
                <a:cubicBezTo>
                  <a:pt x="300" y="0"/>
                  <a:pt x="232" y="3"/>
                  <a:pt x="184" y="9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cs typeface="Arial" charset="0"/>
            </a:endParaRPr>
          </a:p>
        </p:txBody>
      </p:sp>
      <p:sp>
        <p:nvSpPr>
          <p:cNvPr id="39947" name="Freeform 11"/>
          <p:cNvSpPr>
            <a:spLocks/>
          </p:cNvSpPr>
          <p:nvPr/>
        </p:nvSpPr>
        <p:spPr bwMode="auto">
          <a:xfrm>
            <a:off x="1905000" y="3810000"/>
            <a:ext cx="762000" cy="1292225"/>
          </a:xfrm>
          <a:custGeom>
            <a:avLst/>
            <a:gdLst>
              <a:gd name="T0" fmla="*/ 55 w 443"/>
              <a:gd name="T1" fmla="*/ 398 h 814"/>
              <a:gd name="T2" fmla="*/ 66 w 443"/>
              <a:gd name="T3" fmla="*/ 265 h 814"/>
              <a:gd name="T4" fmla="*/ 82 w 443"/>
              <a:gd name="T5" fmla="*/ 217 h 814"/>
              <a:gd name="T6" fmla="*/ 103 w 443"/>
              <a:gd name="T7" fmla="*/ 131 h 814"/>
              <a:gd name="T8" fmla="*/ 125 w 443"/>
              <a:gd name="T9" fmla="*/ 99 h 814"/>
              <a:gd name="T10" fmla="*/ 189 w 443"/>
              <a:gd name="T11" fmla="*/ 25 h 814"/>
              <a:gd name="T12" fmla="*/ 205 w 443"/>
              <a:gd name="T13" fmla="*/ 14 h 814"/>
              <a:gd name="T14" fmla="*/ 333 w 443"/>
              <a:gd name="T15" fmla="*/ 78 h 814"/>
              <a:gd name="T16" fmla="*/ 349 w 443"/>
              <a:gd name="T17" fmla="*/ 195 h 814"/>
              <a:gd name="T18" fmla="*/ 370 w 443"/>
              <a:gd name="T19" fmla="*/ 307 h 814"/>
              <a:gd name="T20" fmla="*/ 402 w 443"/>
              <a:gd name="T21" fmla="*/ 371 h 814"/>
              <a:gd name="T22" fmla="*/ 413 w 443"/>
              <a:gd name="T23" fmla="*/ 750 h 814"/>
              <a:gd name="T24" fmla="*/ 391 w 443"/>
              <a:gd name="T25" fmla="*/ 809 h 814"/>
              <a:gd name="T26" fmla="*/ 263 w 443"/>
              <a:gd name="T27" fmla="*/ 771 h 814"/>
              <a:gd name="T28" fmla="*/ 141 w 443"/>
              <a:gd name="T29" fmla="*/ 691 h 814"/>
              <a:gd name="T30" fmla="*/ 109 w 443"/>
              <a:gd name="T31" fmla="*/ 675 h 814"/>
              <a:gd name="T32" fmla="*/ 77 w 443"/>
              <a:gd name="T33" fmla="*/ 654 h 814"/>
              <a:gd name="T34" fmla="*/ 34 w 443"/>
              <a:gd name="T35" fmla="*/ 617 h 814"/>
              <a:gd name="T36" fmla="*/ 18 w 443"/>
              <a:gd name="T37" fmla="*/ 606 h 814"/>
              <a:gd name="T38" fmla="*/ 2 w 443"/>
              <a:gd name="T39" fmla="*/ 553 h 814"/>
              <a:gd name="T40" fmla="*/ 39 w 443"/>
              <a:gd name="T41" fmla="*/ 419 h 814"/>
              <a:gd name="T42" fmla="*/ 55 w 443"/>
              <a:gd name="T43" fmla="*/ 398 h 8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43"/>
              <a:gd name="T67" fmla="*/ 0 h 814"/>
              <a:gd name="T68" fmla="*/ 443 w 443"/>
              <a:gd name="T69" fmla="*/ 814 h 81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43" h="814">
                <a:moveTo>
                  <a:pt x="55" y="398"/>
                </a:moveTo>
                <a:cubicBezTo>
                  <a:pt x="75" y="344"/>
                  <a:pt x="56" y="401"/>
                  <a:pt x="66" y="265"/>
                </a:cubicBezTo>
                <a:cubicBezTo>
                  <a:pt x="67" y="249"/>
                  <a:pt x="78" y="232"/>
                  <a:pt x="82" y="217"/>
                </a:cubicBezTo>
                <a:cubicBezTo>
                  <a:pt x="87" y="196"/>
                  <a:pt x="90" y="154"/>
                  <a:pt x="103" y="131"/>
                </a:cubicBezTo>
                <a:cubicBezTo>
                  <a:pt x="109" y="120"/>
                  <a:pt x="125" y="99"/>
                  <a:pt x="125" y="99"/>
                </a:cubicBezTo>
                <a:cubicBezTo>
                  <a:pt x="138" y="56"/>
                  <a:pt x="141" y="40"/>
                  <a:pt x="189" y="25"/>
                </a:cubicBezTo>
                <a:cubicBezTo>
                  <a:pt x="194" y="21"/>
                  <a:pt x="199" y="14"/>
                  <a:pt x="205" y="14"/>
                </a:cubicBezTo>
                <a:cubicBezTo>
                  <a:pt x="334" y="8"/>
                  <a:pt x="311" y="0"/>
                  <a:pt x="333" y="78"/>
                </a:cubicBezTo>
                <a:cubicBezTo>
                  <a:pt x="336" y="137"/>
                  <a:pt x="333" y="152"/>
                  <a:pt x="349" y="195"/>
                </a:cubicBezTo>
                <a:cubicBezTo>
                  <a:pt x="352" y="249"/>
                  <a:pt x="344" y="270"/>
                  <a:pt x="370" y="307"/>
                </a:cubicBezTo>
                <a:cubicBezTo>
                  <a:pt x="376" y="335"/>
                  <a:pt x="372" y="362"/>
                  <a:pt x="402" y="371"/>
                </a:cubicBezTo>
                <a:cubicBezTo>
                  <a:pt x="443" y="502"/>
                  <a:pt x="413" y="401"/>
                  <a:pt x="413" y="750"/>
                </a:cubicBezTo>
                <a:cubicBezTo>
                  <a:pt x="413" y="806"/>
                  <a:pt x="422" y="798"/>
                  <a:pt x="391" y="809"/>
                </a:cubicBezTo>
                <a:cubicBezTo>
                  <a:pt x="275" y="801"/>
                  <a:pt x="326" y="814"/>
                  <a:pt x="263" y="771"/>
                </a:cubicBezTo>
                <a:cubicBezTo>
                  <a:pt x="248" y="746"/>
                  <a:pt x="169" y="710"/>
                  <a:pt x="141" y="691"/>
                </a:cubicBezTo>
                <a:cubicBezTo>
                  <a:pt x="79" y="650"/>
                  <a:pt x="168" y="708"/>
                  <a:pt x="109" y="675"/>
                </a:cubicBezTo>
                <a:cubicBezTo>
                  <a:pt x="98" y="669"/>
                  <a:pt x="77" y="654"/>
                  <a:pt x="77" y="654"/>
                </a:cubicBezTo>
                <a:cubicBezTo>
                  <a:pt x="59" y="627"/>
                  <a:pt x="72" y="642"/>
                  <a:pt x="34" y="617"/>
                </a:cubicBezTo>
                <a:cubicBezTo>
                  <a:pt x="29" y="613"/>
                  <a:pt x="18" y="606"/>
                  <a:pt x="18" y="606"/>
                </a:cubicBezTo>
                <a:cubicBezTo>
                  <a:pt x="12" y="588"/>
                  <a:pt x="6" y="571"/>
                  <a:pt x="2" y="553"/>
                </a:cubicBezTo>
                <a:cubicBezTo>
                  <a:pt x="6" y="511"/>
                  <a:pt x="0" y="446"/>
                  <a:pt x="39" y="419"/>
                </a:cubicBezTo>
                <a:cubicBezTo>
                  <a:pt x="51" y="401"/>
                  <a:pt x="45" y="408"/>
                  <a:pt x="55" y="398"/>
                </a:cubicBezTo>
                <a:close/>
              </a:path>
            </a:pathLst>
          </a:custGeom>
          <a:solidFill>
            <a:srgbClr val="FFFF99">
              <a:alpha val="50195"/>
            </a:srgbClr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>
              <a:cs typeface="Arial" charset="0"/>
            </a:endParaRPr>
          </a:p>
        </p:txBody>
      </p:sp>
      <p:sp>
        <p:nvSpPr>
          <p:cNvPr id="39948" name="Freeform 12"/>
          <p:cNvSpPr>
            <a:spLocks/>
          </p:cNvSpPr>
          <p:nvPr/>
        </p:nvSpPr>
        <p:spPr bwMode="auto">
          <a:xfrm>
            <a:off x="2971800" y="3810000"/>
            <a:ext cx="762000" cy="1243013"/>
          </a:xfrm>
          <a:custGeom>
            <a:avLst/>
            <a:gdLst>
              <a:gd name="T0" fmla="*/ 78 w 387"/>
              <a:gd name="T1" fmla="*/ 338 h 783"/>
              <a:gd name="T2" fmla="*/ 105 w 387"/>
              <a:gd name="T3" fmla="*/ 125 h 783"/>
              <a:gd name="T4" fmla="*/ 142 w 387"/>
              <a:gd name="T5" fmla="*/ 66 h 783"/>
              <a:gd name="T6" fmla="*/ 179 w 387"/>
              <a:gd name="T7" fmla="*/ 29 h 783"/>
              <a:gd name="T8" fmla="*/ 227 w 387"/>
              <a:gd name="T9" fmla="*/ 7 h 783"/>
              <a:gd name="T10" fmla="*/ 291 w 387"/>
              <a:gd name="T11" fmla="*/ 13 h 783"/>
              <a:gd name="T12" fmla="*/ 297 w 387"/>
              <a:gd name="T13" fmla="*/ 61 h 783"/>
              <a:gd name="T14" fmla="*/ 307 w 387"/>
              <a:gd name="T15" fmla="*/ 157 h 783"/>
              <a:gd name="T16" fmla="*/ 313 w 387"/>
              <a:gd name="T17" fmla="*/ 274 h 783"/>
              <a:gd name="T18" fmla="*/ 339 w 387"/>
              <a:gd name="T19" fmla="*/ 375 h 783"/>
              <a:gd name="T20" fmla="*/ 345 w 387"/>
              <a:gd name="T21" fmla="*/ 450 h 783"/>
              <a:gd name="T22" fmla="*/ 366 w 387"/>
              <a:gd name="T23" fmla="*/ 482 h 783"/>
              <a:gd name="T24" fmla="*/ 387 w 387"/>
              <a:gd name="T25" fmla="*/ 535 h 783"/>
              <a:gd name="T26" fmla="*/ 382 w 387"/>
              <a:gd name="T27" fmla="*/ 626 h 783"/>
              <a:gd name="T28" fmla="*/ 355 w 387"/>
              <a:gd name="T29" fmla="*/ 653 h 783"/>
              <a:gd name="T30" fmla="*/ 217 w 387"/>
              <a:gd name="T31" fmla="*/ 706 h 783"/>
              <a:gd name="T32" fmla="*/ 169 w 387"/>
              <a:gd name="T33" fmla="*/ 733 h 783"/>
              <a:gd name="T34" fmla="*/ 126 w 387"/>
              <a:gd name="T35" fmla="*/ 770 h 783"/>
              <a:gd name="T36" fmla="*/ 110 w 387"/>
              <a:gd name="T37" fmla="*/ 781 h 783"/>
              <a:gd name="T38" fmla="*/ 57 w 387"/>
              <a:gd name="T39" fmla="*/ 775 h 783"/>
              <a:gd name="T40" fmla="*/ 35 w 387"/>
              <a:gd name="T41" fmla="*/ 743 h 783"/>
              <a:gd name="T42" fmla="*/ 57 w 387"/>
              <a:gd name="T43" fmla="*/ 525 h 783"/>
              <a:gd name="T44" fmla="*/ 78 w 387"/>
              <a:gd name="T45" fmla="*/ 338 h 78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87"/>
              <a:gd name="T70" fmla="*/ 0 h 783"/>
              <a:gd name="T71" fmla="*/ 387 w 387"/>
              <a:gd name="T72" fmla="*/ 783 h 78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87" h="783">
                <a:moveTo>
                  <a:pt x="78" y="338"/>
                </a:moveTo>
                <a:cubicBezTo>
                  <a:pt x="80" y="265"/>
                  <a:pt x="62" y="187"/>
                  <a:pt x="105" y="125"/>
                </a:cubicBezTo>
                <a:cubicBezTo>
                  <a:pt x="112" y="102"/>
                  <a:pt x="123" y="79"/>
                  <a:pt x="142" y="66"/>
                </a:cubicBezTo>
                <a:cubicBezTo>
                  <a:pt x="166" y="29"/>
                  <a:pt x="151" y="38"/>
                  <a:pt x="179" y="29"/>
                </a:cubicBezTo>
                <a:cubicBezTo>
                  <a:pt x="195" y="18"/>
                  <a:pt x="209" y="14"/>
                  <a:pt x="227" y="7"/>
                </a:cubicBezTo>
                <a:cubicBezTo>
                  <a:pt x="248" y="9"/>
                  <a:pt x="274" y="0"/>
                  <a:pt x="291" y="13"/>
                </a:cubicBezTo>
                <a:cubicBezTo>
                  <a:pt x="304" y="23"/>
                  <a:pt x="296" y="45"/>
                  <a:pt x="297" y="61"/>
                </a:cubicBezTo>
                <a:cubicBezTo>
                  <a:pt x="305" y="155"/>
                  <a:pt x="293" y="114"/>
                  <a:pt x="307" y="157"/>
                </a:cubicBezTo>
                <a:cubicBezTo>
                  <a:pt x="309" y="196"/>
                  <a:pt x="309" y="235"/>
                  <a:pt x="313" y="274"/>
                </a:cubicBezTo>
                <a:cubicBezTo>
                  <a:pt x="316" y="306"/>
                  <a:pt x="333" y="343"/>
                  <a:pt x="339" y="375"/>
                </a:cubicBezTo>
                <a:cubicBezTo>
                  <a:pt x="341" y="400"/>
                  <a:pt x="339" y="426"/>
                  <a:pt x="345" y="450"/>
                </a:cubicBezTo>
                <a:cubicBezTo>
                  <a:pt x="348" y="462"/>
                  <a:pt x="366" y="482"/>
                  <a:pt x="366" y="482"/>
                </a:cubicBezTo>
                <a:cubicBezTo>
                  <a:pt x="371" y="503"/>
                  <a:pt x="376" y="517"/>
                  <a:pt x="387" y="535"/>
                </a:cubicBezTo>
                <a:cubicBezTo>
                  <a:pt x="385" y="565"/>
                  <a:pt x="386" y="596"/>
                  <a:pt x="382" y="626"/>
                </a:cubicBezTo>
                <a:cubicBezTo>
                  <a:pt x="380" y="640"/>
                  <a:pt x="364" y="646"/>
                  <a:pt x="355" y="653"/>
                </a:cubicBezTo>
                <a:cubicBezTo>
                  <a:pt x="313" y="688"/>
                  <a:pt x="268" y="690"/>
                  <a:pt x="217" y="706"/>
                </a:cubicBezTo>
                <a:cubicBezTo>
                  <a:pt x="180" y="730"/>
                  <a:pt x="197" y="723"/>
                  <a:pt x="169" y="733"/>
                </a:cubicBezTo>
                <a:cubicBezTo>
                  <a:pt x="151" y="760"/>
                  <a:pt x="164" y="745"/>
                  <a:pt x="126" y="770"/>
                </a:cubicBezTo>
                <a:cubicBezTo>
                  <a:pt x="121" y="774"/>
                  <a:pt x="110" y="781"/>
                  <a:pt x="110" y="781"/>
                </a:cubicBezTo>
                <a:cubicBezTo>
                  <a:pt x="92" y="779"/>
                  <a:pt x="73" y="783"/>
                  <a:pt x="57" y="775"/>
                </a:cubicBezTo>
                <a:cubicBezTo>
                  <a:pt x="45" y="769"/>
                  <a:pt x="35" y="743"/>
                  <a:pt x="35" y="743"/>
                </a:cubicBezTo>
                <a:cubicBezTo>
                  <a:pt x="12" y="670"/>
                  <a:pt x="0" y="582"/>
                  <a:pt x="57" y="525"/>
                </a:cubicBezTo>
                <a:cubicBezTo>
                  <a:pt x="82" y="444"/>
                  <a:pt x="66" y="504"/>
                  <a:pt x="78" y="338"/>
                </a:cubicBezTo>
                <a:close/>
              </a:path>
            </a:pathLst>
          </a:custGeom>
          <a:solidFill>
            <a:srgbClr val="FFFF99">
              <a:alpha val="50195"/>
            </a:srgbClr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>
              <a:cs typeface="Arial" charset="0"/>
            </a:endParaRPr>
          </a:p>
        </p:txBody>
      </p:sp>
      <p:sp>
        <p:nvSpPr>
          <p:cNvPr id="39949" name="Freeform 13"/>
          <p:cNvSpPr>
            <a:spLocks/>
          </p:cNvSpPr>
          <p:nvPr/>
        </p:nvSpPr>
        <p:spPr bwMode="auto">
          <a:xfrm>
            <a:off x="6686550" y="3462338"/>
            <a:ext cx="458788" cy="552450"/>
          </a:xfrm>
          <a:custGeom>
            <a:avLst/>
            <a:gdLst>
              <a:gd name="T0" fmla="*/ 23 w 289"/>
              <a:gd name="T1" fmla="*/ 272 h 348"/>
              <a:gd name="T2" fmla="*/ 76 w 289"/>
              <a:gd name="T3" fmla="*/ 192 h 348"/>
              <a:gd name="T4" fmla="*/ 119 w 289"/>
              <a:gd name="T5" fmla="*/ 139 h 348"/>
              <a:gd name="T6" fmla="*/ 129 w 289"/>
              <a:gd name="T7" fmla="*/ 123 h 348"/>
              <a:gd name="T8" fmla="*/ 145 w 289"/>
              <a:gd name="T9" fmla="*/ 112 h 348"/>
              <a:gd name="T10" fmla="*/ 167 w 289"/>
              <a:gd name="T11" fmla="*/ 64 h 348"/>
              <a:gd name="T12" fmla="*/ 193 w 289"/>
              <a:gd name="T13" fmla="*/ 16 h 348"/>
              <a:gd name="T14" fmla="*/ 289 w 289"/>
              <a:gd name="T15" fmla="*/ 59 h 348"/>
              <a:gd name="T16" fmla="*/ 284 w 289"/>
              <a:gd name="T17" fmla="*/ 235 h 348"/>
              <a:gd name="T18" fmla="*/ 145 w 289"/>
              <a:gd name="T19" fmla="*/ 326 h 348"/>
              <a:gd name="T20" fmla="*/ 97 w 289"/>
              <a:gd name="T21" fmla="*/ 347 h 348"/>
              <a:gd name="T22" fmla="*/ 17 w 289"/>
              <a:gd name="T23" fmla="*/ 342 h 348"/>
              <a:gd name="T24" fmla="*/ 1 w 289"/>
              <a:gd name="T25" fmla="*/ 310 h 348"/>
              <a:gd name="T26" fmla="*/ 23 w 289"/>
              <a:gd name="T27" fmla="*/ 272 h 3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9"/>
              <a:gd name="T43" fmla="*/ 0 h 348"/>
              <a:gd name="T44" fmla="*/ 289 w 289"/>
              <a:gd name="T45" fmla="*/ 348 h 3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9" h="348">
                <a:moveTo>
                  <a:pt x="23" y="272"/>
                </a:moveTo>
                <a:cubicBezTo>
                  <a:pt x="28" y="202"/>
                  <a:pt x="17" y="203"/>
                  <a:pt x="76" y="192"/>
                </a:cubicBezTo>
                <a:cubicBezTo>
                  <a:pt x="91" y="170"/>
                  <a:pt x="91" y="148"/>
                  <a:pt x="119" y="139"/>
                </a:cubicBezTo>
                <a:cubicBezTo>
                  <a:pt x="122" y="134"/>
                  <a:pt x="125" y="128"/>
                  <a:pt x="129" y="123"/>
                </a:cubicBezTo>
                <a:cubicBezTo>
                  <a:pt x="133" y="118"/>
                  <a:pt x="141" y="117"/>
                  <a:pt x="145" y="112"/>
                </a:cubicBezTo>
                <a:cubicBezTo>
                  <a:pt x="155" y="100"/>
                  <a:pt x="157" y="78"/>
                  <a:pt x="167" y="64"/>
                </a:cubicBezTo>
                <a:cubicBezTo>
                  <a:pt x="174" y="41"/>
                  <a:pt x="169" y="25"/>
                  <a:pt x="193" y="16"/>
                </a:cubicBezTo>
                <a:cubicBezTo>
                  <a:pt x="285" y="22"/>
                  <a:pt x="275" y="0"/>
                  <a:pt x="289" y="59"/>
                </a:cubicBezTo>
                <a:cubicBezTo>
                  <a:pt x="287" y="118"/>
                  <a:pt x="288" y="176"/>
                  <a:pt x="284" y="235"/>
                </a:cubicBezTo>
                <a:cubicBezTo>
                  <a:pt x="278" y="321"/>
                  <a:pt x="211" y="308"/>
                  <a:pt x="145" y="326"/>
                </a:cubicBezTo>
                <a:cubicBezTo>
                  <a:pt x="129" y="336"/>
                  <a:pt x="115" y="341"/>
                  <a:pt x="97" y="347"/>
                </a:cubicBezTo>
                <a:cubicBezTo>
                  <a:pt x="70" y="345"/>
                  <a:pt x="43" y="348"/>
                  <a:pt x="17" y="342"/>
                </a:cubicBezTo>
                <a:cubicBezTo>
                  <a:pt x="14" y="341"/>
                  <a:pt x="0" y="314"/>
                  <a:pt x="1" y="310"/>
                </a:cubicBezTo>
                <a:cubicBezTo>
                  <a:pt x="5" y="296"/>
                  <a:pt x="16" y="285"/>
                  <a:pt x="23" y="272"/>
                </a:cubicBezTo>
                <a:close/>
              </a:path>
            </a:pathLst>
          </a:custGeom>
          <a:solidFill>
            <a:srgbClr val="FFFF99">
              <a:alpha val="50195"/>
            </a:srgbClr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>
              <a:cs typeface="Arial" charset="0"/>
            </a:endParaRPr>
          </a:p>
        </p:txBody>
      </p:sp>
      <p:sp>
        <p:nvSpPr>
          <p:cNvPr id="39950" name="Freeform 14"/>
          <p:cNvSpPr>
            <a:spLocks/>
          </p:cNvSpPr>
          <p:nvPr/>
        </p:nvSpPr>
        <p:spPr bwMode="auto">
          <a:xfrm>
            <a:off x="6502400" y="4392613"/>
            <a:ext cx="741363" cy="585787"/>
          </a:xfrm>
          <a:custGeom>
            <a:avLst/>
            <a:gdLst>
              <a:gd name="T0" fmla="*/ 27 w 467"/>
              <a:gd name="T1" fmla="*/ 129 h 369"/>
              <a:gd name="T2" fmla="*/ 75 w 467"/>
              <a:gd name="T3" fmla="*/ 44 h 369"/>
              <a:gd name="T4" fmla="*/ 107 w 467"/>
              <a:gd name="T5" fmla="*/ 33 h 369"/>
              <a:gd name="T6" fmla="*/ 171 w 467"/>
              <a:gd name="T7" fmla="*/ 12 h 369"/>
              <a:gd name="T8" fmla="*/ 443 w 467"/>
              <a:gd name="T9" fmla="*/ 17 h 369"/>
              <a:gd name="T10" fmla="*/ 448 w 467"/>
              <a:gd name="T11" fmla="*/ 65 h 369"/>
              <a:gd name="T12" fmla="*/ 443 w 467"/>
              <a:gd name="T13" fmla="*/ 161 h 369"/>
              <a:gd name="T14" fmla="*/ 336 w 467"/>
              <a:gd name="T15" fmla="*/ 166 h 369"/>
              <a:gd name="T16" fmla="*/ 288 w 467"/>
              <a:gd name="T17" fmla="*/ 214 h 369"/>
              <a:gd name="T18" fmla="*/ 256 w 467"/>
              <a:gd name="T19" fmla="*/ 364 h 369"/>
              <a:gd name="T20" fmla="*/ 187 w 467"/>
              <a:gd name="T21" fmla="*/ 369 h 369"/>
              <a:gd name="T22" fmla="*/ 64 w 467"/>
              <a:gd name="T23" fmla="*/ 353 h 369"/>
              <a:gd name="T24" fmla="*/ 21 w 467"/>
              <a:gd name="T25" fmla="*/ 310 h 369"/>
              <a:gd name="T26" fmla="*/ 0 w 467"/>
              <a:gd name="T27" fmla="*/ 262 h 369"/>
              <a:gd name="T28" fmla="*/ 16 w 467"/>
              <a:gd name="T29" fmla="*/ 124 h 369"/>
              <a:gd name="T30" fmla="*/ 27 w 467"/>
              <a:gd name="T31" fmla="*/ 129 h 3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7"/>
              <a:gd name="T49" fmla="*/ 0 h 369"/>
              <a:gd name="T50" fmla="*/ 467 w 467"/>
              <a:gd name="T51" fmla="*/ 369 h 3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7" h="369">
                <a:moveTo>
                  <a:pt x="27" y="129"/>
                </a:moveTo>
                <a:cubicBezTo>
                  <a:pt x="69" y="116"/>
                  <a:pt x="50" y="69"/>
                  <a:pt x="75" y="44"/>
                </a:cubicBezTo>
                <a:cubicBezTo>
                  <a:pt x="77" y="42"/>
                  <a:pt x="104" y="34"/>
                  <a:pt x="107" y="33"/>
                </a:cubicBezTo>
                <a:cubicBezTo>
                  <a:pt x="129" y="18"/>
                  <a:pt x="143" y="16"/>
                  <a:pt x="171" y="12"/>
                </a:cubicBezTo>
                <a:cubicBezTo>
                  <a:pt x="262" y="14"/>
                  <a:pt x="354" y="0"/>
                  <a:pt x="443" y="17"/>
                </a:cubicBezTo>
                <a:cubicBezTo>
                  <a:pt x="459" y="20"/>
                  <a:pt x="448" y="49"/>
                  <a:pt x="448" y="65"/>
                </a:cubicBezTo>
                <a:cubicBezTo>
                  <a:pt x="448" y="97"/>
                  <a:pt x="467" y="140"/>
                  <a:pt x="443" y="161"/>
                </a:cubicBezTo>
                <a:cubicBezTo>
                  <a:pt x="416" y="185"/>
                  <a:pt x="372" y="164"/>
                  <a:pt x="336" y="166"/>
                </a:cubicBezTo>
                <a:cubicBezTo>
                  <a:pt x="301" y="179"/>
                  <a:pt x="307" y="186"/>
                  <a:pt x="288" y="214"/>
                </a:cubicBezTo>
                <a:cubicBezTo>
                  <a:pt x="273" y="262"/>
                  <a:pt x="296" y="356"/>
                  <a:pt x="256" y="364"/>
                </a:cubicBezTo>
                <a:cubicBezTo>
                  <a:pt x="233" y="368"/>
                  <a:pt x="210" y="367"/>
                  <a:pt x="187" y="369"/>
                </a:cubicBezTo>
                <a:cubicBezTo>
                  <a:pt x="116" y="365"/>
                  <a:pt x="112" y="368"/>
                  <a:pt x="64" y="353"/>
                </a:cubicBezTo>
                <a:cubicBezTo>
                  <a:pt x="49" y="338"/>
                  <a:pt x="33" y="328"/>
                  <a:pt x="21" y="310"/>
                </a:cubicBezTo>
                <a:cubicBezTo>
                  <a:pt x="9" y="272"/>
                  <a:pt x="17" y="287"/>
                  <a:pt x="0" y="262"/>
                </a:cubicBezTo>
                <a:cubicBezTo>
                  <a:pt x="2" y="244"/>
                  <a:pt x="5" y="135"/>
                  <a:pt x="16" y="124"/>
                </a:cubicBezTo>
                <a:cubicBezTo>
                  <a:pt x="19" y="121"/>
                  <a:pt x="23" y="127"/>
                  <a:pt x="27" y="129"/>
                </a:cubicBezTo>
                <a:close/>
              </a:path>
            </a:pathLst>
          </a:custGeom>
          <a:solidFill>
            <a:srgbClr val="FFFF99">
              <a:alpha val="50195"/>
            </a:srgbClr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>
              <a:cs typeface="Arial" charset="0"/>
            </a:endParaRPr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1828800" y="2971800"/>
            <a:ext cx="1905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52" name="Line 17"/>
          <p:cNvSpPr>
            <a:spLocks noChangeShapeType="1"/>
          </p:cNvSpPr>
          <p:nvPr/>
        </p:nvSpPr>
        <p:spPr bwMode="auto">
          <a:xfrm flipV="1">
            <a:off x="381000" y="3048000"/>
            <a:ext cx="12954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53" name="Line 18"/>
          <p:cNvSpPr>
            <a:spLocks noChangeShapeType="1"/>
          </p:cNvSpPr>
          <p:nvPr/>
        </p:nvSpPr>
        <p:spPr bwMode="auto">
          <a:xfrm>
            <a:off x="3962400" y="2971800"/>
            <a:ext cx="12192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54" name="Line 19"/>
          <p:cNvSpPr>
            <a:spLocks noChangeShapeType="1"/>
          </p:cNvSpPr>
          <p:nvPr/>
        </p:nvSpPr>
        <p:spPr bwMode="auto">
          <a:xfrm flipV="1">
            <a:off x="2971800" y="5562600"/>
            <a:ext cx="16002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55" name="Line 20"/>
          <p:cNvSpPr>
            <a:spLocks noChangeShapeType="1"/>
          </p:cNvSpPr>
          <p:nvPr/>
        </p:nvSpPr>
        <p:spPr bwMode="auto">
          <a:xfrm>
            <a:off x="1143000" y="5715000"/>
            <a:ext cx="1905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56" name="Line 21"/>
          <p:cNvSpPr>
            <a:spLocks noChangeShapeType="1"/>
          </p:cNvSpPr>
          <p:nvPr/>
        </p:nvSpPr>
        <p:spPr bwMode="auto">
          <a:xfrm flipV="1">
            <a:off x="4572000" y="4114800"/>
            <a:ext cx="60960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57" name="Line 22"/>
          <p:cNvSpPr>
            <a:spLocks noChangeShapeType="1"/>
          </p:cNvSpPr>
          <p:nvPr/>
        </p:nvSpPr>
        <p:spPr bwMode="auto">
          <a:xfrm>
            <a:off x="381000" y="4343400"/>
            <a:ext cx="60960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214438" y="785813"/>
            <a:ext cx="2443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>
                <a:latin typeface="+mj-lt"/>
              </a:rPr>
              <a:t>Conformal RT</a:t>
            </a:r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5750" y="1785938"/>
            <a:ext cx="4357688" cy="3932237"/>
            <a:chOff x="1193603" y="1371600"/>
            <a:chExt cx="6582691" cy="4989513"/>
          </a:xfrm>
        </p:grpSpPr>
        <p:pic>
          <p:nvPicPr>
            <p:cNvPr id="40964" name="Picture 9" descr="&#10;SLIDE4.JPG                                                     000232C1Macintosh HD                   B746BDFA:"/>
            <p:cNvPicPr>
              <a:picLocks noChangeAspect="1" noChangeArrowheads="1"/>
            </p:cNvPicPr>
            <p:nvPr/>
          </p:nvPicPr>
          <p:blipFill>
            <a:blip r:embed="rId2">
              <a:lum contras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7" r="7584" b="2191"/>
            <a:stretch>
              <a:fillRect/>
            </a:stretch>
          </p:blipFill>
          <p:spPr bwMode="auto">
            <a:xfrm>
              <a:off x="1193603" y="1371600"/>
              <a:ext cx="6582691" cy="4989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5" name="Freeform 17"/>
            <p:cNvSpPr>
              <a:spLocks/>
            </p:cNvSpPr>
            <p:nvPr/>
          </p:nvSpPr>
          <p:spPr bwMode="auto">
            <a:xfrm>
              <a:off x="3498850" y="3459163"/>
              <a:ext cx="2068513" cy="1539875"/>
            </a:xfrm>
            <a:custGeom>
              <a:avLst/>
              <a:gdLst>
                <a:gd name="T0" fmla="*/ 1838326 w 1303"/>
                <a:gd name="T1" fmla="*/ 1282700 h 970"/>
                <a:gd name="T2" fmla="*/ 1662113 w 1303"/>
                <a:gd name="T3" fmla="*/ 1444625 h 970"/>
                <a:gd name="T4" fmla="*/ 1581150 w 1303"/>
                <a:gd name="T5" fmla="*/ 1525588 h 970"/>
                <a:gd name="T6" fmla="*/ 1419225 w 1303"/>
                <a:gd name="T7" fmla="*/ 1539875 h 970"/>
                <a:gd name="T8" fmla="*/ 892175 w 1303"/>
                <a:gd name="T9" fmla="*/ 1498600 h 970"/>
                <a:gd name="T10" fmla="*/ 298450 w 1303"/>
                <a:gd name="T11" fmla="*/ 1458913 h 970"/>
                <a:gd name="T12" fmla="*/ 163513 w 1303"/>
                <a:gd name="T13" fmla="*/ 1336675 h 970"/>
                <a:gd name="T14" fmla="*/ 136525 w 1303"/>
                <a:gd name="T15" fmla="*/ 1296988 h 970"/>
                <a:gd name="T16" fmla="*/ 68263 w 1303"/>
                <a:gd name="T17" fmla="*/ 1039813 h 970"/>
                <a:gd name="T18" fmla="*/ 68263 w 1303"/>
                <a:gd name="T19" fmla="*/ 620713 h 970"/>
                <a:gd name="T20" fmla="*/ 109538 w 1303"/>
                <a:gd name="T21" fmla="*/ 485775 h 970"/>
                <a:gd name="T22" fmla="*/ 0 w 1303"/>
                <a:gd name="T23" fmla="*/ 161925 h 970"/>
                <a:gd name="T24" fmla="*/ 136525 w 1303"/>
                <a:gd name="T25" fmla="*/ 12700 h 970"/>
                <a:gd name="T26" fmla="*/ 392113 w 1303"/>
                <a:gd name="T27" fmla="*/ 80963 h 970"/>
                <a:gd name="T28" fmla="*/ 487363 w 1303"/>
                <a:gd name="T29" fmla="*/ 174625 h 970"/>
                <a:gd name="T30" fmla="*/ 541338 w 1303"/>
                <a:gd name="T31" fmla="*/ 471488 h 970"/>
                <a:gd name="T32" fmla="*/ 825500 w 1303"/>
                <a:gd name="T33" fmla="*/ 755650 h 970"/>
                <a:gd name="T34" fmla="*/ 1406525 w 1303"/>
                <a:gd name="T35" fmla="*/ 688975 h 970"/>
                <a:gd name="T36" fmla="*/ 1487488 w 1303"/>
                <a:gd name="T37" fmla="*/ 661988 h 970"/>
                <a:gd name="T38" fmla="*/ 1514475 w 1303"/>
                <a:gd name="T39" fmla="*/ 554038 h 970"/>
                <a:gd name="T40" fmla="*/ 1581150 w 1303"/>
                <a:gd name="T41" fmla="*/ 296863 h 970"/>
                <a:gd name="T42" fmla="*/ 1622425 w 1303"/>
                <a:gd name="T43" fmla="*/ 188913 h 970"/>
                <a:gd name="T44" fmla="*/ 1757363 w 1303"/>
                <a:gd name="T45" fmla="*/ 66675 h 970"/>
                <a:gd name="T46" fmla="*/ 1797051 w 1303"/>
                <a:gd name="T47" fmla="*/ 26988 h 970"/>
                <a:gd name="T48" fmla="*/ 1878013 w 1303"/>
                <a:gd name="T49" fmla="*/ 0 h 970"/>
                <a:gd name="T50" fmla="*/ 2000251 w 1303"/>
                <a:gd name="T51" fmla="*/ 66675 h 970"/>
                <a:gd name="T52" fmla="*/ 2068513 w 1303"/>
                <a:gd name="T53" fmla="*/ 255588 h 970"/>
                <a:gd name="T54" fmla="*/ 2027238 w 1303"/>
                <a:gd name="T55" fmla="*/ 431800 h 970"/>
                <a:gd name="T56" fmla="*/ 1973263 w 1303"/>
                <a:gd name="T57" fmla="*/ 512763 h 970"/>
                <a:gd name="T58" fmla="*/ 1919288 w 1303"/>
                <a:gd name="T59" fmla="*/ 674688 h 970"/>
                <a:gd name="T60" fmla="*/ 1906588 w 1303"/>
                <a:gd name="T61" fmla="*/ 1120775 h 970"/>
                <a:gd name="T62" fmla="*/ 1838326 w 1303"/>
                <a:gd name="T63" fmla="*/ 1282700 h 9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03"/>
                <a:gd name="T97" fmla="*/ 0 h 970"/>
                <a:gd name="T98" fmla="*/ 1303 w 1303"/>
                <a:gd name="T99" fmla="*/ 970 h 9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03" h="970">
                  <a:moveTo>
                    <a:pt x="1158" y="808"/>
                  </a:moveTo>
                  <a:cubicBezTo>
                    <a:pt x="1138" y="864"/>
                    <a:pt x="1086" y="870"/>
                    <a:pt x="1047" y="910"/>
                  </a:cubicBezTo>
                  <a:cubicBezTo>
                    <a:pt x="1030" y="927"/>
                    <a:pt x="1019" y="958"/>
                    <a:pt x="996" y="961"/>
                  </a:cubicBezTo>
                  <a:cubicBezTo>
                    <a:pt x="962" y="964"/>
                    <a:pt x="928" y="967"/>
                    <a:pt x="894" y="970"/>
                  </a:cubicBezTo>
                  <a:cubicBezTo>
                    <a:pt x="771" y="959"/>
                    <a:pt x="695" y="949"/>
                    <a:pt x="562" y="944"/>
                  </a:cubicBezTo>
                  <a:cubicBezTo>
                    <a:pt x="437" y="930"/>
                    <a:pt x="312" y="926"/>
                    <a:pt x="188" y="919"/>
                  </a:cubicBezTo>
                  <a:cubicBezTo>
                    <a:pt x="133" y="883"/>
                    <a:pt x="146" y="907"/>
                    <a:pt x="103" y="842"/>
                  </a:cubicBezTo>
                  <a:cubicBezTo>
                    <a:pt x="97" y="833"/>
                    <a:pt x="86" y="817"/>
                    <a:pt x="86" y="817"/>
                  </a:cubicBezTo>
                  <a:cubicBezTo>
                    <a:pt x="76" y="761"/>
                    <a:pt x="55" y="710"/>
                    <a:pt x="43" y="655"/>
                  </a:cubicBezTo>
                  <a:cubicBezTo>
                    <a:pt x="34" y="510"/>
                    <a:pt x="27" y="519"/>
                    <a:pt x="43" y="391"/>
                  </a:cubicBezTo>
                  <a:cubicBezTo>
                    <a:pt x="46" y="361"/>
                    <a:pt x="69" y="306"/>
                    <a:pt x="69" y="306"/>
                  </a:cubicBezTo>
                  <a:cubicBezTo>
                    <a:pt x="54" y="234"/>
                    <a:pt x="24" y="170"/>
                    <a:pt x="0" y="102"/>
                  </a:cubicBezTo>
                  <a:cubicBezTo>
                    <a:pt x="14" y="17"/>
                    <a:pt x="13" y="33"/>
                    <a:pt x="86" y="8"/>
                  </a:cubicBezTo>
                  <a:cubicBezTo>
                    <a:pt x="142" y="16"/>
                    <a:pt x="193" y="31"/>
                    <a:pt x="247" y="51"/>
                  </a:cubicBezTo>
                  <a:cubicBezTo>
                    <a:pt x="267" y="81"/>
                    <a:pt x="286" y="79"/>
                    <a:pt x="307" y="110"/>
                  </a:cubicBezTo>
                  <a:cubicBezTo>
                    <a:pt x="326" y="171"/>
                    <a:pt x="327" y="233"/>
                    <a:pt x="341" y="297"/>
                  </a:cubicBezTo>
                  <a:cubicBezTo>
                    <a:pt x="351" y="512"/>
                    <a:pt x="302" y="488"/>
                    <a:pt x="520" y="476"/>
                  </a:cubicBezTo>
                  <a:cubicBezTo>
                    <a:pt x="693" y="435"/>
                    <a:pt x="598" y="442"/>
                    <a:pt x="886" y="434"/>
                  </a:cubicBezTo>
                  <a:cubicBezTo>
                    <a:pt x="902" y="427"/>
                    <a:pt x="927" y="431"/>
                    <a:pt x="937" y="417"/>
                  </a:cubicBezTo>
                  <a:cubicBezTo>
                    <a:pt x="949" y="397"/>
                    <a:pt x="946" y="370"/>
                    <a:pt x="954" y="349"/>
                  </a:cubicBezTo>
                  <a:cubicBezTo>
                    <a:pt x="937" y="285"/>
                    <a:pt x="960" y="239"/>
                    <a:pt x="996" y="187"/>
                  </a:cubicBezTo>
                  <a:cubicBezTo>
                    <a:pt x="984" y="149"/>
                    <a:pt x="988" y="140"/>
                    <a:pt x="1022" y="119"/>
                  </a:cubicBezTo>
                  <a:cubicBezTo>
                    <a:pt x="1037" y="67"/>
                    <a:pt x="1075" y="73"/>
                    <a:pt x="1107" y="42"/>
                  </a:cubicBezTo>
                  <a:cubicBezTo>
                    <a:pt x="1115" y="33"/>
                    <a:pt x="1121" y="22"/>
                    <a:pt x="1132" y="17"/>
                  </a:cubicBezTo>
                  <a:cubicBezTo>
                    <a:pt x="1147" y="8"/>
                    <a:pt x="1183" y="0"/>
                    <a:pt x="1183" y="0"/>
                  </a:cubicBezTo>
                  <a:cubicBezTo>
                    <a:pt x="1210" y="8"/>
                    <a:pt x="1260" y="42"/>
                    <a:pt x="1260" y="42"/>
                  </a:cubicBezTo>
                  <a:cubicBezTo>
                    <a:pt x="1284" y="79"/>
                    <a:pt x="1293" y="116"/>
                    <a:pt x="1303" y="161"/>
                  </a:cubicBezTo>
                  <a:cubicBezTo>
                    <a:pt x="1299" y="187"/>
                    <a:pt x="1293" y="247"/>
                    <a:pt x="1277" y="272"/>
                  </a:cubicBezTo>
                  <a:cubicBezTo>
                    <a:pt x="1265" y="289"/>
                    <a:pt x="1243" y="323"/>
                    <a:pt x="1243" y="323"/>
                  </a:cubicBezTo>
                  <a:cubicBezTo>
                    <a:pt x="1232" y="357"/>
                    <a:pt x="1221" y="391"/>
                    <a:pt x="1209" y="425"/>
                  </a:cubicBezTo>
                  <a:cubicBezTo>
                    <a:pt x="1218" y="530"/>
                    <a:pt x="1233" y="599"/>
                    <a:pt x="1201" y="706"/>
                  </a:cubicBezTo>
                  <a:cubicBezTo>
                    <a:pt x="1197" y="717"/>
                    <a:pt x="1172" y="808"/>
                    <a:pt x="1158" y="808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>
                <a:cs typeface="Arial" charset="0"/>
              </a:endParaRPr>
            </a:p>
          </p:txBody>
        </p:sp>
      </p:grpSp>
      <p:grpSp>
        <p:nvGrpSpPr>
          <p:cNvPr id="40966" name="Group 5"/>
          <p:cNvGrpSpPr>
            <a:grpSpLocks/>
          </p:cNvGrpSpPr>
          <p:nvPr/>
        </p:nvGrpSpPr>
        <p:grpSpPr bwMode="auto">
          <a:xfrm>
            <a:off x="4786313" y="1785938"/>
            <a:ext cx="4071937" cy="3922712"/>
            <a:chOff x="1704035" y="1524000"/>
            <a:chExt cx="5809395" cy="5113338"/>
          </a:xfrm>
        </p:grpSpPr>
        <p:pic>
          <p:nvPicPr>
            <p:cNvPr id="40967" name="Picture 4" descr="&#10;SLIDE1.JPG                                                     000232C1Macintosh HD                   B746BDFA:"/>
            <p:cNvPicPr>
              <a:picLocks noChangeAspect="1" noChangeArrowheads="1"/>
            </p:cNvPicPr>
            <p:nvPr/>
          </p:nvPicPr>
          <p:blipFill>
            <a:blip r:embed="rId3">
              <a:lum contrast="2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12" r="9377"/>
            <a:stretch>
              <a:fillRect/>
            </a:stretch>
          </p:blipFill>
          <p:spPr bwMode="auto">
            <a:xfrm>
              <a:off x="1704035" y="1524000"/>
              <a:ext cx="5809395" cy="511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Freeform 5"/>
            <p:cNvSpPr>
              <a:spLocks/>
            </p:cNvSpPr>
            <p:nvPr/>
          </p:nvSpPr>
          <p:spPr bwMode="auto">
            <a:xfrm>
              <a:off x="3470275" y="3441700"/>
              <a:ext cx="2081213" cy="1557338"/>
            </a:xfrm>
            <a:custGeom>
              <a:avLst/>
              <a:gdLst>
                <a:gd name="T0" fmla="*/ 109538 w 1311"/>
                <a:gd name="T1" fmla="*/ 746125 h 981"/>
                <a:gd name="T2" fmla="*/ 165100 w 1311"/>
                <a:gd name="T3" fmla="*/ 598488 h 981"/>
                <a:gd name="T4" fmla="*/ 82550 w 1311"/>
                <a:gd name="T5" fmla="*/ 368300 h 981"/>
                <a:gd name="T6" fmla="*/ 96838 w 1311"/>
                <a:gd name="T7" fmla="*/ 98425 h 981"/>
                <a:gd name="T8" fmla="*/ 285750 w 1311"/>
                <a:gd name="T9" fmla="*/ 57150 h 981"/>
                <a:gd name="T10" fmla="*/ 407988 w 1311"/>
                <a:gd name="T11" fmla="*/ 98425 h 981"/>
                <a:gd name="T12" fmla="*/ 447675 w 1311"/>
                <a:gd name="T13" fmla="*/ 111125 h 981"/>
                <a:gd name="T14" fmla="*/ 501650 w 1311"/>
                <a:gd name="T15" fmla="*/ 273050 h 981"/>
                <a:gd name="T16" fmla="*/ 515938 w 1311"/>
                <a:gd name="T17" fmla="*/ 314325 h 981"/>
                <a:gd name="T18" fmla="*/ 528638 w 1311"/>
                <a:gd name="T19" fmla="*/ 354013 h 981"/>
                <a:gd name="T20" fmla="*/ 528638 w 1311"/>
                <a:gd name="T21" fmla="*/ 787400 h 981"/>
                <a:gd name="T22" fmla="*/ 609600 w 1311"/>
                <a:gd name="T23" fmla="*/ 841375 h 981"/>
                <a:gd name="T24" fmla="*/ 1055688 w 1311"/>
                <a:gd name="T25" fmla="*/ 787400 h 981"/>
                <a:gd name="T26" fmla="*/ 1123950 w 1311"/>
                <a:gd name="T27" fmla="*/ 773113 h 981"/>
                <a:gd name="T28" fmla="*/ 1393825 w 1311"/>
                <a:gd name="T29" fmla="*/ 760413 h 981"/>
                <a:gd name="T30" fmla="*/ 1474788 w 1311"/>
                <a:gd name="T31" fmla="*/ 733425 h 981"/>
                <a:gd name="T32" fmla="*/ 1516063 w 1311"/>
                <a:gd name="T33" fmla="*/ 719138 h 981"/>
                <a:gd name="T34" fmla="*/ 1582738 w 1311"/>
                <a:gd name="T35" fmla="*/ 407988 h 981"/>
                <a:gd name="T36" fmla="*/ 1624013 w 1311"/>
                <a:gd name="T37" fmla="*/ 327025 h 981"/>
                <a:gd name="T38" fmla="*/ 1690688 w 1311"/>
                <a:gd name="T39" fmla="*/ 179388 h 981"/>
                <a:gd name="T40" fmla="*/ 1704976 w 1311"/>
                <a:gd name="T41" fmla="*/ 138113 h 981"/>
                <a:gd name="T42" fmla="*/ 1879601 w 1311"/>
                <a:gd name="T43" fmla="*/ 84138 h 981"/>
                <a:gd name="T44" fmla="*/ 2016126 w 1311"/>
                <a:gd name="T45" fmla="*/ 111125 h 981"/>
                <a:gd name="T46" fmla="*/ 2028826 w 1311"/>
                <a:gd name="T47" fmla="*/ 152400 h 981"/>
                <a:gd name="T48" fmla="*/ 2055813 w 1311"/>
                <a:gd name="T49" fmla="*/ 192088 h 981"/>
                <a:gd name="T50" fmla="*/ 1989138 w 1311"/>
                <a:gd name="T51" fmla="*/ 461963 h 981"/>
                <a:gd name="T52" fmla="*/ 1935163 w 1311"/>
                <a:gd name="T53" fmla="*/ 692150 h 981"/>
                <a:gd name="T54" fmla="*/ 1893888 w 1311"/>
                <a:gd name="T55" fmla="*/ 787400 h 981"/>
                <a:gd name="T56" fmla="*/ 1839913 w 1311"/>
                <a:gd name="T57" fmla="*/ 1096963 h 981"/>
                <a:gd name="T58" fmla="*/ 1744663 w 1311"/>
                <a:gd name="T59" fmla="*/ 1381125 h 981"/>
                <a:gd name="T60" fmla="*/ 1447800 w 1311"/>
                <a:gd name="T61" fmla="*/ 1557338 h 981"/>
                <a:gd name="T62" fmla="*/ 1055688 w 1311"/>
                <a:gd name="T63" fmla="*/ 1503363 h 981"/>
                <a:gd name="T64" fmla="*/ 663575 w 1311"/>
                <a:gd name="T65" fmla="*/ 1489075 h 981"/>
                <a:gd name="T66" fmla="*/ 381000 w 1311"/>
                <a:gd name="T67" fmla="*/ 1476375 h 981"/>
                <a:gd name="T68" fmla="*/ 258763 w 1311"/>
                <a:gd name="T69" fmla="*/ 1435100 h 981"/>
                <a:gd name="T70" fmla="*/ 219075 w 1311"/>
                <a:gd name="T71" fmla="*/ 1422400 h 981"/>
                <a:gd name="T72" fmla="*/ 138113 w 1311"/>
                <a:gd name="T73" fmla="*/ 1165225 h 981"/>
                <a:gd name="T74" fmla="*/ 123825 w 1311"/>
                <a:gd name="T75" fmla="*/ 976313 h 981"/>
                <a:gd name="T76" fmla="*/ 138113 w 1311"/>
                <a:gd name="T77" fmla="*/ 773113 h 981"/>
                <a:gd name="T78" fmla="*/ 165100 w 1311"/>
                <a:gd name="T79" fmla="*/ 679450 h 981"/>
                <a:gd name="T80" fmla="*/ 177800 w 1311"/>
                <a:gd name="T81" fmla="*/ 611188 h 9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11"/>
                <a:gd name="T124" fmla="*/ 0 h 981"/>
                <a:gd name="T125" fmla="*/ 1311 w 1311"/>
                <a:gd name="T126" fmla="*/ 981 h 9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11" h="981">
                  <a:moveTo>
                    <a:pt x="69" y="470"/>
                  </a:moveTo>
                  <a:cubicBezTo>
                    <a:pt x="76" y="432"/>
                    <a:pt x="91" y="411"/>
                    <a:pt x="104" y="377"/>
                  </a:cubicBezTo>
                  <a:cubicBezTo>
                    <a:pt x="95" y="322"/>
                    <a:pt x="100" y="263"/>
                    <a:pt x="52" y="232"/>
                  </a:cubicBezTo>
                  <a:cubicBezTo>
                    <a:pt x="17" y="179"/>
                    <a:pt x="0" y="101"/>
                    <a:pt x="61" y="62"/>
                  </a:cubicBezTo>
                  <a:cubicBezTo>
                    <a:pt x="101" y="0"/>
                    <a:pt x="114" y="25"/>
                    <a:pt x="180" y="36"/>
                  </a:cubicBezTo>
                  <a:cubicBezTo>
                    <a:pt x="205" y="44"/>
                    <a:pt x="231" y="53"/>
                    <a:pt x="257" y="62"/>
                  </a:cubicBezTo>
                  <a:cubicBezTo>
                    <a:pt x="265" y="64"/>
                    <a:pt x="282" y="70"/>
                    <a:pt x="282" y="70"/>
                  </a:cubicBezTo>
                  <a:cubicBezTo>
                    <a:pt x="293" y="104"/>
                    <a:pt x="304" y="138"/>
                    <a:pt x="316" y="172"/>
                  </a:cubicBezTo>
                  <a:cubicBezTo>
                    <a:pt x="318" y="180"/>
                    <a:pt x="322" y="189"/>
                    <a:pt x="325" y="198"/>
                  </a:cubicBezTo>
                  <a:cubicBezTo>
                    <a:pt x="327" y="206"/>
                    <a:pt x="333" y="223"/>
                    <a:pt x="333" y="223"/>
                  </a:cubicBezTo>
                  <a:cubicBezTo>
                    <a:pt x="331" y="245"/>
                    <a:pt x="315" y="452"/>
                    <a:pt x="333" y="496"/>
                  </a:cubicBezTo>
                  <a:cubicBezTo>
                    <a:pt x="340" y="514"/>
                    <a:pt x="384" y="530"/>
                    <a:pt x="384" y="530"/>
                  </a:cubicBezTo>
                  <a:cubicBezTo>
                    <a:pt x="479" y="519"/>
                    <a:pt x="568" y="502"/>
                    <a:pt x="665" y="496"/>
                  </a:cubicBezTo>
                  <a:cubicBezTo>
                    <a:pt x="679" y="493"/>
                    <a:pt x="693" y="488"/>
                    <a:pt x="708" y="487"/>
                  </a:cubicBezTo>
                  <a:cubicBezTo>
                    <a:pt x="764" y="482"/>
                    <a:pt x="821" y="485"/>
                    <a:pt x="878" y="479"/>
                  </a:cubicBezTo>
                  <a:cubicBezTo>
                    <a:pt x="895" y="476"/>
                    <a:pt x="912" y="467"/>
                    <a:pt x="929" y="462"/>
                  </a:cubicBezTo>
                  <a:cubicBezTo>
                    <a:pt x="937" y="459"/>
                    <a:pt x="955" y="453"/>
                    <a:pt x="955" y="453"/>
                  </a:cubicBezTo>
                  <a:cubicBezTo>
                    <a:pt x="996" y="392"/>
                    <a:pt x="981" y="326"/>
                    <a:pt x="997" y="257"/>
                  </a:cubicBezTo>
                  <a:cubicBezTo>
                    <a:pt x="1001" y="238"/>
                    <a:pt x="1016" y="224"/>
                    <a:pt x="1023" y="206"/>
                  </a:cubicBezTo>
                  <a:cubicBezTo>
                    <a:pt x="1030" y="158"/>
                    <a:pt x="1026" y="139"/>
                    <a:pt x="1065" y="113"/>
                  </a:cubicBezTo>
                  <a:cubicBezTo>
                    <a:pt x="1068" y="104"/>
                    <a:pt x="1066" y="92"/>
                    <a:pt x="1074" y="87"/>
                  </a:cubicBezTo>
                  <a:cubicBezTo>
                    <a:pt x="1096" y="70"/>
                    <a:pt x="1153" y="60"/>
                    <a:pt x="1184" y="53"/>
                  </a:cubicBezTo>
                  <a:cubicBezTo>
                    <a:pt x="1212" y="57"/>
                    <a:pt x="1249" y="49"/>
                    <a:pt x="1270" y="70"/>
                  </a:cubicBezTo>
                  <a:cubicBezTo>
                    <a:pt x="1276" y="76"/>
                    <a:pt x="1274" y="87"/>
                    <a:pt x="1278" y="96"/>
                  </a:cubicBezTo>
                  <a:cubicBezTo>
                    <a:pt x="1282" y="105"/>
                    <a:pt x="1289" y="112"/>
                    <a:pt x="1295" y="121"/>
                  </a:cubicBezTo>
                  <a:cubicBezTo>
                    <a:pt x="1290" y="198"/>
                    <a:pt x="1311" y="250"/>
                    <a:pt x="1253" y="291"/>
                  </a:cubicBezTo>
                  <a:cubicBezTo>
                    <a:pt x="1236" y="339"/>
                    <a:pt x="1232" y="387"/>
                    <a:pt x="1219" y="436"/>
                  </a:cubicBezTo>
                  <a:cubicBezTo>
                    <a:pt x="1213" y="456"/>
                    <a:pt x="1199" y="475"/>
                    <a:pt x="1193" y="496"/>
                  </a:cubicBezTo>
                  <a:cubicBezTo>
                    <a:pt x="1186" y="562"/>
                    <a:pt x="1179" y="627"/>
                    <a:pt x="1159" y="691"/>
                  </a:cubicBezTo>
                  <a:cubicBezTo>
                    <a:pt x="1149" y="751"/>
                    <a:pt x="1155" y="832"/>
                    <a:pt x="1099" y="870"/>
                  </a:cubicBezTo>
                  <a:cubicBezTo>
                    <a:pt x="1054" y="938"/>
                    <a:pt x="991" y="966"/>
                    <a:pt x="912" y="981"/>
                  </a:cubicBezTo>
                  <a:cubicBezTo>
                    <a:pt x="826" y="970"/>
                    <a:pt x="752" y="953"/>
                    <a:pt x="665" y="947"/>
                  </a:cubicBezTo>
                  <a:cubicBezTo>
                    <a:pt x="581" y="917"/>
                    <a:pt x="510" y="933"/>
                    <a:pt x="418" y="938"/>
                  </a:cubicBezTo>
                  <a:cubicBezTo>
                    <a:pt x="330" y="951"/>
                    <a:pt x="356" y="953"/>
                    <a:pt x="240" y="930"/>
                  </a:cubicBezTo>
                  <a:cubicBezTo>
                    <a:pt x="231" y="928"/>
                    <a:pt x="179" y="909"/>
                    <a:pt x="163" y="904"/>
                  </a:cubicBezTo>
                  <a:cubicBezTo>
                    <a:pt x="154" y="901"/>
                    <a:pt x="138" y="896"/>
                    <a:pt x="138" y="896"/>
                  </a:cubicBezTo>
                  <a:cubicBezTo>
                    <a:pt x="105" y="846"/>
                    <a:pt x="100" y="790"/>
                    <a:pt x="87" y="734"/>
                  </a:cubicBezTo>
                  <a:cubicBezTo>
                    <a:pt x="95" y="689"/>
                    <a:pt x="93" y="657"/>
                    <a:pt x="78" y="615"/>
                  </a:cubicBezTo>
                  <a:cubicBezTo>
                    <a:pt x="81" y="572"/>
                    <a:pt x="81" y="529"/>
                    <a:pt x="87" y="487"/>
                  </a:cubicBezTo>
                  <a:cubicBezTo>
                    <a:pt x="89" y="466"/>
                    <a:pt x="99" y="447"/>
                    <a:pt x="104" y="428"/>
                  </a:cubicBezTo>
                  <a:cubicBezTo>
                    <a:pt x="107" y="413"/>
                    <a:pt x="112" y="385"/>
                    <a:pt x="112" y="385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>
                <a:cs typeface="Arial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286500" y="857250"/>
            <a:ext cx="12144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3200" dirty="0">
                <a:latin typeface="+mj-lt"/>
              </a:rPr>
              <a:t>IMRT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 anchor="ctr">
            <a:normAutofit/>
          </a:bodyPr>
          <a:lstStyle/>
          <a:p>
            <a:r>
              <a:rPr lang="en-GB" sz="2900"/>
              <a:t>Simultaneous integrated boost IMRT</a:t>
            </a:r>
            <a:br>
              <a:rPr lang="en-GB" sz="2900"/>
            </a:br>
            <a:r>
              <a:rPr lang="en-GB" sz="2900"/>
              <a:t>(dose painting)</a:t>
            </a:r>
          </a:p>
        </p:txBody>
      </p:sp>
      <p:pic>
        <p:nvPicPr>
          <p:cNvPr id="46083" name="Picture 3" descr="&#10;SLIDE2.JPG                                                     000232C1Macintosh HD                   B746BDFA:"/>
          <p:cNvPicPr>
            <a:picLocks noChangeAspect="1" noChangeArrowheads="1"/>
          </p:cNvPicPr>
          <p:nvPr/>
        </p:nvPicPr>
        <p:blipFill>
          <a:blip r:embed="rId2">
            <a:lum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" b="4086"/>
          <a:stretch>
            <a:fillRect/>
          </a:stretch>
        </p:blipFill>
        <p:spPr bwMode="auto">
          <a:xfrm>
            <a:off x="838200" y="1524000"/>
            <a:ext cx="74676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Practical Aspects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600"/>
              <a:t>Planning CT scan +/- contrast</a:t>
            </a:r>
          </a:p>
          <a:p>
            <a:r>
              <a:rPr lang="en-GB" sz="2600"/>
              <a:t>Immobilisation + marking with tattoos</a:t>
            </a:r>
          </a:p>
          <a:p>
            <a:endParaRPr lang="en-GB" sz="2600"/>
          </a:p>
          <a:p>
            <a:endParaRPr lang="en-GB" sz="2600"/>
          </a:p>
          <a:p>
            <a:endParaRPr lang="en-GB" sz="2600"/>
          </a:p>
          <a:p>
            <a:endParaRPr lang="en-GB" sz="2600"/>
          </a:p>
          <a:p>
            <a:endParaRPr lang="en-GB" sz="2600"/>
          </a:p>
          <a:p>
            <a:r>
              <a:rPr lang="en-GB" sz="2600"/>
              <a:t>Bladder/Bowel filling instructions</a:t>
            </a:r>
          </a:p>
          <a:p>
            <a:endParaRPr lang="en-GB" sz="2600"/>
          </a:p>
          <a:p>
            <a:endParaRPr lang="en-GB" sz="2600"/>
          </a:p>
          <a:p>
            <a:endParaRPr lang="en-GB" sz="2600"/>
          </a:p>
          <a:p>
            <a:pPr>
              <a:buFont typeface="Wingdings" pitchFamily="2" charset="2"/>
              <a:buNone/>
            </a:pPr>
            <a:endParaRPr lang="en-GB" sz="2600"/>
          </a:p>
        </p:txBody>
      </p:sp>
      <p:pic>
        <p:nvPicPr>
          <p:cNvPr id="62469" name="Picture 5" descr="U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81300"/>
            <a:ext cx="38100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4"/>
          <p:cNvSpPr txBox="1">
            <a:spLocks noChangeArrowheads="1"/>
          </p:cNvSpPr>
          <p:nvPr/>
        </p:nvSpPr>
        <p:spPr bwMode="auto">
          <a:xfrm>
            <a:off x="1828800" y="5408613"/>
            <a:ext cx="1390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sz="2800"/>
              <a:t>Week 1</a:t>
            </a:r>
          </a:p>
        </p:txBody>
      </p:sp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6172200" y="5410200"/>
            <a:ext cx="1390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sz="2800"/>
              <a:t>Week 3</a:t>
            </a:r>
          </a:p>
        </p:txBody>
      </p:sp>
      <p:sp>
        <p:nvSpPr>
          <p:cNvPr id="63492" name="Text Box 6"/>
          <p:cNvSpPr txBox="1">
            <a:spLocks noChangeArrowheads="1"/>
          </p:cNvSpPr>
          <p:nvPr/>
        </p:nvSpPr>
        <p:spPr bwMode="auto">
          <a:xfrm>
            <a:off x="2819400" y="7620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4400">
                <a:solidFill>
                  <a:schemeClr val="tx2"/>
                </a:solidFill>
              </a:rPr>
              <a:t>Bladder Filling</a:t>
            </a:r>
          </a:p>
        </p:txBody>
      </p:sp>
      <p:pic>
        <p:nvPicPr>
          <p:cNvPr id="63493" name="Picture 11" descr="C:\Documents and Settings\alextaylor\My Documents\My Pictures\bladder pics\gray dose ct1 con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7" t="33334" r="12500" b="26389"/>
          <a:stretch>
            <a:fillRect/>
          </a:stretch>
        </p:blipFill>
        <p:spPr bwMode="auto">
          <a:xfrm>
            <a:off x="304800" y="2286000"/>
            <a:ext cx="4343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12" descr="C:\Documents and Settings\alextaylor\My Documents\My Pictures\bladder pics\gray dose ct2 con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8" t="30556" r="13541" b="25000"/>
          <a:stretch>
            <a:fillRect/>
          </a:stretch>
        </p:blipFill>
        <p:spPr bwMode="auto">
          <a:xfrm>
            <a:off x="4800600" y="2286000"/>
            <a:ext cx="4114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History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X-rays discovered by Wilhelm Roentgen 1895.</a:t>
            </a:r>
          </a:p>
          <a:p>
            <a:r>
              <a:rPr lang="en-GB"/>
              <a:t>Nobel prize for physics 1901.</a:t>
            </a:r>
          </a:p>
        </p:txBody>
      </p:sp>
      <p:pic>
        <p:nvPicPr>
          <p:cNvPr id="82949" name="Picture 5" descr="william rontgen, william roent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284538"/>
            <a:ext cx="18573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Brachytherapy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42814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600"/>
          </a:p>
          <a:p>
            <a:pPr>
              <a:lnSpc>
                <a:spcPct val="80000"/>
              </a:lnSpc>
            </a:pPr>
            <a:r>
              <a:rPr lang="en-GB" sz="2600"/>
              <a:t>Application of radioactive source next to or in target.</a:t>
            </a:r>
          </a:p>
          <a:p>
            <a:pPr>
              <a:lnSpc>
                <a:spcPct val="80000"/>
              </a:lnSpc>
            </a:pPr>
            <a:r>
              <a:rPr lang="en-GB" sz="2600"/>
              <a:t>PTV not an issue</a:t>
            </a:r>
          </a:p>
          <a:p>
            <a:pPr>
              <a:lnSpc>
                <a:spcPct val="80000"/>
              </a:lnSpc>
            </a:pPr>
            <a:r>
              <a:rPr lang="en-GB" sz="2600"/>
              <a:t>High dose close to source with rapid drop off in dose.</a:t>
            </a:r>
          </a:p>
          <a:p>
            <a:pPr>
              <a:lnSpc>
                <a:spcPct val="80000"/>
              </a:lnSpc>
            </a:pPr>
            <a:r>
              <a:rPr lang="en-GB" sz="2600"/>
              <a:t>Commonly used in:</a:t>
            </a:r>
          </a:p>
          <a:p>
            <a:pPr lvl="1">
              <a:lnSpc>
                <a:spcPct val="80000"/>
              </a:lnSpc>
            </a:pPr>
            <a:r>
              <a:rPr lang="en-GB" sz="2200"/>
              <a:t>Cervix cancer</a:t>
            </a:r>
          </a:p>
          <a:p>
            <a:pPr lvl="1">
              <a:lnSpc>
                <a:spcPct val="80000"/>
              </a:lnSpc>
            </a:pPr>
            <a:r>
              <a:rPr lang="en-GB" sz="2200"/>
              <a:t>Prostate cancer</a:t>
            </a:r>
          </a:p>
          <a:p>
            <a:pPr lvl="1">
              <a:lnSpc>
                <a:spcPct val="80000"/>
              </a:lnSpc>
            </a:pPr>
            <a:r>
              <a:rPr lang="en-GB" sz="2200"/>
              <a:t>Endometrial cancer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Cervix Brachytherapy Dosimetry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5949950"/>
            <a:ext cx="3898900" cy="287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300"/>
              <a:t>Image courtesy of Varian Medical Systems</a:t>
            </a:r>
          </a:p>
        </p:txBody>
      </p:sp>
      <p:pic>
        <p:nvPicPr>
          <p:cNvPr id="41989" name="Picture 5" descr="10_IGB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16113"/>
            <a:ext cx="6408737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Prostate Brachytherapy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4163" y="5949950"/>
            <a:ext cx="3322637" cy="320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100"/>
              <a:t>Donald B. Fuller  IJROBP 2007:70:1588 </a:t>
            </a:r>
          </a:p>
        </p:txBody>
      </p:sp>
      <p:pic>
        <p:nvPicPr>
          <p:cNvPr id="44041" name="Picture 9" descr="ck_prostate_fuller_0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12875"/>
            <a:ext cx="316865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>
          <a:xfrm>
            <a:off x="714375" y="357188"/>
            <a:ext cx="7772400" cy="1143000"/>
          </a:xfrm>
        </p:spPr>
        <p:txBody>
          <a:bodyPr anchor="ctr"/>
          <a:lstStyle/>
          <a:p>
            <a:r>
              <a:rPr lang="en-GB" sz="3400"/>
              <a:t>Image-guided radiotherapy</a:t>
            </a:r>
          </a:p>
        </p:txBody>
      </p:sp>
      <p:pic>
        <p:nvPicPr>
          <p:cNvPr id="47107" name="Content Placeholder 3" descr="200310-14-04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928813"/>
            <a:ext cx="4322763" cy="3286125"/>
          </a:xfrm>
        </p:spPr>
      </p:pic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857250" y="5500688"/>
            <a:ext cx="3214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800">
                <a:cs typeface="Arial" charset="0"/>
              </a:rPr>
              <a:t>Cone beam CT</a:t>
            </a:r>
          </a:p>
        </p:txBody>
      </p:sp>
      <p:pic>
        <p:nvPicPr>
          <p:cNvPr id="47109" name="Picture 5" descr="tomothera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785938"/>
            <a:ext cx="34861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4857750" y="5500688"/>
            <a:ext cx="3214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800">
                <a:cs typeface="Arial" charset="0"/>
              </a:rPr>
              <a:t>Tomotherapy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>
          <a:xfrm>
            <a:off x="460375" y="277813"/>
            <a:ext cx="8229600" cy="1139825"/>
          </a:xfrm>
        </p:spPr>
        <p:txBody>
          <a:bodyPr anchor="ctr"/>
          <a:lstStyle/>
          <a:p>
            <a:r>
              <a:rPr lang="en-GB"/>
              <a:t>Potential use of cone beam CT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28625" y="1714500"/>
            <a:ext cx="4257675" cy="4525963"/>
          </a:xfrm>
        </p:spPr>
        <p:txBody>
          <a:bodyPr/>
          <a:lstStyle/>
          <a:p>
            <a:pPr marL="319088" indent="-319088"/>
            <a:r>
              <a:rPr lang="en-GB" sz="2400"/>
              <a:t>Check target volume is covered daily</a:t>
            </a:r>
          </a:p>
          <a:p>
            <a:pPr marL="319088" indent="-319088"/>
            <a:r>
              <a:rPr lang="en-GB" sz="2400"/>
              <a:t>Determine if reproducible pattern of movement</a:t>
            </a:r>
          </a:p>
          <a:p>
            <a:pPr marL="319088" indent="-319088"/>
            <a:r>
              <a:rPr lang="en-GB" sz="2400"/>
              <a:t>Select from several library plans depending on daily position</a:t>
            </a:r>
          </a:p>
          <a:p>
            <a:pPr marL="319088" indent="-319088"/>
            <a:r>
              <a:rPr lang="en-GB" sz="2400"/>
              <a:t>Detect changes in target volume</a:t>
            </a:r>
          </a:p>
        </p:txBody>
      </p:sp>
      <p:pic>
        <p:nvPicPr>
          <p:cNvPr id="48132" name="Content Placeholder 3" descr="IGRT0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/>
          <a:stretch>
            <a:fillRect/>
          </a:stretch>
        </p:blipFill>
        <p:spPr bwMode="auto">
          <a:xfrm>
            <a:off x="5214938" y="2357438"/>
            <a:ext cx="3000375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Box 6"/>
          <p:cNvSpPr txBox="1">
            <a:spLocks noChangeArrowheads="1"/>
          </p:cNvSpPr>
          <p:nvPr/>
        </p:nvSpPr>
        <p:spPr bwMode="auto">
          <a:xfrm>
            <a:off x="5500688" y="1500188"/>
            <a:ext cx="2428875" cy="6461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>
                <a:cs typeface="Arial" charset="0"/>
              </a:rPr>
              <a:t>Register daily CT to planning CT </a:t>
            </a: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0375" y="277813"/>
            <a:ext cx="8229600" cy="1139825"/>
          </a:xfrm>
        </p:spPr>
        <p:txBody>
          <a:bodyPr anchor="ctr">
            <a:normAutofit/>
          </a:bodyPr>
          <a:lstStyle/>
          <a:p>
            <a:r>
              <a:rPr lang="en-GB" sz="3800"/>
              <a:t>Linac based stereotactic therapy</a:t>
            </a:r>
          </a:p>
        </p:txBody>
      </p:sp>
      <p:pic>
        <p:nvPicPr>
          <p:cNvPr id="50179" name="Picture 4" descr="stereotactic 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85875"/>
            <a:ext cx="28575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" descr="Trilogy_OBI_gat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214813"/>
            <a:ext cx="2428875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7"/>
          <p:cNvSpPr txBox="1">
            <a:spLocks noChangeArrowheads="1"/>
          </p:cNvSpPr>
          <p:nvPr/>
        </p:nvSpPr>
        <p:spPr bwMode="auto">
          <a:xfrm>
            <a:off x="5072063" y="6215063"/>
            <a:ext cx="200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>
                <a:cs typeface="Arial" charset="0"/>
              </a:rPr>
              <a:t>Respiratory gating</a:t>
            </a:r>
          </a:p>
        </p:txBody>
      </p:sp>
      <p:sp>
        <p:nvSpPr>
          <p:cNvPr id="50182" name="TextBox 8"/>
          <p:cNvSpPr txBox="1">
            <a:spLocks noChangeArrowheads="1"/>
          </p:cNvSpPr>
          <p:nvPr/>
        </p:nvSpPr>
        <p:spPr bwMode="auto">
          <a:xfrm>
            <a:off x="1214438" y="5072063"/>
            <a:ext cx="200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>
                <a:cs typeface="Arial" charset="0"/>
              </a:rPr>
              <a:t>Varian trilogy</a:t>
            </a:r>
          </a:p>
        </p:txBody>
      </p:sp>
      <p:pic>
        <p:nvPicPr>
          <p:cNvPr id="50183" name="Picture 3" descr="C:\Documents and Settings\ALEXANDRA\My Documents\My Pictures\IGRT pics\lung_4dc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214438"/>
            <a:ext cx="28575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Box 10"/>
          <p:cNvSpPr txBox="1">
            <a:spLocks noChangeArrowheads="1"/>
          </p:cNvSpPr>
          <p:nvPr/>
        </p:nvSpPr>
        <p:spPr bwMode="auto">
          <a:xfrm>
            <a:off x="4714875" y="2071688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>
                <a:cs typeface="Arial" charset="0"/>
              </a:rPr>
              <a:t>4D CT</a:t>
            </a:r>
          </a:p>
        </p:txBody>
      </p:sp>
      <p:pic>
        <p:nvPicPr>
          <p:cNvPr id="5018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286250"/>
            <a:ext cx="25622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460375" y="277813"/>
            <a:ext cx="8229600" cy="1139825"/>
          </a:xfrm>
        </p:spPr>
        <p:txBody>
          <a:bodyPr anchor="ctr"/>
          <a:lstStyle/>
          <a:p>
            <a:r>
              <a:rPr lang="en-GB"/>
              <a:t>Cyberknife therapy</a:t>
            </a:r>
          </a:p>
        </p:txBody>
      </p:sp>
      <p:pic>
        <p:nvPicPr>
          <p:cNvPr id="52227" name="Content Placeholder 5" descr="cyber2.jp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571625"/>
            <a:ext cx="3970337" cy="3643313"/>
          </a:xfrm>
        </p:spPr>
      </p:pic>
      <p:sp>
        <p:nvSpPr>
          <p:cNvPr id="52228" name="TextBox 6"/>
          <p:cNvSpPr txBox="1">
            <a:spLocks noChangeArrowheads="1"/>
          </p:cNvSpPr>
          <p:nvPr/>
        </p:nvSpPr>
        <p:spPr bwMode="auto">
          <a:xfrm>
            <a:off x="5000625" y="1428750"/>
            <a:ext cx="3500438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>
                <a:cs typeface="Arial" charset="0"/>
              </a:rPr>
              <a:t>Produces 6MV X-rays</a:t>
            </a:r>
          </a:p>
          <a:p>
            <a:r>
              <a:rPr lang="en-GB" sz="2000">
                <a:cs typeface="Arial" charset="0"/>
              </a:rPr>
              <a:t>Robotic movement</a:t>
            </a:r>
          </a:p>
          <a:p>
            <a:r>
              <a:rPr lang="en-GB" sz="2000">
                <a:cs typeface="Arial" charset="0"/>
              </a:rPr>
              <a:t>X-Ray detectors at 90</a:t>
            </a:r>
            <a:r>
              <a:rPr lang="en-GB" sz="2000" baseline="30000">
                <a:cs typeface="Arial" charset="0"/>
              </a:rPr>
              <a:t>0</a:t>
            </a:r>
          </a:p>
          <a:p>
            <a:endParaRPr lang="en-GB" sz="2000">
              <a:cs typeface="Arial" charset="0"/>
            </a:endParaRPr>
          </a:p>
          <a:p>
            <a:r>
              <a:rPr lang="en-GB" sz="2000">
                <a:cs typeface="Arial" charset="0"/>
              </a:rPr>
              <a:t>Multiple fields</a:t>
            </a:r>
          </a:p>
          <a:p>
            <a:r>
              <a:rPr lang="en-GB" sz="2000">
                <a:cs typeface="Arial" charset="0"/>
              </a:rPr>
              <a:t>Takes 30 – 150 minutes per fraction</a:t>
            </a:r>
          </a:p>
          <a:p>
            <a:r>
              <a:rPr lang="en-GB" sz="2000">
                <a:cs typeface="Arial" charset="0"/>
              </a:rPr>
              <a:t>Small number of fractions</a:t>
            </a:r>
          </a:p>
          <a:p>
            <a:endParaRPr lang="en-GB" sz="2000">
              <a:cs typeface="Arial" charset="0"/>
            </a:endParaRPr>
          </a:p>
          <a:p>
            <a:r>
              <a:rPr lang="en-GB" sz="2000">
                <a:cs typeface="Arial" charset="0"/>
              </a:rPr>
              <a:t>Tracks fiducial markers or bony landmarks</a:t>
            </a:r>
          </a:p>
          <a:p>
            <a:r>
              <a:rPr lang="en-GB" sz="2000">
                <a:cs typeface="Arial" charset="0"/>
              </a:rPr>
              <a:t>- Can move with respiration</a:t>
            </a:r>
          </a:p>
          <a:p>
            <a:r>
              <a:rPr lang="en-GB" sz="2000">
                <a:cs typeface="Arial" charset="0"/>
              </a:rPr>
              <a:t>- Can move with bowel gas</a:t>
            </a:r>
          </a:p>
          <a:p>
            <a:endParaRPr lang="en-GB">
              <a:cs typeface="Arial" charset="0"/>
            </a:endParaRPr>
          </a:p>
          <a:p>
            <a:endParaRPr lang="en-GB">
              <a:cs typeface="Arial" charset="0"/>
            </a:endParaRPr>
          </a:p>
          <a:p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285852" y="5214950"/>
            <a:ext cx="1857388" cy="1357322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GB">
              <a:solidFill>
                <a:srgbClr val="FFFFFF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56325" name="Oval 6"/>
          <p:cNvSpPr>
            <a:spLocks noChangeArrowheads="1"/>
          </p:cNvSpPr>
          <p:nvPr/>
        </p:nvSpPr>
        <p:spPr bwMode="auto">
          <a:xfrm>
            <a:off x="214313" y="1643063"/>
            <a:ext cx="2714625" cy="4643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  <a:cs typeface="Arial" charset="0"/>
            </a:endParaRP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88"/>
            <a:ext cx="4786313" cy="1143000"/>
          </a:xfrm>
        </p:spPr>
        <p:txBody>
          <a:bodyPr anchor="ctr">
            <a:normAutofit/>
          </a:bodyPr>
          <a:lstStyle/>
          <a:p>
            <a:r>
              <a:rPr lang="en-GB" sz="2900"/>
              <a:t>Target Volume Definitions </a:t>
            </a:r>
            <a:br>
              <a:rPr lang="en-GB" sz="2900"/>
            </a:br>
            <a:r>
              <a:rPr lang="en-GB" sz="2900"/>
              <a:t>ICRU 50 and ICRU 62</a:t>
            </a:r>
          </a:p>
        </p:txBody>
      </p:sp>
      <p:sp>
        <p:nvSpPr>
          <p:cNvPr id="56327" name="Oval 5"/>
          <p:cNvSpPr>
            <a:spLocks noChangeArrowheads="1"/>
          </p:cNvSpPr>
          <p:nvPr/>
        </p:nvSpPr>
        <p:spPr bwMode="auto">
          <a:xfrm>
            <a:off x="609600" y="2438400"/>
            <a:ext cx="1905000" cy="2895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  <a:cs typeface="Arial" charset="0"/>
            </a:endParaRPr>
          </a:p>
        </p:txBody>
      </p:sp>
      <p:sp>
        <p:nvSpPr>
          <p:cNvPr id="56328" name="Oval 4"/>
          <p:cNvSpPr>
            <a:spLocks noChangeArrowheads="1"/>
          </p:cNvSpPr>
          <p:nvPr/>
        </p:nvSpPr>
        <p:spPr bwMode="auto">
          <a:xfrm>
            <a:off x="838200" y="2743200"/>
            <a:ext cx="1447800" cy="2362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  <a:cs typeface="Arial" charset="0"/>
            </a:endParaRP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H="1" flipV="1">
            <a:off x="2643188" y="4357688"/>
            <a:ext cx="428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2928938" y="5643563"/>
            <a:ext cx="357187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1" name="Line 14"/>
          <p:cNvSpPr>
            <a:spLocks noChangeShapeType="1"/>
          </p:cNvSpPr>
          <p:nvPr/>
        </p:nvSpPr>
        <p:spPr bwMode="auto">
          <a:xfrm>
            <a:off x="1752600" y="5334000"/>
            <a:ext cx="33338" cy="881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332" name="TextBox 14"/>
          <p:cNvSpPr txBox="1">
            <a:spLocks noChangeArrowheads="1"/>
          </p:cNvSpPr>
          <p:nvPr/>
        </p:nvSpPr>
        <p:spPr bwMode="auto">
          <a:xfrm>
            <a:off x="3286125" y="5214938"/>
            <a:ext cx="1500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>
                <a:cs typeface="Arial" charset="0"/>
              </a:rPr>
              <a:t>OAR – organs at risk</a:t>
            </a:r>
          </a:p>
        </p:txBody>
      </p:sp>
      <p:pic>
        <p:nvPicPr>
          <p:cNvPr id="56333" name="Picture 2" descr="C:\Documents and Settings\alextaylor\My Documents\MEP pictures\ct pt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4" t="18373" r="12796" b="13124"/>
          <a:stretch>
            <a:fillRect/>
          </a:stretch>
        </p:blipFill>
        <p:spPr bwMode="auto">
          <a:xfrm>
            <a:off x="5072063" y="3571875"/>
            <a:ext cx="38576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4" name="TextBox 16"/>
          <p:cNvSpPr txBox="1">
            <a:spLocks noChangeArrowheads="1"/>
          </p:cNvSpPr>
          <p:nvPr/>
        </p:nvSpPr>
        <p:spPr bwMode="auto">
          <a:xfrm>
            <a:off x="3286125" y="4071938"/>
            <a:ext cx="1785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>
                <a:cs typeface="Arial" charset="0"/>
              </a:rPr>
              <a:t>PTV – planning target volume</a:t>
            </a:r>
          </a:p>
        </p:txBody>
      </p:sp>
      <p:pic>
        <p:nvPicPr>
          <p:cNvPr id="56335" name="Picture 3" descr="C:\Documents and Settings\alextaylor\My Documents\MEP pictures\3d ptv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8" t="13124" r="22638" b="13124"/>
          <a:stretch>
            <a:fillRect/>
          </a:stretch>
        </p:blipFill>
        <p:spPr bwMode="auto">
          <a:xfrm>
            <a:off x="6715125" y="214313"/>
            <a:ext cx="2212975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285852" y="5214950"/>
            <a:ext cx="1857388" cy="1357322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GB">
              <a:solidFill>
                <a:srgbClr val="FFFFFF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58373" name="Oval 6"/>
          <p:cNvSpPr>
            <a:spLocks noChangeArrowheads="1"/>
          </p:cNvSpPr>
          <p:nvPr/>
        </p:nvSpPr>
        <p:spPr bwMode="auto">
          <a:xfrm>
            <a:off x="428625" y="2286000"/>
            <a:ext cx="2286000" cy="3143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  <a:cs typeface="Arial" charset="0"/>
            </a:endParaRP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4786313" cy="1143000"/>
          </a:xfrm>
        </p:spPr>
        <p:txBody>
          <a:bodyPr anchor="ctr">
            <a:normAutofit/>
          </a:bodyPr>
          <a:lstStyle/>
          <a:p>
            <a:r>
              <a:rPr lang="en-GB" sz="2900"/>
              <a:t>Target Volume Definitions </a:t>
            </a:r>
            <a:br>
              <a:rPr lang="en-GB" sz="2900"/>
            </a:br>
            <a:r>
              <a:rPr lang="en-GB" sz="2900"/>
              <a:t>ICRU 50 and ICRU 62</a:t>
            </a:r>
          </a:p>
        </p:txBody>
      </p:sp>
      <p:sp>
        <p:nvSpPr>
          <p:cNvPr id="58375" name="Oval 5"/>
          <p:cNvSpPr>
            <a:spLocks noChangeArrowheads="1"/>
          </p:cNvSpPr>
          <p:nvPr/>
        </p:nvSpPr>
        <p:spPr bwMode="auto">
          <a:xfrm>
            <a:off x="609600" y="2438400"/>
            <a:ext cx="1905000" cy="2895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  <a:cs typeface="Arial" charset="0"/>
            </a:endParaRPr>
          </a:p>
        </p:txBody>
      </p:sp>
      <p:sp>
        <p:nvSpPr>
          <p:cNvPr id="58376" name="Oval 4"/>
          <p:cNvSpPr>
            <a:spLocks noChangeArrowheads="1"/>
          </p:cNvSpPr>
          <p:nvPr/>
        </p:nvSpPr>
        <p:spPr bwMode="auto">
          <a:xfrm>
            <a:off x="838200" y="2743200"/>
            <a:ext cx="1447800" cy="2362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  <a:cs typeface="Arial" charset="0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flipH="1" flipV="1">
            <a:off x="2643188" y="4357688"/>
            <a:ext cx="428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2928938" y="5643563"/>
            <a:ext cx="357187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9" name="Line 14"/>
          <p:cNvSpPr>
            <a:spLocks noChangeShapeType="1"/>
          </p:cNvSpPr>
          <p:nvPr/>
        </p:nvSpPr>
        <p:spPr bwMode="auto">
          <a:xfrm flipH="1">
            <a:off x="1714500" y="5286375"/>
            <a:ext cx="0" cy="214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80" name="TextBox 14"/>
          <p:cNvSpPr txBox="1">
            <a:spLocks noChangeArrowheads="1"/>
          </p:cNvSpPr>
          <p:nvPr/>
        </p:nvSpPr>
        <p:spPr bwMode="auto">
          <a:xfrm>
            <a:off x="3286125" y="5214938"/>
            <a:ext cx="1500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>
                <a:cs typeface="Arial" charset="0"/>
              </a:rPr>
              <a:t>OAR – organs at risk</a:t>
            </a:r>
          </a:p>
        </p:txBody>
      </p:sp>
      <p:pic>
        <p:nvPicPr>
          <p:cNvPr id="58381" name="Picture 2" descr="C:\Documents and Settings\alextaylor\My Documents\MEP pictures\ct pt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4" t="18373" r="12796" b="13124"/>
          <a:stretch>
            <a:fillRect/>
          </a:stretch>
        </p:blipFill>
        <p:spPr bwMode="auto">
          <a:xfrm>
            <a:off x="5072063" y="3571875"/>
            <a:ext cx="38576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2" name="TextBox 16"/>
          <p:cNvSpPr txBox="1">
            <a:spLocks noChangeArrowheads="1"/>
          </p:cNvSpPr>
          <p:nvPr/>
        </p:nvSpPr>
        <p:spPr bwMode="auto">
          <a:xfrm>
            <a:off x="3286125" y="4071938"/>
            <a:ext cx="1785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>
                <a:cs typeface="Arial" charset="0"/>
              </a:rPr>
              <a:t>PTV – planning target volume</a:t>
            </a:r>
          </a:p>
        </p:txBody>
      </p:sp>
      <p:pic>
        <p:nvPicPr>
          <p:cNvPr id="58383" name="Picture 3" descr="C:\Documents and Settings\alextaylor\My Documents\MEP pictures\3d ptv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8" t="13124" r="22638" b="13124"/>
          <a:stretch>
            <a:fillRect/>
          </a:stretch>
        </p:blipFill>
        <p:spPr bwMode="auto">
          <a:xfrm>
            <a:off x="6715125" y="214313"/>
            <a:ext cx="2212975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Toxicity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Short and long term toxicity.</a:t>
            </a:r>
          </a:p>
          <a:p>
            <a:r>
              <a:rPr lang="en-GB"/>
              <a:t>Depends on structures being irradiated.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History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Radioactivity discovered by Henri Becqueral 1896</a:t>
            </a:r>
          </a:p>
          <a:p>
            <a:r>
              <a:rPr lang="en-GB"/>
              <a:t>Left a rock in a draw with a          photographic plate.</a:t>
            </a:r>
          </a:p>
          <a:p>
            <a:r>
              <a:rPr lang="en-GB"/>
              <a:t>1903 shared Nobel prize                                    for physics with the Curies.</a:t>
            </a:r>
          </a:p>
        </p:txBody>
      </p:sp>
      <p:pic>
        <p:nvPicPr>
          <p:cNvPr id="77829" name="Picture 5" descr="260px-Portrait_of_Antoine-Henri_Becquer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36838"/>
            <a:ext cx="2476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/>
              <a:t>Gynae slides courtesy of Dr A. Taylor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/>
              <a:t>History – Bizarre uses of radium 1900s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Luminescent dials on clocks</a:t>
            </a:r>
          </a:p>
          <a:p>
            <a:endParaRPr lang="en-GB"/>
          </a:p>
          <a:p>
            <a:r>
              <a:rPr lang="en-GB"/>
              <a:t>Health goods</a:t>
            </a:r>
          </a:p>
          <a:p>
            <a:pPr lvl="1"/>
            <a:r>
              <a:rPr lang="en-GB"/>
              <a:t>tonics, toothpaste, ointments</a:t>
            </a:r>
          </a:p>
        </p:txBody>
      </p:sp>
      <p:pic>
        <p:nvPicPr>
          <p:cNvPr id="84997" name="Picture 5" descr="radium_toothpa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92600"/>
            <a:ext cx="3024188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9" name="Picture 7" descr="radium-choco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357563"/>
            <a:ext cx="2657475" cy="246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History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1901 Intracavitary radium for uterine tumours – Cleaves, Abbe</a:t>
            </a:r>
          </a:p>
          <a:p>
            <a:r>
              <a:rPr lang="en-GB"/>
              <a:t>1912 Coolidge 200kv “deep X-ray hot tube”</a:t>
            </a:r>
          </a:p>
        </p:txBody>
      </p:sp>
      <p:pic>
        <p:nvPicPr>
          <p:cNvPr id="83972" name="Picture 3" descr="coolidge tu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573463"/>
            <a:ext cx="3381375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radiotherapy used for?</a:t>
            </a: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Radical treatment of malignancy</a:t>
            </a:r>
          </a:p>
          <a:p>
            <a:r>
              <a:rPr lang="en-GB"/>
              <a:t>Neoadjuvant/Adjuvant therapy</a:t>
            </a:r>
          </a:p>
          <a:p>
            <a:r>
              <a:rPr lang="en-GB"/>
              <a:t>Treatment of oligometastatic disease</a:t>
            </a:r>
          </a:p>
          <a:p>
            <a:r>
              <a:rPr lang="en-GB"/>
              <a:t>Palliation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Radiotherapy?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High energy ionising radiation </a:t>
            </a:r>
          </a:p>
          <a:p>
            <a:pPr lvl="1"/>
            <a:r>
              <a:rPr lang="en-GB"/>
              <a:t>X-rays</a:t>
            </a:r>
          </a:p>
          <a:p>
            <a:pPr lvl="1"/>
            <a:r>
              <a:rPr lang="en-GB"/>
              <a:t>Gamma rays</a:t>
            </a:r>
          </a:p>
          <a:p>
            <a:pPr lvl="1"/>
            <a:r>
              <a:rPr lang="en-GB"/>
              <a:t>Electrons</a:t>
            </a:r>
          </a:p>
          <a:p>
            <a:pPr lvl="1"/>
            <a:r>
              <a:rPr lang="en-GB"/>
              <a:t>Protons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Which type should we use?</a:t>
            </a:r>
            <a:endParaRPr lang="en-US"/>
          </a:p>
        </p:txBody>
      </p:sp>
      <p:pic>
        <p:nvPicPr>
          <p:cNvPr id="87043" name="Picture 3" descr="300px-DoseDepthCur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5616575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419</TotalTime>
  <Words>755</Words>
  <Application>Microsoft Office PowerPoint</Application>
  <PresentationFormat>On-screen Show (4:3)</PresentationFormat>
  <Paragraphs>198</Paragraphs>
  <Slides>40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Garamond</vt:lpstr>
      <vt:lpstr>Times New Roman</vt:lpstr>
      <vt:lpstr>Wingdings</vt:lpstr>
      <vt:lpstr>Tw Cen MT</vt:lpstr>
      <vt:lpstr>Calibri</vt:lpstr>
      <vt:lpstr>Wingdings 2</vt:lpstr>
      <vt:lpstr>Edge</vt:lpstr>
      <vt:lpstr>Principles and applications of radiotherapy</vt:lpstr>
      <vt:lpstr>Radiation</vt:lpstr>
      <vt:lpstr>History</vt:lpstr>
      <vt:lpstr>History</vt:lpstr>
      <vt:lpstr>History – Bizarre uses of radium 1900s</vt:lpstr>
      <vt:lpstr>History</vt:lpstr>
      <vt:lpstr>What is radiotherapy used for?</vt:lpstr>
      <vt:lpstr>What is Radiotherapy?</vt:lpstr>
      <vt:lpstr>Which type should we use?</vt:lpstr>
      <vt:lpstr>Mechanism of Cell Death</vt:lpstr>
      <vt:lpstr>Radiotherapy Principles</vt:lpstr>
      <vt:lpstr>Target Volume Definitions  ICRU 50 and ICRU 62</vt:lpstr>
      <vt:lpstr>Target Volume Definitions  ICRU 50 and ICRU 62</vt:lpstr>
      <vt:lpstr>Gross tumour volume (GTV)</vt:lpstr>
      <vt:lpstr>Target Volume Definitions  ICRU 50 and ICRU 62</vt:lpstr>
      <vt:lpstr>CTV (Clinical target volume)</vt:lpstr>
      <vt:lpstr>CTV</vt:lpstr>
      <vt:lpstr>Target Volume Definitions  ICRU 50 and ICRU 62</vt:lpstr>
      <vt:lpstr>Target Volume Definitions  ICRU 50 and ICRU 62</vt:lpstr>
      <vt:lpstr>Why do we fractionate?</vt:lpstr>
      <vt:lpstr>Which type should we use?</vt:lpstr>
      <vt:lpstr>Linear Accelerator</vt:lpstr>
      <vt:lpstr>Conventional Radiotherapy – 2 Fields</vt:lpstr>
      <vt:lpstr>Conventional Radiotherapy – 4 Fields</vt:lpstr>
      <vt:lpstr>IMRT – 7 Fields</vt:lpstr>
      <vt:lpstr>PowerPoint Presentation</vt:lpstr>
      <vt:lpstr>Simultaneous integrated boost IMRT (dose painting)</vt:lpstr>
      <vt:lpstr>Practical Aspects</vt:lpstr>
      <vt:lpstr>PowerPoint Presentation</vt:lpstr>
      <vt:lpstr>Brachytherapy</vt:lpstr>
      <vt:lpstr>Cervix Brachytherapy Dosimetry</vt:lpstr>
      <vt:lpstr>Prostate Brachytherapy</vt:lpstr>
      <vt:lpstr>Image-guided radiotherapy</vt:lpstr>
      <vt:lpstr>Potential use of cone beam CT</vt:lpstr>
      <vt:lpstr>Linac based stereotactic therapy</vt:lpstr>
      <vt:lpstr>Cyberknife therapy</vt:lpstr>
      <vt:lpstr>Target Volume Definitions  ICRU 50 and ICRU 62</vt:lpstr>
      <vt:lpstr>Target Volume Definitions  ICRU 50 and ICRU 62</vt:lpstr>
      <vt:lpstr>Toxicity</vt:lpstr>
      <vt:lpstr>PowerPoint Presentation</vt:lpstr>
    </vt:vector>
  </TitlesOfParts>
  <Company>Imperial College Healthcare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and Applications of Radiotherapy</dc:title>
  <dc:creator>Administrator</dc:creator>
  <cp:lastModifiedBy>Shiel, Nuala</cp:lastModifiedBy>
  <cp:revision>10</cp:revision>
  <dcterms:created xsi:type="dcterms:W3CDTF">2012-06-11T15:59:50Z</dcterms:created>
  <dcterms:modified xsi:type="dcterms:W3CDTF">2012-10-19T09:24:03Z</dcterms:modified>
</cp:coreProperties>
</file>