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49" r:id="rId2"/>
  </p:sldMasterIdLst>
  <p:notesMasterIdLst>
    <p:notesMasterId r:id="rId39"/>
  </p:notesMasterIdLst>
  <p:sldIdLst>
    <p:sldId id="432" r:id="rId3"/>
    <p:sldId id="446" r:id="rId4"/>
    <p:sldId id="428" r:id="rId5"/>
    <p:sldId id="442" r:id="rId6"/>
    <p:sldId id="443" r:id="rId7"/>
    <p:sldId id="444" r:id="rId8"/>
    <p:sldId id="445" r:id="rId9"/>
    <p:sldId id="435" r:id="rId10"/>
    <p:sldId id="436" r:id="rId11"/>
    <p:sldId id="437" r:id="rId12"/>
    <p:sldId id="429" r:id="rId13"/>
    <p:sldId id="433" r:id="rId14"/>
    <p:sldId id="434" r:id="rId15"/>
    <p:sldId id="430" r:id="rId16"/>
    <p:sldId id="388" r:id="rId17"/>
    <p:sldId id="389" r:id="rId18"/>
    <p:sldId id="391" r:id="rId19"/>
    <p:sldId id="392" r:id="rId20"/>
    <p:sldId id="416" r:id="rId21"/>
    <p:sldId id="393" r:id="rId22"/>
    <p:sldId id="402" r:id="rId23"/>
    <p:sldId id="394" r:id="rId24"/>
    <p:sldId id="447" r:id="rId25"/>
    <p:sldId id="396" r:id="rId26"/>
    <p:sldId id="397" r:id="rId27"/>
    <p:sldId id="438" r:id="rId28"/>
    <p:sldId id="440" r:id="rId29"/>
    <p:sldId id="398" r:id="rId30"/>
    <p:sldId id="399" r:id="rId31"/>
    <p:sldId id="400" r:id="rId32"/>
    <p:sldId id="401" r:id="rId33"/>
    <p:sldId id="424" r:id="rId34"/>
    <p:sldId id="425" r:id="rId35"/>
    <p:sldId id="448" r:id="rId36"/>
    <p:sldId id="449" r:id="rId37"/>
    <p:sldId id="450" r:id="rId3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1A"/>
    <a:srgbClr val="E3E129"/>
    <a:srgbClr val="FF9E53"/>
    <a:srgbClr val="FF0C31"/>
    <a:srgbClr val="E9E0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7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A972BB-8A1F-45A1-8CB2-1E4AEF63E1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E5EC9-7650-4F82-9F29-B11016871339}" type="slidenum">
              <a:rPr lang="en-US"/>
              <a:pPr/>
              <a:t>1</a:t>
            </a:fld>
            <a:endParaRPr lang="en-US"/>
          </a:p>
        </p:txBody>
      </p:sp>
      <p:sp>
        <p:nvSpPr>
          <p:cNvPr id="2765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8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F26BD-23F0-459C-B328-AC54B39B8281}" type="slidenum">
              <a:rPr lang="en-US"/>
              <a:pPr/>
              <a:t>13</a:t>
            </a:fld>
            <a:endParaRPr lang="en-US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08586-BCA5-4D79-8E41-1F3709C475DD}" type="slidenum">
              <a:rPr lang="en-US"/>
              <a:pPr/>
              <a:t>14</a:t>
            </a:fld>
            <a:endParaRPr lang="en-US"/>
          </a:p>
        </p:txBody>
      </p:sp>
      <p:sp>
        <p:nvSpPr>
          <p:cNvPr id="5120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390EB8-D4EE-49B2-B723-6BC3C80B4F24}" type="slidenum">
              <a:rPr lang="en-US"/>
              <a:pPr/>
              <a:t>15</a:t>
            </a:fld>
            <a:endParaRPr lang="en-US"/>
          </a:p>
        </p:txBody>
      </p:sp>
      <p:sp>
        <p:nvSpPr>
          <p:cNvPr id="5325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AEB4E6-8504-4B65-9954-10F40E0E135B}" type="slidenum">
              <a:rPr lang="en-US"/>
              <a:pPr/>
              <a:t>16</a:t>
            </a:fld>
            <a:endParaRPr lang="en-US"/>
          </a:p>
        </p:txBody>
      </p:sp>
      <p:sp>
        <p:nvSpPr>
          <p:cNvPr id="5529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71AA9-33BA-4669-980B-9C98D4FFA9E8}" type="slidenum">
              <a:rPr lang="en-US"/>
              <a:pPr/>
              <a:t>17</a:t>
            </a:fld>
            <a:endParaRPr lang="en-US"/>
          </a:p>
        </p:txBody>
      </p:sp>
      <p:sp>
        <p:nvSpPr>
          <p:cNvPr id="5734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6D599-9ABE-4719-A18F-7505F271B33C}" type="slidenum">
              <a:rPr lang="en-US"/>
              <a:pPr/>
              <a:t>18</a:t>
            </a:fld>
            <a:endParaRPr lang="en-US"/>
          </a:p>
        </p:txBody>
      </p:sp>
      <p:sp>
        <p:nvSpPr>
          <p:cNvPr id="5939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04FD9-3516-4ECB-8A48-DF585F6855AC}" type="slidenum">
              <a:rPr lang="en-US"/>
              <a:pPr/>
              <a:t>19</a:t>
            </a:fld>
            <a:endParaRPr lang="en-US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C2C87-3EBF-4399-98C2-DC2FA34BAEA9}" type="slidenum">
              <a:rPr lang="en-US"/>
              <a:pPr/>
              <a:t>20</a:t>
            </a:fld>
            <a:endParaRPr lang="en-US"/>
          </a:p>
        </p:txBody>
      </p:sp>
      <p:sp>
        <p:nvSpPr>
          <p:cNvPr id="6349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B66DA-BB99-4137-BCA0-4214344FDC7E}" type="slidenum">
              <a:rPr lang="en-US"/>
              <a:pPr/>
              <a:t>21</a:t>
            </a:fld>
            <a:endParaRPr lang="en-US"/>
          </a:p>
        </p:txBody>
      </p:sp>
      <p:sp>
        <p:nvSpPr>
          <p:cNvPr id="6553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56863-0629-49E0-A169-4539D43D6B83}" type="slidenum">
              <a:rPr lang="en-US"/>
              <a:pPr/>
              <a:t>22</a:t>
            </a:fld>
            <a:endParaRPr lang="en-US"/>
          </a:p>
        </p:txBody>
      </p:sp>
      <p:sp>
        <p:nvSpPr>
          <p:cNvPr id="6758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87339-F502-4B84-8B7B-76E86ADA9E9D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0270E-4E96-450D-AF45-4F3FFF0DB5FC}" type="slidenum">
              <a:rPr lang="en-US"/>
              <a:pPr/>
              <a:t>23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849A3-9B69-418A-AECF-4562D8CD9E35}" type="slidenum">
              <a:rPr lang="en-US"/>
              <a:pPr/>
              <a:t>24</a:t>
            </a:fld>
            <a:endParaRPr lang="en-US"/>
          </a:p>
        </p:txBody>
      </p:sp>
      <p:sp>
        <p:nvSpPr>
          <p:cNvPr id="7168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40CDEF-EDB5-41B5-880E-3C1B226848D8}" type="slidenum">
              <a:rPr lang="en-US"/>
              <a:pPr/>
              <a:t>25</a:t>
            </a:fld>
            <a:endParaRPr lang="en-US"/>
          </a:p>
        </p:txBody>
      </p:sp>
      <p:sp>
        <p:nvSpPr>
          <p:cNvPr id="7373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D8BEF-DEB9-4480-B9F6-9F8D301F90E3}" type="slidenum">
              <a:rPr lang="en-US"/>
              <a:pPr/>
              <a:t>26</a:t>
            </a:fld>
            <a:endParaRPr lang="en-US"/>
          </a:p>
        </p:txBody>
      </p:sp>
      <p:sp>
        <p:nvSpPr>
          <p:cNvPr id="7577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3B16D-877C-48CC-B748-F8AE0308D607}" type="slidenum">
              <a:rPr lang="en-US"/>
              <a:pPr/>
              <a:t>27</a:t>
            </a:fld>
            <a:endParaRPr lang="en-US"/>
          </a:p>
        </p:txBody>
      </p:sp>
      <p:sp>
        <p:nvSpPr>
          <p:cNvPr id="7782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F4D19D-8C0D-4C49-B18B-7D38165B4008}" type="slidenum">
              <a:rPr lang="en-US"/>
              <a:pPr/>
              <a:t>28</a:t>
            </a:fld>
            <a:endParaRPr lang="en-US"/>
          </a:p>
        </p:txBody>
      </p:sp>
      <p:sp>
        <p:nvSpPr>
          <p:cNvPr id="7987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EFEF3-5292-4E56-9193-1E7C640DB681}" type="slidenum">
              <a:rPr lang="en-US"/>
              <a:pPr/>
              <a:t>29</a:t>
            </a:fld>
            <a:endParaRPr lang="en-US"/>
          </a:p>
        </p:txBody>
      </p:sp>
      <p:sp>
        <p:nvSpPr>
          <p:cNvPr id="819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FA820E-57E6-4F84-8DF8-CC3FD93FE0C8}" type="slidenum">
              <a:rPr lang="en-US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0A9B9-3307-4735-B6E6-CD222FCC6952}" type="slidenum">
              <a:rPr lang="en-US"/>
              <a:pPr/>
              <a:t>31</a:t>
            </a:fld>
            <a:endParaRPr lang="en-US"/>
          </a:p>
        </p:txBody>
      </p:sp>
      <p:sp>
        <p:nvSpPr>
          <p:cNvPr id="8601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1C510-DF74-485F-BCF2-E30F58134EF6}" type="slidenum">
              <a:rPr lang="en-US"/>
              <a:pPr/>
              <a:t>32</a:t>
            </a:fld>
            <a:endParaRPr lang="en-US"/>
          </a:p>
        </p:txBody>
      </p:sp>
      <p:sp>
        <p:nvSpPr>
          <p:cNvPr id="8806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CD399-C396-452F-A7DC-AA44155BF80B}" type="slidenum">
              <a:rPr lang="en-US"/>
              <a:pPr/>
              <a:t>3</a:t>
            </a:fld>
            <a:endParaRPr lang="en-US"/>
          </a:p>
        </p:txBody>
      </p:sp>
      <p:sp>
        <p:nvSpPr>
          <p:cNvPr id="3174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94EDC-045D-465E-B6B3-E628539D53C5}" type="slidenum">
              <a:rPr lang="en-US"/>
              <a:pPr/>
              <a:t>33</a:t>
            </a:fld>
            <a:endParaRPr lang="en-US"/>
          </a:p>
        </p:txBody>
      </p:sp>
      <p:sp>
        <p:nvSpPr>
          <p:cNvPr id="9011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FE891-B944-493D-9D86-EB5B9E476D91}" type="slidenum">
              <a:rPr lang="en-US"/>
              <a:pPr/>
              <a:t>34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EB2A3-4E6E-4A6A-AB49-F8D3BFD68095}" type="slidenum">
              <a:rPr lang="en-US"/>
              <a:pPr/>
              <a:t>35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E41C0-8D26-4423-8B8D-7A9C06A57A4F}" type="slidenum">
              <a:rPr lang="en-US"/>
              <a:pPr/>
              <a:t>36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1B96A-1670-4A88-8B88-2A46BCBD035D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3F135-62CB-4EAC-B4DF-EF0493EBC368}" type="slidenum">
              <a:rPr lang="en-US"/>
              <a:pPr/>
              <a:t>8</a:t>
            </a:fld>
            <a:endParaRPr lang="en-US"/>
          </a:p>
        </p:txBody>
      </p:sp>
      <p:sp>
        <p:nvSpPr>
          <p:cNvPr id="3891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C0AFA-2989-49AD-A524-3F5B2EB2CBC1}" type="slidenum">
              <a:rPr lang="en-US"/>
              <a:pPr/>
              <a:t>9</a:t>
            </a:fld>
            <a:endParaRPr lang="en-US"/>
          </a:p>
        </p:txBody>
      </p:sp>
      <p:sp>
        <p:nvSpPr>
          <p:cNvPr id="4096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32C40-7C6E-4CF0-9059-D710D29DC70D}" type="slidenum">
              <a:rPr lang="en-US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807D7-E2BE-4F2E-8124-5995CFD7CEFB}" type="slidenum">
              <a:rPr lang="en-US"/>
              <a:pPr/>
              <a:t>11</a:t>
            </a:fld>
            <a:endParaRPr lang="en-US"/>
          </a:p>
        </p:txBody>
      </p:sp>
      <p:sp>
        <p:nvSpPr>
          <p:cNvPr id="4505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73FB7-7DE4-41D9-BEB2-21AA443C6909}" type="slidenum">
              <a:rPr lang="en-US"/>
              <a:pPr/>
              <a:t>12</a:t>
            </a:fld>
            <a:endParaRPr lang="en-US"/>
          </a:p>
        </p:txBody>
      </p:sp>
      <p:sp>
        <p:nvSpPr>
          <p:cNvPr id="4710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15944-F0D2-4C67-88FA-12FCFE8D322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3E18F-37E3-40A6-9B26-6E13BEAFFC2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30147-218D-4586-8110-80C9BCFF941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DE6FF-72F8-4705-8E78-E3167CA796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DDE4-60FB-4500-B2F5-7D4984B49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4B5CF-76CA-4437-A17E-55714B56A9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2F31E-5B40-4570-B5CD-CCD098C8F4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09916-D60C-4F43-9CCB-3A8F9D039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E87F-D93B-4E62-A8E7-9FF7E6851D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6282D-15B7-478E-A2CA-F57EE7DD43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A174F-62B3-41AF-970D-CE97157B76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C04B6-9861-49AF-96CB-AF1321D96BA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EA89B6-F09E-4748-8FB6-716457EA7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488F0-E587-4210-AE44-46BAA143E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5E984-F0EB-4E05-89A5-AA7A5DE2E9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77554-274E-4EE4-B7DB-3B612332C69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3DC8A-E55B-474F-A8A9-75071381150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F56FE-249C-41BD-AFEB-3A7CAC84533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73746-AF26-4890-8E84-A45D56B5C5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C1596-BF11-4CF3-A2DE-2BD52B97D1D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84D94-A22B-4A40-8CBE-AE8DCBBC4A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CAFCA-309A-4C98-9AB1-6E4B59BC103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7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5E5B78-A974-4775-B8ED-E1C3891D513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fld id="{6D102238-A64C-49E2-8251-68F94C8C7AD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ext Box 2"/>
          <p:cNvSpPr txBox="1">
            <a:spLocks noChangeArrowheads="1"/>
          </p:cNvSpPr>
          <p:nvPr/>
        </p:nvSpPr>
        <p:spPr bwMode="auto">
          <a:xfrm>
            <a:off x="0" y="3212976"/>
            <a:ext cx="91440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fi-FI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Ilpo Huhtaniemi, MD, PhD</a:t>
            </a:r>
          </a:p>
          <a:p>
            <a:pPr algn="ctr" eaLnBrk="0" hangingPunct="0"/>
            <a:endParaRPr lang="fi-FI" sz="2000" i="1" dirty="0">
              <a:solidFill>
                <a:srgbClr val="62D6AC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fi-FI" sz="2800" i="1" dirty="0">
                <a:solidFill>
                  <a:srgbClr val="62D6AC"/>
                </a:solidFill>
                <a:latin typeface="Arial" pitchFamily="34" charset="0"/>
                <a:cs typeface="Arial" pitchFamily="34" charset="0"/>
              </a:rPr>
              <a:t>Institute of Reproductive and Developmental Biology, Imperial College London,</a:t>
            </a:r>
          </a:p>
          <a:p>
            <a:pPr algn="ctr" eaLnBrk="0" hangingPunct="0"/>
            <a:r>
              <a:rPr lang="fi-FI" sz="2800" i="1" dirty="0">
                <a:solidFill>
                  <a:srgbClr val="62D6AC"/>
                </a:solidFill>
                <a:latin typeface="Arial" pitchFamily="34" charset="0"/>
                <a:cs typeface="Arial" pitchFamily="34" charset="0"/>
              </a:rPr>
              <a:t>Hammersmith </a:t>
            </a:r>
            <a:r>
              <a:rPr lang="fi-FI" sz="2800" i="1" dirty="0" smtClean="0">
                <a:solidFill>
                  <a:srgbClr val="62D6AC"/>
                </a:solidFill>
                <a:latin typeface="Arial" pitchFamily="34" charset="0"/>
                <a:cs typeface="Arial" pitchFamily="34" charset="0"/>
              </a:rPr>
              <a:t>campus</a:t>
            </a:r>
            <a:endParaRPr lang="fi-FI" sz="2800" i="1" dirty="0">
              <a:solidFill>
                <a:srgbClr val="62D6AC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fi-FI" sz="2800" i="1" dirty="0">
                <a:solidFill>
                  <a:srgbClr val="62D6AC"/>
                </a:solidFill>
                <a:latin typeface="Arial" pitchFamily="34" charset="0"/>
                <a:cs typeface="Arial" pitchFamily="34" charset="0"/>
              </a:rPr>
              <a:t>Du Cane Road, London W12 0NN, UK</a:t>
            </a:r>
            <a:endParaRPr lang="fi-FI" sz="2800" dirty="0">
              <a:solidFill>
                <a:srgbClr val="62D6AC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fi-FI" sz="3600" dirty="0">
              <a:latin typeface="Times" charset="0"/>
            </a:endParaRPr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1" y="476672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fi-FI" sz="3600" dirty="0" smtClean="0">
                <a:solidFill>
                  <a:srgbClr val="FFEA18"/>
                </a:solidFill>
                <a:latin typeface="Arial" pitchFamily="34" charset="0"/>
                <a:cs typeface="Arial" pitchFamily="34" charset="0"/>
              </a:rPr>
              <a:t>Control of peptide hormone production</a:t>
            </a:r>
          </a:p>
          <a:p>
            <a:pPr algn="ctr" eaLnBrk="0" hangingPunct="0"/>
            <a:endParaRPr lang="fi-FI" sz="2000" dirty="0" smtClean="0">
              <a:solidFill>
                <a:srgbClr val="FFEA18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fi-FI" sz="3600" dirty="0" smtClean="0">
                <a:solidFill>
                  <a:srgbClr val="FFEA18"/>
                </a:solidFill>
                <a:latin typeface="Arial" pitchFamily="34" charset="0"/>
                <a:cs typeface="Arial" pitchFamily="34" charset="0"/>
              </a:rPr>
              <a:t>Gonadotrophins: physiological and pathophysiological aspects</a:t>
            </a:r>
            <a:endParaRPr lang="fi-FI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8401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EA18"/>
                </a:solidFill>
                <a:latin typeface="Times" charset="0"/>
              </a:rPr>
              <a:t>HH due to Inactivating GnRH Receptor Mutations</a:t>
            </a:r>
            <a:endParaRPr lang="fi-FI" sz="2400">
              <a:latin typeface="Times" charset="0"/>
            </a:endParaRPr>
          </a:p>
        </p:txBody>
      </p:sp>
      <p:sp>
        <p:nvSpPr>
          <p:cNvPr id="546820" name="Text Box 4"/>
          <p:cNvSpPr txBox="1">
            <a:spLocks noChangeArrowheads="1"/>
          </p:cNvSpPr>
          <p:nvPr/>
        </p:nvSpPr>
        <p:spPr bwMode="auto">
          <a:xfrm>
            <a:off x="533400" y="1981200"/>
            <a:ext cx="564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ED181E"/>
                </a:solidFill>
                <a:latin typeface="Times" charset="0"/>
              </a:rPr>
              <a:t>•</a:t>
            </a:r>
            <a:r>
              <a:rPr lang="fi-FI" sz="2400">
                <a:solidFill>
                  <a:schemeClr val="bg1"/>
                </a:solidFill>
                <a:latin typeface="Times" charset="0"/>
              </a:rPr>
              <a:t> About 20 GnRH receptor mutations known</a:t>
            </a:r>
            <a:endParaRPr lang="fi-FI" sz="2400">
              <a:latin typeface="Times" charset="0"/>
            </a:endParaRPr>
          </a:p>
        </p:txBody>
      </p:sp>
      <p:sp>
        <p:nvSpPr>
          <p:cNvPr id="546821" name="Text Box 5"/>
          <p:cNvSpPr txBox="1">
            <a:spLocks noChangeArrowheads="1"/>
          </p:cNvSpPr>
          <p:nvPr/>
        </p:nvSpPr>
        <p:spPr bwMode="auto">
          <a:xfrm>
            <a:off x="381000" y="2743200"/>
            <a:ext cx="722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ED181E"/>
                </a:solidFill>
                <a:latin typeface="Times" charset="0"/>
              </a:rPr>
              <a:t>•</a:t>
            </a:r>
            <a:r>
              <a:rPr lang="fi-FI" sz="2400">
                <a:solidFill>
                  <a:schemeClr val="bg1"/>
                </a:solidFill>
                <a:latin typeface="Times" charset="0"/>
              </a:rPr>
              <a:t> Phenotype complete or incomplete HH without anosmia</a:t>
            </a:r>
          </a:p>
        </p:txBody>
      </p:sp>
      <p:sp>
        <p:nvSpPr>
          <p:cNvPr id="546822" name="Text Box 6"/>
          <p:cNvSpPr txBox="1">
            <a:spLocks noChangeArrowheads="1"/>
          </p:cNvSpPr>
          <p:nvPr/>
        </p:nvSpPr>
        <p:spPr bwMode="auto">
          <a:xfrm>
            <a:off x="457200" y="3505200"/>
            <a:ext cx="409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ED181E"/>
                </a:solidFill>
                <a:latin typeface="Times" charset="0"/>
              </a:rPr>
              <a:t>•</a:t>
            </a:r>
            <a:r>
              <a:rPr lang="fi-FI" sz="2400">
                <a:solidFill>
                  <a:schemeClr val="bg1"/>
                </a:solidFill>
                <a:latin typeface="Times" charset="0"/>
              </a:rPr>
              <a:t> Contributes to 10-15% of IHH</a:t>
            </a:r>
            <a:endParaRPr lang="fi-FI" sz="2400">
              <a:latin typeface="Times" charset="0"/>
            </a:endParaRPr>
          </a:p>
        </p:txBody>
      </p:sp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457200" y="4572000"/>
            <a:ext cx="81724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Other known mutations causing HH (30% currently known</a:t>
            </a:r>
            <a:r>
              <a:rPr lang="en-US" sz="2400">
                <a:solidFill>
                  <a:schemeClr val="bg1"/>
                </a:solidFill>
              </a:rPr>
              <a:t>)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KAL1, FGFR1, FGF8, PROK2, PROKR2, NELF, CHD7, </a:t>
            </a:r>
          </a:p>
          <a:p>
            <a:r>
              <a:rPr lang="en-US" sz="2400">
                <a:solidFill>
                  <a:schemeClr val="bg1"/>
                </a:solidFill>
              </a:rPr>
              <a:t>GNRH1, GNRHR, KISSR, TAC3, TAC3R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2"/>
          <p:cNvSpPr>
            <a:spLocks noChangeArrowheads="1"/>
          </p:cNvSpPr>
          <p:nvPr/>
        </p:nvSpPr>
        <p:spPr bwMode="auto">
          <a:xfrm>
            <a:off x="3416300" y="32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Oval 3"/>
          <p:cNvSpPr>
            <a:spLocks noChangeArrowheads="1"/>
          </p:cNvSpPr>
          <p:nvPr/>
        </p:nvSpPr>
        <p:spPr bwMode="auto">
          <a:xfrm>
            <a:off x="41021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47117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3873500" y="250825"/>
            <a:ext cx="1600200" cy="990600"/>
          </a:xfrm>
          <a:prstGeom prst="flowChartManualOperation">
            <a:avLst/>
          </a:prstGeom>
          <a:gradFill rotWithShape="0">
            <a:gsLst>
              <a:gs pos="0">
                <a:srgbClr val="FF9933"/>
              </a:gs>
              <a:gs pos="100000">
                <a:srgbClr val="7647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7910" name="AutoShape 6"/>
          <p:cNvSpPr>
            <a:spLocks noChangeArrowheads="1"/>
          </p:cNvSpPr>
          <p:nvPr/>
        </p:nvSpPr>
        <p:spPr bwMode="auto">
          <a:xfrm>
            <a:off x="4025900" y="2384425"/>
            <a:ext cx="1295400" cy="1219200"/>
          </a:xfrm>
          <a:prstGeom prst="flowChartExtra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4000">
              <a:latin typeface="Times" charset="0"/>
              <a:ea typeface="Arial" charset="0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4673600" y="1381125"/>
            <a:ext cx="3175" cy="78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4406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787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4042" name="Freeform 10"/>
          <p:cNvSpPr>
            <a:spLocks/>
          </p:cNvSpPr>
          <p:nvPr/>
        </p:nvSpPr>
        <p:spPr bwMode="auto">
          <a:xfrm>
            <a:off x="3035300" y="708025"/>
            <a:ext cx="914400" cy="4572000"/>
          </a:xfrm>
          <a:custGeom>
            <a:avLst/>
            <a:gdLst>
              <a:gd name="T0" fmla="*/ 2147483647 w 880"/>
              <a:gd name="T1" fmla="*/ 2147483647 h 2688"/>
              <a:gd name="T2" fmla="*/ 2147483647 w 880"/>
              <a:gd name="T3" fmla="*/ 2147483647 h 2688"/>
              <a:gd name="T4" fmla="*/ 2147483647 w 880"/>
              <a:gd name="T5" fmla="*/ 2147483647 h 2688"/>
              <a:gd name="T6" fmla="*/ 2147483647 w 880"/>
              <a:gd name="T7" fmla="*/ 0 h 2688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2688"/>
              <a:gd name="T14" fmla="*/ 880 w 880"/>
              <a:gd name="T15" fmla="*/ 2688 h 2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2688">
                <a:moveTo>
                  <a:pt x="880" y="2688"/>
                </a:moveTo>
                <a:cubicBezTo>
                  <a:pt x="584" y="2576"/>
                  <a:pt x="288" y="2464"/>
                  <a:pt x="160" y="2112"/>
                </a:cubicBezTo>
                <a:cubicBezTo>
                  <a:pt x="32" y="1760"/>
                  <a:pt x="0" y="928"/>
                  <a:pt x="112" y="576"/>
                </a:cubicBezTo>
                <a:cubicBezTo>
                  <a:pt x="224" y="224"/>
                  <a:pt x="712" y="96"/>
                  <a:pt x="832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175000" y="2994025"/>
            <a:ext cx="1003300" cy="838200"/>
          </a:xfrm>
          <a:custGeom>
            <a:avLst/>
            <a:gdLst>
              <a:gd name="T0" fmla="*/ 0 w 480"/>
              <a:gd name="T1" fmla="*/ 2147483647 h 528"/>
              <a:gd name="T2" fmla="*/ 2147483647 w 480"/>
              <a:gd name="T3" fmla="*/ 2147483647 h 528"/>
              <a:gd name="T4" fmla="*/ 2147483647 w 480"/>
              <a:gd name="T5" fmla="*/ 0 h 528"/>
              <a:gd name="T6" fmla="*/ 0 60000 65536"/>
              <a:gd name="T7" fmla="*/ 0 60000 65536"/>
              <a:gd name="T8" fmla="*/ 0 60000 65536"/>
              <a:gd name="T9" fmla="*/ 0 w 480"/>
              <a:gd name="T10" fmla="*/ 0 h 528"/>
              <a:gd name="T11" fmla="*/ 480 w 48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528">
                <a:moveTo>
                  <a:pt x="0" y="528"/>
                </a:moveTo>
                <a:cubicBezTo>
                  <a:pt x="8" y="380"/>
                  <a:pt x="16" y="232"/>
                  <a:pt x="96" y="144"/>
                </a:cubicBezTo>
                <a:cubicBezTo>
                  <a:pt x="176" y="56"/>
                  <a:pt x="416" y="23"/>
                  <a:pt x="48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7916" name="Text Box 12"/>
          <p:cNvSpPr txBox="1">
            <a:spLocks noChangeArrowheads="1"/>
          </p:cNvSpPr>
          <p:nvPr/>
        </p:nvSpPr>
        <p:spPr bwMode="auto">
          <a:xfrm>
            <a:off x="5702300" y="555625"/>
            <a:ext cx="270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HYPOTHALAMUS</a:t>
            </a:r>
            <a:endParaRPr lang="fi-FI" sz="2400">
              <a:latin typeface="Times" charset="0"/>
            </a:endParaRPr>
          </a:p>
        </p:txBody>
      </p:sp>
      <p:sp>
        <p:nvSpPr>
          <p:cNvPr id="507917" name="Text Box 13"/>
          <p:cNvSpPr txBox="1">
            <a:spLocks noChangeArrowheads="1"/>
          </p:cNvSpPr>
          <p:nvPr/>
        </p:nvSpPr>
        <p:spPr bwMode="auto">
          <a:xfrm>
            <a:off x="5702300" y="2689225"/>
            <a:ext cx="1792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PITUITARY</a:t>
            </a:r>
          </a:p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GLAND</a:t>
            </a:r>
            <a:endParaRPr lang="fi-FI" sz="2400">
              <a:latin typeface="Times" charset="0"/>
            </a:endParaRPr>
          </a:p>
        </p:txBody>
      </p:sp>
      <p:sp>
        <p:nvSpPr>
          <p:cNvPr id="507918" name="Text Box 14"/>
          <p:cNvSpPr txBox="1">
            <a:spLocks noChangeArrowheads="1"/>
          </p:cNvSpPr>
          <p:nvPr/>
        </p:nvSpPr>
        <p:spPr bwMode="auto">
          <a:xfrm>
            <a:off x="4025900" y="604202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</a:t>
            </a:r>
            <a:endParaRPr lang="fi-FI" sz="2400">
              <a:latin typeface="Times" charset="0"/>
            </a:endParaRPr>
          </a:p>
        </p:txBody>
      </p:sp>
      <p:sp>
        <p:nvSpPr>
          <p:cNvPr id="507919" name="Text Box 15"/>
          <p:cNvSpPr txBox="1">
            <a:spLocks noChangeArrowheads="1"/>
          </p:cNvSpPr>
          <p:nvPr/>
        </p:nvSpPr>
        <p:spPr bwMode="auto">
          <a:xfrm>
            <a:off x="4711700" y="131762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GnRH</a:t>
            </a:r>
            <a:endParaRPr lang="fi-FI" sz="2400">
              <a:latin typeface="Times" charset="0"/>
            </a:endParaRPr>
          </a:p>
        </p:txBody>
      </p:sp>
      <p:sp>
        <p:nvSpPr>
          <p:cNvPr id="507920" name="Text Box 16"/>
          <p:cNvSpPr txBox="1">
            <a:spLocks noChangeArrowheads="1"/>
          </p:cNvSpPr>
          <p:nvPr/>
        </p:nvSpPr>
        <p:spPr bwMode="auto">
          <a:xfrm>
            <a:off x="3797300" y="375602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endParaRPr lang="fi-FI" sz="2400" i="1">
              <a:latin typeface="Times" charset="0"/>
            </a:endParaRPr>
          </a:p>
        </p:txBody>
      </p:sp>
      <p:sp>
        <p:nvSpPr>
          <p:cNvPr id="507921" name="Text Box 17"/>
          <p:cNvSpPr txBox="1">
            <a:spLocks noChangeArrowheads="1"/>
          </p:cNvSpPr>
          <p:nvPr/>
        </p:nvSpPr>
        <p:spPr bwMode="auto">
          <a:xfrm>
            <a:off x="4940300" y="37560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endParaRPr lang="fi-FI" sz="240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7922" name="Text Box 18"/>
          <p:cNvSpPr txBox="1">
            <a:spLocks noChangeArrowheads="1"/>
          </p:cNvSpPr>
          <p:nvPr/>
        </p:nvSpPr>
        <p:spPr bwMode="auto">
          <a:xfrm>
            <a:off x="1358900" y="2841625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STEROIDS</a:t>
            </a:r>
          </a:p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PEPTIDES</a:t>
            </a:r>
            <a:endParaRPr lang="fi-FI" sz="2400">
              <a:solidFill>
                <a:srgbClr val="FFF43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7923" name="Rectangle 19"/>
          <p:cNvSpPr>
            <a:spLocks noChangeArrowheads="1"/>
          </p:cNvSpPr>
          <p:nvPr/>
        </p:nvSpPr>
        <p:spPr bwMode="auto">
          <a:xfrm>
            <a:off x="3390900" y="12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44052" name="Oval 20"/>
          <p:cNvSpPr>
            <a:spLocks noChangeArrowheads="1"/>
          </p:cNvSpPr>
          <p:nvPr/>
        </p:nvSpPr>
        <p:spPr bwMode="auto">
          <a:xfrm>
            <a:off x="4822825" y="180657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Oval 21"/>
          <p:cNvSpPr>
            <a:spLocks noChangeArrowheads="1"/>
          </p:cNvSpPr>
          <p:nvPr/>
        </p:nvSpPr>
        <p:spPr bwMode="auto">
          <a:xfrm>
            <a:off x="3644900" y="860425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6600"/>
              </a:solidFill>
              <a:latin typeface="Times" charset="0"/>
            </a:endParaRPr>
          </a:p>
        </p:txBody>
      </p:sp>
      <p:sp>
        <p:nvSpPr>
          <p:cNvPr id="44054" name="Oval 22"/>
          <p:cNvSpPr>
            <a:spLocks noChangeArrowheads="1"/>
          </p:cNvSpPr>
          <p:nvPr/>
        </p:nvSpPr>
        <p:spPr bwMode="auto">
          <a:xfrm>
            <a:off x="3873500" y="413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5168900" y="413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4"/>
          <p:cNvSpPr>
            <a:spLocks noChangeArrowheads="1"/>
          </p:cNvSpPr>
          <p:nvPr/>
        </p:nvSpPr>
        <p:spPr bwMode="auto">
          <a:xfrm>
            <a:off x="3949700" y="25368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Oval 25"/>
          <p:cNvSpPr>
            <a:spLocks noChangeArrowheads="1"/>
          </p:cNvSpPr>
          <p:nvPr/>
        </p:nvSpPr>
        <p:spPr bwMode="auto">
          <a:xfrm>
            <a:off x="3721100" y="3146425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Rectangle 26"/>
          <p:cNvSpPr>
            <a:spLocks noChangeArrowheads="1"/>
          </p:cNvSpPr>
          <p:nvPr/>
        </p:nvSpPr>
        <p:spPr bwMode="auto">
          <a:xfrm>
            <a:off x="4787900" y="16224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7931" name="Rectangle 27"/>
          <p:cNvSpPr>
            <a:spLocks noChangeArrowheads="1"/>
          </p:cNvSpPr>
          <p:nvPr/>
        </p:nvSpPr>
        <p:spPr bwMode="auto">
          <a:xfrm>
            <a:off x="3848100" y="393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7932" name="Rectangle 28"/>
          <p:cNvSpPr>
            <a:spLocks noChangeArrowheads="1"/>
          </p:cNvSpPr>
          <p:nvPr/>
        </p:nvSpPr>
        <p:spPr bwMode="auto">
          <a:xfrm>
            <a:off x="3924300" y="23209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7933" name="Rectangle 29"/>
          <p:cNvSpPr>
            <a:spLocks noChangeArrowheads="1"/>
          </p:cNvSpPr>
          <p:nvPr/>
        </p:nvSpPr>
        <p:spPr bwMode="auto">
          <a:xfrm>
            <a:off x="5118100" y="393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2349500" y="70802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4000">
              <a:latin typeface="Times" charset="0"/>
            </a:endParaRPr>
          </a:p>
        </p:txBody>
      </p:sp>
      <p:sp>
        <p:nvSpPr>
          <p:cNvPr id="507935" name="Text Box 31"/>
          <p:cNvSpPr txBox="1">
            <a:spLocks noChangeArrowheads="1"/>
          </p:cNvSpPr>
          <p:nvPr/>
        </p:nvSpPr>
        <p:spPr bwMode="auto">
          <a:xfrm>
            <a:off x="3721100" y="2943225"/>
            <a:ext cx="35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</a:t>
            </a:r>
            <a:endParaRPr lang="fi-FI" sz="2400">
              <a:latin typeface="Times" charset="0"/>
            </a:endParaRPr>
          </a:p>
        </p:txBody>
      </p:sp>
      <p:sp>
        <p:nvSpPr>
          <p:cNvPr id="507936" name="Rectangle 32"/>
          <p:cNvSpPr>
            <a:spLocks noChangeArrowheads="1"/>
          </p:cNvSpPr>
          <p:nvPr/>
        </p:nvSpPr>
        <p:spPr bwMode="auto">
          <a:xfrm>
            <a:off x="3670300" y="644525"/>
            <a:ext cx="35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Arial" charset="0"/>
              </a:rPr>
              <a:t>-</a:t>
            </a:r>
          </a:p>
        </p:txBody>
      </p:sp>
      <p:sp>
        <p:nvSpPr>
          <p:cNvPr id="44065" name="AutoShape 33"/>
          <p:cNvSpPr>
            <a:spLocks noChangeArrowheads="1"/>
          </p:cNvSpPr>
          <p:nvPr/>
        </p:nvSpPr>
        <p:spPr bwMode="auto">
          <a:xfrm>
            <a:off x="1689100" y="5011738"/>
            <a:ext cx="527050" cy="1846262"/>
          </a:xfrm>
          <a:prstGeom prst="mo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4102100" y="489902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4749800" y="4899025"/>
            <a:ext cx="6731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4038600" y="4873625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>
                <a:latin typeface="Times" charset="0"/>
              </a:rPr>
              <a:t>LHR</a:t>
            </a:r>
            <a:endParaRPr lang="fi-FI" sz="2400">
              <a:latin typeface="Times" charset="0"/>
            </a:endParaRP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4721225" y="487521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FSHR</a:t>
            </a:r>
            <a:endParaRPr lang="fi-FI" sz="2400">
              <a:latin typeface="Times" charset="0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4159250" y="2211388"/>
            <a:ext cx="990600" cy="304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71" name="Text Box 39"/>
          <p:cNvSpPr txBox="1">
            <a:spLocks noChangeArrowheads="1"/>
          </p:cNvSpPr>
          <p:nvPr/>
        </p:nvSpPr>
        <p:spPr bwMode="auto">
          <a:xfrm>
            <a:off x="4135438" y="2170113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GnRHR</a:t>
            </a:r>
            <a:endParaRPr lang="en-US" sz="2400">
              <a:latin typeface="Times" charset="0"/>
            </a:endParaRPr>
          </a:p>
        </p:txBody>
      </p:sp>
      <p:grpSp>
        <p:nvGrpSpPr>
          <p:cNvPr id="44072" name="Group 43"/>
          <p:cNvGrpSpPr>
            <a:grpSpLocks/>
          </p:cNvGrpSpPr>
          <p:nvPr/>
        </p:nvGrpSpPr>
        <p:grpSpPr bwMode="auto">
          <a:xfrm>
            <a:off x="5245100" y="1774825"/>
            <a:ext cx="3754438" cy="915988"/>
            <a:chOff x="3264" y="1344"/>
            <a:chExt cx="2365" cy="577"/>
          </a:xfrm>
        </p:grpSpPr>
        <p:sp>
          <p:nvSpPr>
            <p:cNvPr id="44080" name="Line 44"/>
            <p:cNvSpPr>
              <a:spLocks noChangeShapeType="1"/>
            </p:cNvSpPr>
            <p:nvPr/>
          </p:nvSpPr>
          <p:spPr bwMode="auto">
            <a:xfrm flipH="1">
              <a:off x="3264" y="1632"/>
              <a:ext cx="384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81" name="Text Box 45"/>
            <p:cNvSpPr txBox="1">
              <a:spLocks noChangeArrowheads="1"/>
            </p:cNvSpPr>
            <p:nvPr/>
          </p:nvSpPr>
          <p:spPr bwMode="auto">
            <a:xfrm>
              <a:off x="3696" y="1344"/>
              <a:ext cx="193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chemeClr val="bg1"/>
                  </a:solidFill>
                </a:rPr>
                <a:t>: </a:t>
              </a:r>
            </a:p>
            <a:p>
              <a:r>
                <a:rPr lang="en-US">
                  <a:solidFill>
                    <a:schemeClr val="bg1"/>
                  </a:solidFill>
                </a:rPr>
                <a:t>Hypogonadotrophic</a:t>
              </a:r>
            </a:p>
            <a:p>
              <a:r>
                <a:rPr lang="en-US">
                  <a:solidFill>
                    <a:schemeClr val="bg1"/>
                  </a:solidFill>
                </a:rPr>
                <a:t>hypogonadism (no anosmia)</a:t>
              </a: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626100" y="3451225"/>
            <a:ext cx="2736850" cy="915988"/>
            <a:chOff x="3504" y="2400"/>
            <a:chExt cx="1724" cy="577"/>
          </a:xfrm>
        </p:grpSpPr>
        <p:sp>
          <p:nvSpPr>
            <p:cNvPr id="44078" name="Line 47"/>
            <p:cNvSpPr>
              <a:spLocks noChangeShapeType="1"/>
            </p:cNvSpPr>
            <p:nvPr/>
          </p:nvSpPr>
          <p:spPr bwMode="auto">
            <a:xfrm flipH="1">
              <a:off x="3504" y="2688"/>
              <a:ext cx="288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79" name="Text Box 48"/>
            <p:cNvSpPr txBox="1">
              <a:spLocks noChangeArrowheads="1"/>
            </p:cNvSpPr>
            <p:nvPr/>
          </p:nvSpPr>
          <p:spPr bwMode="auto">
            <a:xfrm>
              <a:off x="3792" y="2400"/>
              <a:ext cx="143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Arrested follicular </a:t>
              </a:r>
            </a:p>
            <a:p>
              <a:r>
                <a:rPr lang="en-US">
                  <a:solidFill>
                    <a:schemeClr val="bg1"/>
                  </a:solidFill>
                </a:rPr>
                <a:t>maturation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Azoospermia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457200" y="3657600"/>
            <a:ext cx="3200400" cy="915988"/>
            <a:chOff x="336" y="2544"/>
            <a:chExt cx="2016" cy="577"/>
          </a:xfrm>
        </p:grpSpPr>
        <p:sp>
          <p:nvSpPr>
            <p:cNvPr id="44076" name="Line 53"/>
            <p:cNvSpPr>
              <a:spLocks noChangeShapeType="1"/>
            </p:cNvSpPr>
            <p:nvPr/>
          </p:nvSpPr>
          <p:spPr bwMode="auto">
            <a:xfrm flipV="1">
              <a:off x="1776" y="2736"/>
              <a:ext cx="576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77" name="Text Box 54"/>
            <p:cNvSpPr txBox="1">
              <a:spLocks noChangeArrowheads="1"/>
            </p:cNvSpPr>
            <p:nvPr/>
          </p:nvSpPr>
          <p:spPr bwMode="auto">
            <a:xfrm>
              <a:off x="336" y="2544"/>
              <a:ext cx="161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Anovulatory infertility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Absent postnatal</a:t>
              </a:r>
            </a:p>
            <a:p>
              <a:r>
                <a:rPr lang="en-US">
                  <a:solidFill>
                    <a:schemeClr val="bg1"/>
                  </a:solidFill>
                </a:rPr>
                <a:t>sexual maturation</a:t>
              </a:r>
              <a:endParaRPr lang="en-US"/>
            </a:p>
          </p:txBody>
        </p:sp>
      </p:grpSp>
      <p:sp>
        <p:nvSpPr>
          <p:cNvPr id="44075" name="Line 58"/>
          <p:cNvSpPr>
            <a:spLocks noChangeShapeType="1"/>
          </p:cNvSpPr>
          <p:nvPr/>
        </p:nvSpPr>
        <p:spPr bwMode="auto">
          <a:xfrm flipH="1" flipV="1">
            <a:off x="5638800" y="1676400"/>
            <a:ext cx="304800" cy="152400"/>
          </a:xfrm>
          <a:prstGeom prst="line">
            <a:avLst/>
          </a:prstGeom>
          <a:noFill/>
          <a:ln w="38100">
            <a:solidFill>
              <a:srgbClr val="FF9E5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2057400" y="1752600"/>
            <a:ext cx="3651250" cy="3603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FF3300"/>
              </a:solidFill>
              <a:latin typeface="Times" charset="0"/>
              <a:ea typeface="Arial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455738" y="1797050"/>
            <a:ext cx="1571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C</a:t>
            </a:r>
            <a:endParaRPr lang="fi-FI" sz="2400">
              <a:latin typeface="Times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644650" y="1839913"/>
            <a:ext cx="152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Symbol" charset="2"/>
              </a:rPr>
              <a:t>a</a:t>
            </a:r>
            <a:endParaRPr lang="fi-FI" sz="2400">
              <a:latin typeface="Times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024063" y="2181225"/>
            <a:ext cx="1095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</a:t>
            </a:r>
            <a:endParaRPr lang="fi-FI" sz="2400">
              <a:latin typeface="Times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608638" y="2181225"/>
            <a:ext cx="22066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92</a:t>
            </a:r>
            <a:endParaRPr lang="fi-FI" sz="2400">
              <a:latin typeface="Times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962400" y="1433513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970463" y="1431925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941763" y="1801813"/>
            <a:ext cx="2206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52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948238" y="1801813"/>
            <a:ext cx="2206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78</a:t>
            </a:r>
            <a:endParaRPr lang="fi-FI" sz="2400">
              <a:latin typeface="Times" charset="0"/>
            </a:endParaRPr>
          </a:p>
        </p:txBody>
      </p:sp>
      <p:sp>
        <p:nvSpPr>
          <p:cNvPr id="46091" name="Arc 11"/>
          <p:cNvSpPr>
            <a:spLocks/>
          </p:cNvSpPr>
          <p:nvPr/>
        </p:nvSpPr>
        <p:spPr bwMode="auto">
          <a:xfrm>
            <a:off x="4064000" y="2082800"/>
            <a:ext cx="109538" cy="117475"/>
          </a:xfrm>
          <a:custGeom>
            <a:avLst/>
            <a:gdLst>
              <a:gd name="T0" fmla="*/ 2147483647 w 14798"/>
              <a:gd name="T1" fmla="*/ 525167087 h 21600"/>
              <a:gd name="T2" fmla="*/ 0 w 14798"/>
              <a:gd name="T3" fmla="*/ 525167087 h 21600"/>
              <a:gd name="T4" fmla="*/ 1217148786 w 14798"/>
              <a:gd name="T5" fmla="*/ 0 h 21600"/>
              <a:gd name="T6" fmla="*/ 0 60000 65536"/>
              <a:gd name="T7" fmla="*/ 0 60000 65536"/>
              <a:gd name="T8" fmla="*/ 0 60000 65536"/>
              <a:gd name="T9" fmla="*/ 0 w 14798"/>
              <a:gd name="T10" fmla="*/ 0 h 21600"/>
              <a:gd name="T11" fmla="*/ 14798 w 147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98" h="21600" fill="none" extrusionOk="0">
                <a:moveTo>
                  <a:pt x="14798" y="20293"/>
                </a:moveTo>
                <a:cubicBezTo>
                  <a:pt x="12426" y="21157"/>
                  <a:pt x="9922" y="21599"/>
                  <a:pt x="7399" y="21599"/>
                </a:cubicBezTo>
                <a:cubicBezTo>
                  <a:pt x="4875" y="21599"/>
                  <a:pt x="2371" y="21157"/>
                  <a:pt x="-1" y="20293"/>
                </a:cubicBezTo>
              </a:path>
              <a:path w="14798" h="21600" stroke="0" extrusionOk="0">
                <a:moveTo>
                  <a:pt x="14798" y="20293"/>
                </a:moveTo>
                <a:cubicBezTo>
                  <a:pt x="12426" y="21157"/>
                  <a:pt x="9922" y="21599"/>
                  <a:pt x="7399" y="21599"/>
                </a:cubicBezTo>
                <a:cubicBezTo>
                  <a:pt x="4875" y="21599"/>
                  <a:pt x="2371" y="21157"/>
                  <a:pt x="-1" y="20293"/>
                </a:cubicBezTo>
                <a:lnTo>
                  <a:pt x="739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 flipV="1">
            <a:off x="4114800" y="2133600"/>
            <a:ext cx="635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3797300" y="2365375"/>
            <a:ext cx="863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(Glu56Ala)</a:t>
            </a:r>
          </a:p>
        </p:txBody>
      </p:sp>
      <p:sp>
        <p:nvSpPr>
          <p:cNvPr id="534542" name="Rectangle 14"/>
          <p:cNvSpPr>
            <a:spLocks noChangeArrowheads="1"/>
          </p:cNvSpPr>
          <p:nvPr/>
        </p:nvSpPr>
        <p:spPr bwMode="auto">
          <a:xfrm>
            <a:off x="2057400" y="3103563"/>
            <a:ext cx="4643438" cy="3508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33CC33"/>
              </a:solidFill>
              <a:latin typeface="Times" charset="0"/>
              <a:ea typeface="Arial" charset="0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1389063" y="3138488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LH</a:t>
            </a:r>
            <a:endParaRPr lang="fi-FI" sz="2400">
              <a:latin typeface="Times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1700213" y="3173413"/>
            <a:ext cx="131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Symbol" charset="2"/>
              </a:rPr>
              <a:t>b</a:t>
            </a:r>
            <a:endParaRPr lang="fi-FI" sz="2400">
              <a:latin typeface="Times" charset="0"/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2011363" y="3516313"/>
            <a:ext cx="1095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</a:t>
            </a:r>
            <a:endParaRPr lang="fi-FI" sz="2400">
              <a:latin typeface="Times" charset="0"/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6508750" y="3497263"/>
            <a:ext cx="3302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121</a:t>
            </a:r>
            <a:endParaRPr lang="fi-FI" sz="2400">
              <a:latin typeface="Times" charset="0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113088" y="2794000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3082925" y="3146425"/>
            <a:ext cx="2206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30</a:t>
            </a:r>
            <a:endParaRPr lang="fi-FI" sz="2400">
              <a:latin typeface="Times" charset="0"/>
            </a:endParaRPr>
          </a:p>
        </p:txBody>
      </p:sp>
      <p:sp>
        <p:nvSpPr>
          <p:cNvPr id="46101" name="Arc 21"/>
          <p:cNvSpPr>
            <a:spLocks/>
          </p:cNvSpPr>
          <p:nvPr/>
        </p:nvSpPr>
        <p:spPr bwMode="auto">
          <a:xfrm>
            <a:off x="4051300" y="3467100"/>
            <a:ext cx="100013" cy="117475"/>
          </a:xfrm>
          <a:custGeom>
            <a:avLst/>
            <a:gdLst>
              <a:gd name="T0" fmla="*/ 2147483647 w 13547"/>
              <a:gd name="T1" fmla="*/ 536991675 h 21600"/>
              <a:gd name="T2" fmla="*/ 0 w 13547"/>
              <a:gd name="T3" fmla="*/ 523744514 h 21600"/>
              <a:gd name="T4" fmla="*/ 1222106554 w 13547"/>
              <a:gd name="T5" fmla="*/ 0 h 21600"/>
              <a:gd name="T6" fmla="*/ 0 60000 65536"/>
              <a:gd name="T7" fmla="*/ 0 60000 65536"/>
              <a:gd name="T8" fmla="*/ 0 60000 65536"/>
              <a:gd name="T9" fmla="*/ 0 w 13547"/>
              <a:gd name="T10" fmla="*/ 0 h 21600"/>
              <a:gd name="T11" fmla="*/ 13547 w 135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47" h="21600" fill="none" extrusionOk="0">
                <a:moveTo>
                  <a:pt x="13547" y="20750"/>
                </a:moveTo>
                <a:cubicBezTo>
                  <a:pt x="11597" y="21313"/>
                  <a:pt x="9577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3547" h="21600" stroke="0" extrusionOk="0">
                <a:moveTo>
                  <a:pt x="13547" y="20750"/>
                </a:moveTo>
                <a:cubicBezTo>
                  <a:pt x="11597" y="21313"/>
                  <a:pt x="9577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V="1">
            <a:off x="4095750" y="3552825"/>
            <a:ext cx="1588" cy="873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4064000" y="3683000"/>
            <a:ext cx="7508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Glu54Arg</a:t>
            </a:r>
            <a:endParaRPr lang="fi-FI" sz="2400">
              <a:latin typeface="Times" charset="0"/>
            </a:endParaRPr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V="1">
            <a:off x="2389188" y="3562350"/>
            <a:ext cx="1587" cy="873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1682750" y="3689350"/>
            <a:ext cx="6635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Trp8Arg</a:t>
            </a:r>
          </a:p>
        </p:txBody>
      </p:sp>
      <p:sp>
        <p:nvSpPr>
          <p:cNvPr id="46106" name="Arc 26"/>
          <p:cNvSpPr>
            <a:spLocks/>
          </p:cNvSpPr>
          <p:nvPr/>
        </p:nvSpPr>
        <p:spPr bwMode="auto">
          <a:xfrm>
            <a:off x="2544763" y="3430588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2590800" y="3695700"/>
            <a:ext cx="660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Ile15Thr</a:t>
            </a:r>
            <a:endParaRPr lang="fi-FI" sz="2400">
              <a:latin typeface="Times" charset="0"/>
            </a:endParaRPr>
          </a:p>
        </p:txBody>
      </p:sp>
      <p:sp>
        <p:nvSpPr>
          <p:cNvPr id="46108" name="Arc 28"/>
          <p:cNvSpPr>
            <a:spLocks/>
          </p:cNvSpPr>
          <p:nvPr/>
        </p:nvSpPr>
        <p:spPr bwMode="auto">
          <a:xfrm>
            <a:off x="5918200" y="3446463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flipV="1">
            <a:off x="5973763" y="3527425"/>
            <a:ext cx="1587" cy="873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622925" y="3692525"/>
            <a:ext cx="8334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Ser102Gly</a:t>
            </a:r>
            <a:endParaRPr lang="fi-FI" sz="2400">
              <a:latin typeface="Times" charset="0"/>
            </a:endParaRPr>
          </a:p>
        </p:txBody>
      </p:sp>
      <p:sp>
        <p:nvSpPr>
          <p:cNvPr id="46111" name="Arc 31"/>
          <p:cNvSpPr>
            <a:spLocks/>
          </p:cNvSpPr>
          <p:nvPr/>
        </p:nvSpPr>
        <p:spPr bwMode="auto">
          <a:xfrm>
            <a:off x="2333625" y="3430588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833438" y="3656013"/>
            <a:ext cx="914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 sz="1300">
                <a:solidFill>
                  <a:srgbClr val="000000"/>
                </a:solidFill>
                <a:latin typeface="Geneva" charset="0"/>
              </a:rPr>
              <a:t>Ala-3Thr</a:t>
            </a:r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 flipV="1">
            <a:off x="1592263" y="3479800"/>
            <a:ext cx="28575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34562" name="Rectangle 34"/>
          <p:cNvSpPr>
            <a:spLocks noChangeArrowheads="1"/>
          </p:cNvSpPr>
          <p:nvPr/>
        </p:nvSpPr>
        <p:spPr bwMode="auto">
          <a:xfrm>
            <a:off x="2057400" y="4338638"/>
            <a:ext cx="4221163" cy="3508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1309688" y="4402138"/>
            <a:ext cx="446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FSH</a:t>
            </a:r>
            <a:endParaRPr lang="fi-FI" sz="2400">
              <a:latin typeface="Times" charset="0"/>
            </a:endParaRPr>
          </a:p>
        </p:txBody>
      </p:sp>
      <p:sp>
        <p:nvSpPr>
          <p:cNvPr id="46116" name="Rectangle 36"/>
          <p:cNvSpPr>
            <a:spLocks noChangeArrowheads="1"/>
          </p:cNvSpPr>
          <p:nvPr/>
        </p:nvSpPr>
        <p:spPr bwMode="auto">
          <a:xfrm>
            <a:off x="1798638" y="4449763"/>
            <a:ext cx="131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Symbol" charset="2"/>
              </a:rPr>
              <a:t>b</a:t>
            </a:r>
            <a:endParaRPr lang="fi-FI" sz="2400">
              <a:latin typeface="Times" charset="0"/>
            </a:endParaRPr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2011363" y="4760913"/>
            <a:ext cx="1095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</a:t>
            </a:r>
            <a:endParaRPr lang="fi-FI" sz="2400">
              <a:latin typeface="Times" charset="0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6084888" y="4751388"/>
            <a:ext cx="3302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110</a:t>
            </a:r>
            <a:endParaRPr lang="fi-FI" sz="2400">
              <a:latin typeface="Times" charset="0"/>
            </a:endParaRPr>
          </a:p>
        </p:txBody>
      </p:sp>
      <p:sp>
        <p:nvSpPr>
          <p:cNvPr id="46119" name="Rectangle 39"/>
          <p:cNvSpPr>
            <a:spLocks noChangeArrowheads="1"/>
          </p:cNvSpPr>
          <p:nvPr/>
        </p:nvSpPr>
        <p:spPr bwMode="auto">
          <a:xfrm>
            <a:off x="2143125" y="4013200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870200" y="4011613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121" name="Rectangle 41"/>
          <p:cNvSpPr>
            <a:spLocks noChangeArrowheads="1"/>
          </p:cNvSpPr>
          <p:nvPr/>
        </p:nvSpPr>
        <p:spPr bwMode="auto">
          <a:xfrm>
            <a:off x="2143125" y="4381500"/>
            <a:ext cx="990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 7           24</a:t>
            </a:r>
            <a:endParaRPr lang="fi-FI" sz="2400">
              <a:latin typeface="Times" charset="0"/>
            </a:endParaRPr>
          </a:p>
        </p:txBody>
      </p:sp>
      <p:sp>
        <p:nvSpPr>
          <p:cNvPr id="46122" name="Rectangle 42"/>
          <p:cNvSpPr>
            <a:spLocks noChangeArrowheads="1"/>
          </p:cNvSpPr>
          <p:nvPr/>
        </p:nvSpPr>
        <p:spPr bwMode="auto">
          <a:xfrm>
            <a:off x="4100513" y="4926013"/>
            <a:ext cx="8810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Val61</a:t>
            </a:r>
            <a:r>
              <a:rPr lang="fi-FI" sz="1300">
                <a:solidFill>
                  <a:srgbClr val="000000"/>
                </a:solidFill>
                <a:latin typeface="Symbol" charset="2"/>
              </a:rPr>
              <a:t>D</a:t>
            </a:r>
            <a:r>
              <a:rPr lang="fi-FI" sz="1300">
                <a:solidFill>
                  <a:srgbClr val="000000"/>
                </a:solidFill>
                <a:latin typeface="Geneva" charset="0"/>
              </a:rPr>
              <a:t>2bp</a:t>
            </a:r>
            <a:endParaRPr lang="fi-FI" sz="2400">
              <a:latin typeface="Times" charset="0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4100513" y="5083175"/>
            <a:ext cx="8207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 -&gt;Stop87</a:t>
            </a:r>
            <a:endParaRPr lang="fi-FI" sz="2400">
              <a:latin typeface="Times" charset="0"/>
            </a:endParaRPr>
          </a:p>
        </p:txBody>
      </p:sp>
      <p:sp>
        <p:nvSpPr>
          <p:cNvPr id="46124" name="Arc 44"/>
          <p:cNvSpPr>
            <a:spLocks/>
          </p:cNvSpPr>
          <p:nvPr/>
        </p:nvSpPr>
        <p:spPr bwMode="auto">
          <a:xfrm>
            <a:off x="4319588" y="4689475"/>
            <a:ext cx="109537" cy="117475"/>
          </a:xfrm>
          <a:custGeom>
            <a:avLst/>
            <a:gdLst>
              <a:gd name="T0" fmla="*/ 2147483647 w 14798"/>
              <a:gd name="T1" fmla="*/ 525167087 h 21600"/>
              <a:gd name="T2" fmla="*/ 0 w 14798"/>
              <a:gd name="T3" fmla="*/ 525167087 h 21600"/>
              <a:gd name="T4" fmla="*/ 1217092366 w 14798"/>
              <a:gd name="T5" fmla="*/ 0 h 21600"/>
              <a:gd name="T6" fmla="*/ 0 60000 65536"/>
              <a:gd name="T7" fmla="*/ 0 60000 65536"/>
              <a:gd name="T8" fmla="*/ 0 60000 65536"/>
              <a:gd name="T9" fmla="*/ 0 w 14798"/>
              <a:gd name="T10" fmla="*/ 0 h 21600"/>
              <a:gd name="T11" fmla="*/ 14798 w 147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98" h="21600" fill="none" extrusionOk="0">
                <a:moveTo>
                  <a:pt x="14798" y="20293"/>
                </a:moveTo>
                <a:cubicBezTo>
                  <a:pt x="12426" y="21157"/>
                  <a:pt x="9922" y="21599"/>
                  <a:pt x="7399" y="21599"/>
                </a:cubicBezTo>
                <a:cubicBezTo>
                  <a:pt x="4875" y="21599"/>
                  <a:pt x="2371" y="21157"/>
                  <a:pt x="-1" y="20293"/>
                </a:cubicBezTo>
              </a:path>
              <a:path w="14798" h="21600" stroke="0" extrusionOk="0">
                <a:moveTo>
                  <a:pt x="14798" y="20293"/>
                </a:moveTo>
                <a:cubicBezTo>
                  <a:pt x="12426" y="21157"/>
                  <a:pt x="9922" y="21599"/>
                  <a:pt x="7399" y="21599"/>
                </a:cubicBezTo>
                <a:cubicBezTo>
                  <a:pt x="4875" y="21599"/>
                  <a:pt x="2371" y="21157"/>
                  <a:pt x="-1" y="20293"/>
                </a:cubicBezTo>
                <a:lnTo>
                  <a:pt x="739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 flipV="1">
            <a:off x="4373563" y="4795838"/>
            <a:ext cx="1587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26" name="Arc 46"/>
          <p:cNvSpPr>
            <a:spLocks/>
          </p:cNvSpPr>
          <p:nvPr/>
        </p:nvSpPr>
        <p:spPr bwMode="auto">
          <a:xfrm>
            <a:off x="3921125" y="4679950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 flipV="1">
            <a:off x="3976688" y="4786313"/>
            <a:ext cx="1587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3281363" y="4926013"/>
            <a:ext cx="7508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Cys51Gly</a:t>
            </a:r>
            <a:endParaRPr lang="fi-FI" sz="2400">
              <a:latin typeface="Times" charset="0"/>
            </a:endParaRPr>
          </a:p>
        </p:txBody>
      </p:sp>
      <p:sp>
        <p:nvSpPr>
          <p:cNvPr id="46129" name="Arc 49"/>
          <p:cNvSpPr>
            <a:spLocks/>
          </p:cNvSpPr>
          <p:nvPr/>
        </p:nvSpPr>
        <p:spPr bwMode="auto">
          <a:xfrm>
            <a:off x="4991100" y="4686300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0" name="Line 50"/>
          <p:cNvSpPr>
            <a:spLocks noChangeShapeType="1"/>
          </p:cNvSpPr>
          <p:nvPr/>
        </p:nvSpPr>
        <p:spPr bwMode="auto">
          <a:xfrm>
            <a:off x="5041900" y="4800600"/>
            <a:ext cx="1588" cy="390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31" name="Rectangle 51"/>
          <p:cNvSpPr>
            <a:spLocks noChangeArrowheads="1"/>
          </p:cNvSpPr>
          <p:nvPr/>
        </p:nvSpPr>
        <p:spPr bwMode="auto">
          <a:xfrm>
            <a:off x="5129213" y="4851400"/>
            <a:ext cx="788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Cys82Arg</a:t>
            </a:r>
          </a:p>
        </p:txBody>
      </p:sp>
      <p:sp>
        <p:nvSpPr>
          <p:cNvPr id="534580" name="Rectangle 52"/>
          <p:cNvSpPr>
            <a:spLocks noChangeArrowheads="1"/>
          </p:cNvSpPr>
          <p:nvPr/>
        </p:nvSpPr>
        <p:spPr bwMode="auto">
          <a:xfrm>
            <a:off x="2071688" y="5730875"/>
            <a:ext cx="5568950" cy="3508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6133" name="Rectangle 53"/>
          <p:cNvSpPr>
            <a:spLocks noChangeArrowheads="1"/>
          </p:cNvSpPr>
          <p:nvPr/>
        </p:nvSpPr>
        <p:spPr bwMode="auto">
          <a:xfrm>
            <a:off x="1309688" y="5803900"/>
            <a:ext cx="460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hCG</a:t>
            </a:r>
            <a:endParaRPr lang="fi-FI" sz="2400">
              <a:latin typeface="Times" charset="0"/>
            </a:endParaRPr>
          </a:p>
        </p:txBody>
      </p:sp>
      <p:sp>
        <p:nvSpPr>
          <p:cNvPr id="46134" name="Rectangle 54"/>
          <p:cNvSpPr>
            <a:spLocks noChangeArrowheads="1"/>
          </p:cNvSpPr>
          <p:nvPr/>
        </p:nvSpPr>
        <p:spPr bwMode="auto">
          <a:xfrm>
            <a:off x="1798638" y="5851525"/>
            <a:ext cx="131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Symbol" charset="2"/>
              </a:rPr>
              <a:t>b</a:t>
            </a:r>
            <a:endParaRPr lang="fi-FI" sz="2400">
              <a:latin typeface="Times" charset="0"/>
            </a:endParaRPr>
          </a:p>
        </p:txBody>
      </p:sp>
      <p:sp>
        <p:nvSpPr>
          <p:cNvPr id="46135" name="Rectangle 55"/>
          <p:cNvSpPr>
            <a:spLocks noChangeArrowheads="1"/>
          </p:cNvSpPr>
          <p:nvPr/>
        </p:nvSpPr>
        <p:spPr bwMode="auto">
          <a:xfrm>
            <a:off x="2024063" y="6134100"/>
            <a:ext cx="1095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</a:t>
            </a:r>
            <a:endParaRPr lang="fi-FI" sz="2400">
              <a:latin typeface="Times" charset="0"/>
            </a:endParaRPr>
          </a:p>
        </p:txBody>
      </p:sp>
      <p:sp>
        <p:nvSpPr>
          <p:cNvPr id="46136" name="Rectangle 56"/>
          <p:cNvSpPr>
            <a:spLocks noChangeArrowheads="1"/>
          </p:cNvSpPr>
          <p:nvPr/>
        </p:nvSpPr>
        <p:spPr bwMode="auto">
          <a:xfrm>
            <a:off x="7473950" y="6143625"/>
            <a:ext cx="3302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145</a:t>
            </a:r>
            <a:endParaRPr lang="fi-FI" sz="2400">
              <a:latin typeface="Times" charset="0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2414588" y="5408613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138" name="Rectangle 58"/>
          <p:cNvSpPr>
            <a:spLocks noChangeArrowheads="1"/>
          </p:cNvSpPr>
          <p:nvPr/>
        </p:nvSpPr>
        <p:spPr bwMode="auto">
          <a:xfrm>
            <a:off x="3073400" y="5411788"/>
            <a:ext cx="193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fi-FI" sz="2500">
                <a:solidFill>
                  <a:srgbClr val="000000"/>
                </a:solidFill>
                <a:latin typeface="Geneva" charset="0"/>
              </a:rPr>
              <a:t>Y</a:t>
            </a:r>
            <a:endParaRPr lang="fi-FI" sz="2400">
              <a:latin typeface="Times" charset="0"/>
            </a:endParaRP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6648450" y="5495925"/>
            <a:ext cx="177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O</a:t>
            </a:r>
            <a:endParaRPr lang="fi-FI" sz="2400">
              <a:latin typeface="Times" charset="0"/>
            </a:endParaRPr>
          </a:p>
        </p:txBody>
      </p:sp>
      <p:sp>
        <p:nvSpPr>
          <p:cNvPr id="46140" name="Rectangle 60"/>
          <p:cNvSpPr>
            <a:spLocks noChangeArrowheads="1"/>
          </p:cNvSpPr>
          <p:nvPr/>
        </p:nvSpPr>
        <p:spPr bwMode="auto">
          <a:xfrm>
            <a:off x="6799263" y="5495925"/>
            <a:ext cx="177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O</a:t>
            </a:r>
            <a:endParaRPr lang="fi-FI" sz="2400">
              <a:latin typeface="Times" charset="0"/>
            </a:endParaRPr>
          </a:p>
        </p:txBody>
      </p:sp>
      <p:sp>
        <p:nvSpPr>
          <p:cNvPr id="46141" name="Rectangle 61"/>
          <p:cNvSpPr>
            <a:spLocks noChangeArrowheads="1"/>
          </p:cNvSpPr>
          <p:nvPr/>
        </p:nvSpPr>
        <p:spPr bwMode="auto">
          <a:xfrm>
            <a:off x="7292975" y="5494338"/>
            <a:ext cx="177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O</a:t>
            </a:r>
            <a:endParaRPr lang="fi-FI" sz="2400">
              <a:latin typeface="Times" charset="0"/>
            </a:endParaRPr>
          </a:p>
        </p:txBody>
      </p:sp>
      <p:sp>
        <p:nvSpPr>
          <p:cNvPr id="46142" name="Rectangle 62"/>
          <p:cNvSpPr>
            <a:spLocks noChangeArrowheads="1"/>
          </p:cNvSpPr>
          <p:nvPr/>
        </p:nvSpPr>
        <p:spPr bwMode="auto">
          <a:xfrm>
            <a:off x="7421563" y="5494338"/>
            <a:ext cx="179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O</a:t>
            </a:r>
            <a:endParaRPr lang="fi-FI" sz="2400">
              <a:latin typeface="Times" charset="0"/>
            </a:endParaRPr>
          </a:p>
        </p:txBody>
      </p:sp>
      <p:sp>
        <p:nvSpPr>
          <p:cNvPr id="46143" name="Rectangle 63"/>
          <p:cNvSpPr>
            <a:spLocks noChangeArrowheads="1"/>
          </p:cNvSpPr>
          <p:nvPr/>
        </p:nvSpPr>
        <p:spPr bwMode="auto">
          <a:xfrm>
            <a:off x="2393950" y="5764213"/>
            <a:ext cx="2206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13</a:t>
            </a:r>
            <a:endParaRPr lang="fi-FI" sz="2400">
              <a:latin typeface="Times" charset="0"/>
            </a:endParaRPr>
          </a:p>
        </p:txBody>
      </p:sp>
      <p:sp>
        <p:nvSpPr>
          <p:cNvPr id="46144" name="Rectangle 64"/>
          <p:cNvSpPr>
            <a:spLocks noChangeArrowheads="1"/>
          </p:cNvSpPr>
          <p:nvPr/>
        </p:nvSpPr>
        <p:spPr bwMode="auto">
          <a:xfrm>
            <a:off x="3082925" y="5764213"/>
            <a:ext cx="2206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30</a:t>
            </a:r>
            <a:endParaRPr lang="fi-FI" sz="2400">
              <a:latin typeface="Times" charset="0"/>
            </a:endParaRPr>
          </a:p>
        </p:txBody>
      </p:sp>
      <p:sp>
        <p:nvSpPr>
          <p:cNvPr id="46145" name="Arc 65"/>
          <p:cNvSpPr>
            <a:spLocks/>
          </p:cNvSpPr>
          <p:nvPr/>
        </p:nvSpPr>
        <p:spPr bwMode="auto">
          <a:xfrm>
            <a:off x="5032375" y="6083300"/>
            <a:ext cx="111125" cy="117475"/>
          </a:xfrm>
          <a:custGeom>
            <a:avLst/>
            <a:gdLst>
              <a:gd name="T0" fmla="*/ 2147483647 w 15096"/>
              <a:gd name="T1" fmla="*/ 523744514 h 21600"/>
              <a:gd name="T2" fmla="*/ 0 w 15096"/>
              <a:gd name="T3" fmla="*/ 523744514 h 21600"/>
              <a:gd name="T4" fmla="*/ 1200979543 w 15096"/>
              <a:gd name="T5" fmla="*/ 0 h 21600"/>
              <a:gd name="T6" fmla="*/ 0 60000 65536"/>
              <a:gd name="T7" fmla="*/ 0 60000 65536"/>
              <a:gd name="T8" fmla="*/ 0 60000 65536"/>
              <a:gd name="T9" fmla="*/ 0 w 15096"/>
              <a:gd name="T10" fmla="*/ 0 h 21600"/>
              <a:gd name="T11" fmla="*/ 15096 w 150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96" h="21600" fill="none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5096" h="21600" stroke="0" extrusionOk="0">
                <a:moveTo>
                  <a:pt x="15096" y="20238"/>
                </a:moveTo>
                <a:cubicBezTo>
                  <a:pt x="12681" y="21138"/>
                  <a:pt x="10125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6" name="Line 66"/>
          <p:cNvSpPr>
            <a:spLocks noChangeShapeType="1"/>
          </p:cNvSpPr>
          <p:nvPr/>
        </p:nvSpPr>
        <p:spPr bwMode="auto">
          <a:xfrm flipV="1">
            <a:off x="5087938" y="6189663"/>
            <a:ext cx="1587" cy="87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47" name="Rectangle 67"/>
          <p:cNvSpPr>
            <a:spLocks noChangeArrowheads="1"/>
          </p:cNvSpPr>
          <p:nvPr/>
        </p:nvSpPr>
        <p:spPr bwMode="auto">
          <a:xfrm>
            <a:off x="4722813" y="6329363"/>
            <a:ext cx="9159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(Val79Met)</a:t>
            </a:r>
            <a:endParaRPr lang="fi-FI" sz="2400">
              <a:latin typeface="Times" charset="0"/>
            </a:endParaRPr>
          </a:p>
        </p:txBody>
      </p:sp>
      <p:sp>
        <p:nvSpPr>
          <p:cNvPr id="46148" name="Rectangle 68"/>
          <p:cNvSpPr>
            <a:spLocks noChangeArrowheads="1"/>
          </p:cNvSpPr>
          <p:nvPr/>
        </p:nvSpPr>
        <p:spPr bwMode="auto">
          <a:xfrm>
            <a:off x="6369050" y="5729288"/>
            <a:ext cx="11001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  122      132</a:t>
            </a:r>
            <a:endParaRPr lang="fi-FI" sz="2400">
              <a:latin typeface="Times" charset="0"/>
            </a:endParaRPr>
          </a:p>
        </p:txBody>
      </p:sp>
      <p:sp>
        <p:nvSpPr>
          <p:cNvPr id="46149" name="Rectangle 69"/>
          <p:cNvSpPr>
            <a:spLocks noChangeArrowheads="1"/>
          </p:cNvSpPr>
          <p:nvPr/>
        </p:nvSpPr>
        <p:spPr bwMode="auto">
          <a:xfrm>
            <a:off x="6426200" y="5891213"/>
            <a:ext cx="1211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    127      137</a:t>
            </a:r>
            <a:endParaRPr lang="fi-FI" sz="2400">
              <a:latin typeface="Times" charset="0"/>
            </a:endParaRPr>
          </a:p>
        </p:txBody>
      </p:sp>
      <p:sp>
        <p:nvSpPr>
          <p:cNvPr id="46150" name="Text Box 70"/>
          <p:cNvSpPr txBox="1">
            <a:spLocks noChangeArrowheads="1"/>
          </p:cNvSpPr>
          <p:nvPr/>
        </p:nvSpPr>
        <p:spPr bwMode="auto">
          <a:xfrm>
            <a:off x="6400800" y="34448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200">
              <a:latin typeface="Geneva" charset="0"/>
            </a:endParaRPr>
          </a:p>
        </p:txBody>
      </p:sp>
      <p:sp>
        <p:nvSpPr>
          <p:cNvPr id="46151" name="Text Box 71"/>
          <p:cNvSpPr txBox="1">
            <a:spLocks noChangeArrowheads="1"/>
          </p:cNvSpPr>
          <p:nvPr/>
        </p:nvSpPr>
        <p:spPr bwMode="auto">
          <a:xfrm>
            <a:off x="5791200" y="2286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sp>
        <p:nvSpPr>
          <p:cNvPr id="46152" name="Line 72"/>
          <p:cNvSpPr>
            <a:spLocks noChangeShapeType="1"/>
          </p:cNvSpPr>
          <p:nvPr/>
        </p:nvSpPr>
        <p:spPr bwMode="auto">
          <a:xfrm flipV="1">
            <a:off x="2590800" y="3532188"/>
            <a:ext cx="0" cy="117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53" name="Line 73"/>
          <p:cNvSpPr>
            <a:spLocks noChangeShapeType="1"/>
          </p:cNvSpPr>
          <p:nvPr/>
        </p:nvSpPr>
        <p:spPr bwMode="auto">
          <a:xfrm flipV="1">
            <a:off x="5207000" y="469106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154" name="Text Box 74"/>
          <p:cNvSpPr txBox="1">
            <a:spLocks noChangeArrowheads="1"/>
          </p:cNvSpPr>
          <p:nvPr/>
        </p:nvSpPr>
        <p:spPr bwMode="auto">
          <a:xfrm>
            <a:off x="4884738" y="5165725"/>
            <a:ext cx="838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 sz="1300">
                <a:solidFill>
                  <a:srgbClr val="000000"/>
                </a:solidFill>
                <a:latin typeface="Geneva" charset="0"/>
              </a:rPr>
              <a:t>Tyr76X</a:t>
            </a:r>
          </a:p>
        </p:txBody>
      </p:sp>
      <p:sp>
        <p:nvSpPr>
          <p:cNvPr id="534603" name="Text Box 75"/>
          <p:cNvSpPr txBox="1">
            <a:spLocks noChangeArrowheads="1"/>
          </p:cNvSpPr>
          <p:nvPr/>
        </p:nvSpPr>
        <p:spPr bwMode="auto">
          <a:xfrm>
            <a:off x="457200" y="3048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fi-FI" sz="2400">
                <a:solidFill>
                  <a:srgbClr val="ED181E"/>
                </a:solidFill>
                <a:latin typeface="Times" charset="0"/>
              </a:rPr>
              <a:t>INACTIVATING MUTATIONS AND POLYMORPHISMS OF GLYCOPROTEIN HORMONE SUBUNITS</a:t>
            </a:r>
            <a:endParaRPr lang="fi-FI" sz="2400">
              <a:latin typeface="Times" charset="0"/>
            </a:endParaRPr>
          </a:p>
        </p:txBody>
      </p:sp>
      <p:sp>
        <p:nvSpPr>
          <p:cNvPr id="46156" name="Text Box 76"/>
          <p:cNvSpPr txBox="1">
            <a:spLocks noChangeArrowheads="1"/>
          </p:cNvSpPr>
          <p:nvPr/>
        </p:nvSpPr>
        <p:spPr bwMode="auto">
          <a:xfrm>
            <a:off x="3324225" y="34004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sp>
        <p:nvSpPr>
          <p:cNvPr id="46157" name="Arc 77"/>
          <p:cNvSpPr>
            <a:spLocks/>
          </p:cNvSpPr>
          <p:nvPr/>
        </p:nvSpPr>
        <p:spPr bwMode="auto">
          <a:xfrm>
            <a:off x="3416300" y="3467100"/>
            <a:ext cx="100013" cy="117475"/>
          </a:xfrm>
          <a:custGeom>
            <a:avLst/>
            <a:gdLst>
              <a:gd name="T0" fmla="*/ 2147483647 w 13547"/>
              <a:gd name="T1" fmla="*/ 536991675 h 21600"/>
              <a:gd name="T2" fmla="*/ 0 w 13547"/>
              <a:gd name="T3" fmla="*/ 523744514 h 21600"/>
              <a:gd name="T4" fmla="*/ 1222106554 w 13547"/>
              <a:gd name="T5" fmla="*/ 0 h 21600"/>
              <a:gd name="T6" fmla="*/ 0 60000 65536"/>
              <a:gd name="T7" fmla="*/ 0 60000 65536"/>
              <a:gd name="T8" fmla="*/ 0 60000 65536"/>
              <a:gd name="T9" fmla="*/ 0 w 13547"/>
              <a:gd name="T10" fmla="*/ 0 h 21600"/>
              <a:gd name="T11" fmla="*/ 13547 w 135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47" h="21600" fill="none" extrusionOk="0">
                <a:moveTo>
                  <a:pt x="13547" y="20750"/>
                </a:moveTo>
                <a:cubicBezTo>
                  <a:pt x="11597" y="21313"/>
                  <a:pt x="9577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</a:path>
              <a:path w="13547" h="21600" stroke="0" extrusionOk="0">
                <a:moveTo>
                  <a:pt x="13547" y="20750"/>
                </a:moveTo>
                <a:cubicBezTo>
                  <a:pt x="11597" y="21313"/>
                  <a:pt x="9577" y="21599"/>
                  <a:pt x="7548" y="21599"/>
                </a:cubicBezTo>
                <a:cubicBezTo>
                  <a:pt x="4970" y="21599"/>
                  <a:pt x="2414" y="21138"/>
                  <a:pt x="-1" y="20238"/>
                </a:cubicBezTo>
                <a:lnTo>
                  <a:pt x="75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8" name="Line 78"/>
          <p:cNvSpPr>
            <a:spLocks noChangeShapeType="1"/>
          </p:cNvSpPr>
          <p:nvPr/>
        </p:nvSpPr>
        <p:spPr bwMode="auto">
          <a:xfrm flipV="1">
            <a:off x="3460750" y="3568700"/>
            <a:ext cx="1588" cy="328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59" name="Text Box 79"/>
          <p:cNvSpPr txBox="1">
            <a:spLocks noChangeArrowheads="1"/>
          </p:cNvSpPr>
          <p:nvPr/>
        </p:nvSpPr>
        <p:spPr bwMode="auto">
          <a:xfrm>
            <a:off x="3336925" y="3878263"/>
            <a:ext cx="15017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 sz="1300">
                <a:solidFill>
                  <a:srgbClr val="000000"/>
                </a:solidFill>
                <a:latin typeface="Geneva" charset="0"/>
              </a:rPr>
              <a:t>Gly36Asp</a:t>
            </a:r>
            <a:endParaRPr lang="en-US" sz="130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34608" name="Line 80"/>
          <p:cNvSpPr>
            <a:spLocks noChangeShapeType="1"/>
          </p:cNvSpPr>
          <p:nvPr/>
        </p:nvSpPr>
        <p:spPr bwMode="auto">
          <a:xfrm>
            <a:off x="736600" y="698500"/>
            <a:ext cx="3962400" cy="0"/>
          </a:xfrm>
          <a:prstGeom prst="line">
            <a:avLst/>
          </a:prstGeom>
          <a:noFill/>
          <a:ln w="38100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09" name="Line 81"/>
          <p:cNvSpPr>
            <a:spLocks noChangeShapeType="1"/>
          </p:cNvSpPr>
          <p:nvPr/>
        </p:nvSpPr>
        <p:spPr bwMode="auto">
          <a:xfrm>
            <a:off x="5715000" y="685800"/>
            <a:ext cx="2451100" cy="0"/>
          </a:xfrm>
          <a:prstGeom prst="line">
            <a:avLst/>
          </a:prstGeom>
          <a:noFill/>
          <a:ln w="38100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0" name="Line 82"/>
          <p:cNvSpPr>
            <a:spLocks noChangeShapeType="1"/>
          </p:cNvSpPr>
          <p:nvPr/>
        </p:nvSpPr>
        <p:spPr bwMode="auto">
          <a:xfrm>
            <a:off x="3886200" y="2590800"/>
            <a:ext cx="6604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1" name="Line 83"/>
          <p:cNvSpPr>
            <a:spLocks noChangeShapeType="1"/>
          </p:cNvSpPr>
          <p:nvPr/>
        </p:nvSpPr>
        <p:spPr bwMode="auto">
          <a:xfrm>
            <a:off x="889000" y="3924300"/>
            <a:ext cx="736600" cy="0"/>
          </a:xfrm>
          <a:prstGeom prst="line">
            <a:avLst/>
          </a:prstGeom>
          <a:noFill/>
          <a:ln w="28575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2" name="Line 84"/>
          <p:cNvSpPr>
            <a:spLocks noChangeShapeType="1"/>
          </p:cNvSpPr>
          <p:nvPr/>
        </p:nvSpPr>
        <p:spPr bwMode="auto">
          <a:xfrm>
            <a:off x="1714500" y="3924300"/>
            <a:ext cx="596900" cy="0"/>
          </a:xfrm>
          <a:prstGeom prst="line">
            <a:avLst/>
          </a:prstGeom>
          <a:noFill/>
          <a:ln w="28575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3" name="Line 85"/>
          <p:cNvSpPr>
            <a:spLocks noChangeShapeType="1"/>
          </p:cNvSpPr>
          <p:nvPr/>
        </p:nvSpPr>
        <p:spPr bwMode="auto">
          <a:xfrm>
            <a:off x="2590800" y="3911600"/>
            <a:ext cx="647700" cy="0"/>
          </a:xfrm>
          <a:prstGeom prst="line">
            <a:avLst/>
          </a:prstGeom>
          <a:noFill/>
          <a:ln w="28575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4" name="Line 86"/>
          <p:cNvSpPr>
            <a:spLocks noChangeShapeType="1"/>
          </p:cNvSpPr>
          <p:nvPr/>
        </p:nvSpPr>
        <p:spPr bwMode="auto">
          <a:xfrm>
            <a:off x="3441700" y="4127500"/>
            <a:ext cx="6985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5" name="Line 87"/>
          <p:cNvSpPr>
            <a:spLocks noChangeShapeType="1"/>
          </p:cNvSpPr>
          <p:nvPr/>
        </p:nvSpPr>
        <p:spPr bwMode="auto">
          <a:xfrm>
            <a:off x="4089400" y="3898900"/>
            <a:ext cx="6985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6" name="Line 88"/>
          <p:cNvSpPr>
            <a:spLocks noChangeShapeType="1"/>
          </p:cNvSpPr>
          <p:nvPr/>
        </p:nvSpPr>
        <p:spPr bwMode="auto">
          <a:xfrm>
            <a:off x="5626100" y="3911600"/>
            <a:ext cx="838200" cy="0"/>
          </a:xfrm>
          <a:prstGeom prst="line">
            <a:avLst/>
          </a:prstGeom>
          <a:noFill/>
          <a:ln w="28575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7" name="Line 89"/>
          <p:cNvSpPr>
            <a:spLocks noChangeShapeType="1"/>
          </p:cNvSpPr>
          <p:nvPr/>
        </p:nvSpPr>
        <p:spPr bwMode="auto">
          <a:xfrm>
            <a:off x="3302000" y="5156200"/>
            <a:ext cx="6858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8" name="Line 90"/>
          <p:cNvSpPr>
            <a:spLocks noChangeShapeType="1"/>
          </p:cNvSpPr>
          <p:nvPr/>
        </p:nvSpPr>
        <p:spPr bwMode="auto">
          <a:xfrm>
            <a:off x="4178300" y="5283200"/>
            <a:ext cx="6985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19" name="Line 91"/>
          <p:cNvSpPr>
            <a:spLocks noChangeShapeType="1"/>
          </p:cNvSpPr>
          <p:nvPr/>
        </p:nvSpPr>
        <p:spPr bwMode="auto">
          <a:xfrm>
            <a:off x="5003800" y="5422900"/>
            <a:ext cx="5588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20" name="Line 92"/>
          <p:cNvSpPr>
            <a:spLocks noChangeShapeType="1"/>
          </p:cNvSpPr>
          <p:nvPr/>
        </p:nvSpPr>
        <p:spPr bwMode="auto">
          <a:xfrm>
            <a:off x="5168900" y="5067300"/>
            <a:ext cx="736600" cy="0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534621" name="Line 93"/>
          <p:cNvSpPr>
            <a:spLocks noChangeShapeType="1"/>
          </p:cNvSpPr>
          <p:nvPr/>
        </p:nvSpPr>
        <p:spPr bwMode="auto">
          <a:xfrm>
            <a:off x="4800600" y="6553200"/>
            <a:ext cx="762000" cy="0"/>
          </a:xfrm>
          <a:prstGeom prst="line">
            <a:avLst/>
          </a:prstGeom>
          <a:noFill/>
          <a:ln w="28575">
            <a:solidFill>
              <a:srgbClr val="20F2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6174" name="Line 94"/>
          <p:cNvSpPr>
            <a:spLocks noChangeShapeType="1"/>
          </p:cNvSpPr>
          <p:nvPr/>
        </p:nvSpPr>
        <p:spPr bwMode="auto">
          <a:xfrm>
            <a:off x="44196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4343400" y="2667000"/>
            <a:ext cx="11652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1300">
                <a:solidFill>
                  <a:srgbClr val="000000"/>
                </a:solidFill>
                <a:latin typeface="Geneva" charset="0"/>
              </a:rPr>
              <a:t>IVS2+1G-&gt;C</a:t>
            </a:r>
            <a:endParaRPr lang="en-US" sz="130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34624" name="Line 96"/>
          <p:cNvSpPr>
            <a:spLocks noChangeShapeType="1"/>
          </p:cNvSpPr>
          <p:nvPr/>
        </p:nvSpPr>
        <p:spPr bwMode="auto">
          <a:xfrm flipV="1">
            <a:off x="4416425" y="2917825"/>
            <a:ext cx="973138" cy="4763"/>
          </a:xfrm>
          <a:prstGeom prst="line">
            <a:avLst/>
          </a:prstGeom>
          <a:noFill/>
          <a:ln w="28575">
            <a:solidFill>
              <a:srgbClr val="FF296D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313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5486400"/>
            <a:ext cx="5219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3416300" y="32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41021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47117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3873500" y="250825"/>
            <a:ext cx="1600200" cy="990600"/>
          </a:xfrm>
          <a:prstGeom prst="flowChartManualOperation">
            <a:avLst/>
          </a:prstGeom>
          <a:gradFill rotWithShape="0">
            <a:gsLst>
              <a:gs pos="0">
                <a:srgbClr val="FF9933"/>
              </a:gs>
              <a:gs pos="100000">
                <a:srgbClr val="7647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58" name="AutoShape 6"/>
          <p:cNvSpPr>
            <a:spLocks noChangeArrowheads="1"/>
          </p:cNvSpPr>
          <p:nvPr/>
        </p:nvSpPr>
        <p:spPr bwMode="auto">
          <a:xfrm>
            <a:off x="4025900" y="2384425"/>
            <a:ext cx="1295400" cy="1219200"/>
          </a:xfrm>
          <a:prstGeom prst="flowChartExtra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4000">
              <a:latin typeface="Times" charset="0"/>
              <a:ea typeface="Arial" charset="0"/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4673600" y="1381125"/>
            <a:ext cx="3175" cy="78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4406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4787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3035300" y="708025"/>
            <a:ext cx="914400" cy="4572000"/>
          </a:xfrm>
          <a:custGeom>
            <a:avLst/>
            <a:gdLst>
              <a:gd name="T0" fmla="*/ 2147483647 w 880"/>
              <a:gd name="T1" fmla="*/ 2147483647 h 2688"/>
              <a:gd name="T2" fmla="*/ 2147483647 w 880"/>
              <a:gd name="T3" fmla="*/ 2147483647 h 2688"/>
              <a:gd name="T4" fmla="*/ 2147483647 w 880"/>
              <a:gd name="T5" fmla="*/ 2147483647 h 2688"/>
              <a:gd name="T6" fmla="*/ 2147483647 w 880"/>
              <a:gd name="T7" fmla="*/ 0 h 2688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2688"/>
              <a:gd name="T14" fmla="*/ 880 w 880"/>
              <a:gd name="T15" fmla="*/ 2688 h 2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2688">
                <a:moveTo>
                  <a:pt x="880" y="2688"/>
                </a:moveTo>
                <a:cubicBezTo>
                  <a:pt x="584" y="2576"/>
                  <a:pt x="288" y="2464"/>
                  <a:pt x="160" y="2112"/>
                </a:cubicBezTo>
                <a:cubicBezTo>
                  <a:pt x="32" y="1760"/>
                  <a:pt x="0" y="928"/>
                  <a:pt x="112" y="576"/>
                </a:cubicBezTo>
                <a:cubicBezTo>
                  <a:pt x="224" y="224"/>
                  <a:pt x="712" y="96"/>
                  <a:pt x="832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3175000" y="2994025"/>
            <a:ext cx="1003300" cy="838200"/>
          </a:xfrm>
          <a:custGeom>
            <a:avLst/>
            <a:gdLst>
              <a:gd name="T0" fmla="*/ 0 w 480"/>
              <a:gd name="T1" fmla="*/ 2147483647 h 528"/>
              <a:gd name="T2" fmla="*/ 2147483647 w 480"/>
              <a:gd name="T3" fmla="*/ 2147483647 h 528"/>
              <a:gd name="T4" fmla="*/ 2147483647 w 480"/>
              <a:gd name="T5" fmla="*/ 0 h 528"/>
              <a:gd name="T6" fmla="*/ 0 60000 65536"/>
              <a:gd name="T7" fmla="*/ 0 60000 65536"/>
              <a:gd name="T8" fmla="*/ 0 60000 65536"/>
              <a:gd name="T9" fmla="*/ 0 w 480"/>
              <a:gd name="T10" fmla="*/ 0 h 528"/>
              <a:gd name="T11" fmla="*/ 480 w 48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528">
                <a:moveTo>
                  <a:pt x="0" y="528"/>
                </a:moveTo>
                <a:cubicBezTo>
                  <a:pt x="8" y="380"/>
                  <a:pt x="16" y="232"/>
                  <a:pt x="96" y="144"/>
                </a:cubicBezTo>
                <a:cubicBezTo>
                  <a:pt x="176" y="56"/>
                  <a:pt x="416" y="23"/>
                  <a:pt x="48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64" name="Text Box 12"/>
          <p:cNvSpPr txBox="1">
            <a:spLocks noChangeArrowheads="1"/>
          </p:cNvSpPr>
          <p:nvPr/>
        </p:nvSpPr>
        <p:spPr bwMode="auto">
          <a:xfrm>
            <a:off x="5702300" y="555625"/>
            <a:ext cx="270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HYPOTHALAMUS</a:t>
            </a:r>
            <a:endParaRPr lang="fi-FI" sz="2400">
              <a:latin typeface="Times" charset="0"/>
            </a:endParaRPr>
          </a:p>
        </p:txBody>
      </p:sp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702300" y="2689225"/>
            <a:ext cx="1792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PITUITARY</a:t>
            </a:r>
          </a:p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GLAND</a:t>
            </a:r>
            <a:endParaRPr lang="fi-FI" sz="2400">
              <a:latin typeface="Times" charset="0"/>
            </a:endParaRPr>
          </a:p>
        </p:txBody>
      </p:sp>
      <p:sp>
        <p:nvSpPr>
          <p:cNvPr id="509966" name="Text Box 14"/>
          <p:cNvSpPr txBox="1">
            <a:spLocks noChangeArrowheads="1"/>
          </p:cNvSpPr>
          <p:nvPr/>
        </p:nvSpPr>
        <p:spPr bwMode="auto">
          <a:xfrm>
            <a:off x="4025900" y="604202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</a:t>
            </a:r>
            <a:endParaRPr lang="fi-FI" sz="2400">
              <a:latin typeface="Times" charset="0"/>
            </a:endParaRPr>
          </a:p>
        </p:txBody>
      </p:sp>
      <p:sp>
        <p:nvSpPr>
          <p:cNvPr id="509967" name="Text Box 15"/>
          <p:cNvSpPr txBox="1">
            <a:spLocks noChangeArrowheads="1"/>
          </p:cNvSpPr>
          <p:nvPr/>
        </p:nvSpPr>
        <p:spPr bwMode="auto">
          <a:xfrm>
            <a:off x="4711700" y="131762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GnRH</a:t>
            </a:r>
            <a:endParaRPr lang="fi-FI" sz="2400">
              <a:latin typeface="Times" charset="0"/>
            </a:endParaRPr>
          </a:p>
        </p:txBody>
      </p:sp>
      <p:sp>
        <p:nvSpPr>
          <p:cNvPr id="509968" name="Text Box 16"/>
          <p:cNvSpPr txBox="1">
            <a:spLocks noChangeArrowheads="1"/>
          </p:cNvSpPr>
          <p:nvPr/>
        </p:nvSpPr>
        <p:spPr bwMode="auto">
          <a:xfrm>
            <a:off x="3797300" y="375602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endParaRPr lang="fi-FI" sz="2400" i="1">
              <a:latin typeface="Times" charset="0"/>
            </a:endParaRPr>
          </a:p>
        </p:txBody>
      </p:sp>
      <p:sp>
        <p:nvSpPr>
          <p:cNvPr id="509969" name="Text Box 17"/>
          <p:cNvSpPr txBox="1">
            <a:spLocks noChangeArrowheads="1"/>
          </p:cNvSpPr>
          <p:nvPr/>
        </p:nvSpPr>
        <p:spPr bwMode="auto">
          <a:xfrm>
            <a:off x="4940300" y="37560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endParaRPr lang="fi-FI" sz="240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9970" name="Text Box 18"/>
          <p:cNvSpPr txBox="1">
            <a:spLocks noChangeArrowheads="1"/>
          </p:cNvSpPr>
          <p:nvPr/>
        </p:nvSpPr>
        <p:spPr bwMode="auto">
          <a:xfrm>
            <a:off x="1358900" y="2841625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STEROIDS</a:t>
            </a:r>
          </a:p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PEPTIDES</a:t>
            </a:r>
            <a:endParaRPr lang="fi-FI" sz="2400">
              <a:solidFill>
                <a:srgbClr val="FFF43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9971" name="Rectangle 19"/>
          <p:cNvSpPr>
            <a:spLocks noChangeArrowheads="1"/>
          </p:cNvSpPr>
          <p:nvPr/>
        </p:nvSpPr>
        <p:spPr bwMode="auto">
          <a:xfrm>
            <a:off x="3390900" y="12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196" name="Oval 20"/>
          <p:cNvSpPr>
            <a:spLocks noChangeArrowheads="1"/>
          </p:cNvSpPr>
          <p:nvPr/>
        </p:nvSpPr>
        <p:spPr bwMode="auto">
          <a:xfrm>
            <a:off x="4822825" y="180657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Oval 21"/>
          <p:cNvSpPr>
            <a:spLocks noChangeArrowheads="1"/>
          </p:cNvSpPr>
          <p:nvPr/>
        </p:nvSpPr>
        <p:spPr bwMode="auto">
          <a:xfrm>
            <a:off x="3644900" y="860425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6600"/>
              </a:solidFill>
              <a:latin typeface="Times" charset="0"/>
            </a:endParaRPr>
          </a:p>
        </p:txBody>
      </p:sp>
      <p:sp>
        <p:nvSpPr>
          <p:cNvPr id="50198" name="Oval 22"/>
          <p:cNvSpPr>
            <a:spLocks noChangeArrowheads="1"/>
          </p:cNvSpPr>
          <p:nvPr/>
        </p:nvSpPr>
        <p:spPr bwMode="auto">
          <a:xfrm>
            <a:off x="3873500" y="413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5168900" y="41370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Oval 24"/>
          <p:cNvSpPr>
            <a:spLocks noChangeArrowheads="1"/>
          </p:cNvSpPr>
          <p:nvPr/>
        </p:nvSpPr>
        <p:spPr bwMode="auto">
          <a:xfrm>
            <a:off x="3949700" y="2536825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Oval 25"/>
          <p:cNvSpPr>
            <a:spLocks noChangeArrowheads="1"/>
          </p:cNvSpPr>
          <p:nvPr/>
        </p:nvSpPr>
        <p:spPr bwMode="auto">
          <a:xfrm>
            <a:off x="3721100" y="3146425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78" name="Rectangle 26"/>
          <p:cNvSpPr>
            <a:spLocks noChangeArrowheads="1"/>
          </p:cNvSpPr>
          <p:nvPr/>
        </p:nvSpPr>
        <p:spPr bwMode="auto">
          <a:xfrm>
            <a:off x="4787900" y="16224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9979" name="Rectangle 27"/>
          <p:cNvSpPr>
            <a:spLocks noChangeArrowheads="1"/>
          </p:cNvSpPr>
          <p:nvPr/>
        </p:nvSpPr>
        <p:spPr bwMode="auto">
          <a:xfrm>
            <a:off x="3848100" y="393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9980" name="Rectangle 28"/>
          <p:cNvSpPr>
            <a:spLocks noChangeArrowheads="1"/>
          </p:cNvSpPr>
          <p:nvPr/>
        </p:nvSpPr>
        <p:spPr bwMode="auto">
          <a:xfrm>
            <a:off x="3924300" y="23209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9981" name="Rectangle 29"/>
          <p:cNvSpPr>
            <a:spLocks noChangeArrowheads="1"/>
          </p:cNvSpPr>
          <p:nvPr/>
        </p:nvSpPr>
        <p:spPr bwMode="auto">
          <a:xfrm>
            <a:off x="5118100" y="3933825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2349500" y="70802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4000">
              <a:latin typeface="Times" charset="0"/>
            </a:endParaRPr>
          </a:p>
        </p:txBody>
      </p:sp>
      <p:sp>
        <p:nvSpPr>
          <p:cNvPr id="509983" name="Text Box 31"/>
          <p:cNvSpPr txBox="1">
            <a:spLocks noChangeArrowheads="1"/>
          </p:cNvSpPr>
          <p:nvPr/>
        </p:nvSpPr>
        <p:spPr bwMode="auto">
          <a:xfrm>
            <a:off x="3721100" y="2943225"/>
            <a:ext cx="35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</a:t>
            </a:r>
            <a:endParaRPr lang="fi-FI" sz="2400">
              <a:latin typeface="Times" charset="0"/>
            </a:endParaRPr>
          </a:p>
        </p:txBody>
      </p:sp>
      <p:sp>
        <p:nvSpPr>
          <p:cNvPr id="509984" name="Rectangle 32"/>
          <p:cNvSpPr>
            <a:spLocks noChangeArrowheads="1"/>
          </p:cNvSpPr>
          <p:nvPr/>
        </p:nvSpPr>
        <p:spPr bwMode="auto">
          <a:xfrm>
            <a:off x="3670300" y="644525"/>
            <a:ext cx="35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Arial" charset="0"/>
              </a:rPr>
              <a:t>-</a:t>
            </a:r>
          </a:p>
        </p:txBody>
      </p:sp>
      <p:sp>
        <p:nvSpPr>
          <p:cNvPr id="50209" name="AutoShape 33"/>
          <p:cNvSpPr>
            <a:spLocks noChangeArrowheads="1"/>
          </p:cNvSpPr>
          <p:nvPr/>
        </p:nvSpPr>
        <p:spPr bwMode="auto">
          <a:xfrm>
            <a:off x="1689100" y="5011738"/>
            <a:ext cx="527050" cy="1846262"/>
          </a:xfrm>
          <a:prstGeom prst="mo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</p:txBody>
      </p:sp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4102100" y="489902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4749800" y="4899025"/>
            <a:ext cx="6731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4038600" y="4873625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>
                <a:latin typeface="Times" charset="0"/>
              </a:rPr>
              <a:t>LHR</a:t>
            </a:r>
            <a:endParaRPr lang="fi-FI" sz="2400">
              <a:latin typeface="Times" charset="0"/>
            </a:endParaRP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4721225" y="487521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FSHR</a:t>
            </a:r>
            <a:endParaRPr lang="fi-FI" sz="2400">
              <a:latin typeface="Times" charset="0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4159250" y="2211388"/>
            <a:ext cx="990600" cy="304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4135438" y="2170113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GnRHR</a:t>
            </a:r>
            <a:endParaRPr lang="en-US" sz="2400">
              <a:latin typeface="Times" charset="0"/>
            </a:endParaRPr>
          </a:p>
        </p:txBody>
      </p:sp>
      <p:grpSp>
        <p:nvGrpSpPr>
          <p:cNvPr id="50216" name="Group 43"/>
          <p:cNvGrpSpPr>
            <a:grpSpLocks/>
          </p:cNvGrpSpPr>
          <p:nvPr/>
        </p:nvGrpSpPr>
        <p:grpSpPr bwMode="auto">
          <a:xfrm>
            <a:off x="5245100" y="1774825"/>
            <a:ext cx="3754438" cy="915988"/>
            <a:chOff x="3264" y="1344"/>
            <a:chExt cx="2365" cy="577"/>
          </a:xfrm>
        </p:grpSpPr>
        <p:sp>
          <p:nvSpPr>
            <p:cNvPr id="50230" name="Line 44"/>
            <p:cNvSpPr>
              <a:spLocks noChangeShapeType="1"/>
            </p:cNvSpPr>
            <p:nvPr/>
          </p:nvSpPr>
          <p:spPr bwMode="auto">
            <a:xfrm flipH="1">
              <a:off x="3264" y="1632"/>
              <a:ext cx="384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31" name="Text Box 45"/>
            <p:cNvSpPr txBox="1">
              <a:spLocks noChangeArrowheads="1"/>
            </p:cNvSpPr>
            <p:nvPr/>
          </p:nvSpPr>
          <p:spPr bwMode="auto">
            <a:xfrm>
              <a:off x="3696" y="1344"/>
              <a:ext cx="193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chemeClr val="bg1"/>
                  </a:solidFill>
                </a:rPr>
                <a:t>: </a:t>
              </a:r>
            </a:p>
            <a:p>
              <a:r>
                <a:rPr lang="en-US">
                  <a:solidFill>
                    <a:schemeClr val="bg1"/>
                  </a:solidFill>
                </a:rPr>
                <a:t>Hypogonadotrophic</a:t>
              </a:r>
            </a:p>
            <a:p>
              <a:r>
                <a:rPr lang="en-US">
                  <a:solidFill>
                    <a:schemeClr val="bg1"/>
                  </a:solidFill>
                </a:rPr>
                <a:t>hypogonadism (no anosmia)</a:t>
              </a:r>
            </a:p>
          </p:txBody>
        </p:sp>
      </p:grpSp>
      <p:grpSp>
        <p:nvGrpSpPr>
          <p:cNvPr id="50217" name="Group 46"/>
          <p:cNvGrpSpPr>
            <a:grpSpLocks/>
          </p:cNvGrpSpPr>
          <p:nvPr/>
        </p:nvGrpSpPr>
        <p:grpSpPr bwMode="auto">
          <a:xfrm>
            <a:off x="5626100" y="3451225"/>
            <a:ext cx="2736850" cy="915988"/>
            <a:chOff x="3504" y="2400"/>
            <a:chExt cx="1724" cy="577"/>
          </a:xfrm>
        </p:grpSpPr>
        <p:sp>
          <p:nvSpPr>
            <p:cNvPr id="50228" name="Line 47"/>
            <p:cNvSpPr>
              <a:spLocks noChangeShapeType="1"/>
            </p:cNvSpPr>
            <p:nvPr/>
          </p:nvSpPr>
          <p:spPr bwMode="auto">
            <a:xfrm flipH="1">
              <a:off x="3504" y="2688"/>
              <a:ext cx="288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29" name="Text Box 48"/>
            <p:cNvSpPr txBox="1">
              <a:spLocks noChangeArrowheads="1"/>
            </p:cNvSpPr>
            <p:nvPr/>
          </p:nvSpPr>
          <p:spPr bwMode="auto">
            <a:xfrm>
              <a:off x="3792" y="2400"/>
              <a:ext cx="143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Arrested follicular </a:t>
              </a:r>
            </a:p>
            <a:p>
              <a:r>
                <a:rPr lang="en-US">
                  <a:solidFill>
                    <a:schemeClr val="bg1"/>
                  </a:solidFill>
                </a:rPr>
                <a:t>maturation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Azoospermia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467350" y="4484688"/>
            <a:ext cx="3676650" cy="2014537"/>
            <a:chOff x="3404" y="3051"/>
            <a:chExt cx="2316" cy="1269"/>
          </a:xfrm>
        </p:grpSpPr>
        <p:sp>
          <p:nvSpPr>
            <p:cNvPr id="50226" name="Line 50"/>
            <p:cNvSpPr>
              <a:spLocks noChangeShapeType="1"/>
            </p:cNvSpPr>
            <p:nvPr/>
          </p:nvSpPr>
          <p:spPr bwMode="auto">
            <a:xfrm flipH="1">
              <a:off x="3404" y="3360"/>
              <a:ext cx="196" cy="22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27" name="Text Box 51"/>
            <p:cNvSpPr txBox="1">
              <a:spLocks noChangeArrowheads="1"/>
            </p:cNvSpPr>
            <p:nvPr/>
          </p:nvSpPr>
          <p:spPr bwMode="auto">
            <a:xfrm>
              <a:off x="3603" y="3051"/>
              <a:ext cx="2117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Arrested follicular maturation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Poor spermatogenesis</a:t>
              </a:r>
            </a:p>
            <a:p>
              <a:r>
                <a:rPr lang="en-US" u="sng">
                  <a:solidFill>
                    <a:srgbClr val="FF9E53"/>
                  </a:solidFill>
                </a:rPr>
                <a:t>Activating</a:t>
              </a:r>
              <a:r>
                <a:rPr lang="en-US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??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Gonadotrophin independent</a:t>
              </a:r>
            </a:p>
            <a:p>
              <a:r>
                <a:rPr lang="en-US">
                  <a:solidFill>
                    <a:schemeClr val="bg1"/>
                  </a:solidFill>
                </a:rPr>
                <a:t>spermatogenesis? (n=1)</a:t>
              </a:r>
            </a:p>
          </p:txBody>
        </p:sp>
      </p:grpSp>
      <p:grpSp>
        <p:nvGrpSpPr>
          <p:cNvPr id="50219" name="Group 52"/>
          <p:cNvGrpSpPr>
            <a:grpSpLocks/>
          </p:cNvGrpSpPr>
          <p:nvPr/>
        </p:nvGrpSpPr>
        <p:grpSpPr bwMode="auto">
          <a:xfrm>
            <a:off x="381000" y="3657600"/>
            <a:ext cx="3200400" cy="915988"/>
            <a:chOff x="336" y="2544"/>
            <a:chExt cx="2016" cy="577"/>
          </a:xfrm>
        </p:grpSpPr>
        <p:sp>
          <p:nvSpPr>
            <p:cNvPr id="50224" name="Line 53"/>
            <p:cNvSpPr>
              <a:spLocks noChangeShapeType="1"/>
            </p:cNvSpPr>
            <p:nvPr/>
          </p:nvSpPr>
          <p:spPr bwMode="auto">
            <a:xfrm flipV="1">
              <a:off x="1776" y="2736"/>
              <a:ext cx="576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25" name="Text Box 54"/>
            <p:cNvSpPr txBox="1">
              <a:spLocks noChangeArrowheads="1"/>
            </p:cNvSpPr>
            <p:nvPr/>
          </p:nvSpPr>
          <p:spPr bwMode="auto">
            <a:xfrm>
              <a:off x="336" y="2544"/>
              <a:ext cx="161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Anovulatory infertility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Absent postnatal</a:t>
              </a:r>
            </a:p>
            <a:p>
              <a:r>
                <a:rPr lang="en-US">
                  <a:solidFill>
                    <a:schemeClr val="bg1"/>
                  </a:solidFill>
                </a:rPr>
                <a:t>sexual maturation</a:t>
              </a:r>
              <a:endParaRPr lang="en-US"/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368300" y="4746625"/>
            <a:ext cx="3605213" cy="1739900"/>
            <a:chOff x="192" y="3216"/>
            <a:chExt cx="2271" cy="1096"/>
          </a:xfrm>
        </p:grpSpPr>
        <p:sp>
          <p:nvSpPr>
            <p:cNvPr id="50222" name="Line 56"/>
            <p:cNvSpPr>
              <a:spLocks noChangeShapeType="1"/>
            </p:cNvSpPr>
            <p:nvPr/>
          </p:nvSpPr>
          <p:spPr bwMode="auto">
            <a:xfrm flipV="1">
              <a:off x="2016" y="3375"/>
              <a:ext cx="447" cy="33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23" name="Text Box 57"/>
            <p:cNvSpPr txBox="1">
              <a:spLocks noChangeArrowheads="1"/>
            </p:cNvSpPr>
            <p:nvPr/>
          </p:nvSpPr>
          <p:spPr bwMode="auto">
            <a:xfrm>
              <a:off x="192" y="3216"/>
              <a:ext cx="2213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Anovulatory infertility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Male pseudohermaphroditism</a:t>
              </a:r>
            </a:p>
            <a:p>
              <a:r>
                <a:rPr lang="en-US" u="sng">
                  <a:solidFill>
                    <a:srgbClr val="FF9E53"/>
                  </a:solidFill>
                </a:rPr>
                <a:t>Activating</a:t>
              </a:r>
              <a:r>
                <a:rPr lang="en-US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chemeClr val="bg1"/>
                  </a:solidFill>
                </a:rPr>
                <a:t>: No phenotype</a:t>
              </a:r>
            </a:p>
            <a:p>
              <a:r>
                <a:rPr lang="en-US">
                  <a:solidFill>
                    <a:schemeClr val="hlink"/>
                  </a:solidFill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: Testotoxicosis</a:t>
              </a:r>
            </a:p>
          </p:txBody>
        </p:sp>
      </p:grpSp>
      <p:sp>
        <p:nvSpPr>
          <p:cNvPr id="50221" name="Line 58"/>
          <p:cNvSpPr>
            <a:spLocks noChangeShapeType="1"/>
          </p:cNvSpPr>
          <p:nvPr/>
        </p:nvSpPr>
        <p:spPr bwMode="auto">
          <a:xfrm flipH="1" flipV="1">
            <a:off x="5638800" y="1676400"/>
            <a:ext cx="304800" cy="228600"/>
          </a:xfrm>
          <a:prstGeom prst="line">
            <a:avLst/>
          </a:prstGeom>
          <a:noFill/>
          <a:ln w="38100">
            <a:solidFill>
              <a:srgbClr val="FF9E5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rgbClr val="FFFFFF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2"/>
          <p:cNvSpPr>
            <a:spLocks noChangeArrowheads="1"/>
          </p:cNvSpPr>
          <p:nvPr/>
        </p:nvSpPr>
        <p:spPr bwMode="auto">
          <a:xfrm>
            <a:off x="70278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71167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68373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67357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66468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65452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64563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63547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62658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61642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60753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59737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883275" y="509588"/>
            <a:ext cx="90488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57816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56927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1" name="Oval 17"/>
          <p:cNvSpPr>
            <a:spLocks noChangeArrowheads="1"/>
          </p:cNvSpPr>
          <p:nvPr/>
        </p:nvSpPr>
        <p:spPr bwMode="auto">
          <a:xfrm>
            <a:off x="55911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2" name="Oval 18"/>
          <p:cNvSpPr>
            <a:spLocks noChangeArrowheads="1"/>
          </p:cNvSpPr>
          <p:nvPr/>
        </p:nvSpPr>
        <p:spPr bwMode="auto">
          <a:xfrm>
            <a:off x="55022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3" name="Oval 19"/>
          <p:cNvSpPr>
            <a:spLocks noChangeArrowheads="1"/>
          </p:cNvSpPr>
          <p:nvPr/>
        </p:nvSpPr>
        <p:spPr bwMode="auto">
          <a:xfrm>
            <a:off x="54006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53117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52101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51212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7" name="Oval 23"/>
          <p:cNvSpPr>
            <a:spLocks noChangeArrowheads="1"/>
          </p:cNvSpPr>
          <p:nvPr/>
        </p:nvSpPr>
        <p:spPr bwMode="auto">
          <a:xfrm>
            <a:off x="50323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8" name="Oval 24"/>
          <p:cNvSpPr>
            <a:spLocks noChangeArrowheads="1"/>
          </p:cNvSpPr>
          <p:nvPr/>
        </p:nvSpPr>
        <p:spPr bwMode="auto">
          <a:xfrm>
            <a:off x="49434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9" name="Oval 25"/>
          <p:cNvSpPr>
            <a:spLocks noChangeArrowheads="1"/>
          </p:cNvSpPr>
          <p:nvPr/>
        </p:nvSpPr>
        <p:spPr bwMode="auto">
          <a:xfrm>
            <a:off x="48418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0" name="Oval 26"/>
          <p:cNvSpPr>
            <a:spLocks noChangeArrowheads="1"/>
          </p:cNvSpPr>
          <p:nvPr/>
        </p:nvSpPr>
        <p:spPr bwMode="auto">
          <a:xfrm>
            <a:off x="47529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1" name="Oval 27"/>
          <p:cNvSpPr>
            <a:spLocks noChangeArrowheads="1"/>
          </p:cNvSpPr>
          <p:nvPr/>
        </p:nvSpPr>
        <p:spPr bwMode="auto">
          <a:xfrm>
            <a:off x="72056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2" name="Oval 28"/>
          <p:cNvSpPr>
            <a:spLocks noChangeArrowheads="1"/>
          </p:cNvSpPr>
          <p:nvPr/>
        </p:nvSpPr>
        <p:spPr bwMode="auto">
          <a:xfrm>
            <a:off x="73072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3" name="Oval 29"/>
          <p:cNvSpPr>
            <a:spLocks noChangeArrowheads="1"/>
          </p:cNvSpPr>
          <p:nvPr/>
        </p:nvSpPr>
        <p:spPr bwMode="auto">
          <a:xfrm>
            <a:off x="7396163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4" name="Oval 30"/>
          <p:cNvSpPr>
            <a:spLocks noChangeArrowheads="1"/>
          </p:cNvSpPr>
          <p:nvPr/>
        </p:nvSpPr>
        <p:spPr bwMode="auto">
          <a:xfrm>
            <a:off x="46513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5" name="Oval 31"/>
          <p:cNvSpPr>
            <a:spLocks noChangeArrowheads="1"/>
          </p:cNvSpPr>
          <p:nvPr/>
        </p:nvSpPr>
        <p:spPr bwMode="auto">
          <a:xfrm>
            <a:off x="45624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6" name="Oval 32"/>
          <p:cNvSpPr>
            <a:spLocks noChangeArrowheads="1"/>
          </p:cNvSpPr>
          <p:nvPr/>
        </p:nvSpPr>
        <p:spPr bwMode="auto">
          <a:xfrm>
            <a:off x="44608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7" name="Oval 33"/>
          <p:cNvSpPr>
            <a:spLocks noChangeArrowheads="1"/>
          </p:cNvSpPr>
          <p:nvPr/>
        </p:nvSpPr>
        <p:spPr bwMode="auto">
          <a:xfrm>
            <a:off x="43719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8" name="Oval 34"/>
          <p:cNvSpPr>
            <a:spLocks noChangeArrowheads="1"/>
          </p:cNvSpPr>
          <p:nvPr/>
        </p:nvSpPr>
        <p:spPr bwMode="auto">
          <a:xfrm>
            <a:off x="42703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9" name="Oval 35"/>
          <p:cNvSpPr>
            <a:spLocks noChangeArrowheads="1"/>
          </p:cNvSpPr>
          <p:nvPr/>
        </p:nvSpPr>
        <p:spPr bwMode="auto">
          <a:xfrm>
            <a:off x="41814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0" name="Oval 36"/>
          <p:cNvSpPr>
            <a:spLocks noChangeArrowheads="1"/>
          </p:cNvSpPr>
          <p:nvPr/>
        </p:nvSpPr>
        <p:spPr bwMode="auto">
          <a:xfrm>
            <a:off x="40798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1" name="Oval 37"/>
          <p:cNvSpPr>
            <a:spLocks noChangeArrowheads="1"/>
          </p:cNvSpPr>
          <p:nvPr/>
        </p:nvSpPr>
        <p:spPr bwMode="auto">
          <a:xfrm>
            <a:off x="39909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2" name="Oval 38"/>
          <p:cNvSpPr>
            <a:spLocks noChangeArrowheads="1"/>
          </p:cNvSpPr>
          <p:nvPr/>
        </p:nvSpPr>
        <p:spPr bwMode="auto">
          <a:xfrm>
            <a:off x="38893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3" name="Oval 39"/>
          <p:cNvSpPr>
            <a:spLocks noChangeArrowheads="1"/>
          </p:cNvSpPr>
          <p:nvPr/>
        </p:nvSpPr>
        <p:spPr bwMode="auto">
          <a:xfrm>
            <a:off x="38004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4" name="Oval 40"/>
          <p:cNvSpPr>
            <a:spLocks noChangeArrowheads="1"/>
          </p:cNvSpPr>
          <p:nvPr/>
        </p:nvSpPr>
        <p:spPr bwMode="auto">
          <a:xfrm>
            <a:off x="36988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5" name="Oval 41"/>
          <p:cNvSpPr>
            <a:spLocks noChangeArrowheads="1"/>
          </p:cNvSpPr>
          <p:nvPr/>
        </p:nvSpPr>
        <p:spPr bwMode="auto">
          <a:xfrm>
            <a:off x="36099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6" name="Oval 42"/>
          <p:cNvSpPr>
            <a:spLocks noChangeArrowheads="1"/>
          </p:cNvSpPr>
          <p:nvPr/>
        </p:nvSpPr>
        <p:spPr bwMode="auto">
          <a:xfrm>
            <a:off x="35083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7" name="Oval 43"/>
          <p:cNvSpPr>
            <a:spLocks noChangeArrowheads="1"/>
          </p:cNvSpPr>
          <p:nvPr/>
        </p:nvSpPr>
        <p:spPr bwMode="auto">
          <a:xfrm>
            <a:off x="3419475" y="509588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8" name="Oval 44"/>
          <p:cNvSpPr>
            <a:spLocks noChangeArrowheads="1"/>
          </p:cNvSpPr>
          <p:nvPr/>
        </p:nvSpPr>
        <p:spPr bwMode="auto">
          <a:xfrm>
            <a:off x="6926263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9" name="Oval 45"/>
          <p:cNvSpPr>
            <a:spLocks noChangeArrowheads="1"/>
          </p:cNvSpPr>
          <p:nvPr/>
        </p:nvSpPr>
        <p:spPr bwMode="auto">
          <a:xfrm>
            <a:off x="3317875" y="509588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270" name="Group 46"/>
          <p:cNvGrpSpPr>
            <a:grpSpLocks/>
          </p:cNvGrpSpPr>
          <p:nvPr/>
        </p:nvGrpSpPr>
        <p:grpSpPr bwMode="auto">
          <a:xfrm>
            <a:off x="3317875" y="877888"/>
            <a:ext cx="4357688" cy="88900"/>
            <a:chOff x="1215" y="571"/>
            <a:chExt cx="2745" cy="56"/>
          </a:xfrm>
        </p:grpSpPr>
        <p:sp>
          <p:nvSpPr>
            <p:cNvPr id="53034" name="Oval 47"/>
            <p:cNvSpPr>
              <a:spLocks noChangeArrowheads="1"/>
            </p:cNvSpPr>
            <p:nvPr/>
          </p:nvSpPr>
          <p:spPr bwMode="auto">
            <a:xfrm>
              <a:off x="355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5" name="Oval 48"/>
            <p:cNvSpPr>
              <a:spLocks noChangeArrowheads="1"/>
            </p:cNvSpPr>
            <p:nvPr/>
          </p:nvSpPr>
          <p:spPr bwMode="auto">
            <a:xfrm>
              <a:off x="360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6" name="Oval 49"/>
            <p:cNvSpPr>
              <a:spLocks noChangeArrowheads="1"/>
            </p:cNvSpPr>
            <p:nvPr/>
          </p:nvSpPr>
          <p:spPr bwMode="auto">
            <a:xfrm>
              <a:off x="343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7" name="Oval 50"/>
            <p:cNvSpPr>
              <a:spLocks noChangeArrowheads="1"/>
            </p:cNvSpPr>
            <p:nvPr/>
          </p:nvSpPr>
          <p:spPr bwMode="auto">
            <a:xfrm>
              <a:off x="336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8" name="Oval 51"/>
            <p:cNvSpPr>
              <a:spLocks noChangeArrowheads="1"/>
            </p:cNvSpPr>
            <p:nvPr/>
          </p:nvSpPr>
          <p:spPr bwMode="auto">
            <a:xfrm>
              <a:off x="331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9" name="Oval 52"/>
            <p:cNvSpPr>
              <a:spLocks noChangeArrowheads="1"/>
            </p:cNvSpPr>
            <p:nvPr/>
          </p:nvSpPr>
          <p:spPr bwMode="auto">
            <a:xfrm>
              <a:off x="324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0" name="Oval 53"/>
            <p:cNvSpPr>
              <a:spLocks noChangeArrowheads="1"/>
            </p:cNvSpPr>
            <p:nvPr/>
          </p:nvSpPr>
          <p:spPr bwMode="auto">
            <a:xfrm>
              <a:off x="319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1" name="Oval 54"/>
            <p:cNvSpPr>
              <a:spLocks noChangeArrowheads="1"/>
            </p:cNvSpPr>
            <p:nvPr/>
          </p:nvSpPr>
          <p:spPr bwMode="auto">
            <a:xfrm>
              <a:off x="312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2" name="Oval 55"/>
            <p:cNvSpPr>
              <a:spLocks noChangeArrowheads="1"/>
            </p:cNvSpPr>
            <p:nvPr/>
          </p:nvSpPr>
          <p:spPr bwMode="auto">
            <a:xfrm>
              <a:off x="307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3" name="Oval 56"/>
            <p:cNvSpPr>
              <a:spLocks noChangeArrowheads="1"/>
            </p:cNvSpPr>
            <p:nvPr/>
          </p:nvSpPr>
          <p:spPr bwMode="auto">
            <a:xfrm>
              <a:off x="300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4" name="Oval 57"/>
            <p:cNvSpPr>
              <a:spLocks noChangeArrowheads="1"/>
            </p:cNvSpPr>
            <p:nvPr/>
          </p:nvSpPr>
          <p:spPr bwMode="auto">
            <a:xfrm>
              <a:off x="2952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5" name="Oval 58"/>
            <p:cNvSpPr>
              <a:spLocks noChangeArrowheads="1"/>
            </p:cNvSpPr>
            <p:nvPr/>
          </p:nvSpPr>
          <p:spPr bwMode="auto">
            <a:xfrm>
              <a:off x="288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6" name="Oval 59"/>
            <p:cNvSpPr>
              <a:spLocks noChangeArrowheads="1"/>
            </p:cNvSpPr>
            <p:nvPr/>
          </p:nvSpPr>
          <p:spPr bwMode="auto">
            <a:xfrm>
              <a:off x="2831" y="571"/>
              <a:ext cx="57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" name="Oval 60"/>
            <p:cNvSpPr>
              <a:spLocks noChangeArrowheads="1"/>
            </p:cNvSpPr>
            <p:nvPr/>
          </p:nvSpPr>
          <p:spPr bwMode="auto">
            <a:xfrm>
              <a:off x="2767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8" name="Oval 61"/>
            <p:cNvSpPr>
              <a:spLocks noChangeArrowheads="1"/>
            </p:cNvSpPr>
            <p:nvPr/>
          </p:nvSpPr>
          <p:spPr bwMode="auto">
            <a:xfrm>
              <a:off x="2711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9" name="Oval 62"/>
            <p:cNvSpPr>
              <a:spLocks noChangeArrowheads="1"/>
            </p:cNvSpPr>
            <p:nvPr/>
          </p:nvSpPr>
          <p:spPr bwMode="auto">
            <a:xfrm>
              <a:off x="2647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0" name="Oval 63"/>
            <p:cNvSpPr>
              <a:spLocks noChangeArrowheads="1"/>
            </p:cNvSpPr>
            <p:nvPr/>
          </p:nvSpPr>
          <p:spPr bwMode="auto">
            <a:xfrm>
              <a:off x="2591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1" name="Oval 64"/>
            <p:cNvSpPr>
              <a:spLocks noChangeArrowheads="1"/>
            </p:cNvSpPr>
            <p:nvPr/>
          </p:nvSpPr>
          <p:spPr bwMode="auto">
            <a:xfrm>
              <a:off x="2527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2" name="Oval 65"/>
            <p:cNvSpPr>
              <a:spLocks noChangeArrowheads="1"/>
            </p:cNvSpPr>
            <p:nvPr/>
          </p:nvSpPr>
          <p:spPr bwMode="auto">
            <a:xfrm>
              <a:off x="2471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3" name="Oval 66"/>
            <p:cNvSpPr>
              <a:spLocks noChangeArrowheads="1"/>
            </p:cNvSpPr>
            <p:nvPr/>
          </p:nvSpPr>
          <p:spPr bwMode="auto">
            <a:xfrm>
              <a:off x="2407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4" name="Oval 67"/>
            <p:cNvSpPr>
              <a:spLocks noChangeArrowheads="1"/>
            </p:cNvSpPr>
            <p:nvPr/>
          </p:nvSpPr>
          <p:spPr bwMode="auto">
            <a:xfrm>
              <a:off x="2351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5" name="Oval 68"/>
            <p:cNvSpPr>
              <a:spLocks noChangeArrowheads="1"/>
            </p:cNvSpPr>
            <p:nvPr/>
          </p:nvSpPr>
          <p:spPr bwMode="auto">
            <a:xfrm>
              <a:off x="2295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" name="Oval 69"/>
            <p:cNvSpPr>
              <a:spLocks noChangeArrowheads="1"/>
            </p:cNvSpPr>
            <p:nvPr/>
          </p:nvSpPr>
          <p:spPr bwMode="auto">
            <a:xfrm>
              <a:off x="223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7" name="Oval 70"/>
            <p:cNvSpPr>
              <a:spLocks noChangeArrowheads="1"/>
            </p:cNvSpPr>
            <p:nvPr/>
          </p:nvSpPr>
          <p:spPr bwMode="auto">
            <a:xfrm>
              <a:off x="217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8" name="Oval 71"/>
            <p:cNvSpPr>
              <a:spLocks noChangeArrowheads="1"/>
            </p:cNvSpPr>
            <p:nvPr/>
          </p:nvSpPr>
          <p:spPr bwMode="auto">
            <a:xfrm>
              <a:off x="211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9" name="Oval 72"/>
            <p:cNvSpPr>
              <a:spLocks noChangeArrowheads="1"/>
            </p:cNvSpPr>
            <p:nvPr/>
          </p:nvSpPr>
          <p:spPr bwMode="auto">
            <a:xfrm>
              <a:off x="3664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0" name="Oval 73"/>
            <p:cNvSpPr>
              <a:spLocks noChangeArrowheads="1"/>
            </p:cNvSpPr>
            <p:nvPr/>
          </p:nvSpPr>
          <p:spPr bwMode="auto">
            <a:xfrm>
              <a:off x="3728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1" name="Oval 74"/>
            <p:cNvSpPr>
              <a:spLocks noChangeArrowheads="1"/>
            </p:cNvSpPr>
            <p:nvPr/>
          </p:nvSpPr>
          <p:spPr bwMode="auto">
            <a:xfrm>
              <a:off x="3784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2" name="Oval 75"/>
            <p:cNvSpPr>
              <a:spLocks noChangeArrowheads="1"/>
            </p:cNvSpPr>
            <p:nvPr/>
          </p:nvSpPr>
          <p:spPr bwMode="auto">
            <a:xfrm>
              <a:off x="3840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3" name="Oval 76"/>
            <p:cNvSpPr>
              <a:spLocks noChangeArrowheads="1"/>
            </p:cNvSpPr>
            <p:nvPr/>
          </p:nvSpPr>
          <p:spPr bwMode="auto">
            <a:xfrm>
              <a:off x="3896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4" name="Oval 77"/>
            <p:cNvSpPr>
              <a:spLocks noChangeArrowheads="1"/>
            </p:cNvSpPr>
            <p:nvPr/>
          </p:nvSpPr>
          <p:spPr bwMode="auto">
            <a:xfrm>
              <a:off x="205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5" name="Oval 78"/>
            <p:cNvSpPr>
              <a:spLocks noChangeArrowheads="1"/>
            </p:cNvSpPr>
            <p:nvPr/>
          </p:nvSpPr>
          <p:spPr bwMode="auto">
            <a:xfrm>
              <a:off x="199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6" name="Oval 79"/>
            <p:cNvSpPr>
              <a:spLocks noChangeArrowheads="1"/>
            </p:cNvSpPr>
            <p:nvPr/>
          </p:nvSpPr>
          <p:spPr bwMode="auto">
            <a:xfrm>
              <a:off x="193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7" name="Oval 80"/>
            <p:cNvSpPr>
              <a:spLocks noChangeArrowheads="1"/>
            </p:cNvSpPr>
            <p:nvPr/>
          </p:nvSpPr>
          <p:spPr bwMode="auto">
            <a:xfrm>
              <a:off x="187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8" name="Oval 81"/>
            <p:cNvSpPr>
              <a:spLocks noChangeArrowheads="1"/>
            </p:cNvSpPr>
            <p:nvPr/>
          </p:nvSpPr>
          <p:spPr bwMode="auto">
            <a:xfrm>
              <a:off x="181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69" name="Oval 82"/>
            <p:cNvSpPr>
              <a:spLocks noChangeArrowheads="1"/>
            </p:cNvSpPr>
            <p:nvPr/>
          </p:nvSpPr>
          <p:spPr bwMode="auto">
            <a:xfrm>
              <a:off x="175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0" name="Oval 83"/>
            <p:cNvSpPr>
              <a:spLocks noChangeArrowheads="1"/>
            </p:cNvSpPr>
            <p:nvPr/>
          </p:nvSpPr>
          <p:spPr bwMode="auto">
            <a:xfrm>
              <a:off x="169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1" name="Oval 84"/>
            <p:cNvSpPr>
              <a:spLocks noChangeArrowheads="1"/>
            </p:cNvSpPr>
            <p:nvPr/>
          </p:nvSpPr>
          <p:spPr bwMode="auto">
            <a:xfrm>
              <a:off x="163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2" name="Oval 85"/>
            <p:cNvSpPr>
              <a:spLocks noChangeArrowheads="1"/>
            </p:cNvSpPr>
            <p:nvPr/>
          </p:nvSpPr>
          <p:spPr bwMode="auto">
            <a:xfrm>
              <a:off x="157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3" name="Oval 86"/>
            <p:cNvSpPr>
              <a:spLocks noChangeArrowheads="1"/>
            </p:cNvSpPr>
            <p:nvPr/>
          </p:nvSpPr>
          <p:spPr bwMode="auto">
            <a:xfrm>
              <a:off x="151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4" name="Oval 87"/>
            <p:cNvSpPr>
              <a:spLocks noChangeArrowheads="1"/>
            </p:cNvSpPr>
            <p:nvPr/>
          </p:nvSpPr>
          <p:spPr bwMode="auto">
            <a:xfrm>
              <a:off x="145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5" name="Oval 88"/>
            <p:cNvSpPr>
              <a:spLocks noChangeArrowheads="1"/>
            </p:cNvSpPr>
            <p:nvPr/>
          </p:nvSpPr>
          <p:spPr bwMode="auto">
            <a:xfrm>
              <a:off x="139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6" name="Oval 89"/>
            <p:cNvSpPr>
              <a:spLocks noChangeArrowheads="1"/>
            </p:cNvSpPr>
            <p:nvPr/>
          </p:nvSpPr>
          <p:spPr bwMode="auto">
            <a:xfrm>
              <a:off x="133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7" name="Oval 90"/>
            <p:cNvSpPr>
              <a:spLocks noChangeArrowheads="1"/>
            </p:cNvSpPr>
            <p:nvPr/>
          </p:nvSpPr>
          <p:spPr bwMode="auto">
            <a:xfrm>
              <a:off x="1279" y="5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8" name="Oval 91"/>
            <p:cNvSpPr>
              <a:spLocks noChangeArrowheads="1"/>
            </p:cNvSpPr>
            <p:nvPr/>
          </p:nvSpPr>
          <p:spPr bwMode="auto">
            <a:xfrm>
              <a:off x="3488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79" name="Oval 92"/>
            <p:cNvSpPr>
              <a:spLocks noChangeArrowheads="1"/>
            </p:cNvSpPr>
            <p:nvPr/>
          </p:nvSpPr>
          <p:spPr bwMode="auto">
            <a:xfrm>
              <a:off x="1215" y="5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1" name="Group 93"/>
          <p:cNvGrpSpPr>
            <a:grpSpLocks/>
          </p:cNvGrpSpPr>
          <p:nvPr/>
        </p:nvGrpSpPr>
        <p:grpSpPr bwMode="auto">
          <a:xfrm>
            <a:off x="3330575" y="1233488"/>
            <a:ext cx="4344988" cy="88900"/>
            <a:chOff x="1223" y="795"/>
            <a:chExt cx="2737" cy="56"/>
          </a:xfrm>
        </p:grpSpPr>
        <p:sp>
          <p:nvSpPr>
            <p:cNvPr id="52988" name="Oval 94"/>
            <p:cNvSpPr>
              <a:spLocks noChangeArrowheads="1"/>
            </p:cNvSpPr>
            <p:nvPr/>
          </p:nvSpPr>
          <p:spPr bwMode="auto">
            <a:xfrm>
              <a:off x="355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9" name="Oval 95"/>
            <p:cNvSpPr>
              <a:spLocks noChangeArrowheads="1"/>
            </p:cNvSpPr>
            <p:nvPr/>
          </p:nvSpPr>
          <p:spPr bwMode="auto">
            <a:xfrm>
              <a:off x="361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0" name="Oval 96"/>
            <p:cNvSpPr>
              <a:spLocks noChangeArrowheads="1"/>
            </p:cNvSpPr>
            <p:nvPr/>
          </p:nvSpPr>
          <p:spPr bwMode="auto">
            <a:xfrm>
              <a:off x="343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1" name="Oval 97"/>
            <p:cNvSpPr>
              <a:spLocks noChangeArrowheads="1"/>
            </p:cNvSpPr>
            <p:nvPr/>
          </p:nvSpPr>
          <p:spPr bwMode="auto">
            <a:xfrm>
              <a:off x="337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2" name="Oval 98"/>
            <p:cNvSpPr>
              <a:spLocks noChangeArrowheads="1"/>
            </p:cNvSpPr>
            <p:nvPr/>
          </p:nvSpPr>
          <p:spPr bwMode="auto">
            <a:xfrm>
              <a:off x="331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3" name="Oval 99"/>
            <p:cNvSpPr>
              <a:spLocks noChangeArrowheads="1"/>
            </p:cNvSpPr>
            <p:nvPr/>
          </p:nvSpPr>
          <p:spPr bwMode="auto">
            <a:xfrm>
              <a:off x="325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4" name="Oval 100"/>
            <p:cNvSpPr>
              <a:spLocks noChangeArrowheads="1"/>
            </p:cNvSpPr>
            <p:nvPr/>
          </p:nvSpPr>
          <p:spPr bwMode="auto">
            <a:xfrm>
              <a:off x="319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5" name="Oval 101"/>
            <p:cNvSpPr>
              <a:spLocks noChangeArrowheads="1"/>
            </p:cNvSpPr>
            <p:nvPr/>
          </p:nvSpPr>
          <p:spPr bwMode="auto">
            <a:xfrm>
              <a:off x="313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6" name="Oval 102"/>
            <p:cNvSpPr>
              <a:spLocks noChangeArrowheads="1"/>
            </p:cNvSpPr>
            <p:nvPr/>
          </p:nvSpPr>
          <p:spPr bwMode="auto">
            <a:xfrm>
              <a:off x="307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7" name="Oval 103"/>
            <p:cNvSpPr>
              <a:spLocks noChangeArrowheads="1"/>
            </p:cNvSpPr>
            <p:nvPr/>
          </p:nvSpPr>
          <p:spPr bwMode="auto">
            <a:xfrm>
              <a:off x="301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8" name="Oval 104"/>
            <p:cNvSpPr>
              <a:spLocks noChangeArrowheads="1"/>
            </p:cNvSpPr>
            <p:nvPr/>
          </p:nvSpPr>
          <p:spPr bwMode="auto">
            <a:xfrm>
              <a:off x="2952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99" name="Oval 105"/>
            <p:cNvSpPr>
              <a:spLocks noChangeArrowheads="1"/>
            </p:cNvSpPr>
            <p:nvPr/>
          </p:nvSpPr>
          <p:spPr bwMode="auto">
            <a:xfrm>
              <a:off x="289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0" name="Oval 106"/>
            <p:cNvSpPr>
              <a:spLocks noChangeArrowheads="1"/>
            </p:cNvSpPr>
            <p:nvPr/>
          </p:nvSpPr>
          <p:spPr bwMode="auto">
            <a:xfrm>
              <a:off x="2831" y="795"/>
              <a:ext cx="65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1" name="Oval 107"/>
            <p:cNvSpPr>
              <a:spLocks noChangeArrowheads="1"/>
            </p:cNvSpPr>
            <p:nvPr/>
          </p:nvSpPr>
          <p:spPr bwMode="auto">
            <a:xfrm>
              <a:off x="2775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2" name="Oval 108"/>
            <p:cNvSpPr>
              <a:spLocks noChangeArrowheads="1"/>
            </p:cNvSpPr>
            <p:nvPr/>
          </p:nvSpPr>
          <p:spPr bwMode="auto">
            <a:xfrm>
              <a:off x="2711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3" name="Oval 109"/>
            <p:cNvSpPr>
              <a:spLocks noChangeArrowheads="1"/>
            </p:cNvSpPr>
            <p:nvPr/>
          </p:nvSpPr>
          <p:spPr bwMode="auto">
            <a:xfrm>
              <a:off x="2655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4" name="Oval 110"/>
            <p:cNvSpPr>
              <a:spLocks noChangeArrowheads="1"/>
            </p:cNvSpPr>
            <p:nvPr/>
          </p:nvSpPr>
          <p:spPr bwMode="auto">
            <a:xfrm>
              <a:off x="2591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5" name="Oval 111"/>
            <p:cNvSpPr>
              <a:spLocks noChangeArrowheads="1"/>
            </p:cNvSpPr>
            <p:nvPr/>
          </p:nvSpPr>
          <p:spPr bwMode="auto">
            <a:xfrm>
              <a:off x="2535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6" name="Oval 112"/>
            <p:cNvSpPr>
              <a:spLocks noChangeArrowheads="1"/>
            </p:cNvSpPr>
            <p:nvPr/>
          </p:nvSpPr>
          <p:spPr bwMode="auto">
            <a:xfrm>
              <a:off x="2471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7" name="Oval 113"/>
            <p:cNvSpPr>
              <a:spLocks noChangeArrowheads="1"/>
            </p:cNvSpPr>
            <p:nvPr/>
          </p:nvSpPr>
          <p:spPr bwMode="auto">
            <a:xfrm>
              <a:off x="2415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8" name="Oval 114"/>
            <p:cNvSpPr>
              <a:spLocks noChangeArrowheads="1"/>
            </p:cNvSpPr>
            <p:nvPr/>
          </p:nvSpPr>
          <p:spPr bwMode="auto">
            <a:xfrm>
              <a:off x="2351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09" name="Oval 115"/>
            <p:cNvSpPr>
              <a:spLocks noChangeArrowheads="1"/>
            </p:cNvSpPr>
            <p:nvPr/>
          </p:nvSpPr>
          <p:spPr bwMode="auto">
            <a:xfrm>
              <a:off x="2295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0" name="Oval 116"/>
            <p:cNvSpPr>
              <a:spLocks noChangeArrowheads="1"/>
            </p:cNvSpPr>
            <p:nvPr/>
          </p:nvSpPr>
          <p:spPr bwMode="auto">
            <a:xfrm>
              <a:off x="223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1" name="Oval 117"/>
            <p:cNvSpPr>
              <a:spLocks noChangeArrowheads="1"/>
            </p:cNvSpPr>
            <p:nvPr/>
          </p:nvSpPr>
          <p:spPr bwMode="auto">
            <a:xfrm>
              <a:off x="218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2" name="Oval 118"/>
            <p:cNvSpPr>
              <a:spLocks noChangeArrowheads="1"/>
            </p:cNvSpPr>
            <p:nvPr/>
          </p:nvSpPr>
          <p:spPr bwMode="auto">
            <a:xfrm>
              <a:off x="211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3" name="Oval 119"/>
            <p:cNvSpPr>
              <a:spLocks noChangeArrowheads="1"/>
            </p:cNvSpPr>
            <p:nvPr/>
          </p:nvSpPr>
          <p:spPr bwMode="auto">
            <a:xfrm>
              <a:off x="3672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4" name="Oval 120"/>
            <p:cNvSpPr>
              <a:spLocks noChangeArrowheads="1"/>
            </p:cNvSpPr>
            <p:nvPr/>
          </p:nvSpPr>
          <p:spPr bwMode="auto">
            <a:xfrm>
              <a:off x="3728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5" name="Oval 121"/>
            <p:cNvSpPr>
              <a:spLocks noChangeArrowheads="1"/>
            </p:cNvSpPr>
            <p:nvPr/>
          </p:nvSpPr>
          <p:spPr bwMode="auto">
            <a:xfrm>
              <a:off x="3784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6" name="Oval 122"/>
            <p:cNvSpPr>
              <a:spLocks noChangeArrowheads="1"/>
            </p:cNvSpPr>
            <p:nvPr/>
          </p:nvSpPr>
          <p:spPr bwMode="auto">
            <a:xfrm>
              <a:off x="3840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7" name="Oval 123"/>
            <p:cNvSpPr>
              <a:spLocks noChangeArrowheads="1"/>
            </p:cNvSpPr>
            <p:nvPr/>
          </p:nvSpPr>
          <p:spPr bwMode="auto">
            <a:xfrm>
              <a:off x="3904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8" name="Oval 124"/>
            <p:cNvSpPr>
              <a:spLocks noChangeArrowheads="1"/>
            </p:cNvSpPr>
            <p:nvPr/>
          </p:nvSpPr>
          <p:spPr bwMode="auto">
            <a:xfrm>
              <a:off x="206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19" name="Oval 125"/>
            <p:cNvSpPr>
              <a:spLocks noChangeArrowheads="1"/>
            </p:cNvSpPr>
            <p:nvPr/>
          </p:nvSpPr>
          <p:spPr bwMode="auto">
            <a:xfrm>
              <a:off x="199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0" name="Oval 126"/>
            <p:cNvSpPr>
              <a:spLocks noChangeArrowheads="1"/>
            </p:cNvSpPr>
            <p:nvPr/>
          </p:nvSpPr>
          <p:spPr bwMode="auto">
            <a:xfrm>
              <a:off x="194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1" name="Oval 127"/>
            <p:cNvSpPr>
              <a:spLocks noChangeArrowheads="1"/>
            </p:cNvSpPr>
            <p:nvPr/>
          </p:nvSpPr>
          <p:spPr bwMode="auto">
            <a:xfrm>
              <a:off x="187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2" name="Oval 128"/>
            <p:cNvSpPr>
              <a:spLocks noChangeArrowheads="1"/>
            </p:cNvSpPr>
            <p:nvPr/>
          </p:nvSpPr>
          <p:spPr bwMode="auto">
            <a:xfrm>
              <a:off x="182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3" name="Oval 129"/>
            <p:cNvSpPr>
              <a:spLocks noChangeArrowheads="1"/>
            </p:cNvSpPr>
            <p:nvPr/>
          </p:nvSpPr>
          <p:spPr bwMode="auto">
            <a:xfrm>
              <a:off x="175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4" name="Oval 130"/>
            <p:cNvSpPr>
              <a:spLocks noChangeArrowheads="1"/>
            </p:cNvSpPr>
            <p:nvPr/>
          </p:nvSpPr>
          <p:spPr bwMode="auto">
            <a:xfrm>
              <a:off x="170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5" name="Oval 131"/>
            <p:cNvSpPr>
              <a:spLocks noChangeArrowheads="1"/>
            </p:cNvSpPr>
            <p:nvPr/>
          </p:nvSpPr>
          <p:spPr bwMode="auto">
            <a:xfrm>
              <a:off x="163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6" name="Oval 132"/>
            <p:cNvSpPr>
              <a:spLocks noChangeArrowheads="1"/>
            </p:cNvSpPr>
            <p:nvPr/>
          </p:nvSpPr>
          <p:spPr bwMode="auto">
            <a:xfrm>
              <a:off x="158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7" name="Oval 133"/>
            <p:cNvSpPr>
              <a:spLocks noChangeArrowheads="1"/>
            </p:cNvSpPr>
            <p:nvPr/>
          </p:nvSpPr>
          <p:spPr bwMode="auto">
            <a:xfrm>
              <a:off x="151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8" name="Oval 134"/>
            <p:cNvSpPr>
              <a:spLocks noChangeArrowheads="1"/>
            </p:cNvSpPr>
            <p:nvPr/>
          </p:nvSpPr>
          <p:spPr bwMode="auto">
            <a:xfrm>
              <a:off x="146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29" name="Oval 135"/>
            <p:cNvSpPr>
              <a:spLocks noChangeArrowheads="1"/>
            </p:cNvSpPr>
            <p:nvPr/>
          </p:nvSpPr>
          <p:spPr bwMode="auto">
            <a:xfrm>
              <a:off x="139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0" name="Oval 136"/>
            <p:cNvSpPr>
              <a:spLocks noChangeArrowheads="1"/>
            </p:cNvSpPr>
            <p:nvPr/>
          </p:nvSpPr>
          <p:spPr bwMode="auto">
            <a:xfrm>
              <a:off x="134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1" name="Oval 137"/>
            <p:cNvSpPr>
              <a:spLocks noChangeArrowheads="1"/>
            </p:cNvSpPr>
            <p:nvPr/>
          </p:nvSpPr>
          <p:spPr bwMode="auto">
            <a:xfrm>
              <a:off x="1279" y="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2" name="Oval 138"/>
            <p:cNvSpPr>
              <a:spLocks noChangeArrowheads="1"/>
            </p:cNvSpPr>
            <p:nvPr/>
          </p:nvSpPr>
          <p:spPr bwMode="auto">
            <a:xfrm>
              <a:off x="3496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33" name="Oval 139"/>
            <p:cNvSpPr>
              <a:spLocks noChangeArrowheads="1"/>
            </p:cNvSpPr>
            <p:nvPr/>
          </p:nvSpPr>
          <p:spPr bwMode="auto">
            <a:xfrm>
              <a:off x="1223" y="79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2" name="Group 140"/>
          <p:cNvGrpSpPr>
            <a:grpSpLocks/>
          </p:cNvGrpSpPr>
          <p:nvPr/>
        </p:nvGrpSpPr>
        <p:grpSpPr bwMode="auto">
          <a:xfrm>
            <a:off x="3330575" y="1589088"/>
            <a:ext cx="4344988" cy="88900"/>
            <a:chOff x="1223" y="1019"/>
            <a:chExt cx="2737" cy="56"/>
          </a:xfrm>
        </p:grpSpPr>
        <p:sp>
          <p:nvSpPr>
            <p:cNvPr id="52942" name="Oval 141"/>
            <p:cNvSpPr>
              <a:spLocks noChangeArrowheads="1"/>
            </p:cNvSpPr>
            <p:nvPr/>
          </p:nvSpPr>
          <p:spPr bwMode="auto">
            <a:xfrm>
              <a:off x="355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3" name="Oval 142"/>
            <p:cNvSpPr>
              <a:spLocks noChangeArrowheads="1"/>
            </p:cNvSpPr>
            <p:nvPr/>
          </p:nvSpPr>
          <p:spPr bwMode="auto">
            <a:xfrm>
              <a:off x="361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4" name="Oval 143"/>
            <p:cNvSpPr>
              <a:spLocks noChangeArrowheads="1"/>
            </p:cNvSpPr>
            <p:nvPr/>
          </p:nvSpPr>
          <p:spPr bwMode="auto">
            <a:xfrm>
              <a:off x="343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5" name="Oval 144"/>
            <p:cNvSpPr>
              <a:spLocks noChangeArrowheads="1"/>
            </p:cNvSpPr>
            <p:nvPr/>
          </p:nvSpPr>
          <p:spPr bwMode="auto">
            <a:xfrm>
              <a:off x="337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6" name="Oval 145"/>
            <p:cNvSpPr>
              <a:spLocks noChangeArrowheads="1"/>
            </p:cNvSpPr>
            <p:nvPr/>
          </p:nvSpPr>
          <p:spPr bwMode="auto">
            <a:xfrm>
              <a:off x="331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7" name="Oval 146"/>
            <p:cNvSpPr>
              <a:spLocks noChangeArrowheads="1"/>
            </p:cNvSpPr>
            <p:nvPr/>
          </p:nvSpPr>
          <p:spPr bwMode="auto">
            <a:xfrm>
              <a:off x="325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8" name="Oval 147"/>
            <p:cNvSpPr>
              <a:spLocks noChangeArrowheads="1"/>
            </p:cNvSpPr>
            <p:nvPr/>
          </p:nvSpPr>
          <p:spPr bwMode="auto">
            <a:xfrm>
              <a:off x="319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9" name="Oval 148"/>
            <p:cNvSpPr>
              <a:spLocks noChangeArrowheads="1"/>
            </p:cNvSpPr>
            <p:nvPr/>
          </p:nvSpPr>
          <p:spPr bwMode="auto">
            <a:xfrm>
              <a:off x="313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0" name="Oval 149"/>
            <p:cNvSpPr>
              <a:spLocks noChangeArrowheads="1"/>
            </p:cNvSpPr>
            <p:nvPr/>
          </p:nvSpPr>
          <p:spPr bwMode="auto">
            <a:xfrm>
              <a:off x="307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1" name="Oval 150"/>
            <p:cNvSpPr>
              <a:spLocks noChangeArrowheads="1"/>
            </p:cNvSpPr>
            <p:nvPr/>
          </p:nvSpPr>
          <p:spPr bwMode="auto">
            <a:xfrm>
              <a:off x="301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2" name="Oval 151"/>
            <p:cNvSpPr>
              <a:spLocks noChangeArrowheads="1"/>
            </p:cNvSpPr>
            <p:nvPr/>
          </p:nvSpPr>
          <p:spPr bwMode="auto">
            <a:xfrm>
              <a:off x="2952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3" name="Oval 152"/>
            <p:cNvSpPr>
              <a:spLocks noChangeArrowheads="1"/>
            </p:cNvSpPr>
            <p:nvPr/>
          </p:nvSpPr>
          <p:spPr bwMode="auto">
            <a:xfrm>
              <a:off x="289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4" name="Oval 153"/>
            <p:cNvSpPr>
              <a:spLocks noChangeArrowheads="1"/>
            </p:cNvSpPr>
            <p:nvPr/>
          </p:nvSpPr>
          <p:spPr bwMode="auto">
            <a:xfrm>
              <a:off x="2831" y="1019"/>
              <a:ext cx="65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5" name="Oval 154"/>
            <p:cNvSpPr>
              <a:spLocks noChangeArrowheads="1"/>
            </p:cNvSpPr>
            <p:nvPr/>
          </p:nvSpPr>
          <p:spPr bwMode="auto">
            <a:xfrm>
              <a:off x="2775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6" name="Oval 155"/>
            <p:cNvSpPr>
              <a:spLocks noChangeArrowheads="1"/>
            </p:cNvSpPr>
            <p:nvPr/>
          </p:nvSpPr>
          <p:spPr bwMode="auto">
            <a:xfrm>
              <a:off x="2711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7" name="Oval 156"/>
            <p:cNvSpPr>
              <a:spLocks noChangeArrowheads="1"/>
            </p:cNvSpPr>
            <p:nvPr/>
          </p:nvSpPr>
          <p:spPr bwMode="auto">
            <a:xfrm>
              <a:off x="2655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8" name="Oval 157"/>
            <p:cNvSpPr>
              <a:spLocks noChangeArrowheads="1"/>
            </p:cNvSpPr>
            <p:nvPr/>
          </p:nvSpPr>
          <p:spPr bwMode="auto">
            <a:xfrm>
              <a:off x="2591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59" name="Oval 158"/>
            <p:cNvSpPr>
              <a:spLocks noChangeArrowheads="1"/>
            </p:cNvSpPr>
            <p:nvPr/>
          </p:nvSpPr>
          <p:spPr bwMode="auto">
            <a:xfrm>
              <a:off x="2535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0" name="Oval 159"/>
            <p:cNvSpPr>
              <a:spLocks noChangeArrowheads="1"/>
            </p:cNvSpPr>
            <p:nvPr/>
          </p:nvSpPr>
          <p:spPr bwMode="auto">
            <a:xfrm>
              <a:off x="2471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1" name="Oval 160"/>
            <p:cNvSpPr>
              <a:spLocks noChangeArrowheads="1"/>
            </p:cNvSpPr>
            <p:nvPr/>
          </p:nvSpPr>
          <p:spPr bwMode="auto">
            <a:xfrm>
              <a:off x="2415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2" name="Oval 161"/>
            <p:cNvSpPr>
              <a:spLocks noChangeArrowheads="1"/>
            </p:cNvSpPr>
            <p:nvPr/>
          </p:nvSpPr>
          <p:spPr bwMode="auto">
            <a:xfrm>
              <a:off x="2351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3" name="Oval 162"/>
            <p:cNvSpPr>
              <a:spLocks noChangeArrowheads="1"/>
            </p:cNvSpPr>
            <p:nvPr/>
          </p:nvSpPr>
          <p:spPr bwMode="auto">
            <a:xfrm>
              <a:off x="2295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4" name="Oval 163"/>
            <p:cNvSpPr>
              <a:spLocks noChangeArrowheads="1"/>
            </p:cNvSpPr>
            <p:nvPr/>
          </p:nvSpPr>
          <p:spPr bwMode="auto">
            <a:xfrm>
              <a:off x="223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5" name="Oval 164"/>
            <p:cNvSpPr>
              <a:spLocks noChangeArrowheads="1"/>
            </p:cNvSpPr>
            <p:nvPr/>
          </p:nvSpPr>
          <p:spPr bwMode="auto">
            <a:xfrm>
              <a:off x="218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6" name="Oval 165"/>
            <p:cNvSpPr>
              <a:spLocks noChangeArrowheads="1"/>
            </p:cNvSpPr>
            <p:nvPr/>
          </p:nvSpPr>
          <p:spPr bwMode="auto">
            <a:xfrm>
              <a:off x="211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7" name="Oval 166"/>
            <p:cNvSpPr>
              <a:spLocks noChangeArrowheads="1"/>
            </p:cNvSpPr>
            <p:nvPr/>
          </p:nvSpPr>
          <p:spPr bwMode="auto">
            <a:xfrm>
              <a:off x="3672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8" name="Oval 167"/>
            <p:cNvSpPr>
              <a:spLocks noChangeArrowheads="1"/>
            </p:cNvSpPr>
            <p:nvPr/>
          </p:nvSpPr>
          <p:spPr bwMode="auto">
            <a:xfrm>
              <a:off x="3728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69" name="Oval 168"/>
            <p:cNvSpPr>
              <a:spLocks noChangeArrowheads="1"/>
            </p:cNvSpPr>
            <p:nvPr/>
          </p:nvSpPr>
          <p:spPr bwMode="auto">
            <a:xfrm>
              <a:off x="3784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0" name="Oval 169"/>
            <p:cNvSpPr>
              <a:spLocks noChangeArrowheads="1"/>
            </p:cNvSpPr>
            <p:nvPr/>
          </p:nvSpPr>
          <p:spPr bwMode="auto">
            <a:xfrm>
              <a:off x="3840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1" name="Oval 170"/>
            <p:cNvSpPr>
              <a:spLocks noChangeArrowheads="1"/>
            </p:cNvSpPr>
            <p:nvPr/>
          </p:nvSpPr>
          <p:spPr bwMode="auto">
            <a:xfrm>
              <a:off x="3904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2" name="Oval 171"/>
            <p:cNvSpPr>
              <a:spLocks noChangeArrowheads="1"/>
            </p:cNvSpPr>
            <p:nvPr/>
          </p:nvSpPr>
          <p:spPr bwMode="auto">
            <a:xfrm>
              <a:off x="206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3" name="Oval 172"/>
            <p:cNvSpPr>
              <a:spLocks noChangeArrowheads="1"/>
            </p:cNvSpPr>
            <p:nvPr/>
          </p:nvSpPr>
          <p:spPr bwMode="auto">
            <a:xfrm>
              <a:off x="199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4" name="Oval 173"/>
            <p:cNvSpPr>
              <a:spLocks noChangeArrowheads="1"/>
            </p:cNvSpPr>
            <p:nvPr/>
          </p:nvSpPr>
          <p:spPr bwMode="auto">
            <a:xfrm>
              <a:off x="194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5" name="Oval 174"/>
            <p:cNvSpPr>
              <a:spLocks noChangeArrowheads="1"/>
            </p:cNvSpPr>
            <p:nvPr/>
          </p:nvSpPr>
          <p:spPr bwMode="auto">
            <a:xfrm>
              <a:off x="187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6" name="Oval 175"/>
            <p:cNvSpPr>
              <a:spLocks noChangeArrowheads="1"/>
            </p:cNvSpPr>
            <p:nvPr/>
          </p:nvSpPr>
          <p:spPr bwMode="auto">
            <a:xfrm>
              <a:off x="182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7" name="Oval 176"/>
            <p:cNvSpPr>
              <a:spLocks noChangeArrowheads="1"/>
            </p:cNvSpPr>
            <p:nvPr/>
          </p:nvSpPr>
          <p:spPr bwMode="auto">
            <a:xfrm>
              <a:off x="175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8" name="Oval 177"/>
            <p:cNvSpPr>
              <a:spLocks noChangeArrowheads="1"/>
            </p:cNvSpPr>
            <p:nvPr/>
          </p:nvSpPr>
          <p:spPr bwMode="auto">
            <a:xfrm>
              <a:off x="170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79" name="Oval 178"/>
            <p:cNvSpPr>
              <a:spLocks noChangeArrowheads="1"/>
            </p:cNvSpPr>
            <p:nvPr/>
          </p:nvSpPr>
          <p:spPr bwMode="auto">
            <a:xfrm>
              <a:off x="163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0" name="Oval 179"/>
            <p:cNvSpPr>
              <a:spLocks noChangeArrowheads="1"/>
            </p:cNvSpPr>
            <p:nvPr/>
          </p:nvSpPr>
          <p:spPr bwMode="auto">
            <a:xfrm>
              <a:off x="158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1" name="Oval 180"/>
            <p:cNvSpPr>
              <a:spLocks noChangeArrowheads="1"/>
            </p:cNvSpPr>
            <p:nvPr/>
          </p:nvSpPr>
          <p:spPr bwMode="auto">
            <a:xfrm>
              <a:off x="151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2" name="Oval 181"/>
            <p:cNvSpPr>
              <a:spLocks noChangeArrowheads="1"/>
            </p:cNvSpPr>
            <p:nvPr/>
          </p:nvSpPr>
          <p:spPr bwMode="auto">
            <a:xfrm>
              <a:off x="146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3" name="Oval 182"/>
            <p:cNvSpPr>
              <a:spLocks noChangeArrowheads="1"/>
            </p:cNvSpPr>
            <p:nvPr/>
          </p:nvSpPr>
          <p:spPr bwMode="auto">
            <a:xfrm>
              <a:off x="139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4" name="Oval 183"/>
            <p:cNvSpPr>
              <a:spLocks noChangeArrowheads="1"/>
            </p:cNvSpPr>
            <p:nvPr/>
          </p:nvSpPr>
          <p:spPr bwMode="auto">
            <a:xfrm>
              <a:off x="134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5" name="Oval 184"/>
            <p:cNvSpPr>
              <a:spLocks noChangeArrowheads="1"/>
            </p:cNvSpPr>
            <p:nvPr/>
          </p:nvSpPr>
          <p:spPr bwMode="auto">
            <a:xfrm>
              <a:off x="127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6" name="Oval 185"/>
            <p:cNvSpPr>
              <a:spLocks noChangeArrowheads="1"/>
            </p:cNvSpPr>
            <p:nvPr/>
          </p:nvSpPr>
          <p:spPr bwMode="auto">
            <a:xfrm>
              <a:off x="3496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87" name="Oval 186"/>
            <p:cNvSpPr>
              <a:spLocks noChangeArrowheads="1"/>
            </p:cNvSpPr>
            <p:nvPr/>
          </p:nvSpPr>
          <p:spPr bwMode="auto">
            <a:xfrm>
              <a:off x="1223" y="10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3" name="Group 187"/>
          <p:cNvGrpSpPr>
            <a:grpSpLocks/>
          </p:cNvGrpSpPr>
          <p:nvPr/>
        </p:nvGrpSpPr>
        <p:grpSpPr bwMode="auto">
          <a:xfrm>
            <a:off x="3317875" y="1931988"/>
            <a:ext cx="4357688" cy="88900"/>
            <a:chOff x="1215" y="1235"/>
            <a:chExt cx="2745" cy="56"/>
          </a:xfrm>
        </p:grpSpPr>
        <p:sp>
          <p:nvSpPr>
            <p:cNvPr id="52896" name="Oval 188"/>
            <p:cNvSpPr>
              <a:spLocks noChangeArrowheads="1"/>
            </p:cNvSpPr>
            <p:nvPr/>
          </p:nvSpPr>
          <p:spPr bwMode="auto">
            <a:xfrm>
              <a:off x="355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7" name="Oval 189"/>
            <p:cNvSpPr>
              <a:spLocks noChangeArrowheads="1"/>
            </p:cNvSpPr>
            <p:nvPr/>
          </p:nvSpPr>
          <p:spPr bwMode="auto">
            <a:xfrm>
              <a:off x="360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8" name="Oval 190"/>
            <p:cNvSpPr>
              <a:spLocks noChangeArrowheads="1"/>
            </p:cNvSpPr>
            <p:nvPr/>
          </p:nvSpPr>
          <p:spPr bwMode="auto">
            <a:xfrm>
              <a:off x="343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9" name="Oval 191"/>
            <p:cNvSpPr>
              <a:spLocks noChangeArrowheads="1"/>
            </p:cNvSpPr>
            <p:nvPr/>
          </p:nvSpPr>
          <p:spPr bwMode="auto">
            <a:xfrm>
              <a:off x="336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0" name="Oval 192"/>
            <p:cNvSpPr>
              <a:spLocks noChangeArrowheads="1"/>
            </p:cNvSpPr>
            <p:nvPr/>
          </p:nvSpPr>
          <p:spPr bwMode="auto">
            <a:xfrm>
              <a:off x="331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1" name="Oval 193"/>
            <p:cNvSpPr>
              <a:spLocks noChangeArrowheads="1"/>
            </p:cNvSpPr>
            <p:nvPr/>
          </p:nvSpPr>
          <p:spPr bwMode="auto">
            <a:xfrm>
              <a:off x="324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2" name="Oval 194"/>
            <p:cNvSpPr>
              <a:spLocks noChangeArrowheads="1"/>
            </p:cNvSpPr>
            <p:nvPr/>
          </p:nvSpPr>
          <p:spPr bwMode="auto">
            <a:xfrm>
              <a:off x="319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3" name="Oval 195"/>
            <p:cNvSpPr>
              <a:spLocks noChangeArrowheads="1"/>
            </p:cNvSpPr>
            <p:nvPr/>
          </p:nvSpPr>
          <p:spPr bwMode="auto">
            <a:xfrm>
              <a:off x="312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4" name="Oval 196"/>
            <p:cNvSpPr>
              <a:spLocks noChangeArrowheads="1"/>
            </p:cNvSpPr>
            <p:nvPr/>
          </p:nvSpPr>
          <p:spPr bwMode="auto">
            <a:xfrm>
              <a:off x="307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5" name="Oval 197"/>
            <p:cNvSpPr>
              <a:spLocks noChangeArrowheads="1"/>
            </p:cNvSpPr>
            <p:nvPr/>
          </p:nvSpPr>
          <p:spPr bwMode="auto">
            <a:xfrm>
              <a:off x="300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6" name="Oval 198"/>
            <p:cNvSpPr>
              <a:spLocks noChangeArrowheads="1"/>
            </p:cNvSpPr>
            <p:nvPr/>
          </p:nvSpPr>
          <p:spPr bwMode="auto">
            <a:xfrm>
              <a:off x="2952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7" name="Oval 199"/>
            <p:cNvSpPr>
              <a:spLocks noChangeArrowheads="1"/>
            </p:cNvSpPr>
            <p:nvPr/>
          </p:nvSpPr>
          <p:spPr bwMode="auto">
            <a:xfrm>
              <a:off x="288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8" name="Oval 200"/>
            <p:cNvSpPr>
              <a:spLocks noChangeArrowheads="1"/>
            </p:cNvSpPr>
            <p:nvPr/>
          </p:nvSpPr>
          <p:spPr bwMode="auto">
            <a:xfrm>
              <a:off x="2831" y="1235"/>
              <a:ext cx="57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09" name="Oval 201"/>
            <p:cNvSpPr>
              <a:spLocks noChangeArrowheads="1"/>
            </p:cNvSpPr>
            <p:nvPr/>
          </p:nvSpPr>
          <p:spPr bwMode="auto">
            <a:xfrm>
              <a:off x="2767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0" name="Oval 202"/>
            <p:cNvSpPr>
              <a:spLocks noChangeArrowheads="1"/>
            </p:cNvSpPr>
            <p:nvPr/>
          </p:nvSpPr>
          <p:spPr bwMode="auto">
            <a:xfrm>
              <a:off x="2711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1" name="Oval 203"/>
            <p:cNvSpPr>
              <a:spLocks noChangeArrowheads="1"/>
            </p:cNvSpPr>
            <p:nvPr/>
          </p:nvSpPr>
          <p:spPr bwMode="auto">
            <a:xfrm>
              <a:off x="2647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2" name="Oval 204"/>
            <p:cNvSpPr>
              <a:spLocks noChangeArrowheads="1"/>
            </p:cNvSpPr>
            <p:nvPr/>
          </p:nvSpPr>
          <p:spPr bwMode="auto">
            <a:xfrm>
              <a:off x="2591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3" name="Oval 205"/>
            <p:cNvSpPr>
              <a:spLocks noChangeArrowheads="1"/>
            </p:cNvSpPr>
            <p:nvPr/>
          </p:nvSpPr>
          <p:spPr bwMode="auto">
            <a:xfrm>
              <a:off x="2527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4" name="Oval 206"/>
            <p:cNvSpPr>
              <a:spLocks noChangeArrowheads="1"/>
            </p:cNvSpPr>
            <p:nvPr/>
          </p:nvSpPr>
          <p:spPr bwMode="auto">
            <a:xfrm>
              <a:off x="2471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5" name="Oval 207"/>
            <p:cNvSpPr>
              <a:spLocks noChangeArrowheads="1"/>
            </p:cNvSpPr>
            <p:nvPr/>
          </p:nvSpPr>
          <p:spPr bwMode="auto">
            <a:xfrm>
              <a:off x="2407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6" name="Oval 208"/>
            <p:cNvSpPr>
              <a:spLocks noChangeArrowheads="1"/>
            </p:cNvSpPr>
            <p:nvPr/>
          </p:nvSpPr>
          <p:spPr bwMode="auto">
            <a:xfrm>
              <a:off x="2351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7" name="Oval 209"/>
            <p:cNvSpPr>
              <a:spLocks noChangeArrowheads="1"/>
            </p:cNvSpPr>
            <p:nvPr/>
          </p:nvSpPr>
          <p:spPr bwMode="auto">
            <a:xfrm>
              <a:off x="2295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8" name="Oval 210"/>
            <p:cNvSpPr>
              <a:spLocks noChangeArrowheads="1"/>
            </p:cNvSpPr>
            <p:nvPr/>
          </p:nvSpPr>
          <p:spPr bwMode="auto">
            <a:xfrm>
              <a:off x="223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19" name="Oval 211"/>
            <p:cNvSpPr>
              <a:spLocks noChangeArrowheads="1"/>
            </p:cNvSpPr>
            <p:nvPr/>
          </p:nvSpPr>
          <p:spPr bwMode="auto">
            <a:xfrm>
              <a:off x="217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0" name="Oval 212"/>
            <p:cNvSpPr>
              <a:spLocks noChangeArrowheads="1"/>
            </p:cNvSpPr>
            <p:nvPr/>
          </p:nvSpPr>
          <p:spPr bwMode="auto">
            <a:xfrm>
              <a:off x="211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1" name="Oval 213"/>
            <p:cNvSpPr>
              <a:spLocks noChangeArrowheads="1"/>
            </p:cNvSpPr>
            <p:nvPr/>
          </p:nvSpPr>
          <p:spPr bwMode="auto">
            <a:xfrm>
              <a:off x="3664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2" name="Oval 214"/>
            <p:cNvSpPr>
              <a:spLocks noChangeArrowheads="1"/>
            </p:cNvSpPr>
            <p:nvPr/>
          </p:nvSpPr>
          <p:spPr bwMode="auto">
            <a:xfrm>
              <a:off x="3728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3" name="Oval 215"/>
            <p:cNvSpPr>
              <a:spLocks noChangeArrowheads="1"/>
            </p:cNvSpPr>
            <p:nvPr/>
          </p:nvSpPr>
          <p:spPr bwMode="auto">
            <a:xfrm>
              <a:off x="3784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4" name="Oval 216"/>
            <p:cNvSpPr>
              <a:spLocks noChangeArrowheads="1"/>
            </p:cNvSpPr>
            <p:nvPr/>
          </p:nvSpPr>
          <p:spPr bwMode="auto">
            <a:xfrm>
              <a:off x="3840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5" name="Oval 217"/>
            <p:cNvSpPr>
              <a:spLocks noChangeArrowheads="1"/>
            </p:cNvSpPr>
            <p:nvPr/>
          </p:nvSpPr>
          <p:spPr bwMode="auto">
            <a:xfrm>
              <a:off x="3896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6" name="Oval 218"/>
            <p:cNvSpPr>
              <a:spLocks noChangeArrowheads="1"/>
            </p:cNvSpPr>
            <p:nvPr/>
          </p:nvSpPr>
          <p:spPr bwMode="auto">
            <a:xfrm>
              <a:off x="205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7" name="Oval 219"/>
            <p:cNvSpPr>
              <a:spLocks noChangeArrowheads="1"/>
            </p:cNvSpPr>
            <p:nvPr/>
          </p:nvSpPr>
          <p:spPr bwMode="auto">
            <a:xfrm>
              <a:off x="199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8" name="Oval 220"/>
            <p:cNvSpPr>
              <a:spLocks noChangeArrowheads="1"/>
            </p:cNvSpPr>
            <p:nvPr/>
          </p:nvSpPr>
          <p:spPr bwMode="auto">
            <a:xfrm>
              <a:off x="193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29" name="Oval 221"/>
            <p:cNvSpPr>
              <a:spLocks noChangeArrowheads="1"/>
            </p:cNvSpPr>
            <p:nvPr/>
          </p:nvSpPr>
          <p:spPr bwMode="auto">
            <a:xfrm>
              <a:off x="187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0" name="Oval 222"/>
            <p:cNvSpPr>
              <a:spLocks noChangeArrowheads="1"/>
            </p:cNvSpPr>
            <p:nvPr/>
          </p:nvSpPr>
          <p:spPr bwMode="auto">
            <a:xfrm>
              <a:off x="181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1" name="Oval 223"/>
            <p:cNvSpPr>
              <a:spLocks noChangeArrowheads="1"/>
            </p:cNvSpPr>
            <p:nvPr/>
          </p:nvSpPr>
          <p:spPr bwMode="auto">
            <a:xfrm>
              <a:off x="175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2" name="Oval 224"/>
            <p:cNvSpPr>
              <a:spLocks noChangeArrowheads="1"/>
            </p:cNvSpPr>
            <p:nvPr/>
          </p:nvSpPr>
          <p:spPr bwMode="auto">
            <a:xfrm>
              <a:off x="169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3" name="Oval 225"/>
            <p:cNvSpPr>
              <a:spLocks noChangeArrowheads="1"/>
            </p:cNvSpPr>
            <p:nvPr/>
          </p:nvSpPr>
          <p:spPr bwMode="auto">
            <a:xfrm>
              <a:off x="163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4" name="Oval 226"/>
            <p:cNvSpPr>
              <a:spLocks noChangeArrowheads="1"/>
            </p:cNvSpPr>
            <p:nvPr/>
          </p:nvSpPr>
          <p:spPr bwMode="auto">
            <a:xfrm>
              <a:off x="157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5" name="Oval 227"/>
            <p:cNvSpPr>
              <a:spLocks noChangeArrowheads="1"/>
            </p:cNvSpPr>
            <p:nvPr/>
          </p:nvSpPr>
          <p:spPr bwMode="auto">
            <a:xfrm>
              <a:off x="151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6" name="Oval 228"/>
            <p:cNvSpPr>
              <a:spLocks noChangeArrowheads="1"/>
            </p:cNvSpPr>
            <p:nvPr/>
          </p:nvSpPr>
          <p:spPr bwMode="auto">
            <a:xfrm>
              <a:off x="145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7" name="Oval 229"/>
            <p:cNvSpPr>
              <a:spLocks noChangeArrowheads="1"/>
            </p:cNvSpPr>
            <p:nvPr/>
          </p:nvSpPr>
          <p:spPr bwMode="auto">
            <a:xfrm>
              <a:off x="139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8" name="Oval 230"/>
            <p:cNvSpPr>
              <a:spLocks noChangeArrowheads="1"/>
            </p:cNvSpPr>
            <p:nvPr/>
          </p:nvSpPr>
          <p:spPr bwMode="auto">
            <a:xfrm>
              <a:off x="133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39" name="Oval 231"/>
            <p:cNvSpPr>
              <a:spLocks noChangeArrowheads="1"/>
            </p:cNvSpPr>
            <p:nvPr/>
          </p:nvSpPr>
          <p:spPr bwMode="auto">
            <a:xfrm>
              <a:off x="1279" y="123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0" name="Oval 232"/>
            <p:cNvSpPr>
              <a:spLocks noChangeArrowheads="1"/>
            </p:cNvSpPr>
            <p:nvPr/>
          </p:nvSpPr>
          <p:spPr bwMode="auto">
            <a:xfrm>
              <a:off x="3488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41" name="Oval 233"/>
            <p:cNvSpPr>
              <a:spLocks noChangeArrowheads="1"/>
            </p:cNvSpPr>
            <p:nvPr/>
          </p:nvSpPr>
          <p:spPr bwMode="auto">
            <a:xfrm>
              <a:off x="1215" y="12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4" name="Group 234"/>
          <p:cNvGrpSpPr>
            <a:grpSpLocks/>
          </p:cNvGrpSpPr>
          <p:nvPr/>
        </p:nvGrpSpPr>
        <p:grpSpPr bwMode="auto">
          <a:xfrm>
            <a:off x="3305175" y="2300288"/>
            <a:ext cx="4357688" cy="88900"/>
            <a:chOff x="1207" y="1467"/>
            <a:chExt cx="2745" cy="56"/>
          </a:xfrm>
        </p:grpSpPr>
        <p:sp>
          <p:nvSpPr>
            <p:cNvPr id="52850" name="Oval 235"/>
            <p:cNvSpPr>
              <a:spLocks noChangeArrowheads="1"/>
            </p:cNvSpPr>
            <p:nvPr/>
          </p:nvSpPr>
          <p:spPr bwMode="auto">
            <a:xfrm>
              <a:off x="354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1" name="Oval 236"/>
            <p:cNvSpPr>
              <a:spLocks noChangeArrowheads="1"/>
            </p:cNvSpPr>
            <p:nvPr/>
          </p:nvSpPr>
          <p:spPr bwMode="auto">
            <a:xfrm>
              <a:off x="360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2" name="Oval 237"/>
            <p:cNvSpPr>
              <a:spLocks noChangeArrowheads="1"/>
            </p:cNvSpPr>
            <p:nvPr/>
          </p:nvSpPr>
          <p:spPr bwMode="auto">
            <a:xfrm>
              <a:off x="342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3" name="Oval 238"/>
            <p:cNvSpPr>
              <a:spLocks noChangeArrowheads="1"/>
            </p:cNvSpPr>
            <p:nvPr/>
          </p:nvSpPr>
          <p:spPr bwMode="auto">
            <a:xfrm>
              <a:off x="336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4" name="Oval 239"/>
            <p:cNvSpPr>
              <a:spLocks noChangeArrowheads="1"/>
            </p:cNvSpPr>
            <p:nvPr/>
          </p:nvSpPr>
          <p:spPr bwMode="auto">
            <a:xfrm>
              <a:off x="330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5" name="Oval 240"/>
            <p:cNvSpPr>
              <a:spLocks noChangeArrowheads="1"/>
            </p:cNvSpPr>
            <p:nvPr/>
          </p:nvSpPr>
          <p:spPr bwMode="auto">
            <a:xfrm>
              <a:off x="324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6" name="Oval 241"/>
            <p:cNvSpPr>
              <a:spLocks noChangeArrowheads="1"/>
            </p:cNvSpPr>
            <p:nvPr/>
          </p:nvSpPr>
          <p:spPr bwMode="auto">
            <a:xfrm>
              <a:off x="318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7" name="Oval 242"/>
            <p:cNvSpPr>
              <a:spLocks noChangeArrowheads="1"/>
            </p:cNvSpPr>
            <p:nvPr/>
          </p:nvSpPr>
          <p:spPr bwMode="auto">
            <a:xfrm>
              <a:off x="312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8" name="Oval 243"/>
            <p:cNvSpPr>
              <a:spLocks noChangeArrowheads="1"/>
            </p:cNvSpPr>
            <p:nvPr/>
          </p:nvSpPr>
          <p:spPr bwMode="auto">
            <a:xfrm>
              <a:off x="306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59" name="Oval 244"/>
            <p:cNvSpPr>
              <a:spLocks noChangeArrowheads="1"/>
            </p:cNvSpPr>
            <p:nvPr/>
          </p:nvSpPr>
          <p:spPr bwMode="auto">
            <a:xfrm>
              <a:off x="300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0" name="Oval 245"/>
            <p:cNvSpPr>
              <a:spLocks noChangeArrowheads="1"/>
            </p:cNvSpPr>
            <p:nvPr/>
          </p:nvSpPr>
          <p:spPr bwMode="auto">
            <a:xfrm>
              <a:off x="2944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1" name="Oval 246"/>
            <p:cNvSpPr>
              <a:spLocks noChangeArrowheads="1"/>
            </p:cNvSpPr>
            <p:nvPr/>
          </p:nvSpPr>
          <p:spPr bwMode="auto">
            <a:xfrm>
              <a:off x="288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2" name="Oval 247"/>
            <p:cNvSpPr>
              <a:spLocks noChangeArrowheads="1"/>
            </p:cNvSpPr>
            <p:nvPr/>
          </p:nvSpPr>
          <p:spPr bwMode="auto">
            <a:xfrm>
              <a:off x="2823" y="1467"/>
              <a:ext cx="57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3" name="Oval 248"/>
            <p:cNvSpPr>
              <a:spLocks noChangeArrowheads="1"/>
            </p:cNvSpPr>
            <p:nvPr/>
          </p:nvSpPr>
          <p:spPr bwMode="auto">
            <a:xfrm>
              <a:off x="2759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4" name="Oval 249"/>
            <p:cNvSpPr>
              <a:spLocks noChangeArrowheads="1"/>
            </p:cNvSpPr>
            <p:nvPr/>
          </p:nvSpPr>
          <p:spPr bwMode="auto">
            <a:xfrm>
              <a:off x="2703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5" name="Oval 250"/>
            <p:cNvSpPr>
              <a:spLocks noChangeArrowheads="1"/>
            </p:cNvSpPr>
            <p:nvPr/>
          </p:nvSpPr>
          <p:spPr bwMode="auto">
            <a:xfrm>
              <a:off x="2639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6" name="Oval 251"/>
            <p:cNvSpPr>
              <a:spLocks noChangeArrowheads="1"/>
            </p:cNvSpPr>
            <p:nvPr/>
          </p:nvSpPr>
          <p:spPr bwMode="auto">
            <a:xfrm>
              <a:off x="2583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7" name="Oval 252"/>
            <p:cNvSpPr>
              <a:spLocks noChangeArrowheads="1"/>
            </p:cNvSpPr>
            <p:nvPr/>
          </p:nvSpPr>
          <p:spPr bwMode="auto">
            <a:xfrm>
              <a:off x="2519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8" name="Oval 253"/>
            <p:cNvSpPr>
              <a:spLocks noChangeArrowheads="1"/>
            </p:cNvSpPr>
            <p:nvPr/>
          </p:nvSpPr>
          <p:spPr bwMode="auto">
            <a:xfrm>
              <a:off x="2463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69" name="Oval 254"/>
            <p:cNvSpPr>
              <a:spLocks noChangeArrowheads="1"/>
            </p:cNvSpPr>
            <p:nvPr/>
          </p:nvSpPr>
          <p:spPr bwMode="auto">
            <a:xfrm>
              <a:off x="2399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0" name="Oval 255"/>
            <p:cNvSpPr>
              <a:spLocks noChangeArrowheads="1"/>
            </p:cNvSpPr>
            <p:nvPr/>
          </p:nvSpPr>
          <p:spPr bwMode="auto">
            <a:xfrm>
              <a:off x="2343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1" name="Oval 256"/>
            <p:cNvSpPr>
              <a:spLocks noChangeArrowheads="1"/>
            </p:cNvSpPr>
            <p:nvPr/>
          </p:nvSpPr>
          <p:spPr bwMode="auto">
            <a:xfrm>
              <a:off x="2287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2" name="Oval 257"/>
            <p:cNvSpPr>
              <a:spLocks noChangeArrowheads="1"/>
            </p:cNvSpPr>
            <p:nvPr/>
          </p:nvSpPr>
          <p:spPr bwMode="auto">
            <a:xfrm>
              <a:off x="223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3" name="Oval 258"/>
            <p:cNvSpPr>
              <a:spLocks noChangeArrowheads="1"/>
            </p:cNvSpPr>
            <p:nvPr/>
          </p:nvSpPr>
          <p:spPr bwMode="auto">
            <a:xfrm>
              <a:off x="216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4" name="Oval 259"/>
            <p:cNvSpPr>
              <a:spLocks noChangeArrowheads="1"/>
            </p:cNvSpPr>
            <p:nvPr/>
          </p:nvSpPr>
          <p:spPr bwMode="auto">
            <a:xfrm>
              <a:off x="211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5" name="Oval 260"/>
            <p:cNvSpPr>
              <a:spLocks noChangeArrowheads="1"/>
            </p:cNvSpPr>
            <p:nvPr/>
          </p:nvSpPr>
          <p:spPr bwMode="auto">
            <a:xfrm>
              <a:off x="3656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6" name="Oval 261"/>
            <p:cNvSpPr>
              <a:spLocks noChangeArrowheads="1"/>
            </p:cNvSpPr>
            <p:nvPr/>
          </p:nvSpPr>
          <p:spPr bwMode="auto">
            <a:xfrm>
              <a:off x="3720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7" name="Oval 262"/>
            <p:cNvSpPr>
              <a:spLocks noChangeArrowheads="1"/>
            </p:cNvSpPr>
            <p:nvPr/>
          </p:nvSpPr>
          <p:spPr bwMode="auto">
            <a:xfrm>
              <a:off x="3776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8" name="Oval 263"/>
            <p:cNvSpPr>
              <a:spLocks noChangeArrowheads="1"/>
            </p:cNvSpPr>
            <p:nvPr/>
          </p:nvSpPr>
          <p:spPr bwMode="auto">
            <a:xfrm>
              <a:off x="3832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79" name="Oval 264"/>
            <p:cNvSpPr>
              <a:spLocks noChangeArrowheads="1"/>
            </p:cNvSpPr>
            <p:nvPr/>
          </p:nvSpPr>
          <p:spPr bwMode="auto">
            <a:xfrm>
              <a:off x="3888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0" name="Oval 265"/>
            <p:cNvSpPr>
              <a:spLocks noChangeArrowheads="1"/>
            </p:cNvSpPr>
            <p:nvPr/>
          </p:nvSpPr>
          <p:spPr bwMode="auto">
            <a:xfrm>
              <a:off x="204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1" name="Oval 266"/>
            <p:cNvSpPr>
              <a:spLocks noChangeArrowheads="1"/>
            </p:cNvSpPr>
            <p:nvPr/>
          </p:nvSpPr>
          <p:spPr bwMode="auto">
            <a:xfrm>
              <a:off x="199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2" name="Oval 267"/>
            <p:cNvSpPr>
              <a:spLocks noChangeArrowheads="1"/>
            </p:cNvSpPr>
            <p:nvPr/>
          </p:nvSpPr>
          <p:spPr bwMode="auto">
            <a:xfrm>
              <a:off x="192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3" name="Oval 268"/>
            <p:cNvSpPr>
              <a:spLocks noChangeArrowheads="1"/>
            </p:cNvSpPr>
            <p:nvPr/>
          </p:nvSpPr>
          <p:spPr bwMode="auto">
            <a:xfrm>
              <a:off x="187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4" name="Oval 269"/>
            <p:cNvSpPr>
              <a:spLocks noChangeArrowheads="1"/>
            </p:cNvSpPr>
            <p:nvPr/>
          </p:nvSpPr>
          <p:spPr bwMode="auto">
            <a:xfrm>
              <a:off x="180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5" name="Oval 270"/>
            <p:cNvSpPr>
              <a:spLocks noChangeArrowheads="1"/>
            </p:cNvSpPr>
            <p:nvPr/>
          </p:nvSpPr>
          <p:spPr bwMode="auto">
            <a:xfrm>
              <a:off x="175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6" name="Oval 271"/>
            <p:cNvSpPr>
              <a:spLocks noChangeArrowheads="1"/>
            </p:cNvSpPr>
            <p:nvPr/>
          </p:nvSpPr>
          <p:spPr bwMode="auto">
            <a:xfrm>
              <a:off x="168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7" name="Oval 272"/>
            <p:cNvSpPr>
              <a:spLocks noChangeArrowheads="1"/>
            </p:cNvSpPr>
            <p:nvPr/>
          </p:nvSpPr>
          <p:spPr bwMode="auto">
            <a:xfrm>
              <a:off x="163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8" name="Oval 273"/>
            <p:cNvSpPr>
              <a:spLocks noChangeArrowheads="1"/>
            </p:cNvSpPr>
            <p:nvPr/>
          </p:nvSpPr>
          <p:spPr bwMode="auto">
            <a:xfrm>
              <a:off x="156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89" name="Oval 274"/>
            <p:cNvSpPr>
              <a:spLocks noChangeArrowheads="1"/>
            </p:cNvSpPr>
            <p:nvPr/>
          </p:nvSpPr>
          <p:spPr bwMode="auto">
            <a:xfrm>
              <a:off x="151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0" name="Oval 275"/>
            <p:cNvSpPr>
              <a:spLocks noChangeArrowheads="1"/>
            </p:cNvSpPr>
            <p:nvPr/>
          </p:nvSpPr>
          <p:spPr bwMode="auto">
            <a:xfrm>
              <a:off x="144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1" name="Oval 276"/>
            <p:cNvSpPr>
              <a:spLocks noChangeArrowheads="1"/>
            </p:cNvSpPr>
            <p:nvPr/>
          </p:nvSpPr>
          <p:spPr bwMode="auto">
            <a:xfrm>
              <a:off x="139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2" name="Oval 277"/>
            <p:cNvSpPr>
              <a:spLocks noChangeArrowheads="1"/>
            </p:cNvSpPr>
            <p:nvPr/>
          </p:nvSpPr>
          <p:spPr bwMode="auto">
            <a:xfrm>
              <a:off x="132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3" name="Oval 278"/>
            <p:cNvSpPr>
              <a:spLocks noChangeArrowheads="1"/>
            </p:cNvSpPr>
            <p:nvPr/>
          </p:nvSpPr>
          <p:spPr bwMode="auto">
            <a:xfrm>
              <a:off x="1271" y="146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4" name="Oval 279"/>
            <p:cNvSpPr>
              <a:spLocks noChangeArrowheads="1"/>
            </p:cNvSpPr>
            <p:nvPr/>
          </p:nvSpPr>
          <p:spPr bwMode="auto">
            <a:xfrm>
              <a:off x="3480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5" name="Oval 280"/>
            <p:cNvSpPr>
              <a:spLocks noChangeArrowheads="1"/>
            </p:cNvSpPr>
            <p:nvPr/>
          </p:nvSpPr>
          <p:spPr bwMode="auto">
            <a:xfrm>
              <a:off x="1207" y="146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5" name="Group 281"/>
          <p:cNvGrpSpPr>
            <a:grpSpLocks/>
          </p:cNvGrpSpPr>
          <p:nvPr/>
        </p:nvGrpSpPr>
        <p:grpSpPr bwMode="auto">
          <a:xfrm>
            <a:off x="2924175" y="534988"/>
            <a:ext cx="5830888" cy="4433887"/>
            <a:chOff x="967" y="355"/>
            <a:chExt cx="3673" cy="2793"/>
          </a:xfrm>
        </p:grpSpPr>
        <p:sp>
          <p:nvSpPr>
            <p:cNvPr id="52650" name="Oval 282"/>
            <p:cNvSpPr>
              <a:spLocks noChangeArrowheads="1"/>
            </p:cNvSpPr>
            <p:nvPr/>
          </p:nvSpPr>
          <p:spPr bwMode="auto">
            <a:xfrm>
              <a:off x="1159" y="355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1" name="Oval 283"/>
            <p:cNvSpPr>
              <a:spLocks noChangeArrowheads="1"/>
            </p:cNvSpPr>
            <p:nvPr/>
          </p:nvSpPr>
          <p:spPr bwMode="auto">
            <a:xfrm>
              <a:off x="1111" y="38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2" name="Oval 284"/>
            <p:cNvSpPr>
              <a:spLocks noChangeArrowheads="1"/>
            </p:cNvSpPr>
            <p:nvPr/>
          </p:nvSpPr>
          <p:spPr bwMode="auto">
            <a:xfrm>
              <a:off x="1087" y="49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3" name="Oval 285"/>
            <p:cNvSpPr>
              <a:spLocks noChangeArrowheads="1"/>
            </p:cNvSpPr>
            <p:nvPr/>
          </p:nvSpPr>
          <p:spPr bwMode="auto">
            <a:xfrm>
              <a:off x="1159" y="563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4" name="Oval 286"/>
            <p:cNvSpPr>
              <a:spLocks noChangeArrowheads="1"/>
            </p:cNvSpPr>
            <p:nvPr/>
          </p:nvSpPr>
          <p:spPr bwMode="auto">
            <a:xfrm>
              <a:off x="1111" y="53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5" name="Oval 287"/>
            <p:cNvSpPr>
              <a:spLocks noChangeArrowheads="1"/>
            </p:cNvSpPr>
            <p:nvPr/>
          </p:nvSpPr>
          <p:spPr bwMode="auto">
            <a:xfrm>
              <a:off x="1079" y="43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6" name="Line 288"/>
            <p:cNvSpPr>
              <a:spLocks noChangeShapeType="1"/>
            </p:cNvSpPr>
            <p:nvPr/>
          </p:nvSpPr>
          <p:spPr bwMode="auto">
            <a:xfrm>
              <a:off x="2880" y="531"/>
              <a:ext cx="8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57" name="Line 289"/>
            <p:cNvSpPr>
              <a:spLocks noChangeShapeType="1"/>
            </p:cNvSpPr>
            <p:nvPr/>
          </p:nvSpPr>
          <p:spPr bwMode="auto">
            <a:xfrm>
              <a:off x="4472" y="787"/>
              <a:ext cx="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58" name="Oval 290"/>
            <p:cNvSpPr>
              <a:spLocks noChangeArrowheads="1"/>
            </p:cNvSpPr>
            <p:nvPr/>
          </p:nvSpPr>
          <p:spPr bwMode="auto">
            <a:xfrm>
              <a:off x="3952" y="587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59" name="Oval 291"/>
            <p:cNvSpPr>
              <a:spLocks noChangeArrowheads="1"/>
            </p:cNvSpPr>
            <p:nvPr/>
          </p:nvSpPr>
          <p:spPr bwMode="auto">
            <a:xfrm>
              <a:off x="3992" y="62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0" name="Oval 292"/>
            <p:cNvSpPr>
              <a:spLocks noChangeArrowheads="1"/>
            </p:cNvSpPr>
            <p:nvPr/>
          </p:nvSpPr>
          <p:spPr bwMode="auto">
            <a:xfrm>
              <a:off x="4008" y="683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1" name="Oval 293"/>
            <p:cNvSpPr>
              <a:spLocks noChangeArrowheads="1"/>
            </p:cNvSpPr>
            <p:nvPr/>
          </p:nvSpPr>
          <p:spPr bwMode="auto">
            <a:xfrm>
              <a:off x="4000" y="74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2" name="Oval 294"/>
            <p:cNvSpPr>
              <a:spLocks noChangeArrowheads="1"/>
            </p:cNvSpPr>
            <p:nvPr/>
          </p:nvSpPr>
          <p:spPr bwMode="auto">
            <a:xfrm>
              <a:off x="3960" y="779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3" name="Oval 295"/>
            <p:cNvSpPr>
              <a:spLocks noChangeArrowheads="1"/>
            </p:cNvSpPr>
            <p:nvPr/>
          </p:nvSpPr>
          <p:spPr bwMode="auto">
            <a:xfrm>
              <a:off x="1159" y="795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4" name="Oval 296"/>
            <p:cNvSpPr>
              <a:spLocks noChangeArrowheads="1"/>
            </p:cNvSpPr>
            <p:nvPr/>
          </p:nvSpPr>
          <p:spPr bwMode="auto">
            <a:xfrm>
              <a:off x="1103" y="811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5" name="Oval 297"/>
            <p:cNvSpPr>
              <a:spLocks noChangeArrowheads="1"/>
            </p:cNvSpPr>
            <p:nvPr/>
          </p:nvSpPr>
          <p:spPr bwMode="auto">
            <a:xfrm>
              <a:off x="1071" y="85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6" name="Oval 298"/>
            <p:cNvSpPr>
              <a:spLocks noChangeArrowheads="1"/>
            </p:cNvSpPr>
            <p:nvPr/>
          </p:nvSpPr>
          <p:spPr bwMode="auto">
            <a:xfrm>
              <a:off x="1055" y="91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7" name="Oval 299"/>
            <p:cNvSpPr>
              <a:spLocks noChangeArrowheads="1"/>
            </p:cNvSpPr>
            <p:nvPr/>
          </p:nvSpPr>
          <p:spPr bwMode="auto">
            <a:xfrm>
              <a:off x="1063" y="9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8" name="Oval 300"/>
            <p:cNvSpPr>
              <a:spLocks noChangeArrowheads="1"/>
            </p:cNvSpPr>
            <p:nvPr/>
          </p:nvSpPr>
          <p:spPr bwMode="auto">
            <a:xfrm>
              <a:off x="1103" y="101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69" name="Oval 301"/>
            <p:cNvSpPr>
              <a:spLocks noChangeArrowheads="1"/>
            </p:cNvSpPr>
            <p:nvPr/>
          </p:nvSpPr>
          <p:spPr bwMode="auto">
            <a:xfrm>
              <a:off x="1159" y="101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0" name="Line 302"/>
            <p:cNvSpPr>
              <a:spLocks noChangeShapeType="1"/>
            </p:cNvSpPr>
            <p:nvPr/>
          </p:nvSpPr>
          <p:spPr bwMode="auto">
            <a:xfrm>
              <a:off x="2711" y="963"/>
              <a:ext cx="1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71" name="Oval 303"/>
            <p:cNvSpPr>
              <a:spLocks noChangeArrowheads="1"/>
            </p:cNvSpPr>
            <p:nvPr/>
          </p:nvSpPr>
          <p:spPr bwMode="auto">
            <a:xfrm>
              <a:off x="3960" y="1019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2" name="Oval 304"/>
            <p:cNvSpPr>
              <a:spLocks noChangeArrowheads="1"/>
            </p:cNvSpPr>
            <p:nvPr/>
          </p:nvSpPr>
          <p:spPr bwMode="auto">
            <a:xfrm>
              <a:off x="4008" y="1051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3" name="Oval 305"/>
            <p:cNvSpPr>
              <a:spLocks noChangeArrowheads="1"/>
            </p:cNvSpPr>
            <p:nvPr/>
          </p:nvSpPr>
          <p:spPr bwMode="auto">
            <a:xfrm>
              <a:off x="4032" y="111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4" name="Oval 306"/>
            <p:cNvSpPr>
              <a:spLocks noChangeArrowheads="1"/>
            </p:cNvSpPr>
            <p:nvPr/>
          </p:nvSpPr>
          <p:spPr bwMode="auto">
            <a:xfrm>
              <a:off x="4032" y="117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5" name="Oval 307"/>
            <p:cNvSpPr>
              <a:spLocks noChangeArrowheads="1"/>
            </p:cNvSpPr>
            <p:nvPr/>
          </p:nvSpPr>
          <p:spPr bwMode="auto">
            <a:xfrm>
              <a:off x="1871" y="171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6" name="Oval 308"/>
            <p:cNvSpPr>
              <a:spLocks noChangeArrowheads="1"/>
            </p:cNvSpPr>
            <p:nvPr/>
          </p:nvSpPr>
          <p:spPr bwMode="auto">
            <a:xfrm>
              <a:off x="4008" y="1219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7" name="Oval 309"/>
            <p:cNvSpPr>
              <a:spLocks noChangeArrowheads="1"/>
            </p:cNvSpPr>
            <p:nvPr/>
          </p:nvSpPr>
          <p:spPr bwMode="auto">
            <a:xfrm>
              <a:off x="3960" y="1235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8" name="Oval 310"/>
            <p:cNvSpPr>
              <a:spLocks noChangeArrowheads="1"/>
            </p:cNvSpPr>
            <p:nvPr/>
          </p:nvSpPr>
          <p:spPr bwMode="auto">
            <a:xfrm>
              <a:off x="1167" y="1459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79" name="Oval 311"/>
            <p:cNvSpPr>
              <a:spLocks noChangeArrowheads="1"/>
            </p:cNvSpPr>
            <p:nvPr/>
          </p:nvSpPr>
          <p:spPr bwMode="auto">
            <a:xfrm>
              <a:off x="1087" y="138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0" name="Oval 312"/>
            <p:cNvSpPr>
              <a:spLocks noChangeArrowheads="1"/>
            </p:cNvSpPr>
            <p:nvPr/>
          </p:nvSpPr>
          <p:spPr bwMode="auto">
            <a:xfrm>
              <a:off x="1111" y="1435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1" name="Oval 313"/>
            <p:cNvSpPr>
              <a:spLocks noChangeArrowheads="1"/>
            </p:cNvSpPr>
            <p:nvPr/>
          </p:nvSpPr>
          <p:spPr bwMode="auto">
            <a:xfrm>
              <a:off x="1159" y="1243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2" name="Oval 314"/>
            <p:cNvSpPr>
              <a:spLocks noChangeArrowheads="1"/>
            </p:cNvSpPr>
            <p:nvPr/>
          </p:nvSpPr>
          <p:spPr bwMode="auto">
            <a:xfrm>
              <a:off x="1111" y="1275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3" name="Oval 315"/>
            <p:cNvSpPr>
              <a:spLocks noChangeArrowheads="1"/>
            </p:cNvSpPr>
            <p:nvPr/>
          </p:nvSpPr>
          <p:spPr bwMode="auto">
            <a:xfrm>
              <a:off x="1095" y="1331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4" name="Oval 316"/>
            <p:cNvSpPr>
              <a:spLocks noChangeArrowheads="1"/>
            </p:cNvSpPr>
            <p:nvPr/>
          </p:nvSpPr>
          <p:spPr bwMode="auto">
            <a:xfrm>
              <a:off x="3936" y="1491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5" name="Oval 317"/>
            <p:cNvSpPr>
              <a:spLocks noChangeArrowheads="1"/>
            </p:cNvSpPr>
            <p:nvPr/>
          </p:nvSpPr>
          <p:spPr bwMode="auto">
            <a:xfrm>
              <a:off x="3960" y="154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6" name="Oval 318"/>
            <p:cNvSpPr>
              <a:spLocks noChangeArrowheads="1"/>
            </p:cNvSpPr>
            <p:nvPr/>
          </p:nvSpPr>
          <p:spPr bwMode="auto">
            <a:xfrm>
              <a:off x="373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7" name="Oval 319"/>
            <p:cNvSpPr>
              <a:spLocks noChangeArrowheads="1"/>
            </p:cNvSpPr>
            <p:nvPr/>
          </p:nvSpPr>
          <p:spPr bwMode="auto">
            <a:xfrm>
              <a:off x="3968" y="1603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8" name="Oval 320"/>
            <p:cNvSpPr>
              <a:spLocks noChangeArrowheads="1"/>
            </p:cNvSpPr>
            <p:nvPr/>
          </p:nvSpPr>
          <p:spPr bwMode="auto">
            <a:xfrm>
              <a:off x="3952" y="165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89" name="Oval 321"/>
            <p:cNvSpPr>
              <a:spLocks noChangeArrowheads="1"/>
            </p:cNvSpPr>
            <p:nvPr/>
          </p:nvSpPr>
          <p:spPr bwMode="auto">
            <a:xfrm>
              <a:off x="3912" y="169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0" name="Oval 322"/>
            <p:cNvSpPr>
              <a:spLocks noChangeArrowheads="1"/>
            </p:cNvSpPr>
            <p:nvPr/>
          </p:nvSpPr>
          <p:spPr bwMode="auto">
            <a:xfrm>
              <a:off x="3856" y="1707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1" name="Oval 323"/>
            <p:cNvSpPr>
              <a:spLocks noChangeArrowheads="1"/>
            </p:cNvSpPr>
            <p:nvPr/>
          </p:nvSpPr>
          <p:spPr bwMode="auto">
            <a:xfrm>
              <a:off x="379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2" name="Oval 324"/>
            <p:cNvSpPr>
              <a:spLocks noChangeArrowheads="1"/>
            </p:cNvSpPr>
            <p:nvPr/>
          </p:nvSpPr>
          <p:spPr bwMode="auto">
            <a:xfrm>
              <a:off x="367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3" name="Oval 325"/>
            <p:cNvSpPr>
              <a:spLocks noChangeArrowheads="1"/>
            </p:cNvSpPr>
            <p:nvPr/>
          </p:nvSpPr>
          <p:spPr bwMode="auto">
            <a:xfrm>
              <a:off x="361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4" name="Oval 326"/>
            <p:cNvSpPr>
              <a:spLocks noChangeArrowheads="1"/>
            </p:cNvSpPr>
            <p:nvPr/>
          </p:nvSpPr>
          <p:spPr bwMode="auto">
            <a:xfrm>
              <a:off x="355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5" name="Oval 327"/>
            <p:cNvSpPr>
              <a:spLocks noChangeArrowheads="1"/>
            </p:cNvSpPr>
            <p:nvPr/>
          </p:nvSpPr>
          <p:spPr bwMode="auto">
            <a:xfrm>
              <a:off x="349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6" name="Oval 328"/>
            <p:cNvSpPr>
              <a:spLocks noChangeArrowheads="1"/>
            </p:cNvSpPr>
            <p:nvPr/>
          </p:nvSpPr>
          <p:spPr bwMode="auto">
            <a:xfrm>
              <a:off x="343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7" name="Oval 329"/>
            <p:cNvSpPr>
              <a:spLocks noChangeArrowheads="1"/>
            </p:cNvSpPr>
            <p:nvPr/>
          </p:nvSpPr>
          <p:spPr bwMode="auto">
            <a:xfrm>
              <a:off x="337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8" name="Oval 330"/>
            <p:cNvSpPr>
              <a:spLocks noChangeArrowheads="1"/>
            </p:cNvSpPr>
            <p:nvPr/>
          </p:nvSpPr>
          <p:spPr bwMode="auto">
            <a:xfrm>
              <a:off x="331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99" name="Oval 331"/>
            <p:cNvSpPr>
              <a:spLocks noChangeArrowheads="1"/>
            </p:cNvSpPr>
            <p:nvPr/>
          </p:nvSpPr>
          <p:spPr bwMode="auto">
            <a:xfrm>
              <a:off x="325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0" name="Oval 332"/>
            <p:cNvSpPr>
              <a:spLocks noChangeArrowheads="1"/>
            </p:cNvSpPr>
            <p:nvPr/>
          </p:nvSpPr>
          <p:spPr bwMode="auto">
            <a:xfrm>
              <a:off x="319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1" name="Oval 333"/>
            <p:cNvSpPr>
              <a:spLocks noChangeArrowheads="1"/>
            </p:cNvSpPr>
            <p:nvPr/>
          </p:nvSpPr>
          <p:spPr bwMode="auto">
            <a:xfrm>
              <a:off x="313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2" name="Oval 334"/>
            <p:cNvSpPr>
              <a:spLocks noChangeArrowheads="1"/>
            </p:cNvSpPr>
            <p:nvPr/>
          </p:nvSpPr>
          <p:spPr bwMode="auto">
            <a:xfrm>
              <a:off x="307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3" name="Oval 335"/>
            <p:cNvSpPr>
              <a:spLocks noChangeArrowheads="1"/>
            </p:cNvSpPr>
            <p:nvPr/>
          </p:nvSpPr>
          <p:spPr bwMode="auto">
            <a:xfrm>
              <a:off x="301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4" name="Oval 336"/>
            <p:cNvSpPr>
              <a:spLocks noChangeArrowheads="1"/>
            </p:cNvSpPr>
            <p:nvPr/>
          </p:nvSpPr>
          <p:spPr bwMode="auto">
            <a:xfrm>
              <a:off x="2952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5" name="Oval 337"/>
            <p:cNvSpPr>
              <a:spLocks noChangeArrowheads="1"/>
            </p:cNvSpPr>
            <p:nvPr/>
          </p:nvSpPr>
          <p:spPr bwMode="auto">
            <a:xfrm>
              <a:off x="2896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6" name="Oval 338"/>
            <p:cNvSpPr>
              <a:spLocks noChangeArrowheads="1"/>
            </p:cNvSpPr>
            <p:nvPr/>
          </p:nvSpPr>
          <p:spPr bwMode="auto">
            <a:xfrm>
              <a:off x="2831" y="1707"/>
              <a:ext cx="65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7" name="Oval 339"/>
            <p:cNvSpPr>
              <a:spLocks noChangeArrowheads="1"/>
            </p:cNvSpPr>
            <p:nvPr/>
          </p:nvSpPr>
          <p:spPr bwMode="auto">
            <a:xfrm>
              <a:off x="277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8" name="Oval 340"/>
            <p:cNvSpPr>
              <a:spLocks noChangeArrowheads="1"/>
            </p:cNvSpPr>
            <p:nvPr/>
          </p:nvSpPr>
          <p:spPr bwMode="auto">
            <a:xfrm>
              <a:off x="271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09" name="Oval 341"/>
            <p:cNvSpPr>
              <a:spLocks noChangeArrowheads="1"/>
            </p:cNvSpPr>
            <p:nvPr/>
          </p:nvSpPr>
          <p:spPr bwMode="auto">
            <a:xfrm>
              <a:off x="265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0" name="Oval 342"/>
            <p:cNvSpPr>
              <a:spLocks noChangeArrowheads="1"/>
            </p:cNvSpPr>
            <p:nvPr/>
          </p:nvSpPr>
          <p:spPr bwMode="auto">
            <a:xfrm>
              <a:off x="259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1" name="Oval 343"/>
            <p:cNvSpPr>
              <a:spLocks noChangeArrowheads="1"/>
            </p:cNvSpPr>
            <p:nvPr/>
          </p:nvSpPr>
          <p:spPr bwMode="auto">
            <a:xfrm>
              <a:off x="253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2" name="Oval 344"/>
            <p:cNvSpPr>
              <a:spLocks noChangeArrowheads="1"/>
            </p:cNvSpPr>
            <p:nvPr/>
          </p:nvSpPr>
          <p:spPr bwMode="auto">
            <a:xfrm>
              <a:off x="247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3" name="Oval 345"/>
            <p:cNvSpPr>
              <a:spLocks noChangeArrowheads="1"/>
            </p:cNvSpPr>
            <p:nvPr/>
          </p:nvSpPr>
          <p:spPr bwMode="auto">
            <a:xfrm>
              <a:off x="241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4" name="Oval 346"/>
            <p:cNvSpPr>
              <a:spLocks noChangeArrowheads="1"/>
            </p:cNvSpPr>
            <p:nvPr/>
          </p:nvSpPr>
          <p:spPr bwMode="auto">
            <a:xfrm>
              <a:off x="229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5" name="Oval 347"/>
            <p:cNvSpPr>
              <a:spLocks noChangeArrowheads="1"/>
            </p:cNvSpPr>
            <p:nvPr/>
          </p:nvSpPr>
          <p:spPr bwMode="auto">
            <a:xfrm>
              <a:off x="223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6" name="Oval 348"/>
            <p:cNvSpPr>
              <a:spLocks noChangeArrowheads="1"/>
            </p:cNvSpPr>
            <p:nvPr/>
          </p:nvSpPr>
          <p:spPr bwMode="auto">
            <a:xfrm>
              <a:off x="217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7" name="Oval 349"/>
            <p:cNvSpPr>
              <a:spLocks noChangeArrowheads="1"/>
            </p:cNvSpPr>
            <p:nvPr/>
          </p:nvSpPr>
          <p:spPr bwMode="auto">
            <a:xfrm>
              <a:off x="211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8" name="Oval 350"/>
            <p:cNvSpPr>
              <a:spLocks noChangeArrowheads="1"/>
            </p:cNvSpPr>
            <p:nvPr/>
          </p:nvSpPr>
          <p:spPr bwMode="auto">
            <a:xfrm>
              <a:off x="205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19" name="Oval 351"/>
            <p:cNvSpPr>
              <a:spLocks noChangeArrowheads="1"/>
            </p:cNvSpPr>
            <p:nvPr/>
          </p:nvSpPr>
          <p:spPr bwMode="auto">
            <a:xfrm>
              <a:off x="199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0" name="Oval 352"/>
            <p:cNvSpPr>
              <a:spLocks noChangeArrowheads="1"/>
            </p:cNvSpPr>
            <p:nvPr/>
          </p:nvSpPr>
          <p:spPr bwMode="auto">
            <a:xfrm>
              <a:off x="1935" y="1707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1" name="Oval 353"/>
            <p:cNvSpPr>
              <a:spLocks noChangeArrowheads="1"/>
            </p:cNvSpPr>
            <p:nvPr/>
          </p:nvSpPr>
          <p:spPr bwMode="auto">
            <a:xfrm>
              <a:off x="1815" y="1731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2" name="Oval 354"/>
            <p:cNvSpPr>
              <a:spLocks noChangeArrowheads="1"/>
            </p:cNvSpPr>
            <p:nvPr/>
          </p:nvSpPr>
          <p:spPr bwMode="auto">
            <a:xfrm>
              <a:off x="1759" y="174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3" name="Oval 355"/>
            <p:cNvSpPr>
              <a:spLocks noChangeArrowheads="1"/>
            </p:cNvSpPr>
            <p:nvPr/>
          </p:nvSpPr>
          <p:spPr bwMode="auto">
            <a:xfrm>
              <a:off x="1703" y="1771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4" name="Oval 356"/>
            <p:cNvSpPr>
              <a:spLocks noChangeArrowheads="1"/>
            </p:cNvSpPr>
            <p:nvPr/>
          </p:nvSpPr>
          <p:spPr bwMode="auto">
            <a:xfrm>
              <a:off x="1647" y="179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5" name="Oval 357"/>
            <p:cNvSpPr>
              <a:spLocks noChangeArrowheads="1"/>
            </p:cNvSpPr>
            <p:nvPr/>
          </p:nvSpPr>
          <p:spPr bwMode="auto">
            <a:xfrm>
              <a:off x="1599" y="181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6" name="Oval 358"/>
            <p:cNvSpPr>
              <a:spLocks noChangeArrowheads="1"/>
            </p:cNvSpPr>
            <p:nvPr/>
          </p:nvSpPr>
          <p:spPr bwMode="auto">
            <a:xfrm>
              <a:off x="1543" y="1843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7" name="Oval 359"/>
            <p:cNvSpPr>
              <a:spLocks noChangeArrowheads="1"/>
            </p:cNvSpPr>
            <p:nvPr/>
          </p:nvSpPr>
          <p:spPr bwMode="auto">
            <a:xfrm>
              <a:off x="1495" y="1875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8" name="Oval 360"/>
            <p:cNvSpPr>
              <a:spLocks noChangeArrowheads="1"/>
            </p:cNvSpPr>
            <p:nvPr/>
          </p:nvSpPr>
          <p:spPr bwMode="auto">
            <a:xfrm>
              <a:off x="1455" y="1915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29" name="Oval 361"/>
            <p:cNvSpPr>
              <a:spLocks noChangeArrowheads="1"/>
            </p:cNvSpPr>
            <p:nvPr/>
          </p:nvSpPr>
          <p:spPr bwMode="auto">
            <a:xfrm>
              <a:off x="1415" y="1955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0" name="Oval 362"/>
            <p:cNvSpPr>
              <a:spLocks noChangeArrowheads="1"/>
            </p:cNvSpPr>
            <p:nvPr/>
          </p:nvSpPr>
          <p:spPr bwMode="auto">
            <a:xfrm>
              <a:off x="1375" y="2003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1" name="Oval 363"/>
            <p:cNvSpPr>
              <a:spLocks noChangeArrowheads="1"/>
            </p:cNvSpPr>
            <p:nvPr/>
          </p:nvSpPr>
          <p:spPr bwMode="auto">
            <a:xfrm>
              <a:off x="1215" y="254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2" name="Oval 364"/>
            <p:cNvSpPr>
              <a:spLocks noChangeArrowheads="1"/>
            </p:cNvSpPr>
            <p:nvPr/>
          </p:nvSpPr>
          <p:spPr bwMode="auto">
            <a:xfrm>
              <a:off x="1351" y="2051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3" name="Oval 365"/>
            <p:cNvSpPr>
              <a:spLocks noChangeArrowheads="1"/>
            </p:cNvSpPr>
            <p:nvPr/>
          </p:nvSpPr>
          <p:spPr bwMode="auto">
            <a:xfrm>
              <a:off x="1319" y="2099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4" name="Oval 366"/>
            <p:cNvSpPr>
              <a:spLocks noChangeArrowheads="1"/>
            </p:cNvSpPr>
            <p:nvPr/>
          </p:nvSpPr>
          <p:spPr bwMode="auto">
            <a:xfrm>
              <a:off x="1295" y="2147"/>
              <a:ext cx="56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5" name="Oval 367"/>
            <p:cNvSpPr>
              <a:spLocks noChangeArrowheads="1"/>
            </p:cNvSpPr>
            <p:nvPr/>
          </p:nvSpPr>
          <p:spPr bwMode="auto">
            <a:xfrm>
              <a:off x="1279" y="220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6" name="Oval 368"/>
            <p:cNvSpPr>
              <a:spLocks noChangeArrowheads="1"/>
            </p:cNvSpPr>
            <p:nvPr/>
          </p:nvSpPr>
          <p:spPr bwMode="auto">
            <a:xfrm>
              <a:off x="1255" y="22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7" name="Oval 369"/>
            <p:cNvSpPr>
              <a:spLocks noChangeArrowheads="1"/>
            </p:cNvSpPr>
            <p:nvPr/>
          </p:nvSpPr>
          <p:spPr bwMode="auto">
            <a:xfrm>
              <a:off x="1239" y="231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8" name="Oval 370"/>
            <p:cNvSpPr>
              <a:spLocks noChangeArrowheads="1"/>
            </p:cNvSpPr>
            <p:nvPr/>
          </p:nvSpPr>
          <p:spPr bwMode="auto">
            <a:xfrm>
              <a:off x="1231" y="237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39" name="Oval 371"/>
            <p:cNvSpPr>
              <a:spLocks noChangeArrowheads="1"/>
            </p:cNvSpPr>
            <p:nvPr/>
          </p:nvSpPr>
          <p:spPr bwMode="auto">
            <a:xfrm>
              <a:off x="1215" y="242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0" name="Oval 372"/>
            <p:cNvSpPr>
              <a:spLocks noChangeArrowheads="1"/>
            </p:cNvSpPr>
            <p:nvPr/>
          </p:nvSpPr>
          <p:spPr bwMode="auto">
            <a:xfrm>
              <a:off x="1215" y="24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1" name="Oval 373"/>
            <p:cNvSpPr>
              <a:spLocks noChangeArrowheads="1"/>
            </p:cNvSpPr>
            <p:nvPr/>
          </p:nvSpPr>
          <p:spPr bwMode="auto">
            <a:xfrm>
              <a:off x="2351" y="1707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2" name="Oval 374"/>
            <p:cNvSpPr>
              <a:spLocks noChangeArrowheads="1"/>
            </p:cNvSpPr>
            <p:nvPr/>
          </p:nvSpPr>
          <p:spPr bwMode="auto">
            <a:xfrm>
              <a:off x="1215" y="260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3" name="Oval 375"/>
            <p:cNvSpPr>
              <a:spLocks noChangeArrowheads="1"/>
            </p:cNvSpPr>
            <p:nvPr/>
          </p:nvSpPr>
          <p:spPr bwMode="auto">
            <a:xfrm>
              <a:off x="1263" y="2676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4" name="Oval 376"/>
            <p:cNvSpPr>
              <a:spLocks noChangeArrowheads="1"/>
            </p:cNvSpPr>
            <p:nvPr/>
          </p:nvSpPr>
          <p:spPr bwMode="auto">
            <a:xfrm>
              <a:off x="1279" y="260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" name="Oval 377"/>
            <p:cNvSpPr>
              <a:spLocks noChangeArrowheads="1"/>
            </p:cNvSpPr>
            <p:nvPr/>
          </p:nvSpPr>
          <p:spPr bwMode="auto">
            <a:xfrm>
              <a:off x="1223" y="274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6" name="Oval 378"/>
            <p:cNvSpPr>
              <a:spLocks noChangeArrowheads="1"/>
            </p:cNvSpPr>
            <p:nvPr/>
          </p:nvSpPr>
          <p:spPr bwMode="auto">
            <a:xfrm>
              <a:off x="1375" y="265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" name="Oval 379"/>
            <p:cNvSpPr>
              <a:spLocks noChangeArrowheads="1"/>
            </p:cNvSpPr>
            <p:nvPr/>
          </p:nvSpPr>
          <p:spPr bwMode="auto">
            <a:xfrm>
              <a:off x="1335" y="260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" name="Oval 380"/>
            <p:cNvSpPr>
              <a:spLocks noChangeArrowheads="1"/>
            </p:cNvSpPr>
            <p:nvPr/>
          </p:nvSpPr>
          <p:spPr bwMode="auto">
            <a:xfrm>
              <a:off x="1207" y="268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" name="Oval 381"/>
            <p:cNvSpPr>
              <a:spLocks noChangeArrowheads="1"/>
            </p:cNvSpPr>
            <p:nvPr/>
          </p:nvSpPr>
          <p:spPr bwMode="auto">
            <a:xfrm>
              <a:off x="1319" y="26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0" name="Oval 382"/>
            <p:cNvSpPr>
              <a:spLocks noChangeArrowheads="1"/>
            </p:cNvSpPr>
            <p:nvPr/>
          </p:nvSpPr>
          <p:spPr bwMode="auto">
            <a:xfrm>
              <a:off x="1279" y="274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1" name="Oval 383"/>
            <p:cNvSpPr>
              <a:spLocks noChangeArrowheads="1"/>
            </p:cNvSpPr>
            <p:nvPr/>
          </p:nvSpPr>
          <p:spPr bwMode="auto">
            <a:xfrm>
              <a:off x="1343" y="274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2" name="Oval 384"/>
            <p:cNvSpPr>
              <a:spLocks noChangeArrowheads="1"/>
            </p:cNvSpPr>
            <p:nvPr/>
          </p:nvSpPr>
          <p:spPr bwMode="auto">
            <a:xfrm>
              <a:off x="1391" y="276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3" name="Oval 385"/>
            <p:cNvSpPr>
              <a:spLocks noChangeArrowheads="1"/>
            </p:cNvSpPr>
            <p:nvPr/>
          </p:nvSpPr>
          <p:spPr bwMode="auto">
            <a:xfrm>
              <a:off x="1335" y="279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4" name="Oval 386"/>
            <p:cNvSpPr>
              <a:spLocks noChangeArrowheads="1"/>
            </p:cNvSpPr>
            <p:nvPr/>
          </p:nvSpPr>
          <p:spPr bwMode="auto">
            <a:xfrm>
              <a:off x="1279" y="28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5" name="Oval 387"/>
            <p:cNvSpPr>
              <a:spLocks noChangeArrowheads="1"/>
            </p:cNvSpPr>
            <p:nvPr/>
          </p:nvSpPr>
          <p:spPr bwMode="auto">
            <a:xfrm>
              <a:off x="1223" y="281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6" name="Oval 388"/>
            <p:cNvSpPr>
              <a:spLocks noChangeArrowheads="1"/>
            </p:cNvSpPr>
            <p:nvPr/>
          </p:nvSpPr>
          <p:spPr bwMode="auto">
            <a:xfrm>
              <a:off x="1239" y="286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7" name="Oval 389"/>
            <p:cNvSpPr>
              <a:spLocks noChangeArrowheads="1"/>
            </p:cNvSpPr>
            <p:nvPr/>
          </p:nvSpPr>
          <p:spPr bwMode="auto">
            <a:xfrm>
              <a:off x="1303" y="286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8" name="Oval 390"/>
            <p:cNvSpPr>
              <a:spLocks noChangeArrowheads="1"/>
            </p:cNvSpPr>
            <p:nvPr/>
          </p:nvSpPr>
          <p:spPr bwMode="auto">
            <a:xfrm>
              <a:off x="1359" y="28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59" name="Oval 391"/>
            <p:cNvSpPr>
              <a:spLocks noChangeArrowheads="1"/>
            </p:cNvSpPr>
            <p:nvPr/>
          </p:nvSpPr>
          <p:spPr bwMode="auto">
            <a:xfrm>
              <a:off x="1407" y="291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0" name="Oval 392"/>
            <p:cNvSpPr>
              <a:spLocks noChangeArrowheads="1"/>
            </p:cNvSpPr>
            <p:nvPr/>
          </p:nvSpPr>
          <p:spPr bwMode="auto">
            <a:xfrm>
              <a:off x="1351" y="294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1" name="Oval 393"/>
            <p:cNvSpPr>
              <a:spLocks noChangeArrowheads="1"/>
            </p:cNvSpPr>
            <p:nvPr/>
          </p:nvSpPr>
          <p:spPr bwMode="auto">
            <a:xfrm>
              <a:off x="1295" y="295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2" name="Oval 394"/>
            <p:cNvSpPr>
              <a:spLocks noChangeArrowheads="1"/>
            </p:cNvSpPr>
            <p:nvPr/>
          </p:nvSpPr>
          <p:spPr bwMode="auto">
            <a:xfrm>
              <a:off x="1239" y="296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3" name="Oval 395"/>
            <p:cNvSpPr>
              <a:spLocks noChangeArrowheads="1"/>
            </p:cNvSpPr>
            <p:nvPr/>
          </p:nvSpPr>
          <p:spPr bwMode="auto">
            <a:xfrm>
              <a:off x="1247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4" name="Line 396"/>
            <p:cNvSpPr>
              <a:spLocks noChangeShapeType="1"/>
            </p:cNvSpPr>
            <p:nvPr/>
          </p:nvSpPr>
          <p:spPr bwMode="auto">
            <a:xfrm>
              <a:off x="999" y="2604"/>
              <a:ext cx="364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765" name="Line 397"/>
            <p:cNvSpPr>
              <a:spLocks noChangeShapeType="1"/>
            </p:cNvSpPr>
            <p:nvPr/>
          </p:nvSpPr>
          <p:spPr bwMode="auto">
            <a:xfrm>
              <a:off x="967" y="3084"/>
              <a:ext cx="36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766" name="Oval 398"/>
            <p:cNvSpPr>
              <a:spLocks noChangeArrowheads="1"/>
            </p:cNvSpPr>
            <p:nvPr/>
          </p:nvSpPr>
          <p:spPr bwMode="auto">
            <a:xfrm>
              <a:off x="1671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7" name="Oval 399"/>
            <p:cNvSpPr>
              <a:spLocks noChangeArrowheads="1"/>
            </p:cNvSpPr>
            <p:nvPr/>
          </p:nvSpPr>
          <p:spPr bwMode="auto">
            <a:xfrm>
              <a:off x="1687" y="260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8" name="Oval 400"/>
            <p:cNvSpPr>
              <a:spLocks noChangeArrowheads="1"/>
            </p:cNvSpPr>
            <p:nvPr/>
          </p:nvSpPr>
          <p:spPr bwMode="auto">
            <a:xfrm>
              <a:off x="1751" y="261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69" name="Oval 401"/>
            <p:cNvSpPr>
              <a:spLocks noChangeArrowheads="1"/>
            </p:cNvSpPr>
            <p:nvPr/>
          </p:nvSpPr>
          <p:spPr bwMode="auto">
            <a:xfrm>
              <a:off x="2111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0" name="Oval 402"/>
            <p:cNvSpPr>
              <a:spLocks noChangeArrowheads="1"/>
            </p:cNvSpPr>
            <p:nvPr/>
          </p:nvSpPr>
          <p:spPr bwMode="auto">
            <a:xfrm>
              <a:off x="2175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1" name="Oval 403"/>
            <p:cNvSpPr>
              <a:spLocks noChangeArrowheads="1"/>
            </p:cNvSpPr>
            <p:nvPr/>
          </p:nvSpPr>
          <p:spPr bwMode="auto">
            <a:xfrm>
              <a:off x="2231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2" name="Oval 404"/>
            <p:cNvSpPr>
              <a:spLocks noChangeArrowheads="1"/>
            </p:cNvSpPr>
            <p:nvPr/>
          </p:nvSpPr>
          <p:spPr bwMode="auto">
            <a:xfrm>
              <a:off x="2719" y="266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3" name="Oval 405"/>
            <p:cNvSpPr>
              <a:spLocks noChangeArrowheads="1"/>
            </p:cNvSpPr>
            <p:nvPr/>
          </p:nvSpPr>
          <p:spPr bwMode="auto">
            <a:xfrm>
              <a:off x="2615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4" name="Oval 406"/>
            <p:cNvSpPr>
              <a:spLocks noChangeArrowheads="1"/>
            </p:cNvSpPr>
            <p:nvPr/>
          </p:nvSpPr>
          <p:spPr bwMode="auto">
            <a:xfrm>
              <a:off x="2671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5" name="Oval 407"/>
            <p:cNvSpPr>
              <a:spLocks noChangeArrowheads="1"/>
            </p:cNvSpPr>
            <p:nvPr/>
          </p:nvSpPr>
          <p:spPr bwMode="auto">
            <a:xfrm>
              <a:off x="3000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6" name="Oval 408"/>
            <p:cNvSpPr>
              <a:spLocks noChangeArrowheads="1"/>
            </p:cNvSpPr>
            <p:nvPr/>
          </p:nvSpPr>
          <p:spPr bwMode="auto">
            <a:xfrm>
              <a:off x="3120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7" name="Oval 409"/>
            <p:cNvSpPr>
              <a:spLocks noChangeArrowheads="1"/>
            </p:cNvSpPr>
            <p:nvPr/>
          </p:nvSpPr>
          <p:spPr bwMode="auto">
            <a:xfrm>
              <a:off x="3064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8" name="Oval 410"/>
            <p:cNvSpPr>
              <a:spLocks noChangeArrowheads="1"/>
            </p:cNvSpPr>
            <p:nvPr/>
          </p:nvSpPr>
          <p:spPr bwMode="auto">
            <a:xfrm>
              <a:off x="3584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79" name="Oval 411"/>
            <p:cNvSpPr>
              <a:spLocks noChangeArrowheads="1"/>
            </p:cNvSpPr>
            <p:nvPr/>
          </p:nvSpPr>
          <p:spPr bwMode="auto">
            <a:xfrm>
              <a:off x="3472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0" name="Oval 412"/>
            <p:cNvSpPr>
              <a:spLocks noChangeArrowheads="1"/>
            </p:cNvSpPr>
            <p:nvPr/>
          </p:nvSpPr>
          <p:spPr bwMode="auto">
            <a:xfrm>
              <a:off x="3528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1" name="Oval 413"/>
            <p:cNvSpPr>
              <a:spLocks noChangeArrowheads="1"/>
            </p:cNvSpPr>
            <p:nvPr/>
          </p:nvSpPr>
          <p:spPr bwMode="auto">
            <a:xfrm>
              <a:off x="3568" y="267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2" name="Oval 414"/>
            <p:cNvSpPr>
              <a:spLocks noChangeArrowheads="1"/>
            </p:cNvSpPr>
            <p:nvPr/>
          </p:nvSpPr>
          <p:spPr bwMode="auto">
            <a:xfrm>
              <a:off x="3968" y="26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3" name="Oval 415"/>
            <p:cNvSpPr>
              <a:spLocks noChangeArrowheads="1"/>
            </p:cNvSpPr>
            <p:nvPr/>
          </p:nvSpPr>
          <p:spPr bwMode="auto">
            <a:xfrm>
              <a:off x="4024" y="26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4" name="Oval 416"/>
            <p:cNvSpPr>
              <a:spLocks noChangeArrowheads="1"/>
            </p:cNvSpPr>
            <p:nvPr/>
          </p:nvSpPr>
          <p:spPr bwMode="auto">
            <a:xfrm>
              <a:off x="1727" y="30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5" name="Oval 417"/>
            <p:cNvSpPr>
              <a:spLocks noChangeArrowheads="1"/>
            </p:cNvSpPr>
            <p:nvPr/>
          </p:nvSpPr>
          <p:spPr bwMode="auto">
            <a:xfrm>
              <a:off x="1791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6" name="Oval 418"/>
            <p:cNvSpPr>
              <a:spLocks noChangeArrowheads="1"/>
            </p:cNvSpPr>
            <p:nvPr/>
          </p:nvSpPr>
          <p:spPr bwMode="auto">
            <a:xfrm>
              <a:off x="2167" y="302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7" name="Oval 419"/>
            <p:cNvSpPr>
              <a:spLocks noChangeArrowheads="1"/>
            </p:cNvSpPr>
            <p:nvPr/>
          </p:nvSpPr>
          <p:spPr bwMode="auto">
            <a:xfrm>
              <a:off x="2231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8" name="Oval 420"/>
            <p:cNvSpPr>
              <a:spLocks noChangeArrowheads="1"/>
            </p:cNvSpPr>
            <p:nvPr/>
          </p:nvSpPr>
          <p:spPr bwMode="auto">
            <a:xfrm>
              <a:off x="3160" y="265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89" name="Oval 421"/>
            <p:cNvSpPr>
              <a:spLocks noChangeArrowheads="1"/>
            </p:cNvSpPr>
            <p:nvPr/>
          </p:nvSpPr>
          <p:spPr bwMode="auto">
            <a:xfrm>
              <a:off x="2615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0" name="Oval 422"/>
            <p:cNvSpPr>
              <a:spLocks noChangeArrowheads="1"/>
            </p:cNvSpPr>
            <p:nvPr/>
          </p:nvSpPr>
          <p:spPr bwMode="auto">
            <a:xfrm>
              <a:off x="2551" y="30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1" name="Oval 423"/>
            <p:cNvSpPr>
              <a:spLocks noChangeArrowheads="1"/>
            </p:cNvSpPr>
            <p:nvPr/>
          </p:nvSpPr>
          <p:spPr bwMode="auto">
            <a:xfrm>
              <a:off x="3008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2" name="Oval 424"/>
            <p:cNvSpPr>
              <a:spLocks noChangeArrowheads="1"/>
            </p:cNvSpPr>
            <p:nvPr/>
          </p:nvSpPr>
          <p:spPr bwMode="auto">
            <a:xfrm>
              <a:off x="3008" y="30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3" name="Oval 425"/>
            <p:cNvSpPr>
              <a:spLocks noChangeArrowheads="1"/>
            </p:cNvSpPr>
            <p:nvPr/>
          </p:nvSpPr>
          <p:spPr bwMode="auto">
            <a:xfrm>
              <a:off x="3104" y="26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4" name="Oval 426"/>
            <p:cNvSpPr>
              <a:spLocks noChangeArrowheads="1"/>
            </p:cNvSpPr>
            <p:nvPr/>
          </p:nvSpPr>
          <p:spPr bwMode="auto">
            <a:xfrm>
              <a:off x="3448" y="301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5" name="Oval 427"/>
            <p:cNvSpPr>
              <a:spLocks noChangeArrowheads="1"/>
            </p:cNvSpPr>
            <p:nvPr/>
          </p:nvSpPr>
          <p:spPr bwMode="auto">
            <a:xfrm>
              <a:off x="3528" y="30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6" name="Oval 428"/>
            <p:cNvSpPr>
              <a:spLocks noChangeArrowheads="1"/>
            </p:cNvSpPr>
            <p:nvPr/>
          </p:nvSpPr>
          <p:spPr bwMode="auto">
            <a:xfrm>
              <a:off x="3592" y="30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7" name="Oval 429"/>
            <p:cNvSpPr>
              <a:spLocks noChangeArrowheads="1"/>
            </p:cNvSpPr>
            <p:nvPr/>
          </p:nvSpPr>
          <p:spPr bwMode="auto">
            <a:xfrm>
              <a:off x="3968" y="30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8" name="Oval 430"/>
            <p:cNvSpPr>
              <a:spLocks noChangeArrowheads="1"/>
            </p:cNvSpPr>
            <p:nvPr/>
          </p:nvSpPr>
          <p:spPr bwMode="auto">
            <a:xfrm>
              <a:off x="3512" y="26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99" name="Oval 431"/>
            <p:cNvSpPr>
              <a:spLocks noChangeArrowheads="1"/>
            </p:cNvSpPr>
            <p:nvPr/>
          </p:nvSpPr>
          <p:spPr bwMode="auto">
            <a:xfrm>
              <a:off x="3912" y="30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0" name="Oval 432"/>
            <p:cNvSpPr>
              <a:spLocks noChangeArrowheads="1"/>
            </p:cNvSpPr>
            <p:nvPr/>
          </p:nvSpPr>
          <p:spPr bwMode="auto">
            <a:xfrm>
              <a:off x="1807" y="26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1" name="Oval 433"/>
            <p:cNvSpPr>
              <a:spLocks noChangeArrowheads="1"/>
            </p:cNvSpPr>
            <p:nvPr/>
          </p:nvSpPr>
          <p:spPr bwMode="auto">
            <a:xfrm>
              <a:off x="1767" y="266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2" name="Oval 434"/>
            <p:cNvSpPr>
              <a:spLocks noChangeArrowheads="1"/>
            </p:cNvSpPr>
            <p:nvPr/>
          </p:nvSpPr>
          <p:spPr bwMode="auto">
            <a:xfrm>
              <a:off x="1711" y="26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3" name="Oval 435"/>
            <p:cNvSpPr>
              <a:spLocks noChangeArrowheads="1"/>
            </p:cNvSpPr>
            <p:nvPr/>
          </p:nvSpPr>
          <p:spPr bwMode="auto">
            <a:xfrm>
              <a:off x="1655" y="269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4" name="Oval 436"/>
            <p:cNvSpPr>
              <a:spLocks noChangeArrowheads="1"/>
            </p:cNvSpPr>
            <p:nvPr/>
          </p:nvSpPr>
          <p:spPr bwMode="auto">
            <a:xfrm>
              <a:off x="1679" y="274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5" name="Oval 437"/>
            <p:cNvSpPr>
              <a:spLocks noChangeArrowheads="1"/>
            </p:cNvSpPr>
            <p:nvPr/>
          </p:nvSpPr>
          <p:spPr bwMode="auto">
            <a:xfrm>
              <a:off x="1735" y="274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6" name="Oval 438"/>
            <p:cNvSpPr>
              <a:spLocks noChangeArrowheads="1"/>
            </p:cNvSpPr>
            <p:nvPr/>
          </p:nvSpPr>
          <p:spPr bwMode="auto">
            <a:xfrm>
              <a:off x="1791" y="274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7" name="Oval 439"/>
            <p:cNvSpPr>
              <a:spLocks noChangeArrowheads="1"/>
            </p:cNvSpPr>
            <p:nvPr/>
          </p:nvSpPr>
          <p:spPr bwMode="auto">
            <a:xfrm>
              <a:off x="1831" y="277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8" name="Oval 440"/>
            <p:cNvSpPr>
              <a:spLocks noChangeArrowheads="1"/>
            </p:cNvSpPr>
            <p:nvPr/>
          </p:nvSpPr>
          <p:spPr bwMode="auto">
            <a:xfrm>
              <a:off x="1783" y="279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09" name="Oval 441"/>
            <p:cNvSpPr>
              <a:spLocks noChangeArrowheads="1"/>
            </p:cNvSpPr>
            <p:nvPr/>
          </p:nvSpPr>
          <p:spPr bwMode="auto">
            <a:xfrm>
              <a:off x="1727" y="28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0" name="Oval 442"/>
            <p:cNvSpPr>
              <a:spLocks noChangeArrowheads="1"/>
            </p:cNvSpPr>
            <p:nvPr/>
          </p:nvSpPr>
          <p:spPr bwMode="auto">
            <a:xfrm>
              <a:off x="1671" y="283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1" name="Oval 443"/>
            <p:cNvSpPr>
              <a:spLocks noChangeArrowheads="1"/>
            </p:cNvSpPr>
            <p:nvPr/>
          </p:nvSpPr>
          <p:spPr bwMode="auto">
            <a:xfrm>
              <a:off x="1647" y="28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2" name="Oval 444"/>
            <p:cNvSpPr>
              <a:spLocks noChangeArrowheads="1"/>
            </p:cNvSpPr>
            <p:nvPr/>
          </p:nvSpPr>
          <p:spPr bwMode="auto">
            <a:xfrm>
              <a:off x="1711" y="288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3" name="Oval 445"/>
            <p:cNvSpPr>
              <a:spLocks noChangeArrowheads="1"/>
            </p:cNvSpPr>
            <p:nvPr/>
          </p:nvSpPr>
          <p:spPr bwMode="auto">
            <a:xfrm>
              <a:off x="1767" y="288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4" name="Oval 446"/>
            <p:cNvSpPr>
              <a:spLocks noChangeArrowheads="1"/>
            </p:cNvSpPr>
            <p:nvPr/>
          </p:nvSpPr>
          <p:spPr bwMode="auto">
            <a:xfrm>
              <a:off x="1823" y="290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5" name="Oval 447"/>
            <p:cNvSpPr>
              <a:spLocks noChangeArrowheads="1"/>
            </p:cNvSpPr>
            <p:nvPr/>
          </p:nvSpPr>
          <p:spPr bwMode="auto">
            <a:xfrm>
              <a:off x="1767" y="294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6" name="Oval 448"/>
            <p:cNvSpPr>
              <a:spLocks noChangeArrowheads="1"/>
            </p:cNvSpPr>
            <p:nvPr/>
          </p:nvSpPr>
          <p:spPr bwMode="auto">
            <a:xfrm>
              <a:off x="1719" y="295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7" name="Oval 449"/>
            <p:cNvSpPr>
              <a:spLocks noChangeArrowheads="1"/>
            </p:cNvSpPr>
            <p:nvPr/>
          </p:nvSpPr>
          <p:spPr bwMode="auto">
            <a:xfrm>
              <a:off x="1663" y="296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8" name="Oval 450"/>
            <p:cNvSpPr>
              <a:spLocks noChangeArrowheads="1"/>
            </p:cNvSpPr>
            <p:nvPr/>
          </p:nvSpPr>
          <p:spPr bwMode="auto">
            <a:xfrm>
              <a:off x="2255" y="266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19" name="Oval 451"/>
            <p:cNvSpPr>
              <a:spLocks noChangeArrowheads="1"/>
            </p:cNvSpPr>
            <p:nvPr/>
          </p:nvSpPr>
          <p:spPr bwMode="auto">
            <a:xfrm>
              <a:off x="2199" y="267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0" name="Oval 452"/>
            <p:cNvSpPr>
              <a:spLocks noChangeArrowheads="1"/>
            </p:cNvSpPr>
            <p:nvPr/>
          </p:nvSpPr>
          <p:spPr bwMode="auto">
            <a:xfrm>
              <a:off x="2135" y="26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1" name="Oval 453"/>
            <p:cNvSpPr>
              <a:spLocks noChangeArrowheads="1"/>
            </p:cNvSpPr>
            <p:nvPr/>
          </p:nvSpPr>
          <p:spPr bwMode="auto">
            <a:xfrm>
              <a:off x="2079" y="270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2" name="Oval 454"/>
            <p:cNvSpPr>
              <a:spLocks noChangeArrowheads="1"/>
            </p:cNvSpPr>
            <p:nvPr/>
          </p:nvSpPr>
          <p:spPr bwMode="auto">
            <a:xfrm>
              <a:off x="2119" y="274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3" name="Oval 455"/>
            <p:cNvSpPr>
              <a:spLocks noChangeArrowheads="1"/>
            </p:cNvSpPr>
            <p:nvPr/>
          </p:nvSpPr>
          <p:spPr bwMode="auto">
            <a:xfrm>
              <a:off x="2183" y="274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4" name="Oval 456"/>
            <p:cNvSpPr>
              <a:spLocks noChangeArrowheads="1"/>
            </p:cNvSpPr>
            <p:nvPr/>
          </p:nvSpPr>
          <p:spPr bwMode="auto">
            <a:xfrm>
              <a:off x="2239" y="274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5" name="Oval 457"/>
            <p:cNvSpPr>
              <a:spLocks noChangeArrowheads="1"/>
            </p:cNvSpPr>
            <p:nvPr/>
          </p:nvSpPr>
          <p:spPr bwMode="auto">
            <a:xfrm>
              <a:off x="2271" y="278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6" name="Oval 458"/>
            <p:cNvSpPr>
              <a:spLocks noChangeArrowheads="1"/>
            </p:cNvSpPr>
            <p:nvPr/>
          </p:nvSpPr>
          <p:spPr bwMode="auto">
            <a:xfrm>
              <a:off x="2223" y="280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7" name="Oval 459"/>
            <p:cNvSpPr>
              <a:spLocks noChangeArrowheads="1"/>
            </p:cNvSpPr>
            <p:nvPr/>
          </p:nvSpPr>
          <p:spPr bwMode="auto">
            <a:xfrm>
              <a:off x="2167" y="282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8" name="Oval 460"/>
            <p:cNvSpPr>
              <a:spLocks noChangeArrowheads="1"/>
            </p:cNvSpPr>
            <p:nvPr/>
          </p:nvSpPr>
          <p:spPr bwMode="auto">
            <a:xfrm>
              <a:off x="2111" y="283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29" name="Oval 461"/>
            <p:cNvSpPr>
              <a:spLocks noChangeArrowheads="1"/>
            </p:cNvSpPr>
            <p:nvPr/>
          </p:nvSpPr>
          <p:spPr bwMode="auto">
            <a:xfrm>
              <a:off x="2143" y="287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0" name="Oval 462"/>
            <p:cNvSpPr>
              <a:spLocks noChangeArrowheads="1"/>
            </p:cNvSpPr>
            <p:nvPr/>
          </p:nvSpPr>
          <p:spPr bwMode="auto">
            <a:xfrm>
              <a:off x="2199" y="288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1" name="Oval 463"/>
            <p:cNvSpPr>
              <a:spLocks noChangeArrowheads="1"/>
            </p:cNvSpPr>
            <p:nvPr/>
          </p:nvSpPr>
          <p:spPr bwMode="auto">
            <a:xfrm>
              <a:off x="2247" y="288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2" name="Oval 464"/>
            <p:cNvSpPr>
              <a:spLocks noChangeArrowheads="1"/>
            </p:cNvSpPr>
            <p:nvPr/>
          </p:nvSpPr>
          <p:spPr bwMode="auto">
            <a:xfrm>
              <a:off x="2287" y="29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3" name="Oval 465"/>
            <p:cNvSpPr>
              <a:spLocks noChangeArrowheads="1"/>
            </p:cNvSpPr>
            <p:nvPr/>
          </p:nvSpPr>
          <p:spPr bwMode="auto">
            <a:xfrm>
              <a:off x="2231" y="29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4" name="Oval 466"/>
            <p:cNvSpPr>
              <a:spLocks noChangeArrowheads="1"/>
            </p:cNvSpPr>
            <p:nvPr/>
          </p:nvSpPr>
          <p:spPr bwMode="auto">
            <a:xfrm>
              <a:off x="2175" y="296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5" name="Oval 467"/>
            <p:cNvSpPr>
              <a:spLocks noChangeArrowheads="1"/>
            </p:cNvSpPr>
            <p:nvPr/>
          </p:nvSpPr>
          <p:spPr bwMode="auto">
            <a:xfrm>
              <a:off x="2119" y="29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6" name="Oval 468"/>
            <p:cNvSpPr>
              <a:spLocks noChangeArrowheads="1"/>
            </p:cNvSpPr>
            <p:nvPr/>
          </p:nvSpPr>
          <p:spPr bwMode="auto">
            <a:xfrm>
              <a:off x="2655" y="267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7" name="Oval 469"/>
            <p:cNvSpPr>
              <a:spLocks noChangeArrowheads="1"/>
            </p:cNvSpPr>
            <p:nvPr/>
          </p:nvSpPr>
          <p:spPr bwMode="auto">
            <a:xfrm>
              <a:off x="2607" y="26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8" name="Oval 470"/>
            <p:cNvSpPr>
              <a:spLocks noChangeArrowheads="1"/>
            </p:cNvSpPr>
            <p:nvPr/>
          </p:nvSpPr>
          <p:spPr bwMode="auto">
            <a:xfrm>
              <a:off x="2543" y="270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39" name="Oval 471"/>
            <p:cNvSpPr>
              <a:spLocks noChangeArrowheads="1"/>
            </p:cNvSpPr>
            <p:nvPr/>
          </p:nvSpPr>
          <p:spPr bwMode="auto">
            <a:xfrm>
              <a:off x="2591" y="274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0" name="Oval 472"/>
            <p:cNvSpPr>
              <a:spLocks noChangeArrowheads="1"/>
            </p:cNvSpPr>
            <p:nvPr/>
          </p:nvSpPr>
          <p:spPr bwMode="auto">
            <a:xfrm>
              <a:off x="2639" y="27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1" name="Oval 473"/>
            <p:cNvSpPr>
              <a:spLocks noChangeArrowheads="1"/>
            </p:cNvSpPr>
            <p:nvPr/>
          </p:nvSpPr>
          <p:spPr bwMode="auto">
            <a:xfrm>
              <a:off x="2703" y="27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2" name="Oval 474"/>
            <p:cNvSpPr>
              <a:spLocks noChangeArrowheads="1"/>
            </p:cNvSpPr>
            <p:nvPr/>
          </p:nvSpPr>
          <p:spPr bwMode="auto">
            <a:xfrm>
              <a:off x="2743" y="278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3" name="Oval 475"/>
            <p:cNvSpPr>
              <a:spLocks noChangeArrowheads="1"/>
            </p:cNvSpPr>
            <p:nvPr/>
          </p:nvSpPr>
          <p:spPr bwMode="auto">
            <a:xfrm>
              <a:off x="2687" y="280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4" name="Oval 476"/>
            <p:cNvSpPr>
              <a:spLocks noChangeArrowheads="1"/>
            </p:cNvSpPr>
            <p:nvPr/>
          </p:nvSpPr>
          <p:spPr bwMode="auto">
            <a:xfrm>
              <a:off x="2631" y="282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5" name="Oval 477"/>
            <p:cNvSpPr>
              <a:spLocks noChangeArrowheads="1"/>
            </p:cNvSpPr>
            <p:nvPr/>
          </p:nvSpPr>
          <p:spPr bwMode="auto">
            <a:xfrm>
              <a:off x="2575" y="282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6" name="Oval 478"/>
            <p:cNvSpPr>
              <a:spLocks noChangeArrowheads="1"/>
            </p:cNvSpPr>
            <p:nvPr/>
          </p:nvSpPr>
          <p:spPr bwMode="auto">
            <a:xfrm>
              <a:off x="2575" y="288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7" name="Oval 479"/>
            <p:cNvSpPr>
              <a:spLocks noChangeArrowheads="1"/>
            </p:cNvSpPr>
            <p:nvPr/>
          </p:nvSpPr>
          <p:spPr bwMode="auto">
            <a:xfrm>
              <a:off x="2639" y="288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8" name="Oval 480"/>
            <p:cNvSpPr>
              <a:spLocks noChangeArrowheads="1"/>
            </p:cNvSpPr>
            <p:nvPr/>
          </p:nvSpPr>
          <p:spPr bwMode="auto">
            <a:xfrm>
              <a:off x="2695" y="28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49" name="Oval 481"/>
            <p:cNvSpPr>
              <a:spLocks noChangeArrowheads="1"/>
            </p:cNvSpPr>
            <p:nvPr/>
          </p:nvSpPr>
          <p:spPr bwMode="auto">
            <a:xfrm>
              <a:off x="2743" y="29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6" name="Group 482"/>
          <p:cNvGrpSpPr>
            <a:grpSpLocks/>
          </p:cNvGrpSpPr>
          <p:nvPr/>
        </p:nvGrpSpPr>
        <p:grpSpPr bwMode="auto">
          <a:xfrm>
            <a:off x="3381375" y="465138"/>
            <a:ext cx="4573588" cy="6189662"/>
            <a:chOff x="1255" y="311"/>
            <a:chExt cx="2881" cy="3899"/>
          </a:xfrm>
        </p:grpSpPr>
        <p:sp>
          <p:nvSpPr>
            <p:cNvPr id="52450" name="Oval 483"/>
            <p:cNvSpPr>
              <a:spLocks noChangeArrowheads="1"/>
            </p:cNvSpPr>
            <p:nvPr/>
          </p:nvSpPr>
          <p:spPr bwMode="auto">
            <a:xfrm>
              <a:off x="2687" y="294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1" name="Oval 484"/>
            <p:cNvSpPr>
              <a:spLocks noChangeArrowheads="1"/>
            </p:cNvSpPr>
            <p:nvPr/>
          </p:nvSpPr>
          <p:spPr bwMode="auto">
            <a:xfrm>
              <a:off x="2631" y="295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2" name="Oval 485"/>
            <p:cNvSpPr>
              <a:spLocks noChangeArrowheads="1"/>
            </p:cNvSpPr>
            <p:nvPr/>
          </p:nvSpPr>
          <p:spPr bwMode="auto">
            <a:xfrm>
              <a:off x="2575" y="296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3" name="Oval 486"/>
            <p:cNvSpPr>
              <a:spLocks noChangeArrowheads="1"/>
            </p:cNvSpPr>
            <p:nvPr/>
          </p:nvSpPr>
          <p:spPr bwMode="auto">
            <a:xfrm>
              <a:off x="3048" y="26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4" name="Oval 487"/>
            <p:cNvSpPr>
              <a:spLocks noChangeArrowheads="1"/>
            </p:cNvSpPr>
            <p:nvPr/>
          </p:nvSpPr>
          <p:spPr bwMode="auto">
            <a:xfrm>
              <a:off x="2992" y="270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5" name="Oval 488"/>
            <p:cNvSpPr>
              <a:spLocks noChangeArrowheads="1"/>
            </p:cNvSpPr>
            <p:nvPr/>
          </p:nvSpPr>
          <p:spPr bwMode="auto">
            <a:xfrm>
              <a:off x="3024" y="274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6" name="Oval 489"/>
            <p:cNvSpPr>
              <a:spLocks noChangeArrowheads="1"/>
            </p:cNvSpPr>
            <p:nvPr/>
          </p:nvSpPr>
          <p:spPr bwMode="auto">
            <a:xfrm>
              <a:off x="3080" y="27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7" name="Oval 490"/>
            <p:cNvSpPr>
              <a:spLocks noChangeArrowheads="1"/>
            </p:cNvSpPr>
            <p:nvPr/>
          </p:nvSpPr>
          <p:spPr bwMode="auto">
            <a:xfrm>
              <a:off x="3144" y="274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8" name="Oval 491"/>
            <p:cNvSpPr>
              <a:spLocks noChangeArrowheads="1"/>
            </p:cNvSpPr>
            <p:nvPr/>
          </p:nvSpPr>
          <p:spPr bwMode="auto">
            <a:xfrm>
              <a:off x="3184" y="279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59" name="Oval 492"/>
            <p:cNvSpPr>
              <a:spLocks noChangeArrowheads="1"/>
            </p:cNvSpPr>
            <p:nvPr/>
          </p:nvSpPr>
          <p:spPr bwMode="auto">
            <a:xfrm>
              <a:off x="3128" y="28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0" name="Oval 493"/>
            <p:cNvSpPr>
              <a:spLocks noChangeArrowheads="1"/>
            </p:cNvSpPr>
            <p:nvPr/>
          </p:nvSpPr>
          <p:spPr bwMode="auto">
            <a:xfrm>
              <a:off x="3072" y="282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1" name="Oval 494"/>
            <p:cNvSpPr>
              <a:spLocks noChangeArrowheads="1"/>
            </p:cNvSpPr>
            <p:nvPr/>
          </p:nvSpPr>
          <p:spPr bwMode="auto">
            <a:xfrm>
              <a:off x="3016" y="283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2" name="Oval 495"/>
            <p:cNvSpPr>
              <a:spLocks noChangeArrowheads="1"/>
            </p:cNvSpPr>
            <p:nvPr/>
          </p:nvSpPr>
          <p:spPr bwMode="auto">
            <a:xfrm>
              <a:off x="3056" y="287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3" name="Oval 496"/>
            <p:cNvSpPr>
              <a:spLocks noChangeArrowheads="1"/>
            </p:cNvSpPr>
            <p:nvPr/>
          </p:nvSpPr>
          <p:spPr bwMode="auto">
            <a:xfrm>
              <a:off x="3112" y="2876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4" name="Oval 497"/>
            <p:cNvSpPr>
              <a:spLocks noChangeArrowheads="1"/>
            </p:cNvSpPr>
            <p:nvPr/>
          </p:nvSpPr>
          <p:spPr bwMode="auto">
            <a:xfrm>
              <a:off x="3176" y="287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5" name="Oval 498"/>
            <p:cNvSpPr>
              <a:spLocks noChangeArrowheads="1"/>
            </p:cNvSpPr>
            <p:nvPr/>
          </p:nvSpPr>
          <p:spPr bwMode="auto">
            <a:xfrm>
              <a:off x="3144" y="292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6" name="Oval 499"/>
            <p:cNvSpPr>
              <a:spLocks noChangeArrowheads="1"/>
            </p:cNvSpPr>
            <p:nvPr/>
          </p:nvSpPr>
          <p:spPr bwMode="auto">
            <a:xfrm>
              <a:off x="3096" y="294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7" name="Oval 500"/>
            <p:cNvSpPr>
              <a:spLocks noChangeArrowheads="1"/>
            </p:cNvSpPr>
            <p:nvPr/>
          </p:nvSpPr>
          <p:spPr bwMode="auto">
            <a:xfrm>
              <a:off x="3032" y="29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8" name="Oval 501"/>
            <p:cNvSpPr>
              <a:spLocks noChangeArrowheads="1"/>
            </p:cNvSpPr>
            <p:nvPr/>
          </p:nvSpPr>
          <p:spPr bwMode="auto">
            <a:xfrm>
              <a:off x="2984" y="297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69" name="Oval 502"/>
            <p:cNvSpPr>
              <a:spLocks noChangeArrowheads="1"/>
            </p:cNvSpPr>
            <p:nvPr/>
          </p:nvSpPr>
          <p:spPr bwMode="auto">
            <a:xfrm>
              <a:off x="3624" y="265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0" name="Oval 503"/>
            <p:cNvSpPr>
              <a:spLocks noChangeArrowheads="1"/>
            </p:cNvSpPr>
            <p:nvPr/>
          </p:nvSpPr>
          <p:spPr bwMode="auto">
            <a:xfrm>
              <a:off x="3456" y="270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1" name="Oval 504"/>
            <p:cNvSpPr>
              <a:spLocks noChangeArrowheads="1"/>
            </p:cNvSpPr>
            <p:nvPr/>
          </p:nvSpPr>
          <p:spPr bwMode="auto">
            <a:xfrm>
              <a:off x="3480" y="274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2" name="Oval 505"/>
            <p:cNvSpPr>
              <a:spLocks noChangeArrowheads="1"/>
            </p:cNvSpPr>
            <p:nvPr/>
          </p:nvSpPr>
          <p:spPr bwMode="auto">
            <a:xfrm>
              <a:off x="3536" y="27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3" name="Oval 506"/>
            <p:cNvSpPr>
              <a:spLocks noChangeArrowheads="1"/>
            </p:cNvSpPr>
            <p:nvPr/>
          </p:nvSpPr>
          <p:spPr bwMode="auto">
            <a:xfrm>
              <a:off x="3600" y="274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4" name="Oval 507"/>
            <p:cNvSpPr>
              <a:spLocks noChangeArrowheads="1"/>
            </p:cNvSpPr>
            <p:nvPr/>
          </p:nvSpPr>
          <p:spPr bwMode="auto">
            <a:xfrm>
              <a:off x="3640" y="278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5" name="Oval 508"/>
            <p:cNvSpPr>
              <a:spLocks noChangeArrowheads="1"/>
            </p:cNvSpPr>
            <p:nvPr/>
          </p:nvSpPr>
          <p:spPr bwMode="auto">
            <a:xfrm>
              <a:off x="3592" y="280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6" name="Oval 509"/>
            <p:cNvSpPr>
              <a:spLocks noChangeArrowheads="1"/>
            </p:cNvSpPr>
            <p:nvPr/>
          </p:nvSpPr>
          <p:spPr bwMode="auto">
            <a:xfrm>
              <a:off x="3536" y="282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7" name="Oval 510"/>
            <p:cNvSpPr>
              <a:spLocks noChangeArrowheads="1"/>
            </p:cNvSpPr>
            <p:nvPr/>
          </p:nvSpPr>
          <p:spPr bwMode="auto">
            <a:xfrm>
              <a:off x="3472" y="282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8" name="Oval 511"/>
            <p:cNvSpPr>
              <a:spLocks noChangeArrowheads="1"/>
            </p:cNvSpPr>
            <p:nvPr/>
          </p:nvSpPr>
          <p:spPr bwMode="auto">
            <a:xfrm>
              <a:off x="3496" y="287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79" name="Oval 512"/>
            <p:cNvSpPr>
              <a:spLocks noChangeArrowheads="1"/>
            </p:cNvSpPr>
            <p:nvPr/>
          </p:nvSpPr>
          <p:spPr bwMode="auto">
            <a:xfrm>
              <a:off x="3552" y="287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0" name="Oval 513"/>
            <p:cNvSpPr>
              <a:spLocks noChangeArrowheads="1"/>
            </p:cNvSpPr>
            <p:nvPr/>
          </p:nvSpPr>
          <p:spPr bwMode="auto">
            <a:xfrm>
              <a:off x="3608" y="287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1" name="Oval 514"/>
            <p:cNvSpPr>
              <a:spLocks noChangeArrowheads="1"/>
            </p:cNvSpPr>
            <p:nvPr/>
          </p:nvSpPr>
          <p:spPr bwMode="auto">
            <a:xfrm>
              <a:off x="3648" y="291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2" name="Oval 515"/>
            <p:cNvSpPr>
              <a:spLocks noChangeArrowheads="1"/>
            </p:cNvSpPr>
            <p:nvPr/>
          </p:nvSpPr>
          <p:spPr bwMode="auto">
            <a:xfrm>
              <a:off x="3592" y="2932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3" name="Oval 516"/>
            <p:cNvSpPr>
              <a:spLocks noChangeArrowheads="1"/>
            </p:cNvSpPr>
            <p:nvPr/>
          </p:nvSpPr>
          <p:spPr bwMode="auto">
            <a:xfrm>
              <a:off x="3536" y="29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4" name="Oval 517"/>
            <p:cNvSpPr>
              <a:spLocks noChangeArrowheads="1"/>
            </p:cNvSpPr>
            <p:nvPr/>
          </p:nvSpPr>
          <p:spPr bwMode="auto">
            <a:xfrm>
              <a:off x="3480" y="296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5" name="Oval 518"/>
            <p:cNvSpPr>
              <a:spLocks noChangeArrowheads="1"/>
            </p:cNvSpPr>
            <p:nvPr/>
          </p:nvSpPr>
          <p:spPr bwMode="auto">
            <a:xfrm>
              <a:off x="4064" y="26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6" name="Oval 519"/>
            <p:cNvSpPr>
              <a:spLocks noChangeArrowheads="1"/>
            </p:cNvSpPr>
            <p:nvPr/>
          </p:nvSpPr>
          <p:spPr bwMode="auto">
            <a:xfrm>
              <a:off x="4008" y="268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7" name="Oval 520"/>
            <p:cNvSpPr>
              <a:spLocks noChangeArrowheads="1"/>
            </p:cNvSpPr>
            <p:nvPr/>
          </p:nvSpPr>
          <p:spPr bwMode="auto">
            <a:xfrm>
              <a:off x="3952" y="270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8" name="Oval 521"/>
            <p:cNvSpPr>
              <a:spLocks noChangeArrowheads="1"/>
            </p:cNvSpPr>
            <p:nvPr/>
          </p:nvSpPr>
          <p:spPr bwMode="auto">
            <a:xfrm>
              <a:off x="3904" y="271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89" name="Oval 522"/>
            <p:cNvSpPr>
              <a:spLocks noChangeArrowheads="1"/>
            </p:cNvSpPr>
            <p:nvPr/>
          </p:nvSpPr>
          <p:spPr bwMode="auto">
            <a:xfrm>
              <a:off x="3920" y="276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0" name="Oval 523"/>
            <p:cNvSpPr>
              <a:spLocks noChangeArrowheads="1"/>
            </p:cNvSpPr>
            <p:nvPr/>
          </p:nvSpPr>
          <p:spPr bwMode="auto">
            <a:xfrm>
              <a:off x="3976" y="276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1" name="Oval 524"/>
            <p:cNvSpPr>
              <a:spLocks noChangeArrowheads="1"/>
            </p:cNvSpPr>
            <p:nvPr/>
          </p:nvSpPr>
          <p:spPr bwMode="auto">
            <a:xfrm>
              <a:off x="4032" y="276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2" name="Oval 525"/>
            <p:cNvSpPr>
              <a:spLocks noChangeArrowheads="1"/>
            </p:cNvSpPr>
            <p:nvPr/>
          </p:nvSpPr>
          <p:spPr bwMode="auto">
            <a:xfrm>
              <a:off x="4064" y="280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3" name="Oval 526"/>
            <p:cNvSpPr>
              <a:spLocks noChangeArrowheads="1"/>
            </p:cNvSpPr>
            <p:nvPr/>
          </p:nvSpPr>
          <p:spPr bwMode="auto">
            <a:xfrm>
              <a:off x="4008" y="282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4" name="Oval 527"/>
            <p:cNvSpPr>
              <a:spLocks noChangeArrowheads="1"/>
            </p:cNvSpPr>
            <p:nvPr/>
          </p:nvSpPr>
          <p:spPr bwMode="auto">
            <a:xfrm>
              <a:off x="3952" y="283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5" name="Oval 528"/>
            <p:cNvSpPr>
              <a:spLocks noChangeArrowheads="1"/>
            </p:cNvSpPr>
            <p:nvPr/>
          </p:nvSpPr>
          <p:spPr bwMode="auto">
            <a:xfrm>
              <a:off x="3896" y="284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6" name="Oval 529"/>
            <p:cNvSpPr>
              <a:spLocks noChangeArrowheads="1"/>
            </p:cNvSpPr>
            <p:nvPr/>
          </p:nvSpPr>
          <p:spPr bwMode="auto">
            <a:xfrm>
              <a:off x="3912" y="290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7" name="Oval 530"/>
            <p:cNvSpPr>
              <a:spLocks noChangeArrowheads="1"/>
            </p:cNvSpPr>
            <p:nvPr/>
          </p:nvSpPr>
          <p:spPr bwMode="auto">
            <a:xfrm>
              <a:off x="3976" y="289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8" name="Oval 531"/>
            <p:cNvSpPr>
              <a:spLocks noChangeArrowheads="1"/>
            </p:cNvSpPr>
            <p:nvPr/>
          </p:nvSpPr>
          <p:spPr bwMode="auto">
            <a:xfrm>
              <a:off x="4032" y="2892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99" name="Oval 532"/>
            <p:cNvSpPr>
              <a:spLocks noChangeArrowheads="1"/>
            </p:cNvSpPr>
            <p:nvPr/>
          </p:nvSpPr>
          <p:spPr bwMode="auto">
            <a:xfrm>
              <a:off x="4080" y="293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0" name="Oval 533"/>
            <p:cNvSpPr>
              <a:spLocks noChangeArrowheads="1"/>
            </p:cNvSpPr>
            <p:nvPr/>
          </p:nvSpPr>
          <p:spPr bwMode="auto">
            <a:xfrm>
              <a:off x="4024" y="29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1" name="Oval 534"/>
            <p:cNvSpPr>
              <a:spLocks noChangeArrowheads="1"/>
            </p:cNvSpPr>
            <p:nvPr/>
          </p:nvSpPr>
          <p:spPr bwMode="auto">
            <a:xfrm>
              <a:off x="3968" y="296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2" name="Oval 535"/>
            <p:cNvSpPr>
              <a:spLocks noChangeArrowheads="1"/>
            </p:cNvSpPr>
            <p:nvPr/>
          </p:nvSpPr>
          <p:spPr bwMode="auto">
            <a:xfrm>
              <a:off x="3904" y="296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3" name="Rectangle 536"/>
            <p:cNvSpPr>
              <a:spLocks noChangeArrowheads="1"/>
            </p:cNvSpPr>
            <p:nvPr/>
          </p:nvSpPr>
          <p:spPr bwMode="auto">
            <a:xfrm>
              <a:off x="3875" y="311"/>
              <a:ext cx="2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200">
                  <a:solidFill>
                    <a:srgbClr val="000000"/>
                  </a:solidFill>
                  <a:latin typeface="Geneva" charset="0"/>
                </a:rPr>
                <a:t>- NH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2504" name="Rectangle 537"/>
            <p:cNvSpPr>
              <a:spLocks noChangeArrowheads="1"/>
            </p:cNvSpPr>
            <p:nvPr/>
          </p:nvSpPr>
          <p:spPr bwMode="auto">
            <a:xfrm>
              <a:off x="4075" y="359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900">
                  <a:solidFill>
                    <a:srgbClr val="000000"/>
                  </a:solidFill>
                  <a:latin typeface="Geneva" charset="0"/>
                </a:rPr>
                <a:t>2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2505" name="Oval 538"/>
            <p:cNvSpPr>
              <a:spLocks noChangeArrowheads="1"/>
            </p:cNvSpPr>
            <p:nvPr/>
          </p:nvSpPr>
          <p:spPr bwMode="auto">
            <a:xfrm>
              <a:off x="3968" y="30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6" name="Oval 539"/>
            <p:cNvSpPr>
              <a:spLocks noChangeArrowheads="1"/>
            </p:cNvSpPr>
            <p:nvPr/>
          </p:nvSpPr>
          <p:spPr bwMode="auto">
            <a:xfrm>
              <a:off x="3968" y="31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7" name="Oval 540"/>
            <p:cNvSpPr>
              <a:spLocks noChangeArrowheads="1"/>
            </p:cNvSpPr>
            <p:nvPr/>
          </p:nvSpPr>
          <p:spPr bwMode="auto">
            <a:xfrm>
              <a:off x="3968" y="32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8" name="Oval 541"/>
            <p:cNvSpPr>
              <a:spLocks noChangeArrowheads="1"/>
            </p:cNvSpPr>
            <p:nvPr/>
          </p:nvSpPr>
          <p:spPr bwMode="auto">
            <a:xfrm>
              <a:off x="3968" y="32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09" name="Oval 542"/>
            <p:cNvSpPr>
              <a:spLocks noChangeArrowheads="1"/>
            </p:cNvSpPr>
            <p:nvPr/>
          </p:nvSpPr>
          <p:spPr bwMode="auto">
            <a:xfrm>
              <a:off x="3968" y="333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0" name="Oval 543"/>
            <p:cNvSpPr>
              <a:spLocks noChangeArrowheads="1"/>
            </p:cNvSpPr>
            <p:nvPr/>
          </p:nvSpPr>
          <p:spPr bwMode="auto">
            <a:xfrm>
              <a:off x="3968" y="33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1" name="Oval 544"/>
            <p:cNvSpPr>
              <a:spLocks noChangeArrowheads="1"/>
            </p:cNvSpPr>
            <p:nvPr/>
          </p:nvSpPr>
          <p:spPr bwMode="auto">
            <a:xfrm>
              <a:off x="3968" y="345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2" name="Oval 545"/>
            <p:cNvSpPr>
              <a:spLocks noChangeArrowheads="1"/>
            </p:cNvSpPr>
            <p:nvPr/>
          </p:nvSpPr>
          <p:spPr bwMode="auto">
            <a:xfrm>
              <a:off x="3968" y="350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3" name="Oval 546"/>
            <p:cNvSpPr>
              <a:spLocks noChangeArrowheads="1"/>
            </p:cNvSpPr>
            <p:nvPr/>
          </p:nvSpPr>
          <p:spPr bwMode="auto">
            <a:xfrm>
              <a:off x="3968" y="357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4" name="Oval 547"/>
            <p:cNvSpPr>
              <a:spLocks noChangeArrowheads="1"/>
            </p:cNvSpPr>
            <p:nvPr/>
          </p:nvSpPr>
          <p:spPr bwMode="auto">
            <a:xfrm>
              <a:off x="3968" y="362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5" name="Oval 548"/>
            <p:cNvSpPr>
              <a:spLocks noChangeArrowheads="1"/>
            </p:cNvSpPr>
            <p:nvPr/>
          </p:nvSpPr>
          <p:spPr bwMode="auto">
            <a:xfrm>
              <a:off x="3960" y="368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6" name="Oval 549"/>
            <p:cNvSpPr>
              <a:spLocks noChangeArrowheads="1"/>
            </p:cNvSpPr>
            <p:nvPr/>
          </p:nvSpPr>
          <p:spPr bwMode="auto">
            <a:xfrm>
              <a:off x="3936" y="374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7" name="Oval 550"/>
            <p:cNvSpPr>
              <a:spLocks noChangeArrowheads="1"/>
            </p:cNvSpPr>
            <p:nvPr/>
          </p:nvSpPr>
          <p:spPr bwMode="auto">
            <a:xfrm>
              <a:off x="3912" y="379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8" name="Oval 551"/>
            <p:cNvSpPr>
              <a:spLocks noChangeArrowheads="1"/>
            </p:cNvSpPr>
            <p:nvPr/>
          </p:nvSpPr>
          <p:spPr bwMode="auto">
            <a:xfrm>
              <a:off x="376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19" name="Oval 552"/>
            <p:cNvSpPr>
              <a:spLocks noChangeArrowheads="1"/>
            </p:cNvSpPr>
            <p:nvPr/>
          </p:nvSpPr>
          <p:spPr bwMode="auto">
            <a:xfrm>
              <a:off x="381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0" name="Oval 553"/>
            <p:cNvSpPr>
              <a:spLocks noChangeArrowheads="1"/>
            </p:cNvSpPr>
            <p:nvPr/>
          </p:nvSpPr>
          <p:spPr bwMode="auto">
            <a:xfrm>
              <a:off x="3872" y="3836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1" name="Oval 554"/>
            <p:cNvSpPr>
              <a:spLocks noChangeArrowheads="1"/>
            </p:cNvSpPr>
            <p:nvPr/>
          </p:nvSpPr>
          <p:spPr bwMode="auto">
            <a:xfrm>
              <a:off x="369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2" name="Oval 555"/>
            <p:cNvSpPr>
              <a:spLocks noChangeArrowheads="1"/>
            </p:cNvSpPr>
            <p:nvPr/>
          </p:nvSpPr>
          <p:spPr bwMode="auto">
            <a:xfrm>
              <a:off x="364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3" name="Oval 556"/>
            <p:cNvSpPr>
              <a:spLocks noChangeArrowheads="1"/>
            </p:cNvSpPr>
            <p:nvPr/>
          </p:nvSpPr>
          <p:spPr bwMode="auto">
            <a:xfrm>
              <a:off x="357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4" name="Oval 557"/>
            <p:cNvSpPr>
              <a:spLocks noChangeArrowheads="1"/>
            </p:cNvSpPr>
            <p:nvPr/>
          </p:nvSpPr>
          <p:spPr bwMode="auto">
            <a:xfrm>
              <a:off x="352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5" name="Oval 558"/>
            <p:cNvSpPr>
              <a:spLocks noChangeArrowheads="1"/>
            </p:cNvSpPr>
            <p:nvPr/>
          </p:nvSpPr>
          <p:spPr bwMode="auto">
            <a:xfrm>
              <a:off x="340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6" name="Oval 559"/>
            <p:cNvSpPr>
              <a:spLocks noChangeArrowheads="1"/>
            </p:cNvSpPr>
            <p:nvPr/>
          </p:nvSpPr>
          <p:spPr bwMode="auto">
            <a:xfrm>
              <a:off x="345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7" name="Oval 560"/>
            <p:cNvSpPr>
              <a:spLocks noChangeArrowheads="1"/>
            </p:cNvSpPr>
            <p:nvPr/>
          </p:nvSpPr>
          <p:spPr bwMode="auto">
            <a:xfrm>
              <a:off x="333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8" name="Oval 561"/>
            <p:cNvSpPr>
              <a:spLocks noChangeArrowheads="1"/>
            </p:cNvSpPr>
            <p:nvPr/>
          </p:nvSpPr>
          <p:spPr bwMode="auto">
            <a:xfrm>
              <a:off x="328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29" name="Oval 562"/>
            <p:cNvSpPr>
              <a:spLocks noChangeArrowheads="1"/>
            </p:cNvSpPr>
            <p:nvPr/>
          </p:nvSpPr>
          <p:spPr bwMode="auto">
            <a:xfrm>
              <a:off x="321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0" name="Oval 563"/>
            <p:cNvSpPr>
              <a:spLocks noChangeArrowheads="1"/>
            </p:cNvSpPr>
            <p:nvPr/>
          </p:nvSpPr>
          <p:spPr bwMode="auto">
            <a:xfrm>
              <a:off x="316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1" name="Oval 564"/>
            <p:cNvSpPr>
              <a:spLocks noChangeArrowheads="1"/>
            </p:cNvSpPr>
            <p:nvPr/>
          </p:nvSpPr>
          <p:spPr bwMode="auto">
            <a:xfrm>
              <a:off x="309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2" name="Oval 565"/>
            <p:cNvSpPr>
              <a:spLocks noChangeArrowheads="1"/>
            </p:cNvSpPr>
            <p:nvPr/>
          </p:nvSpPr>
          <p:spPr bwMode="auto">
            <a:xfrm>
              <a:off x="304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3" name="Oval 566"/>
            <p:cNvSpPr>
              <a:spLocks noChangeArrowheads="1"/>
            </p:cNvSpPr>
            <p:nvPr/>
          </p:nvSpPr>
          <p:spPr bwMode="auto">
            <a:xfrm>
              <a:off x="2976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4" name="Oval 567"/>
            <p:cNvSpPr>
              <a:spLocks noChangeArrowheads="1"/>
            </p:cNvSpPr>
            <p:nvPr/>
          </p:nvSpPr>
          <p:spPr bwMode="auto">
            <a:xfrm>
              <a:off x="2920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5" name="Oval 568"/>
            <p:cNvSpPr>
              <a:spLocks noChangeArrowheads="1"/>
            </p:cNvSpPr>
            <p:nvPr/>
          </p:nvSpPr>
          <p:spPr bwMode="auto">
            <a:xfrm>
              <a:off x="2855" y="3860"/>
              <a:ext cx="65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6" name="Oval 569"/>
            <p:cNvSpPr>
              <a:spLocks noChangeArrowheads="1"/>
            </p:cNvSpPr>
            <p:nvPr/>
          </p:nvSpPr>
          <p:spPr bwMode="auto">
            <a:xfrm>
              <a:off x="279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7" name="Oval 570"/>
            <p:cNvSpPr>
              <a:spLocks noChangeArrowheads="1"/>
            </p:cNvSpPr>
            <p:nvPr/>
          </p:nvSpPr>
          <p:spPr bwMode="auto">
            <a:xfrm>
              <a:off x="273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8" name="Oval 571"/>
            <p:cNvSpPr>
              <a:spLocks noChangeArrowheads="1"/>
            </p:cNvSpPr>
            <p:nvPr/>
          </p:nvSpPr>
          <p:spPr bwMode="auto">
            <a:xfrm>
              <a:off x="267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39" name="Oval 572"/>
            <p:cNvSpPr>
              <a:spLocks noChangeArrowheads="1"/>
            </p:cNvSpPr>
            <p:nvPr/>
          </p:nvSpPr>
          <p:spPr bwMode="auto">
            <a:xfrm>
              <a:off x="261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0" name="Oval 573"/>
            <p:cNvSpPr>
              <a:spLocks noChangeArrowheads="1"/>
            </p:cNvSpPr>
            <p:nvPr/>
          </p:nvSpPr>
          <p:spPr bwMode="auto">
            <a:xfrm>
              <a:off x="255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1" name="Oval 574"/>
            <p:cNvSpPr>
              <a:spLocks noChangeArrowheads="1"/>
            </p:cNvSpPr>
            <p:nvPr/>
          </p:nvSpPr>
          <p:spPr bwMode="auto">
            <a:xfrm>
              <a:off x="249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2" name="Oval 575"/>
            <p:cNvSpPr>
              <a:spLocks noChangeArrowheads="1"/>
            </p:cNvSpPr>
            <p:nvPr/>
          </p:nvSpPr>
          <p:spPr bwMode="auto">
            <a:xfrm>
              <a:off x="243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3" name="Oval 576"/>
            <p:cNvSpPr>
              <a:spLocks noChangeArrowheads="1"/>
            </p:cNvSpPr>
            <p:nvPr/>
          </p:nvSpPr>
          <p:spPr bwMode="auto">
            <a:xfrm>
              <a:off x="237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4" name="Oval 577"/>
            <p:cNvSpPr>
              <a:spLocks noChangeArrowheads="1"/>
            </p:cNvSpPr>
            <p:nvPr/>
          </p:nvSpPr>
          <p:spPr bwMode="auto">
            <a:xfrm>
              <a:off x="231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5" name="Oval 578"/>
            <p:cNvSpPr>
              <a:spLocks noChangeArrowheads="1"/>
            </p:cNvSpPr>
            <p:nvPr/>
          </p:nvSpPr>
          <p:spPr bwMode="auto">
            <a:xfrm>
              <a:off x="225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6" name="Oval 579"/>
            <p:cNvSpPr>
              <a:spLocks noChangeArrowheads="1"/>
            </p:cNvSpPr>
            <p:nvPr/>
          </p:nvSpPr>
          <p:spPr bwMode="auto">
            <a:xfrm>
              <a:off x="219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7" name="Oval 580"/>
            <p:cNvSpPr>
              <a:spLocks noChangeArrowheads="1"/>
            </p:cNvSpPr>
            <p:nvPr/>
          </p:nvSpPr>
          <p:spPr bwMode="auto">
            <a:xfrm>
              <a:off x="213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8" name="Oval 581"/>
            <p:cNvSpPr>
              <a:spLocks noChangeArrowheads="1"/>
            </p:cNvSpPr>
            <p:nvPr/>
          </p:nvSpPr>
          <p:spPr bwMode="auto">
            <a:xfrm>
              <a:off x="207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9" name="Oval 582"/>
            <p:cNvSpPr>
              <a:spLocks noChangeArrowheads="1"/>
            </p:cNvSpPr>
            <p:nvPr/>
          </p:nvSpPr>
          <p:spPr bwMode="auto">
            <a:xfrm>
              <a:off x="201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0" name="Oval 583"/>
            <p:cNvSpPr>
              <a:spLocks noChangeArrowheads="1"/>
            </p:cNvSpPr>
            <p:nvPr/>
          </p:nvSpPr>
          <p:spPr bwMode="auto">
            <a:xfrm>
              <a:off x="195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1" name="Oval 584"/>
            <p:cNvSpPr>
              <a:spLocks noChangeArrowheads="1"/>
            </p:cNvSpPr>
            <p:nvPr/>
          </p:nvSpPr>
          <p:spPr bwMode="auto">
            <a:xfrm>
              <a:off x="189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2" name="Oval 585"/>
            <p:cNvSpPr>
              <a:spLocks noChangeArrowheads="1"/>
            </p:cNvSpPr>
            <p:nvPr/>
          </p:nvSpPr>
          <p:spPr bwMode="auto">
            <a:xfrm>
              <a:off x="183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3" name="Oval 586"/>
            <p:cNvSpPr>
              <a:spLocks noChangeArrowheads="1"/>
            </p:cNvSpPr>
            <p:nvPr/>
          </p:nvSpPr>
          <p:spPr bwMode="auto">
            <a:xfrm>
              <a:off x="177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4" name="Oval 587"/>
            <p:cNvSpPr>
              <a:spLocks noChangeArrowheads="1"/>
            </p:cNvSpPr>
            <p:nvPr/>
          </p:nvSpPr>
          <p:spPr bwMode="auto">
            <a:xfrm>
              <a:off x="171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5" name="Oval 588"/>
            <p:cNvSpPr>
              <a:spLocks noChangeArrowheads="1"/>
            </p:cNvSpPr>
            <p:nvPr/>
          </p:nvSpPr>
          <p:spPr bwMode="auto">
            <a:xfrm>
              <a:off x="165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6" name="Oval 589"/>
            <p:cNvSpPr>
              <a:spLocks noChangeArrowheads="1"/>
            </p:cNvSpPr>
            <p:nvPr/>
          </p:nvSpPr>
          <p:spPr bwMode="auto">
            <a:xfrm>
              <a:off x="159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7" name="Oval 590"/>
            <p:cNvSpPr>
              <a:spLocks noChangeArrowheads="1"/>
            </p:cNvSpPr>
            <p:nvPr/>
          </p:nvSpPr>
          <p:spPr bwMode="auto">
            <a:xfrm>
              <a:off x="1535" y="386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8" name="Oval 591"/>
            <p:cNvSpPr>
              <a:spLocks noChangeArrowheads="1"/>
            </p:cNvSpPr>
            <p:nvPr/>
          </p:nvSpPr>
          <p:spPr bwMode="auto">
            <a:xfrm>
              <a:off x="1479" y="386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9" name="Oval 592"/>
            <p:cNvSpPr>
              <a:spLocks noChangeArrowheads="1"/>
            </p:cNvSpPr>
            <p:nvPr/>
          </p:nvSpPr>
          <p:spPr bwMode="auto">
            <a:xfrm>
              <a:off x="1423" y="386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0" name="Oval 593"/>
            <p:cNvSpPr>
              <a:spLocks noChangeArrowheads="1"/>
            </p:cNvSpPr>
            <p:nvPr/>
          </p:nvSpPr>
          <p:spPr bwMode="auto">
            <a:xfrm>
              <a:off x="1367" y="3900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1" name="Oval 594"/>
            <p:cNvSpPr>
              <a:spLocks noChangeArrowheads="1"/>
            </p:cNvSpPr>
            <p:nvPr/>
          </p:nvSpPr>
          <p:spPr bwMode="auto">
            <a:xfrm>
              <a:off x="1343" y="39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2" name="Oval 595"/>
            <p:cNvSpPr>
              <a:spLocks noChangeArrowheads="1"/>
            </p:cNvSpPr>
            <p:nvPr/>
          </p:nvSpPr>
          <p:spPr bwMode="auto">
            <a:xfrm>
              <a:off x="1335" y="40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3" name="Oval 596"/>
            <p:cNvSpPr>
              <a:spLocks noChangeArrowheads="1"/>
            </p:cNvSpPr>
            <p:nvPr/>
          </p:nvSpPr>
          <p:spPr bwMode="auto">
            <a:xfrm>
              <a:off x="1823" y="41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4" name="Oval 597"/>
            <p:cNvSpPr>
              <a:spLocks noChangeArrowheads="1"/>
            </p:cNvSpPr>
            <p:nvPr/>
          </p:nvSpPr>
          <p:spPr bwMode="auto">
            <a:xfrm>
              <a:off x="1367" y="4060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5" name="Oval 598"/>
            <p:cNvSpPr>
              <a:spLocks noChangeArrowheads="1"/>
            </p:cNvSpPr>
            <p:nvPr/>
          </p:nvSpPr>
          <p:spPr bwMode="auto">
            <a:xfrm>
              <a:off x="1407" y="410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6" name="Oval 599"/>
            <p:cNvSpPr>
              <a:spLocks noChangeArrowheads="1"/>
            </p:cNvSpPr>
            <p:nvPr/>
          </p:nvSpPr>
          <p:spPr bwMode="auto">
            <a:xfrm>
              <a:off x="1463" y="412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7" name="Oval 600"/>
            <p:cNvSpPr>
              <a:spLocks noChangeArrowheads="1"/>
            </p:cNvSpPr>
            <p:nvPr/>
          </p:nvSpPr>
          <p:spPr bwMode="auto">
            <a:xfrm>
              <a:off x="1527" y="41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8" name="Oval 601"/>
            <p:cNvSpPr>
              <a:spLocks noChangeArrowheads="1"/>
            </p:cNvSpPr>
            <p:nvPr/>
          </p:nvSpPr>
          <p:spPr bwMode="auto">
            <a:xfrm>
              <a:off x="1583" y="412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69" name="Oval 602"/>
            <p:cNvSpPr>
              <a:spLocks noChangeArrowheads="1"/>
            </p:cNvSpPr>
            <p:nvPr/>
          </p:nvSpPr>
          <p:spPr bwMode="auto">
            <a:xfrm>
              <a:off x="1647" y="41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0" name="Rectangle 603"/>
            <p:cNvSpPr>
              <a:spLocks noChangeArrowheads="1"/>
            </p:cNvSpPr>
            <p:nvPr/>
          </p:nvSpPr>
          <p:spPr bwMode="auto">
            <a:xfrm>
              <a:off x="2195" y="4095"/>
              <a:ext cx="33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200">
                  <a:solidFill>
                    <a:srgbClr val="000000"/>
                  </a:solidFill>
                  <a:latin typeface="Geneva" charset="0"/>
                </a:rPr>
                <a:t>- COOH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2571" name="Oval 604"/>
            <p:cNvSpPr>
              <a:spLocks noChangeArrowheads="1"/>
            </p:cNvSpPr>
            <p:nvPr/>
          </p:nvSpPr>
          <p:spPr bwMode="auto">
            <a:xfrm>
              <a:off x="1255" y="309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2" name="Oval 605"/>
            <p:cNvSpPr>
              <a:spLocks noChangeArrowheads="1"/>
            </p:cNvSpPr>
            <p:nvPr/>
          </p:nvSpPr>
          <p:spPr bwMode="auto">
            <a:xfrm>
              <a:off x="1311" y="311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3" name="Oval 606"/>
            <p:cNvSpPr>
              <a:spLocks noChangeArrowheads="1"/>
            </p:cNvSpPr>
            <p:nvPr/>
          </p:nvSpPr>
          <p:spPr bwMode="auto">
            <a:xfrm>
              <a:off x="1367" y="312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4" name="Oval 607"/>
            <p:cNvSpPr>
              <a:spLocks noChangeArrowheads="1"/>
            </p:cNvSpPr>
            <p:nvPr/>
          </p:nvSpPr>
          <p:spPr bwMode="auto">
            <a:xfrm>
              <a:off x="1423" y="312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5" name="Oval 608"/>
            <p:cNvSpPr>
              <a:spLocks noChangeArrowheads="1"/>
            </p:cNvSpPr>
            <p:nvPr/>
          </p:nvSpPr>
          <p:spPr bwMode="auto">
            <a:xfrm>
              <a:off x="1479" y="312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6" name="Oval 609"/>
            <p:cNvSpPr>
              <a:spLocks noChangeArrowheads="1"/>
            </p:cNvSpPr>
            <p:nvPr/>
          </p:nvSpPr>
          <p:spPr bwMode="auto">
            <a:xfrm>
              <a:off x="1543" y="313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7" name="Oval 610"/>
            <p:cNvSpPr>
              <a:spLocks noChangeArrowheads="1"/>
            </p:cNvSpPr>
            <p:nvPr/>
          </p:nvSpPr>
          <p:spPr bwMode="auto">
            <a:xfrm>
              <a:off x="1599" y="312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8" name="Oval 611"/>
            <p:cNvSpPr>
              <a:spLocks noChangeArrowheads="1"/>
            </p:cNvSpPr>
            <p:nvPr/>
          </p:nvSpPr>
          <p:spPr bwMode="auto">
            <a:xfrm>
              <a:off x="1663" y="3116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79" name="Oval 612"/>
            <p:cNvSpPr>
              <a:spLocks noChangeArrowheads="1"/>
            </p:cNvSpPr>
            <p:nvPr/>
          </p:nvSpPr>
          <p:spPr bwMode="auto">
            <a:xfrm>
              <a:off x="1719" y="310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0" name="Oval 613"/>
            <p:cNvSpPr>
              <a:spLocks noChangeArrowheads="1"/>
            </p:cNvSpPr>
            <p:nvPr/>
          </p:nvSpPr>
          <p:spPr bwMode="auto">
            <a:xfrm>
              <a:off x="1775" y="30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1" name="Oval 614"/>
            <p:cNvSpPr>
              <a:spLocks noChangeArrowheads="1"/>
            </p:cNvSpPr>
            <p:nvPr/>
          </p:nvSpPr>
          <p:spPr bwMode="auto">
            <a:xfrm>
              <a:off x="1663" y="25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2" name="Oval 615"/>
            <p:cNvSpPr>
              <a:spLocks noChangeArrowheads="1"/>
            </p:cNvSpPr>
            <p:nvPr/>
          </p:nvSpPr>
          <p:spPr bwMode="auto">
            <a:xfrm>
              <a:off x="1663" y="24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3" name="Oval 616"/>
            <p:cNvSpPr>
              <a:spLocks noChangeArrowheads="1"/>
            </p:cNvSpPr>
            <p:nvPr/>
          </p:nvSpPr>
          <p:spPr bwMode="auto">
            <a:xfrm>
              <a:off x="1663" y="242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4" name="Oval 617"/>
            <p:cNvSpPr>
              <a:spLocks noChangeArrowheads="1"/>
            </p:cNvSpPr>
            <p:nvPr/>
          </p:nvSpPr>
          <p:spPr bwMode="auto">
            <a:xfrm>
              <a:off x="1663" y="236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5" name="Oval 618"/>
            <p:cNvSpPr>
              <a:spLocks noChangeArrowheads="1"/>
            </p:cNvSpPr>
            <p:nvPr/>
          </p:nvSpPr>
          <p:spPr bwMode="auto">
            <a:xfrm>
              <a:off x="1671" y="224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6" name="Oval 619"/>
            <p:cNvSpPr>
              <a:spLocks noChangeArrowheads="1"/>
            </p:cNvSpPr>
            <p:nvPr/>
          </p:nvSpPr>
          <p:spPr bwMode="auto">
            <a:xfrm>
              <a:off x="1687" y="21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7" name="Oval 620"/>
            <p:cNvSpPr>
              <a:spLocks noChangeArrowheads="1"/>
            </p:cNvSpPr>
            <p:nvPr/>
          </p:nvSpPr>
          <p:spPr bwMode="auto">
            <a:xfrm>
              <a:off x="1727" y="2147"/>
              <a:ext cx="56" cy="5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8" name="Oval 621"/>
            <p:cNvSpPr>
              <a:spLocks noChangeArrowheads="1"/>
            </p:cNvSpPr>
            <p:nvPr/>
          </p:nvSpPr>
          <p:spPr bwMode="auto">
            <a:xfrm>
              <a:off x="1775" y="2107"/>
              <a:ext cx="56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89" name="Oval 622"/>
            <p:cNvSpPr>
              <a:spLocks noChangeArrowheads="1"/>
            </p:cNvSpPr>
            <p:nvPr/>
          </p:nvSpPr>
          <p:spPr bwMode="auto">
            <a:xfrm>
              <a:off x="1831" y="2099"/>
              <a:ext cx="64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0" name="Oval 623"/>
            <p:cNvSpPr>
              <a:spLocks noChangeArrowheads="1"/>
            </p:cNvSpPr>
            <p:nvPr/>
          </p:nvSpPr>
          <p:spPr bwMode="auto">
            <a:xfrm>
              <a:off x="1895" y="2099"/>
              <a:ext cx="56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1" name="Oval 624"/>
            <p:cNvSpPr>
              <a:spLocks noChangeArrowheads="1"/>
            </p:cNvSpPr>
            <p:nvPr/>
          </p:nvSpPr>
          <p:spPr bwMode="auto">
            <a:xfrm>
              <a:off x="1951" y="2099"/>
              <a:ext cx="64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2" name="Oval 625"/>
            <p:cNvSpPr>
              <a:spLocks noChangeArrowheads="1"/>
            </p:cNvSpPr>
            <p:nvPr/>
          </p:nvSpPr>
          <p:spPr bwMode="auto">
            <a:xfrm>
              <a:off x="2015" y="2107"/>
              <a:ext cx="56" cy="5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3" name="Oval 626"/>
            <p:cNvSpPr>
              <a:spLocks noChangeArrowheads="1"/>
            </p:cNvSpPr>
            <p:nvPr/>
          </p:nvSpPr>
          <p:spPr bwMode="auto">
            <a:xfrm>
              <a:off x="2063" y="2139"/>
              <a:ext cx="56" cy="5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4" name="Oval 627"/>
            <p:cNvSpPr>
              <a:spLocks noChangeArrowheads="1"/>
            </p:cNvSpPr>
            <p:nvPr/>
          </p:nvSpPr>
          <p:spPr bwMode="auto">
            <a:xfrm>
              <a:off x="2079" y="21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5" name="Oval 628"/>
            <p:cNvSpPr>
              <a:spLocks noChangeArrowheads="1"/>
            </p:cNvSpPr>
            <p:nvPr/>
          </p:nvSpPr>
          <p:spPr bwMode="auto">
            <a:xfrm>
              <a:off x="2103" y="224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6" name="Oval 629"/>
            <p:cNvSpPr>
              <a:spLocks noChangeArrowheads="1"/>
            </p:cNvSpPr>
            <p:nvPr/>
          </p:nvSpPr>
          <p:spPr bwMode="auto">
            <a:xfrm>
              <a:off x="2111" y="230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7" name="Oval 630"/>
            <p:cNvSpPr>
              <a:spLocks noChangeArrowheads="1"/>
            </p:cNvSpPr>
            <p:nvPr/>
          </p:nvSpPr>
          <p:spPr bwMode="auto">
            <a:xfrm>
              <a:off x="2111" y="236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8" name="Oval 631"/>
            <p:cNvSpPr>
              <a:spLocks noChangeArrowheads="1"/>
            </p:cNvSpPr>
            <p:nvPr/>
          </p:nvSpPr>
          <p:spPr bwMode="auto">
            <a:xfrm>
              <a:off x="2111" y="242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99" name="Oval 632"/>
            <p:cNvSpPr>
              <a:spLocks noChangeArrowheads="1"/>
            </p:cNvSpPr>
            <p:nvPr/>
          </p:nvSpPr>
          <p:spPr bwMode="auto">
            <a:xfrm>
              <a:off x="2111" y="248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0" name="Oval 633"/>
            <p:cNvSpPr>
              <a:spLocks noChangeArrowheads="1"/>
            </p:cNvSpPr>
            <p:nvPr/>
          </p:nvSpPr>
          <p:spPr bwMode="auto">
            <a:xfrm>
              <a:off x="2111" y="2540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1" name="Oval 634"/>
            <p:cNvSpPr>
              <a:spLocks noChangeArrowheads="1"/>
            </p:cNvSpPr>
            <p:nvPr/>
          </p:nvSpPr>
          <p:spPr bwMode="auto">
            <a:xfrm>
              <a:off x="1663" y="230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2" name="Oval 635"/>
            <p:cNvSpPr>
              <a:spLocks noChangeArrowheads="1"/>
            </p:cNvSpPr>
            <p:nvPr/>
          </p:nvSpPr>
          <p:spPr bwMode="auto">
            <a:xfrm>
              <a:off x="2239" y="30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3" name="Oval 636"/>
            <p:cNvSpPr>
              <a:spLocks noChangeArrowheads="1"/>
            </p:cNvSpPr>
            <p:nvPr/>
          </p:nvSpPr>
          <p:spPr bwMode="auto">
            <a:xfrm>
              <a:off x="2239" y="31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4" name="Oval 637"/>
            <p:cNvSpPr>
              <a:spLocks noChangeArrowheads="1"/>
            </p:cNvSpPr>
            <p:nvPr/>
          </p:nvSpPr>
          <p:spPr bwMode="auto">
            <a:xfrm>
              <a:off x="2239" y="32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5" name="Oval 638"/>
            <p:cNvSpPr>
              <a:spLocks noChangeArrowheads="1"/>
            </p:cNvSpPr>
            <p:nvPr/>
          </p:nvSpPr>
          <p:spPr bwMode="auto">
            <a:xfrm>
              <a:off x="2239" y="32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6" name="Oval 639"/>
            <p:cNvSpPr>
              <a:spLocks noChangeArrowheads="1"/>
            </p:cNvSpPr>
            <p:nvPr/>
          </p:nvSpPr>
          <p:spPr bwMode="auto">
            <a:xfrm>
              <a:off x="2239" y="333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7" name="Oval 640"/>
            <p:cNvSpPr>
              <a:spLocks noChangeArrowheads="1"/>
            </p:cNvSpPr>
            <p:nvPr/>
          </p:nvSpPr>
          <p:spPr bwMode="auto">
            <a:xfrm>
              <a:off x="2239" y="33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8" name="Oval 641"/>
            <p:cNvSpPr>
              <a:spLocks noChangeArrowheads="1"/>
            </p:cNvSpPr>
            <p:nvPr/>
          </p:nvSpPr>
          <p:spPr bwMode="auto">
            <a:xfrm>
              <a:off x="2255" y="344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09" name="Oval 642"/>
            <p:cNvSpPr>
              <a:spLocks noChangeArrowheads="1"/>
            </p:cNvSpPr>
            <p:nvPr/>
          </p:nvSpPr>
          <p:spPr bwMode="auto">
            <a:xfrm>
              <a:off x="2287" y="3492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0" name="Oval 643"/>
            <p:cNvSpPr>
              <a:spLocks noChangeArrowheads="1"/>
            </p:cNvSpPr>
            <p:nvPr/>
          </p:nvSpPr>
          <p:spPr bwMode="auto">
            <a:xfrm>
              <a:off x="2343" y="3516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1" name="Oval 644"/>
            <p:cNvSpPr>
              <a:spLocks noChangeArrowheads="1"/>
            </p:cNvSpPr>
            <p:nvPr/>
          </p:nvSpPr>
          <p:spPr bwMode="auto">
            <a:xfrm>
              <a:off x="2407" y="3524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2" name="Oval 645"/>
            <p:cNvSpPr>
              <a:spLocks noChangeArrowheads="1"/>
            </p:cNvSpPr>
            <p:nvPr/>
          </p:nvSpPr>
          <p:spPr bwMode="auto">
            <a:xfrm>
              <a:off x="2463" y="3516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3" name="Oval 646"/>
            <p:cNvSpPr>
              <a:spLocks noChangeArrowheads="1"/>
            </p:cNvSpPr>
            <p:nvPr/>
          </p:nvSpPr>
          <p:spPr bwMode="auto">
            <a:xfrm>
              <a:off x="2527" y="3516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4" name="Oval 647"/>
            <p:cNvSpPr>
              <a:spLocks noChangeArrowheads="1"/>
            </p:cNvSpPr>
            <p:nvPr/>
          </p:nvSpPr>
          <p:spPr bwMode="auto">
            <a:xfrm>
              <a:off x="2583" y="3500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5" name="Oval 648"/>
            <p:cNvSpPr>
              <a:spLocks noChangeArrowheads="1"/>
            </p:cNvSpPr>
            <p:nvPr/>
          </p:nvSpPr>
          <p:spPr bwMode="auto">
            <a:xfrm>
              <a:off x="2615" y="345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6" name="Oval 649"/>
            <p:cNvSpPr>
              <a:spLocks noChangeArrowheads="1"/>
            </p:cNvSpPr>
            <p:nvPr/>
          </p:nvSpPr>
          <p:spPr bwMode="auto">
            <a:xfrm>
              <a:off x="2615" y="338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7" name="Oval 650"/>
            <p:cNvSpPr>
              <a:spLocks noChangeArrowheads="1"/>
            </p:cNvSpPr>
            <p:nvPr/>
          </p:nvSpPr>
          <p:spPr bwMode="auto">
            <a:xfrm>
              <a:off x="2615" y="333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8" name="Oval 651"/>
            <p:cNvSpPr>
              <a:spLocks noChangeArrowheads="1"/>
            </p:cNvSpPr>
            <p:nvPr/>
          </p:nvSpPr>
          <p:spPr bwMode="auto">
            <a:xfrm>
              <a:off x="2615" y="326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19" name="Oval 652"/>
            <p:cNvSpPr>
              <a:spLocks noChangeArrowheads="1"/>
            </p:cNvSpPr>
            <p:nvPr/>
          </p:nvSpPr>
          <p:spPr bwMode="auto">
            <a:xfrm>
              <a:off x="2615" y="321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0" name="Oval 653"/>
            <p:cNvSpPr>
              <a:spLocks noChangeArrowheads="1"/>
            </p:cNvSpPr>
            <p:nvPr/>
          </p:nvSpPr>
          <p:spPr bwMode="auto">
            <a:xfrm>
              <a:off x="2615" y="3148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1" name="Oval 654"/>
            <p:cNvSpPr>
              <a:spLocks noChangeArrowheads="1"/>
            </p:cNvSpPr>
            <p:nvPr/>
          </p:nvSpPr>
          <p:spPr bwMode="auto">
            <a:xfrm>
              <a:off x="2615" y="3092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2" name="Oval 655"/>
            <p:cNvSpPr>
              <a:spLocks noChangeArrowheads="1"/>
            </p:cNvSpPr>
            <p:nvPr/>
          </p:nvSpPr>
          <p:spPr bwMode="auto">
            <a:xfrm>
              <a:off x="2615" y="254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3" name="Oval 656"/>
            <p:cNvSpPr>
              <a:spLocks noChangeArrowheads="1"/>
            </p:cNvSpPr>
            <p:nvPr/>
          </p:nvSpPr>
          <p:spPr bwMode="auto">
            <a:xfrm>
              <a:off x="2615" y="248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4" name="Oval 657"/>
            <p:cNvSpPr>
              <a:spLocks noChangeArrowheads="1"/>
            </p:cNvSpPr>
            <p:nvPr/>
          </p:nvSpPr>
          <p:spPr bwMode="auto">
            <a:xfrm>
              <a:off x="2615" y="242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5" name="Oval 658"/>
            <p:cNvSpPr>
              <a:spLocks noChangeArrowheads="1"/>
            </p:cNvSpPr>
            <p:nvPr/>
          </p:nvSpPr>
          <p:spPr bwMode="auto">
            <a:xfrm>
              <a:off x="2615" y="236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6" name="Oval 659"/>
            <p:cNvSpPr>
              <a:spLocks noChangeArrowheads="1"/>
            </p:cNvSpPr>
            <p:nvPr/>
          </p:nvSpPr>
          <p:spPr bwMode="auto">
            <a:xfrm>
              <a:off x="2615" y="2308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7" name="Oval 660"/>
            <p:cNvSpPr>
              <a:spLocks noChangeArrowheads="1"/>
            </p:cNvSpPr>
            <p:nvPr/>
          </p:nvSpPr>
          <p:spPr bwMode="auto">
            <a:xfrm>
              <a:off x="2615" y="224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8" name="Oval 661"/>
            <p:cNvSpPr>
              <a:spLocks noChangeArrowheads="1"/>
            </p:cNvSpPr>
            <p:nvPr/>
          </p:nvSpPr>
          <p:spPr bwMode="auto">
            <a:xfrm>
              <a:off x="2631" y="21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29" name="Oval 662"/>
            <p:cNvSpPr>
              <a:spLocks noChangeArrowheads="1"/>
            </p:cNvSpPr>
            <p:nvPr/>
          </p:nvSpPr>
          <p:spPr bwMode="auto">
            <a:xfrm>
              <a:off x="2663" y="2139"/>
              <a:ext cx="64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0" name="Oval 663"/>
            <p:cNvSpPr>
              <a:spLocks noChangeArrowheads="1"/>
            </p:cNvSpPr>
            <p:nvPr/>
          </p:nvSpPr>
          <p:spPr bwMode="auto">
            <a:xfrm>
              <a:off x="2711" y="2107"/>
              <a:ext cx="64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1" name="Oval 664"/>
            <p:cNvSpPr>
              <a:spLocks noChangeArrowheads="1"/>
            </p:cNvSpPr>
            <p:nvPr/>
          </p:nvSpPr>
          <p:spPr bwMode="auto">
            <a:xfrm>
              <a:off x="2775" y="2099"/>
              <a:ext cx="56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2" name="Oval 665"/>
            <p:cNvSpPr>
              <a:spLocks noChangeArrowheads="1"/>
            </p:cNvSpPr>
            <p:nvPr/>
          </p:nvSpPr>
          <p:spPr bwMode="auto">
            <a:xfrm>
              <a:off x="2831" y="2099"/>
              <a:ext cx="65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3" name="Oval 666"/>
            <p:cNvSpPr>
              <a:spLocks noChangeArrowheads="1"/>
            </p:cNvSpPr>
            <p:nvPr/>
          </p:nvSpPr>
          <p:spPr bwMode="auto">
            <a:xfrm>
              <a:off x="2888" y="2115"/>
              <a:ext cx="64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4" name="Oval 667"/>
            <p:cNvSpPr>
              <a:spLocks noChangeArrowheads="1"/>
            </p:cNvSpPr>
            <p:nvPr/>
          </p:nvSpPr>
          <p:spPr bwMode="auto">
            <a:xfrm>
              <a:off x="2936" y="2155"/>
              <a:ext cx="56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5" name="Oval 668"/>
            <p:cNvSpPr>
              <a:spLocks noChangeArrowheads="1"/>
            </p:cNvSpPr>
            <p:nvPr/>
          </p:nvSpPr>
          <p:spPr bwMode="auto">
            <a:xfrm>
              <a:off x="2968" y="2204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6" name="Oval 669"/>
            <p:cNvSpPr>
              <a:spLocks noChangeArrowheads="1"/>
            </p:cNvSpPr>
            <p:nvPr/>
          </p:nvSpPr>
          <p:spPr bwMode="auto">
            <a:xfrm>
              <a:off x="3000" y="2252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7" name="Oval 670"/>
            <p:cNvSpPr>
              <a:spLocks noChangeArrowheads="1"/>
            </p:cNvSpPr>
            <p:nvPr/>
          </p:nvSpPr>
          <p:spPr bwMode="auto">
            <a:xfrm>
              <a:off x="3000" y="2316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8" name="Oval 671"/>
            <p:cNvSpPr>
              <a:spLocks noChangeArrowheads="1"/>
            </p:cNvSpPr>
            <p:nvPr/>
          </p:nvSpPr>
          <p:spPr bwMode="auto">
            <a:xfrm>
              <a:off x="3000" y="237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39" name="Oval 672"/>
            <p:cNvSpPr>
              <a:spLocks noChangeArrowheads="1"/>
            </p:cNvSpPr>
            <p:nvPr/>
          </p:nvSpPr>
          <p:spPr bwMode="auto">
            <a:xfrm>
              <a:off x="3000" y="242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0" name="Oval 673"/>
            <p:cNvSpPr>
              <a:spLocks noChangeArrowheads="1"/>
            </p:cNvSpPr>
            <p:nvPr/>
          </p:nvSpPr>
          <p:spPr bwMode="auto">
            <a:xfrm>
              <a:off x="3000" y="2484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1" name="Oval 674"/>
            <p:cNvSpPr>
              <a:spLocks noChangeArrowheads="1"/>
            </p:cNvSpPr>
            <p:nvPr/>
          </p:nvSpPr>
          <p:spPr bwMode="auto">
            <a:xfrm>
              <a:off x="3000" y="254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2" name="Oval 675"/>
            <p:cNvSpPr>
              <a:spLocks noChangeArrowheads="1"/>
            </p:cNvSpPr>
            <p:nvPr/>
          </p:nvSpPr>
          <p:spPr bwMode="auto">
            <a:xfrm>
              <a:off x="3008" y="314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3" name="Oval 676"/>
            <p:cNvSpPr>
              <a:spLocks noChangeArrowheads="1"/>
            </p:cNvSpPr>
            <p:nvPr/>
          </p:nvSpPr>
          <p:spPr bwMode="auto">
            <a:xfrm>
              <a:off x="3008" y="321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4" name="Oval 677"/>
            <p:cNvSpPr>
              <a:spLocks noChangeArrowheads="1"/>
            </p:cNvSpPr>
            <p:nvPr/>
          </p:nvSpPr>
          <p:spPr bwMode="auto">
            <a:xfrm>
              <a:off x="3008" y="326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5" name="Oval 678"/>
            <p:cNvSpPr>
              <a:spLocks noChangeArrowheads="1"/>
            </p:cNvSpPr>
            <p:nvPr/>
          </p:nvSpPr>
          <p:spPr bwMode="auto">
            <a:xfrm>
              <a:off x="3008" y="333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6" name="Oval 679"/>
            <p:cNvSpPr>
              <a:spLocks noChangeArrowheads="1"/>
            </p:cNvSpPr>
            <p:nvPr/>
          </p:nvSpPr>
          <p:spPr bwMode="auto">
            <a:xfrm>
              <a:off x="3008" y="3388"/>
              <a:ext cx="64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7" name="Oval 680"/>
            <p:cNvSpPr>
              <a:spLocks noChangeArrowheads="1"/>
            </p:cNvSpPr>
            <p:nvPr/>
          </p:nvSpPr>
          <p:spPr bwMode="auto">
            <a:xfrm>
              <a:off x="3032" y="3444"/>
              <a:ext cx="56" cy="6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8" name="Oval 681"/>
            <p:cNvSpPr>
              <a:spLocks noChangeArrowheads="1"/>
            </p:cNvSpPr>
            <p:nvPr/>
          </p:nvSpPr>
          <p:spPr bwMode="auto">
            <a:xfrm>
              <a:off x="3080" y="3492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49" name="Oval 682"/>
            <p:cNvSpPr>
              <a:spLocks noChangeArrowheads="1"/>
            </p:cNvSpPr>
            <p:nvPr/>
          </p:nvSpPr>
          <p:spPr bwMode="auto">
            <a:xfrm>
              <a:off x="3128" y="3508"/>
              <a:ext cx="64" cy="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77" name="Oval 683"/>
          <p:cNvSpPr>
            <a:spLocks noChangeArrowheads="1"/>
          </p:cNvSpPr>
          <p:nvPr/>
        </p:nvSpPr>
        <p:spPr bwMode="auto">
          <a:xfrm>
            <a:off x="6443663" y="55657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78" name="Oval 684"/>
          <p:cNvSpPr>
            <a:spLocks noChangeArrowheads="1"/>
          </p:cNvSpPr>
          <p:nvPr/>
        </p:nvSpPr>
        <p:spPr bwMode="auto">
          <a:xfrm>
            <a:off x="6545263" y="55784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79" name="Oval 685"/>
          <p:cNvSpPr>
            <a:spLocks noChangeArrowheads="1"/>
          </p:cNvSpPr>
          <p:nvPr/>
        </p:nvSpPr>
        <p:spPr bwMode="auto">
          <a:xfrm>
            <a:off x="6634163" y="5578475"/>
            <a:ext cx="1016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0" name="Oval 686"/>
          <p:cNvSpPr>
            <a:spLocks noChangeArrowheads="1"/>
          </p:cNvSpPr>
          <p:nvPr/>
        </p:nvSpPr>
        <p:spPr bwMode="auto">
          <a:xfrm>
            <a:off x="6735763" y="55784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1" name="Oval 687"/>
          <p:cNvSpPr>
            <a:spLocks noChangeArrowheads="1"/>
          </p:cNvSpPr>
          <p:nvPr/>
        </p:nvSpPr>
        <p:spPr bwMode="auto">
          <a:xfrm>
            <a:off x="6824663" y="5578475"/>
            <a:ext cx="1016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2" name="Oval 688"/>
          <p:cNvSpPr>
            <a:spLocks noChangeArrowheads="1"/>
          </p:cNvSpPr>
          <p:nvPr/>
        </p:nvSpPr>
        <p:spPr bwMode="auto">
          <a:xfrm>
            <a:off x="6913563" y="5553075"/>
            <a:ext cx="1016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3" name="Oval 689"/>
          <p:cNvSpPr>
            <a:spLocks noChangeArrowheads="1"/>
          </p:cNvSpPr>
          <p:nvPr/>
        </p:nvSpPr>
        <p:spPr bwMode="auto">
          <a:xfrm>
            <a:off x="6989763" y="5502275"/>
            <a:ext cx="1016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4" name="Oval 690"/>
          <p:cNvSpPr>
            <a:spLocks noChangeArrowheads="1"/>
          </p:cNvSpPr>
          <p:nvPr/>
        </p:nvSpPr>
        <p:spPr bwMode="auto">
          <a:xfrm>
            <a:off x="7053263" y="5438775"/>
            <a:ext cx="1016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5" name="Oval 691"/>
          <p:cNvSpPr>
            <a:spLocks noChangeArrowheads="1"/>
          </p:cNvSpPr>
          <p:nvPr/>
        </p:nvSpPr>
        <p:spPr bwMode="auto">
          <a:xfrm>
            <a:off x="7104063" y="53498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6" name="Oval 692"/>
          <p:cNvSpPr>
            <a:spLocks noChangeArrowheads="1"/>
          </p:cNvSpPr>
          <p:nvPr/>
        </p:nvSpPr>
        <p:spPr bwMode="auto">
          <a:xfrm>
            <a:off x="7104063" y="52609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7" name="Oval 693"/>
          <p:cNvSpPr>
            <a:spLocks noChangeArrowheads="1"/>
          </p:cNvSpPr>
          <p:nvPr/>
        </p:nvSpPr>
        <p:spPr bwMode="auto">
          <a:xfrm>
            <a:off x="7104063" y="5159375"/>
            <a:ext cx="889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8" name="Oval 694"/>
          <p:cNvSpPr>
            <a:spLocks noChangeArrowheads="1"/>
          </p:cNvSpPr>
          <p:nvPr/>
        </p:nvSpPr>
        <p:spPr bwMode="auto">
          <a:xfrm>
            <a:off x="7104063" y="50704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89" name="Oval 695"/>
          <p:cNvSpPr>
            <a:spLocks noChangeArrowheads="1"/>
          </p:cNvSpPr>
          <p:nvPr/>
        </p:nvSpPr>
        <p:spPr bwMode="auto">
          <a:xfrm>
            <a:off x="7104063" y="49688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0" name="Oval 696"/>
          <p:cNvSpPr>
            <a:spLocks noChangeArrowheads="1"/>
          </p:cNvSpPr>
          <p:nvPr/>
        </p:nvSpPr>
        <p:spPr bwMode="auto">
          <a:xfrm>
            <a:off x="7104063" y="48799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1" name="Oval 697"/>
          <p:cNvSpPr>
            <a:spLocks noChangeArrowheads="1"/>
          </p:cNvSpPr>
          <p:nvPr/>
        </p:nvSpPr>
        <p:spPr bwMode="auto">
          <a:xfrm>
            <a:off x="6913563" y="40163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2" name="Oval 698"/>
          <p:cNvSpPr>
            <a:spLocks noChangeArrowheads="1"/>
          </p:cNvSpPr>
          <p:nvPr/>
        </p:nvSpPr>
        <p:spPr bwMode="auto">
          <a:xfrm>
            <a:off x="6951663" y="39274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3" name="Oval 699"/>
          <p:cNvSpPr>
            <a:spLocks noChangeArrowheads="1"/>
          </p:cNvSpPr>
          <p:nvPr/>
        </p:nvSpPr>
        <p:spPr bwMode="auto">
          <a:xfrm>
            <a:off x="7027863" y="38766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4" name="Oval 700"/>
          <p:cNvSpPr>
            <a:spLocks noChangeArrowheads="1"/>
          </p:cNvSpPr>
          <p:nvPr/>
        </p:nvSpPr>
        <p:spPr bwMode="auto">
          <a:xfrm>
            <a:off x="7104063" y="38258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5" name="Oval 701"/>
          <p:cNvSpPr>
            <a:spLocks noChangeArrowheads="1"/>
          </p:cNvSpPr>
          <p:nvPr/>
        </p:nvSpPr>
        <p:spPr bwMode="auto">
          <a:xfrm>
            <a:off x="7192963" y="38131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6" name="Oval 702"/>
          <p:cNvSpPr>
            <a:spLocks noChangeArrowheads="1"/>
          </p:cNvSpPr>
          <p:nvPr/>
        </p:nvSpPr>
        <p:spPr bwMode="auto">
          <a:xfrm>
            <a:off x="7281863" y="38004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7" name="Oval 703"/>
          <p:cNvSpPr>
            <a:spLocks noChangeArrowheads="1"/>
          </p:cNvSpPr>
          <p:nvPr/>
        </p:nvSpPr>
        <p:spPr bwMode="auto">
          <a:xfrm>
            <a:off x="7383463" y="38004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8" name="Oval 704"/>
          <p:cNvSpPr>
            <a:spLocks noChangeArrowheads="1"/>
          </p:cNvSpPr>
          <p:nvPr/>
        </p:nvSpPr>
        <p:spPr bwMode="auto">
          <a:xfrm>
            <a:off x="7472363" y="38258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9" name="Oval 705"/>
          <p:cNvSpPr>
            <a:spLocks noChangeArrowheads="1"/>
          </p:cNvSpPr>
          <p:nvPr/>
        </p:nvSpPr>
        <p:spPr bwMode="auto">
          <a:xfrm>
            <a:off x="7548563" y="38766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00" name="Oval 706"/>
          <p:cNvSpPr>
            <a:spLocks noChangeArrowheads="1"/>
          </p:cNvSpPr>
          <p:nvPr/>
        </p:nvSpPr>
        <p:spPr bwMode="auto">
          <a:xfrm>
            <a:off x="7612063" y="39401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01" name="Oval 707"/>
          <p:cNvSpPr>
            <a:spLocks noChangeArrowheads="1"/>
          </p:cNvSpPr>
          <p:nvPr/>
        </p:nvSpPr>
        <p:spPr bwMode="auto">
          <a:xfrm>
            <a:off x="7650163" y="40163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02" name="Line 708"/>
          <p:cNvSpPr>
            <a:spLocks noChangeShapeType="1"/>
          </p:cNvSpPr>
          <p:nvPr/>
        </p:nvSpPr>
        <p:spPr bwMode="auto">
          <a:xfrm>
            <a:off x="3686175" y="814388"/>
            <a:ext cx="12700" cy="215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3" name="Line 709"/>
          <p:cNvSpPr>
            <a:spLocks noChangeShapeType="1"/>
          </p:cNvSpPr>
          <p:nvPr/>
        </p:nvSpPr>
        <p:spPr bwMode="auto">
          <a:xfrm>
            <a:off x="7485063" y="1131888"/>
            <a:ext cx="1587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4" name="Line 710"/>
          <p:cNvSpPr>
            <a:spLocks noChangeShapeType="1"/>
          </p:cNvSpPr>
          <p:nvPr/>
        </p:nvSpPr>
        <p:spPr bwMode="auto">
          <a:xfrm>
            <a:off x="5121275" y="1157288"/>
            <a:ext cx="1588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5" name="Line 711"/>
          <p:cNvSpPr>
            <a:spLocks noChangeShapeType="1"/>
          </p:cNvSpPr>
          <p:nvPr/>
        </p:nvSpPr>
        <p:spPr bwMode="auto">
          <a:xfrm flipH="1">
            <a:off x="3216275" y="1512888"/>
            <a:ext cx="38100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6" name="Line 712"/>
          <p:cNvSpPr>
            <a:spLocks noChangeShapeType="1"/>
          </p:cNvSpPr>
          <p:nvPr/>
        </p:nvSpPr>
        <p:spPr bwMode="auto">
          <a:xfrm flipH="1">
            <a:off x="7739063" y="1652588"/>
            <a:ext cx="215900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7" name="Line 713"/>
          <p:cNvSpPr>
            <a:spLocks noChangeShapeType="1"/>
          </p:cNvSpPr>
          <p:nvPr/>
        </p:nvSpPr>
        <p:spPr bwMode="auto">
          <a:xfrm>
            <a:off x="5692775" y="1830388"/>
            <a:ext cx="1588" cy="279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8" name="Line 714"/>
          <p:cNvSpPr>
            <a:spLocks noChangeShapeType="1"/>
          </p:cNvSpPr>
          <p:nvPr/>
        </p:nvSpPr>
        <p:spPr bwMode="auto">
          <a:xfrm>
            <a:off x="6253163" y="2224088"/>
            <a:ext cx="1587" cy="254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09" name="Line 715"/>
          <p:cNvSpPr>
            <a:spLocks noChangeShapeType="1"/>
          </p:cNvSpPr>
          <p:nvPr/>
        </p:nvSpPr>
        <p:spPr bwMode="auto">
          <a:xfrm flipH="1">
            <a:off x="6926263" y="2605088"/>
            <a:ext cx="12700" cy="266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10" name="Oval 716"/>
          <p:cNvSpPr>
            <a:spLocks noChangeArrowheads="1"/>
          </p:cNvSpPr>
          <p:nvPr/>
        </p:nvSpPr>
        <p:spPr bwMode="auto">
          <a:xfrm>
            <a:off x="5730875" y="4117975"/>
            <a:ext cx="88900" cy="889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1" name="Oval 717"/>
          <p:cNvSpPr>
            <a:spLocks noChangeArrowheads="1"/>
          </p:cNvSpPr>
          <p:nvPr/>
        </p:nvSpPr>
        <p:spPr bwMode="auto">
          <a:xfrm>
            <a:off x="4092575" y="65182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2" name="Oval 718"/>
          <p:cNvSpPr>
            <a:spLocks noChangeArrowheads="1"/>
          </p:cNvSpPr>
          <p:nvPr/>
        </p:nvSpPr>
        <p:spPr bwMode="auto">
          <a:xfrm>
            <a:off x="4181475" y="65182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3" name="Oval 719"/>
          <p:cNvSpPr>
            <a:spLocks noChangeArrowheads="1"/>
          </p:cNvSpPr>
          <p:nvPr/>
        </p:nvSpPr>
        <p:spPr bwMode="auto">
          <a:xfrm>
            <a:off x="4371975" y="65182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4" name="Oval 720"/>
          <p:cNvSpPr>
            <a:spLocks noChangeArrowheads="1"/>
          </p:cNvSpPr>
          <p:nvPr/>
        </p:nvSpPr>
        <p:spPr bwMode="auto">
          <a:xfrm>
            <a:off x="4460875" y="65182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5" name="Oval 721"/>
          <p:cNvSpPr>
            <a:spLocks noChangeArrowheads="1"/>
          </p:cNvSpPr>
          <p:nvPr/>
        </p:nvSpPr>
        <p:spPr bwMode="auto">
          <a:xfrm>
            <a:off x="4549775" y="65182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6" name="Oval 722"/>
          <p:cNvSpPr>
            <a:spLocks noChangeArrowheads="1"/>
          </p:cNvSpPr>
          <p:nvPr/>
        </p:nvSpPr>
        <p:spPr bwMode="auto">
          <a:xfrm>
            <a:off x="4651375" y="6518275"/>
            <a:ext cx="889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7" name="Oval 723"/>
          <p:cNvSpPr>
            <a:spLocks noChangeArrowheads="1"/>
          </p:cNvSpPr>
          <p:nvPr/>
        </p:nvSpPr>
        <p:spPr bwMode="auto">
          <a:xfrm>
            <a:off x="4740275" y="6518275"/>
            <a:ext cx="101600" cy="1016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8" name="Oval 724"/>
          <p:cNvSpPr>
            <a:spLocks noChangeArrowheads="1"/>
          </p:cNvSpPr>
          <p:nvPr/>
        </p:nvSpPr>
        <p:spPr bwMode="auto">
          <a:xfrm>
            <a:off x="4003675" y="47402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19" name="Oval 725"/>
          <p:cNvSpPr>
            <a:spLocks noChangeArrowheads="1"/>
          </p:cNvSpPr>
          <p:nvPr/>
        </p:nvSpPr>
        <p:spPr bwMode="auto">
          <a:xfrm>
            <a:off x="6418263" y="45116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0" name="Oval 726"/>
          <p:cNvSpPr>
            <a:spLocks noChangeArrowheads="1"/>
          </p:cNvSpPr>
          <p:nvPr/>
        </p:nvSpPr>
        <p:spPr bwMode="auto">
          <a:xfrm>
            <a:off x="6862763" y="44227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1" name="Oval 727"/>
          <p:cNvSpPr>
            <a:spLocks noChangeArrowheads="1"/>
          </p:cNvSpPr>
          <p:nvPr/>
        </p:nvSpPr>
        <p:spPr bwMode="auto">
          <a:xfrm>
            <a:off x="7104063" y="44989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2" name="Oval 728"/>
          <p:cNvSpPr>
            <a:spLocks noChangeArrowheads="1"/>
          </p:cNvSpPr>
          <p:nvPr/>
        </p:nvSpPr>
        <p:spPr bwMode="auto">
          <a:xfrm>
            <a:off x="7192963" y="46005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3" name="Oval 729"/>
          <p:cNvSpPr>
            <a:spLocks noChangeArrowheads="1"/>
          </p:cNvSpPr>
          <p:nvPr/>
        </p:nvSpPr>
        <p:spPr bwMode="auto">
          <a:xfrm>
            <a:off x="6977063" y="46386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4" name="Oval 730"/>
          <p:cNvSpPr>
            <a:spLocks noChangeArrowheads="1"/>
          </p:cNvSpPr>
          <p:nvPr/>
        </p:nvSpPr>
        <p:spPr bwMode="auto">
          <a:xfrm>
            <a:off x="6938963" y="47529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5" name="Oval 731"/>
          <p:cNvSpPr>
            <a:spLocks noChangeArrowheads="1"/>
          </p:cNvSpPr>
          <p:nvPr/>
        </p:nvSpPr>
        <p:spPr bwMode="auto">
          <a:xfrm>
            <a:off x="7078663" y="47529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6" name="Oval 732"/>
          <p:cNvSpPr>
            <a:spLocks noChangeArrowheads="1"/>
          </p:cNvSpPr>
          <p:nvPr/>
        </p:nvSpPr>
        <p:spPr bwMode="auto">
          <a:xfrm>
            <a:off x="7065963" y="50450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i-FI" sz="2400">
              <a:latin typeface="Times" charset="0"/>
            </a:endParaRPr>
          </a:p>
        </p:txBody>
      </p:sp>
      <p:sp>
        <p:nvSpPr>
          <p:cNvPr id="52327" name="Oval 733"/>
          <p:cNvSpPr>
            <a:spLocks noChangeArrowheads="1"/>
          </p:cNvSpPr>
          <p:nvPr/>
        </p:nvSpPr>
        <p:spPr bwMode="auto">
          <a:xfrm>
            <a:off x="7027863" y="54006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8" name="Oval 734"/>
          <p:cNvSpPr>
            <a:spLocks noChangeArrowheads="1"/>
          </p:cNvSpPr>
          <p:nvPr/>
        </p:nvSpPr>
        <p:spPr bwMode="auto">
          <a:xfrm>
            <a:off x="6964363" y="4079875"/>
            <a:ext cx="152400" cy="152400"/>
          </a:xfrm>
          <a:prstGeom prst="ellipse">
            <a:avLst/>
          </a:prstGeom>
          <a:solidFill>
            <a:srgbClr val="FF00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29" name="Oval 735"/>
          <p:cNvSpPr>
            <a:spLocks noChangeArrowheads="1"/>
          </p:cNvSpPr>
          <p:nvPr/>
        </p:nvSpPr>
        <p:spPr bwMode="auto">
          <a:xfrm>
            <a:off x="7713663" y="4422775"/>
            <a:ext cx="152400" cy="152400"/>
          </a:xfrm>
          <a:prstGeom prst="ellipse">
            <a:avLst/>
          </a:prstGeom>
          <a:solidFill>
            <a:srgbClr val="FF00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30" name="Rectangle 736"/>
          <p:cNvSpPr>
            <a:spLocks noChangeArrowheads="1"/>
          </p:cNvSpPr>
          <p:nvPr/>
        </p:nvSpPr>
        <p:spPr bwMode="auto">
          <a:xfrm>
            <a:off x="3984625" y="5202238"/>
            <a:ext cx="8255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Met398Thr</a:t>
            </a:r>
            <a:endParaRPr lang="fi-FI" sz="2400">
              <a:latin typeface="Times" charset="0"/>
            </a:endParaRPr>
          </a:p>
        </p:txBody>
      </p:sp>
      <p:sp>
        <p:nvSpPr>
          <p:cNvPr id="52331" name="Arc 737"/>
          <p:cNvSpPr>
            <a:spLocks/>
          </p:cNvSpPr>
          <p:nvPr/>
        </p:nvSpPr>
        <p:spPr bwMode="auto">
          <a:xfrm>
            <a:off x="4154488" y="4892675"/>
            <a:ext cx="96837" cy="152400"/>
          </a:xfrm>
          <a:custGeom>
            <a:avLst/>
            <a:gdLst>
              <a:gd name="T0" fmla="*/ 1629810276 w 13830"/>
              <a:gd name="T1" fmla="*/ 2069671142 h 21600"/>
              <a:gd name="T2" fmla="*/ 0 w 13830"/>
              <a:gd name="T3" fmla="*/ 2147483647 h 21600"/>
              <a:gd name="T4" fmla="*/ 26743432 w 13830"/>
              <a:gd name="T5" fmla="*/ 0 h 21600"/>
              <a:gd name="T6" fmla="*/ 0 60000 65536"/>
              <a:gd name="T7" fmla="*/ 0 60000 65536"/>
              <a:gd name="T8" fmla="*/ 0 60000 65536"/>
              <a:gd name="T9" fmla="*/ 0 w 13830"/>
              <a:gd name="T10" fmla="*/ 0 h 21600"/>
              <a:gd name="T11" fmla="*/ 13830 w 138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30" h="21600" fill="none" extrusionOk="0">
                <a:moveTo>
                  <a:pt x="13830" y="16777"/>
                </a:moveTo>
                <a:cubicBezTo>
                  <a:pt x="9983" y="19897"/>
                  <a:pt x="5180" y="21599"/>
                  <a:pt x="227" y="21599"/>
                </a:cubicBezTo>
                <a:cubicBezTo>
                  <a:pt x="151" y="21599"/>
                  <a:pt x="75" y="21599"/>
                  <a:pt x="-1" y="21598"/>
                </a:cubicBezTo>
              </a:path>
              <a:path w="13830" h="21600" stroke="0" extrusionOk="0">
                <a:moveTo>
                  <a:pt x="13830" y="16777"/>
                </a:moveTo>
                <a:cubicBezTo>
                  <a:pt x="9983" y="19897"/>
                  <a:pt x="5180" y="21599"/>
                  <a:pt x="227" y="21599"/>
                </a:cubicBezTo>
                <a:cubicBezTo>
                  <a:pt x="151" y="21599"/>
                  <a:pt x="75" y="21599"/>
                  <a:pt x="-1" y="21598"/>
                </a:cubicBezTo>
                <a:lnTo>
                  <a:pt x="22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32" name="Line 738"/>
          <p:cNvSpPr>
            <a:spLocks noChangeShapeType="1"/>
          </p:cNvSpPr>
          <p:nvPr/>
        </p:nvSpPr>
        <p:spPr bwMode="auto">
          <a:xfrm>
            <a:off x="4194175" y="5019675"/>
            <a:ext cx="63500" cy="16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33" name="Rectangle 739"/>
          <p:cNvSpPr>
            <a:spLocks noChangeArrowheads="1"/>
          </p:cNvSpPr>
          <p:nvPr/>
        </p:nvSpPr>
        <p:spPr bwMode="auto">
          <a:xfrm>
            <a:off x="6321425" y="3640138"/>
            <a:ext cx="730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Ile542Leu</a:t>
            </a:r>
            <a:endParaRPr lang="fi-FI" sz="2400">
              <a:latin typeface="Times" charset="0"/>
            </a:endParaRPr>
          </a:p>
        </p:txBody>
      </p:sp>
      <p:sp>
        <p:nvSpPr>
          <p:cNvPr id="52334" name="Arc 740"/>
          <p:cNvSpPr>
            <a:spLocks/>
          </p:cNvSpPr>
          <p:nvPr/>
        </p:nvSpPr>
        <p:spPr bwMode="auto">
          <a:xfrm>
            <a:off x="6519863" y="4397375"/>
            <a:ext cx="101600" cy="152400"/>
          </a:xfrm>
          <a:custGeom>
            <a:avLst/>
            <a:gdLst>
              <a:gd name="T0" fmla="*/ 0 w 14437"/>
              <a:gd name="T1" fmla="*/ 37870843 h 21600"/>
              <a:gd name="T2" fmla="*/ 1753788974 w 14437"/>
              <a:gd name="T3" fmla="*/ 357998840 h 21600"/>
              <a:gd name="T4" fmla="*/ 440243356 w 14437"/>
              <a:gd name="T5" fmla="*/ 2147483647 h 21600"/>
              <a:gd name="T6" fmla="*/ 0 60000 65536"/>
              <a:gd name="T7" fmla="*/ 0 60000 65536"/>
              <a:gd name="T8" fmla="*/ 0 60000 65536"/>
              <a:gd name="T9" fmla="*/ 0 w 14437"/>
              <a:gd name="T10" fmla="*/ 0 h 21600"/>
              <a:gd name="T11" fmla="*/ 14437 w 144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37" h="21600" fill="none" extrusionOk="0">
                <a:moveTo>
                  <a:pt x="-1" y="306"/>
                </a:moveTo>
                <a:cubicBezTo>
                  <a:pt x="1197" y="102"/>
                  <a:pt x="2409" y="-1"/>
                  <a:pt x="3624" y="-1"/>
                </a:cubicBezTo>
                <a:cubicBezTo>
                  <a:pt x="7420" y="-1"/>
                  <a:pt x="11150" y="1000"/>
                  <a:pt x="14437" y="2901"/>
                </a:cubicBezTo>
              </a:path>
              <a:path w="14437" h="21600" stroke="0" extrusionOk="0">
                <a:moveTo>
                  <a:pt x="-1" y="306"/>
                </a:moveTo>
                <a:cubicBezTo>
                  <a:pt x="1197" y="102"/>
                  <a:pt x="2409" y="-1"/>
                  <a:pt x="3624" y="-1"/>
                </a:cubicBezTo>
                <a:cubicBezTo>
                  <a:pt x="7420" y="-1"/>
                  <a:pt x="11150" y="1000"/>
                  <a:pt x="14437" y="2901"/>
                </a:cubicBezTo>
                <a:lnTo>
                  <a:pt x="3624" y="216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35" name="Line 741"/>
          <p:cNvSpPr>
            <a:spLocks noChangeShapeType="1"/>
          </p:cNvSpPr>
          <p:nvPr/>
        </p:nvSpPr>
        <p:spPr bwMode="auto">
          <a:xfrm flipH="1">
            <a:off x="6557963" y="3857625"/>
            <a:ext cx="107950" cy="552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36" name="Rectangle 742"/>
          <p:cNvSpPr>
            <a:spLocks noChangeArrowheads="1"/>
          </p:cNvSpPr>
          <p:nvPr/>
        </p:nvSpPr>
        <p:spPr bwMode="auto">
          <a:xfrm>
            <a:off x="5280025" y="5735638"/>
            <a:ext cx="8207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Cys545Stp</a:t>
            </a:r>
            <a:endParaRPr lang="fi-FI" sz="2400">
              <a:latin typeface="Times" charset="0"/>
            </a:endParaRPr>
          </a:p>
        </p:txBody>
      </p:sp>
      <p:sp>
        <p:nvSpPr>
          <p:cNvPr id="52337" name="Arc 743"/>
          <p:cNvSpPr>
            <a:spLocks/>
          </p:cNvSpPr>
          <p:nvPr/>
        </p:nvSpPr>
        <p:spPr bwMode="auto">
          <a:xfrm>
            <a:off x="6127750" y="4778375"/>
            <a:ext cx="100013" cy="152400"/>
          </a:xfrm>
          <a:custGeom>
            <a:avLst/>
            <a:gdLst>
              <a:gd name="T0" fmla="*/ 1697827141 w 14259"/>
              <a:gd name="T1" fmla="*/ 2147483647 h 21600"/>
              <a:gd name="T2" fmla="*/ 0 w 14259"/>
              <a:gd name="T3" fmla="*/ 2147483647 h 21600"/>
              <a:gd name="T4" fmla="*/ 1482079103 w 14259"/>
              <a:gd name="T5" fmla="*/ 0 h 21600"/>
              <a:gd name="T6" fmla="*/ 0 60000 65536"/>
              <a:gd name="T7" fmla="*/ 0 60000 65536"/>
              <a:gd name="T8" fmla="*/ 0 60000 65536"/>
              <a:gd name="T9" fmla="*/ 0 w 14259"/>
              <a:gd name="T10" fmla="*/ 0 h 21600"/>
              <a:gd name="T11" fmla="*/ 14259 w 1425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59" h="21600" fill="none" extrusionOk="0">
                <a:moveTo>
                  <a:pt x="14259" y="21523"/>
                </a:moveTo>
                <a:cubicBezTo>
                  <a:pt x="13656" y="21574"/>
                  <a:pt x="13051" y="21599"/>
                  <a:pt x="12447" y="21599"/>
                </a:cubicBezTo>
                <a:cubicBezTo>
                  <a:pt x="7989" y="21599"/>
                  <a:pt x="3642" y="20221"/>
                  <a:pt x="-1" y="17652"/>
                </a:cubicBezTo>
              </a:path>
              <a:path w="14259" h="21600" stroke="0" extrusionOk="0">
                <a:moveTo>
                  <a:pt x="14259" y="21523"/>
                </a:moveTo>
                <a:cubicBezTo>
                  <a:pt x="13656" y="21574"/>
                  <a:pt x="13051" y="21599"/>
                  <a:pt x="12447" y="21599"/>
                </a:cubicBezTo>
                <a:cubicBezTo>
                  <a:pt x="7989" y="21599"/>
                  <a:pt x="3642" y="20221"/>
                  <a:pt x="-1" y="17652"/>
                </a:cubicBezTo>
                <a:lnTo>
                  <a:pt x="1244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38" name="Line 744"/>
          <p:cNvSpPr>
            <a:spLocks noChangeShapeType="1"/>
          </p:cNvSpPr>
          <p:nvPr/>
        </p:nvSpPr>
        <p:spPr bwMode="auto">
          <a:xfrm flipV="1">
            <a:off x="5961063" y="4905375"/>
            <a:ext cx="215900" cy="800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39" name="Rectangle 745"/>
          <p:cNvSpPr>
            <a:spLocks noChangeArrowheads="1"/>
          </p:cNvSpPr>
          <p:nvPr/>
        </p:nvSpPr>
        <p:spPr bwMode="auto">
          <a:xfrm>
            <a:off x="6600825" y="5824538"/>
            <a:ext cx="8112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Asp564Gly</a:t>
            </a:r>
            <a:endParaRPr lang="fi-FI" sz="2400">
              <a:latin typeface="Times" charset="0"/>
            </a:endParaRPr>
          </a:p>
        </p:txBody>
      </p:sp>
      <p:sp>
        <p:nvSpPr>
          <p:cNvPr id="52340" name="Arc 746"/>
          <p:cNvSpPr>
            <a:spLocks/>
          </p:cNvSpPr>
          <p:nvPr/>
        </p:nvSpPr>
        <p:spPr bwMode="auto">
          <a:xfrm>
            <a:off x="7072313" y="5540375"/>
            <a:ext cx="103187" cy="152400"/>
          </a:xfrm>
          <a:custGeom>
            <a:avLst/>
            <a:gdLst>
              <a:gd name="T0" fmla="*/ 1744891007 w 14723"/>
              <a:gd name="T1" fmla="*/ 2147483647 h 21600"/>
              <a:gd name="T2" fmla="*/ 0 w 14723"/>
              <a:gd name="T3" fmla="*/ 2147483647 h 21600"/>
              <a:gd name="T4" fmla="*/ 752798940 w 14723"/>
              <a:gd name="T5" fmla="*/ 0 h 21600"/>
              <a:gd name="T6" fmla="*/ 0 60000 65536"/>
              <a:gd name="T7" fmla="*/ 0 60000 65536"/>
              <a:gd name="T8" fmla="*/ 0 60000 65536"/>
              <a:gd name="T9" fmla="*/ 0 w 14723"/>
              <a:gd name="T10" fmla="*/ 0 h 21600"/>
              <a:gd name="T11" fmla="*/ 14723 w 147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23" h="21600" fill="none" extrusionOk="0">
                <a:moveTo>
                  <a:pt x="14723" y="19911"/>
                </a:moveTo>
                <a:cubicBezTo>
                  <a:pt x="12073" y="21026"/>
                  <a:pt x="9226" y="21599"/>
                  <a:pt x="6352" y="21599"/>
                </a:cubicBezTo>
                <a:cubicBezTo>
                  <a:pt x="4198" y="21599"/>
                  <a:pt x="2057" y="21278"/>
                  <a:pt x="-1" y="20644"/>
                </a:cubicBezTo>
              </a:path>
              <a:path w="14723" h="21600" stroke="0" extrusionOk="0">
                <a:moveTo>
                  <a:pt x="14723" y="19911"/>
                </a:moveTo>
                <a:cubicBezTo>
                  <a:pt x="12073" y="21026"/>
                  <a:pt x="9226" y="21599"/>
                  <a:pt x="6352" y="21599"/>
                </a:cubicBezTo>
                <a:cubicBezTo>
                  <a:pt x="4198" y="21599"/>
                  <a:pt x="2057" y="21278"/>
                  <a:pt x="-1" y="20644"/>
                </a:cubicBezTo>
                <a:lnTo>
                  <a:pt x="635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41" name="Line 747"/>
          <p:cNvSpPr>
            <a:spLocks noChangeShapeType="1"/>
          </p:cNvSpPr>
          <p:nvPr/>
        </p:nvSpPr>
        <p:spPr bwMode="auto">
          <a:xfrm flipH="1" flipV="1">
            <a:off x="7116763" y="5667375"/>
            <a:ext cx="12700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42" name="Rectangle 748"/>
          <p:cNvSpPr>
            <a:spLocks noChangeArrowheads="1"/>
          </p:cNvSpPr>
          <p:nvPr/>
        </p:nvSpPr>
        <p:spPr bwMode="auto">
          <a:xfrm>
            <a:off x="8035925" y="6256338"/>
            <a:ext cx="7667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Ala568Val</a:t>
            </a:r>
            <a:endParaRPr lang="fi-FI" sz="2400">
              <a:latin typeface="Times" charset="0"/>
            </a:endParaRPr>
          </a:p>
        </p:txBody>
      </p:sp>
      <p:sp>
        <p:nvSpPr>
          <p:cNvPr id="52343" name="Rectangle 749"/>
          <p:cNvSpPr>
            <a:spLocks noChangeArrowheads="1"/>
          </p:cNvSpPr>
          <p:nvPr/>
        </p:nvSpPr>
        <p:spPr bwMode="auto">
          <a:xfrm>
            <a:off x="8035925" y="6015038"/>
            <a:ext cx="7413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Met571Ile</a:t>
            </a:r>
            <a:endParaRPr lang="fi-FI" sz="2400">
              <a:latin typeface="Times" charset="0"/>
            </a:endParaRPr>
          </a:p>
        </p:txBody>
      </p:sp>
      <p:sp>
        <p:nvSpPr>
          <p:cNvPr id="52344" name="Rectangle 750"/>
          <p:cNvSpPr>
            <a:spLocks noChangeArrowheads="1"/>
          </p:cNvSpPr>
          <p:nvPr/>
        </p:nvSpPr>
        <p:spPr bwMode="auto">
          <a:xfrm>
            <a:off x="8023225" y="5761038"/>
            <a:ext cx="7667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Ala572Val</a:t>
            </a:r>
            <a:endParaRPr lang="fi-FI" sz="2400">
              <a:latin typeface="Times" charset="0"/>
            </a:endParaRPr>
          </a:p>
        </p:txBody>
      </p:sp>
      <p:sp>
        <p:nvSpPr>
          <p:cNvPr id="52345" name="Rectangle 751"/>
          <p:cNvSpPr>
            <a:spLocks noChangeArrowheads="1"/>
          </p:cNvSpPr>
          <p:nvPr/>
        </p:nvSpPr>
        <p:spPr bwMode="auto">
          <a:xfrm>
            <a:off x="8048625" y="5532438"/>
            <a:ext cx="730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Ile575Leu</a:t>
            </a:r>
            <a:endParaRPr lang="fi-FI" sz="2400">
              <a:latin typeface="Times" charset="0"/>
            </a:endParaRPr>
          </a:p>
        </p:txBody>
      </p:sp>
      <p:sp>
        <p:nvSpPr>
          <p:cNvPr id="52346" name="Rectangle 752"/>
          <p:cNvSpPr>
            <a:spLocks noChangeArrowheads="1"/>
          </p:cNvSpPr>
          <p:nvPr/>
        </p:nvSpPr>
        <p:spPr bwMode="auto">
          <a:xfrm>
            <a:off x="8035925" y="5316538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Thr577Ile</a:t>
            </a:r>
            <a:endParaRPr lang="fi-FI" sz="2400">
              <a:latin typeface="Times" charset="0"/>
            </a:endParaRPr>
          </a:p>
        </p:txBody>
      </p:sp>
      <p:sp>
        <p:nvSpPr>
          <p:cNvPr id="52347" name="Rectangle 753"/>
          <p:cNvSpPr>
            <a:spLocks noChangeArrowheads="1"/>
          </p:cNvSpPr>
          <p:nvPr/>
        </p:nvSpPr>
        <p:spPr bwMode="auto">
          <a:xfrm>
            <a:off x="7997825" y="4656138"/>
            <a:ext cx="8286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Asp578Tyr</a:t>
            </a:r>
            <a:endParaRPr lang="fi-FI" sz="2400">
              <a:latin typeface="Times" charset="0"/>
            </a:endParaRPr>
          </a:p>
        </p:txBody>
      </p:sp>
      <p:sp>
        <p:nvSpPr>
          <p:cNvPr id="52348" name="Rectangle 754"/>
          <p:cNvSpPr>
            <a:spLocks noChangeArrowheads="1"/>
          </p:cNvSpPr>
          <p:nvPr/>
        </p:nvSpPr>
        <p:spPr bwMode="auto">
          <a:xfrm>
            <a:off x="7997825" y="4859338"/>
            <a:ext cx="9175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/Glu/Gly/His</a:t>
            </a:r>
            <a:endParaRPr lang="fi-FI" sz="2400">
              <a:latin typeface="Times" charset="0"/>
            </a:endParaRPr>
          </a:p>
        </p:txBody>
      </p:sp>
      <p:sp>
        <p:nvSpPr>
          <p:cNvPr id="52349" name="Rectangle 755"/>
          <p:cNvSpPr>
            <a:spLocks noChangeArrowheads="1"/>
          </p:cNvSpPr>
          <p:nvPr/>
        </p:nvSpPr>
        <p:spPr bwMode="auto">
          <a:xfrm>
            <a:off x="8112125" y="4211638"/>
            <a:ext cx="831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Cys581Arg</a:t>
            </a:r>
            <a:endParaRPr lang="fi-FI" sz="2400">
              <a:latin typeface="Times" charset="0"/>
            </a:endParaRPr>
          </a:p>
        </p:txBody>
      </p:sp>
      <p:sp>
        <p:nvSpPr>
          <p:cNvPr id="52350" name="Rectangle 756"/>
          <p:cNvSpPr>
            <a:spLocks noChangeArrowheads="1"/>
          </p:cNvSpPr>
          <p:nvPr/>
        </p:nvSpPr>
        <p:spPr bwMode="auto">
          <a:xfrm>
            <a:off x="7108825" y="3297238"/>
            <a:ext cx="7762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Ala593Pro</a:t>
            </a:r>
            <a:endParaRPr lang="fi-FI" sz="2400">
              <a:latin typeface="Times" charset="0"/>
            </a:endParaRPr>
          </a:p>
        </p:txBody>
      </p:sp>
      <p:sp>
        <p:nvSpPr>
          <p:cNvPr id="52351" name="Rectangle 757"/>
          <p:cNvSpPr>
            <a:spLocks noChangeArrowheads="1"/>
          </p:cNvSpPr>
          <p:nvPr/>
        </p:nvSpPr>
        <p:spPr bwMode="auto">
          <a:xfrm>
            <a:off x="8137525" y="4414838"/>
            <a:ext cx="787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Ser616Tyr</a:t>
            </a:r>
            <a:endParaRPr lang="fi-FI" sz="2400">
              <a:latin typeface="Times" charset="0"/>
            </a:endParaRPr>
          </a:p>
        </p:txBody>
      </p:sp>
      <p:sp>
        <p:nvSpPr>
          <p:cNvPr id="52352" name="Arc 758"/>
          <p:cNvSpPr>
            <a:spLocks/>
          </p:cNvSpPr>
          <p:nvPr/>
        </p:nvSpPr>
        <p:spPr bwMode="auto">
          <a:xfrm>
            <a:off x="7192963" y="5159375"/>
            <a:ext cx="123825" cy="147638"/>
          </a:xfrm>
          <a:custGeom>
            <a:avLst/>
            <a:gdLst>
              <a:gd name="T0" fmla="*/ 2103199626 w 17652"/>
              <a:gd name="T1" fmla="*/ 1546595340 h 20900"/>
              <a:gd name="T2" fmla="*/ 649600022 w 17652"/>
              <a:gd name="T3" fmla="*/ 2147483647 h 20900"/>
              <a:gd name="T4" fmla="*/ 0 w 17652"/>
              <a:gd name="T5" fmla="*/ 0 h 20900"/>
              <a:gd name="T6" fmla="*/ 0 60000 65536"/>
              <a:gd name="T7" fmla="*/ 0 60000 65536"/>
              <a:gd name="T8" fmla="*/ 0 60000 65536"/>
              <a:gd name="T9" fmla="*/ 0 w 17652"/>
              <a:gd name="T10" fmla="*/ 0 h 20900"/>
              <a:gd name="T11" fmla="*/ 17652 w 17652"/>
              <a:gd name="T12" fmla="*/ 20900 h 20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52" h="20900" fill="none" extrusionOk="0">
                <a:moveTo>
                  <a:pt x="17652" y="12447"/>
                </a:moveTo>
                <a:cubicBezTo>
                  <a:pt x="14712" y="16617"/>
                  <a:pt x="10389" y="19612"/>
                  <a:pt x="5452" y="20900"/>
                </a:cubicBezTo>
              </a:path>
              <a:path w="17652" h="20900" stroke="0" extrusionOk="0">
                <a:moveTo>
                  <a:pt x="17652" y="12447"/>
                </a:moveTo>
                <a:cubicBezTo>
                  <a:pt x="14712" y="16617"/>
                  <a:pt x="10389" y="19612"/>
                  <a:pt x="5452" y="20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53" name="Line 759"/>
          <p:cNvSpPr>
            <a:spLocks noChangeShapeType="1"/>
          </p:cNvSpPr>
          <p:nvPr/>
        </p:nvSpPr>
        <p:spPr bwMode="auto">
          <a:xfrm>
            <a:off x="7269163" y="5273675"/>
            <a:ext cx="723900" cy="1028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54" name="Arc 760"/>
          <p:cNvSpPr>
            <a:spLocks/>
          </p:cNvSpPr>
          <p:nvPr/>
        </p:nvSpPr>
        <p:spPr bwMode="auto">
          <a:xfrm>
            <a:off x="7091363" y="4727575"/>
            <a:ext cx="139700" cy="136525"/>
          </a:xfrm>
          <a:custGeom>
            <a:avLst/>
            <a:gdLst>
              <a:gd name="T0" fmla="*/ 2147483647 w 19911"/>
              <a:gd name="T1" fmla="*/ 1057352826 h 19274"/>
              <a:gd name="T2" fmla="*/ 1163118050 w 19911"/>
              <a:gd name="T3" fmla="*/ 2147483647 h 19274"/>
              <a:gd name="T4" fmla="*/ 0 w 19911"/>
              <a:gd name="T5" fmla="*/ 0 h 19274"/>
              <a:gd name="T6" fmla="*/ 0 60000 65536"/>
              <a:gd name="T7" fmla="*/ 0 60000 65536"/>
              <a:gd name="T8" fmla="*/ 0 60000 65536"/>
              <a:gd name="T9" fmla="*/ 0 w 19911"/>
              <a:gd name="T10" fmla="*/ 0 h 19274"/>
              <a:gd name="T11" fmla="*/ 19911 w 19911"/>
              <a:gd name="T12" fmla="*/ 19274 h 19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11" h="19274" fill="none" extrusionOk="0">
                <a:moveTo>
                  <a:pt x="19911" y="8371"/>
                </a:moveTo>
                <a:cubicBezTo>
                  <a:pt x="17925" y="13096"/>
                  <a:pt x="14323" y="16960"/>
                  <a:pt x="9750" y="19274"/>
                </a:cubicBezTo>
              </a:path>
              <a:path w="19911" h="19274" stroke="0" extrusionOk="0">
                <a:moveTo>
                  <a:pt x="19911" y="8371"/>
                </a:moveTo>
                <a:cubicBezTo>
                  <a:pt x="17925" y="13096"/>
                  <a:pt x="14323" y="16960"/>
                  <a:pt x="9750" y="1927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55" name="Arc 761"/>
          <p:cNvSpPr>
            <a:spLocks/>
          </p:cNvSpPr>
          <p:nvPr/>
        </p:nvSpPr>
        <p:spPr bwMode="auto">
          <a:xfrm>
            <a:off x="7332663" y="4714875"/>
            <a:ext cx="136525" cy="139700"/>
          </a:xfrm>
          <a:custGeom>
            <a:avLst/>
            <a:gdLst>
              <a:gd name="T0" fmla="*/ 2147483647 w 19409"/>
              <a:gd name="T1" fmla="*/ 1201643336 h 19710"/>
              <a:gd name="T2" fmla="*/ 1070184431 w 19409"/>
              <a:gd name="T3" fmla="*/ 2147483647 h 19710"/>
              <a:gd name="T4" fmla="*/ 0 w 19409"/>
              <a:gd name="T5" fmla="*/ 0 h 19710"/>
              <a:gd name="T6" fmla="*/ 0 60000 65536"/>
              <a:gd name="T7" fmla="*/ 0 60000 65536"/>
              <a:gd name="T8" fmla="*/ 0 60000 65536"/>
              <a:gd name="T9" fmla="*/ 0 w 19409"/>
              <a:gd name="T10" fmla="*/ 0 h 19710"/>
              <a:gd name="T11" fmla="*/ 19409 w 19409"/>
              <a:gd name="T12" fmla="*/ 19710 h 197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09" h="19710" fill="none" extrusionOk="0">
                <a:moveTo>
                  <a:pt x="19409" y="9478"/>
                </a:moveTo>
                <a:cubicBezTo>
                  <a:pt x="17190" y="14021"/>
                  <a:pt x="13448" y="17642"/>
                  <a:pt x="8835" y="19710"/>
                </a:cubicBezTo>
              </a:path>
              <a:path w="19409" h="19710" stroke="0" extrusionOk="0">
                <a:moveTo>
                  <a:pt x="19409" y="9478"/>
                </a:moveTo>
                <a:cubicBezTo>
                  <a:pt x="17190" y="14021"/>
                  <a:pt x="13448" y="17642"/>
                  <a:pt x="8835" y="1971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56" name="Line 762"/>
          <p:cNvSpPr>
            <a:spLocks noChangeShapeType="1"/>
          </p:cNvSpPr>
          <p:nvPr/>
        </p:nvSpPr>
        <p:spPr bwMode="auto">
          <a:xfrm>
            <a:off x="7421563" y="4803775"/>
            <a:ext cx="558800" cy="571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57" name="Arc 763"/>
          <p:cNvSpPr>
            <a:spLocks/>
          </p:cNvSpPr>
          <p:nvPr/>
        </p:nvSpPr>
        <p:spPr bwMode="auto">
          <a:xfrm>
            <a:off x="7027863" y="4402138"/>
            <a:ext cx="152400" cy="103187"/>
          </a:xfrm>
          <a:custGeom>
            <a:avLst/>
            <a:gdLst>
              <a:gd name="T0" fmla="*/ 2147483647 w 21600"/>
              <a:gd name="T1" fmla="*/ 0 h 14522"/>
              <a:gd name="T2" fmla="*/ 2147483647 w 21600"/>
              <a:gd name="T3" fmla="*/ 1869036939 h 14522"/>
              <a:gd name="T4" fmla="*/ 0 w 21600"/>
              <a:gd name="T5" fmla="*/ 1312655697 h 14522"/>
              <a:gd name="T6" fmla="*/ 0 60000 65536"/>
              <a:gd name="T7" fmla="*/ 0 60000 65536"/>
              <a:gd name="T8" fmla="*/ 0 60000 65536"/>
              <a:gd name="T9" fmla="*/ 0 w 21600"/>
              <a:gd name="T10" fmla="*/ 0 h 14522"/>
              <a:gd name="T11" fmla="*/ 21600 w 21600"/>
              <a:gd name="T12" fmla="*/ 14522 h 145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522" fill="none" extrusionOk="0">
                <a:moveTo>
                  <a:pt x="19040" y="-1"/>
                </a:moveTo>
                <a:cubicBezTo>
                  <a:pt x="20720" y="3136"/>
                  <a:pt x="21600" y="6640"/>
                  <a:pt x="21600" y="10199"/>
                </a:cubicBezTo>
                <a:cubicBezTo>
                  <a:pt x="21600" y="11651"/>
                  <a:pt x="21453" y="13099"/>
                  <a:pt x="21162" y="14522"/>
                </a:cubicBezTo>
              </a:path>
              <a:path w="21600" h="14522" stroke="0" extrusionOk="0">
                <a:moveTo>
                  <a:pt x="19040" y="-1"/>
                </a:moveTo>
                <a:cubicBezTo>
                  <a:pt x="20720" y="3136"/>
                  <a:pt x="21600" y="6640"/>
                  <a:pt x="21600" y="10199"/>
                </a:cubicBezTo>
                <a:cubicBezTo>
                  <a:pt x="21600" y="11651"/>
                  <a:pt x="21453" y="13099"/>
                  <a:pt x="21162" y="14522"/>
                </a:cubicBezTo>
                <a:lnTo>
                  <a:pt x="0" y="1019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58" name="Line 764"/>
          <p:cNvSpPr>
            <a:spLocks noChangeShapeType="1"/>
          </p:cNvSpPr>
          <p:nvPr/>
        </p:nvSpPr>
        <p:spPr bwMode="auto">
          <a:xfrm flipH="1">
            <a:off x="7154863" y="4321175"/>
            <a:ext cx="901700" cy="127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59" name="Arc 765"/>
          <p:cNvSpPr>
            <a:spLocks/>
          </p:cNvSpPr>
          <p:nvPr/>
        </p:nvSpPr>
        <p:spPr bwMode="auto">
          <a:xfrm>
            <a:off x="7078663" y="3946525"/>
            <a:ext cx="127000" cy="146050"/>
          </a:xfrm>
          <a:custGeom>
            <a:avLst/>
            <a:gdLst>
              <a:gd name="T0" fmla="*/ 740045129 w 17937"/>
              <a:gd name="T1" fmla="*/ 0 h 20785"/>
              <a:gd name="T2" fmla="*/ 2147483647 w 17937"/>
              <a:gd name="T3" fmla="*/ 1053461313 h 20785"/>
              <a:gd name="T4" fmla="*/ 0 w 17937"/>
              <a:gd name="T5" fmla="*/ 2147483647 h 20785"/>
              <a:gd name="T6" fmla="*/ 0 60000 65536"/>
              <a:gd name="T7" fmla="*/ 0 60000 65536"/>
              <a:gd name="T8" fmla="*/ 0 60000 65536"/>
              <a:gd name="T9" fmla="*/ 0 w 17937"/>
              <a:gd name="T10" fmla="*/ 0 h 20785"/>
              <a:gd name="T11" fmla="*/ 17937 w 17937"/>
              <a:gd name="T12" fmla="*/ 20785 h 207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37" h="20785" fill="none" extrusionOk="0">
                <a:moveTo>
                  <a:pt x="5874" y="-1"/>
                </a:moveTo>
                <a:cubicBezTo>
                  <a:pt x="10806" y="1392"/>
                  <a:pt x="15082" y="4495"/>
                  <a:pt x="17937" y="8751"/>
                </a:cubicBezTo>
              </a:path>
              <a:path w="17937" h="20785" stroke="0" extrusionOk="0">
                <a:moveTo>
                  <a:pt x="5874" y="-1"/>
                </a:moveTo>
                <a:cubicBezTo>
                  <a:pt x="10806" y="1392"/>
                  <a:pt x="15082" y="4495"/>
                  <a:pt x="17937" y="8751"/>
                </a:cubicBezTo>
                <a:lnTo>
                  <a:pt x="0" y="207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0" name="Line 766"/>
          <p:cNvSpPr>
            <a:spLocks noChangeShapeType="1"/>
          </p:cNvSpPr>
          <p:nvPr/>
        </p:nvSpPr>
        <p:spPr bwMode="auto">
          <a:xfrm flipH="1">
            <a:off x="7154863" y="3521075"/>
            <a:ext cx="342900" cy="457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61" name="Arc 767"/>
          <p:cNvSpPr>
            <a:spLocks/>
          </p:cNvSpPr>
          <p:nvPr/>
        </p:nvSpPr>
        <p:spPr bwMode="auto">
          <a:xfrm>
            <a:off x="7853363" y="4445000"/>
            <a:ext cx="152400" cy="103188"/>
          </a:xfrm>
          <a:custGeom>
            <a:avLst/>
            <a:gdLst>
              <a:gd name="T0" fmla="*/ 2147483647 w 21600"/>
              <a:gd name="T1" fmla="*/ 0 h 14532"/>
              <a:gd name="T2" fmla="*/ 2147483647 w 21600"/>
              <a:gd name="T3" fmla="*/ 1862721664 h 14532"/>
              <a:gd name="T4" fmla="*/ 0 w 21600"/>
              <a:gd name="T5" fmla="*/ 520666993 h 14532"/>
              <a:gd name="T6" fmla="*/ 0 60000 65536"/>
              <a:gd name="T7" fmla="*/ 0 60000 65536"/>
              <a:gd name="T8" fmla="*/ 0 60000 65536"/>
              <a:gd name="T9" fmla="*/ 0 w 21600"/>
              <a:gd name="T10" fmla="*/ 0 h 14532"/>
              <a:gd name="T11" fmla="*/ 21600 w 21600"/>
              <a:gd name="T12" fmla="*/ 14532 h 145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532" fill="none" extrusionOk="0">
                <a:moveTo>
                  <a:pt x="21214" y="-1"/>
                </a:moveTo>
                <a:cubicBezTo>
                  <a:pt x="21470" y="1338"/>
                  <a:pt x="21600" y="2698"/>
                  <a:pt x="21600" y="4062"/>
                </a:cubicBezTo>
                <a:cubicBezTo>
                  <a:pt x="21600" y="7725"/>
                  <a:pt x="20668" y="11328"/>
                  <a:pt x="18892" y="14532"/>
                </a:cubicBezTo>
              </a:path>
              <a:path w="21600" h="14532" stroke="0" extrusionOk="0">
                <a:moveTo>
                  <a:pt x="21214" y="-1"/>
                </a:moveTo>
                <a:cubicBezTo>
                  <a:pt x="21470" y="1338"/>
                  <a:pt x="21600" y="2698"/>
                  <a:pt x="21600" y="4062"/>
                </a:cubicBezTo>
                <a:cubicBezTo>
                  <a:pt x="21600" y="7725"/>
                  <a:pt x="20668" y="11328"/>
                  <a:pt x="18892" y="14532"/>
                </a:cubicBezTo>
                <a:lnTo>
                  <a:pt x="0" y="40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2" name="Line 768"/>
          <p:cNvSpPr>
            <a:spLocks noChangeShapeType="1"/>
          </p:cNvSpPr>
          <p:nvPr/>
        </p:nvSpPr>
        <p:spPr bwMode="auto">
          <a:xfrm>
            <a:off x="7980363" y="4486275"/>
            <a:ext cx="1143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63" name="Rectangle 769"/>
          <p:cNvSpPr>
            <a:spLocks noChangeArrowheads="1"/>
          </p:cNvSpPr>
          <p:nvPr/>
        </p:nvSpPr>
        <p:spPr bwMode="auto">
          <a:xfrm>
            <a:off x="6977063" y="4079875"/>
            <a:ext cx="152400" cy="1397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4" name="Rectangle 770"/>
          <p:cNvSpPr>
            <a:spLocks noChangeArrowheads="1"/>
          </p:cNvSpPr>
          <p:nvPr/>
        </p:nvSpPr>
        <p:spPr bwMode="auto">
          <a:xfrm>
            <a:off x="7713663" y="44354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5" name="Arc 771"/>
          <p:cNvSpPr>
            <a:spLocks/>
          </p:cNvSpPr>
          <p:nvPr/>
        </p:nvSpPr>
        <p:spPr bwMode="auto">
          <a:xfrm>
            <a:off x="7243763" y="4549775"/>
            <a:ext cx="152400" cy="100013"/>
          </a:xfrm>
          <a:custGeom>
            <a:avLst/>
            <a:gdLst>
              <a:gd name="T0" fmla="*/ 2147483647 w 21600"/>
              <a:gd name="T1" fmla="*/ 0 h 14259"/>
              <a:gd name="T2" fmla="*/ 2147483647 w 21600"/>
              <a:gd name="T3" fmla="*/ 1697827141 h 14259"/>
              <a:gd name="T4" fmla="*/ 0 w 21600"/>
              <a:gd name="T5" fmla="*/ 215748038 h 14259"/>
              <a:gd name="T6" fmla="*/ 0 60000 65536"/>
              <a:gd name="T7" fmla="*/ 0 60000 65536"/>
              <a:gd name="T8" fmla="*/ 0 60000 65536"/>
              <a:gd name="T9" fmla="*/ 0 w 21600"/>
              <a:gd name="T10" fmla="*/ 0 h 14259"/>
              <a:gd name="T11" fmla="*/ 21600 w 21600"/>
              <a:gd name="T12" fmla="*/ 14259 h 142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259" fill="none" extrusionOk="0">
                <a:moveTo>
                  <a:pt x="21523" y="-1"/>
                </a:moveTo>
                <a:cubicBezTo>
                  <a:pt x="21574" y="602"/>
                  <a:pt x="21600" y="1207"/>
                  <a:pt x="21600" y="1812"/>
                </a:cubicBezTo>
                <a:cubicBezTo>
                  <a:pt x="21600" y="6269"/>
                  <a:pt x="20221" y="10616"/>
                  <a:pt x="17652" y="14259"/>
                </a:cubicBezTo>
              </a:path>
              <a:path w="21600" h="14259" stroke="0" extrusionOk="0">
                <a:moveTo>
                  <a:pt x="21523" y="-1"/>
                </a:moveTo>
                <a:cubicBezTo>
                  <a:pt x="21574" y="602"/>
                  <a:pt x="21600" y="1207"/>
                  <a:pt x="21600" y="1812"/>
                </a:cubicBezTo>
                <a:cubicBezTo>
                  <a:pt x="21600" y="6269"/>
                  <a:pt x="20221" y="10616"/>
                  <a:pt x="17652" y="14259"/>
                </a:cubicBezTo>
                <a:lnTo>
                  <a:pt x="0" y="18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6" name="Line 772"/>
          <p:cNvSpPr>
            <a:spLocks noChangeShapeType="1"/>
          </p:cNvSpPr>
          <p:nvPr/>
        </p:nvSpPr>
        <p:spPr bwMode="auto">
          <a:xfrm flipH="1" flipV="1">
            <a:off x="7370763" y="4587875"/>
            <a:ext cx="55880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67" name="Rectangle 773"/>
          <p:cNvSpPr>
            <a:spLocks noChangeArrowheads="1"/>
          </p:cNvSpPr>
          <p:nvPr/>
        </p:nvSpPr>
        <p:spPr bwMode="auto">
          <a:xfrm>
            <a:off x="6977063" y="40798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68" name="Rectangle 774"/>
          <p:cNvSpPr>
            <a:spLocks noChangeArrowheads="1"/>
          </p:cNvSpPr>
          <p:nvPr/>
        </p:nvSpPr>
        <p:spPr bwMode="auto">
          <a:xfrm>
            <a:off x="5013325" y="122238"/>
            <a:ext cx="14636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Insert LLKLLLLLQ-&gt;</a:t>
            </a:r>
            <a:endParaRPr lang="fi-FI" sz="2400">
              <a:latin typeface="Times" charset="0"/>
            </a:endParaRPr>
          </a:p>
        </p:txBody>
      </p:sp>
      <p:sp>
        <p:nvSpPr>
          <p:cNvPr id="52369" name="Line 775"/>
          <p:cNvSpPr>
            <a:spLocks noChangeShapeType="1"/>
          </p:cNvSpPr>
          <p:nvPr/>
        </p:nvSpPr>
        <p:spPr bwMode="auto">
          <a:xfrm>
            <a:off x="5616575" y="331788"/>
            <a:ext cx="177800" cy="215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70" name="Line 776"/>
          <p:cNvSpPr>
            <a:spLocks noChangeShapeType="1"/>
          </p:cNvSpPr>
          <p:nvPr/>
        </p:nvSpPr>
        <p:spPr bwMode="auto">
          <a:xfrm flipH="1">
            <a:off x="5756275" y="331788"/>
            <a:ext cx="152400" cy="215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71" name="Rectangle 777"/>
          <p:cNvSpPr>
            <a:spLocks noChangeArrowheads="1"/>
          </p:cNvSpPr>
          <p:nvPr/>
        </p:nvSpPr>
        <p:spPr bwMode="auto">
          <a:xfrm>
            <a:off x="4289425" y="973138"/>
            <a:ext cx="831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Cys133Arg</a:t>
            </a:r>
            <a:endParaRPr lang="fi-FI" sz="2400">
              <a:latin typeface="Times" charset="0"/>
            </a:endParaRPr>
          </a:p>
        </p:txBody>
      </p:sp>
      <p:sp>
        <p:nvSpPr>
          <p:cNvPr id="52372" name="Rectangle 778"/>
          <p:cNvSpPr>
            <a:spLocks noChangeArrowheads="1"/>
          </p:cNvSpPr>
          <p:nvPr/>
        </p:nvSpPr>
        <p:spPr bwMode="auto">
          <a:xfrm>
            <a:off x="6651625" y="1354138"/>
            <a:ext cx="8016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Phe194Val</a:t>
            </a:r>
            <a:endParaRPr lang="fi-FI" sz="2400">
              <a:latin typeface="Times" charset="0"/>
            </a:endParaRPr>
          </a:p>
        </p:txBody>
      </p:sp>
      <p:sp>
        <p:nvSpPr>
          <p:cNvPr id="52373" name="Rectangle 779"/>
          <p:cNvSpPr>
            <a:spLocks noChangeArrowheads="1"/>
          </p:cNvSpPr>
          <p:nvPr/>
        </p:nvSpPr>
        <p:spPr bwMode="auto">
          <a:xfrm>
            <a:off x="3489325" y="2509838"/>
            <a:ext cx="7858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Glu354Lys</a:t>
            </a:r>
            <a:endParaRPr lang="fi-FI" sz="2400">
              <a:latin typeface="Times" charset="0"/>
            </a:endParaRPr>
          </a:p>
        </p:txBody>
      </p:sp>
      <p:sp>
        <p:nvSpPr>
          <p:cNvPr id="52374" name="Oval 780"/>
          <p:cNvSpPr>
            <a:spLocks noChangeArrowheads="1"/>
          </p:cNvSpPr>
          <p:nvPr/>
        </p:nvSpPr>
        <p:spPr bwMode="auto">
          <a:xfrm>
            <a:off x="3482975" y="42830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75" name="Rectangle 781"/>
          <p:cNvSpPr>
            <a:spLocks noChangeArrowheads="1"/>
          </p:cNvSpPr>
          <p:nvPr/>
        </p:nvSpPr>
        <p:spPr bwMode="auto">
          <a:xfrm>
            <a:off x="2562225" y="3703638"/>
            <a:ext cx="7667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Ala373Val</a:t>
            </a:r>
            <a:endParaRPr lang="fi-FI" sz="2400">
              <a:latin typeface="Times" charset="0"/>
            </a:endParaRPr>
          </a:p>
        </p:txBody>
      </p:sp>
      <p:sp>
        <p:nvSpPr>
          <p:cNvPr id="52376" name="Arc 782"/>
          <p:cNvSpPr>
            <a:spLocks/>
          </p:cNvSpPr>
          <p:nvPr/>
        </p:nvSpPr>
        <p:spPr bwMode="auto">
          <a:xfrm>
            <a:off x="3502025" y="4486275"/>
            <a:ext cx="107950" cy="152400"/>
          </a:xfrm>
          <a:custGeom>
            <a:avLst/>
            <a:gdLst>
              <a:gd name="T0" fmla="*/ 1678293851 w 15273"/>
              <a:gd name="T1" fmla="*/ 2147483647 h 21523"/>
              <a:gd name="T2" fmla="*/ 0 w 15273"/>
              <a:gd name="T3" fmla="*/ 1924940750 h 21523"/>
              <a:gd name="T4" fmla="*/ 1904207523 w 15273"/>
              <a:gd name="T5" fmla="*/ 0 h 21523"/>
              <a:gd name="T6" fmla="*/ 0 60000 65536"/>
              <a:gd name="T7" fmla="*/ 0 60000 65536"/>
              <a:gd name="T8" fmla="*/ 0 60000 65536"/>
              <a:gd name="T9" fmla="*/ 0 w 15273"/>
              <a:gd name="T10" fmla="*/ 0 h 21523"/>
              <a:gd name="T11" fmla="*/ 15273 w 15273"/>
              <a:gd name="T12" fmla="*/ 21523 h 215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3" h="21523" fill="none" extrusionOk="0">
                <a:moveTo>
                  <a:pt x="13460" y="21523"/>
                </a:moveTo>
                <a:cubicBezTo>
                  <a:pt x="8376" y="21095"/>
                  <a:pt x="3607" y="18881"/>
                  <a:pt x="-1" y="15273"/>
                </a:cubicBezTo>
              </a:path>
              <a:path w="15273" h="21523" stroke="0" extrusionOk="0">
                <a:moveTo>
                  <a:pt x="13460" y="21523"/>
                </a:moveTo>
                <a:cubicBezTo>
                  <a:pt x="8376" y="21095"/>
                  <a:pt x="3607" y="18881"/>
                  <a:pt x="-1" y="15273"/>
                </a:cubicBezTo>
                <a:lnTo>
                  <a:pt x="1527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77" name="Line 783"/>
          <p:cNvSpPr>
            <a:spLocks noChangeShapeType="1"/>
          </p:cNvSpPr>
          <p:nvPr/>
        </p:nvSpPr>
        <p:spPr bwMode="auto">
          <a:xfrm flipV="1">
            <a:off x="3292475" y="4600575"/>
            <a:ext cx="254000" cy="558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78" name="Oval 784"/>
          <p:cNvSpPr>
            <a:spLocks noChangeArrowheads="1"/>
          </p:cNvSpPr>
          <p:nvPr/>
        </p:nvSpPr>
        <p:spPr bwMode="auto">
          <a:xfrm>
            <a:off x="4981575" y="45878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79" name="Rectangle 785"/>
          <p:cNvSpPr>
            <a:spLocks noChangeArrowheads="1"/>
          </p:cNvSpPr>
          <p:nvPr/>
        </p:nvSpPr>
        <p:spPr bwMode="auto">
          <a:xfrm>
            <a:off x="4060825" y="5583238"/>
            <a:ext cx="8334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Leu457Arg</a:t>
            </a:r>
            <a:endParaRPr lang="fi-FI" sz="2400">
              <a:latin typeface="Times" charset="0"/>
            </a:endParaRPr>
          </a:p>
        </p:txBody>
      </p:sp>
      <p:sp>
        <p:nvSpPr>
          <p:cNvPr id="52380" name="Arc 786"/>
          <p:cNvSpPr>
            <a:spLocks/>
          </p:cNvSpPr>
          <p:nvPr/>
        </p:nvSpPr>
        <p:spPr bwMode="auto">
          <a:xfrm>
            <a:off x="4948238" y="4752975"/>
            <a:ext cx="101600" cy="152400"/>
          </a:xfrm>
          <a:custGeom>
            <a:avLst/>
            <a:gdLst>
              <a:gd name="T0" fmla="*/ 1843287915 w 14294"/>
              <a:gd name="T1" fmla="*/ 2147483647 h 21600"/>
              <a:gd name="T2" fmla="*/ 0 w 14294"/>
              <a:gd name="T3" fmla="*/ 2147483647 h 21600"/>
              <a:gd name="T4" fmla="*/ 1551719791 w 14294"/>
              <a:gd name="T5" fmla="*/ 0 h 21600"/>
              <a:gd name="T6" fmla="*/ 0 60000 65536"/>
              <a:gd name="T7" fmla="*/ 0 60000 65536"/>
              <a:gd name="T8" fmla="*/ 0 60000 65536"/>
              <a:gd name="T9" fmla="*/ 0 w 14294"/>
              <a:gd name="T10" fmla="*/ 0 h 21600"/>
              <a:gd name="T11" fmla="*/ 14294 w 142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94" h="21600" fill="none" extrusionOk="0">
                <a:moveTo>
                  <a:pt x="14294" y="21481"/>
                </a:moveTo>
                <a:cubicBezTo>
                  <a:pt x="13542" y="21560"/>
                  <a:pt x="12788" y="21599"/>
                  <a:pt x="12033" y="21599"/>
                </a:cubicBezTo>
                <a:cubicBezTo>
                  <a:pt x="7747" y="21599"/>
                  <a:pt x="3558" y="20325"/>
                  <a:pt x="-1" y="17937"/>
                </a:cubicBezTo>
              </a:path>
              <a:path w="14294" h="21600" stroke="0" extrusionOk="0">
                <a:moveTo>
                  <a:pt x="14294" y="21481"/>
                </a:moveTo>
                <a:cubicBezTo>
                  <a:pt x="13542" y="21560"/>
                  <a:pt x="12788" y="21599"/>
                  <a:pt x="12033" y="21599"/>
                </a:cubicBezTo>
                <a:cubicBezTo>
                  <a:pt x="7747" y="21599"/>
                  <a:pt x="3558" y="20325"/>
                  <a:pt x="-1" y="17937"/>
                </a:cubicBezTo>
                <a:lnTo>
                  <a:pt x="1203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81" name="Line 787"/>
          <p:cNvSpPr>
            <a:spLocks noChangeShapeType="1"/>
          </p:cNvSpPr>
          <p:nvPr/>
        </p:nvSpPr>
        <p:spPr bwMode="auto">
          <a:xfrm flipV="1">
            <a:off x="4829175" y="4879975"/>
            <a:ext cx="165100" cy="660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82" name="Rectangle 788"/>
          <p:cNvSpPr>
            <a:spLocks noChangeArrowheads="1"/>
          </p:cNvSpPr>
          <p:nvPr/>
        </p:nvSpPr>
        <p:spPr bwMode="auto">
          <a:xfrm>
            <a:off x="4772025" y="3094038"/>
            <a:ext cx="8048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Trp491Stp</a:t>
            </a:r>
            <a:endParaRPr lang="fi-FI" sz="2400">
              <a:latin typeface="Times" charset="0"/>
            </a:endParaRPr>
          </a:p>
        </p:txBody>
      </p:sp>
      <p:sp>
        <p:nvSpPr>
          <p:cNvPr id="52383" name="Arc 789"/>
          <p:cNvSpPr>
            <a:spLocks/>
          </p:cNvSpPr>
          <p:nvPr/>
        </p:nvSpPr>
        <p:spPr bwMode="auto">
          <a:xfrm>
            <a:off x="5375275" y="4295775"/>
            <a:ext cx="100013" cy="152400"/>
          </a:xfrm>
          <a:custGeom>
            <a:avLst/>
            <a:gdLst>
              <a:gd name="T0" fmla="*/ 0 w 14065"/>
              <a:gd name="T1" fmla="*/ 509747435 h 21600"/>
              <a:gd name="T2" fmla="*/ 1818194202 w 14065"/>
              <a:gd name="T3" fmla="*/ 5298327 h 21600"/>
              <a:gd name="T4" fmla="*/ 1642252519 w 14065"/>
              <a:gd name="T5" fmla="*/ 2147483647 h 21600"/>
              <a:gd name="T6" fmla="*/ 0 60000 65536"/>
              <a:gd name="T7" fmla="*/ 0 60000 65536"/>
              <a:gd name="T8" fmla="*/ 0 60000 65536"/>
              <a:gd name="T9" fmla="*/ 0 w 14065"/>
              <a:gd name="T10" fmla="*/ 0 h 21600"/>
              <a:gd name="T11" fmla="*/ 14065 w 140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65" h="21600" fill="none" extrusionOk="0">
                <a:moveTo>
                  <a:pt x="-1" y="4131"/>
                </a:moveTo>
                <a:cubicBezTo>
                  <a:pt x="3691" y="1446"/>
                  <a:pt x="8139" y="-1"/>
                  <a:pt x="12704" y="-1"/>
                </a:cubicBezTo>
                <a:cubicBezTo>
                  <a:pt x="13158" y="-1"/>
                  <a:pt x="13611" y="14"/>
                  <a:pt x="14065" y="42"/>
                </a:cubicBezTo>
              </a:path>
              <a:path w="14065" h="21600" stroke="0" extrusionOk="0">
                <a:moveTo>
                  <a:pt x="-1" y="4131"/>
                </a:moveTo>
                <a:cubicBezTo>
                  <a:pt x="3691" y="1446"/>
                  <a:pt x="8139" y="-1"/>
                  <a:pt x="12704" y="-1"/>
                </a:cubicBezTo>
                <a:cubicBezTo>
                  <a:pt x="13158" y="-1"/>
                  <a:pt x="13611" y="14"/>
                  <a:pt x="14065" y="42"/>
                </a:cubicBezTo>
                <a:lnTo>
                  <a:pt x="12704" y="216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84" name="Line 790"/>
          <p:cNvSpPr>
            <a:spLocks noChangeShapeType="1"/>
          </p:cNvSpPr>
          <p:nvPr/>
        </p:nvSpPr>
        <p:spPr bwMode="auto">
          <a:xfrm>
            <a:off x="5146675" y="3354388"/>
            <a:ext cx="266700" cy="954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85" name="Rectangle 791"/>
          <p:cNvSpPr>
            <a:spLocks noChangeArrowheads="1"/>
          </p:cNvSpPr>
          <p:nvPr/>
        </p:nvSpPr>
        <p:spPr bwMode="auto">
          <a:xfrm>
            <a:off x="6410325" y="6370638"/>
            <a:ext cx="831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Cys543Arg</a:t>
            </a:r>
            <a:endParaRPr lang="fi-FI" sz="2400">
              <a:latin typeface="Times" charset="0"/>
            </a:endParaRPr>
          </a:p>
        </p:txBody>
      </p:sp>
      <p:sp>
        <p:nvSpPr>
          <p:cNvPr id="52386" name="Arc 792"/>
          <p:cNvSpPr>
            <a:spLocks/>
          </p:cNvSpPr>
          <p:nvPr/>
        </p:nvSpPr>
        <p:spPr bwMode="auto">
          <a:xfrm>
            <a:off x="6410325" y="4740275"/>
            <a:ext cx="101600" cy="152400"/>
          </a:xfrm>
          <a:custGeom>
            <a:avLst/>
            <a:gdLst>
              <a:gd name="T0" fmla="*/ 1738082461 w 14463"/>
              <a:gd name="T1" fmla="*/ 2147483647 h 21600"/>
              <a:gd name="T2" fmla="*/ 0 w 14463"/>
              <a:gd name="T3" fmla="*/ 2147483647 h 21600"/>
              <a:gd name="T4" fmla="*/ 788108531 w 14463"/>
              <a:gd name="T5" fmla="*/ 0 h 21600"/>
              <a:gd name="T6" fmla="*/ 0 60000 65536"/>
              <a:gd name="T7" fmla="*/ 0 60000 65536"/>
              <a:gd name="T8" fmla="*/ 0 60000 65536"/>
              <a:gd name="T9" fmla="*/ 0 w 14463"/>
              <a:gd name="T10" fmla="*/ 0 h 21600"/>
              <a:gd name="T11" fmla="*/ 14463 w 1446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63" h="21600" fill="none" extrusionOk="0">
                <a:moveTo>
                  <a:pt x="14463" y="20101"/>
                </a:moveTo>
                <a:cubicBezTo>
                  <a:pt x="11945" y="21091"/>
                  <a:pt x="9263" y="21599"/>
                  <a:pt x="6558" y="21599"/>
                </a:cubicBezTo>
                <a:cubicBezTo>
                  <a:pt x="4332" y="21599"/>
                  <a:pt x="2120" y="21256"/>
                  <a:pt x="-1" y="20580"/>
                </a:cubicBezTo>
              </a:path>
              <a:path w="14463" h="21600" stroke="0" extrusionOk="0">
                <a:moveTo>
                  <a:pt x="14463" y="20101"/>
                </a:moveTo>
                <a:cubicBezTo>
                  <a:pt x="11945" y="21091"/>
                  <a:pt x="9263" y="21599"/>
                  <a:pt x="6558" y="21599"/>
                </a:cubicBezTo>
                <a:cubicBezTo>
                  <a:pt x="4332" y="21599"/>
                  <a:pt x="2120" y="21256"/>
                  <a:pt x="-1" y="20580"/>
                </a:cubicBezTo>
                <a:lnTo>
                  <a:pt x="655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87" name="Line 793"/>
          <p:cNvSpPr>
            <a:spLocks noChangeShapeType="1"/>
          </p:cNvSpPr>
          <p:nvPr/>
        </p:nvSpPr>
        <p:spPr bwMode="auto">
          <a:xfrm>
            <a:off x="6456363" y="4867275"/>
            <a:ext cx="50800" cy="143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88" name="Rectangle 794"/>
          <p:cNvSpPr>
            <a:spLocks noChangeArrowheads="1"/>
          </p:cNvSpPr>
          <p:nvPr/>
        </p:nvSpPr>
        <p:spPr bwMode="auto">
          <a:xfrm>
            <a:off x="7667625" y="3652838"/>
            <a:ext cx="936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Symbol" charset="2"/>
              </a:rPr>
              <a:t>D</a:t>
            </a:r>
            <a:endParaRPr lang="fi-FI" sz="2400">
              <a:latin typeface="Times" charset="0"/>
            </a:endParaRPr>
          </a:p>
        </p:txBody>
      </p:sp>
      <p:sp>
        <p:nvSpPr>
          <p:cNvPr id="52389" name="Rectangle 795"/>
          <p:cNvSpPr>
            <a:spLocks noChangeArrowheads="1"/>
          </p:cNvSpPr>
          <p:nvPr/>
        </p:nvSpPr>
        <p:spPr bwMode="auto">
          <a:xfrm>
            <a:off x="7761288" y="3602038"/>
            <a:ext cx="1187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Leu608/Val609</a:t>
            </a:r>
            <a:endParaRPr lang="fi-FI" sz="2400">
              <a:latin typeface="Times" charset="0"/>
            </a:endParaRPr>
          </a:p>
        </p:txBody>
      </p:sp>
      <p:sp>
        <p:nvSpPr>
          <p:cNvPr id="52390" name="Arc 796"/>
          <p:cNvSpPr>
            <a:spLocks/>
          </p:cNvSpPr>
          <p:nvPr/>
        </p:nvSpPr>
        <p:spPr bwMode="auto">
          <a:xfrm>
            <a:off x="7853363" y="4032250"/>
            <a:ext cx="119062" cy="149225"/>
          </a:xfrm>
          <a:custGeom>
            <a:avLst/>
            <a:gdLst>
              <a:gd name="T0" fmla="*/ 518912896 w 16777"/>
              <a:gd name="T1" fmla="*/ 0 h 21214"/>
              <a:gd name="T2" fmla="*/ 2143223665 w 16777"/>
              <a:gd name="T3" fmla="*/ 922056562 h 21214"/>
              <a:gd name="T4" fmla="*/ 0 w 16777"/>
              <a:gd name="T5" fmla="*/ 2147483647 h 21214"/>
              <a:gd name="T6" fmla="*/ 0 60000 65536"/>
              <a:gd name="T7" fmla="*/ 0 60000 65536"/>
              <a:gd name="T8" fmla="*/ 0 60000 65536"/>
              <a:gd name="T9" fmla="*/ 0 w 16777"/>
              <a:gd name="T10" fmla="*/ 0 h 21214"/>
              <a:gd name="T11" fmla="*/ 16777 w 16777"/>
              <a:gd name="T12" fmla="*/ 21214 h 21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77" h="21214" fill="none" extrusionOk="0">
                <a:moveTo>
                  <a:pt x="4062" y="-1"/>
                </a:moveTo>
                <a:cubicBezTo>
                  <a:pt x="9065" y="957"/>
                  <a:pt x="13569" y="3653"/>
                  <a:pt x="16777" y="7610"/>
                </a:cubicBezTo>
              </a:path>
              <a:path w="16777" h="21214" stroke="0" extrusionOk="0">
                <a:moveTo>
                  <a:pt x="4062" y="-1"/>
                </a:moveTo>
                <a:cubicBezTo>
                  <a:pt x="9065" y="957"/>
                  <a:pt x="13569" y="3653"/>
                  <a:pt x="16777" y="7610"/>
                </a:cubicBezTo>
                <a:lnTo>
                  <a:pt x="0" y="212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91" name="Line 797"/>
          <p:cNvSpPr>
            <a:spLocks noChangeShapeType="1"/>
          </p:cNvSpPr>
          <p:nvPr/>
        </p:nvSpPr>
        <p:spPr bwMode="auto">
          <a:xfrm flipH="1">
            <a:off x="7916863" y="3825875"/>
            <a:ext cx="152400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92" name="Rectangle 798"/>
          <p:cNvSpPr>
            <a:spLocks noChangeArrowheads="1"/>
          </p:cNvSpPr>
          <p:nvPr/>
        </p:nvSpPr>
        <p:spPr bwMode="auto">
          <a:xfrm>
            <a:off x="8048625" y="5087938"/>
            <a:ext cx="719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Ile625Lys</a:t>
            </a:r>
            <a:endParaRPr lang="fi-FI" sz="2400">
              <a:latin typeface="Times" charset="0"/>
            </a:endParaRPr>
          </a:p>
        </p:txBody>
      </p:sp>
      <p:sp>
        <p:nvSpPr>
          <p:cNvPr id="52393" name="Arc 799"/>
          <p:cNvSpPr>
            <a:spLocks/>
          </p:cNvSpPr>
          <p:nvPr/>
        </p:nvSpPr>
        <p:spPr bwMode="auto">
          <a:xfrm>
            <a:off x="7688263" y="4791075"/>
            <a:ext cx="133350" cy="142875"/>
          </a:xfrm>
          <a:custGeom>
            <a:avLst/>
            <a:gdLst>
              <a:gd name="T0" fmla="*/ 2147483647 w 18795"/>
              <a:gd name="T1" fmla="*/ 1274352582 h 20351"/>
              <a:gd name="T2" fmla="*/ 922998624 w 18795"/>
              <a:gd name="T3" fmla="*/ 2147483647 h 20351"/>
              <a:gd name="T4" fmla="*/ 0 w 18795"/>
              <a:gd name="T5" fmla="*/ 0 h 20351"/>
              <a:gd name="T6" fmla="*/ 0 60000 65536"/>
              <a:gd name="T7" fmla="*/ 0 60000 65536"/>
              <a:gd name="T8" fmla="*/ 0 60000 65536"/>
              <a:gd name="T9" fmla="*/ 0 w 18795"/>
              <a:gd name="T10" fmla="*/ 0 h 20351"/>
              <a:gd name="T11" fmla="*/ 18795 w 18795"/>
              <a:gd name="T12" fmla="*/ 20351 h 203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95" h="20351" fill="none" extrusionOk="0">
                <a:moveTo>
                  <a:pt x="18795" y="10643"/>
                </a:moveTo>
                <a:cubicBezTo>
                  <a:pt x="16235" y="15164"/>
                  <a:pt x="12131" y="18611"/>
                  <a:pt x="7236" y="20351"/>
                </a:cubicBezTo>
              </a:path>
              <a:path w="18795" h="20351" stroke="0" extrusionOk="0">
                <a:moveTo>
                  <a:pt x="18795" y="10643"/>
                </a:moveTo>
                <a:cubicBezTo>
                  <a:pt x="16235" y="15164"/>
                  <a:pt x="12131" y="18611"/>
                  <a:pt x="7236" y="20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94" name="Line 800"/>
          <p:cNvSpPr>
            <a:spLocks noChangeShapeType="1"/>
          </p:cNvSpPr>
          <p:nvPr/>
        </p:nvSpPr>
        <p:spPr bwMode="auto">
          <a:xfrm flipH="1" flipV="1">
            <a:off x="7777163" y="4892675"/>
            <a:ext cx="203200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395" name="Rectangle 801"/>
          <p:cNvSpPr>
            <a:spLocks noChangeArrowheads="1"/>
          </p:cNvSpPr>
          <p:nvPr/>
        </p:nvSpPr>
        <p:spPr bwMode="auto">
          <a:xfrm>
            <a:off x="7997825" y="1798638"/>
            <a:ext cx="8509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Deletion of:</a:t>
            </a:r>
            <a:endParaRPr lang="fi-FI" sz="2400">
              <a:latin typeface="Times" charset="0"/>
            </a:endParaRPr>
          </a:p>
        </p:txBody>
      </p:sp>
      <p:sp>
        <p:nvSpPr>
          <p:cNvPr id="52396" name="Rectangle 802"/>
          <p:cNvSpPr>
            <a:spLocks noChangeArrowheads="1"/>
          </p:cNvSpPr>
          <p:nvPr/>
        </p:nvSpPr>
        <p:spPr bwMode="auto">
          <a:xfrm>
            <a:off x="7997825" y="2001838"/>
            <a:ext cx="7127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Exon 8 -&gt;</a:t>
            </a:r>
            <a:endParaRPr lang="fi-FI" sz="2400">
              <a:latin typeface="Times" charset="0"/>
            </a:endParaRPr>
          </a:p>
        </p:txBody>
      </p:sp>
      <p:sp>
        <p:nvSpPr>
          <p:cNvPr id="52397" name="Rectangle 803"/>
          <p:cNvSpPr>
            <a:spLocks noChangeArrowheads="1"/>
          </p:cNvSpPr>
          <p:nvPr/>
        </p:nvSpPr>
        <p:spPr bwMode="auto">
          <a:xfrm>
            <a:off x="8767763" y="20208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98" name="Rectangle 804"/>
          <p:cNvSpPr>
            <a:spLocks noChangeArrowheads="1"/>
          </p:cNvSpPr>
          <p:nvPr/>
        </p:nvSpPr>
        <p:spPr bwMode="auto">
          <a:xfrm>
            <a:off x="6583363" y="1412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99" name="Rectangle 805"/>
          <p:cNvSpPr>
            <a:spLocks noChangeArrowheads="1"/>
          </p:cNvSpPr>
          <p:nvPr/>
        </p:nvSpPr>
        <p:spPr bwMode="auto">
          <a:xfrm>
            <a:off x="7002463" y="15636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0" name="Rectangle 806"/>
          <p:cNvSpPr>
            <a:spLocks noChangeArrowheads="1"/>
          </p:cNvSpPr>
          <p:nvPr/>
        </p:nvSpPr>
        <p:spPr bwMode="auto">
          <a:xfrm>
            <a:off x="5387975" y="26558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1" name="Rectangle 807"/>
          <p:cNvSpPr>
            <a:spLocks noChangeArrowheads="1"/>
          </p:cNvSpPr>
          <p:nvPr/>
        </p:nvSpPr>
        <p:spPr bwMode="auto">
          <a:xfrm>
            <a:off x="5013325" y="2433638"/>
            <a:ext cx="8080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Cys343Ser</a:t>
            </a:r>
            <a:endParaRPr lang="fi-FI" sz="2400">
              <a:latin typeface="Times" charset="0"/>
            </a:endParaRPr>
          </a:p>
        </p:txBody>
      </p:sp>
      <p:sp>
        <p:nvSpPr>
          <p:cNvPr id="52402" name="Rectangle 808"/>
          <p:cNvSpPr>
            <a:spLocks noChangeArrowheads="1"/>
          </p:cNvSpPr>
          <p:nvPr/>
        </p:nvSpPr>
        <p:spPr bwMode="auto">
          <a:xfrm>
            <a:off x="4346575" y="26812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3" name="Rectangle 809"/>
          <p:cNvSpPr>
            <a:spLocks noChangeArrowheads="1"/>
          </p:cNvSpPr>
          <p:nvPr/>
        </p:nvSpPr>
        <p:spPr bwMode="auto">
          <a:xfrm>
            <a:off x="5451475" y="45243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4" name="Rectangle 810"/>
          <p:cNvSpPr>
            <a:spLocks noChangeArrowheads="1"/>
          </p:cNvSpPr>
          <p:nvPr/>
        </p:nvSpPr>
        <p:spPr bwMode="auto">
          <a:xfrm>
            <a:off x="6354763" y="46005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5" name="Rectangle 811"/>
          <p:cNvSpPr>
            <a:spLocks noChangeArrowheads="1"/>
          </p:cNvSpPr>
          <p:nvPr/>
        </p:nvSpPr>
        <p:spPr bwMode="auto">
          <a:xfrm>
            <a:off x="6189663" y="46259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6" name="Rectangle 812"/>
          <p:cNvSpPr>
            <a:spLocks noChangeArrowheads="1"/>
          </p:cNvSpPr>
          <p:nvPr/>
        </p:nvSpPr>
        <p:spPr bwMode="auto">
          <a:xfrm>
            <a:off x="6176963" y="54260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7" name="Rectangle 813"/>
          <p:cNvSpPr>
            <a:spLocks noChangeArrowheads="1"/>
          </p:cNvSpPr>
          <p:nvPr/>
        </p:nvSpPr>
        <p:spPr bwMode="auto">
          <a:xfrm>
            <a:off x="5356225" y="6269038"/>
            <a:ext cx="8191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Arg554Stp</a:t>
            </a:r>
            <a:endParaRPr lang="fi-FI" sz="2400">
              <a:latin typeface="Times" charset="0"/>
            </a:endParaRPr>
          </a:p>
        </p:txBody>
      </p:sp>
      <p:sp>
        <p:nvSpPr>
          <p:cNvPr id="52408" name="Arc 814"/>
          <p:cNvSpPr>
            <a:spLocks/>
          </p:cNvSpPr>
          <p:nvPr/>
        </p:nvSpPr>
        <p:spPr bwMode="auto">
          <a:xfrm>
            <a:off x="6161088" y="5591175"/>
            <a:ext cx="103187" cy="152400"/>
          </a:xfrm>
          <a:custGeom>
            <a:avLst/>
            <a:gdLst>
              <a:gd name="T0" fmla="*/ 1780883539 w 14663"/>
              <a:gd name="T1" fmla="*/ 2147483647 h 21600"/>
              <a:gd name="T2" fmla="*/ 0 w 14663"/>
              <a:gd name="T3" fmla="*/ 2147483647 h 21600"/>
              <a:gd name="T4" fmla="*/ 1151146016 w 14663"/>
              <a:gd name="T5" fmla="*/ 0 h 21600"/>
              <a:gd name="T6" fmla="*/ 0 60000 65536"/>
              <a:gd name="T7" fmla="*/ 0 60000 65536"/>
              <a:gd name="T8" fmla="*/ 0 60000 65536"/>
              <a:gd name="T9" fmla="*/ 0 w 14663"/>
              <a:gd name="T10" fmla="*/ 0 h 21600"/>
              <a:gd name="T11" fmla="*/ 14663 w 1466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63" h="21600" fill="none" extrusionOk="0">
                <a:moveTo>
                  <a:pt x="14663" y="20968"/>
                </a:moveTo>
                <a:cubicBezTo>
                  <a:pt x="12966" y="21387"/>
                  <a:pt x="11225" y="21599"/>
                  <a:pt x="9478" y="21599"/>
                </a:cubicBezTo>
                <a:cubicBezTo>
                  <a:pt x="6193" y="21599"/>
                  <a:pt x="2951" y="20850"/>
                  <a:pt x="-1" y="19409"/>
                </a:cubicBezTo>
              </a:path>
              <a:path w="14663" h="21600" stroke="0" extrusionOk="0">
                <a:moveTo>
                  <a:pt x="14663" y="20968"/>
                </a:moveTo>
                <a:cubicBezTo>
                  <a:pt x="12966" y="21387"/>
                  <a:pt x="11225" y="21599"/>
                  <a:pt x="9478" y="21599"/>
                </a:cubicBezTo>
                <a:cubicBezTo>
                  <a:pt x="6193" y="21599"/>
                  <a:pt x="2951" y="20850"/>
                  <a:pt x="-1" y="19409"/>
                </a:cubicBezTo>
                <a:lnTo>
                  <a:pt x="947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09" name="Line 815"/>
          <p:cNvSpPr>
            <a:spLocks noChangeShapeType="1"/>
          </p:cNvSpPr>
          <p:nvPr/>
        </p:nvSpPr>
        <p:spPr bwMode="auto">
          <a:xfrm flipV="1">
            <a:off x="6164263" y="5718175"/>
            <a:ext cx="38100" cy="520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10" name="Rectangle 816"/>
          <p:cNvSpPr>
            <a:spLocks noChangeArrowheads="1"/>
          </p:cNvSpPr>
          <p:nvPr/>
        </p:nvSpPr>
        <p:spPr bwMode="auto">
          <a:xfrm>
            <a:off x="7713663" y="42068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1" name="Rectangle 817"/>
          <p:cNvSpPr>
            <a:spLocks noChangeArrowheads="1"/>
          </p:cNvSpPr>
          <p:nvPr/>
        </p:nvSpPr>
        <p:spPr bwMode="auto">
          <a:xfrm>
            <a:off x="7789863" y="416242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2" name="Rectangle 818"/>
          <p:cNvSpPr>
            <a:spLocks noChangeArrowheads="1"/>
          </p:cNvSpPr>
          <p:nvPr/>
        </p:nvSpPr>
        <p:spPr bwMode="auto">
          <a:xfrm>
            <a:off x="7561263" y="46513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3" name="Arc 819"/>
          <p:cNvSpPr>
            <a:spLocks/>
          </p:cNvSpPr>
          <p:nvPr/>
        </p:nvSpPr>
        <p:spPr bwMode="auto">
          <a:xfrm>
            <a:off x="7154863" y="4841875"/>
            <a:ext cx="123825" cy="147638"/>
          </a:xfrm>
          <a:custGeom>
            <a:avLst/>
            <a:gdLst>
              <a:gd name="T0" fmla="*/ 2103199626 w 17652"/>
              <a:gd name="T1" fmla="*/ 1546595340 h 20900"/>
              <a:gd name="T2" fmla="*/ 649600022 w 17652"/>
              <a:gd name="T3" fmla="*/ 2147483647 h 20900"/>
              <a:gd name="T4" fmla="*/ 0 w 17652"/>
              <a:gd name="T5" fmla="*/ 0 h 20900"/>
              <a:gd name="T6" fmla="*/ 0 60000 65536"/>
              <a:gd name="T7" fmla="*/ 0 60000 65536"/>
              <a:gd name="T8" fmla="*/ 0 60000 65536"/>
              <a:gd name="T9" fmla="*/ 0 w 17652"/>
              <a:gd name="T10" fmla="*/ 0 h 20900"/>
              <a:gd name="T11" fmla="*/ 17652 w 17652"/>
              <a:gd name="T12" fmla="*/ 20900 h 20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52" h="20900" fill="none" extrusionOk="0">
                <a:moveTo>
                  <a:pt x="17652" y="12447"/>
                </a:moveTo>
                <a:cubicBezTo>
                  <a:pt x="14712" y="16617"/>
                  <a:pt x="10389" y="19612"/>
                  <a:pt x="5452" y="20900"/>
                </a:cubicBezTo>
              </a:path>
              <a:path w="17652" h="20900" stroke="0" extrusionOk="0">
                <a:moveTo>
                  <a:pt x="17652" y="12447"/>
                </a:moveTo>
                <a:cubicBezTo>
                  <a:pt x="14712" y="16617"/>
                  <a:pt x="10389" y="19612"/>
                  <a:pt x="5452" y="20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4" name="Line 820"/>
          <p:cNvSpPr>
            <a:spLocks noChangeShapeType="1"/>
          </p:cNvSpPr>
          <p:nvPr/>
        </p:nvSpPr>
        <p:spPr bwMode="auto">
          <a:xfrm flipH="1" flipV="1">
            <a:off x="7231063" y="4956175"/>
            <a:ext cx="762000" cy="1092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15" name="Arc 821"/>
          <p:cNvSpPr>
            <a:spLocks/>
          </p:cNvSpPr>
          <p:nvPr/>
        </p:nvSpPr>
        <p:spPr bwMode="auto">
          <a:xfrm>
            <a:off x="7053263" y="4879975"/>
            <a:ext cx="139700" cy="136525"/>
          </a:xfrm>
          <a:custGeom>
            <a:avLst/>
            <a:gdLst>
              <a:gd name="T0" fmla="*/ 2147483647 w 19710"/>
              <a:gd name="T1" fmla="*/ 1070184431 h 19409"/>
              <a:gd name="T2" fmla="*/ 1201643336 w 19710"/>
              <a:gd name="T3" fmla="*/ 2147483647 h 19409"/>
              <a:gd name="T4" fmla="*/ 0 w 19710"/>
              <a:gd name="T5" fmla="*/ 0 h 19409"/>
              <a:gd name="T6" fmla="*/ 0 60000 65536"/>
              <a:gd name="T7" fmla="*/ 0 60000 65536"/>
              <a:gd name="T8" fmla="*/ 0 60000 65536"/>
              <a:gd name="T9" fmla="*/ 0 w 19710"/>
              <a:gd name="T10" fmla="*/ 0 h 19409"/>
              <a:gd name="T11" fmla="*/ 19710 w 19710"/>
              <a:gd name="T12" fmla="*/ 19409 h 194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10" h="19409" fill="none" extrusionOk="0">
                <a:moveTo>
                  <a:pt x="19710" y="8835"/>
                </a:moveTo>
                <a:cubicBezTo>
                  <a:pt x="17642" y="13448"/>
                  <a:pt x="14021" y="17190"/>
                  <a:pt x="9478" y="19409"/>
                </a:cubicBezTo>
              </a:path>
              <a:path w="19710" h="19409" stroke="0" extrusionOk="0">
                <a:moveTo>
                  <a:pt x="19710" y="8835"/>
                </a:moveTo>
                <a:cubicBezTo>
                  <a:pt x="17642" y="13448"/>
                  <a:pt x="14021" y="17190"/>
                  <a:pt x="9478" y="1940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6" name="Line 822"/>
          <p:cNvSpPr>
            <a:spLocks noChangeShapeType="1"/>
          </p:cNvSpPr>
          <p:nvPr/>
        </p:nvSpPr>
        <p:spPr bwMode="auto">
          <a:xfrm flipH="1" flipV="1">
            <a:off x="7142163" y="4968875"/>
            <a:ext cx="863600" cy="825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17" name="Rectangle 823"/>
          <p:cNvSpPr>
            <a:spLocks noChangeArrowheads="1"/>
          </p:cNvSpPr>
          <p:nvPr/>
        </p:nvSpPr>
        <p:spPr bwMode="auto">
          <a:xfrm>
            <a:off x="7896225" y="2255838"/>
            <a:ext cx="814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Exon 10 -&gt;</a:t>
            </a:r>
            <a:endParaRPr lang="fi-FI" sz="2400">
              <a:latin typeface="Times" charset="0"/>
            </a:endParaRPr>
          </a:p>
        </p:txBody>
      </p:sp>
      <p:sp>
        <p:nvSpPr>
          <p:cNvPr id="52418" name="Rectangle 824"/>
          <p:cNvSpPr>
            <a:spLocks noChangeArrowheads="1"/>
          </p:cNvSpPr>
          <p:nvPr/>
        </p:nvSpPr>
        <p:spPr bwMode="auto">
          <a:xfrm>
            <a:off x="8767763" y="2274888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9" name="Rectangle 825"/>
          <p:cNvSpPr>
            <a:spLocks noChangeArrowheads="1"/>
          </p:cNvSpPr>
          <p:nvPr/>
        </p:nvSpPr>
        <p:spPr bwMode="auto">
          <a:xfrm>
            <a:off x="3584575" y="43465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0" name="Arc 826"/>
          <p:cNvSpPr>
            <a:spLocks/>
          </p:cNvSpPr>
          <p:nvPr/>
        </p:nvSpPr>
        <p:spPr bwMode="auto">
          <a:xfrm>
            <a:off x="3344863" y="4144963"/>
            <a:ext cx="138112" cy="138112"/>
          </a:xfrm>
          <a:custGeom>
            <a:avLst/>
            <a:gdLst>
              <a:gd name="T0" fmla="*/ 0 w 19625"/>
              <a:gd name="T1" fmla="*/ 1288004629 h 19625"/>
              <a:gd name="T2" fmla="*/ 1288004629 w 19625"/>
              <a:gd name="T3" fmla="*/ 0 h 19625"/>
              <a:gd name="T4" fmla="*/ 2147483647 w 19625"/>
              <a:gd name="T5" fmla="*/ 2147483647 h 19625"/>
              <a:gd name="T6" fmla="*/ 0 60000 65536"/>
              <a:gd name="T7" fmla="*/ 0 60000 65536"/>
              <a:gd name="T8" fmla="*/ 0 60000 65536"/>
              <a:gd name="T9" fmla="*/ 0 w 19625"/>
              <a:gd name="T10" fmla="*/ 0 h 19625"/>
              <a:gd name="T11" fmla="*/ 19625 w 19625"/>
              <a:gd name="T12" fmla="*/ 19625 h 196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25" h="19625" fill="none" extrusionOk="0">
                <a:moveTo>
                  <a:pt x="-1" y="10601"/>
                </a:moveTo>
                <a:cubicBezTo>
                  <a:pt x="2154" y="5915"/>
                  <a:pt x="5915" y="2154"/>
                  <a:pt x="10601" y="-1"/>
                </a:cubicBezTo>
              </a:path>
              <a:path w="19625" h="19625" stroke="0" extrusionOk="0">
                <a:moveTo>
                  <a:pt x="-1" y="10601"/>
                </a:moveTo>
                <a:cubicBezTo>
                  <a:pt x="2154" y="5915"/>
                  <a:pt x="5915" y="2154"/>
                  <a:pt x="10601" y="-1"/>
                </a:cubicBezTo>
                <a:lnTo>
                  <a:pt x="19625" y="196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1" name="Line 827"/>
          <p:cNvSpPr>
            <a:spLocks noChangeShapeType="1"/>
          </p:cNvSpPr>
          <p:nvPr/>
        </p:nvSpPr>
        <p:spPr bwMode="auto">
          <a:xfrm flipH="1" flipV="1">
            <a:off x="3076575" y="3876675"/>
            <a:ext cx="30480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22" name="Rectangle 828"/>
          <p:cNvSpPr>
            <a:spLocks noChangeArrowheads="1"/>
          </p:cNvSpPr>
          <p:nvPr/>
        </p:nvSpPr>
        <p:spPr bwMode="auto">
          <a:xfrm>
            <a:off x="2740025" y="5240338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Ile374Thr</a:t>
            </a:r>
            <a:endParaRPr lang="fi-FI" sz="2400">
              <a:latin typeface="Times" charset="0"/>
            </a:endParaRPr>
          </a:p>
        </p:txBody>
      </p:sp>
      <p:sp>
        <p:nvSpPr>
          <p:cNvPr id="52423" name="Rectangle 829"/>
          <p:cNvSpPr>
            <a:spLocks noChangeArrowheads="1"/>
          </p:cNvSpPr>
          <p:nvPr/>
        </p:nvSpPr>
        <p:spPr bwMode="auto">
          <a:xfrm>
            <a:off x="3902075" y="4918075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4" name="Arc 830"/>
          <p:cNvSpPr>
            <a:spLocks/>
          </p:cNvSpPr>
          <p:nvPr/>
        </p:nvSpPr>
        <p:spPr bwMode="auto">
          <a:xfrm>
            <a:off x="3808413" y="5057775"/>
            <a:ext cx="131762" cy="142875"/>
          </a:xfrm>
          <a:custGeom>
            <a:avLst/>
            <a:gdLst>
              <a:gd name="T0" fmla="*/ 1403558364 w 18698"/>
              <a:gd name="T1" fmla="*/ 2147483647 h 20351"/>
              <a:gd name="T2" fmla="*/ 0 w 18698"/>
              <a:gd name="T3" fmla="*/ 1294698014 h 20351"/>
              <a:gd name="T4" fmla="*/ 2147483647 w 18698"/>
              <a:gd name="T5" fmla="*/ 0 h 20351"/>
              <a:gd name="T6" fmla="*/ 0 60000 65536"/>
              <a:gd name="T7" fmla="*/ 0 60000 65536"/>
              <a:gd name="T8" fmla="*/ 0 60000 65536"/>
              <a:gd name="T9" fmla="*/ 0 w 18698"/>
              <a:gd name="T10" fmla="*/ 0 h 20351"/>
              <a:gd name="T11" fmla="*/ 18698 w 18698"/>
              <a:gd name="T12" fmla="*/ 20351 h 203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98" h="20351" fill="none" extrusionOk="0">
                <a:moveTo>
                  <a:pt x="11461" y="20351"/>
                </a:moveTo>
                <a:cubicBezTo>
                  <a:pt x="6629" y="18633"/>
                  <a:pt x="2566" y="15252"/>
                  <a:pt x="-1" y="10813"/>
                </a:cubicBezTo>
              </a:path>
              <a:path w="18698" h="20351" stroke="0" extrusionOk="0">
                <a:moveTo>
                  <a:pt x="11461" y="20351"/>
                </a:moveTo>
                <a:cubicBezTo>
                  <a:pt x="6629" y="18633"/>
                  <a:pt x="2566" y="15252"/>
                  <a:pt x="-1" y="10813"/>
                </a:cubicBezTo>
                <a:lnTo>
                  <a:pt x="1869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5" name="Line 831"/>
          <p:cNvSpPr>
            <a:spLocks noChangeShapeType="1"/>
          </p:cNvSpPr>
          <p:nvPr/>
        </p:nvSpPr>
        <p:spPr bwMode="auto">
          <a:xfrm flipV="1">
            <a:off x="3521075" y="5159375"/>
            <a:ext cx="317500" cy="406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26" name="Rectangle 832"/>
          <p:cNvSpPr>
            <a:spLocks noChangeArrowheads="1"/>
          </p:cNvSpPr>
          <p:nvPr/>
        </p:nvSpPr>
        <p:spPr bwMode="auto">
          <a:xfrm>
            <a:off x="3006725" y="5634038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Thr392Ile</a:t>
            </a:r>
            <a:endParaRPr lang="fi-FI" sz="2400">
              <a:latin typeface="Times" charset="0"/>
            </a:endParaRPr>
          </a:p>
        </p:txBody>
      </p:sp>
      <p:sp>
        <p:nvSpPr>
          <p:cNvPr id="52427" name="Rectangle 833"/>
          <p:cNvSpPr>
            <a:spLocks noChangeArrowheads="1"/>
          </p:cNvSpPr>
          <p:nvPr/>
        </p:nvSpPr>
        <p:spPr bwMode="auto">
          <a:xfrm>
            <a:off x="4638675" y="1208088"/>
            <a:ext cx="127000" cy="1270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8" name="Oval 834"/>
          <p:cNvSpPr>
            <a:spLocks noChangeArrowheads="1"/>
          </p:cNvSpPr>
          <p:nvPr/>
        </p:nvSpPr>
        <p:spPr bwMode="auto">
          <a:xfrm>
            <a:off x="3381375" y="3457575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9" name="Rectangle 835"/>
          <p:cNvSpPr>
            <a:spLocks noChangeArrowheads="1"/>
          </p:cNvSpPr>
          <p:nvPr/>
        </p:nvSpPr>
        <p:spPr bwMode="auto">
          <a:xfrm>
            <a:off x="2600325" y="3005138"/>
            <a:ext cx="8112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200">
                <a:solidFill>
                  <a:srgbClr val="000000"/>
                </a:solidFill>
                <a:latin typeface="Geneva" charset="0"/>
              </a:rPr>
              <a:t>Leu368Pro</a:t>
            </a:r>
            <a:endParaRPr lang="fi-FI" sz="2400">
              <a:latin typeface="Times" charset="0"/>
            </a:endParaRPr>
          </a:p>
        </p:txBody>
      </p:sp>
      <p:sp>
        <p:nvSpPr>
          <p:cNvPr id="52430" name="Arc 836"/>
          <p:cNvSpPr>
            <a:spLocks/>
          </p:cNvSpPr>
          <p:nvPr/>
        </p:nvSpPr>
        <p:spPr bwMode="auto">
          <a:xfrm>
            <a:off x="3249613" y="3338513"/>
            <a:ext cx="144462" cy="131762"/>
          </a:xfrm>
          <a:custGeom>
            <a:avLst/>
            <a:gdLst>
              <a:gd name="T0" fmla="*/ 0 w 20363"/>
              <a:gd name="T1" fmla="*/ 1448923986 h 18575"/>
              <a:gd name="T2" fmla="*/ 1190741128 w 20363"/>
              <a:gd name="T3" fmla="*/ 0 h 18575"/>
              <a:gd name="T4" fmla="*/ 2147483647 w 20363"/>
              <a:gd name="T5" fmla="*/ 2147483647 h 18575"/>
              <a:gd name="T6" fmla="*/ 0 60000 65536"/>
              <a:gd name="T7" fmla="*/ 0 60000 65536"/>
              <a:gd name="T8" fmla="*/ 0 60000 65536"/>
              <a:gd name="T9" fmla="*/ 0 w 20363"/>
              <a:gd name="T10" fmla="*/ 0 h 18575"/>
              <a:gd name="T11" fmla="*/ 20363 w 20363"/>
              <a:gd name="T12" fmla="*/ 18575 h 18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63" h="18575" fill="none" extrusionOk="0">
                <a:moveTo>
                  <a:pt x="-1" y="11372"/>
                </a:moveTo>
                <a:cubicBezTo>
                  <a:pt x="1685" y="6605"/>
                  <a:pt x="4990" y="2580"/>
                  <a:pt x="9339" y="-1"/>
                </a:cubicBezTo>
              </a:path>
              <a:path w="20363" h="18575" stroke="0" extrusionOk="0">
                <a:moveTo>
                  <a:pt x="-1" y="11372"/>
                </a:moveTo>
                <a:cubicBezTo>
                  <a:pt x="1685" y="6605"/>
                  <a:pt x="4990" y="2580"/>
                  <a:pt x="9339" y="-1"/>
                </a:cubicBezTo>
                <a:lnTo>
                  <a:pt x="20363" y="1857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31" name="Line 837"/>
          <p:cNvSpPr>
            <a:spLocks noChangeShapeType="1"/>
          </p:cNvSpPr>
          <p:nvPr/>
        </p:nvSpPr>
        <p:spPr bwMode="auto">
          <a:xfrm>
            <a:off x="3076575" y="3214688"/>
            <a:ext cx="203200" cy="16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432" name="Line 838"/>
          <p:cNvSpPr>
            <a:spLocks noChangeShapeType="1"/>
          </p:cNvSpPr>
          <p:nvPr/>
        </p:nvSpPr>
        <p:spPr bwMode="auto">
          <a:xfrm flipH="1" flipV="1">
            <a:off x="7104063" y="4695825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0199" name="Text Box 839"/>
          <p:cNvSpPr txBox="1">
            <a:spLocks noChangeArrowheads="1"/>
          </p:cNvSpPr>
          <p:nvPr/>
        </p:nvSpPr>
        <p:spPr bwMode="auto">
          <a:xfrm>
            <a:off x="5778500" y="5984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Arial" charset="0"/>
              </a:rPr>
              <a:t>**</a:t>
            </a:r>
          </a:p>
        </p:txBody>
      </p:sp>
      <p:sp>
        <p:nvSpPr>
          <p:cNvPr id="52434" name="Line 840"/>
          <p:cNvSpPr>
            <a:spLocks noChangeShapeType="1"/>
          </p:cNvSpPr>
          <p:nvPr/>
        </p:nvSpPr>
        <p:spPr bwMode="auto">
          <a:xfrm>
            <a:off x="5778500" y="59848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0201" name="Text Box 841"/>
          <p:cNvSpPr txBox="1">
            <a:spLocks noChangeArrowheads="1"/>
          </p:cNvSpPr>
          <p:nvPr/>
        </p:nvSpPr>
        <p:spPr bwMode="auto">
          <a:xfrm>
            <a:off x="6096000" y="609600"/>
            <a:ext cx="677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200"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LeuGlu</a:t>
            </a:r>
            <a:endParaRPr lang="fi-FI" sz="1400"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</a:endParaRPr>
          </a:p>
        </p:txBody>
      </p:sp>
      <p:sp>
        <p:nvSpPr>
          <p:cNvPr id="400202" name="Text Box 842"/>
          <p:cNvSpPr txBox="1">
            <a:spLocks noChangeArrowheads="1"/>
          </p:cNvSpPr>
          <p:nvPr/>
        </p:nvSpPr>
        <p:spPr bwMode="auto">
          <a:xfrm>
            <a:off x="5172075" y="213995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*</a:t>
            </a:r>
            <a:endParaRPr lang="fi-FI" sz="24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400203" name="Text Box 843"/>
          <p:cNvSpPr txBox="1">
            <a:spLocks noChangeArrowheads="1"/>
          </p:cNvSpPr>
          <p:nvPr/>
        </p:nvSpPr>
        <p:spPr bwMode="auto">
          <a:xfrm>
            <a:off x="4894263" y="2028825"/>
            <a:ext cx="1004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200"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Asn291Ser</a:t>
            </a:r>
            <a:endParaRPr lang="fi-FI" sz="12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400204" name="Text Box 844"/>
          <p:cNvSpPr txBox="1">
            <a:spLocks noChangeArrowheads="1"/>
          </p:cNvSpPr>
          <p:nvPr/>
        </p:nvSpPr>
        <p:spPr bwMode="auto">
          <a:xfrm>
            <a:off x="8993188" y="2546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Arial" charset="0"/>
            </a:endParaRPr>
          </a:p>
        </p:txBody>
      </p:sp>
      <p:sp>
        <p:nvSpPr>
          <p:cNvPr id="400205" name="Rectangle 845"/>
          <p:cNvSpPr>
            <a:spLocks noChangeArrowheads="1"/>
          </p:cNvSpPr>
          <p:nvPr/>
        </p:nvSpPr>
        <p:spPr bwMode="auto">
          <a:xfrm>
            <a:off x="7167563" y="2144713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Arial" charset="0"/>
              </a:rPr>
              <a:t>*</a:t>
            </a:r>
          </a:p>
        </p:txBody>
      </p:sp>
      <p:sp>
        <p:nvSpPr>
          <p:cNvPr id="400206" name="Text Box 846"/>
          <p:cNvSpPr txBox="1">
            <a:spLocks noChangeArrowheads="1"/>
          </p:cNvSpPr>
          <p:nvPr/>
        </p:nvSpPr>
        <p:spPr bwMode="auto">
          <a:xfrm>
            <a:off x="6799263" y="2028825"/>
            <a:ext cx="1008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1200"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Asn312Ser</a:t>
            </a:r>
            <a:endParaRPr lang="fi-FI" sz="24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52441" name="Text Box 847"/>
          <p:cNvSpPr txBox="1">
            <a:spLocks noChangeArrowheads="1"/>
          </p:cNvSpPr>
          <p:nvPr/>
        </p:nvSpPr>
        <p:spPr bwMode="auto">
          <a:xfrm>
            <a:off x="169863" y="639763"/>
            <a:ext cx="22240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HUMAN</a:t>
            </a:r>
          </a:p>
          <a:p>
            <a:pPr eaLnBrk="0" hangingPunct="0"/>
            <a:r>
              <a:rPr lang="fi-FI" sz="2400">
                <a:latin typeface="Times" charset="0"/>
              </a:rPr>
              <a:t>LH RECEPTOR</a:t>
            </a:r>
          </a:p>
          <a:p>
            <a:pPr eaLnBrk="0" hangingPunct="0"/>
            <a:r>
              <a:rPr lang="fi-FI" sz="2400">
                <a:latin typeface="Times" charset="0"/>
              </a:rPr>
              <a:t>MUTATIONS</a:t>
            </a:r>
          </a:p>
        </p:txBody>
      </p:sp>
      <p:sp>
        <p:nvSpPr>
          <p:cNvPr id="52442" name="Text Box 848"/>
          <p:cNvSpPr txBox="1">
            <a:spLocks noChangeArrowheads="1"/>
          </p:cNvSpPr>
          <p:nvPr/>
        </p:nvSpPr>
        <p:spPr bwMode="auto">
          <a:xfrm>
            <a:off x="457200" y="304006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</p:txBody>
      </p:sp>
      <p:sp>
        <p:nvSpPr>
          <p:cNvPr id="52443" name="Oval 849"/>
          <p:cNvSpPr>
            <a:spLocks noChangeArrowheads="1"/>
          </p:cNvSpPr>
          <p:nvPr/>
        </p:nvSpPr>
        <p:spPr bwMode="auto">
          <a:xfrm>
            <a:off x="304800" y="2286000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44" name="Rectangle 850"/>
          <p:cNvSpPr>
            <a:spLocks noChangeArrowheads="1"/>
          </p:cNvSpPr>
          <p:nvPr/>
        </p:nvSpPr>
        <p:spPr bwMode="auto">
          <a:xfrm>
            <a:off x="304800" y="2895600"/>
            <a:ext cx="152400" cy="1397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45" name="Text Box 851"/>
          <p:cNvSpPr txBox="1">
            <a:spLocks noChangeArrowheads="1"/>
          </p:cNvSpPr>
          <p:nvPr/>
        </p:nvSpPr>
        <p:spPr bwMode="auto">
          <a:xfrm>
            <a:off x="228600" y="3429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*</a:t>
            </a:r>
          </a:p>
        </p:txBody>
      </p:sp>
      <p:sp>
        <p:nvSpPr>
          <p:cNvPr id="52446" name="Text Box 852"/>
          <p:cNvSpPr txBox="1">
            <a:spLocks noChangeArrowheads="1"/>
          </p:cNvSpPr>
          <p:nvPr/>
        </p:nvSpPr>
        <p:spPr bwMode="auto">
          <a:xfrm>
            <a:off x="609600" y="21336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Activating</a:t>
            </a:r>
          </a:p>
        </p:txBody>
      </p:sp>
      <p:sp>
        <p:nvSpPr>
          <p:cNvPr id="52447" name="Text Box 853"/>
          <p:cNvSpPr txBox="1">
            <a:spLocks noChangeArrowheads="1"/>
          </p:cNvSpPr>
          <p:nvPr/>
        </p:nvSpPr>
        <p:spPr bwMode="auto">
          <a:xfrm>
            <a:off x="609600" y="2743200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Inactivating</a:t>
            </a:r>
          </a:p>
        </p:txBody>
      </p:sp>
      <p:sp>
        <p:nvSpPr>
          <p:cNvPr id="52448" name="Text Box 854"/>
          <p:cNvSpPr txBox="1">
            <a:spLocks noChangeArrowheads="1"/>
          </p:cNvSpPr>
          <p:nvPr/>
        </p:nvSpPr>
        <p:spPr bwMode="auto">
          <a:xfrm>
            <a:off x="533400" y="3352800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Polymorphism</a:t>
            </a:r>
          </a:p>
        </p:txBody>
      </p:sp>
      <p:sp>
        <p:nvSpPr>
          <p:cNvPr id="52449" name="Rectangle 855"/>
          <p:cNvSpPr>
            <a:spLocks noChangeArrowheads="1"/>
          </p:cNvSpPr>
          <p:nvPr/>
        </p:nvSpPr>
        <p:spPr bwMode="auto">
          <a:xfrm>
            <a:off x="200025" y="2041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600200" y="0"/>
            <a:ext cx="5513388" cy="7010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fi-FI" sz="1400"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ea typeface="Arial" charset="0"/>
            </a:endParaRPr>
          </a:p>
        </p:txBody>
      </p:sp>
      <p:sp>
        <p:nvSpPr>
          <p:cNvPr id="54275" name="Oval 3"/>
          <p:cNvSpPr>
            <a:spLocks noChangeArrowheads="1"/>
          </p:cNvSpPr>
          <p:nvPr/>
        </p:nvSpPr>
        <p:spPr bwMode="auto">
          <a:xfrm>
            <a:off x="5568950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5637213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542448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5346700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5280025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5202238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Oval 9"/>
          <p:cNvSpPr>
            <a:spLocks noChangeArrowheads="1"/>
          </p:cNvSpPr>
          <p:nvPr/>
        </p:nvSpPr>
        <p:spPr bwMode="auto">
          <a:xfrm>
            <a:off x="5133975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Oval 10"/>
          <p:cNvSpPr>
            <a:spLocks noChangeArrowheads="1"/>
          </p:cNvSpPr>
          <p:nvPr/>
        </p:nvSpPr>
        <p:spPr bwMode="auto">
          <a:xfrm>
            <a:off x="5057775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Oval 11"/>
          <p:cNvSpPr>
            <a:spLocks noChangeArrowheads="1"/>
          </p:cNvSpPr>
          <p:nvPr/>
        </p:nvSpPr>
        <p:spPr bwMode="auto">
          <a:xfrm>
            <a:off x="4989513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Oval 12"/>
          <p:cNvSpPr>
            <a:spLocks noChangeArrowheads="1"/>
          </p:cNvSpPr>
          <p:nvPr/>
        </p:nvSpPr>
        <p:spPr bwMode="auto">
          <a:xfrm>
            <a:off x="4911725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4845050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4767263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4699000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8" name="Oval 16"/>
          <p:cNvSpPr>
            <a:spLocks noChangeArrowheads="1"/>
          </p:cNvSpPr>
          <p:nvPr/>
        </p:nvSpPr>
        <p:spPr bwMode="auto">
          <a:xfrm>
            <a:off x="4621213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9" name="Oval 17"/>
          <p:cNvSpPr>
            <a:spLocks noChangeArrowheads="1"/>
          </p:cNvSpPr>
          <p:nvPr/>
        </p:nvSpPr>
        <p:spPr bwMode="auto">
          <a:xfrm>
            <a:off x="4554538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0" name="Oval 18"/>
          <p:cNvSpPr>
            <a:spLocks noChangeArrowheads="1"/>
          </p:cNvSpPr>
          <p:nvPr/>
        </p:nvSpPr>
        <p:spPr bwMode="auto">
          <a:xfrm>
            <a:off x="4476750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1" name="Oval 19"/>
          <p:cNvSpPr>
            <a:spLocks noChangeArrowheads="1"/>
          </p:cNvSpPr>
          <p:nvPr/>
        </p:nvSpPr>
        <p:spPr bwMode="auto">
          <a:xfrm>
            <a:off x="440848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4332288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4264025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4" name="Oval 22"/>
          <p:cNvSpPr>
            <a:spLocks noChangeArrowheads="1"/>
          </p:cNvSpPr>
          <p:nvPr/>
        </p:nvSpPr>
        <p:spPr bwMode="auto">
          <a:xfrm>
            <a:off x="4186238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5" name="Oval 23"/>
          <p:cNvSpPr>
            <a:spLocks noChangeArrowheads="1"/>
          </p:cNvSpPr>
          <p:nvPr/>
        </p:nvSpPr>
        <p:spPr bwMode="auto">
          <a:xfrm>
            <a:off x="4119563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4051300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398303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3906838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3838575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5705475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auto">
          <a:xfrm>
            <a:off x="5783263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auto">
          <a:xfrm>
            <a:off x="584993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3" name="Oval 31"/>
          <p:cNvSpPr>
            <a:spLocks noChangeArrowheads="1"/>
          </p:cNvSpPr>
          <p:nvPr/>
        </p:nvSpPr>
        <p:spPr bwMode="auto">
          <a:xfrm>
            <a:off x="5918200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4" name="Oval 32"/>
          <p:cNvSpPr>
            <a:spLocks noChangeArrowheads="1"/>
          </p:cNvSpPr>
          <p:nvPr/>
        </p:nvSpPr>
        <p:spPr bwMode="auto">
          <a:xfrm>
            <a:off x="5984875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5" name="Oval 33"/>
          <p:cNvSpPr>
            <a:spLocks noChangeArrowheads="1"/>
          </p:cNvSpPr>
          <p:nvPr/>
        </p:nvSpPr>
        <p:spPr bwMode="auto">
          <a:xfrm>
            <a:off x="3760788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6" name="Oval 34"/>
          <p:cNvSpPr>
            <a:spLocks noChangeArrowheads="1"/>
          </p:cNvSpPr>
          <p:nvPr/>
        </p:nvSpPr>
        <p:spPr bwMode="auto">
          <a:xfrm>
            <a:off x="3692525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7" name="Oval 35"/>
          <p:cNvSpPr>
            <a:spLocks noChangeArrowheads="1"/>
          </p:cNvSpPr>
          <p:nvPr/>
        </p:nvSpPr>
        <p:spPr bwMode="auto">
          <a:xfrm>
            <a:off x="3616325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8" name="Oval 36"/>
          <p:cNvSpPr>
            <a:spLocks noChangeArrowheads="1"/>
          </p:cNvSpPr>
          <p:nvPr/>
        </p:nvSpPr>
        <p:spPr bwMode="auto">
          <a:xfrm>
            <a:off x="3548063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9" name="Oval 37"/>
          <p:cNvSpPr>
            <a:spLocks noChangeArrowheads="1"/>
          </p:cNvSpPr>
          <p:nvPr/>
        </p:nvSpPr>
        <p:spPr bwMode="auto">
          <a:xfrm>
            <a:off x="3470275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0" name="Oval 38"/>
          <p:cNvSpPr>
            <a:spLocks noChangeArrowheads="1"/>
          </p:cNvSpPr>
          <p:nvPr/>
        </p:nvSpPr>
        <p:spPr bwMode="auto">
          <a:xfrm>
            <a:off x="3403600" y="1576388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1" name="Oval 39"/>
          <p:cNvSpPr>
            <a:spLocks noChangeArrowheads="1"/>
          </p:cNvSpPr>
          <p:nvPr/>
        </p:nvSpPr>
        <p:spPr bwMode="auto">
          <a:xfrm>
            <a:off x="3325813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2" name="Oval 40"/>
          <p:cNvSpPr>
            <a:spLocks noChangeArrowheads="1"/>
          </p:cNvSpPr>
          <p:nvPr/>
        </p:nvSpPr>
        <p:spPr bwMode="auto">
          <a:xfrm>
            <a:off x="3257550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3" name="Oval 41"/>
          <p:cNvSpPr>
            <a:spLocks noChangeArrowheads="1"/>
          </p:cNvSpPr>
          <p:nvPr/>
        </p:nvSpPr>
        <p:spPr bwMode="auto">
          <a:xfrm>
            <a:off x="3181350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4" name="Oval 42"/>
          <p:cNvSpPr>
            <a:spLocks noChangeArrowheads="1"/>
          </p:cNvSpPr>
          <p:nvPr/>
        </p:nvSpPr>
        <p:spPr bwMode="auto">
          <a:xfrm>
            <a:off x="311308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5" name="Oval 43"/>
          <p:cNvSpPr>
            <a:spLocks noChangeArrowheads="1"/>
          </p:cNvSpPr>
          <p:nvPr/>
        </p:nvSpPr>
        <p:spPr bwMode="auto">
          <a:xfrm>
            <a:off x="3035300" y="1576388"/>
            <a:ext cx="77788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6" name="Oval 44"/>
          <p:cNvSpPr>
            <a:spLocks noChangeArrowheads="1"/>
          </p:cNvSpPr>
          <p:nvPr/>
        </p:nvSpPr>
        <p:spPr bwMode="auto">
          <a:xfrm>
            <a:off x="2967038" y="1576388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7" name="Oval 45"/>
          <p:cNvSpPr>
            <a:spLocks noChangeArrowheads="1"/>
          </p:cNvSpPr>
          <p:nvPr/>
        </p:nvSpPr>
        <p:spPr bwMode="auto">
          <a:xfrm>
            <a:off x="2890838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8" name="Oval 46"/>
          <p:cNvSpPr>
            <a:spLocks noChangeArrowheads="1"/>
          </p:cNvSpPr>
          <p:nvPr/>
        </p:nvSpPr>
        <p:spPr bwMode="auto">
          <a:xfrm>
            <a:off x="2822575" y="1576388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19" name="Oval 47"/>
          <p:cNvSpPr>
            <a:spLocks noChangeArrowheads="1"/>
          </p:cNvSpPr>
          <p:nvPr/>
        </p:nvSpPr>
        <p:spPr bwMode="auto">
          <a:xfrm>
            <a:off x="5492750" y="1576388"/>
            <a:ext cx="7620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20" name="Oval 48"/>
          <p:cNvSpPr>
            <a:spLocks noChangeArrowheads="1"/>
          </p:cNvSpPr>
          <p:nvPr/>
        </p:nvSpPr>
        <p:spPr bwMode="auto">
          <a:xfrm>
            <a:off x="2744788" y="1576388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4321" name="Group 49"/>
          <p:cNvGrpSpPr>
            <a:grpSpLocks/>
          </p:cNvGrpSpPr>
          <p:nvPr/>
        </p:nvGrpSpPr>
        <p:grpSpPr bwMode="auto">
          <a:xfrm>
            <a:off x="2744788" y="1857375"/>
            <a:ext cx="3317875" cy="68263"/>
            <a:chOff x="1729" y="1170"/>
            <a:chExt cx="2090" cy="43"/>
          </a:xfrm>
        </p:grpSpPr>
        <p:sp>
          <p:nvSpPr>
            <p:cNvPr id="54984" name="Oval 50"/>
            <p:cNvSpPr>
              <a:spLocks noChangeArrowheads="1"/>
            </p:cNvSpPr>
            <p:nvPr/>
          </p:nvSpPr>
          <p:spPr bwMode="auto">
            <a:xfrm>
              <a:off x="3508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5" name="Oval 51"/>
            <p:cNvSpPr>
              <a:spLocks noChangeArrowheads="1"/>
            </p:cNvSpPr>
            <p:nvPr/>
          </p:nvSpPr>
          <p:spPr bwMode="auto">
            <a:xfrm>
              <a:off x="3551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6" name="Oval 52"/>
            <p:cNvSpPr>
              <a:spLocks noChangeArrowheads="1"/>
            </p:cNvSpPr>
            <p:nvPr/>
          </p:nvSpPr>
          <p:spPr bwMode="auto">
            <a:xfrm>
              <a:off x="3417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7" name="Oval 53"/>
            <p:cNvSpPr>
              <a:spLocks noChangeArrowheads="1"/>
            </p:cNvSpPr>
            <p:nvPr/>
          </p:nvSpPr>
          <p:spPr bwMode="auto">
            <a:xfrm>
              <a:off x="3368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8" name="Oval 54"/>
            <p:cNvSpPr>
              <a:spLocks noChangeArrowheads="1"/>
            </p:cNvSpPr>
            <p:nvPr/>
          </p:nvSpPr>
          <p:spPr bwMode="auto">
            <a:xfrm>
              <a:off x="3326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9" name="Oval 55"/>
            <p:cNvSpPr>
              <a:spLocks noChangeArrowheads="1"/>
            </p:cNvSpPr>
            <p:nvPr/>
          </p:nvSpPr>
          <p:spPr bwMode="auto">
            <a:xfrm>
              <a:off x="3277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0" name="Oval 56"/>
            <p:cNvSpPr>
              <a:spLocks noChangeArrowheads="1"/>
            </p:cNvSpPr>
            <p:nvPr/>
          </p:nvSpPr>
          <p:spPr bwMode="auto">
            <a:xfrm>
              <a:off x="3234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1" name="Oval 57"/>
            <p:cNvSpPr>
              <a:spLocks noChangeArrowheads="1"/>
            </p:cNvSpPr>
            <p:nvPr/>
          </p:nvSpPr>
          <p:spPr bwMode="auto">
            <a:xfrm>
              <a:off x="3186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2" name="Oval 58"/>
            <p:cNvSpPr>
              <a:spLocks noChangeArrowheads="1"/>
            </p:cNvSpPr>
            <p:nvPr/>
          </p:nvSpPr>
          <p:spPr bwMode="auto">
            <a:xfrm>
              <a:off x="3143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3" name="Oval 59"/>
            <p:cNvSpPr>
              <a:spLocks noChangeArrowheads="1"/>
            </p:cNvSpPr>
            <p:nvPr/>
          </p:nvSpPr>
          <p:spPr bwMode="auto">
            <a:xfrm>
              <a:off x="3094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4" name="Oval 60"/>
            <p:cNvSpPr>
              <a:spLocks noChangeArrowheads="1"/>
            </p:cNvSpPr>
            <p:nvPr/>
          </p:nvSpPr>
          <p:spPr bwMode="auto">
            <a:xfrm>
              <a:off x="3052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5" name="Oval 61"/>
            <p:cNvSpPr>
              <a:spLocks noChangeArrowheads="1"/>
            </p:cNvSpPr>
            <p:nvPr/>
          </p:nvSpPr>
          <p:spPr bwMode="auto">
            <a:xfrm>
              <a:off x="3003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6" name="Oval 62"/>
            <p:cNvSpPr>
              <a:spLocks noChangeArrowheads="1"/>
            </p:cNvSpPr>
            <p:nvPr/>
          </p:nvSpPr>
          <p:spPr bwMode="auto">
            <a:xfrm>
              <a:off x="2960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7" name="Oval 63"/>
            <p:cNvSpPr>
              <a:spLocks noChangeArrowheads="1"/>
            </p:cNvSpPr>
            <p:nvPr/>
          </p:nvSpPr>
          <p:spPr bwMode="auto">
            <a:xfrm>
              <a:off x="2911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8" name="Oval 64"/>
            <p:cNvSpPr>
              <a:spLocks noChangeArrowheads="1"/>
            </p:cNvSpPr>
            <p:nvPr/>
          </p:nvSpPr>
          <p:spPr bwMode="auto">
            <a:xfrm>
              <a:off x="2869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99" name="Oval 65"/>
            <p:cNvSpPr>
              <a:spLocks noChangeArrowheads="1"/>
            </p:cNvSpPr>
            <p:nvPr/>
          </p:nvSpPr>
          <p:spPr bwMode="auto">
            <a:xfrm>
              <a:off x="2820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0" name="Oval 66"/>
            <p:cNvSpPr>
              <a:spLocks noChangeArrowheads="1"/>
            </p:cNvSpPr>
            <p:nvPr/>
          </p:nvSpPr>
          <p:spPr bwMode="auto">
            <a:xfrm>
              <a:off x="2777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1" name="Oval 67"/>
            <p:cNvSpPr>
              <a:spLocks noChangeArrowheads="1"/>
            </p:cNvSpPr>
            <p:nvPr/>
          </p:nvSpPr>
          <p:spPr bwMode="auto">
            <a:xfrm>
              <a:off x="2729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2" name="Oval 68"/>
            <p:cNvSpPr>
              <a:spLocks noChangeArrowheads="1"/>
            </p:cNvSpPr>
            <p:nvPr/>
          </p:nvSpPr>
          <p:spPr bwMode="auto">
            <a:xfrm>
              <a:off x="2686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3" name="Oval 69"/>
            <p:cNvSpPr>
              <a:spLocks noChangeArrowheads="1"/>
            </p:cNvSpPr>
            <p:nvPr/>
          </p:nvSpPr>
          <p:spPr bwMode="auto">
            <a:xfrm>
              <a:off x="2637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4" name="Oval 70"/>
            <p:cNvSpPr>
              <a:spLocks noChangeArrowheads="1"/>
            </p:cNvSpPr>
            <p:nvPr/>
          </p:nvSpPr>
          <p:spPr bwMode="auto">
            <a:xfrm>
              <a:off x="2595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5" name="Oval 71"/>
            <p:cNvSpPr>
              <a:spLocks noChangeArrowheads="1"/>
            </p:cNvSpPr>
            <p:nvPr/>
          </p:nvSpPr>
          <p:spPr bwMode="auto">
            <a:xfrm>
              <a:off x="2552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6" name="Oval 72"/>
            <p:cNvSpPr>
              <a:spLocks noChangeArrowheads="1"/>
            </p:cNvSpPr>
            <p:nvPr/>
          </p:nvSpPr>
          <p:spPr bwMode="auto">
            <a:xfrm>
              <a:off x="2509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7" name="Oval 73"/>
            <p:cNvSpPr>
              <a:spLocks noChangeArrowheads="1"/>
            </p:cNvSpPr>
            <p:nvPr/>
          </p:nvSpPr>
          <p:spPr bwMode="auto">
            <a:xfrm>
              <a:off x="2461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8" name="Oval 74"/>
            <p:cNvSpPr>
              <a:spLocks noChangeArrowheads="1"/>
            </p:cNvSpPr>
            <p:nvPr/>
          </p:nvSpPr>
          <p:spPr bwMode="auto">
            <a:xfrm>
              <a:off x="2418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09" name="Oval 75"/>
            <p:cNvSpPr>
              <a:spLocks noChangeArrowheads="1"/>
            </p:cNvSpPr>
            <p:nvPr/>
          </p:nvSpPr>
          <p:spPr bwMode="auto">
            <a:xfrm>
              <a:off x="3594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0" name="Oval 76"/>
            <p:cNvSpPr>
              <a:spLocks noChangeArrowheads="1"/>
            </p:cNvSpPr>
            <p:nvPr/>
          </p:nvSpPr>
          <p:spPr bwMode="auto">
            <a:xfrm>
              <a:off x="3643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1" name="Oval 77"/>
            <p:cNvSpPr>
              <a:spLocks noChangeArrowheads="1"/>
            </p:cNvSpPr>
            <p:nvPr/>
          </p:nvSpPr>
          <p:spPr bwMode="auto">
            <a:xfrm>
              <a:off x="3685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2" name="Oval 78"/>
            <p:cNvSpPr>
              <a:spLocks noChangeArrowheads="1"/>
            </p:cNvSpPr>
            <p:nvPr/>
          </p:nvSpPr>
          <p:spPr bwMode="auto">
            <a:xfrm>
              <a:off x="3728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3" name="Oval 79"/>
            <p:cNvSpPr>
              <a:spLocks noChangeArrowheads="1"/>
            </p:cNvSpPr>
            <p:nvPr/>
          </p:nvSpPr>
          <p:spPr bwMode="auto">
            <a:xfrm>
              <a:off x="3770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4" name="Oval 80"/>
            <p:cNvSpPr>
              <a:spLocks noChangeArrowheads="1"/>
            </p:cNvSpPr>
            <p:nvPr/>
          </p:nvSpPr>
          <p:spPr bwMode="auto">
            <a:xfrm>
              <a:off x="2369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5" name="Oval 81"/>
            <p:cNvSpPr>
              <a:spLocks noChangeArrowheads="1"/>
            </p:cNvSpPr>
            <p:nvPr/>
          </p:nvSpPr>
          <p:spPr bwMode="auto">
            <a:xfrm>
              <a:off x="2326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6" name="Oval 82"/>
            <p:cNvSpPr>
              <a:spLocks noChangeArrowheads="1"/>
            </p:cNvSpPr>
            <p:nvPr/>
          </p:nvSpPr>
          <p:spPr bwMode="auto">
            <a:xfrm>
              <a:off x="2278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7" name="Oval 83"/>
            <p:cNvSpPr>
              <a:spLocks noChangeArrowheads="1"/>
            </p:cNvSpPr>
            <p:nvPr/>
          </p:nvSpPr>
          <p:spPr bwMode="auto">
            <a:xfrm>
              <a:off x="2235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8" name="Oval 84"/>
            <p:cNvSpPr>
              <a:spLocks noChangeArrowheads="1"/>
            </p:cNvSpPr>
            <p:nvPr/>
          </p:nvSpPr>
          <p:spPr bwMode="auto">
            <a:xfrm>
              <a:off x="2186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19" name="Oval 85"/>
            <p:cNvSpPr>
              <a:spLocks noChangeArrowheads="1"/>
            </p:cNvSpPr>
            <p:nvPr/>
          </p:nvSpPr>
          <p:spPr bwMode="auto">
            <a:xfrm>
              <a:off x="2144" y="1170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0" name="Oval 86"/>
            <p:cNvSpPr>
              <a:spLocks noChangeArrowheads="1"/>
            </p:cNvSpPr>
            <p:nvPr/>
          </p:nvSpPr>
          <p:spPr bwMode="auto">
            <a:xfrm>
              <a:off x="2095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1" name="Oval 87"/>
            <p:cNvSpPr>
              <a:spLocks noChangeArrowheads="1"/>
            </p:cNvSpPr>
            <p:nvPr/>
          </p:nvSpPr>
          <p:spPr bwMode="auto">
            <a:xfrm>
              <a:off x="2052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2" name="Oval 88"/>
            <p:cNvSpPr>
              <a:spLocks noChangeArrowheads="1"/>
            </p:cNvSpPr>
            <p:nvPr/>
          </p:nvSpPr>
          <p:spPr bwMode="auto">
            <a:xfrm>
              <a:off x="2004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3" name="Oval 89"/>
            <p:cNvSpPr>
              <a:spLocks noChangeArrowheads="1"/>
            </p:cNvSpPr>
            <p:nvPr/>
          </p:nvSpPr>
          <p:spPr bwMode="auto">
            <a:xfrm>
              <a:off x="1961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4" name="Oval 90"/>
            <p:cNvSpPr>
              <a:spLocks noChangeArrowheads="1"/>
            </p:cNvSpPr>
            <p:nvPr/>
          </p:nvSpPr>
          <p:spPr bwMode="auto">
            <a:xfrm>
              <a:off x="1912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5" name="Oval 91"/>
            <p:cNvSpPr>
              <a:spLocks noChangeArrowheads="1"/>
            </p:cNvSpPr>
            <p:nvPr/>
          </p:nvSpPr>
          <p:spPr bwMode="auto">
            <a:xfrm>
              <a:off x="1869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6" name="Oval 92"/>
            <p:cNvSpPr>
              <a:spLocks noChangeArrowheads="1"/>
            </p:cNvSpPr>
            <p:nvPr/>
          </p:nvSpPr>
          <p:spPr bwMode="auto">
            <a:xfrm>
              <a:off x="1821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7" name="Oval 93"/>
            <p:cNvSpPr>
              <a:spLocks noChangeArrowheads="1"/>
            </p:cNvSpPr>
            <p:nvPr/>
          </p:nvSpPr>
          <p:spPr bwMode="auto">
            <a:xfrm>
              <a:off x="1778" y="117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8" name="Oval 94"/>
            <p:cNvSpPr>
              <a:spLocks noChangeArrowheads="1"/>
            </p:cNvSpPr>
            <p:nvPr/>
          </p:nvSpPr>
          <p:spPr bwMode="auto">
            <a:xfrm>
              <a:off x="3460" y="117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029" name="Oval 95"/>
            <p:cNvSpPr>
              <a:spLocks noChangeArrowheads="1"/>
            </p:cNvSpPr>
            <p:nvPr/>
          </p:nvSpPr>
          <p:spPr bwMode="auto">
            <a:xfrm>
              <a:off x="1729" y="117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2" name="Group 96"/>
          <p:cNvGrpSpPr>
            <a:grpSpLocks/>
          </p:cNvGrpSpPr>
          <p:nvPr/>
        </p:nvGrpSpPr>
        <p:grpSpPr bwMode="auto">
          <a:xfrm>
            <a:off x="2754313" y="2128838"/>
            <a:ext cx="3308350" cy="66675"/>
            <a:chOff x="1735" y="1341"/>
            <a:chExt cx="2084" cy="42"/>
          </a:xfrm>
        </p:grpSpPr>
        <p:sp>
          <p:nvSpPr>
            <p:cNvPr id="54938" name="Oval 97"/>
            <p:cNvSpPr>
              <a:spLocks noChangeArrowheads="1"/>
            </p:cNvSpPr>
            <p:nvPr/>
          </p:nvSpPr>
          <p:spPr bwMode="auto">
            <a:xfrm>
              <a:off x="3508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9" name="Oval 98"/>
            <p:cNvSpPr>
              <a:spLocks noChangeArrowheads="1"/>
            </p:cNvSpPr>
            <p:nvPr/>
          </p:nvSpPr>
          <p:spPr bwMode="auto">
            <a:xfrm>
              <a:off x="3557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0" name="Oval 99"/>
            <p:cNvSpPr>
              <a:spLocks noChangeArrowheads="1"/>
            </p:cNvSpPr>
            <p:nvPr/>
          </p:nvSpPr>
          <p:spPr bwMode="auto">
            <a:xfrm>
              <a:off x="3417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1" name="Oval 100"/>
            <p:cNvSpPr>
              <a:spLocks noChangeArrowheads="1"/>
            </p:cNvSpPr>
            <p:nvPr/>
          </p:nvSpPr>
          <p:spPr bwMode="auto">
            <a:xfrm>
              <a:off x="3374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2" name="Oval 101"/>
            <p:cNvSpPr>
              <a:spLocks noChangeArrowheads="1"/>
            </p:cNvSpPr>
            <p:nvPr/>
          </p:nvSpPr>
          <p:spPr bwMode="auto">
            <a:xfrm>
              <a:off x="3326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3" name="Oval 102"/>
            <p:cNvSpPr>
              <a:spLocks noChangeArrowheads="1"/>
            </p:cNvSpPr>
            <p:nvPr/>
          </p:nvSpPr>
          <p:spPr bwMode="auto">
            <a:xfrm>
              <a:off x="3283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4" name="Oval 103"/>
            <p:cNvSpPr>
              <a:spLocks noChangeArrowheads="1"/>
            </p:cNvSpPr>
            <p:nvPr/>
          </p:nvSpPr>
          <p:spPr bwMode="auto">
            <a:xfrm>
              <a:off x="3234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5" name="Oval 104"/>
            <p:cNvSpPr>
              <a:spLocks noChangeArrowheads="1"/>
            </p:cNvSpPr>
            <p:nvPr/>
          </p:nvSpPr>
          <p:spPr bwMode="auto">
            <a:xfrm>
              <a:off x="3192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6" name="Oval 105"/>
            <p:cNvSpPr>
              <a:spLocks noChangeArrowheads="1"/>
            </p:cNvSpPr>
            <p:nvPr/>
          </p:nvSpPr>
          <p:spPr bwMode="auto">
            <a:xfrm>
              <a:off x="3143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7" name="Oval 106"/>
            <p:cNvSpPr>
              <a:spLocks noChangeArrowheads="1"/>
            </p:cNvSpPr>
            <p:nvPr/>
          </p:nvSpPr>
          <p:spPr bwMode="auto">
            <a:xfrm>
              <a:off x="3100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8" name="Oval 107"/>
            <p:cNvSpPr>
              <a:spLocks noChangeArrowheads="1"/>
            </p:cNvSpPr>
            <p:nvPr/>
          </p:nvSpPr>
          <p:spPr bwMode="auto">
            <a:xfrm>
              <a:off x="3052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49" name="Oval 108"/>
            <p:cNvSpPr>
              <a:spLocks noChangeArrowheads="1"/>
            </p:cNvSpPr>
            <p:nvPr/>
          </p:nvSpPr>
          <p:spPr bwMode="auto">
            <a:xfrm>
              <a:off x="3009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0" name="Oval 109"/>
            <p:cNvSpPr>
              <a:spLocks noChangeArrowheads="1"/>
            </p:cNvSpPr>
            <p:nvPr/>
          </p:nvSpPr>
          <p:spPr bwMode="auto">
            <a:xfrm>
              <a:off x="2960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1" name="Oval 110"/>
            <p:cNvSpPr>
              <a:spLocks noChangeArrowheads="1"/>
            </p:cNvSpPr>
            <p:nvPr/>
          </p:nvSpPr>
          <p:spPr bwMode="auto">
            <a:xfrm>
              <a:off x="2917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2" name="Oval 111"/>
            <p:cNvSpPr>
              <a:spLocks noChangeArrowheads="1"/>
            </p:cNvSpPr>
            <p:nvPr/>
          </p:nvSpPr>
          <p:spPr bwMode="auto">
            <a:xfrm>
              <a:off x="2869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3" name="Oval 112"/>
            <p:cNvSpPr>
              <a:spLocks noChangeArrowheads="1"/>
            </p:cNvSpPr>
            <p:nvPr/>
          </p:nvSpPr>
          <p:spPr bwMode="auto">
            <a:xfrm>
              <a:off x="2826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4" name="Oval 113"/>
            <p:cNvSpPr>
              <a:spLocks noChangeArrowheads="1"/>
            </p:cNvSpPr>
            <p:nvPr/>
          </p:nvSpPr>
          <p:spPr bwMode="auto">
            <a:xfrm>
              <a:off x="2777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5" name="Oval 114"/>
            <p:cNvSpPr>
              <a:spLocks noChangeArrowheads="1"/>
            </p:cNvSpPr>
            <p:nvPr/>
          </p:nvSpPr>
          <p:spPr bwMode="auto">
            <a:xfrm>
              <a:off x="2735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6" name="Oval 115"/>
            <p:cNvSpPr>
              <a:spLocks noChangeArrowheads="1"/>
            </p:cNvSpPr>
            <p:nvPr/>
          </p:nvSpPr>
          <p:spPr bwMode="auto">
            <a:xfrm>
              <a:off x="2686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7" name="Oval 116"/>
            <p:cNvSpPr>
              <a:spLocks noChangeArrowheads="1"/>
            </p:cNvSpPr>
            <p:nvPr/>
          </p:nvSpPr>
          <p:spPr bwMode="auto">
            <a:xfrm>
              <a:off x="2643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8" name="Oval 117"/>
            <p:cNvSpPr>
              <a:spLocks noChangeArrowheads="1"/>
            </p:cNvSpPr>
            <p:nvPr/>
          </p:nvSpPr>
          <p:spPr bwMode="auto">
            <a:xfrm>
              <a:off x="2595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59" name="Oval 118"/>
            <p:cNvSpPr>
              <a:spLocks noChangeArrowheads="1"/>
            </p:cNvSpPr>
            <p:nvPr/>
          </p:nvSpPr>
          <p:spPr bwMode="auto">
            <a:xfrm>
              <a:off x="2552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0" name="Oval 119"/>
            <p:cNvSpPr>
              <a:spLocks noChangeArrowheads="1"/>
            </p:cNvSpPr>
            <p:nvPr/>
          </p:nvSpPr>
          <p:spPr bwMode="auto">
            <a:xfrm>
              <a:off x="2509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1" name="Oval 120"/>
            <p:cNvSpPr>
              <a:spLocks noChangeArrowheads="1"/>
            </p:cNvSpPr>
            <p:nvPr/>
          </p:nvSpPr>
          <p:spPr bwMode="auto">
            <a:xfrm>
              <a:off x="2467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2" name="Oval 121"/>
            <p:cNvSpPr>
              <a:spLocks noChangeArrowheads="1"/>
            </p:cNvSpPr>
            <p:nvPr/>
          </p:nvSpPr>
          <p:spPr bwMode="auto">
            <a:xfrm>
              <a:off x="2418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3" name="Oval 122"/>
            <p:cNvSpPr>
              <a:spLocks noChangeArrowheads="1"/>
            </p:cNvSpPr>
            <p:nvPr/>
          </p:nvSpPr>
          <p:spPr bwMode="auto">
            <a:xfrm>
              <a:off x="3600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4" name="Oval 123"/>
            <p:cNvSpPr>
              <a:spLocks noChangeArrowheads="1"/>
            </p:cNvSpPr>
            <p:nvPr/>
          </p:nvSpPr>
          <p:spPr bwMode="auto">
            <a:xfrm>
              <a:off x="3643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5" name="Oval 124"/>
            <p:cNvSpPr>
              <a:spLocks noChangeArrowheads="1"/>
            </p:cNvSpPr>
            <p:nvPr/>
          </p:nvSpPr>
          <p:spPr bwMode="auto">
            <a:xfrm>
              <a:off x="3685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6" name="Oval 125"/>
            <p:cNvSpPr>
              <a:spLocks noChangeArrowheads="1"/>
            </p:cNvSpPr>
            <p:nvPr/>
          </p:nvSpPr>
          <p:spPr bwMode="auto">
            <a:xfrm>
              <a:off x="3728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7" name="Oval 126"/>
            <p:cNvSpPr>
              <a:spLocks noChangeArrowheads="1"/>
            </p:cNvSpPr>
            <p:nvPr/>
          </p:nvSpPr>
          <p:spPr bwMode="auto">
            <a:xfrm>
              <a:off x="3777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8" name="Oval 127"/>
            <p:cNvSpPr>
              <a:spLocks noChangeArrowheads="1"/>
            </p:cNvSpPr>
            <p:nvPr/>
          </p:nvSpPr>
          <p:spPr bwMode="auto">
            <a:xfrm>
              <a:off x="2375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69" name="Oval 128"/>
            <p:cNvSpPr>
              <a:spLocks noChangeArrowheads="1"/>
            </p:cNvSpPr>
            <p:nvPr/>
          </p:nvSpPr>
          <p:spPr bwMode="auto">
            <a:xfrm>
              <a:off x="2326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0" name="Oval 129"/>
            <p:cNvSpPr>
              <a:spLocks noChangeArrowheads="1"/>
            </p:cNvSpPr>
            <p:nvPr/>
          </p:nvSpPr>
          <p:spPr bwMode="auto">
            <a:xfrm>
              <a:off x="2284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1" name="Oval 130"/>
            <p:cNvSpPr>
              <a:spLocks noChangeArrowheads="1"/>
            </p:cNvSpPr>
            <p:nvPr/>
          </p:nvSpPr>
          <p:spPr bwMode="auto">
            <a:xfrm>
              <a:off x="2235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2" name="Oval 131"/>
            <p:cNvSpPr>
              <a:spLocks noChangeArrowheads="1"/>
            </p:cNvSpPr>
            <p:nvPr/>
          </p:nvSpPr>
          <p:spPr bwMode="auto">
            <a:xfrm>
              <a:off x="2192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3" name="Oval 132"/>
            <p:cNvSpPr>
              <a:spLocks noChangeArrowheads="1"/>
            </p:cNvSpPr>
            <p:nvPr/>
          </p:nvSpPr>
          <p:spPr bwMode="auto">
            <a:xfrm>
              <a:off x="2144" y="1341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4" name="Oval 133"/>
            <p:cNvSpPr>
              <a:spLocks noChangeArrowheads="1"/>
            </p:cNvSpPr>
            <p:nvPr/>
          </p:nvSpPr>
          <p:spPr bwMode="auto">
            <a:xfrm>
              <a:off x="2101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5" name="Oval 134"/>
            <p:cNvSpPr>
              <a:spLocks noChangeArrowheads="1"/>
            </p:cNvSpPr>
            <p:nvPr/>
          </p:nvSpPr>
          <p:spPr bwMode="auto">
            <a:xfrm>
              <a:off x="2052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6" name="Oval 135"/>
            <p:cNvSpPr>
              <a:spLocks noChangeArrowheads="1"/>
            </p:cNvSpPr>
            <p:nvPr/>
          </p:nvSpPr>
          <p:spPr bwMode="auto">
            <a:xfrm>
              <a:off x="2010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7" name="Oval 136"/>
            <p:cNvSpPr>
              <a:spLocks noChangeArrowheads="1"/>
            </p:cNvSpPr>
            <p:nvPr/>
          </p:nvSpPr>
          <p:spPr bwMode="auto">
            <a:xfrm>
              <a:off x="1961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8" name="Oval 137"/>
            <p:cNvSpPr>
              <a:spLocks noChangeArrowheads="1"/>
            </p:cNvSpPr>
            <p:nvPr/>
          </p:nvSpPr>
          <p:spPr bwMode="auto">
            <a:xfrm>
              <a:off x="1918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79" name="Oval 138"/>
            <p:cNvSpPr>
              <a:spLocks noChangeArrowheads="1"/>
            </p:cNvSpPr>
            <p:nvPr/>
          </p:nvSpPr>
          <p:spPr bwMode="auto">
            <a:xfrm>
              <a:off x="1869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0" name="Oval 139"/>
            <p:cNvSpPr>
              <a:spLocks noChangeArrowheads="1"/>
            </p:cNvSpPr>
            <p:nvPr/>
          </p:nvSpPr>
          <p:spPr bwMode="auto">
            <a:xfrm>
              <a:off x="1827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1" name="Oval 140"/>
            <p:cNvSpPr>
              <a:spLocks noChangeArrowheads="1"/>
            </p:cNvSpPr>
            <p:nvPr/>
          </p:nvSpPr>
          <p:spPr bwMode="auto">
            <a:xfrm>
              <a:off x="1778" y="134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2" name="Oval 141"/>
            <p:cNvSpPr>
              <a:spLocks noChangeArrowheads="1"/>
            </p:cNvSpPr>
            <p:nvPr/>
          </p:nvSpPr>
          <p:spPr bwMode="auto">
            <a:xfrm>
              <a:off x="3466" y="13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83" name="Oval 142"/>
            <p:cNvSpPr>
              <a:spLocks noChangeArrowheads="1"/>
            </p:cNvSpPr>
            <p:nvPr/>
          </p:nvSpPr>
          <p:spPr bwMode="auto">
            <a:xfrm>
              <a:off x="1735" y="1341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3" name="Group 143"/>
          <p:cNvGrpSpPr>
            <a:grpSpLocks/>
          </p:cNvGrpSpPr>
          <p:nvPr/>
        </p:nvGrpSpPr>
        <p:grpSpPr bwMode="auto">
          <a:xfrm>
            <a:off x="2754313" y="2398713"/>
            <a:ext cx="3308350" cy="68262"/>
            <a:chOff x="1735" y="1511"/>
            <a:chExt cx="2084" cy="43"/>
          </a:xfrm>
        </p:grpSpPr>
        <p:sp>
          <p:nvSpPr>
            <p:cNvPr id="54892" name="Oval 144"/>
            <p:cNvSpPr>
              <a:spLocks noChangeArrowheads="1"/>
            </p:cNvSpPr>
            <p:nvPr/>
          </p:nvSpPr>
          <p:spPr bwMode="auto">
            <a:xfrm>
              <a:off x="3508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3" name="Oval 145"/>
            <p:cNvSpPr>
              <a:spLocks noChangeArrowheads="1"/>
            </p:cNvSpPr>
            <p:nvPr/>
          </p:nvSpPr>
          <p:spPr bwMode="auto">
            <a:xfrm>
              <a:off x="3557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4" name="Oval 146"/>
            <p:cNvSpPr>
              <a:spLocks noChangeArrowheads="1"/>
            </p:cNvSpPr>
            <p:nvPr/>
          </p:nvSpPr>
          <p:spPr bwMode="auto">
            <a:xfrm>
              <a:off x="3417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5" name="Oval 147"/>
            <p:cNvSpPr>
              <a:spLocks noChangeArrowheads="1"/>
            </p:cNvSpPr>
            <p:nvPr/>
          </p:nvSpPr>
          <p:spPr bwMode="auto">
            <a:xfrm>
              <a:off x="3374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6" name="Oval 148"/>
            <p:cNvSpPr>
              <a:spLocks noChangeArrowheads="1"/>
            </p:cNvSpPr>
            <p:nvPr/>
          </p:nvSpPr>
          <p:spPr bwMode="auto">
            <a:xfrm>
              <a:off x="3326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7" name="Oval 149"/>
            <p:cNvSpPr>
              <a:spLocks noChangeArrowheads="1"/>
            </p:cNvSpPr>
            <p:nvPr/>
          </p:nvSpPr>
          <p:spPr bwMode="auto">
            <a:xfrm>
              <a:off x="3283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8" name="Oval 150"/>
            <p:cNvSpPr>
              <a:spLocks noChangeArrowheads="1"/>
            </p:cNvSpPr>
            <p:nvPr/>
          </p:nvSpPr>
          <p:spPr bwMode="auto">
            <a:xfrm>
              <a:off x="3234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9" name="Oval 151"/>
            <p:cNvSpPr>
              <a:spLocks noChangeArrowheads="1"/>
            </p:cNvSpPr>
            <p:nvPr/>
          </p:nvSpPr>
          <p:spPr bwMode="auto">
            <a:xfrm>
              <a:off x="3192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0" name="Oval 152"/>
            <p:cNvSpPr>
              <a:spLocks noChangeArrowheads="1"/>
            </p:cNvSpPr>
            <p:nvPr/>
          </p:nvSpPr>
          <p:spPr bwMode="auto">
            <a:xfrm>
              <a:off x="3143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1" name="Oval 153"/>
            <p:cNvSpPr>
              <a:spLocks noChangeArrowheads="1"/>
            </p:cNvSpPr>
            <p:nvPr/>
          </p:nvSpPr>
          <p:spPr bwMode="auto">
            <a:xfrm>
              <a:off x="3100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2" name="Oval 154"/>
            <p:cNvSpPr>
              <a:spLocks noChangeArrowheads="1"/>
            </p:cNvSpPr>
            <p:nvPr/>
          </p:nvSpPr>
          <p:spPr bwMode="auto">
            <a:xfrm>
              <a:off x="3052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3" name="Oval 155"/>
            <p:cNvSpPr>
              <a:spLocks noChangeArrowheads="1"/>
            </p:cNvSpPr>
            <p:nvPr/>
          </p:nvSpPr>
          <p:spPr bwMode="auto">
            <a:xfrm>
              <a:off x="3009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4" name="Oval 156"/>
            <p:cNvSpPr>
              <a:spLocks noChangeArrowheads="1"/>
            </p:cNvSpPr>
            <p:nvPr/>
          </p:nvSpPr>
          <p:spPr bwMode="auto">
            <a:xfrm>
              <a:off x="2960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5" name="Oval 157"/>
            <p:cNvSpPr>
              <a:spLocks noChangeArrowheads="1"/>
            </p:cNvSpPr>
            <p:nvPr/>
          </p:nvSpPr>
          <p:spPr bwMode="auto">
            <a:xfrm>
              <a:off x="2917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6" name="Oval 158"/>
            <p:cNvSpPr>
              <a:spLocks noChangeArrowheads="1"/>
            </p:cNvSpPr>
            <p:nvPr/>
          </p:nvSpPr>
          <p:spPr bwMode="auto">
            <a:xfrm>
              <a:off x="2869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7" name="Oval 159"/>
            <p:cNvSpPr>
              <a:spLocks noChangeArrowheads="1"/>
            </p:cNvSpPr>
            <p:nvPr/>
          </p:nvSpPr>
          <p:spPr bwMode="auto">
            <a:xfrm>
              <a:off x="2826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8" name="Oval 160"/>
            <p:cNvSpPr>
              <a:spLocks noChangeArrowheads="1"/>
            </p:cNvSpPr>
            <p:nvPr/>
          </p:nvSpPr>
          <p:spPr bwMode="auto">
            <a:xfrm>
              <a:off x="2777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09" name="Oval 161"/>
            <p:cNvSpPr>
              <a:spLocks noChangeArrowheads="1"/>
            </p:cNvSpPr>
            <p:nvPr/>
          </p:nvSpPr>
          <p:spPr bwMode="auto">
            <a:xfrm>
              <a:off x="2735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0" name="Oval 162"/>
            <p:cNvSpPr>
              <a:spLocks noChangeArrowheads="1"/>
            </p:cNvSpPr>
            <p:nvPr/>
          </p:nvSpPr>
          <p:spPr bwMode="auto">
            <a:xfrm>
              <a:off x="2686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1" name="Oval 163"/>
            <p:cNvSpPr>
              <a:spLocks noChangeArrowheads="1"/>
            </p:cNvSpPr>
            <p:nvPr/>
          </p:nvSpPr>
          <p:spPr bwMode="auto">
            <a:xfrm>
              <a:off x="2643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2" name="Oval 164"/>
            <p:cNvSpPr>
              <a:spLocks noChangeArrowheads="1"/>
            </p:cNvSpPr>
            <p:nvPr/>
          </p:nvSpPr>
          <p:spPr bwMode="auto">
            <a:xfrm>
              <a:off x="2595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3" name="Oval 165"/>
            <p:cNvSpPr>
              <a:spLocks noChangeArrowheads="1"/>
            </p:cNvSpPr>
            <p:nvPr/>
          </p:nvSpPr>
          <p:spPr bwMode="auto">
            <a:xfrm>
              <a:off x="2552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4" name="Oval 166"/>
            <p:cNvSpPr>
              <a:spLocks noChangeArrowheads="1"/>
            </p:cNvSpPr>
            <p:nvPr/>
          </p:nvSpPr>
          <p:spPr bwMode="auto">
            <a:xfrm>
              <a:off x="2509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5" name="Oval 167"/>
            <p:cNvSpPr>
              <a:spLocks noChangeArrowheads="1"/>
            </p:cNvSpPr>
            <p:nvPr/>
          </p:nvSpPr>
          <p:spPr bwMode="auto">
            <a:xfrm>
              <a:off x="2467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6" name="Oval 168"/>
            <p:cNvSpPr>
              <a:spLocks noChangeArrowheads="1"/>
            </p:cNvSpPr>
            <p:nvPr/>
          </p:nvSpPr>
          <p:spPr bwMode="auto">
            <a:xfrm>
              <a:off x="2418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7" name="Oval 169"/>
            <p:cNvSpPr>
              <a:spLocks noChangeArrowheads="1"/>
            </p:cNvSpPr>
            <p:nvPr/>
          </p:nvSpPr>
          <p:spPr bwMode="auto">
            <a:xfrm>
              <a:off x="3600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8" name="Oval 170"/>
            <p:cNvSpPr>
              <a:spLocks noChangeArrowheads="1"/>
            </p:cNvSpPr>
            <p:nvPr/>
          </p:nvSpPr>
          <p:spPr bwMode="auto">
            <a:xfrm>
              <a:off x="3643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19" name="Oval 171"/>
            <p:cNvSpPr>
              <a:spLocks noChangeArrowheads="1"/>
            </p:cNvSpPr>
            <p:nvPr/>
          </p:nvSpPr>
          <p:spPr bwMode="auto">
            <a:xfrm>
              <a:off x="3685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0" name="Oval 172"/>
            <p:cNvSpPr>
              <a:spLocks noChangeArrowheads="1"/>
            </p:cNvSpPr>
            <p:nvPr/>
          </p:nvSpPr>
          <p:spPr bwMode="auto">
            <a:xfrm>
              <a:off x="3728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1" name="Oval 173"/>
            <p:cNvSpPr>
              <a:spLocks noChangeArrowheads="1"/>
            </p:cNvSpPr>
            <p:nvPr/>
          </p:nvSpPr>
          <p:spPr bwMode="auto">
            <a:xfrm>
              <a:off x="3777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2" name="Oval 174"/>
            <p:cNvSpPr>
              <a:spLocks noChangeArrowheads="1"/>
            </p:cNvSpPr>
            <p:nvPr/>
          </p:nvSpPr>
          <p:spPr bwMode="auto">
            <a:xfrm>
              <a:off x="2375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3" name="Oval 175"/>
            <p:cNvSpPr>
              <a:spLocks noChangeArrowheads="1"/>
            </p:cNvSpPr>
            <p:nvPr/>
          </p:nvSpPr>
          <p:spPr bwMode="auto">
            <a:xfrm>
              <a:off x="2326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4" name="Oval 176"/>
            <p:cNvSpPr>
              <a:spLocks noChangeArrowheads="1"/>
            </p:cNvSpPr>
            <p:nvPr/>
          </p:nvSpPr>
          <p:spPr bwMode="auto">
            <a:xfrm>
              <a:off x="2284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5" name="Oval 177"/>
            <p:cNvSpPr>
              <a:spLocks noChangeArrowheads="1"/>
            </p:cNvSpPr>
            <p:nvPr/>
          </p:nvSpPr>
          <p:spPr bwMode="auto">
            <a:xfrm>
              <a:off x="2235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6" name="Oval 178"/>
            <p:cNvSpPr>
              <a:spLocks noChangeArrowheads="1"/>
            </p:cNvSpPr>
            <p:nvPr/>
          </p:nvSpPr>
          <p:spPr bwMode="auto">
            <a:xfrm>
              <a:off x="2192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7" name="Oval 179"/>
            <p:cNvSpPr>
              <a:spLocks noChangeArrowheads="1"/>
            </p:cNvSpPr>
            <p:nvPr/>
          </p:nvSpPr>
          <p:spPr bwMode="auto">
            <a:xfrm>
              <a:off x="2144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8" name="Oval 180"/>
            <p:cNvSpPr>
              <a:spLocks noChangeArrowheads="1"/>
            </p:cNvSpPr>
            <p:nvPr/>
          </p:nvSpPr>
          <p:spPr bwMode="auto">
            <a:xfrm>
              <a:off x="2101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29" name="Oval 181"/>
            <p:cNvSpPr>
              <a:spLocks noChangeArrowheads="1"/>
            </p:cNvSpPr>
            <p:nvPr/>
          </p:nvSpPr>
          <p:spPr bwMode="auto">
            <a:xfrm>
              <a:off x="2052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0" name="Oval 182"/>
            <p:cNvSpPr>
              <a:spLocks noChangeArrowheads="1"/>
            </p:cNvSpPr>
            <p:nvPr/>
          </p:nvSpPr>
          <p:spPr bwMode="auto">
            <a:xfrm>
              <a:off x="2010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1" name="Oval 183"/>
            <p:cNvSpPr>
              <a:spLocks noChangeArrowheads="1"/>
            </p:cNvSpPr>
            <p:nvPr/>
          </p:nvSpPr>
          <p:spPr bwMode="auto">
            <a:xfrm>
              <a:off x="1961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2" name="Oval 184"/>
            <p:cNvSpPr>
              <a:spLocks noChangeArrowheads="1"/>
            </p:cNvSpPr>
            <p:nvPr/>
          </p:nvSpPr>
          <p:spPr bwMode="auto">
            <a:xfrm>
              <a:off x="1918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3" name="Oval 185"/>
            <p:cNvSpPr>
              <a:spLocks noChangeArrowheads="1"/>
            </p:cNvSpPr>
            <p:nvPr/>
          </p:nvSpPr>
          <p:spPr bwMode="auto">
            <a:xfrm>
              <a:off x="1869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4" name="Oval 186"/>
            <p:cNvSpPr>
              <a:spLocks noChangeArrowheads="1"/>
            </p:cNvSpPr>
            <p:nvPr/>
          </p:nvSpPr>
          <p:spPr bwMode="auto">
            <a:xfrm>
              <a:off x="1827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5" name="Oval 187"/>
            <p:cNvSpPr>
              <a:spLocks noChangeArrowheads="1"/>
            </p:cNvSpPr>
            <p:nvPr/>
          </p:nvSpPr>
          <p:spPr bwMode="auto">
            <a:xfrm>
              <a:off x="1778" y="151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6" name="Oval 188"/>
            <p:cNvSpPr>
              <a:spLocks noChangeArrowheads="1"/>
            </p:cNvSpPr>
            <p:nvPr/>
          </p:nvSpPr>
          <p:spPr bwMode="auto">
            <a:xfrm>
              <a:off x="3466" y="151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937" name="Oval 189"/>
            <p:cNvSpPr>
              <a:spLocks noChangeArrowheads="1"/>
            </p:cNvSpPr>
            <p:nvPr/>
          </p:nvSpPr>
          <p:spPr bwMode="auto">
            <a:xfrm>
              <a:off x="1735" y="151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4" name="Group 190"/>
          <p:cNvGrpSpPr>
            <a:grpSpLocks/>
          </p:cNvGrpSpPr>
          <p:nvPr/>
        </p:nvGrpSpPr>
        <p:grpSpPr bwMode="auto">
          <a:xfrm>
            <a:off x="2744788" y="2660650"/>
            <a:ext cx="3317875" cy="66675"/>
            <a:chOff x="1729" y="1676"/>
            <a:chExt cx="2090" cy="42"/>
          </a:xfrm>
        </p:grpSpPr>
        <p:sp>
          <p:nvSpPr>
            <p:cNvPr id="54846" name="Oval 191"/>
            <p:cNvSpPr>
              <a:spLocks noChangeArrowheads="1"/>
            </p:cNvSpPr>
            <p:nvPr/>
          </p:nvSpPr>
          <p:spPr bwMode="auto">
            <a:xfrm>
              <a:off x="3508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7" name="Oval 192"/>
            <p:cNvSpPr>
              <a:spLocks noChangeArrowheads="1"/>
            </p:cNvSpPr>
            <p:nvPr/>
          </p:nvSpPr>
          <p:spPr bwMode="auto">
            <a:xfrm>
              <a:off x="3551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8" name="Oval 193"/>
            <p:cNvSpPr>
              <a:spLocks noChangeArrowheads="1"/>
            </p:cNvSpPr>
            <p:nvPr/>
          </p:nvSpPr>
          <p:spPr bwMode="auto">
            <a:xfrm>
              <a:off x="3417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9" name="Oval 194"/>
            <p:cNvSpPr>
              <a:spLocks noChangeArrowheads="1"/>
            </p:cNvSpPr>
            <p:nvPr/>
          </p:nvSpPr>
          <p:spPr bwMode="auto">
            <a:xfrm>
              <a:off x="3368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0" name="Oval 195"/>
            <p:cNvSpPr>
              <a:spLocks noChangeArrowheads="1"/>
            </p:cNvSpPr>
            <p:nvPr/>
          </p:nvSpPr>
          <p:spPr bwMode="auto">
            <a:xfrm>
              <a:off x="3326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1" name="Oval 196"/>
            <p:cNvSpPr>
              <a:spLocks noChangeArrowheads="1"/>
            </p:cNvSpPr>
            <p:nvPr/>
          </p:nvSpPr>
          <p:spPr bwMode="auto">
            <a:xfrm>
              <a:off x="3277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2" name="Oval 197"/>
            <p:cNvSpPr>
              <a:spLocks noChangeArrowheads="1"/>
            </p:cNvSpPr>
            <p:nvPr/>
          </p:nvSpPr>
          <p:spPr bwMode="auto">
            <a:xfrm>
              <a:off x="3234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3" name="Oval 198"/>
            <p:cNvSpPr>
              <a:spLocks noChangeArrowheads="1"/>
            </p:cNvSpPr>
            <p:nvPr/>
          </p:nvSpPr>
          <p:spPr bwMode="auto">
            <a:xfrm>
              <a:off x="3186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4" name="Oval 199"/>
            <p:cNvSpPr>
              <a:spLocks noChangeArrowheads="1"/>
            </p:cNvSpPr>
            <p:nvPr/>
          </p:nvSpPr>
          <p:spPr bwMode="auto">
            <a:xfrm>
              <a:off x="3143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5" name="Oval 200"/>
            <p:cNvSpPr>
              <a:spLocks noChangeArrowheads="1"/>
            </p:cNvSpPr>
            <p:nvPr/>
          </p:nvSpPr>
          <p:spPr bwMode="auto">
            <a:xfrm>
              <a:off x="3094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6" name="Oval 201"/>
            <p:cNvSpPr>
              <a:spLocks noChangeArrowheads="1"/>
            </p:cNvSpPr>
            <p:nvPr/>
          </p:nvSpPr>
          <p:spPr bwMode="auto">
            <a:xfrm>
              <a:off x="3052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7" name="Oval 202"/>
            <p:cNvSpPr>
              <a:spLocks noChangeArrowheads="1"/>
            </p:cNvSpPr>
            <p:nvPr/>
          </p:nvSpPr>
          <p:spPr bwMode="auto">
            <a:xfrm>
              <a:off x="3003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8" name="Oval 203"/>
            <p:cNvSpPr>
              <a:spLocks noChangeArrowheads="1"/>
            </p:cNvSpPr>
            <p:nvPr/>
          </p:nvSpPr>
          <p:spPr bwMode="auto">
            <a:xfrm>
              <a:off x="2960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59" name="Oval 204"/>
            <p:cNvSpPr>
              <a:spLocks noChangeArrowheads="1"/>
            </p:cNvSpPr>
            <p:nvPr/>
          </p:nvSpPr>
          <p:spPr bwMode="auto">
            <a:xfrm>
              <a:off x="2911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0" name="Oval 205"/>
            <p:cNvSpPr>
              <a:spLocks noChangeArrowheads="1"/>
            </p:cNvSpPr>
            <p:nvPr/>
          </p:nvSpPr>
          <p:spPr bwMode="auto">
            <a:xfrm>
              <a:off x="2869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1" name="Oval 206"/>
            <p:cNvSpPr>
              <a:spLocks noChangeArrowheads="1"/>
            </p:cNvSpPr>
            <p:nvPr/>
          </p:nvSpPr>
          <p:spPr bwMode="auto">
            <a:xfrm>
              <a:off x="2820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2" name="Oval 207"/>
            <p:cNvSpPr>
              <a:spLocks noChangeArrowheads="1"/>
            </p:cNvSpPr>
            <p:nvPr/>
          </p:nvSpPr>
          <p:spPr bwMode="auto">
            <a:xfrm>
              <a:off x="2777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3" name="Oval 208"/>
            <p:cNvSpPr>
              <a:spLocks noChangeArrowheads="1"/>
            </p:cNvSpPr>
            <p:nvPr/>
          </p:nvSpPr>
          <p:spPr bwMode="auto">
            <a:xfrm>
              <a:off x="2729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4" name="Oval 209"/>
            <p:cNvSpPr>
              <a:spLocks noChangeArrowheads="1"/>
            </p:cNvSpPr>
            <p:nvPr/>
          </p:nvSpPr>
          <p:spPr bwMode="auto">
            <a:xfrm>
              <a:off x="2686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5" name="Oval 210"/>
            <p:cNvSpPr>
              <a:spLocks noChangeArrowheads="1"/>
            </p:cNvSpPr>
            <p:nvPr/>
          </p:nvSpPr>
          <p:spPr bwMode="auto">
            <a:xfrm>
              <a:off x="2637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6" name="Oval 211"/>
            <p:cNvSpPr>
              <a:spLocks noChangeArrowheads="1"/>
            </p:cNvSpPr>
            <p:nvPr/>
          </p:nvSpPr>
          <p:spPr bwMode="auto">
            <a:xfrm>
              <a:off x="2595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7" name="Oval 212"/>
            <p:cNvSpPr>
              <a:spLocks noChangeArrowheads="1"/>
            </p:cNvSpPr>
            <p:nvPr/>
          </p:nvSpPr>
          <p:spPr bwMode="auto">
            <a:xfrm>
              <a:off x="2552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8" name="Oval 213"/>
            <p:cNvSpPr>
              <a:spLocks noChangeArrowheads="1"/>
            </p:cNvSpPr>
            <p:nvPr/>
          </p:nvSpPr>
          <p:spPr bwMode="auto">
            <a:xfrm>
              <a:off x="2509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69" name="Oval 214"/>
            <p:cNvSpPr>
              <a:spLocks noChangeArrowheads="1"/>
            </p:cNvSpPr>
            <p:nvPr/>
          </p:nvSpPr>
          <p:spPr bwMode="auto">
            <a:xfrm>
              <a:off x="2461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0" name="Oval 215"/>
            <p:cNvSpPr>
              <a:spLocks noChangeArrowheads="1"/>
            </p:cNvSpPr>
            <p:nvPr/>
          </p:nvSpPr>
          <p:spPr bwMode="auto">
            <a:xfrm>
              <a:off x="2418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1" name="Oval 216"/>
            <p:cNvSpPr>
              <a:spLocks noChangeArrowheads="1"/>
            </p:cNvSpPr>
            <p:nvPr/>
          </p:nvSpPr>
          <p:spPr bwMode="auto">
            <a:xfrm>
              <a:off x="3594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2" name="Oval 217"/>
            <p:cNvSpPr>
              <a:spLocks noChangeArrowheads="1"/>
            </p:cNvSpPr>
            <p:nvPr/>
          </p:nvSpPr>
          <p:spPr bwMode="auto">
            <a:xfrm>
              <a:off x="3643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3" name="Oval 218"/>
            <p:cNvSpPr>
              <a:spLocks noChangeArrowheads="1"/>
            </p:cNvSpPr>
            <p:nvPr/>
          </p:nvSpPr>
          <p:spPr bwMode="auto">
            <a:xfrm>
              <a:off x="3685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4" name="Oval 219"/>
            <p:cNvSpPr>
              <a:spLocks noChangeArrowheads="1"/>
            </p:cNvSpPr>
            <p:nvPr/>
          </p:nvSpPr>
          <p:spPr bwMode="auto">
            <a:xfrm>
              <a:off x="3728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5" name="Oval 220"/>
            <p:cNvSpPr>
              <a:spLocks noChangeArrowheads="1"/>
            </p:cNvSpPr>
            <p:nvPr/>
          </p:nvSpPr>
          <p:spPr bwMode="auto">
            <a:xfrm>
              <a:off x="3770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6" name="Oval 221"/>
            <p:cNvSpPr>
              <a:spLocks noChangeArrowheads="1"/>
            </p:cNvSpPr>
            <p:nvPr/>
          </p:nvSpPr>
          <p:spPr bwMode="auto">
            <a:xfrm>
              <a:off x="2369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7" name="Oval 222"/>
            <p:cNvSpPr>
              <a:spLocks noChangeArrowheads="1"/>
            </p:cNvSpPr>
            <p:nvPr/>
          </p:nvSpPr>
          <p:spPr bwMode="auto">
            <a:xfrm>
              <a:off x="2326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8" name="Oval 223"/>
            <p:cNvSpPr>
              <a:spLocks noChangeArrowheads="1"/>
            </p:cNvSpPr>
            <p:nvPr/>
          </p:nvSpPr>
          <p:spPr bwMode="auto">
            <a:xfrm>
              <a:off x="2278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79" name="Oval 224"/>
            <p:cNvSpPr>
              <a:spLocks noChangeArrowheads="1"/>
            </p:cNvSpPr>
            <p:nvPr/>
          </p:nvSpPr>
          <p:spPr bwMode="auto">
            <a:xfrm>
              <a:off x="2235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0" name="Oval 225"/>
            <p:cNvSpPr>
              <a:spLocks noChangeArrowheads="1"/>
            </p:cNvSpPr>
            <p:nvPr/>
          </p:nvSpPr>
          <p:spPr bwMode="auto">
            <a:xfrm>
              <a:off x="2186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1" name="Oval 226"/>
            <p:cNvSpPr>
              <a:spLocks noChangeArrowheads="1"/>
            </p:cNvSpPr>
            <p:nvPr/>
          </p:nvSpPr>
          <p:spPr bwMode="auto">
            <a:xfrm>
              <a:off x="2144" y="16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2" name="Oval 227"/>
            <p:cNvSpPr>
              <a:spLocks noChangeArrowheads="1"/>
            </p:cNvSpPr>
            <p:nvPr/>
          </p:nvSpPr>
          <p:spPr bwMode="auto">
            <a:xfrm>
              <a:off x="2095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3" name="Oval 228"/>
            <p:cNvSpPr>
              <a:spLocks noChangeArrowheads="1"/>
            </p:cNvSpPr>
            <p:nvPr/>
          </p:nvSpPr>
          <p:spPr bwMode="auto">
            <a:xfrm>
              <a:off x="2052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4" name="Oval 229"/>
            <p:cNvSpPr>
              <a:spLocks noChangeArrowheads="1"/>
            </p:cNvSpPr>
            <p:nvPr/>
          </p:nvSpPr>
          <p:spPr bwMode="auto">
            <a:xfrm>
              <a:off x="2004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5" name="Oval 230"/>
            <p:cNvSpPr>
              <a:spLocks noChangeArrowheads="1"/>
            </p:cNvSpPr>
            <p:nvPr/>
          </p:nvSpPr>
          <p:spPr bwMode="auto">
            <a:xfrm>
              <a:off x="1961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6" name="Oval 231"/>
            <p:cNvSpPr>
              <a:spLocks noChangeArrowheads="1"/>
            </p:cNvSpPr>
            <p:nvPr/>
          </p:nvSpPr>
          <p:spPr bwMode="auto">
            <a:xfrm>
              <a:off x="1912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7" name="Oval 232"/>
            <p:cNvSpPr>
              <a:spLocks noChangeArrowheads="1"/>
            </p:cNvSpPr>
            <p:nvPr/>
          </p:nvSpPr>
          <p:spPr bwMode="auto">
            <a:xfrm>
              <a:off x="1869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8" name="Oval 233"/>
            <p:cNvSpPr>
              <a:spLocks noChangeArrowheads="1"/>
            </p:cNvSpPr>
            <p:nvPr/>
          </p:nvSpPr>
          <p:spPr bwMode="auto">
            <a:xfrm>
              <a:off x="1821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89" name="Oval 234"/>
            <p:cNvSpPr>
              <a:spLocks noChangeArrowheads="1"/>
            </p:cNvSpPr>
            <p:nvPr/>
          </p:nvSpPr>
          <p:spPr bwMode="auto">
            <a:xfrm>
              <a:off x="1778" y="167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0" name="Oval 235"/>
            <p:cNvSpPr>
              <a:spLocks noChangeArrowheads="1"/>
            </p:cNvSpPr>
            <p:nvPr/>
          </p:nvSpPr>
          <p:spPr bwMode="auto">
            <a:xfrm>
              <a:off x="3460" y="167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91" name="Oval 236"/>
            <p:cNvSpPr>
              <a:spLocks noChangeArrowheads="1"/>
            </p:cNvSpPr>
            <p:nvPr/>
          </p:nvSpPr>
          <p:spPr bwMode="auto">
            <a:xfrm>
              <a:off x="1729" y="16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5" name="Group 237"/>
          <p:cNvGrpSpPr>
            <a:grpSpLocks/>
          </p:cNvGrpSpPr>
          <p:nvPr/>
        </p:nvGrpSpPr>
        <p:grpSpPr bwMode="auto">
          <a:xfrm>
            <a:off x="2735263" y="2940050"/>
            <a:ext cx="3317875" cy="68263"/>
            <a:chOff x="1723" y="1852"/>
            <a:chExt cx="2090" cy="43"/>
          </a:xfrm>
        </p:grpSpPr>
        <p:sp>
          <p:nvSpPr>
            <p:cNvPr id="54800" name="Oval 238"/>
            <p:cNvSpPr>
              <a:spLocks noChangeArrowheads="1"/>
            </p:cNvSpPr>
            <p:nvPr/>
          </p:nvSpPr>
          <p:spPr bwMode="auto">
            <a:xfrm>
              <a:off x="3502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1" name="Oval 239"/>
            <p:cNvSpPr>
              <a:spLocks noChangeArrowheads="1"/>
            </p:cNvSpPr>
            <p:nvPr/>
          </p:nvSpPr>
          <p:spPr bwMode="auto">
            <a:xfrm>
              <a:off x="3545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2" name="Oval 240"/>
            <p:cNvSpPr>
              <a:spLocks noChangeArrowheads="1"/>
            </p:cNvSpPr>
            <p:nvPr/>
          </p:nvSpPr>
          <p:spPr bwMode="auto">
            <a:xfrm>
              <a:off x="3411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3" name="Oval 241"/>
            <p:cNvSpPr>
              <a:spLocks noChangeArrowheads="1"/>
            </p:cNvSpPr>
            <p:nvPr/>
          </p:nvSpPr>
          <p:spPr bwMode="auto">
            <a:xfrm>
              <a:off x="3362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4" name="Oval 242"/>
            <p:cNvSpPr>
              <a:spLocks noChangeArrowheads="1"/>
            </p:cNvSpPr>
            <p:nvPr/>
          </p:nvSpPr>
          <p:spPr bwMode="auto">
            <a:xfrm>
              <a:off x="3320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5" name="Oval 243"/>
            <p:cNvSpPr>
              <a:spLocks noChangeArrowheads="1"/>
            </p:cNvSpPr>
            <p:nvPr/>
          </p:nvSpPr>
          <p:spPr bwMode="auto">
            <a:xfrm>
              <a:off x="3271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6" name="Oval 244"/>
            <p:cNvSpPr>
              <a:spLocks noChangeArrowheads="1"/>
            </p:cNvSpPr>
            <p:nvPr/>
          </p:nvSpPr>
          <p:spPr bwMode="auto">
            <a:xfrm>
              <a:off x="3228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7" name="Oval 245"/>
            <p:cNvSpPr>
              <a:spLocks noChangeArrowheads="1"/>
            </p:cNvSpPr>
            <p:nvPr/>
          </p:nvSpPr>
          <p:spPr bwMode="auto">
            <a:xfrm>
              <a:off x="3179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8" name="Oval 246"/>
            <p:cNvSpPr>
              <a:spLocks noChangeArrowheads="1"/>
            </p:cNvSpPr>
            <p:nvPr/>
          </p:nvSpPr>
          <p:spPr bwMode="auto">
            <a:xfrm>
              <a:off x="3137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09" name="Oval 247"/>
            <p:cNvSpPr>
              <a:spLocks noChangeArrowheads="1"/>
            </p:cNvSpPr>
            <p:nvPr/>
          </p:nvSpPr>
          <p:spPr bwMode="auto">
            <a:xfrm>
              <a:off x="3088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0" name="Oval 248"/>
            <p:cNvSpPr>
              <a:spLocks noChangeArrowheads="1"/>
            </p:cNvSpPr>
            <p:nvPr/>
          </p:nvSpPr>
          <p:spPr bwMode="auto">
            <a:xfrm>
              <a:off x="3045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1" name="Oval 249"/>
            <p:cNvSpPr>
              <a:spLocks noChangeArrowheads="1"/>
            </p:cNvSpPr>
            <p:nvPr/>
          </p:nvSpPr>
          <p:spPr bwMode="auto">
            <a:xfrm>
              <a:off x="2997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2" name="Oval 250"/>
            <p:cNvSpPr>
              <a:spLocks noChangeArrowheads="1"/>
            </p:cNvSpPr>
            <p:nvPr/>
          </p:nvSpPr>
          <p:spPr bwMode="auto">
            <a:xfrm>
              <a:off x="2954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3" name="Oval 251"/>
            <p:cNvSpPr>
              <a:spLocks noChangeArrowheads="1"/>
            </p:cNvSpPr>
            <p:nvPr/>
          </p:nvSpPr>
          <p:spPr bwMode="auto">
            <a:xfrm>
              <a:off x="2905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4" name="Oval 252"/>
            <p:cNvSpPr>
              <a:spLocks noChangeArrowheads="1"/>
            </p:cNvSpPr>
            <p:nvPr/>
          </p:nvSpPr>
          <p:spPr bwMode="auto">
            <a:xfrm>
              <a:off x="2863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5" name="Oval 253"/>
            <p:cNvSpPr>
              <a:spLocks noChangeArrowheads="1"/>
            </p:cNvSpPr>
            <p:nvPr/>
          </p:nvSpPr>
          <p:spPr bwMode="auto">
            <a:xfrm>
              <a:off x="2814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6" name="Oval 254"/>
            <p:cNvSpPr>
              <a:spLocks noChangeArrowheads="1"/>
            </p:cNvSpPr>
            <p:nvPr/>
          </p:nvSpPr>
          <p:spPr bwMode="auto">
            <a:xfrm>
              <a:off x="2771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7" name="Oval 255"/>
            <p:cNvSpPr>
              <a:spLocks noChangeArrowheads="1"/>
            </p:cNvSpPr>
            <p:nvPr/>
          </p:nvSpPr>
          <p:spPr bwMode="auto">
            <a:xfrm>
              <a:off x="2723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8" name="Oval 256"/>
            <p:cNvSpPr>
              <a:spLocks noChangeArrowheads="1"/>
            </p:cNvSpPr>
            <p:nvPr/>
          </p:nvSpPr>
          <p:spPr bwMode="auto">
            <a:xfrm>
              <a:off x="2680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19" name="Oval 257"/>
            <p:cNvSpPr>
              <a:spLocks noChangeArrowheads="1"/>
            </p:cNvSpPr>
            <p:nvPr/>
          </p:nvSpPr>
          <p:spPr bwMode="auto">
            <a:xfrm>
              <a:off x="2631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0" name="Oval 258"/>
            <p:cNvSpPr>
              <a:spLocks noChangeArrowheads="1"/>
            </p:cNvSpPr>
            <p:nvPr/>
          </p:nvSpPr>
          <p:spPr bwMode="auto">
            <a:xfrm>
              <a:off x="2588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1" name="Oval 259"/>
            <p:cNvSpPr>
              <a:spLocks noChangeArrowheads="1"/>
            </p:cNvSpPr>
            <p:nvPr/>
          </p:nvSpPr>
          <p:spPr bwMode="auto">
            <a:xfrm>
              <a:off x="2546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2" name="Oval 260"/>
            <p:cNvSpPr>
              <a:spLocks noChangeArrowheads="1"/>
            </p:cNvSpPr>
            <p:nvPr/>
          </p:nvSpPr>
          <p:spPr bwMode="auto">
            <a:xfrm>
              <a:off x="2503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3" name="Oval 261"/>
            <p:cNvSpPr>
              <a:spLocks noChangeArrowheads="1"/>
            </p:cNvSpPr>
            <p:nvPr/>
          </p:nvSpPr>
          <p:spPr bwMode="auto">
            <a:xfrm>
              <a:off x="2454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4" name="Oval 262"/>
            <p:cNvSpPr>
              <a:spLocks noChangeArrowheads="1"/>
            </p:cNvSpPr>
            <p:nvPr/>
          </p:nvSpPr>
          <p:spPr bwMode="auto">
            <a:xfrm>
              <a:off x="2412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5" name="Oval 263"/>
            <p:cNvSpPr>
              <a:spLocks noChangeArrowheads="1"/>
            </p:cNvSpPr>
            <p:nvPr/>
          </p:nvSpPr>
          <p:spPr bwMode="auto">
            <a:xfrm>
              <a:off x="3588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6" name="Oval 264"/>
            <p:cNvSpPr>
              <a:spLocks noChangeArrowheads="1"/>
            </p:cNvSpPr>
            <p:nvPr/>
          </p:nvSpPr>
          <p:spPr bwMode="auto">
            <a:xfrm>
              <a:off x="3636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7" name="Oval 265"/>
            <p:cNvSpPr>
              <a:spLocks noChangeArrowheads="1"/>
            </p:cNvSpPr>
            <p:nvPr/>
          </p:nvSpPr>
          <p:spPr bwMode="auto">
            <a:xfrm>
              <a:off x="3679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8" name="Oval 266"/>
            <p:cNvSpPr>
              <a:spLocks noChangeArrowheads="1"/>
            </p:cNvSpPr>
            <p:nvPr/>
          </p:nvSpPr>
          <p:spPr bwMode="auto">
            <a:xfrm>
              <a:off x="3722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29" name="Oval 267"/>
            <p:cNvSpPr>
              <a:spLocks noChangeArrowheads="1"/>
            </p:cNvSpPr>
            <p:nvPr/>
          </p:nvSpPr>
          <p:spPr bwMode="auto">
            <a:xfrm>
              <a:off x="3764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0" name="Oval 268"/>
            <p:cNvSpPr>
              <a:spLocks noChangeArrowheads="1"/>
            </p:cNvSpPr>
            <p:nvPr/>
          </p:nvSpPr>
          <p:spPr bwMode="auto">
            <a:xfrm>
              <a:off x="2363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1" name="Oval 269"/>
            <p:cNvSpPr>
              <a:spLocks noChangeArrowheads="1"/>
            </p:cNvSpPr>
            <p:nvPr/>
          </p:nvSpPr>
          <p:spPr bwMode="auto">
            <a:xfrm>
              <a:off x="2320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2" name="Oval 270"/>
            <p:cNvSpPr>
              <a:spLocks noChangeArrowheads="1"/>
            </p:cNvSpPr>
            <p:nvPr/>
          </p:nvSpPr>
          <p:spPr bwMode="auto">
            <a:xfrm>
              <a:off x="2272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3" name="Oval 271"/>
            <p:cNvSpPr>
              <a:spLocks noChangeArrowheads="1"/>
            </p:cNvSpPr>
            <p:nvPr/>
          </p:nvSpPr>
          <p:spPr bwMode="auto">
            <a:xfrm>
              <a:off x="2229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4" name="Oval 272"/>
            <p:cNvSpPr>
              <a:spLocks noChangeArrowheads="1"/>
            </p:cNvSpPr>
            <p:nvPr/>
          </p:nvSpPr>
          <p:spPr bwMode="auto">
            <a:xfrm>
              <a:off x="2180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5" name="Oval 273"/>
            <p:cNvSpPr>
              <a:spLocks noChangeArrowheads="1"/>
            </p:cNvSpPr>
            <p:nvPr/>
          </p:nvSpPr>
          <p:spPr bwMode="auto">
            <a:xfrm>
              <a:off x="2138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6" name="Oval 274"/>
            <p:cNvSpPr>
              <a:spLocks noChangeArrowheads="1"/>
            </p:cNvSpPr>
            <p:nvPr/>
          </p:nvSpPr>
          <p:spPr bwMode="auto">
            <a:xfrm>
              <a:off x="2089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7" name="Oval 275"/>
            <p:cNvSpPr>
              <a:spLocks noChangeArrowheads="1"/>
            </p:cNvSpPr>
            <p:nvPr/>
          </p:nvSpPr>
          <p:spPr bwMode="auto">
            <a:xfrm>
              <a:off x="2046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8" name="Oval 276"/>
            <p:cNvSpPr>
              <a:spLocks noChangeArrowheads="1"/>
            </p:cNvSpPr>
            <p:nvPr/>
          </p:nvSpPr>
          <p:spPr bwMode="auto">
            <a:xfrm>
              <a:off x="1997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39" name="Oval 277"/>
            <p:cNvSpPr>
              <a:spLocks noChangeArrowheads="1"/>
            </p:cNvSpPr>
            <p:nvPr/>
          </p:nvSpPr>
          <p:spPr bwMode="auto">
            <a:xfrm>
              <a:off x="1955" y="185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0" name="Oval 278"/>
            <p:cNvSpPr>
              <a:spLocks noChangeArrowheads="1"/>
            </p:cNvSpPr>
            <p:nvPr/>
          </p:nvSpPr>
          <p:spPr bwMode="auto">
            <a:xfrm>
              <a:off x="1906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1" name="Oval 279"/>
            <p:cNvSpPr>
              <a:spLocks noChangeArrowheads="1"/>
            </p:cNvSpPr>
            <p:nvPr/>
          </p:nvSpPr>
          <p:spPr bwMode="auto">
            <a:xfrm>
              <a:off x="1863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2" name="Oval 280"/>
            <p:cNvSpPr>
              <a:spLocks noChangeArrowheads="1"/>
            </p:cNvSpPr>
            <p:nvPr/>
          </p:nvSpPr>
          <p:spPr bwMode="auto">
            <a:xfrm>
              <a:off x="1815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3" name="Oval 281"/>
            <p:cNvSpPr>
              <a:spLocks noChangeArrowheads="1"/>
            </p:cNvSpPr>
            <p:nvPr/>
          </p:nvSpPr>
          <p:spPr bwMode="auto">
            <a:xfrm>
              <a:off x="1772" y="185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4" name="Oval 282"/>
            <p:cNvSpPr>
              <a:spLocks noChangeArrowheads="1"/>
            </p:cNvSpPr>
            <p:nvPr/>
          </p:nvSpPr>
          <p:spPr bwMode="auto">
            <a:xfrm>
              <a:off x="3454" y="185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845" name="Oval 283"/>
            <p:cNvSpPr>
              <a:spLocks noChangeArrowheads="1"/>
            </p:cNvSpPr>
            <p:nvPr/>
          </p:nvSpPr>
          <p:spPr bwMode="auto">
            <a:xfrm>
              <a:off x="1723" y="185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6" name="Group 284"/>
          <p:cNvGrpSpPr>
            <a:grpSpLocks/>
          </p:cNvGrpSpPr>
          <p:nvPr/>
        </p:nvGrpSpPr>
        <p:grpSpPr bwMode="auto">
          <a:xfrm>
            <a:off x="2444750" y="1595438"/>
            <a:ext cx="4440238" cy="3300412"/>
            <a:chOff x="1540" y="1005"/>
            <a:chExt cx="2797" cy="2079"/>
          </a:xfrm>
        </p:grpSpPr>
        <p:sp>
          <p:nvSpPr>
            <p:cNvPr id="54600" name="Oval 285"/>
            <p:cNvSpPr>
              <a:spLocks noChangeArrowheads="1"/>
            </p:cNvSpPr>
            <p:nvPr/>
          </p:nvSpPr>
          <p:spPr bwMode="auto">
            <a:xfrm>
              <a:off x="1687" y="100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1" name="Oval 286"/>
            <p:cNvSpPr>
              <a:spLocks noChangeArrowheads="1"/>
            </p:cNvSpPr>
            <p:nvPr/>
          </p:nvSpPr>
          <p:spPr bwMode="auto">
            <a:xfrm>
              <a:off x="1650" y="1030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2" name="Oval 287"/>
            <p:cNvSpPr>
              <a:spLocks noChangeArrowheads="1"/>
            </p:cNvSpPr>
            <p:nvPr/>
          </p:nvSpPr>
          <p:spPr bwMode="auto">
            <a:xfrm>
              <a:off x="1632" y="1109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3" name="Oval 288"/>
            <p:cNvSpPr>
              <a:spLocks noChangeArrowheads="1"/>
            </p:cNvSpPr>
            <p:nvPr/>
          </p:nvSpPr>
          <p:spPr bwMode="auto">
            <a:xfrm>
              <a:off x="1687" y="116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4" name="Oval 289"/>
            <p:cNvSpPr>
              <a:spLocks noChangeArrowheads="1"/>
            </p:cNvSpPr>
            <p:nvPr/>
          </p:nvSpPr>
          <p:spPr bwMode="auto">
            <a:xfrm>
              <a:off x="1650" y="114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5" name="Line 290"/>
            <p:cNvSpPr>
              <a:spLocks noChangeShapeType="1"/>
            </p:cNvSpPr>
            <p:nvPr/>
          </p:nvSpPr>
          <p:spPr bwMode="auto">
            <a:xfrm flipH="1">
              <a:off x="1644" y="1140"/>
              <a:ext cx="85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06" name="Oval 291"/>
            <p:cNvSpPr>
              <a:spLocks noChangeArrowheads="1"/>
            </p:cNvSpPr>
            <p:nvPr/>
          </p:nvSpPr>
          <p:spPr bwMode="auto">
            <a:xfrm>
              <a:off x="1626" y="1066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07" name="Line 292"/>
            <p:cNvSpPr>
              <a:spLocks noChangeShapeType="1"/>
            </p:cNvSpPr>
            <p:nvPr/>
          </p:nvSpPr>
          <p:spPr bwMode="auto">
            <a:xfrm>
              <a:off x="2771" y="1140"/>
              <a:ext cx="6" cy="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08" name="Line 293"/>
            <p:cNvSpPr>
              <a:spLocks noChangeShapeType="1"/>
            </p:cNvSpPr>
            <p:nvPr/>
          </p:nvSpPr>
          <p:spPr bwMode="auto">
            <a:xfrm>
              <a:off x="4209" y="1335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09" name="Oval 294"/>
            <p:cNvSpPr>
              <a:spLocks noChangeArrowheads="1"/>
            </p:cNvSpPr>
            <p:nvPr/>
          </p:nvSpPr>
          <p:spPr bwMode="auto">
            <a:xfrm>
              <a:off x="3813" y="118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0" name="Oval 295"/>
            <p:cNvSpPr>
              <a:spLocks noChangeArrowheads="1"/>
            </p:cNvSpPr>
            <p:nvPr/>
          </p:nvSpPr>
          <p:spPr bwMode="auto">
            <a:xfrm>
              <a:off x="3844" y="1213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1" name="Oval 296"/>
            <p:cNvSpPr>
              <a:spLocks noChangeArrowheads="1"/>
            </p:cNvSpPr>
            <p:nvPr/>
          </p:nvSpPr>
          <p:spPr bwMode="auto">
            <a:xfrm>
              <a:off x="3856" y="125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2" name="Oval 297"/>
            <p:cNvSpPr>
              <a:spLocks noChangeArrowheads="1"/>
            </p:cNvSpPr>
            <p:nvPr/>
          </p:nvSpPr>
          <p:spPr bwMode="auto">
            <a:xfrm>
              <a:off x="3850" y="130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3" name="Oval 298"/>
            <p:cNvSpPr>
              <a:spLocks noChangeArrowheads="1"/>
            </p:cNvSpPr>
            <p:nvPr/>
          </p:nvSpPr>
          <p:spPr bwMode="auto">
            <a:xfrm>
              <a:off x="3819" y="1328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4" name="Line 299"/>
            <p:cNvSpPr>
              <a:spLocks noChangeShapeType="1"/>
            </p:cNvSpPr>
            <p:nvPr/>
          </p:nvSpPr>
          <p:spPr bwMode="auto">
            <a:xfrm flipV="1">
              <a:off x="3807" y="1243"/>
              <a:ext cx="134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15" name="Line 300"/>
            <p:cNvSpPr>
              <a:spLocks noChangeShapeType="1"/>
            </p:cNvSpPr>
            <p:nvPr/>
          </p:nvSpPr>
          <p:spPr bwMode="auto">
            <a:xfrm>
              <a:off x="2814" y="1316"/>
              <a:ext cx="12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16" name="Line 301"/>
            <p:cNvSpPr>
              <a:spLocks noChangeShapeType="1"/>
            </p:cNvSpPr>
            <p:nvPr/>
          </p:nvSpPr>
          <p:spPr bwMode="auto">
            <a:xfrm>
              <a:off x="1723" y="1316"/>
              <a:ext cx="12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17" name="Oval 302"/>
            <p:cNvSpPr>
              <a:spLocks noChangeArrowheads="1"/>
            </p:cNvSpPr>
            <p:nvPr/>
          </p:nvSpPr>
          <p:spPr bwMode="auto">
            <a:xfrm>
              <a:off x="1687" y="1341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8" name="Oval 303"/>
            <p:cNvSpPr>
              <a:spLocks noChangeArrowheads="1"/>
            </p:cNvSpPr>
            <p:nvPr/>
          </p:nvSpPr>
          <p:spPr bwMode="auto">
            <a:xfrm>
              <a:off x="1644" y="1353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19" name="Oval 304"/>
            <p:cNvSpPr>
              <a:spLocks noChangeArrowheads="1"/>
            </p:cNvSpPr>
            <p:nvPr/>
          </p:nvSpPr>
          <p:spPr bwMode="auto">
            <a:xfrm>
              <a:off x="1620" y="1389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0" name="Oval 305"/>
            <p:cNvSpPr>
              <a:spLocks noChangeArrowheads="1"/>
            </p:cNvSpPr>
            <p:nvPr/>
          </p:nvSpPr>
          <p:spPr bwMode="auto">
            <a:xfrm>
              <a:off x="1607" y="143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1" name="Oval 306"/>
            <p:cNvSpPr>
              <a:spLocks noChangeArrowheads="1"/>
            </p:cNvSpPr>
            <p:nvPr/>
          </p:nvSpPr>
          <p:spPr bwMode="auto">
            <a:xfrm>
              <a:off x="1614" y="1475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2" name="Oval 307"/>
            <p:cNvSpPr>
              <a:spLocks noChangeArrowheads="1"/>
            </p:cNvSpPr>
            <p:nvPr/>
          </p:nvSpPr>
          <p:spPr bwMode="auto">
            <a:xfrm>
              <a:off x="1644" y="1505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3" name="Oval 308"/>
            <p:cNvSpPr>
              <a:spLocks noChangeArrowheads="1"/>
            </p:cNvSpPr>
            <p:nvPr/>
          </p:nvSpPr>
          <p:spPr bwMode="auto">
            <a:xfrm>
              <a:off x="1687" y="1511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4" name="Line 309"/>
            <p:cNvSpPr>
              <a:spLocks noChangeShapeType="1"/>
            </p:cNvSpPr>
            <p:nvPr/>
          </p:nvSpPr>
          <p:spPr bwMode="auto">
            <a:xfrm>
              <a:off x="2588" y="1493"/>
              <a:ext cx="1" cy="1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25" name="Line 310"/>
            <p:cNvSpPr>
              <a:spLocks noChangeShapeType="1"/>
            </p:cNvSpPr>
            <p:nvPr/>
          </p:nvSpPr>
          <p:spPr bwMode="auto">
            <a:xfrm>
              <a:off x="3636" y="1487"/>
              <a:ext cx="1" cy="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26" name="Oval 311"/>
            <p:cNvSpPr>
              <a:spLocks noChangeArrowheads="1"/>
            </p:cNvSpPr>
            <p:nvPr/>
          </p:nvSpPr>
          <p:spPr bwMode="auto">
            <a:xfrm>
              <a:off x="3819" y="151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7" name="Oval 312"/>
            <p:cNvSpPr>
              <a:spLocks noChangeArrowheads="1"/>
            </p:cNvSpPr>
            <p:nvPr/>
          </p:nvSpPr>
          <p:spPr bwMode="auto">
            <a:xfrm>
              <a:off x="3862" y="1523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8" name="Oval 313"/>
            <p:cNvSpPr>
              <a:spLocks noChangeArrowheads="1"/>
            </p:cNvSpPr>
            <p:nvPr/>
          </p:nvSpPr>
          <p:spPr bwMode="auto">
            <a:xfrm>
              <a:off x="3892" y="156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29" name="Oval 314"/>
            <p:cNvSpPr>
              <a:spLocks noChangeArrowheads="1"/>
            </p:cNvSpPr>
            <p:nvPr/>
          </p:nvSpPr>
          <p:spPr bwMode="auto">
            <a:xfrm>
              <a:off x="3905" y="1603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0" name="Oval 315"/>
            <p:cNvSpPr>
              <a:spLocks noChangeArrowheads="1"/>
            </p:cNvSpPr>
            <p:nvPr/>
          </p:nvSpPr>
          <p:spPr bwMode="auto">
            <a:xfrm>
              <a:off x="3892" y="1645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1" name="Oval 316"/>
            <p:cNvSpPr>
              <a:spLocks noChangeArrowheads="1"/>
            </p:cNvSpPr>
            <p:nvPr/>
          </p:nvSpPr>
          <p:spPr bwMode="auto">
            <a:xfrm>
              <a:off x="3862" y="1670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2" name="Oval 317"/>
            <p:cNvSpPr>
              <a:spLocks noChangeArrowheads="1"/>
            </p:cNvSpPr>
            <p:nvPr/>
          </p:nvSpPr>
          <p:spPr bwMode="auto">
            <a:xfrm>
              <a:off x="3819" y="1676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3" name="Line 318"/>
            <p:cNvSpPr>
              <a:spLocks noChangeShapeType="1"/>
            </p:cNvSpPr>
            <p:nvPr/>
          </p:nvSpPr>
          <p:spPr bwMode="auto">
            <a:xfrm>
              <a:off x="3179" y="1645"/>
              <a:ext cx="7" cy="1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34" name="Oval 319"/>
            <p:cNvSpPr>
              <a:spLocks noChangeArrowheads="1"/>
            </p:cNvSpPr>
            <p:nvPr/>
          </p:nvSpPr>
          <p:spPr bwMode="auto">
            <a:xfrm>
              <a:off x="1693" y="1846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5" name="Oval 320"/>
            <p:cNvSpPr>
              <a:spLocks noChangeArrowheads="1"/>
            </p:cNvSpPr>
            <p:nvPr/>
          </p:nvSpPr>
          <p:spPr bwMode="auto">
            <a:xfrm>
              <a:off x="1632" y="1792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6" name="Oval 321"/>
            <p:cNvSpPr>
              <a:spLocks noChangeArrowheads="1"/>
            </p:cNvSpPr>
            <p:nvPr/>
          </p:nvSpPr>
          <p:spPr bwMode="auto">
            <a:xfrm>
              <a:off x="1650" y="1828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7" name="Oval 322"/>
            <p:cNvSpPr>
              <a:spLocks noChangeArrowheads="1"/>
            </p:cNvSpPr>
            <p:nvPr/>
          </p:nvSpPr>
          <p:spPr bwMode="auto">
            <a:xfrm>
              <a:off x="1687" y="1682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8" name="Oval 323"/>
            <p:cNvSpPr>
              <a:spLocks noChangeArrowheads="1"/>
            </p:cNvSpPr>
            <p:nvPr/>
          </p:nvSpPr>
          <p:spPr bwMode="auto">
            <a:xfrm>
              <a:off x="1650" y="1706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39" name="Oval 324"/>
            <p:cNvSpPr>
              <a:spLocks noChangeArrowheads="1"/>
            </p:cNvSpPr>
            <p:nvPr/>
          </p:nvSpPr>
          <p:spPr bwMode="auto">
            <a:xfrm>
              <a:off x="1638" y="1749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0" name="Line 325"/>
            <p:cNvSpPr>
              <a:spLocks noChangeShapeType="1"/>
            </p:cNvSpPr>
            <p:nvPr/>
          </p:nvSpPr>
          <p:spPr bwMode="auto">
            <a:xfrm>
              <a:off x="2771" y="1828"/>
              <a:ext cx="1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41" name="Oval 326"/>
            <p:cNvSpPr>
              <a:spLocks noChangeArrowheads="1"/>
            </p:cNvSpPr>
            <p:nvPr/>
          </p:nvSpPr>
          <p:spPr bwMode="auto">
            <a:xfrm>
              <a:off x="3801" y="1871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2" name="Oval 327"/>
            <p:cNvSpPr>
              <a:spLocks noChangeArrowheads="1"/>
            </p:cNvSpPr>
            <p:nvPr/>
          </p:nvSpPr>
          <p:spPr bwMode="auto">
            <a:xfrm>
              <a:off x="3819" y="1913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3" name="Oval 328"/>
            <p:cNvSpPr>
              <a:spLocks noChangeArrowheads="1"/>
            </p:cNvSpPr>
            <p:nvPr/>
          </p:nvSpPr>
          <p:spPr bwMode="auto">
            <a:xfrm>
              <a:off x="3649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4" name="Oval 329"/>
            <p:cNvSpPr>
              <a:spLocks noChangeArrowheads="1"/>
            </p:cNvSpPr>
            <p:nvPr/>
          </p:nvSpPr>
          <p:spPr bwMode="auto">
            <a:xfrm>
              <a:off x="3825" y="1956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5" name="Oval 330"/>
            <p:cNvSpPr>
              <a:spLocks noChangeArrowheads="1"/>
            </p:cNvSpPr>
            <p:nvPr/>
          </p:nvSpPr>
          <p:spPr bwMode="auto">
            <a:xfrm>
              <a:off x="3813" y="1999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6" name="Oval 331"/>
            <p:cNvSpPr>
              <a:spLocks noChangeArrowheads="1"/>
            </p:cNvSpPr>
            <p:nvPr/>
          </p:nvSpPr>
          <p:spPr bwMode="auto">
            <a:xfrm>
              <a:off x="3783" y="2029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7" name="Oval 332"/>
            <p:cNvSpPr>
              <a:spLocks noChangeArrowheads="1"/>
            </p:cNvSpPr>
            <p:nvPr/>
          </p:nvSpPr>
          <p:spPr bwMode="auto">
            <a:xfrm>
              <a:off x="3740" y="2035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8" name="Oval 333"/>
            <p:cNvSpPr>
              <a:spLocks noChangeArrowheads="1"/>
            </p:cNvSpPr>
            <p:nvPr/>
          </p:nvSpPr>
          <p:spPr bwMode="auto">
            <a:xfrm>
              <a:off x="3691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49" name="Oval 334"/>
            <p:cNvSpPr>
              <a:spLocks noChangeArrowheads="1"/>
            </p:cNvSpPr>
            <p:nvPr/>
          </p:nvSpPr>
          <p:spPr bwMode="auto">
            <a:xfrm>
              <a:off x="3600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0" name="Oval 335"/>
            <p:cNvSpPr>
              <a:spLocks noChangeArrowheads="1"/>
            </p:cNvSpPr>
            <p:nvPr/>
          </p:nvSpPr>
          <p:spPr bwMode="auto">
            <a:xfrm>
              <a:off x="3557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1" name="Oval 336"/>
            <p:cNvSpPr>
              <a:spLocks noChangeArrowheads="1"/>
            </p:cNvSpPr>
            <p:nvPr/>
          </p:nvSpPr>
          <p:spPr bwMode="auto">
            <a:xfrm>
              <a:off x="3508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2" name="Oval 337"/>
            <p:cNvSpPr>
              <a:spLocks noChangeArrowheads="1"/>
            </p:cNvSpPr>
            <p:nvPr/>
          </p:nvSpPr>
          <p:spPr bwMode="auto">
            <a:xfrm>
              <a:off x="3466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3" name="Oval 338"/>
            <p:cNvSpPr>
              <a:spLocks noChangeArrowheads="1"/>
            </p:cNvSpPr>
            <p:nvPr/>
          </p:nvSpPr>
          <p:spPr bwMode="auto">
            <a:xfrm>
              <a:off x="3417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4" name="Oval 339"/>
            <p:cNvSpPr>
              <a:spLocks noChangeArrowheads="1"/>
            </p:cNvSpPr>
            <p:nvPr/>
          </p:nvSpPr>
          <p:spPr bwMode="auto">
            <a:xfrm>
              <a:off x="3374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5" name="Oval 340"/>
            <p:cNvSpPr>
              <a:spLocks noChangeArrowheads="1"/>
            </p:cNvSpPr>
            <p:nvPr/>
          </p:nvSpPr>
          <p:spPr bwMode="auto">
            <a:xfrm>
              <a:off x="3326" y="203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6" name="Oval 341"/>
            <p:cNvSpPr>
              <a:spLocks noChangeArrowheads="1"/>
            </p:cNvSpPr>
            <p:nvPr/>
          </p:nvSpPr>
          <p:spPr bwMode="auto">
            <a:xfrm>
              <a:off x="3283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7" name="Oval 342"/>
            <p:cNvSpPr>
              <a:spLocks noChangeArrowheads="1"/>
            </p:cNvSpPr>
            <p:nvPr/>
          </p:nvSpPr>
          <p:spPr bwMode="auto">
            <a:xfrm>
              <a:off x="3234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8" name="Oval 343"/>
            <p:cNvSpPr>
              <a:spLocks noChangeArrowheads="1"/>
            </p:cNvSpPr>
            <p:nvPr/>
          </p:nvSpPr>
          <p:spPr bwMode="auto">
            <a:xfrm>
              <a:off x="3192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59" name="Oval 344"/>
            <p:cNvSpPr>
              <a:spLocks noChangeArrowheads="1"/>
            </p:cNvSpPr>
            <p:nvPr/>
          </p:nvSpPr>
          <p:spPr bwMode="auto">
            <a:xfrm>
              <a:off x="3143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0" name="Oval 345"/>
            <p:cNvSpPr>
              <a:spLocks noChangeArrowheads="1"/>
            </p:cNvSpPr>
            <p:nvPr/>
          </p:nvSpPr>
          <p:spPr bwMode="auto">
            <a:xfrm>
              <a:off x="3100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1" name="Oval 346"/>
            <p:cNvSpPr>
              <a:spLocks noChangeArrowheads="1"/>
            </p:cNvSpPr>
            <p:nvPr/>
          </p:nvSpPr>
          <p:spPr bwMode="auto">
            <a:xfrm>
              <a:off x="3052" y="203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2" name="Oval 347"/>
            <p:cNvSpPr>
              <a:spLocks noChangeArrowheads="1"/>
            </p:cNvSpPr>
            <p:nvPr/>
          </p:nvSpPr>
          <p:spPr bwMode="auto">
            <a:xfrm>
              <a:off x="3009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3" name="Oval 348"/>
            <p:cNvSpPr>
              <a:spLocks noChangeArrowheads="1"/>
            </p:cNvSpPr>
            <p:nvPr/>
          </p:nvSpPr>
          <p:spPr bwMode="auto">
            <a:xfrm>
              <a:off x="2960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4" name="Oval 349"/>
            <p:cNvSpPr>
              <a:spLocks noChangeArrowheads="1"/>
            </p:cNvSpPr>
            <p:nvPr/>
          </p:nvSpPr>
          <p:spPr bwMode="auto">
            <a:xfrm>
              <a:off x="2917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5" name="Oval 350"/>
            <p:cNvSpPr>
              <a:spLocks noChangeArrowheads="1"/>
            </p:cNvSpPr>
            <p:nvPr/>
          </p:nvSpPr>
          <p:spPr bwMode="auto">
            <a:xfrm>
              <a:off x="2869" y="203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6" name="Oval 351"/>
            <p:cNvSpPr>
              <a:spLocks noChangeArrowheads="1"/>
            </p:cNvSpPr>
            <p:nvPr/>
          </p:nvSpPr>
          <p:spPr bwMode="auto">
            <a:xfrm>
              <a:off x="2826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7" name="Oval 352"/>
            <p:cNvSpPr>
              <a:spLocks noChangeArrowheads="1"/>
            </p:cNvSpPr>
            <p:nvPr/>
          </p:nvSpPr>
          <p:spPr bwMode="auto">
            <a:xfrm>
              <a:off x="2777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8" name="Oval 353"/>
            <p:cNvSpPr>
              <a:spLocks noChangeArrowheads="1"/>
            </p:cNvSpPr>
            <p:nvPr/>
          </p:nvSpPr>
          <p:spPr bwMode="auto">
            <a:xfrm>
              <a:off x="2735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69" name="Oval 354"/>
            <p:cNvSpPr>
              <a:spLocks noChangeArrowheads="1"/>
            </p:cNvSpPr>
            <p:nvPr/>
          </p:nvSpPr>
          <p:spPr bwMode="auto">
            <a:xfrm>
              <a:off x="2686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0" name="Oval 355"/>
            <p:cNvSpPr>
              <a:spLocks noChangeArrowheads="1"/>
            </p:cNvSpPr>
            <p:nvPr/>
          </p:nvSpPr>
          <p:spPr bwMode="auto">
            <a:xfrm>
              <a:off x="2643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1" name="Oval 356"/>
            <p:cNvSpPr>
              <a:spLocks noChangeArrowheads="1"/>
            </p:cNvSpPr>
            <p:nvPr/>
          </p:nvSpPr>
          <p:spPr bwMode="auto">
            <a:xfrm>
              <a:off x="2552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2" name="Oval 357"/>
            <p:cNvSpPr>
              <a:spLocks noChangeArrowheads="1"/>
            </p:cNvSpPr>
            <p:nvPr/>
          </p:nvSpPr>
          <p:spPr bwMode="auto">
            <a:xfrm>
              <a:off x="2503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3" name="Oval 358"/>
            <p:cNvSpPr>
              <a:spLocks noChangeArrowheads="1"/>
            </p:cNvSpPr>
            <p:nvPr/>
          </p:nvSpPr>
          <p:spPr bwMode="auto">
            <a:xfrm>
              <a:off x="2461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4" name="Oval 359"/>
            <p:cNvSpPr>
              <a:spLocks noChangeArrowheads="1"/>
            </p:cNvSpPr>
            <p:nvPr/>
          </p:nvSpPr>
          <p:spPr bwMode="auto">
            <a:xfrm>
              <a:off x="2412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5" name="Oval 360"/>
            <p:cNvSpPr>
              <a:spLocks noChangeArrowheads="1"/>
            </p:cNvSpPr>
            <p:nvPr/>
          </p:nvSpPr>
          <p:spPr bwMode="auto">
            <a:xfrm>
              <a:off x="2369" y="203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6" name="Oval 361"/>
            <p:cNvSpPr>
              <a:spLocks noChangeArrowheads="1"/>
            </p:cNvSpPr>
            <p:nvPr/>
          </p:nvSpPr>
          <p:spPr bwMode="auto">
            <a:xfrm>
              <a:off x="2320" y="203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7" name="Oval 362"/>
            <p:cNvSpPr>
              <a:spLocks noChangeArrowheads="1"/>
            </p:cNvSpPr>
            <p:nvPr/>
          </p:nvSpPr>
          <p:spPr bwMode="auto">
            <a:xfrm>
              <a:off x="2278" y="20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8" name="Oval 363"/>
            <p:cNvSpPr>
              <a:spLocks noChangeArrowheads="1"/>
            </p:cNvSpPr>
            <p:nvPr/>
          </p:nvSpPr>
          <p:spPr bwMode="auto">
            <a:xfrm>
              <a:off x="2229" y="2047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79" name="Oval 364"/>
            <p:cNvSpPr>
              <a:spLocks noChangeArrowheads="1"/>
            </p:cNvSpPr>
            <p:nvPr/>
          </p:nvSpPr>
          <p:spPr bwMode="auto">
            <a:xfrm>
              <a:off x="2186" y="2054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0" name="Oval 365"/>
            <p:cNvSpPr>
              <a:spLocks noChangeArrowheads="1"/>
            </p:cNvSpPr>
            <p:nvPr/>
          </p:nvSpPr>
          <p:spPr bwMode="auto">
            <a:xfrm>
              <a:off x="2144" y="206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1" name="Oval 366"/>
            <p:cNvSpPr>
              <a:spLocks noChangeArrowheads="1"/>
            </p:cNvSpPr>
            <p:nvPr/>
          </p:nvSpPr>
          <p:spPr bwMode="auto">
            <a:xfrm>
              <a:off x="2101" y="208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2" name="Oval 367"/>
            <p:cNvSpPr>
              <a:spLocks noChangeArrowheads="1"/>
            </p:cNvSpPr>
            <p:nvPr/>
          </p:nvSpPr>
          <p:spPr bwMode="auto">
            <a:xfrm>
              <a:off x="2058" y="210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3" name="Oval 368"/>
            <p:cNvSpPr>
              <a:spLocks noChangeArrowheads="1"/>
            </p:cNvSpPr>
            <p:nvPr/>
          </p:nvSpPr>
          <p:spPr bwMode="auto">
            <a:xfrm>
              <a:off x="2022" y="212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4" name="Oval 369"/>
            <p:cNvSpPr>
              <a:spLocks noChangeArrowheads="1"/>
            </p:cNvSpPr>
            <p:nvPr/>
          </p:nvSpPr>
          <p:spPr bwMode="auto">
            <a:xfrm>
              <a:off x="1979" y="2139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5" name="Oval 370"/>
            <p:cNvSpPr>
              <a:spLocks noChangeArrowheads="1"/>
            </p:cNvSpPr>
            <p:nvPr/>
          </p:nvSpPr>
          <p:spPr bwMode="auto">
            <a:xfrm>
              <a:off x="1943" y="2163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6" name="Oval 371"/>
            <p:cNvSpPr>
              <a:spLocks noChangeArrowheads="1"/>
            </p:cNvSpPr>
            <p:nvPr/>
          </p:nvSpPr>
          <p:spPr bwMode="auto">
            <a:xfrm>
              <a:off x="1912" y="2194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7" name="Oval 372"/>
            <p:cNvSpPr>
              <a:spLocks noChangeArrowheads="1"/>
            </p:cNvSpPr>
            <p:nvPr/>
          </p:nvSpPr>
          <p:spPr bwMode="auto">
            <a:xfrm>
              <a:off x="1882" y="2224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8" name="Oval 373"/>
            <p:cNvSpPr>
              <a:spLocks noChangeArrowheads="1"/>
            </p:cNvSpPr>
            <p:nvPr/>
          </p:nvSpPr>
          <p:spPr bwMode="auto">
            <a:xfrm>
              <a:off x="1851" y="2261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89" name="Oval 374"/>
            <p:cNvSpPr>
              <a:spLocks noChangeArrowheads="1"/>
            </p:cNvSpPr>
            <p:nvPr/>
          </p:nvSpPr>
          <p:spPr bwMode="auto">
            <a:xfrm>
              <a:off x="1729" y="2675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0" name="Oval 375"/>
            <p:cNvSpPr>
              <a:spLocks noChangeArrowheads="1"/>
            </p:cNvSpPr>
            <p:nvPr/>
          </p:nvSpPr>
          <p:spPr bwMode="auto">
            <a:xfrm>
              <a:off x="1833" y="2297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1" name="Oval 376"/>
            <p:cNvSpPr>
              <a:spLocks noChangeArrowheads="1"/>
            </p:cNvSpPr>
            <p:nvPr/>
          </p:nvSpPr>
          <p:spPr bwMode="auto">
            <a:xfrm>
              <a:off x="1809" y="233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2" name="Oval 377"/>
            <p:cNvSpPr>
              <a:spLocks noChangeArrowheads="1"/>
            </p:cNvSpPr>
            <p:nvPr/>
          </p:nvSpPr>
          <p:spPr bwMode="auto">
            <a:xfrm>
              <a:off x="1790" y="2370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3" name="Oval 378"/>
            <p:cNvSpPr>
              <a:spLocks noChangeArrowheads="1"/>
            </p:cNvSpPr>
            <p:nvPr/>
          </p:nvSpPr>
          <p:spPr bwMode="auto">
            <a:xfrm>
              <a:off x="1778" y="2413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4" name="Oval 379"/>
            <p:cNvSpPr>
              <a:spLocks noChangeArrowheads="1"/>
            </p:cNvSpPr>
            <p:nvPr/>
          </p:nvSpPr>
          <p:spPr bwMode="auto">
            <a:xfrm>
              <a:off x="1760" y="245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5" name="Oval 380"/>
            <p:cNvSpPr>
              <a:spLocks noChangeArrowheads="1"/>
            </p:cNvSpPr>
            <p:nvPr/>
          </p:nvSpPr>
          <p:spPr bwMode="auto">
            <a:xfrm>
              <a:off x="1748" y="2498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6" name="Oval 381"/>
            <p:cNvSpPr>
              <a:spLocks noChangeArrowheads="1"/>
            </p:cNvSpPr>
            <p:nvPr/>
          </p:nvSpPr>
          <p:spPr bwMode="auto">
            <a:xfrm>
              <a:off x="1742" y="254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7" name="Oval 382"/>
            <p:cNvSpPr>
              <a:spLocks noChangeArrowheads="1"/>
            </p:cNvSpPr>
            <p:nvPr/>
          </p:nvSpPr>
          <p:spPr bwMode="auto">
            <a:xfrm>
              <a:off x="1729" y="2584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8" name="Oval 383"/>
            <p:cNvSpPr>
              <a:spLocks noChangeArrowheads="1"/>
            </p:cNvSpPr>
            <p:nvPr/>
          </p:nvSpPr>
          <p:spPr bwMode="auto">
            <a:xfrm>
              <a:off x="1729" y="2626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699" name="Oval 384"/>
            <p:cNvSpPr>
              <a:spLocks noChangeArrowheads="1"/>
            </p:cNvSpPr>
            <p:nvPr/>
          </p:nvSpPr>
          <p:spPr bwMode="auto">
            <a:xfrm>
              <a:off x="2595" y="203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0" name="Oval 385"/>
            <p:cNvSpPr>
              <a:spLocks noChangeArrowheads="1"/>
            </p:cNvSpPr>
            <p:nvPr/>
          </p:nvSpPr>
          <p:spPr bwMode="auto">
            <a:xfrm>
              <a:off x="1729" y="2718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1" name="Oval 386"/>
            <p:cNvSpPr>
              <a:spLocks noChangeArrowheads="1"/>
            </p:cNvSpPr>
            <p:nvPr/>
          </p:nvSpPr>
          <p:spPr bwMode="auto">
            <a:xfrm>
              <a:off x="1766" y="2773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2" name="Oval 387"/>
            <p:cNvSpPr>
              <a:spLocks noChangeArrowheads="1"/>
            </p:cNvSpPr>
            <p:nvPr/>
          </p:nvSpPr>
          <p:spPr bwMode="auto">
            <a:xfrm>
              <a:off x="1778" y="2718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3" name="Oval 388"/>
            <p:cNvSpPr>
              <a:spLocks noChangeArrowheads="1"/>
            </p:cNvSpPr>
            <p:nvPr/>
          </p:nvSpPr>
          <p:spPr bwMode="auto">
            <a:xfrm>
              <a:off x="1735" y="282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4" name="Oval 389"/>
            <p:cNvSpPr>
              <a:spLocks noChangeArrowheads="1"/>
            </p:cNvSpPr>
            <p:nvPr/>
          </p:nvSpPr>
          <p:spPr bwMode="auto">
            <a:xfrm>
              <a:off x="1851" y="275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5" name="Oval 390"/>
            <p:cNvSpPr>
              <a:spLocks noChangeArrowheads="1"/>
            </p:cNvSpPr>
            <p:nvPr/>
          </p:nvSpPr>
          <p:spPr bwMode="auto">
            <a:xfrm>
              <a:off x="1821" y="2718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6" name="Oval 391"/>
            <p:cNvSpPr>
              <a:spLocks noChangeArrowheads="1"/>
            </p:cNvSpPr>
            <p:nvPr/>
          </p:nvSpPr>
          <p:spPr bwMode="auto">
            <a:xfrm>
              <a:off x="1723" y="2779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7" name="Oval 392"/>
            <p:cNvSpPr>
              <a:spLocks noChangeArrowheads="1"/>
            </p:cNvSpPr>
            <p:nvPr/>
          </p:nvSpPr>
          <p:spPr bwMode="auto">
            <a:xfrm>
              <a:off x="1809" y="2767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8" name="Oval 393"/>
            <p:cNvSpPr>
              <a:spLocks noChangeArrowheads="1"/>
            </p:cNvSpPr>
            <p:nvPr/>
          </p:nvSpPr>
          <p:spPr bwMode="auto">
            <a:xfrm>
              <a:off x="1778" y="282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09" name="Oval 394"/>
            <p:cNvSpPr>
              <a:spLocks noChangeArrowheads="1"/>
            </p:cNvSpPr>
            <p:nvPr/>
          </p:nvSpPr>
          <p:spPr bwMode="auto">
            <a:xfrm>
              <a:off x="1827" y="282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0" name="Oval 395"/>
            <p:cNvSpPr>
              <a:spLocks noChangeArrowheads="1"/>
            </p:cNvSpPr>
            <p:nvPr/>
          </p:nvSpPr>
          <p:spPr bwMode="auto">
            <a:xfrm>
              <a:off x="1863" y="2840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1" name="Oval 396"/>
            <p:cNvSpPr>
              <a:spLocks noChangeArrowheads="1"/>
            </p:cNvSpPr>
            <p:nvPr/>
          </p:nvSpPr>
          <p:spPr bwMode="auto">
            <a:xfrm>
              <a:off x="1821" y="286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2" name="Oval 397"/>
            <p:cNvSpPr>
              <a:spLocks noChangeArrowheads="1"/>
            </p:cNvSpPr>
            <p:nvPr/>
          </p:nvSpPr>
          <p:spPr bwMode="auto">
            <a:xfrm>
              <a:off x="1778" y="2876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3" name="Oval 398"/>
            <p:cNvSpPr>
              <a:spLocks noChangeArrowheads="1"/>
            </p:cNvSpPr>
            <p:nvPr/>
          </p:nvSpPr>
          <p:spPr bwMode="auto">
            <a:xfrm>
              <a:off x="1735" y="2876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4" name="Oval 399"/>
            <p:cNvSpPr>
              <a:spLocks noChangeArrowheads="1"/>
            </p:cNvSpPr>
            <p:nvPr/>
          </p:nvSpPr>
          <p:spPr bwMode="auto">
            <a:xfrm>
              <a:off x="1748" y="2919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5" name="Oval 400"/>
            <p:cNvSpPr>
              <a:spLocks noChangeArrowheads="1"/>
            </p:cNvSpPr>
            <p:nvPr/>
          </p:nvSpPr>
          <p:spPr bwMode="auto">
            <a:xfrm>
              <a:off x="1796" y="2919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6" name="Oval 401"/>
            <p:cNvSpPr>
              <a:spLocks noChangeArrowheads="1"/>
            </p:cNvSpPr>
            <p:nvPr/>
          </p:nvSpPr>
          <p:spPr bwMode="auto">
            <a:xfrm>
              <a:off x="1839" y="2919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7" name="Oval 402"/>
            <p:cNvSpPr>
              <a:spLocks noChangeArrowheads="1"/>
            </p:cNvSpPr>
            <p:nvPr/>
          </p:nvSpPr>
          <p:spPr bwMode="auto">
            <a:xfrm>
              <a:off x="1876" y="2955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8" name="Oval 403"/>
            <p:cNvSpPr>
              <a:spLocks noChangeArrowheads="1"/>
            </p:cNvSpPr>
            <p:nvPr/>
          </p:nvSpPr>
          <p:spPr bwMode="auto">
            <a:xfrm>
              <a:off x="1833" y="2974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19" name="Oval 404"/>
            <p:cNvSpPr>
              <a:spLocks noChangeArrowheads="1"/>
            </p:cNvSpPr>
            <p:nvPr/>
          </p:nvSpPr>
          <p:spPr bwMode="auto">
            <a:xfrm>
              <a:off x="1790" y="2986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0" name="Oval 405"/>
            <p:cNvSpPr>
              <a:spLocks noChangeArrowheads="1"/>
            </p:cNvSpPr>
            <p:nvPr/>
          </p:nvSpPr>
          <p:spPr bwMode="auto">
            <a:xfrm>
              <a:off x="1748" y="2992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1" name="Oval 406"/>
            <p:cNvSpPr>
              <a:spLocks noChangeArrowheads="1"/>
            </p:cNvSpPr>
            <p:nvPr/>
          </p:nvSpPr>
          <p:spPr bwMode="auto">
            <a:xfrm>
              <a:off x="1754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2" name="Line 407"/>
            <p:cNvSpPr>
              <a:spLocks noChangeShapeType="1"/>
            </p:cNvSpPr>
            <p:nvPr/>
          </p:nvSpPr>
          <p:spPr bwMode="auto">
            <a:xfrm>
              <a:off x="1565" y="2718"/>
              <a:ext cx="277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723" name="Line 408"/>
            <p:cNvSpPr>
              <a:spLocks noChangeShapeType="1"/>
            </p:cNvSpPr>
            <p:nvPr/>
          </p:nvSpPr>
          <p:spPr bwMode="auto">
            <a:xfrm>
              <a:off x="1540" y="3083"/>
              <a:ext cx="279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724" name="Oval 409"/>
            <p:cNvSpPr>
              <a:spLocks noChangeArrowheads="1"/>
            </p:cNvSpPr>
            <p:nvPr/>
          </p:nvSpPr>
          <p:spPr bwMode="auto">
            <a:xfrm>
              <a:off x="2077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5" name="Oval 410"/>
            <p:cNvSpPr>
              <a:spLocks noChangeArrowheads="1"/>
            </p:cNvSpPr>
            <p:nvPr/>
          </p:nvSpPr>
          <p:spPr bwMode="auto">
            <a:xfrm>
              <a:off x="2119" y="272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6" name="Oval 411"/>
            <p:cNvSpPr>
              <a:spLocks noChangeArrowheads="1"/>
            </p:cNvSpPr>
            <p:nvPr/>
          </p:nvSpPr>
          <p:spPr bwMode="auto">
            <a:xfrm>
              <a:off x="2071" y="272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7" name="Oval 412"/>
            <p:cNvSpPr>
              <a:spLocks noChangeArrowheads="1"/>
            </p:cNvSpPr>
            <p:nvPr/>
          </p:nvSpPr>
          <p:spPr bwMode="auto">
            <a:xfrm>
              <a:off x="2162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8" name="Oval 413"/>
            <p:cNvSpPr>
              <a:spLocks noChangeArrowheads="1"/>
            </p:cNvSpPr>
            <p:nvPr/>
          </p:nvSpPr>
          <p:spPr bwMode="auto">
            <a:xfrm>
              <a:off x="2412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29" name="Oval 414"/>
            <p:cNvSpPr>
              <a:spLocks noChangeArrowheads="1"/>
            </p:cNvSpPr>
            <p:nvPr/>
          </p:nvSpPr>
          <p:spPr bwMode="auto">
            <a:xfrm>
              <a:off x="2461" y="272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0" name="Oval 415"/>
            <p:cNvSpPr>
              <a:spLocks noChangeArrowheads="1"/>
            </p:cNvSpPr>
            <p:nvPr/>
          </p:nvSpPr>
          <p:spPr bwMode="auto">
            <a:xfrm>
              <a:off x="2503" y="272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1" name="Oval 416"/>
            <p:cNvSpPr>
              <a:spLocks noChangeArrowheads="1"/>
            </p:cNvSpPr>
            <p:nvPr/>
          </p:nvSpPr>
          <p:spPr bwMode="auto">
            <a:xfrm>
              <a:off x="2869" y="2754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2" name="Oval 417"/>
            <p:cNvSpPr>
              <a:spLocks noChangeArrowheads="1"/>
            </p:cNvSpPr>
            <p:nvPr/>
          </p:nvSpPr>
          <p:spPr bwMode="auto">
            <a:xfrm>
              <a:off x="2796" y="272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3" name="Oval 418"/>
            <p:cNvSpPr>
              <a:spLocks noChangeArrowheads="1"/>
            </p:cNvSpPr>
            <p:nvPr/>
          </p:nvSpPr>
          <p:spPr bwMode="auto">
            <a:xfrm>
              <a:off x="2838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4" name="Oval 419"/>
            <p:cNvSpPr>
              <a:spLocks noChangeArrowheads="1"/>
            </p:cNvSpPr>
            <p:nvPr/>
          </p:nvSpPr>
          <p:spPr bwMode="auto">
            <a:xfrm>
              <a:off x="3088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5" name="Oval 420"/>
            <p:cNvSpPr>
              <a:spLocks noChangeArrowheads="1"/>
            </p:cNvSpPr>
            <p:nvPr/>
          </p:nvSpPr>
          <p:spPr bwMode="auto">
            <a:xfrm>
              <a:off x="3179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6" name="Oval 421"/>
            <p:cNvSpPr>
              <a:spLocks noChangeArrowheads="1"/>
            </p:cNvSpPr>
            <p:nvPr/>
          </p:nvSpPr>
          <p:spPr bwMode="auto">
            <a:xfrm>
              <a:off x="3137" y="272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7" name="Oval 422"/>
            <p:cNvSpPr>
              <a:spLocks noChangeArrowheads="1"/>
            </p:cNvSpPr>
            <p:nvPr/>
          </p:nvSpPr>
          <p:spPr bwMode="auto">
            <a:xfrm>
              <a:off x="3533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8" name="Oval 423"/>
            <p:cNvSpPr>
              <a:spLocks noChangeArrowheads="1"/>
            </p:cNvSpPr>
            <p:nvPr/>
          </p:nvSpPr>
          <p:spPr bwMode="auto">
            <a:xfrm>
              <a:off x="3448" y="272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39" name="Oval 424"/>
            <p:cNvSpPr>
              <a:spLocks noChangeArrowheads="1"/>
            </p:cNvSpPr>
            <p:nvPr/>
          </p:nvSpPr>
          <p:spPr bwMode="auto">
            <a:xfrm>
              <a:off x="3490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0" name="Oval 425"/>
            <p:cNvSpPr>
              <a:spLocks noChangeArrowheads="1"/>
            </p:cNvSpPr>
            <p:nvPr/>
          </p:nvSpPr>
          <p:spPr bwMode="auto">
            <a:xfrm>
              <a:off x="3521" y="2773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1" name="Oval 426"/>
            <p:cNvSpPr>
              <a:spLocks noChangeArrowheads="1"/>
            </p:cNvSpPr>
            <p:nvPr/>
          </p:nvSpPr>
          <p:spPr bwMode="auto">
            <a:xfrm>
              <a:off x="3825" y="272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2" name="Oval 427"/>
            <p:cNvSpPr>
              <a:spLocks noChangeArrowheads="1"/>
            </p:cNvSpPr>
            <p:nvPr/>
          </p:nvSpPr>
          <p:spPr bwMode="auto">
            <a:xfrm>
              <a:off x="3868" y="272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3" name="Oval 428"/>
            <p:cNvSpPr>
              <a:spLocks noChangeArrowheads="1"/>
            </p:cNvSpPr>
            <p:nvPr/>
          </p:nvSpPr>
          <p:spPr bwMode="auto">
            <a:xfrm>
              <a:off x="2119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4" name="Oval 429"/>
            <p:cNvSpPr>
              <a:spLocks noChangeArrowheads="1"/>
            </p:cNvSpPr>
            <p:nvPr/>
          </p:nvSpPr>
          <p:spPr bwMode="auto">
            <a:xfrm>
              <a:off x="2168" y="3035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5" name="Oval 430"/>
            <p:cNvSpPr>
              <a:spLocks noChangeArrowheads="1"/>
            </p:cNvSpPr>
            <p:nvPr/>
          </p:nvSpPr>
          <p:spPr bwMode="auto">
            <a:xfrm>
              <a:off x="2418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6" name="Oval 431"/>
            <p:cNvSpPr>
              <a:spLocks noChangeArrowheads="1"/>
            </p:cNvSpPr>
            <p:nvPr/>
          </p:nvSpPr>
          <p:spPr bwMode="auto">
            <a:xfrm>
              <a:off x="2467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7" name="Oval 432"/>
            <p:cNvSpPr>
              <a:spLocks noChangeArrowheads="1"/>
            </p:cNvSpPr>
            <p:nvPr/>
          </p:nvSpPr>
          <p:spPr bwMode="auto">
            <a:xfrm>
              <a:off x="2509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8" name="Oval 433"/>
            <p:cNvSpPr>
              <a:spLocks noChangeArrowheads="1"/>
            </p:cNvSpPr>
            <p:nvPr/>
          </p:nvSpPr>
          <p:spPr bwMode="auto">
            <a:xfrm>
              <a:off x="3210" y="275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49" name="Oval 434"/>
            <p:cNvSpPr>
              <a:spLocks noChangeArrowheads="1"/>
            </p:cNvSpPr>
            <p:nvPr/>
          </p:nvSpPr>
          <p:spPr bwMode="auto">
            <a:xfrm>
              <a:off x="2796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0" name="Oval 435"/>
            <p:cNvSpPr>
              <a:spLocks noChangeArrowheads="1"/>
            </p:cNvSpPr>
            <p:nvPr/>
          </p:nvSpPr>
          <p:spPr bwMode="auto">
            <a:xfrm>
              <a:off x="2747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1" name="Oval 436"/>
            <p:cNvSpPr>
              <a:spLocks noChangeArrowheads="1"/>
            </p:cNvSpPr>
            <p:nvPr/>
          </p:nvSpPr>
          <p:spPr bwMode="auto">
            <a:xfrm>
              <a:off x="3094" y="3035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2" name="Oval 437"/>
            <p:cNvSpPr>
              <a:spLocks noChangeArrowheads="1"/>
            </p:cNvSpPr>
            <p:nvPr/>
          </p:nvSpPr>
          <p:spPr bwMode="auto">
            <a:xfrm>
              <a:off x="3137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3" name="Oval 438"/>
            <p:cNvSpPr>
              <a:spLocks noChangeArrowheads="1"/>
            </p:cNvSpPr>
            <p:nvPr/>
          </p:nvSpPr>
          <p:spPr bwMode="auto">
            <a:xfrm>
              <a:off x="3167" y="2767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4" name="Oval 439"/>
            <p:cNvSpPr>
              <a:spLocks noChangeArrowheads="1"/>
            </p:cNvSpPr>
            <p:nvPr/>
          </p:nvSpPr>
          <p:spPr bwMode="auto">
            <a:xfrm>
              <a:off x="3448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5" name="Oval 440"/>
            <p:cNvSpPr>
              <a:spLocks noChangeArrowheads="1"/>
            </p:cNvSpPr>
            <p:nvPr/>
          </p:nvSpPr>
          <p:spPr bwMode="auto">
            <a:xfrm>
              <a:off x="3490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6" name="Oval 441"/>
            <p:cNvSpPr>
              <a:spLocks noChangeArrowheads="1"/>
            </p:cNvSpPr>
            <p:nvPr/>
          </p:nvSpPr>
          <p:spPr bwMode="auto">
            <a:xfrm>
              <a:off x="3539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7" name="Oval 442"/>
            <p:cNvSpPr>
              <a:spLocks noChangeArrowheads="1"/>
            </p:cNvSpPr>
            <p:nvPr/>
          </p:nvSpPr>
          <p:spPr bwMode="auto">
            <a:xfrm>
              <a:off x="3825" y="303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8" name="Oval 443"/>
            <p:cNvSpPr>
              <a:spLocks noChangeArrowheads="1"/>
            </p:cNvSpPr>
            <p:nvPr/>
          </p:nvSpPr>
          <p:spPr bwMode="auto">
            <a:xfrm>
              <a:off x="3478" y="2779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59" name="Oval 444"/>
            <p:cNvSpPr>
              <a:spLocks noChangeArrowheads="1"/>
            </p:cNvSpPr>
            <p:nvPr/>
          </p:nvSpPr>
          <p:spPr bwMode="auto">
            <a:xfrm>
              <a:off x="3783" y="3035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0" name="Oval 445"/>
            <p:cNvSpPr>
              <a:spLocks noChangeArrowheads="1"/>
            </p:cNvSpPr>
            <p:nvPr/>
          </p:nvSpPr>
          <p:spPr bwMode="auto">
            <a:xfrm>
              <a:off x="2192" y="275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1" name="Oval 446"/>
            <p:cNvSpPr>
              <a:spLocks noChangeArrowheads="1"/>
            </p:cNvSpPr>
            <p:nvPr/>
          </p:nvSpPr>
          <p:spPr bwMode="auto">
            <a:xfrm>
              <a:off x="2150" y="2767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2" name="Oval 447"/>
            <p:cNvSpPr>
              <a:spLocks noChangeArrowheads="1"/>
            </p:cNvSpPr>
            <p:nvPr/>
          </p:nvSpPr>
          <p:spPr bwMode="auto">
            <a:xfrm>
              <a:off x="2107" y="2779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3" name="Oval 448"/>
            <p:cNvSpPr>
              <a:spLocks noChangeArrowheads="1"/>
            </p:cNvSpPr>
            <p:nvPr/>
          </p:nvSpPr>
          <p:spPr bwMode="auto">
            <a:xfrm>
              <a:off x="2064" y="2785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4" name="Oval 449"/>
            <p:cNvSpPr>
              <a:spLocks noChangeArrowheads="1"/>
            </p:cNvSpPr>
            <p:nvPr/>
          </p:nvSpPr>
          <p:spPr bwMode="auto">
            <a:xfrm>
              <a:off x="2083" y="282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5" name="Oval 450"/>
            <p:cNvSpPr>
              <a:spLocks noChangeArrowheads="1"/>
            </p:cNvSpPr>
            <p:nvPr/>
          </p:nvSpPr>
          <p:spPr bwMode="auto">
            <a:xfrm>
              <a:off x="2125" y="282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6" name="Oval 451"/>
            <p:cNvSpPr>
              <a:spLocks noChangeArrowheads="1"/>
            </p:cNvSpPr>
            <p:nvPr/>
          </p:nvSpPr>
          <p:spPr bwMode="auto">
            <a:xfrm>
              <a:off x="2168" y="282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7" name="Oval 452"/>
            <p:cNvSpPr>
              <a:spLocks noChangeArrowheads="1"/>
            </p:cNvSpPr>
            <p:nvPr/>
          </p:nvSpPr>
          <p:spPr bwMode="auto">
            <a:xfrm>
              <a:off x="2199" y="284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8" name="Oval 453"/>
            <p:cNvSpPr>
              <a:spLocks noChangeArrowheads="1"/>
            </p:cNvSpPr>
            <p:nvPr/>
          </p:nvSpPr>
          <p:spPr bwMode="auto">
            <a:xfrm>
              <a:off x="2162" y="286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69" name="Oval 454"/>
            <p:cNvSpPr>
              <a:spLocks noChangeArrowheads="1"/>
            </p:cNvSpPr>
            <p:nvPr/>
          </p:nvSpPr>
          <p:spPr bwMode="auto">
            <a:xfrm>
              <a:off x="2119" y="2876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0" name="Oval 455"/>
            <p:cNvSpPr>
              <a:spLocks noChangeArrowheads="1"/>
            </p:cNvSpPr>
            <p:nvPr/>
          </p:nvSpPr>
          <p:spPr bwMode="auto">
            <a:xfrm>
              <a:off x="2077" y="289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1" name="Oval 456"/>
            <p:cNvSpPr>
              <a:spLocks noChangeArrowheads="1"/>
            </p:cNvSpPr>
            <p:nvPr/>
          </p:nvSpPr>
          <p:spPr bwMode="auto">
            <a:xfrm>
              <a:off x="2058" y="293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2" name="Oval 457"/>
            <p:cNvSpPr>
              <a:spLocks noChangeArrowheads="1"/>
            </p:cNvSpPr>
            <p:nvPr/>
          </p:nvSpPr>
          <p:spPr bwMode="auto">
            <a:xfrm>
              <a:off x="2107" y="293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3" name="Oval 458"/>
            <p:cNvSpPr>
              <a:spLocks noChangeArrowheads="1"/>
            </p:cNvSpPr>
            <p:nvPr/>
          </p:nvSpPr>
          <p:spPr bwMode="auto">
            <a:xfrm>
              <a:off x="2150" y="2931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4" name="Oval 459"/>
            <p:cNvSpPr>
              <a:spLocks noChangeArrowheads="1"/>
            </p:cNvSpPr>
            <p:nvPr/>
          </p:nvSpPr>
          <p:spPr bwMode="auto">
            <a:xfrm>
              <a:off x="2192" y="2949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5" name="Oval 460"/>
            <p:cNvSpPr>
              <a:spLocks noChangeArrowheads="1"/>
            </p:cNvSpPr>
            <p:nvPr/>
          </p:nvSpPr>
          <p:spPr bwMode="auto">
            <a:xfrm>
              <a:off x="2150" y="2974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6" name="Oval 461"/>
            <p:cNvSpPr>
              <a:spLocks noChangeArrowheads="1"/>
            </p:cNvSpPr>
            <p:nvPr/>
          </p:nvSpPr>
          <p:spPr bwMode="auto">
            <a:xfrm>
              <a:off x="2113" y="2986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7" name="Oval 462"/>
            <p:cNvSpPr>
              <a:spLocks noChangeArrowheads="1"/>
            </p:cNvSpPr>
            <p:nvPr/>
          </p:nvSpPr>
          <p:spPr bwMode="auto">
            <a:xfrm>
              <a:off x="2071" y="2992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8" name="Oval 463"/>
            <p:cNvSpPr>
              <a:spLocks noChangeArrowheads="1"/>
            </p:cNvSpPr>
            <p:nvPr/>
          </p:nvSpPr>
          <p:spPr bwMode="auto">
            <a:xfrm>
              <a:off x="2521" y="2767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79" name="Oval 464"/>
            <p:cNvSpPr>
              <a:spLocks noChangeArrowheads="1"/>
            </p:cNvSpPr>
            <p:nvPr/>
          </p:nvSpPr>
          <p:spPr bwMode="auto">
            <a:xfrm>
              <a:off x="2479" y="2773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0" name="Oval 465"/>
            <p:cNvSpPr>
              <a:spLocks noChangeArrowheads="1"/>
            </p:cNvSpPr>
            <p:nvPr/>
          </p:nvSpPr>
          <p:spPr bwMode="auto">
            <a:xfrm>
              <a:off x="2430" y="2785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1" name="Oval 466"/>
            <p:cNvSpPr>
              <a:spLocks noChangeArrowheads="1"/>
            </p:cNvSpPr>
            <p:nvPr/>
          </p:nvSpPr>
          <p:spPr bwMode="auto">
            <a:xfrm>
              <a:off x="2387" y="279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2" name="Oval 467"/>
            <p:cNvSpPr>
              <a:spLocks noChangeArrowheads="1"/>
            </p:cNvSpPr>
            <p:nvPr/>
          </p:nvSpPr>
          <p:spPr bwMode="auto">
            <a:xfrm>
              <a:off x="2418" y="282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3" name="Oval 468"/>
            <p:cNvSpPr>
              <a:spLocks noChangeArrowheads="1"/>
            </p:cNvSpPr>
            <p:nvPr/>
          </p:nvSpPr>
          <p:spPr bwMode="auto">
            <a:xfrm>
              <a:off x="2467" y="2827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4" name="Oval 469"/>
            <p:cNvSpPr>
              <a:spLocks noChangeArrowheads="1"/>
            </p:cNvSpPr>
            <p:nvPr/>
          </p:nvSpPr>
          <p:spPr bwMode="auto">
            <a:xfrm>
              <a:off x="2509" y="2821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5" name="Oval 470"/>
            <p:cNvSpPr>
              <a:spLocks noChangeArrowheads="1"/>
            </p:cNvSpPr>
            <p:nvPr/>
          </p:nvSpPr>
          <p:spPr bwMode="auto">
            <a:xfrm>
              <a:off x="2534" y="2858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6" name="Oval 471"/>
            <p:cNvSpPr>
              <a:spLocks noChangeArrowheads="1"/>
            </p:cNvSpPr>
            <p:nvPr/>
          </p:nvSpPr>
          <p:spPr bwMode="auto">
            <a:xfrm>
              <a:off x="2497" y="2870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7" name="Oval 472"/>
            <p:cNvSpPr>
              <a:spLocks noChangeArrowheads="1"/>
            </p:cNvSpPr>
            <p:nvPr/>
          </p:nvSpPr>
          <p:spPr bwMode="auto">
            <a:xfrm>
              <a:off x="2454" y="2888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8" name="Oval 473"/>
            <p:cNvSpPr>
              <a:spLocks noChangeArrowheads="1"/>
            </p:cNvSpPr>
            <p:nvPr/>
          </p:nvSpPr>
          <p:spPr bwMode="auto">
            <a:xfrm>
              <a:off x="2412" y="289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89" name="Oval 474"/>
            <p:cNvSpPr>
              <a:spLocks noChangeArrowheads="1"/>
            </p:cNvSpPr>
            <p:nvPr/>
          </p:nvSpPr>
          <p:spPr bwMode="auto">
            <a:xfrm>
              <a:off x="2436" y="292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0" name="Oval 475"/>
            <p:cNvSpPr>
              <a:spLocks noChangeArrowheads="1"/>
            </p:cNvSpPr>
            <p:nvPr/>
          </p:nvSpPr>
          <p:spPr bwMode="auto">
            <a:xfrm>
              <a:off x="2479" y="2931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1" name="Oval 476"/>
            <p:cNvSpPr>
              <a:spLocks noChangeArrowheads="1"/>
            </p:cNvSpPr>
            <p:nvPr/>
          </p:nvSpPr>
          <p:spPr bwMode="auto">
            <a:xfrm>
              <a:off x="2515" y="293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2" name="Oval 477"/>
            <p:cNvSpPr>
              <a:spLocks noChangeArrowheads="1"/>
            </p:cNvSpPr>
            <p:nvPr/>
          </p:nvSpPr>
          <p:spPr bwMode="auto">
            <a:xfrm>
              <a:off x="2546" y="2961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3" name="Oval 478"/>
            <p:cNvSpPr>
              <a:spLocks noChangeArrowheads="1"/>
            </p:cNvSpPr>
            <p:nvPr/>
          </p:nvSpPr>
          <p:spPr bwMode="auto">
            <a:xfrm>
              <a:off x="2503" y="2980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4" name="Oval 479"/>
            <p:cNvSpPr>
              <a:spLocks noChangeArrowheads="1"/>
            </p:cNvSpPr>
            <p:nvPr/>
          </p:nvSpPr>
          <p:spPr bwMode="auto">
            <a:xfrm>
              <a:off x="2461" y="299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5" name="Oval 480"/>
            <p:cNvSpPr>
              <a:spLocks noChangeArrowheads="1"/>
            </p:cNvSpPr>
            <p:nvPr/>
          </p:nvSpPr>
          <p:spPr bwMode="auto">
            <a:xfrm>
              <a:off x="2418" y="2998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6" name="Oval 481"/>
            <p:cNvSpPr>
              <a:spLocks noChangeArrowheads="1"/>
            </p:cNvSpPr>
            <p:nvPr/>
          </p:nvSpPr>
          <p:spPr bwMode="auto">
            <a:xfrm>
              <a:off x="2826" y="2773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7" name="Oval 482"/>
            <p:cNvSpPr>
              <a:spLocks noChangeArrowheads="1"/>
            </p:cNvSpPr>
            <p:nvPr/>
          </p:nvSpPr>
          <p:spPr bwMode="auto">
            <a:xfrm>
              <a:off x="2790" y="2785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8" name="Oval 483"/>
            <p:cNvSpPr>
              <a:spLocks noChangeArrowheads="1"/>
            </p:cNvSpPr>
            <p:nvPr/>
          </p:nvSpPr>
          <p:spPr bwMode="auto">
            <a:xfrm>
              <a:off x="2741" y="279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799" name="Oval 484"/>
            <p:cNvSpPr>
              <a:spLocks noChangeArrowheads="1"/>
            </p:cNvSpPr>
            <p:nvPr/>
          </p:nvSpPr>
          <p:spPr bwMode="auto">
            <a:xfrm>
              <a:off x="2777" y="2821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7" name="Group 485"/>
          <p:cNvGrpSpPr>
            <a:grpSpLocks/>
          </p:cNvGrpSpPr>
          <p:nvPr/>
        </p:nvGrpSpPr>
        <p:grpSpPr bwMode="auto">
          <a:xfrm>
            <a:off x="2784475" y="1543050"/>
            <a:ext cx="3632200" cy="4727575"/>
            <a:chOff x="1754" y="972"/>
            <a:chExt cx="2288" cy="2978"/>
          </a:xfrm>
        </p:grpSpPr>
        <p:sp>
          <p:nvSpPr>
            <p:cNvPr id="54400" name="Oval 486"/>
            <p:cNvSpPr>
              <a:spLocks noChangeArrowheads="1"/>
            </p:cNvSpPr>
            <p:nvPr/>
          </p:nvSpPr>
          <p:spPr bwMode="auto">
            <a:xfrm>
              <a:off x="2814" y="2827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1" name="Oval 487"/>
            <p:cNvSpPr>
              <a:spLocks noChangeArrowheads="1"/>
            </p:cNvSpPr>
            <p:nvPr/>
          </p:nvSpPr>
          <p:spPr bwMode="auto">
            <a:xfrm>
              <a:off x="2863" y="2827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2" name="Oval 488"/>
            <p:cNvSpPr>
              <a:spLocks noChangeArrowheads="1"/>
            </p:cNvSpPr>
            <p:nvPr/>
          </p:nvSpPr>
          <p:spPr bwMode="auto">
            <a:xfrm>
              <a:off x="2893" y="2852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3" name="Oval 489"/>
            <p:cNvSpPr>
              <a:spLocks noChangeArrowheads="1"/>
            </p:cNvSpPr>
            <p:nvPr/>
          </p:nvSpPr>
          <p:spPr bwMode="auto">
            <a:xfrm>
              <a:off x="2850" y="2870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4" name="Oval 490"/>
            <p:cNvSpPr>
              <a:spLocks noChangeArrowheads="1"/>
            </p:cNvSpPr>
            <p:nvPr/>
          </p:nvSpPr>
          <p:spPr bwMode="auto">
            <a:xfrm>
              <a:off x="2808" y="288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5" name="Oval 491"/>
            <p:cNvSpPr>
              <a:spLocks noChangeArrowheads="1"/>
            </p:cNvSpPr>
            <p:nvPr/>
          </p:nvSpPr>
          <p:spPr bwMode="auto">
            <a:xfrm>
              <a:off x="2765" y="2888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6" name="Oval 492"/>
            <p:cNvSpPr>
              <a:spLocks noChangeArrowheads="1"/>
            </p:cNvSpPr>
            <p:nvPr/>
          </p:nvSpPr>
          <p:spPr bwMode="auto">
            <a:xfrm>
              <a:off x="2765" y="293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7" name="Oval 493"/>
            <p:cNvSpPr>
              <a:spLocks noChangeArrowheads="1"/>
            </p:cNvSpPr>
            <p:nvPr/>
          </p:nvSpPr>
          <p:spPr bwMode="auto">
            <a:xfrm>
              <a:off x="2814" y="293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8" name="Oval 494"/>
            <p:cNvSpPr>
              <a:spLocks noChangeArrowheads="1"/>
            </p:cNvSpPr>
            <p:nvPr/>
          </p:nvSpPr>
          <p:spPr bwMode="auto">
            <a:xfrm>
              <a:off x="2857" y="2931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09" name="Oval 495"/>
            <p:cNvSpPr>
              <a:spLocks noChangeArrowheads="1"/>
            </p:cNvSpPr>
            <p:nvPr/>
          </p:nvSpPr>
          <p:spPr bwMode="auto">
            <a:xfrm>
              <a:off x="2893" y="2961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0" name="Oval 496"/>
            <p:cNvSpPr>
              <a:spLocks noChangeArrowheads="1"/>
            </p:cNvSpPr>
            <p:nvPr/>
          </p:nvSpPr>
          <p:spPr bwMode="auto">
            <a:xfrm>
              <a:off x="2850" y="2974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1" name="Oval 497"/>
            <p:cNvSpPr>
              <a:spLocks noChangeArrowheads="1"/>
            </p:cNvSpPr>
            <p:nvPr/>
          </p:nvSpPr>
          <p:spPr bwMode="auto">
            <a:xfrm>
              <a:off x="2808" y="2986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2" name="Oval 498"/>
            <p:cNvSpPr>
              <a:spLocks noChangeArrowheads="1"/>
            </p:cNvSpPr>
            <p:nvPr/>
          </p:nvSpPr>
          <p:spPr bwMode="auto">
            <a:xfrm>
              <a:off x="2765" y="2992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3" name="Oval 499"/>
            <p:cNvSpPr>
              <a:spLocks noChangeArrowheads="1"/>
            </p:cNvSpPr>
            <p:nvPr/>
          </p:nvSpPr>
          <p:spPr bwMode="auto">
            <a:xfrm>
              <a:off x="3125" y="2785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4" name="Oval 500"/>
            <p:cNvSpPr>
              <a:spLocks noChangeArrowheads="1"/>
            </p:cNvSpPr>
            <p:nvPr/>
          </p:nvSpPr>
          <p:spPr bwMode="auto">
            <a:xfrm>
              <a:off x="3082" y="279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5" name="Oval 501"/>
            <p:cNvSpPr>
              <a:spLocks noChangeArrowheads="1"/>
            </p:cNvSpPr>
            <p:nvPr/>
          </p:nvSpPr>
          <p:spPr bwMode="auto">
            <a:xfrm>
              <a:off x="3106" y="2827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6" name="Oval 502"/>
            <p:cNvSpPr>
              <a:spLocks noChangeArrowheads="1"/>
            </p:cNvSpPr>
            <p:nvPr/>
          </p:nvSpPr>
          <p:spPr bwMode="auto">
            <a:xfrm>
              <a:off x="3149" y="2827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7" name="Oval 503"/>
            <p:cNvSpPr>
              <a:spLocks noChangeArrowheads="1"/>
            </p:cNvSpPr>
            <p:nvPr/>
          </p:nvSpPr>
          <p:spPr bwMode="auto">
            <a:xfrm>
              <a:off x="3198" y="2827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8" name="Oval 504"/>
            <p:cNvSpPr>
              <a:spLocks noChangeArrowheads="1"/>
            </p:cNvSpPr>
            <p:nvPr/>
          </p:nvSpPr>
          <p:spPr bwMode="auto">
            <a:xfrm>
              <a:off x="3228" y="286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19" name="Oval 505"/>
            <p:cNvSpPr>
              <a:spLocks noChangeArrowheads="1"/>
            </p:cNvSpPr>
            <p:nvPr/>
          </p:nvSpPr>
          <p:spPr bwMode="auto">
            <a:xfrm>
              <a:off x="3186" y="2876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0" name="Oval 506"/>
            <p:cNvSpPr>
              <a:spLocks noChangeArrowheads="1"/>
            </p:cNvSpPr>
            <p:nvPr/>
          </p:nvSpPr>
          <p:spPr bwMode="auto">
            <a:xfrm>
              <a:off x="3143" y="2888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1" name="Oval 507"/>
            <p:cNvSpPr>
              <a:spLocks noChangeArrowheads="1"/>
            </p:cNvSpPr>
            <p:nvPr/>
          </p:nvSpPr>
          <p:spPr bwMode="auto">
            <a:xfrm>
              <a:off x="3100" y="2894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2" name="Oval 508"/>
            <p:cNvSpPr>
              <a:spLocks noChangeArrowheads="1"/>
            </p:cNvSpPr>
            <p:nvPr/>
          </p:nvSpPr>
          <p:spPr bwMode="auto">
            <a:xfrm>
              <a:off x="3131" y="292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3" name="Oval 509"/>
            <p:cNvSpPr>
              <a:spLocks noChangeArrowheads="1"/>
            </p:cNvSpPr>
            <p:nvPr/>
          </p:nvSpPr>
          <p:spPr bwMode="auto">
            <a:xfrm>
              <a:off x="3173" y="292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4" name="Oval 510"/>
            <p:cNvSpPr>
              <a:spLocks noChangeArrowheads="1"/>
            </p:cNvSpPr>
            <p:nvPr/>
          </p:nvSpPr>
          <p:spPr bwMode="auto">
            <a:xfrm>
              <a:off x="3222" y="2925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5" name="Oval 511"/>
            <p:cNvSpPr>
              <a:spLocks noChangeArrowheads="1"/>
            </p:cNvSpPr>
            <p:nvPr/>
          </p:nvSpPr>
          <p:spPr bwMode="auto">
            <a:xfrm>
              <a:off x="3198" y="2961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6" name="Oval 512"/>
            <p:cNvSpPr>
              <a:spLocks noChangeArrowheads="1"/>
            </p:cNvSpPr>
            <p:nvPr/>
          </p:nvSpPr>
          <p:spPr bwMode="auto">
            <a:xfrm>
              <a:off x="3161" y="2974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7" name="Oval 513"/>
            <p:cNvSpPr>
              <a:spLocks noChangeArrowheads="1"/>
            </p:cNvSpPr>
            <p:nvPr/>
          </p:nvSpPr>
          <p:spPr bwMode="auto">
            <a:xfrm>
              <a:off x="3112" y="2980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8" name="Oval 514"/>
            <p:cNvSpPr>
              <a:spLocks noChangeArrowheads="1"/>
            </p:cNvSpPr>
            <p:nvPr/>
          </p:nvSpPr>
          <p:spPr bwMode="auto">
            <a:xfrm>
              <a:off x="3076" y="2998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29" name="Oval 515"/>
            <p:cNvSpPr>
              <a:spLocks noChangeArrowheads="1"/>
            </p:cNvSpPr>
            <p:nvPr/>
          </p:nvSpPr>
          <p:spPr bwMode="auto">
            <a:xfrm>
              <a:off x="3563" y="2754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0" name="Oval 516"/>
            <p:cNvSpPr>
              <a:spLocks noChangeArrowheads="1"/>
            </p:cNvSpPr>
            <p:nvPr/>
          </p:nvSpPr>
          <p:spPr bwMode="auto">
            <a:xfrm>
              <a:off x="3435" y="2791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1" name="Oval 517"/>
            <p:cNvSpPr>
              <a:spLocks noChangeArrowheads="1"/>
            </p:cNvSpPr>
            <p:nvPr/>
          </p:nvSpPr>
          <p:spPr bwMode="auto">
            <a:xfrm>
              <a:off x="3454" y="2827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2" name="Oval 518"/>
            <p:cNvSpPr>
              <a:spLocks noChangeArrowheads="1"/>
            </p:cNvSpPr>
            <p:nvPr/>
          </p:nvSpPr>
          <p:spPr bwMode="auto">
            <a:xfrm>
              <a:off x="3496" y="2827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3" name="Oval 519"/>
            <p:cNvSpPr>
              <a:spLocks noChangeArrowheads="1"/>
            </p:cNvSpPr>
            <p:nvPr/>
          </p:nvSpPr>
          <p:spPr bwMode="auto">
            <a:xfrm>
              <a:off x="3545" y="2827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4" name="Oval 520"/>
            <p:cNvSpPr>
              <a:spLocks noChangeArrowheads="1"/>
            </p:cNvSpPr>
            <p:nvPr/>
          </p:nvSpPr>
          <p:spPr bwMode="auto">
            <a:xfrm>
              <a:off x="3576" y="2858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5" name="Oval 521"/>
            <p:cNvSpPr>
              <a:spLocks noChangeArrowheads="1"/>
            </p:cNvSpPr>
            <p:nvPr/>
          </p:nvSpPr>
          <p:spPr bwMode="auto">
            <a:xfrm>
              <a:off x="3539" y="2870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6" name="Oval 522"/>
            <p:cNvSpPr>
              <a:spLocks noChangeArrowheads="1"/>
            </p:cNvSpPr>
            <p:nvPr/>
          </p:nvSpPr>
          <p:spPr bwMode="auto">
            <a:xfrm>
              <a:off x="3496" y="288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7" name="Oval 523"/>
            <p:cNvSpPr>
              <a:spLocks noChangeArrowheads="1"/>
            </p:cNvSpPr>
            <p:nvPr/>
          </p:nvSpPr>
          <p:spPr bwMode="auto">
            <a:xfrm>
              <a:off x="3448" y="2882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8" name="Oval 524"/>
            <p:cNvSpPr>
              <a:spLocks noChangeArrowheads="1"/>
            </p:cNvSpPr>
            <p:nvPr/>
          </p:nvSpPr>
          <p:spPr bwMode="auto">
            <a:xfrm>
              <a:off x="3466" y="2925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39" name="Oval 525"/>
            <p:cNvSpPr>
              <a:spLocks noChangeArrowheads="1"/>
            </p:cNvSpPr>
            <p:nvPr/>
          </p:nvSpPr>
          <p:spPr bwMode="auto">
            <a:xfrm>
              <a:off x="3508" y="2925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0" name="Oval 526"/>
            <p:cNvSpPr>
              <a:spLocks noChangeArrowheads="1"/>
            </p:cNvSpPr>
            <p:nvPr/>
          </p:nvSpPr>
          <p:spPr bwMode="auto">
            <a:xfrm>
              <a:off x="3551" y="2925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1" name="Oval 527"/>
            <p:cNvSpPr>
              <a:spLocks noChangeArrowheads="1"/>
            </p:cNvSpPr>
            <p:nvPr/>
          </p:nvSpPr>
          <p:spPr bwMode="auto">
            <a:xfrm>
              <a:off x="3582" y="2955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2" name="Oval 528"/>
            <p:cNvSpPr>
              <a:spLocks noChangeArrowheads="1"/>
            </p:cNvSpPr>
            <p:nvPr/>
          </p:nvSpPr>
          <p:spPr bwMode="auto">
            <a:xfrm>
              <a:off x="3539" y="2968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3" name="Oval 529"/>
            <p:cNvSpPr>
              <a:spLocks noChangeArrowheads="1"/>
            </p:cNvSpPr>
            <p:nvPr/>
          </p:nvSpPr>
          <p:spPr bwMode="auto">
            <a:xfrm>
              <a:off x="3496" y="2980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4" name="Oval 530"/>
            <p:cNvSpPr>
              <a:spLocks noChangeArrowheads="1"/>
            </p:cNvSpPr>
            <p:nvPr/>
          </p:nvSpPr>
          <p:spPr bwMode="auto">
            <a:xfrm>
              <a:off x="3454" y="299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5" name="Oval 531"/>
            <p:cNvSpPr>
              <a:spLocks noChangeArrowheads="1"/>
            </p:cNvSpPr>
            <p:nvPr/>
          </p:nvSpPr>
          <p:spPr bwMode="auto">
            <a:xfrm>
              <a:off x="3898" y="2760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6" name="Oval 532"/>
            <p:cNvSpPr>
              <a:spLocks noChangeArrowheads="1"/>
            </p:cNvSpPr>
            <p:nvPr/>
          </p:nvSpPr>
          <p:spPr bwMode="auto">
            <a:xfrm>
              <a:off x="3856" y="2779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7" name="Oval 533"/>
            <p:cNvSpPr>
              <a:spLocks noChangeArrowheads="1"/>
            </p:cNvSpPr>
            <p:nvPr/>
          </p:nvSpPr>
          <p:spPr bwMode="auto">
            <a:xfrm>
              <a:off x="3813" y="279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8" name="Oval 534"/>
            <p:cNvSpPr>
              <a:spLocks noChangeArrowheads="1"/>
            </p:cNvSpPr>
            <p:nvPr/>
          </p:nvSpPr>
          <p:spPr bwMode="auto">
            <a:xfrm>
              <a:off x="3777" y="2803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49" name="Oval 535"/>
            <p:cNvSpPr>
              <a:spLocks noChangeArrowheads="1"/>
            </p:cNvSpPr>
            <p:nvPr/>
          </p:nvSpPr>
          <p:spPr bwMode="auto">
            <a:xfrm>
              <a:off x="3789" y="2840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0" name="Oval 536"/>
            <p:cNvSpPr>
              <a:spLocks noChangeArrowheads="1"/>
            </p:cNvSpPr>
            <p:nvPr/>
          </p:nvSpPr>
          <p:spPr bwMode="auto">
            <a:xfrm>
              <a:off x="3831" y="2840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1" name="Oval 537"/>
            <p:cNvSpPr>
              <a:spLocks noChangeArrowheads="1"/>
            </p:cNvSpPr>
            <p:nvPr/>
          </p:nvSpPr>
          <p:spPr bwMode="auto">
            <a:xfrm>
              <a:off x="3874" y="2840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2" name="Oval 538"/>
            <p:cNvSpPr>
              <a:spLocks noChangeArrowheads="1"/>
            </p:cNvSpPr>
            <p:nvPr/>
          </p:nvSpPr>
          <p:spPr bwMode="auto">
            <a:xfrm>
              <a:off x="3898" y="2870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3" name="Oval 539"/>
            <p:cNvSpPr>
              <a:spLocks noChangeArrowheads="1"/>
            </p:cNvSpPr>
            <p:nvPr/>
          </p:nvSpPr>
          <p:spPr bwMode="auto">
            <a:xfrm>
              <a:off x="3856" y="2882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4" name="Oval 540"/>
            <p:cNvSpPr>
              <a:spLocks noChangeArrowheads="1"/>
            </p:cNvSpPr>
            <p:nvPr/>
          </p:nvSpPr>
          <p:spPr bwMode="auto">
            <a:xfrm>
              <a:off x="3813" y="289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5" name="Oval 541"/>
            <p:cNvSpPr>
              <a:spLocks noChangeArrowheads="1"/>
            </p:cNvSpPr>
            <p:nvPr/>
          </p:nvSpPr>
          <p:spPr bwMode="auto">
            <a:xfrm>
              <a:off x="3770" y="2901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6" name="Oval 542"/>
            <p:cNvSpPr>
              <a:spLocks noChangeArrowheads="1"/>
            </p:cNvSpPr>
            <p:nvPr/>
          </p:nvSpPr>
          <p:spPr bwMode="auto">
            <a:xfrm>
              <a:off x="3783" y="2943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7" name="Oval 543"/>
            <p:cNvSpPr>
              <a:spLocks noChangeArrowheads="1"/>
            </p:cNvSpPr>
            <p:nvPr/>
          </p:nvSpPr>
          <p:spPr bwMode="auto">
            <a:xfrm>
              <a:off x="3831" y="2937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8" name="Oval 544"/>
            <p:cNvSpPr>
              <a:spLocks noChangeArrowheads="1"/>
            </p:cNvSpPr>
            <p:nvPr/>
          </p:nvSpPr>
          <p:spPr bwMode="auto">
            <a:xfrm>
              <a:off x="3874" y="2937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59" name="Oval 545"/>
            <p:cNvSpPr>
              <a:spLocks noChangeArrowheads="1"/>
            </p:cNvSpPr>
            <p:nvPr/>
          </p:nvSpPr>
          <p:spPr bwMode="auto">
            <a:xfrm>
              <a:off x="3911" y="2968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0" name="Oval 546"/>
            <p:cNvSpPr>
              <a:spLocks noChangeArrowheads="1"/>
            </p:cNvSpPr>
            <p:nvPr/>
          </p:nvSpPr>
          <p:spPr bwMode="auto">
            <a:xfrm>
              <a:off x="3868" y="2980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1" name="Oval 547"/>
            <p:cNvSpPr>
              <a:spLocks noChangeArrowheads="1"/>
            </p:cNvSpPr>
            <p:nvPr/>
          </p:nvSpPr>
          <p:spPr bwMode="auto">
            <a:xfrm>
              <a:off x="3825" y="2992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2" name="Oval 548"/>
            <p:cNvSpPr>
              <a:spLocks noChangeArrowheads="1"/>
            </p:cNvSpPr>
            <p:nvPr/>
          </p:nvSpPr>
          <p:spPr bwMode="auto">
            <a:xfrm>
              <a:off x="3777" y="299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3" name="Rectangle 549"/>
            <p:cNvSpPr>
              <a:spLocks noChangeArrowheads="1"/>
            </p:cNvSpPr>
            <p:nvPr/>
          </p:nvSpPr>
          <p:spPr bwMode="auto">
            <a:xfrm>
              <a:off x="3840" y="972"/>
              <a:ext cx="1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000">
                  <a:solidFill>
                    <a:srgbClr val="000000"/>
                  </a:solidFill>
                  <a:latin typeface="Geneva" charset="0"/>
                </a:rPr>
                <a:t>- NH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4464" name="Rectangle 550"/>
            <p:cNvSpPr>
              <a:spLocks noChangeArrowheads="1"/>
            </p:cNvSpPr>
            <p:nvPr/>
          </p:nvSpPr>
          <p:spPr bwMode="auto">
            <a:xfrm>
              <a:off x="4005" y="1008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700">
                  <a:solidFill>
                    <a:srgbClr val="000000"/>
                  </a:solidFill>
                  <a:latin typeface="Geneva" charset="0"/>
                </a:rPr>
                <a:t>2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4465" name="Oval 551"/>
            <p:cNvSpPr>
              <a:spLocks noChangeArrowheads="1"/>
            </p:cNvSpPr>
            <p:nvPr/>
          </p:nvSpPr>
          <p:spPr bwMode="auto">
            <a:xfrm>
              <a:off x="3825" y="3089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6" name="Oval 552"/>
            <p:cNvSpPr>
              <a:spLocks noChangeArrowheads="1"/>
            </p:cNvSpPr>
            <p:nvPr/>
          </p:nvSpPr>
          <p:spPr bwMode="auto">
            <a:xfrm>
              <a:off x="3825" y="3132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7" name="Oval 553"/>
            <p:cNvSpPr>
              <a:spLocks noChangeArrowheads="1"/>
            </p:cNvSpPr>
            <p:nvPr/>
          </p:nvSpPr>
          <p:spPr bwMode="auto">
            <a:xfrm>
              <a:off x="3825" y="318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8" name="Oval 554"/>
            <p:cNvSpPr>
              <a:spLocks noChangeArrowheads="1"/>
            </p:cNvSpPr>
            <p:nvPr/>
          </p:nvSpPr>
          <p:spPr bwMode="auto">
            <a:xfrm>
              <a:off x="3825" y="3224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9" name="Oval 555"/>
            <p:cNvSpPr>
              <a:spLocks noChangeArrowheads="1"/>
            </p:cNvSpPr>
            <p:nvPr/>
          </p:nvSpPr>
          <p:spPr bwMode="auto">
            <a:xfrm>
              <a:off x="3825" y="327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0" name="Oval 556"/>
            <p:cNvSpPr>
              <a:spLocks noChangeArrowheads="1"/>
            </p:cNvSpPr>
            <p:nvPr/>
          </p:nvSpPr>
          <p:spPr bwMode="auto">
            <a:xfrm>
              <a:off x="3825" y="331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1" name="Oval 557"/>
            <p:cNvSpPr>
              <a:spLocks noChangeArrowheads="1"/>
            </p:cNvSpPr>
            <p:nvPr/>
          </p:nvSpPr>
          <p:spPr bwMode="auto">
            <a:xfrm>
              <a:off x="3825" y="3364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2" name="Oval 558"/>
            <p:cNvSpPr>
              <a:spLocks noChangeArrowheads="1"/>
            </p:cNvSpPr>
            <p:nvPr/>
          </p:nvSpPr>
          <p:spPr bwMode="auto">
            <a:xfrm>
              <a:off x="3825" y="3406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3" name="Oval 559"/>
            <p:cNvSpPr>
              <a:spLocks noChangeArrowheads="1"/>
            </p:cNvSpPr>
            <p:nvPr/>
          </p:nvSpPr>
          <p:spPr bwMode="auto">
            <a:xfrm>
              <a:off x="3825" y="3455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4" name="Oval 560"/>
            <p:cNvSpPr>
              <a:spLocks noChangeArrowheads="1"/>
            </p:cNvSpPr>
            <p:nvPr/>
          </p:nvSpPr>
          <p:spPr bwMode="auto">
            <a:xfrm>
              <a:off x="3825" y="3498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5" name="Oval 561"/>
            <p:cNvSpPr>
              <a:spLocks noChangeArrowheads="1"/>
            </p:cNvSpPr>
            <p:nvPr/>
          </p:nvSpPr>
          <p:spPr bwMode="auto">
            <a:xfrm>
              <a:off x="3819" y="3540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6" name="Oval 562"/>
            <p:cNvSpPr>
              <a:spLocks noChangeArrowheads="1"/>
            </p:cNvSpPr>
            <p:nvPr/>
          </p:nvSpPr>
          <p:spPr bwMode="auto">
            <a:xfrm>
              <a:off x="3801" y="3583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7" name="Oval 563"/>
            <p:cNvSpPr>
              <a:spLocks noChangeArrowheads="1"/>
            </p:cNvSpPr>
            <p:nvPr/>
          </p:nvSpPr>
          <p:spPr bwMode="auto">
            <a:xfrm>
              <a:off x="3783" y="3626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8" name="Oval 564"/>
            <p:cNvSpPr>
              <a:spLocks noChangeArrowheads="1"/>
            </p:cNvSpPr>
            <p:nvPr/>
          </p:nvSpPr>
          <p:spPr bwMode="auto">
            <a:xfrm>
              <a:off x="3667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9" name="Oval 565"/>
            <p:cNvSpPr>
              <a:spLocks noChangeArrowheads="1"/>
            </p:cNvSpPr>
            <p:nvPr/>
          </p:nvSpPr>
          <p:spPr bwMode="auto">
            <a:xfrm>
              <a:off x="3710" y="367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0" name="Oval 566"/>
            <p:cNvSpPr>
              <a:spLocks noChangeArrowheads="1"/>
            </p:cNvSpPr>
            <p:nvPr/>
          </p:nvSpPr>
          <p:spPr bwMode="auto">
            <a:xfrm>
              <a:off x="3752" y="3656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1" name="Oval 567"/>
            <p:cNvSpPr>
              <a:spLocks noChangeArrowheads="1"/>
            </p:cNvSpPr>
            <p:nvPr/>
          </p:nvSpPr>
          <p:spPr bwMode="auto">
            <a:xfrm>
              <a:off x="3618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2" name="Oval 568"/>
            <p:cNvSpPr>
              <a:spLocks noChangeArrowheads="1"/>
            </p:cNvSpPr>
            <p:nvPr/>
          </p:nvSpPr>
          <p:spPr bwMode="auto">
            <a:xfrm>
              <a:off x="3576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3" name="Oval 569"/>
            <p:cNvSpPr>
              <a:spLocks noChangeArrowheads="1"/>
            </p:cNvSpPr>
            <p:nvPr/>
          </p:nvSpPr>
          <p:spPr bwMode="auto">
            <a:xfrm>
              <a:off x="3527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4" name="Oval 570"/>
            <p:cNvSpPr>
              <a:spLocks noChangeArrowheads="1"/>
            </p:cNvSpPr>
            <p:nvPr/>
          </p:nvSpPr>
          <p:spPr bwMode="auto">
            <a:xfrm>
              <a:off x="3484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5" name="Oval 571"/>
            <p:cNvSpPr>
              <a:spLocks noChangeArrowheads="1"/>
            </p:cNvSpPr>
            <p:nvPr/>
          </p:nvSpPr>
          <p:spPr bwMode="auto">
            <a:xfrm>
              <a:off x="3393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6" name="Oval 572"/>
            <p:cNvSpPr>
              <a:spLocks noChangeArrowheads="1"/>
            </p:cNvSpPr>
            <p:nvPr/>
          </p:nvSpPr>
          <p:spPr bwMode="auto">
            <a:xfrm>
              <a:off x="3435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7" name="Oval 573"/>
            <p:cNvSpPr>
              <a:spLocks noChangeArrowheads="1"/>
            </p:cNvSpPr>
            <p:nvPr/>
          </p:nvSpPr>
          <p:spPr bwMode="auto">
            <a:xfrm>
              <a:off x="3344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8" name="Oval 574"/>
            <p:cNvSpPr>
              <a:spLocks noChangeArrowheads="1"/>
            </p:cNvSpPr>
            <p:nvPr/>
          </p:nvSpPr>
          <p:spPr bwMode="auto">
            <a:xfrm>
              <a:off x="3301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9" name="Oval 575"/>
            <p:cNvSpPr>
              <a:spLocks noChangeArrowheads="1"/>
            </p:cNvSpPr>
            <p:nvPr/>
          </p:nvSpPr>
          <p:spPr bwMode="auto">
            <a:xfrm>
              <a:off x="3253" y="367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0" name="Oval 576"/>
            <p:cNvSpPr>
              <a:spLocks noChangeArrowheads="1"/>
            </p:cNvSpPr>
            <p:nvPr/>
          </p:nvSpPr>
          <p:spPr bwMode="auto">
            <a:xfrm>
              <a:off x="3210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1" name="Oval 577"/>
            <p:cNvSpPr>
              <a:spLocks noChangeArrowheads="1"/>
            </p:cNvSpPr>
            <p:nvPr/>
          </p:nvSpPr>
          <p:spPr bwMode="auto">
            <a:xfrm>
              <a:off x="3161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2" name="Oval 578"/>
            <p:cNvSpPr>
              <a:spLocks noChangeArrowheads="1"/>
            </p:cNvSpPr>
            <p:nvPr/>
          </p:nvSpPr>
          <p:spPr bwMode="auto">
            <a:xfrm>
              <a:off x="3119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3" name="Oval 579"/>
            <p:cNvSpPr>
              <a:spLocks noChangeArrowheads="1"/>
            </p:cNvSpPr>
            <p:nvPr/>
          </p:nvSpPr>
          <p:spPr bwMode="auto">
            <a:xfrm>
              <a:off x="3070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4" name="Oval 580"/>
            <p:cNvSpPr>
              <a:spLocks noChangeArrowheads="1"/>
            </p:cNvSpPr>
            <p:nvPr/>
          </p:nvSpPr>
          <p:spPr bwMode="auto">
            <a:xfrm>
              <a:off x="3027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5" name="Oval 581"/>
            <p:cNvSpPr>
              <a:spLocks noChangeArrowheads="1"/>
            </p:cNvSpPr>
            <p:nvPr/>
          </p:nvSpPr>
          <p:spPr bwMode="auto">
            <a:xfrm>
              <a:off x="2978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6" name="Oval 582"/>
            <p:cNvSpPr>
              <a:spLocks noChangeArrowheads="1"/>
            </p:cNvSpPr>
            <p:nvPr/>
          </p:nvSpPr>
          <p:spPr bwMode="auto">
            <a:xfrm>
              <a:off x="2936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7" name="Oval 583"/>
            <p:cNvSpPr>
              <a:spLocks noChangeArrowheads="1"/>
            </p:cNvSpPr>
            <p:nvPr/>
          </p:nvSpPr>
          <p:spPr bwMode="auto">
            <a:xfrm>
              <a:off x="2887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8" name="Oval 584"/>
            <p:cNvSpPr>
              <a:spLocks noChangeArrowheads="1"/>
            </p:cNvSpPr>
            <p:nvPr/>
          </p:nvSpPr>
          <p:spPr bwMode="auto">
            <a:xfrm>
              <a:off x="2844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9" name="Oval 585"/>
            <p:cNvSpPr>
              <a:spLocks noChangeArrowheads="1"/>
            </p:cNvSpPr>
            <p:nvPr/>
          </p:nvSpPr>
          <p:spPr bwMode="auto">
            <a:xfrm>
              <a:off x="2796" y="367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0" name="Oval 586"/>
            <p:cNvSpPr>
              <a:spLocks noChangeArrowheads="1"/>
            </p:cNvSpPr>
            <p:nvPr/>
          </p:nvSpPr>
          <p:spPr bwMode="auto">
            <a:xfrm>
              <a:off x="2753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1" name="Oval 587"/>
            <p:cNvSpPr>
              <a:spLocks noChangeArrowheads="1"/>
            </p:cNvSpPr>
            <p:nvPr/>
          </p:nvSpPr>
          <p:spPr bwMode="auto">
            <a:xfrm>
              <a:off x="2704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2" name="Oval 588"/>
            <p:cNvSpPr>
              <a:spLocks noChangeArrowheads="1"/>
            </p:cNvSpPr>
            <p:nvPr/>
          </p:nvSpPr>
          <p:spPr bwMode="auto">
            <a:xfrm>
              <a:off x="2662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3" name="Oval 589"/>
            <p:cNvSpPr>
              <a:spLocks noChangeArrowheads="1"/>
            </p:cNvSpPr>
            <p:nvPr/>
          </p:nvSpPr>
          <p:spPr bwMode="auto">
            <a:xfrm>
              <a:off x="2613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4" name="Oval 590"/>
            <p:cNvSpPr>
              <a:spLocks noChangeArrowheads="1"/>
            </p:cNvSpPr>
            <p:nvPr/>
          </p:nvSpPr>
          <p:spPr bwMode="auto">
            <a:xfrm>
              <a:off x="2570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5" name="Oval 591"/>
            <p:cNvSpPr>
              <a:spLocks noChangeArrowheads="1"/>
            </p:cNvSpPr>
            <p:nvPr/>
          </p:nvSpPr>
          <p:spPr bwMode="auto">
            <a:xfrm>
              <a:off x="2521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6" name="Oval 592"/>
            <p:cNvSpPr>
              <a:spLocks noChangeArrowheads="1"/>
            </p:cNvSpPr>
            <p:nvPr/>
          </p:nvSpPr>
          <p:spPr bwMode="auto">
            <a:xfrm>
              <a:off x="2479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7" name="Oval 593"/>
            <p:cNvSpPr>
              <a:spLocks noChangeArrowheads="1"/>
            </p:cNvSpPr>
            <p:nvPr/>
          </p:nvSpPr>
          <p:spPr bwMode="auto">
            <a:xfrm>
              <a:off x="2430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8" name="Oval 594"/>
            <p:cNvSpPr>
              <a:spLocks noChangeArrowheads="1"/>
            </p:cNvSpPr>
            <p:nvPr/>
          </p:nvSpPr>
          <p:spPr bwMode="auto">
            <a:xfrm>
              <a:off x="2387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9" name="Oval 595"/>
            <p:cNvSpPr>
              <a:spLocks noChangeArrowheads="1"/>
            </p:cNvSpPr>
            <p:nvPr/>
          </p:nvSpPr>
          <p:spPr bwMode="auto">
            <a:xfrm>
              <a:off x="2339" y="3674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0" name="Oval 596"/>
            <p:cNvSpPr>
              <a:spLocks noChangeArrowheads="1"/>
            </p:cNvSpPr>
            <p:nvPr/>
          </p:nvSpPr>
          <p:spPr bwMode="auto">
            <a:xfrm>
              <a:off x="2296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1" name="Oval 597"/>
            <p:cNvSpPr>
              <a:spLocks noChangeArrowheads="1"/>
            </p:cNvSpPr>
            <p:nvPr/>
          </p:nvSpPr>
          <p:spPr bwMode="auto">
            <a:xfrm>
              <a:off x="2247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2" name="Oval 598"/>
            <p:cNvSpPr>
              <a:spLocks noChangeArrowheads="1"/>
            </p:cNvSpPr>
            <p:nvPr/>
          </p:nvSpPr>
          <p:spPr bwMode="auto">
            <a:xfrm>
              <a:off x="2205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3" name="Oval 599"/>
            <p:cNvSpPr>
              <a:spLocks noChangeArrowheads="1"/>
            </p:cNvSpPr>
            <p:nvPr/>
          </p:nvSpPr>
          <p:spPr bwMode="auto">
            <a:xfrm>
              <a:off x="2156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4" name="Oval 600"/>
            <p:cNvSpPr>
              <a:spLocks noChangeArrowheads="1"/>
            </p:cNvSpPr>
            <p:nvPr/>
          </p:nvSpPr>
          <p:spPr bwMode="auto">
            <a:xfrm>
              <a:off x="2113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5" name="Oval 601"/>
            <p:cNvSpPr>
              <a:spLocks noChangeArrowheads="1"/>
            </p:cNvSpPr>
            <p:nvPr/>
          </p:nvSpPr>
          <p:spPr bwMode="auto">
            <a:xfrm>
              <a:off x="2064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6" name="Oval 602"/>
            <p:cNvSpPr>
              <a:spLocks noChangeArrowheads="1"/>
            </p:cNvSpPr>
            <p:nvPr/>
          </p:nvSpPr>
          <p:spPr bwMode="auto">
            <a:xfrm>
              <a:off x="2022" y="367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7" name="Oval 603"/>
            <p:cNvSpPr>
              <a:spLocks noChangeArrowheads="1"/>
            </p:cNvSpPr>
            <p:nvPr/>
          </p:nvSpPr>
          <p:spPr bwMode="auto">
            <a:xfrm>
              <a:off x="1973" y="367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8" name="Oval 604"/>
            <p:cNvSpPr>
              <a:spLocks noChangeArrowheads="1"/>
            </p:cNvSpPr>
            <p:nvPr/>
          </p:nvSpPr>
          <p:spPr bwMode="auto">
            <a:xfrm>
              <a:off x="1930" y="367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9" name="Oval 605"/>
            <p:cNvSpPr>
              <a:spLocks noChangeArrowheads="1"/>
            </p:cNvSpPr>
            <p:nvPr/>
          </p:nvSpPr>
          <p:spPr bwMode="auto">
            <a:xfrm>
              <a:off x="1888" y="3681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0" name="Oval 606"/>
            <p:cNvSpPr>
              <a:spLocks noChangeArrowheads="1"/>
            </p:cNvSpPr>
            <p:nvPr/>
          </p:nvSpPr>
          <p:spPr bwMode="auto">
            <a:xfrm>
              <a:off x="1845" y="3705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1" name="Oval 607"/>
            <p:cNvSpPr>
              <a:spLocks noChangeArrowheads="1"/>
            </p:cNvSpPr>
            <p:nvPr/>
          </p:nvSpPr>
          <p:spPr bwMode="auto">
            <a:xfrm>
              <a:off x="1827" y="374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2" name="Oval 608"/>
            <p:cNvSpPr>
              <a:spLocks noChangeArrowheads="1"/>
            </p:cNvSpPr>
            <p:nvPr/>
          </p:nvSpPr>
          <p:spPr bwMode="auto">
            <a:xfrm>
              <a:off x="1821" y="3790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3" name="Oval 609"/>
            <p:cNvSpPr>
              <a:spLocks noChangeArrowheads="1"/>
            </p:cNvSpPr>
            <p:nvPr/>
          </p:nvSpPr>
          <p:spPr bwMode="auto">
            <a:xfrm>
              <a:off x="2101" y="3876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4" name="Oval 610"/>
            <p:cNvSpPr>
              <a:spLocks noChangeArrowheads="1"/>
            </p:cNvSpPr>
            <p:nvPr/>
          </p:nvSpPr>
          <p:spPr bwMode="auto">
            <a:xfrm>
              <a:off x="1845" y="3827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5" name="Oval 611"/>
            <p:cNvSpPr>
              <a:spLocks noChangeArrowheads="1"/>
            </p:cNvSpPr>
            <p:nvPr/>
          </p:nvSpPr>
          <p:spPr bwMode="auto">
            <a:xfrm>
              <a:off x="1876" y="3857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6" name="Oval 612"/>
            <p:cNvSpPr>
              <a:spLocks noChangeArrowheads="1"/>
            </p:cNvSpPr>
            <p:nvPr/>
          </p:nvSpPr>
          <p:spPr bwMode="auto">
            <a:xfrm>
              <a:off x="1918" y="387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7" name="Oval 613"/>
            <p:cNvSpPr>
              <a:spLocks noChangeArrowheads="1"/>
            </p:cNvSpPr>
            <p:nvPr/>
          </p:nvSpPr>
          <p:spPr bwMode="auto">
            <a:xfrm>
              <a:off x="1967" y="3876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8" name="Oval 614"/>
            <p:cNvSpPr>
              <a:spLocks noChangeArrowheads="1"/>
            </p:cNvSpPr>
            <p:nvPr/>
          </p:nvSpPr>
          <p:spPr bwMode="auto">
            <a:xfrm>
              <a:off x="2010" y="387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9" name="Oval 615"/>
            <p:cNvSpPr>
              <a:spLocks noChangeArrowheads="1"/>
            </p:cNvSpPr>
            <p:nvPr/>
          </p:nvSpPr>
          <p:spPr bwMode="auto">
            <a:xfrm>
              <a:off x="2058" y="3876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0" name="Rectangle 616"/>
            <p:cNvSpPr>
              <a:spLocks noChangeArrowheads="1"/>
            </p:cNvSpPr>
            <p:nvPr/>
          </p:nvSpPr>
          <p:spPr bwMode="auto">
            <a:xfrm>
              <a:off x="2171" y="3854"/>
              <a:ext cx="28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000">
                  <a:solidFill>
                    <a:srgbClr val="000000"/>
                  </a:solidFill>
                  <a:latin typeface="Geneva" charset="0"/>
                </a:rPr>
                <a:t>- COOH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54531" name="Oval 617"/>
            <p:cNvSpPr>
              <a:spLocks noChangeArrowheads="1"/>
            </p:cNvSpPr>
            <p:nvPr/>
          </p:nvSpPr>
          <p:spPr bwMode="auto">
            <a:xfrm>
              <a:off x="1754" y="3089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2" name="Oval 618"/>
            <p:cNvSpPr>
              <a:spLocks noChangeArrowheads="1"/>
            </p:cNvSpPr>
            <p:nvPr/>
          </p:nvSpPr>
          <p:spPr bwMode="auto">
            <a:xfrm>
              <a:off x="1790" y="3114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3" name="Oval 619"/>
            <p:cNvSpPr>
              <a:spLocks noChangeArrowheads="1"/>
            </p:cNvSpPr>
            <p:nvPr/>
          </p:nvSpPr>
          <p:spPr bwMode="auto">
            <a:xfrm>
              <a:off x="1833" y="3132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4" name="Oval 620"/>
            <p:cNvSpPr>
              <a:spLocks noChangeArrowheads="1"/>
            </p:cNvSpPr>
            <p:nvPr/>
          </p:nvSpPr>
          <p:spPr bwMode="auto">
            <a:xfrm>
              <a:off x="1869" y="3144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5" name="Oval 621"/>
            <p:cNvSpPr>
              <a:spLocks noChangeArrowheads="1"/>
            </p:cNvSpPr>
            <p:nvPr/>
          </p:nvSpPr>
          <p:spPr bwMode="auto">
            <a:xfrm>
              <a:off x="1912" y="3156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6" name="Oval 622"/>
            <p:cNvSpPr>
              <a:spLocks noChangeArrowheads="1"/>
            </p:cNvSpPr>
            <p:nvPr/>
          </p:nvSpPr>
          <p:spPr bwMode="auto">
            <a:xfrm>
              <a:off x="1955" y="3163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7" name="Oval 623"/>
            <p:cNvSpPr>
              <a:spLocks noChangeArrowheads="1"/>
            </p:cNvSpPr>
            <p:nvPr/>
          </p:nvSpPr>
          <p:spPr bwMode="auto">
            <a:xfrm>
              <a:off x="1997" y="3156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8" name="Oval 624"/>
            <p:cNvSpPr>
              <a:spLocks noChangeArrowheads="1"/>
            </p:cNvSpPr>
            <p:nvPr/>
          </p:nvSpPr>
          <p:spPr bwMode="auto">
            <a:xfrm>
              <a:off x="2040" y="3150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9" name="Oval 625"/>
            <p:cNvSpPr>
              <a:spLocks noChangeArrowheads="1"/>
            </p:cNvSpPr>
            <p:nvPr/>
          </p:nvSpPr>
          <p:spPr bwMode="auto">
            <a:xfrm>
              <a:off x="2083" y="313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0" name="Oval 626"/>
            <p:cNvSpPr>
              <a:spLocks noChangeArrowheads="1"/>
            </p:cNvSpPr>
            <p:nvPr/>
          </p:nvSpPr>
          <p:spPr bwMode="auto">
            <a:xfrm>
              <a:off x="2125" y="3114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1" name="Oval 627"/>
            <p:cNvSpPr>
              <a:spLocks noChangeArrowheads="1"/>
            </p:cNvSpPr>
            <p:nvPr/>
          </p:nvSpPr>
          <p:spPr bwMode="auto">
            <a:xfrm>
              <a:off x="2162" y="3089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2" name="Oval 628"/>
            <p:cNvSpPr>
              <a:spLocks noChangeArrowheads="1"/>
            </p:cNvSpPr>
            <p:nvPr/>
          </p:nvSpPr>
          <p:spPr bwMode="auto">
            <a:xfrm>
              <a:off x="2071" y="2675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3" name="Oval 629"/>
            <p:cNvSpPr>
              <a:spLocks noChangeArrowheads="1"/>
            </p:cNvSpPr>
            <p:nvPr/>
          </p:nvSpPr>
          <p:spPr bwMode="auto">
            <a:xfrm>
              <a:off x="2071" y="2626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4" name="Oval 630"/>
            <p:cNvSpPr>
              <a:spLocks noChangeArrowheads="1"/>
            </p:cNvSpPr>
            <p:nvPr/>
          </p:nvSpPr>
          <p:spPr bwMode="auto">
            <a:xfrm>
              <a:off x="2071" y="2584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5" name="Oval 631"/>
            <p:cNvSpPr>
              <a:spLocks noChangeArrowheads="1"/>
            </p:cNvSpPr>
            <p:nvPr/>
          </p:nvSpPr>
          <p:spPr bwMode="auto">
            <a:xfrm>
              <a:off x="2071" y="2535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6" name="Oval 632"/>
            <p:cNvSpPr>
              <a:spLocks noChangeArrowheads="1"/>
            </p:cNvSpPr>
            <p:nvPr/>
          </p:nvSpPr>
          <p:spPr bwMode="auto">
            <a:xfrm>
              <a:off x="2071" y="244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7" name="Oval 633"/>
            <p:cNvSpPr>
              <a:spLocks noChangeArrowheads="1"/>
            </p:cNvSpPr>
            <p:nvPr/>
          </p:nvSpPr>
          <p:spPr bwMode="auto">
            <a:xfrm>
              <a:off x="2083" y="2401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8" name="Oval 634"/>
            <p:cNvSpPr>
              <a:spLocks noChangeArrowheads="1"/>
            </p:cNvSpPr>
            <p:nvPr/>
          </p:nvSpPr>
          <p:spPr bwMode="auto">
            <a:xfrm>
              <a:off x="2095" y="236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9" name="Oval 635"/>
            <p:cNvSpPr>
              <a:spLocks noChangeArrowheads="1"/>
            </p:cNvSpPr>
            <p:nvPr/>
          </p:nvSpPr>
          <p:spPr bwMode="auto">
            <a:xfrm>
              <a:off x="2125" y="2328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0" name="Oval 636"/>
            <p:cNvSpPr>
              <a:spLocks noChangeArrowheads="1"/>
            </p:cNvSpPr>
            <p:nvPr/>
          </p:nvSpPr>
          <p:spPr bwMode="auto">
            <a:xfrm>
              <a:off x="2168" y="2316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1" name="Oval 637"/>
            <p:cNvSpPr>
              <a:spLocks noChangeArrowheads="1"/>
            </p:cNvSpPr>
            <p:nvPr/>
          </p:nvSpPr>
          <p:spPr bwMode="auto">
            <a:xfrm>
              <a:off x="2211" y="2309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2" name="Oval 638"/>
            <p:cNvSpPr>
              <a:spLocks noChangeArrowheads="1"/>
            </p:cNvSpPr>
            <p:nvPr/>
          </p:nvSpPr>
          <p:spPr bwMode="auto">
            <a:xfrm>
              <a:off x="2259" y="2309"/>
              <a:ext cx="43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3" name="Oval 639"/>
            <p:cNvSpPr>
              <a:spLocks noChangeArrowheads="1"/>
            </p:cNvSpPr>
            <p:nvPr/>
          </p:nvSpPr>
          <p:spPr bwMode="auto">
            <a:xfrm>
              <a:off x="2302" y="2316"/>
              <a:ext cx="49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4" name="Oval 640"/>
            <p:cNvSpPr>
              <a:spLocks noChangeArrowheads="1"/>
            </p:cNvSpPr>
            <p:nvPr/>
          </p:nvSpPr>
          <p:spPr bwMode="auto">
            <a:xfrm>
              <a:off x="2345" y="2334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5" name="Oval 641"/>
            <p:cNvSpPr>
              <a:spLocks noChangeArrowheads="1"/>
            </p:cNvSpPr>
            <p:nvPr/>
          </p:nvSpPr>
          <p:spPr bwMode="auto">
            <a:xfrm>
              <a:off x="2369" y="2364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6" name="Oval 642"/>
            <p:cNvSpPr>
              <a:spLocks noChangeArrowheads="1"/>
            </p:cNvSpPr>
            <p:nvPr/>
          </p:nvSpPr>
          <p:spPr bwMode="auto">
            <a:xfrm>
              <a:off x="2393" y="240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7" name="Oval 643"/>
            <p:cNvSpPr>
              <a:spLocks noChangeArrowheads="1"/>
            </p:cNvSpPr>
            <p:nvPr/>
          </p:nvSpPr>
          <p:spPr bwMode="auto">
            <a:xfrm>
              <a:off x="2412" y="2444"/>
              <a:ext cx="42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8" name="Oval 644"/>
            <p:cNvSpPr>
              <a:spLocks noChangeArrowheads="1"/>
            </p:cNvSpPr>
            <p:nvPr/>
          </p:nvSpPr>
          <p:spPr bwMode="auto">
            <a:xfrm>
              <a:off x="2412" y="249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59" name="Oval 645"/>
            <p:cNvSpPr>
              <a:spLocks noChangeArrowheads="1"/>
            </p:cNvSpPr>
            <p:nvPr/>
          </p:nvSpPr>
          <p:spPr bwMode="auto">
            <a:xfrm>
              <a:off x="2412" y="25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0" name="Oval 646"/>
            <p:cNvSpPr>
              <a:spLocks noChangeArrowheads="1"/>
            </p:cNvSpPr>
            <p:nvPr/>
          </p:nvSpPr>
          <p:spPr bwMode="auto">
            <a:xfrm>
              <a:off x="2412" y="2584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1" name="Oval 647"/>
            <p:cNvSpPr>
              <a:spLocks noChangeArrowheads="1"/>
            </p:cNvSpPr>
            <p:nvPr/>
          </p:nvSpPr>
          <p:spPr bwMode="auto">
            <a:xfrm>
              <a:off x="2412" y="2626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2" name="Oval 648"/>
            <p:cNvSpPr>
              <a:spLocks noChangeArrowheads="1"/>
            </p:cNvSpPr>
            <p:nvPr/>
          </p:nvSpPr>
          <p:spPr bwMode="auto">
            <a:xfrm>
              <a:off x="2412" y="2675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3" name="Oval 649"/>
            <p:cNvSpPr>
              <a:spLocks noChangeArrowheads="1"/>
            </p:cNvSpPr>
            <p:nvPr/>
          </p:nvSpPr>
          <p:spPr bwMode="auto">
            <a:xfrm>
              <a:off x="2071" y="2492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4" name="Oval 650"/>
            <p:cNvSpPr>
              <a:spLocks noChangeArrowheads="1"/>
            </p:cNvSpPr>
            <p:nvPr/>
          </p:nvSpPr>
          <p:spPr bwMode="auto">
            <a:xfrm>
              <a:off x="2509" y="3089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5" name="Oval 651"/>
            <p:cNvSpPr>
              <a:spLocks noChangeArrowheads="1"/>
            </p:cNvSpPr>
            <p:nvPr/>
          </p:nvSpPr>
          <p:spPr bwMode="auto">
            <a:xfrm>
              <a:off x="2509" y="3132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6" name="Oval 652"/>
            <p:cNvSpPr>
              <a:spLocks noChangeArrowheads="1"/>
            </p:cNvSpPr>
            <p:nvPr/>
          </p:nvSpPr>
          <p:spPr bwMode="auto">
            <a:xfrm>
              <a:off x="2509" y="318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7" name="Oval 653"/>
            <p:cNvSpPr>
              <a:spLocks noChangeArrowheads="1"/>
            </p:cNvSpPr>
            <p:nvPr/>
          </p:nvSpPr>
          <p:spPr bwMode="auto">
            <a:xfrm>
              <a:off x="2509" y="3224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8" name="Oval 654"/>
            <p:cNvSpPr>
              <a:spLocks noChangeArrowheads="1"/>
            </p:cNvSpPr>
            <p:nvPr/>
          </p:nvSpPr>
          <p:spPr bwMode="auto">
            <a:xfrm>
              <a:off x="2509" y="327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69" name="Oval 655"/>
            <p:cNvSpPr>
              <a:spLocks noChangeArrowheads="1"/>
            </p:cNvSpPr>
            <p:nvPr/>
          </p:nvSpPr>
          <p:spPr bwMode="auto">
            <a:xfrm>
              <a:off x="2509" y="331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0" name="Oval 656"/>
            <p:cNvSpPr>
              <a:spLocks noChangeArrowheads="1"/>
            </p:cNvSpPr>
            <p:nvPr/>
          </p:nvSpPr>
          <p:spPr bwMode="auto">
            <a:xfrm>
              <a:off x="2515" y="3364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1" name="Oval 657"/>
            <p:cNvSpPr>
              <a:spLocks noChangeArrowheads="1"/>
            </p:cNvSpPr>
            <p:nvPr/>
          </p:nvSpPr>
          <p:spPr bwMode="auto">
            <a:xfrm>
              <a:off x="2534" y="3400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2" name="Oval 658"/>
            <p:cNvSpPr>
              <a:spLocks noChangeArrowheads="1"/>
            </p:cNvSpPr>
            <p:nvPr/>
          </p:nvSpPr>
          <p:spPr bwMode="auto">
            <a:xfrm>
              <a:off x="2564" y="3431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3" name="Oval 659"/>
            <p:cNvSpPr>
              <a:spLocks noChangeArrowheads="1"/>
            </p:cNvSpPr>
            <p:nvPr/>
          </p:nvSpPr>
          <p:spPr bwMode="auto">
            <a:xfrm>
              <a:off x="2607" y="3437"/>
              <a:ext cx="48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4" name="Oval 660"/>
            <p:cNvSpPr>
              <a:spLocks noChangeArrowheads="1"/>
            </p:cNvSpPr>
            <p:nvPr/>
          </p:nvSpPr>
          <p:spPr bwMode="auto">
            <a:xfrm>
              <a:off x="2655" y="3437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5" name="Oval 661"/>
            <p:cNvSpPr>
              <a:spLocks noChangeArrowheads="1"/>
            </p:cNvSpPr>
            <p:nvPr/>
          </p:nvSpPr>
          <p:spPr bwMode="auto">
            <a:xfrm>
              <a:off x="2698" y="3425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6" name="Oval 662"/>
            <p:cNvSpPr>
              <a:spLocks noChangeArrowheads="1"/>
            </p:cNvSpPr>
            <p:nvPr/>
          </p:nvSpPr>
          <p:spPr bwMode="auto">
            <a:xfrm>
              <a:off x="2735" y="3406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7" name="Oval 663"/>
            <p:cNvSpPr>
              <a:spLocks noChangeArrowheads="1"/>
            </p:cNvSpPr>
            <p:nvPr/>
          </p:nvSpPr>
          <p:spPr bwMode="auto">
            <a:xfrm>
              <a:off x="2747" y="3364"/>
              <a:ext cx="43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8" name="Oval 664"/>
            <p:cNvSpPr>
              <a:spLocks noChangeArrowheads="1"/>
            </p:cNvSpPr>
            <p:nvPr/>
          </p:nvSpPr>
          <p:spPr bwMode="auto">
            <a:xfrm>
              <a:off x="2747" y="3315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79" name="Oval 665"/>
            <p:cNvSpPr>
              <a:spLocks noChangeArrowheads="1"/>
            </p:cNvSpPr>
            <p:nvPr/>
          </p:nvSpPr>
          <p:spPr bwMode="auto">
            <a:xfrm>
              <a:off x="2747" y="3272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0" name="Oval 666"/>
            <p:cNvSpPr>
              <a:spLocks noChangeArrowheads="1"/>
            </p:cNvSpPr>
            <p:nvPr/>
          </p:nvSpPr>
          <p:spPr bwMode="auto">
            <a:xfrm>
              <a:off x="2747" y="3224"/>
              <a:ext cx="49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1" name="Oval 667"/>
            <p:cNvSpPr>
              <a:spLocks noChangeArrowheads="1"/>
            </p:cNvSpPr>
            <p:nvPr/>
          </p:nvSpPr>
          <p:spPr bwMode="auto">
            <a:xfrm>
              <a:off x="2747" y="3181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2" name="Oval 668"/>
            <p:cNvSpPr>
              <a:spLocks noChangeArrowheads="1"/>
            </p:cNvSpPr>
            <p:nvPr/>
          </p:nvSpPr>
          <p:spPr bwMode="auto">
            <a:xfrm>
              <a:off x="2747" y="3132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3" name="Oval 669"/>
            <p:cNvSpPr>
              <a:spLocks noChangeArrowheads="1"/>
            </p:cNvSpPr>
            <p:nvPr/>
          </p:nvSpPr>
          <p:spPr bwMode="auto">
            <a:xfrm>
              <a:off x="2747" y="3089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4" name="Oval 670"/>
            <p:cNvSpPr>
              <a:spLocks noChangeArrowheads="1"/>
            </p:cNvSpPr>
            <p:nvPr/>
          </p:nvSpPr>
          <p:spPr bwMode="auto">
            <a:xfrm>
              <a:off x="2796" y="2675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5" name="Oval 671"/>
            <p:cNvSpPr>
              <a:spLocks noChangeArrowheads="1"/>
            </p:cNvSpPr>
            <p:nvPr/>
          </p:nvSpPr>
          <p:spPr bwMode="auto">
            <a:xfrm>
              <a:off x="2796" y="2626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6" name="Oval 672"/>
            <p:cNvSpPr>
              <a:spLocks noChangeArrowheads="1"/>
            </p:cNvSpPr>
            <p:nvPr/>
          </p:nvSpPr>
          <p:spPr bwMode="auto">
            <a:xfrm>
              <a:off x="2796" y="2584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7" name="Oval 673"/>
            <p:cNvSpPr>
              <a:spLocks noChangeArrowheads="1"/>
            </p:cNvSpPr>
            <p:nvPr/>
          </p:nvSpPr>
          <p:spPr bwMode="auto">
            <a:xfrm>
              <a:off x="2796" y="2535"/>
              <a:ext cx="42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8" name="Oval 674"/>
            <p:cNvSpPr>
              <a:spLocks noChangeArrowheads="1"/>
            </p:cNvSpPr>
            <p:nvPr/>
          </p:nvSpPr>
          <p:spPr bwMode="auto">
            <a:xfrm>
              <a:off x="2796" y="2492"/>
              <a:ext cx="42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89" name="Oval 675"/>
            <p:cNvSpPr>
              <a:spLocks noChangeArrowheads="1"/>
            </p:cNvSpPr>
            <p:nvPr/>
          </p:nvSpPr>
          <p:spPr bwMode="auto">
            <a:xfrm>
              <a:off x="2796" y="244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0" name="Oval 676"/>
            <p:cNvSpPr>
              <a:spLocks noChangeArrowheads="1"/>
            </p:cNvSpPr>
            <p:nvPr/>
          </p:nvSpPr>
          <p:spPr bwMode="auto">
            <a:xfrm>
              <a:off x="2808" y="2401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1" name="Oval 677"/>
            <p:cNvSpPr>
              <a:spLocks noChangeArrowheads="1"/>
            </p:cNvSpPr>
            <p:nvPr/>
          </p:nvSpPr>
          <p:spPr bwMode="auto">
            <a:xfrm>
              <a:off x="2832" y="2364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2" name="Oval 678"/>
            <p:cNvSpPr>
              <a:spLocks noChangeArrowheads="1"/>
            </p:cNvSpPr>
            <p:nvPr/>
          </p:nvSpPr>
          <p:spPr bwMode="auto">
            <a:xfrm>
              <a:off x="2869" y="2340"/>
              <a:ext cx="48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3" name="Oval 679"/>
            <p:cNvSpPr>
              <a:spLocks noChangeArrowheads="1"/>
            </p:cNvSpPr>
            <p:nvPr/>
          </p:nvSpPr>
          <p:spPr bwMode="auto">
            <a:xfrm>
              <a:off x="2917" y="2334"/>
              <a:ext cx="43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4" name="Oval 680"/>
            <p:cNvSpPr>
              <a:spLocks noChangeArrowheads="1"/>
            </p:cNvSpPr>
            <p:nvPr/>
          </p:nvSpPr>
          <p:spPr bwMode="auto">
            <a:xfrm>
              <a:off x="2960" y="2334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5" name="Oval 681"/>
            <p:cNvSpPr>
              <a:spLocks noChangeArrowheads="1"/>
            </p:cNvSpPr>
            <p:nvPr/>
          </p:nvSpPr>
          <p:spPr bwMode="auto">
            <a:xfrm>
              <a:off x="3003" y="2346"/>
              <a:ext cx="49" cy="4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6" name="Oval 682"/>
            <p:cNvSpPr>
              <a:spLocks noChangeArrowheads="1"/>
            </p:cNvSpPr>
            <p:nvPr/>
          </p:nvSpPr>
          <p:spPr bwMode="auto">
            <a:xfrm>
              <a:off x="3039" y="2377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7" name="Oval 683"/>
            <p:cNvSpPr>
              <a:spLocks noChangeArrowheads="1"/>
            </p:cNvSpPr>
            <p:nvPr/>
          </p:nvSpPr>
          <p:spPr bwMode="auto">
            <a:xfrm>
              <a:off x="3064" y="2413"/>
              <a:ext cx="48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8" name="Oval 684"/>
            <p:cNvSpPr>
              <a:spLocks noChangeArrowheads="1"/>
            </p:cNvSpPr>
            <p:nvPr/>
          </p:nvSpPr>
          <p:spPr bwMode="auto">
            <a:xfrm>
              <a:off x="3088" y="2450"/>
              <a:ext cx="43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99" name="Oval 685"/>
            <p:cNvSpPr>
              <a:spLocks noChangeArrowheads="1"/>
            </p:cNvSpPr>
            <p:nvPr/>
          </p:nvSpPr>
          <p:spPr bwMode="auto">
            <a:xfrm>
              <a:off x="3088" y="2498"/>
              <a:ext cx="49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28" name="Oval 686"/>
          <p:cNvSpPr>
            <a:spLocks noChangeArrowheads="1"/>
          </p:cNvSpPr>
          <p:nvPr/>
        </p:nvSpPr>
        <p:spPr bwMode="auto">
          <a:xfrm>
            <a:off x="4902200" y="4033838"/>
            <a:ext cx="77788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29" name="Oval 687"/>
          <p:cNvSpPr>
            <a:spLocks noChangeArrowheads="1"/>
          </p:cNvSpPr>
          <p:nvPr/>
        </p:nvSpPr>
        <p:spPr bwMode="auto">
          <a:xfrm>
            <a:off x="4902200" y="4102100"/>
            <a:ext cx="77788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0" name="Oval 688"/>
          <p:cNvSpPr>
            <a:spLocks noChangeArrowheads="1"/>
          </p:cNvSpPr>
          <p:nvPr/>
        </p:nvSpPr>
        <p:spPr bwMode="auto">
          <a:xfrm>
            <a:off x="4902200" y="4168775"/>
            <a:ext cx="77788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1" name="Oval 689"/>
          <p:cNvSpPr>
            <a:spLocks noChangeArrowheads="1"/>
          </p:cNvSpPr>
          <p:nvPr/>
        </p:nvSpPr>
        <p:spPr bwMode="auto">
          <a:xfrm>
            <a:off x="4902200" y="4246563"/>
            <a:ext cx="77788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2" name="Oval 690"/>
          <p:cNvSpPr>
            <a:spLocks noChangeArrowheads="1"/>
          </p:cNvSpPr>
          <p:nvPr/>
        </p:nvSpPr>
        <p:spPr bwMode="auto">
          <a:xfrm>
            <a:off x="4979988" y="4903788"/>
            <a:ext cx="77787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3" name="Oval 691"/>
          <p:cNvSpPr>
            <a:spLocks noChangeArrowheads="1"/>
          </p:cNvSpPr>
          <p:nvPr/>
        </p:nvSpPr>
        <p:spPr bwMode="auto">
          <a:xfrm>
            <a:off x="4979988" y="4972050"/>
            <a:ext cx="77787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4" name="Oval 692"/>
          <p:cNvSpPr>
            <a:spLocks noChangeArrowheads="1"/>
          </p:cNvSpPr>
          <p:nvPr/>
        </p:nvSpPr>
        <p:spPr bwMode="auto">
          <a:xfrm>
            <a:off x="4979988" y="5049838"/>
            <a:ext cx="77787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5" name="Oval 693"/>
          <p:cNvSpPr>
            <a:spLocks noChangeArrowheads="1"/>
          </p:cNvSpPr>
          <p:nvPr/>
        </p:nvSpPr>
        <p:spPr bwMode="auto">
          <a:xfrm>
            <a:off x="4979988" y="5118100"/>
            <a:ext cx="77787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6" name="Oval 694"/>
          <p:cNvSpPr>
            <a:spLocks noChangeArrowheads="1"/>
          </p:cNvSpPr>
          <p:nvPr/>
        </p:nvSpPr>
        <p:spPr bwMode="auto">
          <a:xfrm>
            <a:off x="4979988" y="5194300"/>
            <a:ext cx="66675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7" name="Oval 695"/>
          <p:cNvSpPr>
            <a:spLocks noChangeArrowheads="1"/>
          </p:cNvSpPr>
          <p:nvPr/>
        </p:nvSpPr>
        <p:spPr bwMode="auto">
          <a:xfrm>
            <a:off x="4989513" y="5262563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8" name="Oval 696"/>
          <p:cNvSpPr>
            <a:spLocks noChangeArrowheads="1"/>
          </p:cNvSpPr>
          <p:nvPr/>
        </p:nvSpPr>
        <p:spPr bwMode="auto">
          <a:xfrm>
            <a:off x="5018088" y="5330825"/>
            <a:ext cx="77787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39" name="Oval 697"/>
          <p:cNvSpPr>
            <a:spLocks noChangeArrowheads="1"/>
          </p:cNvSpPr>
          <p:nvPr/>
        </p:nvSpPr>
        <p:spPr bwMode="auto">
          <a:xfrm>
            <a:off x="5076825" y="5378450"/>
            <a:ext cx="66675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0" name="Oval 698"/>
          <p:cNvSpPr>
            <a:spLocks noChangeArrowheads="1"/>
          </p:cNvSpPr>
          <p:nvPr/>
        </p:nvSpPr>
        <p:spPr bwMode="auto">
          <a:xfrm>
            <a:off x="5133975" y="5416550"/>
            <a:ext cx="68263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1" name="Oval 699"/>
          <p:cNvSpPr>
            <a:spLocks noChangeArrowheads="1"/>
          </p:cNvSpPr>
          <p:nvPr/>
        </p:nvSpPr>
        <p:spPr bwMode="auto">
          <a:xfrm>
            <a:off x="5202238" y="5437188"/>
            <a:ext cx="68262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2" name="Oval 700"/>
          <p:cNvSpPr>
            <a:spLocks noChangeArrowheads="1"/>
          </p:cNvSpPr>
          <p:nvPr/>
        </p:nvSpPr>
        <p:spPr bwMode="auto">
          <a:xfrm>
            <a:off x="5270500" y="5437188"/>
            <a:ext cx="76200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3" name="Oval 701"/>
          <p:cNvSpPr>
            <a:spLocks noChangeArrowheads="1"/>
          </p:cNvSpPr>
          <p:nvPr/>
        </p:nvSpPr>
        <p:spPr bwMode="auto">
          <a:xfrm>
            <a:off x="5346700" y="5437188"/>
            <a:ext cx="68263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4" name="Oval 702"/>
          <p:cNvSpPr>
            <a:spLocks noChangeArrowheads="1"/>
          </p:cNvSpPr>
          <p:nvPr/>
        </p:nvSpPr>
        <p:spPr bwMode="auto">
          <a:xfrm>
            <a:off x="5414963" y="5437188"/>
            <a:ext cx="77787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5" name="Oval 703"/>
          <p:cNvSpPr>
            <a:spLocks noChangeArrowheads="1"/>
          </p:cNvSpPr>
          <p:nvPr/>
        </p:nvSpPr>
        <p:spPr bwMode="auto">
          <a:xfrm>
            <a:off x="5483225" y="5416550"/>
            <a:ext cx="76200" cy="682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6" name="Oval 704"/>
          <p:cNvSpPr>
            <a:spLocks noChangeArrowheads="1"/>
          </p:cNvSpPr>
          <p:nvPr/>
        </p:nvSpPr>
        <p:spPr bwMode="auto">
          <a:xfrm>
            <a:off x="5540375" y="5378450"/>
            <a:ext cx="77788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7" name="Oval 705"/>
          <p:cNvSpPr>
            <a:spLocks noChangeArrowheads="1"/>
          </p:cNvSpPr>
          <p:nvPr/>
        </p:nvSpPr>
        <p:spPr bwMode="auto">
          <a:xfrm>
            <a:off x="5589588" y="5330825"/>
            <a:ext cx="76200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8" name="Oval 706"/>
          <p:cNvSpPr>
            <a:spLocks noChangeArrowheads="1"/>
          </p:cNvSpPr>
          <p:nvPr/>
        </p:nvSpPr>
        <p:spPr bwMode="auto">
          <a:xfrm>
            <a:off x="5627688" y="5262563"/>
            <a:ext cx="68262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49" name="Oval 707"/>
          <p:cNvSpPr>
            <a:spLocks noChangeArrowheads="1"/>
          </p:cNvSpPr>
          <p:nvPr/>
        </p:nvSpPr>
        <p:spPr bwMode="auto">
          <a:xfrm>
            <a:off x="5627688" y="5194300"/>
            <a:ext cx="68262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0" name="Oval 708"/>
          <p:cNvSpPr>
            <a:spLocks noChangeArrowheads="1"/>
          </p:cNvSpPr>
          <p:nvPr/>
        </p:nvSpPr>
        <p:spPr bwMode="auto">
          <a:xfrm>
            <a:off x="5627688" y="5118100"/>
            <a:ext cx="68262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1" name="Oval 709"/>
          <p:cNvSpPr>
            <a:spLocks noChangeArrowheads="1"/>
          </p:cNvSpPr>
          <p:nvPr/>
        </p:nvSpPr>
        <p:spPr bwMode="auto">
          <a:xfrm>
            <a:off x="5627688" y="5049838"/>
            <a:ext cx="68262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2" name="Oval 710"/>
          <p:cNvSpPr>
            <a:spLocks noChangeArrowheads="1"/>
          </p:cNvSpPr>
          <p:nvPr/>
        </p:nvSpPr>
        <p:spPr bwMode="auto">
          <a:xfrm>
            <a:off x="5627688" y="4972050"/>
            <a:ext cx="68262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3" name="Oval 711"/>
          <p:cNvSpPr>
            <a:spLocks noChangeArrowheads="1"/>
          </p:cNvSpPr>
          <p:nvPr/>
        </p:nvSpPr>
        <p:spPr bwMode="auto">
          <a:xfrm>
            <a:off x="5627688" y="4903788"/>
            <a:ext cx="68262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4" name="Oval 712"/>
          <p:cNvSpPr>
            <a:spLocks noChangeArrowheads="1"/>
          </p:cNvSpPr>
          <p:nvPr/>
        </p:nvSpPr>
        <p:spPr bwMode="auto">
          <a:xfrm>
            <a:off x="5483225" y="4246563"/>
            <a:ext cx="66675" cy="682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5" name="Oval 713"/>
          <p:cNvSpPr>
            <a:spLocks noChangeArrowheads="1"/>
          </p:cNvSpPr>
          <p:nvPr/>
        </p:nvSpPr>
        <p:spPr bwMode="auto">
          <a:xfrm>
            <a:off x="5511800" y="4178300"/>
            <a:ext cx="77788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6" name="Oval 714"/>
          <p:cNvSpPr>
            <a:spLocks noChangeArrowheads="1"/>
          </p:cNvSpPr>
          <p:nvPr/>
        </p:nvSpPr>
        <p:spPr bwMode="auto">
          <a:xfrm>
            <a:off x="5568950" y="4140200"/>
            <a:ext cx="68263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7" name="Oval 715"/>
          <p:cNvSpPr>
            <a:spLocks noChangeArrowheads="1"/>
          </p:cNvSpPr>
          <p:nvPr/>
        </p:nvSpPr>
        <p:spPr bwMode="auto">
          <a:xfrm>
            <a:off x="5627688" y="4102100"/>
            <a:ext cx="68262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8" name="Oval 716"/>
          <p:cNvSpPr>
            <a:spLocks noChangeArrowheads="1"/>
          </p:cNvSpPr>
          <p:nvPr/>
        </p:nvSpPr>
        <p:spPr bwMode="auto">
          <a:xfrm>
            <a:off x="5695950" y="4092575"/>
            <a:ext cx="66675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59" name="Oval 717"/>
          <p:cNvSpPr>
            <a:spLocks noChangeArrowheads="1"/>
          </p:cNvSpPr>
          <p:nvPr/>
        </p:nvSpPr>
        <p:spPr bwMode="auto">
          <a:xfrm>
            <a:off x="5762625" y="4083050"/>
            <a:ext cx="77788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0" name="Oval 718"/>
          <p:cNvSpPr>
            <a:spLocks noChangeArrowheads="1"/>
          </p:cNvSpPr>
          <p:nvPr/>
        </p:nvSpPr>
        <p:spPr bwMode="auto">
          <a:xfrm>
            <a:off x="5840413" y="4083050"/>
            <a:ext cx="68262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1" name="Oval 719"/>
          <p:cNvSpPr>
            <a:spLocks noChangeArrowheads="1"/>
          </p:cNvSpPr>
          <p:nvPr/>
        </p:nvSpPr>
        <p:spPr bwMode="auto">
          <a:xfrm>
            <a:off x="5908675" y="4102100"/>
            <a:ext cx="66675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2" name="Oval 720"/>
          <p:cNvSpPr>
            <a:spLocks noChangeArrowheads="1"/>
          </p:cNvSpPr>
          <p:nvPr/>
        </p:nvSpPr>
        <p:spPr bwMode="auto">
          <a:xfrm>
            <a:off x="5965825" y="4140200"/>
            <a:ext cx="68263" cy="68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3" name="Oval 721"/>
          <p:cNvSpPr>
            <a:spLocks noChangeArrowheads="1"/>
          </p:cNvSpPr>
          <p:nvPr/>
        </p:nvSpPr>
        <p:spPr bwMode="auto">
          <a:xfrm>
            <a:off x="6015038" y="4189413"/>
            <a:ext cx="66675" cy="66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4" name="Oval 722"/>
          <p:cNvSpPr>
            <a:spLocks noChangeArrowheads="1"/>
          </p:cNvSpPr>
          <p:nvPr/>
        </p:nvSpPr>
        <p:spPr bwMode="auto">
          <a:xfrm>
            <a:off x="6043613" y="4246563"/>
            <a:ext cx="7778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5" name="Oval 723"/>
          <p:cNvSpPr>
            <a:spLocks noChangeArrowheads="1"/>
          </p:cNvSpPr>
          <p:nvPr/>
        </p:nvSpPr>
        <p:spPr bwMode="auto">
          <a:xfrm>
            <a:off x="5443538" y="5387975"/>
            <a:ext cx="155575" cy="134938"/>
          </a:xfrm>
          <a:prstGeom prst="ellipse">
            <a:avLst/>
          </a:prstGeom>
          <a:solidFill>
            <a:srgbClr val="00A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66" name="Rectangle 724"/>
          <p:cNvSpPr>
            <a:spLocks noChangeArrowheads="1"/>
          </p:cNvSpPr>
          <p:nvPr/>
        </p:nvSpPr>
        <p:spPr bwMode="auto">
          <a:xfrm>
            <a:off x="4470400" y="2209800"/>
            <a:ext cx="6381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Ala189Val</a:t>
            </a:r>
            <a:endParaRPr lang="fi-FI" sz="2400">
              <a:latin typeface="Times" charset="0"/>
            </a:endParaRPr>
          </a:p>
        </p:txBody>
      </p:sp>
      <p:sp>
        <p:nvSpPr>
          <p:cNvPr id="54367" name="Rectangle 725"/>
          <p:cNvSpPr>
            <a:spLocks noChangeArrowheads="1"/>
          </p:cNvSpPr>
          <p:nvPr/>
        </p:nvSpPr>
        <p:spPr bwMode="auto">
          <a:xfrm>
            <a:off x="4995863" y="5556250"/>
            <a:ext cx="974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Asp567Gly/Asn</a:t>
            </a:r>
            <a:endParaRPr lang="fi-FI" sz="2400">
              <a:latin typeface="Times" charset="0"/>
            </a:endParaRPr>
          </a:p>
        </p:txBody>
      </p:sp>
      <p:sp>
        <p:nvSpPr>
          <p:cNvPr id="54368" name="Rectangle 726"/>
          <p:cNvSpPr>
            <a:spLocks noChangeArrowheads="1"/>
          </p:cNvSpPr>
          <p:nvPr/>
        </p:nvSpPr>
        <p:spPr bwMode="auto">
          <a:xfrm>
            <a:off x="5283200" y="2209800"/>
            <a:ext cx="7318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(Asn191Ile)</a:t>
            </a:r>
            <a:endParaRPr lang="fi-FI" sz="2400">
              <a:latin typeface="Times" charset="0"/>
            </a:endParaRPr>
          </a:p>
        </p:txBody>
      </p:sp>
      <p:sp>
        <p:nvSpPr>
          <p:cNvPr id="54369" name="Rectangle 727"/>
          <p:cNvSpPr>
            <a:spLocks noChangeArrowheads="1"/>
          </p:cNvSpPr>
          <p:nvPr/>
        </p:nvSpPr>
        <p:spPr bwMode="auto">
          <a:xfrm>
            <a:off x="2730500" y="2228850"/>
            <a:ext cx="592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Ile160Thr</a:t>
            </a:r>
            <a:endParaRPr lang="fi-FI" sz="2400">
              <a:latin typeface="Times" charset="0"/>
            </a:endParaRPr>
          </a:p>
        </p:txBody>
      </p:sp>
      <p:sp>
        <p:nvSpPr>
          <p:cNvPr id="54370" name="Rectangle 728"/>
          <p:cNvSpPr>
            <a:spLocks noChangeArrowheads="1"/>
          </p:cNvSpPr>
          <p:nvPr/>
        </p:nvSpPr>
        <p:spPr bwMode="auto">
          <a:xfrm>
            <a:off x="5037138" y="2379663"/>
            <a:ext cx="115887" cy="106362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71" name="Rectangle 729"/>
          <p:cNvSpPr>
            <a:spLocks noChangeArrowheads="1"/>
          </p:cNvSpPr>
          <p:nvPr/>
        </p:nvSpPr>
        <p:spPr bwMode="auto">
          <a:xfrm>
            <a:off x="5192713" y="2379663"/>
            <a:ext cx="115887" cy="106362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72" name="Rectangle 730"/>
          <p:cNvSpPr>
            <a:spLocks noChangeArrowheads="1"/>
          </p:cNvSpPr>
          <p:nvPr/>
        </p:nvSpPr>
        <p:spPr bwMode="auto">
          <a:xfrm>
            <a:off x="3460750" y="4352925"/>
            <a:ext cx="115888" cy="106363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73" name="Rectangle 731"/>
          <p:cNvSpPr>
            <a:spLocks noChangeArrowheads="1"/>
          </p:cNvSpPr>
          <p:nvPr/>
        </p:nvSpPr>
        <p:spPr bwMode="auto">
          <a:xfrm>
            <a:off x="4335463" y="2490788"/>
            <a:ext cx="679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Asp224Val</a:t>
            </a:r>
            <a:endParaRPr lang="fi-FI" sz="2400">
              <a:latin typeface="Times" charset="0"/>
            </a:endParaRPr>
          </a:p>
        </p:txBody>
      </p:sp>
      <p:sp>
        <p:nvSpPr>
          <p:cNvPr id="54374" name="Rectangle 732"/>
          <p:cNvSpPr>
            <a:spLocks noChangeArrowheads="1"/>
          </p:cNvSpPr>
          <p:nvPr/>
        </p:nvSpPr>
        <p:spPr bwMode="auto">
          <a:xfrm>
            <a:off x="6230938" y="5014913"/>
            <a:ext cx="692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Arg573Cys</a:t>
            </a:r>
            <a:endParaRPr lang="fi-FI" sz="2400">
              <a:latin typeface="Times" charset="0"/>
            </a:endParaRPr>
          </a:p>
        </p:txBody>
      </p:sp>
      <p:sp>
        <p:nvSpPr>
          <p:cNvPr id="54375" name="Rectangle 733"/>
          <p:cNvSpPr>
            <a:spLocks noChangeArrowheads="1"/>
          </p:cNvSpPr>
          <p:nvPr/>
        </p:nvSpPr>
        <p:spPr bwMode="auto">
          <a:xfrm>
            <a:off x="5599113" y="5030788"/>
            <a:ext cx="115887" cy="115887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76" name="Arc 734"/>
          <p:cNvSpPr>
            <a:spLocks/>
          </p:cNvSpPr>
          <p:nvPr/>
        </p:nvSpPr>
        <p:spPr bwMode="auto">
          <a:xfrm>
            <a:off x="5734050" y="5040313"/>
            <a:ext cx="115888" cy="77787"/>
          </a:xfrm>
          <a:custGeom>
            <a:avLst/>
            <a:gdLst>
              <a:gd name="T0" fmla="*/ 485798928 w 21600"/>
              <a:gd name="T1" fmla="*/ 0 h 14376"/>
              <a:gd name="T2" fmla="*/ 485798928 w 21600"/>
              <a:gd name="T3" fmla="*/ 360787702 h 14376"/>
              <a:gd name="T4" fmla="*/ 0 w 21600"/>
              <a:gd name="T5" fmla="*/ 180396002 h 14376"/>
              <a:gd name="T6" fmla="*/ 0 60000 65536"/>
              <a:gd name="T7" fmla="*/ 0 60000 65536"/>
              <a:gd name="T8" fmla="*/ 0 60000 65536"/>
              <a:gd name="T9" fmla="*/ 0 w 21600"/>
              <a:gd name="T10" fmla="*/ 0 h 14376"/>
              <a:gd name="T11" fmla="*/ 21600 w 21600"/>
              <a:gd name="T12" fmla="*/ 14376 h 14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376" fill="none" extrusionOk="0">
                <a:moveTo>
                  <a:pt x="20368" y="-1"/>
                </a:moveTo>
                <a:cubicBezTo>
                  <a:pt x="21183" y="2308"/>
                  <a:pt x="21600" y="4739"/>
                  <a:pt x="21600" y="7188"/>
                </a:cubicBezTo>
                <a:cubicBezTo>
                  <a:pt x="21600" y="9636"/>
                  <a:pt x="21183" y="12067"/>
                  <a:pt x="20368" y="14376"/>
                </a:cubicBezTo>
              </a:path>
              <a:path w="21600" h="14376" stroke="0" extrusionOk="0">
                <a:moveTo>
                  <a:pt x="20368" y="-1"/>
                </a:moveTo>
                <a:cubicBezTo>
                  <a:pt x="21183" y="2308"/>
                  <a:pt x="21600" y="4739"/>
                  <a:pt x="21600" y="7188"/>
                </a:cubicBezTo>
                <a:cubicBezTo>
                  <a:pt x="21600" y="9636"/>
                  <a:pt x="21183" y="12067"/>
                  <a:pt x="20368" y="14376"/>
                </a:cubicBezTo>
                <a:lnTo>
                  <a:pt x="0" y="718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77" name="Line 735"/>
          <p:cNvSpPr>
            <a:spLocks noChangeShapeType="1"/>
          </p:cNvSpPr>
          <p:nvPr/>
        </p:nvSpPr>
        <p:spPr bwMode="auto">
          <a:xfrm flipH="1">
            <a:off x="5840413" y="5078413"/>
            <a:ext cx="3381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378" name="Rectangle 736"/>
          <p:cNvSpPr>
            <a:spLocks noChangeArrowheads="1"/>
          </p:cNvSpPr>
          <p:nvPr/>
        </p:nvSpPr>
        <p:spPr bwMode="auto">
          <a:xfrm>
            <a:off x="5099050" y="3709988"/>
            <a:ext cx="7096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Leu 601Val</a:t>
            </a:r>
            <a:endParaRPr lang="fi-FI" sz="2400">
              <a:latin typeface="Times" charset="0"/>
            </a:endParaRPr>
          </a:p>
        </p:txBody>
      </p:sp>
      <p:sp>
        <p:nvSpPr>
          <p:cNvPr id="54379" name="Rectangle 737"/>
          <p:cNvSpPr>
            <a:spLocks noChangeArrowheads="1"/>
          </p:cNvSpPr>
          <p:nvPr/>
        </p:nvSpPr>
        <p:spPr bwMode="auto">
          <a:xfrm>
            <a:off x="5486400" y="4191000"/>
            <a:ext cx="115888" cy="106363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80" name="Arc 738"/>
          <p:cNvSpPr>
            <a:spLocks/>
          </p:cNvSpPr>
          <p:nvPr/>
        </p:nvSpPr>
        <p:spPr bwMode="auto">
          <a:xfrm>
            <a:off x="5391150" y="4083050"/>
            <a:ext cx="74613" cy="115888"/>
          </a:xfrm>
          <a:custGeom>
            <a:avLst/>
            <a:gdLst>
              <a:gd name="T0" fmla="*/ 0 w 14020"/>
              <a:gd name="T1" fmla="*/ 81139552 h 21600"/>
              <a:gd name="T2" fmla="*/ 318527751 w 14020"/>
              <a:gd name="T3" fmla="*/ 3174317 h 21600"/>
              <a:gd name="T4" fmla="*/ 264340347 w 14020"/>
              <a:gd name="T5" fmla="*/ 515183994 h 21600"/>
              <a:gd name="T6" fmla="*/ 0 60000 65536"/>
              <a:gd name="T7" fmla="*/ 0 60000 65536"/>
              <a:gd name="T8" fmla="*/ 0 60000 65536"/>
              <a:gd name="T9" fmla="*/ 0 w 14020"/>
              <a:gd name="T10" fmla="*/ 0 h 21600"/>
              <a:gd name="T11" fmla="*/ 14020 w 1402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20" h="21600" fill="none" extrusionOk="0">
                <a:moveTo>
                  <a:pt x="-1" y="3401"/>
                </a:moveTo>
                <a:cubicBezTo>
                  <a:pt x="3473" y="1180"/>
                  <a:pt x="7511" y="-1"/>
                  <a:pt x="11635" y="-1"/>
                </a:cubicBezTo>
                <a:cubicBezTo>
                  <a:pt x="12431" y="-1"/>
                  <a:pt x="13228" y="44"/>
                  <a:pt x="14020" y="132"/>
                </a:cubicBezTo>
              </a:path>
              <a:path w="14020" h="21600" stroke="0" extrusionOk="0">
                <a:moveTo>
                  <a:pt x="-1" y="3401"/>
                </a:moveTo>
                <a:cubicBezTo>
                  <a:pt x="3473" y="1180"/>
                  <a:pt x="7511" y="-1"/>
                  <a:pt x="11635" y="-1"/>
                </a:cubicBezTo>
                <a:cubicBezTo>
                  <a:pt x="12431" y="-1"/>
                  <a:pt x="13228" y="44"/>
                  <a:pt x="14020" y="132"/>
                </a:cubicBezTo>
                <a:lnTo>
                  <a:pt x="11635" y="216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81" name="Line 739"/>
          <p:cNvSpPr>
            <a:spLocks noChangeShapeType="1"/>
          </p:cNvSpPr>
          <p:nvPr/>
        </p:nvSpPr>
        <p:spPr bwMode="auto">
          <a:xfrm>
            <a:off x="5372100" y="3879850"/>
            <a:ext cx="63500" cy="222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382" name="Rectangle 740"/>
          <p:cNvSpPr>
            <a:spLocks noChangeArrowheads="1"/>
          </p:cNvSpPr>
          <p:nvPr/>
        </p:nvSpPr>
        <p:spPr bwMode="auto">
          <a:xfrm>
            <a:off x="3233738" y="5324475"/>
            <a:ext cx="650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Ala419Thr</a:t>
            </a:r>
          </a:p>
        </p:txBody>
      </p:sp>
      <p:sp>
        <p:nvSpPr>
          <p:cNvPr id="54383" name="Arc 741"/>
          <p:cNvSpPr>
            <a:spLocks/>
          </p:cNvSpPr>
          <p:nvPr/>
        </p:nvSpPr>
        <p:spPr bwMode="auto">
          <a:xfrm>
            <a:off x="3513138" y="4449763"/>
            <a:ext cx="77787" cy="115887"/>
          </a:xfrm>
          <a:custGeom>
            <a:avLst/>
            <a:gdLst>
              <a:gd name="T0" fmla="*/ 342540592 w 14526"/>
              <a:gd name="T1" fmla="*/ 459350315 h 21600"/>
              <a:gd name="T2" fmla="*/ 0 w 14526"/>
              <a:gd name="T3" fmla="*/ 502541347 h 21600"/>
              <a:gd name="T4" fmla="*/ 111965369 w 14526"/>
              <a:gd name="T5" fmla="*/ 0 h 21600"/>
              <a:gd name="T6" fmla="*/ 0 60000 65536"/>
              <a:gd name="T7" fmla="*/ 0 60000 65536"/>
              <a:gd name="T8" fmla="*/ 0 60000 65536"/>
              <a:gd name="T9" fmla="*/ 0 w 14526"/>
              <a:gd name="T10" fmla="*/ 0 h 21600"/>
              <a:gd name="T11" fmla="*/ 14526 w 1452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26" h="21600" fill="none" extrusionOk="0">
                <a:moveTo>
                  <a:pt x="14526" y="19260"/>
                </a:moveTo>
                <a:cubicBezTo>
                  <a:pt x="11496" y="20798"/>
                  <a:pt x="8146" y="21599"/>
                  <a:pt x="4748" y="21599"/>
                </a:cubicBezTo>
                <a:cubicBezTo>
                  <a:pt x="3150" y="21599"/>
                  <a:pt x="1558" y="21422"/>
                  <a:pt x="-1" y="21071"/>
                </a:cubicBezTo>
              </a:path>
              <a:path w="14526" h="21600" stroke="0" extrusionOk="0">
                <a:moveTo>
                  <a:pt x="14526" y="19260"/>
                </a:moveTo>
                <a:cubicBezTo>
                  <a:pt x="11496" y="20798"/>
                  <a:pt x="8146" y="21599"/>
                  <a:pt x="4748" y="21599"/>
                </a:cubicBezTo>
                <a:cubicBezTo>
                  <a:pt x="3150" y="21599"/>
                  <a:pt x="1558" y="21422"/>
                  <a:pt x="-1" y="21071"/>
                </a:cubicBezTo>
                <a:lnTo>
                  <a:pt x="474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84" name="Line 742"/>
          <p:cNvSpPr>
            <a:spLocks noChangeShapeType="1"/>
          </p:cNvSpPr>
          <p:nvPr/>
        </p:nvSpPr>
        <p:spPr bwMode="auto">
          <a:xfrm flipH="1" flipV="1">
            <a:off x="3548063" y="4546600"/>
            <a:ext cx="87312" cy="715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385" name="Rectangle 743"/>
          <p:cNvSpPr>
            <a:spLocks noChangeArrowheads="1"/>
          </p:cNvSpPr>
          <p:nvPr/>
        </p:nvSpPr>
        <p:spPr bwMode="auto">
          <a:xfrm>
            <a:off x="4960938" y="2641600"/>
            <a:ext cx="115887" cy="106363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86" name="Rectangle 744"/>
          <p:cNvSpPr>
            <a:spLocks noChangeArrowheads="1"/>
          </p:cNvSpPr>
          <p:nvPr/>
        </p:nvSpPr>
        <p:spPr bwMode="auto">
          <a:xfrm>
            <a:off x="2314575" y="768350"/>
            <a:ext cx="4140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1900" b="1">
                <a:solidFill>
                  <a:srgbClr val="000000"/>
                </a:solidFill>
                <a:latin typeface="Geneva" charset="0"/>
              </a:rPr>
              <a:t>HUMAN FSH RECEPTOR MUTATIONS</a:t>
            </a:r>
            <a:endParaRPr lang="fi-FI" sz="2400">
              <a:latin typeface="Times" charset="0"/>
            </a:endParaRPr>
          </a:p>
        </p:txBody>
      </p:sp>
      <p:sp>
        <p:nvSpPr>
          <p:cNvPr id="54387" name="Rectangle 745"/>
          <p:cNvSpPr>
            <a:spLocks noChangeArrowheads="1"/>
          </p:cNvSpPr>
          <p:nvPr/>
        </p:nvSpPr>
        <p:spPr bwMode="auto">
          <a:xfrm>
            <a:off x="2957513" y="2370138"/>
            <a:ext cx="117475" cy="115887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88" name="Rectangle 746"/>
          <p:cNvSpPr>
            <a:spLocks noChangeArrowheads="1"/>
          </p:cNvSpPr>
          <p:nvPr/>
        </p:nvSpPr>
        <p:spPr bwMode="auto">
          <a:xfrm>
            <a:off x="3240088" y="3294063"/>
            <a:ext cx="117475" cy="115887"/>
          </a:xfrm>
          <a:prstGeom prst="rect">
            <a:avLst/>
          </a:prstGeom>
          <a:solidFill>
            <a:srgbClr val="EE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55" name="Text Box 747"/>
          <p:cNvSpPr txBox="1">
            <a:spLocks noChangeArrowheads="1"/>
          </p:cNvSpPr>
          <p:nvPr/>
        </p:nvSpPr>
        <p:spPr bwMode="auto">
          <a:xfrm>
            <a:off x="2286000" y="3200400"/>
            <a:ext cx="857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000"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Pro346Arg</a:t>
            </a:r>
            <a:endParaRPr lang="fi-FI" sz="24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54390" name="Oval 748"/>
          <p:cNvSpPr>
            <a:spLocks noChangeArrowheads="1"/>
          </p:cNvSpPr>
          <p:nvPr/>
        </p:nvSpPr>
        <p:spPr bwMode="auto">
          <a:xfrm>
            <a:off x="3873500" y="4279900"/>
            <a:ext cx="155575" cy="134938"/>
          </a:xfrm>
          <a:prstGeom prst="ellipse">
            <a:avLst/>
          </a:prstGeom>
          <a:solidFill>
            <a:srgbClr val="00A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91" name="Text Box 749"/>
          <p:cNvSpPr txBox="1">
            <a:spLocks noChangeArrowheads="1"/>
          </p:cNvSpPr>
          <p:nvPr/>
        </p:nvSpPr>
        <p:spPr bwMode="auto">
          <a:xfrm>
            <a:off x="3797300" y="3543300"/>
            <a:ext cx="776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1000">
                <a:solidFill>
                  <a:srgbClr val="000000"/>
                </a:solidFill>
                <a:latin typeface="Geneva" charset="0"/>
              </a:rPr>
              <a:t>Thr499Ile</a:t>
            </a:r>
            <a:endParaRPr lang="en-US" sz="100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4392" name="Line 750"/>
          <p:cNvSpPr>
            <a:spLocks noChangeShapeType="1"/>
          </p:cNvSpPr>
          <p:nvPr/>
        </p:nvSpPr>
        <p:spPr bwMode="auto">
          <a:xfrm flipH="1">
            <a:off x="4000500" y="3733800"/>
            <a:ext cx="1143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393" name="Text Box 751"/>
          <p:cNvSpPr txBox="1">
            <a:spLocks noChangeArrowheads="1"/>
          </p:cNvSpPr>
          <p:nvPr/>
        </p:nvSpPr>
        <p:spPr bwMode="auto">
          <a:xfrm>
            <a:off x="0" y="1676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54394" name="Text Box 752"/>
          <p:cNvSpPr txBox="1">
            <a:spLocks noChangeArrowheads="1"/>
          </p:cNvSpPr>
          <p:nvPr/>
        </p:nvSpPr>
        <p:spPr bwMode="auto">
          <a:xfrm>
            <a:off x="5918200" y="2989263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" charset="0"/>
              </a:rPr>
              <a:t>*</a:t>
            </a:r>
          </a:p>
        </p:txBody>
      </p:sp>
      <p:sp>
        <p:nvSpPr>
          <p:cNvPr id="402161" name="Text Box 753"/>
          <p:cNvSpPr txBox="1">
            <a:spLocks noChangeArrowheads="1"/>
          </p:cNvSpPr>
          <p:nvPr/>
        </p:nvSpPr>
        <p:spPr bwMode="auto">
          <a:xfrm>
            <a:off x="6156325" y="3052763"/>
            <a:ext cx="835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000"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Thr307Ala</a:t>
            </a:r>
            <a:endParaRPr lang="en-US" sz="1000"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</a:endParaRPr>
          </a:p>
        </p:txBody>
      </p:sp>
      <p:sp>
        <p:nvSpPr>
          <p:cNvPr id="54396" name="Text Box 754"/>
          <p:cNvSpPr txBox="1">
            <a:spLocks noChangeArrowheads="1"/>
          </p:cNvSpPr>
          <p:nvPr/>
        </p:nvSpPr>
        <p:spPr bwMode="auto">
          <a:xfrm>
            <a:off x="3657600" y="5676900"/>
            <a:ext cx="30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latin typeface="Times" charset="0"/>
              </a:rPr>
              <a:t>*</a:t>
            </a:r>
            <a:endParaRPr lang="en-US" sz="2400">
              <a:latin typeface="Times" charset="0"/>
            </a:endParaRPr>
          </a:p>
        </p:txBody>
      </p:sp>
      <p:sp>
        <p:nvSpPr>
          <p:cNvPr id="54397" name="Text Box 755"/>
          <p:cNvSpPr txBox="1">
            <a:spLocks noChangeArrowheads="1"/>
          </p:cNvSpPr>
          <p:nvPr/>
        </p:nvSpPr>
        <p:spPr bwMode="auto">
          <a:xfrm>
            <a:off x="3819525" y="5910263"/>
            <a:ext cx="1004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latin typeface="Geneva" charset="0"/>
              </a:rPr>
              <a:t>Asn680Ser</a:t>
            </a:r>
            <a:endParaRPr lang="en-US" sz="2400">
              <a:latin typeface="Times" charset="0"/>
            </a:endParaRPr>
          </a:p>
        </p:txBody>
      </p:sp>
      <p:sp>
        <p:nvSpPr>
          <p:cNvPr id="54398" name="Text Box 756"/>
          <p:cNvSpPr txBox="1">
            <a:spLocks noChangeArrowheads="1"/>
          </p:cNvSpPr>
          <p:nvPr/>
        </p:nvSpPr>
        <p:spPr bwMode="auto">
          <a:xfrm>
            <a:off x="3467100" y="30734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Times" charset="0"/>
              </a:rPr>
              <a:t>*</a:t>
            </a:r>
          </a:p>
        </p:txBody>
      </p:sp>
      <p:sp>
        <p:nvSpPr>
          <p:cNvPr id="54399" name="Text Box 757"/>
          <p:cNvSpPr txBox="1">
            <a:spLocks noChangeArrowheads="1"/>
          </p:cNvSpPr>
          <p:nvPr/>
        </p:nvSpPr>
        <p:spPr bwMode="auto">
          <a:xfrm>
            <a:off x="3657600" y="3276600"/>
            <a:ext cx="822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Geneva" charset="0"/>
              </a:rPr>
              <a:t>Val341Ala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876800" y="457200"/>
            <a:ext cx="4038600" cy="388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51562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953000" y="457200"/>
            <a:ext cx="3962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u="sng">
                <a:latin typeface="Times" charset="0"/>
              </a:rPr>
              <a:t>FSH Receptor Inactivation</a:t>
            </a:r>
            <a:endParaRPr lang="en-US" sz="2400">
              <a:latin typeface="Times" charset="0"/>
            </a:endParaRPr>
          </a:p>
          <a:p>
            <a:pPr eaLnBrk="0" hangingPunct="0"/>
            <a:r>
              <a:rPr lang="en-US" sz="2400">
                <a:latin typeface="Times" charset="0"/>
              </a:rPr>
              <a:t>WOMEN:</a:t>
            </a:r>
          </a:p>
          <a:p>
            <a:pPr eaLnBrk="0" hangingPunct="0"/>
            <a:r>
              <a:rPr lang="en-US" sz="2400">
                <a:latin typeface="Times" charset="0"/>
              </a:rPr>
              <a:t>• primary hypergonadotrophic</a:t>
            </a:r>
          </a:p>
          <a:p>
            <a:pPr eaLnBrk="0" hangingPunct="0"/>
            <a:r>
              <a:rPr lang="en-US" sz="2400">
                <a:latin typeface="Times" charset="0"/>
              </a:rPr>
              <a:t>amenorrhoea</a:t>
            </a:r>
          </a:p>
          <a:p>
            <a:pPr eaLnBrk="0" hangingPunct="0"/>
            <a:r>
              <a:rPr lang="en-US" sz="2400">
                <a:latin typeface="Times" charset="0"/>
              </a:rPr>
              <a:t>• infertility</a:t>
            </a:r>
          </a:p>
          <a:p>
            <a:pPr eaLnBrk="0" hangingPunct="0"/>
            <a:r>
              <a:rPr lang="en-US" sz="2400">
                <a:latin typeface="Times" charset="0"/>
              </a:rPr>
              <a:t>• arrested follicular maturation</a:t>
            </a:r>
          </a:p>
          <a:p>
            <a:pPr eaLnBrk="0" hangingPunct="0"/>
            <a:r>
              <a:rPr lang="en-US" sz="2400">
                <a:latin typeface="Times" charset="0"/>
              </a:rPr>
              <a:t>MEN:</a:t>
            </a:r>
          </a:p>
          <a:p>
            <a:pPr eaLnBrk="0" hangingPunct="0"/>
            <a:r>
              <a:rPr lang="en-US" sz="2400">
                <a:latin typeface="Times" charset="0"/>
              </a:rPr>
              <a:t>• normal puberty</a:t>
            </a:r>
          </a:p>
          <a:p>
            <a:pPr eaLnBrk="0" hangingPunct="0"/>
            <a:r>
              <a:rPr lang="en-US" sz="2400">
                <a:latin typeface="Times" charset="0"/>
              </a:rPr>
              <a:t>• subfertility with poor semen quality</a:t>
            </a:r>
          </a:p>
        </p:txBody>
      </p:sp>
      <p:sp>
        <p:nvSpPr>
          <p:cNvPr id="405509" name="Text Box 5"/>
          <p:cNvSpPr txBox="1">
            <a:spLocks noChangeArrowheads="1"/>
          </p:cNvSpPr>
          <p:nvPr/>
        </p:nvSpPr>
        <p:spPr bwMode="auto">
          <a:xfrm>
            <a:off x="381000" y="5410200"/>
            <a:ext cx="6753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CF523"/>
                </a:solidFill>
                <a:latin typeface="Times" charset="0"/>
              </a:rPr>
              <a:t>Aittomäki et al: </a:t>
            </a:r>
            <a:r>
              <a:rPr lang="en-US" sz="2400" i="1">
                <a:solidFill>
                  <a:srgbClr val="FCF523"/>
                </a:solidFill>
                <a:latin typeface="Times" charset="0"/>
              </a:rPr>
              <a:t>Cell </a:t>
            </a:r>
            <a:r>
              <a:rPr lang="en-US" sz="2400">
                <a:solidFill>
                  <a:srgbClr val="FCF523"/>
                </a:solidFill>
                <a:latin typeface="Times" charset="0"/>
              </a:rPr>
              <a:t>1995; 82: 959-968.</a:t>
            </a:r>
          </a:p>
          <a:p>
            <a:pPr eaLnBrk="0" hangingPunct="0"/>
            <a:r>
              <a:rPr lang="en-US" sz="2400">
                <a:solidFill>
                  <a:srgbClr val="FCF523"/>
                </a:solidFill>
                <a:latin typeface="Times" charset="0"/>
              </a:rPr>
              <a:t>Tapanainen et al: </a:t>
            </a:r>
            <a:r>
              <a:rPr lang="en-US" sz="2400" i="1">
                <a:solidFill>
                  <a:srgbClr val="FCF523"/>
                </a:solidFill>
                <a:latin typeface="Times" charset="0"/>
              </a:rPr>
              <a:t>Nature Genetics</a:t>
            </a:r>
            <a:r>
              <a:rPr lang="en-US" sz="2400">
                <a:solidFill>
                  <a:srgbClr val="FCF523"/>
                </a:solidFill>
                <a:latin typeface="Times" charset="0"/>
              </a:rPr>
              <a:t> 1997; 15:205-206.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30175" y="4654550"/>
            <a:ext cx="159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(Picture: Norio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440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24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" charset="0"/>
              </a:rPr>
              <a:t>Ovarian histology of a woman homozygous for the Ala189Val FSHR Mutation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288925" y="6308725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Times" charset="0"/>
              </a:rPr>
              <a:t>Aittomäki et al.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2133600" y="5486400"/>
            <a:ext cx="6019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5867400" y="6019800"/>
            <a:ext cx="2286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219200" y="5257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00"/>
                </a:solidFill>
                <a:latin typeface="Times" charset="0"/>
              </a:rPr>
              <a:t>FSH</a:t>
            </a:r>
            <a:endParaRPr lang="fi-FI" sz="2400">
              <a:latin typeface="Times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953000" y="5791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i-FI" sz="2400">
                <a:solidFill>
                  <a:srgbClr val="FFFF00"/>
                </a:solidFill>
                <a:latin typeface="Times" charset="0"/>
              </a:rPr>
              <a:t>LH</a:t>
            </a:r>
            <a:endParaRPr lang="fi-FI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41021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4711700" y="5051425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28676" name="AutoShape 5"/>
          <p:cNvSpPr>
            <a:spLocks noChangeArrowheads="1"/>
          </p:cNvSpPr>
          <p:nvPr/>
        </p:nvSpPr>
        <p:spPr bwMode="auto">
          <a:xfrm>
            <a:off x="3873500" y="250825"/>
            <a:ext cx="1600200" cy="990600"/>
          </a:xfrm>
          <a:prstGeom prst="flowChartManualOperation">
            <a:avLst/>
          </a:prstGeom>
          <a:gradFill rotWithShape="0">
            <a:gsLst>
              <a:gs pos="0">
                <a:srgbClr val="FF9933"/>
              </a:gs>
              <a:gs pos="100000">
                <a:srgbClr val="7647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4025900" y="2384425"/>
            <a:ext cx="1295400" cy="1219200"/>
          </a:xfrm>
          <a:prstGeom prst="flowChartExtra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4000">
              <a:solidFill>
                <a:srgbClr val="252CBA"/>
              </a:solidFill>
              <a:latin typeface="Times" charset="0"/>
              <a:ea typeface="Arial" charset="0"/>
            </a:endParaRPr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>
            <a:off x="4673600" y="1381125"/>
            <a:ext cx="3175" cy="78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679" name="Line 8"/>
          <p:cNvSpPr>
            <a:spLocks noChangeShapeType="1"/>
          </p:cNvSpPr>
          <p:nvPr/>
        </p:nvSpPr>
        <p:spPr bwMode="auto">
          <a:xfrm flipH="1">
            <a:off x="4406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Line 9"/>
          <p:cNvSpPr>
            <a:spLocks noChangeShapeType="1"/>
          </p:cNvSpPr>
          <p:nvPr/>
        </p:nvSpPr>
        <p:spPr bwMode="auto">
          <a:xfrm>
            <a:off x="4787900" y="3679825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5702300" y="555625"/>
            <a:ext cx="270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HYPOTHALAMUS</a:t>
            </a:r>
            <a:endParaRPr lang="fi-FI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5702300" y="2689225"/>
            <a:ext cx="1792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PITUITARY</a:t>
            </a:r>
          </a:p>
          <a:p>
            <a:r>
              <a:rPr lang="fi-FI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GLAND</a:t>
            </a:r>
            <a:endParaRPr lang="fi-FI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4025900" y="604202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</a:t>
            </a:r>
            <a:endParaRPr lang="fi-FI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96271" name="Text Box 15"/>
          <p:cNvSpPr txBox="1">
            <a:spLocks noChangeArrowheads="1"/>
          </p:cNvSpPr>
          <p:nvPr/>
        </p:nvSpPr>
        <p:spPr bwMode="auto">
          <a:xfrm>
            <a:off x="4711700" y="131762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GnRH</a:t>
            </a:r>
            <a:endParaRPr lang="fi-FI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797300" y="3756025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 i="1">
                <a:solidFill>
                  <a:srgbClr val="2222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endParaRPr lang="fi-FI" i="1">
              <a:solidFill>
                <a:srgbClr val="222268"/>
              </a:solidFill>
              <a:latin typeface="Times" charset="0"/>
            </a:endParaRP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4940300" y="3756025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 i="1">
                <a:solidFill>
                  <a:srgbClr val="E46C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endParaRPr lang="fi-FI">
              <a:solidFill>
                <a:srgbClr val="E46C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1447800" y="19812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STEROIDS</a:t>
            </a:r>
          </a:p>
          <a:p>
            <a:r>
              <a:rPr lang="fi-FI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PEPTIDES</a:t>
            </a:r>
            <a:endParaRPr lang="fi-FI">
              <a:solidFill>
                <a:srgbClr val="FFF43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8688" name="Rectangle 30"/>
          <p:cNvSpPr>
            <a:spLocks noChangeArrowheads="1"/>
          </p:cNvSpPr>
          <p:nvPr/>
        </p:nvSpPr>
        <p:spPr bwMode="auto">
          <a:xfrm>
            <a:off x="2349500" y="70802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000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28689" name="AutoShape 33"/>
          <p:cNvSpPr>
            <a:spLocks noChangeArrowheads="1"/>
          </p:cNvSpPr>
          <p:nvPr/>
        </p:nvSpPr>
        <p:spPr bwMode="auto">
          <a:xfrm>
            <a:off x="1689100" y="5011738"/>
            <a:ext cx="527050" cy="1846262"/>
          </a:xfrm>
          <a:prstGeom prst="mo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i-FI">
              <a:solidFill>
                <a:srgbClr val="252CBA"/>
              </a:solidFill>
              <a:latin typeface="Times" charset="0"/>
            </a:endParaRPr>
          </a:p>
          <a:p>
            <a:pPr>
              <a:spcBef>
                <a:spcPct val="50000"/>
              </a:spcBef>
            </a:pPr>
            <a:endParaRPr lang="fi-FI">
              <a:solidFill>
                <a:srgbClr val="252CBA"/>
              </a:solidFill>
              <a:latin typeface="Times" charset="0"/>
            </a:endParaRPr>
          </a:p>
        </p:txBody>
      </p:sp>
      <p:sp>
        <p:nvSpPr>
          <p:cNvPr id="28690" name="Rectangle 34"/>
          <p:cNvSpPr>
            <a:spLocks noChangeArrowheads="1"/>
          </p:cNvSpPr>
          <p:nvPr/>
        </p:nvSpPr>
        <p:spPr bwMode="auto">
          <a:xfrm>
            <a:off x="4102100" y="489902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28691" name="Rectangle 35"/>
          <p:cNvSpPr>
            <a:spLocks noChangeArrowheads="1"/>
          </p:cNvSpPr>
          <p:nvPr/>
        </p:nvSpPr>
        <p:spPr bwMode="auto">
          <a:xfrm>
            <a:off x="4749800" y="4899025"/>
            <a:ext cx="6731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28692" name="Text Box 36"/>
          <p:cNvSpPr txBox="1">
            <a:spLocks noChangeArrowheads="1"/>
          </p:cNvSpPr>
          <p:nvPr/>
        </p:nvSpPr>
        <p:spPr bwMode="auto">
          <a:xfrm>
            <a:off x="4038600" y="4873625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>
                <a:solidFill>
                  <a:srgbClr val="252CBA"/>
                </a:solidFill>
                <a:latin typeface="Times" charset="0"/>
              </a:rPr>
              <a:t>LHR</a:t>
            </a:r>
          </a:p>
        </p:txBody>
      </p:sp>
      <p:sp>
        <p:nvSpPr>
          <p:cNvPr id="28693" name="Text Box 37"/>
          <p:cNvSpPr txBox="1">
            <a:spLocks noChangeArrowheads="1"/>
          </p:cNvSpPr>
          <p:nvPr/>
        </p:nvSpPr>
        <p:spPr bwMode="auto">
          <a:xfrm>
            <a:off x="4721225" y="487521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solidFill>
                  <a:srgbClr val="252CBA"/>
                </a:solidFill>
                <a:latin typeface="Times" charset="0"/>
              </a:rPr>
              <a:t>FSHR</a:t>
            </a:r>
          </a:p>
        </p:txBody>
      </p:sp>
      <p:sp>
        <p:nvSpPr>
          <p:cNvPr id="28694" name="Rectangle 38"/>
          <p:cNvSpPr>
            <a:spLocks noChangeArrowheads="1"/>
          </p:cNvSpPr>
          <p:nvPr/>
        </p:nvSpPr>
        <p:spPr bwMode="auto">
          <a:xfrm>
            <a:off x="4159250" y="2211388"/>
            <a:ext cx="990600" cy="304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52CBA"/>
              </a:solidFill>
            </a:endParaRPr>
          </a:p>
        </p:txBody>
      </p:sp>
      <p:sp>
        <p:nvSpPr>
          <p:cNvPr id="28695" name="Text Box 39"/>
          <p:cNvSpPr txBox="1">
            <a:spLocks noChangeArrowheads="1"/>
          </p:cNvSpPr>
          <p:nvPr/>
        </p:nvSpPr>
        <p:spPr bwMode="auto">
          <a:xfrm>
            <a:off x="4135438" y="2170113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252CBA"/>
                </a:solidFill>
                <a:latin typeface="Times" charset="0"/>
              </a:rPr>
              <a:t>GnRHR</a:t>
            </a:r>
            <a:endParaRPr lang="en-US">
              <a:solidFill>
                <a:srgbClr val="252CBA"/>
              </a:solidFill>
              <a:latin typeface="Times" charset="0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5626100" y="3451225"/>
            <a:ext cx="2528888" cy="923925"/>
            <a:chOff x="3504" y="2400"/>
            <a:chExt cx="1593" cy="582"/>
          </a:xfrm>
        </p:grpSpPr>
        <p:sp>
          <p:nvSpPr>
            <p:cNvPr id="28720" name="Line 44"/>
            <p:cNvSpPr>
              <a:spLocks noChangeShapeType="1"/>
            </p:cNvSpPr>
            <p:nvPr/>
          </p:nvSpPr>
          <p:spPr bwMode="auto">
            <a:xfrm flipH="1">
              <a:off x="3504" y="2688"/>
              <a:ext cx="288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21" name="Text Box 45"/>
            <p:cNvSpPr txBox="1">
              <a:spLocks noChangeArrowheads="1"/>
            </p:cNvSpPr>
            <p:nvPr/>
          </p:nvSpPr>
          <p:spPr bwMode="auto">
            <a:xfrm>
              <a:off x="3792" y="2400"/>
              <a:ext cx="1305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Arrested follicular </a:t>
              </a:r>
            </a:p>
            <a:p>
              <a:r>
                <a:rPr lang="en-US">
                  <a:solidFill>
                    <a:srgbClr val="FFFFFF"/>
                  </a:solidFill>
                </a:rPr>
                <a:t>maturation</a:t>
              </a: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Azoospermia</a:t>
              </a: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67350" y="4484688"/>
            <a:ext cx="3502025" cy="2032000"/>
            <a:chOff x="3404" y="3051"/>
            <a:chExt cx="2206" cy="1280"/>
          </a:xfrm>
        </p:grpSpPr>
        <p:sp>
          <p:nvSpPr>
            <p:cNvPr id="28718" name="Line 47"/>
            <p:cNvSpPr>
              <a:spLocks noChangeShapeType="1"/>
            </p:cNvSpPr>
            <p:nvPr/>
          </p:nvSpPr>
          <p:spPr bwMode="auto">
            <a:xfrm flipH="1">
              <a:off x="3404" y="3360"/>
              <a:ext cx="196" cy="22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9" name="Text Box 48"/>
            <p:cNvSpPr txBox="1">
              <a:spLocks noChangeArrowheads="1"/>
            </p:cNvSpPr>
            <p:nvPr/>
          </p:nvSpPr>
          <p:spPr bwMode="auto">
            <a:xfrm>
              <a:off x="3603" y="3051"/>
              <a:ext cx="2007" cy="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rgbClr val="FFFFFF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Arrested follicular maturation</a:t>
              </a: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Poor spermatogenesis </a:t>
              </a:r>
              <a:endParaRPr lang="en-US">
                <a:solidFill>
                  <a:srgbClr val="FFFF00"/>
                </a:solidFill>
              </a:endParaRPr>
            </a:p>
            <a:p>
              <a:r>
                <a:rPr lang="en-US" u="sng">
                  <a:solidFill>
                    <a:srgbClr val="FF9E53"/>
                  </a:solidFill>
                </a:rPr>
                <a:t>Activating</a:t>
              </a:r>
              <a:r>
                <a:rPr lang="en-US">
                  <a:solidFill>
                    <a:srgbClr val="FFFFFF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</a:t>
              </a:r>
              <a:r>
                <a:rPr lang="en-US">
                  <a:solidFill>
                    <a:srgbClr val="FFFF00"/>
                  </a:solidFill>
                </a:rPr>
                <a:t>??</a:t>
              </a:r>
              <a:endParaRPr lang="en-US">
                <a:solidFill>
                  <a:srgbClr val="FFFFFF"/>
                </a:solidFill>
              </a:endParaRP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Gonadotrophin independent</a:t>
              </a:r>
            </a:p>
            <a:p>
              <a:r>
                <a:rPr lang="en-US">
                  <a:solidFill>
                    <a:srgbClr val="FFFFFF"/>
                  </a:solidFill>
                </a:rPr>
                <a:t>spermatogenesis</a:t>
              </a:r>
              <a:r>
                <a:rPr lang="en-US">
                  <a:solidFill>
                    <a:srgbClr val="FFFF00"/>
                  </a:solidFill>
                </a:rPr>
                <a:t>? (n=1)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81000" y="3657600"/>
            <a:ext cx="3200400" cy="923925"/>
            <a:chOff x="336" y="2544"/>
            <a:chExt cx="2016" cy="582"/>
          </a:xfrm>
        </p:grpSpPr>
        <p:sp>
          <p:nvSpPr>
            <p:cNvPr id="28716" name="Line 50"/>
            <p:cNvSpPr>
              <a:spLocks noChangeShapeType="1"/>
            </p:cNvSpPr>
            <p:nvPr/>
          </p:nvSpPr>
          <p:spPr bwMode="auto">
            <a:xfrm flipV="1">
              <a:off x="1776" y="2736"/>
              <a:ext cx="576" cy="48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7" name="Text Box 51"/>
            <p:cNvSpPr txBox="1">
              <a:spLocks noChangeArrowheads="1"/>
            </p:cNvSpPr>
            <p:nvPr/>
          </p:nvSpPr>
          <p:spPr bwMode="auto">
            <a:xfrm>
              <a:off x="336" y="2544"/>
              <a:ext cx="1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Anovulatory infertility</a:t>
              </a: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Absent postnatal</a:t>
              </a:r>
            </a:p>
            <a:p>
              <a:r>
                <a:rPr lang="en-US">
                  <a:solidFill>
                    <a:srgbClr val="FFFFFF"/>
                  </a:solidFill>
                </a:rPr>
                <a:t>sexual maturation</a:t>
              </a:r>
              <a:endParaRPr lang="en-US">
                <a:solidFill>
                  <a:srgbClr val="252CBA"/>
                </a:solidFill>
              </a:endParaRPr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368300" y="4746625"/>
            <a:ext cx="3605213" cy="1754188"/>
            <a:chOff x="192" y="3216"/>
            <a:chExt cx="2271" cy="1105"/>
          </a:xfrm>
        </p:grpSpPr>
        <p:sp>
          <p:nvSpPr>
            <p:cNvPr id="28714" name="Line 53"/>
            <p:cNvSpPr>
              <a:spLocks noChangeShapeType="1"/>
            </p:cNvSpPr>
            <p:nvPr/>
          </p:nvSpPr>
          <p:spPr bwMode="auto">
            <a:xfrm flipV="1">
              <a:off x="2016" y="3375"/>
              <a:ext cx="447" cy="33"/>
            </a:xfrm>
            <a:prstGeom prst="line">
              <a:avLst/>
            </a:prstGeom>
            <a:noFill/>
            <a:ln w="28575">
              <a:solidFill>
                <a:srgbClr val="E9E01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Text Box 54"/>
            <p:cNvSpPr txBox="1">
              <a:spLocks noChangeArrowheads="1"/>
            </p:cNvSpPr>
            <p:nvPr/>
          </p:nvSpPr>
          <p:spPr bwMode="auto">
            <a:xfrm>
              <a:off x="192" y="3216"/>
              <a:ext cx="2106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9E53"/>
                  </a:solidFill>
                </a:rPr>
                <a:t>Inactivating</a:t>
              </a:r>
              <a:r>
                <a:rPr lang="en-US">
                  <a:solidFill>
                    <a:srgbClr val="FFFFFF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Anovulatory infertility</a:t>
              </a: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Male pseudohermaphroditism</a:t>
              </a:r>
            </a:p>
            <a:p>
              <a:r>
                <a:rPr lang="en-US" u="sng">
                  <a:solidFill>
                    <a:srgbClr val="FF9E53"/>
                  </a:solidFill>
                </a:rPr>
                <a:t>Activating</a:t>
              </a:r>
              <a:r>
                <a:rPr lang="en-US">
                  <a:solidFill>
                    <a:srgbClr val="FFFFFF"/>
                  </a:solidFill>
                </a:rPr>
                <a:t>:</a:t>
              </a:r>
            </a:p>
            <a:p>
              <a:r>
                <a:rPr lang="en-US">
                  <a:solidFill>
                    <a:srgbClr val="FF0C31"/>
                  </a:solidFill>
                </a:rPr>
                <a:t>F</a:t>
              </a:r>
              <a:r>
                <a:rPr lang="en-US">
                  <a:solidFill>
                    <a:srgbClr val="FFFFFF"/>
                  </a:solidFill>
                </a:rPr>
                <a:t>: No phenotype</a:t>
              </a:r>
            </a:p>
            <a:p>
              <a:r>
                <a:rPr lang="en-US">
                  <a:solidFill>
                    <a:srgbClr val="FFFF00"/>
                  </a:solidFill>
                </a:rPr>
                <a:t>M</a:t>
              </a:r>
              <a:r>
                <a:rPr lang="en-US">
                  <a:solidFill>
                    <a:srgbClr val="FFFFFF"/>
                  </a:solidFill>
                </a:rPr>
                <a:t>: Testotoxicosis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45100" y="1676400"/>
            <a:ext cx="3754438" cy="739775"/>
            <a:chOff x="3304" y="1056"/>
            <a:chExt cx="2365" cy="466"/>
          </a:xfrm>
        </p:grpSpPr>
        <p:grpSp>
          <p:nvGrpSpPr>
            <p:cNvPr id="28710" name="Group 40"/>
            <p:cNvGrpSpPr>
              <a:grpSpLocks/>
            </p:cNvGrpSpPr>
            <p:nvPr/>
          </p:nvGrpSpPr>
          <p:grpSpPr bwMode="auto">
            <a:xfrm>
              <a:off x="3304" y="1118"/>
              <a:ext cx="2365" cy="404"/>
              <a:chOff x="3264" y="1344"/>
              <a:chExt cx="2365" cy="404"/>
            </a:xfrm>
          </p:grpSpPr>
          <p:sp>
            <p:nvSpPr>
              <p:cNvPr id="28712" name="Line 41"/>
              <p:cNvSpPr>
                <a:spLocks noChangeShapeType="1"/>
              </p:cNvSpPr>
              <p:nvPr/>
            </p:nvSpPr>
            <p:spPr bwMode="auto">
              <a:xfrm flipH="1">
                <a:off x="3264" y="1632"/>
                <a:ext cx="384" cy="48"/>
              </a:xfrm>
              <a:prstGeom prst="line">
                <a:avLst/>
              </a:prstGeom>
              <a:noFill/>
              <a:ln w="28575">
                <a:solidFill>
                  <a:srgbClr val="E9E01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3" name="Text Box 42"/>
              <p:cNvSpPr txBox="1">
                <a:spLocks noChangeArrowheads="1"/>
              </p:cNvSpPr>
              <p:nvPr/>
            </p:nvSpPr>
            <p:spPr bwMode="auto">
              <a:xfrm>
                <a:off x="3696" y="1344"/>
                <a:ext cx="193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Hypogonadotrophic</a:t>
                </a:r>
              </a:p>
              <a:p>
                <a:r>
                  <a:rPr lang="en-US">
                    <a:solidFill>
                      <a:srgbClr val="FFFFFF"/>
                    </a:solidFill>
                  </a:rPr>
                  <a:t>hypogonadism (no anosmia)</a:t>
                </a:r>
              </a:p>
            </p:txBody>
          </p:sp>
        </p:grpSp>
        <p:sp>
          <p:nvSpPr>
            <p:cNvPr id="28711" name="Line 55"/>
            <p:cNvSpPr>
              <a:spLocks noChangeShapeType="1"/>
            </p:cNvSpPr>
            <p:nvPr/>
          </p:nvSpPr>
          <p:spPr bwMode="auto">
            <a:xfrm flipH="1" flipV="1">
              <a:off x="3552" y="1056"/>
              <a:ext cx="192" cy="144"/>
            </a:xfrm>
            <a:prstGeom prst="line">
              <a:avLst/>
            </a:prstGeom>
            <a:noFill/>
            <a:ln w="38100">
              <a:solidFill>
                <a:srgbClr val="EEE73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8701" name="Line 57"/>
          <p:cNvSpPr>
            <a:spLocks noChangeShapeType="1"/>
          </p:cNvSpPr>
          <p:nvPr/>
        </p:nvSpPr>
        <p:spPr bwMode="auto">
          <a:xfrm>
            <a:off x="1143000" y="1905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8702" name="Group 49"/>
          <p:cNvGrpSpPr>
            <a:grpSpLocks/>
          </p:cNvGrpSpPr>
          <p:nvPr/>
        </p:nvGrpSpPr>
        <p:grpSpPr bwMode="auto">
          <a:xfrm>
            <a:off x="3035300" y="708025"/>
            <a:ext cx="1143000" cy="4572000"/>
            <a:chOff x="3035300" y="708025"/>
            <a:chExt cx="1143000" cy="4572000"/>
          </a:xfrm>
        </p:grpSpPr>
        <p:sp>
          <p:nvSpPr>
            <p:cNvPr id="28704" name="Freeform 11"/>
            <p:cNvSpPr>
              <a:spLocks/>
            </p:cNvSpPr>
            <p:nvPr/>
          </p:nvSpPr>
          <p:spPr bwMode="auto">
            <a:xfrm>
              <a:off x="3175000" y="2994025"/>
              <a:ext cx="1003300" cy="838200"/>
            </a:xfrm>
            <a:custGeom>
              <a:avLst/>
              <a:gdLst>
                <a:gd name="T0" fmla="*/ 0 w 480"/>
                <a:gd name="T1" fmla="*/ 2147483647 h 528"/>
                <a:gd name="T2" fmla="*/ 2147483647 w 480"/>
                <a:gd name="T3" fmla="*/ 2147483647 h 528"/>
                <a:gd name="T4" fmla="*/ 2147483647 w 480"/>
                <a:gd name="T5" fmla="*/ 0 h 528"/>
                <a:gd name="T6" fmla="*/ 0 60000 65536"/>
                <a:gd name="T7" fmla="*/ 0 60000 65536"/>
                <a:gd name="T8" fmla="*/ 0 60000 65536"/>
                <a:gd name="T9" fmla="*/ 0 w 480"/>
                <a:gd name="T10" fmla="*/ 0 h 528"/>
                <a:gd name="T11" fmla="*/ 480 w 48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528">
                  <a:moveTo>
                    <a:pt x="0" y="528"/>
                  </a:moveTo>
                  <a:cubicBezTo>
                    <a:pt x="8" y="380"/>
                    <a:pt x="16" y="232"/>
                    <a:pt x="96" y="144"/>
                  </a:cubicBezTo>
                  <a:cubicBezTo>
                    <a:pt x="176" y="56"/>
                    <a:pt x="416" y="23"/>
                    <a:pt x="48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srgbClr val="252CBA"/>
                </a:solidFill>
              </a:endParaRPr>
            </a:p>
          </p:txBody>
        </p:sp>
        <p:sp>
          <p:nvSpPr>
            <p:cNvPr id="28705" name="Freeform 10"/>
            <p:cNvSpPr>
              <a:spLocks/>
            </p:cNvSpPr>
            <p:nvPr/>
          </p:nvSpPr>
          <p:spPr bwMode="auto">
            <a:xfrm>
              <a:off x="3035300" y="708025"/>
              <a:ext cx="914400" cy="4572000"/>
            </a:xfrm>
            <a:custGeom>
              <a:avLst/>
              <a:gdLst>
                <a:gd name="T0" fmla="*/ 2147483647 w 880"/>
                <a:gd name="T1" fmla="*/ 2147483647 h 2688"/>
                <a:gd name="T2" fmla="*/ 2147483647 w 880"/>
                <a:gd name="T3" fmla="*/ 2147483647 h 2688"/>
                <a:gd name="T4" fmla="*/ 2147483647 w 880"/>
                <a:gd name="T5" fmla="*/ 2147483647 h 2688"/>
                <a:gd name="T6" fmla="*/ 2147483647 w 880"/>
                <a:gd name="T7" fmla="*/ 0 h 26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0"/>
                <a:gd name="T13" fmla="*/ 0 h 2688"/>
                <a:gd name="T14" fmla="*/ 880 w 880"/>
                <a:gd name="T15" fmla="*/ 2688 h 26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0" h="2688">
                  <a:moveTo>
                    <a:pt x="880" y="2688"/>
                  </a:moveTo>
                  <a:cubicBezTo>
                    <a:pt x="584" y="2576"/>
                    <a:pt x="288" y="2464"/>
                    <a:pt x="160" y="2112"/>
                  </a:cubicBezTo>
                  <a:cubicBezTo>
                    <a:pt x="32" y="1760"/>
                    <a:pt x="0" y="928"/>
                    <a:pt x="112" y="576"/>
                  </a:cubicBezTo>
                  <a:cubicBezTo>
                    <a:pt x="224" y="224"/>
                    <a:pt x="712" y="96"/>
                    <a:pt x="832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srgbClr val="252CBA"/>
                </a:solidFill>
              </a:endParaRPr>
            </a:p>
          </p:txBody>
        </p:sp>
        <p:sp>
          <p:nvSpPr>
            <p:cNvPr id="28706" name="Line 56"/>
            <p:cNvSpPr>
              <a:spLocks noChangeShapeType="1"/>
            </p:cNvSpPr>
            <p:nvPr/>
          </p:nvSpPr>
          <p:spPr bwMode="auto">
            <a:xfrm flipV="1">
              <a:off x="3429000" y="990600"/>
              <a:ext cx="533400" cy="152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7" name="Line 58"/>
            <p:cNvSpPr>
              <a:spLocks noChangeShapeType="1"/>
            </p:cNvSpPr>
            <p:nvPr/>
          </p:nvSpPr>
          <p:spPr bwMode="auto">
            <a:xfrm>
              <a:off x="3941763" y="871538"/>
              <a:ext cx="762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8" name="Line 60"/>
            <p:cNvSpPr>
              <a:spLocks noChangeShapeType="1"/>
            </p:cNvSpPr>
            <p:nvPr/>
          </p:nvSpPr>
          <p:spPr bwMode="auto">
            <a:xfrm>
              <a:off x="3657600" y="3124200"/>
              <a:ext cx="4572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9" name="Line 61"/>
            <p:cNvSpPr>
              <a:spLocks noChangeShapeType="1"/>
            </p:cNvSpPr>
            <p:nvPr/>
          </p:nvSpPr>
          <p:spPr bwMode="auto">
            <a:xfrm flipH="1">
              <a:off x="4060825" y="3276600"/>
              <a:ext cx="76200" cy="152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6318" name="Rectangle 62"/>
          <p:cNvSpPr>
            <a:spLocks noChangeArrowheads="1"/>
          </p:cNvSpPr>
          <p:nvPr/>
        </p:nvSpPr>
        <p:spPr bwMode="auto">
          <a:xfrm>
            <a:off x="315913" y="133350"/>
            <a:ext cx="27749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4F8D"/>
                </a:solidFill>
              </a:rPr>
              <a:t>PHENOTYPES OF</a:t>
            </a:r>
          </a:p>
          <a:p>
            <a:r>
              <a:rPr lang="en-US" b="1">
                <a:solidFill>
                  <a:srgbClr val="FF4F8D"/>
                </a:solidFill>
              </a:rPr>
              <a:t>MUTATIONS IN</a:t>
            </a:r>
          </a:p>
          <a:p>
            <a:r>
              <a:rPr lang="en-US" b="1">
                <a:solidFill>
                  <a:srgbClr val="FF4F8D"/>
                </a:solidFill>
              </a:rPr>
              <a:t>THE HUMAN</a:t>
            </a:r>
          </a:p>
          <a:p>
            <a:r>
              <a:rPr lang="en-US" b="1">
                <a:solidFill>
                  <a:srgbClr val="FF4F8D"/>
                </a:solidFill>
              </a:rPr>
              <a:t>H-P-G AXIS</a:t>
            </a:r>
            <a:endParaRPr lang="en-US">
              <a:solidFill>
                <a:srgbClr val="252CB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73125" y="1349375"/>
            <a:ext cx="76755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sz="2300">
                <a:solidFill>
                  <a:srgbClr val="FFFF00"/>
                </a:solidFill>
                <a:latin typeface="Helvetica" charset="0"/>
              </a:rPr>
              <a:t>MEN HOMOZYGOUS FOR THE C566T FSHR MUTATION</a:t>
            </a:r>
            <a:endParaRPr lang="fi-FI" sz="2400">
              <a:latin typeface="Times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635000" y="1873250"/>
            <a:ext cx="825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7FFFFF"/>
                </a:solidFill>
                <a:latin typeface="Helvetica" charset="0"/>
              </a:rPr>
              <a:t>Subject</a:t>
            </a:r>
            <a:endParaRPr lang="fi-FI" sz="2400">
              <a:latin typeface="Times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08163" y="1873250"/>
            <a:ext cx="43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7FFFFF"/>
                </a:solidFill>
                <a:latin typeface="Helvetica" charset="0"/>
              </a:rPr>
              <a:t>Age</a:t>
            </a:r>
            <a:endParaRPr lang="fi-FI" sz="2400">
              <a:latin typeface="Times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411413" y="1873250"/>
            <a:ext cx="6326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7FFFFF"/>
                </a:solidFill>
                <a:latin typeface="Helvetica" charset="0"/>
              </a:rPr>
              <a:t> Fertility     Testis size      Sperm count   Ejac. vol.  ( at age)</a:t>
            </a:r>
            <a:endParaRPr lang="fi-FI" sz="2400">
              <a:latin typeface="Times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919288" y="2127250"/>
            <a:ext cx="5575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7FFFFF"/>
                </a:solidFill>
                <a:latin typeface="Helvetica" charset="0"/>
              </a:rPr>
              <a:t>(yrs)                     (ml; dex/sin)   (millions/ml)       (ml)</a:t>
            </a:r>
            <a:endParaRPr lang="fi-FI" sz="2400">
              <a:latin typeface="Times" charset="0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635000" y="2633663"/>
            <a:ext cx="7775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    1            47      2 children    16.5/16.5            5.0                  3.0            (47)</a:t>
            </a:r>
            <a:endParaRPr lang="fi-FI" sz="2400">
              <a:latin typeface="Times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635000" y="3141663"/>
            <a:ext cx="5216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    2            55      2 children    13.5/15.8         &lt; 0.1 </a:t>
            </a:r>
            <a:endParaRPr lang="fi-FI" sz="2400">
              <a:latin typeface="Times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6934200" y="3124200"/>
            <a:ext cx="1485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3.3            (55)</a:t>
            </a:r>
            <a:endParaRPr lang="fi-FI" sz="2400">
              <a:latin typeface="Times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635000" y="3649663"/>
            <a:ext cx="7781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    3            45       infertile         4.0/4.0           &lt; 0.3                  4.8            (30)</a:t>
            </a:r>
            <a:endParaRPr lang="fi-FI" sz="2400">
              <a:latin typeface="Times" charset="0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635000" y="4156075"/>
            <a:ext cx="7762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    4            29      unknown       8.6/6.0               42                  1.5            (29)</a:t>
            </a:r>
            <a:endParaRPr lang="fi-FI" sz="2400">
              <a:latin typeface="Times" charset="0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635000" y="4664075"/>
            <a:ext cx="776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i-FI" b="1">
                <a:solidFill>
                  <a:srgbClr val="FFFFFF"/>
                </a:solidFill>
                <a:latin typeface="Helvetica" charset="0"/>
              </a:rPr>
              <a:t>    5            42      unknown       8.0/8.0            &lt; 1.0                 2.5            (42)</a:t>
            </a:r>
            <a:endParaRPr lang="fi-FI" sz="2400">
              <a:latin typeface="Times" charset="0"/>
            </a:endParaRP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549275" y="1692275"/>
            <a:ext cx="7926388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565150" y="2452688"/>
            <a:ext cx="7926388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581025" y="5180013"/>
            <a:ext cx="7926388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16" name="Text Box 16"/>
          <p:cNvSpPr txBox="1">
            <a:spLocks noChangeArrowheads="1"/>
          </p:cNvSpPr>
          <p:nvPr/>
        </p:nvSpPr>
        <p:spPr bwMode="auto">
          <a:xfrm>
            <a:off x="4800600" y="5410200"/>
            <a:ext cx="3624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solidFill>
                  <a:srgbClr val="FF9933"/>
                </a:solidFill>
                <a:latin typeface="Times" charset="0"/>
              </a:rPr>
              <a:t>Tapanainen et al.:</a:t>
            </a:r>
            <a:r>
              <a:rPr lang="fi-FI">
                <a:latin typeface="Times" charset="0"/>
              </a:rPr>
              <a:t> </a:t>
            </a:r>
            <a:r>
              <a:rPr lang="fi-FI" i="1">
                <a:solidFill>
                  <a:schemeClr val="bg1"/>
                </a:solidFill>
                <a:latin typeface="Times" charset="0"/>
              </a:rPr>
              <a:t>Nature Genet 1997</a:t>
            </a:r>
            <a:endParaRPr lang="fi-FI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8FF0F"/>
                </a:solidFill>
              </a:rPr>
              <a:t>Why do we study transgenic and knockout mice</a:t>
            </a:r>
            <a:endParaRPr lang="en-US" smtClean="0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534400" cy="17526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They reconfirm the phenotypes of human mutations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They allow studies on molecular pathogenesis, and provide clues for novel diagnostic and therapeutic strategies for genetic diseases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They provide clues about phenotypes of mutations not yet discovered in humans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The are great hypothesis-generating tools for basic and clinical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3252788" y="990600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3938588" y="5715000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4548188" y="5715000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3709988" y="914400"/>
            <a:ext cx="1600200" cy="990600"/>
          </a:xfrm>
          <a:prstGeom prst="flowChartManualOperation">
            <a:avLst/>
          </a:prstGeom>
          <a:gradFill rotWithShape="0">
            <a:gsLst>
              <a:gs pos="0">
                <a:srgbClr val="FF9933"/>
              </a:gs>
              <a:gs pos="100000">
                <a:srgbClr val="7647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54" name="AutoShape 6"/>
          <p:cNvSpPr>
            <a:spLocks noChangeArrowheads="1"/>
          </p:cNvSpPr>
          <p:nvPr/>
        </p:nvSpPr>
        <p:spPr bwMode="auto">
          <a:xfrm>
            <a:off x="3862388" y="3048000"/>
            <a:ext cx="1295400" cy="1219200"/>
          </a:xfrm>
          <a:prstGeom prst="flowChartExtra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4000">
              <a:latin typeface="Times" charset="0"/>
              <a:ea typeface="Arial" charset="0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4510088" y="2044700"/>
            <a:ext cx="3175" cy="78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4243388" y="4343400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4624388" y="4343400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2871788" y="1371600"/>
            <a:ext cx="914400" cy="4572000"/>
          </a:xfrm>
          <a:custGeom>
            <a:avLst/>
            <a:gdLst>
              <a:gd name="T0" fmla="*/ 2147483647 w 880"/>
              <a:gd name="T1" fmla="*/ 2147483647 h 2688"/>
              <a:gd name="T2" fmla="*/ 2147483647 w 880"/>
              <a:gd name="T3" fmla="*/ 2147483647 h 2688"/>
              <a:gd name="T4" fmla="*/ 2147483647 w 880"/>
              <a:gd name="T5" fmla="*/ 2147483647 h 2688"/>
              <a:gd name="T6" fmla="*/ 2147483647 w 880"/>
              <a:gd name="T7" fmla="*/ 0 h 2688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2688"/>
              <a:gd name="T14" fmla="*/ 880 w 880"/>
              <a:gd name="T15" fmla="*/ 2688 h 2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2688">
                <a:moveTo>
                  <a:pt x="880" y="2688"/>
                </a:moveTo>
                <a:cubicBezTo>
                  <a:pt x="584" y="2576"/>
                  <a:pt x="288" y="2464"/>
                  <a:pt x="160" y="2112"/>
                </a:cubicBezTo>
                <a:cubicBezTo>
                  <a:pt x="32" y="1760"/>
                  <a:pt x="0" y="928"/>
                  <a:pt x="112" y="576"/>
                </a:cubicBezTo>
                <a:cubicBezTo>
                  <a:pt x="224" y="224"/>
                  <a:pt x="712" y="96"/>
                  <a:pt x="832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3011488" y="3657600"/>
            <a:ext cx="1003300" cy="838200"/>
          </a:xfrm>
          <a:custGeom>
            <a:avLst/>
            <a:gdLst>
              <a:gd name="T0" fmla="*/ 0 w 480"/>
              <a:gd name="T1" fmla="*/ 2147483647 h 528"/>
              <a:gd name="T2" fmla="*/ 2147483647 w 480"/>
              <a:gd name="T3" fmla="*/ 2147483647 h 528"/>
              <a:gd name="T4" fmla="*/ 2147483647 w 480"/>
              <a:gd name="T5" fmla="*/ 0 h 528"/>
              <a:gd name="T6" fmla="*/ 0 60000 65536"/>
              <a:gd name="T7" fmla="*/ 0 60000 65536"/>
              <a:gd name="T8" fmla="*/ 0 60000 65536"/>
              <a:gd name="T9" fmla="*/ 0 w 480"/>
              <a:gd name="T10" fmla="*/ 0 h 528"/>
              <a:gd name="T11" fmla="*/ 480 w 48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528">
                <a:moveTo>
                  <a:pt x="0" y="528"/>
                </a:moveTo>
                <a:cubicBezTo>
                  <a:pt x="8" y="380"/>
                  <a:pt x="16" y="232"/>
                  <a:pt x="96" y="144"/>
                </a:cubicBezTo>
                <a:cubicBezTo>
                  <a:pt x="176" y="56"/>
                  <a:pt x="416" y="23"/>
                  <a:pt x="48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60" name="Text Box 12"/>
          <p:cNvSpPr txBox="1">
            <a:spLocks noChangeArrowheads="1"/>
          </p:cNvSpPr>
          <p:nvPr/>
        </p:nvSpPr>
        <p:spPr bwMode="auto">
          <a:xfrm>
            <a:off x="5538788" y="1219200"/>
            <a:ext cx="270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HYPOTHALAMUS</a:t>
            </a:r>
            <a:endParaRPr lang="fi-FI" sz="2400">
              <a:latin typeface="Times" charset="0"/>
            </a:endParaRPr>
          </a:p>
        </p:txBody>
      </p:sp>
      <p:sp>
        <p:nvSpPr>
          <p:cNvPr id="411661" name="Text Box 13"/>
          <p:cNvSpPr txBox="1">
            <a:spLocks noChangeArrowheads="1"/>
          </p:cNvSpPr>
          <p:nvPr/>
        </p:nvSpPr>
        <p:spPr bwMode="auto">
          <a:xfrm>
            <a:off x="5538788" y="3200400"/>
            <a:ext cx="1792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PITUITARY</a:t>
            </a:r>
          </a:p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GLAND</a:t>
            </a:r>
            <a:endParaRPr lang="fi-FI" sz="2400">
              <a:latin typeface="Times" charset="0"/>
            </a:endParaRPr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5614988" y="57912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</a:t>
            </a:r>
            <a:endParaRPr lang="fi-FI" sz="2400">
              <a:latin typeface="Times" charset="0"/>
            </a:endParaRP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4548188" y="19812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GnRH</a:t>
            </a:r>
            <a:endParaRPr lang="fi-FI" sz="2400">
              <a:latin typeface="Times" charset="0"/>
            </a:endParaRPr>
          </a:p>
        </p:txBody>
      </p:sp>
      <p:sp>
        <p:nvSpPr>
          <p:cNvPr id="411664" name="Text Box 16"/>
          <p:cNvSpPr txBox="1">
            <a:spLocks noChangeArrowheads="1"/>
          </p:cNvSpPr>
          <p:nvPr/>
        </p:nvSpPr>
        <p:spPr bwMode="auto">
          <a:xfrm>
            <a:off x="3633788" y="4419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endParaRPr lang="fi-FI" sz="2400" i="1">
              <a:latin typeface="Times" charset="0"/>
            </a:endParaRPr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4776788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endParaRPr lang="fi-FI" sz="240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11666" name="Text Box 18"/>
          <p:cNvSpPr txBox="1">
            <a:spLocks noChangeArrowheads="1"/>
          </p:cNvSpPr>
          <p:nvPr/>
        </p:nvSpPr>
        <p:spPr bwMode="auto">
          <a:xfrm>
            <a:off x="1195388" y="35052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STEROIDS</a:t>
            </a:r>
          </a:p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PEPTIDES</a:t>
            </a:r>
            <a:endParaRPr lang="fi-FI" sz="24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11667" name="Rectangle 19"/>
          <p:cNvSpPr>
            <a:spLocks noChangeArrowheads="1"/>
          </p:cNvSpPr>
          <p:nvPr/>
        </p:nvSpPr>
        <p:spPr bwMode="auto">
          <a:xfrm>
            <a:off x="3227388" y="787400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66580" name="Oval 20"/>
          <p:cNvSpPr>
            <a:spLocks noChangeArrowheads="1"/>
          </p:cNvSpPr>
          <p:nvPr/>
        </p:nvSpPr>
        <p:spPr bwMode="auto">
          <a:xfrm>
            <a:off x="4659313" y="2470150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Oval 21"/>
          <p:cNvSpPr>
            <a:spLocks noChangeArrowheads="1"/>
          </p:cNvSpPr>
          <p:nvPr/>
        </p:nvSpPr>
        <p:spPr bwMode="auto">
          <a:xfrm>
            <a:off x="3481388" y="1524000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6600"/>
              </a:solidFill>
              <a:latin typeface="Times" charset="0"/>
            </a:endParaRPr>
          </a:p>
        </p:txBody>
      </p:sp>
      <p:sp>
        <p:nvSpPr>
          <p:cNvPr id="66582" name="Oval 22"/>
          <p:cNvSpPr>
            <a:spLocks noChangeArrowheads="1"/>
          </p:cNvSpPr>
          <p:nvPr/>
        </p:nvSpPr>
        <p:spPr bwMode="auto">
          <a:xfrm>
            <a:off x="3709988" y="4800600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3" name="Oval 23"/>
          <p:cNvSpPr>
            <a:spLocks noChangeArrowheads="1"/>
          </p:cNvSpPr>
          <p:nvPr/>
        </p:nvSpPr>
        <p:spPr bwMode="auto">
          <a:xfrm>
            <a:off x="5005388" y="4800600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4" name="Oval 24"/>
          <p:cNvSpPr>
            <a:spLocks noChangeArrowheads="1"/>
          </p:cNvSpPr>
          <p:nvPr/>
        </p:nvSpPr>
        <p:spPr bwMode="auto">
          <a:xfrm>
            <a:off x="3786188" y="3200400"/>
            <a:ext cx="381000" cy="3810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5" name="Oval 25"/>
          <p:cNvSpPr>
            <a:spLocks noChangeArrowheads="1"/>
          </p:cNvSpPr>
          <p:nvPr/>
        </p:nvSpPr>
        <p:spPr bwMode="auto">
          <a:xfrm>
            <a:off x="3557588" y="3810000"/>
            <a:ext cx="381000" cy="381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74" name="Rectangle 26"/>
          <p:cNvSpPr>
            <a:spLocks noChangeArrowheads="1"/>
          </p:cNvSpPr>
          <p:nvPr/>
        </p:nvSpPr>
        <p:spPr bwMode="auto">
          <a:xfrm>
            <a:off x="4624388" y="2286000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411675" name="Rectangle 27"/>
          <p:cNvSpPr>
            <a:spLocks noChangeArrowheads="1"/>
          </p:cNvSpPr>
          <p:nvPr/>
        </p:nvSpPr>
        <p:spPr bwMode="auto">
          <a:xfrm>
            <a:off x="3684588" y="4597400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411676" name="Rectangle 28"/>
          <p:cNvSpPr>
            <a:spLocks noChangeArrowheads="1"/>
          </p:cNvSpPr>
          <p:nvPr/>
        </p:nvSpPr>
        <p:spPr bwMode="auto">
          <a:xfrm>
            <a:off x="3760788" y="2984500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411677" name="Rectangle 29"/>
          <p:cNvSpPr>
            <a:spLocks noChangeArrowheads="1"/>
          </p:cNvSpPr>
          <p:nvPr/>
        </p:nvSpPr>
        <p:spPr bwMode="auto">
          <a:xfrm>
            <a:off x="4954588" y="4597400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4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+</a:t>
            </a:r>
            <a:endParaRPr lang="fi-FI" sz="4000">
              <a:latin typeface="Times" charset="0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2185988" y="137160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4000">
              <a:latin typeface="Times" charset="0"/>
            </a:endParaRPr>
          </a:p>
        </p:txBody>
      </p:sp>
      <p:sp>
        <p:nvSpPr>
          <p:cNvPr id="411679" name="Text Box 31"/>
          <p:cNvSpPr txBox="1">
            <a:spLocks noChangeArrowheads="1"/>
          </p:cNvSpPr>
          <p:nvPr/>
        </p:nvSpPr>
        <p:spPr bwMode="auto">
          <a:xfrm>
            <a:off x="3557588" y="3606800"/>
            <a:ext cx="354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</a:t>
            </a:r>
            <a:endParaRPr lang="fi-FI" sz="2400">
              <a:latin typeface="Times" charset="0"/>
            </a:endParaRPr>
          </a:p>
        </p:txBody>
      </p:sp>
      <p:sp>
        <p:nvSpPr>
          <p:cNvPr id="411680" name="Rectangle 32"/>
          <p:cNvSpPr>
            <a:spLocks noChangeArrowheads="1"/>
          </p:cNvSpPr>
          <p:nvPr/>
        </p:nvSpPr>
        <p:spPr bwMode="auto">
          <a:xfrm>
            <a:off x="3506788" y="1308100"/>
            <a:ext cx="354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Arial" charset="0"/>
              </a:rPr>
              <a:t>-</a:t>
            </a:r>
          </a:p>
        </p:txBody>
      </p:sp>
      <p:sp>
        <p:nvSpPr>
          <p:cNvPr id="66593" name="AutoShape 33"/>
          <p:cNvSpPr>
            <a:spLocks noChangeArrowheads="1"/>
          </p:cNvSpPr>
          <p:nvPr/>
        </p:nvSpPr>
        <p:spPr bwMode="auto">
          <a:xfrm>
            <a:off x="1525588" y="5675313"/>
            <a:ext cx="527050" cy="1846262"/>
          </a:xfrm>
          <a:prstGeom prst="mo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3938588" y="5562600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586288" y="5562600"/>
            <a:ext cx="6731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3875088" y="5537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>
                <a:latin typeface="Times" charset="0"/>
              </a:rPr>
              <a:t>LHR</a:t>
            </a:r>
            <a:endParaRPr lang="fi-FI" sz="2400">
              <a:latin typeface="Times" charset="0"/>
            </a:endParaRPr>
          </a:p>
        </p:txBody>
      </p:sp>
      <p:sp>
        <p:nvSpPr>
          <p:cNvPr id="66597" name="Text Box 37"/>
          <p:cNvSpPr txBox="1">
            <a:spLocks noChangeArrowheads="1"/>
          </p:cNvSpPr>
          <p:nvPr/>
        </p:nvSpPr>
        <p:spPr bwMode="auto">
          <a:xfrm>
            <a:off x="4557713" y="55387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FSHR</a:t>
            </a:r>
            <a:endParaRPr lang="fi-FI" sz="2400">
              <a:latin typeface="Times" charset="0"/>
            </a:endParaRP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3995738" y="2874963"/>
            <a:ext cx="990600" cy="304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3971925" y="2833688"/>
            <a:ext cx="101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GnRHR</a:t>
            </a:r>
            <a:endParaRPr lang="en-US" sz="2400">
              <a:latin typeface="Times" charset="0"/>
            </a:endParaRPr>
          </a:p>
        </p:txBody>
      </p:sp>
      <p:sp>
        <p:nvSpPr>
          <p:cNvPr id="411688" name="Line 40"/>
          <p:cNvSpPr>
            <a:spLocks noChangeShapeType="1"/>
          </p:cNvSpPr>
          <p:nvPr/>
        </p:nvSpPr>
        <p:spPr bwMode="auto">
          <a:xfrm flipH="1">
            <a:off x="5691188" y="4572000"/>
            <a:ext cx="8382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1689" name="Text Box 41"/>
          <p:cNvSpPr txBox="1">
            <a:spLocks noChangeArrowheads="1"/>
          </p:cNvSpPr>
          <p:nvPr/>
        </p:nvSpPr>
        <p:spPr bwMode="auto">
          <a:xfrm>
            <a:off x="6559550" y="4270375"/>
            <a:ext cx="1624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b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-TG</a:t>
            </a:r>
            <a:endParaRPr lang="fi-FI" sz="2800">
              <a:latin typeface="Times" charset="0"/>
            </a:endParaRPr>
          </a:p>
        </p:txBody>
      </p:sp>
      <p:sp>
        <p:nvSpPr>
          <p:cNvPr id="411690" name="Line 42"/>
          <p:cNvSpPr>
            <a:spLocks noChangeShapeType="1"/>
          </p:cNvSpPr>
          <p:nvPr/>
        </p:nvSpPr>
        <p:spPr bwMode="auto">
          <a:xfrm>
            <a:off x="2325688" y="4579938"/>
            <a:ext cx="1079500" cy="68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1691" name="Text Box 43"/>
          <p:cNvSpPr txBox="1">
            <a:spLocks noChangeArrowheads="1"/>
          </p:cNvSpPr>
          <p:nvPr/>
        </p:nvSpPr>
        <p:spPr bwMode="auto">
          <a:xfrm>
            <a:off x="0" y="4308475"/>
            <a:ext cx="2216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b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-CTP-TG</a:t>
            </a:r>
            <a:endParaRPr lang="fi-FI" sz="2800">
              <a:latin typeface="Times" charset="0"/>
            </a:endParaRPr>
          </a:p>
        </p:txBody>
      </p:sp>
      <p:sp>
        <p:nvSpPr>
          <p:cNvPr id="411692" name="Text Box 44"/>
          <p:cNvSpPr txBox="1">
            <a:spLocks noChangeArrowheads="1"/>
          </p:cNvSpPr>
          <p:nvPr/>
        </p:nvSpPr>
        <p:spPr bwMode="auto">
          <a:xfrm>
            <a:off x="73025" y="4786313"/>
            <a:ext cx="1238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a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-TG</a:t>
            </a:r>
            <a:endParaRPr lang="fi-FI" sz="2800">
              <a:latin typeface="Times" charset="0"/>
            </a:endParaRPr>
          </a:p>
        </p:txBody>
      </p:sp>
      <p:sp>
        <p:nvSpPr>
          <p:cNvPr id="411693" name="Text Box 45"/>
          <p:cNvSpPr txBox="1">
            <a:spLocks noChangeArrowheads="1"/>
          </p:cNvSpPr>
          <p:nvPr/>
        </p:nvSpPr>
        <p:spPr bwMode="auto">
          <a:xfrm>
            <a:off x="36513" y="5211763"/>
            <a:ext cx="1643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2800">
                <a:solidFill>
                  <a:schemeClr val="bg1"/>
                </a:solidFill>
                <a:latin typeface="Times" charset="0"/>
                <a:ea typeface="Arial" charset="0"/>
              </a:rPr>
              <a:t>hCG</a:t>
            </a:r>
            <a:r>
              <a:rPr lang="fi-FI" sz="2800">
                <a:solidFill>
                  <a:schemeClr val="bg1"/>
                </a:solidFill>
                <a:latin typeface="Symbol" charset="2"/>
                <a:ea typeface="Arial" charset="0"/>
              </a:rPr>
              <a:t>b</a:t>
            </a:r>
            <a:r>
              <a:rPr lang="fi-FI" sz="2800">
                <a:solidFill>
                  <a:schemeClr val="bg1"/>
                </a:solidFill>
                <a:latin typeface="Times" charset="0"/>
                <a:ea typeface="Arial" charset="0"/>
              </a:rPr>
              <a:t>-TG</a:t>
            </a:r>
          </a:p>
        </p:txBody>
      </p:sp>
      <p:sp>
        <p:nvSpPr>
          <p:cNvPr id="411694" name="Line 46"/>
          <p:cNvSpPr>
            <a:spLocks noChangeShapeType="1"/>
          </p:cNvSpPr>
          <p:nvPr/>
        </p:nvSpPr>
        <p:spPr bwMode="auto">
          <a:xfrm flipV="1">
            <a:off x="1576388" y="4800600"/>
            <a:ext cx="17526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1695" name="Line 47"/>
          <p:cNvSpPr>
            <a:spLocks noChangeShapeType="1"/>
          </p:cNvSpPr>
          <p:nvPr/>
        </p:nvSpPr>
        <p:spPr bwMode="auto">
          <a:xfrm flipV="1">
            <a:off x="1804988" y="5029200"/>
            <a:ext cx="13716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1696" name="Text Box 48"/>
          <p:cNvSpPr txBox="1">
            <a:spLocks noChangeArrowheads="1"/>
          </p:cNvSpPr>
          <p:nvPr/>
        </p:nvSpPr>
        <p:spPr bwMode="auto">
          <a:xfrm>
            <a:off x="417513" y="5881688"/>
            <a:ext cx="2732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(Const. LHR act.)</a:t>
            </a:r>
            <a:endParaRPr lang="fi-FI" sz="2800">
              <a:latin typeface="Times" charset="0"/>
            </a:endParaRPr>
          </a:p>
        </p:txBody>
      </p:sp>
      <p:sp>
        <p:nvSpPr>
          <p:cNvPr id="411697" name="Line 49"/>
          <p:cNvSpPr>
            <a:spLocks noChangeShapeType="1"/>
          </p:cNvSpPr>
          <p:nvPr/>
        </p:nvSpPr>
        <p:spPr bwMode="auto">
          <a:xfrm flipV="1">
            <a:off x="3252788" y="5791200"/>
            <a:ext cx="5334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1698" name="Text Box 50"/>
          <p:cNvSpPr txBox="1">
            <a:spLocks noChangeArrowheads="1"/>
          </p:cNvSpPr>
          <p:nvPr/>
        </p:nvSpPr>
        <p:spPr bwMode="auto">
          <a:xfrm>
            <a:off x="5805488" y="5119688"/>
            <a:ext cx="2673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Const. FSHR act.</a:t>
            </a:r>
            <a:endParaRPr lang="fi-FI" sz="2800">
              <a:latin typeface="Times" charset="0"/>
            </a:endParaRPr>
          </a:p>
        </p:txBody>
      </p:sp>
      <p:sp>
        <p:nvSpPr>
          <p:cNvPr id="411699" name="Line 51"/>
          <p:cNvSpPr>
            <a:spLocks noChangeShapeType="1"/>
          </p:cNvSpPr>
          <p:nvPr/>
        </p:nvSpPr>
        <p:spPr bwMode="auto">
          <a:xfrm flipH="1">
            <a:off x="5386388" y="5486400"/>
            <a:ext cx="3048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66612" name="Text Box 52"/>
          <p:cNvSpPr txBox="1">
            <a:spLocks noChangeArrowheads="1"/>
          </p:cNvSpPr>
          <p:nvPr/>
        </p:nvSpPr>
        <p:spPr bwMode="auto">
          <a:xfrm>
            <a:off x="919163" y="92075"/>
            <a:ext cx="7551737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charset="0"/>
              </a:rPr>
              <a:t>The HPG Axis: Existing Transgenic Mouse Models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89" grpId="0" autoUpdateAnimBg="0"/>
      <p:bldP spid="411691" grpId="0" autoUpdateAnimBg="0"/>
      <p:bldP spid="411692" grpId="0" autoUpdateAnimBg="0"/>
      <p:bldP spid="411693" grpId="0" autoUpdateAnimBg="0"/>
      <p:bldP spid="411696" grpId="0" autoUpdateAnimBg="0"/>
      <p:bldP spid="41169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val 3"/>
          <p:cNvSpPr>
            <a:spLocks noChangeArrowheads="1"/>
          </p:cNvSpPr>
          <p:nvPr/>
        </p:nvSpPr>
        <p:spPr bwMode="auto">
          <a:xfrm>
            <a:off x="4038600" y="5715000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Oval 4"/>
          <p:cNvSpPr>
            <a:spLocks noChangeArrowheads="1"/>
          </p:cNvSpPr>
          <p:nvPr/>
        </p:nvSpPr>
        <p:spPr bwMode="auto">
          <a:xfrm>
            <a:off x="4648200" y="5715000"/>
            <a:ext cx="609600" cy="9144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AutoShape 5"/>
          <p:cNvSpPr>
            <a:spLocks noChangeArrowheads="1"/>
          </p:cNvSpPr>
          <p:nvPr/>
        </p:nvSpPr>
        <p:spPr bwMode="auto">
          <a:xfrm>
            <a:off x="3810000" y="914400"/>
            <a:ext cx="1600200" cy="990600"/>
          </a:xfrm>
          <a:prstGeom prst="flowChartManualOperation">
            <a:avLst/>
          </a:prstGeom>
          <a:gradFill rotWithShape="0">
            <a:gsLst>
              <a:gs pos="0">
                <a:srgbClr val="FF9933"/>
              </a:gs>
              <a:gs pos="100000">
                <a:srgbClr val="7647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702" name="AutoShape 6"/>
          <p:cNvSpPr>
            <a:spLocks noChangeArrowheads="1"/>
          </p:cNvSpPr>
          <p:nvPr/>
        </p:nvSpPr>
        <p:spPr bwMode="auto">
          <a:xfrm>
            <a:off x="3962400" y="3048000"/>
            <a:ext cx="1295400" cy="1219200"/>
          </a:xfrm>
          <a:prstGeom prst="flowChartExtra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4000">
              <a:latin typeface="Times" charset="0"/>
              <a:ea typeface="Arial" charset="0"/>
            </a:endParaRPr>
          </a:p>
        </p:txBody>
      </p:sp>
      <p:sp>
        <p:nvSpPr>
          <p:cNvPr id="68614" name="Line 7"/>
          <p:cNvSpPr>
            <a:spLocks noChangeShapeType="1"/>
          </p:cNvSpPr>
          <p:nvPr/>
        </p:nvSpPr>
        <p:spPr bwMode="auto">
          <a:xfrm>
            <a:off x="4610100" y="2044700"/>
            <a:ext cx="3175" cy="78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 flipH="1">
            <a:off x="4343400" y="4343400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8616" name="Line 9"/>
          <p:cNvSpPr>
            <a:spLocks noChangeShapeType="1"/>
          </p:cNvSpPr>
          <p:nvPr/>
        </p:nvSpPr>
        <p:spPr bwMode="auto">
          <a:xfrm>
            <a:off x="4724400" y="4343400"/>
            <a:ext cx="228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5638800" y="1219200"/>
            <a:ext cx="270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HYPOTHALAMUS</a:t>
            </a:r>
            <a:endParaRPr lang="fi-FI" sz="24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13709" name="Text Box 13"/>
          <p:cNvSpPr txBox="1">
            <a:spLocks noChangeArrowheads="1"/>
          </p:cNvSpPr>
          <p:nvPr/>
        </p:nvSpPr>
        <p:spPr bwMode="auto">
          <a:xfrm>
            <a:off x="5638800" y="3200400"/>
            <a:ext cx="17668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PITUITARY</a:t>
            </a:r>
          </a:p>
          <a:p>
            <a:pPr eaLnBrk="0" hangingPunct="0"/>
            <a:r>
              <a:rPr lang="fi-FI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GLAND</a:t>
            </a:r>
            <a:endParaRPr lang="fi-FI" sz="24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5715000" y="57912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</a:t>
            </a:r>
            <a:endParaRPr lang="fi-FI" sz="24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13711" name="Text Box 15"/>
          <p:cNvSpPr txBox="1">
            <a:spLocks noChangeArrowheads="1"/>
          </p:cNvSpPr>
          <p:nvPr/>
        </p:nvSpPr>
        <p:spPr bwMode="auto">
          <a:xfrm>
            <a:off x="4648200" y="19812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GnRH</a:t>
            </a:r>
            <a:endParaRPr lang="fi-FI" sz="2400">
              <a:latin typeface="Times" charset="0"/>
            </a:endParaRPr>
          </a:p>
        </p:txBody>
      </p:sp>
      <p:sp>
        <p:nvSpPr>
          <p:cNvPr id="413712" name="Text Box 16"/>
          <p:cNvSpPr txBox="1">
            <a:spLocks noChangeArrowheads="1"/>
          </p:cNvSpPr>
          <p:nvPr/>
        </p:nvSpPr>
        <p:spPr bwMode="auto">
          <a:xfrm>
            <a:off x="3733800" y="4419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</a:t>
            </a:r>
            <a:endParaRPr lang="fi-FI" sz="2400" i="1">
              <a:latin typeface="Times" charset="0"/>
            </a:endParaRPr>
          </a:p>
        </p:txBody>
      </p:sp>
      <p:sp>
        <p:nvSpPr>
          <p:cNvPr id="413713" name="Text Box 17"/>
          <p:cNvSpPr txBox="1">
            <a:spLocks noChangeArrowheads="1"/>
          </p:cNvSpPr>
          <p:nvPr/>
        </p:nvSpPr>
        <p:spPr bwMode="auto">
          <a:xfrm>
            <a:off x="4876800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FSH</a:t>
            </a:r>
            <a:endParaRPr lang="fi-FI" sz="240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13714" name="Text Box 18"/>
          <p:cNvSpPr txBox="1">
            <a:spLocks noChangeArrowheads="1"/>
          </p:cNvSpPr>
          <p:nvPr/>
        </p:nvSpPr>
        <p:spPr bwMode="auto">
          <a:xfrm>
            <a:off x="1295400" y="35052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STEROIDS</a:t>
            </a:r>
          </a:p>
          <a:p>
            <a:pPr eaLnBrk="0" hangingPunct="0"/>
            <a:r>
              <a:rPr lang="fi-FI" sz="2400" i="1">
                <a:solidFill>
                  <a:srgbClr val="FFF43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PEPTIDES</a:t>
            </a:r>
            <a:endParaRPr lang="fi-FI" sz="24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68624" name="Rectangle 30"/>
          <p:cNvSpPr>
            <a:spLocks noChangeArrowheads="1"/>
          </p:cNvSpPr>
          <p:nvPr/>
        </p:nvSpPr>
        <p:spPr bwMode="auto">
          <a:xfrm>
            <a:off x="2286000" y="137160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4000">
              <a:latin typeface="Times" charset="0"/>
            </a:endParaRPr>
          </a:p>
        </p:txBody>
      </p:sp>
      <p:sp>
        <p:nvSpPr>
          <p:cNvPr id="68625" name="AutoShape 33"/>
          <p:cNvSpPr>
            <a:spLocks noChangeArrowheads="1"/>
          </p:cNvSpPr>
          <p:nvPr/>
        </p:nvSpPr>
        <p:spPr bwMode="auto">
          <a:xfrm>
            <a:off x="1625600" y="5675313"/>
            <a:ext cx="527050" cy="1846262"/>
          </a:xfrm>
          <a:prstGeom prst="mo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  <a:p>
            <a:pPr eaLnBrk="0" hangingPunct="0">
              <a:spcBef>
                <a:spcPct val="50000"/>
              </a:spcBef>
            </a:pPr>
            <a:endParaRPr lang="fi-FI" sz="2400">
              <a:latin typeface="Times" charset="0"/>
            </a:endParaRPr>
          </a:p>
        </p:txBody>
      </p:sp>
      <p:sp>
        <p:nvSpPr>
          <p:cNvPr id="68626" name="Rectangle 34"/>
          <p:cNvSpPr>
            <a:spLocks noChangeArrowheads="1"/>
          </p:cNvSpPr>
          <p:nvPr/>
        </p:nvSpPr>
        <p:spPr bwMode="auto">
          <a:xfrm>
            <a:off x="4038600" y="5562600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7" name="Rectangle 35"/>
          <p:cNvSpPr>
            <a:spLocks noChangeArrowheads="1"/>
          </p:cNvSpPr>
          <p:nvPr/>
        </p:nvSpPr>
        <p:spPr bwMode="auto">
          <a:xfrm>
            <a:off x="4686300" y="5562600"/>
            <a:ext cx="6731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8" name="Text Box 36"/>
          <p:cNvSpPr txBox="1">
            <a:spLocks noChangeArrowheads="1"/>
          </p:cNvSpPr>
          <p:nvPr/>
        </p:nvSpPr>
        <p:spPr bwMode="auto">
          <a:xfrm>
            <a:off x="3975100" y="5537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i-FI">
                <a:latin typeface="Times" charset="0"/>
              </a:rPr>
              <a:t>LHR</a:t>
            </a:r>
            <a:endParaRPr lang="fi-FI" sz="2400">
              <a:latin typeface="Times" charset="0"/>
            </a:endParaRPr>
          </a:p>
        </p:txBody>
      </p:sp>
      <p:sp>
        <p:nvSpPr>
          <p:cNvPr id="68629" name="Text Box 37"/>
          <p:cNvSpPr txBox="1">
            <a:spLocks noChangeArrowheads="1"/>
          </p:cNvSpPr>
          <p:nvPr/>
        </p:nvSpPr>
        <p:spPr bwMode="auto">
          <a:xfrm>
            <a:off x="4657725" y="55387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FSHR</a:t>
            </a:r>
            <a:endParaRPr lang="fi-FI" sz="2400">
              <a:latin typeface="Times" charset="0"/>
            </a:endParaRPr>
          </a:p>
        </p:txBody>
      </p:sp>
      <p:sp>
        <p:nvSpPr>
          <p:cNvPr id="68630" name="Rectangle 38"/>
          <p:cNvSpPr>
            <a:spLocks noChangeArrowheads="1"/>
          </p:cNvSpPr>
          <p:nvPr/>
        </p:nvSpPr>
        <p:spPr bwMode="auto">
          <a:xfrm>
            <a:off x="4095750" y="2874963"/>
            <a:ext cx="990600" cy="304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31" name="Text Box 39"/>
          <p:cNvSpPr txBox="1">
            <a:spLocks noChangeArrowheads="1"/>
          </p:cNvSpPr>
          <p:nvPr/>
        </p:nvSpPr>
        <p:spPr bwMode="auto">
          <a:xfrm>
            <a:off x="4071938" y="2833688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GnRHR</a:t>
            </a:r>
            <a:endParaRPr lang="en-US" sz="2400">
              <a:latin typeface="Times" charset="0"/>
            </a:endParaRPr>
          </a:p>
        </p:txBody>
      </p:sp>
      <p:sp>
        <p:nvSpPr>
          <p:cNvPr id="413736" name="Line 40"/>
          <p:cNvSpPr>
            <a:spLocks noChangeShapeType="1"/>
          </p:cNvSpPr>
          <p:nvPr/>
        </p:nvSpPr>
        <p:spPr bwMode="auto">
          <a:xfrm flipH="1">
            <a:off x="5659438" y="2133600"/>
            <a:ext cx="741362" cy="333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37" name="Text Box 41"/>
          <p:cNvSpPr txBox="1">
            <a:spLocks noChangeArrowheads="1"/>
          </p:cNvSpPr>
          <p:nvPr/>
        </p:nvSpPr>
        <p:spPr bwMode="auto">
          <a:xfrm>
            <a:off x="6477000" y="1905000"/>
            <a:ext cx="1814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 i="1">
                <a:solidFill>
                  <a:schemeClr val="bg1"/>
                </a:solidFill>
                <a:latin typeface="Times" charset="0"/>
              </a:rPr>
              <a:t>Hpg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 mouse</a:t>
            </a:r>
            <a:endParaRPr lang="fi-FI" sz="4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413738" name="Line 42"/>
          <p:cNvSpPr>
            <a:spLocks noChangeShapeType="1"/>
          </p:cNvSpPr>
          <p:nvPr/>
        </p:nvSpPr>
        <p:spPr bwMode="auto">
          <a:xfrm flipH="1">
            <a:off x="5715000" y="4648200"/>
            <a:ext cx="5905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39" name="Text Box 43"/>
          <p:cNvSpPr txBox="1">
            <a:spLocks noChangeArrowheads="1"/>
          </p:cNvSpPr>
          <p:nvPr/>
        </p:nvSpPr>
        <p:spPr bwMode="auto">
          <a:xfrm>
            <a:off x="6553200" y="4419600"/>
            <a:ext cx="1677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FSH</a:t>
            </a:r>
            <a:r>
              <a:rPr lang="fi-FI" sz="2800">
                <a:solidFill>
                  <a:schemeClr val="bg1"/>
                </a:solidFill>
                <a:latin typeface="Symbol" charset="2"/>
              </a:rPr>
              <a:t>b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-KO</a:t>
            </a:r>
          </a:p>
        </p:txBody>
      </p:sp>
      <p:sp>
        <p:nvSpPr>
          <p:cNvPr id="413740" name="Line 44"/>
          <p:cNvSpPr>
            <a:spLocks noChangeShapeType="1"/>
          </p:cNvSpPr>
          <p:nvPr/>
        </p:nvSpPr>
        <p:spPr bwMode="auto">
          <a:xfrm flipV="1">
            <a:off x="3048000" y="5715000"/>
            <a:ext cx="9144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41" name="Text Box 45"/>
          <p:cNvSpPr txBox="1">
            <a:spLocks noChangeArrowheads="1"/>
          </p:cNvSpPr>
          <p:nvPr/>
        </p:nvSpPr>
        <p:spPr bwMode="auto">
          <a:xfrm>
            <a:off x="1590675" y="5778500"/>
            <a:ext cx="1541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LHR-KO</a:t>
            </a:r>
            <a:endParaRPr lang="fi-FI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13742" name="Line 46"/>
          <p:cNvSpPr>
            <a:spLocks noChangeShapeType="1"/>
          </p:cNvSpPr>
          <p:nvPr/>
        </p:nvSpPr>
        <p:spPr bwMode="auto">
          <a:xfrm flipH="1">
            <a:off x="5410200" y="5410200"/>
            <a:ext cx="8382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43" name="Text Box 47"/>
          <p:cNvSpPr txBox="1">
            <a:spLocks noChangeArrowheads="1"/>
          </p:cNvSpPr>
          <p:nvPr/>
        </p:nvSpPr>
        <p:spPr bwMode="auto">
          <a:xfrm>
            <a:off x="6613525" y="5119688"/>
            <a:ext cx="172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FSHR-KO</a:t>
            </a:r>
          </a:p>
        </p:txBody>
      </p:sp>
      <p:sp>
        <p:nvSpPr>
          <p:cNvPr id="413744" name="Text Box 48"/>
          <p:cNvSpPr txBox="1">
            <a:spLocks noChangeArrowheads="1"/>
          </p:cNvSpPr>
          <p:nvPr/>
        </p:nvSpPr>
        <p:spPr bwMode="auto">
          <a:xfrm>
            <a:off x="327025" y="4519613"/>
            <a:ext cx="2505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Common-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a</a:t>
            </a:r>
            <a:r>
              <a:rPr lang="fi-FI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-KO</a:t>
            </a:r>
            <a:endParaRPr lang="fi-FI" sz="4400">
              <a:latin typeface="Times" charset="0"/>
            </a:endParaRPr>
          </a:p>
        </p:txBody>
      </p:sp>
      <p:sp>
        <p:nvSpPr>
          <p:cNvPr id="413745" name="Line 49"/>
          <p:cNvSpPr>
            <a:spLocks noChangeShapeType="1"/>
          </p:cNvSpPr>
          <p:nvPr/>
        </p:nvSpPr>
        <p:spPr bwMode="auto">
          <a:xfrm flipV="1">
            <a:off x="2844800" y="4686300"/>
            <a:ext cx="8382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46" name="Line 50"/>
          <p:cNvSpPr>
            <a:spLocks noChangeShapeType="1"/>
          </p:cNvSpPr>
          <p:nvPr/>
        </p:nvSpPr>
        <p:spPr bwMode="auto">
          <a:xfrm flipV="1">
            <a:off x="2844800" y="4724400"/>
            <a:ext cx="2032000" cy="134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47" name="Text Box 51"/>
          <p:cNvSpPr txBox="1">
            <a:spLocks noChangeArrowheads="1"/>
          </p:cNvSpPr>
          <p:nvPr/>
        </p:nvSpPr>
        <p:spPr bwMode="auto">
          <a:xfrm>
            <a:off x="1092200" y="5105400"/>
            <a:ext cx="1677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bg1"/>
                </a:solidFill>
                <a:latin typeface="Times" charset="0"/>
              </a:rPr>
              <a:t>  LH</a:t>
            </a:r>
            <a:r>
              <a:rPr lang="en-US" sz="2800">
                <a:solidFill>
                  <a:schemeClr val="bg1"/>
                </a:solidFill>
                <a:latin typeface="Symbol" charset="2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" charset="0"/>
              </a:rPr>
              <a:t>-KO</a:t>
            </a:r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413748" name="Line 52"/>
          <p:cNvSpPr>
            <a:spLocks noChangeShapeType="1"/>
          </p:cNvSpPr>
          <p:nvPr/>
        </p:nvSpPr>
        <p:spPr bwMode="auto">
          <a:xfrm flipV="1">
            <a:off x="2743200" y="4876800"/>
            <a:ext cx="8382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413749" name="Text Box 53"/>
          <p:cNvSpPr txBox="1">
            <a:spLocks noChangeArrowheads="1"/>
          </p:cNvSpPr>
          <p:nvPr/>
        </p:nvSpPr>
        <p:spPr bwMode="auto">
          <a:xfrm>
            <a:off x="6248400" y="2590800"/>
            <a:ext cx="173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7928" dir="3347959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Times" charset="0"/>
              </a:rPr>
              <a:t>GnRHR-KO</a:t>
            </a:r>
          </a:p>
        </p:txBody>
      </p:sp>
      <p:sp>
        <p:nvSpPr>
          <p:cNvPr id="413750" name="Line 54"/>
          <p:cNvSpPr>
            <a:spLocks noChangeShapeType="1"/>
          </p:cNvSpPr>
          <p:nvPr/>
        </p:nvSpPr>
        <p:spPr bwMode="auto">
          <a:xfrm flipH="1">
            <a:off x="5257800" y="2819400"/>
            <a:ext cx="7620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68647" name="Rectangle 55"/>
          <p:cNvSpPr>
            <a:spLocks noChangeArrowheads="1"/>
          </p:cNvSpPr>
          <p:nvPr/>
        </p:nvSpPr>
        <p:spPr bwMode="auto">
          <a:xfrm>
            <a:off x="914400" y="228600"/>
            <a:ext cx="73755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charset="0"/>
              </a:rPr>
              <a:t>The HPG Axis: Existing Knockout Mouse Models</a:t>
            </a:r>
          </a:p>
        </p:txBody>
      </p:sp>
      <p:grpSp>
        <p:nvGrpSpPr>
          <p:cNvPr id="68648" name="Group 62"/>
          <p:cNvGrpSpPr>
            <a:grpSpLocks/>
          </p:cNvGrpSpPr>
          <p:nvPr/>
        </p:nvGrpSpPr>
        <p:grpSpPr bwMode="auto">
          <a:xfrm>
            <a:off x="3111500" y="1114425"/>
            <a:ext cx="1143000" cy="4572000"/>
            <a:chOff x="3035300" y="708025"/>
            <a:chExt cx="1143000" cy="4572000"/>
          </a:xfrm>
        </p:grpSpPr>
        <p:sp>
          <p:nvSpPr>
            <p:cNvPr id="68649" name="Freeform 11"/>
            <p:cNvSpPr>
              <a:spLocks/>
            </p:cNvSpPr>
            <p:nvPr/>
          </p:nvSpPr>
          <p:spPr bwMode="auto">
            <a:xfrm>
              <a:off x="3175000" y="2994025"/>
              <a:ext cx="1003300" cy="838200"/>
            </a:xfrm>
            <a:custGeom>
              <a:avLst/>
              <a:gdLst>
                <a:gd name="T0" fmla="*/ 0 w 480"/>
                <a:gd name="T1" fmla="*/ 2147483647 h 528"/>
                <a:gd name="T2" fmla="*/ 2147483647 w 480"/>
                <a:gd name="T3" fmla="*/ 2147483647 h 528"/>
                <a:gd name="T4" fmla="*/ 2147483647 w 480"/>
                <a:gd name="T5" fmla="*/ 0 h 528"/>
                <a:gd name="T6" fmla="*/ 0 60000 65536"/>
                <a:gd name="T7" fmla="*/ 0 60000 65536"/>
                <a:gd name="T8" fmla="*/ 0 60000 65536"/>
                <a:gd name="T9" fmla="*/ 0 w 480"/>
                <a:gd name="T10" fmla="*/ 0 h 528"/>
                <a:gd name="T11" fmla="*/ 480 w 48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528">
                  <a:moveTo>
                    <a:pt x="0" y="528"/>
                  </a:moveTo>
                  <a:cubicBezTo>
                    <a:pt x="8" y="380"/>
                    <a:pt x="16" y="232"/>
                    <a:pt x="96" y="144"/>
                  </a:cubicBezTo>
                  <a:cubicBezTo>
                    <a:pt x="176" y="56"/>
                    <a:pt x="416" y="23"/>
                    <a:pt x="48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srgbClr val="252CBA"/>
                </a:solidFill>
              </a:endParaRPr>
            </a:p>
          </p:txBody>
        </p:sp>
        <p:sp>
          <p:nvSpPr>
            <p:cNvPr id="68650" name="Freeform 10"/>
            <p:cNvSpPr>
              <a:spLocks/>
            </p:cNvSpPr>
            <p:nvPr/>
          </p:nvSpPr>
          <p:spPr bwMode="auto">
            <a:xfrm>
              <a:off x="3035300" y="708025"/>
              <a:ext cx="914400" cy="4572000"/>
            </a:xfrm>
            <a:custGeom>
              <a:avLst/>
              <a:gdLst>
                <a:gd name="T0" fmla="*/ 2147483647 w 880"/>
                <a:gd name="T1" fmla="*/ 2147483647 h 2688"/>
                <a:gd name="T2" fmla="*/ 2147483647 w 880"/>
                <a:gd name="T3" fmla="*/ 2147483647 h 2688"/>
                <a:gd name="T4" fmla="*/ 2147483647 w 880"/>
                <a:gd name="T5" fmla="*/ 2147483647 h 2688"/>
                <a:gd name="T6" fmla="*/ 2147483647 w 880"/>
                <a:gd name="T7" fmla="*/ 0 h 26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0"/>
                <a:gd name="T13" fmla="*/ 0 h 2688"/>
                <a:gd name="T14" fmla="*/ 880 w 880"/>
                <a:gd name="T15" fmla="*/ 2688 h 26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0" h="2688">
                  <a:moveTo>
                    <a:pt x="880" y="2688"/>
                  </a:moveTo>
                  <a:cubicBezTo>
                    <a:pt x="584" y="2576"/>
                    <a:pt x="288" y="2464"/>
                    <a:pt x="160" y="2112"/>
                  </a:cubicBezTo>
                  <a:cubicBezTo>
                    <a:pt x="32" y="1760"/>
                    <a:pt x="0" y="928"/>
                    <a:pt x="112" y="576"/>
                  </a:cubicBezTo>
                  <a:cubicBezTo>
                    <a:pt x="224" y="224"/>
                    <a:pt x="712" y="96"/>
                    <a:pt x="832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srgbClr val="252CBA"/>
                </a:solidFill>
              </a:endParaRPr>
            </a:p>
          </p:txBody>
        </p:sp>
        <p:sp>
          <p:nvSpPr>
            <p:cNvPr id="68651" name="Line 56"/>
            <p:cNvSpPr>
              <a:spLocks noChangeShapeType="1"/>
            </p:cNvSpPr>
            <p:nvPr/>
          </p:nvSpPr>
          <p:spPr bwMode="auto">
            <a:xfrm flipV="1">
              <a:off x="3429000" y="990600"/>
              <a:ext cx="533400" cy="152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652" name="Line 58"/>
            <p:cNvSpPr>
              <a:spLocks noChangeShapeType="1"/>
            </p:cNvSpPr>
            <p:nvPr/>
          </p:nvSpPr>
          <p:spPr bwMode="auto">
            <a:xfrm>
              <a:off x="3941763" y="871538"/>
              <a:ext cx="762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653" name="Line 60"/>
            <p:cNvSpPr>
              <a:spLocks noChangeShapeType="1"/>
            </p:cNvSpPr>
            <p:nvPr/>
          </p:nvSpPr>
          <p:spPr bwMode="auto">
            <a:xfrm>
              <a:off x="3657600" y="3124200"/>
              <a:ext cx="4572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654" name="Line 61"/>
            <p:cNvSpPr>
              <a:spLocks noChangeShapeType="1"/>
            </p:cNvSpPr>
            <p:nvPr/>
          </p:nvSpPr>
          <p:spPr bwMode="auto">
            <a:xfrm flipH="1">
              <a:off x="4060825" y="3276600"/>
              <a:ext cx="76200" cy="152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3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3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37" grpId="0" autoUpdateAnimBg="0"/>
      <p:bldP spid="4137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estes &amp; S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"/>
            <a:ext cx="5105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477000" y="7620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/>
              <a:t>Normal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391400" y="1828800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477000" y="21336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/>
              <a:t>hpg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400800" y="358140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/>
              <a:t>FSHR KO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477000" y="49530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/>
              <a:t>LuRKO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6477000" y="59436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/>
              <a:t>Tfm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7086600" y="6491288"/>
            <a:ext cx="181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Times" charset="0"/>
              </a:rPr>
              <a:t>From H. Charlton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EMM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7975" y="76200"/>
            <a:ext cx="34766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90600" y="990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charset="0"/>
              </a:rPr>
              <a:t>NORMAL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477000" y="106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charset="0"/>
              </a:rPr>
              <a:t>FSHR-KO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66800" y="3429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charset="0"/>
              </a:rPr>
              <a:t>FSH</a:t>
            </a:r>
            <a:r>
              <a:rPr lang="en-GB" sz="2400" i="1">
                <a:latin typeface="Symbol" charset="2"/>
                <a:sym typeface="Symbol" charset="2"/>
              </a:rPr>
              <a:t></a:t>
            </a:r>
            <a:r>
              <a:rPr lang="en-GB" sz="2400">
                <a:latin typeface="Times New Roman" charset="0"/>
              </a:rPr>
              <a:t>KO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477000" y="3429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charset="0"/>
              </a:rPr>
              <a:t>LuRKO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172200" y="5791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charset="0"/>
              </a:rPr>
              <a:t>Hpg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11125" y="6329363"/>
            <a:ext cx="193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from H. Charlton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Ovary uterus histolo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133600" y="762000"/>
            <a:ext cx="5842000" cy="5791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3" name="Oval 3"/>
          <p:cNvSpPr>
            <a:spLocks noChangeArrowheads="1"/>
          </p:cNvSpPr>
          <p:nvPr/>
        </p:nvSpPr>
        <p:spPr bwMode="auto">
          <a:xfrm>
            <a:off x="6235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6324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60452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5943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7" name="Oval 7"/>
          <p:cNvSpPr>
            <a:spLocks noChangeArrowheads="1"/>
          </p:cNvSpPr>
          <p:nvPr/>
        </p:nvSpPr>
        <p:spPr bwMode="auto">
          <a:xfrm>
            <a:off x="5854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8" name="Oval 8"/>
          <p:cNvSpPr>
            <a:spLocks noChangeArrowheads="1"/>
          </p:cNvSpPr>
          <p:nvPr/>
        </p:nvSpPr>
        <p:spPr bwMode="auto">
          <a:xfrm>
            <a:off x="57531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Oval 9"/>
          <p:cNvSpPr>
            <a:spLocks noChangeArrowheads="1"/>
          </p:cNvSpPr>
          <p:nvPr/>
        </p:nvSpPr>
        <p:spPr bwMode="auto">
          <a:xfrm>
            <a:off x="56642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5562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5473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53721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2832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181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092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49911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49022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4800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4711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46101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45212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44196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3" name="Oval 23"/>
          <p:cNvSpPr>
            <a:spLocks noChangeArrowheads="1"/>
          </p:cNvSpPr>
          <p:nvPr/>
        </p:nvSpPr>
        <p:spPr bwMode="auto">
          <a:xfrm>
            <a:off x="43307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42418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5" name="Oval 25"/>
          <p:cNvSpPr>
            <a:spLocks noChangeArrowheads="1"/>
          </p:cNvSpPr>
          <p:nvPr/>
        </p:nvSpPr>
        <p:spPr bwMode="auto">
          <a:xfrm>
            <a:off x="41529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6" name="Oval 26"/>
          <p:cNvSpPr>
            <a:spLocks noChangeArrowheads="1"/>
          </p:cNvSpPr>
          <p:nvPr/>
        </p:nvSpPr>
        <p:spPr bwMode="auto">
          <a:xfrm>
            <a:off x="40513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7" name="Oval 27"/>
          <p:cNvSpPr>
            <a:spLocks noChangeArrowheads="1"/>
          </p:cNvSpPr>
          <p:nvPr/>
        </p:nvSpPr>
        <p:spPr bwMode="auto">
          <a:xfrm>
            <a:off x="39624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8" name="Oval 28"/>
          <p:cNvSpPr>
            <a:spLocks noChangeArrowheads="1"/>
          </p:cNvSpPr>
          <p:nvPr/>
        </p:nvSpPr>
        <p:spPr bwMode="auto">
          <a:xfrm>
            <a:off x="64135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9" name="Oval 29"/>
          <p:cNvSpPr>
            <a:spLocks noChangeArrowheads="1"/>
          </p:cNvSpPr>
          <p:nvPr/>
        </p:nvSpPr>
        <p:spPr bwMode="auto">
          <a:xfrm>
            <a:off x="65151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0" name="Oval 30"/>
          <p:cNvSpPr>
            <a:spLocks noChangeArrowheads="1"/>
          </p:cNvSpPr>
          <p:nvPr/>
        </p:nvSpPr>
        <p:spPr bwMode="auto">
          <a:xfrm>
            <a:off x="66040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1" name="Oval 31"/>
          <p:cNvSpPr>
            <a:spLocks noChangeArrowheads="1"/>
          </p:cNvSpPr>
          <p:nvPr/>
        </p:nvSpPr>
        <p:spPr bwMode="auto">
          <a:xfrm>
            <a:off x="38608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2" name="Oval 32"/>
          <p:cNvSpPr>
            <a:spLocks noChangeArrowheads="1"/>
          </p:cNvSpPr>
          <p:nvPr/>
        </p:nvSpPr>
        <p:spPr bwMode="auto">
          <a:xfrm>
            <a:off x="37719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3" name="Oval 33"/>
          <p:cNvSpPr>
            <a:spLocks noChangeArrowheads="1"/>
          </p:cNvSpPr>
          <p:nvPr/>
        </p:nvSpPr>
        <p:spPr bwMode="auto">
          <a:xfrm>
            <a:off x="36703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4" name="Oval 34"/>
          <p:cNvSpPr>
            <a:spLocks noChangeArrowheads="1"/>
          </p:cNvSpPr>
          <p:nvPr/>
        </p:nvSpPr>
        <p:spPr bwMode="auto">
          <a:xfrm>
            <a:off x="35814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5" name="Oval 35"/>
          <p:cNvSpPr>
            <a:spLocks noChangeArrowheads="1"/>
          </p:cNvSpPr>
          <p:nvPr/>
        </p:nvSpPr>
        <p:spPr bwMode="auto">
          <a:xfrm>
            <a:off x="34798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6" name="Oval 36"/>
          <p:cNvSpPr>
            <a:spLocks noChangeArrowheads="1"/>
          </p:cNvSpPr>
          <p:nvPr/>
        </p:nvSpPr>
        <p:spPr bwMode="auto">
          <a:xfrm>
            <a:off x="33909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7" name="Oval 37"/>
          <p:cNvSpPr>
            <a:spLocks noChangeArrowheads="1"/>
          </p:cNvSpPr>
          <p:nvPr/>
        </p:nvSpPr>
        <p:spPr bwMode="auto">
          <a:xfrm>
            <a:off x="32893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8" name="Oval 38"/>
          <p:cNvSpPr>
            <a:spLocks noChangeArrowheads="1"/>
          </p:cNvSpPr>
          <p:nvPr/>
        </p:nvSpPr>
        <p:spPr bwMode="auto">
          <a:xfrm>
            <a:off x="32004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39" name="Oval 39"/>
          <p:cNvSpPr>
            <a:spLocks noChangeArrowheads="1"/>
          </p:cNvSpPr>
          <p:nvPr/>
        </p:nvSpPr>
        <p:spPr bwMode="auto">
          <a:xfrm>
            <a:off x="30988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0" name="Oval 40"/>
          <p:cNvSpPr>
            <a:spLocks noChangeArrowheads="1"/>
          </p:cNvSpPr>
          <p:nvPr/>
        </p:nvSpPr>
        <p:spPr bwMode="auto">
          <a:xfrm>
            <a:off x="30099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1" name="Oval 41"/>
          <p:cNvSpPr>
            <a:spLocks noChangeArrowheads="1"/>
          </p:cNvSpPr>
          <p:nvPr/>
        </p:nvSpPr>
        <p:spPr bwMode="auto">
          <a:xfrm>
            <a:off x="29083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2" name="Oval 42"/>
          <p:cNvSpPr>
            <a:spLocks noChangeArrowheads="1"/>
          </p:cNvSpPr>
          <p:nvPr/>
        </p:nvSpPr>
        <p:spPr bwMode="auto">
          <a:xfrm>
            <a:off x="28194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3" name="Oval 43"/>
          <p:cNvSpPr>
            <a:spLocks noChangeArrowheads="1"/>
          </p:cNvSpPr>
          <p:nvPr/>
        </p:nvSpPr>
        <p:spPr bwMode="auto">
          <a:xfrm>
            <a:off x="27178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4" name="Oval 44"/>
          <p:cNvSpPr>
            <a:spLocks noChangeArrowheads="1"/>
          </p:cNvSpPr>
          <p:nvPr/>
        </p:nvSpPr>
        <p:spPr bwMode="auto">
          <a:xfrm>
            <a:off x="2628900" y="809625"/>
            <a:ext cx="889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5" name="Oval 45"/>
          <p:cNvSpPr>
            <a:spLocks noChangeArrowheads="1"/>
          </p:cNvSpPr>
          <p:nvPr/>
        </p:nvSpPr>
        <p:spPr bwMode="auto">
          <a:xfrm>
            <a:off x="61341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46" name="Oval 46"/>
          <p:cNvSpPr>
            <a:spLocks noChangeArrowheads="1"/>
          </p:cNvSpPr>
          <p:nvPr/>
        </p:nvSpPr>
        <p:spPr bwMode="auto">
          <a:xfrm>
            <a:off x="2527300" y="809625"/>
            <a:ext cx="101600" cy="936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6847" name="Group 47"/>
          <p:cNvGrpSpPr>
            <a:grpSpLocks/>
          </p:cNvGrpSpPr>
          <p:nvPr/>
        </p:nvGrpSpPr>
        <p:grpSpPr bwMode="auto">
          <a:xfrm>
            <a:off x="2527300" y="1152525"/>
            <a:ext cx="4356100" cy="82550"/>
            <a:chOff x="1592" y="726"/>
            <a:chExt cx="2744" cy="52"/>
          </a:xfrm>
        </p:grpSpPr>
        <p:sp>
          <p:nvSpPr>
            <p:cNvPr id="77484" name="Oval 48"/>
            <p:cNvSpPr>
              <a:spLocks noChangeArrowheads="1"/>
            </p:cNvSpPr>
            <p:nvPr/>
          </p:nvSpPr>
          <p:spPr bwMode="auto">
            <a:xfrm>
              <a:off x="392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5" name="Oval 49"/>
            <p:cNvSpPr>
              <a:spLocks noChangeArrowheads="1"/>
            </p:cNvSpPr>
            <p:nvPr/>
          </p:nvSpPr>
          <p:spPr bwMode="auto">
            <a:xfrm>
              <a:off x="398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6" name="Oval 50"/>
            <p:cNvSpPr>
              <a:spLocks noChangeArrowheads="1"/>
            </p:cNvSpPr>
            <p:nvPr/>
          </p:nvSpPr>
          <p:spPr bwMode="auto">
            <a:xfrm>
              <a:off x="380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7" name="Oval 51"/>
            <p:cNvSpPr>
              <a:spLocks noChangeArrowheads="1"/>
            </p:cNvSpPr>
            <p:nvPr/>
          </p:nvSpPr>
          <p:spPr bwMode="auto">
            <a:xfrm>
              <a:off x="374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8" name="Oval 52"/>
            <p:cNvSpPr>
              <a:spLocks noChangeArrowheads="1"/>
            </p:cNvSpPr>
            <p:nvPr/>
          </p:nvSpPr>
          <p:spPr bwMode="auto">
            <a:xfrm>
              <a:off x="368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9" name="Oval 53"/>
            <p:cNvSpPr>
              <a:spLocks noChangeArrowheads="1"/>
            </p:cNvSpPr>
            <p:nvPr/>
          </p:nvSpPr>
          <p:spPr bwMode="auto">
            <a:xfrm>
              <a:off x="362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0" name="Oval 54"/>
            <p:cNvSpPr>
              <a:spLocks noChangeArrowheads="1"/>
            </p:cNvSpPr>
            <p:nvPr/>
          </p:nvSpPr>
          <p:spPr bwMode="auto">
            <a:xfrm>
              <a:off x="356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1" name="Oval 55"/>
            <p:cNvSpPr>
              <a:spLocks noChangeArrowheads="1"/>
            </p:cNvSpPr>
            <p:nvPr/>
          </p:nvSpPr>
          <p:spPr bwMode="auto">
            <a:xfrm>
              <a:off x="350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2" name="Oval 56"/>
            <p:cNvSpPr>
              <a:spLocks noChangeArrowheads="1"/>
            </p:cNvSpPr>
            <p:nvPr/>
          </p:nvSpPr>
          <p:spPr bwMode="auto">
            <a:xfrm>
              <a:off x="344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3" name="Oval 57"/>
            <p:cNvSpPr>
              <a:spLocks noChangeArrowheads="1"/>
            </p:cNvSpPr>
            <p:nvPr/>
          </p:nvSpPr>
          <p:spPr bwMode="auto">
            <a:xfrm>
              <a:off x="338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4" name="Oval 58"/>
            <p:cNvSpPr>
              <a:spLocks noChangeArrowheads="1"/>
            </p:cNvSpPr>
            <p:nvPr/>
          </p:nvSpPr>
          <p:spPr bwMode="auto">
            <a:xfrm>
              <a:off x="332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5" name="Oval 59"/>
            <p:cNvSpPr>
              <a:spLocks noChangeArrowheads="1"/>
            </p:cNvSpPr>
            <p:nvPr/>
          </p:nvSpPr>
          <p:spPr bwMode="auto">
            <a:xfrm>
              <a:off x="326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6" name="Oval 60"/>
            <p:cNvSpPr>
              <a:spLocks noChangeArrowheads="1"/>
            </p:cNvSpPr>
            <p:nvPr/>
          </p:nvSpPr>
          <p:spPr bwMode="auto">
            <a:xfrm>
              <a:off x="320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7" name="Oval 61"/>
            <p:cNvSpPr>
              <a:spLocks noChangeArrowheads="1"/>
            </p:cNvSpPr>
            <p:nvPr/>
          </p:nvSpPr>
          <p:spPr bwMode="auto">
            <a:xfrm>
              <a:off x="314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8" name="Oval 62"/>
            <p:cNvSpPr>
              <a:spLocks noChangeArrowheads="1"/>
            </p:cNvSpPr>
            <p:nvPr/>
          </p:nvSpPr>
          <p:spPr bwMode="auto">
            <a:xfrm>
              <a:off x="308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99" name="Oval 63"/>
            <p:cNvSpPr>
              <a:spLocks noChangeArrowheads="1"/>
            </p:cNvSpPr>
            <p:nvPr/>
          </p:nvSpPr>
          <p:spPr bwMode="auto">
            <a:xfrm>
              <a:off x="302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0" name="Oval 64"/>
            <p:cNvSpPr>
              <a:spLocks noChangeArrowheads="1"/>
            </p:cNvSpPr>
            <p:nvPr/>
          </p:nvSpPr>
          <p:spPr bwMode="auto">
            <a:xfrm>
              <a:off x="296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1" name="Oval 65"/>
            <p:cNvSpPr>
              <a:spLocks noChangeArrowheads="1"/>
            </p:cNvSpPr>
            <p:nvPr/>
          </p:nvSpPr>
          <p:spPr bwMode="auto">
            <a:xfrm>
              <a:off x="290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2" name="Oval 66"/>
            <p:cNvSpPr>
              <a:spLocks noChangeArrowheads="1"/>
            </p:cNvSpPr>
            <p:nvPr/>
          </p:nvSpPr>
          <p:spPr bwMode="auto">
            <a:xfrm>
              <a:off x="284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3" name="Oval 67"/>
            <p:cNvSpPr>
              <a:spLocks noChangeArrowheads="1"/>
            </p:cNvSpPr>
            <p:nvPr/>
          </p:nvSpPr>
          <p:spPr bwMode="auto">
            <a:xfrm>
              <a:off x="278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4" name="Oval 68"/>
            <p:cNvSpPr>
              <a:spLocks noChangeArrowheads="1"/>
            </p:cNvSpPr>
            <p:nvPr/>
          </p:nvSpPr>
          <p:spPr bwMode="auto">
            <a:xfrm>
              <a:off x="2728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5" name="Oval 69"/>
            <p:cNvSpPr>
              <a:spLocks noChangeArrowheads="1"/>
            </p:cNvSpPr>
            <p:nvPr/>
          </p:nvSpPr>
          <p:spPr bwMode="auto">
            <a:xfrm>
              <a:off x="2672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6" name="Oval 70"/>
            <p:cNvSpPr>
              <a:spLocks noChangeArrowheads="1"/>
            </p:cNvSpPr>
            <p:nvPr/>
          </p:nvSpPr>
          <p:spPr bwMode="auto">
            <a:xfrm>
              <a:off x="261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7" name="Oval 71"/>
            <p:cNvSpPr>
              <a:spLocks noChangeArrowheads="1"/>
            </p:cNvSpPr>
            <p:nvPr/>
          </p:nvSpPr>
          <p:spPr bwMode="auto">
            <a:xfrm>
              <a:off x="255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8" name="Oval 72"/>
            <p:cNvSpPr>
              <a:spLocks noChangeArrowheads="1"/>
            </p:cNvSpPr>
            <p:nvPr/>
          </p:nvSpPr>
          <p:spPr bwMode="auto">
            <a:xfrm>
              <a:off x="249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09" name="Oval 73"/>
            <p:cNvSpPr>
              <a:spLocks noChangeArrowheads="1"/>
            </p:cNvSpPr>
            <p:nvPr/>
          </p:nvSpPr>
          <p:spPr bwMode="auto">
            <a:xfrm>
              <a:off x="4040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0" name="Oval 74"/>
            <p:cNvSpPr>
              <a:spLocks noChangeArrowheads="1"/>
            </p:cNvSpPr>
            <p:nvPr/>
          </p:nvSpPr>
          <p:spPr bwMode="auto">
            <a:xfrm>
              <a:off x="4104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1" name="Oval 75"/>
            <p:cNvSpPr>
              <a:spLocks noChangeArrowheads="1"/>
            </p:cNvSpPr>
            <p:nvPr/>
          </p:nvSpPr>
          <p:spPr bwMode="auto">
            <a:xfrm>
              <a:off x="4160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2" name="Oval 76"/>
            <p:cNvSpPr>
              <a:spLocks noChangeArrowheads="1"/>
            </p:cNvSpPr>
            <p:nvPr/>
          </p:nvSpPr>
          <p:spPr bwMode="auto">
            <a:xfrm>
              <a:off x="421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3" name="Oval 77"/>
            <p:cNvSpPr>
              <a:spLocks noChangeArrowheads="1"/>
            </p:cNvSpPr>
            <p:nvPr/>
          </p:nvSpPr>
          <p:spPr bwMode="auto">
            <a:xfrm>
              <a:off x="427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4" name="Oval 78"/>
            <p:cNvSpPr>
              <a:spLocks noChangeArrowheads="1"/>
            </p:cNvSpPr>
            <p:nvPr/>
          </p:nvSpPr>
          <p:spPr bwMode="auto">
            <a:xfrm>
              <a:off x="243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5" name="Oval 79"/>
            <p:cNvSpPr>
              <a:spLocks noChangeArrowheads="1"/>
            </p:cNvSpPr>
            <p:nvPr/>
          </p:nvSpPr>
          <p:spPr bwMode="auto">
            <a:xfrm>
              <a:off x="237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6" name="Oval 80"/>
            <p:cNvSpPr>
              <a:spLocks noChangeArrowheads="1"/>
            </p:cNvSpPr>
            <p:nvPr/>
          </p:nvSpPr>
          <p:spPr bwMode="auto">
            <a:xfrm>
              <a:off x="231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7" name="Oval 81"/>
            <p:cNvSpPr>
              <a:spLocks noChangeArrowheads="1"/>
            </p:cNvSpPr>
            <p:nvPr/>
          </p:nvSpPr>
          <p:spPr bwMode="auto">
            <a:xfrm>
              <a:off x="225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8" name="Oval 82"/>
            <p:cNvSpPr>
              <a:spLocks noChangeArrowheads="1"/>
            </p:cNvSpPr>
            <p:nvPr/>
          </p:nvSpPr>
          <p:spPr bwMode="auto">
            <a:xfrm>
              <a:off x="219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19" name="Oval 83"/>
            <p:cNvSpPr>
              <a:spLocks noChangeArrowheads="1"/>
            </p:cNvSpPr>
            <p:nvPr/>
          </p:nvSpPr>
          <p:spPr bwMode="auto">
            <a:xfrm>
              <a:off x="213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0" name="Oval 84"/>
            <p:cNvSpPr>
              <a:spLocks noChangeArrowheads="1"/>
            </p:cNvSpPr>
            <p:nvPr/>
          </p:nvSpPr>
          <p:spPr bwMode="auto">
            <a:xfrm>
              <a:off x="207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1" name="Oval 85"/>
            <p:cNvSpPr>
              <a:spLocks noChangeArrowheads="1"/>
            </p:cNvSpPr>
            <p:nvPr/>
          </p:nvSpPr>
          <p:spPr bwMode="auto">
            <a:xfrm>
              <a:off x="201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2" name="Oval 86"/>
            <p:cNvSpPr>
              <a:spLocks noChangeArrowheads="1"/>
            </p:cNvSpPr>
            <p:nvPr/>
          </p:nvSpPr>
          <p:spPr bwMode="auto">
            <a:xfrm>
              <a:off x="195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3" name="Oval 87"/>
            <p:cNvSpPr>
              <a:spLocks noChangeArrowheads="1"/>
            </p:cNvSpPr>
            <p:nvPr/>
          </p:nvSpPr>
          <p:spPr bwMode="auto">
            <a:xfrm>
              <a:off x="189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4" name="Oval 88"/>
            <p:cNvSpPr>
              <a:spLocks noChangeArrowheads="1"/>
            </p:cNvSpPr>
            <p:nvPr/>
          </p:nvSpPr>
          <p:spPr bwMode="auto">
            <a:xfrm>
              <a:off x="183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5" name="Oval 89"/>
            <p:cNvSpPr>
              <a:spLocks noChangeArrowheads="1"/>
            </p:cNvSpPr>
            <p:nvPr/>
          </p:nvSpPr>
          <p:spPr bwMode="auto">
            <a:xfrm>
              <a:off x="177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6" name="Oval 90"/>
            <p:cNvSpPr>
              <a:spLocks noChangeArrowheads="1"/>
            </p:cNvSpPr>
            <p:nvPr/>
          </p:nvSpPr>
          <p:spPr bwMode="auto">
            <a:xfrm>
              <a:off x="171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7" name="Oval 91"/>
            <p:cNvSpPr>
              <a:spLocks noChangeArrowheads="1"/>
            </p:cNvSpPr>
            <p:nvPr/>
          </p:nvSpPr>
          <p:spPr bwMode="auto">
            <a:xfrm>
              <a:off x="1656" y="72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8" name="Oval 92"/>
            <p:cNvSpPr>
              <a:spLocks noChangeArrowheads="1"/>
            </p:cNvSpPr>
            <p:nvPr/>
          </p:nvSpPr>
          <p:spPr bwMode="auto">
            <a:xfrm>
              <a:off x="3864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29" name="Oval 93"/>
            <p:cNvSpPr>
              <a:spLocks noChangeArrowheads="1"/>
            </p:cNvSpPr>
            <p:nvPr/>
          </p:nvSpPr>
          <p:spPr bwMode="auto">
            <a:xfrm>
              <a:off x="1592" y="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48" name="Group 94"/>
          <p:cNvGrpSpPr>
            <a:grpSpLocks/>
          </p:cNvGrpSpPr>
          <p:nvPr/>
        </p:nvGrpSpPr>
        <p:grpSpPr bwMode="auto">
          <a:xfrm>
            <a:off x="2540000" y="1482725"/>
            <a:ext cx="4343400" cy="82550"/>
            <a:chOff x="1600" y="934"/>
            <a:chExt cx="2736" cy="52"/>
          </a:xfrm>
        </p:grpSpPr>
        <p:sp>
          <p:nvSpPr>
            <p:cNvPr id="77438" name="Oval 95"/>
            <p:cNvSpPr>
              <a:spLocks noChangeArrowheads="1"/>
            </p:cNvSpPr>
            <p:nvPr/>
          </p:nvSpPr>
          <p:spPr bwMode="auto">
            <a:xfrm>
              <a:off x="392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9" name="Oval 96"/>
            <p:cNvSpPr>
              <a:spLocks noChangeArrowheads="1"/>
            </p:cNvSpPr>
            <p:nvPr/>
          </p:nvSpPr>
          <p:spPr bwMode="auto">
            <a:xfrm>
              <a:off x="399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0" name="Oval 97"/>
            <p:cNvSpPr>
              <a:spLocks noChangeArrowheads="1"/>
            </p:cNvSpPr>
            <p:nvPr/>
          </p:nvSpPr>
          <p:spPr bwMode="auto">
            <a:xfrm>
              <a:off x="380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1" name="Oval 98"/>
            <p:cNvSpPr>
              <a:spLocks noChangeArrowheads="1"/>
            </p:cNvSpPr>
            <p:nvPr/>
          </p:nvSpPr>
          <p:spPr bwMode="auto">
            <a:xfrm>
              <a:off x="375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2" name="Oval 99"/>
            <p:cNvSpPr>
              <a:spLocks noChangeArrowheads="1"/>
            </p:cNvSpPr>
            <p:nvPr/>
          </p:nvSpPr>
          <p:spPr bwMode="auto">
            <a:xfrm>
              <a:off x="368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3" name="Oval 100"/>
            <p:cNvSpPr>
              <a:spLocks noChangeArrowheads="1"/>
            </p:cNvSpPr>
            <p:nvPr/>
          </p:nvSpPr>
          <p:spPr bwMode="auto">
            <a:xfrm>
              <a:off x="363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4" name="Oval 101"/>
            <p:cNvSpPr>
              <a:spLocks noChangeArrowheads="1"/>
            </p:cNvSpPr>
            <p:nvPr/>
          </p:nvSpPr>
          <p:spPr bwMode="auto">
            <a:xfrm>
              <a:off x="356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5" name="Oval 102"/>
            <p:cNvSpPr>
              <a:spLocks noChangeArrowheads="1"/>
            </p:cNvSpPr>
            <p:nvPr/>
          </p:nvSpPr>
          <p:spPr bwMode="auto">
            <a:xfrm>
              <a:off x="351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6" name="Oval 103"/>
            <p:cNvSpPr>
              <a:spLocks noChangeArrowheads="1"/>
            </p:cNvSpPr>
            <p:nvPr/>
          </p:nvSpPr>
          <p:spPr bwMode="auto">
            <a:xfrm>
              <a:off x="344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7" name="Oval 104"/>
            <p:cNvSpPr>
              <a:spLocks noChangeArrowheads="1"/>
            </p:cNvSpPr>
            <p:nvPr/>
          </p:nvSpPr>
          <p:spPr bwMode="auto">
            <a:xfrm>
              <a:off x="339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8" name="Oval 105"/>
            <p:cNvSpPr>
              <a:spLocks noChangeArrowheads="1"/>
            </p:cNvSpPr>
            <p:nvPr/>
          </p:nvSpPr>
          <p:spPr bwMode="auto">
            <a:xfrm>
              <a:off x="332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49" name="Oval 106"/>
            <p:cNvSpPr>
              <a:spLocks noChangeArrowheads="1"/>
            </p:cNvSpPr>
            <p:nvPr/>
          </p:nvSpPr>
          <p:spPr bwMode="auto">
            <a:xfrm>
              <a:off x="327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0" name="Oval 107"/>
            <p:cNvSpPr>
              <a:spLocks noChangeArrowheads="1"/>
            </p:cNvSpPr>
            <p:nvPr/>
          </p:nvSpPr>
          <p:spPr bwMode="auto">
            <a:xfrm>
              <a:off x="320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1" name="Oval 108"/>
            <p:cNvSpPr>
              <a:spLocks noChangeArrowheads="1"/>
            </p:cNvSpPr>
            <p:nvPr/>
          </p:nvSpPr>
          <p:spPr bwMode="auto">
            <a:xfrm>
              <a:off x="315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2" name="Oval 109"/>
            <p:cNvSpPr>
              <a:spLocks noChangeArrowheads="1"/>
            </p:cNvSpPr>
            <p:nvPr/>
          </p:nvSpPr>
          <p:spPr bwMode="auto">
            <a:xfrm>
              <a:off x="308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3" name="Oval 110"/>
            <p:cNvSpPr>
              <a:spLocks noChangeArrowheads="1"/>
            </p:cNvSpPr>
            <p:nvPr/>
          </p:nvSpPr>
          <p:spPr bwMode="auto">
            <a:xfrm>
              <a:off x="303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4" name="Oval 111"/>
            <p:cNvSpPr>
              <a:spLocks noChangeArrowheads="1"/>
            </p:cNvSpPr>
            <p:nvPr/>
          </p:nvSpPr>
          <p:spPr bwMode="auto">
            <a:xfrm>
              <a:off x="296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5" name="Oval 112"/>
            <p:cNvSpPr>
              <a:spLocks noChangeArrowheads="1"/>
            </p:cNvSpPr>
            <p:nvPr/>
          </p:nvSpPr>
          <p:spPr bwMode="auto">
            <a:xfrm>
              <a:off x="291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6" name="Oval 113"/>
            <p:cNvSpPr>
              <a:spLocks noChangeArrowheads="1"/>
            </p:cNvSpPr>
            <p:nvPr/>
          </p:nvSpPr>
          <p:spPr bwMode="auto">
            <a:xfrm>
              <a:off x="284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7" name="Oval 114"/>
            <p:cNvSpPr>
              <a:spLocks noChangeArrowheads="1"/>
            </p:cNvSpPr>
            <p:nvPr/>
          </p:nvSpPr>
          <p:spPr bwMode="auto">
            <a:xfrm>
              <a:off x="279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8" name="Oval 115"/>
            <p:cNvSpPr>
              <a:spLocks noChangeArrowheads="1"/>
            </p:cNvSpPr>
            <p:nvPr/>
          </p:nvSpPr>
          <p:spPr bwMode="auto">
            <a:xfrm>
              <a:off x="2728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59" name="Oval 116"/>
            <p:cNvSpPr>
              <a:spLocks noChangeArrowheads="1"/>
            </p:cNvSpPr>
            <p:nvPr/>
          </p:nvSpPr>
          <p:spPr bwMode="auto">
            <a:xfrm>
              <a:off x="2672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0" name="Oval 117"/>
            <p:cNvSpPr>
              <a:spLocks noChangeArrowheads="1"/>
            </p:cNvSpPr>
            <p:nvPr/>
          </p:nvSpPr>
          <p:spPr bwMode="auto">
            <a:xfrm>
              <a:off x="261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1" name="Oval 118"/>
            <p:cNvSpPr>
              <a:spLocks noChangeArrowheads="1"/>
            </p:cNvSpPr>
            <p:nvPr/>
          </p:nvSpPr>
          <p:spPr bwMode="auto">
            <a:xfrm>
              <a:off x="256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2" name="Oval 119"/>
            <p:cNvSpPr>
              <a:spLocks noChangeArrowheads="1"/>
            </p:cNvSpPr>
            <p:nvPr/>
          </p:nvSpPr>
          <p:spPr bwMode="auto">
            <a:xfrm>
              <a:off x="249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3" name="Oval 120"/>
            <p:cNvSpPr>
              <a:spLocks noChangeArrowheads="1"/>
            </p:cNvSpPr>
            <p:nvPr/>
          </p:nvSpPr>
          <p:spPr bwMode="auto">
            <a:xfrm>
              <a:off x="4048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4" name="Oval 121"/>
            <p:cNvSpPr>
              <a:spLocks noChangeArrowheads="1"/>
            </p:cNvSpPr>
            <p:nvPr/>
          </p:nvSpPr>
          <p:spPr bwMode="auto">
            <a:xfrm>
              <a:off x="4104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5" name="Oval 122"/>
            <p:cNvSpPr>
              <a:spLocks noChangeArrowheads="1"/>
            </p:cNvSpPr>
            <p:nvPr/>
          </p:nvSpPr>
          <p:spPr bwMode="auto">
            <a:xfrm>
              <a:off x="4160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6" name="Oval 123"/>
            <p:cNvSpPr>
              <a:spLocks noChangeArrowheads="1"/>
            </p:cNvSpPr>
            <p:nvPr/>
          </p:nvSpPr>
          <p:spPr bwMode="auto">
            <a:xfrm>
              <a:off x="421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7" name="Oval 124"/>
            <p:cNvSpPr>
              <a:spLocks noChangeArrowheads="1"/>
            </p:cNvSpPr>
            <p:nvPr/>
          </p:nvSpPr>
          <p:spPr bwMode="auto">
            <a:xfrm>
              <a:off x="428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8" name="Oval 125"/>
            <p:cNvSpPr>
              <a:spLocks noChangeArrowheads="1"/>
            </p:cNvSpPr>
            <p:nvPr/>
          </p:nvSpPr>
          <p:spPr bwMode="auto">
            <a:xfrm>
              <a:off x="244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69" name="Oval 126"/>
            <p:cNvSpPr>
              <a:spLocks noChangeArrowheads="1"/>
            </p:cNvSpPr>
            <p:nvPr/>
          </p:nvSpPr>
          <p:spPr bwMode="auto">
            <a:xfrm>
              <a:off x="237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0" name="Oval 127"/>
            <p:cNvSpPr>
              <a:spLocks noChangeArrowheads="1"/>
            </p:cNvSpPr>
            <p:nvPr/>
          </p:nvSpPr>
          <p:spPr bwMode="auto">
            <a:xfrm>
              <a:off x="232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1" name="Oval 128"/>
            <p:cNvSpPr>
              <a:spLocks noChangeArrowheads="1"/>
            </p:cNvSpPr>
            <p:nvPr/>
          </p:nvSpPr>
          <p:spPr bwMode="auto">
            <a:xfrm>
              <a:off x="225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2" name="Oval 129"/>
            <p:cNvSpPr>
              <a:spLocks noChangeArrowheads="1"/>
            </p:cNvSpPr>
            <p:nvPr/>
          </p:nvSpPr>
          <p:spPr bwMode="auto">
            <a:xfrm>
              <a:off x="220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3" name="Oval 130"/>
            <p:cNvSpPr>
              <a:spLocks noChangeArrowheads="1"/>
            </p:cNvSpPr>
            <p:nvPr/>
          </p:nvSpPr>
          <p:spPr bwMode="auto">
            <a:xfrm>
              <a:off x="213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4" name="Oval 131"/>
            <p:cNvSpPr>
              <a:spLocks noChangeArrowheads="1"/>
            </p:cNvSpPr>
            <p:nvPr/>
          </p:nvSpPr>
          <p:spPr bwMode="auto">
            <a:xfrm>
              <a:off x="208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5" name="Oval 132"/>
            <p:cNvSpPr>
              <a:spLocks noChangeArrowheads="1"/>
            </p:cNvSpPr>
            <p:nvPr/>
          </p:nvSpPr>
          <p:spPr bwMode="auto">
            <a:xfrm>
              <a:off x="201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6" name="Oval 133"/>
            <p:cNvSpPr>
              <a:spLocks noChangeArrowheads="1"/>
            </p:cNvSpPr>
            <p:nvPr/>
          </p:nvSpPr>
          <p:spPr bwMode="auto">
            <a:xfrm>
              <a:off x="196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7" name="Oval 134"/>
            <p:cNvSpPr>
              <a:spLocks noChangeArrowheads="1"/>
            </p:cNvSpPr>
            <p:nvPr/>
          </p:nvSpPr>
          <p:spPr bwMode="auto">
            <a:xfrm>
              <a:off x="189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8" name="Oval 135"/>
            <p:cNvSpPr>
              <a:spLocks noChangeArrowheads="1"/>
            </p:cNvSpPr>
            <p:nvPr/>
          </p:nvSpPr>
          <p:spPr bwMode="auto">
            <a:xfrm>
              <a:off x="184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79" name="Oval 136"/>
            <p:cNvSpPr>
              <a:spLocks noChangeArrowheads="1"/>
            </p:cNvSpPr>
            <p:nvPr/>
          </p:nvSpPr>
          <p:spPr bwMode="auto">
            <a:xfrm>
              <a:off x="177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0" name="Oval 137"/>
            <p:cNvSpPr>
              <a:spLocks noChangeArrowheads="1"/>
            </p:cNvSpPr>
            <p:nvPr/>
          </p:nvSpPr>
          <p:spPr bwMode="auto">
            <a:xfrm>
              <a:off x="172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1" name="Oval 138"/>
            <p:cNvSpPr>
              <a:spLocks noChangeArrowheads="1"/>
            </p:cNvSpPr>
            <p:nvPr/>
          </p:nvSpPr>
          <p:spPr bwMode="auto">
            <a:xfrm>
              <a:off x="1656" y="93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2" name="Oval 139"/>
            <p:cNvSpPr>
              <a:spLocks noChangeArrowheads="1"/>
            </p:cNvSpPr>
            <p:nvPr/>
          </p:nvSpPr>
          <p:spPr bwMode="auto">
            <a:xfrm>
              <a:off x="3872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3" name="Oval 140"/>
            <p:cNvSpPr>
              <a:spLocks noChangeArrowheads="1"/>
            </p:cNvSpPr>
            <p:nvPr/>
          </p:nvSpPr>
          <p:spPr bwMode="auto">
            <a:xfrm>
              <a:off x="1600" y="9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49" name="Group 141"/>
          <p:cNvGrpSpPr>
            <a:grpSpLocks/>
          </p:cNvGrpSpPr>
          <p:nvPr/>
        </p:nvGrpSpPr>
        <p:grpSpPr bwMode="auto">
          <a:xfrm>
            <a:off x="2540000" y="1814513"/>
            <a:ext cx="4343400" cy="82550"/>
            <a:chOff x="1600" y="1143"/>
            <a:chExt cx="2736" cy="52"/>
          </a:xfrm>
        </p:grpSpPr>
        <p:sp>
          <p:nvSpPr>
            <p:cNvPr id="77392" name="Oval 142"/>
            <p:cNvSpPr>
              <a:spLocks noChangeArrowheads="1"/>
            </p:cNvSpPr>
            <p:nvPr/>
          </p:nvSpPr>
          <p:spPr bwMode="auto">
            <a:xfrm>
              <a:off x="392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3" name="Oval 143"/>
            <p:cNvSpPr>
              <a:spLocks noChangeArrowheads="1"/>
            </p:cNvSpPr>
            <p:nvPr/>
          </p:nvSpPr>
          <p:spPr bwMode="auto">
            <a:xfrm>
              <a:off x="399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4" name="Oval 144"/>
            <p:cNvSpPr>
              <a:spLocks noChangeArrowheads="1"/>
            </p:cNvSpPr>
            <p:nvPr/>
          </p:nvSpPr>
          <p:spPr bwMode="auto">
            <a:xfrm>
              <a:off x="380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5" name="Oval 145"/>
            <p:cNvSpPr>
              <a:spLocks noChangeArrowheads="1"/>
            </p:cNvSpPr>
            <p:nvPr/>
          </p:nvSpPr>
          <p:spPr bwMode="auto">
            <a:xfrm>
              <a:off x="375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6" name="Oval 146"/>
            <p:cNvSpPr>
              <a:spLocks noChangeArrowheads="1"/>
            </p:cNvSpPr>
            <p:nvPr/>
          </p:nvSpPr>
          <p:spPr bwMode="auto">
            <a:xfrm>
              <a:off x="368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7" name="Oval 147"/>
            <p:cNvSpPr>
              <a:spLocks noChangeArrowheads="1"/>
            </p:cNvSpPr>
            <p:nvPr/>
          </p:nvSpPr>
          <p:spPr bwMode="auto">
            <a:xfrm>
              <a:off x="363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8" name="Oval 148"/>
            <p:cNvSpPr>
              <a:spLocks noChangeArrowheads="1"/>
            </p:cNvSpPr>
            <p:nvPr/>
          </p:nvSpPr>
          <p:spPr bwMode="auto">
            <a:xfrm>
              <a:off x="356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9" name="Oval 149"/>
            <p:cNvSpPr>
              <a:spLocks noChangeArrowheads="1"/>
            </p:cNvSpPr>
            <p:nvPr/>
          </p:nvSpPr>
          <p:spPr bwMode="auto">
            <a:xfrm>
              <a:off x="351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0" name="Oval 150"/>
            <p:cNvSpPr>
              <a:spLocks noChangeArrowheads="1"/>
            </p:cNvSpPr>
            <p:nvPr/>
          </p:nvSpPr>
          <p:spPr bwMode="auto">
            <a:xfrm>
              <a:off x="344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1" name="Oval 151"/>
            <p:cNvSpPr>
              <a:spLocks noChangeArrowheads="1"/>
            </p:cNvSpPr>
            <p:nvPr/>
          </p:nvSpPr>
          <p:spPr bwMode="auto">
            <a:xfrm>
              <a:off x="339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2" name="Oval 152"/>
            <p:cNvSpPr>
              <a:spLocks noChangeArrowheads="1"/>
            </p:cNvSpPr>
            <p:nvPr/>
          </p:nvSpPr>
          <p:spPr bwMode="auto">
            <a:xfrm>
              <a:off x="332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3" name="Oval 153"/>
            <p:cNvSpPr>
              <a:spLocks noChangeArrowheads="1"/>
            </p:cNvSpPr>
            <p:nvPr/>
          </p:nvSpPr>
          <p:spPr bwMode="auto">
            <a:xfrm>
              <a:off x="327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4" name="Oval 154"/>
            <p:cNvSpPr>
              <a:spLocks noChangeArrowheads="1"/>
            </p:cNvSpPr>
            <p:nvPr/>
          </p:nvSpPr>
          <p:spPr bwMode="auto">
            <a:xfrm>
              <a:off x="320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5" name="Oval 155"/>
            <p:cNvSpPr>
              <a:spLocks noChangeArrowheads="1"/>
            </p:cNvSpPr>
            <p:nvPr/>
          </p:nvSpPr>
          <p:spPr bwMode="auto">
            <a:xfrm>
              <a:off x="315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6" name="Oval 156"/>
            <p:cNvSpPr>
              <a:spLocks noChangeArrowheads="1"/>
            </p:cNvSpPr>
            <p:nvPr/>
          </p:nvSpPr>
          <p:spPr bwMode="auto">
            <a:xfrm>
              <a:off x="308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7" name="Oval 157"/>
            <p:cNvSpPr>
              <a:spLocks noChangeArrowheads="1"/>
            </p:cNvSpPr>
            <p:nvPr/>
          </p:nvSpPr>
          <p:spPr bwMode="auto">
            <a:xfrm>
              <a:off x="303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8" name="Oval 158"/>
            <p:cNvSpPr>
              <a:spLocks noChangeArrowheads="1"/>
            </p:cNvSpPr>
            <p:nvPr/>
          </p:nvSpPr>
          <p:spPr bwMode="auto">
            <a:xfrm>
              <a:off x="296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09" name="Oval 159"/>
            <p:cNvSpPr>
              <a:spLocks noChangeArrowheads="1"/>
            </p:cNvSpPr>
            <p:nvPr/>
          </p:nvSpPr>
          <p:spPr bwMode="auto">
            <a:xfrm>
              <a:off x="291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0" name="Oval 160"/>
            <p:cNvSpPr>
              <a:spLocks noChangeArrowheads="1"/>
            </p:cNvSpPr>
            <p:nvPr/>
          </p:nvSpPr>
          <p:spPr bwMode="auto">
            <a:xfrm>
              <a:off x="284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1" name="Oval 161"/>
            <p:cNvSpPr>
              <a:spLocks noChangeArrowheads="1"/>
            </p:cNvSpPr>
            <p:nvPr/>
          </p:nvSpPr>
          <p:spPr bwMode="auto">
            <a:xfrm>
              <a:off x="279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2" name="Oval 162"/>
            <p:cNvSpPr>
              <a:spLocks noChangeArrowheads="1"/>
            </p:cNvSpPr>
            <p:nvPr/>
          </p:nvSpPr>
          <p:spPr bwMode="auto">
            <a:xfrm>
              <a:off x="2728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3" name="Oval 163"/>
            <p:cNvSpPr>
              <a:spLocks noChangeArrowheads="1"/>
            </p:cNvSpPr>
            <p:nvPr/>
          </p:nvSpPr>
          <p:spPr bwMode="auto">
            <a:xfrm>
              <a:off x="2672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4" name="Oval 164"/>
            <p:cNvSpPr>
              <a:spLocks noChangeArrowheads="1"/>
            </p:cNvSpPr>
            <p:nvPr/>
          </p:nvSpPr>
          <p:spPr bwMode="auto">
            <a:xfrm>
              <a:off x="261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5" name="Oval 165"/>
            <p:cNvSpPr>
              <a:spLocks noChangeArrowheads="1"/>
            </p:cNvSpPr>
            <p:nvPr/>
          </p:nvSpPr>
          <p:spPr bwMode="auto">
            <a:xfrm>
              <a:off x="256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6" name="Oval 166"/>
            <p:cNvSpPr>
              <a:spLocks noChangeArrowheads="1"/>
            </p:cNvSpPr>
            <p:nvPr/>
          </p:nvSpPr>
          <p:spPr bwMode="auto">
            <a:xfrm>
              <a:off x="249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7" name="Oval 167"/>
            <p:cNvSpPr>
              <a:spLocks noChangeArrowheads="1"/>
            </p:cNvSpPr>
            <p:nvPr/>
          </p:nvSpPr>
          <p:spPr bwMode="auto">
            <a:xfrm>
              <a:off x="4048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8" name="Oval 168"/>
            <p:cNvSpPr>
              <a:spLocks noChangeArrowheads="1"/>
            </p:cNvSpPr>
            <p:nvPr/>
          </p:nvSpPr>
          <p:spPr bwMode="auto">
            <a:xfrm>
              <a:off x="4104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19" name="Oval 169"/>
            <p:cNvSpPr>
              <a:spLocks noChangeArrowheads="1"/>
            </p:cNvSpPr>
            <p:nvPr/>
          </p:nvSpPr>
          <p:spPr bwMode="auto">
            <a:xfrm>
              <a:off x="4160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0" name="Oval 170"/>
            <p:cNvSpPr>
              <a:spLocks noChangeArrowheads="1"/>
            </p:cNvSpPr>
            <p:nvPr/>
          </p:nvSpPr>
          <p:spPr bwMode="auto">
            <a:xfrm>
              <a:off x="421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1" name="Oval 171"/>
            <p:cNvSpPr>
              <a:spLocks noChangeArrowheads="1"/>
            </p:cNvSpPr>
            <p:nvPr/>
          </p:nvSpPr>
          <p:spPr bwMode="auto">
            <a:xfrm>
              <a:off x="428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2" name="Oval 172"/>
            <p:cNvSpPr>
              <a:spLocks noChangeArrowheads="1"/>
            </p:cNvSpPr>
            <p:nvPr/>
          </p:nvSpPr>
          <p:spPr bwMode="auto">
            <a:xfrm>
              <a:off x="244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3" name="Oval 173"/>
            <p:cNvSpPr>
              <a:spLocks noChangeArrowheads="1"/>
            </p:cNvSpPr>
            <p:nvPr/>
          </p:nvSpPr>
          <p:spPr bwMode="auto">
            <a:xfrm>
              <a:off x="237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4" name="Oval 174"/>
            <p:cNvSpPr>
              <a:spLocks noChangeArrowheads="1"/>
            </p:cNvSpPr>
            <p:nvPr/>
          </p:nvSpPr>
          <p:spPr bwMode="auto">
            <a:xfrm>
              <a:off x="232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5" name="Oval 175"/>
            <p:cNvSpPr>
              <a:spLocks noChangeArrowheads="1"/>
            </p:cNvSpPr>
            <p:nvPr/>
          </p:nvSpPr>
          <p:spPr bwMode="auto">
            <a:xfrm>
              <a:off x="225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6" name="Oval 176"/>
            <p:cNvSpPr>
              <a:spLocks noChangeArrowheads="1"/>
            </p:cNvSpPr>
            <p:nvPr/>
          </p:nvSpPr>
          <p:spPr bwMode="auto">
            <a:xfrm>
              <a:off x="220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7" name="Oval 177"/>
            <p:cNvSpPr>
              <a:spLocks noChangeArrowheads="1"/>
            </p:cNvSpPr>
            <p:nvPr/>
          </p:nvSpPr>
          <p:spPr bwMode="auto">
            <a:xfrm>
              <a:off x="213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8" name="Oval 178"/>
            <p:cNvSpPr>
              <a:spLocks noChangeArrowheads="1"/>
            </p:cNvSpPr>
            <p:nvPr/>
          </p:nvSpPr>
          <p:spPr bwMode="auto">
            <a:xfrm>
              <a:off x="208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29" name="Oval 179"/>
            <p:cNvSpPr>
              <a:spLocks noChangeArrowheads="1"/>
            </p:cNvSpPr>
            <p:nvPr/>
          </p:nvSpPr>
          <p:spPr bwMode="auto">
            <a:xfrm>
              <a:off x="201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0" name="Oval 180"/>
            <p:cNvSpPr>
              <a:spLocks noChangeArrowheads="1"/>
            </p:cNvSpPr>
            <p:nvPr/>
          </p:nvSpPr>
          <p:spPr bwMode="auto">
            <a:xfrm>
              <a:off x="196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1" name="Oval 181"/>
            <p:cNvSpPr>
              <a:spLocks noChangeArrowheads="1"/>
            </p:cNvSpPr>
            <p:nvPr/>
          </p:nvSpPr>
          <p:spPr bwMode="auto">
            <a:xfrm>
              <a:off x="189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2" name="Oval 182"/>
            <p:cNvSpPr>
              <a:spLocks noChangeArrowheads="1"/>
            </p:cNvSpPr>
            <p:nvPr/>
          </p:nvSpPr>
          <p:spPr bwMode="auto">
            <a:xfrm>
              <a:off x="184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3" name="Oval 183"/>
            <p:cNvSpPr>
              <a:spLocks noChangeArrowheads="1"/>
            </p:cNvSpPr>
            <p:nvPr/>
          </p:nvSpPr>
          <p:spPr bwMode="auto">
            <a:xfrm>
              <a:off x="177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4" name="Oval 184"/>
            <p:cNvSpPr>
              <a:spLocks noChangeArrowheads="1"/>
            </p:cNvSpPr>
            <p:nvPr/>
          </p:nvSpPr>
          <p:spPr bwMode="auto">
            <a:xfrm>
              <a:off x="172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5" name="Oval 185"/>
            <p:cNvSpPr>
              <a:spLocks noChangeArrowheads="1"/>
            </p:cNvSpPr>
            <p:nvPr/>
          </p:nvSpPr>
          <p:spPr bwMode="auto">
            <a:xfrm>
              <a:off x="165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6" name="Oval 186"/>
            <p:cNvSpPr>
              <a:spLocks noChangeArrowheads="1"/>
            </p:cNvSpPr>
            <p:nvPr/>
          </p:nvSpPr>
          <p:spPr bwMode="auto">
            <a:xfrm>
              <a:off x="3872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37" name="Oval 187"/>
            <p:cNvSpPr>
              <a:spLocks noChangeArrowheads="1"/>
            </p:cNvSpPr>
            <p:nvPr/>
          </p:nvSpPr>
          <p:spPr bwMode="auto">
            <a:xfrm>
              <a:off x="1600" y="11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50" name="Group 188"/>
          <p:cNvGrpSpPr>
            <a:grpSpLocks/>
          </p:cNvGrpSpPr>
          <p:nvPr/>
        </p:nvGrpSpPr>
        <p:grpSpPr bwMode="auto">
          <a:xfrm>
            <a:off x="2527300" y="2133600"/>
            <a:ext cx="4356100" cy="82550"/>
            <a:chOff x="1592" y="1344"/>
            <a:chExt cx="2744" cy="52"/>
          </a:xfrm>
        </p:grpSpPr>
        <p:sp>
          <p:nvSpPr>
            <p:cNvPr id="77346" name="Oval 189"/>
            <p:cNvSpPr>
              <a:spLocks noChangeArrowheads="1"/>
            </p:cNvSpPr>
            <p:nvPr/>
          </p:nvSpPr>
          <p:spPr bwMode="auto">
            <a:xfrm>
              <a:off x="392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7" name="Oval 190"/>
            <p:cNvSpPr>
              <a:spLocks noChangeArrowheads="1"/>
            </p:cNvSpPr>
            <p:nvPr/>
          </p:nvSpPr>
          <p:spPr bwMode="auto">
            <a:xfrm>
              <a:off x="398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8" name="Oval 191"/>
            <p:cNvSpPr>
              <a:spLocks noChangeArrowheads="1"/>
            </p:cNvSpPr>
            <p:nvPr/>
          </p:nvSpPr>
          <p:spPr bwMode="auto">
            <a:xfrm>
              <a:off x="380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9" name="Oval 192"/>
            <p:cNvSpPr>
              <a:spLocks noChangeArrowheads="1"/>
            </p:cNvSpPr>
            <p:nvPr/>
          </p:nvSpPr>
          <p:spPr bwMode="auto">
            <a:xfrm>
              <a:off x="374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0" name="Oval 193"/>
            <p:cNvSpPr>
              <a:spLocks noChangeArrowheads="1"/>
            </p:cNvSpPr>
            <p:nvPr/>
          </p:nvSpPr>
          <p:spPr bwMode="auto">
            <a:xfrm>
              <a:off x="368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1" name="Oval 194"/>
            <p:cNvSpPr>
              <a:spLocks noChangeArrowheads="1"/>
            </p:cNvSpPr>
            <p:nvPr/>
          </p:nvSpPr>
          <p:spPr bwMode="auto">
            <a:xfrm>
              <a:off x="362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2" name="Oval 195"/>
            <p:cNvSpPr>
              <a:spLocks noChangeArrowheads="1"/>
            </p:cNvSpPr>
            <p:nvPr/>
          </p:nvSpPr>
          <p:spPr bwMode="auto">
            <a:xfrm>
              <a:off x="356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3" name="Oval 196"/>
            <p:cNvSpPr>
              <a:spLocks noChangeArrowheads="1"/>
            </p:cNvSpPr>
            <p:nvPr/>
          </p:nvSpPr>
          <p:spPr bwMode="auto">
            <a:xfrm>
              <a:off x="350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4" name="Oval 197"/>
            <p:cNvSpPr>
              <a:spLocks noChangeArrowheads="1"/>
            </p:cNvSpPr>
            <p:nvPr/>
          </p:nvSpPr>
          <p:spPr bwMode="auto">
            <a:xfrm>
              <a:off x="344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5" name="Oval 198"/>
            <p:cNvSpPr>
              <a:spLocks noChangeArrowheads="1"/>
            </p:cNvSpPr>
            <p:nvPr/>
          </p:nvSpPr>
          <p:spPr bwMode="auto">
            <a:xfrm>
              <a:off x="338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6" name="Oval 199"/>
            <p:cNvSpPr>
              <a:spLocks noChangeArrowheads="1"/>
            </p:cNvSpPr>
            <p:nvPr/>
          </p:nvSpPr>
          <p:spPr bwMode="auto">
            <a:xfrm>
              <a:off x="332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7" name="Oval 200"/>
            <p:cNvSpPr>
              <a:spLocks noChangeArrowheads="1"/>
            </p:cNvSpPr>
            <p:nvPr/>
          </p:nvSpPr>
          <p:spPr bwMode="auto">
            <a:xfrm>
              <a:off x="326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8" name="Oval 201"/>
            <p:cNvSpPr>
              <a:spLocks noChangeArrowheads="1"/>
            </p:cNvSpPr>
            <p:nvPr/>
          </p:nvSpPr>
          <p:spPr bwMode="auto">
            <a:xfrm>
              <a:off x="320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59" name="Oval 202"/>
            <p:cNvSpPr>
              <a:spLocks noChangeArrowheads="1"/>
            </p:cNvSpPr>
            <p:nvPr/>
          </p:nvSpPr>
          <p:spPr bwMode="auto">
            <a:xfrm>
              <a:off x="314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0" name="Oval 203"/>
            <p:cNvSpPr>
              <a:spLocks noChangeArrowheads="1"/>
            </p:cNvSpPr>
            <p:nvPr/>
          </p:nvSpPr>
          <p:spPr bwMode="auto">
            <a:xfrm>
              <a:off x="308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1" name="Oval 204"/>
            <p:cNvSpPr>
              <a:spLocks noChangeArrowheads="1"/>
            </p:cNvSpPr>
            <p:nvPr/>
          </p:nvSpPr>
          <p:spPr bwMode="auto">
            <a:xfrm>
              <a:off x="302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2" name="Oval 205"/>
            <p:cNvSpPr>
              <a:spLocks noChangeArrowheads="1"/>
            </p:cNvSpPr>
            <p:nvPr/>
          </p:nvSpPr>
          <p:spPr bwMode="auto">
            <a:xfrm>
              <a:off x="296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3" name="Oval 206"/>
            <p:cNvSpPr>
              <a:spLocks noChangeArrowheads="1"/>
            </p:cNvSpPr>
            <p:nvPr/>
          </p:nvSpPr>
          <p:spPr bwMode="auto">
            <a:xfrm>
              <a:off x="290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4" name="Oval 207"/>
            <p:cNvSpPr>
              <a:spLocks noChangeArrowheads="1"/>
            </p:cNvSpPr>
            <p:nvPr/>
          </p:nvSpPr>
          <p:spPr bwMode="auto">
            <a:xfrm>
              <a:off x="284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5" name="Oval 208"/>
            <p:cNvSpPr>
              <a:spLocks noChangeArrowheads="1"/>
            </p:cNvSpPr>
            <p:nvPr/>
          </p:nvSpPr>
          <p:spPr bwMode="auto">
            <a:xfrm>
              <a:off x="278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6" name="Oval 209"/>
            <p:cNvSpPr>
              <a:spLocks noChangeArrowheads="1"/>
            </p:cNvSpPr>
            <p:nvPr/>
          </p:nvSpPr>
          <p:spPr bwMode="auto">
            <a:xfrm>
              <a:off x="2728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7" name="Oval 210"/>
            <p:cNvSpPr>
              <a:spLocks noChangeArrowheads="1"/>
            </p:cNvSpPr>
            <p:nvPr/>
          </p:nvSpPr>
          <p:spPr bwMode="auto">
            <a:xfrm>
              <a:off x="2672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8" name="Oval 211"/>
            <p:cNvSpPr>
              <a:spLocks noChangeArrowheads="1"/>
            </p:cNvSpPr>
            <p:nvPr/>
          </p:nvSpPr>
          <p:spPr bwMode="auto">
            <a:xfrm>
              <a:off x="261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69" name="Oval 212"/>
            <p:cNvSpPr>
              <a:spLocks noChangeArrowheads="1"/>
            </p:cNvSpPr>
            <p:nvPr/>
          </p:nvSpPr>
          <p:spPr bwMode="auto">
            <a:xfrm>
              <a:off x="255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0" name="Oval 213"/>
            <p:cNvSpPr>
              <a:spLocks noChangeArrowheads="1"/>
            </p:cNvSpPr>
            <p:nvPr/>
          </p:nvSpPr>
          <p:spPr bwMode="auto">
            <a:xfrm>
              <a:off x="249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1" name="Oval 214"/>
            <p:cNvSpPr>
              <a:spLocks noChangeArrowheads="1"/>
            </p:cNvSpPr>
            <p:nvPr/>
          </p:nvSpPr>
          <p:spPr bwMode="auto">
            <a:xfrm>
              <a:off x="4040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2" name="Oval 215"/>
            <p:cNvSpPr>
              <a:spLocks noChangeArrowheads="1"/>
            </p:cNvSpPr>
            <p:nvPr/>
          </p:nvSpPr>
          <p:spPr bwMode="auto">
            <a:xfrm>
              <a:off x="4104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3" name="Oval 216"/>
            <p:cNvSpPr>
              <a:spLocks noChangeArrowheads="1"/>
            </p:cNvSpPr>
            <p:nvPr/>
          </p:nvSpPr>
          <p:spPr bwMode="auto">
            <a:xfrm>
              <a:off x="4160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4" name="Oval 217"/>
            <p:cNvSpPr>
              <a:spLocks noChangeArrowheads="1"/>
            </p:cNvSpPr>
            <p:nvPr/>
          </p:nvSpPr>
          <p:spPr bwMode="auto">
            <a:xfrm>
              <a:off x="421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5" name="Oval 218"/>
            <p:cNvSpPr>
              <a:spLocks noChangeArrowheads="1"/>
            </p:cNvSpPr>
            <p:nvPr/>
          </p:nvSpPr>
          <p:spPr bwMode="auto">
            <a:xfrm>
              <a:off x="427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6" name="Oval 219"/>
            <p:cNvSpPr>
              <a:spLocks noChangeArrowheads="1"/>
            </p:cNvSpPr>
            <p:nvPr/>
          </p:nvSpPr>
          <p:spPr bwMode="auto">
            <a:xfrm>
              <a:off x="243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7" name="Oval 220"/>
            <p:cNvSpPr>
              <a:spLocks noChangeArrowheads="1"/>
            </p:cNvSpPr>
            <p:nvPr/>
          </p:nvSpPr>
          <p:spPr bwMode="auto">
            <a:xfrm>
              <a:off x="237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8" name="Oval 221"/>
            <p:cNvSpPr>
              <a:spLocks noChangeArrowheads="1"/>
            </p:cNvSpPr>
            <p:nvPr/>
          </p:nvSpPr>
          <p:spPr bwMode="auto">
            <a:xfrm>
              <a:off x="231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79" name="Oval 222"/>
            <p:cNvSpPr>
              <a:spLocks noChangeArrowheads="1"/>
            </p:cNvSpPr>
            <p:nvPr/>
          </p:nvSpPr>
          <p:spPr bwMode="auto">
            <a:xfrm>
              <a:off x="225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0" name="Oval 223"/>
            <p:cNvSpPr>
              <a:spLocks noChangeArrowheads="1"/>
            </p:cNvSpPr>
            <p:nvPr/>
          </p:nvSpPr>
          <p:spPr bwMode="auto">
            <a:xfrm>
              <a:off x="219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1" name="Oval 224"/>
            <p:cNvSpPr>
              <a:spLocks noChangeArrowheads="1"/>
            </p:cNvSpPr>
            <p:nvPr/>
          </p:nvSpPr>
          <p:spPr bwMode="auto">
            <a:xfrm>
              <a:off x="213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2" name="Oval 225"/>
            <p:cNvSpPr>
              <a:spLocks noChangeArrowheads="1"/>
            </p:cNvSpPr>
            <p:nvPr/>
          </p:nvSpPr>
          <p:spPr bwMode="auto">
            <a:xfrm>
              <a:off x="207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3" name="Oval 226"/>
            <p:cNvSpPr>
              <a:spLocks noChangeArrowheads="1"/>
            </p:cNvSpPr>
            <p:nvPr/>
          </p:nvSpPr>
          <p:spPr bwMode="auto">
            <a:xfrm>
              <a:off x="201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4" name="Oval 227"/>
            <p:cNvSpPr>
              <a:spLocks noChangeArrowheads="1"/>
            </p:cNvSpPr>
            <p:nvPr/>
          </p:nvSpPr>
          <p:spPr bwMode="auto">
            <a:xfrm>
              <a:off x="195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5" name="Oval 228"/>
            <p:cNvSpPr>
              <a:spLocks noChangeArrowheads="1"/>
            </p:cNvSpPr>
            <p:nvPr/>
          </p:nvSpPr>
          <p:spPr bwMode="auto">
            <a:xfrm>
              <a:off x="189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6" name="Oval 229"/>
            <p:cNvSpPr>
              <a:spLocks noChangeArrowheads="1"/>
            </p:cNvSpPr>
            <p:nvPr/>
          </p:nvSpPr>
          <p:spPr bwMode="auto">
            <a:xfrm>
              <a:off x="183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7" name="Oval 230"/>
            <p:cNvSpPr>
              <a:spLocks noChangeArrowheads="1"/>
            </p:cNvSpPr>
            <p:nvPr/>
          </p:nvSpPr>
          <p:spPr bwMode="auto">
            <a:xfrm>
              <a:off x="177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8" name="Oval 231"/>
            <p:cNvSpPr>
              <a:spLocks noChangeArrowheads="1"/>
            </p:cNvSpPr>
            <p:nvPr/>
          </p:nvSpPr>
          <p:spPr bwMode="auto">
            <a:xfrm>
              <a:off x="171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89" name="Oval 232"/>
            <p:cNvSpPr>
              <a:spLocks noChangeArrowheads="1"/>
            </p:cNvSpPr>
            <p:nvPr/>
          </p:nvSpPr>
          <p:spPr bwMode="auto">
            <a:xfrm>
              <a:off x="1656" y="13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0" name="Oval 233"/>
            <p:cNvSpPr>
              <a:spLocks noChangeArrowheads="1"/>
            </p:cNvSpPr>
            <p:nvPr/>
          </p:nvSpPr>
          <p:spPr bwMode="auto">
            <a:xfrm>
              <a:off x="3864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91" name="Oval 234"/>
            <p:cNvSpPr>
              <a:spLocks noChangeArrowheads="1"/>
            </p:cNvSpPr>
            <p:nvPr/>
          </p:nvSpPr>
          <p:spPr bwMode="auto">
            <a:xfrm>
              <a:off x="1592" y="13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51" name="Group 235"/>
          <p:cNvGrpSpPr>
            <a:grpSpLocks/>
          </p:cNvGrpSpPr>
          <p:nvPr/>
        </p:nvGrpSpPr>
        <p:grpSpPr bwMode="auto">
          <a:xfrm>
            <a:off x="2514600" y="2476500"/>
            <a:ext cx="4356100" cy="82550"/>
            <a:chOff x="1584" y="1560"/>
            <a:chExt cx="2744" cy="52"/>
          </a:xfrm>
        </p:grpSpPr>
        <p:sp>
          <p:nvSpPr>
            <p:cNvPr id="77300" name="Oval 236"/>
            <p:cNvSpPr>
              <a:spLocks noChangeArrowheads="1"/>
            </p:cNvSpPr>
            <p:nvPr/>
          </p:nvSpPr>
          <p:spPr bwMode="auto">
            <a:xfrm>
              <a:off x="392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1" name="Oval 237"/>
            <p:cNvSpPr>
              <a:spLocks noChangeArrowheads="1"/>
            </p:cNvSpPr>
            <p:nvPr/>
          </p:nvSpPr>
          <p:spPr bwMode="auto">
            <a:xfrm>
              <a:off x="397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2" name="Oval 238"/>
            <p:cNvSpPr>
              <a:spLocks noChangeArrowheads="1"/>
            </p:cNvSpPr>
            <p:nvPr/>
          </p:nvSpPr>
          <p:spPr bwMode="auto">
            <a:xfrm>
              <a:off x="380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3" name="Oval 239"/>
            <p:cNvSpPr>
              <a:spLocks noChangeArrowheads="1"/>
            </p:cNvSpPr>
            <p:nvPr/>
          </p:nvSpPr>
          <p:spPr bwMode="auto">
            <a:xfrm>
              <a:off x="373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4" name="Oval 240"/>
            <p:cNvSpPr>
              <a:spLocks noChangeArrowheads="1"/>
            </p:cNvSpPr>
            <p:nvPr/>
          </p:nvSpPr>
          <p:spPr bwMode="auto">
            <a:xfrm>
              <a:off x="368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5" name="Oval 241"/>
            <p:cNvSpPr>
              <a:spLocks noChangeArrowheads="1"/>
            </p:cNvSpPr>
            <p:nvPr/>
          </p:nvSpPr>
          <p:spPr bwMode="auto">
            <a:xfrm>
              <a:off x="361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6" name="Oval 242"/>
            <p:cNvSpPr>
              <a:spLocks noChangeArrowheads="1"/>
            </p:cNvSpPr>
            <p:nvPr/>
          </p:nvSpPr>
          <p:spPr bwMode="auto">
            <a:xfrm>
              <a:off x="356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7" name="Oval 243"/>
            <p:cNvSpPr>
              <a:spLocks noChangeArrowheads="1"/>
            </p:cNvSpPr>
            <p:nvPr/>
          </p:nvSpPr>
          <p:spPr bwMode="auto">
            <a:xfrm>
              <a:off x="349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8" name="Oval 244"/>
            <p:cNvSpPr>
              <a:spLocks noChangeArrowheads="1"/>
            </p:cNvSpPr>
            <p:nvPr/>
          </p:nvSpPr>
          <p:spPr bwMode="auto">
            <a:xfrm>
              <a:off x="344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09" name="Oval 245"/>
            <p:cNvSpPr>
              <a:spLocks noChangeArrowheads="1"/>
            </p:cNvSpPr>
            <p:nvPr/>
          </p:nvSpPr>
          <p:spPr bwMode="auto">
            <a:xfrm>
              <a:off x="337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0" name="Oval 246"/>
            <p:cNvSpPr>
              <a:spLocks noChangeArrowheads="1"/>
            </p:cNvSpPr>
            <p:nvPr/>
          </p:nvSpPr>
          <p:spPr bwMode="auto">
            <a:xfrm>
              <a:off x="332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1" name="Oval 247"/>
            <p:cNvSpPr>
              <a:spLocks noChangeArrowheads="1"/>
            </p:cNvSpPr>
            <p:nvPr/>
          </p:nvSpPr>
          <p:spPr bwMode="auto">
            <a:xfrm>
              <a:off x="325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2" name="Oval 248"/>
            <p:cNvSpPr>
              <a:spLocks noChangeArrowheads="1"/>
            </p:cNvSpPr>
            <p:nvPr/>
          </p:nvSpPr>
          <p:spPr bwMode="auto">
            <a:xfrm>
              <a:off x="320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3" name="Oval 249"/>
            <p:cNvSpPr>
              <a:spLocks noChangeArrowheads="1"/>
            </p:cNvSpPr>
            <p:nvPr/>
          </p:nvSpPr>
          <p:spPr bwMode="auto">
            <a:xfrm>
              <a:off x="313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4" name="Oval 250"/>
            <p:cNvSpPr>
              <a:spLocks noChangeArrowheads="1"/>
            </p:cNvSpPr>
            <p:nvPr/>
          </p:nvSpPr>
          <p:spPr bwMode="auto">
            <a:xfrm>
              <a:off x="308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5" name="Oval 251"/>
            <p:cNvSpPr>
              <a:spLocks noChangeArrowheads="1"/>
            </p:cNvSpPr>
            <p:nvPr/>
          </p:nvSpPr>
          <p:spPr bwMode="auto">
            <a:xfrm>
              <a:off x="301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6" name="Oval 252"/>
            <p:cNvSpPr>
              <a:spLocks noChangeArrowheads="1"/>
            </p:cNvSpPr>
            <p:nvPr/>
          </p:nvSpPr>
          <p:spPr bwMode="auto">
            <a:xfrm>
              <a:off x="296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7" name="Oval 253"/>
            <p:cNvSpPr>
              <a:spLocks noChangeArrowheads="1"/>
            </p:cNvSpPr>
            <p:nvPr/>
          </p:nvSpPr>
          <p:spPr bwMode="auto">
            <a:xfrm>
              <a:off x="289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8" name="Oval 254"/>
            <p:cNvSpPr>
              <a:spLocks noChangeArrowheads="1"/>
            </p:cNvSpPr>
            <p:nvPr/>
          </p:nvSpPr>
          <p:spPr bwMode="auto">
            <a:xfrm>
              <a:off x="284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19" name="Oval 255"/>
            <p:cNvSpPr>
              <a:spLocks noChangeArrowheads="1"/>
            </p:cNvSpPr>
            <p:nvPr/>
          </p:nvSpPr>
          <p:spPr bwMode="auto">
            <a:xfrm>
              <a:off x="277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0" name="Oval 256"/>
            <p:cNvSpPr>
              <a:spLocks noChangeArrowheads="1"/>
            </p:cNvSpPr>
            <p:nvPr/>
          </p:nvSpPr>
          <p:spPr bwMode="auto">
            <a:xfrm>
              <a:off x="2720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1" name="Oval 257"/>
            <p:cNvSpPr>
              <a:spLocks noChangeArrowheads="1"/>
            </p:cNvSpPr>
            <p:nvPr/>
          </p:nvSpPr>
          <p:spPr bwMode="auto">
            <a:xfrm>
              <a:off x="2664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2" name="Oval 258"/>
            <p:cNvSpPr>
              <a:spLocks noChangeArrowheads="1"/>
            </p:cNvSpPr>
            <p:nvPr/>
          </p:nvSpPr>
          <p:spPr bwMode="auto">
            <a:xfrm>
              <a:off x="260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3" name="Oval 259"/>
            <p:cNvSpPr>
              <a:spLocks noChangeArrowheads="1"/>
            </p:cNvSpPr>
            <p:nvPr/>
          </p:nvSpPr>
          <p:spPr bwMode="auto">
            <a:xfrm>
              <a:off x="254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4" name="Oval 260"/>
            <p:cNvSpPr>
              <a:spLocks noChangeArrowheads="1"/>
            </p:cNvSpPr>
            <p:nvPr/>
          </p:nvSpPr>
          <p:spPr bwMode="auto">
            <a:xfrm>
              <a:off x="248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5" name="Oval 261"/>
            <p:cNvSpPr>
              <a:spLocks noChangeArrowheads="1"/>
            </p:cNvSpPr>
            <p:nvPr/>
          </p:nvSpPr>
          <p:spPr bwMode="auto">
            <a:xfrm>
              <a:off x="4032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6" name="Oval 262"/>
            <p:cNvSpPr>
              <a:spLocks noChangeArrowheads="1"/>
            </p:cNvSpPr>
            <p:nvPr/>
          </p:nvSpPr>
          <p:spPr bwMode="auto">
            <a:xfrm>
              <a:off x="4096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7" name="Oval 263"/>
            <p:cNvSpPr>
              <a:spLocks noChangeArrowheads="1"/>
            </p:cNvSpPr>
            <p:nvPr/>
          </p:nvSpPr>
          <p:spPr bwMode="auto">
            <a:xfrm>
              <a:off x="4152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8" name="Oval 264"/>
            <p:cNvSpPr>
              <a:spLocks noChangeArrowheads="1"/>
            </p:cNvSpPr>
            <p:nvPr/>
          </p:nvSpPr>
          <p:spPr bwMode="auto">
            <a:xfrm>
              <a:off x="420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29" name="Oval 265"/>
            <p:cNvSpPr>
              <a:spLocks noChangeArrowheads="1"/>
            </p:cNvSpPr>
            <p:nvPr/>
          </p:nvSpPr>
          <p:spPr bwMode="auto">
            <a:xfrm>
              <a:off x="426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0" name="Oval 266"/>
            <p:cNvSpPr>
              <a:spLocks noChangeArrowheads="1"/>
            </p:cNvSpPr>
            <p:nvPr/>
          </p:nvSpPr>
          <p:spPr bwMode="auto">
            <a:xfrm>
              <a:off x="242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1" name="Oval 267"/>
            <p:cNvSpPr>
              <a:spLocks noChangeArrowheads="1"/>
            </p:cNvSpPr>
            <p:nvPr/>
          </p:nvSpPr>
          <p:spPr bwMode="auto">
            <a:xfrm>
              <a:off x="236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2" name="Oval 268"/>
            <p:cNvSpPr>
              <a:spLocks noChangeArrowheads="1"/>
            </p:cNvSpPr>
            <p:nvPr/>
          </p:nvSpPr>
          <p:spPr bwMode="auto">
            <a:xfrm>
              <a:off x="230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3" name="Oval 269"/>
            <p:cNvSpPr>
              <a:spLocks noChangeArrowheads="1"/>
            </p:cNvSpPr>
            <p:nvPr/>
          </p:nvSpPr>
          <p:spPr bwMode="auto">
            <a:xfrm>
              <a:off x="224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4" name="Oval 270"/>
            <p:cNvSpPr>
              <a:spLocks noChangeArrowheads="1"/>
            </p:cNvSpPr>
            <p:nvPr/>
          </p:nvSpPr>
          <p:spPr bwMode="auto">
            <a:xfrm>
              <a:off x="218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5" name="Oval 271"/>
            <p:cNvSpPr>
              <a:spLocks noChangeArrowheads="1"/>
            </p:cNvSpPr>
            <p:nvPr/>
          </p:nvSpPr>
          <p:spPr bwMode="auto">
            <a:xfrm>
              <a:off x="212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6" name="Oval 272"/>
            <p:cNvSpPr>
              <a:spLocks noChangeArrowheads="1"/>
            </p:cNvSpPr>
            <p:nvPr/>
          </p:nvSpPr>
          <p:spPr bwMode="auto">
            <a:xfrm>
              <a:off x="206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7" name="Oval 273"/>
            <p:cNvSpPr>
              <a:spLocks noChangeArrowheads="1"/>
            </p:cNvSpPr>
            <p:nvPr/>
          </p:nvSpPr>
          <p:spPr bwMode="auto">
            <a:xfrm>
              <a:off x="200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8" name="Oval 274"/>
            <p:cNvSpPr>
              <a:spLocks noChangeArrowheads="1"/>
            </p:cNvSpPr>
            <p:nvPr/>
          </p:nvSpPr>
          <p:spPr bwMode="auto">
            <a:xfrm>
              <a:off x="194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39" name="Oval 275"/>
            <p:cNvSpPr>
              <a:spLocks noChangeArrowheads="1"/>
            </p:cNvSpPr>
            <p:nvPr/>
          </p:nvSpPr>
          <p:spPr bwMode="auto">
            <a:xfrm>
              <a:off x="188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0" name="Oval 276"/>
            <p:cNvSpPr>
              <a:spLocks noChangeArrowheads="1"/>
            </p:cNvSpPr>
            <p:nvPr/>
          </p:nvSpPr>
          <p:spPr bwMode="auto">
            <a:xfrm>
              <a:off x="182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1" name="Oval 277"/>
            <p:cNvSpPr>
              <a:spLocks noChangeArrowheads="1"/>
            </p:cNvSpPr>
            <p:nvPr/>
          </p:nvSpPr>
          <p:spPr bwMode="auto">
            <a:xfrm>
              <a:off x="176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2" name="Oval 278"/>
            <p:cNvSpPr>
              <a:spLocks noChangeArrowheads="1"/>
            </p:cNvSpPr>
            <p:nvPr/>
          </p:nvSpPr>
          <p:spPr bwMode="auto">
            <a:xfrm>
              <a:off x="170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3" name="Oval 279"/>
            <p:cNvSpPr>
              <a:spLocks noChangeArrowheads="1"/>
            </p:cNvSpPr>
            <p:nvPr/>
          </p:nvSpPr>
          <p:spPr bwMode="auto">
            <a:xfrm>
              <a:off x="1648" y="156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4" name="Oval 280"/>
            <p:cNvSpPr>
              <a:spLocks noChangeArrowheads="1"/>
            </p:cNvSpPr>
            <p:nvPr/>
          </p:nvSpPr>
          <p:spPr bwMode="auto">
            <a:xfrm>
              <a:off x="3856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45" name="Oval 281"/>
            <p:cNvSpPr>
              <a:spLocks noChangeArrowheads="1"/>
            </p:cNvSpPr>
            <p:nvPr/>
          </p:nvSpPr>
          <p:spPr bwMode="auto">
            <a:xfrm>
              <a:off x="1584" y="156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52" name="Group 282"/>
          <p:cNvGrpSpPr>
            <a:grpSpLocks/>
          </p:cNvGrpSpPr>
          <p:nvPr/>
        </p:nvGrpSpPr>
        <p:grpSpPr bwMode="auto">
          <a:xfrm>
            <a:off x="2133600" y="833438"/>
            <a:ext cx="5829300" cy="4124325"/>
            <a:chOff x="1344" y="525"/>
            <a:chExt cx="3672" cy="2598"/>
          </a:xfrm>
        </p:grpSpPr>
        <p:sp>
          <p:nvSpPr>
            <p:cNvPr id="77100" name="Oval 283"/>
            <p:cNvSpPr>
              <a:spLocks noChangeArrowheads="1"/>
            </p:cNvSpPr>
            <p:nvPr/>
          </p:nvSpPr>
          <p:spPr bwMode="auto">
            <a:xfrm>
              <a:off x="1536" y="52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1" name="Oval 284"/>
            <p:cNvSpPr>
              <a:spLocks noChangeArrowheads="1"/>
            </p:cNvSpPr>
            <p:nvPr/>
          </p:nvSpPr>
          <p:spPr bwMode="auto">
            <a:xfrm>
              <a:off x="1488" y="554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2" name="Oval 285"/>
            <p:cNvSpPr>
              <a:spLocks noChangeArrowheads="1"/>
            </p:cNvSpPr>
            <p:nvPr/>
          </p:nvSpPr>
          <p:spPr bwMode="auto">
            <a:xfrm>
              <a:off x="1464" y="65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3" name="Oval 286"/>
            <p:cNvSpPr>
              <a:spLocks noChangeArrowheads="1"/>
            </p:cNvSpPr>
            <p:nvPr/>
          </p:nvSpPr>
          <p:spPr bwMode="auto">
            <a:xfrm>
              <a:off x="1536" y="718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4" name="Oval 287"/>
            <p:cNvSpPr>
              <a:spLocks noChangeArrowheads="1"/>
            </p:cNvSpPr>
            <p:nvPr/>
          </p:nvSpPr>
          <p:spPr bwMode="auto">
            <a:xfrm>
              <a:off x="1488" y="69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5" name="Oval 288"/>
            <p:cNvSpPr>
              <a:spLocks noChangeArrowheads="1"/>
            </p:cNvSpPr>
            <p:nvPr/>
          </p:nvSpPr>
          <p:spPr bwMode="auto">
            <a:xfrm>
              <a:off x="1456" y="59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6" name="Line 289"/>
            <p:cNvSpPr>
              <a:spLocks noChangeShapeType="1"/>
            </p:cNvSpPr>
            <p:nvPr/>
          </p:nvSpPr>
          <p:spPr bwMode="auto">
            <a:xfrm>
              <a:off x="3256" y="688"/>
              <a:ext cx="8" cy="1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107" name="Line 290"/>
            <p:cNvSpPr>
              <a:spLocks noChangeShapeType="1"/>
            </p:cNvSpPr>
            <p:nvPr/>
          </p:nvSpPr>
          <p:spPr bwMode="auto">
            <a:xfrm>
              <a:off x="4848" y="927"/>
              <a:ext cx="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108" name="Oval 291"/>
            <p:cNvSpPr>
              <a:spLocks noChangeArrowheads="1"/>
            </p:cNvSpPr>
            <p:nvPr/>
          </p:nvSpPr>
          <p:spPr bwMode="auto">
            <a:xfrm>
              <a:off x="4328" y="74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09" name="Oval 292"/>
            <p:cNvSpPr>
              <a:spLocks noChangeArrowheads="1"/>
            </p:cNvSpPr>
            <p:nvPr/>
          </p:nvSpPr>
          <p:spPr bwMode="auto">
            <a:xfrm>
              <a:off x="4368" y="778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0" name="Oval 293"/>
            <p:cNvSpPr>
              <a:spLocks noChangeArrowheads="1"/>
            </p:cNvSpPr>
            <p:nvPr/>
          </p:nvSpPr>
          <p:spPr bwMode="auto">
            <a:xfrm>
              <a:off x="4384" y="830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1" name="Oval 294"/>
            <p:cNvSpPr>
              <a:spLocks noChangeArrowheads="1"/>
            </p:cNvSpPr>
            <p:nvPr/>
          </p:nvSpPr>
          <p:spPr bwMode="auto">
            <a:xfrm>
              <a:off x="4376" y="889"/>
              <a:ext cx="56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2" name="Oval 295"/>
            <p:cNvSpPr>
              <a:spLocks noChangeArrowheads="1"/>
            </p:cNvSpPr>
            <p:nvPr/>
          </p:nvSpPr>
          <p:spPr bwMode="auto">
            <a:xfrm>
              <a:off x="4336" y="919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3" name="Oval 296"/>
            <p:cNvSpPr>
              <a:spLocks noChangeArrowheads="1"/>
            </p:cNvSpPr>
            <p:nvPr/>
          </p:nvSpPr>
          <p:spPr bwMode="auto">
            <a:xfrm>
              <a:off x="1536" y="934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4" name="Oval 297"/>
            <p:cNvSpPr>
              <a:spLocks noChangeArrowheads="1"/>
            </p:cNvSpPr>
            <p:nvPr/>
          </p:nvSpPr>
          <p:spPr bwMode="auto">
            <a:xfrm>
              <a:off x="1480" y="949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5" name="Oval 298"/>
            <p:cNvSpPr>
              <a:spLocks noChangeArrowheads="1"/>
            </p:cNvSpPr>
            <p:nvPr/>
          </p:nvSpPr>
          <p:spPr bwMode="auto">
            <a:xfrm>
              <a:off x="1448" y="99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6" name="Oval 299"/>
            <p:cNvSpPr>
              <a:spLocks noChangeArrowheads="1"/>
            </p:cNvSpPr>
            <p:nvPr/>
          </p:nvSpPr>
          <p:spPr bwMode="auto">
            <a:xfrm>
              <a:off x="1432" y="104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7" name="Oval 300"/>
            <p:cNvSpPr>
              <a:spLocks noChangeArrowheads="1"/>
            </p:cNvSpPr>
            <p:nvPr/>
          </p:nvSpPr>
          <p:spPr bwMode="auto">
            <a:xfrm>
              <a:off x="1440" y="109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8" name="Oval 301"/>
            <p:cNvSpPr>
              <a:spLocks noChangeArrowheads="1"/>
            </p:cNvSpPr>
            <p:nvPr/>
          </p:nvSpPr>
          <p:spPr bwMode="auto">
            <a:xfrm>
              <a:off x="1480" y="113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19" name="Oval 302"/>
            <p:cNvSpPr>
              <a:spLocks noChangeArrowheads="1"/>
            </p:cNvSpPr>
            <p:nvPr/>
          </p:nvSpPr>
          <p:spPr bwMode="auto">
            <a:xfrm>
              <a:off x="1536" y="11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0" name="Line 303"/>
            <p:cNvSpPr>
              <a:spLocks noChangeShapeType="1"/>
            </p:cNvSpPr>
            <p:nvPr/>
          </p:nvSpPr>
          <p:spPr bwMode="auto">
            <a:xfrm>
              <a:off x="3088" y="1090"/>
              <a:ext cx="1" cy="1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121" name="Oval 304"/>
            <p:cNvSpPr>
              <a:spLocks noChangeArrowheads="1"/>
            </p:cNvSpPr>
            <p:nvPr/>
          </p:nvSpPr>
          <p:spPr bwMode="auto">
            <a:xfrm>
              <a:off x="4336" y="114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2" name="Oval 305"/>
            <p:cNvSpPr>
              <a:spLocks noChangeArrowheads="1"/>
            </p:cNvSpPr>
            <p:nvPr/>
          </p:nvSpPr>
          <p:spPr bwMode="auto">
            <a:xfrm>
              <a:off x="4384" y="1172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3" name="Oval 306"/>
            <p:cNvSpPr>
              <a:spLocks noChangeArrowheads="1"/>
            </p:cNvSpPr>
            <p:nvPr/>
          </p:nvSpPr>
          <p:spPr bwMode="auto">
            <a:xfrm>
              <a:off x="4408" y="1232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4" name="Oval 307"/>
            <p:cNvSpPr>
              <a:spLocks noChangeArrowheads="1"/>
            </p:cNvSpPr>
            <p:nvPr/>
          </p:nvSpPr>
          <p:spPr bwMode="auto">
            <a:xfrm>
              <a:off x="4408" y="128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5" name="Oval 308"/>
            <p:cNvSpPr>
              <a:spLocks noChangeArrowheads="1"/>
            </p:cNvSpPr>
            <p:nvPr/>
          </p:nvSpPr>
          <p:spPr bwMode="auto">
            <a:xfrm>
              <a:off x="2248" y="179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6" name="Oval 309"/>
            <p:cNvSpPr>
              <a:spLocks noChangeArrowheads="1"/>
            </p:cNvSpPr>
            <p:nvPr/>
          </p:nvSpPr>
          <p:spPr bwMode="auto">
            <a:xfrm>
              <a:off x="4384" y="1329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7" name="Oval 310"/>
            <p:cNvSpPr>
              <a:spLocks noChangeArrowheads="1"/>
            </p:cNvSpPr>
            <p:nvPr/>
          </p:nvSpPr>
          <p:spPr bwMode="auto">
            <a:xfrm>
              <a:off x="4336" y="134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8" name="Oval 311"/>
            <p:cNvSpPr>
              <a:spLocks noChangeArrowheads="1"/>
            </p:cNvSpPr>
            <p:nvPr/>
          </p:nvSpPr>
          <p:spPr bwMode="auto">
            <a:xfrm>
              <a:off x="1544" y="1552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29" name="Oval 312"/>
            <p:cNvSpPr>
              <a:spLocks noChangeArrowheads="1"/>
            </p:cNvSpPr>
            <p:nvPr/>
          </p:nvSpPr>
          <p:spPr bwMode="auto">
            <a:xfrm>
              <a:off x="1464" y="148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0" name="Oval 313"/>
            <p:cNvSpPr>
              <a:spLocks noChangeArrowheads="1"/>
            </p:cNvSpPr>
            <p:nvPr/>
          </p:nvSpPr>
          <p:spPr bwMode="auto">
            <a:xfrm>
              <a:off x="1488" y="153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1" name="Oval 314"/>
            <p:cNvSpPr>
              <a:spLocks noChangeArrowheads="1"/>
            </p:cNvSpPr>
            <p:nvPr/>
          </p:nvSpPr>
          <p:spPr bwMode="auto">
            <a:xfrm>
              <a:off x="1536" y="135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2" name="Oval 315"/>
            <p:cNvSpPr>
              <a:spLocks noChangeArrowheads="1"/>
            </p:cNvSpPr>
            <p:nvPr/>
          </p:nvSpPr>
          <p:spPr bwMode="auto">
            <a:xfrm>
              <a:off x="1488" y="1381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3" name="Oval 316"/>
            <p:cNvSpPr>
              <a:spLocks noChangeArrowheads="1"/>
            </p:cNvSpPr>
            <p:nvPr/>
          </p:nvSpPr>
          <p:spPr bwMode="auto">
            <a:xfrm>
              <a:off x="1472" y="1433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4" name="Oval 317"/>
            <p:cNvSpPr>
              <a:spLocks noChangeArrowheads="1"/>
            </p:cNvSpPr>
            <p:nvPr/>
          </p:nvSpPr>
          <p:spPr bwMode="auto">
            <a:xfrm>
              <a:off x="4312" y="158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5" name="Oval 318"/>
            <p:cNvSpPr>
              <a:spLocks noChangeArrowheads="1"/>
            </p:cNvSpPr>
            <p:nvPr/>
          </p:nvSpPr>
          <p:spPr bwMode="auto">
            <a:xfrm>
              <a:off x="4336" y="163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6" name="Oval 319"/>
            <p:cNvSpPr>
              <a:spLocks noChangeArrowheads="1"/>
            </p:cNvSpPr>
            <p:nvPr/>
          </p:nvSpPr>
          <p:spPr bwMode="auto">
            <a:xfrm>
              <a:off x="411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7" name="Oval 320"/>
            <p:cNvSpPr>
              <a:spLocks noChangeArrowheads="1"/>
            </p:cNvSpPr>
            <p:nvPr/>
          </p:nvSpPr>
          <p:spPr bwMode="auto">
            <a:xfrm>
              <a:off x="4344" y="16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8" name="Oval 321"/>
            <p:cNvSpPr>
              <a:spLocks noChangeArrowheads="1"/>
            </p:cNvSpPr>
            <p:nvPr/>
          </p:nvSpPr>
          <p:spPr bwMode="auto">
            <a:xfrm>
              <a:off x="4328" y="173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39" name="Oval 322"/>
            <p:cNvSpPr>
              <a:spLocks noChangeArrowheads="1"/>
            </p:cNvSpPr>
            <p:nvPr/>
          </p:nvSpPr>
          <p:spPr bwMode="auto">
            <a:xfrm>
              <a:off x="4288" y="1775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0" name="Oval 323"/>
            <p:cNvSpPr>
              <a:spLocks noChangeArrowheads="1"/>
            </p:cNvSpPr>
            <p:nvPr/>
          </p:nvSpPr>
          <p:spPr bwMode="auto">
            <a:xfrm>
              <a:off x="4232" y="178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1" name="Oval 324"/>
            <p:cNvSpPr>
              <a:spLocks noChangeArrowheads="1"/>
            </p:cNvSpPr>
            <p:nvPr/>
          </p:nvSpPr>
          <p:spPr bwMode="auto">
            <a:xfrm>
              <a:off x="416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2" name="Oval 325"/>
            <p:cNvSpPr>
              <a:spLocks noChangeArrowheads="1"/>
            </p:cNvSpPr>
            <p:nvPr/>
          </p:nvSpPr>
          <p:spPr bwMode="auto">
            <a:xfrm>
              <a:off x="404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3" name="Oval 326"/>
            <p:cNvSpPr>
              <a:spLocks noChangeArrowheads="1"/>
            </p:cNvSpPr>
            <p:nvPr/>
          </p:nvSpPr>
          <p:spPr bwMode="auto">
            <a:xfrm>
              <a:off x="399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4" name="Oval 327"/>
            <p:cNvSpPr>
              <a:spLocks noChangeArrowheads="1"/>
            </p:cNvSpPr>
            <p:nvPr/>
          </p:nvSpPr>
          <p:spPr bwMode="auto">
            <a:xfrm>
              <a:off x="392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5" name="Oval 328"/>
            <p:cNvSpPr>
              <a:spLocks noChangeArrowheads="1"/>
            </p:cNvSpPr>
            <p:nvPr/>
          </p:nvSpPr>
          <p:spPr bwMode="auto">
            <a:xfrm>
              <a:off x="387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6" name="Oval 329"/>
            <p:cNvSpPr>
              <a:spLocks noChangeArrowheads="1"/>
            </p:cNvSpPr>
            <p:nvPr/>
          </p:nvSpPr>
          <p:spPr bwMode="auto">
            <a:xfrm>
              <a:off x="380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7" name="Oval 330"/>
            <p:cNvSpPr>
              <a:spLocks noChangeArrowheads="1"/>
            </p:cNvSpPr>
            <p:nvPr/>
          </p:nvSpPr>
          <p:spPr bwMode="auto">
            <a:xfrm>
              <a:off x="375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8" name="Oval 331"/>
            <p:cNvSpPr>
              <a:spLocks noChangeArrowheads="1"/>
            </p:cNvSpPr>
            <p:nvPr/>
          </p:nvSpPr>
          <p:spPr bwMode="auto">
            <a:xfrm>
              <a:off x="368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49" name="Oval 332"/>
            <p:cNvSpPr>
              <a:spLocks noChangeArrowheads="1"/>
            </p:cNvSpPr>
            <p:nvPr/>
          </p:nvSpPr>
          <p:spPr bwMode="auto">
            <a:xfrm>
              <a:off x="363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0" name="Oval 333"/>
            <p:cNvSpPr>
              <a:spLocks noChangeArrowheads="1"/>
            </p:cNvSpPr>
            <p:nvPr/>
          </p:nvSpPr>
          <p:spPr bwMode="auto">
            <a:xfrm>
              <a:off x="356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1" name="Oval 334"/>
            <p:cNvSpPr>
              <a:spLocks noChangeArrowheads="1"/>
            </p:cNvSpPr>
            <p:nvPr/>
          </p:nvSpPr>
          <p:spPr bwMode="auto">
            <a:xfrm>
              <a:off x="351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2" name="Oval 335"/>
            <p:cNvSpPr>
              <a:spLocks noChangeArrowheads="1"/>
            </p:cNvSpPr>
            <p:nvPr/>
          </p:nvSpPr>
          <p:spPr bwMode="auto">
            <a:xfrm>
              <a:off x="344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3" name="Oval 336"/>
            <p:cNvSpPr>
              <a:spLocks noChangeArrowheads="1"/>
            </p:cNvSpPr>
            <p:nvPr/>
          </p:nvSpPr>
          <p:spPr bwMode="auto">
            <a:xfrm>
              <a:off x="339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4" name="Oval 337"/>
            <p:cNvSpPr>
              <a:spLocks noChangeArrowheads="1"/>
            </p:cNvSpPr>
            <p:nvPr/>
          </p:nvSpPr>
          <p:spPr bwMode="auto">
            <a:xfrm>
              <a:off x="332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5" name="Oval 338"/>
            <p:cNvSpPr>
              <a:spLocks noChangeArrowheads="1"/>
            </p:cNvSpPr>
            <p:nvPr/>
          </p:nvSpPr>
          <p:spPr bwMode="auto">
            <a:xfrm>
              <a:off x="327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6" name="Oval 339"/>
            <p:cNvSpPr>
              <a:spLocks noChangeArrowheads="1"/>
            </p:cNvSpPr>
            <p:nvPr/>
          </p:nvSpPr>
          <p:spPr bwMode="auto">
            <a:xfrm>
              <a:off x="320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7" name="Oval 340"/>
            <p:cNvSpPr>
              <a:spLocks noChangeArrowheads="1"/>
            </p:cNvSpPr>
            <p:nvPr/>
          </p:nvSpPr>
          <p:spPr bwMode="auto">
            <a:xfrm>
              <a:off x="315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8" name="Oval 341"/>
            <p:cNvSpPr>
              <a:spLocks noChangeArrowheads="1"/>
            </p:cNvSpPr>
            <p:nvPr/>
          </p:nvSpPr>
          <p:spPr bwMode="auto">
            <a:xfrm>
              <a:off x="308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59" name="Oval 342"/>
            <p:cNvSpPr>
              <a:spLocks noChangeArrowheads="1"/>
            </p:cNvSpPr>
            <p:nvPr/>
          </p:nvSpPr>
          <p:spPr bwMode="auto">
            <a:xfrm>
              <a:off x="303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0" name="Oval 343"/>
            <p:cNvSpPr>
              <a:spLocks noChangeArrowheads="1"/>
            </p:cNvSpPr>
            <p:nvPr/>
          </p:nvSpPr>
          <p:spPr bwMode="auto">
            <a:xfrm>
              <a:off x="296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1" name="Oval 344"/>
            <p:cNvSpPr>
              <a:spLocks noChangeArrowheads="1"/>
            </p:cNvSpPr>
            <p:nvPr/>
          </p:nvSpPr>
          <p:spPr bwMode="auto">
            <a:xfrm>
              <a:off x="291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2" name="Oval 345"/>
            <p:cNvSpPr>
              <a:spLocks noChangeArrowheads="1"/>
            </p:cNvSpPr>
            <p:nvPr/>
          </p:nvSpPr>
          <p:spPr bwMode="auto">
            <a:xfrm>
              <a:off x="284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3" name="Oval 346"/>
            <p:cNvSpPr>
              <a:spLocks noChangeArrowheads="1"/>
            </p:cNvSpPr>
            <p:nvPr/>
          </p:nvSpPr>
          <p:spPr bwMode="auto">
            <a:xfrm>
              <a:off x="279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4" name="Oval 347"/>
            <p:cNvSpPr>
              <a:spLocks noChangeArrowheads="1"/>
            </p:cNvSpPr>
            <p:nvPr/>
          </p:nvSpPr>
          <p:spPr bwMode="auto">
            <a:xfrm>
              <a:off x="267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5" name="Oval 348"/>
            <p:cNvSpPr>
              <a:spLocks noChangeArrowheads="1"/>
            </p:cNvSpPr>
            <p:nvPr/>
          </p:nvSpPr>
          <p:spPr bwMode="auto">
            <a:xfrm>
              <a:off x="260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6" name="Oval 349"/>
            <p:cNvSpPr>
              <a:spLocks noChangeArrowheads="1"/>
            </p:cNvSpPr>
            <p:nvPr/>
          </p:nvSpPr>
          <p:spPr bwMode="auto">
            <a:xfrm>
              <a:off x="255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7" name="Oval 350"/>
            <p:cNvSpPr>
              <a:spLocks noChangeArrowheads="1"/>
            </p:cNvSpPr>
            <p:nvPr/>
          </p:nvSpPr>
          <p:spPr bwMode="auto">
            <a:xfrm>
              <a:off x="248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8" name="Oval 351"/>
            <p:cNvSpPr>
              <a:spLocks noChangeArrowheads="1"/>
            </p:cNvSpPr>
            <p:nvPr/>
          </p:nvSpPr>
          <p:spPr bwMode="auto">
            <a:xfrm>
              <a:off x="243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69" name="Oval 352"/>
            <p:cNvSpPr>
              <a:spLocks noChangeArrowheads="1"/>
            </p:cNvSpPr>
            <p:nvPr/>
          </p:nvSpPr>
          <p:spPr bwMode="auto">
            <a:xfrm>
              <a:off x="236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0" name="Oval 353"/>
            <p:cNvSpPr>
              <a:spLocks noChangeArrowheads="1"/>
            </p:cNvSpPr>
            <p:nvPr/>
          </p:nvSpPr>
          <p:spPr bwMode="auto">
            <a:xfrm>
              <a:off x="2312" y="178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1" name="Oval 354"/>
            <p:cNvSpPr>
              <a:spLocks noChangeArrowheads="1"/>
            </p:cNvSpPr>
            <p:nvPr/>
          </p:nvSpPr>
          <p:spPr bwMode="auto">
            <a:xfrm>
              <a:off x="2192" y="180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2" name="Oval 355"/>
            <p:cNvSpPr>
              <a:spLocks noChangeArrowheads="1"/>
            </p:cNvSpPr>
            <p:nvPr/>
          </p:nvSpPr>
          <p:spPr bwMode="auto">
            <a:xfrm>
              <a:off x="2136" y="1820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3" name="Oval 356"/>
            <p:cNvSpPr>
              <a:spLocks noChangeArrowheads="1"/>
            </p:cNvSpPr>
            <p:nvPr/>
          </p:nvSpPr>
          <p:spPr bwMode="auto">
            <a:xfrm>
              <a:off x="2080" y="1842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4" name="Oval 357"/>
            <p:cNvSpPr>
              <a:spLocks noChangeArrowheads="1"/>
            </p:cNvSpPr>
            <p:nvPr/>
          </p:nvSpPr>
          <p:spPr bwMode="auto">
            <a:xfrm>
              <a:off x="2024" y="186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5" name="Oval 358"/>
            <p:cNvSpPr>
              <a:spLocks noChangeArrowheads="1"/>
            </p:cNvSpPr>
            <p:nvPr/>
          </p:nvSpPr>
          <p:spPr bwMode="auto">
            <a:xfrm>
              <a:off x="1976" y="188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6" name="Oval 359"/>
            <p:cNvSpPr>
              <a:spLocks noChangeArrowheads="1"/>
            </p:cNvSpPr>
            <p:nvPr/>
          </p:nvSpPr>
          <p:spPr bwMode="auto">
            <a:xfrm>
              <a:off x="1920" y="1909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7" name="Oval 360"/>
            <p:cNvSpPr>
              <a:spLocks noChangeArrowheads="1"/>
            </p:cNvSpPr>
            <p:nvPr/>
          </p:nvSpPr>
          <p:spPr bwMode="auto">
            <a:xfrm>
              <a:off x="1872" y="193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8" name="Oval 361"/>
            <p:cNvSpPr>
              <a:spLocks noChangeArrowheads="1"/>
            </p:cNvSpPr>
            <p:nvPr/>
          </p:nvSpPr>
          <p:spPr bwMode="auto">
            <a:xfrm>
              <a:off x="1832" y="1976"/>
              <a:ext cx="56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79" name="Oval 362"/>
            <p:cNvSpPr>
              <a:spLocks noChangeArrowheads="1"/>
            </p:cNvSpPr>
            <p:nvPr/>
          </p:nvSpPr>
          <p:spPr bwMode="auto">
            <a:xfrm>
              <a:off x="1792" y="201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0" name="Oval 363"/>
            <p:cNvSpPr>
              <a:spLocks noChangeArrowheads="1"/>
            </p:cNvSpPr>
            <p:nvPr/>
          </p:nvSpPr>
          <p:spPr bwMode="auto">
            <a:xfrm>
              <a:off x="1752" y="205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1" name="Oval 364"/>
            <p:cNvSpPr>
              <a:spLocks noChangeArrowheads="1"/>
            </p:cNvSpPr>
            <p:nvPr/>
          </p:nvSpPr>
          <p:spPr bwMode="auto">
            <a:xfrm>
              <a:off x="1592" y="256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2" name="Oval 365"/>
            <p:cNvSpPr>
              <a:spLocks noChangeArrowheads="1"/>
            </p:cNvSpPr>
            <p:nvPr/>
          </p:nvSpPr>
          <p:spPr bwMode="auto">
            <a:xfrm>
              <a:off x="1728" y="210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3" name="Oval 366"/>
            <p:cNvSpPr>
              <a:spLocks noChangeArrowheads="1"/>
            </p:cNvSpPr>
            <p:nvPr/>
          </p:nvSpPr>
          <p:spPr bwMode="auto">
            <a:xfrm>
              <a:off x="1696" y="214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4" name="Oval 367"/>
            <p:cNvSpPr>
              <a:spLocks noChangeArrowheads="1"/>
            </p:cNvSpPr>
            <p:nvPr/>
          </p:nvSpPr>
          <p:spPr bwMode="auto">
            <a:xfrm>
              <a:off x="1672" y="2192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5" name="Oval 368"/>
            <p:cNvSpPr>
              <a:spLocks noChangeArrowheads="1"/>
            </p:cNvSpPr>
            <p:nvPr/>
          </p:nvSpPr>
          <p:spPr bwMode="auto">
            <a:xfrm>
              <a:off x="1656" y="2244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6" name="Oval 369"/>
            <p:cNvSpPr>
              <a:spLocks noChangeArrowheads="1"/>
            </p:cNvSpPr>
            <p:nvPr/>
          </p:nvSpPr>
          <p:spPr bwMode="auto">
            <a:xfrm>
              <a:off x="1632" y="229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7" name="Oval 370"/>
            <p:cNvSpPr>
              <a:spLocks noChangeArrowheads="1"/>
            </p:cNvSpPr>
            <p:nvPr/>
          </p:nvSpPr>
          <p:spPr bwMode="auto">
            <a:xfrm>
              <a:off x="1616" y="234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8" name="Oval 371"/>
            <p:cNvSpPr>
              <a:spLocks noChangeArrowheads="1"/>
            </p:cNvSpPr>
            <p:nvPr/>
          </p:nvSpPr>
          <p:spPr bwMode="auto">
            <a:xfrm>
              <a:off x="1608" y="240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89" name="Oval 372"/>
            <p:cNvSpPr>
              <a:spLocks noChangeArrowheads="1"/>
            </p:cNvSpPr>
            <p:nvPr/>
          </p:nvSpPr>
          <p:spPr bwMode="auto">
            <a:xfrm>
              <a:off x="1592" y="245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0" name="Oval 373"/>
            <p:cNvSpPr>
              <a:spLocks noChangeArrowheads="1"/>
            </p:cNvSpPr>
            <p:nvPr/>
          </p:nvSpPr>
          <p:spPr bwMode="auto">
            <a:xfrm>
              <a:off x="1592" y="250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1" name="Oval 374"/>
            <p:cNvSpPr>
              <a:spLocks noChangeArrowheads="1"/>
            </p:cNvSpPr>
            <p:nvPr/>
          </p:nvSpPr>
          <p:spPr bwMode="auto">
            <a:xfrm>
              <a:off x="2728" y="178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2" name="Oval 375"/>
            <p:cNvSpPr>
              <a:spLocks noChangeArrowheads="1"/>
            </p:cNvSpPr>
            <p:nvPr/>
          </p:nvSpPr>
          <p:spPr bwMode="auto">
            <a:xfrm>
              <a:off x="1592" y="2617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3" name="Oval 376"/>
            <p:cNvSpPr>
              <a:spLocks noChangeArrowheads="1"/>
            </p:cNvSpPr>
            <p:nvPr/>
          </p:nvSpPr>
          <p:spPr bwMode="auto">
            <a:xfrm>
              <a:off x="1640" y="268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4" name="Oval 377"/>
            <p:cNvSpPr>
              <a:spLocks noChangeArrowheads="1"/>
            </p:cNvSpPr>
            <p:nvPr/>
          </p:nvSpPr>
          <p:spPr bwMode="auto">
            <a:xfrm>
              <a:off x="1656" y="2617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5" name="Oval 378"/>
            <p:cNvSpPr>
              <a:spLocks noChangeArrowheads="1"/>
            </p:cNvSpPr>
            <p:nvPr/>
          </p:nvSpPr>
          <p:spPr bwMode="auto">
            <a:xfrm>
              <a:off x="1600" y="27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6" name="Oval 379"/>
            <p:cNvSpPr>
              <a:spLocks noChangeArrowheads="1"/>
            </p:cNvSpPr>
            <p:nvPr/>
          </p:nvSpPr>
          <p:spPr bwMode="auto">
            <a:xfrm>
              <a:off x="1752" y="266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7" name="Oval 380"/>
            <p:cNvSpPr>
              <a:spLocks noChangeArrowheads="1"/>
            </p:cNvSpPr>
            <p:nvPr/>
          </p:nvSpPr>
          <p:spPr bwMode="auto">
            <a:xfrm>
              <a:off x="1712" y="2617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8" name="Oval 381"/>
            <p:cNvSpPr>
              <a:spLocks noChangeArrowheads="1"/>
            </p:cNvSpPr>
            <p:nvPr/>
          </p:nvSpPr>
          <p:spPr bwMode="auto">
            <a:xfrm>
              <a:off x="1584" y="269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99" name="Oval 382"/>
            <p:cNvSpPr>
              <a:spLocks noChangeArrowheads="1"/>
            </p:cNvSpPr>
            <p:nvPr/>
          </p:nvSpPr>
          <p:spPr bwMode="auto">
            <a:xfrm>
              <a:off x="1696" y="267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0" name="Oval 383"/>
            <p:cNvSpPr>
              <a:spLocks noChangeArrowheads="1"/>
            </p:cNvSpPr>
            <p:nvPr/>
          </p:nvSpPr>
          <p:spPr bwMode="auto">
            <a:xfrm>
              <a:off x="1656" y="27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1" name="Oval 384"/>
            <p:cNvSpPr>
              <a:spLocks noChangeArrowheads="1"/>
            </p:cNvSpPr>
            <p:nvPr/>
          </p:nvSpPr>
          <p:spPr bwMode="auto">
            <a:xfrm>
              <a:off x="1720" y="27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2" name="Oval 385"/>
            <p:cNvSpPr>
              <a:spLocks noChangeArrowheads="1"/>
            </p:cNvSpPr>
            <p:nvPr/>
          </p:nvSpPr>
          <p:spPr bwMode="auto">
            <a:xfrm>
              <a:off x="1768" y="2766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3" name="Oval 386"/>
            <p:cNvSpPr>
              <a:spLocks noChangeArrowheads="1"/>
            </p:cNvSpPr>
            <p:nvPr/>
          </p:nvSpPr>
          <p:spPr bwMode="auto">
            <a:xfrm>
              <a:off x="1712" y="279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4" name="Oval 387"/>
            <p:cNvSpPr>
              <a:spLocks noChangeArrowheads="1"/>
            </p:cNvSpPr>
            <p:nvPr/>
          </p:nvSpPr>
          <p:spPr bwMode="auto">
            <a:xfrm>
              <a:off x="1656" y="281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5" name="Oval 388"/>
            <p:cNvSpPr>
              <a:spLocks noChangeArrowheads="1"/>
            </p:cNvSpPr>
            <p:nvPr/>
          </p:nvSpPr>
          <p:spPr bwMode="auto">
            <a:xfrm>
              <a:off x="1600" y="2810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6" name="Oval 389"/>
            <p:cNvSpPr>
              <a:spLocks noChangeArrowheads="1"/>
            </p:cNvSpPr>
            <p:nvPr/>
          </p:nvSpPr>
          <p:spPr bwMode="auto">
            <a:xfrm>
              <a:off x="1616" y="2862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7" name="Oval 390"/>
            <p:cNvSpPr>
              <a:spLocks noChangeArrowheads="1"/>
            </p:cNvSpPr>
            <p:nvPr/>
          </p:nvSpPr>
          <p:spPr bwMode="auto">
            <a:xfrm>
              <a:off x="1680" y="2862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8" name="Oval 391"/>
            <p:cNvSpPr>
              <a:spLocks noChangeArrowheads="1"/>
            </p:cNvSpPr>
            <p:nvPr/>
          </p:nvSpPr>
          <p:spPr bwMode="auto">
            <a:xfrm>
              <a:off x="1736" y="2862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09" name="Oval 392"/>
            <p:cNvSpPr>
              <a:spLocks noChangeArrowheads="1"/>
            </p:cNvSpPr>
            <p:nvPr/>
          </p:nvSpPr>
          <p:spPr bwMode="auto">
            <a:xfrm>
              <a:off x="1784" y="290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0" name="Oval 393"/>
            <p:cNvSpPr>
              <a:spLocks noChangeArrowheads="1"/>
            </p:cNvSpPr>
            <p:nvPr/>
          </p:nvSpPr>
          <p:spPr bwMode="auto">
            <a:xfrm>
              <a:off x="1728" y="292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1" name="Oval 394"/>
            <p:cNvSpPr>
              <a:spLocks noChangeArrowheads="1"/>
            </p:cNvSpPr>
            <p:nvPr/>
          </p:nvSpPr>
          <p:spPr bwMode="auto">
            <a:xfrm>
              <a:off x="1672" y="294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2" name="Oval 395"/>
            <p:cNvSpPr>
              <a:spLocks noChangeArrowheads="1"/>
            </p:cNvSpPr>
            <p:nvPr/>
          </p:nvSpPr>
          <p:spPr bwMode="auto">
            <a:xfrm>
              <a:off x="1616" y="2952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3" name="Oval 396"/>
            <p:cNvSpPr>
              <a:spLocks noChangeArrowheads="1"/>
            </p:cNvSpPr>
            <p:nvPr/>
          </p:nvSpPr>
          <p:spPr bwMode="auto">
            <a:xfrm>
              <a:off x="1624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4" name="Line 397"/>
            <p:cNvSpPr>
              <a:spLocks noChangeShapeType="1"/>
            </p:cNvSpPr>
            <p:nvPr/>
          </p:nvSpPr>
          <p:spPr bwMode="auto">
            <a:xfrm>
              <a:off x="1376" y="2617"/>
              <a:ext cx="36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215" name="Line 398"/>
            <p:cNvSpPr>
              <a:spLocks noChangeShapeType="1"/>
            </p:cNvSpPr>
            <p:nvPr/>
          </p:nvSpPr>
          <p:spPr bwMode="auto">
            <a:xfrm>
              <a:off x="1344" y="3063"/>
              <a:ext cx="367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216" name="Oval 399"/>
            <p:cNvSpPr>
              <a:spLocks noChangeArrowheads="1"/>
            </p:cNvSpPr>
            <p:nvPr/>
          </p:nvSpPr>
          <p:spPr bwMode="auto">
            <a:xfrm>
              <a:off x="2048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7" name="Oval 400"/>
            <p:cNvSpPr>
              <a:spLocks noChangeArrowheads="1"/>
            </p:cNvSpPr>
            <p:nvPr/>
          </p:nvSpPr>
          <p:spPr bwMode="auto">
            <a:xfrm>
              <a:off x="2064" y="2617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8" name="Oval 401"/>
            <p:cNvSpPr>
              <a:spLocks noChangeArrowheads="1"/>
            </p:cNvSpPr>
            <p:nvPr/>
          </p:nvSpPr>
          <p:spPr bwMode="auto">
            <a:xfrm>
              <a:off x="2128" y="2624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19" name="Oval 402"/>
            <p:cNvSpPr>
              <a:spLocks noChangeArrowheads="1"/>
            </p:cNvSpPr>
            <p:nvPr/>
          </p:nvSpPr>
          <p:spPr bwMode="auto">
            <a:xfrm>
              <a:off x="2488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0" name="Oval 403"/>
            <p:cNvSpPr>
              <a:spLocks noChangeArrowheads="1"/>
            </p:cNvSpPr>
            <p:nvPr/>
          </p:nvSpPr>
          <p:spPr bwMode="auto">
            <a:xfrm>
              <a:off x="2552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1" name="Oval 404"/>
            <p:cNvSpPr>
              <a:spLocks noChangeArrowheads="1"/>
            </p:cNvSpPr>
            <p:nvPr/>
          </p:nvSpPr>
          <p:spPr bwMode="auto">
            <a:xfrm>
              <a:off x="2608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2" name="Oval 405"/>
            <p:cNvSpPr>
              <a:spLocks noChangeArrowheads="1"/>
            </p:cNvSpPr>
            <p:nvPr/>
          </p:nvSpPr>
          <p:spPr bwMode="auto">
            <a:xfrm>
              <a:off x="3096" y="267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3" name="Oval 406"/>
            <p:cNvSpPr>
              <a:spLocks noChangeArrowheads="1"/>
            </p:cNvSpPr>
            <p:nvPr/>
          </p:nvSpPr>
          <p:spPr bwMode="auto">
            <a:xfrm>
              <a:off x="2992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4" name="Oval 407"/>
            <p:cNvSpPr>
              <a:spLocks noChangeArrowheads="1"/>
            </p:cNvSpPr>
            <p:nvPr/>
          </p:nvSpPr>
          <p:spPr bwMode="auto">
            <a:xfrm>
              <a:off x="3048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5" name="Oval 408"/>
            <p:cNvSpPr>
              <a:spLocks noChangeArrowheads="1"/>
            </p:cNvSpPr>
            <p:nvPr/>
          </p:nvSpPr>
          <p:spPr bwMode="auto">
            <a:xfrm>
              <a:off x="3376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6" name="Oval 409"/>
            <p:cNvSpPr>
              <a:spLocks noChangeArrowheads="1"/>
            </p:cNvSpPr>
            <p:nvPr/>
          </p:nvSpPr>
          <p:spPr bwMode="auto">
            <a:xfrm>
              <a:off x="3496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7" name="Oval 410"/>
            <p:cNvSpPr>
              <a:spLocks noChangeArrowheads="1"/>
            </p:cNvSpPr>
            <p:nvPr/>
          </p:nvSpPr>
          <p:spPr bwMode="auto">
            <a:xfrm>
              <a:off x="3440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8" name="Oval 411"/>
            <p:cNvSpPr>
              <a:spLocks noChangeArrowheads="1"/>
            </p:cNvSpPr>
            <p:nvPr/>
          </p:nvSpPr>
          <p:spPr bwMode="auto">
            <a:xfrm>
              <a:off x="3960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29" name="Oval 412"/>
            <p:cNvSpPr>
              <a:spLocks noChangeArrowheads="1"/>
            </p:cNvSpPr>
            <p:nvPr/>
          </p:nvSpPr>
          <p:spPr bwMode="auto">
            <a:xfrm>
              <a:off x="3848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0" name="Oval 413"/>
            <p:cNvSpPr>
              <a:spLocks noChangeArrowheads="1"/>
            </p:cNvSpPr>
            <p:nvPr/>
          </p:nvSpPr>
          <p:spPr bwMode="auto">
            <a:xfrm>
              <a:off x="3904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1" name="Oval 414"/>
            <p:cNvSpPr>
              <a:spLocks noChangeArrowheads="1"/>
            </p:cNvSpPr>
            <p:nvPr/>
          </p:nvSpPr>
          <p:spPr bwMode="auto">
            <a:xfrm>
              <a:off x="3944" y="268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2" name="Oval 415"/>
            <p:cNvSpPr>
              <a:spLocks noChangeArrowheads="1"/>
            </p:cNvSpPr>
            <p:nvPr/>
          </p:nvSpPr>
          <p:spPr bwMode="auto">
            <a:xfrm>
              <a:off x="4344" y="262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3" name="Oval 416"/>
            <p:cNvSpPr>
              <a:spLocks noChangeArrowheads="1"/>
            </p:cNvSpPr>
            <p:nvPr/>
          </p:nvSpPr>
          <p:spPr bwMode="auto">
            <a:xfrm>
              <a:off x="4400" y="262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4" name="Oval 417"/>
            <p:cNvSpPr>
              <a:spLocks noChangeArrowheads="1"/>
            </p:cNvSpPr>
            <p:nvPr/>
          </p:nvSpPr>
          <p:spPr bwMode="auto">
            <a:xfrm>
              <a:off x="2104" y="300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5" name="Oval 418"/>
            <p:cNvSpPr>
              <a:spLocks noChangeArrowheads="1"/>
            </p:cNvSpPr>
            <p:nvPr/>
          </p:nvSpPr>
          <p:spPr bwMode="auto">
            <a:xfrm>
              <a:off x="2168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6" name="Oval 419"/>
            <p:cNvSpPr>
              <a:spLocks noChangeArrowheads="1"/>
            </p:cNvSpPr>
            <p:nvPr/>
          </p:nvSpPr>
          <p:spPr bwMode="auto">
            <a:xfrm>
              <a:off x="2544" y="300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7" name="Oval 420"/>
            <p:cNvSpPr>
              <a:spLocks noChangeArrowheads="1"/>
            </p:cNvSpPr>
            <p:nvPr/>
          </p:nvSpPr>
          <p:spPr bwMode="auto">
            <a:xfrm>
              <a:off x="2608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8" name="Oval 421"/>
            <p:cNvSpPr>
              <a:spLocks noChangeArrowheads="1"/>
            </p:cNvSpPr>
            <p:nvPr/>
          </p:nvSpPr>
          <p:spPr bwMode="auto">
            <a:xfrm>
              <a:off x="3536" y="266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39" name="Oval 422"/>
            <p:cNvSpPr>
              <a:spLocks noChangeArrowheads="1"/>
            </p:cNvSpPr>
            <p:nvPr/>
          </p:nvSpPr>
          <p:spPr bwMode="auto">
            <a:xfrm>
              <a:off x="2992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0" name="Oval 423"/>
            <p:cNvSpPr>
              <a:spLocks noChangeArrowheads="1"/>
            </p:cNvSpPr>
            <p:nvPr/>
          </p:nvSpPr>
          <p:spPr bwMode="auto">
            <a:xfrm>
              <a:off x="2928" y="300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1" name="Oval 424"/>
            <p:cNvSpPr>
              <a:spLocks noChangeArrowheads="1"/>
            </p:cNvSpPr>
            <p:nvPr/>
          </p:nvSpPr>
          <p:spPr bwMode="auto">
            <a:xfrm>
              <a:off x="3384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2" name="Oval 425"/>
            <p:cNvSpPr>
              <a:spLocks noChangeArrowheads="1"/>
            </p:cNvSpPr>
            <p:nvPr/>
          </p:nvSpPr>
          <p:spPr bwMode="auto">
            <a:xfrm>
              <a:off x="3384" y="307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3" name="Oval 426"/>
            <p:cNvSpPr>
              <a:spLocks noChangeArrowheads="1"/>
            </p:cNvSpPr>
            <p:nvPr/>
          </p:nvSpPr>
          <p:spPr bwMode="auto">
            <a:xfrm>
              <a:off x="3480" y="267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4" name="Oval 427"/>
            <p:cNvSpPr>
              <a:spLocks noChangeArrowheads="1"/>
            </p:cNvSpPr>
            <p:nvPr/>
          </p:nvSpPr>
          <p:spPr bwMode="auto">
            <a:xfrm>
              <a:off x="3824" y="2996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5" name="Oval 428"/>
            <p:cNvSpPr>
              <a:spLocks noChangeArrowheads="1"/>
            </p:cNvSpPr>
            <p:nvPr/>
          </p:nvSpPr>
          <p:spPr bwMode="auto">
            <a:xfrm>
              <a:off x="3904" y="300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6" name="Oval 429"/>
            <p:cNvSpPr>
              <a:spLocks noChangeArrowheads="1"/>
            </p:cNvSpPr>
            <p:nvPr/>
          </p:nvSpPr>
          <p:spPr bwMode="auto">
            <a:xfrm>
              <a:off x="3968" y="300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7" name="Oval 430"/>
            <p:cNvSpPr>
              <a:spLocks noChangeArrowheads="1"/>
            </p:cNvSpPr>
            <p:nvPr/>
          </p:nvSpPr>
          <p:spPr bwMode="auto">
            <a:xfrm>
              <a:off x="4344" y="300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8" name="Oval 431"/>
            <p:cNvSpPr>
              <a:spLocks noChangeArrowheads="1"/>
            </p:cNvSpPr>
            <p:nvPr/>
          </p:nvSpPr>
          <p:spPr bwMode="auto">
            <a:xfrm>
              <a:off x="3888" y="2691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49" name="Oval 432"/>
            <p:cNvSpPr>
              <a:spLocks noChangeArrowheads="1"/>
            </p:cNvSpPr>
            <p:nvPr/>
          </p:nvSpPr>
          <p:spPr bwMode="auto">
            <a:xfrm>
              <a:off x="4288" y="300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0" name="Oval 433"/>
            <p:cNvSpPr>
              <a:spLocks noChangeArrowheads="1"/>
            </p:cNvSpPr>
            <p:nvPr/>
          </p:nvSpPr>
          <p:spPr bwMode="auto">
            <a:xfrm>
              <a:off x="2184" y="2632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1" name="Oval 434"/>
            <p:cNvSpPr>
              <a:spLocks noChangeArrowheads="1"/>
            </p:cNvSpPr>
            <p:nvPr/>
          </p:nvSpPr>
          <p:spPr bwMode="auto">
            <a:xfrm>
              <a:off x="2144" y="267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2" name="Oval 435"/>
            <p:cNvSpPr>
              <a:spLocks noChangeArrowheads="1"/>
            </p:cNvSpPr>
            <p:nvPr/>
          </p:nvSpPr>
          <p:spPr bwMode="auto">
            <a:xfrm>
              <a:off x="2088" y="2691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3" name="Oval 436"/>
            <p:cNvSpPr>
              <a:spLocks noChangeArrowheads="1"/>
            </p:cNvSpPr>
            <p:nvPr/>
          </p:nvSpPr>
          <p:spPr bwMode="auto">
            <a:xfrm>
              <a:off x="2032" y="2699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4" name="Oval 437"/>
            <p:cNvSpPr>
              <a:spLocks noChangeArrowheads="1"/>
            </p:cNvSpPr>
            <p:nvPr/>
          </p:nvSpPr>
          <p:spPr bwMode="auto">
            <a:xfrm>
              <a:off x="2056" y="27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5" name="Oval 438"/>
            <p:cNvSpPr>
              <a:spLocks noChangeArrowheads="1"/>
            </p:cNvSpPr>
            <p:nvPr/>
          </p:nvSpPr>
          <p:spPr bwMode="auto">
            <a:xfrm>
              <a:off x="2112" y="274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6" name="Oval 439"/>
            <p:cNvSpPr>
              <a:spLocks noChangeArrowheads="1"/>
            </p:cNvSpPr>
            <p:nvPr/>
          </p:nvSpPr>
          <p:spPr bwMode="auto">
            <a:xfrm>
              <a:off x="2168" y="27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7" name="Oval 440"/>
            <p:cNvSpPr>
              <a:spLocks noChangeArrowheads="1"/>
            </p:cNvSpPr>
            <p:nvPr/>
          </p:nvSpPr>
          <p:spPr bwMode="auto">
            <a:xfrm>
              <a:off x="2208" y="277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8" name="Oval 441"/>
            <p:cNvSpPr>
              <a:spLocks noChangeArrowheads="1"/>
            </p:cNvSpPr>
            <p:nvPr/>
          </p:nvSpPr>
          <p:spPr bwMode="auto">
            <a:xfrm>
              <a:off x="2160" y="279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59" name="Oval 442"/>
            <p:cNvSpPr>
              <a:spLocks noChangeArrowheads="1"/>
            </p:cNvSpPr>
            <p:nvPr/>
          </p:nvSpPr>
          <p:spPr bwMode="auto">
            <a:xfrm>
              <a:off x="2104" y="281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0" name="Oval 443"/>
            <p:cNvSpPr>
              <a:spLocks noChangeArrowheads="1"/>
            </p:cNvSpPr>
            <p:nvPr/>
          </p:nvSpPr>
          <p:spPr bwMode="auto">
            <a:xfrm>
              <a:off x="2048" y="283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1" name="Oval 444"/>
            <p:cNvSpPr>
              <a:spLocks noChangeArrowheads="1"/>
            </p:cNvSpPr>
            <p:nvPr/>
          </p:nvSpPr>
          <p:spPr bwMode="auto">
            <a:xfrm>
              <a:off x="2024" y="2877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2" name="Oval 445"/>
            <p:cNvSpPr>
              <a:spLocks noChangeArrowheads="1"/>
            </p:cNvSpPr>
            <p:nvPr/>
          </p:nvSpPr>
          <p:spPr bwMode="auto">
            <a:xfrm>
              <a:off x="2088" y="287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3" name="Oval 446"/>
            <p:cNvSpPr>
              <a:spLocks noChangeArrowheads="1"/>
            </p:cNvSpPr>
            <p:nvPr/>
          </p:nvSpPr>
          <p:spPr bwMode="auto">
            <a:xfrm>
              <a:off x="2144" y="287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4" name="Oval 447"/>
            <p:cNvSpPr>
              <a:spLocks noChangeArrowheads="1"/>
            </p:cNvSpPr>
            <p:nvPr/>
          </p:nvSpPr>
          <p:spPr bwMode="auto">
            <a:xfrm>
              <a:off x="2200" y="290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5" name="Oval 448"/>
            <p:cNvSpPr>
              <a:spLocks noChangeArrowheads="1"/>
            </p:cNvSpPr>
            <p:nvPr/>
          </p:nvSpPr>
          <p:spPr bwMode="auto">
            <a:xfrm>
              <a:off x="2144" y="292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6" name="Oval 449"/>
            <p:cNvSpPr>
              <a:spLocks noChangeArrowheads="1"/>
            </p:cNvSpPr>
            <p:nvPr/>
          </p:nvSpPr>
          <p:spPr bwMode="auto">
            <a:xfrm>
              <a:off x="2096" y="29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7" name="Oval 450"/>
            <p:cNvSpPr>
              <a:spLocks noChangeArrowheads="1"/>
            </p:cNvSpPr>
            <p:nvPr/>
          </p:nvSpPr>
          <p:spPr bwMode="auto">
            <a:xfrm>
              <a:off x="2040" y="295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8" name="Oval 451"/>
            <p:cNvSpPr>
              <a:spLocks noChangeArrowheads="1"/>
            </p:cNvSpPr>
            <p:nvPr/>
          </p:nvSpPr>
          <p:spPr bwMode="auto">
            <a:xfrm>
              <a:off x="2632" y="267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69" name="Oval 452"/>
            <p:cNvSpPr>
              <a:spLocks noChangeArrowheads="1"/>
            </p:cNvSpPr>
            <p:nvPr/>
          </p:nvSpPr>
          <p:spPr bwMode="auto">
            <a:xfrm>
              <a:off x="2576" y="2684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0" name="Oval 453"/>
            <p:cNvSpPr>
              <a:spLocks noChangeArrowheads="1"/>
            </p:cNvSpPr>
            <p:nvPr/>
          </p:nvSpPr>
          <p:spPr bwMode="auto">
            <a:xfrm>
              <a:off x="2512" y="269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1" name="Oval 454"/>
            <p:cNvSpPr>
              <a:spLocks noChangeArrowheads="1"/>
            </p:cNvSpPr>
            <p:nvPr/>
          </p:nvSpPr>
          <p:spPr bwMode="auto">
            <a:xfrm>
              <a:off x="2456" y="270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2" name="Oval 455"/>
            <p:cNvSpPr>
              <a:spLocks noChangeArrowheads="1"/>
            </p:cNvSpPr>
            <p:nvPr/>
          </p:nvSpPr>
          <p:spPr bwMode="auto">
            <a:xfrm>
              <a:off x="2496" y="2743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3" name="Oval 456"/>
            <p:cNvSpPr>
              <a:spLocks noChangeArrowheads="1"/>
            </p:cNvSpPr>
            <p:nvPr/>
          </p:nvSpPr>
          <p:spPr bwMode="auto">
            <a:xfrm>
              <a:off x="2560" y="275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4" name="Oval 457"/>
            <p:cNvSpPr>
              <a:spLocks noChangeArrowheads="1"/>
            </p:cNvSpPr>
            <p:nvPr/>
          </p:nvSpPr>
          <p:spPr bwMode="auto">
            <a:xfrm>
              <a:off x="2616" y="2743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5" name="Oval 458"/>
            <p:cNvSpPr>
              <a:spLocks noChangeArrowheads="1"/>
            </p:cNvSpPr>
            <p:nvPr/>
          </p:nvSpPr>
          <p:spPr bwMode="auto">
            <a:xfrm>
              <a:off x="2648" y="278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6" name="Oval 459"/>
            <p:cNvSpPr>
              <a:spLocks noChangeArrowheads="1"/>
            </p:cNvSpPr>
            <p:nvPr/>
          </p:nvSpPr>
          <p:spPr bwMode="auto">
            <a:xfrm>
              <a:off x="2600" y="280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7" name="Oval 460"/>
            <p:cNvSpPr>
              <a:spLocks noChangeArrowheads="1"/>
            </p:cNvSpPr>
            <p:nvPr/>
          </p:nvSpPr>
          <p:spPr bwMode="auto">
            <a:xfrm>
              <a:off x="2544" y="282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8" name="Oval 461"/>
            <p:cNvSpPr>
              <a:spLocks noChangeArrowheads="1"/>
            </p:cNvSpPr>
            <p:nvPr/>
          </p:nvSpPr>
          <p:spPr bwMode="auto">
            <a:xfrm>
              <a:off x="2488" y="283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79" name="Oval 462"/>
            <p:cNvSpPr>
              <a:spLocks noChangeArrowheads="1"/>
            </p:cNvSpPr>
            <p:nvPr/>
          </p:nvSpPr>
          <p:spPr bwMode="auto">
            <a:xfrm>
              <a:off x="2520" y="2870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0" name="Oval 463"/>
            <p:cNvSpPr>
              <a:spLocks noChangeArrowheads="1"/>
            </p:cNvSpPr>
            <p:nvPr/>
          </p:nvSpPr>
          <p:spPr bwMode="auto">
            <a:xfrm>
              <a:off x="2576" y="2877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1" name="Oval 464"/>
            <p:cNvSpPr>
              <a:spLocks noChangeArrowheads="1"/>
            </p:cNvSpPr>
            <p:nvPr/>
          </p:nvSpPr>
          <p:spPr bwMode="auto">
            <a:xfrm>
              <a:off x="2624" y="2877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2" name="Oval 465"/>
            <p:cNvSpPr>
              <a:spLocks noChangeArrowheads="1"/>
            </p:cNvSpPr>
            <p:nvPr/>
          </p:nvSpPr>
          <p:spPr bwMode="auto">
            <a:xfrm>
              <a:off x="2664" y="2914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3" name="Oval 466"/>
            <p:cNvSpPr>
              <a:spLocks noChangeArrowheads="1"/>
            </p:cNvSpPr>
            <p:nvPr/>
          </p:nvSpPr>
          <p:spPr bwMode="auto">
            <a:xfrm>
              <a:off x="2608" y="2937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4" name="Oval 467"/>
            <p:cNvSpPr>
              <a:spLocks noChangeArrowheads="1"/>
            </p:cNvSpPr>
            <p:nvPr/>
          </p:nvSpPr>
          <p:spPr bwMode="auto">
            <a:xfrm>
              <a:off x="2552" y="2952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5" name="Oval 468"/>
            <p:cNvSpPr>
              <a:spLocks noChangeArrowheads="1"/>
            </p:cNvSpPr>
            <p:nvPr/>
          </p:nvSpPr>
          <p:spPr bwMode="auto">
            <a:xfrm>
              <a:off x="2496" y="2974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6" name="Oval 469"/>
            <p:cNvSpPr>
              <a:spLocks noChangeArrowheads="1"/>
            </p:cNvSpPr>
            <p:nvPr/>
          </p:nvSpPr>
          <p:spPr bwMode="auto">
            <a:xfrm>
              <a:off x="3032" y="268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7" name="Oval 470"/>
            <p:cNvSpPr>
              <a:spLocks noChangeArrowheads="1"/>
            </p:cNvSpPr>
            <p:nvPr/>
          </p:nvSpPr>
          <p:spPr bwMode="auto">
            <a:xfrm>
              <a:off x="2984" y="269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8" name="Oval 471"/>
            <p:cNvSpPr>
              <a:spLocks noChangeArrowheads="1"/>
            </p:cNvSpPr>
            <p:nvPr/>
          </p:nvSpPr>
          <p:spPr bwMode="auto">
            <a:xfrm>
              <a:off x="2920" y="270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89" name="Oval 472"/>
            <p:cNvSpPr>
              <a:spLocks noChangeArrowheads="1"/>
            </p:cNvSpPr>
            <p:nvPr/>
          </p:nvSpPr>
          <p:spPr bwMode="auto">
            <a:xfrm>
              <a:off x="2968" y="2743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0" name="Oval 473"/>
            <p:cNvSpPr>
              <a:spLocks noChangeArrowheads="1"/>
            </p:cNvSpPr>
            <p:nvPr/>
          </p:nvSpPr>
          <p:spPr bwMode="auto">
            <a:xfrm>
              <a:off x="3016" y="275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1" name="Oval 474"/>
            <p:cNvSpPr>
              <a:spLocks noChangeArrowheads="1"/>
            </p:cNvSpPr>
            <p:nvPr/>
          </p:nvSpPr>
          <p:spPr bwMode="auto">
            <a:xfrm>
              <a:off x="3080" y="275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2" name="Oval 475"/>
            <p:cNvSpPr>
              <a:spLocks noChangeArrowheads="1"/>
            </p:cNvSpPr>
            <p:nvPr/>
          </p:nvSpPr>
          <p:spPr bwMode="auto">
            <a:xfrm>
              <a:off x="3120" y="2780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3" name="Oval 476"/>
            <p:cNvSpPr>
              <a:spLocks noChangeArrowheads="1"/>
            </p:cNvSpPr>
            <p:nvPr/>
          </p:nvSpPr>
          <p:spPr bwMode="auto">
            <a:xfrm>
              <a:off x="3064" y="280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4" name="Oval 477"/>
            <p:cNvSpPr>
              <a:spLocks noChangeArrowheads="1"/>
            </p:cNvSpPr>
            <p:nvPr/>
          </p:nvSpPr>
          <p:spPr bwMode="auto">
            <a:xfrm>
              <a:off x="3008" y="281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5" name="Oval 478"/>
            <p:cNvSpPr>
              <a:spLocks noChangeArrowheads="1"/>
            </p:cNvSpPr>
            <p:nvPr/>
          </p:nvSpPr>
          <p:spPr bwMode="auto">
            <a:xfrm>
              <a:off x="2952" y="282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6" name="Oval 479"/>
            <p:cNvSpPr>
              <a:spLocks noChangeArrowheads="1"/>
            </p:cNvSpPr>
            <p:nvPr/>
          </p:nvSpPr>
          <p:spPr bwMode="auto">
            <a:xfrm>
              <a:off x="2952" y="2877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7" name="Oval 480"/>
            <p:cNvSpPr>
              <a:spLocks noChangeArrowheads="1"/>
            </p:cNvSpPr>
            <p:nvPr/>
          </p:nvSpPr>
          <p:spPr bwMode="auto">
            <a:xfrm>
              <a:off x="3016" y="287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8" name="Oval 481"/>
            <p:cNvSpPr>
              <a:spLocks noChangeArrowheads="1"/>
            </p:cNvSpPr>
            <p:nvPr/>
          </p:nvSpPr>
          <p:spPr bwMode="auto">
            <a:xfrm>
              <a:off x="3072" y="2877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99" name="Oval 482"/>
            <p:cNvSpPr>
              <a:spLocks noChangeArrowheads="1"/>
            </p:cNvSpPr>
            <p:nvPr/>
          </p:nvSpPr>
          <p:spPr bwMode="auto">
            <a:xfrm>
              <a:off x="3120" y="2914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53" name="Group 483"/>
          <p:cNvGrpSpPr>
            <a:grpSpLocks/>
          </p:cNvGrpSpPr>
          <p:nvPr/>
        </p:nvGrpSpPr>
        <p:grpSpPr bwMode="auto">
          <a:xfrm>
            <a:off x="2590800" y="768350"/>
            <a:ext cx="4578350" cy="5772150"/>
            <a:chOff x="1632" y="484"/>
            <a:chExt cx="2884" cy="3636"/>
          </a:xfrm>
        </p:grpSpPr>
        <p:sp>
          <p:nvSpPr>
            <p:cNvPr id="76900" name="Oval 484"/>
            <p:cNvSpPr>
              <a:spLocks noChangeArrowheads="1"/>
            </p:cNvSpPr>
            <p:nvPr/>
          </p:nvSpPr>
          <p:spPr bwMode="auto">
            <a:xfrm>
              <a:off x="3064" y="2929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1" name="Oval 485"/>
            <p:cNvSpPr>
              <a:spLocks noChangeArrowheads="1"/>
            </p:cNvSpPr>
            <p:nvPr/>
          </p:nvSpPr>
          <p:spPr bwMode="auto">
            <a:xfrm>
              <a:off x="3008" y="294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2" name="Oval 486"/>
            <p:cNvSpPr>
              <a:spLocks noChangeArrowheads="1"/>
            </p:cNvSpPr>
            <p:nvPr/>
          </p:nvSpPr>
          <p:spPr bwMode="auto">
            <a:xfrm>
              <a:off x="2952" y="295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" name="Oval 487"/>
            <p:cNvSpPr>
              <a:spLocks noChangeArrowheads="1"/>
            </p:cNvSpPr>
            <p:nvPr/>
          </p:nvSpPr>
          <p:spPr bwMode="auto">
            <a:xfrm>
              <a:off x="3424" y="269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Oval 488"/>
            <p:cNvSpPr>
              <a:spLocks noChangeArrowheads="1"/>
            </p:cNvSpPr>
            <p:nvPr/>
          </p:nvSpPr>
          <p:spPr bwMode="auto">
            <a:xfrm>
              <a:off x="3368" y="270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" name="Oval 489"/>
            <p:cNvSpPr>
              <a:spLocks noChangeArrowheads="1"/>
            </p:cNvSpPr>
            <p:nvPr/>
          </p:nvSpPr>
          <p:spPr bwMode="auto">
            <a:xfrm>
              <a:off x="3400" y="2751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Oval 490"/>
            <p:cNvSpPr>
              <a:spLocks noChangeArrowheads="1"/>
            </p:cNvSpPr>
            <p:nvPr/>
          </p:nvSpPr>
          <p:spPr bwMode="auto">
            <a:xfrm>
              <a:off x="3456" y="275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" name="Oval 491"/>
            <p:cNvSpPr>
              <a:spLocks noChangeArrowheads="1"/>
            </p:cNvSpPr>
            <p:nvPr/>
          </p:nvSpPr>
          <p:spPr bwMode="auto">
            <a:xfrm>
              <a:off x="3520" y="2751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Oval 492"/>
            <p:cNvSpPr>
              <a:spLocks noChangeArrowheads="1"/>
            </p:cNvSpPr>
            <p:nvPr/>
          </p:nvSpPr>
          <p:spPr bwMode="auto">
            <a:xfrm>
              <a:off x="3560" y="279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Oval 493"/>
            <p:cNvSpPr>
              <a:spLocks noChangeArrowheads="1"/>
            </p:cNvSpPr>
            <p:nvPr/>
          </p:nvSpPr>
          <p:spPr bwMode="auto">
            <a:xfrm>
              <a:off x="3504" y="2810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Oval 494"/>
            <p:cNvSpPr>
              <a:spLocks noChangeArrowheads="1"/>
            </p:cNvSpPr>
            <p:nvPr/>
          </p:nvSpPr>
          <p:spPr bwMode="auto">
            <a:xfrm>
              <a:off x="3448" y="282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Oval 495"/>
            <p:cNvSpPr>
              <a:spLocks noChangeArrowheads="1"/>
            </p:cNvSpPr>
            <p:nvPr/>
          </p:nvSpPr>
          <p:spPr bwMode="auto">
            <a:xfrm>
              <a:off x="3392" y="283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Oval 496"/>
            <p:cNvSpPr>
              <a:spLocks noChangeArrowheads="1"/>
            </p:cNvSpPr>
            <p:nvPr/>
          </p:nvSpPr>
          <p:spPr bwMode="auto">
            <a:xfrm>
              <a:off x="3432" y="2870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Oval 497"/>
            <p:cNvSpPr>
              <a:spLocks noChangeArrowheads="1"/>
            </p:cNvSpPr>
            <p:nvPr/>
          </p:nvSpPr>
          <p:spPr bwMode="auto">
            <a:xfrm>
              <a:off x="3488" y="287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4" name="Oval 498"/>
            <p:cNvSpPr>
              <a:spLocks noChangeArrowheads="1"/>
            </p:cNvSpPr>
            <p:nvPr/>
          </p:nvSpPr>
          <p:spPr bwMode="auto">
            <a:xfrm>
              <a:off x="3552" y="2870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5" name="Oval 499"/>
            <p:cNvSpPr>
              <a:spLocks noChangeArrowheads="1"/>
            </p:cNvSpPr>
            <p:nvPr/>
          </p:nvSpPr>
          <p:spPr bwMode="auto">
            <a:xfrm>
              <a:off x="3520" y="2914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6" name="Oval 500"/>
            <p:cNvSpPr>
              <a:spLocks noChangeArrowheads="1"/>
            </p:cNvSpPr>
            <p:nvPr/>
          </p:nvSpPr>
          <p:spPr bwMode="auto">
            <a:xfrm>
              <a:off x="3472" y="2929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7" name="Oval 501"/>
            <p:cNvSpPr>
              <a:spLocks noChangeArrowheads="1"/>
            </p:cNvSpPr>
            <p:nvPr/>
          </p:nvSpPr>
          <p:spPr bwMode="auto">
            <a:xfrm>
              <a:off x="3408" y="2937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Oval 502"/>
            <p:cNvSpPr>
              <a:spLocks noChangeArrowheads="1"/>
            </p:cNvSpPr>
            <p:nvPr/>
          </p:nvSpPr>
          <p:spPr bwMode="auto">
            <a:xfrm>
              <a:off x="3360" y="2959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Oval 503"/>
            <p:cNvSpPr>
              <a:spLocks noChangeArrowheads="1"/>
            </p:cNvSpPr>
            <p:nvPr/>
          </p:nvSpPr>
          <p:spPr bwMode="auto">
            <a:xfrm>
              <a:off x="4000" y="2661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0" name="Oval 504"/>
            <p:cNvSpPr>
              <a:spLocks noChangeArrowheads="1"/>
            </p:cNvSpPr>
            <p:nvPr/>
          </p:nvSpPr>
          <p:spPr bwMode="auto">
            <a:xfrm>
              <a:off x="3832" y="270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1" name="Oval 505"/>
            <p:cNvSpPr>
              <a:spLocks noChangeArrowheads="1"/>
            </p:cNvSpPr>
            <p:nvPr/>
          </p:nvSpPr>
          <p:spPr bwMode="auto">
            <a:xfrm>
              <a:off x="3856" y="275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2" name="Oval 506"/>
            <p:cNvSpPr>
              <a:spLocks noChangeArrowheads="1"/>
            </p:cNvSpPr>
            <p:nvPr/>
          </p:nvSpPr>
          <p:spPr bwMode="auto">
            <a:xfrm>
              <a:off x="3912" y="2751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3" name="Oval 507"/>
            <p:cNvSpPr>
              <a:spLocks noChangeArrowheads="1"/>
            </p:cNvSpPr>
            <p:nvPr/>
          </p:nvSpPr>
          <p:spPr bwMode="auto">
            <a:xfrm>
              <a:off x="3976" y="2751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Oval 508"/>
            <p:cNvSpPr>
              <a:spLocks noChangeArrowheads="1"/>
            </p:cNvSpPr>
            <p:nvPr/>
          </p:nvSpPr>
          <p:spPr bwMode="auto">
            <a:xfrm>
              <a:off x="4016" y="278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5" name="Oval 509"/>
            <p:cNvSpPr>
              <a:spLocks noChangeArrowheads="1"/>
            </p:cNvSpPr>
            <p:nvPr/>
          </p:nvSpPr>
          <p:spPr bwMode="auto">
            <a:xfrm>
              <a:off x="3968" y="280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6" name="Oval 510"/>
            <p:cNvSpPr>
              <a:spLocks noChangeArrowheads="1"/>
            </p:cNvSpPr>
            <p:nvPr/>
          </p:nvSpPr>
          <p:spPr bwMode="auto">
            <a:xfrm>
              <a:off x="3912" y="2818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7" name="Oval 511"/>
            <p:cNvSpPr>
              <a:spLocks noChangeArrowheads="1"/>
            </p:cNvSpPr>
            <p:nvPr/>
          </p:nvSpPr>
          <p:spPr bwMode="auto">
            <a:xfrm>
              <a:off x="3848" y="2818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8" name="Oval 512"/>
            <p:cNvSpPr>
              <a:spLocks noChangeArrowheads="1"/>
            </p:cNvSpPr>
            <p:nvPr/>
          </p:nvSpPr>
          <p:spPr bwMode="auto">
            <a:xfrm>
              <a:off x="3872" y="287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29" name="Oval 513"/>
            <p:cNvSpPr>
              <a:spLocks noChangeArrowheads="1"/>
            </p:cNvSpPr>
            <p:nvPr/>
          </p:nvSpPr>
          <p:spPr bwMode="auto">
            <a:xfrm>
              <a:off x="3928" y="287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0" name="Oval 514"/>
            <p:cNvSpPr>
              <a:spLocks noChangeArrowheads="1"/>
            </p:cNvSpPr>
            <p:nvPr/>
          </p:nvSpPr>
          <p:spPr bwMode="auto">
            <a:xfrm>
              <a:off x="3984" y="2870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1" name="Oval 515"/>
            <p:cNvSpPr>
              <a:spLocks noChangeArrowheads="1"/>
            </p:cNvSpPr>
            <p:nvPr/>
          </p:nvSpPr>
          <p:spPr bwMode="auto">
            <a:xfrm>
              <a:off x="4024" y="2907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2" name="Oval 516"/>
            <p:cNvSpPr>
              <a:spLocks noChangeArrowheads="1"/>
            </p:cNvSpPr>
            <p:nvPr/>
          </p:nvSpPr>
          <p:spPr bwMode="auto">
            <a:xfrm>
              <a:off x="3968" y="2922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3" name="Oval 517"/>
            <p:cNvSpPr>
              <a:spLocks noChangeArrowheads="1"/>
            </p:cNvSpPr>
            <p:nvPr/>
          </p:nvSpPr>
          <p:spPr bwMode="auto">
            <a:xfrm>
              <a:off x="3912" y="2937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4" name="Oval 518"/>
            <p:cNvSpPr>
              <a:spLocks noChangeArrowheads="1"/>
            </p:cNvSpPr>
            <p:nvPr/>
          </p:nvSpPr>
          <p:spPr bwMode="auto">
            <a:xfrm>
              <a:off x="3856" y="2952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5" name="Oval 519"/>
            <p:cNvSpPr>
              <a:spLocks noChangeArrowheads="1"/>
            </p:cNvSpPr>
            <p:nvPr/>
          </p:nvSpPr>
          <p:spPr bwMode="auto">
            <a:xfrm>
              <a:off x="4440" y="2669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6" name="Oval 520"/>
            <p:cNvSpPr>
              <a:spLocks noChangeArrowheads="1"/>
            </p:cNvSpPr>
            <p:nvPr/>
          </p:nvSpPr>
          <p:spPr bwMode="auto">
            <a:xfrm>
              <a:off x="4384" y="269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7" name="Oval 521"/>
            <p:cNvSpPr>
              <a:spLocks noChangeArrowheads="1"/>
            </p:cNvSpPr>
            <p:nvPr/>
          </p:nvSpPr>
          <p:spPr bwMode="auto">
            <a:xfrm>
              <a:off x="4328" y="270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8" name="Oval 522"/>
            <p:cNvSpPr>
              <a:spLocks noChangeArrowheads="1"/>
            </p:cNvSpPr>
            <p:nvPr/>
          </p:nvSpPr>
          <p:spPr bwMode="auto">
            <a:xfrm>
              <a:off x="4280" y="272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39" name="Oval 523"/>
            <p:cNvSpPr>
              <a:spLocks noChangeArrowheads="1"/>
            </p:cNvSpPr>
            <p:nvPr/>
          </p:nvSpPr>
          <p:spPr bwMode="auto">
            <a:xfrm>
              <a:off x="4296" y="276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0" name="Oval 524"/>
            <p:cNvSpPr>
              <a:spLocks noChangeArrowheads="1"/>
            </p:cNvSpPr>
            <p:nvPr/>
          </p:nvSpPr>
          <p:spPr bwMode="auto">
            <a:xfrm>
              <a:off x="4352" y="276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1" name="Oval 525"/>
            <p:cNvSpPr>
              <a:spLocks noChangeArrowheads="1"/>
            </p:cNvSpPr>
            <p:nvPr/>
          </p:nvSpPr>
          <p:spPr bwMode="auto">
            <a:xfrm>
              <a:off x="4408" y="276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2" name="Oval 526"/>
            <p:cNvSpPr>
              <a:spLocks noChangeArrowheads="1"/>
            </p:cNvSpPr>
            <p:nvPr/>
          </p:nvSpPr>
          <p:spPr bwMode="auto">
            <a:xfrm>
              <a:off x="4440" y="280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3" name="Oval 527"/>
            <p:cNvSpPr>
              <a:spLocks noChangeArrowheads="1"/>
            </p:cNvSpPr>
            <p:nvPr/>
          </p:nvSpPr>
          <p:spPr bwMode="auto">
            <a:xfrm>
              <a:off x="4384" y="2818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4" name="Oval 528"/>
            <p:cNvSpPr>
              <a:spLocks noChangeArrowheads="1"/>
            </p:cNvSpPr>
            <p:nvPr/>
          </p:nvSpPr>
          <p:spPr bwMode="auto">
            <a:xfrm>
              <a:off x="4328" y="283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5" name="Oval 529"/>
            <p:cNvSpPr>
              <a:spLocks noChangeArrowheads="1"/>
            </p:cNvSpPr>
            <p:nvPr/>
          </p:nvSpPr>
          <p:spPr bwMode="auto">
            <a:xfrm>
              <a:off x="4272" y="2840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6" name="Oval 530"/>
            <p:cNvSpPr>
              <a:spLocks noChangeArrowheads="1"/>
            </p:cNvSpPr>
            <p:nvPr/>
          </p:nvSpPr>
          <p:spPr bwMode="auto">
            <a:xfrm>
              <a:off x="4288" y="2892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7" name="Oval 531"/>
            <p:cNvSpPr>
              <a:spLocks noChangeArrowheads="1"/>
            </p:cNvSpPr>
            <p:nvPr/>
          </p:nvSpPr>
          <p:spPr bwMode="auto">
            <a:xfrm>
              <a:off x="4352" y="2885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8" name="Oval 532"/>
            <p:cNvSpPr>
              <a:spLocks noChangeArrowheads="1"/>
            </p:cNvSpPr>
            <p:nvPr/>
          </p:nvSpPr>
          <p:spPr bwMode="auto">
            <a:xfrm>
              <a:off x="4408" y="288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9" name="Oval 533"/>
            <p:cNvSpPr>
              <a:spLocks noChangeArrowheads="1"/>
            </p:cNvSpPr>
            <p:nvPr/>
          </p:nvSpPr>
          <p:spPr bwMode="auto">
            <a:xfrm>
              <a:off x="4456" y="2922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0" name="Oval 534"/>
            <p:cNvSpPr>
              <a:spLocks noChangeArrowheads="1"/>
            </p:cNvSpPr>
            <p:nvPr/>
          </p:nvSpPr>
          <p:spPr bwMode="auto">
            <a:xfrm>
              <a:off x="4400" y="2937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1" name="Oval 535"/>
            <p:cNvSpPr>
              <a:spLocks noChangeArrowheads="1"/>
            </p:cNvSpPr>
            <p:nvPr/>
          </p:nvSpPr>
          <p:spPr bwMode="auto">
            <a:xfrm>
              <a:off x="4344" y="2952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2" name="Oval 536"/>
            <p:cNvSpPr>
              <a:spLocks noChangeArrowheads="1"/>
            </p:cNvSpPr>
            <p:nvPr/>
          </p:nvSpPr>
          <p:spPr bwMode="auto">
            <a:xfrm>
              <a:off x="4280" y="2952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3" name="Rectangle 537"/>
            <p:cNvSpPr>
              <a:spLocks noChangeArrowheads="1"/>
            </p:cNvSpPr>
            <p:nvPr/>
          </p:nvSpPr>
          <p:spPr bwMode="auto">
            <a:xfrm>
              <a:off x="4252" y="484"/>
              <a:ext cx="2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200">
                  <a:solidFill>
                    <a:srgbClr val="000000"/>
                  </a:solidFill>
                  <a:latin typeface="Geneva" charset="0"/>
                </a:rPr>
                <a:t>- NH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76954" name="Rectangle 538"/>
            <p:cNvSpPr>
              <a:spLocks noChangeArrowheads="1"/>
            </p:cNvSpPr>
            <p:nvPr/>
          </p:nvSpPr>
          <p:spPr bwMode="auto">
            <a:xfrm>
              <a:off x="4468" y="528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900">
                  <a:solidFill>
                    <a:srgbClr val="000000"/>
                  </a:solidFill>
                  <a:latin typeface="Geneva" charset="0"/>
                </a:rPr>
                <a:t>2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76955" name="Oval 539"/>
            <p:cNvSpPr>
              <a:spLocks noChangeArrowheads="1"/>
            </p:cNvSpPr>
            <p:nvPr/>
          </p:nvSpPr>
          <p:spPr bwMode="auto">
            <a:xfrm>
              <a:off x="4344" y="307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6" name="Oval 540"/>
            <p:cNvSpPr>
              <a:spLocks noChangeArrowheads="1"/>
            </p:cNvSpPr>
            <p:nvPr/>
          </p:nvSpPr>
          <p:spPr bwMode="auto">
            <a:xfrm>
              <a:off x="4344" y="312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7" name="Oval 541"/>
            <p:cNvSpPr>
              <a:spLocks noChangeArrowheads="1"/>
            </p:cNvSpPr>
            <p:nvPr/>
          </p:nvSpPr>
          <p:spPr bwMode="auto">
            <a:xfrm>
              <a:off x="4344" y="3182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8" name="Oval 542"/>
            <p:cNvSpPr>
              <a:spLocks noChangeArrowheads="1"/>
            </p:cNvSpPr>
            <p:nvPr/>
          </p:nvSpPr>
          <p:spPr bwMode="auto">
            <a:xfrm>
              <a:off x="4344" y="323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9" name="Oval 543"/>
            <p:cNvSpPr>
              <a:spLocks noChangeArrowheads="1"/>
            </p:cNvSpPr>
            <p:nvPr/>
          </p:nvSpPr>
          <p:spPr bwMode="auto">
            <a:xfrm>
              <a:off x="4344" y="329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0" name="Oval 544"/>
            <p:cNvSpPr>
              <a:spLocks noChangeArrowheads="1"/>
            </p:cNvSpPr>
            <p:nvPr/>
          </p:nvSpPr>
          <p:spPr bwMode="auto">
            <a:xfrm>
              <a:off x="4344" y="334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1" name="Oval 545"/>
            <p:cNvSpPr>
              <a:spLocks noChangeArrowheads="1"/>
            </p:cNvSpPr>
            <p:nvPr/>
          </p:nvSpPr>
          <p:spPr bwMode="auto">
            <a:xfrm>
              <a:off x="4344" y="340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2" name="Oval 546"/>
            <p:cNvSpPr>
              <a:spLocks noChangeArrowheads="1"/>
            </p:cNvSpPr>
            <p:nvPr/>
          </p:nvSpPr>
          <p:spPr bwMode="auto">
            <a:xfrm>
              <a:off x="4344" y="3458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3" name="Oval 547"/>
            <p:cNvSpPr>
              <a:spLocks noChangeArrowheads="1"/>
            </p:cNvSpPr>
            <p:nvPr/>
          </p:nvSpPr>
          <p:spPr bwMode="auto">
            <a:xfrm>
              <a:off x="4344" y="351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4" name="Oval 548"/>
            <p:cNvSpPr>
              <a:spLocks noChangeArrowheads="1"/>
            </p:cNvSpPr>
            <p:nvPr/>
          </p:nvSpPr>
          <p:spPr bwMode="auto">
            <a:xfrm>
              <a:off x="4344" y="357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5" name="Oval 549"/>
            <p:cNvSpPr>
              <a:spLocks noChangeArrowheads="1"/>
            </p:cNvSpPr>
            <p:nvPr/>
          </p:nvSpPr>
          <p:spPr bwMode="auto">
            <a:xfrm>
              <a:off x="4336" y="362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6" name="Oval 550"/>
            <p:cNvSpPr>
              <a:spLocks noChangeArrowheads="1"/>
            </p:cNvSpPr>
            <p:nvPr/>
          </p:nvSpPr>
          <p:spPr bwMode="auto">
            <a:xfrm>
              <a:off x="4312" y="3674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7" name="Oval 551"/>
            <p:cNvSpPr>
              <a:spLocks noChangeArrowheads="1"/>
            </p:cNvSpPr>
            <p:nvPr/>
          </p:nvSpPr>
          <p:spPr bwMode="auto">
            <a:xfrm>
              <a:off x="4288" y="372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8" name="Oval 552"/>
            <p:cNvSpPr>
              <a:spLocks noChangeArrowheads="1"/>
            </p:cNvSpPr>
            <p:nvPr/>
          </p:nvSpPr>
          <p:spPr bwMode="auto">
            <a:xfrm>
              <a:off x="413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9" name="Oval 553"/>
            <p:cNvSpPr>
              <a:spLocks noChangeArrowheads="1"/>
            </p:cNvSpPr>
            <p:nvPr/>
          </p:nvSpPr>
          <p:spPr bwMode="auto">
            <a:xfrm>
              <a:off x="419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0" name="Oval 554"/>
            <p:cNvSpPr>
              <a:spLocks noChangeArrowheads="1"/>
            </p:cNvSpPr>
            <p:nvPr/>
          </p:nvSpPr>
          <p:spPr bwMode="auto">
            <a:xfrm>
              <a:off x="4248" y="3763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1" name="Oval 555"/>
            <p:cNvSpPr>
              <a:spLocks noChangeArrowheads="1"/>
            </p:cNvSpPr>
            <p:nvPr/>
          </p:nvSpPr>
          <p:spPr bwMode="auto">
            <a:xfrm>
              <a:off x="407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2" name="Oval 556"/>
            <p:cNvSpPr>
              <a:spLocks noChangeArrowheads="1"/>
            </p:cNvSpPr>
            <p:nvPr/>
          </p:nvSpPr>
          <p:spPr bwMode="auto">
            <a:xfrm>
              <a:off x="401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3" name="Oval 557"/>
            <p:cNvSpPr>
              <a:spLocks noChangeArrowheads="1"/>
            </p:cNvSpPr>
            <p:nvPr/>
          </p:nvSpPr>
          <p:spPr bwMode="auto">
            <a:xfrm>
              <a:off x="395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4" name="Oval 558"/>
            <p:cNvSpPr>
              <a:spLocks noChangeArrowheads="1"/>
            </p:cNvSpPr>
            <p:nvPr/>
          </p:nvSpPr>
          <p:spPr bwMode="auto">
            <a:xfrm>
              <a:off x="389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5" name="Oval 559"/>
            <p:cNvSpPr>
              <a:spLocks noChangeArrowheads="1"/>
            </p:cNvSpPr>
            <p:nvPr/>
          </p:nvSpPr>
          <p:spPr bwMode="auto">
            <a:xfrm>
              <a:off x="377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6" name="Oval 560"/>
            <p:cNvSpPr>
              <a:spLocks noChangeArrowheads="1"/>
            </p:cNvSpPr>
            <p:nvPr/>
          </p:nvSpPr>
          <p:spPr bwMode="auto">
            <a:xfrm>
              <a:off x="383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7" name="Oval 561"/>
            <p:cNvSpPr>
              <a:spLocks noChangeArrowheads="1"/>
            </p:cNvSpPr>
            <p:nvPr/>
          </p:nvSpPr>
          <p:spPr bwMode="auto">
            <a:xfrm>
              <a:off x="371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8" name="Oval 562"/>
            <p:cNvSpPr>
              <a:spLocks noChangeArrowheads="1"/>
            </p:cNvSpPr>
            <p:nvPr/>
          </p:nvSpPr>
          <p:spPr bwMode="auto">
            <a:xfrm>
              <a:off x="365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9" name="Oval 563"/>
            <p:cNvSpPr>
              <a:spLocks noChangeArrowheads="1"/>
            </p:cNvSpPr>
            <p:nvPr/>
          </p:nvSpPr>
          <p:spPr bwMode="auto">
            <a:xfrm>
              <a:off x="359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0" name="Oval 564"/>
            <p:cNvSpPr>
              <a:spLocks noChangeArrowheads="1"/>
            </p:cNvSpPr>
            <p:nvPr/>
          </p:nvSpPr>
          <p:spPr bwMode="auto">
            <a:xfrm>
              <a:off x="353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1" name="Oval 565"/>
            <p:cNvSpPr>
              <a:spLocks noChangeArrowheads="1"/>
            </p:cNvSpPr>
            <p:nvPr/>
          </p:nvSpPr>
          <p:spPr bwMode="auto">
            <a:xfrm>
              <a:off x="347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2" name="Oval 566"/>
            <p:cNvSpPr>
              <a:spLocks noChangeArrowheads="1"/>
            </p:cNvSpPr>
            <p:nvPr/>
          </p:nvSpPr>
          <p:spPr bwMode="auto">
            <a:xfrm>
              <a:off x="341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3" name="Oval 567"/>
            <p:cNvSpPr>
              <a:spLocks noChangeArrowheads="1"/>
            </p:cNvSpPr>
            <p:nvPr/>
          </p:nvSpPr>
          <p:spPr bwMode="auto">
            <a:xfrm>
              <a:off x="335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4" name="Oval 568"/>
            <p:cNvSpPr>
              <a:spLocks noChangeArrowheads="1"/>
            </p:cNvSpPr>
            <p:nvPr/>
          </p:nvSpPr>
          <p:spPr bwMode="auto">
            <a:xfrm>
              <a:off x="329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5" name="Oval 569"/>
            <p:cNvSpPr>
              <a:spLocks noChangeArrowheads="1"/>
            </p:cNvSpPr>
            <p:nvPr/>
          </p:nvSpPr>
          <p:spPr bwMode="auto">
            <a:xfrm>
              <a:off x="323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6" name="Oval 570"/>
            <p:cNvSpPr>
              <a:spLocks noChangeArrowheads="1"/>
            </p:cNvSpPr>
            <p:nvPr/>
          </p:nvSpPr>
          <p:spPr bwMode="auto">
            <a:xfrm>
              <a:off x="317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7" name="Oval 571"/>
            <p:cNvSpPr>
              <a:spLocks noChangeArrowheads="1"/>
            </p:cNvSpPr>
            <p:nvPr/>
          </p:nvSpPr>
          <p:spPr bwMode="auto">
            <a:xfrm>
              <a:off x="311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8" name="Oval 572"/>
            <p:cNvSpPr>
              <a:spLocks noChangeArrowheads="1"/>
            </p:cNvSpPr>
            <p:nvPr/>
          </p:nvSpPr>
          <p:spPr bwMode="auto">
            <a:xfrm>
              <a:off x="305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9" name="Oval 573"/>
            <p:cNvSpPr>
              <a:spLocks noChangeArrowheads="1"/>
            </p:cNvSpPr>
            <p:nvPr/>
          </p:nvSpPr>
          <p:spPr bwMode="auto">
            <a:xfrm>
              <a:off x="299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0" name="Oval 574"/>
            <p:cNvSpPr>
              <a:spLocks noChangeArrowheads="1"/>
            </p:cNvSpPr>
            <p:nvPr/>
          </p:nvSpPr>
          <p:spPr bwMode="auto">
            <a:xfrm>
              <a:off x="293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1" name="Oval 575"/>
            <p:cNvSpPr>
              <a:spLocks noChangeArrowheads="1"/>
            </p:cNvSpPr>
            <p:nvPr/>
          </p:nvSpPr>
          <p:spPr bwMode="auto">
            <a:xfrm>
              <a:off x="287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2" name="Oval 576"/>
            <p:cNvSpPr>
              <a:spLocks noChangeArrowheads="1"/>
            </p:cNvSpPr>
            <p:nvPr/>
          </p:nvSpPr>
          <p:spPr bwMode="auto">
            <a:xfrm>
              <a:off x="281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3" name="Oval 577"/>
            <p:cNvSpPr>
              <a:spLocks noChangeArrowheads="1"/>
            </p:cNvSpPr>
            <p:nvPr/>
          </p:nvSpPr>
          <p:spPr bwMode="auto">
            <a:xfrm>
              <a:off x="275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4" name="Oval 578"/>
            <p:cNvSpPr>
              <a:spLocks noChangeArrowheads="1"/>
            </p:cNvSpPr>
            <p:nvPr/>
          </p:nvSpPr>
          <p:spPr bwMode="auto">
            <a:xfrm>
              <a:off x="269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5" name="Oval 579"/>
            <p:cNvSpPr>
              <a:spLocks noChangeArrowheads="1"/>
            </p:cNvSpPr>
            <p:nvPr/>
          </p:nvSpPr>
          <p:spPr bwMode="auto">
            <a:xfrm>
              <a:off x="263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6" name="Oval 580"/>
            <p:cNvSpPr>
              <a:spLocks noChangeArrowheads="1"/>
            </p:cNvSpPr>
            <p:nvPr/>
          </p:nvSpPr>
          <p:spPr bwMode="auto">
            <a:xfrm>
              <a:off x="257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7" name="Oval 581"/>
            <p:cNvSpPr>
              <a:spLocks noChangeArrowheads="1"/>
            </p:cNvSpPr>
            <p:nvPr/>
          </p:nvSpPr>
          <p:spPr bwMode="auto">
            <a:xfrm>
              <a:off x="251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8" name="Oval 582"/>
            <p:cNvSpPr>
              <a:spLocks noChangeArrowheads="1"/>
            </p:cNvSpPr>
            <p:nvPr/>
          </p:nvSpPr>
          <p:spPr bwMode="auto">
            <a:xfrm>
              <a:off x="245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9" name="Oval 583"/>
            <p:cNvSpPr>
              <a:spLocks noChangeArrowheads="1"/>
            </p:cNvSpPr>
            <p:nvPr/>
          </p:nvSpPr>
          <p:spPr bwMode="auto">
            <a:xfrm>
              <a:off x="239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0" name="Oval 584"/>
            <p:cNvSpPr>
              <a:spLocks noChangeArrowheads="1"/>
            </p:cNvSpPr>
            <p:nvPr/>
          </p:nvSpPr>
          <p:spPr bwMode="auto">
            <a:xfrm>
              <a:off x="233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1" name="Oval 585"/>
            <p:cNvSpPr>
              <a:spLocks noChangeArrowheads="1"/>
            </p:cNvSpPr>
            <p:nvPr/>
          </p:nvSpPr>
          <p:spPr bwMode="auto">
            <a:xfrm>
              <a:off x="227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2" name="Oval 586"/>
            <p:cNvSpPr>
              <a:spLocks noChangeArrowheads="1"/>
            </p:cNvSpPr>
            <p:nvPr/>
          </p:nvSpPr>
          <p:spPr bwMode="auto">
            <a:xfrm>
              <a:off x="221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3" name="Oval 587"/>
            <p:cNvSpPr>
              <a:spLocks noChangeArrowheads="1"/>
            </p:cNvSpPr>
            <p:nvPr/>
          </p:nvSpPr>
          <p:spPr bwMode="auto">
            <a:xfrm>
              <a:off x="215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4" name="Oval 588"/>
            <p:cNvSpPr>
              <a:spLocks noChangeArrowheads="1"/>
            </p:cNvSpPr>
            <p:nvPr/>
          </p:nvSpPr>
          <p:spPr bwMode="auto">
            <a:xfrm>
              <a:off x="209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5" name="Oval 589"/>
            <p:cNvSpPr>
              <a:spLocks noChangeArrowheads="1"/>
            </p:cNvSpPr>
            <p:nvPr/>
          </p:nvSpPr>
          <p:spPr bwMode="auto">
            <a:xfrm>
              <a:off x="203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6" name="Oval 590"/>
            <p:cNvSpPr>
              <a:spLocks noChangeArrowheads="1"/>
            </p:cNvSpPr>
            <p:nvPr/>
          </p:nvSpPr>
          <p:spPr bwMode="auto">
            <a:xfrm>
              <a:off x="197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7" name="Oval 591"/>
            <p:cNvSpPr>
              <a:spLocks noChangeArrowheads="1"/>
            </p:cNvSpPr>
            <p:nvPr/>
          </p:nvSpPr>
          <p:spPr bwMode="auto">
            <a:xfrm>
              <a:off x="1912" y="37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8" name="Oval 592"/>
            <p:cNvSpPr>
              <a:spLocks noChangeArrowheads="1"/>
            </p:cNvSpPr>
            <p:nvPr/>
          </p:nvSpPr>
          <p:spPr bwMode="auto">
            <a:xfrm>
              <a:off x="1856" y="378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9" name="Oval 593"/>
            <p:cNvSpPr>
              <a:spLocks noChangeArrowheads="1"/>
            </p:cNvSpPr>
            <p:nvPr/>
          </p:nvSpPr>
          <p:spPr bwMode="auto">
            <a:xfrm>
              <a:off x="1800" y="3793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0" name="Oval 594"/>
            <p:cNvSpPr>
              <a:spLocks noChangeArrowheads="1"/>
            </p:cNvSpPr>
            <p:nvPr/>
          </p:nvSpPr>
          <p:spPr bwMode="auto">
            <a:xfrm>
              <a:off x="1744" y="382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1" name="Oval 595"/>
            <p:cNvSpPr>
              <a:spLocks noChangeArrowheads="1"/>
            </p:cNvSpPr>
            <p:nvPr/>
          </p:nvSpPr>
          <p:spPr bwMode="auto">
            <a:xfrm>
              <a:off x="1720" y="3867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2" name="Oval 596"/>
            <p:cNvSpPr>
              <a:spLocks noChangeArrowheads="1"/>
            </p:cNvSpPr>
            <p:nvPr/>
          </p:nvSpPr>
          <p:spPr bwMode="auto">
            <a:xfrm>
              <a:off x="1712" y="3927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3" name="Oval 597"/>
            <p:cNvSpPr>
              <a:spLocks noChangeArrowheads="1"/>
            </p:cNvSpPr>
            <p:nvPr/>
          </p:nvSpPr>
          <p:spPr bwMode="auto">
            <a:xfrm>
              <a:off x="2200" y="4031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4" name="Oval 598"/>
            <p:cNvSpPr>
              <a:spLocks noChangeArrowheads="1"/>
            </p:cNvSpPr>
            <p:nvPr/>
          </p:nvSpPr>
          <p:spPr bwMode="auto">
            <a:xfrm>
              <a:off x="1744" y="397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5" name="Oval 599"/>
            <p:cNvSpPr>
              <a:spLocks noChangeArrowheads="1"/>
            </p:cNvSpPr>
            <p:nvPr/>
          </p:nvSpPr>
          <p:spPr bwMode="auto">
            <a:xfrm>
              <a:off x="1784" y="4009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6" name="Oval 600"/>
            <p:cNvSpPr>
              <a:spLocks noChangeArrowheads="1"/>
            </p:cNvSpPr>
            <p:nvPr/>
          </p:nvSpPr>
          <p:spPr bwMode="auto">
            <a:xfrm>
              <a:off x="1840" y="403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7" name="Oval 601"/>
            <p:cNvSpPr>
              <a:spLocks noChangeArrowheads="1"/>
            </p:cNvSpPr>
            <p:nvPr/>
          </p:nvSpPr>
          <p:spPr bwMode="auto">
            <a:xfrm>
              <a:off x="1904" y="4031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8" name="Oval 602"/>
            <p:cNvSpPr>
              <a:spLocks noChangeArrowheads="1"/>
            </p:cNvSpPr>
            <p:nvPr/>
          </p:nvSpPr>
          <p:spPr bwMode="auto">
            <a:xfrm>
              <a:off x="1960" y="4031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19" name="Oval 603"/>
            <p:cNvSpPr>
              <a:spLocks noChangeArrowheads="1"/>
            </p:cNvSpPr>
            <p:nvPr/>
          </p:nvSpPr>
          <p:spPr bwMode="auto">
            <a:xfrm>
              <a:off x="2024" y="4031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0" name="Rectangle 604"/>
            <p:cNvSpPr>
              <a:spLocks noChangeArrowheads="1"/>
            </p:cNvSpPr>
            <p:nvPr/>
          </p:nvSpPr>
          <p:spPr bwMode="auto">
            <a:xfrm>
              <a:off x="2572" y="4005"/>
              <a:ext cx="33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i-FI" sz="1200">
                  <a:solidFill>
                    <a:srgbClr val="000000"/>
                  </a:solidFill>
                  <a:latin typeface="Geneva" charset="0"/>
                </a:rPr>
                <a:t>- COOH</a:t>
              </a:r>
              <a:endParaRPr lang="fi-FI" sz="2400">
                <a:latin typeface="Times" charset="0"/>
              </a:endParaRPr>
            </a:p>
          </p:txBody>
        </p:sp>
        <p:sp>
          <p:nvSpPr>
            <p:cNvPr id="77021" name="Oval 605"/>
            <p:cNvSpPr>
              <a:spLocks noChangeArrowheads="1"/>
            </p:cNvSpPr>
            <p:nvPr/>
          </p:nvSpPr>
          <p:spPr bwMode="auto">
            <a:xfrm>
              <a:off x="1632" y="307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2" name="Oval 606"/>
            <p:cNvSpPr>
              <a:spLocks noChangeArrowheads="1"/>
            </p:cNvSpPr>
            <p:nvPr/>
          </p:nvSpPr>
          <p:spPr bwMode="auto">
            <a:xfrm>
              <a:off x="1688" y="309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3" name="Oval 607"/>
            <p:cNvSpPr>
              <a:spLocks noChangeArrowheads="1"/>
            </p:cNvSpPr>
            <p:nvPr/>
          </p:nvSpPr>
          <p:spPr bwMode="auto">
            <a:xfrm>
              <a:off x="1744" y="310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4" name="Oval 608"/>
            <p:cNvSpPr>
              <a:spLocks noChangeArrowheads="1"/>
            </p:cNvSpPr>
            <p:nvPr/>
          </p:nvSpPr>
          <p:spPr bwMode="auto">
            <a:xfrm>
              <a:off x="1800" y="3101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5" name="Oval 609"/>
            <p:cNvSpPr>
              <a:spLocks noChangeArrowheads="1"/>
            </p:cNvSpPr>
            <p:nvPr/>
          </p:nvSpPr>
          <p:spPr bwMode="auto">
            <a:xfrm>
              <a:off x="1856" y="3101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6" name="Oval 610"/>
            <p:cNvSpPr>
              <a:spLocks noChangeArrowheads="1"/>
            </p:cNvSpPr>
            <p:nvPr/>
          </p:nvSpPr>
          <p:spPr bwMode="auto">
            <a:xfrm>
              <a:off x="1920" y="3108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7" name="Oval 611"/>
            <p:cNvSpPr>
              <a:spLocks noChangeArrowheads="1"/>
            </p:cNvSpPr>
            <p:nvPr/>
          </p:nvSpPr>
          <p:spPr bwMode="auto">
            <a:xfrm>
              <a:off x="1976" y="310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8" name="Oval 612"/>
            <p:cNvSpPr>
              <a:spLocks noChangeArrowheads="1"/>
            </p:cNvSpPr>
            <p:nvPr/>
          </p:nvSpPr>
          <p:spPr bwMode="auto">
            <a:xfrm>
              <a:off x="2040" y="309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29" name="Oval 613"/>
            <p:cNvSpPr>
              <a:spLocks noChangeArrowheads="1"/>
            </p:cNvSpPr>
            <p:nvPr/>
          </p:nvSpPr>
          <p:spPr bwMode="auto">
            <a:xfrm>
              <a:off x="2096" y="3086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0" name="Oval 614"/>
            <p:cNvSpPr>
              <a:spLocks noChangeArrowheads="1"/>
            </p:cNvSpPr>
            <p:nvPr/>
          </p:nvSpPr>
          <p:spPr bwMode="auto">
            <a:xfrm>
              <a:off x="2152" y="307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1" name="Oval 615"/>
            <p:cNvSpPr>
              <a:spLocks noChangeArrowheads="1"/>
            </p:cNvSpPr>
            <p:nvPr/>
          </p:nvSpPr>
          <p:spPr bwMode="auto">
            <a:xfrm>
              <a:off x="2040" y="256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2" name="Oval 616"/>
            <p:cNvSpPr>
              <a:spLocks noChangeArrowheads="1"/>
            </p:cNvSpPr>
            <p:nvPr/>
          </p:nvSpPr>
          <p:spPr bwMode="auto">
            <a:xfrm>
              <a:off x="2040" y="250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3" name="Oval 617"/>
            <p:cNvSpPr>
              <a:spLocks noChangeArrowheads="1"/>
            </p:cNvSpPr>
            <p:nvPr/>
          </p:nvSpPr>
          <p:spPr bwMode="auto">
            <a:xfrm>
              <a:off x="2040" y="245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4" name="Oval 618"/>
            <p:cNvSpPr>
              <a:spLocks noChangeArrowheads="1"/>
            </p:cNvSpPr>
            <p:nvPr/>
          </p:nvSpPr>
          <p:spPr bwMode="auto">
            <a:xfrm>
              <a:off x="2040" y="2393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5" name="Oval 619"/>
            <p:cNvSpPr>
              <a:spLocks noChangeArrowheads="1"/>
            </p:cNvSpPr>
            <p:nvPr/>
          </p:nvSpPr>
          <p:spPr bwMode="auto">
            <a:xfrm>
              <a:off x="2048" y="2282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6" name="Oval 620"/>
            <p:cNvSpPr>
              <a:spLocks noChangeArrowheads="1"/>
            </p:cNvSpPr>
            <p:nvPr/>
          </p:nvSpPr>
          <p:spPr bwMode="auto">
            <a:xfrm>
              <a:off x="2064" y="223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7" name="Oval 621"/>
            <p:cNvSpPr>
              <a:spLocks noChangeArrowheads="1"/>
            </p:cNvSpPr>
            <p:nvPr/>
          </p:nvSpPr>
          <p:spPr bwMode="auto">
            <a:xfrm>
              <a:off x="2104" y="2192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8" name="Oval 622"/>
            <p:cNvSpPr>
              <a:spLocks noChangeArrowheads="1"/>
            </p:cNvSpPr>
            <p:nvPr/>
          </p:nvSpPr>
          <p:spPr bwMode="auto">
            <a:xfrm>
              <a:off x="2152" y="2155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39" name="Oval 623"/>
            <p:cNvSpPr>
              <a:spLocks noChangeArrowheads="1"/>
            </p:cNvSpPr>
            <p:nvPr/>
          </p:nvSpPr>
          <p:spPr bwMode="auto">
            <a:xfrm>
              <a:off x="2208" y="2148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0" name="Oval 624"/>
            <p:cNvSpPr>
              <a:spLocks noChangeArrowheads="1"/>
            </p:cNvSpPr>
            <p:nvPr/>
          </p:nvSpPr>
          <p:spPr bwMode="auto">
            <a:xfrm>
              <a:off x="2272" y="2148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1" name="Oval 625"/>
            <p:cNvSpPr>
              <a:spLocks noChangeArrowheads="1"/>
            </p:cNvSpPr>
            <p:nvPr/>
          </p:nvSpPr>
          <p:spPr bwMode="auto">
            <a:xfrm>
              <a:off x="2328" y="2148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2" name="Oval 626"/>
            <p:cNvSpPr>
              <a:spLocks noChangeArrowheads="1"/>
            </p:cNvSpPr>
            <p:nvPr/>
          </p:nvSpPr>
          <p:spPr bwMode="auto">
            <a:xfrm>
              <a:off x="2392" y="215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3" name="Oval 627"/>
            <p:cNvSpPr>
              <a:spLocks noChangeArrowheads="1"/>
            </p:cNvSpPr>
            <p:nvPr/>
          </p:nvSpPr>
          <p:spPr bwMode="auto">
            <a:xfrm>
              <a:off x="2440" y="218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4" name="Oval 628"/>
            <p:cNvSpPr>
              <a:spLocks noChangeArrowheads="1"/>
            </p:cNvSpPr>
            <p:nvPr/>
          </p:nvSpPr>
          <p:spPr bwMode="auto">
            <a:xfrm>
              <a:off x="2456" y="223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5" name="Oval 629"/>
            <p:cNvSpPr>
              <a:spLocks noChangeArrowheads="1"/>
            </p:cNvSpPr>
            <p:nvPr/>
          </p:nvSpPr>
          <p:spPr bwMode="auto">
            <a:xfrm>
              <a:off x="2480" y="2282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6" name="Oval 630"/>
            <p:cNvSpPr>
              <a:spLocks noChangeArrowheads="1"/>
            </p:cNvSpPr>
            <p:nvPr/>
          </p:nvSpPr>
          <p:spPr bwMode="auto">
            <a:xfrm>
              <a:off x="2488" y="234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7" name="Oval 631"/>
            <p:cNvSpPr>
              <a:spLocks noChangeArrowheads="1"/>
            </p:cNvSpPr>
            <p:nvPr/>
          </p:nvSpPr>
          <p:spPr bwMode="auto">
            <a:xfrm>
              <a:off x="2488" y="2393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8" name="Oval 632"/>
            <p:cNvSpPr>
              <a:spLocks noChangeArrowheads="1"/>
            </p:cNvSpPr>
            <p:nvPr/>
          </p:nvSpPr>
          <p:spPr bwMode="auto">
            <a:xfrm>
              <a:off x="2488" y="245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49" name="Oval 633"/>
            <p:cNvSpPr>
              <a:spLocks noChangeArrowheads="1"/>
            </p:cNvSpPr>
            <p:nvPr/>
          </p:nvSpPr>
          <p:spPr bwMode="auto">
            <a:xfrm>
              <a:off x="2488" y="250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0" name="Oval 634"/>
            <p:cNvSpPr>
              <a:spLocks noChangeArrowheads="1"/>
            </p:cNvSpPr>
            <p:nvPr/>
          </p:nvSpPr>
          <p:spPr bwMode="auto">
            <a:xfrm>
              <a:off x="2488" y="2557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1" name="Oval 635"/>
            <p:cNvSpPr>
              <a:spLocks noChangeArrowheads="1"/>
            </p:cNvSpPr>
            <p:nvPr/>
          </p:nvSpPr>
          <p:spPr bwMode="auto">
            <a:xfrm>
              <a:off x="2040" y="234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2" name="Oval 636"/>
            <p:cNvSpPr>
              <a:spLocks noChangeArrowheads="1"/>
            </p:cNvSpPr>
            <p:nvPr/>
          </p:nvSpPr>
          <p:spPr bwMode="auto">
            <a:xfrm>
              <a:off x="2616" y="307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3" name="Oval 637"/>
            <p:cNvSpPr>
              <a:spLocks noChangeArrowheads="1"/>
            </p:cNvSpPr>
            <p:nvPr/>
          </p:nvSpPr>
          <p:spPr bwMode="auto">
            <a:xfrm>
              <a:off x="2616" y="312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4" name="Oval 638"/>
            <p:cNvSpPr>
              <a:spLocks noChangeArrowheads="1"/>
            </p:cNvSpPr>
            <p:nvPr/>
          </p:nvSpPr>
          <p:spPr bwMode="auto">
            <a:xfrm>
              <a:off x="2616" y="3182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5" name="Oval 639"/>
            <p:cNvSpPr>
              <a:spLocks noChangeArrowheads="1"/>
            </p:cNvSpPr>
            <p:nvPr/>
          </p:nvSpPr>
          <p:spPr bwMode="auto">
            <a:xfrm>
              <a:off x="2616" y="323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6" name="Oval 640"/>
            <p:cNvSpPr>
              <a:spLocks noChangeArrowheads="1"/>
            </p:cNvSpPr>
            <p:nvPr/>
          </p:nvSpPr>
          <p:spPr bwMode="auto">
            <a:xfrm>
              <a:off x="2616" y="329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7" name="Oval 641"/>
            <p:cNvSpPr>
              <a:spLocks noChangeArrowheads="1"/>
            </p:cNvSpPr>
            <p:nvPr/>
          </p:nvSpPr>
          <p:spPr bwMode="auto">
            <a:xfrm>
              <a:off x="2616" y="334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8" name="Oval 642"/>
            <p:cNvSpPr>
              <a:spLocks noChangeArrowheads="1"/>
            </p:cNvSpPr>
            <p:nvPr/>
          </p:nvSpPr>
          <p:spPr bwMode="auto">
            <a:xfrm>
              <a:off x="2632" y="3398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59" name="Oval 643"/>
            <p:cNvSpPr>
              <a:spLocks noChangeArrowheads="1"/>
            </p:cNvSpPr>
            <p:nvPr/>
          </p:nvSpPr>
          <p:spPr bwMode="auto">
            <a:xfrm>
              <a:off x="2664" y="3443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0" name="Oval 644"/>
            <p:cNvSpPr>
              <a:spLocks noChangeArrowheads="1"/>
            </p:cNvSpPr>
            <p:nvPr/>
          </p:nvSpPr>
          <p:spPr bwMode="auto">
            <a:xfrm>
              <a:off x="2720" y="346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1" name="Oval 645"/>
            <p:cNvSpPr>
              <a:spLocks noChangeArrowheads="1"/>
            </p:cNvSpPr>
            <p:nvPr/>
          </p:nvSpPr>
          <p:spPr bwMode="auto">
            <a:xfrm>
              <a:off x="2784" y="347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2" name="Oval 646"/>
            <p:cNvSpPr>
              <a:spLocks noChangeArrowheads="1"/>
            </p:cNvSpPr>
            <p:nvPr/>
          </p:nvSpPr>
          <p:spPr bwMode="auto">
            <a:xfrm>
              <a:off x="2840" y="346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3" name="Oval 647"/>
            <p:cNvSpPr>
              <a:spLocks noChangeArrowheads="1"/>
            </p:cNvSpPr>
            <p:nvPr/>
          </p:nvSpPr>
          <p:spPr bwMode="auto">
            <a:xfrm>
              <a:off x="2904" y="3465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4" name="Oval 648"/>
            <p:cNvSpPr>
              <a:spLocks noChangeArrowheads="1"/>
            </p:cNvSpPr>
            <p:nvPr/>
          </p:nvSpPr>
          <p:spPr bwMode="auto">
            <a:xfrm>
              <a:off x="2960" y="345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5" name="Oval 649"/>
            <p:cNvSpPr>
              <a:spLocks noChangeArrowheads="1"/>
            </p:cNvSpPr>
            <p:nvPr/>
          </p:nvSpPr>
          <p:spPr bwMode="auto">
            <a:xfrm>
              <a:off x="2992" y="3406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6" name="Oval 650"/>
            <p:cNvSpPr>
              <a:spLocks noChangeArrowheads="1"/>
            </p:cNvSpPr>
            <p:nvPr/>
          </p:nvSpPr>
          <p:spPr bwMode="auto">
            <a:xfrm>
              <a:off x="2992" y="3346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7" name="Oval 651"/>
            <p:cNvSpPr>
              <a:spLocks noChangeArrowheads="1"/>
            </p:cNvSpPr>
            <p:nvPr/>
          </p:nvSpPr>
          <p:spPr bwMode="auto">
            <a:xfrm>
              <a:off x="2992" y="3294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8" name="Oval 652"/>
            <p:cNvSpPr>
              <a:spLocks noChangeArrowheads="1"/>
            </p:cNvSpPr>
            <p:nvPr/>
          </p:nvSpPr>
          <p:spPr bwMode="auto">
            <a:xfrm>
              <a:off x="2992" y="3235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69" name="Oval 653"/>
            <p:cNvSpPr>
              <a:spLocks noChangeArrowheads="1"/>
            </p:cNvSpPr>
            <p:nvPr/>
          </p:nvSpPr>
          <p:spPr bwMode="auto">
            <a:xfrm>
              <a:off x="2992" y="3182"/>
              <a:ext cx="56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0" name="Oval 654"/>
            <p:cNvSpPr>
              <a:spLocks noChangeArrowheads="1"/>
            </p:cNvSpPr>
            <p:nvPr/>
          </p:nvSpPr>
          <p:spPr bwMode="auto">
            <a:xfrm>
              <a:off x="2992" y="3123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1" name="Oval 655"/>
            <p:cNvSpPr>
              <a:spLocks noChangeArrowheads="1"/>
            </p:cNvSpPr>
            <p:nvPr/>
          </p:nvSpPr>
          <p:spPr bwMode="auto">
            <a:xfrm>
              <a:off x="2992" y="307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2" name="Oval 656"/>
            <p:cNvSpPr>
              <a:spLocks noChangeArrowheads="1"/>
            </p:cNvSpPr>
            <p:nvPr/>
          </p:nvSpPr>
          <p:spPr bwMode="auto">
            <a:xfrm>
              <a:off x="2992" y="2565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3" name="Oval 657"/>
            <p:cNvSpPr>
              <a:spLocks noChangeArrowheads="1"/>
            </p:cNvSpPr>
            <p:nvPr/>
          </p:nvSpPr>
          <p:spPr bwMode="auto">
            <a:xfrm>
              <a:off x="2992" y="2505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4" name="Oval 658"/>
            <p:cNvSpPr>
              <a:spLocks noChangeArrowheads="1"/>
            </p:cNvSpPr>
            <p:nvPr/>
          </p:nvSpPr>
          <p:spPr bwMode="auto">
            <a:xfrm>
              <a:off x="2992" y="2453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5" name="Oval 659"/>
            <p:cNvSpPr>
              <a:spLocks noChangeArrowheads="1"/>
            </p:cNvSpPr>
            <p:nvPr/>
          </p:nvSpPr>
          <p:spPr bwMode="auto">
            <a:xfrm>
              <a:off x="2992" y="2393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6" name="Oval 660"/>
            <p:cNvSpPr>
              <a:spLocks noChangeArrowheads="1"/>
            </p:cNvSpPr>
            <p:nvPr/>
          </p:nvSpPr>
          <p:spPr bwMode="auto">
            <a:xfrm>
              <a:off x="2992" y="2341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7" name="Oval 661"/>
            <p:cNvSpPr>
              <a:spLocks noChangeArrowheads="1"/>
            </p:cNvSpPr>
            <p:nvPr/>
          </p:nvSpPr>
          <p:spPr bwMode="auto">
            <a:xfrm>
              <a:off x="2992" y="2282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8" name="Oval 662"/>
            <p:cNvSpPr>
              <a:spLocks noChangeArrowheads="1"/>
            </p:cNvSpPr>
            <p:nvPr/>
          </p:nvSpPr>
          <p:spPr bwMode="auto">
            <a:xfrm>
              <a:off x="3008" y="2230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79" name="Oval 663"/>
            <p:cNvSpPr>
              <a:spLocks noChangeArrowheads="1"/>
            </p:cNvSpPr>
            <p:nvPr/>
          </p:nvSpPr>
          <p:spPr bwMode="auto">
            <a:xfrm>
              <a:off x="3040" y="218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0" name="Oval 664"/>
            <p:cNvSpPr>
              <a:spLocks noChangeArrowheads="1"/>
            </p:cNvSpPr>
            <p:nvPr/>
          </p:nvSpPr>
          <p:spPr bwMode="auto">
            <a:xfrm>
              <a:off x="3088" y="215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1" name="Oval 665"/>
            <p:cNvSpPr>
              <a:spLocks noChangeArrowheads="1"/>
            </p:cNvSpPr>
            <p:nvPr/>
          </p:nvSpPr>
          <p:spPr bwMode="auto">
            <a:xfrm>
              <a:off x="3152" y="2148"/>
              <a:ext cx="56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2" name="Oval 666"/>
            <p:cNvSpPr>
              <a:spLocks noChangeArrowheads="1"/>
            </p:cNvSpPr>
            <p:nvPr/>
          </p:nvSpPr>
          <p:spPr bwMode="auto">
            <a:xfrm>
              <a:off x="3208" y="214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3" name="Oval 667"/>
            <p:cNvSpPr>
              <a:spLocks noChangeArrowheads="1"/>
            </p:cNvSpPr>
            <p:nvPr/>
          </p:nvSpPr>
          <p:spPr bwMode="auto">
            <a:xfrm>
              <a:off x="3264" y="216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4" name="Oval 668"/>
            <p:cNvSpPr>
              <a:spLocks noChangeArrowheads="1"/>
            </p:cNvSpPr>
            <p:nvPr/>
          </p:nvSpPr>
          <p:spPr bwMode="auto">
            <a:xfrm>
              <a:off x="3312" y="2200"/>
              <a:ext cx="56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5" name="Oval 669"/>
            <p:cNvSpPr>
              <a:spLocks noChangeArrowheads="1"/>
            </p:cNvSpPr>
            <p:nvPr/>
          </p:nvSpPr>
          <p:spPr bwMode="auto">
            <a:xfrm>
              <a:off x="3344" y="2244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6" name="Oval 670"/>
            <p:cNvSpPr>
              <a:spLocks noChangeArrowheads="1"/>
            </p:cNvSpPr>
            <p:nvPr/>
          </p:nvSpPr>
          <p:spPr bwMode="auto">
            <a:xfrm>
              <a:off x="3376" y="2289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7" name="Oval 671"/>
            <p:cNvSpPr>
              <a:spLocks noChangeArrowheads="1"/>
            </p:cNvSpPr>
            <p:nvPr/>
          </p:nvSpPr>
          <p:spPr bwMode="auto">
            <a:xfrm>
              <a:off x="3376" y="2349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8" name="Oval 672"/>
            <p:cNvSpPr>
              <a:spLocks noChangeArrowheads="1"/>
            </p:cNvSpPr>
            <p:nvPr/>
          </p:nvSpPr>
          <p:spPr bwMode="auto">
            <a:xfrm>
              <a:off x="3376" y="2401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89" name="Oval 673"/>
            <p:cNvSpPr>
              <a:spLocks noChangeArrowheads="1"/>
            </p:cNvSpPr>
            <p:nvPr/>
          </p:nvSpPr>
          <p:spPr bwMode="auto">
            <a:xfrm>
              <a:off x="3376" y="245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0" name="Oval 674"/>
            <p:cNvSpPr>
              <a:spLocks noChangeArrowheads="1"/>
            </p:cNvSpPr>
            <p:nvPr/>
          </p:nvSpPr>
          <p:spPr bwMode="auto">
            <a:xfrm>
              <a:off x="3376" y="2505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1" name="Oval 675"/>
            <p:cNvSpPr>
              <a:spLocks noChangeArrowheads="1"/>
            </p:cNvSpPr>
            <p:nvPr/>
          </p:nvSpPr>
          <p:spPr bwMode="auto">
            <a:xfrm>
              <a:off x="3376" y="2565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2" name="Oval 676"/>
            <p:cNvSpPr>
              <a:spLocks noChangeArrowheads="1"/>
            </p:cNvSpPr>
            <p:nvPr/>
          </p:nvSpPr>
          <p:spPr bwMode="auto">
            <a:xfrm>
              <a:off x="3384" y="3123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3" name="Oval 677"/>
            <p:cNvSpPr>
              <a:spLocks noChangeArrowheads="1"/>
            </p:cNvSpPr>
            <p:nvPr/>
          </p:nvSpPr>
          <p:spPr bwMode="auto">
            <a:xfrm>
              <a:off x="3384" y="3182"/>
              <a:ext cx="64" cy="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4" name="Oval 678"/>
            <p:cNvSpPr>
              <a:spLocks noChangeArrowheads="1"/>
            </p:cNvSpPr>
            <p:nvPr/>
          </p:nvSpPr>
          <p:spPr bwMode="auto">
            <a:xfrm>
              <a:off x="3384" y="3235"/>
              <a:ext cx="64" cy="5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5" name="Oval 679"/>
            <p:cNvSpPr>
              <a:spLocks noChangeArrowheads="1"/>
            </p:cNvSpPr>
            <p:nvPr/>
          </p:nvSpPr>
          <p:spPr bwMode="auto">
            <a:xfrm>
              <a:off x="3384" y="3294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6" name="Oval 680"/>
            <p:cNvSpPr>
              <a:spLocks noChangeArrowheads="1"/>
            </p:cNvSpPr>
            <p:nvPr/>
          </p:nvSpPr>
          <p:spPr bwMode="auto">
            <a:xfrm>
              <a:off x="3384" y="3346"/>
              <a:ext cx="64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7" name="Oval 681"/>
            <p:cNvSpPr>
              <a:spLocks noChangeArrowheads="1"/>
            </p:cNvSpPr>
            <p:nvPr/>
          </p:nvSpPr>
          <p:spPr bwMode="auto">
            <a:xfrm>
              <a:off x="3408" y="3398"/>
              <a:ext cx="56" cy="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8" name="Oval 682"/>
            <p:cNvSpPr>
              <a:spLocks noChangeArrowheads="1"/>
            </p:cNvSpPr>
            <p:nvPr/>
          </p:nvSpPr>
          <p:spPr bwMode="auto">
            <a:xfrm>
              <a:off x="3456" y="3443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99" name="Oval 683"/>
            <p:cNvSpPr>
              <a:spLocks noChangeArrowheads="1"/>
            </p:cNvSpPr>
            <p:nvPr/>
          </p:nvSpPr>
          <p:spPr bwMode="auto">
            <a:xfrm>
              <a:off x="3504" y="3458"/>
              <a:ext cx="64" cy="5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54" name="Oval 684"/>
          <p:cNvSpPr>
            <a:spLocks noChangeArrowheads="1"/>
          </p:cNvSpPr>
          <p:nvPr/>
        </p:nvSpPr>
        <p:spPr bwMode="auto">
          <a:xfrm>
            <a:off x="5651500" y="5513388"/>
            <a:ext cx="101600" cy="936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55" name="Oval 685"/>
          <p:cNvSpPr>
            <a:spLocks noChangeArrowheads="1"/>
          </p:cNvSpPr>
          <p:nvPr/>
        </p:nvSpPr>
        <p:spPr bwMode="auto">
          <a:xfrm>
            <a:off x="5753100" y="5524500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56" name="Oval 686"/>
          <p:cNvSpPr>
            <a:spLocks noChangeArrowheads="1"/>
          </p:cNvSpPr>
          <p:nvPr/>
        </p:nvSpPr>
        <p:spPr bwMode="auto">
          <a:xfrm>
            <a:off x="5842000" y="5524500"/>
            <a:ext cx="1016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57" name="Oval 687"/>
          <p:cNvSpPr>
            <a:spLocks noChangeArrowheads="1"/>
          </p:cNvSpPr>
          <p:nvPr/>
        </p:nvSpPr>
        <p:spPr bwMode="auto">
          <a:xfrm>
            <a:off x="5943600" y="5524500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58" name="Oval 688"/>
          <p:cNvSpPr>
            <a:spLocks noChangeArrowheads="1"/>
          </p:cNvSpPr>
          <p:nvPr/>
        </p:nvSpPr>
        <p:spPr bwMode="auto">
          <a:xfrm>
            <a:off x="6032500" y="5524500"/>
            <a:ext cx="1016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59" name="Oval 689"/>
          <p:cNvSpPr>
            <a:spLocks noChangeArrowheads="1"/>
          </p:cNvSpPr>
          <p:nvPr/>
        </p:nvSpPr>
        <p:spPr bwMode="auto">
          <a:xfrm>
            <a:off x="6121400" y="5500688"/>
            <a:ext cx="101600" cy="8413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0" name="Oval 690"/>
          <p:cNvSpPr>
            <a:spLocks noChangeArrowheads="1"/>
          </p:cNvSpPr>
          <p:nvPr/>
        </p:nvSpPr>
        <p:spPr bwMode="auto">
          <a:xfrm>
            <a:off x="6197600" y="5454650"/>
            <a:ext cx="1016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1" name="Oval 691"/>
          <p:cNvSpPr>
            <a:spLocks noChangeArrowheads="1"/>
          </p:cNvSpPr>
          <p:nvPr/>
        </p:nvSpPr>
        <p:spPr bwMode="auto">
          <a:xfrm>
            <a:off x="6261100" y="5394325"/>
            <a:ext cx="101600" cy="841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2" name="Oval 692"/>
          <p:cNvSpPr>
            <a:spLocks noChangeArrowheads="1"/>
          </p:cNvSpPr>
          <p:nvPr/>
        </p:nvSpPr>
        <p:spPr bwMode="auto">
          <a:xfrm>
            <a:off x="6311900" y="5311775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3" name="Oval 693"/>
          <p:cNvSpPr>
            <a:spLocks noChangeArrowheads="1"/>
          </p:cNvSpPr>
          <p:nvPr/>
        </p:nvSpPr>
        <p:spPr bwMode="auto">
          <a:xfrm>
            <a:off x="6311900" y="5229225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4" name="Oval 694"/>
          <p:cNvSpPr>
            <a:spLocks noChangeArrowheads="1"/>
          </p:cNvSpPr>
          <p:nvPr/>
        </p:nvSpPr>
        <p:spPr bwMode="auto">
          <a:xfrm>
            <a:off x="6311900" y="5135563"/>
            <a:ext cx="88900" cy="936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5" name="Oval 695"/>
          <p:cNvSpPr>
            <a:spLocks noChangeArrowheads="1"/>
          </p:cNvSpPr>
          <p:nvPr/>
        </p:nvSpPr>
        <p:spPr bwMode="auto">
          <a:xfrm>
            <a:off x="6311900" y="5051425"/>
            <a:ext cx="88900" cy="841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6" name="Oval 696"/>
          <p:cNvSpPr>
            <a:spLocks noChangeArrowheads="1"/>
          </p:cNvSpPr>
          <p:nvPr/>
        </p:nvSpPr>
        <p:spPr bwMode="auto">
          <a:xfrm>
            <a:off x="6311900" y="4957763"/>
            <a:ext cx="88900" cy="936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7" name="Oval 697"/>
          <p:cNvSpPr>
            <a:spLocks noChangeArrowheads="1"/>
          </p:cNvSpPr>
          <p:nvPr/>
        </p:nvSpPr>
        <p:spPr bwMode="auto">
          <a:xfrm>
            <a:off x="6311900" y="4875213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8" name="Oval 698"/>
          <p:cNvSpPr>
            <a:spLocks noChangeArrowheads="1"/>
          </p:cNvSpPr>
          <p:nvPr/>
        </p:nvSpPr>
        <p:spPr bwMode="auto">
          <a:xfrm>
            <a:off x="6121400" y="4071938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69" name="Oval 699"/>
          <p:cNvSpPr>
            <a:spLocks noChangeArrowheads="1"/>
          </p:cNvSpPr>
          <p:nvPr/>
        </p:nvSpPr>
        <p:spPr bwMode="auto">
          <a:xfrm>
            <a:off x="6159500" y="3987800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0" name="Oval 700"/>
          <p:cNvSpPr>
            <a:spLocks noChangeArrowheads="1"/>
          </p:cNvSpPr>
          <p:nvPr/>
        </p:nvSpPr>
        <p:spPr bwMode="auto">
          <a:xfrm>
            <a:off x="6235700" y="3941763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1" name="Oval 701"/>
          <p:cNvSpPr>
            <a:spLocks noChangeArrowheads="1"/>
          </p:cNvSpPr>
          <p:nvPr/>
        </p:nvSpPr>
        <p:spPr bwMode="auto">
          <a:xfrm>
            <a:off x="6311900" y="3894138"/>
            <a:ext cx="88900" cy="936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2" name="Oval 702"/>
          <p:cNvSpPr>
            <a:spLocks noChangeArrowheads="1"/>
          </p:cNvSpPr>
          <p:nvPr/>
        </p:nvSpPr>
        <p:spPr bwMode="auto">
          <a:xfrm>
            <a:off x="6400800" y="3881438"/>
            <a:ext cx="88900" cy="8413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3" name="Oval 703"/>
          <p:cNvSpPr>
            <a:spLocks noChangeArrowheads="1"/>
          </p:cNvSpPr>
          <p:nvPr/>
        </p:nvSpPr>
        <p:spPr bwMode="auto">
          <a:xfrm>
            <a:off x="6489700" y="3870325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4" name="Oval 704"/>
          <p:cNvSpPr>
            <a:spLocks noChangeArrowheads="1"/>
          </p:cNvSpPr>
          <p:nvPr/>
        </p:nvSpPr>
        <p:spPr bwMode="auto">
          <a:xfrm>
            <a:off x="6591300" y="3870325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5" name="Oval 705"/>
          <p:cNvSpPr>
            <a:spLocks noChangeArrowheads="1"/>
          </p:cNvSpPr>
          <p:nvPr/>
        </p:nvSpPr>
        <p:spPr bwMode="auto">
          <a:xfrm>
            <a:off x="6680200" y="3894138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6" name="Oval 706"/>
          <p:cNvSpPr>
            <a:spLocks noChangeArrowheads="1"/>
          </p:cNvSpPr>
          <p:nvPr/>
        </p:nvSpPr>
        <p:spPr bwMode="auto">
          <a:xfrm>
            <a:off x="6756400" y="3941763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7" name="Oval 707"/>
          <p:cNvSpPr>
            <a:spLocks noChangeArrowheads="1"/>
          </p:cNvSpPr>
          <p:nvPr/>
        </p:nvSpPr>
        <p:spPr bwMode="auto">
          <a:xfrm>
            <a:off x="6819900" y="4000500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8" name="Oval 708"/>
          <p:cNvSpPr>
            <a:spLocks noChangeArrowheads="1"/>
          </p:cNvSpPr>
          <p:nvPr/>
        </p:nvSpPr>
        <p:spPr bwMode="auto">
          <a:xfrm>
            <a:off x="6858000" y="4071938"/>
            <a:ext cx="101600" cy="936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9" name="Line 709"/>
          <p:cNvSpPr>
            <a:spLocks noChangeShapeType="1"/>
          </p:cNvSpPr>
          <p:nvPr/>
        </p:nvSpPr>
        <p:spPr bwMode="auto">
          <a:xfrm>
            <a:off x="2895600" y="1092200"/>
            <a:ext cx="12700" cy="201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0" name="Line 710"/>
          <p:cNvSpPr>
            <a:spLocks noChangeShapeType="1"/>
          </p:cNvSpPr>
          <p:nvPr/>
        </p:nvSpPr>
        <p:spPr bwMode="auto">
          <a:xfrm>
            <a:off x="6692900" y="1389063"/>
            <a:ext cx="1588" cy="2238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1" name="Line 711"/>
          <p:cNvSpPr>
            <a:spLocks noChangeShapeType="1"/>
          </p:cNvSpPr>
          <p:nvPr/>
        </p:nvSpPr>
        <p:spPr bwMode="auto">
          <a:xfrm>
            <a:off x="4330700" y="1411288"/>
            <a:ext cx="1588" cy="225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2" name="Line 712"/>
          <p:cNvSpPr>
            <a:spLocks noChangeShapeType="1"/>
          </p:cNvSpPr>
          <p:nvPr/>
        </p:nvSpPr>
        <p:spPr bwMode="auto">
          <a:xfrm flipH="1">
            <a:off x="2425700" y="1743075"/>
            <a:ext cx="38100" cy="2127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3" name="Line 713"/>
          <p:cNvSpPr>
            <a:spLocks noChangeShapeType="1"/>
          </p:cNvSpPr>
          <p:nvPr/>
        </p:nvSpPr>
        <p:spPr bwMode="auto">
          <a:xfrm flipH="1">
            <a:off x="6946900" y="1873250"/>
            <a:ext cx="21590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4" name="Line 714"/>
          <p:cNvSpPr>
            <a:spLocks noChangeShapeType="1"/>
          </p:cNvSpPr>
          <p:nvPr/>
        </p:nvSpPr>
        <p:spPr bwMode="auto">
          <a:xfrm>
            <a:off x="4902200" y="2038350"/>
            <a:ext cx="1588" cy="260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5" name="Line 715"/>
          <p:cNvSpPr>
            <a:spLocks noChangeShapeType="1"/>
          </p:cNvSpPr>
          <p:nvPr/>
        </p:nvSpPr>
        <p:spPr bwMode="auto">
          <a:xfrm>
            <a:off x="5461000" y="2405063"/>
            <a:ext cx="1588" cy="2365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6" name="Line 716"/>
          <p:cNvSpPr>
            <a:spLocks noChangeShapeType="1"/>
          </p:cNvSpPr>
          <p:nvPr/>
        </p:nvSpPr>
        <p:spPr bwMode="auto">
          <a:xfrm flipH="1">
            <a:off x="6134100" y="2759075"/>
            <a:ext cx="12700" cy="2492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6887" name="Oval 717"/>
          <p:cNvSpPr>
            <a:spLocks noChangeArrowheads="1"/>
          </p:cNvSpPr>
          <p:nvPr/>
        </p:nvSpPr>
        <p:spPr bwMode="auto">
          <a:xfrm>
            <a:off x="4940300" y="4165600"/>
            <a:ext cx="88900" cy="825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88" name="Oval 718"/>
          <p:cNvSpPr>
            <a:spLocks noChangeArrowheads="1"/>
          </p:cNvSpPr>
          <p:nvPr/>
        </p:nvSpPr>
        <p:spPr bwMode="auto">
          <a:xfrm>
            <a:off x="3302000" y="6399213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89" name="Oval 719"/>
          <p:cNvSpPr>
            <a:spLocks noChangeArrowheads="1"/>
          </p:cNvSpPr>
          <p:nvPr/>
        </p:nvSpPr>
        <p:spPr bwMode="auto">
          <a:xfrm>
            <a:off x="3390900" y="6399213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90" name="Oval 720"/>
          <p:cNvSpPr>
            <a:spLocks noChangeArrowheads="1"/>
          </p:cNvSpPr>
          <p:nvPr/>
        </p:nvSpPr>
        <p:spPr bwMode="auto">
          <a:xfrm>
            <a:off x="3581400" y="6399213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91" name="Oval 721"/>
          <p:cNvSpPr>
            <a:spLocks noChangeArrowheads="1"/>
          </p:cNvSpPr>
          <p:nvPr/>
        </p:nvSpPr>
        <p:spPr bwMode="auto">
          <a:xfrm>
            <a:off x="3670300" y="6399213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92" name="Oval 722"/>
          <p:cNvSpPr>
            <a:spLocks noChangeArrowheads="1"/>
          </p:cNvSpPr>
          <p:nvPr/>
        </p:nvSpPr>
        <p:spPr bwMode="auto">
          <a:xfrm>
            <a:off x="3759200" y="6399213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93" name="Oval 723"/>
          <p:cNvSpPr>
            <a:spLocks noChangeArrowheads="1"/>
          </p:cNvSpPr>
          <p:nvPr/>
        </p:nvSpPr>
        <p:spPr bwMode="auto">
          <a:xfrm>
            <a:off x="3860800" y="6399213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94" name="Oval 724"/>
          <p:cNvSpPr>
            <a:spLocks noChangeArrowheads="1"/>
          </p:cNvSpPr>
          <p:nvPr/>
        </p:nvSpPr>
        <p:spPr bwMode="auto">
          <a:xfrm>
            <a:off x="3949700" y="6399213"/>
            <a:ext cx="101600" cy="952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0853" name="Text Box 725"/>
          <p:cNvSpPr txBox="1">
            <a:spLocks noChangeArrowheads="1"/>
          </p:cNvSpPr>
          <p:nvPr/>
        </p:nvSpPr>
        <p:spPr bwMode="auto">
          <a:xfrm>
            <a:off x="2667000" y="228600"/>
            <a:ext cx="423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The Mouse LH Receptor</a:t>
            </a:r>
            <a:endParaRPr lang="fi-FI" sz="2400">
              <a:latin typeface="Times" charset="0"/>
            </a:endParaRPr>
          </a:p>
        </p:txBody>
      </p:sp>
      <p:sp>
        <p:nvSpPr>
          <p:cNvPr id="560854" name="Text Box 726"/>
          <p:cNvSpPr txBox="1">
            <a:spLocks noChangeArrowheads="1"/>
          </p:cNvSpPr>
          <p:nvPr/>
        </p:nvSpPr>
        <p:spPr bwMode="auto">
          <a:xfrm>
            <a:off x="685800" y="914400"/>
            <a:ext cx="109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Extra-</a:t>
            </a:r>
          </a:p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cellular</a:t>
            </a:r>
            <a:endParaRPr lang="fi-FI" sz="2400">
              <a:latin typeface="Times" charset="0"/>
            </a:endParaRPr>
          </a:p>
        </p:txBody>
      </p:sp>
      <p:sp>
        <p:nvSpPr>
          <p:cNvPr id="560855" name="Text Box 727"/>
          <p:cNvSpPr txBox="1">
            <a:spLocks noChangeArrowheads="1"/>
          </p:cNvSpPr>
          <p:nvPr/>
        </p:nvSpPr>
        <p:spPr bwMode="auto">
          <a:xfrm>
            <a:off x="457200" y="4114800"/>
            <a:ext cx="1470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Trans-</a:t>
            </a:r>
          </a:p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membrane</a:t>
            </a:r>
            <a:endParaRPr lang="fi-FI" sz="2400">
              <a:latin typeface="Times" charset="0"/>
            </a:endParaRPr>
          </a:p>
        </p:txBody>
      </p:sp>
      <p:sp>
        <p:nvSpPr>
          <p:cNvPr id="560856" name="Text Box 728"/>
          <p:cNvSpPr txBox="1">
            <a:spLocks noChangeArrowheads="1"/>
          </p:cNvSpPr>
          <p:nvPr/>
        </p:nvSpPr>
        <p:spPr bwMode="auto">
          <a:xfrm>
            <a:off x="685800" y="5562600"/>
            <a:ext cx="109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Intra-</a:t>
            </a:r>
          </a:p>
          <a:p>
            <a:pPr eaLnBrk="0" hangingPunct="0"/>
            <a:r>
              <a:rPr lang="fi-FI" sz="24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cellular</a:t>
            </a:r>
            <a:endParaRPr lang="fi-FI" sz="2400">
              <a:latin typeface="Times" charset="0"/>
            </a:endParaRPr>
          </a:p>
        </p:txBody>
      </p:sp>
      <p:sp>
        <p:nvSpPr>
          <p:cNvPr id="560857" name="Freeform 729"/>
          <p:cNvSpPr>
            <a:spLocks/>
          </p:cNvSpPr>
          <p:nvPr/>
        </p:nvSpPr>
        <p:spPr bwMode="auto">
          <a:xfrm>
            <a:off x="2297113" y="2644775"/>
            <a:ext cx="4933950" cy="3914775"/>
          </a:xfrm>
          <a:custGeom>
            <a:avLst/>
            <a:gdLst>
              <a:gd name="T0" fmla="*/ 2147483647 w 3108"/>
              <a:gd name="T1" fmla="*/ 2147483647 h 2466"/>
              <a:gd name="T2" fmla="*/ 2147483647 w 3108"/>
              <a:gd name="T3" fmla="*/ 2147483647 h 2466"/>
              <a:gd name="T4" fmla="*/ 2147483647 w 3108"/>
              <a:gd name="T5" fmla="*/ 2147483647 h 2466"/>
              <a:gd name="T6" fmla="*/ 2147483647 w 3108"/>
              <a:gd name="T7" fmla="*/ 2147483647 h 2466"/>
              <a:gd name="T8" fmla="*/ 2147483647 w 3108"/>
              <a:gd name="T9" fmla="*/ 2147483647 h 2466"/>
              <a:gd name="T10" fmla="*/ 2147483647 w 3108"/>
              <a:gd name="T11" fmla="*/ 2147483647 h 2466"/>
              <a:gd name="T12" fmla="*/ 2147483647 w 3108"/>
              <a:gd name="T13" fmla="*/ 2147483647 h 2466"/>
              <a:gd name="T14" fmla="*/ 2147483647 w 3108"/>
              <a:gd name="T15" fmla="*/ 2147483647 h 2466"/>
              <a:gd name="T16" fmla="*/ 2147483647 w 3108"/>
              <a:gd name="T17" fmla="*/ 2147483647 h 2466"/>
              <a:gd name="T18" fmla="*/ 2147483647 w 3108"/>
              <a:gd name="T19" fmla="*/ 2147483647 h 2466"/>
              <a:gd name="T20" fmla="*/ 2147483647 w 3108"/>
              <a:gd name="T21" fmla="*/ 2147483647 h 2466"/>
              <a:gd name="T22" fmla="*/ 2147483647 w 3108"/>
              <a:gd name="T23" fmla="*/ 2147483647 h 2466"/>
              <a:gd name="T24" fmla="*/ 2147483647 w 3108"/>
              <a:gd name="T25" fmla="*/ 2147483647 h 2466"/>
              <a:gd name="T26" fmla="*/ 2147483647 w 3108"/>
              <a:gd name="T27" fmla="*/ 2147483647 h 2466"/>
              <a:gd name="T28" fmla="*/ 2147483647 w 3108"/>
              <a:gd name="T29" fmla="*/ 2147483647 h 2466"/>
              <a:gd name="T30" fmla="*/ 2147483647 w 3108"/>
              <a:gd name="T31" fmla="*/ 2147483647 h 2466"/>
              <a:gd name="T32" fmla="*/ 2147483647 w 3108"/>
              <a:gd name="T33" fmla="*/ 2147483647 h 2466"/>
              <a:gd name="T34" fmla="*/ 2147483647 w 3108"/>
              <a:gd name="T35" fmla="*/ 2147483647 h 2466"/>
              <a:gd name="T36" fmla="*/ 2147483647 w 3108"/>
              <a:gd name="T37" fmla="*/ 2147483647 h 2466"/>
              <a:gd name="T38" fmla="*/ 2147483647 w 3108"/>
              <a:gd name="T39" fmla="*/ 2147483647 h 2466"/>
              <a:gd name="T40" fmla="*/ 2147483647 w 3108"/>
              <a:gd name="T41" fmla="*/ 2147483647 h 2466"/>
              <a:gd name="T42" fmla="*/ 2147483647 w 3108"/>
              <a:gd name="T43" fmla="*/ 2147483647 h 2466"/>
              <a:gd name="T44" fmla="*/ 2147483647 w 3108"/>
              <a:gd name="T45" fmla="*/ 2147483647 h 2466"/>
              <a:gd name="T46" fmla="*/ 2147483647 w 3108"/>
              <a:gd name="T47" fmla="*/ 2147483647 h 2466"/>
              <a:gd name="T48" fmla="*/ 2147483647 w 3108"/>
              <a:gd name="T49" fmla="*/ 2147483647 h 2466"/>
              <a:gd name="T50" fmla="*/ 2147483647 w 3108"/>
              <a:gd name="T51" fmla="*/ 2147483647 h 2466"/>
              <a:gd name="T52" fmla="*/ 2147483647 w 3108"/>
              <a:gd name="T53" fmla="*/ 2147483647 h 2466"/>
              <a:gd name="T54" fmla="*/ 2147483647 w 3108"/>
              <a:gd name="T55" fmla="*/ 2147483647 h 2466"/>
              <a:gd name="T56" fmla="*/ 2147483647 w 3108"/>
              <a:gd name="T57" fmla="*/ 2147483647 h 2466"/>
              <a:gd name="T58" fmla="*/ 2147483647 w 3108"/>
              <a:gd name="T59" fmla="*/ 2147483647 h 2466"/>
              <a:gd name="T60" fmla="*/ 2147483647 w 3108"/>
              <a:gd name="T61" fmla="*/ 2147483647 h 2466"/>
              <a:gd name="T62" fmla="*/ 2147483647 w 3108"/>
              <a:gd name="T63" fmla="*/ 2147483647 h 2466"/>
              <a:gd name="T64" fmla="*/ 2147483647 w 3108"/>
              <a:gd name="T65" fmla="*/ 2147483647 h 2466"/>
              <a:gd name="T66" fmla="*/ 2147483647 w 3108"/>
              <a:gd name="T67" fmla="*/ 2147483647 h 2466"/>
              <a:gd name="T68" fmla="*/ 2147483647 w 3108"/>
              <a:gd name="T69" fmla="*/ 2147483647 h 2466"/>
              <a:gd name="T70" fmla="*/ 2147483647 w 3108"/>
              <a:gd name="T71" fmla="*/ 2147483647 h 2466"/>
              <a:gd name="T72" fmla="*/ 2147483647 w 3108"/>
              <a:gd name="T73" fmla="*/ 2147483647 h 2466"/>
              <a:gd name="T74" fmla="*/ 2147483647 w 3108"/>
              <a:gd name="T75" fmla="*/ 2147483647 h 2466"/>
              <a:gd name="T76" fmla="*/ 2147483647 w 3108"/>
              <a:gd name="T77" fmla="*/ 2147483647 h 2466"/>
              <a:gd name="T78" fmla="*/ 2147483647 w 3108"/>
              <a:gd name="T79" fmla="*/ 2147483647 h 2466"/>
              <a:gd name="T80" fmla="*/ 2147483647 w 3108"/>
              <a:gd name="T81" fmla="*/ 2147483647 h 2466"/>
              <a:gd name="T82" fmla="*/ 2147483647 w 3108"/>
              <a:gd name="T83" fmla="*/ 2147483647 h 2466"/>
              <a:gd name="T84" fmla="*/ 2147483647 w 3108"/>
              <a:gd name="T85" fmla="*/ 2147483647 h 2466"/>
              <a:gd name="T86" fmla="*/ 2147483647 w 3108"/>
              <a:gd name="T87" fmla="*/ 2147483647 h 2466"/>
              <a:gd name="T88" fmla="*/ 2147483647 w 3108"/>
              <a:gd name="T89" fmla="*/ 2147483647 h 2466"/>
              <a:gd name="T90" fmla="*/ 2147483647 w 3108"/>
              <a:gd name="T91" fmla="*/ 2147483647 h 2466"/>
              <a:gd name="T92" fmla="*/ 2147483647 w 3108"/>
              <a:gd name="T93" fmla="*/ 2147483647 h 2466"/>
              <a:gd name="T94" fmla="*/ 2147483647 w 3108"/>
              <a:gd name="T95" fmla="*/ 2147483647 h 2466"/>
              <a:gd name="T96" fmla="*/ 2147483647 w 3108"/>
              <a:gd name="T97" fmla="*/ 2147483647 h 2466"/>
              <a:gd name="T98" fmla="*/ 2147483647 w 3108"/>
              <a:gd name="T99" fmla="*/ 2147483647 h 2466"/>
              <a:gd name="T100" fmla="*/ 2147483647 w 3108"/>
              <a:gd name="T101" fmla="*/ 2147483647 h 2466"/>
              <a:gd name="T102" fmla="*/ 2147483647 w 3108"/>
              <a:gd name="T103" fmla="*/ 2147483647 h 2466"/>
              <a:gd name="T104" fmla="*/ 2147483647 w 3108"/>
              <a:gd name="T105" fmla="*/ 2147483647 h 2466"/>
              <a:gd name="T106" fmla="*/ 2147483647 w 3108"/>
              <a:gd name="T107" fmla="*/ 2147483647 h 2466"/>
              <a:gd name="T108" fmla="*/ 2147483647 w 3108"/>
              <a:gd name="T109" fmla="*/ 2147483647 h 2466"/>
              <a:gd name="T110" fmla="*/ 2147483647 w 3108"/>
              <a:gd name="T111" fmla="*/ 2147483647 h 246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08"/>
              <a:gd name="T169" fmla="*/ 0 h 2466"/>
              <a:gd name="T170" fmla="*/ 3108 w 3108"/>
              <a:gd name="T171" fmla="*/ 2466 h 246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08" h="2466">
                <a:moveTo>
                  <a:pt x="64" y="76"/>
                </a:moveTo>
                <a:cubicBezTo>
                  <a:pt x="168" y="68"/>
                  <a:pt x="253" y="57"/>
                  <a:pt x="357" y="67"/>
                </a:cubicBezTo>
                <a:cubicBezTo>
                  <a:pt x="425" y="89"/>
                  <a:pt x="490" y="115"/>
                  <a:pt x="562" y="130"/>
                </a:cubicBezTo>
                <a:cubicBezTo>
                  <a:pt x="603" y="124"/>
                  <a:pt x="645" y="123"/>
                  <a:pt x="686" y="112"/>
                </a:cubicBezTo>
                <a:cubicBezTo>
                  <a:pt x="741" y="96"/>
                  <a:pt x="766" y="61"/>
                  <a:pt x="811" y="32"/>
                </a:cubicBezTo>
                <a:cubicBezTo>
                  <a:pt x="1036" y="41"/>
                  <a:pt x="1260" y="52"/>
                  <a:pt x="1486" y="41"/>
                </a:cubicBezTo>
                <a:cubicBezTo>
                  <a:pt x="1652" y="19"/>
                  <a:pt x="1765" y="18"/>
                  <a:pt x="1957" y="14"/>
                </a:cubicBezTo>
                <a:cubicBezTo>
                  <a:pt x="1998" y="0"/>
                  <a:pt x="2024" y="19"/>
                  <a:pt x="2064" y="23"/>
                </a:cubicBezTo>
                <a:cubicBezTo>
                  <a:pt x="2123" y="28"/>
                  <a:pt x="2182" y="28"/>
                  <a:pt x="2242" y="32"/>
                </a:cubicBezTo>
                <a:cubicBezTo>
                  <a:pt x="2271" y="34"/>
                  <a:pt x="2301" y="38"/>
                  <a:pt x="2331" y="41"/>
                </a:cubicBezTo>
                <a:cubicBezTo>
                  <a:pt x="2342" y="45"/>
                  <a:pt x="2387" y="59"/>
                  <a:pt x="2393" y="67"/>
                </a:cubicBezTo>
                <a:cubicBezTo>
                  <a:pt x="2434" y="121"/>
                  <a:pt x="2394" y="106"/>
                  <a:pt x="2420" y="147"/>
                </a:cubicBezTo>
                <a:cubicBezTo>
                  <a:pt x="2443" y="184"/>
                  <a:pt x="2429" y="166"/>
                  <a:pt x="2464" y="201"/>
                </a:cubicBezTo>
                <a:cubicBezTo>
                  <a:pt x="2469" y="221"/>
                  <a:pt x="2489" y="303"/>
                  <a:pt x="2500" y="316"/>
                </a:cubicBezTo>
                <a:cubicBezTo>
                  <a:pt x="2513" y="330"/>
                  <a:pt x="2577" y="365"/>
                  <a:pt x="2597" y="378"/>
                </a:cubicBezTo>
                <a:cubicBezTo>
                  <a:pt x="2624" y="395"/>
                  <a:pt x="2677" y="432"/>
                  <a:pt x="2677" y="432"/>
                </a:cubicBezTo>
                <a:cubicBezTo>
                  <a:pt x="2695" y="485"/>
                  <a:pt x="2672" y="431"/>
                  <a:pt x="2722" y="494"/>
                </a:cubicBezTo>
                <a:cubicBezTo>
                  <a:pt x="2732" y="507"/>
                  <a:pt x="2737" y="524"/>
                  <a:pt x="2749" y="538"/>
                </a:cubicBezTo>
                <a:cubicBezTo>
                  <a:pt x="2791" y="587"/>
                  <a:pt x="2860" y="627"/>
                  <a:pt x="2909" y="672"/>
                </a:cubicBezTo>
                <a:cubicBezTo>
                  <a:pt x="3011" y="766"/>
                  <a:pt x="2941" y="719"/>
                  <a:pt x="3024" y="770"/>
                </a:cubicBezTo>
                <a:cubicBezTo>
                  <a:pt x="3030" y="787"/>
                  <a:pt x="3031" y="807"/>
                  <a:pt x="3042" y="823"/>
                </a:cubicBezTo>
                <a:cubicBezTo>
                  <a:pt x="3053" y="840"/>
                  <a:pt x="3070" y="855"/>
                  <a:pt x="3077" y="876"/>
                </a:cubicBezTo>
                <a:cubicBezTo>
                  <a:pt x="3087" y="908"/>
                  <a:pt x="3093" y="941"/>
                  <a:pt x="3104" y="974"/>
                </a:cubicBezTo>
                <a:cubicBezTo>
                  <a:pt x="3091" y="1159"/>
                  <a:pt x="3108" y="1336"/>
                  <a:pt x="3095" y="1525"/>
                </a:cubicBezTo>
                <a:cubicBezTo>
                  <a:pt x="3092" y="1558"/>
                  <a:pt x="3066" y="1615"/>
                  <a:pt x="3060" y="1650"/>
                </a:cubicBezTo>
                <a:cubicBezTo>
                  <a:pt x="3051" y="1770"/>
                  <a:pt x="3037" y="1887"/>
                  <a:pt x="3015" y="2005"/>
                </a:cubicBezTo>
                <a:cubicBezTo>
                  <a:pt x="3005" y="2055"/>
                  <a:pt x="3005" y="2107"/>
                  <a:pt x="2989" y="2156"/>
                </a:cubicBezTo>
                <a:cubicBezTo>
                  <a:pt x="2986" y="2165"/>
                  <a:pt x="2987" y="2177"/>
                  <a:pt x="2980" y="2183"/>
                </a:cubicBezTo>
                <a:cubicBezTo>
                  <a:pt x="2964" y="2194"/>
                  <a:pt x="2941" y="2190"/>
                  <a:pt x="2926" y="2201"/>
                </a:cubicBezTo>
                <a:cubicBezTo>
                  <a:pt x="2843" y="2255"/>
                  <a:pt x="2801" y="2254"/>
                  <a:pt x="2695" y="2263"/>
                </a:cubicBezTo>
                <a:cubicBezTo>
                  <a:pt x="2618" y="2289"/>
                  <a:pt x="2724" y="2250"/>
                  <a:pt x="2642" y="2290"/>
                </a:cubicBezTo>
                <a:cubicBezTo>
                  <a:pt x="2613" y="2303"/>
                  <a:pt x="2538" y="2305"/>
                  <a:pt x="2526" y="2307"/>
                </a:cubicBezTo>
                <a:cubicBezTo>
                  <a:pt x="2422" y="2333"/>
                  <a:pt x="2311" y="2340"/>
                  <a:pt x="2206" y="2352"/>
                </a:cubicBezTo>
                <a:cubicBezTo>
                  <a:pt x="2112" y="2384"/>
                  <a:pt x="2011" y="2377"/>
                  <a:pt x="1913" y="2387"/>
                </a:cubicBezTo>
                <a:cubicBezTo>
                  <a:pt x="1848" y="2408"/>
                  <a:pt x="1776" y="2404"/>
                  <a:pt x="1709" y="2414"/>
                </a:cubicBezTo>
                <a:cubicBezTo>
                  <a:pt x="1631" y="2439"/>
                  <a:pt x="1720" y="2414"/>
                  <a:pt x="1540" y="2414"/>
                </a:cubicBezTo>
                <a:cubicBezTo>
                  <a:pt x="1507" y="2414"/>
                  <a:pt x="1474" y="2420"/>
                  <a:pt x="1442" y="2423"/>
                </a:cubicBezTo>
                <a:cubicBezTo>
                  <a:pt x="1312" y="2466"/>
                  <a:pt x="917" y="2426"/>
                  <a:pt x="802" y="2423"/>
                </a:cubicBezTo>
                <a:cubicBezTo>
                  <a:pt x="673" y="2380"/>
                  <a:pt x="619" y="2397"/>
                  <a:pt x="517" y="2432"/>
                </a:cubicBezTo>
                <a:cubicBezTo>
                  <a:pt x="434" y="2419"/>
                  <a:pt x="361" y="2403"/>
                  <a:pt x="277" y="2396"/>
                </a:cubicBezTo>
                <a:cubicBezTo>
                  <a:pt x="226" y="2292"/>
                  <a:pt x="281" y="2378"/>
                  <a:pt x="215" y="2325"/>
                </a:cubicBezTo>
                <a:cubicBezTo>
                  <a:pt x="195" y="2309"/>
                  <a:pt x="162" y="2272"/>
                  <a:pt x="162" y="2272"/>
                </a:cubicBezTo>
                <a:cubicBezTo>
                  <a:pt x="159" y="2263"/>
                  <a:pt x="154" y="2254"/>
                  <a:pt x="153" y="2245"/>
                </a:cubicBezTo>
                <a:cubicBezTo>
                  <a:pt x="148" y="2221"/>
                  <a:pt x="150" y="2196"/>
                  <a:pt x="144" y="2174"/>
                </a:cubicBezTo>
                <a:cubicBezTo>
                  <a:pt x="135" y="2146"/>
                  <a:pt x="120" y="2120"/>
                  <a:pt x="109" y="2094"/>
                </a:cubicBezTo>
                <a:cubicBezTo>
                  <a:pt x="88" y="1974"/>
                  <a:pt x="109" y="2121"/>
                  <a:pt x="109" y="1943"/>
                </a:cubicBezTo>
                <a:cubicBezTo>
                  <a:pt x="109" y="1882"/>
                  <a:pt x="93" y="1815"/>
                  <a:pt x="82" y="1756"/>
                </a:cubicBezTo>
                <a:cubicBezTo>
                  <a:pt x="75" y="1623"/>
                  <a:pt x="53" y="1511"/>
                  <a:pt x="37" y="1383"/>
                </a:cubicBezTo>
                <a:cubicBezTo>
                  <a:pt x="40" y="1273"/>
                  <a:pt x="38" y="1163"/>
                  <a:pt x="46" y="1054"/>
                </a:cubicBezTo>
                <a:cubicBezTo>
                  <a:pt x="47" y="1035"/>
                  <a:pt x="64" y="1001"/>
                  <a:pt x="64" y="1001"/>
                </a:cubicBezTo>
                <a:cubicBezTo>
                  <a:pt x="47" y="809"/>
                  <a:pt x="0" y="612"/>
                  <a:pt x="64" y="423"/>
                </a:cubicBezTo>
                <a:cubicBezTo>
                  <a:pt x="53" y="372"/>
                  <a:pt x="55" y="330"/>
                  <a:pt x="73" y="281"/>
                </a:cubicBezTo>
                <a:cubicBezTo>
                  <a:pt x="70" y="260"/>
                  <a:pt x="64" y="239"/>
                  <a:pt x="64" y="218"/>
                </a:cubicBezTo>
                <a:cubicBezTo>
                  <a:pt x="64" y="188"/>
                  <a:pt x="68" y="159"/>
                  <a:pt x="73" y="130"/>
                </a:cubicBezTo>
                <a:cubicBezTo>
                  <a:pt x="74" y="117"/>
                  <a:pt x="84" y="106"/>
                  <a:pt x="82" y="94"/>
                </a:cubicBezTo>
                <a:cubicBezTo>
                  <a:pt x="80" y="85"/>
                  <a:pt x="70" y="82"/>
                  <a:pt x="64" y="76"/>
                </a:cubicBezTo>
                <a:close/>
              </a:path>
            </a:pathLst>
          </a:custGeom>
          <a:solidFill>
            <a:srgbClr val="FFFE5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0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g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400" y="1430338"/>
            <a:ext cx="6637338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032000" y="4953000"/>
            <a:ext cx="7588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800">
                <a:latin typeface="Times" charset="0"/>
              </a:rPr>
              <a:t>-/-</a:t>
            </a:r>
            <a:endParaRPr lang="fi-FI" sz="2400">
              <a:latin typeface="Times" charset="0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773863" y="4953000"/>
            <a:ext cx="1041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800">
                <a:latin typeface="Times" charset="0"/>
              </a:rPr>
              <a:t>+/+</a:t>
            </a:r>
            <a:endParaRPr lang="fi-FI" sz="2400">
              <a:latin typeface="Times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267200" y="53340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Vagina</a:t>
            </a:r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3522663" y="5562600"/>
            <a:ext cx="676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5283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198938" y="3733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Uterus</a:t>
            </a:r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 flipH="1">
            <a:off x="3386138" y="3962400"/>
            <a:ext cx="74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>
            <a:off x="5148263" y="3962400"/>
            <a:ext cx="541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132263" y="28194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" charset="0"/>
              </a:rPr>
              <a:t>Ovary</a:t>
            </a:r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H="1" flipV="1">
            <a:off x="3929063" y="2438400"/>
            <a:ext cx="2698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 flipV="1">
            <a:off x="4808538" y="2514600"/>
            <a:ext cx="271462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0878" name="Text Box 14"/>
          <p:cNvSpPr txBox="1">
            <a:spLocks noChangeArrowheads="1"/>
          </p:cNvSpPr>
          <p:nvPr/>
        </p:nvSpPr>
        <p:spPr bwMode="auto">
          <a:xfrm>
            <a:off x="252413" y="381000"/>
            <a:ext cx="8951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i-FI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 AND ACCESSORY SEX ORGANS OF WILD-TYPE (+/+)</a:t>
            </a:r>
          </a:p>
          <a:p>
            <a:pPr algn="ctr" eaLnBrk="0" hangingPunct="0"/>
            <a:r>
              <a:rPr lang="fi-FI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AND LuRKO (-/-) FEMALE MICE</a:t>
            </a:r>
            <a:endParaRPr lang="fi-FI" sz="2400">
              <a:latin typeface="Times" charset="0"/>
            </a:endParaRPr>
          </a:p>
        </p:txBody>
      </p:sp>
      <p:sp>
        <p:nvSpPr>
          <p:cNvPr id="420879" name="Text Box 15"/>
          <p:cNvSpPr txBox="1">
            <a:spLocks noChangeArrowheads="1"/>
          </p:cNvSpPr>
          <p:nvPr/>
        </p:nvSpPr>
        <p:spPr bwMode="auto">
          <a:xfrm>
            <a:off x="60325" y="6170613"/>
            <a:ext cx="1460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F88FFF"/>
                </a:solidFill>
                <a:latin typeface="Times" charset="0"/>
              </a:rPr>
              <a:t>Zhang et al</a:t>
            </a:r>
            <a:r>
              <a:rPr lang="en-US" sz="1600">
                <a:solidFill>
                  <a:srgbClr val="F88FFF"/>
                </a:solidFill>
                <a:latin typeface="Times" charset="0"/>
              </a:rPr>
              <a:t>. </a:t>
            </a:r>
          </a:p>
          <a:p>
            <a:pPr eaLnBrk="0" hangingPunct="0"/>
            <a:r>
              <a:rPr lang="en-US" sz="1600">
                <a:solidFill>
                  <a:srgbClr val="F88FFF"/>
                </a:solidFill>
                <a:latin typeface="Times" charset="0"/>
              </a:rPr>
              <a:t>Mol Endo 2001</a:t>
            </a:r>
            <a:endParaRPr lang="en-US" sz="16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g3B-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600200"/>
            <a:ext cx="44196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595438" y="381000"/>
            <a:ext cx="635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i-FI" sz="2400" b="1">
                <a:solidFill>
                  <a:srgbClr val="FFFF00"/>
                </a:solidFill>
                <a:latin typeface="Times" charset="0"/>
              </a:rPr>
              <a:t>OVARIAN AND UTERINE HISTOLOGY OF </a:t>
            </a:r>
          </a:p>
          <a:p>
            <a:pPr algn="ctr" eaLnBrk="0" hangingPunct="0"/>
            <a:r>
              <a:rPr lang="fi-FI" sz="2400" b="1">
                <a:solidFill>
                  <a:srgbClr val="FFFF00"/>
                </a:solidFill>
                <a:latin typeface="Times" charset="0"/>
              </a:rPr>
              <a:t>WILD-TYPE (+/+) AND LuRKO (-/-) MICE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124200" y="990600"/>
            <a:ext cx="663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000" b="1">
                <a:solidFill>
                  <a:schemeClr val="bg1"/>
                </a:solidFill>
                <a:latin typeface="Times" charset="0"/>
              </a:rPr>
              <a:t>-/-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5410200" y="990600"/>
            <a:ext cx="904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000" b="1">
                <a:solidFill>
                  <a:schemeClr val="bg1"/>
                </a:solidFill>
                <a:latin typeface="Times" charset="0"/>
              </a:rPr>
              <a:t>+/+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838200" y="16002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Ovary</a:t>
            </a:r>
            <a:endParaRPr lang="fi-FI" sz="2400">
              <a:latin typeface="Times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38200" y="4495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Uterus</a:t>
            </a:r>
            <a:endParaRPr lang="fi-FI" sz="2400">
              <a:latin typeface="Times" charset="0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6019800" y="6096000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Bar = 100 </a:t>
            </a:r>
            <a:r>
              <a:rPr lang="fi-FI" sz="24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fi-FI" sz="2400">
                <a:solidFill>
                  <a:schemeClr val="bg1"/>
                </a:solidFill>
                <a:latin typeface="Times" charset="0"/>
              </a:rPr>
              <a:t>m</a:t>
            </a:r>
          </a:p>
        </p:txBody>
      </p:sp>
      <p:sp>
        <p:nvSpPr>
          <p:cNvPr id="422921" name="Rectangle 9"/>
          <p:cNvSpPr>
            <a:spLocks noChangeArrowheads="1"/>
          </p:cNvSpPr>
          <p:nvPr/>
        </p:nvSpPr>
        <p:spPr bwMode="auto">
          <a:xfrm>
            <a:off x="152400" y="6400800"/>
            <a:ext cx="248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i="1">
                <a:solidFill>
                  <a:srgbClr val="F88FFF"/>
                </a:solidFill>
                <a:latin typeface="Times" charset="0"/>
                <a:ea typeface="Arial" charset="0"/>
              </a:rPr>
              <a:t>Zhang et al</a:t>
            </a:r>
            <a:r>
              <a:rPr lang="en-US" sz="1600">
                <a:solidFill>
                  <a:srgbClr val="F88FFF"/>
                </a:solidFill>
                <a:latin typeface="Times" charset="0"/>
                <a:ea typeface="Arial" charset="0"/>
              </a:rPr>
              <a:t>. Mol Endo 2001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4572000" y="1524000"/>
            <a:ext cx="304800" cy="4572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44000" cy="68818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577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3600">
                <a:solidFill>
                  <a:srgbClr val="ED181E"/>
                </a:solidFill>
                <a:latin typeface="Times" charset="0"/>
              </a:rPr>
              <a:t>Inactivating Mutations of the GnRH Receptor</a:t>
            </a:r>
            <a:endParaRPr lang="fi-FI" sz="2400">
              <a:solidFill>
                <a:srgbClr val="ED181E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g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400" y="1371600"/>
            <a:ext cx="67056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7648575" y="0"/>
            <a:ext cx="78105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84150" y="381000"/>
            <a:ext cx="8951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i-FI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GONADS AND ACCESSORY SEX ORGANS OF WILD-TYPE (+/+)</a:t>
            </a:r>
          </a:p>
          <a:p>
            <a:pPr algn="ctr" eaLnBrk="0" hangingPunct="0"/>
            <a:r>
              <a:rPr lang="fi-FI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AND LuRKO (-/-) MALE MICE</a:t>
            </a:r>
            <a:endParaRPr lang="fi-FI" sz="240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424965" name="Rectangle 5"/>
          <p:cNvSpPr>
            <a:spLocks noChangeArrowheads="1"/>
          </p:cNvSpPr>
          <p:nvPr/>
        </p:nvSpPr>
        <p:spPr bwMode="auto">
          <a:xfrm>
            <a:off x="6654800" y="6521450"/>
            <a:ext cx="248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i="1">
                <a:solidFill>
                  <a:srgbClr val="F88FFF"/>
                </a:solidFill>
                <a:latin typeface="Times" charset="0"/>
                <a:ea typeface="Arial" charset="0"/>
              </a:rPr>
              <a:t>Zhang et al</a:t>
            </a:r>
            <a:r>
              <a:rPr lang="en-US" sz="1600">
                <a:solidFill>
                  <a:srgbClr val="F88FFF"/>
                </a:solidFill>
                <a:latin typeface="Times" charset="0"/>
                <a:ea typeface="Arial" charset="0"/>
              </a:rPr>
              <a:t>. Mol Endo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g2B-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981200"/>
            <a:ext cx="51054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059363" y="6145213"/>
            <a:ext cx="1893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Bar = 100 </a:t>
            </a:r>
            <a:r>
              <a:rPr lang="fi-FI" sz="24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fi-FI" sz="2400">
                <a:solidFill>
                  <a:schemeClr val="bg1"/>
                </a:solidFill>
                <a:latin typeface="Times" charset="0"/>
              </a:rPr>
              <a:t>m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14400" y="1981200"/>
            <a:ext cx="79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Neo-</a:t>
            </a:r>
          </a:p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natal</a:t>
            </a:r>
            <a:endParaRPr lang="fi-FI" sz="2400">
              <a:latin typeface="Times" charset="0"/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838200" y="3352800"/>
            <a:ext cx="1474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i-FI" sz="2400">
                <a:solidFill>
                  <a:schemeClr val="bg1"/>
                </a:solidFill>
                <a:latin typeface="Times" charset="0"/>
              </a:rPr>
              <a:t>Adult</a:t>
            </a:r>
            <a:endParaRPr lang="fi-FI" sz="2400">
              <a:latin typeface="Times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590800" y="1295400"/>
            <a:ext cx="663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000" b="1">
                <a:solidFill>
                  <a:schemeClr val="bg1"/>
                </a:solidFill>
                <a:latin typeface="Times" charset="0"/>
              </a:rPr>
              <a:t>-/-</a:t>
            </a:r>
            <a:endParaRPr lang="fi-FI" sz="2400">
              <a:latin typeface="Times" charset="0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638800" y="1295400"/>
            <a:ext cx="904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i-FI" sz="4000" b="1">
                <a:solidFill>
                  <a:schemeClr val="bg1"/>
                </a:solidFill>
                <a:latin typeface="Times" charset="0"/>
              </a:rPr>
              <a:t>+/+</a:t>
            </a:r>
            <a:endParaRPr lang="fi-FI" sz="2400">
              <a:latin typeface="Times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793875" y="508000"/>
            <a:ext cx="6008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i-FI" sz="2400" b="1">
                <a:solidFill>
                  <a:srgbClr val="FFFF00"/>
                </a:solidFill>
                <a:latin typeface="Times" charset="0"/>
              </a:rPr>
              <a:t>TESTICULAR HISTOLOGY OF </a:t>
            </a:r>
          </a:p>
          <a:p>
            <a:pPr algn="ctr" eaLnBrk="0" hangingPunct="0"/>
            <a:r>
              <a:rPr lang="fi-FI" sz="2400" b="1">
                <a:solidFill>
                  <a:srgbClr val="FFFF00"/>
                </a:solidFill>
                <a:latin typeface="Times" charset="0"/>
              </a:rPr>
              <a:t>WILD-TYPE (+/+) AND LuRKO (-/-) MICE</a:t>
            </a:r>
            <a:endParaRPr lang="fi-FI" sz="240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427017" name="Rectangle 9"/>
          <p:cNvSpPr>
            <a:spLocks noChangeArrowheads="1"/>
          </p:cNvSpPr>
          <p:nvPr/>
        </p:nvSpPr>
        <p:spPr bwMode="auto">
          <a:xfrm>
            <a:off x="152400" y="6521450"/>
            <a:ext cx="248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i="1">
                <a:solidFill>
                  <a:srgbClr val="F88FFF"/>
                </a:solidFill>
                <a:latin typeface="Times" charset="0"/>
                <a:ea typeface="Arial" charset="0"/>
              </a:rPr>
              <a:t>Zhang et al</a:t>
            </a:r>
            <a:r>
              <a:rPr lang="en-US" sz="1600">
                <a:solidFill>
                  <a:srgbClr val="F88FFF"/>
                </a:solidFill>
                <a:latin typeface="Times" charset="0"/>
                <a:ea typeface="Arial" charset="0"/>
              </a:rPr>
              <a:t>. Mol Endo 2001</a:t>
            </a:r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4267200" y="1905000"/>
            <a:ext cx="533400" cy="4419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Text Box 2"/>
          <p:cNvSpPr txBox="1">
            <a:spLocks noChangeArrowheads="1"/>
          </p:cNvSpPr>
          <p:nvPr/>
        </p:nvSpPr>
        <p:spPr bwMode="auto">
          <a:xfrm>
            <a:off x="2819400" y="31750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D39"/>
                </a:solidFill>
                <a:latin typeface="Times" charset="0"/>
              </a:rPr>
              <a:t>FSH</a:t>
            </a:r>
            <a:r>
              <a:rPr lang="en-US" sz="2400">
                <a:solidFill>
                  <a:srgbClr val="FFFD39"/>
                </a:solidFill>
                <a:latin typeface="Symbol" charset="2"/>
                <a:sym typeface="Symbol" charset="2"/>
              </a:rPr>
              <a:t></a:t>
            </a:r>
            <a:r>
              <a:rPr lang="en-US" sz="2400">
                <a:solidFill>
                  <a:srgbClr val="FFFD39"/>
                </a:solidFill>
                <a:latin typeface="Times" charset="0"/>
              </a:rPr>
              <a:t>/FSHR Inactivation</a:t>
            </a:r>
            <a:endParaRPr lang="en-US" sz="2400">
              <a:latin typeface="Times" charset="0"/>
            </a:endParaRPr>
          </a:p>
        </p:txBody>
      </p:sp>
      <p:sp>
        <p:nvSpPr>
          <p:cNvPr id="497667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rgbClr val="86FF86"/>
                </a:solidFill>
                <a:latin typeface="Times" charset="0"/>
                <a:ea typeface="Arial" charset="0"/>
              </a:rPr>
              <a:t>HUMAN</a:t>
            </a:r>
          </a:p>
        </p:txBody>
      </p:sp>
      <p:sp>
        <p:nvSpPr>
          <p:cNvPr id="497668" name="Text Box 4"/>
          <p:cNvSpPr txBox="1">
            <a:spLocks noChangeArrowheads="1"/>
          </p:cNvSpPr>
          <p:nvPr/>
        </p:nvSpPr>
        <p:spPr bwMode="auto">
          <a:xfrm>
            <a:off x="5029200" y="9906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rgbClr val="86FF86"/>
                </a:solidFill>
                <a:latin typeface="Times" charset="0"/>
                <a:ea typeface="Arial" charset="0"/>
              </a:rPr>
              <a:t>MOUSE</a:t>
            </a:r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44211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80FFF4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 and</a:t>
            </a:r>
          </a:p>
          <a:p>
            <a:pPr eaLnBrk="0" hangingPunct="0"/>
            <a:r>
              <a:rPr lang="en-US" sz="2400">
                <a:solidFill>
                  <a:schemeClr val="bg1"/>
                </a:solidFill>
                <a:latin typeface="Times" charset="0"/>
              </a:rPr>
              <a:t>   maturation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reduces testis size and qualtity </a:t>
            </a:r>
          </a:p>
          <a:p>
            <a:pPr eaLnBrk="0" hangingPunct="0"/>
            <a:r>
              <a:rPr lang="en-US" sz="2400">
                <a:solidFill>
                  <a:schemeClr val="bg1"/>
                </a:solidFill>
                <a:latin typeface="Times" charset="0"/>
              </a:rPr>
              <a:t>  of sperm (FSHR)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fertility possible (FSHR)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rgbClr val="FE9FFE"/>
                </a:solidFill>
                <a:latin typeface="Times" charset="0"/>
              </a:rPr>
              <a:t> azoospermia (FSH</a:t>
            </a:r>
            <a:r>
              <a:rPr lang="en-US" sz="2400">
                <a:solidFill>
                  <a:srgbClr val="FE9FFE"/>
                </a:solidFill>
                <a:latin typeface="Symbol" charset="2"/>
                <a:sym typeface="Symbol" charset="2"/>
              </a:rPr>
              <a:t></a:t>
            </a:r>
            <a:r>
              <a:rPr lang="en-US" sz="2400">
                <a:solidFill>
                  <a:srgbClr val="FE9FFE"/>
                </a:solidFill>
                <a:latin typeface="Times" charset="0"/>
              </a:rPr>
              <a:t>)</a:t>
            </a:r>
            <a:endParaRPr lang="en-US" sz="2400">
              <a:solidFill>
                <a:schemeClr val="bg1"/>
              </a:solidFill>
              <a:latin typeface="Times" charset="0"/>
            </a:endParaRPr>
          </a:p>
          <a:p>
            <a:pPr eaLnBrk="0" hangingPunct="0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228600" y="4343400"/>
            <a:ext cx="43783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7385"/>
                </a:solidFill>
                <a:latin typeface="Times" charset="0"/>
              </a:rPr>
              <a:t>Female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sexual infantilism + infertility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 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primary/early 2nd amenorrhoea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ovaries full of immature follicles</a:t>
            </a:r>
          </a:p>
          <a:p>
            <a:pPr eaLnBrk="0" hangingPunct="0"/>
            <a:r>
              <a:rPr lang="en-US" sz="2400">
                <a:solidFill>
                  <a:srgbClr val="F40034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lack of follicular maturation</a:t>
            </a:r>
          </a:p>
        </p:txBody>
      </p:sp>
      <p:sp>
        <p:nvSpPr>
          <p:cNvPr id="497671" name="Text Box 7"/>
          <p:cNvSpPr txBox="1">
            <a:spLocks noChangeArrowheads="1"/>
          </p:cNvSpPr>
          <p:nvPr/>
        </p:nvSpPr>
        <p:spPr bwMode="auto">
          <a:xfrm>
            <a:off x="5029200" y="1524000"/>
            <a:ext cx="39052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80FFF4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 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normal sexual differentiation</a:t>
            </a:r>
          </a:p>
          <a:p>
            <a:pPr eaLnBrk="0" hangingPunct="0"/>
            <a:r>
              <a:rPr lang="en-US" sz="2400">
                <a:solidFill>
                  <a:schemeClr val="bg1"/>
                </a:solidFill>
                <a:latin typeface="Times" charset="0"/>
              </a:rPr>
              <a:t>  and maturation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reduced testis size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fertility</a:t>
            </a:r>
          </a:p>
          <a:p>
            <a:pPr eaLnBrk="0" hangingPunct="0"/>
            <a:endParaRPr lang="en-US" sz="2400">
              <a:solidFill>
                <a:schemeClr val="bg1"/>
              </a:solidFill>
              <a:latin typeface="Times" charset="0"/>
            </a:endParaRPr>
          </a:p>
          <a:p>
            <a:pPr eaLnBrk="0" hangingPunct="0"/>
            <a:r>
              <a:rPr lang="en-US" sz="2400">
                <a:latin typeface="Times" charset="0"/>
              </a:rPr>
              <a:t> </a:t>
            </a:r>
          </a:p>
        </p:txBody>
      </p:sp>
      <p:sp>
        <p:nvSpPr>
          <p:cNvPr id="497672" name="Text Box 8"/>
          <p:cNvSpPr txBox="1">
            <a:spLocks noChangeArrowheads="1"/>
          </p:cNvSpPr>
          <p:nvPr/>
        </p:nvSpPr>
        <p:spPr bwMode="auto">
          <a:xfrm>
            <a:off x="4765675" y="4343400"/>
            <a:ext cx="43783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7385"/>
                </a:solidFill>
                <a:latin typeface="Times" charset="0"/>
              </a:rPr>
              <a:t>Female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delayed vaginal opening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 estrous cycle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ovaries full of immature follicles</a:t>
            </a:r>
          </a:p>
          <a:p>
            <a:pPr eaLnBrk="0" hangingPunct="0"/>
            <a:r>
              <a:rPr lang="en-US" sz="2400">
                <a:solidFill>
                  <a:srgbClr val="F40034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lack of follicular maturation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66" grpId="0" autoUpdateAnimBg="0"/>
      <p:bldP spid="497667" grpId="0" autoUpdateAnimBg="0"/>
      <p:bldP spid="497668" grpId="0" autoUpdateAnimBg="0"/>
      <p:bldP spid="497669" grpId="0" autoUpdateAnimBg="0"/>
      <p:bldP spid="497670" grpId="0" autoUpdateAnimBg="0"/>
      <p:bldP spid="497671" grpId="0" autoUpdateAnimBg="0"/>
      <p:bldP spid="49767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2819400" y="304800"/>
            <a:ext cx="281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D39"/>
                </a:solidFill>
                <a:latin typeface="Times" charset="0"/>
              </a:rPr>
              <a:t>LH/LHR Inactivation</a:t>
            </a:r>
            <a:endParaRPr lang="en-US" sz="2400">
              <a:latin typeface="Times" charset="0"/>
            </a:endParaRPr>
          </a:p>
        </p:txBody>
      </p:sp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rgbClr val="86FF86"/>
                </a:solidFill>
                <a:latin typeface="Times" charset="0"/>
                <a:ea typeface="Arial" charset="0"/>
              </a:rPr>
              <a:t>HUMAN</a:t>
            </a:r>
          </a:p>
        </p:txBody>
      </p: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5029200" y="9906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rgbClr val="86FF86"/>
                </a:solidFill>
                <a:latin typeface="Times" charset="0"/>
                <a:ea typeface="Arial" charset="0"/>
              </a:rPr>
              <a:t>MOUSE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47577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80FFF4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pseudohermaphroditism (LHR)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 (LH</a:t>
            </a:r>
            <a:r>
              <a:rPr lang="en-US" sz="2400">
                <a:solidFill>
                  <a:schemeClr val="bg1"/>
                </a:solidFill>
                <a:latin typeface="Symbol" charset="2"/>
              </a:rPr>
              <a:t>b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)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Leydig cell hypoplasia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lack of pubertal maturation</a:t>
            </a:r>
          </a:p>
        </p:txBody>
      </p:sp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228600" y="3505200"/>
            <a:ext cx="39052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7385"/>
                </a:solidFill>
                <a:latin typeface="Times" charset="0"/>
              </a:rPr>
              <a:t>Female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delayed pubertal maturation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 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olgomenorrhea/amenorrhea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anovulatory infertility</a:t>
            </a:r>
          </a:p>
        </p:txBody>
      </p:sp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5029200" y="1447800"/>
            <a:ext cx="39052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80FFF4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 </a:t>
            </a:r>
            <a:r>
              <a:rPr lang="en-US" sz="2400">
                <a:solidFill>
                  <a:srgbClr val="F88FFF"/>
                </a:solidFill>
                <a:latin typeface="Times" charset="0"/>
              </a:rPr>
              <a:t>normal sexual differentiation</a:t>
            </a:r>
            <a:endParaRPr lang="en-US" sz="2400">
              <a:solidFill>
                <a:schemeClr val="bg1"/>
              </a:solidFill>
              <a:latin typeface="Times" charset="0"/>
            </a:endParaRP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Leydig cell hypoplasia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lack of pubertal maturation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infertility</a:t>
            </a:r>
          </a:p>
          <a:p>
            <a:pPr eaLnBrk="0" hangingPunct="0"/>
            <a:r>
              <a:rPr lang="en-US" sz="2400">
                <a:latin typeface="Times" charset="0"/>
              </a:rPr>
              <a:t> </a:t>
            </a:r>
          </a:p>
        </p:txBody>
      </p:sp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5029200" y="3505200"/>
            <a:ext cx="39052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7385"/>
                </a:solidFill>
                <a:latin typeface="Times" charset="0"/>
              </a:rPr>
              <a:t>Female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normal sexual differentiation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delayed vaginal opening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no estrous cycle</a:t>
            </a:r>
          </a:p>
          <a:p>
            <a:pPr eaLnBrk="0" hangingPunct="0"/>
            <a:r>
              <a:rPr lang="en-US" sz="2400">
                <a:solidFill>
                  <a:srgbClr val="F20016"/>
                </a:solidFill>
                <a:latin typeface="Times" charset="0"/>
              </a:rPr>
              <a:t>•</a:t>
            </a:r>
            <a:r>
              <a:rPr lang="en-US" sz="2400">
                <a:solidFill>
                  <a:schemeClr val="bg1"/>
                </a:solidFill>
                <a:latin typeface="Times" charset="0"/>
              </a:rPr>
              <a:t> anovulatory infertility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4" grpId="0" autoUpdateAnimBg="0"/>
      <p:bldP spid="499715" grpId="0" autoUpdateAnimBg="0"/>
      <p:bldP spid="499716" grpId="0" autoUpdateAnimBg="0"/>
      <p:bldP spid="499717" grpId="0" autoUpdateAnimBg="0"/>
      <p:bldP spid="499718" grpId="0" autoUpdateAnimBg="0"/>
      <p:bldP spid="499719" grpId="0" autoUpdateAnimBg="0"/>
      <p:bldP spid="499720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Oval 2"/>
          <p:cNvSpPr>
            <a:spLocks noChangeArrowheads="1"/>
          </p:cNvSpPr>
          <p:nvPr/>
        </p:nvSpPr>
        <p:spPr bwMode="auto">
          <a:xfrm flipV="1">
            <a:off x="3733800" y="2362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2895600" y="2209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1752600" y="1981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2057400" y="28194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66FF"/>
                </a:solidFill>
                <a:latin typeface="Times" charset="0"/>
              </a:rPr>
              <a:t>hCG</a:t>
            </a:r>
            <a:endParaRPr lang="fi-FI" sz="2400">
              <a:latin typeface="Times" charset="0"/>
            </a:endParaRP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V="1">
            <a:off x="2895600" y="2743200"/>
            <a:ext cx="685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4648200" y="2590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4" name="Text Box 8"/>
          <p:cNvSpPr txBox="1">
            <a:spLocks noChangeArrowheads="1"/>
          </p:cNvSpPr>
          <p:nvPr/>
        </p:nvSpPr>
        <p:spPr bwMode="auto">
          <a:xfrm>
            <a:off x="5410200" y="2362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867400" y="2590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6553200" y="2209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480267" name="Text Box 11"/>
          <p:cNvSpPr txBox="1">
            <a:spLocks noChangeArrowheads="1"/>
          </p:cNvSpPr>
          <p:nvPr/>
        </p:nvSpPr>
        <p:spPr bwMode="auto">
          <a:xfrm>
            <a:off x="212725" y="457200"/>
            <a:ext cx="8524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fi-FI" sz="24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DIFFERENT BACKUP MECHANISMS OF MALE FETAL MASCULINIZATION IN MEN AND MICE</a:t>
            </a:r>
            <a:endParaRPr lang="fi-FI" sz="2400">
              <a:latin typeface="Times" charset="0"/>
            </a:endParaRPr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3657600" y="2514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9" name="Text Box 13"/>
          <p:cNvSpPr txBox="1">
            <a:spLocks noChangeArrowheads="1"/>
          </p:cNvSpPr>
          <p:nvPr/>
        </p:nvSpPr>
        <p:spPr bwMode="auto">
          <a:xfrm>
            <a:off x="3581400" y="2057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0" name="Oval 14"/>
          <p:cNvSpPr>
            <a:spLocks noChangeArrowheads="1"/>
          </p:cNvSpPr>
          <p:nvPr/>
        </p:nvSpPr>
        <p:spPr bwMode="auto">
          <a:xfrm flipV="1">
            <a:off x="3810000" y="4648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1151" name="Line 15"/>
          <p:cNvSpPr>
            <a:spLocks noChangeShapeType="1"/>
          </p:cNvSpPr>
          <p:nvPr/>
        </p:nvSpPr>
        <p:spPr bwMode="auto">
          <a:xfrm>
            <a:off x="2971800" y="4495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2" name="Text Box 16"/>
          <p:cNvSpPr txBox="1">
            <a:spLocks noChangeArrowheads="1"/>
          </p:cNvSpPr>
          <p:nvPr/>
        </p:nvSpPr>
        <p:spPr bwMode="auto">
          <a:xfrm>
            <a:off x="1828800" y="4267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4724400" y="4876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4" name="Text Box 18"/>
          <p:cNvSpPr txBox="1">
            <a:spLocks noChangeArrowheads="1"/>
          </p:cNvSpPr>
          <p:nvPr/>
        </p:nvSpPr>
        <p:spPr bwMode="auto">
          <a:xfrm>
            <a:off x="5486400" y="4648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>
            <a:off x="5943600" y="4876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6" name="Text Box 20"/>
          <p:cNvSpPr txBox="1">
            <a:spLocks noChangeArrowheads="1"/>
          </p:cNvSpPr>
          <p:nvPr/>
        </p:nvSpPr>
        <p:spPr bwMode="auto">
          <a:xfrm>
            <a:off x="6629400" y="4495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91157" name="Rectangle 21"/>
          <p:cNvSpPr>
            <a:spLocks noChangeArrowheads="1"/>
          </p:cNvSpPr>
          <p:nvPr/>
        </p:nvSpPr>
        <p:spPr bwMode="auto">
          <a:xfrm>
            <a:off x="3733800" y="4800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8" name="Text Box 22"/>
          <p:cNvSpPr txBox="1">
            <a:spLocks noChangeArrowheads="1"/>
          </p:cNvSpPr>
          <p:nvPr/>
        </p:nvSpPr>
        <p:spPr bwMode="auto">
          <a:xfrm>
            <a:off x="3657600" y="4343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9" name="Text Box 23"/>
          <p:cNvSpPr txBox="1">
            <a:spLocks noChangeArrowheads="1"/>
          </p:cNvSpPr>
          <p:nvPr/>
        </p:nvSpPr>
        <p:spPr bwMode="auto">
          <a:xfrm>
            <a:off x="212725" y="2346325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HUMAN</a:t>
            </a:r>
            <a:endParaRPr lang="fi-FI" sz="2400">
              <a:latin typeface="Times" charset="0"/>
            </a:endParaRPr>
          </a:p>
        </p:txBody>
      </p:sp>
      <p:sp>
        <p:nvSpPr>
          <p:cNvPr id="480280" name="Text Box 24"/>
          <p:cNvSpPr txBox="1">
            <a:spLocks noChangeArrowheads="1"/>
          </p:cNvSpPr>
          <p:nvPr/>
        </p:nvSpPr>
        <p:spPr bwMode="auto">
          <a:xfrm>
            <a:off x="228600" y="48768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MOUSE</a:t>
            </a:r>
            <a:endParaRPr lang="fi-FI" sz="2400">
              <a:latin typeface="Times" charset="0"/>
            </a:endParaRPr>
          </a:p>
        </p:txBody>
      </p:sp>
      <p:sp>
        <p:nvSpPr>
          <p:cNvPr id="91161" name="Oval 25"/>
          <p:cNvSpPr>
            <a:spLocks noChangeArrowheads="1"/>
          </p:cNvSpPr>
          <p:nvPr/>
        </p:nvSpPr>
        <p:spPr bwMode="auto">
          <a:xfrm>
            <a:off x="3962400" y="5029200"/>
            <a:ext cx="1524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2" name="Oval 26"/>
          <p:cNvSpPr>
            <a:spLocks noChangeArrowheads="1"/>
          </p:cNvSpPr>
          <p:nvPr/>
        </p:nvSpPr>
        <p:spPr bwMode="auto">
          <a:xfrm>
            <a:off x="4114800" y="5029200"/>
            <a:ext cx="1524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3" name="Oval 27"/>
          <p:cNvSpPr>
            <a:spLocks noChangeArrowheads="1"/>
          </p:cNvSpPr>
          <p:nvPr/>
        </p:nvSpPr>
        <p:spPr bwMode="auto">
          <a:xfrm>
            <a:off x="4267200" y="5029200"/>
            <a:ext cx="1524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84" name="Text Box 28"/>
          <p:cNvSpPr txBox="1">
            <a:spLocks noChangeArrowheads="1"/>
          </p:cNvSpPr>
          <p:nvPr/>
        </p:nvSpPr>
        <p:spPr bwMode="auto">
          <a:xfrm>
            <a:off x="1812925" y="5470525"/>
            <a:ext cx="1335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Paracrine</a:t>
            </a:r>
          </a:p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factors</a:t>
            </a:r>
            <a:endParaRPr lang="fi-FI" sz="2400">
              <a:latin typeface="Times" charset="0"/>
            </a:endParaRPr>
          </a:p>
        </p:txBody>
      </p:sp>
      <p:sp>
        <p:nvSpPr>
          <p:cNvPr id="91165" name="Line 29"/>
          <p:cNvSpPr>
            <a:spLocks noChangeShapeType="1"/>
          </p:cNvSpPr>
          <p:nvPr/>
        </p:nvSpPr>
        <p:spPr bwMode="auto">
          <a:xfrm flipV="1">
            <a:off x="3276600" y="5257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66" name="Line 30"/>
          <p:cNvSpPr>
            <a:spLocks noChangeShapeType="1"/>
          </p:cNvSpPr>
          <p:nvPr/>
        </p:nvSpPr>
        <p:spPr bwMode="auto">
          <a:xfrm flipV="1">
            <a:off x="3276600" y="5257800"/>
            <a:ext cx="9144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67" name="Line 31"/>
          <p:cNvSpPr>
            <a:spLocks noChangeShapeType="1"/>
          </p:cNvSpPr>
          <p:nvPr/>
        </p:nvSpPr>
        <p:spPr bwMode="auto">
          <a:xfrm flipV="1">
            <a:off x="3505200" y="5257800"/>
            <a:ext cx="8382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88" name="Text Box 32"/>
          <p:cNvSpPr txBox="1">
            <a:spLocks noChangeArrowheads="1"/>
          </p:cNvSpPr>
          <p:nvPr/>
        </p:nvSpPr>
        <p:spPr bwMode="auto">
          <a:xfrm>
            <a:off x="3352800" y="28194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sp>
        <p:nvSpPr>
          <p:cNvPr id="480289" name="Text Box 33"/>
          <p:cNvSpPr txBox="1">
            <a:spLocks noChangeArrowheads="1"/>
          </p:cNvSpPr>
          <p:nvPr/>
        </p:nvSpPr>
        <p:spPr bwMode="auto">
          <a:xfrm>
            <a:off x="3276600" y="50292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57400" y="1770063"/>
            <a:ext cx="508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Oval 2"/>
          <p:cNvSpPr>
            <a:spLocks noChangeArrowheads="1"/>
          </p:cNvSpPr>
          <p:nvPr/>
        </p:nvSpPr>
        <p:spPr bwMode="auto">
          <a:xfrm flipV="1">
            <a:off x="3733800" y="2362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>
            <a:off x="2895600" y="2209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1752600" y="1981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2057400" y="28194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66FF"/>
                </a:solidFill>
                <a:latin typeface="Times" charset="0"/>
              </a:rPr>
              <a:t>hCG</a:t>
            </a:r>
            <a:endParaRPr lang="fi-FI" sz="2400">
              <a:latin typeface="Times" charset="0"/>
            </a:endParaRP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 flipV="1">
            <a:off x="2895600" y="2743200"/>
            <a:ext cx="685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4648200" y="2590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4" name="Text Box 8"/>
          <p:cNvSpPr txBox="1">
            <a:spLocks noChangeArrowheads="1"/>
          </p:cNvSpPr>
          <p:nvPr/>
        </p:nvSpPr>
        <p:spPr bwMode="auto">
          <a:xfrm>
            <a:off x="5410200" y="2362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5867400" y="2590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6553200" y="2209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480267" name="Text Box 11"/>
          <p:cNvSpPr txBox="1">
            <a:spLocks noChangeArrowheads="1"/>
          </p:cNvSpPr>
          <p:nvPr/>
        </p:nvSpPr>
        <p:spPr bwMode="auto">
          <a:xfrm>
            <a:off x="212725" y="457200"/>
            <a:ext cx="8524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fi-FI" sz="24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DIFFERENT BACKUP MECHANISMS OF MALE FETAL MASCULINIZATION IN MEN AND MICE</a:t>
            </a:r>
            <a:endParaRPr lang="fi-FI" sz="2400">
              <a:latin typeface="Times" charset="0"/>
            </a:endParaRP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3657600" y="2514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9" name="Text Box 13"/>
          <p:cNvSpPr txBox="1">
            <a:spLocks noChangeArrowheads="1"/>
          </p:cNvSpPr>
          <p:nvPr/>
        </p:nvSpPr>
        <p:spPr bwMode="auto">
          <a:xfrm>
            <a:off x="3581400" y="2057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0" name="Oval 14"/>
          <p:cNvSpPr>
            <a:spLocks noChangeArrowheads="1"/>
          </p:cNvSpPr>
          <p:nvPr/>
        </p:nvSpPr>
        <p:spPr bwMode="auto">
          <a:xfrm flipV="1">
            <a:off x="3810000" y="4648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2971800" y="4495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2" name="Text Box 16"/>
          <p:cNvSpPr txBox="1">
            <a:spLocks noChangeArrowheads="1"/>
          </p:cNvSpPr>
          <p:nvPr/>
        </p:nvSpPr>
        <p:spPr bwMode="auto">
          <a:xfrm>
            <a:off x="1828800" y="4267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>
            <a:off x="4724400" y="4876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4" name="Text Box 18"/>
          <p:cNvSpPr txBox="1">
            <a:spLocks noChangeArrowheads="1"/>
          </p:cNvSpPr>
          <p:nvPr/>
        </p:nvSpPr>
        <p:spPr bwMode="auto">
          <a:xfrm>
            <a:off x="5486400" y="4648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>
            <a:off x="5943600" y="4876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6" name="Text Box 20"/>
          <p:cNvSpPr txBox="1">
            <a:spLocks noChangeArrowheads="1"/>
          </p:cNvSpPr>
          <p:nvPr/>
        </p:nvSpPr>
        <p:spPr bwMode="auto">
          <a:xfrm>
            <a:off x="6629400" y="4495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3733800" y="4800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8" name="Text Box 22"/>
          <p:cNvSpPr txBox="1">
            <a:spLocks noChangeArrowheads="1"/>
          </p:cNvSpPr>
          <p:nvPr/>
        </p:nvSpPr>
        <p:spPr bwMode="auto">
          <a:xfrm>
            <a:off x="3657600" y="4343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9" name="Text Box 23"/>
          <p:cNvSpPr txBox="1">
            <a:spLocks noChangeArrowheads="1"/>
          </p:cNvSpPr>
          <p:nvPr/>
        </p:nvSpPr>
        <p:spPr bwMode="auto">
          <a:xfrm>
            <a:off x="212725" y="2346325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HUMAN</a:t>
            </a:r>
            <a:endParaRPr lang="fi-FI" sz="2400">
              <a:latin typeface="Times" charset="0"/>
            </a:endParaRPr>
          </a:p>
        </p:txBody>
      </p:sp>
      <p:sp>
        <p:nvSpPr>
          <p:cNvPr id="480280" name="Text Box 24"/>
          <p:cNvSpPr txBox="1">
            <a:spLocks noChangeArrowheads="1"/>
          </p:cNvSpPr>
          <p:nvPr/>
        </p:nvSpPr>
        <p:spPr bwMode="auto">
          <a:xfrm>
            <a:off x="228600" y="48768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MOUSE</a:t>
            </a:r>
            <a:endParaRPr lang="fi-FI" sz="2400">
              <a:latin typeface="Times" charset="0"/>
            </a:endParaRPr>
          </a:p>
        </p:txBody>
      </p:sp>
      <p:sp>
        <p:nvSpPr>
          <p:cNvPr id="93209" name="Oval 25"/>
          <p:cNvSpPr>
            <a:spLocks noChangeArrowheads="1"/>
          </p:cNvSpPr>
          <p:nvPr/>
        </p:nvSpPr>
        <p:spPr bwMode="auto">
          <a:xfrm>
            <a:off x="3962400" y="5029200"/>
            <a:ext cx="1524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10" name="Oval 26"/>
          <p:cNvSpPr>
            <a:spLocks noChangeArrowheads="1"/>
          </p:cNvSpPr>
          <p:nvPr/>
        </p:nvSpPr>
        <p:spPr bwMode="auto">
          <a:xfrm>
            <a:off x="4114800" y="5029200"/>
            <a:ext cx="1524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11" name="Oval 27"/>
          <p:cNvSpPr>
            <a:spLocks noChangeArrowheads="1"/>
          </p:cNvSpPr>
          <p:nvPr/>
        </p:nvSpPr>
        <p:spPr bwMode="auto">
          <a:xfrm>
            <a:off x="4267200" y="5029200"/>
            <a:ext cx="1524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84" name="Text Box 28"/>
          <p:cNvSpPr txBox="1">
            <a:spLocks noChangeArrowheads="1"/>
          </p:cNvSpPr>
          <p:nvPr/>
        </p:nvSpPr>
        <p:spPr bwMode="auto">
          <a:xfrm>
            <a:off x="1812925" y="5470525"/>
            <a:ext cx="1335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Paracrine</a:t>
            </a:r>
          </a:p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factors</a:t>
            </a:r>
            <a:endParaRPr lang="fi-FI" sz="2400">
              <a:latin typeface="Times" charset="0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 flipV="1">
            <a:off x="3276600" y="5257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3276600" y="5257800"/>
            <a:ext cx="9144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 flipV="1">
            <a:off x="3505200" y="5257800"/>
            <a:ext cx="8382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88" name="Text Box 32"/>
          <p:cNvSpPr txBox="1">
            <a:spLocks noChangeArrowheads="1"/>
          </p:cNvSpPr>
          <p:nvPr/>
        </p:nvSpPr>
        <p:spPr bwMode="auto">
          <a:xfrm>
            <a:off x="3352800" y="28194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sp>
        <p:nvSpPr>
          <p:cNvPr id="480289" name="Text Box 33"/>
          <p:cNvSpPr txBox="1">
            <a:spLocks noChangeArrowheads="1"/>
          </p:cNvSpPr>
          <p:nvPr/>
        </p:nvSpPr>
        <p:spPr bwMode="auto">
          <a:xfrm>
            <a:off x="3276600" y="50292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505200" y="2176463"/>
            <a:ext cx="5241925" cy="1536700"/>
            <a:chOff x="3505200" y="2176959"/>
            <a:chExt cx="5242139" cy="1535906"/>
          </a:xfrm>
        </p:grpSpPr>
        <p:sp>
          <p:nvSpPr>
            <p:cNvPr id="93219" name="TextBox 33"/>
            <p:cNvSpPr txBox="1">
              <a:spLocks noChangeArrowheads="1"/>
            </p:cNvSpPr>
            <p:nvPr/>
          </p:nvSpPr>
          <p:spPr bwMode="auto">
            <a:xfrm>
              <a:off x="3505200" y="2262684"/>
              <a:ext cx="5082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3220" name="TextBox 34"/>
            <p:cNvSpPr txBox="1">
              <a:spLocks noChangeArrowheads="1"/>
            </p:cNvSpPr>
            <p:nvPr/>
          </p:nvSpPr>
          <p:spPr bwMode="auto">
            <a:xfrm>
              <a:off x="6845028" y="2240459"/>
              <a:ext cx="5082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3221" name="TextBox 35"/>
            <p:cNvSpPr txBox="1">
              <a:spLocks noChangeArrowheads="1"/>
            </p:cNvSpPr>
            <p:nvPr/>
          </p:nvSpPr>
          <p:spPr bwMode="auto">
            <a:xfrm>
              <a:off x="5359400" y="2176959"/>
              <a:ext cx="5082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X</a:t>
              </a:r>
            </a:p>
          </p:txBody>
        </p: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6997700" y="3225800"/>
              <a:ext cx="228600" cy="1588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9" name="TextBox 38"/>
            <p:cNvSpPr txBox="1"/>
            <p:nvPr/>
          </p:nvSpPr>
          <p:spPr>
            <a:xfrm>
              <a:off x="5588000" y="3251200"/>
              <a:ext cx="315933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err="1">
                  <a:ln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 New Roman"/>
                  <a:ea typeface="Arial" charset="0"/>
                  <a:cs typeface="Times New Roman"/>
                </a:rPr>
                <a:t>pseudohermaphroditism</a:t>
              </a:r>
              <a:endPara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Arial" charset="0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Oval 2"/>
          <p:cNvSpPr>
            <a:spLocks noChangeArrowheads="1"/>
          </p:cNvSpPr>
          <p:nvPr/>
        </p:nvSpPr>
        <p:spPr bwMode="auto">
          <a:xfrm flipV="1">
            <a:off x="3733800" y="2362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5235" name="Line 3"/>
          <p:cNvSpPr>
            <a:spLocks noChangeShapeType="1"/>
          </p:cNvSpPr>
          <p:nvPr/>
        </p:nvSpPr>
        <p:spPr bwMode="auto">
          <a:xfrm>
            <a:off x="2895600" y="2209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1752600" y="1981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2057400" y="28194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66FF"/>
                </a:solidFill>
                <a:latin typeface="Times" charset="0"/>
              </a:rPr>
              <a:t>hCG</a:t>
            </a:r>
            <a:endParaRPr lang="fi-FI" sz="2400">
              <a:latin typeface="Times" charset="0"/>
            </a:endParaRPr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 flipV="1">
            <a:off x="2895600" y="2743200"/>
            <a:ext cx="685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>
            <a:off x="4648200" y="2590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4" name="Text Box 8"/>
          <p:cNvSpPr txBox="1">
            <a:spLocks noChangeArrowheads="1"/>
          </p:cNvSpPr>
          <p:nvPr/>
        </p:nvSpPr>
        <p:spPr bwMode="auto">
          <a:xfrm>
            <a:off x="5410200" y="2362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5867400" y="2590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6553200" y="2209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480267" name="Text Box 11"/>
          <p:cNvSpPr txBox="1">
            <a:spLocks noChangeArrowheads="1"/>
          </p:cNvSpPr>
          <p:nvPr/>
        </p:nvSpPr>
        <p:spPr bwMode="auto">
          <a:xfrm>
            <a:off x="212725" y="457200"/>
            <a:ext cx="8524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fi-FI" sz="24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DIFFERENT BACKUP MECHANISMS OF MALE FETAL MASCULINIZATION IN MEN AND MICE</a:t>
            </a:r>
            <a:endParaRPr lang="fi-FI" sz="2400">
              <a:latin typeface="Times" charset="0"/>
            </a:endParaRP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3657600" y="2514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9" name="Text Box 13"/>
          <p:cNvSpPr txBox="1">
            <a:spLocks noChangeArrowheads="1"/>
          </p:cNvSpPr>
          <p:nvPr/>
        </p:nvSpPr>
        <p:spPr bwMode="auto">
          <a:xfrm>
            <a:off x="3581400" y="2057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0" name="Oval 14"/>
          <p:cNvSpPr>
            <a:spLocks noChangeArrowheads="1"/>
          </p:cNvSpPr>
          <p:nvPr/>
        </p:nvSpPr>
        <p:spPr bwMode="auto">
          <a:xfrm flipV="1">
            <a:off x="3810000" y="4648200"/>
            <a:ext cx="7620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Arial" charset="0"/>
            </a:endParaRPr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>
            <a:off x="2971800" y="4495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2" name="Text Box 16"/>
          <p:cNvSpPr txBox="1">
            <a:spLocks noChangeArrowheads="1"/>
          </p:cNvSpPr>
          <p:nvPr/>
        </p:nvSpPr>
        <p:spPr bwMode="auto">
          <a:xfrm>
            <a:off x="1828800" y="42672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FF66"/>
                </a:solidFill>
                <a:latin typeface="Times" charset="0"/>
              </a:rPr>
              <a:t>Pit. LH</a:t>
            </a:r>
            <a:endParaRPr lang="fi-FI" sz="2400">
              <a:latin typeface="Times" charset="0"/>
            </a:endParaRP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>
            <a:off x="4724400" y="48768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4" name="Text Box 18"/>
          <p:cNvSpPr txBox="1">
            <a:spLocks noChangeArrowheads="1"/>
          </p:cNvSpPr>
          <p:nvPr/>
        </p:nvSpPr>
        <p:spPr bwMode="auto">
          <a:xfrm>
            <a:off x="5486400" y="4648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T</a:t>
            </a:r>
            <a:endParaRPr lang="fi-FI" sz="2400">
              <a:latin typeface="Times" charset="0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>
            <a:off x="5943600" y="4876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76" name="Text Box 20"/>
          <p:cNvSpPr txBox="1">
            <a:spLocks noChangeArrowheads="1"/>
          </p:cNvSpPr>
          <p:nvPr/>
        </p:nvSpPr>
        <p:spPr bwMode="auto">
          <a:xfrm>
            <a:off x="6629400" y="44958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Male</a:t>
            </a:r>
          </a:p>
          <a:p>
            <a:pPr eaLnBrk="0" hangingPunct="0"/>
            <a:r>
              <a:rPr lang="fi-FI" sz="2400">
                <a:solidFill>
                  <a:srgbClr val="66FF33"/>
                </a:solidFill>
                <a:latin typeface="Times" charset="0"/>
              </a:rPr>
              <a:t>differentiation</a:t>
            </a:r>
            <a:endParaRPr lang="fi-FI" sz="2400">
              <a:latin typeface="Times" charset="0"/>
            </a:endParaRPr>
          </a:p>
        </p:txBody>
      </p:sp>
      <p:sp>
        <p:nvSpPr>
          <p:cNvPr id="95253" name="Rectangle 21"/>
          <p:cNvSpPr>
            <a:spLocks noChangeArrowheads="1"/>
          </p:cNvSpPr>
          <p:nvPr/>
        </p:nvSpPr>
        <p:spPr bwMode="auto">
          <a:xfrm>
            <a:off x="3733800" y="4800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8" name="Text Box 22"/>
          <p:cNvSpPr txBox="1">
            <a:spLocks noChangeArrowheads="1"/>
          </p:cNvSpPr>
          <p:nvPr/>
        </p:nvSpPr>
        <p:spPr bwMode="auto">
          <a:xfrm>
            <a:off x="3657600" y="4343400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solidFill>
                  <a:schemeClr val="bg1"/>
                </a:solidFill>
                <a:latin typeface="Times" charset="0"/>
              </a:rPr>
              <a:t>Fetal testis</a:t>
            </a:r>
            <a:endParaRPr lang="fi-FI" sz="2400">
              <a:latin typeface="Times" charset="0"/>
            </a:endParaRPr>
          </a:p>
        </p:txBody>
      </p:sp>
      <p:sp>
        <p:nvSpPr>
          <p:cNvPr id="480279" name="Text Box 23"/>
          <p:cNvSpPr txBox="1">
            <a:spLocks noChangeArrowheads="1"/>
          </p:cNvSpPr>
          <p:nvPr/>
        </p:nvSpPr>
        <p:spPr bwMode="auto">
          <a:xfrm>
            <a:off x="212725" y="2346325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HUMAN</a:t>
            </a:r>
            <a:endParaRPr lang="fi-FI" sz="2400">
              <a:latin typeface="Times" charset="0"/>
            </a:endParaRPr>
          </a:p>
        </p:txBody>
      </p:sp>
      <p:sp>
        <p:nvSpPr>
          <p:cNvPr id="480280" name="Text Box 24"/>
          <p:cNvSpPr txBox="1">
            <a:spLocks noChangeArrowheads="1"/>
          </p:cNvSpPr>
          <p:nvPr/>
        </p:nvSpPr>
        <p:spPr bwMode="auto">
          <a:xfrm>
            <a:off x="228600" y="48768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MOUSE</a:t>
            </a:r>
            <a:endParaRPr lang="fi-FI" sz="2400">
              <a:latin typeface="Times" charset="0"/>
            </a:endParaRPr>
          </a:p>
        </p:txBody>
      </p:sp>
      <p:sp>
        <p:nvSpPr>
          <p:cNvPr id="95257" name="Oval 25"/>
          <p:cNvSpPr>
            <a:spLocks noChangeArrowheads="1"/>
          </p:cNvSpPr>
          <p:nvPr/>
        </p:nvSpPr>
        <p:spPr bwMode="auto">
          <a:xfrm>
            <a:off x="3962400" y="5029200"/>
            <a:ext cx="1524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Oval 26"/>
          <p:cNvSpPr>
            <a:spLocks noChangeArrowheads="1"/>
          </p:cNvSpPr>
          <p:nvPr/>
        </p:nvSpPr>
        <p:spPr bwMode="auto">
          <a:xfrm>
            <a:off x="4114800" y="5029200"/>
            <a:ext cx="1524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9" name="Oval 27"/>
          <p:cNvSpPr>
            <a:spLocks noChangeArrowheads="1"/>
          </p:cNvSpPr>
          <p:nvPr/>
        </p:nvSpPr>
        <p:spPr bwMode="auto">
          <a:xfrm>
            <a:off x="4267200" y="5029200"/>
            <a:ext cx="1524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84" name="Text Box 28"/>
          <p:cNvSpPr txBox="1">
            <a:spLocks noChangeArrowheads="1"/>
          </p:cNvSpPr>
          <p:nvPr/>
        </p:nvSpPr>
        <p:spPr bwMode="auto">
          <a:xfrm>
            <a:off x="1812925" y="5470525"/>
            <a:ext cx="1335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Paracrine</a:t>
            </a:r>
          </a:p>
          <a:p>
            <a:pPr eaLnBrk="0" hangingPunct="0"/>
            <a:r>
              <a:rPr lang="fi-FI" sz="2400">
                <a:solidFill>
                  <a:srgbClr val="FF0066"/>
                </a:solidFill>
                <a:latin typeface="Times" charset="0"/>
              </a:rPr>
              <a:t>factors</a:t>
            </a:r>
            <a:endParaRPr lang="fi-FI" sz="2400">
              <a:latin typeface="Times" charset="0"/>
            </a:endParaRPr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 flipV="1">
            <a:off x="3276600" y="5257800"/>
            <a:ext cx="685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 flipV="1">
            <a:off x="3276600" y="5257800"/>
            <a:ext cx="9144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 flipV="1">
            <a:off x="3505200" y="5257800"/>
            <a:ext cx="8382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0288" name="Text Box 32"/>
          <p:cNvSpPr txBox="1">
            <a:spLocks noChangeArrowheads="1"/>
          </p:cNvSpPr>
          <p:nvPr/>
        </p:nvSpPr>
        <p:spPr bwMode="auto">
          <a:xfrm>
            <a:off x="3352800" y="28194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sp>
        <p:nvSpPr>
          <p:cNvPr id="480289" name="Text Box 33"/>
          <p:cNvSpPr txBox="1">
            <a:spLocks noChangeArrowheads="1"/>
          </p:cNvSpPr>
          <p:nvPr/>
        </p:nvSpPr>
        <p:spPr bwMode="auto">
          <a:xfrm>
            <a:off x="3276600" y="50292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i-FI" sz="1400">
                <a:solidFill>
                  <a:schemeClr val="bg1"/>
                </a:solidFill>
                <a:latin typeface="Times" charset="0"/>
                <a:ea typeface="Arial" charset="0"/>
              </a:rPr>
              <a:t>LHR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057400" y="4111625"/>
            <a:ext cx="2006600" cy="1206500"/>
            <a:chOff x="2057400" y="4111079"/>
            <a:chExt cx="2006736" cy="1207046"/>
          </a:xfrm>
        </p:grpSpPr>
        <p:sp>
          <p:nvSpPr>
            <p:cNvPr id="95267" name="TextBox 33"/>
            <p:cNvSpPr txBox="1">
              <a:spLocks noChangeArrowheads="1"/>
            </p:cNvSpPr>
            <p:nvPr/>
          </p:nvSpPr>
          <p:spPr bwMode="auto">
            <a:xfrm>
              <a:off x="2057400" y="4111079"/>
              <a:ext cx="5082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6102" y="4549427"/>
              <a:ext cx="508034" cy="768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0688"/>
            <a:ext cx="9144000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638800"/>
            <a:ext cx="3378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47434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09600"/>
            <a:ext cx="38639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62000"/>
            <a:ext cx="52959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925" y="973138"/>
            <a:ext cx="67818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fi-FI" sz="3200">
                <a:solidFill>
                  <a:srgbClr val="FFEA18"/>
                </a:solidFill>
                <a:latin typeface="Times" charset="0"/>
              </a:rPr>
              <a:t>Idiopathic Hypogonadotropic Hypogonadism (IHH) and Kallmann Syndrome</a:t>
            </a:r>
            <a:endParaRPr lang="fi-FI" sz="3200">
              <a:latin typeface="Times" charset="0"/>
            </a:endParaRPr>
          </a:p>
        </p:txBody>
      </p:sp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287338" y="1600200"/>
            <a:ext cx="83994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fi-FI" sz="2800">
                <a:solidFill>
                  <a:srgbClr val="ED181E"/>
                </a:solidFill>
                <a:latin typeface="Times" charset="0"/>
              </a:rPr>
              <a:t>•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 Closely related, both sharing disturbed hypothalamic GnRH secretion</a:t>
            </a:r>
          </a:p>
        </p:txBody>
      </p:sp>
      <p:sp>
        <p:nvSpPr>
          <p:cNvPr id="542724" name="Text Box 4"/>
          <p:cNvSpPr txBox="1">
            <a:spLocks noChangeArrowheads="1"/>
          </p:cNvSpPr>
          <p:nvPr/>
        </p:nvSpPr>
        <p:spPr bwMode="auto">
          <a:xfrm>
            <a:off x="344488" y="2708275"/>
            <a:ext cx="3290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rgbClr val="ED181E"/>
                </a:solidFill>
                <a:latin typeface="Times" charset="0"/>
              </a:rPr>
              <a:t>•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 </a:t>
            </a:r>
            <a:r>
              <a:rPr lang="fi-FI" sz="2800">
                <a:solidFill>
                  <a:srgbClr val="FFEA18"/>
                </a:solidFill>
                <a:latin typeface="Times" charset="0"/>
              </a:rPr>
              <a:t>Kallmann syndrome</a:t>
            </a:r>
            <a:endParaRPr lang="fi-FI" sz="2800">
              <a:latin typeface="Times" charset="0"/>
            </a:endParaRPr>
          </a:p>
        </p:txBody>
      </p:sp>
      <p:sp>
        <p:nvSpPr>
          <p:cNvPr id="542725" name="Text Box 5"/>
          <p:cNvSpPr txBox="1">
            <a:spLocks noChangeArrowheads="1"/>
          </p:cNvSpPr>
          <p:nvPr/>
        </p:nvSpPr>
        <p:spPr bwMode="auto">
          <a:xfrm>
            <a:off x="754063" y="4538663"/>
            <a:ext cx="5408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- Deficient GnRH/LH/FSH secretion</a:t>
            </a:r>
            <a:endParaRPr lang="fi-FI" sz="2800">
              <a:latin typeface="Times" charset="0"/>
            </a:endParaRPr>
          </a:p>
        </p:txBody>
      </p:sp>
      <p:sp>
        <p:nvSpPr>
          <p:cNvPr id="542726" name="Text Box 6"/>
          <p:cNvSpPr txBox="1">
            <a:spLocks noChangeArrowheads="1"/>
          </p:cNvSpPr>
          <p:nvPr/>
        </p:nvSpPr>
        <p:spPr bwMode="auto">
          <a:xfrm>
            <a:off x="762000" y="5105400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- X-linked (</a:t>
            </a:r>
            <a:r>
              <a:rPr lang="fi-FI" sz="2800">
                <a:solidFill>
                  <a:srgbClr val="FDB0FF"/>
                </a:solidFill>
                <a:latin typeface="Times" charset="0"/>
              </a:rPr>
              <a:t>anosmin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 mut.) and autosomal dominant (</a:t>
            </a:r>
            <a:r>
              <a:rPr lang="fi-FI" sz="2800">
                <a:solidFill>
                  <a:srgbClr val="FDB0FF"/>
                </a:solidFill>
                <a:latin typeface="Times" charset="0"/>
              </a:rPr>
              <a:t>FGFR1</a:t>
            </a:r>
            <a:r>
              <a:rPr lang="fi-FI" sz="2800">
                <a:solidFill>
                  <a:schemeClr val="bg1"/>
                </a:solidFill>
                <a:latin typeface="Times" charset="0"/>
              </a:rPr>
              <a:t> mut.) and recessive forms</a:t>
            </a:r>
          </a:p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- male:female = 5:1</a:t>
            </a:r>
            <a:endParaRPr lang="fi-FI" sz="2800">
              <a:latin typeface="Times" charset="0"/>
            </a:endParaRPr>
          </a:p>
        </p:txBody>
      </p:sp>
      <p:sp>
        <p:nvSpPr>
          <p:cNvPr id="542727" name="Text Box 7"/>
          <p:cNvSpPr txBox="1">
            <a:spLocks noChangeArrowheads="1"/>
          </p:cNvSpPr>
          <p:nvPr/>
        </p:nvSpPr>
        <p:spPr bwMode="auto">
          <a:xfrm>
            <a:off x="974725" y="4862513"/>
            <a:ext cx="8169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fi-FI" sz="2800">
              <a:solidFill>
                <a:schemeClr val="bg1"/>
              </a:solidFill>
              <a:latin typeface="Times" charset="0"/>
              <a:ea typeface="Arial" charset="0"/>
            </a:endParaRPr>
          </a:p>
        </p:txBody>
      </p:sp>
      <p:sp>
        <p:nvSpPr>
          <p:cNvPr id="542728" name="Text Box 8"/>
          <p:cNvSpPr txBox="1">
            <a:spLocks noChangeArrowheads="1"/>
          </p:cNvSpPr>
          <p:nvPr/>
        </p:nvSpPr>
        <p:spPr bwMode="auto">
          <a:xfrm>
            <a:off x="750888" y="3141663"/>
            <a:ext cx="7086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fi-FI" sz="2800">
                <a:solidFill>
                  <a:schemeClr val="bg1"/>
                </a:solidFill>
                <a:latin typeface="Times" charset="0"/>
              </a:rPr>
              <a:t>- HH + anosmia (+  synkinesis, middle facial defects, unilat. renal agenesis, hearing loss, skeletal anomalies)</a:t>
            </a:r>
            <a:endParaRPr lang="fi-FI" sz="2800">
              <a:latin typeface="Times" charset="0"/>
            </a:endParaRPr>
          </a:p>
        </p:txBody>
      </p:sp>
      <p:sp>
        <p:nvSpPr>
          <p:cNvPr id="542729" name="Text Box 9"/>
          <p:cNvSpPr txBox="1">
            <a:spLocks noChangeArrowheads="1"/>
          </p:cNvSpPr>
          <p:nvPr/>
        </p:nvSpPr>
        <p:spPr bwMode="auto">
          <a:xfrm>
            <a:off x="939800" y="60372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800">
              <a:latin typeface="Times" charset="0"/>
              <a:ea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0"/>
            <a:ext cx="784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914400" y="2133600"/>
            <a:ext cx="3581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898525" y="2117725"/>
            <a:ext cx="364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Migration of GnRH neurons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1312</Words>
  <Application>Microsoft Office PowerPoint</Application>
  <PresentationFormat>On-screen Show (4:3)</PresentationFormat>
  <Paragraphs>527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ＭＳ Ｐゴシック</vt:lpstr>
      <vt:lpstr>Times</vt:lpstr>
      <vt:lpstr>Geneva</vt:lpstr>
      <vt:lpstr>Symbol</vt:lpstr>
      <vt:lpstr>Helvetica</vt:lpstr>
      <vt:lpstr>Times New Roman</vt:lpstr>
      <vt:lpstr>Default Design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Why do we study transgenic and knockout mice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University of Turku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adoriv</dc:creator>
  <cp:lastModifiedBy>nshiel</cp:lastModifiedBy>
  <cp:revision>83</cp:revision>
  <dcterms:created xsi:type="dcterms:W3CDTF">2011-10-10T13:14:13Z</dcterms:created>
  <dcterms:modified xsi:type="dcterms:W3CDTF">2011-12-14T16:20:52Z</dcterms:modified>
</cp:coreProperties>
</file>