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73" r:id="rId3"/>
    <p:sldId id="285" r:id="rId4"/>
    <p:sldId id="271" r:id="rId5"/>
    <p:sldId id="284" r:id="rId6"/>
    <p:sldId id="276" r:id="rId7"/>
    <p:sldId id="257" r:id="rId8"/>
    <p:sldId id="258" r:id="rId9"/>
    <p:sldId id="259" r:id="rId10"/>
    <p:sldId id="269" r:id="rId11"/>
    <p:sldId id="267" r:id="rId12"/>
    <p:sldId id="270" r:id="rId13"/>
    <p:sldId id="274" r:id="rId14"/>
    <p:sldId id="268" r:id="rId15"/>
    <p:sldId id="277" r:id="rId16"/>
    <p:sldId id="283" r:id="rId17"/>
    <p:sldId id="260" r:id="rId18"/>
    <p:sldId id="287" r:id="rId19"/>
    <p:sldId id="278" r:id="rId20"/>
    <p:sldId id="261" r:id="rId21"/>
    <p:sldId id="279" r:id="rId22"/>
    <p:sldId id="280" r:id="rId23"/>
    <p:sldId id="262" r:id="rId24"/>
    <p:sldId id="266" r:id="rId25"/>
    <p:sldId id="263" r:id="rId26"/>
    <p:sldId id="275" r:id="rId27"/>
    <p:sldId id="282" r:id="rId28"/>
    <p:sldId id="264" r:id="rId29"/>
    <p:sldId id="272" r:id="rId30"/>
    <p:sldId id="265" r:id="rId31"/>
    <p:sldId id="281" r:id="rId32"/>
    <p:sldId id="286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4571" autoAdjust="0"/>
  </p:normalViewPr>
  <p:slideViewPr>
    <p:cSldViewPr>
      <p:cViewPr varScale="1">
        <p:scale>
          <a:sx n="48" d="100"/>
          <a:sy n="48" d="100"/>
        </p:scale>
        <p:origin x="-5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F3982-FA37-407B-B28B-661BA2066543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0D47A-26EA-4C39-AFED-A9FD2BF15BD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00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D47A-26EA-4C39-AFED-A9FD2BF15BD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D47A-26EA-4C39-AFED-A9FD2BF15BD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D47A-26EA-4C39-AFED-A9FD2BF15BD8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D47A-26EA-4C39-AFED-A9FD2BF15BD8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D47A-26EA-4C39-AFED-A9FD2BF15BD8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D47A-26EA-4C39-AFED-A9FD2BF15BD8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D47A-26EA-4C39-AFED-A9FD2BF15BD8}" type="slidenum">
              <a:rPr lang="en-GB" smtClean="0"/>
              <a:pPr/>
              <a:t>26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0D47A-26EA-4C39-AFED-A9FD2BF15BD8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CA51B-06A8-4078-B233-9F0C319904F0}" type="datetimeFigureOut">
              <a:rPr lang="en-GB" smtClean="0"/>
              <a:pPr/>
              <a:t>25/10/2012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6F16-6FF2-4F63-AB2D-58C249201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1440159"/>
          </a:xfrm>
        </p:spPr>
        <p:txBody>
          <a:bodyPr>
            <a:normAutofit/>
          </a:bodyPr>
          <a:lstStyle/>
          <a:p>
            <a:r>
              <a:rPr lang="en-GB" sz="6000" dirty="0" smtClean="0">
                <a:latin typeface="Arial" pitchFamily="34" charset="0"/>
                <a:cs typeface="Arial" pitchFamily="34" charset="0"/>
              </a:rPr>
              <a:t>Ovarian cancer</a:t>
            </a:r>
            <a:endParaRPr lang="en-GB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09800"/>
          </a:xfrm>
        </p:spPr>
        <p:txBody>
          <a:bodyPr>
            <a:no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Jane Borley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j.borley10@imperial.ac.uk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Clinical Research Fellow</a:t>
            </a:r>
          </a:p>
          <a:p>
            <a:r>
              <a:rPr lang="en-GB" sz="2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November 2012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Survival by stage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174" t="30861" r="4258" b="35728"/>
          <a:stretch>
            <a:fillRect/>
          </a:stretch>
        </p:blipFill>
        <p:spPr bwMode="auto">
          <a:xfrm>
            <a:off x="611560" y="1844824"/>
            <a:ext cx="8229600" cy="224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6505599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Cancer Research UK (2011)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CancerStats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: Ovarian Cancer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Symptoms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556792"/>
            <a:ext cx="4608512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Abdominal bloating</a:t>
            </a:r>
          </a:p>
          <a:p>
            <a:r>
              <a:rPr lang="en-GB" dirty="0" smtClean="0"/>
              <a:t>Abdominal discomfort / pain</a:t>
            </a:r>
          </a:p>
          <a:p>
            <a:r>
              <a:rPr lang="en-GB" dirty="0" smtClean="0"/>
              <a:t>Bowel disturbance</a:t>
            </a:r>
          </a:p>
          <a:p>
            <a:r>
              <a:rPr lang="en-GB" dirty="0" smtClean="0"/>
              <a:t>Abdominal swelling</a:t>
            </a:r>
          </a:p>
          <a:p>
            <a:r>
              <a:rPr lang="en-GB" dirty="0" smtClean="0"/>
              <a:t>Back pain</a:t>
            </a:r>
          </a:p>
          <a:p>
            <a:r>
              <a:rPr lang="en-GB" dirty="0" smtClean="0"/>
              <a:t>Difficulty eating / feeling full quickly</a:t>
            </a:r>
          </a:p>
          <a:p>
            <a:r>
              <a:rPr lang="en-GB" dirty="0" smtClean="0"/>
              <a:t>Urinary frequency</a:t>
            </a:r>
            <a:endParaRPr lang="en-GB" dirty="0"/>
          </a:p>
        </p:txBody>
      </p:sp>
      <p:pic>
        <p:nvPicPr>
          <p:cNvPr id="13314" name="Picture 2" descr="http://www.insidestory.iop.org/images/endosco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152" y="188640"/>
            <a:ext cx="2767808" cy="2952328"/>
          </a:xfrm>
          <a:prstGeom prst="rect">
            <a:avLst/>
          </a:prstGeom>
          <a:noFill/>
        </p:spPr>
      </p:pic>
      <p:pic>
        <p:nvPicPr>
          <p:cNvPr id="13316" name="Picture 4" descr="http://www.targetovariancancer.org.uk/core/core_picker/loadimg.asp?id=1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024" y="3216585"/>
            <a:ext cx="2592288" cy="364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Familial (10%)</a:t>
            </a:r>
          </a:p>
          <a:p>
            <a:pPr lvl="1"/>
            <a:r>
              <a:rPr lang="en-GB" dirty="0" smtClean="0"/>
              <a:t>3-4 fold increase in risk if 1</a:t>
            </a:r>
            <a:r>
              <a:rPr lang="en-GB" baseline="30000" dirty="0" smtClean="0"/>
              <a:t>st</a:t>
            </a:r>
            <a:r>
              <a:rPr lang="en-GB" dirty="0" smtClean="0"/>
              <a:t> degree relative diagnosed</a:t>
            </a:r>
          </a:p>
          <a:p>
            <a:pPr lvl="1"/>
            <a:r>
              <a:rPr lang="en-GB" dirty="0" smtClean="0"/>
              <a:t>BRCA1 mutation (40-50% lifetime risk)</a:t>
            </a:r>
          </a:p>
          <a:p>
            <a:pPr lvl="1"/>
            <a:r>
              <a:rPr lang="en-GB" dirty="0" smtClean="0"/>
              <a:t>BRCA2 mutation  (20-30% lifetime risk)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Reproductive factors</a:t>
            </a:r>
          </a:p>
          <a:p>
            <a:pPr lvl="1"/>
            <a:r>
              <a:rPr lang="en-GB" dirty="0" smtClean="0"/>
              <a:t>Increased risk associated with</a:t>
            </a:r>
          </a:p>
          <a:p>
            <a:pPr lvl="2"/>
            <a:r>
              <a:rPr lang="en-GB" dirty="0" smtClean="0"/>
              <a:t>Early menarche</a:t>
            </a:r>
          </a:p>
          <a:p>
            <a:pPr lvl="2"/>
            <a:r>
              <a:rPr lang="en-GB" dirty="0" smtClean="0"/>
              <a:t>Late menopause</a:t>
            </a:r>
          </a:p>
          <a:p>
            <a:pPr lvl="2"/>
            <a:r>
              <a:rPr lang="en-GB" dirty="0" err="1" smtClean="0"/>
              <a:t>Nulliparity</a:t>
            </a:r>
            <a:endParaRPr lang="en-GB" dirty="0" smtClean="0"/>
          </a:p>
          <a:p>
            <a:pPr lvl="2"/>
            <a:r>
              <a:rPr lang="en-GB" dirty="0" smtClean="0"/>
              <a:t>Infertility</a:t>
            </a:r>
          </a:p>
          <a:p>
            <a:pPr lvl="2"/>
            <a:r>
              <a:rPr lang="en-GB" dirty="0" smtClean="0"/>
              <a:t>HRT </a:t>
            </a:r>
          </a:p>
          <a:p>
            <a:pPr lvl="1"/>
            <a:r>
              <a:rPr lang="en-GB" dirty="0" smtClean="0"/>
              <a:t>Decreased risk</a:t>
            </a:r>
          </a:p>
          <a:p>
            <a:pPr lvl="2"/>
            <a:r>
              <a:rPr lang="en-GB" dirty="0" smtClean="0"/>
              <a:t>Pregnancy</a:t>
            </a:r>
          </a:p>
          <a:p>
            <a:pPr lvl="2"/>
            <a:r>
              <a:rPr lang="en-GB" dirty="0" smtClean="0"/>
              <a:t>Oral contraceptive use</a:t>
            </a:r>
          </a:p>
          <a:p>
            <a:pPr lvl="2"/>
            <a:r>
              <a:rPr lang="en-GB" dirty="0" smtClean="0"/>
              <a:t>?breastfeeding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Environmental</a:t>
            </a:r>
          </a:p>
          <a:p>
            <a:pPr lvl="1"/>
            <a:r>
              <a:rPr lang="en-GB" dirty="0" smtClean="0"/>
              <a:t>Increase risk in</a:t>
            </a:r>
          </a:p>
          <a:p>
            <a:pPr lvl="2"/>
            <a:r>
              <a:rPr lang="en-GB" dirty="0" smtClean="0"/>
              <a:t>Smoking</a:t>
            </a:r>
          </a:p>
          <a:p>
            <a:pPr lvl="2"/>
            <a:r>
              <a:rPr lang="en-GB" dirty="0" smtClean="0"/>
              <a:t>Obesity</a:t>
            </a:r>
          </a:p>
          <a:p>
            <a:pPr lvl="2"/>
            <a:r>
              <a:rPr lang="en-GB" dirty="0" smtClean="0"/>
              <a:t>Asbestos</a:t>
            </a:r>
          </a:p>
          <a:p>
            <a:pPr lvl="2"/>
            <a:r>
              <a:rPr lang="en-GB" dirty="0" smtClean="0"/>
              <a:t>Talc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No recommended screening programme in the UK... yet!</a:t>
            </a:r>
          </a:p>
          <a:p>
            <a:r>
              <a:rPr lang="en-GB" dirty="0" smtClean="0"/>
              <a:t>? Pelvic USS</a:t>
            </a:r>
          </a:p>
          <a:p>
            <a:r>
              <a:rPr lang="en-GB" dirty="0" smtClean="0"/>
              <a:t>?CA125</a:t>
            </a:r>
          </a:p>
          <a:p>
            <a:r>
              <a:rPr lang="en-GB" dirty="0" smtClean="0"/>
              <a:t>? Both</a:t>
            </a:r>
          </a:p>
          <a:p>
            <a:r>
              <a:rPr lang="en-GB" dirty="0" smtClean="0"/>
              <a:t>? Age screened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CA125</a:t>
            </a:r>
          </a:p>
          <a:p>
            <a:pPr lvl="1"/>
            <a:r>
              <a:rPr lang="en-GB" dirty="0" smtClean="0"/>
              <a:t>Non-specific</a:t>
            </a:r>
          </a:p>
          <a:p>
            <a:pPr lvl="1"/>
            <a:r>
              <a:rPr lang="en-GB" dirty="0" smtClean="0"/>
              <a:t>Also raised in pregnancy, endometriosis, pelvic infection</a:t>
            </a:r>
          </a:p>
          <a:p>
            <a:pPr lvl="1"/>
            <a:r>
              <a:rPr lang="en-GB" dirty="0" smtClean="0"/>
              <a:t>Normal CA125</a:t>
            </a:r>
          </a:p>
          <a:p>
            <a:pPr lvl="2"/>
            <a:r>
              <a:rPr lang="en-GB" dirty="0" smtClean="0"/>
              <a:t>20% of advanced disease</a:t>
            </a:r>
          </a:p>
          <a:p>
            <a:pPr lvl="2"/>
            <a:r>
              <a:rPr lang="en-GB" dirty="0" smtClean="0"/>
              <a:t>50% of stage 1 cancers</a:t>
            </a:r>
          </a:p>
          <a:p>
            <a:r>
              <a:rPr lang="en-GB" dirty="0" smtClean="0"/>
              <a:t>HE4</a:t>
            </a:r>
          </a:p>
          <a:p>
            <a:pPr lvl="1"/>
            <a:r>
              <a:rPr lang="en-GB" dirty="0" smtClean="0"/>
              <a:t>FDA approved use for monitoring of patients with previously diagnosed EOC</a:t>
            </a:r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251520" y="1196752"/>
          <a:ext cx="8762333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8008858" imgH="5452539" progId="">
                  <p:embed/>
                </p:oleObj>
              </mc:Choice>
              <mc:Fallback>
                <p:oleObj r:id="rId4" imgW="8008858" imgH="5452539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96752"/>
                        <a:ext cx="8762333" cy="51125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9512" y="6505599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NICE guideline no. 122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Imaging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2602632" cy="4525963"/>
          </a:xfrm>
        </p:spPr>
        <p:txBody>
          <a:bodyPr/>
          <a:lstStyle/>
          <a:p>
            <a:r>
              <a:rPr lang="en-GB" dirty="0" smtClean="0"/>
              <a:t>Risk of malignancy index</a:t>
            </a:r>
          </a:p>
          <a:p>
            <a:pPr lvl="1"/>
            <a:endParaRPr lang="en-GB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8659" t="35800" r="12067" b="23881"/>
          <a:stretch>
            <a:fillRect/>
          </a:stretch>
        </p:blipFill>
        <p:spPr bwMode="auto">
          <a:xfrm>
            <a:off x="2987824" y="4797152"/>
            <a:ext cx="5976664" cy="1899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 l="11284" t="19840" r="9967" b="8761"/>
          <a:stretch>
            <a:fillRect/>
          </a:stretch>
        </p:blipFill>
        <p:spPr bwMode="auto">
          <a:xfrm>
            <a:off x="2915816" y="1268760"/>
            <a:ext cx="5941168" cy="336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6075293"/>
            <a:ext cx="27363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Royal College of Obstetricians &amp; Gynaecologists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Greentop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 guideline no. 34 &amp; 62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 descr="http://radiographics.rsnajnls.org/content/vol25/issue6/images/large/g05nv16c3x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60648"/>
            <a:ext cx="2625207" cy="302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 preferRelativeResize="0">
            <a:picLocks noGrp="1" noChangeArrowheads="1"/>
          </p:cNvPicPr>
          <p:nvPr>
            <p:ph idx="1"/>
          </p:nvPr>
        </p:nvPicPr>
        <p:blipFill>
          <a:blip r:embed="rId3"/>
          <a:srcRect l="9529" t="15550" r="19858" b="12270"/>
          <a:stretch>
            <a:fillRect/>
          </a:stretch>
        </p:blipFill>
        <p:spPr bwMode="auto">
          <a:xfrm>
            <a:off x="2987824" y="260648"/>
            <a:ext cx="3293806" cy="2485984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  <p:pic>
        <p:nvPicPr>
          <p:cNvPr id="6" name="Picture 4" descr="ovar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5536" y="3861048"/>
            <a:ext cx="3506787" cy="2289175"/>
          </a:xfrm>
          <a:prstGeom prst="rect">
            <a:avLst/>
          </a:prstGeom>
          <a:noFill/>
        </p:spPr>
      </p:pic>
      <p:pic>
        <p:nvPicPr>
          <p:cNvPr id="7" name="Picture 2"/>
          <p:cNvPicPr preferRelativeResize="0">
            <a:picLocks noChangeArrowheads="1"/>
          </p:cNvPicPr>
          <p:nvPr/>
        </p:nvPicPr>
        <p:blipFill>
          <a:blip r:embed="rId5"/>
          <a:srcRect l="16333" t="18239" r="22733" b="11417"/>
          <a:stretch>
            <a:fillRect/>
          </a:stretch>
        </p:blipFill>
        <p:spPr bwMode="auto">
          <a:xfrm>
            <a:off x="3923928" y="3068960"/>
            <a:ext cx="2592288" cy="3239641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Diagnosis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Staging CT</a:t>
            </a:r>
          </a:p>
          <a:p>
            <a:r>
              <a:rPr lang="en-GB" dirty="0" smtClean="0"/>
              <a:t>MRI pelvis </a:t>
            </a:r>
          </a:p>
          <a:p>
            <a:r>
              <a:rPr lang="en-GB" dirty="0" smtClean="0"/>
              <a:t>Biopsy if uncertain nature or origin</a:t>
            </a:r>
          </a:p>
          <a:p>
            <a:pPr lvl="1"/>
            <a:r>
              <a:rPr lang="en-GB" dirty="0" smtClean="0"/>
              <a:t>CT guided / laparoscopic</a:t>
            </a:r>
          </a:p>
          <a:p>
            <a:r>
              <a:rPr lang="en-GB" dirty="0" smtClean="0"/>
              <a:t>MDT discussion </a:t>
            </a:r>
            <a:endParaRPr lang="en-GB" dirty="0"/>
          </a:p>
        </p:txBody>
      </p:sp>
      <p:pic>
        <p:nvPicPr>
          <p:cNvPr id="53250" name="Picture 2" descr="http://www.ucsfhealth.org/images/mr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3573016"/>
            <a:ext cx="3317812" cy="3071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Ovarian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6,500 cases diagnosed annually</a:t>
            </a:r>
          </a:p>
          <a:p>
            <a:r>
              <a:rPr lang="en-GB" dirty="0" smtClean="0"/>
              <a:t>Over 4,000 deaths per year</a:t>
            </a:r>
          </a:p>
          <a:p>
            <a:r>
              <a:rPr lang="en-GB" dirty="0" smtClean="0"/>
              <a:t>40% 5 year overall survival rate</a:t>
            </a:r>
          </a:p>
          <a:p>
            <a:r>
              <a:rPr lang="en-GB" dirty="0" smtClean="0"/>
              <a:t>2/3rds have advanced disease</a:t>
            </a:r>
          </a:p>
          <a:p>
            <a:r>
              <a:rPr lang="en-GB" dirty="0" smtClean="0"/>
              <a:t>Majority succumb to chemotherapy resistant disease</a:t>
            </a:r>
          </a:p>
          <a:p>
            <a:endParaRPr lang="en-GB" dirty="0"/>
          </a:p>
        </p:txBody>
      </p:sp>
      <p:pic>
        <p:nvPicPr>
          <p:cNvPr id="32770" name="Picture 2" descr="http://www.topnews.in/health/files/Ovarian-Canc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0032" y="1628800"/>
            <a:ext cx="4094480" cy="43917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- Surgery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997152"/>
          </a:xfrm>
        </p:spPr>
        <p:txBody>
          <a:bodyPr>
            <a:normAutofit fontScale="55000" lnSpcReduction="20000"/>
          </a:bodyPr>
          <a:lstStyle/>
          <a:p>
            <a:r>
              <a:rPr lang="en-GB" sz="3800" dirty="0" smtClean="0"/>
              <a:t>Total abdominal hysterectomy, bilateral salpingoophrectomy, omentectomy, lymphadenectomy</a:t>
            </a:r>
          </a:p>
          <a:p>
            <a:endParaRPr lang="en-GB" sz="3800" dirty="0" smtClean="0"/>
          </a:p>
          <a:p>
            <a:r>
              <a:rPr lang="en-GB" sz="3800" dirty="0" smtClean="0"/>
              <a:t>Aim to adequately stage disease and remove all visible disease possible</a:t>
            </a:r>
          </a:p>
          <a:p>
            <a:pPr lvl="1"/>
            <a:r>
              <a:rPr lang="en-GB" sz="2900" dirty="0" smtClean="0"/>
              <a:t>Primary</a:t>
            </a:r>
          </a:p>
          <a:p>
            <a:pPr lvl="1"/>
            <a:r>
              <a:rPr lang="en-GB" sz="2900" dirty="0" smtClean="0"/>
              <a:t>Interval</a:t>
            </a:r>
          </a:p>
          <a:p>
            <a:pPr lvl="1"/>
            <a:r>
              <a:rPr lang="en-GB" sz="2900" dirty="0" smtClean="0"/>
              <a:t>Secondary</a:t>
            </a:r>
          </a:p>
          <a:p>
            <a:r>
              <a:rPr lang="en-GB" sz="3800" dirty="0" smtClean="0"/>
              <a:t>Prophylactic oophrectomy (BRCA mutation carriers)</a:t>
            </a:r>
          </a:p>
          <a:p>
            <a:endParaRPr lang="en-GB" sz="3800" dirty="0" smtClean="0"/>
          </a:p>
          <a:p>
            <a:r>
              <a:rPr lang="en-GB" sz="3800" dirty="0" smtClean="0"/>
              <a:t>Aim to remove all disease, directly related to survival</a:t>
            </a:r>
          </a:p>
          <a:p>
            <a:pPr lvl="1"/>
            <a:r>
              <a:rPr lang="en-GB" sz="2900" dirty="0" smtClean="0"/>
              <a:t>Optimal</a:t>
            </a:r>
          </a:p>
          <a:p>
            <a:pPr lvl="1"/>
            <a:r>
              <a:rPr lang="en-GB" sz="2900" dirty="0" smtClean="0"/>
              <a:t>Suboptimal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5" name="Picture 4" descr="debulking.gif"/>
          <p:cNvPicPr>
            <a:picLocks noChangeAspect="1"/>
          </p:cNvPicPr>
          <p:nvPr/>
        </p:nvPicPr>
        <p:blipFill>
          <a:blip r:embed="rId3"/>
          <a:srcRect t="50000"/>
          <a:stretch>
            <a:fillRect/>
          </a:stretch>
        </p:blipFill>
        <p:spPr>
          <a:xfrm>
            <a:off x="4860032" y="3933056"/>
            <a:ext cx="3695700" cy="2867025"/>
          </a:xfrm>
          <a:prstGeom prst="rect">
            <a:avLst/>
          </a:prstGeom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124744"/>
            <a:ext cx="3441160" cy="284061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6" y="6598096"/>
            <a:ext cx="3917950" cy="51980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1100" b="1" i="0" dirty="0" smtClean="0">
              <a:solidFill>
                <a:srgbClr val="000000"/>
              </a:solidFill>
              <a:latin typeface="Arial" charset="0"/>
            </a:endParaRPr>
          </a:p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1100" b="1" i="0" dirty="0" smtClean="0">
              <a:solidFill>
                <a:srgbClr val="000000"/>
              </a:solidFill>
              <a:latin typeface="Arial" charset="0"/>
            </a:endParaRPr>
          </a:p>
          <a:p>
            <a:pPr defTabSz="414338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</a:tabLst>
            </a:pPr>
            <a:endParaRPr lang="en-GB" sz="1100" b="1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62901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P.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Wimberger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 et al. Ann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Surg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. 2010</a:t>
            </a:r>
          </a:p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RE. Bristow et al. JCO 2002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Chemotherapy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Adjuvant</a:t>
            </a:r>
          </a:p>
          <a:p>
            <a:r>
              <a:rPr lang="en-GB" dirty="0" smtClean="0"/>
              <a:t>Neoadjuvant</a:t>
            </a:r>
          </a:p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line</a:t>
            </a:r>
          </a:p>
          <a:p>
            <a:pPr lvl="1"/>
            <a:r>
              <a:rPr lang="en-GB" dirty="0" smtClean="0"/>
              <a:t>Platinum based compound</a:t>
            </a:r>
          </a:p>
          <a:p>
            <a:pPr lvl="2"/>
            <a:r>
              <a:rPr lang="en-GB" dirty="0" smtClean="0"/>
              <a:t>Carboplatin</a:t>
            </a:r>
          </a:p>
          <a:p>
            <a:pPr lvl="2"/>
            <a:r>
              <a:rPr lang="en-GB" dirty="0" smtClean="0"/>
              <a:t>Cisplatin</a:t>
            </a:r>
          </a:p>
          <a:p>
            <a:pPr lvl="1"/>
            <a:r>
              <a:rPr lang="en-GB" dirty="0" smtClean="0"/>
              <a:t>With or without paclitaxel (</a:t>
            </a:r>
            <a:r>
              <a:rPr lang="en-GB" dirty="0" err="1" smtClean="0"/>
              <a:t>Taxol</a:t>
            </a:r>
            <a:r>
              <a:rPr lang="en-GB" dirty="0" smtClean="0"/>
              <a:t>)</a:t>
            </a:r>
          </a:p>
          <a:p>
            <a:r>
              <a:rPr lang="en-GB" dirty="0" smtClean="0"/>
              <a:t>The majority will respond initially to chemotherapy</a:t>
            </a:r>
          </a:p>
          <a:p>
            <a:r>
              <a:rPr lang="en-GB" dirty="0" smtClean="0"/>
              <a:t>Monitoring – CA125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2</a:t>
            </a:r>
            <a:r>
              <a:rPr lang="en-GB" baseline="30000" dirty="0" smtClean="0"/>
              <a:t>nd</a:t>
            </a:r>
            <a:r>
              <a:rPr lang="en-GB" dirty="0" smtClean="0"/>
              <a:t> line </a:t>
            </a:r>
          </a:p>
          <a:p>
            <a:pPr lvl="1"/>
            <a:r>
              <a:rPr lang="en-GB" dirty="0" smtClean="0"/>
              <a:t>Repeated platinum drug treatment with paclitaxel</a:t>
            </a:r>
          </a:p>
          <a:p>
            <a:pPr lvl="1"/>
            <a:r>
              <a:rPr lang="en-GB" dirty="0" smtClean="0"/>
              <a:t>Paclitaxel</a:t>
            </a:r>
          </a:p>
          <a:p>
            <a:pPr lvl="1"/>
            <a:r>
              <a:rPr lang="en-GB" dirty="0" smtClean="0"/>
              <a:t>Liposomal doxorubicin (</a:t>
            </a:r>
            <a:r>
              <a:rPr lang="en-GB" dirty="0" err="1" smtClean="0"/>
              <a:t>Caelyx</a:t>
            </a:r>
            <a:r>
              <a:rPr lang="en-GB" dirty="0" smtClean="0"/>
              <a:t> or </a:t>
            </a:r>
            <a:r>
              <a:rPr lang="en-GB" dirty="0" err="1" smtClean="0"/>
              <a:t>Doxil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Topotecan</a:t>
            </a:r>
            <a:r>
              <a:rPr lang="en-GB" dirty="0" smtClean="0"/>
              <a:t> (</a:t>
            </a:r>
            <a:r>
              <a:rPr lang="en-GB" dirty="0" err="1" smtClean="0"/>
              <a:t>Hycamtin</a:t>
            </a:r>
            <a:r>
              <a:rPr lang="en-GB" dirty="0" smtClean="0"/>
              <a:t>)</a:t>
            </a:r>
          </a:p>
          <a:p>
            <a:pPr lvl="1"/>
            <a:r>
              <a:rPr lang="en-GB" dirty="0" err="1" smtClean="0"/>
              <a:t>Etoposide</a:t>
            </a:r>
            <a:r>
              <a:rPr lang="en-GB" dirty="0" smtClean="0"/>
              <a:t> </a:t>
            </a:r>
          </a:p>
          <a:p>
            <a:pPr lvl="1"/>
            <a:r>
              <a:rPr lang="en-GB" dirty="0" err="1" smtClean="0"/>
              <a:t>Gemcitabine</a:t>
            </a:r>
            <a:endParaRPr lang="en-GB" dirty="0" smtClean="0"/>
          </a:p>
          <a:p>
            <a:pPr lvl="1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Palliative care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r>
              <a:rPr lang="en-GB" dirty="0" err="1" smtClean="0"/>
              <a:t>Ascitic</a:t>
            </a:r>
            <a:r>
              <a:rPr lang="en-GB" dirty="0" smtClean="0"/>
              <a:t> drains and shunts</a:t>
            </a:r>
          </a:p>
          <a:p>
            <a:r>
              <a:rPr lang="en-GB" dirty="0" smtClean="0"/>
              <a:t>Pain control</a:t>
            </a:r>
          </a:p>
          <a:p>
            <a:r>
              <a:rPr lang="en-GB" dirty="0" smtClean="0"/>
              <a:t>Nausea &amp; vomiting</a:t>
            </a:r>
          </a:p>
          <a:p>
            <a:r>
              <a:rPr lang="en-GB" dirty="0" smtClean="0"/>
              <a:t>Bowel obstruction &amp; fistula</a:t>
            </a:r>
          </a:p>
          <a:p>
            <a:r>
              <a:rPr lang="en-GB" dirty="0" smtClean="0"/>
              <a:t>Renal obstruction</a:t>
            </a:r>
          </a:p>
          <a:p>
            <a:r>
              <a:rPr lang="en-GB" dirty="0" smtClean="0"/>
              <a:t>Psychological care</a:t>
            </a:r>
            <a:endParaRPr lang="en-GB" dirty="0"/>
          </a:p>
        </p:txBody>
      </p:sp>
      <p:pic>
        <p:nvPicPr>
          <p:cNvPr id="45058" name="Picture 2" descr="http://2.bp.blogspot.com/_pOK9nKyAFVc/TFjj6dEGNoI/AAAAAAAAAEs/fExDhkFUvGY/s1600/abdomen_ascites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28800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Clinical 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Screening and early diagnosis</a:t>
            </a:r>
          </a:p>
          <a:p>
            <a:r>
              <a:rPr lang="en-GB" dirty="0" smtClean="0"/>
              <a:t>Treatment stratification</a:t>
            </a:r>
          </a:p>
          <a:p>
            <a:r>
              <a:rPr lang="en-GB" dirty="0" smtClean="0"/>
              <a:t>Tumour heterogeneity</a:t>
            </a:r>
          </a:p>
          <a:p>
            <a:r>
              <a:rPr lang="en-GB" dirty="0" smtClean="0"/>
              <a:t>Chemotherapy resistance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0168" t="30861" r="4259" b="27773"/>
          <a:stretch>
            <a:fillRect/>
          </a:stretch>
        </p:blipFill>
        <p:spPr bwMode="auto">
          <a:xfrm>
            <a:off x="4427984" y="4077072"/>
            <a:ext cx="4429000" cy="1515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/>
          <a:srcRect l="52233" t="33280" r="7342" b="20000"/>
          <a:stretch>
            <a:fillRect/>
          </a:stretch>
        </p:blipFill>
        <p:spPr bwMode="auto">
          <a:xfrm>
            <a:off x="467544" y="3997240"/>
            <a:ext cx="3960440" cy="286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0" y="6290156"/>
            <a:ext cx="4320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SEER survival monograph: Ovarian Cancer</a:t>
            </a:r>
          </a:p>
          <a:p>
            <a:pPr lvl="0"/>
            <a:r>
              <a:rPr lang="en-GB" sz="1400" i="1" dirty="0" smtClean="0">
                <a:solidFill>
                  <a:prstClr val="white">
                    <a:lumMod val="50000"/>
                  </a:prstClr>
                </a:solidFill>
              </a:rPr>
              <a:t>Cancer Research UK (2011) </a:t>
            </a:r>
            <a:r>
              <a:rPr lang="en-GB" sz="1400" i="1" dirty="0" err="1" smtClean="0">
                <a:solidFill>
                  <a:prstClr val="white">
                    <a:lumMod val="50000"/>
                  </a:prstClr>
                </a:solidFill>
              </a:rPr>
              <a:t>CancerStats</a:t>
            </a:r>
            <a:r>
              <a:rPr lang="en-GB" sz="1400" i="1" dirty="0" smtClean="0">
                <a:solidFill>
                  <a:prstClr val="white">
                    <a:lumMod val="50000"/>
                  </a:prstClr>
                </a:solidFill>
              </a:rPr>
              <a:t>: Ovarian Cancer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UKCTOCS</a:t>
            </a:r>
          </a:p>
          <a:p>
            <a:pPr lvl="1"/>
            <a:r>
              <a:rPr lang="en-GB" dirty="0" smtClean="0"/>
              <a:t>2001-2005</a:t>
            </a:r>
          </a:p>
          <a:p>
            <a:pPr lvl="1"/>
            <a:r>
              <a:rPr lang="en-GB" dirty="0" smtClean="0"/>
              <a:t>202,638 </a:t>
            </a:r>
            <a:r>
              <a:rPr lang="en-GB" dirty="0" err="1" smtClean="0"/>
              <a:t>postmenopusal</a:t>
            </a:r>
            <a:r>
              <a:rPr lang="en-GB" dirty="0" smtClean="0"/>
              <a:t> women, aged 50-74yrs</a:t>
            </a:r>
          </a:p>
          <a:p>
            <a:pPr lvl="1"/>
            <a:r>
              <a:rPr lang="en-GB" dirty="0" smtClean="0"/>
              <a:t>Randomised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No screening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Annual CA125 and TVUSS (if CA125 raised) (MMS group)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GB" dirty="0" smtClean="0"/>
              <a:t>Annual TVUSS (USS group)</a:t>
            </a:r>
          </a:p>
          <a:p>
            <a:pPr marL="971550" lvl="1" indent="-457200"/>
            <a:r>
              <a:rPr lang="en-GB" dirty="0" smtClean="0"/>
              <a:t>Of those screen positive</a:t>
            </a:r>
          </a:p>
          <a:p>
            <a:pPr marL="1371600" lvl="2" indent="-457200"/>
            <a:r>
              <a:rPr lang="en-GB" dirty="0" smtClean="0"/>
              <a:t>43% had ovarian malignancy in MSS group and 8% in USS group</a:t>
            </a:r>
          </a:p>
          <a:p>
            <a:pPr marL="1371600" lvl="2" indent="-457200"/>
            <a:r>
              <a:rPr lang="en-GB" dirty="0" smtClean="0"/>
              <a:t>a large proportion of women had surgery for benign disease (47% in MMS group, 92% in USS group)</a:t>
            </a:r>
          </a:p>
          <a:p>
            <a:pPr marL="971550" lvl="1" indent="-457200"/>
            <a:r>
              <a:rPr lang="en-GB" dirty="0" smtClean="0"/>
              <a:t>A larger proportion of early stage ovarian cancer found</a:t>
            </a:r>
          </a:p>
          <a:p>
            <a:pPr marL="971550" lvl="1" indent="-457200"/>
            <a:r>
              <a:rPr lang="en-GB" dirty="0" smtClean="0"/>
              <a:t>Results on effects on mortality awaited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Tumour heterogeneity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0" y="1600200"/>
            <a:ext cx="2674640" cy="4525963"/>
          </a:xfrm>
        </p:spPr>
        <p:txBody>
          <a:bodyPr>
            <a:normAutofit/>
          </a:bodyPr>
          <a:lstStyle/>
          <a:p>
            <a:r>
              <a:rPr lang="en-GB" sz="2000" dirty="0" smtClean="0"/>
              <a:t>“Molecular and aetiological distinct diseases that share an anatomical location”</a:t>
            </a:r>
          </a:p>
          <a:p>
            <a:r>
              <a:rPr lang="en-GB" sz="2000" dirty="0" smtClean="0"/>
              <a:t>Driver mutations differ</a:t>
            </a:r>
          </a:p>
          <a:p>
            <a:r>
              <a:rPr lang="en-GB" sz="2000" dirty="0" smtClean="0"/>
              <a:t>Could this explain why the ovarian cancer field lags behind other cancer research fields?</a:t>
            </a:r>
            <a:endParaRPr lang="en-GB" sz="2000" dirty="0"/>
          </a:p>
        </p:txBody>
      </p:sp>
      <p:pic>
        <p:nvPicPr>
          <p:cNvPr id="4" name="Picture 39" descr="D:\kuloth\2011\September\15-09-2011\NRC_issue\images\nrc3144-f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1340768"/>
            <a:ext cx="5400600" cy="52436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504" y="6433591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S Vaughan et al. Nature Reviews: Cancer. Oct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 1 and Type 2 tumours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1" descr="nrc2946-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1484784"/>
            <a:ext cx="8270888" cy="38164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7504" y="6433591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D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Bowtell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. Nature Reviews: Cancer. November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molecular subgroups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Clustering of expression data derived from serous and </a:t>
            </a:r>
            <a:r>
              <a:rPr lang="en-GB" sz="2000" dirty="0" err="1" smtClean="0">
                <a:solidFill>
                  <a:srgbClr val="000000"/>
                </a:solidFill>
                <a:ea typeface="msgothic" charset="0"/>
                <a:cs typeface="msgothic" charset="0"/>
              </a:rPr>
              <a:t>endometrioid</a:t>
            </a:r>
            <a:r>
              <a:rPr lang="en-GB" sz="2000" dirty="0" smtClean="0">
                <a:solidFill>
                  <a:srgbClr val="000000"/>
                </a:solidFill>
                <a:ea typeface="msgothic" charset="0"/>
                <a:cs typeface="msgothic" charset="0"/>
              </a:rPr>
              <a:t> tumours originating from the ovary, peritoneum, and fallopian tube. </a:t>
            </a:r>
          </a:p>
          <a:p>
            <a:endParaRPr lang="en-GB" dirty="0"/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58775" y="420688"/>
            <a:ext cx="936307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sz="16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4316189" cy="48292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388" y="6525344"/>
            <a:ext cx="4319588" cy="25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ea typeface="msgothic" charset="0"/>
                <a:cs typeface="msgothic" charset="0"/>
              </a:rPr>
              <a:t>Tothill R W et al. </a:t>
            </a:r>
            <a:r>
              <a:rPr lang="en-GB" sz="1400" i="1" dirty="0" err="1">
                <a:solidFill>
                  <a:schemeClr val="bg1">
                    <a:lumMod val="50000"/>
                  </a:schemeClr>
                </a:solidFill>
                <a:ea typeface="msgothic" charset="0"/>
                <a:cs typeface="msgothic" charset="0"/>
              </a:rPr>
              <a:t>Clin</a:t>
            </a:r>
            <a:r>
              <a:rPr lang="en-GB" sz="1400" i="1" dirty="0">
                <a:solidFill>
                  <a:schemeClr val="bg1">
                    <a:lumMod val="50000"/>
                  </a:schemeClr>
                </a:solidFill>
                <a:ea typeface="msgothic" charset="0"/>
                <a:cs typeface="msgothic" charset="0"/>
              </a:rPr>
              <a:t> Cancer Res 2008;14:5198-5208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Treatment stratification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Can we predict patients who will have a good surgical outcome?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Should chemotherapy be before of after surgery?</a:t>
            </a:r>
          </a:p>
          <a:p>
            <a:r>
              <a:rPr lang="en-GB" dirty="0" smtClean="0"/>
              <a:t>Can we predict chemotherapy resistance or prognosis?</a:t>
            </a:r>
          </a:p>
          <a:p>
            <a:endParaRPr lang="en-GB" dirty="0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/>
          <a:srcRect t="13467"/>
          <a:stretch>
            <a:fillRect/>
          </a:stretch>
        </p:blipFill>
        <p:spPr bwMode="auto">
          <a:xfrm>
            <a:off x="971600" y="2420888"/>
            <a:ext cx="3240360" cy="20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Prediction of surgical debulking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Success of debulking depends on</a:t>
            </a:r>
          </a:p>
          <a:p>
            <a:pPr lvl="1"/>
            <a:r>
              <a:rPr lang="en-GB" dirty="0" smtClean="0"/>
              <a:t>Surgical expertise</a:t>
            </a:r>
          </a:p>
          <a:p>
            <a:pPr lvl="1"/>
            <a:r>
              <a:rPr lang="en-GB" dirty="0" smtClean="0"/>
              <a:t>Tumour burden, site of disease &amp; stage</a:t>
            </a:r>
          </a:p>
          <a:p>
            <a:r>
              <a:rPr lang="en-GB" dirty="0" smtClean="0"/>
              <a:t> CA125</a:t>
            </a:r>
          </a:p>
          <a:p>
            <a:pPr lvl="1"/>
            <a:r>
              <a:rPr lang="en-GB" dirty="0" smtClean="0"/>
              <a:t>300 to 912 IU/ml, sensitivity of 49-80%, specificity of 54-89.6%</a:t>
            </a:r>
          </a:p>
          <a:p>
            <a:r>
              <a:rPr lang="en-GB" dirty="0" smtClean="0"/>
              <a:t>CT &amp; MRI </a:t>
            </a:r>
          </a:p>
          <a:p>
            <a:pPr lvl="1"/>
            <a:r>
              <a:rPr lang="en-GB" dirty="0" smtClean="0"/>
              <a:t>Variable prediction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Histological subtypes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Epithelial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Germ-cell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Sex cord-stromal</a:t>
            </a:r>
            <a:endParaRPr lang="en-GB" dirty="0"/>
          </a:p>
        </p:txBody>
      </p:sp>
      <p:pic>
        <p:nvPicPr>
          <p:cNvPr id="29698" name="Picture 2" descr="http://cmapspublic2.ihmc.us/rid=1JWSBD038-1BD0H65-1167/ova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484784"/>
            <a:ext cx="5256584" cy="3406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Neoadjuvant chemotherapy </a:t>
            </a:r>
            <a:r>
              <a:rPr lang="en-GB" dirty="0" err="1" smtClean="0"/>
              <a:t>vs</a:t>
            </a:r>
            <a:r>
              <a:rPr lang="en-GB" dirty="0" smtClean="0"/>
              <a:t> primary debulking</a:t>
            </a:r>
            <a:endParaRPr lang="en-GB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209" t="25720" r="37792" b="33120"/>
          <a:stretch>
            <a:fillRect/>
          </a:stretch>
        </p:blipFill>
        <p:spPr bwMode="auto">
          <a:xfrm>
            <a:off x="1115616" y="1412776"/>
            <a:ext cx="6763297" cy="414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7504" y="6505599"/>
            <a:ext cx="43204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I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Vergote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 et al. NEJM. Sept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advances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 smtClean="0"/>
              <a:t>Intraperitoneal</a:t>
            </a:r>
            <a:r>
              <a:rPr lang="en-GB" dirty="0" smtClean="0"/>
              <a:t> chemotherapy</a:t>
            </a:r>
          </a:p>
          <a:p>
            <a:r>
              <a:rPr lang="en-GB" dirty="0" smtClean="0"/>
              <a:t>Dose-dense regimens</a:t>
            </a:r>
          </a:p>
          <a:p>
            <a:pPr lvl="1"/>
            <a:r>
              <a:rPr lang="en-GB" dirty="0" smtClean="0"/>
              <a:t>Increase dose frequency while maintaining the same dose per cycle</a:t>
            </a:r>
          </a:p>
          <a:p>
            <a:r>
              <a:rPr lang="en-GB" dirty="0" smtClean="0"/>
              <a:t>Targeted therapy</a:t>
            </a:r>
          </a:p>
          <a:p>
            <a:pPr lvl="1"/>
            <a:r>
              <a:rPr lang="en-GB" dirty="0" smtClean="0"/>
              <a:t>Anti-</a:t>
            </a:r>
            <a:r>
              <a:rPr lang="en-GB" dirty="0" err="1" smtClean="0"/>
              <a:t>angiogenic</a:t>
            </a:r>
            <a:r>
              <a:rPr lang="en-GB" dirty="0" smtClean="0"/>
              <a:t> therapy</a:t>
            </a:r>
          </a:p>
          <a:p>
            <a:pPr lvl="2"/>
            <a:r>
              <a:rPr lang="en-GB" dirty="0" err="1" smtClean="0"/>
              <a:t>Bevacizumab</a:t>
            </a:r>
            <a:r>
              <a:rPr lang="en-GB" dirty="0" smtClean="0"/>
              <a:t> (</a:t>
            </a:r>
            <a:r>
              <a:rPr lang="en-GB" dirty="0" err="1" smtClean="0"/>
              <a:t>avastin</a:t>
            </a:r>
            <a:r>
              <a:rPr lang="en-GB" dirty="0" smtClean="0"/>
              <a:t>)</a:t>
            </a:r>
          </a:p>
          <a:p>
            <a:pPr lvl="2"/>
            <a:r>
              <a:rPr lang="en-GB" dirty="0" smtClean="0"/>
              <a:t>Monoclonal antibody that inhibits VEGF-A</a:t>
            </a:r>
          </a:p>
          <a:p>
            <a:pPr lvl="1"/>
            <a:r>
              <a:rPr lang="en-GB" dirty="0" smtClean="0"/>
              <a:t>Tyrosine kinase inhibitors</a:t>
            </a:r>
          </a:p>
          <a:p>
            <a:pPr lvl="1"/>
            <a:r>
              <a:rPr lang="en-GB" dirty="0" smtClean="0"/>
              <a:t>IGF-1R inhibitors</a:t>
            </a:r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Mrs KM, 58 year old, mother of 2</a:t>
            </a:r>
          </a:p>
          <a:p>
            <a:r>
              <a:rPr lang="en-GB" dirty="0" smtClean="0"/>
              <a:t>Presents to GP with persistent abdominal bloating and pain for past 3 months</a:t>
            </a:r>
          </a:p>
          <a:p>
            <a:r>
              <a:rPr lang="en-GB" dirty="0" smtClean="0"/>
              <a:t>Previously missed her annual screening test due to concerns over TV scan</a:t>
            </a:r>
          </a:p>
          <a:p>
            <a:r>
              <a:rPr lang="en-GB" dirty="0" smtClean="0"/>
              <a:t>GP orders test X which is abnormally raised and thus undergoes USS which demonstrates a malignant ovarian cyst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Urgent referral to the gynaecology oncologist</a:t>
            </a:r>
          </a:p>
          <a:p>
            <a:r>
              <a:rPr lang="en-GB" dirty="0" smtClean="0"/>
              <a:t>They order the </a:t>
            </a:r>
            <a:r>
              <a:rPr lang="en-GB" dirty="0" err="1" smtClean="0"/>
              <a:t>FutureYSurgical</a:t>
            </a:r>
            <a:r>
              <a:rPr lang="en-GB" dirty="0" smtClean="0"/>
              <a:t> biomarker blood test which indicates that her tumour is amenable to surgery and is the optimal treatment regimen is surgery followed by adjuvant chemotherapy</a:t>
            </a:r>
          </a:p>
          <a:p>
            <a:r>
              <a:rPr lang="en-GB" dirty="0" smtClean="0"/>
              <a:t>Undergoes optimal debulking, TAH, BSO, omentectomy, stage 2A serous adenocarcinoma confirmed on histology </a:t>
            </a:r>
          </a:p>
          <a:p>
            <a:r>
              <a:rPr lang="en-GB" dirty="0" smtClean="0"/>
              <a:t>Molecular profile of tumour is performed </a:t>
            </a:r>
          </a:p>
          <a:p>
            <a:r>
              <a:rPr lang="en-GB" dirty="0" smtClean="0"/>
              <a:t>Undergoes individualised chemotherapy for 6 months using drugs  Z, G &amp; H which specifically target the tumour mutations.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future?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Molecular profile of tumour indicates patient is resistant to drug C which is known to be effective in 80% of cases but causes severe side-effects. Mrs KM not given drug C</a:t>
            </a:r>
          </a:p>
          <a:p>
            <a:r>
              <a:rPr lang="en-GB" dirty="0" smtClean="0"/>
              <a:t>Maintenance drug K given for following 18 months</a:t>
            </a:r>
          </a:p>
          <a:p>
            <a:r>
              <a:rPr lang="en-GB" dirty="0" smtClean="0"/>
              <a:t>6mthly monitoring performed with highly specific test W</a:t>
            </a:r>
          </a:p>
          <a:p>
            <a:r>
              <a:rPr lang="en-GB" dirty="0" smtClean="0"/>
              <a:t>5 years later attends sons BSc graduation with no sign of recurrence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Histological subtypes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Majority are epithelial cell in origin</a:t>
            </a:r>
          </a:p>
          <a:p>
            <a:pPr lvl="1"/>
            <a:r>
              <a:rPr lang="en-GB" dirty="0" smtClean="0"/>
              <a:t>Serous papillary</a:t>
            </a:r>
          </a:p>
          <a:p>
            <a:pPr lvl="1"/>
            <a:r>
              <a:rPr lang="en-GB" dirty="0" smtClean="0"/>
              <a:t>Endometrioid</a:t>
            </a:r>
          </a:p>
          <a:p>
            <a:pPr lvl="1"/>
            <a:r>
              <a:rPr lang="en-GB" dirty="0" err="1" smtClean="0"/>
              <a:t>Mucinous</a:t>
            </a:r>
            <a:endParaRPr lang="en-GB" dirty="0" smtClean="0"/>
          </a:p>
          <a:p>
            <a:pPr lvl="1"/>
            <a:r>
              <a:rPr lang="en-GB" dirty="0" smtClean="0"/>
              <a:t>Clear cell</a:t>
            </a:r>
          </a:p>
          <a:p>
            <a:r>
              <a:rPr lang="en-GB" dirty="0" smtClean="0"/>
              <a:t>All subtypes can also be benign and borderline type</a:t>
            </a:r>
          </a:p>
        </p:txBody>
      </p:sp>
      <p:pic>
        <p:nvPicPr>
          <p:cNvPr id="26626" name="Picture 2" descr="http://upload.wikimedia.org/wikipedia/commons/thumb/a/a2/Incidence_of_ovarian_cancers_by_histopathology.png/300px-Incidence_of_ovarian_cancers_by_histopatholog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1484784"/>
            <a:ext cx="4248472" cy="5013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Histological subtypes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Germ-cell and sex-cord-stromal tumours are much rarer and present at an earlier age</a:t>
            </a:r>
          </a:p>
          <a:p>
            <a:r>
              <a:rPr lang="en-GB" dirty="0" smtClean="0"/>
              <a:t>Germ-cell</a:t>
            </a:r>
          </a:p>
          <a:p>
            <a:pPr lvl="1"/>
            <a:r>
              <a:rPr lang="en-GB" dirty="0" err="1" smtClean="0"/>
              <a:t>Teratoma</a:t>
            </a:r>
            <a:endParaRPr lang="en-GB" dirty="0" smtClean="0"/>
          </a:p>
          <a:p>
            <a:pPr lvl="1"/>
            <a:r>
              <a:rPr lang="en-GB" dirty="0" err="1" smtClean="0"/>
              <a:t>Dysgerminoma</a:t>
            </a:r>
            <a:endParaRPr lang="en-GB" dirty="0" smtClean="0"/>
          </a:p>
          <a:p>
            <a:pPr lvl="1"/>
            <a:r>
              <a:rPr lang="en-GB" dirty="0" err="1" smtClean="0"/>
              <a:t>Chemosensitive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Sex cord-stromal</a:t>
            </a:r>
          </a:p>
          <a:p>
            <a:pPr lvl="1"/>
            <a:r>
              <a:rPr lang="en-GB" dirty="0" smtClean="0"/>
              <a:t>Granulosa-cell tumour</a:t>
            </a:r>
          </a:p>
          <a:p>
            <a:pPr lvl="2"/>
            <a:r>
              <a:rPr lang="en-GB" dirty="0" smtClean="0"/>
              <a:t>Often secrete oestrogen </a:t>
            </a:r>
          </a:p>
          <a:p>
            <a:pPr lvl="2"/>
            <a:r>
              <a:rPr lang="en-GB" dirty="0" smtClean="0"/>
              <a:t>Precocious puberty</a:t>
            </a:r>
          </a:p>
          <a:p>
            <a:pPr lvl="2"/>
            <a:r>
              <a:rPr lang="en-GB" dirty="0" smtClean="0"/>
              <a:t>PMB</a:t>
            </a:r>
          </a:p>
          <a:p>
            <a:pPr lvl="1"/>
            <a:r>
              <a:rPr lang="en-GB" dirty="0" smtClean="0"/>
              <a:t>Sertoli-cell tumour</a:t>
            </a:r>
          </a:p>
          <a:p>
            <a:endParaRPr lang="en-GB" dirty="0"/>
          </a:p>
        </p:txBody>
      </p:sp>
      <p:pic>
        <p:nvPicPr>
          <p:cNvPr id="30722" name="Picture 2" descr="http://www.humpath.com/IMG/jpg/ovarian_dermoid_cyst_03.jpg"/>
          <p:cNvPicPr>
            <a:picLocks noChangeAspect="1" noChangeArrowheads="1"/>
          </p:cNvPicPr>
          <p:nvPr/>
        </p:nvPicPr>
        <p:blipFill>
          <a:blip r:embed="rId2" cstate="print"/>
          <a:srcRect l="6936" t="2686" r="12610" b="3319"/>
          <a:stretch>
            <a:fillRect/>
          </a:stretch>
        </p:blipFill>
        <p:spPr bwMode="auto">
          <a:xfrm>
            <a:off x="3707904" y="4365104"/>
            <a:ext cx="1826887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Genetic abnormalities in epithelial ovarian cancer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54333" t="16480" r="15742" b="27241"/>
          <a:stretch>
            <a:fillRect/>
          </a:stretch>
        </p:blipFill>
        <p:spPr bwMode="auto">
          <a:xfrm>
            <a:off x="467544" y="1484784"/>
            <a:ext cx="410445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54599" t="24360" r="14951" b="30281"/>
          <a:stretch>
            <a:fillRect/>
          </a:stretch>
        </p:blipFill>
        <p:spPr bwMode="auto">
          <a:xfrm>
            <a:off x="4788024" y="1556792"/>
            <a:ext cx="417646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9512" y="6381328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E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Despierre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 et al. Gynecologic Oncology March 2010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 l="19550" t="28160" r="4326" b="21440"/>
          <a:stretch>
            <a:fillRect/>
          </a:stretch>
        </p:blipFill>
        <p:spPr bwMode="auto">
          <a:xfrm>
            <a:off x="1259632" y="1124744"/>
            <a:ext cx="6840760" cy="283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20168" t="30861" r="4259" b="27773"/>
          <a:stretch>
            <a:fillRect/>
          </a:stretch>
        </p:blipFill>
        <p:spPr bwMode="auto">
          <a:xfrm>
            <a:off x="1043608" y="3933056"/>
            <a:ext cx="7365504" cy="251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79512" y="6505599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Cancer Research UK (2011)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CancerStats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: Ovarian Cancer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Epidemiology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19174" t="33624" r="5253" b="39157"/>
          <a:stretch>
            <a:fillRect/>
          </a:stretch>
        </p:blipFill>
        <p:spPr bwMode="auto">
          <a:xfrm>
            <a:off x="395536" y="1628800"/>
            <a:ext cx="8047953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720" y="4221088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Can you explain these differences?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6505599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Cancer Research UK (2011)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CancerStats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: Ovarian Cancer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</a:t>
            </a:r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9158" t="17320" r="5243" b="16321"/>
          <a:stretch>
            <a:fillRect/>
          </a:stretch>
        </p:blipFill>
        <p:spPr bwMode="auto">
          <a:xfrm>
            <a:off x="611560" y="1412776"/>
            <a:ext cx="8208912" cy="45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6505599"/>
            <a:ext cx="525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Cancer Research UK (2011) </a:t>
            </a:r>
            <a:r>
              <a:rPr lang="en-GB" sz="1400" i="1" dirty="0" err="1" smtClean="0">
                <a:solidFill>
                  <a:schemeClr val="bg1">
                    <a:lumMod val="50000"/>
                  </a:schemeClr>
                </a:solidFill>
              </a:rPr>
              <a:t>CancerStats</a:t>
            </a:r>
            <a:r>
              <a:rPr lang="en-GB" sz="1400" i="1" dirty="0" smtClean="0">
                <a:solidFill>
                  <a:schemeClr val="bg1">
                    <a:lumMod val="50000"/>
                  </a:schemeClr>
                </a:solidFill>
              </a:rPr>
              <a:t>: Ovarian Cancer</a:t>
            </a:r>
            <a:endParaRPr lang="en-GB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1017</Words>
  <Application>Microsoft Office PowerPoint</Application>
  <PresentationFormat>On-screen Show (4:3)</PresentationFormat>
  <Paragraphs>226</Paragraphs>
  <Slides>35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Ovarian cancer</vt:lpstr>
      <vt:lpstr>Ovarian Cancer</vt:lpstr>
      <vt:lpstr>Histological subtypes</vt:lpstr>
      <vt:lpstr>Histological subtypes</vt:lpstr>
      <vt:lpstr>Histological subtypes</vt:lpstr>
      <vt:lpstr>Genetic abnormalities in epithelial ovarian cancer</vt:lpstr>
      <vt:lpstr>Epidemiology</vt:lpstr>
      <vt:lpstr>Epidemiology</vt:lpstr>
      <vt:lpstr>Stage</vt:lpstr>
      <vt:lpstr>Survival by stage</vt:lpstr>
      <vt:lpstr>Symptoms</vt:lpstr>
      <vt:lpstr>Risk Factors</vt:lpstr>
      <vt:lpstr>Risk factors</vt:lpstr>
      <vt:lpstr>Screening</vt:lpstr>
      <vt:lpstr>Diagnosis</vt:lpstr>
      <vt:lpstr>Diagnosis</vt:lpstr>
      <vt:lpstr>Imaging</vt:lpstr>
      <vt:lpstr>PowerPoint Presentation</vt:lpstr>
      <vt:lpstr>Diagnosis</vt:lpstr>
      <vt:lpstr>Treatment - Surgery</vt:lpstr>
      <vt:lpstr>Chemotherapy</vt:lpstr>
      <vt:lpstr>Palliative care</vt:lpstr>
      <vt:lpstr>Clinical challenges</vt:lpstr>
      <vt:lpstr>Screening</vt:lpstr>
      <vt:lpstr>Tumour heterogeneity</vt:lpstr>
      <vt:lpstr>Type 1 and Type 2 tumours</vt:lpstr>
      <vt:lpstr>Different molecular subgroups</vt:lpstr>
      <vt:lpstr>Treatment stratification</vt:lpstr>
      <vt:lpstr>Prediction of surgical debulking </vt:lpstr>
      <vt:lpstr>Neoadjuvant chemotherapy vs primary debulking</vt:lpstr>
      <vt:lpstr>Further advances</vt:lpstr>
      <vt:lpstr>The future?</vt:lpstr>
      <vt:lpstr>The future?</vt:lpstr>
      <vt:lpstr>The future?</vt:lpstr>
      <vt:lpstr>PowerPoint Presentation</vt:lpstr>
    </vt:vector>
  </TitlesOfParts>
  <Company>Imperial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Ovarian Cancer</dc:title>
  <dc:creator>jvb98</dc:creator>
  <cp:lastModifiedBy>Shiel, Nuala</cp:lastModifiedBy>
  <cp:revision>91</cp:revision>
  <dcterms:created xsi:type="dcterms:W3CDTF">2012-10-19T13:17:36Z</dcterms:created>
  <dcterms:modified xsi:type="dcterms:W3CDTF">2012-10-25T15:46:26Z</dcterms:modified>
</cp:coreProperties>
</file>