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32"/>
  </p:notesMasterIdLst>
  <p:handoutMasterIdLst>
    <p:handoutMasterId r:id="rId33"/>
  </p:handoutMasterIdLst>
  <p:sldIdLst>
    <p:sldId id="256" r:id="rId2"/>
    <p:sldId id="305" r:id="rId3"/>
    <p:sldId id="261" r:id="rId4"/>
    <p:sldId id="308" r:id="rId5"/>
    <p:sldId id="309" r:id="rId6"/>
    <p:sldId id="279" r:id="rId7"/>
    <p:sldId id="349" r:id="rId8"/>
    <p:sldId id="282" r:id="rId9"/>
    <p:sldId id="350" r:id="rId10"/>
    <p:sldId id="351" r:id="rId11"/>
    <p:sldId id="310" r:id="rId12"/>
    <p:sldId id="325" r:id="rId13"/>
    <p:sldId id="326" r:id="rId14"/>
    <p:sldId id="327" r:id="rId15"/>
    <p:sldId id="328" r:id="rId16"/>
    <p:sldId id="330" r:id="rId17"/>
    <p:sldId id="331" r:id="rId18"/>
    <p:sldId id="333" r:id="rId19"/>
    <p:sldId id="334" r:id="rId20"/>
    <p:sldId id="335" r:id="rId21"/>
    <p:sldId id="336" r:id="rId22"/>
    <p:sldId id="337" r:id="rId23"/>
    <p:sldId id="338" r:id="rId24"/>
    <p:sldId id="306" r:id="rId25"/>
    <p:sldId id="307" r:id="rId26"/>
    <p:sldId id="342" r:id="rId27"/>
    <p:sldId id="343" r:id="rId28"/>
    <p:sldId id="345" r:id="rId29"/>
    <p:sldId id="323" r:id="rId30"/>
    <p:sldId id="340" r:id="rId31"/>
  </p:sldIdLst>
  <p:sldSz cx="9144000" cy="6858000" type="screen4x3"/>
  <p:notesSz cx="6794500" cy="9906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00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46" autoAdjust="0"/>
    <p:restoredTop sz="94660" autoAdjust="0"/>
  </p:normalViewPr>
  <p:slideViewPr>
    <p:cSldViewPr>
      <p:cViewPr>
        <p:scale>
          <a:sx n="50" d="100"/>
          <a:sy n="50" d="100"/>
        </p:scale>
        <p:origin x="-804" y="-282"/>
      </p:cViewPr>
      <p:guideLst>
        <p:guide orient="horz" pos="4319"/>
        <p:guide pos="15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944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32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160" tIns="45080" rIns="90160" bIns="45080" numCol="1" anchor="t" anchorCtr="0" compatLnSpc="1">
            <a:prstTxWarp prst="textNoShape">
              <a:avLst/>
            </a:prstTxWarp>
          </a:bodyPr>
          <a:lstStyle>
            <a:lvl1pPr defTabSz="901700">
              <a:defRPr sz="1200"/>
            </a:lvl1pPr>
          </a:lstStyle>
          <a:p>
            <a:endParaRPr lang="en-GB"/>
          </a:p>
        </p:txBody>
      </p:sp>
      <p:sp>
        <p:nvSpPr>
          <p:cNvPr id="1587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32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160" tIns="45080" rIns="90160" bIns="45080" numCol="1" anchor="t" anchorCtr="0" compatLnSpc="1">
            <a:prstTxWarp prst="textNoShape">
              <a:avLst/>
            </a:prstTxWarp>
          </a:bodyPr>
          <a:lstStyle>
            <a:lvl1pPr algn="r" defTabSz="901700">
              <a:defRPr sz="1200"/>
            </a:lvl1pPr>
          </a:lstStyle>
          <a:p>
            <a:endParaRPr lang="en-GB"/>
          </a:p>
        </p:txBody>
      </p:sp>
      <p:sp>
        <p:nvSpPr>
          <p:cNvPr id="1587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09113"/>
            <a:ext cx="29432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160" tIns="45080" rIns="90160" bIns="45080" numCol="1" anchor="b" anchorCtr="0" compatLnSpc="1">
            <a:prstTxWarp prst="textNoShape">
              <a:avLst/>
            </a:prstTxWarp>
          </a:bodyPr>
          <a:lstStyle>
            <a:lvl1pPr defTabSz="901700">
              <a:defRPr sz="1200"/>
            </a:lvl1pPr>
          </a:lstStyle>
          <a:p>
            <a:endParaRPr lang="en-GB"/>
          </a:p>
        </p:txBody>
      </p:sp>
      <p:sp>
        <p:nvSpPr>
          <p:cNvPr id="1587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09113"/>
            <a:ext cx="29432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160" tIns="45080" rIns="90160" bIns="45080" numCol="1" anchor="b" anchorCtr="0" compatLnSpc="1">
            <a:prstTxWarp prst="textNoShape">
              <a:avLst/>
            </a:prstTxWarp>
          </a:bodyPr>
          <a:lstStyle>
            <a:lvl1pPr algn="r" defTabSz="901700">
              <a:defRPr sz="1200"/>
            </a:lvl1pPr>
          </a:lstStyle>
          <a:p>
            <a:fld id="{94D9957D-6455-49EC-A07E-BAD517D7FD8C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01126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2949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8100" y="0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/>
          </a:p>
        </p:txBody>
      </p:sp>
      <p:sp>
        <p:nvSpPr>
          <p:cNvPr id="2949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0750" y="742950"/>
            <a:ext cx="4953000" cy="3714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949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05350"/>
            <a:ext cx="5435600" cy="445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2949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09113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2949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8100" y="9409113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C197CB5-2623-45A4-BD08-AE3F75CAC10A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85578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A9D45DC-C24D-4852-A1CF-1680881D906D}" type="slidenum">
              <a:rPr lang="en-GB"/>
              <a:pPr/>
              <a:t>1</a:t>
            </a:fld>
            <a:endParaRPr lang="en-GB"/>
          </a:p>
        </p:txBody>
      </p:sp>
      <p:sp>
        <p:nvSpPr>
          <p:cNvPr id="295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5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3710E51-32A1-43C7-9D29-44E8BEBE96A4}" type="slidenum">
              <a:rPr lang="en-GB"/>
              <a:pPr/>
              <a:t>13</a:t>
            </a:fld>
            <a:endParaRPr lang="en-GB"/>
          </a:p>
        </p:txBody>
      </p:sp>
      <p:sp>
        <p:nvSpPr>
          <p:cNvPr id="335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5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34E732F-EDD4-451E-95D5-C5C4B8C5A911}" type="slidenum">
              <a:rPr lang="en-GB"/>
              <a:pPr/>
              <a:t>14</a:t>
            </a:fld>
            <a:endParaRPr lang="en-GB"/>
          </a:p>
        </p:txBody>
      </p:sp>
      <p:sp>
        <p:nvSpPr>
          <p:cNvPr id="337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D043E30-80DF-4C3F-BFEC-4B3BDDD45881}" type="slidenum">
              <a:rPr lang="en-GB"/>
              <a:pPr/>
              <a:t>15</a:t>
            </a:fld>
            <a:endParaRPr lang="en-GB"/>
          </a:p>
        </p:txBody>
      </p:sp>
      <p:sp>
        <p:nvSpPr>
          <p:cNvPr id="339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9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0CDF215-7AB3-46D9-B775-681BBCF2EC36}" type="slidenum">
              <a:rPr lang="en-GB"/>
              <a:pPr/>
              <a:t>16</a:t>
            </a:fld>
            <a:endParaRPr lang="en-GB"/>
          </a:p>
        </p:txBody>
      </p:sp>
      <p:sp>
        <p:nvSpPr>
          <p:cNvPr id="344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4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3A8EDE5-4F8B-4626-82F2-61A39B2B7271}" type="slidenum">
              <a:rPr lang="en-GB"/>
              <a:pPr/>
              <a:t>17</a:t>
            </a:fld>
            <a:endParaRPr lang="en-GB"/>
          </a:p>
        </p:txBody>
      </p:sp>
      <p:sp>
        <p:nvSpPr>
          <p:cNvPr id="346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6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D72D83C-15F5-40C2-BCCD-096CAF6C9920}" type="slidenum">
              <a:rPr lang="en-GB"/>
              <a:pPr/>
              <a:t>18</a:t>
            </a:fld>
            <a:endParaRPr lang="en-GB"/>
          </a:p>
        </p:txBody>
      </p:sp>
      <p:sp>
        <p:nvSpPr>
          <p:cNvPr id="350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0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5E5B610-A1C9-4072-8E12-93E97E3DC57B}" type="slidenum">
              <a:rPr lang="en-GB"/>
              <a:pPr/>
              <a:t>19</a:t>
            </a:fld>
            <a:endParaRPr lang="en-GB"/>
          </a:p>
        </p:txBody>
      </p:sp>
      <p:sp>
        <p:nvSpPr>
          <p:cNvPr id="352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2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FA21670-4A67-40A6-8E54-2AE80BA62866}" type="slidenum">
              <a:rPr lang="en-GB"/>
              <a:pPr/>
              <a:t>20</a:t>
            </a:fld>
            <a:endParaRPr lang="en-GB"/>
          </a:p>
        </p:txBody>
      </p:sp>
      <p:sp>
        <p:nvSpPr>
          <p:cNvPr id="354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4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EDDE683-7746-4300-95B2-EFABE959A8CD}" type="slidenum">
              <a:rPr lang="en-GB"/>
              <a:pPr/>
              <a:t>21</a:t>
            </a:fld>
            <a:endParaRPr lang="en-GB"/>
          </a:p>
        </p:txBody>
      </p:sp>
      <p:sp>
        <p:nvSpPr>
          <p:cNvPr id="356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6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263C2F4-3E79-4D49-8307-B901563FDE19}" type="slidenum">
              <a:rPr lang="en-GB"/>
              <a:pPr/>
              <a:t>22</a:t>
            </a:fld>
            <a:endParaRPr lang="en-GB"/>
          </a:p>
        </p:txBody>
      </p:sp>
      <p:sp>
        <p:nvSpPr>
          <p:cNvPr id="358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695DA36-370F-491F-9660-1D1CA6F022E6}" type="slidenum">
              <a:rPr lang="en-GB"/>
              <a:pPr/>
              <a:t>2</a:t>
            </a:fld>
            <a:endParaRPr lang="en-GB"/>
          </a:p>
        </p:txBody>
      </p:sp>
      <p:sp>
        <p:nvSpPr>
          <p:cNvPr id="296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5EE7884-4272-49C0-B796-7FCD12F6CC02}" type="slidenum">
              <a:rPr lang="en-GB"/>
              <a:pPr/>
              <a:t>23</a:t>
            </a:fld>
            <a:endParaRPr lang="en-GB"/>
          </a:p>
        </p:txBody>
      </p:sp>
      <p:sp>
        <p:nvSpPr>
          <p:cNvPr id="360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0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BFDA4E5-217E-4BEA-A816-FC3B8597D9B5}" type="slidenum">
              <a:rPr lang="en-GB"/>
              <a:pPr/>
              <a:t>24</a:t>
            </a:fld>
            <a:endParaRPr lang="en-GB"/>
          </a:p>
        </p:txBody>
      </p:sp>
      <p:sp>
        <p:nvSpPr>
          <p:cNvPr id="307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0E51E33-F1B9-43CF-A11C-AD1DB2CD73B1}" type="slidenum">
              <a:rPr lang="en-GB"/>
              <a:pPr/>
              <a:t>25</a:t>
            </a:fld>
            <a:endParaRPr lang="en-GB"/>
          </a:p>
        </p:txBody>
      </p:sp>
      <p:sp>
        <p:nvSpPr>
          <p:cNvPr id="308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8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444E90E-095A-452B-8470-FFB0E01A1458}" type="slidenum">
              <a:rPr lang="en-GB"/>
              <a:pPr/>
              <a:t>26</a:t>
            </a:fld>
            <a:endParaRPr lang="en-GB"/>
          </a:p>
        </p:txBody>
      </p:sp>
      <p:sp>
        <p:nvSpPr>
          <p:cNvPr id="368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BBBF6CA-C3C5-4E1F-861D-942A7D665745}" type="slidenum">
              <a:rPr lang="en-GB"/>
              <a:pPr/>
              <a:t>27</a:t>
            </a:fld>
            <a:endParaRPr lang="en-GB"/>
          </a:p>
        </p:txBody>
      </p:sp>
      <p:sp>
        <p:nvSpPr>
          <p:cNvPr id="3706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0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7AC2B42-0774-4ED0-814A-D526960193B5}" type="slidenum">
              <a:rPr lang="en-GB"/>
              <a:pPr/>
              <a:t>28</a:t>
            </a:fld>
            <a:endParaRPr lang="en-GB"/>
          </a:p>
        </p:txBody>
      </p:sp>
      <p:sp>
        <p:nvSpPr>
          <p:cNvPr id="374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4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213B715-3169-4CA3-AE28-521075B3F56B}" type="slidenum">
              <a:rPr lang="en-GB"/>
              <a:pPr/>
              <a:t>29</a:t>
            </a:fld>
            <a:endParaRPr lang="en-GB"/>
          </a:p>
        </p:txBody>
      </p:sp>
      <p:sp>
        <p:nvSpPr>
          <p:cNvPr id="330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0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2986D5B-10B5-4647-8026-A242FD3E3053}" type="slidenum">
              <a:rPr lang="en-GB"/>
              <a:pPr/>
              <a:t>30</a:t>
            </a:fld>
            <a:endParaRPr lang="en-GB"/>
          </a:p>
        </p:txBody>
      </p:sp>
      <p:sp>
        <p:nvSpPr>
          <p:cNvPr id="364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4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B812475-C33B-40D9-A9CA-43E6D205CF68}" type="slidenum">
              <a:rPr lang="en-GB"/>
              <a:pPr/>
              <a:t>3</a:t>
            </a:fld>
            <a:endParaRPr lang="en-GB"/>
          </a:p>
        </p:txBody>
      </p:sp>
      <p:sp>
        <p:nvSpPr>
          <p:cNvPr id="301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1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3B7218C-BDB3-4AAE-AE65-88B5C0BE3772}" type="slidenum">
              <a:rPr lang="en-GB"/>
              <a:pPr/>
              <a:t>4</a:t>
            </a:fld>
            <a:endParaRPr lang="en-GB"/>
          </a:p>
        </p:txBody>
      </p:sp>
      <p:sp>
        <p:nvSpPr>
          <p:cNvPr id="302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2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4F4C15D-F83B-4FD0-9A55-BAD78B1E9049}" type="slidenum">
              <a:rPr lang="en-GB"/>
              <a:pPr/>
              <a:t>5</a:t>
            </a:fld>
            <a:endParaRPr lang="en-GB"/>
          </a:p>
        </p:txBody>
      </p:sp>
      <p:sp>
        <p:nvSpPr>
          <p:cNvPr id="303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3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6FEC872-0681-47CA-947C-D48A827B9902}" type="slidenum">
              <a:rPr lang="en-GB"/>
              <a:pPr/>
              <a:t>6</a:t>
            </a:fld>
            <a:endParaRPr lang="en-GB"/>
          </a:p>
        </p:txBody>
      </p:sp>
      <p:sp>
        <p:nvSpPr>
          <p:cNvPr id="304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4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SOCIAL CAPITAL refers to the community cohesion that results from positive aspects of community life, particularly from high levels of civic engagement as reflected in membership of local voluntary associations (</a:t>
            </a:r>
            <a:r>
              <a:rPr lang="en-GB" dirty="0" smtClean="0">
                <a:hlinkClick r:id="" action="ppaction://hlinkfile"/>
              </a:rPr>
              <a:t>Putnam, 2000</a:t>
            </a:r>
            <a:r>
              <a:rPr lang="en-GB" dirty="0" smtClean="0"/>
              <a:t>).</a:t>
            </a:r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67B4F06-43DD-4DC6-9E14-A74B6364EDB0}" type="slidenum">
              <a:rPr lang="en-GB"/>
              <a:pPr/>
              <a:t>8</a:t>
            </a:fld>
            <a:endParaRPr lang="en-GB"/>
          </a:p>
        </p:txBody>
      </p:sp>
      <p:sp>
        <p:nvSpPr>
          <p:cNvPr id="305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5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5CAD23D-2599-467B-B921-E0977CB8005D}" type="slidenum">
              <a:rPr lang="en-GB"/>
              <a:pPr/>
              <a:t>11</a:t>
            </a:fld>
            <a:endParaRPr lang="en-GB"/>
          </a:p>
        </p:txBody>
      </p:sp>
      <p:sp>
        <p:nvSpPr>
          <p:cNvPr id="306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6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3B8B83-DBE8-472C-A1E5-7202B62EB1D6}" type="slidenum">
              <a:rPr lang="en-GB"/>
              <a:pPr/>
              <a:t>12</a:t>
            </a:fld>
            <a:endParaRPr lang="en-GB"/>
          </a:p>
        </p:txBody>
      </p:sp>
      <p:sp>
        <p:nvSpPr>
          <p:cNvPr id="333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3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2"/>
          <p:cNvGrpSpPr>
            <a:grpSpLocks/>
          </p:cNvGrpSpPr>
          <p:nvPr/>
        </p:nvGrpSpPr>
        <p:grpSpPr bwMode="auto">
          <a:xfrm>
            <a:off x="3175" y="4267200"/>
            <a:ext cx="9140825" cy="2590800"/>
            <a:chOff x="2" y="2688"/>
            <a:chExt cx="5758" cy="1632"/>
          </a:xfrm>
        </p:grpSpPr>
        <p:sp>
          <p:nvSpPr>
            <p:cNvPr id="5123" name="Freeform 3"/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/>
              <a:ahLst/>
              <a:cxnLst>
                <a:cxn ang="0">
                  <a:pos x="5740" y="4316"/>
                </a:cxn>
                <a:cxn ang="0">
                  <a:pos x="0" y="4316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4316"/>
                </a:cxn>
                <a:cxn ang="0">
                  <a:pos x="5740" y="4316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grpSp>
          <p:nvGrpSpPr>
            <p:cNvPr id="5124" name="Group 4"/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5125" name="Oval 5"/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126" name="Oval 6"/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127" name="Oval 7"/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128" name="Oval 8"/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129" name="Oval 9"/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130" name="Freeform 10"/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/>
                <a:ahLst/>
                <a:cxnLst>
                  <a:cxn ang="0">
                    <a:pos x="376" y="12"/>
                  </a:cxn>
                  <a:cxn ang="0">
                    <a:pos x="257" y="24"/>
                  </a:cxn>
                  <a:cxn ang="0">
                    <a:pos x="149" y="54"/>
                  </a:cxn>
                  <a:cxn ang="0">
                    <a:pos x="101" y="77"/>
                  </a:cxn>
                  <a:cxn ang="0">
                    <a:pos x="59" y="101"/>
                  </a:cxn>
                  <a:cxn ang="0">
                    <a:pos x="24" y="131"/>
                  </a:cxn>
                  <a:cxn ang="0">
                    <a:pos x="0" y="161"/>
                  </a:cxn>
                  <a:cxn ang="0">
                    <a:pos x="0" y="137"/>
                  </a:cxn>
                  <a:cxn ang="0">
                    <a:pos x="29" y="107"/>
                  </a:cxn>
                  <a:cxn ang="0">
                    <a:pos x="65" y="83"/>
                  </a:cxn>
                  <a:cxn ang="0">
                    <a:pos x="155" y="36"/>
                  </a:cxn>
                  <a:cxn ang="0">
                    <a:pos x="257" y="12"/>
                  </a:cxn>
                  <a:cxn ang="0">
                    <a:pos x="376" y="0"/>
                  </a:cxn>
                  <a:cxn ang="0">
                    <a:pos x="376" y="0"/>
                  </a:cxn>
                  <a:cxn ang="0">
                    <a:pos x="382" y="0"/>
                  </a:cxn>
                  <a:cxn ang="0">
                    <a:pos x="382" y="12"/>
                  </a:cxn>
                  <a:cxn ang="0">
                    <a:pos x="376" y="12"/>
                  </a:cxn>
                  <a:cxn ang="0">
                    <a:pos x="376" y="12"/>
                  </a:cxn>
                  <a:cxn ang="0">
                    <a:pos x="376" y="12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131" name="Freeform 11"/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/>
                <a:ahLst/>
                <a:cxnLst>
                  <a:cxn ang="0">
                    <a:pos x="257" y="54"/>
                  </a:cxn>
                  <a:cxn ang="0">
                    <a:pos x="353" y="48"/>
                  </a:cxn>
                  <a:cxn ang="0">
                    <a:pos x="443" y="24"/>
                  </a:cxn>
                  <a:cxn ang="0">
                    <a:pos x="443" y="36"/>
                  </a:cxn>
                  <a:cxn ang="0">
                    <a:pos x="353" y="60"/>
                  </a:cxn>
                  <a:cxn ang="0">
                    <a:pos x="257" y="66"/>
                  </a:cxn>
                  <a:cxn ang="0">
                    <a:pos x="186" y="60"/>
                  </a:cxn>
                  <a:cxn ang="0">
                    <a:pos x="120" y="48"/>
                  </a:cxn>
                  <a:cxn ang="0">
                    <a:pos x="60" y="36"/>
                  </a:cxn>
                  <a:cxn ang="0">
                    <a:pos x="0" y="12"/>
                  </a:cxn>
                  <a:cxn ang="0">
                    <a:pos x="0" y="0"/>
                  </a:cxn>
                  <a:cxn ang="0">
                    <a:pos x="54" y="24"/>
                  </a:cxn>
                  <a:cxn ang="0">
                    <a:pos x="120" y="36"/>
                  </a:cxn>
                  <a:cxn ang="0">
                    <a:pos x="186" y="48"/>
                  </a:cxn>
                  <a:cxn ang="0">
                    <a:pos x="257" y="54"/>
                  </a:cxn>
                  <a:cxn ang="0">
                    <a:pos x="257" y="54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132" name="Freeform 12"/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/>
                <a:ahLst/>
                <a:cxnLst>
                  <a:cxn ang="0">
                    <a:pos x="12" y="66"/>
                  </a:cxn>
                  <a:cxn ang="0">
                    <a:pos x="18" y="108"/>
                  </a:cxn>
                  <a:cxn ang="0">
                    <a:pos x="36" y="144"/>
                  </a:cxn>
                  <a:cxn ang="0">
                    <a:pos x="60" y="180"/>
                  </a:cxn>
                  <a:cxn ang="0">
                    <a:pos x="89" y="216"/>
                  </a:cxn>
                  <a:cxn ang="0">
                    <a:pos x="72" y="216"/>
                  </a:cxn>
                  <a:cxn ang="0">
                    <a:pos x="42" y="180"/>
                  </a:cxn>
                  <a:cxn ang="0">
                    <a:pos x="18" y="144"/>
                  </a:cxn>
                  <a:cxn ang="0">
                    <a:pos x="6" y="108"/>
                  </a:cxn>
                  <a:cxn ang="0">
                    <a:pos x="0" y="66"/>
                  </a:cxn>
                  <a:cxn ang="0">
                    <a:pos x="0" y="30"/>
                  </a:cxn>
                  <a:cxn ang="0">
                    <a:pos x="12" y="0"/>
                  </a:cxn>
                  <a:cxn ang="0">
                    <a:pos x="30" y="0"/>
                  </a:cxn>
                  <a:cxn ang="0">
                    <a:pos x="18" y="30"/>
                  </a:cxn>
                  <a:cxn ang="0">
                    <a:pos x="12" y="66"/>
                  </a:cxn>
                  <a:cxn ang="0">
                    <a:pos x="12" y="66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133" name="Freeform 13"/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/>
                <a:ahLst/>
                <a:cxnLst>
                  <a:cxn ang="0">
                    <a:pos x="382" y="443"/>
                  </a:cxn>
                  <a:cxn ang="0">
                    <a:pos x="311" y="437"/>
                  </a:cxn>
                  <a:cxn ang="0">
                    <a:pos x="245" y="425"/>
                  </a:cxn>
                  <a:cxn ang="0">
                    <a:pos x="185" y="407"/>
                  </a:cxn>
                  <a:cxn ang="0">
                    <a:pos x="131" y="383"/>
                  </a:cxn>
                  <a:cxn ang="0">
                    <a:pos x="83" y="347"/>
                  </a:cxn>
                  <a:cxn ang="0">
                    <a:pos x="53" y="311"/>
                  </a:cxn>
                  <a:cxn ang="0">
                    <a:pos x="30" y="269"/>
                  </a:cxn>
                  <a:cxn ang="0">
                    <a:pos x="24" y="227"/>
                  </a:cxn>
                  <a:cxn ang="0">
                    <a:pos x="30" y="185"/>
                  </a:cxn>
                  <a:cxn ang="0">
                    <a:pos x="53" y="143"/>
                  </a:cxn>
                  <a:cxn ang="0">
                    <a:pos x="83" y="107"/>
                  </a:cxn>
                  <a:cxn ang="0">
                    <a:pos x="131" y="77"/>
                  </a:cxn>
                  <a:cxn ang="0">
                    <a:pos x="185" y="47"/>
                  </a:cxn>
                  <a:cxn ang="0">
                    <a:pos x="245" y="30"/>
                  </a:cxn>
                  <a:cxn ang="0">
                    <a:pos x="311" y="18"/>
                  </a:cxn>
                  <a:cxn ang="0">
                    <a:pos x="382" y="12"/>
                  </a:cxn>
                  <a:cxn ang="0">
                    <a:pos x="478" y="18"/>
                  </a:cxn>
                  <a:cxn ang="0">
                    <a:pos x="562" y="41"/>
                  </a:cxn>
                  <a:cxn ang="0">
                    <a:pos x="562" y="36"/>
                  </a:cxn>
                  <a:cxn ang="0">
                    <a:pos x="562" y="30"/>
                  </a:cxn>
                  <a:cxn ang="0">
                    <a:pos x="478" y="6"/>
                  </a:cxn>
                  <a:cxn ang="0">
                    <a:pos x="382" y="0"/>
                  </a:cxn>
                  <a:cxn ang="0">
                    <a:pos x="305" y="6"/>
                  </a:cxn>
                  <a:cxn ang="0">
                    <a:pos x="233" y="18"/>
                  </a:cxn>
                  <a:cxn ang="0">
                    <a:pos x="167" y="41"/>
                  </a:cxn>
                  <a:cxn ang="0">
                    <a:pos x="113" y="65"/>
                  </a:cxn>
                  <a:cxn ang="0">
                    <a:pos x="65" y="101"/>
                  </a:cxn>
                  <a:cxn ang="0">
                    <a:pos x="30" y="137"/>
                  </a:cxn>
                  <a:cxn ang="0">
                    <a:pos x="6" y="179"/>
                  </a:cxn>
                  <a:cxn ang="0">
                    <a:pos x="0" y="227"/>
                  </a:cxn>
                  <a:cxn ang="0">
                    <a:pos x="6" y="275"/>
                  </a:cxn>
                  <a:cxn ang="0">
                    <a:pos x="30" y="317"/>
                  </a:cxn>
                  <a:cxn ang="0">
                    <a:pos x="65" y="359"/>
                  </a:cxn>
                  <a:cxn ang="0">
                    <a:pos x="113" y="395"/>
                  </a:cxn>
                  <a:cxn ang="0">
                    <a:pos x="167" y="419"/>
                  </a:cxn>
                  <a:cxn ang="0">
                    <a:pos x="233" y="443"/>
                  </a:cxn>
                  <a:cxn ang="0">
                    <a:pos x="305" y="455"/>
                  </a:cxn>
                  <a:cxn ang="0">
                    <a:pos x="382" y="461"/>
                  </a:cxn>
                  <a:cxn ang="0">
                    <a:pos x="448" y="455"/>
                  </a:cxn>
                  <a:cxn ang="0">
                    <a:pos x="508" y="449"/>
                  </a:cxn>
                  <a:cxn ang="0">
                    <a:pos x="609" y="413"/>
                  </a:cxn>
                  <a:cxn ang="0">
                    <a:pos x="657" y="389"/>
                  </a:cxn>
                  <a:cxn ang="0">
                    <a:pos x="693" y="359"/>
                  </a:cxn>
                  <a:cxn ang="0">
                    <a:pos x="723" y="329"/>
                  </a:cxn>
                  <a:cxn ang="0">
                    <a:pos x="747" y="293"/>
                  </a:cxn>
                  <a:cxn ang="0">
                    <a:pos x="741" y="287"/>
                  </a:cxn>
                  <a:cxn ang="0">
                    <a:pos x="729" y="281"/>
                  </a:cxn>
                  <a:cxn ang="0">
                    <a:pos x="711" y="317"/>
                  </a:cxn>
                  <a:cxn ang="0">
                    <a:pos x="681" y="347"/>
                  </a:cxn>
                  <a:cxn ang="0">
                    <a:pos x="645" y="377"/>
                  </a:cxn>
                  <a:cxn ang="0">
                    <a:pos x="604" y="401"/>
                  </a:cxn>
                  <a:cxn ang="0">
                    <a:pos x="502" y="431"/>
                  </a:cxn>
                  <a:cxn ang="0">
                    <a:pos x="442" y="443"/>
                  </a:cxn>
                  <a:cxn ang="0">
                    <a:pos x="382" y="443"/>
                  </a:cxn>
                  <a:cxn ang="0">
                    <a:pos x="382" y="443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134" name="Freeform 14"/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8" y="18"/>
                  </a:cxn>
                  <a:cxn ang="0">
                    <a:pos x="96" y="30"/>
                  </a:cxn>
                  <a:cxn ang="0">
                    <a:pos x="96" y="24"/>
                  </a:cxn>
                  <a:cxn ang="0">
                    <a:pos x="96" y="18"/>
                  </a:cxn>
                  <a:cxn ang="0">
                    <a:pos x="48" y="12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135" name="Oval 15"/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5136" name="Group 16"/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5137" name="Oval 17"/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138" name="Oval 18"/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139" name="Oval 19"/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140" name="Oval 20"/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141" name="Oval 21"/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142" name="Oval 22"/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143" name="Oval 23"/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144" name="Oval 24"/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145" name="Freeform 25"/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/>
                <a:ahLst/>
                <a:cxnLst>
                  <a:cxn ang="0">
                    <a:pos x="6" y="6"/>
                  </a:cxn>
                  <a:cxn ang="0">
                    <a:pos x="78" y="12"/>
                  </a:cxn>
                  <a:cxn ang="0">
                    <a:pos x="150" y="18"/>
                  </a:cxn>
                  <a:cxn ang="0">
                    <a:pos x="215" y="36"/>
                  </a:cxn>
                  <a:cxn ang="0">
                    <a:pos x="275" y="60"/>
                  </a:cxn>
                  <a:cxn ang="0">
                    <a:pos x="329" y="84"/>
                  </a:cxn>
                  <a:cxn ang="0">
                    <a:pos x="377" y="114"/>
                  </a:cxn>
                  <a:cxn ang="0">
                    <a:pos x="419" y="150"/>
                  </a:cxn>
                  <a:cxn ang="0">
                    <a:pos x="448" y="186"/>
                  </a:cxn>
                  <a:cxn ang="0">
                    <a:pos x="448" y="162"/>
                  </a:cxn>
                  <a:cxn ang="0">
                    <a:pos x="413" y="126"/>
                  </a:cxn>
                  <a:cxn ang="0">
                    <a:pos x="371" y="96"/>
                  </a:cxn>
                  <a:cxn ang="0">
                    <a:pos x="323" y="66"/>
                  </a:cxn>
                  <a:cxn ang="0">
                    <a:pos x="269" y="48"/>
                  </a:cxn>
                  <a:cxn ang="0">
                    <a:pos x="144" y="12"/>
                  </a:cxn>
                  <a:cxn ang="0">
                    <a:pos x="78" y="6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6" y="6"/>
                  </a:cxn>
                  <a:cxn ang="0">
                    <a:pos x="6" y="6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146" name="Freeform 26"/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/>
                <a:ahLst/>
                <a:cxnLst>
                  <a:cxn ang="0">
                    <a:pos x="23" y="276"/>
                  </a:cxn>
                  <a:cxn ang="0">
                    <a:pos x="29" y="222"/>
                  </a:cxn>
                  <a:cxn ang="0">
                    <a:pos x="59" y="174"/>
                  </a:cxn>
                  <a:cxn ang="0">
                    <a:pos x="95" y="132"/>
                  </a:cxn>
                  <a:cxn ang="0">
                    <a:pos x="149" y="96"/>
                  </a:cxn>
                  <a:cxn ang="0">
                    <a:pos x="209" y="60"/>
                  </a:cxn>
                  <a:cxn ang="0">
                    <a:pos x="281" y="36"/>
                  </a:cxn>
                  <a:cxn ang="0">
                    <a:pos x="364" y="24"/>
                  </a:cxn>
                  <a:cxn ang="0">
                    <a:pos x="448" y="18"/>
                  </a:cxn>
                  <a:cxn ang="0">
                    <a:pos x="532" y="24"/>
                  </a:cxn>
                  <a:cxn ang="0">
                    <a:pos x="609" y="36"/>
                  </a:cxn>
                  <a:cxn ang="0">
                    <a:pos x="681" y="60"/>
                  </a:cxn>
                  <a:cxn ang="0">
                    <a:pos x="741" y="96"/>
                  </a:cxn>
                  <a:cxn ang="0">
                    <a:pos x="795" y="132"/>
                  </a:cxn>
                  <a:cxn ang="0">
                    <a:pos x="831" y="174"/>
                  </a:cxn>
                  <a:cxn ang="0">
                    <a:pos x="861" y="222"/>
                  </a:cxn>
                  <a:cxn ang="0">
                    <a:pos x="867" y="276"/>
                  </a:cxn>
                  <a:cxn ang="0">
                    <a:pos x="855" y="330"/>
                  </a:cxn>
                  <a:cxn ang="0">
                    <a:pos x="831" y="378"/>
                  </a:cxn>
                  <a:cxn ang="0">
                    <a:pos x="783" y="426"/>
                  </a:cxn>
                  <a:cxn ang="0">
                    <a:pos x="723" y="462"/>
                  </a:cxn>
                  <a:cxn ang="0">
                    <a:pos x="765" y="462"/>
                  </a:cxn>
                  <a:cxn ang="0">
                    <a:pos x="819" y="426"/>
                  </a:cxn>
                  <a:cxn ang="0">
                    <a:pos x="855" y="378"/>
                  </a:cxn>
                  <a:cxn ang="0">
                    <a:pos x="884" y="330"/>
                  </a:cxn>
                  <a:cxn ang="0">
                    <a:pos x="890" y="276"/>
                  </a:cxn>
                  <a:cxn ang="0">
                    <a:pos x="884" y="222"/>
                  </a:cxn>
                  <a:cxn ang="0">
                    <a:pos x="855" y="168"/>
                  </a:cxn>
                  <a:cxn ang="0">
                    <a:pos x="813" y="120"/>
                  </a:cxn>
                  <a:cxn ang="0">
                    <a:pos x="759" y="84"/>
                  </a:cxn>
                  <a:cxn ang="0">
                    <a:pos x="693" y="48"/>
                  </a:cxn>
                  <a:cxn ang="0">
                    <a:pos x="621" y="24"/>
                  </a:cxn>
                  <a:cxn ang="0">
                    <a:pos x="538" y="6"/>
                  </a:cxn>
                  <a:cxn ang="0">
                    <a:pos x="448" y="0"/>
                  </a:cxn>
                  <a:cxn ang="0">
                    <a:pos x="358" y="6"/>
                  </a:cxn>
                  <a:cxn ang="0">
                    <a:pos x="275" y="24"/>
                  </a:cxn>
                  <a:cxn ang="0">
                    <a:pos x="197" y="48"/>
                  </a:cxn>
                  <a:cxn ang="0">
                    <a:pos x="131" y="84"/>
                  </a:cxn>
                  <a:cxn ang="0">
                    <a:pos x="77" y="120"/>
                  </a:cxn>
                  <a:cxn ang="0">
                    <a:pos x="35" y="168"/>
                  </a:cxn>
                  <a:cxn ang="0">
                    <a:pos x="12" y="222"/>
                  </a:cxn>
                  <a:cxn ang="0">
                    <a:pos x="0" y="276"/>
                  </a:cxn>
                  <a:cxn ang="0">
                    <a:pos x="6" y="330"/>
                  </a:cxn>
                  <a:cxn ang="0">
                    <a:pos x="35" y="378"/>
                  </a:cxn>
                  <a:cxn ang="0">
                    <a:pos x="71" y="426"/>
                  </a:cxn>
                  <a:cxn ang="0">
                    <a:pos x="125" y="462"/>
                  </a:cxn>
                  <a:cxn ang="0">
                    <a:pos x="167" y="462"/>
                  </a:cxn>
                  <a:cxn ang="0">
                    <a:pos x="107" y="426"/>
                  </a:cxn>
                  <a:cxn ang="0">
                    <a:pos x="59" y="378"/>
                  </a:cxn>
                  <a:cxn ang="0">
                    <a:pos x="35" y="330"/>
                  </a:cxn>
                  <a:cxn ang="0">
                    <a:pos x="23" y="276"/>
                  </a:cxn>
                  <a:cxn ang="0">
                    <a:pos x="23" y="276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147" name="Freeform 27"/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/>
                <a:ahLst/>
                <a:cxnLst>
                  <a:cxn ang="0">
                    <a:pos x="18" y="300"/>
                  </a:cxn>
                  <a:cxn ang="0">
                    <a:pos x="24" y="246"/>
                  </a:cxn>
                  <a:cxn ang="0">
                    <a:pos x="48" y="198"/>
                  </a:cxn>
                  <a:cxn ang="0">
                    <a:pos x="83" y="150"/>
                  </a:cxn>
                  <a:cxn ang="0">
                    <a:pos x="131" y="108"/>
                  </a:cxn>
                  <a:cxn ang="0">
                    <a:pos x="185" y="72"/>
                  </a:cxn>
                  <a:cxn ang="0">
                    <a:pos x="251" y="42"/>
                  </a:cxn>
                  <a:cxn ang="0">
                    <a:pos x="329" y="24"/>
                  </a:cxn>
                  <a:cxn ang="0">
                    <a:pos x="406" y="6"/>
                  </a:cxn>
                  <a:cxn ang="0">
                    <a:pos x="406" y="0"/>
                  </a:cxn>
                  <a:cxn ang="0">
                    <a:pos x="323" y="12"/>
                  </a:cxn>
                  <a:cxn ang="0">
                    <a:pos x="245" y="36"/>
                  </a:cxn>
                  <a:cxn ang="0">
                    <a:pos x="179" y="66"/>
                  </a:cxn>
                  <a:cxn ang="0">
                    <a:pos x="119" y="102"/>
                  </a:cxn>
                  <a:cxn ang="0">
                    <a:pos x="72" y="144"/>
                  </a:cxn>
                  <a:cxn ang="0">
                    <a:pos x="30" y="192"/>
                  </a:cxn>
                  <a:cxn ang="0">
                    <a:pos x="6" y="246"/>
                  </a:cxn>
                  <a:cxn ang="0">
                    <a:pos x="0" y="300"/>
                  </a:cxn>
                  <a:cxn ang="0">
                    <a:pos x="6" y="348"/>
                  </a:cxn>
                  <a:cxn ang="0">
                    <a:pos x="30" y="396"/>
                  </a:cxn>
                  <a:cxn ang="0">
                    <a:pos x="66" y="444"/>
                  </a:cxn>
                  <a:cxn ang="0">
                    <a:pos x="107" y="486"/>
                  </a:cxn>
                  <a:cxn ang="0">
                    <a:pos x="131" y="486"/>
                  </a:cxn>
                  <a:cxn ang="0">
                    <a:pos x="83" y="450"/>
                  </a:cxn>
                  <a:cxn ang="0">
                    <a:pos x="48" y="402"/>
                  </a:cxn>
                  <a:cxn ang="0">
                    <a:pos x="24" y="354"/>
                  </a:cxn>
                  <a:cxn ang="0">
                    <a:pos x="18" y="300"/>
                  </a:cxn>
                  <a:cxn ang="0">
                    <a:pos x="18" y="300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148" name="Freeform 28"/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/>
                <a:ahLst/>
                <a:cxnLst>
                  <a:cxn ang="0">
                    <a:pos x="89" y="84"/>
                  </a:cxn>
                  <a:cxn ang="0">
                    <a:pos x="83" y="132"/>
                  </a:cxn>
                  <a:cxn ang="0">
                    <a:pos x="65" y="174"/>
                  </a:cxn>
                  <a:cxn ang="0">
                    <a:pos x="36" y="216"/>
                  </a:cxn>
                  <a:cxn ang="0">
                    <a:pos x="0" y="252"/>
                  </a:cxn>
                  <a:cxn ang="0">
                    <a:pos x="18" y="252"/>
                  </a:cxn>
                  <a:cxn ang="0">
                    <a:pos x="53" y="216"/>
                  </a:cxn>
                  <a:cxn ang="0">
                    <a:pos x="83" y="174"/>
                  </a:cxn>
                  <a:cxn ang="0">
                    <a:pos x="101" y="132"/>
                  </a:cxn>
                  <a:cxn ang="0">
                    <a:pos x="107" y="84"/>
                  </a:cxn>
                  <a:cxn ang="0">
                    <a:pos x="101" y="42"/>
                  </a:cxn>
                  <a:cxn ang="0">
                    <a:pos x="89" y="0"/>
                  </a:cxn>
                  <a:cxn ang="0">
                    <a:pos x="65" y="0"/>
                  </a:cxn>
                  <a:cxn ang="0">
                    <a:pos x="83" y="42"/>
                  </a:cxn>
                  <a:cxn ang="0">
                    <a:pos x="89" y="84"/>
                  </a:cxn>
                  <a:cxn ang="0">
                    <a:pos x="89" y="84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149" name="Freeform 29"/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/>
                <a:ahLst/>
                <a:cxnLst>
                  <a:cxn ang="0">
                    <a:pos x="518" y="18"/>
                  </a:cxn>
                  <a:cxn ang="0">
                    <a:pos x="597" y="24"/>
                  </a:cxn>
                  <a:cxn ang="0">
                    <a:pos x="682" y="30"/>
                  </a:cxn>
                  <a:cxn ang="0">
                    <a:pos x="755" y="42"/>
                  </a:cxn>
                  <a:cxn ang="0">
                    <a:pos x="828" y="60"/>
                  </a:cxn>
                  <a:cxn ang="0">
                    <a:pos x="835" y="42"/>
                  </a:cxn>
                  <a:cxn ang="0">
                    <a:pos x="761" y="24"/>
                  </a:cxn>
                  <a:cxn ang="0">
                    <a:pos x="688" y="12"/>
                  </a:cxn>
                  <a:cxn ang="0">
                    <a:pos x="603" y="6"/>
                  </a:cxn>
                  <a:cxn ang="0">
                    <a:pos x="518" y="0"/>
                  </a:cxn>
                  <a:cxn ang="0">
                    <a:pos x="372" y="12"/>
                  </a:cxn>
                  <a:cxn ang="0">
                    <a:pos x="232" y="36"/>
                  </a:cxn>
                  <a:cxn ang="0">
                    <a:pos x="110" y="78"/>
                  </a:cxn>
                  <a:cxn ang="0">
                    <a:pos x="0" y="132"/>
                  </a:cxn>
                  <a:cxn ang="0">
                    <a:pos x="19" y="150"/>
                  </a:cxn>
                  <a:cxn ang="0">
                    <a:pos x="122" y="96"/>
                  </a:cxn>
                  <a:cxn ang="0">
                    <a:pos x="244" y="54"/>
                  </a:cxn>
                  <a:cxn ang="0">
                    <a:pos x="378" y="30"/>
                  </a:cxn>
                  <a:cxn ang="0">
                    <a:pos x="518" y="18"/>
                  </a:cxn>
                  <a:cxn ang="0">
                    <a:pos x="518" y="18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150" name="Freeform 30"/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/>
                <a:ahLst/>
                <a:cxnLst>
                  <a:cxn ang="0">
                    <a:pos x="31" y="263"/>
                  </a:cxn>
                  <a:cxn ang="0">
                    <a:pos x="43" y="191"/>
                  </a:cxn>
                  <a:cxn ang="0">
                    <a:pos x="67" y="131"/>
                  </a:cxn>
                  <a:cxn ang="0">
                    <a:pos x="116" y="72"/>
                  </a:cxn>
                  <a:cxn ang="0">
                    <a:pos x="171" y="18"/>
                  </a:cxn>
                  <a:cxn ang="0">
                    <a:pos x="153" y="0"/>
                  </a:cxn>
                  <a:cxn ang="0">
                    <a:pos x="86" y="60"/>
                  </a:cxn>
                  <a:cxn ang="0">
                    <a:pos x="43" y="120"/>
                  </a:cxn>
                  <a:cxn ang="0">
                    <a:pos x="13" y="191"/>
                  </a:cxn>
                  <a:cxn ang="0">
                    <a:pos x="0" y="263"/>
                  </a:cxn>
                  <a:cxn ang="0">
                    <a:pos x="6" y="317"/>
                  </a:cxn>
                  <a:cxn ang="0">
                    <a:pos x="25" y="365"/>
                  </a:cxn>
                  <a:cxn ang="0">
                    <a:pos x="49" y="413"/>
                  </a:cxn>
                  <a:cxn ang="0">
                    <a:pos x="86" y="461"/>
                  </a:cxn>
                  <a:cxn ang="0">
                    <a:pos x="122" y="461"/>
                  </a:cxn>
                  <a:cxn ang="0">
                    <a:pos x="86" y="413"/>
                  </a:cxn>
                  <a:cxn ang="0">
                    <a:pos x="55" y="365"/>
                  </a:cxn>
                  <a:cxn ang="0">
                    <a:pos x="37" y="317"/>
                  </a:cxn>
                  <a:cxn ang="0">
                    <a:pos x="31" y="263"/>
                  </a:cxn>
                  <a:cxn ang="0">
                    <a:pos x="31" y="263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151" name="Freeform 31"/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/>
                <a:ahLst/>
                <a:cxnLst>
                  <a:cxn ang="0">
                    <a:pos x="360" y="365"/>
                  </a:cxn>
                  <a:cxn ang="0">
                    <a:pos x="353" y="305"/>
                  </a:cxn>
                  <a:cxn ang="0">
                    <a:pos x="335" y="251"/>
                  </a:cxn>
                  <a:cxn ang="0">
                    <a:pos x="305" y="204"/>
                  </a:cxn>
                  <a:cxn ang="0">
                    <a:pos x="262" y="156"/>
                  </a:cxn>
                  <a:cxn ang="0">
                    <a:pos x="213" y="108"/>
                  </a:cxn>
                  <a:cxn ang="0">
                    <a:pos x="159" y="66"/>
                  </a:cxn>
                  <a:cxn ang="0">
                    <a:pos x="92" y="30"/>
                  </a:cxn>
                  <a:cxn ang="0">
                    <a:pos x="19" y="0"/>
                  </a:cxn>
                  <a:cxn ang="0">
                    <a:pos x="0" y="12"/>
                  </a:cxn>
                  <a:cxn ang="0">
                    <a:pos x="67" y="42"/>
                  </a:cxn>
                  <a:cxn ang="0">
                    <a:pos x="134" y="78"/>
                  </a:cxn>
                  <a:cxn ang="0">
                    <a:pos x="189" y="114"/>
                  </a:cxn>
                  <a:cxn ang="0">
                    <a:pos x="238" y="162"/>
                  </a:cxn>
                  <a:cxn ang="0">
                    <a:pos x="274" y="210"/>
                  </a:cxn>
                  <a:cxn ang="0">
                    <a:pos x="299" y="257"/>
                  </a:cxn>
                  <a:cxn ang="0">
                    <a:pos x="317" y="311"/>
                  </a:cxn>
                  <a:cxn ang="0">
                    <a:pos x="323" y="365"/>
                  </a:cxn>
                  <a:cxn ang="0">
                    <a:pos x="317" y="419"/>
                  </a:cxn>
                  <a:cxn ang="0">
                    <a:pos x="299" y="467"/>
                  </a:cxn>
                  <a:cxn ang="0">
                    <a:pos x="274" y="515"/>
                  </a:cxn>
                  <a:cxn ang="0">
                    <a:pos x="238" y="563"/>
                  </a:cxn>
                  <a:cxn ang="0">
                    <a:pos x="268" y="563"/>
                  </a:cxn>
                  <a:cxn ang="0">
                    <a:pos x="311" y="515"/>
                  </a:cxn>
                  <a:cxn ang="0">
                    <a:pos x="335" y="467"/>
                  </a:cxn>
                  <a:cxn ang="0">
                    <a:pos x="353" y="419"/>
                  </a:cxn>
                  <a:cxn ang="0">
                    <a:pos x="360" y="365"/>
                  </a:cxn>
                  <a:cxn ang="0">
                    <a:pos x="360" y="36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152" name="Freeform 32"/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/>
                <a:ahLst/>
                <a:cxnLst>
                  <a:cxn ang="0">
                    <a:pos x="1053" y="425"/>
                  </a:cxn>
                  <a:cxn ang="0">
                    <a:pos x="1078" y="419"/>
                  </a:cxn>
                  <a:cxn ang="0">
                    <a:pos x="1066" y="377"/>
                  </a:cxn>
                  <a:cxn ang="0">
                    <a:pos x="1047" y="336"/>
                  </a:cxn>
                  <a:cxn ang="0">
                    <a:pos x="986" y="252"/>
                  </a:cxn>
                  <a:cxn ang="0">
                    <a:pos x="907" y="180"/>
                  </a:cxn>
                  <a:cxn ang="0">
                    <a:pos x="810" y="120"/>
                  </a:cxn>
                  <a:cxn ang="0">
                    <a:pos x="694" y="72"/>
                  </a:cxn>
                  <a:cxn ang="0">
                    <a:pos x="560" y="30"/>
                  </a:cxn>
                  <a:cxn ang="0">
                    <a:pos x="420" y="6"/>
                  </a:cxn>
                  <a:cxn ang="0">
                    <a:pos x="268" y="0"/>
                  </a:cxn>
                  <a:cxn ang="0">
                    <a:pos x="134" y="6"/>
                  </a:cxn>
                  <a:cxn ang="0">
                    <a:pos x="0" y="24"/>
                  </a:cxn>
                  <a:cxn ang="0">
                    <a:pos x="12" y="36"/>
                  </a:cxn>
                  <a:cxn ang="0">
                    <a:pos x="134" y="18"/>
                  </a:cxn>
                  <a:cxn ang="0">
                    <a:pos x="268" y="12"/>
                  </a:cxn>
                  <a:cxn ang="0">
                    <a:pos x="420" y="18"/>
                  </a:cxn>
                  <a:cxn ang="0">
                    <a:pos x="554" y="42"/>
                  </a:cxn>
                  <a:cxn ang="0">
                    <a:pos x="682" y="84"/>
                  </a:cxn>
                  <a:cxn ang="0">
                    <a:pos x="798" y="132"/>
                  </a:cxn>
                  <a:cxn ang="0">
                    <a:pos x="895" y="192"/>
                  </a:cxn>
                  <a:cxn ang="0">
                    <a:pos x="968" y="264"/>
                  </a:cxn>
                  <a:cxn ang="0">
                    <a:pos x="999" y="300"/>
                  </a:cxn>
                  <a:cxn ang="0">
                    <a:pos x="1023" y="342"/>
                  </a:cxn>
                  <a:cxn ang="0">
                    <a:pos x="1041" y="383"/>
                  </a:cxn>
                  <a:cxn ang="0">
                    <a:pos x="1053" y="425"/>
                  </a:cxn>
                  <a:cxn ang="0">
                    <a:pos x="1053" y="425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153" name="Freeform 33"/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/>
                <a:ahLst/>
                <a:cxnLst>
                  <a:cxn ang="0">
                    <a:pos x="0" y="234"/>
                  </a:cxn>
                  <a:cxn ang="0">
                    <a:pos x="25" y="234"/>
                  </a:cxn>
                  <a:cxn ang="0">
                    <a:pos x="55" y="186"/>
                  </a:cxn>
                  <a:cxn ang="0">
                    <a:pos x="80" y="138"/>
                  </a:cxn>
                  <a:cxn ang="0">
                    <a:pos x="92" y="90"/>
                  </a:cxn>
                  <a:cxn ang="0">
                    <a:pos x="98" y="36"/>
                  </a:cxn>
                  <a:cxn ang="0">
                    <a:pos x="98" y="0"/>
                  </a:cxn>
                  <a:cxn ang="0">
                    <a:pos x="74" y="0"/>
                  </a:cxn>
                  <a:cxn ang="0">
                    <a:pos x="74" y="36"/>
                  </a:cxn>
                  <a:cxn ang="0">
                    <a:pos x="67" y="90"/>
                  </a:cxn>
                  <a:cxn ang="0">
                    <a:pos x="55" y="138"/>
                  </a:cxn>
                  <a:cxn ang="0">
                    <a:pos x="31" y="186"/>
                  </a:cxn>
                  <a:cxn ang="0">
                    <a:pos x="0" y="234"/>
                  </a:cxn>
                  <a:cxn ang="0">
                    <a:pos x="0" y="234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154" name="Freeform 34"/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/>
                <a:ahLst/>
                <a:cxnLst>
                  <a:cxn ang="0">
                    <a:pos x="18" y="443"/>
                  </a:cxn>
                  <a:cxn ang="0">
                    <a:pos x="24" y="371"/>
                  </a:cxn>
                  <a:cxn ang="0">
                    <a:pos x="55" y="305"/>
                  </a:cxn>
                  <a:cxn ang="0">
                    <a:pos x="91" y="246"/>
                  </a:cxn>
                  <a:cxn ang="0">
                    <a:pos x="146" y="186"/>
                  </a:cxn>
                  <a:cxn ang="0">
                    <a:pos x="213" y="132"/>
                  </a:cxn>
                  <a:cxn ang="0">
                    <a:pos x="292" y="84"/>
                  </a:cxn>
                  <a:cxn ang="0">
                    <a:pos x="384" y="48"/>
                  </a:cxn>
                  <a:cxn ang="0">
                    <a:pos x="481" y="12"/>
                  </a:cxn>
                  <a:cxn ang="0">
                    <a:pos x="457" y="0"/>
                  </a:cxn>
                  <a:cxn ang="0">
                    <a:pos x="359" y="36"/>
                  </a:cxn>
                  <a:cxn ang="0">
                    <a:pos x="274" y="78"/>
                  </a:cxn>
                  <a:cxn ang="0">
                    <a:pos x="195" y="126"/>
                  </a:cxn>
                  <a:cxn ang="0">
                    <a:pos x="128" y="180"/>
                  </a:cxn>
                  <a:cxn ang="0">
                    <a:pos x="73" y="240"/>
                  </a:cxn>
                  <a:cxn ang="0">
                    <a:pos x="37" y="305"/>
                  </a:cxn>
                  <a:cxn ang="0">
                    <a:pos x="6" y="371"/>
                  </a:cxn>
                  <a:cxn ang="0">
                    <a:pos x="0" y="443"/>
                  </a:cxn>
                  <a:cxn ang="0">
                    <a:pos x="6" y="497"/>
                  </a:cxn>
                  <a:cxn ang="0">
                    <a:pos x="18" y="545"/>
                  </a:cxn>
                  <a:cxn ang="0">
                    <a:pos x="43" y="593"/>
                  </a:cxn>
                  <a:cxn ang="0">
                    <a:pos x="73" y="641"/>
                  </a:cxn>
                  <a:cxn ang="0">
                    <a:pos x="97" y="641"/>
                  </a:cxn>
                  <a:cxn ang="0">
                    <a:pos x="67" y="593"/>
                  </a:cxn>
                  <a:cxn ang="0">
                    <a:pos x="43" y="545"/>
                  </a:cxn>
                  <a:cxn ang="0">
                    <a:pos x="24" y="497"/>
                  </a:cxn>
                  <a:cxn ang="0">
                    <a:pos x="18" y="443"/>
                  </a:cxn>
                  <a:cxn ang="0">
                    <a:pos x="18" y="443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5155" name="Group 35"/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5156" name="Freeform 36"/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/>
                <a:ahLst/>
                <a:cxnLst>
                  <a:cxn ang="0">
                    <a:pos x="484" y="6"/>
                  </a:cxn>
                  <a:cxn ang="0">
                    <a:pos x="263" y="60"/>
                  </a:cxn>
                  <a:cxn ang="0">
                    <a:pos x="101" y="162"/>
                  </a:cxn>
                  <a:cxn ang="0">
                    <a:pos x="12" y="294"/>
                  </a:cxn>
                  <a:cxn ang="0">
                    <a:pos x="0" y="366"/>
                  </a:cxn>
                  <a:cxn ang="0">
                    <a:pos x="12" y="437"/>
                  </a:cxn>
                  <a:cxn ang="0">
                    <a:pos x="101" y="569"/>
                  </a:cxn>
                  <a:cxn ang="0">
                    <a:pos x="263" y="671"/>
                  </a:cxn>
                  <a:cxn ang="0">
                    <a:pos x="484" y="725"/>
                  </a:cxn>
                  <a:cxn ang="0">
                    <a:pos x="723" y="725"/>
                  </a:cxn>
                  <a:cxn ang="0">
                    <a:pos x="938" y="671"/>
                  </a:cxn>
                  <a:cxn ang="0">
                    <a:pos x="1100" y="569"/>
                  </a:cxn>
                  <a:cxn ang="0">
                    <a:pos x="1189" y="437"/>
                  </a:cxn>
                  <a:cxn ang="0">
                    <a:pos x="1201" y="366"/>
                  </a:cxn>
                  <a:cxn ang="0">
                    <a:pos x="1189" y="294"/>
                  </a:cxn>
                  <a:cxn ang="0">
                    <a:pos x="1100" y="162"/>
                  </a:cxn>
                  <a:cxn ang="0">
                    <a:pos x="938" y="60"/>
                  </a:cxn>
                  <a:cxn ang="0">
                    <a:pos x="723" y="6"/>
                  </a:cxn>
                  <a:cxn ang="0">
                    <a:pos x="604" y="0"/>
                  </a:cxn>
                  <a:cxn ang="0">
                    <a:pos x="490" y="701"/>
                  </a:cxn>
                  <a:cxn ang="0">
                    <a:pos x="287" y="647"/>
                  </a:cxn>
                  <a:cxn ang="0">
                    <a:pos x="131" y="557"/>
                  </a:cxn>
                  <a:cxn ang="0">
                    <a:pos x="48" y="437"/>
                  </a:cxn>
                  <a:cxn ang="0">
                    <a:pos x="36" y="366"/>
                  </a:cxn>
                  <a:cxn ang="0">
                    <a:pos x="48" y="300"/>
                  </a:cxn>
                  <a:cxn ang="0">
                    <a:pos x="131" y="174"/>
                  </a:cxn>
                  <a:cxn ang="0">
                    <a:pos x="287" y="84"/>
                  </a:cxn>
                  <a:cxn ang="0">
                    <a:pos x="490" y="30"/>
                  </a:cxn>
                  <a:cxn ang="0">
                    <a:pos x="717" y="30"/>
                  </a:cxn>
                  <a:cxn ang="0">
                    <a:pos x="920" y="84"/>
                  </a:cxn>
                  <a:cxn ang="0">
                    <a:pos x="1070" y="174"/>
                  </a:cxn>
                  <a:cxn ang="0">
                    <a:pos x="1153" y="300"/>
                  </a:cxn>
                  <a:cxn ang="0">
                    <a:pos x="1153" y="437"/>
                  </a:cxn>
                  <a:cxn ang="0">
                    <a:pos x="1070" y="557"/>
                  </a:cxn>
                  <a:cxn ang="0">
                    <a:pos x="920" y="647"/>
                  </a:cxn>
                  <a:cxn ang="0">
                    <a:pos x="717" y="701"/>
                  </a:cxn>
                  <a:cxn ang="0">
                    <a:pos x="604" y="707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157" name="Freeform 37"/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/>
                <a:ahLst/>
                <a:cxnLst>
                  <a:cxn ang="0">
                    <a:pos x="24" y="402"/>
                  </a:cxn>
                  <a:cxn ang="0">
                    <a:pos x="36" y="330"/>
                  </a:cxn>
                  <a:cxn ang="0">
                    <a:pos x="66" y="264"/>
                  </a:cxn>
                  <a:cxn ang="0">
                    <a:pos x="108" y="204"/>
                  </a:cxn>
                  <a:cxn ang="0">
                    <a:pos x="173" y="150"/>
                  </a:cxn>
                  <a:cxn ang="0">
                    <a:pos x="251" y="102"/>
                  </a:cxn>
                  <a:cxn ang="0">
                    <a:pos x="335" y="60"/>
                  </a:cxn>
                  <a:cxn ang="0">
                    <a:pos x="436" y="30"/>
                  </a:cxn>
                  <a:cxn ang="0">
                    <a:pos x="544" y="12"/>
                  </a:cxn>
                  <a:cxn ang="0">
                    <a:pos x="544" y="0"/>
                  </a:cxn>
                  <a:cxn ang="0">
                    <a:pos x="430" y="18"/>
                  </a:cxn>
                  <a:cxn ang="0">
                    <a:pos x="329" y="48"/>
                  </a:cxn>
                  <a:cxn ang="0">
                    <a:pos x="233" y="90"/>
                  </a:cxn>
                  <a:cxn ang="0">
                    <a:pos x="155" y="138"/>
                  </a:cxn>
                  <a:cxn ang="0">
                    <a:pos x="90" y="198"/>
                  </a:cxn>
                  <a:cxn ang="0">
                    <a:pos x="42" y="258"/>
                  </a:cxn>
                  <a:cxn ang="0">
                    <a:pos x="12" y="330"/>
                  </a:cxn>
                  <a:cxn ang="0">
                    <a:pos x="0" y="402"/>
                  </a:cxn>
                  <a:cxn ang="0">
                    <a:pos x="6" y="455"/>
                  </a:cxn>
                  <a:cxn ang="0">
                    <a:pos x="18" y="503"/>
                  </a:cxn>
                  <a:cxn ang="0">
                    <a:pos x="42" y="545"/>
                  </a:cxn>
                  <a:cxn ang="0">
                    <a:pos x="78" y="593"/>
                  </a:cxn>
                  <a:cxn ang="0">
                    <a:pos x="114" y="635"/>
                  </a:cxn>
                  <a:cxn ang="0">
                    <a:pos x="161" y="671"/>
                  </a:cxn>
                  <a:cxn ang="0">
                    <a:pos x="221" y="707"/>
                  </a:cxn>
                  <a:cxn ang="0">
                    <a:pos x="281" y="737"/>
                  </a:cxn>
                  <a:cxn ang="0">
                    <a:pos x="323" y="737"/>
                  </a:cxn>
                  <a:cxn ang="0">
                    <a:pos x="257" y="707"/>
                  </a:cxn>
                  <a:cxn ang="0">
                    <a:pos x="203" y="671"/>
                  </a:cxn>
                  <a:cxn ang="0">
                    <a:pos x="149" y="635"/>
                  </a:cxn>
                  <a:cxn ang="0">
                    <a:pos x="108" y="593"/>
                  </a:cxn>
                  <a:cxn ang="0">
                    <a:pos x="72" y="551"/>
                  </a:cxn>
                  <a:cxn ang="0">
                    <a:pos x="48" y="503"/>
                  </a:cxn>
                  <a:cxn ang="0">
                    <a:pos x="30" y="455"/>
                  </a:cxn>
                  <a:cxn ang="0">
                    <a:pos x="24" y="402"/>
                  </a:cxn>
                  <a:cxn ang="0">
                    <a:pos x="24" y="402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158" name="Freeform 38"/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/>
                <a:ahLst/>
                <a:cxnLst>
                  <a:cxn ang="0">
                    <a:pos x="12" y="12"/>
                  </a:cxn>
                  <a:cxn ang="0">
                    <a:pos x="113" y="18"/>
                  </a:cxn>
                  <a:cxn ang="0">
                    <a:pos x="203" y="30"/>
                  </a:cxn>
                  <a:cxn ang="0">
                    <a:pos x="292" y="48"/>
                  </a:cxn>
                  <a:cxn ang="0">
                    <a:pos x="376" y="78"/>
                  </a:cxn>
                  <a:cxn ang="0">
                    <a:pos x="448" y="114"/>
                  </a:cxn>
                  <a:cxn ang="0">
                    <a:pos x="514" y="156"/>
                  </a:cxn>
                  <a:cxn ang="0">
                    <a:pos x="567" y="198"/>
                  </a:cxn>
                  <a:cxn ang="0">
                    <a:pos x="609" y="252"/>
                  </a:cxn>
                  <a:cxn ang="0">
                    <a:pos x="609" y="216"/>
                  </a:cxn>
                  <a:cxn ang="0">
                    <a:pos x="561" y="168"/>
                  </a:cxn>
                  <a:cxn ang="0">
                    <a:pos x="502" y="126"/>
                  </a:cxn>
                  <a:cxn ang="0">
                    <a:pos x="436" y="90"/>
                  </a:cxn>
                  <a:cxn ang="0">
                    <a:pos x="364" y="60"/>
                  </a:cxn>
                  <a:cxn ang="0">
                    <a:pos x="286" y="36"/>
                  </a:cxn>
                  <a:cxn ang="0">
                    <a:pos x="197" y="18"/>
                  </a:cxn>
                  <a:cxn ang="0">
                    <a:pos x="107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12"/>
                  </a:cxn>
                  <a:cxn ang="0">
                    <a:pos x="12" y="12"/>
                  </a:cxn>
                  <a:cxn ang="0">
                    <a:pos x="12" y="12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159" name="Freeform 39"/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/>
                <a:ahLst/>
                <a:cxnLst>
                  <a:cxn ang="0">
                    <a:pos x="72" y="0"/>
                  </a:cxn>
                  <a:cxn ang="0">
                    <a:pos x="36" y="30"/>
                  </a:cxn>
                  <a:cxn ang="0">
                    <a:pos x="0" y="54"/>
                  </a:cxn>
                  <a:cxn ang="0">
                    <a:pos x="36" y="54"/>
                  </a:cxn>
                  <a:cxn ang="0">
                    <a:pos x="54" y="42"/>
                  </a:cxn>
                  <a:cxn ang="0">
                    <a:pos x="72" y="24"/>
                  </a:cxn>
                  <a:cxn ang="0">
                    <a:pos x="72" y="24"/>
                  </a:cxn>
                  <a:cxn ang="0">
                    <a:pos x="72" y="0"/>
                  </a:cxn>
                  <a:cxn ang="0">
                    <a:pos x="72" y="0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160" name="Freeform 40"/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/>
                <a:ahLst/>
                <a:cxnLst>
                  <a:cxn ang="0">
                    <a:pos x="299" y="90"/>
                  </a:cxn>
                  <a:cxn ang="0">
                    <a:pos x="221" y="90"/>
                  </a:cxn>
                  <a:cxn ang="0">
                    <a:pos x="143" y="78"/>
                  </a:cxn>
                  <a:cxn ang="0">
                    <a:pos x="0" y="48"/>
                  </a:cxn>
                  <a:cxn ang="0">
                    <a:pos x="0" y="66"/>
                  </a:cxn>
                  <a:cxn ang="0">
                    <a:pos x="143" y="96"/>
                  </a:cxn>
                  <a:cxn ang="0">
                    <a:pos x="221" y="108"/>
                  </a:cxn>
                  <a:cxn ang="0">
                    <a:pos x="299" y="108"/>
                  </a:cxn>
                  <a:cxn ang="0">
                    <a:pos x="412" y="102"/>
                  </a:cxn>
                  <a:cxn ang="0">
                    <a:pos x="520" y="84"/>
                  </a:cxn>
                  <a:cxn ang="0">
                    <a:pos x="615" y="60"/>
                  </a:cxn>
                  <a:cxn ang="0">
                    <a:pos x="705" y="24"/>
                  </a:cxn>
                  <a:cxn ang="0">
                    <a:pos x="705" y="0"/>
                  </a:cxn>
                  <a:cxn ang="0">
                    <a:pos x="615" y="42"/>
                  </a:cxn>
                  <a:cxn ang="0">
                    <a:pos x="520" y="66"/>
                  </a:cxn>
                  <a:cxn ang="0">
                    <a:pos x="412" y="84"/>
                  </a:cxn>
                  <a:cxn ang="0">
                    <a:pos x="299" y="90"/>
                  </a:cxn>
                  <a:cxn ang="0">
                    <a:pos x="299" y="90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161" name="Freeform 41"/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/>
                <a:ahLst/>
                <a:cxnLst>
                  <a:cxn ang="0">
                    <a:pos x="119" y="114"/>
                  </a:cxn>
                  <a:cxn ang="0">
                    <a:pos x="113" y="173"/>
                  </a:cxn>
                  <a:cxn ang="0">
                    <a:pos x="89" y="239"/>
                  </a:cxn>
                  <a:cxn ang="0">
                    <a:pos x="47" y="293"/>
                  </a:cxn>
                  <a:cxn ang="0">
                    <a:pos x="0" y="341"/>
                  </a:cxn>
                  <a:cxn ang="0">
                    <a:pos x="29" y="341"/>
                  </a:cxn>
                  <a:cxn ang="0">
                    <a:pos x="77" y="287"/>
                  </a:cxn>
                  <a:cxn ang="0">
                    <a:pos x="113" y="233"/>
                  </a:cxn>
                  <a:cxn ang="0">
                    <a:pos x="137" y="173"/>
                  </a:cxn>
                  <a:cxn ang="0">
                    <a:pos x="143" y="114"/>
                  </a:cxn>
                  <a:cxn ang="0">
                    <a:pos x="137" y="60"/>
                  </a:cxn>
                  <a:cxn ang="0">
                    <a:pos x="119" y="0"/>
                  </a:cxn>
                  <a:cxn ang="0">
                    <a:pos x="89" y="0"/>
                  </a:cxn>
                  <a:cxn ang="0">
                    <a:pos x="113" y="60"/>
                  </a:cxn>
                  <a:cxn ang="0">
                    <a:pos x="119" y="114"/>
                  </a:cxn>
                  <a:cxn ang="0">
                    <a:pos x="119" y="114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162" name="Freeform 42"/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/>
                <a:ahLst/>
                <a:cxnLst>
                  <a:cxn ang="0">
                    <a:pos x="59" y="90"/>
                  </a:cxn>
                  <a:cxn ang="0">
                    <a:pos x="83" y="84"/>
                  </a:cxn>
                  <a:cxn ang="0">
                    <a:pos x="71" y="60"/>
                  </a:cxn>
                  <a:cxn ang="0">
                    <a:pos x="53" y="42"/>
                  </a:cxn>
                  <a:cxn ang="0">
                    <a:pos x="6" y="0"/>
                  </a:cxn>
                  <a:cxn ang="0">
                    <a:pos x="0" y="18"/>
                  </a:cxn>
                  <a:cxn ang="0">
                    <a:pos x="35" y="48"/>
                  </a:cxn>
                  <a:cxn ang="0">
                    <a:pos x="59" y="90"/>
                  </a:cxn>
                  <a:cxn ang="0">
                    <a:pos x="59" y="90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163" name="Freeform 43"/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/>
                <a:ahLst/>
                <a:cxnLst>
                  <a:cxn ang="0">
                    <a:pos x="693" y="216"/>
                  </a:cxn>
                  <a:cxn ang="0">
                    <a:pos x="687" y="257"/>
                  </a:cxn>
                  <a:cxn ang="0">
                    <a:pos x="669" y="293"/>
                  </a:cxn>
                  <a:cxn ang="0">
                    <a:pos x="633" y="329"/>
                  </a:cxn>
                  <a:cxn ang="0">
                    <a:pos x="598" y="359"/>
                  </a:cxn>
                  <a:cxn ang="0">
                    <a:pos x="544" y="383"/>
                  </a:cxn>
                  <a:cxn ang="0">
                    <a:pos x="490" y="401"/>
                  </a:cxn>
                  <a:cxn ang="0">
                    <a:pos x="424" y="413"/>
                  </a:cxn>
                  <a:cxn ang="0">
                    <a:pos x="359" y="419"/>
                  </a:cxn>
                  <a:cxn ang="0">
                    <a:pos x="293" y="413"/>
                  </a:cxn>
                  <a:cxn ang="0">
                    <a:pos x="227" y="401"/>
                  </a:cxn>
                  <a:cxn ang="0">
                    <a:pos x="173" y="383"/>
                  </a:cxn>
                  <a:cxn ang="0">
                    <a:pos x="119" y="359"/>
                  </a:cxn>
                  <a:cxn ang="0">
                    <a:pos x="84" y="329"/>
                  </a:cxn>
                  <a:cxn ang="0">
                    <a:pos x="48" y="293"/>
                  </a:cxn>
                  <a:cxn ang="0">
                    <a:pos x="30" y="257"/>
                  </a:cxn>
                  <a:cxn ang="0">
                    <a:pos x="24" y="216"/>
                  </a:cxn>
                  <a:cxn ang="0">
                    <a:pos x="30" y="174"/>
                  </a:cxn>
                  <a:cxn ang="0">
                    <a:pos x="48" y="138"/>
                  </a:cxn>
                  <a:cxn ang="0">
                    <a:pos x="84" y="102"/>
                  </a:cxn>
                  <a:cxn ang="0">
                    <a:pos x="119" y="72"/>
                  </a:cxn>
                  <a:cxn ang="0">
                    <a:pos x="173" y="48"/>
                  </a:cxn>
                  <a:cxn ang="0">
                    <a:pos x="227" y="30"/>
                  </a:cxn>
                  <a:cxn ang="0">
                    <a:pos x="293" y="18"/>
                  </a:cxn>
                  <a:cxn ang="0">
                    <a:pos x="359" y="12"/>
                  </a:cxn>
                  <a:cxn ang="0">
                    <a:pos x="418" y="18"/>
                  </a:cxn>
                  <a:cxn ang="0">
                    <a:pos x="478" y="30"/>
                  </a:cxn>
                  <a:cxn ang="0">
                    <a:pos x="532" y="48"/>
                  </a:cxn>
                  <a:cxn ang="0">
                    <a:pos x="580" y="66"/>
                  </a:cxn>
                  <a:cxn ang="0">
                    <a:pos x="586" y="48"/>
                  </a:cxn>
                  <a:cxn ang="0">
                    <a:pos x="478" y="12"/>
                  </a:cxn>
                  <a:cxn ang="0">
                    <a:pos x="418" y="6"/>
                  </a:cxn>
                  <a:cxn ang="0">
                    <a:pos x="359" y="0"/>
                  </a:cxn>
                  <a:cxn ang="0">
                    <a:pos x="287" y="6"/>
                  </a:cxn>
                  <a:cxn ang="0">
                    <a:pos x="221" y="18"/>
                  </a:cxn>
                  <a:cxn ang="0">
                    <a:pos x="161" y="36"/>
                  </a:cxn>
                  <a:cxn ang="0">
                    <a:pos x="107" y="66"/>
                  </a:cxn>
                  <a:cxn ang="0">
                    <a:pos x="60" y="96"/>
                  </a:cxn>
                  <a:cxn ang="0">
                    <a:pos x="30" y="132"/>
                  </a:cxn>
                  <a:cxn ang="0">
                    <a:pos x="6" y="174"/>
                  </a:cxn>
                  <a:cxn ang="0">
                    <a:pos x="0" y="216"/>
                  </a:cxn>
                  <a:cxn ang="0">
                    <a:pos x="6" y="257"/>
                  </a:cxn>
                  <a:cxn ang="0">
                    <a:pos x="30" y="299"/>
                  </a:cxn>
                  <a:cxn ang="0">
                    <a:pos x="60" y="335"/>
                  </a:cxn>
                  <a:cxn ang="0">
                    <a:pos x="107" y="371"/>
                  </a:cxn>
                  <a:cxn ang="0">
                    <a:pos x="161" y="395"/>
                  </a:cxn>
                  <a:cxn ang="0">
                    <a:pos x="221" y="413"/>
                  </a:cxn>
                  <a:cxn ang="0">
                    <a:pos x="287" y="425"/>
                  </a:cxn>
                  <a:cxn ang="0">
                    <a:pos x="359" y="431"/>
                  </a:cxn>
                  <a:cxn ang="0">
                    <a:pos x="430" y="425"/>
                  </a:cxn>
                  <a:cxn ang="0">
                    <a:pos x="496" y="413"/>
                  </a:cxn>
                  <a:cxn ang="0">
                    <a:pos x="562" y="395"/>
                  </a:cxn>
                  <a:cxn ang="0">
                    <a:pos x="610" y="371"/>
                  </a:cxn>
                  <a:cxn ang="0">
                    <a:pos x="657" y="335"/>
                  </a:cxn>
                  <a:cxn ang="0">
                    <a:pos x="687" y="299"/>
                  </a:cxn>
                  <a:cxn ang="0">
                    <a:pos x="711" y="257"/>
                  </a:cxn>
                  <a:cxn ang="0">
                    <a:pos x="717" y="216"/>
                  </a:cxn>
                  <a:cxn ang="0">
                    <a:pos x="717" y="204"/>
                  </a:cxn>
                  <a:cxn ang="0">
                    <a:pos x="711" y="192"/>
                  </a:cxn>
                  <a:cxn ang="0">
                    <a:pos x="687" y="198"/>
                  </a:cxn>
                  <a:cxn ang="0">
                    <a:pos x="693" y="210"/>
                  </a:cxn>
                  <a:cxn ang="0">
                    <a:pos x="693" y="216"/>
                  </a:cxn>
                  <a:cxn ang="0">
                    <a:pos x="693" y="216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164" name="Freeform 44"/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/>
                <a:ahLst/>
                <a:cxnLst>
                  <a:cxn ang="0">
                    <a:pos x="616" y="0"/>
                  </a:cxn>
                  <a:cxn ang="0">
                    <a:pos x="616" y="18"/>
                  </a:cxn>
                  <a:cxn ang="0">
                    <a:pos x="724" y="60"/>
                  </a:cxn>
                  <a:cxn ang="0">
                    <a:pos x="765" y="84"/>
                  </a:cxn>
                  <a:cxn ang="0">
                    <a:pos x="807" y="114"/>
                  </a:cxn>
                  <a:cxn ang="0">
                    <a:pos x="837" y="144"/>
                  </a:cxn>
                  <a:cxn ang="0">
                    <a:pos x="861" y="180"/>
                  </a:cxn>
                  <a:cxn ang="0">
                    <a:pos x="873" y="216"/>
                  </a:cxn>
                  <a:cxn ang="0">
                    <a:pos x="879" y="258"/>
                  </a:cxn>
                  <a:cxn ang="0">
                    <a:pos x="873" y="311"/>
                  </a:cxn>
                  <a:cxn ang="0">
                    <a:pos x="843" y="359"/>
                  </a:cxn>
                  <a:cxn ang="0">
                    <a:pos x="807" y="401"/>
                  </a:cxn>
                  <a:cxn ang="0">
                    <a:pos x="753" y="443"/>
                  </a:cxn>
                  <a:cxn ang="0">
                    <a:pos x="694" y="473"/>
                  </a:cxn>
                  <a:cxn ang="0">
                    <a:pos x="622" y="497"/>
                  </a:cxn>
                  <a:cxn ang="0">
                    <a:pos x="538" y="509"/>
                  </a:cxn>
                  <a:cxn ang="0">
                    <a:pos x="455" y="515"/>
                  </a:cxn>
                  <a:cxn ang="0">
                    <a:pos x="371" y="509"/>
                  </a:cxn>
                  <a:cxn ang="0">
                    <a:pos x="287" y="497"/>
                  </a:cxn>
                  <a:cxn ang="0">
                    <a:pos x="215" y="473"/>
                  </a:cxn>
                  <a:cxn ang="0">
                    <a:pos x="156" y="443"/>
                  </a:cxn>
                  <a:cxn ang="0">
                    <a:pos x="102" y="401"/>
                  </a:cxn>
                  <a:cxn ang="0">
                    <a:pos x="66" y="359"/>
                  </a:cxn>
                  <a:cxn ang="0">
                    <a:pos x="36" y="311"/>
                  </a:cxn>
                  <a:cxn ang="0">
                    <a:pos x="30" y="258"/>
                  </a:cxn>
                  <a:cxn ang="0">
                    <a:pos x="36" y="222"/>
                  </a:cxn>
                  <a:cxn ang="0">
                    <a:pos x="48" y="186"/>
                  </a:cxn>
                  <a:cxn ang="0">
                    <a:pos x="66" y="156"/>
                  </a:cxn>
                  <a:cxn ang="0">
                    <a:pos x="90" y="126"/>
                  </a:cxn>
                  <a:cxn ang="0">
                    <a:pos x="66" y="114"/>
                  </a:cxn>
                  <a:cxn ang="0">
                    <a:pos x="36" y="144"/>
                  </a:cxn>
                  <a:cxn ang="0">
                    <a:pos x="18" y="180"/>
                  </a:cxn>
                  <a:cxn ang="0">
                    <a:pos x="6" y="216"/>
                  </a:cxn>
                  <a:cxn ang="0">
                    <a:pos x="0" y="258"/>
                  </a:cxn>
                  <a:cxn ang="0">
                    <a:pos x="12" y="311"/>
                  </a:cxn>
                  <a:cxn ang="0">
                    <a:pos x="36" y="365"/>
                  </a:cxn>
                  <a:cxn ang="0">
                    <a:pos x="78" y="413"/>
                  </a:cxn>
                  <a:cxn ang="0">
                    <a:pos x="132" y="449"/>
                  </a:cxn>
                  <a:cxn ang="0">
                    <a:pos x="203" y="485"/>
                  </a:cxn>
                  <a:cxn ang="0">
                    <a:pos x="275" y="509"/>
                  </a:cxn>
                  <a:cxn ang="0">
                    <a:pos x="365" y="527"/>
                  </a:cxn>
                  <a:cxn ang="0">
                    <a:pos x="455" y="533"/>
                  </a:cxn>
                  <a:cxn ang="0">
                    <a:pos x="544" y="527"/>
                  </a:cxn>
                  <a:cxn ang="0">
                    <a:pos x="634" y="509"/>
                  </a:cxn>
                  <a:cxn ang="0">
                    <a:pos x="712" y="485"/>
                  </a:cxn>
                  <a:cxn ang="0">
                    <a:pos x="777" y="449"/>
                  </a:cxn>
                  <a:cxn ang="0">
                    <a:pos x="831" y="413"/>
                  </a:cxn>
                  <a:cxn ang="0">
                    <a:pos x="873" y="365"/>
                  </a:cxn>
                  <a:cxn ang="0">
                    <a:pos x="897" y="311"/>
                  </a:cxn>
                  <a:cxn ang="0">
                    <a:pos x="909" y="258"/>
                  </a:cxn>
                  <a:cxn ang="0">
                    <a:pos x="903" y="216"/>
                  </a:cxn>
                  <a:cxn ang="0">
                    <a:pos x="885" y="174"/>
                  </a:cxn>
                  <a:cxn ang="0">
                    <a:pos x="861" y="132"/>
                  </a:cxn>
                  <a:cxn ang="0">
                    <a:pos x="825" y="102"/>
                  </a:cxn>
                  <a:cxn ang="0">
                    <a:pos x="783" y="66"/>
                  </a:cxn>
                  <a:cxn ang="0">
                    <a:pos x="735" y="42"/>
                  </a:cxn>
                  <a:cxn ang="0">
                    <a:pos x="616" y="0"/>
                  </a:cxn>
                  <a:cxn ang="0">
                    <a:pos x="616" y="0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165" name="Freeform 45"/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/>
                <a:ahLst/>
                <a:cxnLst>
                  <a:cxn ang="0">
                    <a:pos x="240" y="18"/>
                  </a:cxn>
                  <a:cxn ang="0">
                    <a:pos x="299" y="24"/>
                  </a:cxn>
                  <a:cxn ang="0">
                    <a:pos x="359" y="30"/>
                  </a:cxn>
                  <a:cxn ang="0">
                    <a:pos x="365" y="12"/>
                  </a:cxn>
                  <a:cxn ang="0">
                    <a:pos x="305" y="6"/>
                  </a:cxn>
                  <a:cxn ang="0">
                    <a:pos x="240" y="0"/>
                  </a:cxn>
                  <a:cxn ang="0">
                    <a:pos x="174" y="6"/>
                  </a:cxn>
                  <a:cxn ang="0">
                    <a:pos x="114" y="12"/>
                  </a:cxn>
                  <a:cxn ang="0">
                    <a:pos x="0" y="42"/>
                  </a:cxn>
                  <a:cxn ang="0">
                    <a:pos x="0" y="66"/>
                  </a:cxn>
                  <a:cxn ang="0">
                    <a:pos x="54" y="48"/>
                  </a:cxn>
                  <a:cxn ang="0">
                    <a:pos x="114" y="30"/>
                  </a:cxn>
                  <a:cxn ang="0">
                    <a:pos x="174" y="24"/>
                  </a:cxn>
                  <a:cxn ang="0">
                    <a:pos x="240" y="18"/>
                  </a:cxn>
                  <a:cxn ang="0">
                    <a:pos x="240" y="18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166" name="Freeform 46"/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/>
                <a:ahLst/>
                <a:cxnLst>
                  <a:cxn ang="0">
                    <a:pos x="66" y="18"/>
                  </a:cxn>
                  <a:cxn ang="0">
                    <a:pos x="48" y="0"/>
                  </a:cxn>
                  <a:cxn ang="0">
                    <a:pos x="24" y="12"/>
                  </a:cxn>
                  <a:cxn ang="0">
                    <a:pos x="0" y="30"/>
                  </a:cxn>
                  <a:cxn ang="0">
                    <a:pos x="12" y="48"/>
                  </a:cxn>
                  <a:cxn ang="0">
                    <a:pos x="42" y="30"/>
                  </a:cxn>
                  <a:cxn ang="0">
                    <a:pos x="66" y="18"/>
                  </a:cxn>
                  <a:cxn ang="0">
                    <a:pos x="66" y="18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167" name="Oval 47"/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168" name="Oval 48"/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169" name="Oval 49"/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170" name="Oval 50"/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171" name="Oval 51"/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172" name="Oval 52"/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5173" name="Group 53"/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5174" name="Freeform 54"/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/>
                <a:ahLst/>
                <a:cxnLst>
                  <a:cxn ang="0">
                    <a:pos x="209" y="96"/>
                  </a:cxn>
                  <a:cxn ang="0">
                    <a:pos x="143" y="90"/>
                  </a:cxn>
                  <a:cxn ang="0">
                    <a:pos x="83" y="66"/>
                  </a:cxn>
                  <a:cxn ang="0">
                    <a:pos x="35" y="36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9" y="42"/>
                  </a:cxn>
                  <a:cxn ang="0">
                    <a:pos x="77" y="72"/>
                  </a:cxn>
                  <a:cxn ang="0">
                    <a:pos x="137" y="90"/>
                  </a:cxn>
                  <a:cxn ang="0">
                    <a:pos x="209" y="96"/>
                  </a:cxn>
                  <a:cxn ang="0">
                    <a:pos x="263" y="90"/>
                  </a:cxn>
                  <a:cxn ang="0">
                    <a:pos x="311" y="84"/>
                  </a:cxn>
                  <a:cxn ang="0">
                    <a:pos x="352" y="66"/>
                  </a:cxn>
                  <a:cxn ang="0">
                    <a:pos x="382" y="42"/>
                  </a:cxn>
                  <a:cxn ang="0">
                    <a:pos x="376" y="42"/>
                  </a:cxn>
                  <a:cxn ang="0">
                    <a:pos x="346" y="66"/>
                  </a:cxn>
                  <a:cxn ang="0">
                    <a:pos x="305" y="78"/>
                  </a:cxn>
                  <a:cxn ang="0">
                    <a:pos x="263" y="90"/>
                  </a:cxn>
                  <a:cxn ang="0">
                    <a:pos x="209" y="96"/>
                  </a:cxn>
                  <a:cxn ang="0">
                    <a:pos x="209" y="96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175" name="Freeform 55"/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/>
                <a:ahLst/>
                <a:cxnLst>
                  <a:cxn ang="0">
                    <a:pos x="174" y="0"/>
                  </a:cxn>
                  <a:cxn ang="0">
                    <a:pos x="216" y="6"/>
                  </a:cxn>
                  <a:cxn ang="0">
                    <a:pos x="258" y="12"/>
                  </a:cxn>
                  <a:cxn ang="0">
                    <a:pos x="252" y="6"/>
                  </a:cxn>
                  <a:cxn ang="0">
                    <a:pos x="216" y="0"/>
                  </a:cxn>
                  <a:cxn ang="0">
                    <a:pos x="174" y="0"/>
                  </a:cxn>
                  <a:cxn ang="0">
                    <a:pos x="120" y="6"/>
                  </a:cxn>
                  <a:cxn ang="0">
                    <a:pos x="78" y="12"/>
                  </a:cxn>
                  <a:cxn ang="0">
                    <a:pos x="36" y="30"/>
                  </a:cxn>
                  <a:cxn ang="0">
                    <a:pos x="0" y="48"/>
                  </a:cxn>
                  <a:cxn ang="0">
                    <a:pos x="6" y="54"/>
                  </a:cxn>
                  <a:cxn ang="0">
                    <a:pos x="36" y="36"/>
                  </a:cxn>
                  <a:cxn ang="0">
                    <a:pos x="78" y="18"/>
                  </a:cxn>
                  <a:cxn ang="0">
                    <a:pos x="120" y="6"/>
                  </a:cxn>
                  <a:cxn ang="0">
                    <a:pos x="174" y="0"/>
                  </a:cxn>
                  <a:cxn ang="0">
                    <a:pos x="174" y="0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176" name="Freeform 56"/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/>
                <a:ahLst/>
                <a:cxnLst>
                  <a:cxn ang="0">
                    <a:pos x="54" y="90"/>
                  </a:cxn>
                  <a:cxn ang="0">
                    <a:pos x="48" y="126"/>
                  </a:cxn>
                  <a:cxn ang="0">
                    <a:pos x="24" y="156"/>
                  </a:cxn>
                  <a:cxn ang="0">
                    <a:pos x="30" y="156"/>
                  </a:cxn>
                  <a:cxn ang="0">
                    <a:pos x="54" y="126"/>
                  </a:cxn>
                  <a:cxn ang="0">
                    <a:pos x="60" y="90"/>
                  </a:cxn>
                  <a:cxn ang="0">
                    <a:pos x="54" y="66"/>
                  </a:cxn>
                  <a:cxn ang="0">
                    <a:pos x="48" y="42"/>
                  </a:cxn>
                  <a:cxn ang="0">
                    <a:pos x="30" y="18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4" y="24"/>
                  </a:cxn>
                  <a:cxn ang="0">
                    <a:pos x="42" y="42"/>
                  </a:cxn>
                  <a:cxn ang="0">
                    <a:pos x="48" y="66"/>
                  </a:cxn>
                  <a:cxn ang="0">
                    <a:pos x="54" y="90"/>
                  </a:cxn>
                  <a:cxn ang="0">
                    <a:pos x="54" y="90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177" name="Freeform 57"/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/>
                <a:ahLst/>
                <a:cxnLst>
                  <a:cxn ang="0">
                    <a:pos x="114" y="12"/>
                  </a:cxn>
                  <a:cxn ang="0">
                    <a:pos x="72" y="6"/>
                  </a:cxn>
                  <a:cxn ang="0">
                    <a:pos x="30" y="0"/>
                  </a:cxn>
                  <a:cxn ang="0">
                    <a:pos x="0" y="0"/>
                  </a:cxn>
                  <a:cxn ang="0">
                    <a:pos x="54" y="12"/>
                  </a:cxn>
                  <a:cxn ang="0">
                    <a:pos x="114" y="18"/>
                  </a:cxn>
                  <a:cxn ang="0">
                    <a:pos x="156" y="18"/>
                  </a:cxn>
                  <a:cxn ang="0">
                    <a:pos x="192" y="12"/>
                  </a:cxn>
                  <a:cxn ang="0">
                    <a:pos x="186" y="0"/>
                  </a:cxn>
                  <a:cxn ang="0">
                    <a:pos x="150" y="6"/>
                  </a:cxn>
                  <a:cxn ang="0">
                    <a:pos x="114" y="12"/>
                  </a:cxn>
                  <a:cxn ang="0">
                    <a:pos x="114" y="12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178" name="Freeform 58"/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/>
                <a:ahLst/>
                <a:cxnLst>
                  <a:cxn ang="0">
                    <a:pos x="11" y="114"/>
                  </a:cxn>
                  <a:cxn ang="0">
                    <a:pos x="17" y="96"/>
                  </a:cxn>
                  <a:cxn ang="0">
                    <a:pos x="23" y="78"/>
                  </a:cxn>
                  <a:cxn ang="0">
                    <a:pos x="53" y="42"/>
                  </a:cxn>
                  <a:cxn ang="0">
                    <a:pos x="101" y="18"/>
                  </a:cxn>
                  <a:cxn ang="0">
                    <a:pos x="155" y="6"/>
                  </a:cxn>
                  <a:cxn ang="0">
                    <a:pos x="161" y="0"/>
                  </a:cxn>
                  <a:cxn ang="0">
                    <a:pos x="95" y="12"/>
                  </a:cxn>
                  <a:cxn ang="0">
                    <a:pos x="47" y="36"/>
                  </a:cxn>
                  <a:cxn ang="0">
                    <a:pos x="11" y="72"/>
                  </a:cxn>
                  <a:cxn ang="0">
                    <a:pos x="5" y="90"/>
                  </a:cxn>
                  <a:cxn ang="0">
                    <a:pos x="0" y="114"/>
                  </a:cxn>
                  <a:cxn ang="0">
                    <a:pos x="11" y="150"/>
                  </a:cxn>
                  <a:cxn ang="0">
                    <a:pos x="23" y="168"/>
                  </a:cxn>
                  <a:cxn ang="0">
                    <a:pos x="41" y="186"/>
                  </a:cxn>
                  <a:cxn ang="0">
                    <a:pos x="65" y="186"/>
                  </a:cxn>
                  <a:cxn ang="0">
                    <a:pos x="41" y="168"/>
                  </a:cxn>
                  <a:cxn ang="0">
                    <a:pos x="23" y="150"/>
                  </a:cxn>
                  <a:cxn ang="0">
                    <a:pos x="17" y="132"/>
                  </a:cxn>
                  <a:cxn ang="0">
                    <a:pos x="11" y="114"/>
                  </a:cxn>
                  <a:cxn ang="0">
                    <a:pos x="11" y="114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179" name="Freeform 59"/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66" y="12"/>
                  </a:cxn>
                  <a:cxn ang="0">
                    <a:pos x="119" y="36"/>
                  </a:cxn>
                  <a:cxn ang="0">
                    <a:pos x="155" y="72"/>
                  </a:cxn>
                  <a:cxn ang="0">
                    <a:pos x="161" y="90"/>
                  </a:cxn>
                  <a:cxn ang="0">
                    <a:pos x="167" y="114"/>
                  </a:cxn>
                  <a:cxn ang="0">
                    <a:pos x="161" y="138"/>
                  </a:cxn>
                  <a:cxn ang="0">
                    <a:pos x="149" y="162"/>
                  </a:cxn>
                  <a:cxn ang="0">
                    <a:pos x="119" y="180"/>
                  </a:cxn>
                  <a:cxn ang="0">
                    <a:pos x="90" y="198"/>
                  </a:cxn>
                  <a:cxn ang="0">
                    <a:pos x="96" y="210"/>
                  </a:cxn>
                  <a:cxn ang="0">
                    <a:pos x="131" y="192"/>
                  </a:cxn>
                  <a:cxn ang="0">
                    <a:pos x="161" y="168"/>
                  </a:cxn>
                  <a:cxn ang="0">
                    <a:pos x="179" y="144"/>
                  </a:cxn>
                  <a:cxn ang="0">
                    <a:pos x="185" y="114"/>
                  </a:cxn>
                  <a:cxn ang="0">
                    <a:pos x="179" y="90"/>
                  </a:cxn>
                  <a:cxn ang="0">
                    <a:pos x="173" y="66"/>
                  </a:cxn>
                  <a:cxn ang="0">
                    <a:pos x="155" y="48"/>
                  </a:cxn>
                  <a:cxn ang="0">
                    <a:pos x="131" y="30"/>
                  </a:cxn>
                  <a:cxn ang="0">
                    <a:pos x="72" y="6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0" y="6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180" name="Freeform 60"/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/>
                <a:ahLst/>
                <a:cxnLst>
                  <a:cxn ang="0">
                    <a:pos x="150" y="0"/>
                  </a:cxn>
                  <a:cxn ang="0">
                    <a:pos x="90" y="6"/>
                  </a:cxn>
                  <a:cxn ang="0">
                    <a:pos x="42" y="30"/>
                  </a:cxn>
                  <a:cxn ang="0">
                    <a:pos x="12" y="54"/>
                  </a:cxn>
                  <a:cxn ang="0">
                    <a:pos x="6" y="72"/>
                  </a:cxn>
                  <a:cxn ang="0">
                    <a:pos x="0" y="90"/>
                  </a:cxn>
                  <a:cxn ang="0">
                    <a:pos x="6" y="108"/>
                  </a:cxn>
                  <a:cxn ang="0">
                    <a:pos x="12" y="126"/>
                  </a:cxn>
                  <a:cxn ang="0">
                    <a:pos x="42" y="156"/>
                  </a:cxn>
                  <a:cxn ang="0">
                    <a:pos x="90" y="180"/>
                  </a:cxn>
                  <a:cxn ang="0">
                    <a:pos x="150" y="186"/>
                  </a:cxn>
                  <a:cxn ang="0">
                    <a:pos x="209" y="180"/>
                  </a:cxn>
                  <a:cxn ang="0">
                    <a:pos x="257" y="156"/>
                  </a:cxn>
                  <a:cxn ang="0">
                    <a:pos x="287" y="126"/>
                  </a:cxn>
                  <a:cxn ang="0">
                    <a:pos x="299" y="108"/>
                  </a:cxn>
                  <a:cxn ang="0">
                    <a:pos x="299" y="90"/>
                  </a:cxn>
                  <a:cxn ang="0">
                    <a:pos x="299" y="72"/>
                  </a:cxn>
                  <a:cxn ang="0">
                    <a:pos x="287" y="54"/>
                  </a:cxn>
                  <a:cxn ang="0">
                    <a:pos x="257" y="30"/>
                  </a:cxn>
                  <a:cxn ang="0">
                    <a:pos x="209" y="6"/>
                  </a:cxn>
                  <a:cxn ang="0">
                    <a:pos x="150" y="0"/>
                  </a:cxn>
                  <a:cxn ang="0">
                    <a:pos x="150" y="0"/>
                  </a:cxn>
                  <a:cxn ang="0">
                    <a:pos x="150" y="180"/>
                  </a:cxn>
                  <a:cxn ang="0">
                    <a:pos x="96" y="174"/>
                  </a:cxn>
                  <a:cxn ang="0">
                    <a:pos x="48" y="156"/>
                  </a:cxn>
                  <a:cxn ang="0">
                    <a:pos x="18" y="126"/>
                  </a:cxn>
                  <a:cxn ang="0">
                    <a:pos x="12" y="108"/>
                  </a:cxn>
                  <a:cxn ang="0">
                    <a:pos x="6" y="90"/>
                  </a:cxn>
                  <a:cxn ang="0">
                    <a:pos x="12" y="72"/>
                  </a:cxn>
                  <a:cxn ang="0">
                    <a:pos x="18" y="54"/>
                  </a:cxn>
                  <a:cxn ang="0">
                    <a:pos x="48" y="30"/>
                  </a:cxn>
                  <a:cxn ang="0">
                    <a:pos x="96" y="12"/>
                  </a:cxn>
                  <a:cxn ang="0">
                    <a:pos x="150" y="6"/>
                  </a:cxn>
                  <a:cxn ang="0">
                    <a:pos x="203" y="12"/>
                  </a:cxn>
                  <a:cxn ang="0">
                    <a:pos x="251" y="30"/>
                  </a:cxn>
                  <a:cxn ang="0">
                    <a:pos x="281" y="54"/>
                  </a:cxn>
                  <a:cxn ang="0">
                    <a:pos x="293" y="72"/>
                  </a:cxn>
                  <a:cxn ang="0">
                    <a:pos x="293" y="90"/>
                  </a:cxn>
                  <a:cxn ang="0">
                    <a:pos x="293" y="108"/>
                  </a:cxn>
                  <a:cxn ang="0">
                    <a:pos x="281" y="126"/>
                  </a:cxn>
                  <a:cxn ang="0">
                    <a:pos x="251" y="156"/>
                  </a:cxn>
                  <a:cxn ang="0">
                    <a:pos x="203" y="174"/>
                  </a:cxn>
                  <a:cxn ang="0">
                    <a:pos x="150" y="180"/>
                  </a:cxn>
                  <a:cxn ang="0">
                    <a:pos x="150" y="180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grpSp>
            <p:nvGrpSpPr>
              <p:cNvPr id="5181" name="Group 61"/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5182" name="Oval 62"/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5183" name="Oval 63"/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5184" name="Oval 64"/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5185" name="Oval 65"/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GB"/>
                </a:p>
              </p:txBody>
            </p:sp>
          </p:grpSp>
        </p:grpSp>
      </p:grpSp>
      <p:sp>
        <p:nvSpPr>
          <p:cNvPr id="5186" name="Rectangle 66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922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5187" name="Rectangle 6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5188" name="Rectangle 68"/>
          <p:cNvSpPr>
            <a:spLocks noGrp="1" noChangeArrowheads="1"/>
          </p:cNvSpPr>
          <p:nvPr>
            <p:ph type="dt" sz="quarter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189" name="Rectangle 69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GB" altLang="en-GB"/>
          </a:p>
          <a:p>
            <a:r>
              <a:rPr lang="en-GB" altLang="en-GB"/>
              <a:t>© Imperial College London</a:t>
            </a:r>
            <a:endParaRPr lang="en-GB"/>
          </a:p>
        </p:txBody>
      </p:sp>
      <p:sp>
        <p:nvSpPr>
          <p:cNvPr id="5190" name="Rectangle 70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603C39AF-5EA9-4187-95FA-87B5B382311B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GB"/>
              <a:t>© Imperial College London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70B9A4-8149-48BA-B103-FD024B16EF19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483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483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GB"/>
              <a:t>© Imperial College London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B554BA-EF93-465E-B871-24E27C5E383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en-GB" altLang="en-GB"/>
              <a:t>© Imperial College London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6DF4B998-EBEC-4B18-917E-E8F36642631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en-GB" altLang="en-GB"/>
              <a:t>© Imperial College London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E68362DD-95B3-45C1-844A-CCA8A927068B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GB"/>
              <a:t>© Imperial College London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D884A8-626E-48FF-9B63-4C707E3A4AE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GB"/>
              <a:t>© Imperial College London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982ABA-E607-42FC-A9B1-25951A00CE14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GB"/>
              <a:t>© Imperial College London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145BA8-81D7-4927-AE01-891DDF1D7B84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GB"/>
              <a:t>© Imperial College London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C25251-80CF-4C0C-9608-6F2F9D49F1EF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GB"/>
              <a:t>© Imperial College London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5ED943-E9AC-4ACB-BF67-CCBBDE475BCD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GB"/>
              <a:t>© Imperial College London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0519E2-E1CF-40BD-9FBE-52DC9E170CC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GB"/>
              <a:t>© Imperial College London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8FC925-8BDA-4ABE-957E-BE1109F61409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GB"/>
              <a:t>© Imperial College London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89A0B1-5B7E-4BBF-A92E-8300D0391B76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Freeform 2"/>
          <p:cNvSpPr>
            <a:spLocks/>
          </p:cNvSpPr>
          <p:nvPr/>
        </p:nvSpPr>
        <p:spPr bwMode="hidden">
          <a:xfrm>
            <a:off x="6627813" y="6429375"/>
            <a:ext cx="285750" cy="209550"/>
          </a:xfrm>
          <a:custGeom>
            <a:avLst/>
            <a:gdLst/>
            <a:ahLst/>
            <a:cxnLst>
              <a:cxn ang="0">
                <a:pos x="0" y="132"/>
              </a:cxn>
              <a:cxn ang="0">
                <a:pos x="29" y="132"/>
              </a:cxn>
              <a:cxn ang="0">
                <a:pos x="77" y="108"/>
              </a:cxn>
              <a:cxn ang="0">
                <a:pos x="119" y="78"/>
              </a:cxn>
              <a:cxn ang="0">
                <a:pos x="155" y="48"/>
              </a:cxn>
              <a:cxn ang="0">
                <a:pos x="179" y="12"/>
              </a:cxn>
              <a:cxn ang="0">
                <a:pos x="173" y="6"/>
              </a:cxn>
              <a:cxn ang="0">
                <a:pos x="167" y="0"/>
              </a:cxn>
              <a:cxn ang="0">
                <a:pos x="137" y="42"/>
              </a:cxn>
              <a:cxn ang="0">
                <a:pos x="101" y="78"/>
              </a:cxn>
              <a:cxn ang="0">
                <a:pos x="53" y="108"/>
              </a:cxn>
              <a:cxn ang="0">
                <a:pos x="0" y="132"/>
              </a:cxn>
              <a:cxn ang="0">
                <a:pos x="0" y="132"/>
              </a:cxn>
            </a:cxnLst>
            <a:rect l="0" t="0" r="r" b="b"/>
            <a:pathLst>
              <a:path w="179" h="132">
                <a:moveTo>
                  <a:pt x="0" y="132"/>
                </a:moveTo>
                <a:lnTo>
                  <a:pt x="29" y="132"/>
                </a:lnTo>
                <a:lnTo>
                  <a:pt x="77" y="108"/>
                </a:lnTo>
                <a:lnTo>
                  <a:pt x="119" y="78"/>
                </a:lnTo>
                <a:lnTo>
                  <a:pt x="155" y="48"/>
                </a:lnTo>
                <a:lnTo>
                  <a:pt x="179" y="12"/>
                </a:lnTo>
                <a:lnTo>
                  <a:pt x="173" y="6"/>
                </a:lnTo>
                <a:lnTo>
                  <a:pt x="167" y="0"/>
                </a:lnTo>
                <a:lnTo>
                  <a:pt x="137" y="42"/>
                </a:lnTo>
                <a:lnTo>
                  <a:pt x="101" y="78"/>
                </a:lnTo>
                <a:lnTo>
                  <a:pt x="53" y="108"/>
                </a:lnTo>
                <a:lnTo>
                  <a:pt x="0" y="132"/>
                </a:lnTo>
                <a:lnTo>
                  <a:pt x="0" y="132"/>
                </a:lnTo>
                <a:close/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accent2">
                  <a:gamma/>
                  <a:shade val="87843"/>
                  <a:invGamma/>
                </a:schemeClr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grpSp>
        <p:nvGrpSpPr>
          <p:cNvPr id="4099" name="Group 3"/>
          <p:cNvGrpSpPr>
            <a:grpSpLocks/>
          </p:cNvGrpSpPr>
          <p:nvPr/>
        </p:nvGrpSpPr>
        <p:grpSpPr bwMode="auto">
          <a:xfrm>
            <a:off x="3175" y="4267200"/>
            <a:ext cx="9140825" cy="2590800"/>
            <a:chOff x="2" y="2688"/>
            <a:chExt cx="5758" cy="1632"/>
          </a:xfrm>
        </p:grpSpPr>
        <p:sp>
          <p:nvSpPr>
            <p:cNvPr id="4100" name="Freeform 4"/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/>
              <a:ahLst/>
              <a:cxnLst>
                <a:cxn ang="0">
                  <a:pos x="5740" y="4316"/>
                </a:cxn>
                <a:cxn ang="0">
                  <a:pos x="0" y="4316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4316"/>
                </a:cxn>
                <a:cxn ang="0">
                  <a:pos x="5740" y="4316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grpSp>
          <p:nvGrpSpPr>
            <p:cNvPr id="4101" name="Group 5"/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4102" name="Oval 6"/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103" name="Oval 7"/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104" name="Oval 8"/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105" name="Oval 9"/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106" name="Oval 10"/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107" name="Freeform 11"/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/>
                <a:ahLst/>
                <a:cxnLst>
                  <a:cxn ang="0">
                    <a:pos x="376" y="12"/>
                  </a:cxn>
                  <a:cxn ang="0">
                    <a:pos x="257" y="24"/>
                  </a:cxn>
                  <a:cxn ang="0">
                    <a:pos x="149" y="54"/>
                  </a:cxn>
                  <a:cxn ang="0">
                    <a:pos x="101" y="77"/>
                  </a:cxn>
                  <a:cxn ang="0">
                    <a:pos x="59" y="101"/>
                  </a:cxn>
                  <a:cxn ang="0">
                    <a:pos x="24" y="131"/>
                  </a:cxn>
                  <a:cxn ang="0">
                    <a:pos x="0" y="161"/>
                  </a:cxn>
                  <a:cxn ang="0">
                    <a:pos x="0" y="137"/>
                  </a:cxn>
                  <a:cxn ang="0">
                    <a:pos x="29" y="107"/>
                  </a:cxn>
                  <a:cxn ang="0">
                    <a:pos x="65" y="83"/>
                  </a:cxn>
                  <a:cxn ang="0">
                    <a:pos x="155" y="36"/>
                  </a:cxn>
                  <a:cxn ang="0">
                    <a:pos x="257" y="12"/>
                  </a:cxn>
                  <a:cxn ang="0">
                    <a:pos x="376" y="0"/>
                  </a:cxn>
                  <a:cxn ang="0">
                    <a:pos x="376" y="0"/>
                  </a:cxn>
                  <a:cxn ang="0">
                    <a:pos x="382" y="0"/>
                  </a:cxn>
                  <a:cxn ang="0">
                    <a:pos x="382" y="12"/>
                  </a:cxn>
                  <a:cxn ang="0">
                    <a:pos x="376" y="12"/>
                  </a:cxn>
                  <a:cxn ang="0">
                    <a:pos x="376" y="12"/>
                  </a:cxn>
                  <a:cxn ang="0">
                    <a:pos x="376" y="12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108" name="Freeform 12"/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/>
                <a:ahLst/>
                <a:cxnLst>
                  <a:cxn ang="0">
                    <a:pos x="257" y="54"/>
                  </a:cxn>
                  <a:cxn ang="0">
                    <a:pos x="353" y="48"/>
                  </a:cxn>
                  <a:cxn ang="0">
                    <a:pos x="443" y="24"/>
                  </a:cxn>
                  <a:cxn ang="0">
                    <a:pos x="443" y="36"/>
                  </a:cxn>
                  <a:cxn ang="0">
                    <a:pos x="353" y="60"/>
                  </a:cxn>
                  <a:cxn ang="0">
                    <a:pos x="257" y="66"/>
                  </a:cxn>
                  <a:cxn ang="0">
                    <a:pos x="186" y="60"/>
                  </a:cxn>
                  <a:cxn ang="0">
                    <a:pos x="120" y="48"/>
                  </a:cxn>
                  <a:cxn ang="0">
                    <a:pos x="60" y="36"/>
                  </a:cxn>
                  <a:cxn ang="0">
                    <a:pos x="0" y="12"/>
                  </a:cxn>
                  <a:cxn ang="0">
                    <a:pos x="0" y="0"/>
                  </a:cxn>
                  <a:cxn ang="0">
                    <a:pos x="54" y="24"/>
                  </a:cxn>
                  <a:cxn ang="0">
                    <a:pos x="120" y="36"/>
                  </a:cxn>
                  <a:cxn ang="0">
                    <a:pos x="186" y="48"/>
                  </a:cxn>
                  <a:cxn ang="0">
                    <a:pos x="257" y="54"/>
                  </a:cxn>
                  <a:cxn ang="0">
                    <a:pos x="257" y="54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109" name="Freeform 13"/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/>
                <a:ahLst/>
                <a:cxnLst>
                  <a:cxn ang="0">
                    <a:pos x="12" y="66"/>
                  </a:cxn>
                  <a:cxn ang="0">
                    <a:pos x="18" y="108"/>
                  </a:cxn>
                  <a:cxn ang="0">
                    <a:pos x="36" y="144"/>
                  </a:cxn>
                  <a:cxn ang="0">
                    <a:pos x="60" y="180"/>
                  </a:cxn>
                  <a:cxn ang="0">
                    <a:pos x="89" y="216"/>
                  </a:cxn>
                  <a:cxn ang="0">
                    <a:pos x="72" y="216"/>
                  </a:cxn>
                  <a:cxn ang="0">
                    <a:pos x="42" y="180"/>
                  </a:cxn>
                  <a:cxn ang="0">
                    <a:pos x="18" y="144"/>
                  </a:cxn>
                  <a:cxn ang="0">
                    <a:pos x="6" y="108"/>
                  </a:cxn>
                  <a:cxn ang="0">
                    <a:pos x="0" y="66"/>
                  </a:cxn>
                  <a:cxn ang="0">
                    <a:pos x="0" y="30"/>
                  </a:cxn>
                  <a:cxn ang="0">
                    <a:pos x="12" y="0"/>
                  </a:cxn>
                  <a:cxn ang="0">
                    <a:pos x="30" y="0"/>
                  </a:cxn>
                  <a:cxn ang="0">
                    <a:pos x="18" y="30"/>
                  </a:cxn>
                  <a:cxn ang="0">
                    <a:pos x="12" y="66"/>
                  </a:cxn>
                  <a:cxn ang="0">
                    <a:pos x="12" y="66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110" name="Freeform 14"/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/>
                <a:ahLst/>
                <a:cxnLst>
                  <a:cxn ang="0">
                    <a:pos x="382" y="443"/>
                  </a:cxn>
                  <a:cxn ang="0">
                    <a:pos x="311" y="437"/>
                  </a:cxn>
                  <a:cxn ang="0">
                    <a:pos x="245" y="425"/>
                  </a:cxn>
                  <a:cxn ang="0">
                    <a:pos x="185" y="407"/>
                  </a:cxn>
                  <a:cxn ang="0">
                    <a:pos x="131" y="383"/>
                  </a:cxn>
                  <a:cxn ang="0">
                    <a:pos x="83" y="347"/>
                  </a:cxn>
                  <a:cxn ang="0">
                    <a:pos x="53" y="311"/>
                  </a:cxn>
                  <a:cxn ang="0">
                    <a:pos x="30" y="269"/>
                  </a:cxn>
                  <a:cxn ang="0">
                    <a:pos x="24" y="227"/>
                  </a:cxn>
                  <a:cxn ang="0">
                    <a:pos x="30" y="185"/>
                  </a:cxn>
                  <a:cxn ang="0">
                    <a:pos x="53" y="143"/>
                  </a:cxn>
                  <a:cxn ang="0">
                    <a:pos x="83" y="107"/>
                  </a:cxn>
                  <a:cxn ang="0">
                    <a:pos x="131" y="77"/>
                  </a:cxn>
                  <a:cxn ang="0">
                    <a:pos x="185" y="47"/>
                  </a:cxn>
                  <a:cxn ang="0">
                    <a:pos x="245" y="30"/>
                  </a:cxn>
                  <a:cxn ang="0">
                    <a:pos x="311" y="18"/>
                  </a:cxn>
                  <a:cxn ang="0">
                    <a:pos x="382" y="12"/>
                  </a:cxn>
                  <a:cxn ang="0">
                    <a:pos x="478" y="18"/>
                  </a:cxn>
                  <a:cxn ang="0">
                    <a:pos x="562" y="41"/>
                  </a:cxn>
                  <a:cxn ang="0">
                    <a:pos x="562" y="36"/>
                  </a:cxn>
                  <a:cxn ang="0">
                    <a:pos x="562" y="30"/>
                  </a:cxn>
                  <a:cxn ang="0">
                    <a:pos x="478" y="6"/>
                  </a:cxn>
                  <a:cxn ang="0">
                    <a:pos x="382" y="0"/>
                  </a:cxn>
                  <a:cxn ang="0">
                    <a:pos x="305" y="6"/>
                  </a:cxn>
                  <a:cxn ang="0">
                    <a:pos x="233" y="18"/>
                  </a:cxn>
                  <a:cxn ang="0">
                    <a:pos x="167" y="41"/>
                  </a:cxn>
                  <a:cxn ang="0">
                    <a:pos x="113" y="65"/>
                  </a:cxn>
                  <a:cxn ang="0">
                    <a:pos x="65" y="101"/>
                  </a:cxn>
                  <a:cxn ang="0">
                    <a:pos x="30" y="137"/>
                  </a:cxn>
                  <a:cxn ang="0">
                    <a:pos x="6" y="179"/>
                  </a:cxn>
                  <a:cxn ang="0">
                    <a:pos x="0" y="227"/>
                  </a:cxn>
                  <a:cxn ang="0">
                    <a:pos x="6" y="275"/>
                  </a:cxn>
                  <a:cxn ang="0">
                    <a:pos x="30" y="317"/>
                  </a:cxn>
                  <a:cxn ang="0">
                    <a:pos x="65" y="359"/>
                  </a:cxn>
                  <a:cxn ang="0">
                    <a:pos x="113" y="395"/>
                  </a:cxn>
                  <a:cxn ang="0">
                    <a:pos x="167" y="419"/>
                  </a:cxn>
                  <a:cxn ang="0">
                    <a:pos x="233" y="443"/>
                  </a:cxn>
                  <a:cxn ang="0">
                    <a:pos x="305" y="455"/>
                  </a:cxn>
                  <a:cxn ang="0">
                    <a:pos x="382" y="461"/>
                  </a:cxn>
                  <a:cxn ang="0">
                    <a:pos x="448" y="455"/>
                  </a:cxn>
                  <a:cxn ang="0">
                    <a:pos x="508" y="449"/>
                  </a:cxn>
                  <a:cxn ang="0">
                    <a:pos x="609" y="413"/>
                  </a:cxn>
                  <a:cxn ang="0">
                    <a:pos x="657" y="389"/>
                  </a:cxn>
                  <a:cxn ang="0">
                    <a:pos x="693" y="359"/>
                  </a:cxn>
                  <a:cxn ang="0">
                    <a:pos x="723" y="329"/>
                  </a:cxn>
                  <a:cxn ang="0">
                    <a:pos x="747" y="293"/>
                  </a:cxn>
                  <a:cxn ang="0">
                    <a:pos x="741" y="287"/>
                  </a:cxn>
                  <a:cxn ang="0">
                    <a:pos x="729" y="281"/>
                  </a:cxn>
                  <a:cxn ang="0">
                    <a:pos x="711" y="317"/>
                  </a:cxn>
                  <a:cxn ang="0">
                    <a:pos x="681" y="347"/>
                  </a:cxn>
                  <a:cxn ang="0">
                    <a:pos x="645" y="377"/>
                  </a:cxn>
                  <a:cxn ang="0">
                    <a:pos x="604" y="401"/>
                  </a:cxn>
                  <a:cxn ang="0">
                    <a:pos x="502" y="431"/>
                  </a:cxn>
                  <a:cxn ang="0">
                    <a:pos x="442" y="443"/>
                  </a:cxn>
                  <a:cxn ang="0">
                    <a:pos x="382" y="443"/>
                  </a:cxn>
                  <a:cxn ang="0">
                    <a:pos x="382" y="443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111" name="Freeform 15"/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8" y="18"/>
                  </a:cxn>
                  <a:cxn ang="0">
                    <a:pos x="96" y="30"/>
                  </a:cxn>
                  <a:cxn ang="0">
                    <a:pos x="96" y="24"/>
                  </a:cxn>
                  <a:cxn ang="0">
                    <a:pos x="96" y="18"/>
                  </a:cxn>
                  <a:cxn ang="0">
                    <a:pos x="48" y="12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112" name="Oval 16"/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4113" name="Group 17"/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4114" name="Oval 18"/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115" name="Oval 19"/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116" name="Oval 20"/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117" name="Oval 21"/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118" name="Oval 22"/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119" name="Oval 23"/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120" name="Oval 24"/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121" name="Oval 25"/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122" name="Freeform 26"/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/>
                <a:ahLst/>
                <a:cxnLst>
                  <a:cxn ang="0">
                    <a:pos x="6" y="6"/>
                  </a:cxn>
                  <a:cxn ang="0">
                    <a:pos x="78" y="12"/>
                  </a:cxn>
                  <a:cxn ang="0">
                    <a:pos x="150" y="18"/>
                  </a:cxn>
                  <a:cxn ang="0">
                    <a:pos x="215" y="36"/>
                  </a:cxn>
                  <a:cxn ang="0">
                    <a:pos x="275" y="60"/>
                  </a:cxn>
                  <a:cxn ang="0">
                    <a:pos x="329" y="84"/>
                  </a:cxn>
                  <a:cxn ang="0">
                    <a:pos x="377" y="114"/>
                  </a:cxn>
                  <a:cxn ang="0">
                    <a:pos x="419" y="150"/>
                  </a:cxn>
                  <a:cxn ang="0">
                    <a:pos x="448" y="186"/>
                  </a:cxn>
                  <a:cxn ang="0">
                    <a:pos x="448" y="162"/>
                  </a:cxn>
                  <a:cxn ang="0">
                    <a:pos x="413" y="126"/>
                  </a:cxn>
                  <a:cxn ang="0">
                    <a:pos x="371" y="96"/>
                  </a:cxn>
                  <a:cxn ang="0">
                    <a:pos x="323" y="66"/>
                  </a:cxn>
                  <a:cxn ang="0">
                    <a:pos x="269" y="48"/>
                  </a:cxn>
                  <a:cxn ang="0">
                    <a:pos x="144" y="12"/>
                  </a:cxn>
                  <a:cxn ang="0">
                    <a:pos x="78" y="6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6" y="6"/>
                  </a:cxn>
                  <a:cxn ang="0">
                    <a:pos x="6" y="6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123" name="Freeform 27"/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/>
                <a:ahLst/>
                <a:cxnLst>
                  <a:cxn ang="0">
                    <a:pos x="23" y="276"/>
                  </a:cxn>
                  <a:cxn ang="0">
                    <a:pos x="29" y="222"/>
                  </a:cxn>
                  <a:cxn ang="0">
                    <a:pos x="59" y="174"/>
                  </a:cxn>
                  <a:cxn ang="0">
                    <a:pos x="95" y="132"/>
                  </a:cxn>
                  <a:cxn ang="0">
                    <a:pos x="149" y="96"/>
                  </a:cxn>
                  <a:cxn ang="0">
                    <a:pos x="209" y="60"/>
                  </a:cxn>
                  <a:cxn ang="0">
                    <a:pos x="281" y="36"/>
                  </a:cxn>
                  <a:cxn ang="0">
                    <a:pos x="364" y="24"/>
                  </a:cxn>
                  <a:cxn ang="0">
                    <a:pos x="448" y="18"/>
                  </a:cxn>
                  <a:cxn ang="0">
                    <a:pos x="532" y="24"/>
                  </a:cxn>
                  <a:cxn ang="0">
                    <a:pos x="609" y="36"/>
                  </a:cxn>
                  <a:cxn ang="0">
                    <a:pos x="681" y="60"/>
                  </a:cxn>
                  <a:cxn ang="0">
                    <a:pos x="741" y="96"/>
                  </a:cxn>
                  <a:cxn ang="0">
                    <a:pos x="795" y="132"/>
                  </a:cxn>
                  <a:cxn ang="0">
                    <a:pos x="831" y="174"/>
                  </a:cxn>
                  <a:cxn ang="0">
                    <a:pos x="861" y="222"/>
                  </a:cxn>
                  <a:cxn ang="0">
                    <a:pos x="867" y="276"/>
                  </a:cxn>
                  <a:cxn ang="0">
                    <a:pos x="855" y="330"/>
                  </a:cxn>
                  <a:cxn ang="0">
                    <a:pos x="831" y="378"/>
                  </a:cxn>
                  <a:cxn ang="0">
                    <a:pos x="783" y="426"/>
                  </a:cxn>
                  <a:cxn ang="0">
                    <a:pos x="723" y="462"/>
                  </a:cxn>
                  <a:cxn ang="0">
                    <a:pos x="765" y="462"/>
                  </a:cxn>
                  <a:cxn ang="0">
                    <a:pos x="819" y="426"/>
                  </a:cxn>
                  <a:cxn ang="0">
                    <a:pos x="855" y="378"/>
                  </a:cxn>
                  <a:cxn ang="0">
                    <a:pos x="884" y="330"/>
                  </a:cxn>
                  <a:cxn ang="0">
                    <a:pos x="890" y="276"/>
                  </a:cxn>
                  <a:cxn ang="0">
                    <a:pos x="884" y="222"/>
                  </a:cxn>
                  <a:cxn ang="0">
                    <a:pos x="855" y="168"/>
                  </a:cxn>
                  <a:cxn ang="0">
                    <a:pos x="813" y="120"/>
                  </a:cxn>
                  <a:cxn ang="0">
                    <a:pos x="759" y="84"/>
                  </a:cxn>
                  <a:cxn ang="0">
                    <a:pos x="693" y="48"/>
                  </a:cxn>
                  <a:cxn ang="0">
                    <a:pos x="621" y="24"/>
                  </a:cxn>
                  <a:cxn ang="0">
                    <a:pos x="538" y="6"/>
                  </a:cxn>
                  <a:cxn ang="0">
                    <a:pos x="448" y="0"/>
                  </a:cxn>
                  <a:cxn ang="0">
                    <a:pos x="358" y="6"/>
                  </a:cxn>
                  <a:cxn ang="0">
                    <a:pos x="275" y="24"/>
                  </a:cxn>
                  <a:cxn ang="0">
                    <a:pos x="197" y="48"/>
                  </a:cxn>
                  <a:cxn ang="0">
                    <a:pos x="131" y="84"/>
                  </a:cxn>
                  <a:cxn ang="0">
                    <a:pos x="77" y="120"/>
                  </a:cxn>
                  <a:cxn ang="0">
                    <a:pos x="35" y="168"/>
                  </a:cxn>
                  <a:cxn ang="0">
                    <a:pos x="12" y="222"/>
                  </a:cxn>
                  <a:cxn ang="0">
                    <a:pos x="0" y="276"/>
                  </a:cxn>
                  <a:cxn ang="0">
                    <a:pos x="6" y="330"/>
                  </a:cxn>
                  <a:cxn ang="0">
                    <a:pos x="35" y="378"/>
                  </a:cxn>
                  <a:cxn ang="0">
                    <a:pos x="71" y="426"/>
                  </a:cxn>
                  <a:cxn ang="0">
                    <a:pos x="125" y="462"/>
                  </a:cxn>
                  <a:cxn ang="0">
                    <a:pos x="167" y="462"/>
                  </a:cxn>
                  <a:cxn ang="0">
                    <a:pos x="107" y="426"/>
                  </a:cxn>
                  <a:cxn ang="0">
                    <a:pos x="59" y="378"/>
                  </a:cxn>
                  <a:cxn ang="0">
                    <a:pos x="35" y="330"/>
                  </a:cxn>
                  <a:cxn ang="0">
                    <a:pos x="23" y="276"/>
                  </a:cxn>
                  <a:cxn ang="0">
                    <a:pos x="23" y="276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124" name="Freeform 28"/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/>
                <a:ahLst/>
                <a:cxnLst>
                  <a:cxn ang="0">
                    <a:pos x="18" y="300"/>
                  </a:cxn>
                  <a:cxn ang="0">
                    <a:pos x="24" y="246"/>
                  </a:cxn>
                  <a:cxn ang="0">
                    <a:pos x="48" y="198"/>
                  </a:cxn>
                  <a:cxn ang="0">
                    <a:pos x="83" y="150"/>
                  </a:cxn>
                  <a:cxn ang="0">
                    <a:pos x="131" y="108"/>
                  </a:cxn>
                  <a:cxn ang="0">
                    <a:pos x="185" y="72"/>
                  </a:cxn>
                  <a:cxn ang="0">
                    <a:pos x="251" y="42"/>
                  </a:cxn>
                  <a:cxn ang="0">
                    <a:pos x="329" y="24"/>
                  </a:cxn>
                  <a:cxn ang="0">
                    <a:pos x="406" y="6"/>
                  </a:cxn>
                  <a:cxn ang="0">
                    <a:pos x="406" y="0"/>
                  </a:cxn>
                  <a:cxn ang="0">
                    <a:pos x="323" y="12"/>
                  </a:cxn>
                  <a:cxn ang="0">
                    <a:pos x="245" y="36"/>
                  </a:cxn>
                  <a:cxn ang="0">
                    <a:pos x="179" y="66"/>
                  </a:cxn>
                  <a:cxn ang="0">
                    <a:pos x="119" y="102"/>
                  </a:cxn>
                  <a:cxn ang="0">
                    <a:pos x="72" y="144"/>
                  </a:cxn>
                  <a:cxn ang="0">
                    <a:pos x="30" y="192"/>
                  </a:cxn>
                  <a:cxn ang="0">
                    <a:pos x="6" y="246"/>
                  </a:cxn>
                  <a:cxn ang="0">
                    <a:pos x="0" y="300"/>
                  </a:cxn>
                  <a:cxn ang="0">
                    <a:pos x="6" y="348"/>
                  </a:cxn>
                  <a:cxn ang="0">
                    <a:pos x="30" y="396"/>
                  </a:cxn>
                  <a:cxn ang="0">
                    <a:pos x="66" y="444"/>
                  </a:cxn>
                  <a:cxn ang="0">
                    <a:pos x="107" y="486"/>
                  </a:cxn>
                  <a:cxn ang="0">
                    <a:pos x="131" y="486"/>
                  </a:cxn>
                  <a:cxn ang="0">
                    <a:pos x="83" y="450"/>
                  </a:cxn>
                  <a:cxn ang="0">
                    <a:pos x="48" y="402"/>
                  </a:cxn>
                  <a:cxn ang="0">
                    <a:pos x="24" y="354"/>
                  </a:cxn>
                  <a:cxn ang="0">
                    <a:pos x="18" y="300"/>
                  </a:cxn>
                  <a:cxn ang="0">
                    <a:pos x="18" y="300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125" name="Freeform 29"/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/>
                <a:ahLst/>
                <a:cxnLst>
                  <a:cxn ang="0">
                    <a:pos x="89" y="84"/>
                  </a:cxn>
                  <a:cxn ang="0">
                    <a:pos x="83" y="132"/>
                  </a:cxn>
                  <a:cxn ang="0">
                    <a:pos x="65" y="174"/>
                  </a:cxn>
                  <a:cxn ang="0">
                    <a:pos x="36" y="216"/>
                  </a:cxn>
                  <a:cxn ang="0">
                    <a:pos x="0" y="252"/>
                  </a:cxn>
                  <a:cxn ang="0">
                    <a:pos x="18" y="252"/>
                  </a:cxn>
                  <a:cxn ang="0">
                    <a:pos x="53" y="216"/>
                  </a:cxn>
                  <a:cxn ang="0">
                    <a:pos x="83" y="174"/>
                  </a:cxn>
                  <a:cxn ang="0">
                    <a:pos x="101" y="132"/>
                  </a:cxn>
                  <a:cxn ang="0">
                    <a:pos x="107" y="84"/>
                  </a:cxn>
                  <a:cxn ang="0">
                    <a:pos x="101" y="42"/>
                  </a:cxn>
                  <a:cxn ang="0">
                    <a:pos x="89" y="0"/>
                  </a:cxn>
                  <a:cxn ang="0">
                    <a:pos x="65" y="0"/>
                  </a:cxn>
                  <a:cxn ang="0">
                    <a:pos x="83" y="42"/>
                  </a:cxn>
                  <a:cxn ang="0">
                    <a:pos x="89" y="84"/>
                  </a:cxn>
                  <a:cxn ang="0">
                    <a:pos x="89" y="84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126" name="Freeform 30"/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/>
                <a:ahLst/>
                <a:cxnLst>
                  <a:cxn ang="0">
                    <a:pos x="518" y="18"/>
                  </a:cxn>
                  <a:cxn ang="0">
                    <a:pos x="597" y="24"/>
                  </a:cxn>
                  <a:cxn ang="0">
                    <a:pos x="682" y="30"/>
                  </a:cxn>
                  <a:cxn ang="0">
                    <a:pos x="755" y="42"/>
                  </a:cxn>
                  <a:cxn ang="0">
                    <a:pos x="828" y="60"/>
                  </a:cxn>
                  <a:cxn ang="0">
                    <a:pos x="835" y="42"/>
                  </a:cxn>
                  <a:cxn ang="0">
                    <a:pos x="761" y="24"/>
                  </a:cxn>
                  <a:cxn ang="0">
                    <a:pos x="688" y="12"/>
                  </a:cxn>
                  <a:cxn ang="0">
                    <a:pos x="603" y="6"/>
                  </a:cxn>
                  <a:cxn ang="0">
                    <a:pos x="518" y="0"/>
                  </a:cxn>
                  <a:cxn ang="0">
                    <a:pos x="372" y="12"/>
                  </a:cxn>
                  <a:cxn ang="0">
                    <a:pos x="232" y="36"/>
                  </a:cxn>
                  <a:cxn ang="0">
                    <a:pos x="110" y="78"/>
                  </a:cxn>
                  <a:cxn ang="0">
                    <a:pos x="0" y="132"/>
                  </a:cxn>
                  <a:cxn ang="0">
                    <a:pos x="19" y="150"/>
                  </a:cxn>
                  <a:cxn ang="0">
                    <a:pos x="122" y="96"/>
                  </a:cxn>
                  <a:cxn ang="0">
                    <a:pos x="244" y="54"/>
                  </a:cxn>
                  <a:cxn ang="0">
                    <a:pos x="378" y="30"/>
                  </a:cxn>
                  <a:cxn ang="0">
                    <a:pos x="518" y="18"/>
                  </a:cxn>
                  <a:cxn ang="0">
                    <a:pos x="518" y="18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127" name="Freeform 31"/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/>
                <a:ahLst/>
                <a:cxnLst>
                  <a:cxn ang="0">
                    <a:pos x="31" y="263"/>
                  </a:cxn>
                  <a:cxn ang="0">
                    <a:pos x="43" y="191"/>
                  </a:cxn>
                  <a:cxn ang="0">
                    <a:pos x="67" y="131"/>
                  </a:cxn>
                  <a:cxn ang="0">
                    <a:pos x="116" y="72"/>
                  </a:cxn>
                  <a:cxn ang="0">
                    <a:pos x="171" y="18"/>
                  </a:cxn>
                  <a:cxn ang="0">
                    <a:pos x="153" y="0"/>
                  </a:cxn>
                  <a:cxn ang="0">
                    <a:pos x="86" y="60"/>
                  </a:cxn>
                  <a:cxn ang="0">
                    <a:pos x="43" y="120"/>
                  </a:cxn>
                  <a:cxn ang="0">
                    <a:pos x="13" y="191"/>
                  </a:cxn>
                  <a:cxn ang="0">
                    <a:pos x="0" y="263"/>
                  </a:cxn>
                  <a:cxn ang="0">
                    <a:pos x="6" y="317"/>
                  </a:cxn>
                  <a:cxn ang="0">
                    <a:pos x="25" y="365"/>
                  </a:cxn>
                  <a:cxn ang="0">
                    <a:pos x="49" y="413"/>
                  </a:cxn>
                  <a:cxn ang="0">
                    <a:pos x="86" y="461"/>
                  </a:cxn>
                  <a:cxn ang="0">
                    <a:pos x="122" y="461"/>
                  </a:cxn>
                  <a:cxn ang="0">
                    <a:pos x="86" y="413"/>
                  </a:cxn>
                  <a:cxn ang="0">
                    <a:pos x="55" y="365"/>
                  </a:cxn>
                  <a:cxn ang="0">
                    <a:pos x="37" y="317"/>
                  </a:cxn>
                  <a:cxn ang="0">
                    <a:pos x="31" y="263"/>
                  </a:cxn>
                  <a:cxn ang="0">
                    <a:pos x="31" y="263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128" name="Freeform 32"/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/>
                <a:ahLst/>
                <a:cxnLst>
                  <a:cxn ang="0">
                    <a:pos x="360" y="365"/>
                  </a:cxn>
                  <a:cxn ang="0">
                    <a:pos x="353" y="305"/>
                  </a:cxn>
                  <a:cxn ang="0">
                    <a:pos x="335" y="251"/>
                  </a:cxn>
                  <a:cxn ang="0">
                    <a:pos x="305" y="204"/>
                  </a:cxn>
                  <a:cxn ang="0">
                    <a:pos x="262" y="156"/>
                  </a:cxn>
                  <a:cxn ang="0">
                    <a:pos x="213" y="108"/>
                  </a:cxn>
                  <a:cxn ang="0">
                    <a:pos x="159" y="66"/>
                  </a:cxn>
                  <a:cxn ang="0">
                    <a:pos x="92" y="30"/>
                  </a:cxn>
                  <a:cxn ang="0">
                    <a:pos x="19" y="0"/>
                  </a:cxn>
                  <a:cxn ang="0">
                    <a:pos x="0" y="12"/>
                  </a:cxn>
                  <a:cxn ang="0">
                    <a:pos x="67" y="42"/>
                  </a:cxn>
                  <a:cxn ang="0">
                    <a:pos x="134" y="78"/>
                  </a:cxn>
                  <a:cxn ang="0">
                    <a:pos x="189" y="114"/>
                  </a:cxn>
                  <a:cxn ang="0">
                    <a:pos x="238" y="162"/>
                  </a:cxn>
                  <a:cxn ang="0">
                    <a:pos x="274" y="210"/>
                  </a:cxn>
                  <a:cxn ang="0">
                    <a:pos x="299" y="257"/>
                  </a:cxn>
                  <a:cxn ang="0">
                    <a:pos x="317" y="311"/>
                  </a:cxn>
                  <a:cxn ang="0">
                    <a:pos x="323" y="365"/>
                  </a:cxn>
                  <a:cxn ang="0">
                    <a:pos x="317" y="419"/>
                  </a:cxn>
                  <a:cxn ang="0">
                    <a:pos x="299" y="467"/>
                  </a:cxn>
                  <a:cxn ang="0">
                    <a:pos x="274" y="515"/>
                  </a:cxn>
                  <a:cxn ang="0">
                    <a:pos x="238" y="563"/>
                  </a:cxn>
                  <a:cxn ang="0">
                    <a:pos x="268" y="563"/>
                  </a:cxn>
                  <a:cxn ang="0">
                    <a:pos x="311" y="515"/>
                  </a:cxn>
                  <a:cxn ang="0">
                    <a:pos x="335" y="467"/>
                  </a:cxn>
                  <a:cxn ang="0">
                    <a:pos x="353" y="419"/>
                  </a:cxn>
                  <a:cxn ang="0">
                    <a:pos x="360" y="365"/>
                  </a:cxn>
                  <a:cxn ang="0">
                    <a:pos x="360" y="36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129" name="Freeform 33"/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/>
                <a:ahLst/>
                <a:cxnLst>
                  <a:cxn ang="0">
                    <a:pos x="1053" y="425"/>
                  </a:cxn>
                  <a:cxn ang="0">
                    <a:pos x="1078" y="419"/>
                  </a:cxn>
                  <a:cxn ang="0">
                    <a:pos x="1066" y="377"/>
                  </a:cxn>
                  <a:cxn ang="0">
                    <a:pos x="1047" y="336"/>
                  </a:cxn>
                  <a:cxn ang="0">
                    <a:pos x="986" y="252"/>
                  </a:cxn>
                  <a:cxn ang="0">
                    <a:pos x="907" y="180"/>
                  </a:cxn>
                  <a:cxn ang="0">
                    <a:pos x="810" y="120"/>
                  </a:cxn>
                  <a:cxn ang="0">
                    <a:pos x="694" y="72"/>
                  </a:cxn>
                  <a:cxn ang="0">
                    <a:pos x="560" y="30"/>
                  </a:cxn>
                  <a:cxn ang="0">
                    <a:pos x="420" y="6"/>
                  </a:cxn>
                  <a:cxn ang="0">
                    <a:pos x="268" y="0"/>
                  </a:cxn>
                  <a:cxn ang="0">
                    <a:pos x="134" y="6"/>
                  </a:cxn>
                  <a:cxn ang="0">
                    <a:pos x="0" y="24"/>
                  </a:cxn>
                  <a:cxn ang="0">
                    <a:pos x="12" y="36"/>
                  </a:cxn>
                  <a:cxn ang="0">
                    <a:pos x="134" y="18"/>
                  </a:cxn>
                  <a:cxn ang="0">
                    <a:pos x="268" y="12"/>
                  </a:cxn>
                  <a:cxn ang="0">
                    <a:pos x="420" y="18"/>
                  </a:cxn>
                  <a:cxn ang="0">
                    <a:pos x="554" y="42"/>
                  </a:cxn>
                  <a:cxn ang="0">
                    <a:pos x="682" y="84"/>
                  </a:cxn>
                  <a:cxn ang="0">
                    <a:pos x="798" y="132"/>
                  </a:cxn>
                  <a:cxn ang="0">
                    <a:pos x="895" y="192"/>
                  </a:cxn>
                  <a:cxn ang="0">
                    <a:pos x="968" y="264"/>
                  </a:cxn>
                  <a:cxn ang="0">
                    <a:pos x="999" y="300"/>
                  </a:cxn>
                  <a:cxn ang="0">
                    <a:pos x="1023" y="342"/>
                  </a:cxn>
                  <a:cxn ang="0">
                    <a:pos x="1041" y="383"/>
                  </a:cxn>
                  <a:cxn ang="0">
                    <a:pos x="1053" y="425"/>
                  </a:cxn>
                  <a:cxn ang="0">
                    <a:pos x="1053" y="425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130" name="Freeform 34"/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/>
                <a:ahLst/>
                <a:cxnLst>
                  <a:cxn ang="0">
                    <a:pos x="0" y="234"/>
                  </a:cxn>
                  <a:cxn ang="0">
                    <a:pos x="25" y="234"/>
                  </a:cxn>
                  <a:cxn ang="0">
                    <a:pos x="55" y="186"/>
                  </a:cxn>
                  <a:cxn ang="0">
                    <a:pos x="80" y="138"/>
                  </a:cxn>
                  <a:cxn ang="0">
                    <a:pos x="92" y="90"/>
                  </a:cxn>
                  <a:cxn ang="0">
                    <a:pos x="98" y="36"/>
                  </a:cxn>
                  <a:cxn ang="0">
                    <a:pos x="98" y="0"/>
                  </a:cxn>
                  <a:cxn ang="0">
                    <a:pos x="74" y="0"/>
                  </a:cxn>
                  <a:cxn ang="0">
                    <a:pos x="74" y="36"/>
                  </a:cxn>
                  <a:cxn ang="0">
                    <a:pos x="67" y="90"/>
                  </a:cxn>
                  <a:cxn ang="0">
                    <a:pos x="55" y="138"/>
                  </a:cxn>
                  <a:cxn ang="0">
                    <a:pos x="31" y="186"/>
                  </a:cxn>
                  <a:cxn ang="0">
                    <a:pos x="0" y="234"/>
                  </a:cxn>
                  <a:cxn ang="0">
                    <a:pos x="0" y="234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131" name="Freeform 35"/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/>
                <a:ahLst/>
                <a:cxnLst>
                  <a:cxn ang="0">
                    <a:pos x="18" y="443"/>
                  </a:cxn>
                  <a:cxn ang="0">
                    <a:pos x="24" y="371"/>
                  </a:cxn>
                  <a:cxn ang="0">
                    <a:pos x="55" y="305"/>
                  </a:cxn>
                  <a:cxn ang="0">
                    <a:pos x="91" y="246"/>
                  </a:cxn>
                  <a:cxn ang="0">
                    <a:pos x="146" y="186"/>
                  </a:cxn>
                  <a:cxn ang="0">
                    <a:pos x="213" y="132"/>
                  </a:cxn>
                  <a:cxn ang="0">
                    <a:pos x="292" y="84"/>
                  </a:cxn>
                  <a:cxn ang="0">
                    <a:pos x="384" y="48"/>
                  </a:cxn>
                  <a:cxn ang="0">
                    <a:pos x="481" y="12"/>
                  </a:cxn>
                  <a:cxn ang="0">
                    <a:pos x="457" y="0"/>
                  </a:cxn>
                  <a:cxn ang="0">
                    <a:pos x="359" y="36"/>
                  </a:cxn>
                  <a:cxn ang="0">
                    <a:pos x="274" y="78"/>
                  </a:cxn>
                  <a:cxn ang="0">
                    <a:pos x="195" y="126"/>
                  </a:cxn>
                  <a:cxn ang="0">
                    <a:pos x="128" y="180"/>
                  </a:cxn>
                  <a:cxn ang="0">
                    <a:pos x="73" y="240"/>
                  </a:cxn>
                  <a:cxn ang="0">
                    <a:pos x="37" y="305"/>
                  </a:cxn>
                  <a:cxn ang="0">
                    <a:pos x="6" y="371"/>
                  </a:cxn>
                  <a:cxn ang="0">
                    <a:pos x="0" y="443"/>
                  </a:cxn>
                  <a:cxn ang="0">
                    <a:pos x="6" y="497"/>
                  </a:cxn>
                  <a:cxn ang="0">
                    <a:pos x="18" y="545"/>
                  </a:cxn>
                  <a:cxn ang="0">
                    <a:pos x="43" y="593"/>
                  </a:cxn>
                  <a:cxn ang="0">
                    <a:pos x="73" y="641"/>
                  </a:cxn>
                  <a:cxn ang="0">
                    <a:pos x="97" y="641"/>
                  </a:cxn>
                  <a:cxn ang="0">
                    <a:pos x="67" y="593"/>
                  </a:cxn>
                  <a:cxn ang="0">
                    <a:pos x="43" y="545"/>
                  </a:cxn>
                  <a:cxn ang="0">
                    <a:pos x="24" y="497"/>
                  </a:cxn>
                  <a:cxn ang="0">
                    <a:pos x="18" y="443"/>
                  </a:cxn>
                  <a:cxn ang="0">
                    <a:pos x="18" y="443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4132" name="Group 36"/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4133" name="Freeform 37"/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/>
                <a:ahLst/>
                <a:cxnLst>
                  <a:cxn ang="0">
                    <a:pos x="484" y="6"/>
                  </a:cxn>
                  <a:cxn ang="0">
                    <a:pos x="263" y="60"/>
                  </a:cxn>
                  <a:cxn ang="0">
                    <a:pos x="101" y="162"/>
                  </a:cxn>
                  <a:cxn ang="0">
                    <a:pos x="12" y="294"/>
                  </a:cxn>
                  <a:cxn ang="0">
                    <a:pos x="0" y="366"/>
                  </a:cxn>
                  <a:cxn ang="0">
                    <a:pos x="12" y="437"/>
                  </a:cxn>
                  <a:cxn ang="0">
                    <a:pos x="101" y="569"/>
                  </a:cxn>
                  <a:cxn ang="0">
                    <a:pos x="263" y="671"/>
                  </a:cxn>
                  <a:cxn ang="0">
                    <a:pos x="484" y="725"/>
                  </a:cxn>
                  <a:cxn ang="0">
                    <a:pos x="723" y="725"/>
                  </a:cxn>
                  <a:cxn ang="0">
                    <a:pos x="938" y="671"/>
                  </a:cxn>
                  <a:cxn ang="0">
                    <a:pos x="1100" y="569"/>
                  </a:cxn>
                  <a:cxn ang="0">
                    <a:pos x="1189" y="437"/>
                  </a:cxn>
                  <a:cxn ang="0">
                    <a:pos x="1201" y="366"/>
                  </a:cxn>
                  <a:cxn ang="0">
                    <a:pos x="1189" y="294"/>
                  </a:cxn>
                  <a:cxn ang="0">
                    <a:pos x="1100" y="162"/>
                  </a:cxn>
                  <a:cxn ang="0">
                    <a:pos x="938" y="60"/>
                  </a:cxn>
                  <a:cxn ang="0">
                    <a:pos x="723" y="6"/>
                  </a:cxn>
                  <a:cxn ang="0">
                    <a:pos x="604" y="0"/>
                  </a:cxn>
                  <a:cxn ang="0">
                    <a:pos x="490" y="701"/>
                  </a:cxn>
                  <a:cxn ang="0">
                    <a:pos x="287" y="647"/>
                  </a:cxn>
                  <a:cxn ang="0">
                    <a:pos x="131" y="557"/>
                  </a:cxn>
                  <a:cxn ang="0">
                    <a:pos x="48" y="437"/>
                  </a:cxn>
                  <a:cxn ang="0">
                    <a:pos x="36" y="366"/>
                  </a:cxn>
                  <a:cxn ang="0">
                    <a:pos x="48" y="300"/>
                  </a:cxn>
                  <a:cxn ang="0">
                    <a:pos x="131" y="174"/>
                  </a:cxn>
                  <a:cxn ang="0">
                    <a:pos x="287" y="84"/>
                  </a:cxn>
                  <a:cxn ang="0">
                    <a:pos x="490" y="30"/>
                  </a:cxn>
                  <a:cxn ang="0">
                    <a:pos x="717" y="30"/>
                  </a:cxn>
                  <a:cxn ang="0">
                    <a:pos x="920" y="84"/>
                  </a:cxn>
                  <a:cxn ang="0">
                    <a:pos x="1070" y="174"/>
                  </a:cxn>
                  <a:cxn ang="0">
                    <a:pos x="1153" y="300"/>
                  </a:cxn>
                  <a:cxn ang="0">
                    <a:pos x="1153" y="437"/>
                  </a:cxn>
                  <a:cxn ang="0">
                    <a:pos x="1070" y="557"/>
                  </a:cxn>
                  <a:cxn ang="0">
                    <a:pos x="920" y="647"/>
                  </a:cxn>
                  <a:cxn ang="0">
                    <a:pos x="717" y="701"/>
                  </a:cxn>
                  <a:cxn ang="0">
                    <a:pos x="604" y="707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134" name="Freeform 38"/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/>
                <a:ahLst/>
                <a:cxnLst>
                  <a:cxn ang="0">
                    <a:pos x="24" y="402"/>
                  </a:cxn>
                  <a:cxn ang="0">
                    <a:pos x="36" y="330"/>
                  </a:cxn>
                  <a:cxn ang="0">
                    <a:pos x="66" y="264"/>
                  </a:cxn>
                  <a:cxn ang="0">
                    <a:pos x="108" y="204"/>
                  </a:cxn>
                  <a:cxn ang="0">
                    <a:pos x="173" y="150"/>
                  </a:cxn>
                  <a:cxn ang="0">
                    <a:pos x="251" y="102"/>
                  </a:cxn>
                  <a:cxn ang="0">
                    <a:pos x="335" y="60"/>
                  </a:cxn>
                  <a:cxn ang="0">
                    <a:pos x="436" y="30"/>
                  </a:cxn>
                  <a:cxn ang="0">
                    <a:pos x="544" y="12"/>
                  </a:cxn>
                  <a:cxn ang="0">
                    <a:pos x="544" y="0"/>
                  </a:cxn>
                  <a:cxn ang="0">
                    <a:pos x="430" y="18"/>
                  </a:cxn>
                  <a:cxn ang="0">
                    <a:pos x="329" y="48"/>
                  </a:cxn>
                  <a:cxn ang="0">
                    <a:pos x="233" y="90"/>
                  </a:cxn>
                  <a:cxn ang="0">
                    <a:pos x="155" y="138"/>
                  </a:cxn>
                  <a:cxn ang="0">
                    <a:pos x="90" y="198"/>
                  </a:cxn>
                  <a:cxn ang="0">
                    <a:pos x="42" y="258"/>
                  </a:cxn>
                  <a:cxn ang="0">
                    <a:pos x="12" y="330"/>
                  </a:cxn>
                  <a:cxn ang="0">
                    <a:pos x="0" y="402"/>
                  </a:cxn>
                  <a:cxn ang="0">
                    <a:pos x="6" y="455"/>
                  </a:cxn>
                  <a:cxn ang="0">
                    <a:pos x="18" y="503"/>
                  </a:cxn>
                  <a:cxn ang="0">
                    <a:pos x="42" y="545"/>
                  </a:cxn>
                  <a:cxn ang="0">
                    <a:pos x="78" y="593"/>
                  </a:cxn>
                  <a:cxn ang="0">
                    <a:pos x="114" y="635"/>
                  </a:cxn>
                  <a:cxn ang="0">
                    <a:pos x="161" y="671"/>
                  </a:cxn>
                  <a:cxn ang="0">
                    <a:pos x="221" y="707"/>
                  </a:cxn>
                  <a:cxn ang="0">
                    <a:pos x="281" y="737"/>
                  </a:cxn>
                  <a:cxn ang="0">
                    <a:pos x="323" y="737"/>
                  </a:cxn>
                  <a:cxn ang="0">
                    <a:pos x="257" y="707"/>
                  </a:cxn>
                  <a:cxn ang="0">
                    <a:pos x="203" y="671"/>
                  </a:cxn>
                  <a:cxn ang="0">
                    <a:pos x="149" y="635"/>
                  </a:cxn>
                  <a:cxn ang="0">
                    <a:pos x="108" y="593"/>
                  </a:cxn>
                  <a:cxn ang="0">
                    <a:pos x="72" y="551"/>
                  </a:cxn>
                  <a:cxn ang="0">
                    <a:pos x="48" y="503"/>
                  </a:cxn>
                  <a:cxn ang="0">
                    <a:pos x="30" y="455"/>
                  </a:cxn>
                  <a:cxn ang="0">
                    <a:pos x="24" y="402"/>
                  </a:cxn>
                  <a:cxn ang="0">
                    <a:pos x="24" y="402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135" name="Freeform 39"/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/>
                <a:ahLst/>
                <a:cxnLst>
                  <a:cxn ang="0">
                    <a:pos x="12" y="12"/>
                  </a:cxn>
                  <a:cxn ang="0">
                    <a:pos x="113" y="18"/>
                  </a:cxn>
                  <a:cxn ang="0">
                    <a:pos x="203" y="30"/>
                  </a:cxn>
                  <a:cxn ang="0">
                    <a:pos x="292" y="48"/>
                  </a:cxn>
                  <a:cxn ang="0">
                    <a:pos x="376" y="78"/>
                  </a:cxn>
                  <a:cxn ang="0">
                    <a:pos x="448" y="114"/>
                  </a:cxn>
                  <a:cxn ang="0">
                    <a:pos x="514" y="156"/>
                  </a:cxn>
                  <a:cxn ang="0">
                    <a:pos x="567" y="198"/>
                  </a:cxn>
                  <a:cxn ang="0">
                    <a:pos x="609" y="252"/>
                  </a:cxn>
                  <a:cxn ang="0">
                    <a:pos x="609" y="216"/>
                  </a:cxn>
                  <a:cxn ang="0">
                    <a:pos x="561" y="168"/>
                  </a:cxn>
                  <a:cxn ang="0">
                    <a:pos x="502" y="126"/>
                  </a:cxn>
                  <a:cxn ang="0">
                    <a:pos x="436" y="90"/>
                  </a:cxn>
                  <a:cxn ang="0">
                    <a:pos x="364" y="60"/>
                  </a:cxn>
                  <a:cxn ang="0">
                    <a:pos x="286" y="36"/>
                  </a:cxn>
                  <a:cxn ang="0">
                    <a:pos x="197" y="18"/>
                  </a:cxn>
                  <a:cxn ang="0">
                    <a:pos x="107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12"/>
                  </a:cxn>
                  <a:cxn ang="0">
                    <a:pos x="12" y="12"/>
                  </a:cxn>
                  <a:cxn ang="0">
                    <a:pos x="12" y="12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136" name="Freeform 40"/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/>
                <a:ahLst/>
                <a:cxnLst>
                  <a:cxn ang="0">
                    <a:pos x="72" y="0"/>
                  </a:cxn>
                  <a:cxn ang="0">
                    <a:pos x="36" y="30"/>
                  </a:cxn>
                  <a:cxn ang="0">
                    <a:pos x="0" y="54"/>
                  </a:cxn>
                  <a:cxn ang="0">
                    <a:pos x="36" y="54"/>
                  </a:cxn>
                  <a:cxn ang="0">
                    <a:pos x="54" y="42"/>
                  </a:cxn>
                  <a:cxn ang="0">
                    <a:pos x="72" y="24"/>
                  </a:cxn>
                  <a:cxn ang="0">
                    <a:pos x="72" y="24"/>
                  </a:cxn>
                  <a:cxn ang="0">
                    <a:pos x="72" y="0"/>
                  </a:cxn>
                  <a:cxn ang="0">
                    <a:pos x="72" y="0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137" name="Freeform 41"/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/>
                <a:ahLst/>
                <a:cxnLst>
                  <a:cxn ang="0">
                    <a:pos x="299" y="90"/>
                  </a:cxn>
                  <a:cxn ang="0">
                    <a:pos x="221" y="90"/>
                  </a:cxn>
                  <a:cxn ang="0">
                    <a:pos x="143" y="78"/>
                  </a:cxn>
                  <a:cxn ang="0">
                    <a:pos x="0" y="48"/>
                  </a:cxn>
                  <a:cxn ang="0">
                    <a:pos x="0" y="66"/>
                  </a:cxn>
                  <a:cxn ang="0">
                    <a:pos x="143" y="96"/>
                  </a:cxn>
                  <a:cxn ang="0">
                    <a:pos x="221" y="108"/>
                  </a:cxn>
                  <a:cxn ang="0">
                    <a:pos x="299" y="108"/>
                  </a:cxn>
                  <a:cxn ang="0">
                    <a:pos x="412" y="102"/>
                  </a:cxn>
                  <a:cxn ang="0">
                    <a:pos x="520" y="84"/>
                  </a:cxn>
                  <a:cxn ang="0">
                    <a:pos x="615" y="60"/>
                  </a:cxn>
                  <a:cxn ang="0">
                    <a:pos x="705" y="24"/>
                  </a:cxn>
                  <a:cxn ang="0">
                    <a:pos x="705" y="0"/>
                  </a:cxn>
                  <a:cxn ang="0">
                    <a:pos x="615" y="42"/>
                  </a:cxn>
                  <a:cxn ang="0">
                    <a:pos x="520" y="66"/>
                  </a:cxn>
                  <a:cxn ang="0">
                    <a:pos x="412" y="84"/>
                  </a:cxn>
                  <a:cxn ang="0">
                    <a:pos x="299" y="90"/>
                  </a:cxn>
                  <a:cxn ang="0">
                    <a:pos x="299" y="90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138" name="Freeform 42"/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/>
                <a:ahLst/>
                <a:cxnLst>
                  <a:cxn ang="0">
                    <a:pos x="119" y="114"/>
                  </a:cxn>
                  <a:cxn ang="0">
                    <a:pos x="113" y="173"/>
                  </a:cxn>
                  <a:cxn ang="0">
                    <a:pos x="89" y="239"/>
                  </a:cxn>
                  <a:cxn ang="0">
                    <a:pos x="47" y="293"/>
                  </a:cxn>
                  <a:cxn ang="0">
                    <a:pos x="0" y="341"/>
                  </a:cxn>
                  <a:cxn ang="0">
                    <a:pos x="29" y="341"/>
                  </a:cxn>
                  <a:cxn ang="0">
                    <a:pos x="77" y="287"/>
                  </a:cxn>
                  <a:cxn ang="0">
                    <a:pos x="113" y="233"/>
                  </a:cxn>
                  <a:cxn ang="0">
                    <a:pos x="137" y="173"/>
                  </a:cxn>
                  <a:cxn ang="0">
                    <a:pos x="143" y="114"/>
                  </a:cxn>
                  <a:cxn ang="0">
                    <a:pos x="137" y="60"/>
                  </a:cxn>
                  <a:cxn ang="0">
                    <a:pos x="119" y="0"/>
                  </a:cxn>
                  <a:cxn ang="0">
                    <a:pos x="89" y="0"/>
                  </a:cxn>
                  <a:cxn ang="0">
                    <a:pos x="113" y="60"/>
                  </a:cxn>
                  <a:cxn ang="0">
                    <a:pos x="119" y="114"/>
                  </a:cxn>
                  <a:cxn ang="0">
                    <a:pos x="119" y="114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139" name="Freeform 43"/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/>
                <a:ahLst/>
                <a:cxnLst>
                  <a:cxn ang="0">
                    <a:pos x="59" y="90"/>
                  </a:cxn>
                  <a:cxn ang="0">
                    <a:pos x="83" y="84"/>
                  </a:cxn>
                  <a:cxn ang="0">
                    <a:pos x="71" y="60"/>
                  </a:cxn>
                  <a:cxn ang="0">
                    <a:pos x="53" y="42"/>
                  </a:cxn>
                  <a:cxn ang="0">
                    <a:pos x="6" y="0"/>
                  </a:cxn>
                  <a:cxn ang="0">
                    <a:pos x="0" y="18"/>
                  </a:cxn>
                  <a:cxn ang="0">
                    <a:pos x="35" y="48"/>
                  </a:cxn>
                  <a:cxn ang="0">
                    <a:pos x="59" y="90"/>
                  </a:cxn>
                  <a:cxn ang="0">
                    <a:pos x="59" y="90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140" name="Freeform 44"/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/>
                <a:ahLst/>
                <a:cxnLst>
                  <a:cxn ang="0">
                    <a:pos x="693" y="216"/>
                  </a:cxn>
                  <a:cxn ang="0">
                    <a:pos x="687" y="257"/>
                  </a:cxn>
                  <a:cxn ang="0">
                    <a:pos x="669" y="293"/>
                  </a:cxn>
                  <a:cxn ang="0">
                    <a:pos x="633" y="329"/>
                  </a:cxn>
                  <a:cxn ang="0">
                    <a:pos x="598" y="359"/>
                  </a:cxn>
                  <a:cxn ang="0">
                    <a:pos x="544" y="383"/>
                  </a:cxn>
                  <a:cxn ang="0">
                    <a:pos x="490" y="401"/>
                  </a:cxn>
                  <a:cxn ang="0">
                    <a:pos x="424" y="413"/>
                  </a:cxn>
                  <a:cxn ang="0">
                    <a:pos x="359" y="419"/>
                  </a:cxn>
                  <a:cxn ang="0">
                    <a:pos x="293" y="413"/>
                  </a:cxn>
                  <a:cxn ang="0">
                    <a:pos x="227" y="401"/>
                  </a:cxn>
                  <a:cxn ang="0">
                    <a:pos x="173" y="383"/>
                  </a:cxn>
                  <a:cxn ang="0">
                    <a:pos x="119" y="359"/>
                  </a:cxn>
                  <a:cxn ang="0">
                    <a:pos x="84" y="329"/>
                  </a:cxn>
                  <a:cxn ang="0">
                    <a:pos x="48" y="293"/>
                  </a:cxn>
                  <a:cxn ang="0">
                    <a:pos x="30" y="257"/>
                  </a:cxn>
                  <a:cxn ang="0">
                    <a:pos x="24" y="216"/>
                  </a:cxn>
                  <a:cxn ang="0">
                    <a:pos x="30" y="174"/>
                  </a:cxn>
                  <a:cxn ang="0">
                    <a:pos x="48" y="138"/>
                  </a:cxn>
                  <a:cxn ang="0">
                    <a:pos x="84" y="102"/>
                  </a:cxn>
                  <a:cxn ang="0">
                    <a:pos x="119" y="72"/>
                  </a:cxn>
                  <a:cxn ang="0">
                    <a:pos x="173" y="48"/>
                  </a:cxn>
                  <a:cxn ang="0">
                    <a:pos x="227" y="30"/>
                  </a:cxn>
                  <a:cxn ang="0">
                    <a:pos x="293" y="18"/>
                  </a:cxn>
                  <a:cxn ang="0">
                    <a:pos x="359" y="12"/>
                  </a:cxn>
                  <a:cxn ang="0">
                    <a:pos x="418" y="18"/>
                  </a:cxn>
                  <a:cxn ang="0">
                    <a:pos x="478" y="30"/>
                  </a:cxn>
                  <a:cxn ang="0">
                    <a:pos x="532" y="48"/>
                  </a:cxn>
                  <a:cxn ang="0">
                    <a:pos x="580" y="66"/>
                  </a:cxn>
                  <a:cxn ang="0">
                    <a:pos x="586" y="48"/>
                  </a:cxn>
                  <a:cxn ang="0">
                    <a:pos x="478" y="12"/>
                  </a:cxn>
                  <a:cxn ang="0">
                    <a:pos x="418" y="6"/>
                  </a:cxn>
                  <a:cxn ang="0">
                    <a:pos x="359" y="0"/>
                  </a:cxn>
                  <a:cxn ang="0">
                    <a:pos x="287" y="6"/>
                  </a:cxn>
                  <a:cxn ang="0">
                    <a:pos x="221" y="18"/>
                  </a:cxn>
                  <a:cxn ang="0">
                    <a:pos x="161" y="36"/>
                  </a:cxn>
                  <a:cxn ang="0">
                    <a:pos x="107" y="66"/>
                  </a:cxn>
                  <a:cxn ang="0">
                    <a:pos x="60" y="96"/>
                  </a:cxn>
                  <a:cxn ang="0">
                    <a:pos x="30" y="132"/>
                  </a:cxn>
                  <a:cxn ang="0">
                    <a:pos x="6" y="174"/>
                  </a:cxn>
                  <a:cxn ang="0">
                    <a:pos x="0" y="216"/>
                  </a:cxn>
                  <a:cxn ang="0">
                    <a:pos x="6" y="257"/>
                  </a:cxn>
                  <a:cxn ang="0">
                    <a:pos x="30" y="299"/>
                  </a:cxn>
                  <a:cxn ang="0">
                    <a:pos x="60" y="335"/>
                  </a:cxn>
                  <a:cxn ang="0">
                    <a:pos x="107" y="371"/>
                  </a:cxn>
                  <a:cxn ang="0">
                    <a:pos x="161" y="395"/>
                  </a:cxn>
                  <a:cxn ang="0">
                    <a:pos x="221" y="413"/>
                  </a:cxn>
                  <a:cxn ang="0">
                    <a:pos x="287" y="425"/>
                  </a:cxn>
                  <a:cxn ang="0">
                    <a:pos x="359" y="431"/>
                  </a:cxn>
                  <a:cxn ang="0">
                    <a:pos x="430" y="425"/>
                  </a:cxn>
                  <a:cxn ang="0">
                    <a:pos x="496" y="413"/>
                  </a:cxn>
                  <a:cxn ang="0">
                    <a:pos x="562" y="395"/>
                  </a:cxn>
                  <a:cxn ang="0">
                    <a:pos x="610" y="371"/>
                  </a:cxn>
                  <a:cxn ang="0">
                    <a:pos x="657" y="335"/>
                  </a:cxn>
                  <a:cxn ang="0">
                    <a:pos x="687" y="299"/>
                  </a:cxn>
                  <a:cxn ang="0">
                    <a:pos x="711" y="257"/>
                  </a:cxn>
                  <a:cxn ang="0">
                    <a:pos x="717" y="216"/>
                  </a:cxn>
                  <a:cxn ang="0">
                    <a:pos x="717" y="204"/>
                  </a:cxn>
                  <a:cxn ang="0">
                    <a:pos x="711" y="192"/>
                  </a:cxn>
                  <a:cxn ang="0">
                    <a:pos x="687" y="198"/>
                  </a:cxn>
                  <a:cxn ang="0">
                    <a:pos x="693" y="210"/>
                  </a:cxn>
                  <a:cxn ang="0">
                    <a:pos x="693" y="216"/>
                  </a:cxn>
                  <a:cxn ang="0">
                    <a:pos x="693" y="216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141" name="Freeform 45"/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/>
                <a:ahLst/>
                <a:cxnLst>
                  <a:cxn ang="0">
                    <a:pos x="616" y="0"/>
                  </a:cxn>
                  <a:cxn ang="0">
                    <a:pos x="616" y="18"/>
                  </a:cxn>
                  <a:cxn ang="0">
                    <a:pos x="724" y="60"/>
                  </a:cxn>
                  <a:cxn ang="0">
                    <a:pos x="765" y="84"/>
                  </a:cxn>
                  <a:cxn ang="0">
                    <a:pos x="807" y="114"/>
                  </a:cxn>
                  <a:cxn ang="0">
                    <a:pos x="837" y="144"/>
                  </a:cxn>
                  <a:cxn ang="0">
                    <a:pos x="861" y="180"/>
                  </a:cxn>
                  <a:cxn ang="0">
                    <a:pos x="873" y="216"/>
                  </a:cxn>
                  <a:cxn ang="0">
                    <a:pos x="879" y="258"/>
                  </a:cxn>
                  <a:cxn ang="0">
                    <a:pos x="873" y="311"/>
                  </a:cxn>
                  <a:cxn ang="0">
                    <a:pos x="843" y="359"/>
                  </a:cxn>
                  <a:cxn ang="0">
                    <a:pos x="807" y="401"/>
                  </a:cxn>
                  <a:cxn ang="0">
                    <a:pos x="753" y="443"/>
                  </a:cxn>
                  <a:cxn ang="0">
                    <a:pos x="694" y="473"/>
                  </a:cxn>
                  <a:cxn ang="0">
                    <a:pos x="622" y="497"/>
                  </a:cxn>
                  <a:cxn ang="0">
                    <a:pos x="538" y="509"/>
                  </a:cxn>
                  <a:cxn ang="0">
                    <a:pos x="455" y="515"/>
                  </a:cxn>
                  <a:cxn ang="0">
                    <a:pos x="371" y="509"/>
                  </a:cxn>
                  <a:cxn ang="0">
                    <a:pos x="287" y="497"/>
                  </a:cxn>
                  <a:cxn ang="0">
                    <a:pos x="215" y="473"/>
                  </a:cxn>
                  <a:cxn ang="0">
                    <a:pos x="156" y="443"/>
                  </a:cxn>
                  <a:cxn ang="0">
                    <a:pos x="102" y="401"/>
                  </a:cxn>
                  <a:cxn ang="0">
                    <a:pos x="66" y="359"/>
                  </a:cxn>
                  <a:cxn ang="0">
                    <a:pos x="36" y="311"/>
                  </a:cxn>
                  <a:cxn ang="0">
                    <a:pos x="30" y="258"/>
                  </a:cxn>
                  <a:cxn ang="0">
                    <a:pos x="36" y="222"/>
                  </a:cxn>
                  <a:cxn ang="0">
                    <a:pos x="48" y="186"/>
                  </a:cxn>
                  <a:cxn ang="0">
                    <a:pos x="66" y="156"/>
                  </a:cxn>
                  <a:cxn ang="0">
                    <a:pos x="90" y="126"/>
                  </a:cxn>
                  <a:cxn ang="0">
                    <a:pos x="66" y="114"/>
                  </a:cxn>
                  <a:cxn ang="0">
                    <a:pos x="36" y="144"/>
                  </a:cxn>
                  <a:cxn ang="0">
                    <a:pos x="18" y="180"/>
                  </a:cxn>
                  <a:cxn ang="0">
                    <a:pos x="6" y="216"/>
                  </a:cxn>
                  <a:cxn ang="0">
                    <a:pos x="0" y="258"/>
                  </a:cxn>
                  <a:cxn ang="0">
                    <a:pos x="12" y="311"/>
                  </a:cxn>
                  <a:cxn ang="0">
                    <a:pos x="36" y="365"/>
                  </a:cxn>
                  <a:cxn ang="0">
                    <a:pos x="78" y="413"/>
                  </a:cxn>
                  <a:cxn ang="0">
                    <a:pos x="132" y="449"/>
                  </a:cxn>
                  <a:cxn ang="0">
                    <a:pos x="203" y="485"/>
                  </a:cxn>
                  <a:cxn ang="0">
                    <a:pos x="275" y="509"/>
                  </a:cxn>
                  <a:cxn ang="0">
                    <a:pos x="365" y="527"/>
                  </a:cxn>
                  <a:cxn ang="0">
                    <a:pos x="455" y="533"/>
                  </a:cxn>
                  <a:cxn ang="0">
                    <a:pos x="544" y="527"/>
                  </a:cxn>
                  <a:cxn ang="0">
                    <a:pos x="634" y="509"/>
                  </a:cxn>
                  <a:cxn ang="0">
                    <a:pos x="712" y="485"/>
                  </a:cxn>
                  <a:cxn ang="0">
                    <a:pos x="777" y="449"/>
                  </a:cxn>
                  <a:cxn ang="0">
                    <a:pos x="831" y="413"/>
                  </a:cxn>
                  <a:cxn ang="0">
                    <a:pos x="873" y="365"/>
                  </a:cxn>
                  <a:cxn ang="0">
                    <a:pos x="897" y="311"/>
                  </a:cxn>
                  <a:cxn ang="0">
                    <a:pos x="909" y="258"/>
                  </a:cxn>
                  <a:cxn ang="0">
                    <a:pos x="903" y="216"/>
                  </a:cxn>
                  <a:cxn ang="0">
                    <a:pos x="885" y="174"/>
                  </a:cxn>
                  <a:cxn ang="0">
                    <a:pos x="861" y="132"/>
                  </a:cxn>
                  <a:cxn ang="0">
                    <a:pos x="825" y="102"/>
                  </a:cxn>
                  <a:cxn ang="0">
                    <a:pos x="783" y="66"/>
                  </a:cxn>
                  <a:cxn ang="0">
                    <a:pos x="735" y="42"/>
                  </a:cxn>
                  <a:cxn ang="0">
                    <a:pos x="616" y="0"/>
                  </a:cxn>
                  <a:cxn ang="0">
                    <a:pos x="616" y="0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142" name="Freeform 46"/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/>
                <a:ahLst/>
                <a:cxnLst>
                  <a:cxn ang="0">
                    <a:pos x="240" y="18"/>
                  </a:cxn>
                  <a:cxn ang="0">
                    <a:pos x="299" y="24"/>
                  </a:cxn>
                  <a:cxn ang="0">
                    <a:pos x="359" y="30"/>
                  </a:cxn>
                  <a:cxn ang="0">
                    <a:pos x="365" y="12"/>
                  </a:cxn>
                  <a:cxn ang="0">
                    <a:pos x="305" y="6"/>
                  </a:cxn>
                  <a:cxn ang="0">
                    <a:pos x="240" y="0"/>
                  </a:cxn>
                  <a:cxn ang="0">
                    <a:pos x="174" y="6"/>
                  </a:cxn>
                  <a:cxn ang="0">
                    <a:pos x="114" y="12"/>
                  </a:cxn>
                  <a:cxn ang="0">
                    <a:pos x="0" y="42"/>
                  </a:cxn>
                  <a:cxn ang="0">
                    <a:pos x="0" y="66"/>
                  </a:cxn>
                  <a:cxn ang="0">
                    <a:pos x="54" y="48"/>
                  </a:cxn>
                  <a:cxn ang="0">
                    <a:pos x="114" y="30"/>
                  </a:cxn>
                  <a:cxn ang="0">
                    <a:pos x="174" y="24"/>
                  </a:cxn>
                  <a:cxn ang="0">
                    <a:pos x="240" y="18"/>
                  </a:cxn>
                  <a:cxn ang="0">
                    <a:pos x="240" y="18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143" name="Freeform 47"/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/>
                <a:ahLst/>
                <a:cxnLst>
                  <a:cxn ang="0">
                    <a:pos x="66" y="18"/>
                  </a:cxn>
                  <a:cxn ang="0">
                    <a:pos x="48" y="0"/>
                  </a:cxn>
                  <a:cxn ang="0">
                    <a:pos x="24" y="12"/>
                  </a:cxn>
                  <a:cxn ang="0">
                    <a:pos x="0" y="30"/>
                  </a:cxn>
                  <a:cxn ang="0">
                    <a:pos x="12" y="48"/>
                  </a:cxn>
                  <a:cxn ang="0">
                    <a:pos x="42" y="30"/>
                  </a:cxn>
                  <a:cxn ang="0">
                    <a:pos x="66" y="18"/>
                  </a:cxn>
                  <a:cxn ang="0">
                    <a:pos x="66" y="18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144" name="Oval 48"/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145" name="Oval 49"/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146" name="Oval 50"/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147" name="Oval 51"/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148" name="Oval 52"/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149" name="Oval 53"/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4150" name="Group 54"/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4151" name="Freeform 55"/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/>
                <a:ahLst/>
                <a:cxnLst>
                  <a:cxn ang="0">
                    <a:pos x="209" y="96"/>
                  </a:cxn>
                  <a:cxn ang="0">
                    <a:pos x="143" y="90"/>
                  </a:cxn>
                  <a:cxn ang="0">
                    <a:pos x="83" y="66"/>
                  </a:cxn>
                  <a:cxn ang="0">
                    <a:pos x="35" y="36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9" y="42"/>
                  </a:cxn>
                  <a:cxn ang="0">
                    <a:pos x="77" y="72"/>
                  </a:cxn>
                  <a:cxn ang="0">
                    <a:pos x="137" y="90"/>
                  </a:cxn>
                  <a:cxn ang="0">
                    <a:pos x="209" y="96"/>
                  </a:cxn>
                  <a:cxn ang="0">
                    <a:pos x="263" y="90"/>
                  </a:cxn>
                  <a:cxn ang="0">
                    <a:pos x="311" y="84"/>
                  </a:cxn>
                  <a:cxn ang="0">
                    <a:pos x="352" y="66"/>
                  </a:cxn>
                  <a:cxn ang="0">
                    <a:pos x="382" y="42"/>
                  </a:cxn>
                  <a:cxn ang="0">
                    <a:pos x="376" y="42"/>
                  </a:cxn>
                  <a:cxn ang="0">
                    <a:pos x="346" y="66"/>
                  </a:cxn>
                  <a:cxn ang="0">
                    <a:pos x="305" y="78"/>
                  </a:cxn>
                  <a:cxn ang="0">
                    <a:pos x="263" y="90"/>
                  </a:cxn>
                  <a:cxn ang="0">
                    <a:pos x="209" y="96"/>
                  </a:cxn>
                  <a:cxn ang="0">
                    <a:pos x="209" y="96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152" name="Freeform 56"/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/>
                <a:ahLst/>
                <a:cxnLst>
                  <a:cxn ang="0">
                    <a:pos x="174" y="0"/>
                  </a:cxn>
                  <a:cxn ang="0">
                    <a:pos x="216" y="6"/>
                  </a:cxn>
                  <a:cxn ang="0">
                    <a:pos x="258" y="12"/>
                  </a:cxn>
                  <a:cxn ang="0">
                    <a:pos x="252" y="6"/>
                  </a:cxn>
                  <a:cxn ang="0">
                    <a:pos x="216" y="0"/>
                  </a:cxn>
                  <a:cxn ang="0">
                    <a:pos x="174" y="0"/>
                  </a:cxn>
                  <a:cxn ang="0">
                    <a:pos x="120" y="6"/>
                  </a:cxn>
                  <a:cxn ang="0">
                    <a:pos x="78" y="12"/>
                  </a:cxn>
                  <a:cxn ang="0">
                    <a:pos x="36" y="30"/>
                  </a:cxn>
                  <a:cxn ang="0">
                    <a:pos x="0" y="48"/>
                  </a:cxn>
                  <a:cxn ang="0">
                    <a:pos x="6" y="54"/>
                  </a:cxn>
                  <a:cxn ang="0">
                    <a:pos x="36" y="36"/>
                  </a:cxn>
                  <a:cxn ang="0">
                    <a:pos x="78" y="18"/>
                  </a:cxn>
                  <a:cxn ang="0">
                    <a:pos x="120" y="6"/>
                  </a:cxn>
                  <a:cxn ang="0">
                    <a:pos x="174" y="0"/>
                  </a:cxn>
                  <a:cxn ang="0">
                    <a:pos x="174" y="0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153" name="Freeform 57"/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/>
                <a:ahLst/>
                <a:cxnLst>
                  <a:cxn ang="0">
                    <a:pos x="54" y="90"/>
                  </a:cxn>
                  <a:cxn ang="0">
                    <a:pos x="48" y="126"/>
                  </a:cxn>
                  <a:cxn ang="0">
                    <a:pos x="24" y="156"/>
                  </a:cxn>
                  <a:cxn ang="0">
                    <a:pos x="30" y="156"/>
                  </a:cxn>
                  <a:cxn ang="0">
                    <a:pos x="54" y="126"/>
                  </a:cxn>
                  <a:cxn ang="0">
                    <a:pos x="60" y="90"/>
                  </a:cxn>
                  <a:cxn ang="0">
                    <a:pos x="54" y="66"/>
                  </a:cxn>
                  <a:cxn ang="0">
                    <a:pos x="48" y="42"/>
                  </a:cxn>
                  <a:cxn ang="0">
                    <a:pos x="30" y="18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4" y="24"/>
                  </a:cxn>
                  <a:cxn ang="0">
                    <a:pos x="42" y="42"/>
                  </a:cxn>
                  <a:cxn ang="0">
                    <a:pos x="48" y="66"/>
                  </a:cxn>
                  <a:cxn ang="0">
                    <a:pos x="54" y="90"/>
                  </a:cxn>
                  <a:cxn ang="0">
                    <a:pos x="54" y="90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154" name="Freeform 58"/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/>
                <a:ahLst/>
                <a:cxnLst>
                  <a:cxn ang="0">
                    <a:pos x="114" y="12"/>
                  </a:cxn>
                  <a:cxn ang="0">
                    <a:pos x="72" y="6"/>
                  </a:cxn>
                  <a:cxn ang="0">
                    <a:pos x="30" y="0"/>
                  </a:cxn>
                  <a:cxn ang="0">
                    <a:pos x="0" y="0"/>
                  </a:cxn>
                  <a:cxn ang="0">
                    <a:pos x="54" y="12"/>
                  </a:cxn>
                  <a:cxn ang="0">
                    <a:pos x="114" y="18"/>
                  </a:cxn>
                  <a:cxn ang="0">
                    <a:pos x="156" y="18"/>
                  </a:cxn>
                  <a:cxn ang="0">
                    <a:pos x="192" y="12"/>
                  </a:cxn>
                  <a:cxn ang="0">
                    <a:pos x="186" y="0"/>
                  </a:cxn>
                  <a:cxn ang="0">
                    <a:pos x="150" y="6"/>
                  </a:cxn>
                  <a:cxn ang="0">
                    <a:pos x="114" y="12"/>
                  </a:cxn>
                  <a:cxn ang="0">
                    <a:pos x="114" y="12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155" name="Freeform 59"/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/>
                <a:ahLst/>
                <a:cxnLst>
                  <a:cxn ang="0">
                    <a:pos x="11" y="114"/>
                  </a:cxn>
                  <a:cxn ang="0">
                    <a:pos x="17" y="96"/>
                  </a:cxn>
                  <a:cxn ang="0">
                    <a:pos x="23" y="78"/>
                  </a:cxn>
                  <a:cxn ang="0">
                    <a:pos x="53" y="42"/>
                  </a:cxn>
                  <a:cxn ang="0">
                    <a:pos x="101" y="18"/>
                  </a:cxn>
                  <a:cxn ang="0">
                    <a:pos x="155" y="6"/>
                  </a:cxn>
                  <a:cxn ang="0">
                    <a:pos x="161" y="0"/>
                  </a:cxn>
                  <a:cxn ang="0">
                    <a:pos x="95" y="12"/>
                  </a:cxn>
                  <a:cxn ang="0">
                    <a:pos x="47" y="36"/>
                  </a:cxn>
                  <a:cxn ang="0">
                    <a:pos x="11" y="72"/>
                  </a:cxn>
                  <a:cxn ang="0">
                    <a:pos x="5" y="90"/>
                  </a:cxn>
                  <a:cxn ang="0">
                    <a:pos x="0" y="114"/>
                  </a:cxn>
                  <a:cxn ang="0">
                    <a:pos x="11" y="150"/>
                  </a:cxn>
                  <a:cxn ang="0">
                    <a:pos x="23" y="168"/>
                  </a:cxn>
                  <a:cxn ang="0">
                    <a:pos x="41" y="186"/>
                  </a:cxn>
                  <a:cxn ang="0">
                    <a:pos x="65" y="186"/>
                  </a:cxn>
                  <a:cxn ang="0">
                    <a:pos x="41" y="168"/>
                  </a:cxn>
                  <a:cxn ang="0">
                    <a:pos x="23" y="150"/>
                  </a:cxn>
                  <a:cxn ang="0">
                    <a:pos x="17" y="132"/>
                  </a:cxn>
                  <a:cxn ang="0">
                    <a:pos x="11" y="114"/>
                  </a:cxn>
                  <a:cxn ang="0">
                    <a:pos x="11" y="114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156" name="Freeform 60"/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66" y="12"/>
                  </a:cxn>
                  <a:cxn ang="0">
                    <a:pos x="119" y="36"/>
                  </a:cxn>
                  <a:cxn ang="0">
                    <a:pos x="155" y="72"/>
                  </a:cxn>
                  <a:cxn ang="0">
                    <a:pos x="161" y="90"/>
                  </a:cxn>
                  <a:cxn ang="0">
                    <a:pos x="167" y="114"/>
                  </a:cxn>
                  <a:cxn ang="0">
                    <a:pos x="161" y="138"/>
                  </a:cxn>
                  <a:cxn ang="0">
                    <a:pos x="149" y="162"/>
                  </a:cxn>
                  <a:cxn ang="0">
                    <a:pos x="119" y="180"/>
                  </a:cxn>
                  <a:cxn ang="0">
                    <a:pos x="90" y="198"/>
                  </a:cxn>
                  <a:cxn ang="0">
                    <a:pos x="96" y="210"/>
                  </a:cxn>
                  <a:cxn ang="0">
                    <a:pos x="131" y="192"/>
                  </a:cxn>
                  <a:cxn ang="0">
                    <a:pos x="161" y="168"/>
                  </a:cxn>
                  <a:cxn ang="0">
                    <a:pos x="179" y="144"/>
                  </a:cxn>
                  <a:cxn ang="0">
                    <a:pos x="185" y="114"/>
                  </a:cxn>
                  <a:cxn ang="0">
                    <a:pos x="179" y="90"/>
                  </a:cxn>
                  <a:cxn ang="0">
                    <a:pos x="173" y="66"/>
                  </a:cxn>
                  <a:cxn ang="0">
                    <a:pos x="155" y="48"/>
                  </a:cxn>
                  <a:cxn ang="0">
                    <a:pos x="131" y="30"/>
                  </a:cxn>
                  <a:cxn ang="0">
                    <a:pos x="72" y="6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0" y="6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157" name="Freeform 61"/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/>
                <a:ahLst/>
                <a:cxnLst>
                  <a:cxn ang="0">
                    <a:pos x="150" y="0"/>
                  </a:cxn>
                  <a:cxn ang="0">
                    <a:pos x="90" y="6"/>
                  </a:cxn>
                  <a:cxn ang="0">
                    <a:pos x="42" y="30"/>
                  </a:cxn>
                  <a:cxn ang="0">
                    <a:pos x="12" y="54"/>
                  </a:cxn>
                  <a:cxn ang="0">
                    <a:pos x="6" y="72"/>
                  </a:cxn>
                  <a:cxn ang="0">
                    <a:pos x="0" y="90"/>
                  </a:cxn>
                  <a:cxn ang="0">
                    <a:pos x="6" y="108"/>
                  </a:cxn>
                  <a:cxn ang="0">
                    <a:pos x="12" y="126"/>
                  </a:cxn>
                  <a:cxn ang="0">
                    <a:pos x="42" y="156"/>
                  </a:cxn>
                  <a:cxn ang="0">
                    <a:pos x="90" y="180"/>
                  </a:cxn>
                  <a:cxn ang="0">
                    <a:pos x="150" y="186"/>
                  </a:cxn>
                  <a:cxn ang="0">
                    <a:pos x="209" y="180"/>
                  </a:cxn>
                  <a:cxn ang="0">
                    <a:pos x="257" y="156"/>
                  </a:cxn>
                  <a:cxn ang="0">
                    <a:pos x="287" y="126"/>
                  </a:cxn>
                  <a:cxn ang="0">
                    <a:pos x="299" y="108"/>
                  </a:cxn>
                  <a:cxn ang="0">
                    <a:pos x="299" y="90"/>
                  </a:cxn>
                  <a:cxn ang="0">
                    <a:pos x="299" y="72"/>
                  </a:cxn>
                  <a:cxn ang="0">
                    <a:pos x="287" y="54"/>
                  </a:cxn>
                  <a:cxn ang="0">
                    <a:pos x="257" y="30"/>
                  </a:cxn>
                  <a:cxn ang="0">
                    <a:pos x="209" y="6"/>
                  </a:cxn>
                  <a:cxn ang="0">
                    <a:pos x="150" y="0"/>
                  </a:cxn>
                  <a:cxn ang="0">
                    <a:pos x="150" y="0"/>
                  </a:cxn>
                  <a:cxn ang="0">
                    <a:pos x="150" y="180"/>
                  </a:cxn>
                  <a:cxn ang="0">
                    <a:pos x="96" y="174"/>
                  </a:cxn>
                  <a:cxn ang="0">
                    <a:pos x="48" y="156"/>
                  </a:cxn>
                  <a:cxn ang="0">
                    <a:pos x="18" y="126"/>
                  </a:cxn>
                  <a:cxn ang="0">
                    <a:pos x="12" y="108"/>
                  </a:cxn>
                  <a:cxn ang="0">
                    <a:pos x="6" y="90"/>
                  </a:cxn>
                  <a:cxn ang="0">
                    <a:pos x="12" y="72"/>
                  </a:cxn>
                  <a:cxn ang="0">
                    <a:pos x="18" y="54"/>
                  </a:cxn>
                  <a:cxn ang="0">
                    <a:pos x="48" y="30"/>
                  </a:cxn>
                  <a:cxn ang="0">
                    <a:pos x="96" y="12"/>
                  </a:cxn>
                  <a:cxn ang="0">
                    <a:pos x="150" y="6"/>
                  </a:cxn>
                  <a:cxn ang="0">
                    <a:pos x="203" y="12"/>
                  </a:cxn>
                  <a:cxn ang="0">
                    <a:pos x="251" y="30"/>
                  </a:cxn>
                  <a:cxn ang="0">
                    <a:pos x="281" y="54"/>
                  </a:cxn>
                  <a:cxn ang="0">
                    <a:pos x="293" y="72"/>
                  </a:cxn>
                  <a:cxn ang="0">
                    <a:pos x="293" y="90"/>
                  </a:cxn>
                  <a:cxn ang="0">
                    <a:pos x="293" y="108"/>
                  </a:cxn>
                  <a:cxn ang="0">
                    <a:pos x="281" y="126"/>
                  </a:cxn>
                  <a:cxn ang="0">
                    <a:pos x="251" y="156"/>
                  </a:cxn>
                  <a:cxn ang="0">
                    <a:pos x="203" y="174"/>
                  </a:cxn>
                  <a:cxn ang="0">
                    <a:pos x="150" y="180"/>
                  </a:cxn>
                  <a:cxn ang="0">
                    <a:pos x="150" y="180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grpSp>
            <p:nvGrpSpPr>
              <p:cNvPr id="4158" name="Group 62"/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4159" name="Oval 63"/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4160" name="Oval 64"/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4161" name="Oval 65"/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4162" name="Oval 66"/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GB"/>
                </a:p>
              </p:txBody>
            </p:sp>
          </p:grpSp>
        </p:grpSp>
      </p:grpSp>
      <p:sp>
        <p:nvSpPr>
          <p:cNvPr id="4163" name="Rectangle 6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4164" name="Rectangle 6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4165" name="Rectangle 6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GB"/>
          </a:p>
        </p:txBody>
      </p:sp>
      <p:sp>
        <p:nvSpPr>
          <p:cNvPr id="4166" name="Rectangle 7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r>
              <a:rPr lang="en-GB" altLang="en-GB"/>
              <a:t>© Imperial College London</a:t>
            </a:r>
            <a:endParaRPr lang="en-GB"/>
          </a:p>
        </p:txBody>
      </p:sp>
      <p:sp>
        <p:nvSpPr>
          <p:cNvPr id="4167" name="Rectangle 7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F7C11720-8148-48E7-8689-4AA5CB0A6270}" type="slidenum">
              <a:rPr lang="en-GB"/>
              <a:pPr/>
              <a:t>‹#›</a:t>
            </a:fld>
            <a:endParaRPr lang="en-GB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Ø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9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/>
          <a:p>
            <a:endParaRPr lang="en-GB" altLang="en-GB"/>
          </a:p>
          <a:p>
            <a:r>
              <a:rPr lang="en-GB" altLang="en-GB"/>
              <a:t>© Imperial College London</a:t>
            </a:r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9750" y="1844675"/>
            <a:ext cx="7772400" cy="1736725"/>
          </a:xfrm>
        </p:spPr>
        <p:txBody>
          <a:bodyPr/>
          <a:lstStyle/>
          <a:p>
            <a:r>
              <a:rPr lang="en-GB" sz="4400" dirty="0" smtClean="0">
                <a:effectLst/>
              </a:rPr>
              <a:t>BSc global health: introduction </a:t>
            </a:r>
            <a:r>
              <a:rPr lang="en-GB" sz="4400" dirty="0">
                <a:effectLst/>
              </a:rPr>
              <a:t>to social </a:t>
            </a:r>
            <a:r>
              <a:rPr lang="en-GB" sz="4400" dirty="0" smtClean="0">
                <a:effectLst/>
              </a:rPr>
              <a:t>epidemiology</a:t>
            </a:r>
            <a:endParaRPr lang="en-GB" sz="4400" dirty="0">
              <a:effectLst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11188" y="4005263"/>
            <a:ext cx="7921252" cy="1752600"/>
          </a:xfrm>
        </p:spPr>
        <p:txBody>
          <a:bodyPr/>
          <a:lstStyle/>
          <a:p>
            <a:r>
              <a:rPr lang="en-GB" dirty="0" smtClean="0">
                <a:effectLst/>
              </a:rPr>
              <a:t>Laura Robertson</a:t>
            </a:r>
          </a:p>
          <a:p>
            <a:r>
              <a:rPr lang="en-GB" sz="2800" dirty="0" smtClean="0">
                <a:effectLst/>
              </a:rPr>
              <a:t>8 January </a:t>
            </a:r>
            <a:r>
              <a:rPr lang="en-GB" sz="2800" dirty="0" smtClean="0">
                <a:effectLst/>
              </a:rPr>
              <a:t>2013</a:t>
            </a:r>
            <a:endParaRPr lang="en-GB" sz="2800" dirty="0">
              <a:effectLst/>
            </a:endParaRP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381000"/>
            <a:ext cx="3124200" cy="78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39825"/>
          </a:xfrm>
        </p:spPr>
        <p:txBody>
          <a:bodyPr/>
          <a:lstStyle/>
          <a:p>
            <a:r>
              <a:rPr lang="en-GB" dirty="0"/>
              <a:t>“</a:t>
            </a:r>
            <a:r>
              <a:rPr lang="en-GB" dirty="0" err="1"/>
              <a:t>Ecosocial</a:t>
            </a:r>
            <a:r>
              <a:rPr lang="en-GB" dirty="0"/>
              <a:t>” approach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268760"/>
            <a:ext cx="8229600" cy="4525963"/>
          </a:xfrm>
        </p:spPr>
        <p:txBody>
          <a:bodyPr/>
          <a:lstStyle/>
          <a:p>
            <a:pPr lvl="1"/>
            <a:r>
              <a:rPr lang="en-GB" b="1" dirty="0"/>
              <a:t>Cumulative interplay of exposure, susceptibility and </a:t>
            </a:r>
            <a:r>
              <a:rPr lang="en-GB" b="1" dirty="0" smtClean="0"/>
              <a:t>resistance</a:t>
            </a:r>
          </a:p>
          <a:p>
            <a:pPr lvl="2"/>
            <a:r>
              <a:rPr lang="en-GB" dirty="0" smtClean="0"/>
              <a:t>Each factor conceptualised at multiple levels (e.g. individual, neighbourhood, regional, international) &amp; multiple domains (e.g. home, work, school) &amp; multiple scales of time &amp; space</a:t>
            </a:r>
            <a:endParaRPr lang="en-GB" dirty="0"/>
          </a:p>
          <a:p>
            <a:pPr lvl="1"/>
            <a:r>
              <a:rPr lang="en-GB" b="1" dirty="0"/>
              <a:t>Accountability and </a:t>
            </a:r>
            <a:r>
              <a:rPr lang="en-GB" b="1" dirty="0" smtClean="0"/>
              <a:t>agency</a:t>
            </a:r>
          </a:p>
          <a:p>
            <a:pPr lvl="2"/>
            <a:r>
              <a:rPr lang="en-GB" dirty="0" smtClean="0"/>
              <a:t>Pathways of &amp; knowledge about embodiment in relation to institutions, communities, households and individuals</a:t>
            </a:r>
          </a:p>
          <a:p>
            <a:pPr lvl="2"/>
            <a:r>
              <a:rPr lang="en-GB" dirty="0" smtClean="0"/>
              <a:t>Accountability of epidemiologists for theories used &amp; ignored to explain social inequalities in health</a:t>
            </a:r>
          </a:p>
          <a:p>
            <a:pPr lvl="2"/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altLang="en-GB" smtClean="0"/>
              <a:t>© Imperial College London</a:t>
            </a:r>
            <a:endParaRPr lang="en-GB"/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6084888" y="6237288"/>
            <a:ext cx="2419350" cy="36671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dirty="0"/>
              <a:t>* Nancy Krieger, 2001</a:t>
            </a:r>
          </a:p>
        </p:txBody>
      </p:sp>
    </p:spTree>
    <p:extLst>
      <p:ext uri="{BB962C8B-B14F-4D97-AF65-F5344CB8AC3E}">
        <p14:creationId xmlns:p14="http://schemas.microsoft.com/office/powerpoint/2010/main" val="31651829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altLang="en-GB"/>
              <a:t>© Imperial College London</a:t>
            </a:r>
            <a:endParaRPr lang="en-GB"/>
          </a:p>
        </p:txBody>
      </p:sp>
      <p:sp>
        <p:nvSpPr>
          <p:cNvPr id="275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/>
              <a:t>Traditional ecological model of (infectious) disease</a:t>
            </a:r>
          </a:p>
        </p:txBody>
      </p:sp>
      <p:grpSp>
        <p:nvGrpSpPr>
          <p:cNvPr id="2" name="Content Placeholder 275460"/>
          <p:cNvGrpSpPr>
            <a:grpSpLocks/>
          </p:cNvGrpSpPr>
          <p:nvPr/>
        </p:nvGrpSpPr>
        <p:grpSpPr bwMode="auto">
          <a:xfrm>
            <a:off x="385763" y="1528763"/>
            <a:ext cx="8372475" cy="4668837"/>
            <a:chOff x="221" y="662"/>
            <a:chExt cx="5274" cy="2941"/>
          </a:xfrm>
        </p:grpSpPr>
        <p:sp>
          <p:nvSpPr>
            <p:cNvPr id="3" name="_s275468"/>
            <p:cNvSpPr>
              <a:spLocks noChangeShapeType="1"/>
            </p:cNvSpPr>
            <p:nvPr/>
          </p:nvSpPr>
          <p:spPr bwMode="auto">
            <a:xfrm flipH="1">
              <a:off x="2269" y="2302"/>
              <a:ext cx="296" cy="17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" name="_s275467"/>
            <p:cNvSpPr>
              <a:spLocks noChangeArrowheads="1"/>
            </p:cNvSpPr>
            <p:nvPr/>
          </p:nvSpPr>
          <p:spPr bwMode="auto">
            <a:xfrm>
              <a:off x="1637" y="2303"/>
              <a:ext cx="679" cy="679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Agent</a:t>
              </a:r>
            </a:p>
          </p:txBody>
        </p:sp>
        <p:sp>
          <p:nvSpPr>
            <p:cNvPr id="6" name="_s275471"/>
            <p:cNvSpPr>
              <a:spLocks noChangeShapeType="1"/>
            </p:cNvSpPr>
            <p:nvPr/>
          </p:nvSpPr>
          <p:spPr bwMode="auto">
            <a:xfrm>
              <a:off x="3151" y="2302"/>
              <a:ext cx="295" cy="17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" name="_s275470"/>
            <p:cNvSpPr>
              <a:spLocks noChangeArrowheads="1"/>
            </p:cNvSpPr>
            <p:nvPr/>
          </p:nvSpPr>
          <p:spPr bwMode="auto">
            <a:xfrm>
              <a:off x="3401" y="2303"/>
              <a:ext cx="679" cy="679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Environ-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ment</a:t>
              </a:r>
            </a:p>
          </p:txBody>
        </p:sp>
        <p:sp>
          <p:nvSpPr>
            <p:cNvPr id="8" name="_s275466"/>
            <p:cNvSpPr>
              <a:spLocks noChangeShapeType="1"/>
            </p:cNvSpPr>
            <p:nvPr/>
          </p:nvSpPr>
          <p:spPr bwMode="auto">
            <a:xfrm flipV="1">
              <a:off x="2858" y="1453"/>
              <a:ext cx="0" cy="34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" name="_s275465"/>
            <p:cNvSpPr>
              <a:spLocks noChangeArrowheads="1"/>
            </p:cNvSpPr>
            <p:nvPr/>
          </p:nvSpPr>
          <p:spPr bwMode="auto">
            <a:xfrm>
              <a:off x="2519" y="775"/>
              <a:ext cx="679" cy="679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Host</a:t>
              </a:r>
            </a:p>
          </p:txBody>
        </p:sp>
        <p:sp>
          <p:nvSpPr>
            <p:cNvPr id="10" name="_s275462"/>
            <p:cNvSpPr>
              <a:spLocks noChangeArrowheads="1"/>
            </p:cNvSpPr>
            <p:nvPr/>
          </p:nvSpPr>
          <p:spPr bwMode="auto">
            <a:xfrm>
              <a:off x="2519" y="1794"/>
              <a:ext cx="679" cy="679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Ecological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Model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altLang="en-GB"/>
              <a:t>© Imperial College London</a:t>
            </a:r>
            <a:endParaRPr lang="en-GB"/>
          </a:p>
        </p:txBody>
      </p:sp>
      <p:sp>
        <p:nvSpPr>
          <p:cNvPr id="332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/>
              <a:t>Traditional ecological model of (infectious) disease</a:t>
            </a:r>
          </a:p>
        </p:txBody>
      </p:sp>
      <p:grpSp>
        <p:nvGrpSpPr>
          <p:cNvPr id="2" name="Content Placeholder 332802"/>
          <p:cNvGrpSpPr>
            <a:grpSpLocks/>
          </p:cNvGrpSpPr>
          <p:nvPr/>
        </p:nvGrpSpPr>
        <p:grpSpPr bwMode="auto">
          <a:xfrm>
            <a:off x="385763" y="1528763"/>
            <a:ext cx="8372475" cy="4668837"/>
            <a:chOff x="221" y="662"/>
            <a:chExt cx="5274" cy="2941"/>
          </a:xfrm>
        </p:grpSpPr>
        <p:sp>
          <p:nvSpPr>
            <p:cNvPr id="3" name="_s332805"/>
            <p:cNvSpPr>
              <a:spLocks noChangeShapeType="1"/>
            </p:cNvSpPr>
            <p:nvPr/>
          </p:nvSpPr>
          <p:spPr bwMode="auto">
            <a:xfrm flipH="1">
              <a:off x="2269" y="2302"/>
              <a:ext cx="296" cy="17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" name="_s332806"/>
            <p:cNvSpPr>
              <a:spLocks noChangeArrowheads="1"/>
            </p:cNvSpPr>
            <p:nvPr/>
          </p:nvSpPr>
          <p:spPr bwMode="auto">
            <a:xfrm>
              <a:off x="1637" y="2303"/>
              <a:ext cx="679" cy="679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Agent</a:t>
              </a:r>
            </a:p>
          </p:txBody>
        </p:sp>
        <p:sp>
          <p:nvSpPr>
            <p:cNvPr id="5" name="_s332807"/>
            <p:cNvSpPr>
              <a:spLocks noChangeShapeType="1"/>
            </p:cNvSpPr>
            <p:nvPr/>
          </p:nvSpPr>
          <p:spPr bwMode="auto">
            <a:xfrm>
              <a:off x="3151" y="2302"/>
              <a:ext cx="295" cy="17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" name="_s332808"/>
            <p:cNvSpPr>
              <a:spLocks noChangeArrowheads="1"/>
            </p:cNvSpPr>
            <p:nvPr/>
          </p:nvSpPr>
          <p:spPr bwMode="auto">
            <a:xfrm>
              <a:off x="3401" y="2303"/>
              <a:ext cx="679" cy="679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Environ-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ment</a:t>
              </a:r>
            </a:p>
          </p:txBody>
        </p:sp>
        <p:sp>
          <p:nvSpPr>
            <p:cNvPr id="8" name="_s332809"/>
            <p:cNvSpPr>
              <a:spLocks noChangeShapeType="1"/>
            </p:cNvSpPr>
            <p:nvPr/>
          </p:nvSpPr>
          <p:spPr bwMode="auto">
            <a:xfrm flipV="1">
              <a:off x="2858" y="1453"/>
              <a:ext cx="0" cy="34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" name="_s332810"/>
            <p:cNvSpPr>
              <a:spLocks noChangeArrowheads="1"/>
            </p:cNvSpPr>
            <p:nvPr/>
          </p:nvSpPr>
          <p:spPr bwMode="auto">
            <a:xfrm>
              <a:off x="2519" y="775"/>
              <a:ext cx="679" cy="679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Host</a:t>
              </a:r>
            </a:p>
          </p:txBody>
        </p:sp>
        <p:sp>
          <p:nvSpPr>
            <p:cNvPr id="10" name="_s332811"/>
            <p:cNvSpPr>
              <a:spLocks noChangeArrowheads="1"/>
            </p:cNvSpPr>
            <p:nvPr/>
          </p:nvSpPr>
          <p:spPr bwMode="auto">
            <a:xfrm>
              <a:off x="2519" y="1794"/>
              <a:ext cx="679" cy="679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Ecological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Model</a:t>
              </a:r>
            </a:p>
          </p:txBody>
        </p:sp>
      </p:grpSp>
      <p:sp>
        <p:nvSpPr>
          <p:cNvPr id="332812" name="Text Box 12"/>
          <p:cNvSpPr txBox="1">
            <a:spLocks noChangeArrowheads="1"/>
          </p:cNvSpPr>
          <p:nvPr/>
        </p:nvSpPr>
        <p:spPr bwMode="auto">
          <a:xfrm>
            <a:off x="971550" y="1628775"/>
            <a:ext cx="2435225" cy="12192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/>
              <a:t>Human</a:t>
            </a:r>
          </a:p>
          <a:p>
            <a:pPr>
              <a:buFontTx/>
              <a:buChar char="-"/>
            </a:pPr>
            <a:r>
              <a:rPr lang="en-GB"/>
              <a:t>Genetic susceptibility</a:t>
            </a:r>
          </a:p>
          <a:p>
            <a:pPr>
              <a:buFontTx/>
              <a:buChar char="-"/>
            </a:pPr>
            <a:r>
              <a:rPr lang="en-GB"/>
              <a:t>Immunity</a:t>
            </a:r>
          </a:p>
          <a:p>
            <a:pPr>
              <a:buFontTx/>
              <a:buChar char="-"/>
            </a:pPr>
            <a:r>
              <a:rPr lang="en-GB"/>
              <a:t>behaviour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altLang="en-GB"/>
              <a:t>© Imperial College London</a:t>
            </a:r>
            <a:endParaRPr lang="en-GB"/>
          </a:p>
        </p:txBody>
      </p:sp>
      <p:sp>
        <p:nvSpPr>
          <p:cNvPr id="334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/>
              <a:t>Traditional ecological model of (infectious) disease</a:t>
            </a:r>
          </a:p>
        </p:txBody>
      </p:sp>
      <p:grpSp>
        <p:nvGrpSpPr>
          <p:cNvPr id="2" name="Content Placeholder 334850"/>
          <p:cNvGrpSpPr>
            <a:grpSpLocks/>
          </p:cNvGrpSpPr>
          <p:nvPr/>
        </p:nvGrpSpPr>
        <p:grpSpPr bwMode="auto">
          <a:xfrm>
            <a:off x="385763" y="1528763"/>
            <a:ext cx="8372475" cy="4668837"/>
            <a:chOff x="221" y="662"/>
            <a:chExt cx="5274" cy="2941"/>
          </a:xfrm>
        </p:grpSpPr>
        <p:sp>
          <p:nvSpPr>
            <p:cNvPr id="3" name="_s334853"/>
            <p:cNvSpPr>
              <a:spLocks noChangeShapeType="1"/>
            </p:cNvSpPr>
            <p:nvPr/>
          </p:nvSpPr>
          <p:spPr bwMode="auto">
            <a:xfrm flipH="1">
              <a:off x="2269" y="2302"/>
              <a:ext cx="296" cy="17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" name="_s334854"/>
            <p:cNvSpPr>
              <a:spLocks noChangeArrowheads="1"/>
            </p:cNvSpPr>
            <p:nvPr/>
          </p:nvSpPr>
          <p:spPr bwMode="auto">
            <a:xfrm>
              <a:off x="1637" y="2303"/>
              <a:ext cx="679" cy="679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Agent</a:t>
              </a:r>
            </a:p>
          </p:txBody>
        </p:sp>
        <p:sp>
          <p:nvSpPr>
            <p:cNvPr id="5" name="_s334855"/>
            <p:cNvSpPr>
              <a:spLocks noChangeShapeType="1"/>
            </p:cNvSpPr>
            <p:nvPr/>
          </p:nvSpPr>
          <p:spPr bwMode="auto">
            <a:xfrm>
              <a:off x="3151" y="2302"/>
              <a:ext cx="295" cy="17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" name="_s334856"/>
            <p:cNvSpPr>
              <a:spLocks noChangeArrowheads="1"/>
            </p:cNvSpPr>
            <p:nvPr/>
          </p:nvSpPr>
          <p:spPr bwMode="auto">
            <a:xfrm>
              <a:off x="3401" y="2303"/>
              <a:ext cx="679" cy="679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Environ-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ment</a:t>
              </a:r>
            </a:p>
          </p:txBody>
        </p:sp>
        <p:sp>
          <p:nvSpPr>
            <p:cNvPr id="8" name="_s334857"/>
            <p:cNvSpPr>
              <a:spLocks noChangeShapeType="1"/>
            </p:cNvSpPr>
            <p:nvPr/>
          </p:nvSpPr>
          <p:spPr bwMode="auto">
            <a:xfrm flipV="1">
              <a:off x="2858" y="1453"/>
              <a:ext cx="0" cy="34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" name="_s334858"/>
            <p:cNvSpPr>
              <a:spLocks noChangeArrowheads="1"/>
            </p:cNvSpPr>
            <p:nvPr/>
          </p:nvSpPr>
          <p:spPr bwMode="auto">
            <a:xfrm>
              <a:off x="2519" y="775"/>
              <a:ext cx="679" cy="679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Host</a:t>
              </a:r>
            </a:p>
          </p:txBody>
        </p:sp>
        <p:sp>
          <p:nvSpPr>
            <p:cNvPr id="10" name="_s334859"/>
            <p:cNvSpPr>
              <a:spLocks noChangeArrowheads="1"/>
            </p:cNvSpPr>
            <p:nvPr/>
          </p:nvSpPr>
          <p:spPr bwMode="auto">
            <a:xfrm>
              <a:off x="2519" y="1794"/>
              <a:ext cx="679" cy="679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Ecological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Model</a:t>
              </a:r>
            </a:p>
          </p:txBody>
        </p:sp>
      </p:grpSp>
      <p:sp>
        <p:nvSpPr>
          <p:cNvPr id="334860" name="Text Box 12"/>
          <p:cNvSpPr txBox="1">
            <a:spLocks noChangeArrowheads="1"/>
          </p:cNvSpPr>
          <p:nvPr/>
        </p:nvSpPr>
        <p:spPr bwMode="auto">
          <a:xfrm>
            <a:off x="971550" y="1628775"/>
            <a:ext cx="2435225" cy="12192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/>
              <a:t>Human</a:t>
            </a:r>
          </a:p>
          <a:p>
            <a:pPr>
              <a:buFontTx/>
              <a:buChar char="-"/>
            </a:pPr>
            <a:r>
              <a:rPr lang="en-GB"/>
              <a:t>Genetic susceptibility</a:t>
            </a:r>
          </a:p>
          <a:p>
            <a:pPr>
              <a:buFontTx/>
              <a:buChar char="-"/>
            </a:pPr>
            <a:r>
              <a:rPr lang="en-GB"/>
              <a:t>Immunity</a:t>
            </a:r>
          </a:p>
          <a:p>
            <a:pPr>
              <a:buFontTx/>
              <a:buChar char="-"/>
            </a:pPr>
            <a:r>
              <a:rPr lang="en-GB"/>
              <a:t>behaviour</a:t>
            </a:r>
          </a:p>
        </p:txBody>
      </p:sp>
      <p:sp>
        <p:nvSpPr>
          <p:cNvPr id="334861" name="Text Box 13"/>
          <p:cNvSpPr txBox="1">
            <a:spLocks noChangeArrowheads="1"/>
          </p:cNvSpPr>
          <p:nvPr/>
        </p:nvSpPr>
        <p:spPr bwMode="auto">
          <a:xfrm>
            <a:off x="539750" y="4292600"/>
            <a:ext cx="1660525" cy="176847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/>
              <a:t>Organism</a:t>
            </a:r>
          </a:p>
          <a:p>
            <a:pPr>
              <a:buFontTx/>
              <a:buChar char="-"/>
            </a:pPr>
            <a:r>
              <a:rPr lang="en-GB"/>
              <a:t>Life cycle</a:t>
            </a:r>
          </a:p>
          <a:p>
            <a:pPr>
              <a:buFontTx/>
              <a:buChar char="-"/>
            </a:pPr>
            <a:r>
              <a:rPr lang="en-GB"/>
              <a:t>other hosts</a:t>
            </a:r>
          </a:p>
          <a:p>
            <a:pPr>
              <a:buFontTx/>
              <a:buChar char="-"/>
            </a:pPr>
            <a:r>
              <a:rPr lang="en-GB"/>
              <a:t>Virulence</a:t>
            </a:r>
          </a:p>
          <a:p>
            <a:pPr>
              <a:buFontTx/>
              <a:buChar char="-"/>
            </a:pPr>
            <a:r>
              <a:rPr lang="en-GB"/>
              <a:t>Pathogenicity</a:t>
            </a:r>
          </a:p>
          <a:p>
            <a:pPr>
              <a:buFontTx/>
              <a:buChar char="-"/>
            </a:pPr>
            <a:r>
              <a:rPr lang="en-GB"/>
              <a:t>infectivity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altLang="en-GB"/>
              <a:t>© Imperial College London</a:t>
            </a:r>
            <a:endParaRPr lang="en-GB"/>
          </a:p>
        </p:txBody>
      </p:sp>
      <p:sp>
        <p:nvSpPr>
          <p:cNvPr id="336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/>
              <a:t>Traditional ecological model of (infectious) disease</a:t>
            </a:r>
          </a:p>
        </p:txBody>
      </p:sp>
      <p:grpSp>
        <p:nvGrpSpPr>
          <p:cNvPr id="2" name="Content Placeholder 336898"/>
          <p:cNvGrpSpPr>
            <a:grpSpLocks/>
          </p:cNvGrpSpPr>
          <p:nvPr/>
        </p:nvGrpSpPr>
        <p:grpSpPr bwMode="auto">
          <a:xfrm>
            <a:off x="385763" y="1528763"/>
            <a:ext cx="8372475" cy="4668837"/>
            <a:chOff x="221" y="662"/>
            <a:chExt cx="5274" cy="2941"/>
          </a:xfrm>
        </p:grpSpPr>
        <p:sp>
          <p:nvSpPr>
            <p:cNvPr id="3" name="_s336901"/>
            <p:cNvSpPr>
              <a:spLocks noChangeShapeType="1"/>
            </p:cNvSpPr>
            <p:nvPr/>
          </p:nvSpPr>
          <p:spPr bwMode="auto">
            <a:xfrm flipH="1">
              <a:off x="2269" y="2302"/>
              <a:ext cx="296" cy="17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" name="_s336902"/>
            <p:cNvSpPr>
              <a:spLocks noChangeArrowheads="1"/>
            </p:cNvSpPr>
            <p:nvPr/>
          </p:nvSpPr>
          <p:spPr bwMode="auto">
            <a:xfrm>
              <a:off x="1637" y="2303"/>
              <a:ext cx="679" cy="679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Agent</a:t>
              </a:r>
            </a:p>
          </p:txBody>
        </p:sp>
        <p:sp>
          <p:nvSpPr>
            <p:cNvPr id="5" name="_s336903"/>
            <p:cNvSpPr>
              <a:spLocks noChangeShapeType="1"/>
            </p:cNvSpPr>
            <p:nvPr/>
          </p:nvSpPr>
          <p:spPr bwMode="auto">
            <a:xfrm>
              <a:off x="3151" y="2302"/>
              <a:ext cx="295" cy="17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" name="_s336904"/>
            <p:cNvSpPr>
              <a:spLocks noChangeArrowheads="1"/>
            </p:cNvSpPr>
            <p:nvPr/>
          </p:nvSpPr>
          <p:spPr bwMode="auto">
            <a:xfrm>
              <a:off x="3401" y="2303"/>
              <a:ext cx="679" cy="679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Environ-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ment</a:t>
              </a:r>
            </a:p>
          </p:txBody>
        </p:sp>
        <p:sp>
          <p:nvSpPr>
            <p:cNvPr id="8" name="_s336905"/>
            <p:cNvSpPr>
              <a:spLocks noChangeShapeType="1"/>
            </p:cNvSpPr>
            <p:nvPr/>
          </p:nvSpPr>
          <p:spPr bwMode="auto">
            <a:xfrm flipV="1">
              <a:off x="2858" y="1453"/>
              <a:ext cx="0" cy="34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" name="_s336906"/>
            <p:cNvSpPr>
              <a:spLocks noChangeArrowheads="1"/>
            </p:cNvSpPr>
            <p:nvPr/>
          </p:nvSpPr>
          <p:spPr bwMode="auto">
            <a:xfrm>
              <a:off x="2519" y="775"/>
              <a:ext cx="679" cy="679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Host</a:t>
              </a:r>
            </a:p>
          </p:txBody>
        </p:sp>
        <p:sp>
          <p:nvSpPr>
            <p:cNvPr id="10" name="_s336907"/>
            <p:cNvSpPr>
              <a:spLocks noChangeArrowheads="1"/>
            </p:cNvSpPr>
            <p:nvPr/>
          </p:nvSpPr>
          <p:spPr bwMode="auto">
            <a:xfrm>
              <a:off x="2519" y="1794"/>
              <a:ext cx="679" cy="679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Ecological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Model</a:t>
              </a:r>
            </a:p>
          </p:txBody>
        </p:sp>
        <p:sp>
          <p:nvSpPr>
            <p:cNvPr id="11" name="Text Box 14"/>
            <p:cNvSpPr txBox="1">
              <a:spLocks noChangeArrowheads="1"/>
            </p:cNvSpPr>
            <p:nvPr/>
          </p:nvSpPr>
          <p:spPr bwMode="auto">
            <a:xfrm>
              <a:off x="4173" y="2358"/>
              <a:ext cx="998" cy="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Char char="-"/>
                <a:tabLst/>
              </a:pPr>
              <a:r>
                <a:rPr kumimoji="0" lang="en-GB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Sanitation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Char char="-"/>
                <a:tabLst/>
              </a:pPr>
              <a:r>
                <a:rPr kumimoji="0" lang="en-GB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Population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Char char="-"/>
                <a:tabLst/>
              </a:pPr>
              <a:r>
                <a:rPr kumimoji="0" lang="en-GB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Health care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Char char="-"/>
                <a:tabLst/>
              </a:pPr>
              <a:r>
                <a:rPr kumimoji="0" lang="en-GB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etc</a:t>
              </a:r>
            </a:p>
          </p:txBody>
        </p:sp>
      </p:grpSp>
      <p:sp>
        <p:nvSpPr>
          <p:cNvPr id="336908" name="Text Box 12"/>
          <p:cNvSpPr txBox="1">
            <a:spLocks noChangeArrowheads="1"/>
          </p:cNvSpPr>
          <p:nvPr/>
        </p:nvSpPr>
        <p:spPr bwMode="auto">
          <a:xfrm>
            <a:off x="971550" y="1628775"/>
            <a:ext cx="2435225" cy="12192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/>
              <a:t>Human</a:t>
            </a:r>
          </a:p>
          <a:p>
            <a:pPr>
              <a:buFontTx/>
              <a:buChar char="-"/>
            </a:pPr>
            <a:r>
              <a:rPr lang="en-GB"/>
              <a:t>Genetic susceptibility</a:t>
            </a:r>
          </a:p>
          <a:p>
            <a:pPr>
              <a:buFontTx/>
              <a:buChar char="-"/>
            </a:pPr>
            <a:r>
              <a:rPr lang="en-GB"/>
              <a:t>Immunity</a:t>
            </a:r>
          </a:p>
          <a:p>
            <a:pPr>
              <a:buFontTx/>
              <a:buChar char="-"/>
            </a:pPr>
            <a:r>
              <a:rPr lang="en-GB"/>
              <a:t>behaviour</a:t>
            </a:r>
          </a:p>
        </p:txBody>
      </p:sp>
      <p:sp>
        <p:nvSpPr>
          <p:cNvPr id="336909" name="Text Box 13"/>
          <p:cNvSpPr txBox="1">
            <a:spLocks noChangeArrowheads="1"/>
          </p:cNvSpPr>
          <p:nvPr/>
        </p:nvSpPr>
        <p:spPr bwMode="auto">
          <a:xfrm>
            <a:off x="539750" y="4292600"/>
            <a:ext cx="1660525" cy="176847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/>
              <a:t>Organism</a:t>
            </a:r>
          </a:p>
          <a:p>
            <a:pPr>
              <a:buFontTx/>
              <a:buChar char="-"/>
            </a:pPr>
            <a:r>
              <a:rPr lang="en-GB"/>
              <a:t>Life cycle</a:t>
            </a:r>
          </a:p>
          <a:p>
            <a:pPr>
              <a:buFontTx/>
              <a:buChar char="-"/>
            </a:pPr>
            <a:r>
              <a:rPr lang="en-GB"/>
              <a:t>other hosts</a:t>
            </a:r>
          </a:p>
          <a:p>
            <a:pPr>
              <a:buFontTx/>
              <a:buChar char="-"/>
            </a:pPr>
            <a:r>
              <a:rPr lang="en-GB"/>
              <a:t>Virulence</a:t>
            </a:r>
          </a:p>
          <a:p>
            <a:pPr>
              <a:buFontTx/>
              <a:buChar char="-"/>
            </a:pPr>
            <a:r>
              <a:rPr lang="en-GB"/>
              <a:t>Pathogenicity</a:t>
            </a:r>
          </a:p>
          <a:p>
            <a:pPr>
              <a:buFontTx/>
              <a:buChar char="-"/>
            </a:pPr>
            <a:r>
              <a:rPr lang="en-GB"/>
              <a:t>infectivity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altLang="en-GB"/>
              <a:t>© Imperial College London</a:t>
            </a:r>
            <a:endParaRPr lang="en-GB"/>
          </a:p>
        </p:txBody>
      </p:sp>
      <p:sp>
        <p:nvSpPr>
          <p:cNvPr id="338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/>
              <a:t/>
            </a:r>
            <a:br>
              <a:rPr lang="en-GB" sz="4000"/>
            </a:br>
            <a:r>
              <a:rPr lang="en-GB" sz="4000"/>
              <a:t>Limits of the (old) ecological model	</a:t>
            </a:r>
          </a:p>
        </p:txBody>
      </p:sp>
      <p:sp>
        <p:nvSpPr>
          <p:cNvPr id="338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Based on a simple two part (host-agent) then three part (host-agent-environment) model</a:t>
            </a:r>
          </a:p>
          <a:p>
            <a:r>
              <a:rPr lang="en-GB"/>
              <a:t>Difficult to incorporate all interactions</a:t>
            </a:r>
          </a:p>
          <a:p>
            <a:r>
              <a:rPr lang="en-GB"/>
              <a:t>“Environment” too broad</a:t>
            </a:r>
          </a:p>
          <a:p>
            <a:pPr lvl="1"/>
            <a:r>
              <a:rPr lang="en-GB"/>
              <a:t>Everything from climate to health care and politics</a:t>
            </a:r>
          </a:p>
          <a:p>
            <a:r>
              <a:rPr lang="en-GB"/>
              <a:t>Evolved into ideas of a “web of causation”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altLang="en-GB"/>
              <a:t>© Imperial College London</a:t>
            </a:r>
            <a:endParaRPr lang="en-GB"/>
          </a:p>
        </p:txBody>
      </p:sp>
      <p:sp>
        <p:nvSpPr>
          <p:cNvPr id="343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Example</a:t>
            </a:r>
          </a:p>
        </p:txBody>
      </p:sp>
      <p:sp>
        <p:nvSpPr>
          <p:cNvPr id="343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High risk of hypertension in African Americans</a:t>
            </a:r>
          </a:p>
          <a:p>
            <a:r>
              <a:rPr lang="en-GB" dirty="0"/>
              <a:t>Not fully explained by standard risk </a:t>
            </a:r>
            <a:r>
              <a:rPr lang="en-GB" dirty="0" smtClean="0"/>
              <a:t>factors (e.g. genetics &amp; behaviour)</a:t>
            </a:r>
            <a:endParaRPr lang="en-GB" dirty="0"/>
          </a:p>
          <a:p>
            <a:r>
              <a:rPr lang="en-GB" dirty="0"/>
              <a:t>Look at pathways that link racial discrimination with biological pathways</a:t>
            </a: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6084888" y="6237288"/>
            <a:ext cx="2275046" cy="36933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dirty="0" smtClean="0"/>
              <a:t>Nancy </a:t>
            </a:r>
            <a:r>
              <a:rPr lang="en-GB" dirty="0"/>
              <a:t>Krieger, 2001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altLang="en-GB"/>
              <a:t>© Imperial College London</a:t>
            </a:r>
            <a:endParaRPr lang="en-GB"/>
          </a:p>
        </p:txBody>
      </p:sp>
      <p:sp>
        <p:nvSpPr>
          <p:cNvPr id="345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Example: the pathways - 1</a:t>
            </a:r>
          </a:p>
        </p:txBody>
      </p:sp>
      <p:sp>
        <p:nvSpPr>
          <p:cNvPr id="345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Economic and social deprivation</a:t>
            </a:r>
          </a:p>
          <a:p>
            <a:pPr lvl="1"/>
            <a:r>
              <a:rPr lang="en-GB" dirty="0"/>
              <a:t>Residential and economic segregation</a:t>
            </a:r>
          </a:p>
          <a:p>
            <a:pPr lvl="1"/>
            <a:r>
              <a:rPr lang="en-GB" dirty="0"/>
              <a:t>Poorer quality shops</a:t>
            </a:r>
          </a:p>
          <a:p>
            <a:pPr lvl="1"/>
            <a:r>
              <a:rPr lang="en-GB" dirty="0" smtClean="0"/>
              <a:t>Reduced access to affordable &amp; nutritious diet</a:t>
            </a:r>
          </a:p>
          <a:p>
            <a:pPr lvl="1"/>
            <a:r>
              <a:rPr lang="en-GB" dirty="0" smtClean="0"/>
              <a:t>Leads to risk of hypertension</a:t>
            </a:r>
          </a:p>
          <a:p>
            <a:pPr lvl="1"/>
            <a:endParaRPr lang="en-GB" dirty="0"/>
          </a:p>
          <a:p>
            <a:pPr marL="457200" lvl="1" indent="0">
              <a:buNone/>
            </a:pPr>
            <a:endParaRPr lang="en-GB" dirty="0"/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1115616" y="4540478"/>
            <a:ext cx="5070747" cy="36933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dirty="0" smtClean="0"/>
              <a:t>Anderson et al, 1989; </a:t>
            </a:r>
            <a:r>
              <a:rPr lang="en-GB" dirty="0" err="1" smtClean="0"/>
              <a:t>Troutt</a:t>
            </a:r>
            <a:r>
              <a:rPr lang="en-GB" dirty="0" smtClean="0"/>
              <a:t>, 1993; </a:t>
            </a:r>
            <a:r>
              <a:rPr lang="en-GB" dirty="0" err="1" smtClean="0"/>
              <a:t>Khaw</a:t>
            </a:r>
            <a:r>
              <a:rPr lang="en-GB" dirty="0" smtClean="0"/>
              <a:t>, 1993 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altLang="en-GB"/>
              <a:t>© Imperial College London</a:t>
            </a:r>
            <a:endParaRPr lang="en-GB"/>
          </a:p>
        </p:txBody>
      </p:sp>
      <p:sp>
        <p:nvSpPr>
          <p:cNvPr id="349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Example: the pathways - 2</a:t>
            </a:r>
          </a:p>
        </p:txBody>
      </p:sp>
      <p:sp>
        <p:nvSpPr>
          <p:cNvPr id="349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Toxic </a:t>
            </a:r>
            <a:r>
              <a:rPr lang="en-GB" dirty="0" smtClean="0"/>
              <a:t>substances &amp; hazardous conditions</a:t>
            </a:r>
            <a:endParaRPr lang="en-GB" dirty="0"/>
          </a:p>
          <a:p>
            <a:pPr lvl="1"/>
            <a:r>
              <a:rPr lang="en-GB" dirty="0"/>
              <a:t>Segregation and worse housing</a:t>
            </a:r>
          </a:p>
          <a:p>
            <a:pPr lvl="1"/>
            <a:r>
              <a:rPr lang="en-GB" dirty="0"/>
              <a:t>High lead levels in older houses and from car exhausts</a:t>
            </a:r>
          </a:p>
          <a:p>
            <a:pPr lvl="1"/>
            <a:r>
              <a:rPr lang="en-GB" dirty="0"/>
              <a:t>Lead damages kidneys which increases blood pressure</a:t>
            </a: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1115615" y="4887402"/>
            <a:ext cx="7173759" cy="36933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dirty="0" smtClean="0"/>
              <a:t>Sorel et al, 1991; </a:t>
            </a:r>
            <a:r>
              <a:rPr lang="en-GB" dirty="0" err="1" smtClean="0"/>
              <a:t>Lanphear</a:t>
            </a:r>
            <a:r>
              <a:rPr lang="en-GB" dirty="0" smtClean="0"/>
              <a:t> et al, 1996; Northridge &amp; Shepard, 1997 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altLang="en-GB"/>
              <a:t>© Imperial College London</a:t>
            </a:r>
            <a:endParaRPr lang="en-GB"/>
          </a:p>
        </p:txBody>
      </p:sp>
      <p:sp>
        <p:nvSpPr>
          <p:cNvPr id="351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Example: the pathways - 3</a:t>
            </a:r>
          </a:p>
        </p:txBody>
      </p:sp>
      <p:sp>
        <p:nvSpPr>
          <p:cNvPr id="351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Socially inflicted trauma</a:t>
            </a:r>
          </a:p>
          <a:p>
            <a:pPr lvl="1"/>
            <a:r>
              <a:rPr lang="en-GB" dirty="0"/>
              <a:t>Racism produces fear and anger</a:t>
            </a:r>
          </a:p>
          <a:p>
            <a:pPr lvl="1"/>
            <a:r>
              <a:rPr lang="en-GB" dirty="0"/>
              <a:t>Triggers stress responses</a:t>
            </a:r>
          </a:p>
          <a:p>
            <a:pPr lvl="1"/>
            <a:r>
              <a:rPr lang="en-GB" dirty="0"/>
              <a:t>Chronic stress stimulates “fight or flight” hormones, changing</a:t>
            </a:r>
          </a:p>
          <a:p>
            <a:pPr lvl="2"/>
            <a:r>
              <a:rPr lang="en-GB" dirty="0"/>
              <a:t>hypothalamic-pituitary-adrenocortical (HPA) axis</a:t>
            </a:r>
          </a:p>
          <a:p>
            <a:pPr lvl="2"/>
            <a:r>
              <a:rPr lang="en-GB" dirty="0" err="1"/>
              <a:t>sympatho-adrenomedullary</a:t>
            </a:r>
            <a:r>
              <a:rPr lang="en-GB" dirty="0"/>
              <a:t> system (SAS)</a:t>
            </a:r>
          </a:p>
          <a:p>
            <a:pPr lvl="1"/>
            <a:r>
              <a:rPr lang="en-GB" dirty="0"/>
              <a:t>Leads to hypertension</a:t>
            </a: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827584" y="5589240"/>
            <a:ext cx="6821098" cy="83099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1600" dirty="0"/>
              <a:t>Krieger 1990; Krieger and Sidney 1996; </a:t>
            </a:r>
            <a:r>
              <a:rPr lang="en-GB" sz="1600" dirty="0" err="1"/>
              <a:t>Harburg</a:t>
            </a:r>
            <a:r>
              <a:rPr lang="en-GB" sz="1600" dirty="0"/>
              <a:t> et al. 1973; </a:t>
            </a:r>
            <a:endParaRPr lang="en-GB" sz="1600" dirty="0" smtClean="0"/>
          </a:p>
          <a:p>
            <a:r>
              <a:rPr lang="en-GB" sz="1600" dirty="0" smtClean="0"/>
              <a:t>Anderson </a:t>
            </a:r>
            <a:r>
              <a:rPr lang="en-GB" sz="1600" dirty="0"/>
              <a:t>et al. 1989; </a:t>
            </a:r>
            <a:r>
              <a:rPr lang="en-GB" sz="1600" dirty="0" err="1"/>
              <a:t>Armstead</a:t>
            </a:r>
            <a:r>
              <a:rPr lang="en-GB" sz="1600" dirty="0"/>
              <a:t> et al. 1989; James et al. 1984; </a:t>
            </a:r>
            <a:endParaRPr lang="en-GB" sz="1600" dirty="0" smtClean="0"/>
          </a:p>
          <a:p>
            <a:r>
              <a:rPr lang="en-GB" sz="1600" dirty="0" smtClean="0"/>
              <a:t>Dressier </a:t>
            </a:r>
            <a:r>
              <a:rPr lang="en-GB" sz="1600" dirty="0"/>
              <a:t>1991a; Jones et al. 1996; Williams 1997a; Williams et al., 1997b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altLang="en-GB"/>
              <a:t>© Imperial College London</a:t>
            </a:r>
            <a:endParaRPr lang="en-GB"/>
          </a:p>
        </p:txBody>
      </p:sp>
      <p:sp>
        <p:nvSpPr>
          <p:cNvPr id="268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Outline</a:t>
            </a:r>
          </a:p>
        </p:txBody>
      </p:sp>
      <p:sp>
        <p:nvSpPr>
          <p:cNvPr id="268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What </a:t>
            </a:r>
            <a:r>
              <a:rPr lang="en-GB" dirty="0"/>
              <a:t>is social epidemiology</a:t>
            </a:r>
            <a:r>
              <a:rPr lang="en-GB" dirty="0" smtClean="0"/>
              <a:t>?</a:t>
            </a:r>
          </a:p>
          <a:p>
            <a:r>
              <a:rPr lang="en-GB" dirty="0" err="1" smtClean="0"/>
              <a:t>Ecosocial</a:t>
            </a:r>
            <a:r>
              <a:rPr lang="en-GB" dirty="0" smtClean="0"/>
              <a:t> approach</a:t>
            </a:r>
            <a:endParaRPr lang="en-GB" dirty="0"/>
          </a:p>
          <a:p>
            <a:r>
              <a:rPr lang="en-GB" dirty="0" smtClean="0"/>
              <a:t>Examples</a:t>
            </a:r>
            <a:endParaRPr lang="en-GB" dirty="0"/>
          </a:p>
          <a:p>
            <a:r>
              <a:rPr lang="en-GB" dirty="0"/>
              <a:t>Conclusions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altLang="en-GB"/>
              <a:t>© Imperial College London</a:t>
            </a:r>
            <a:endParaRPr lang="en-GB"/>
          </a:p>
        </p:txBody>
      </p:sp>
      <p:sp>
        <p:nvSpPr>
          <p:cNvPr id="353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Example: the pathways - 4</a:t>
            </a:r>
          </a:p>
        </p:txBody>
      </p:sp>
      <p:sp>
        <p:nvSpPr>
          <p:cNvPr id="353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Targeted marketing of </a:t>
            </a:r>
            <a:r>
              <a:rPr lang="en-GB" dirty="0" smtClean="0"/>
              <a:t>commodities, including legal &amp; illegal psychoactive substances, to African Americans</a:t>
            </a:r>
            <a:endParaRPr lang="en-GB" dirty="0"/>
          </a:p>
          <a:p>
            <a:pPr lvl="1"/>
            <a:r>
              <a:rPr lang="en-GB" dirty="0"/>
              <a:t>Junk food</a:t>
            </a:r>
          </a:p>
          <a:p>
            <a:pPr lvl="1"/>
            <a:r>
              <a:rPr lang="en-GB" dirty="0"/>
              <a:t>Alcohol</a:t>
            </a:r>
          </a:p>
          <a:p>
            <a:pPr lvl="1"/>
            <a:r>
              <a:rPr lang="en-GB" dirty="0"/>
              <a:t>Increases </a:t>
            </a:r>
            <a:r>
              <a:rPr lang="en-GB" dirty="0" smtClean="0"/>
              <a:t>alcoholism &amp; obesity </a:t>
            </a:r>
            <a:r>
              <a:rPr lang="en-GB" dirty="0" smtClean="0">
                <a:sym typeface="Symbol"/>
              </a:rPr>
              <a:t> hypertension</a:t>
            </a:r>
            <a:endParaRPr lang="en-GB" dirty="0"/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1187623" y="5251226"/>
            <a:ext cx="4237057" cy="36933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dirty="0" smtClean="0"/>
              <a:t>Anderson et al, 1989; Moore et al, 1996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altLang="en-GB"/>
              <a:t>© Imperial College London</a:t>
            </a:r>
            <a:endParaRPr lang="en-GB"/>
          </a:p>
        </p:txBody>
      </p:sp>
      <p:sp>
        <p:nvSpPr>
          <p:cNvPr id="355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Example: the pathways - 5</a:t>
            </a:r>
          </a:p>
        </p:txBody>
      </p:sp>
      <p:sp>
        <p:nvSpPr>
          <p:cNvPr id="355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Inadequate health care</a:t>
            </a:r>
          </a:p>
          <a:p>
            <a:pPr lvl="1"/>
            <a:r>
              <a:rPr lang="en-GB" dirty="0"/>
              <a:t>Poorly diagnosed and treated hypertension and diabetes</a:t>
            </a:r>
          </a:p>
          <a:p>
            <a:pPr lvl="1"/>
            <a:r>
              <a:rPr lang="en-GB" dirty="0"/>
              <a:t>Increased morbidity and mortality</a:t>
            </a: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1043608" y="3861048"/>
            <a:ext cx="4557723" cy="36933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dirty="0" smtClean="0"/>
              <a:t>Anderson et al, 1989; </a:t>
            </a:r>
            <a:r>
              <a:rPr lang="en-GB" dirty="0" err="1" smtClean="0"/>
              <a:t>Ahluwalia</a:t>
            </a:r>
            <a:r>
              <a:rPr lang="en-GB" dirty="0"/>
              <a:t> </a:t>
            </a:r>
            <a:r>
              <a:rPr lang="en-GB" dirty="0" smtClean="0"/>
              <a:t>et al, 1997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altLang="en-GB"/>
              <a:t>© Imperial College London</a:t>
            </a:r>
            <a:endParaRPr lang="en-GB"/>
          </a:p>
        </p:txBody>
      </p:sp>
      <p:sp>
        <p:nvSpPr>
          <p:cNvPr id="357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Example: the pathways - 6</a:t>
            </a:r>
          </a:p>
        </p:txBody>
      </p:sp>
      <p:sp>
        <p:nvSpPr>
          <p:cNvPr id="357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Resistance to social oppression</a:t>
            </a:r>
          </a:p>
          <a:p>
            <a:pPr lvl="1"/>
            <a:r>
              <a:rPr lang="en-GB"/>
              <a:t>Social and political movements increase solidarity</a:t>
            </a:r>
          </a:p>
          <a:p>
            <a:pPr lvl="1"/>
            <a:r>
              <a:rPr lang="en-GB"/>
              <a:t>Can reduce racism and stressors</a:t>
            </a:r>
          </a:p>
          <a:p>
            <a:pPr lvl="1"/>
            <a:r>
              <a:rPr lang="en-GB"/>
              <a:t>Reduce hypertension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altLang="en-GB"/>
              <a:t>© Imperial College London</a:t>
            </a:r>
            <a:endParaRPr lang="en-GB"/>
          </a:p>
        </p:txBody>
      </p:sp>
      <p:sp>
        <p:nvSpPr>
          <p:cNvPr id="359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/>
              <a:t>Example: the ecosocial conclusion</a:t>
            </a:r>
          </a:p>
        </p:txBody>
      </p:sp>
      <p:sp>
        <p:nvSpPr>
          <p:cNvPr id="359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“Embracing social determinants ignored by biomedical approaches, the ecosocial approach thus recasts alleged “racial” differences in biology (e.g. kidney function, blood pressure) as mutable and embodied biological expressions of racism”</a:t>
            </a:r>
          </a:p>
          <a:p>
            <a:pPr algn="r">
              <a:buFont typeface="Wingdings" pitchFamily="2" charset="2"/>
              <a:buNone/>
            </a:pPr>
            <a:endParaRPr lang="en-GB" sz="2400"/>
          </a:p>
          <a:p>
            <a:pPr algn="r">
              <a:buFont typeface="Wingdings" pitchFamily="2" charset="2"/>
              <a:buNone/>
            </a:pPr>
            <a:endParaRPr lang="en-GB" sz="2400"/>
          </a:p>
          <a:p>
            <a:pPr algn="r">
              <a:buFont typeface="Wingdings" pitchFamily="2" charset="2"/>
              <a:buNone/>
            </a:pPr>
            <a:r>
              <a:rPr lang="en-GB" sz="2400"/>
              <a:t>See Krieger, 2001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altLang="en-GB"/>
              <a:t>© Imperial College London</a:t>
            </a:r>
            <a:endParaRPr lang="en-GB"/>
          </a:p>
        </p:txBody>
      </p:sp>
      <p:sp>
        <p:nvSpPr>
          <p:cNvPr id="270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Social ecology of syphilis*</a:t>
            </a:r>
          </a:p>
        </p:txBody>
      </p:sp>
      <p:sp>
        <p:nvSpPr>
          <p:cNvPr id="27033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GB"/>
              <a:t>Ten socio-demographic variables accounted for 71% of variation in syphilis rates between US counties</a:t>
            </a:r>
          </a:p>
        </p:txBody>
      </p:sp>
      <p:sp>
        <p:nvSpPr>
          <p:cNvPr id="270340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GB"/>
              <a:t>Top 5 variables</a:t>
            </a:r>
          </a:p>
          <a:p>
            <a:pPr lvl="1"/>
            <a:r>
              <a:rPr lang="en-GB"/>
              <a:t>% non-Hispanic black</a:t>
            </a:r>
          </a:p>
          <a:p>
            <a:pPr lvl="1"/>
            <a:r>
              <a:rPr lang="en-GB"/>
              <a:t>southern part of US</a:t>
            </a:r>
          </a:p>
          <a:p>
            <a:pPr lvl="1"/>
            <a:r>
              <a:rPr lang="en-GB"/>
              <a:t>% urban</a:t>
            </a:r>
          </a:p>
          <a:p>
            <a:pPr lvl="1"/>
            <a:r>
              <a:rPr lang="en-GB"/>
              <a:t>% Hispanic</a:t>
            </a:r>
          </a:p>
          <a:p>
            <a:pPr lvl="1"/>
            <a:r>
              <a:rPr lang="en-GB"/>
              <a:t>% births to women &lt;20</a:t>
            </a:r>
          </a:p>
        </p:txBody>
      </p:sp>
      <p:sp>
        <p:nvSpPr>
          <p:cNvPr id="270341" name="Text Box 5"/>
          <p:cNvSpPr txBox="1">
            <a:spLocks noChangeArrowheads="1"/>
          </p:cNvSpPr>
          <p:nvPr/>
        </p:nvSpPr>
        <p:spPr bwMode="auto">
          <a:xfrm>
            <a:off x="5580063" y="5373688"/>
            <a:ext cx="2724150" cy="36671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/>
              <a:t>Kilmarx et al, AJPH 1997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altLang="en-GB"/>
              <a:t>© Imperial College London</a:t>
            </a:r>
            <a:endParaRPr lang="en-GB"/>
          </a:p>
        </p:txBody>
      </p:sp>
      <p:sp>
        <p:nvSpPr>
          <p:cNvPr id="272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/>
              <a:t>Further investigation of 11 counties*</a:t>
            </a:r>
          </a:p>
        </p:txBody>
      </p:sp>
      <p:sp>
        <p:nvSpPr>
          <p:cNvPr id="272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133850"/>
          </a:xfrm>
        </p:spPr>
        <p:txBody>
          <a:bodyPr/>
          <a:lstStyle/>
          <a:p>
            <a:r>
              <a:rPr lang="en-GB" sz="2800"/>
              <a:t>Qualitative exploration to identify “mechanisms” </a:t>
            </a:r>
          </a:p>
          <a:p>
            <a:r>
              <a:rPr lang="en-GB" sz="2800"/>
              <a:t>On association between race and STD</a:t>
            </a:r>
          </a:p>
          <a:p>
            <a:pPr lvl="1"/>
            <a:r>
              <a:rPr lang="en-GB" sz="2400"/>
              <a:t>Shift from “what is it about being black that increases risk?”</a:t>
            </a:r>
          </a:p>
          <a:p>
            <a:pPr lvl="1"/>
            <a:r>
              <a:rPr lang="en-GB" sz="2400"/>
              <a:t>To “what is it about the way a community functions that increases risk?”</a:t>
            </a:r>
          </a:p>
          <a:p>
            <a:r>
              <a:rPr lang="en-GB" sz="2800"/>
              <a:t>In the high incidence counties:</a:t>
            </a:r>
          </a:p>
          <a:p>
            <a:pPr lvl="1"/>
            <a:r>
              <a:rPr lang="en-GB" sz="2400"/>
              <a:t>lack of minority-leaders, businesses, representation, poor links between clinic and community etc. </a:t>
            </a:r>
          </a:p>
          <a:p>
            <a:pPr lvl="1">
              <a:buFont typeface="Wingdings" pitchFamily="2" charset="2"/>
              <a:buNone/>
            </a:pPr>
            <a:endParaRPr lang="en-GB" sz="2400"/>
          </a:p>
        </p:txBody>
      </p:sp>
      <p:sp>
        <p:nvSpPr>
          <p:cNvPr id="272388" name="Text Box 4"/>
          <p:cNvSpPr txBox="1">
            <a:spLocks noChangeArrowheads="1"/>
          </p:cNvSpPr>
          <p:nvPr/>
        </p:nvSpPr>
        <p:spPr bwMode="auto">
          <a:xfrm>
            <a:off x="5795963" y="6021388"/>
            <a:ext cx="2762250" cy="36671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/>
              <a:t>Thomas et al, SSM, 1999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altLang="en-GB"/>
              <a:t>© Imperial College London</a:t>
            </a:r>
            <a:endParaRPr lang="en-GB"/>
          </a:p>
        </p:txBody>
      </p:sp>
      <p:pic>
        <p:nvPicPr>
          <p:cNvPr id="367618" name="Picture 2"/>
          <p:cNvPicPr>
            <a:picLocks noChangeAspect="1" noChangeArrowheads="1"/>
          </p:cNvPicPr>
          <p:nvPr/>
        </p:nvPicPr>
        <p:blipFill>
          <a:blip r:embed="rId3" cstate="print"/>
          <a:srcRect l="24310" t="28625" r="21384" b="54880"/>
          <a:stretch>
            <a:fillRect/>
          </a:stretch>
        </p:blipFill>
        <p:spPr bwMode="auto">
          <a:xfrm>
            <a:off x="0" y="1628775"/>
            <a:ext cx="9144000" cy="222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67619" name="Text Box 3"/>
          <p:cNvSpPr txBox="1">
            <a:spLocks noChangeArrowheads="1"/>
          </p:cNvSpPr>
          <p:nvPr/>
        </p:nvSpPr>
        <p:spPr bwMode="auto">
          <a:xfrm>
            <a:off x="971550" y="6491288"/>
            <a:ext cx="817245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lnSpc>
                <a:spcPct val="90000"/>
              </a:lnSpc>
              <a:spcBef>
                <a:spcPct val="30000"/>
              </a:spcBef>
            </a:pPr>
            <a:r>
              <a:rPr lang="en-GB">
                <a:cs typeface="Arial" charset="0"/>
              </a:rPr>
              <a:t>Lancet</a:t>
            </a:r>
            <a:r>
              <a:rPr lang="en-GB" i="1">
                <a:cs typeface="Arial" charset="0"/>
              </a:rPr>
              <a:t> 2006</a:t>
            </a:r>
            <a:r>
              <a:rPr lang="en-GB">
                <a:cs typeface="Arial" charset="0"/>
              </a:rPr>
              <a:t>; 368:1973 – 83</a:t>
            </a:r>
          </a:p>
        </p:txBody>
      </p:sp>
      <p:sp>
        <p:nvSpPr>
          <p:cNvPr id="2" name="Rectangle 1"/>
          <p:cNvSpPr/>
          <p:nvPr/>
        </p:nvSpPr>
        <p:spPr>
          <a:xfrm>
            <a:off x="251520" y="4293096"/>
            <a:ext cx="864096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“Structural interventions….address upstream determinants of health and have the potential to affect multiple endpoints”.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altLang="en-GB"/>
              <a:t>© Imperial College London</a:t>
            </a:r>
            <a:endParaRPr lang="en-GB"/>
          </a:p>
        </p:txBody>
      </p:sp>
      <p:sp>
        <p:nvSpPr>
          <p:cNvPr id="369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/>
              <a:t>Microfinance for AIDS and Gender Equality (IMAGE)</a:t>
            </a:r>
          </a:p>
        </p:txBody>
      </p:sp>
      <p:sp>
        <p:nvSpPr>
          <p:cNvPr id="369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916832"/>
            <a:ext cx="8229600" cy="452596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GB" sz="2800" dirty="0"/>
              <a:t>Combined a micro-finance programme with gender and HIV </a:t>
            </a:r>
            <a:r>
              <a:rPr lang="en-GB" sz="2800" dirty="0" smtClean="0"/>
              <a:t>training</a:t>
            </a:r>
          </a:p>
          <a:p>
            <a:pPr marL="0" indent="0">
              <a:lnSpc>
                <a:spcPct val="80000"/>
              </a:lnSpc>
              <a:buNone/>
            </a:pPr>
            <a:endParaRPr lang="en-GB" sz="2800" dirty="0"/>
          </a:p>
          <a:p>
            <a:pPr>
              <a:lnSpc>
                <a:spcPct val="80000"/>
              </a:lnSpc>
            </a:pPr>
            <a:r>
              <a:rPr lang="en-GB" sz="2800" dirty="0" smtClean="0"/>
              <a:t>Community RCT</a:t>
            </a:r>
          </a:p>
          <a:p>
            <a:pPr marL="0" indent="0">
              <a:lnSpc>
                <a:spcPct val="80000"/>
              </a:lnSpc>
              <a:buNone/>
            </a:pPr>
            <a:endParaRPr lang="en-GB" sz="2800" dirty="0"/>
          </a:p>
          <a:p>
            <a:pPr>
              <a:lnSpc>
                <a:spcPct val="80000"/>
              </a:lnSpc>
            </a:pPr>
            <a:r>
              <a:rPr lang="en-GB" sz="2800" dirty="0"/>
              <a:t>4 matched pairs of villages</a:t>
            </a:r>
          </a:p>
          <a:p>
            <a:pPr lvl="1">
              <a:lnSpc>
                <a:spcPct val="80000"/>
              </a:lnSpc>
            </a:pPr>
            <a:endParaRPr lang="en-GB" sz="2400" dirty="0"/>
          </a:p>
          <a:p>
            <a:pPr lvl="1">
              <a:lnSpc>
                <a:spcPct val="80000"/>
              </a:lnSpc>
            </a:pPr>
            <a:endParaRPr lang="en-GB" sz="2400" dirty="0"/>
          </a:p>
          <a:p>
            <a:pPr>
              <a:lnSpc>
                <a:spcPct val="80000"/>
              </a:lnSpc>
            </a:pPr>
            <a:endParaRPr lang="en-GB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altLang="en-GB"/>
              <a:t>© Imperial College London</a:t>
            </a:r>
            <a:endParaRPr lang="en-GB"/>
          </a:p>
        </p:txBody>
      </p:sp>
      <p:sp>
        <p:nvSpPr>
          <p:cNvPr id="373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/>
              <a:t>Findings</a:t>
            </a:r>
          </a:p>
        </p:txBody>
      </p:sp>
      <p:sp>
        <p:nvSpPr>
          <p:cNvPr id="373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GB" sz="2400"/>
              <a:t>Intimate partner violence was reduced by 55%</a:t>
            </a:r>
          </a:p>
          <a:p>
            <a:pPr>
              <a:buFont typeface="Wingdings" pitchFamily="2" charset="2"/>
              <a:buNone/>
            </a:pPr>
            <a:r>
              <a:rPr lang="en-GB" sz="2400"/>
              <a:t>No effect on unprotected sexual intercourse </a:t>
            </a:r>
          </a:p>
          <a:p>
            <a:pPr>
              <a:buFont typeface="Wingdings" pitchFamily="2" charset="2"/>
              <a:buNone/>
            </a:pPr>
            <a:r>
              <a:rPr lang="en-GB" sz="2400"/>
              <a:t>No effect on HIV incidence</a:t>
            </a:r>
          </a:p>
          <a:p>
            <a:pPr>
              <a:buFont typeface="Wingdings" pitchFamily="2" charset="2"/>
              <a:buNone/>
            </a:pPr>
            <a:endParaRPr lang="en-GB" sz="2400" i="1"/>
          </a:p>
          <a:p>
            <a:pPr>
              <a:buFont typeface="Wingdings" pitchFamily="2" charset="2"/>
              <a:buNone/>
            </a:pPr>
            <a:r>
              <a:rPr lang="en-GB" sz="2400" i="1"/>
              <a:t>“Social and economic development interventions have the potential to alter risk environments and intimate partner violence in SA”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altLang="en-GB"/>
              <a:t>© Imperial College London</a:t>
            </a:r>
            <a:endParaRPr lang="en-GB"/>
          </a:p>
        </p:txBody>
      </p:sp>
      <p:sp>
        <p:nvSpPr>
          <p:cNvPr id="291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Conclusion</a:t>
            </a:r>
          </a:p>
        </p:txBody>
      </p:sp>
      <p:sp>
        <p:nvSpPr>
          <p:cNvPr id="291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Social </a:t>
            </a:r>
            <a:r>
              <a:rPr lang="en-GB" dirty="0"/>
              <a:t>epidemiology can identify determinants at all levels</a:t>
            </a:r>
          </a:p>
          <a:p>
            <a:r>
              <a:rPr lang="en-GB" dirty="0"/>
              <a:t>An </a:t>
            </a:r>
            <a:r>
              <a:rPr lang="en-GB" dirty="0" smtClean="0"/>
              <a:t>eco-social </a:t>
            </a:r>
            <a:r>
              <a:rPr lang="en-GB" dirty="0"/>
              <a:t>approach should link these into explanatory models</a:t>
            </a:r>
          </a:p>
          <a:p>
            <a:r>
              <a:rPr lang="en-GB" dirty="0"/>
              <a:t>Interventions should target major determinants, including global inequalities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altLang="en-GB"/>
              <a:t>© Imperial College London</a:t>
            </a:r>
            <a:endParaRPr lang="en-GB"/>
          </a:p>
        </p:txBody>
      </p:sp>
      <p:sp>
        <p:nvSpPr>
          <p:cNvPr id="205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Social epidemiology</a:t>
            </a:r>
          </a:p>
        </p:txBody>
      </p:sp>
      <p:sp>
        <p:nvSpPr>
          <p:cNvPr id="205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Study of the social distribution and social determinants of states of health</a:t>
            </a:r>
          </a:p>
          <a:p>
            <a:pPr lvl="1"/>
            <a:r>
              <a:rPr lang="en-GB"/>
              <a:t>Explicitly investigates social determinants</a:t>
            </a:r>
          </a:p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altLang="en-GB"/>
              <a:t>© Imperial College London</a:t>
            </a:r>
            <a:endParaRPr lang="en-GB"/>
          </a:p>
        </p:txBody>
      </p:sp>
      <p:sp>
        <p:nvSpPr>
          <p:cNvPr id="363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Reading</a:t>
            </a:r>
          </a:p>
        </p:txBody>
      </p:sp>
      <p:sp>
        <p:nvSpPr>
          <p:cNvPr id="363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>
              <a:lnSpc>
                <a:spcPct val="80000"/>
              </a:lnSpc>
            </a:pPr>
            <a:r>
              <a:rPr lang="en-GB" sz="2000" dirty="0"/>
              <a:t>Krieger N. A glossary for social epidemiology. </a:t>
            </a:r>
            <a:r>
              <a:rPr lang="en-GB" sz="2000" i="1" dirty="0"/>
              <a:t>J </a:t>
            </a:r>
            <a:r>
              <a:rPr lang="en-GB" sz="2000" i="1" dirty="0" err="1"/>
              <a:t>Epidemiol</a:t>
            </a:r>
            <a:r>
              <a:rPr lang="en-GB" sz="2000" i="1" dirty="0"/>
              <a:t> Community Health</a:t>
            </a:r>
            <a:r>
              <a:rPr lang="en-GB" sz="2000" dirty="0"/>
              <a:t> 2001;55:693-700</a:t>
            </a:r>
          </a:p>
          <a:p>
            <a:pPr marL="533400" indent="-533400">
              <a:lnSpc>
                <a:spcPct val="80000"/>
              </a:lnSpc>
            </a:pPr>
            <a:endParaRPr lang="en-GB" sz="2000" dirty="0"/>
          </a:p>
          <a:p>
            <a:pPr marL="533400" indent="-533400">
              <a:lnSpc>
                <a:spcPct val="80000"/>
              </a:lnSpc>
            </a:pPr>
            <a:r>
              <a:rPr lang="en-GB" sz="2000" dirty="0" err="1"/>
              <a:t>Berkman</a:t>
            </a:r>
            <a:r>
              <a:rPr lang="en-GB" sz="2000" dirty="0"/>
              <a:t> LE and </a:t>
            </a:r>
            <a:r>
              <a:rPr lang="en-GB" sz="2000" dirty="0" err="1"/>
              <a:t>Kawachi</a:t>
            </a:r>
            <a:r>
              <a:rPr lang="en-GB" sz="2000" dirty="0"/>
              <a:t> I. Social Epidemiology. Oxford: Oxford University Press, 2000</a:t>
            </a:r>
          </a:p>
          <a:p>
            <a:pPr marL="533400" indent="-533400">
              <a:lnSpc>
                <a:spcPct val="80000"/>
              </a:lnSpc>
            </a:pPr>
            <a:endParaRPr lang="en-GB" sz="2000" dirty="0">
              <a:effectLst/>
            </a:endParaRPr>
          </a:p>
          <a:p>
            <a:pPr marL="533400" indent="-533400">
              <a:lnSpc>
                <a:spcPct val="80000"/>
              </a:lnSpc>
            </a:pPr>
            <a:r>
              <a:rPr lang="en-GB" sz="2000" dirty="0" err="1">
                <a:effectLst/>
              </a:rPr>
              <a:t>Kilmarx</a:t>
            </a:r>
            <a:r>
              <a:rPr lang="en-GB" sz="2000" dirty="0">
                <a:effectLst/>
              </a:rPr>
              <a:t> PH et al. </a:t>
            </a:r>
            <a:r>
              <a:rPr lang="en-GB" sz="2000" dirty="0" err="1">
                <a:effectLst/>
              </a:rPr>
              <a:t>Sociodemographic</a:t>
            </a:r>
            <a:r>
              <a:rPr lang="en-GB" sz="2000" dirty="0">
                <a:effectLst/>
              </a:rPr>
              <a:t> factors and the variation in syphilis rates among US counties, 1984 through 1993: an ecological analysis. Am J Public Health 1997;87:1937-43.</a:t>
            </a:r>
            <a:r>
              <a:rPr lang="en-GB" sz="2000" dirty="0"/>
              <a:t> </a:t>
            </a:r>
          </a:p>
          <a:p>
            <a:pPr marL="533400" indent="-533400">
              <a:lnSpc>
                <a:spcPct val="80000"/>
              </a:lnSpc>
            </a:pPr>
            <a:endParaRPr lang="en-GB" sz="2000" dirty="0">
              <a:effectLst/>
            </a:endParaRPr>
          </a:p>
          <a:p>
            <a:pPr marL="533400" indent="-533400">
              <a:lnSpc>
                <a:spcPct val="80000"/>
              </a:lnSpc>
            </a:pPr>
            <a:r>
              <a:rPr lang="en-GB" sz="2000" dirty="0">
                <a:effectLst/>
              </a:rPr>
              <a:t>Thomas JC et al. The Social ecology of syphilis </a:t>
            </a:r>
            <a:r>
              <a:rPr lang="en-GB" sz="2000" dirty="0" err="1">
                <a:effectLst/>
              </a:rPr>
              <a:t>Sci</a:t>
            </a:r>
            <a:r>
              <a:rPr lang="en-GB" sz="2000" dirty="0">
                <a:effectLst/>
              </a:rPr>
              <a:t> Med 1999; 48: </a:t>
            </a:r>
            <a:r>
              <a:rPr lang="en-GB" sz="2000" dirty="0" smtClean="0">
                <a:effectLst/>
              </a:rPr>
              <a:t>1081-1094</a:t>
            </a:r>
            <a:endParaRPr lang="en-GB" sz="2000" dirty="0"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altLang="en-GB"/>
              <a:t>© Imperial College London</a:t>
            </a:r>
            <a:endParaRPr lang="en-GB"/>
          </a:p>
        </p:txBody>
      </p:sp>
      <p:sp>
        <p:nvSpPr>
          <p:cNvPr id="273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579296" cy="1139825"/>
          </a:xfrm>
        </p:spPr>
        <p:txBody>
          <a:bodyPr/>
          <a:lstStyle/>
          <a:p>
            <a:r>
              <a:rPr lang="en-GB" sz="4000" dirty="0" smtClean="0"/>
              <a:t>Traditional </a:t>
            </a:r>
            <a:r>
              <a:rPr lang="en-GB" sz="4000" dirty="0"/>
              <a:t>approach to epidemiology</a:t>
            </a:r>
          </a:p>
        </p:txBody>
      </p:sp>
      <p:sp>
        <p:nvSpPr>
          <p:cNvPr id="273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Risk factor epidemiology</a:t>
            </a:r>
          </a:p>
          <a:p>
            <a:r>
              <a:rPr lang="en-GB" dirty="0"/>
              <a:t>Individual </a:t>
            </a:r>
            <a:r>
              <a:rPr lang="en-GB" dirty="0" smtClean="0"/>
              <a:t>focus</a:t>
            </a:r>
          </a:p>
          <a:p>
            <a:r>
              <a:rPr lang="en-GB" dirty="0" smtClean="0"/>
              <a:t>Biological characteristics &amp; behaviours</a:t>
            </a:r>
            <a:endParaRPr lang="en-GB" dirty="0"/>
          </a:p>
          <a:p>
            <a:r>
              <a:rPr lang="en-GB" dirty="0" err="1"/>
              <a:t>Sociodemographic</a:t>
            </a:r>
            <a:r>
              <a:rPr lang="en-GB" dirty="0"/>
              <a:t> factors treated as “confounders” rather than explanatory variables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altLang="en-GB"/>
              <a:t>© Imperial College London</a:t>
            </a:r>
            <a:endParaRPr lang="en-GB"/>
          </a:p>
        </p:txBody>
      </p:sp>
      <p:sp>
        <p:nvSpPr>
          <p:cNvPr id="274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Social epidemiology</a:t>
            </a:r>
          </a:p>
        </p:txBody>
      </p:sp>
      <p:sp>
        <p:nvSpPr>
          <p:cNvPr id="274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explores how social conditions give rise to patterns of health and disease in individuals and in populations.</a:t>
            </a:r>
          </a:p>
          <a:p>
            <a:r>
              <a:rPr lang="en-GB"/>
              <a:t>aims to produce multi-level models </a:t>
            </a:r>
          </a:p>
          <a:p>
            <a:pPr lvl="1"/>
            <a:r>
              <a:rPr lang="en-GB"/>
              <a:t>interrelate key determinants at the individual, social group, network and population level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altLang="en-GB"/>
              <a:t>© Imperial College London</a:t>
            </a:r>
            <a:endParaRPr lang="en-GB"/>
          </a:p>
        </p:txBody>
      </p:sp>
      <p:sp>
        <p:nvSpPr>
          <p:cNvPr id="2314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8935"/>
            <a:ext cx="8229600" cy="1139825"/>
          </a:xfrm>
        </p:spPr>
        <p:txBody>
          <a:bodyPr/>
          <a:lstStyle/>
          <a:p>
            <a:r>
              <a:rPr lang="en-GB" sz="4000" dirty="0"/>
              <a:t>Theoretical frameworks for social epidemiology*</a:t>
            </a:r>
          </a:p>
        </p:txBody>
      </p:sp>
      <p:sp>
        <p:nvSpPr>
          <p:cNvPr id="2314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68760"/>
            <a:ext cx="8229600" cy="4525963"/>
          </a:xfrm>
        </p:spPr>
        <p:txBody>
          <a:bodyPr/>
          <a:lstStyle/>
          <a:p>
            <a:r>
              <a:rPr lang="en-GB" dirty="0"/>
              <a:t>Psychosocial</a:t>
            </a:r>
          </a:p>
          <a:p>
            <a:pPr lvl="1"/>
            <a:r>
              <a:rPr lang="en-GB" sz="2200" dirty="0" smtClean="0"/>
              <a:t>Focuses on the health-damaging effects of psychological stress, including despairing circumstances, insurmountable tasks or lack of social support</a:t>
            </a:r>
          </a:p>
          <a:p>
            <a:pPr lvl="2"/>
            <a:r>
              <a:rPr lang="en-GB" sz="2000" dirty="0" smtClean="0"/>
              <a:t>alter susceptibility</a:t>
            </a:r>
          </a:p>
          <a:p>
            <a:pPr lvl="2"/>
            <a:r>
              <a:rPr lang="en-GB" sz="2000" dirty="0" smtClean="0"/>
              <a:t>directly pathogenic by affecting neuroendocrine function</a:t>
            </a:r>
          </a:p>
          <a:p>
            <a:pPr lvl="2"/>
            <a:r>
              <a:rPr lang="en-GB" sz="2000" dirty="0" smtClean="0"/>
              <a:t>induce damaging behaviours</a:t>
            </a:r>
          </a:p>
          <a:p>
            <a:pPr lvl="1"/>
            <a:r>
              <a:rPr lang="en-GB" sz="2400" dirty="0" smtClean="0"/>
              <a:t>“Social capital” &amp; “social cohesion” proposed as population-level psychosocial assets</a:t>
            </a:r>
          </a:p>
          <a:p>
            <a:pPr lvl="2"/>
            <a:r>
              <a:rPr lang="en-GB" sz="2000" dirty="0" smtClean="0"/>
              <a:t>Improve population health by influencing norms &amp; strengthening “civil society”</a:t>
            </a:r>
          </a:p>
          <a:p>
            <a:pPr lvl="2"/>
            <a:r>
              <a:rPr lang="en-GB" sz="2000" dirty="0" smtClean="0"/>
              <a:t>Certain social group formation can cause harm – members &amp; non-members</a:t>
            </a:r>
            <a:endParaRPr lang="en-GB" sz="2000" dirty="0"/>
          </a:p>
        </p:txBody>
      </p:sp>
      <p:sp>
        <p:nvSpPr>
          <p:cNvPr id="231428" name="Text Box 4"/>
          <p:cNvSpPr txBox="1">
            <a:spLocks noChangeArrowheads="1"/>
          </p:cNvSpPr>
          <p:nvPr/>
        </p:nvSpPr>
        <p:spPr bwMode="auto">
          <a:xfrm>
            <a:off x="6084888" y="6237288"/>
            <a:ext cx="2419350" cy="36671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dirty="0"/>
              <a:t>* Nancy Krieger, 2001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Theoretical frameworks for social epidemiology*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altLang="en-GB" smtClean="0"/>
              <a:t>© Imperial College London</a:t>
            </a:r>
            <a:endParaRPr lang="en-GB"/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1844824"/>
            <a:ext cx="8229600" cy="4525963"/>
          </a:xfrm>
        </p:spPr>
        <p:txBody>
          <a:bodyPr/>
          <a:lstStyle/>
          <a:p>
            <a:r>
              <a:rPr lang="en-GB" dirty="0" smtClean="0"/>
              <a:t>Social </a:t>
            </a:r>
            <a:r>
              <a:rPr lang="en-GB" dirty="0"/>
              <a:t>production of disease/ political economy of health</a:t>
            </a:r>
          </a:p>
          <a:p>
            <a:pPr lvl="1"/>
            <a:r>
              <a:rPr lang="en-GB" dirty="0"/>
              <a:t>Focus on macro-level </a:t>
            </a:r>
            <a:r>
              <a:rPr lang="en-GB" dirty="0" smtClean="0"/>
              <a:t>political &amp; economic determinants of health that create, enforce &amp; perpetuate economic &amp; social privilege &amp; inequality </a:t>
            </a:r>
            <a:r>
              <a:rPr lang="en-GB" dirty="0" smtClean="0">
                <a:sym typeface="Symbol"/>
              </a:rPr>
              <a:t> “fundamental” cause of social inequalities in health</a:t>
            </a:r>
            <a:r>
              <a:rPr lang="en-GB" dirty="0" smtClean="0"/>
              <a:t> </a:t>
            </a:r>
          </a:p>
          <a:p>
            <a:pPr lvl="1"/>
            <a:r>
              <a:rPr lang="en-GB" dirty="0" smtClean="0"/>
              <a:t>“ignores” biological</a:t>
            </a: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6084888" y="6237288"/>
            <a:ext cx="2419350" cy="36671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dirty="0"/>
              <a:t>* Nancy Krieger, 2001</a:t>
            </a:r>
          </a:p>
        </p:txBody>
      </p:sp>
    </p:spTree>
    <p:extLst>
      <p:ext uri="{BB962C8B-B14F-4D97-AF65-F5344CB8AC3E}">
        <p14:creationId xmlns:p14="http://schemas.microsoft.com/office/powerpoint/2010/main" val="14648553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altLang="en-GB"/>
              <a:t>© Imperial College London</a:t>
            </a:r>
            <a:endParaRPr lang="en-GB"/>
          </a:p>
        </p:txBody>
      </p:sp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“</a:t>
            </a:r>
            <a:r>
              <a:rPr lang="en-GB" dirty="0" err="1"/>
              <a:t>Ecosocial</a:t>
            </a:r>
            <a:r>
              <a:rPr lang="en-GB" dirty="0"/>
              <a:t>” approach</a:t>
            </a:r>
          </a:p>
        </p:txBody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412776"/>
            <a:ext cx="8229600" cy="4525963"/>
          </a:xfrm>
        </p:spPr>
        <p:txBody>
          <a:bodyPr/>
          <a:lstStyle/>
          <a:p>
            <a:r>
              <a:rPr lang="en-GB" dirty="0" smtClean="0"/>
              <a:t>Aims to integrate social and biological reasoning and a dynamic historical and ecological perspective in multi-level  frameworks that explain population distributions of disease &amp; social inequalities in health</a:t>
            </a:r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6084888" y="6237288"/>
            <a:ext cx="2419350" cy="36671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dirty="0"/>
              <a:t>* Nancy Krieger, 2001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39825"/>
          </a:xfrm>
        </p:spPr>
        <p:txBody>
          <a:bodyPr/>
          <a:lstStyle/>
          <a:p>
            <a:r>
              <a:rPr lang="en-GB" dirty="0"/>
              <a:t>“</a:t>
            </a:r>
            <a:r>
              <a:rPr lang="en-GB" dirty="0" err="1"/>
              <a:t>Ecosocial</a:t>
            </a:r>
            <a:r>
              <a:rPr lang="en-GB" dirty="0"/>
              <a:t>” approach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3317"/>
            <a:ext cx="8229600" cy="4525963"/>
          </a:xfrm>
        </p:spPr>
        <p:txBody>
          <a:bodyPr/>
          <a:lstStyle/>
          <a:p>
            <a:r>
              <a:rPr lang="en-GB" dirty="0"/>
              <a:t>Develops concepts of </a:t>
            </a:r>
          </a:p>
          <a:p>
            <a:pPr lvl="1"/>
            <a:r>
              <a:rPr lang="en-GB" b="1" dirty="0" smtClean="0"/>
              <a:t>Embodiment </a:t>
            </a:r>
            <a:r>
              <a:rPr lang="en-GB" dirty="0" smtClean="0"/>
              <a:t>– how we literally incorporate, biologically, the material &amp; social world in which we live, from in utero to death</a:t>
            </a:r>
            <a:endParaRPr lang="en-GB" dirty="0"/>
          </a:p>
          <a:p>
            <a:pPr lvl="1"/>
            <a:r>
              <a:rPr lang="en-GB" b="1" dirty="0"/>
              <a:t>Pathways of </a:t>
            </a:r>
            <a:r>
              <a:rPr lang="en-GB" b="1" dirty="0" smtClean="0"/>
              <a:t>embodiment</a:t>
            </a:r>
            <a:r>
              <a:rPr lang="en-GB" dirty="0" smtClean="0"/>
              <a:t> – structured by:</a:t>
            </a:r>
          </a:p>
          <a:p>
            <a:pPr lvl="2"/>
            <a:r>
              <a:rPr lang="en-GB" dirty="0" smtClean="0"/>
              <a:t>Societal arrangements of power &amp; property &amp; patterns of production, consumption &amp; reproduction</a:t>
            </a:r>
          </a:p>
          <a:p>
            <a:pPr lvl="2"/>
            <a:r>
              <a:rPr lang="en-GB" dirty="0" smtClean="0"/>
              <a:t>Constraints and possibilities of our biology, as shaped by our species evolution, our ecological context &amp; our individual histories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altLang="en-GB" smtClean="0"/>
              <a:t>© Imperial College London</a:t>
            </a:r>
            <a:endParaRPr lang="en-GB"/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6084888" y="6237288"/>
            <a:ext cx="2419350" cy="36671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dirty="0"/>
              <a:t>* Nancy Krieger, 2001</a:t>
            </a:r>
          </a:p>
        </p:txBody>
      </p:sp>
    </p:spTree>
    <p:extLst>
      <p:ext uri="{BB962C8B-B14F-4D97-AF65-F5344CB8AC3E}">
        <p14:creationId xmlns:p14="http://schemas.microsoft.com/office/powerpoint/2010/main" val="3942871978"/>
      </p:ext>
    </p:extLst>
  </p:cSld>
  <p:clrMapOvr>
    <a:masterClrMapping/>
  </p:clrMapOvr>
</p:sld>
</file>

<file path=ppt/theme/theme1.xml><?xml version="1.0" encoding="utf-8"?>
<a:theme xmlns:a="http://schemas.openxmlformats.org/drawingml/2006/main" name="Ripple">
  <a:themeElements>
    <a:clrScheme name="Ripple 3">
      <a:dk1>
        <a:srgbClr val="008AE8"/>
      </a:dk1>
      <a:lt1>
        <a:srgbClr val="FFFFFF"/>
      </a:lt1>
      <a:dk2>
        <a:srgbClr val="0068AE"/>
      </a:dk2>
      <a:lt2>
        <a:srgbClr val="CCECFF"/>
      </a:lt2>
      <a:accent1>
        <a:srgbClr val="009999"/>
      </a:accent1>
      <a:accent2>
        <a:srgbClr val="0088E4"/>
      </a:accent2>
      <a:accent3>
        <a:srgbClr val="AAB9D3"/>
      </a:accent3>
      <a:accent4>
        <a:srgbClr val="DADADA"/>
      </a:accent4>
      <a:accent5>
        <a:srgbClr val="AACACA"/>
      </a:accent5>
      <a:accent6>
        <a:srgbClr val="007BCF"/>
      </a:accent6>
      <a:hlink>
        <a:srgbClr val="99FF99"/>
      </a:hlink>
      <a:folHlink>
        <a:srgbClr val="AFE1FF"/>
      </a:folHlink>
    </a:clrScheme>
    <a:fontScheme name="Rippl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Ripple 1">
        <a:dk1>
          <a:srgbClr val="2B2B85"/>
        </a:dk1>
        <a:lt1>
          <a:srgbClr val="FFFFFF"/>
        </a:lt1>
        <a:dk2>
          <a:srgbClr val="00254A"/>
        </a:dk2>
        <a:lt2>
          <a:srgbClr val="C0C0C0"/>
        </a:lt2>
        <a:accent1>
          <a:srgbClr val="0099FF"/>
        </a:accent1>
        <a:accent2>
          <a:srgbClr val="006699"/>
        </a:accent2>
        <a:accent3>
          <a:srgbClr val="AAACB1"/>
        </a:accent3>
        <a:accent4>
          <a:srgbClr val="DADADA"/>
        </a:accent4>
        <a:accent5>
          <a:srgbClr val="AACAFF"/>
        </a:accent5>
        <a:accent6>
          <a:srgbClr val="005C8A"/>
        </a:accent6>
        <a:hlink>
          <a:srgbClr val="99CCFF"/>
        </a:hlink>
        <a:folHlink>
          <a:srgbClr val="8F8FB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2">
        <a:dk1>
          <a:srgbClr val="3B4B5D"/>
        </a:dk1>
        <a:lt1>
          <a:srgbClr val="FFFFFF"/>
        </a:lt1>
        <a:dk2>
          <a:srgbClr val="466886"/>
        </a:dk2>
        <a:lt2>
          <a:srgbClr val="CCECFF"/>
        </a:lt2>
        <a:accent1>
          <a:srgbClr val="6D9D97"/>
        </a:accent1>
        <a:accent2>
          <a:srgbClr val="53718C"/>
        </a:accent2>
        <a:accent3>
          <a:srgbClr val="B0B9C3"/>
        </a:accent3>
        <a:accent4>
          <a:srgbClr val="DADADA"/>
        </a:accent4>
        <a:accent5>
          <a:srgbClr val="BACCC9"/>
        </a:accent5>
        <a:accent6>
          <a:srgbClr val="4A667E"/>
        </a:accent6>
        <a:hlink>
          <a:srgbClr val="99CCFF"/>
        </a:hlink>
        <a:folHlink>
          <a:srgbClr val="A97CF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3">
        <a:dk1>
          <a:srgbClr val="008AE8"/>
        </a:dk1>
        <a:lt1>
          <a:srgbClr val="FFFFFF"/>
        </a:lt1>
        <a:dk2>
          <a:srgbClr val="0068AE"/>
        </a:dk2>
        <a:lt2>
          <a:srgbClr val="CCECFF"/>
        </a:lt2>
        <a:accent1>
          <a:srgbClr val="009999"/>
        </a:accent1>
        <a:accent2>
          <a:srgbClr val="0088E4"/>
        </a:accent2>
        <a:accent3>
          <a:srgbClr val="AAB9D3"/>
        </a:accent3>
        <a:accent4>
          <a:srgbClr val="DADADA"/>
        </a:accent4>
        <a:accent5>
          <a:srgbClr val="AACACA"/>
        </a:accent5>
        <a:accent6>
          <a:srgbClr val="007BCF"/>
        </a:accent6>
        <a:hlink>
          <a:srgbClr val="99FF99"/>
        </a:hlink>
        <a:folHlink>
          <a:srgbClr val="AFE1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4">
        <a:dk1>
          <a:srgbClr val="9B69FF"/>
        </a:dk1>
        <a:lt1>
          <a:srgbClr val="FFFFFF"/>
        </a:lt1>
        <a:dk2>
          <a:srgbClr val="666699"/>
        </a:dk2>
        <a:lt2>
          <a:srgbClr val="D9D9FF"/>
        </a:lt2>
        <a:accent1>
          <a:srgbClr val="66CCFF"/>
        </a:accent1>
        <a:accent2>
          <a:srgbClr val="9966FF"/>
        </a:accent2>
        <a:accent3>
          <a:srgbClr val="B8B8CA"/>
        </a:accent3>
        <a:accent4>
          <a:srgbClr val="DADADA"/>
        </a:accent4>
        <a:accent5>
          <a:srgbClr val="B8E2FF"/>
        </a:accent5>
        <a:accent6>
          <a:srgbClr val="8A5CE7"/>
        </a:accent6>
        <a:hlink>
          <a:srgbClr val="0099CC"/>
        </a:hlink>
        <a:folHlink>
          <a:srgbClr val="0033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5">
        <a:dk1>
          <a:srgbClr val="008080"/>
        </a:dk1>
        <a:lt1>
          <a:srgbClr val="FFFFFF"/>
        </a:lt1>
        <a:dk2>
          <a:srgbClr val="006666"/>
        </a:dk2>
        <a:lt2>
          <a:srgbClr val="FFFFCC"/>
        </a:lt2>
        <a:accent1>
          <a:srgbClr val="0099FF"/>
        </a:accent1>
        <a:accent2>
          <a:srgbClr val="008080"/>
        </a:accent2>
        <a:accent3>
          <a:srgbClr val="AAB8B8"/>
        </a:accent3>
        <a:accent4>
          <a:srgbClr val="DADADA"/>
        </a:accent4>
        <a:accent5>
          <a:srgbClr val="AACAFF"/>
        </a:accent5>
        <a:accent6>
          <a:srgbClr val="007373"/>
        </a:accent6>
        <a:hlink>
          <a:srgbClr val="1ACE9F"/>
        </a:hlink>
        <a:folHlink>
          <a:srgbClr val="A5B5C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6">
        <a:dk1>
          <a:srgbClr val="CDD9D1"/>
        </a:dk1>
        <a:lt1>
          <a:srgbClr val="FFFFFF"/>
        </a:lt1>
        <a:dk2>
          <a:srgbClr val="A3BBA9"/>
        </a:dk2>
        <a:lt2>
          <a:srgbClr val="007D80"/>
        </a:lt2>
        <a:accent1>
          <a:srgbClr val="9CA8A4"/>
        </a:accent1>
        <a:accent2>
          <a:srgbClr val="CBD7CE"/>
        </a:accent2>
        <a:accent3>
          <a:srgbClr val="CEDAD1"/>
        </a:accent3>
        <a:accent4>
          <a:srgbClr val="DADADA"/>
        </a:accent4>
        <a:accent5>
          <a:srgbClr val="CBD1CF"/>
        </a:accent5>
        <a:accent6>
          <a:srgbClr val="B8C3BA"/>
        </a:accent6>
        <a:hlink>
          <a:srgbClr val="0099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7">
        <a:dk1>
          <a:srgbClr val="686B5D"/>
        </a:dk1>
        <a:lt1>
          <a:srgbClr val="DCDAD0"/>
        </a:lt1>
        <a:dk2>
          <a:srgbClr val="525040"/>
        </a:dk2>
        <a:lt2>
          <a:srgbClr val="D3D2A6"/>
        </a:lt2>
        <a:accent1>
          <a:srgbClr val="5D8770"/>
        </a:accent1>
        <a:accent2>
          <a:srgbClr val="686B5D"/>
        </a:accent2>
        <a:accent3>
          <a:srgbClr val="B3B3AF"/>
        </a:accent3>
        <a:accent4>
          <a:srgbClr val="BCBAB1"/>
        </a:accent4>
        <a:accent5>
          <a:srgbClr val="B6C3BB"/>
        </a:accent5>
        <a:accent6>
          <a:srgbClr val="5E6053"/>
        </a:accent6>
        <a:hlink>
          <a:srgbClr val="85B7A9"/>
        </a:hlink>
        <a:folHlink>
          <a:srgbClr val="B8936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8">
        <a:dk1>
          <a:srgbClr val="000000"/>
        </a:dk1>
        <a:lt1>
          <a:srgbClr val="EAEAEA"/>
        </a:lt1>
        <a:dk2>
          <a:srgbClr val="000000"/>
        </a:dk2>
        <a:lt2>
          <a:srgbClr val="B2B2B2"/>
        </a:lt2>
        <a:accent1>
          <a:srgbClr val="A4BCC4"/>
        </a:accent1>
        <a:accent2>
          <a:srgbClr val="FFFFFF"/>
        </a:accent2>
        <a:accent3>
          <a:srgbClr val="F3F3F3"/>
        </a:accent3>
        <a:accent4>
          <a:srgbClr val="000000"/>
        </a:accent4>
        <a:accent5>
          <a:srgbClr val="CFDADE"/>
        </a:accent5>
        <a:accent6>
          <a:srgbClr val="E7E7E7"/>
        </a:accent6>
        <a:hlink>
          <a:srgbClr val="0066FF"/>
        </a:hlink>
        <a:folHlink>
          <a:srgbClr val="00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ipple 9">
        <a:dk1>
          <a:srgbClr val="000000"/>
        </a:dk1>
        <a:lt1>
          <a:srgbClr val="D7D1B9"/>
        </a:lt1>
        <a:dk2>
          <a:srgbClr val="B39257"/>
        </a:dk2>
        <a:lt2>
          <a:srgbClr val="B1A887"/>
        </a:lt2>
        <a:accent1>
          <a:srgbClr val="FFCC66"/>
        </a:accent1>
        <a:accent2>
          <a:srgbClr val="E6E3AC"/>
        </a:accent2>
        <a:accent3>
          <a:srgbClr val="E8E5D9"/>
        </a:accent3>
        <a:accent4>
          <a:srgbClr val="000000"/>
        </a:accent4>
        <a:accent5>
          <a:srgbClr val="FFE2B8"/>
        </a:accent5>
        <a:accent6>
          <a:srgbClr val="D0CE9B"/>
        </a:accent6>
        <a:hlink>
          <a:srgbClr val="666633"/>
        </a:hlink>
        <a:folHlink>
          <a:srgbClr val="9C98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Ripple</Template>
  <TotalTime>10543</TotalTime>
  <Words>1437</Words>
  <Application>Microsoft Office PowerPoint</Application>
  <PresentationFormat>On-screen Show (4:3)</PresentationFormat>
  <Paragraphs>269</Paragraphs>
  <Slides>30</Slides>
  <Notes>27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Ripple</vt:lpstr>
      <vt:lpstr>BSc global health: introduction to social epidemiology</vt:lpstr>
      <vt:lpstr>Outline</vt:lpstr>
      <vt:lpstr>Social epidemiology</vt:lpstr>
      <vt:lpstr>Traditional approach to epidemiology</vt:lpstr>
      <vt:lpstr>Social epidemiology</vt:lpstr>
      <vt:lpstr>Theoretical frameworks for social epidemiology*</vt:lpstr>
      <vt:lpstr>Theoretical frameworks for social epidemiology*</vt:lpstr>
      <vt:lpstr>“Ecosocial” approach</vt:lpstr>
      <vt:lpstr>“Ecosocial” approach</vt:lpstr>
      <vt:lpstr>“Ecosocial” approach</vt:lpstr>
      <vt:lpstr>Traditional ecological model of (infectious) disease</vt:lpstr>
      <vt:lpstr>Traditional ecological model of (infectious) disease</vt:lpstr>
      <vt:lpstr>Traditional ecological model of (infectious) disease</vt:lpstr>
      <vt:lpstr>Traditional ecological model of (infectious) disease</vt:lpstr>
      <vt:lpstr> Limits of the (old) ecological model </vt:lpstr>
      <vt:lpstr>Example</vt:lpstr>
      <vt:lpstr>Example: the pathways - 1</vt:lpstr>
      <vt:lpstr>Example: the pathways - 2</vt:lpstr>
      <vt:lpstr>Example: the pathways - 3</vt:lpstr>
      <vt:lpstr>Example: the pathways - 4</vt:lpstr>
      <vt:lpstr>Example: the pathways - 5</vt:lpstr>
      <vt:lpstr>Example: the pathways - 6</vt:lpstr>
      <vt:lpstr>Example: the ecosocial conclusion</vt:lpstr>
      <vt:lpstr>Social ecology of syphilis*</vt:lpstr>
      <vt:lpstr>Further investigation of 11 counties*</vt:lpstr>
      <vt:lpstr>PowerPoint Presentation</vt:lpstr>
      <vt:lpstr>Microfinance for AIDS and Gender Equality (IMAGE)</vt:lpstr>
      <vt:lpstr>Findings</vt:lpstr>
      <vt:lpstr>Conclusion</vt:lpstr>
      <vt:lpstr>Reading</vt:lpstr>
    </vt:vector>
  </TitlesOfParts>
  <Company>Imperial College London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Sexual networks and the prevention of HIV/STI</dc:title>
  <dc:creator>Helen Ward</dc:creator>
  <cp:lastModifiedBy>Shiel, Nuala</cp:lastModifiedBy>
  <cp:revision>223</cp:revision>
  <cp:lastPrinted>2013-01-07T17:03:32Z</cp:lastPrinted>
  <dcterms:created xsi:type="dcterms:W3CDTF">2005-04-06T21:03:21Z</dcterms:created>
  <dcterms:modified xsi:type="dcterms:W3CDTF">2013-01-10T12:19:21Z</dcterms:modified>
</cp:coreProperties>
</file>