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3D5F-88E9-4468-9274-7FE8B5C74D0B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FAE6-4D04-4785-81AE-2C6386C4C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8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2222" indent="-277778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1110" indent="-22222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55554" indent="-22222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99999" indent="-22222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44443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88887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33331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77775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951725-F35D-4B58-A645-08CA30B4D648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Variable sizes</a:t>
            </a:r>
          </a:p>
          <a:p>
            <a:r>
              <a:rPr lang="en-GB" smtClean="0"/>
              <a:t>Key change = it will be your GP across the table  making difficult funding decisions</a:t>
            </a:r>
          </a:p>
          <a:p>
            <a:r>
              <a:rPr lang="en-GB" smtClean="0"/>
              <a:t>Will they have the skills in house</a:t>
            </a:r>
          </a:p>
          <a:p>
            <a:r>
              <a:rPr lang="en-GB" smtClean="0"/>
              <a:t>Have regard to HWBs? What does that mean? HWB can veto service reconfiguration</a:t>
            </a: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2222" indent="-277778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1110" indent="-22222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55554" indent="-22222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99999" indent="-222222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44443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88887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33331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77775" indent="-22222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200"/>
              <a:t>30/04/2012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3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6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0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63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1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1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19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1F2F-59B3-4CDB-900C-6DF521CBDA48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2D07-E140-47D7-B922-40FEFB14C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1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Primary Care </a:t>
            </a:r>
            <a:br>
              <a:rPr lang="en-GB" sz="5400" dirty="0" smtClean="0">
                <a:latin typeface="Arial" pitchFamily="34" charset="0"/>
                <a:cs typeface="Arial" pitchFamily="34" charset="0"/>
              </a:rPr>
            </a:br>
            <a:r>
              <a:rPr lang="en-GB" sz="5400" dirty="0" smtClean="0">
                <a:latin typeface="Arial" pitchFamily="34" charset="0"/>
                <a:cs typeface="Arial" pitchFamily="34" charset="0"/>
              </a:rPr>
              <a:t>Small Group Exercises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6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Opportunities for the next phase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eaLnBrk="1" hangingPunct="1"/>
            <a:r>
              <a:rPr lang="en-GB" dirty="0" smtClean="0"/>
              <a:t>For CCGs to use their combination of clinical expertise and real financial control to design and enact new forms of care</a:t>
            </a:r>
          </a:p>
          <a:p>
            <a:pPr marL="0" indent="0" eaLnBrk="1" hangingPunct="1"/>
            <a:r>
              <a:rPr lang="en-GB" dirty="0" smtClean="0"/>
              <a:t>For CCGs to have standing and influence that eluded PCTs</a:t>
            </a:r>
          </a:p>
          <a:p>
            <a:pPr marL="0" indent="0" eaLnBrk="1" hangingPunct="1"/>
            <a:r>
              <a:rPr lang="en-GB" dirty="0" smtClean="0"/>
              <a:t>For CCGs to use their clinical leadership to influence a range of local providers to develop integrated care</a:t>
            </a:r>
          </a:p>
          <a:p>
            <a:pPr marL="0" indent="0" eaLnBrk="1" hangingPunct="1"/>
            <a:r>
              <a:rPr lang="en-GB" dirty="0" smtClean="0"/>
              <a:t>For CCGs to be much stronger and more visible local commissioners</a:t>
            </a:r>
          </a:p>
          <a:p>
            <a:pPr marL="0" indent="0" eaLnBrk="1" hangingPunct="1"/>
            <a:r>
              <a:rPr lang="en-GB" dirty="0" smtClean="0"/>
              <a:t>For the NHS Outcomes Framework to act as an important benchmark of commissioning performance </a:t>
            </a:r>
          </a:p>
        </p:txBody>
      </p:sp>
    </p:spTree>
    <p:extLst>
      <p:ext uri="{BB962C8B-B14F-4D97-AF65-F5344CB8AC3E}">
        <p14:creationId xmlns:p14="http://schemas.microsoft.com/office/powerpoint/2010/main" val="21747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To </a:t>
            </a:r>
            <a:r>
              <a:rPr lang="en-GB" dirty="0"/>
              <a:t>consider the advantages and disadvantages of the Brazilian primary care model.</a:t>
            </a:r>
          </a:p>
          <a:p>
            <a:pPr lvl="0"/>
            <a:r>
              <a:rPr lang="en-GB" dirty="0"/>
              <a:t>To consider what attributes of the Brazilian healthcare system could be adopted by other healthcare system, and what barriers to adoption might be.</a:t>
            </a:r>
          </a:p>
          <a:p>
            <a:pPr lvl="0"/>
            <a:r>
              <a:rPr lang="en-GB" dirty="0" smtClean="0"/>
              <a:t>To consider the implications of the NHS reforms to primary care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82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Exercise one: </a:t>
            </a:r>
            <a:br>
              <a:rPr lang="en-GB" b="1" dirty="0" smtClean="0"/>
            </a:br>
            <a:r>
              <a:rPr lang="en-GB" b="1" dirty="0" smtClean="0"/>
              <a:t>The Brazilian Primary Care system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Read </a:t>
            </a:r>
            <a:r>
              <a:rPr lang="en-GB" b="1" dirty="0"/>
              <a:t>the paper: Harris M. Integrating Primary Care and Public Health- Learning from the Brazilian way.</a:t>
            </a:r>
            <a:endParaRPr lang="en-GB" dirty="0"/>
          </a:p>
          <a:p>
            <a:r>
              <a:rPr lang="en-GB" dirty="0"/>
              <a:t>Questions for discussion in small groups.</a:t>
            </a:r>
          </a:p>
          <a:p>
            <a:pPr lvl="1"/>
            <a:r>
              <a:rPr lang="en-GB" dirty="0"/>
              <a:t>Describe the Brazilian Primary Care system.</a:t>
            </a:r>
          </a:p>
          <a:p>
            <a:pPr lvl="1"/>
            <a:r>
              <a:rPr lang="en-GB" dirty="0"/>
              <a:t>Do you think this is article a fair and representative view of the Brazilian primary care model?</a:t>
            </a:r>
          </a:p>
          <a:p>
            <a:pPr lvl="1"/>
            <a:r>
              <a:rPr lang="en-GB" dirty="0"/>
              <a:t>What lessons for primary care in the UK (or other developed countries) can be learned from the Brazilian model?</a:t>
            </a:r>
          </a:p>
          <a:p>
            <a:pPr lvl="1"/>
            <a:r>
              <a:rPr lang="en-GB" dirty="0"/>
              <a:t>What would happen if you tried to introduce this sort of model in the UK? What barriers do you think you would encounter?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8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/>
              <a:t>Exercise 2: </a:t>
            </a:r>
            <a:br>
              <a:rPr lang="en-GB" sz="3600" b="1" dirty="0" smtClean="0"/>
            </a:br>
            <a:r>
              <a:rPr lang="en-GB" sz="3600" b="1" dirty="0" smtClean="0"/>
              <a:t>Designing a primary care system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5400" b="1" dirty="0" smtClean="0"/>
              <a:t>Read the Chapter on Primary Care from the Global Health Watch Document </a:t>
            </a:r>
          </a:p>
          <a:p>
            <a:pPr marL="0" indent="0">
              <a:buNone/>
            </a:pPr>
            <a:endParaRPr lang="en-GB" sz="6200" b="1" dirty="0"/>
          </a:p>
          <a:p>
            <a:pPr marL="0" indent="0">
              <a:buNone/>
            </a:pPr>
            <a:r>
              <a:rPr lang="en-GB" sz="6200" b="1" dirty="0" smtClean="0"/>
              <a:t>Questions </a:t>
            </a:r>
            <a:r>
              <a:rPr lang="en-GB" sz="6200" b="1" dirty="0"/>
              <a:t>for discussion in small groups.</a:t>
            </a:r>
          </a:p>
          <a:p>
            <a:r>
              <a:rPr lang="en-GB" sz="6200" dirty="0" smtClean="0"/>
              <a:t>Look </a:t>
            </a:r>
            <a:r>
              <a:rPr lang="en-GB" sz="6200" dirty="0"/>
              <a:t>at the example of Rwanda (beginning at the bottom of page 52), and how it developed its primary care system.</a:t>
            </a:r>
          </a:p>
          <a:p>
            <a:r>
              <a:rPr lang="en-GB" sz="6200" dirty="0"/>
              <a:t>The current healthcare minister in Rwanda is Dr </a:t>
            </a:r>
            <a:r>
              <a:rPr lang="en-GB" sz="6200" dirty="0" err="1"/>
              <a:t>Anges</a:t>
            </a:r>
            <a:r>
              <a:rPr lang="en-GB" sz="6200" dirty="0"/>
              <a:t> </a:t>
            </a:r>
            <a:r>
              <a:rPr lang="en-GB" sz="6200" dirty="0" err="1"/>
              <a:t>Binagwaho</a:t>
            </a:r>
            <a:r>
              <a:rPr lang="en-GB" sz="6200" dirty="0"/>
              <a:t>- until recently a practicing clinician. When she took office, first as permanent secretary for health, then as health minter, she faced a massive challenge, with a damaged health system, small budget, multiple external stakeholders’ trying to run external programmes and a significant shortage of skilled clinical staff. Imagine you were in her position. </a:t>
            </a:r>
          </a:p>
          <a:p>
            <a:r>
              <a:rPr lang="en-GB" sz="6200" dirty="0"/>
              <a:t>Imagine you were in her role in 2000, having recently taken control of the Department of Health. </a:t>
            </a:r>
          </a:p>
          <a:p>
            <a:pPr lvl="1"/>
            <a:r>
              <a:rPr lang="en-GB" sz="6200" dirty="0"/>
              <a:t>How would you go about planning a national primary care system?</a:t>
            </a:r>
          </a:p>
          <a:p>
            <a:pPr lvl="1"/>
            <a:r>
              <a:rPr lang="en-GB" sz="6200" dirty="0"/>
              <a:t>What would be your priorities in terms of clinical services?</a:t>
            </a:r>
          </a:p>
          <a:p>
            <a:pPr lvl="1"/>
            <a:r>
              <a:rPr lang="en-GB" sz="6200" dirty="0"/>
              <a:t>What structural design would you use (how would you balance vertical and horizontal programmes)?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31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reference: Facts about Rwanda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There </a:t>
            </a:r>
            <a:r>
              <a:rPr lang="en-GB" dirty="0"/>
              <a:t>is a population of 9.7 million. GDP per capita is $1500. The population is young: an estimated 42.7% are under the age of 15, and 97.5% are under 65. The annual birth rate is estimated at 40.2 births per 1,000 inhabitants, and the death rate at 14.9.</a:t>
            </a:r>
            <a:r>
              <a:rPr lang="en-GB" baseline="30000" dirty="0"/>
              <a:t> </a:t>
            </a:r>
            <a:r>
              <a:rPr lang="en-GB" dirty="0"/>
              <a:t>The life expectancy is 56.8 years. An estimated 7.3% of urban dwellers and 2.2% of rural dwellers, aged between 15 and 49, are HIV positive. The country's literacy rate, defined as those aged 15 or over who can read and write, was 71% in 2009. There are chronic issues of retention of health care workers. As an example of the skills shortage, at present you have one neurosurgeon and  three cardiologists registered nationally.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92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896938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 smtClean="0"/>
              <a:t>Discussion: NHS primary care reforms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1" hangingPunct="1"/>
            <a:r>
              <a:rPr lang="en-GB" smtClean="0"/>
              <a:t>Devolution of power: Clinical commissioning groups to assume some 60% of NHS purchasing from 2013</a:t>
            </a:r>
          </a:p>
          <a:p>
            <a:pPr marL="0" indent="0" eaLnBrk="1" hangingPunct="1"/>
            <a:r>
              <a:rPr lang="en-GB" smtClean="0"/>
              <a:t>CCGs will account to a new NHS Commissioning Board, which will authorise them as ‘fit and ready’ to commission</a:t>
            </a:r>
          </a:p>
          <a:p>
            <a:pPr marL="0" indent="0" eaLnBrk="1" hangingPunct="1"/>
            <a:r>
              <a:rPr lang="en-GB" smtClean="0"/>
              <a:t>NHSCB will operate out of regional offices &amp; local area teams (LATs)</a:t>
            </a:r>
          </a:p>
          <a:p>
            <a:pPr marL="0" indent="0" eaLnBrk="1" hangingPunct="1"/>
            <a:r>
              <a:rPr lang="en-GB" smtClean="0"/>
              <a:t>PCTs &amp; SHAs abolished </a:t>
            </a:r>
          </a:p>
          <a:p>
            <a:pPr marL="0" indent="0" eaLnBrk="1" hangingPunct="1"/>
            <a:r>
              <a:rPr lang="en-GB" smtClean="0"/>
              <a:t>Commissioning Board will also commission services directly – primary care, specialised services</a:t>
            </a:r>
          </a:p>
          <a:p>
            <a:pPr marL="0" indent="0" eaLnBrk="1" hangingPunct="1"/>
            <a:r>
              <a:rPr lang="en-GB" smtClean="0"/>
              <a:t>Commissioning will take place within (and be measured against) a new NHS 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35081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institutions</a:t>
            </a:r>
            <a:endParaRPr lang="en-GB" smtClean="0"/>
          </a:p>
        </p:txBody>
      </p:sp>
      <p:pic>
        <p:nvPicPr>
          <p:cNvPr id="12291" name="Picture 3" descr="NHS new structure_bef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r="23470"/>
          <a:stretch>
            <a:fillRect/>
          </a:stretch>
        </p:blipFill>
        <p:spPr bwMode="auto">
          <a:xfrm>
            <a:off x="250825" y="1844675"/>
            <a:ext cx="34575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HS new structure_fu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r="23653"/>
          <a:stretch>
            <a:fillRect/>
          </a:stretch>
        </p:blipFill>
        <p:spPr bwMode="auto">
          <a:xfrm>
            <a:off x="4787900" y="1844675"/>
            <a:ext cx="34559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ight Arrow 5"/>
          <p:cNvSpPr>
            <a:spLocks noChangeArrowheads="1"/>
          </p:cNvSpPr>
          <p:nvPr/>
        </p:nvSpPr>
        <p:spPr bwMode="auto">
          <a:xfrm>
            <a:off x="3779838" y="378936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250825" y="6237288"/>
            <a:ext cx="5014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/>
              <a:t>Cost of reorganisation: £1.3 billion?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1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Clinical Commissioning Groups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850" y="1916113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sz="2400" smtClean="0"/>
              <a:t>The main commissioning unit in the NHS, replace PCTs (NHSCB to commission specialist services)</a:t>
            </a:r>
          </a:p>
          <a:p>
            <a:pPr eaLnBrk="1" hangingPunct="1"/>
            <a:r>
              <a:rPr lang="en-GB" sz="2400" smtClean="0"/>
              <a:t>All GPs must be members of a CCG</a:t>
            </a:r>
          </a:p>
          <a:p>
            <a:pPr eaLnBrk="1" hangingPunct="1"/>
            <a:r>
              <a:rPr lang="en-GB" sz="2400" smtClean="0"/>
              <a:t>Premise: clinicians will be driving decision making in the NHS</a:t>
            </a:r>
          </a:p>
          <a:p>
            <a:pPr eaLnBrk="1" hangingPunct="1"/>
            <a:r>
              <a:rPr lang="en-GB" sz="2400" smtClean="0"/>
              <a:t>GPs will need to make rationing decisions</a:t>
            </a:r>
          </a:p>
          <a:p>
            <a:pPr eaLnBrk="1" hangingPunct="1"/>
            <a:r>
              <a:rPr lang="en-GB" sz="2400" smtClean="0"/>
              <a:t>Must ‘have regard to’ HWBs</a:t>
            </a:r>
          </a:p>
          <a:p>
            <a:pPr eaLnBrk="1" hangingPunct="1"/>
            <a:r>
              <a:rPr lang="en-GB" sz="2400" smtClean="0"/>
              <a:t>Able to buy in support from Commissioning Support Services</a:t>
            </a:r>
          </a:p>
          <a:p>
            <a:pPr eaLnBrk="1" hangingPunct="1"/>
            <a:r>
              <a:rPr lang="en-GB" sz="2400" smtClean="0"/>
              <a:t>Have a duty to enable integration but must avoid anti-competitive behaviour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11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challenges facing new CCGs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Organisational development</a:t>
            </a:r>
          </a:p>
          <a:p>
            <a:r>
              <a:rPr lang="en-GB" dirty="0" smtClean="0"/>
              <a:t>Identifying skills gaps &amp; buying in support to fill them</a:t>
            </a:r>
          </a:p>
          <a:p>
            <a:r>
              <a:rPr lang="en-GB" dirty="0" smtClean="0"/>
              <a:t>Managing tight budgets &amp; rationing care</a:t>
            </a:r>
          </a:p>
          <a:p>
            <a:r>
              <a:rPr lang="en-GB" dirty="0" smtClean="0"/>
              <a:t>Coping with the workload</a:t>
            </a:r>
          </a:p>
          <a:p>
            <a:r>
              <a:rPr lang="en-GB" dirty="0" smtClean="0"/>
              <a:t>Influencing powerful providers where previous commissioners have failed</a:t>
            </a:r>
          </a:p>
          <a:p>
            <a:r>
              <a:rPr lang="en-GB" dirty="0" smtClean="0"/>
              <a:t>Navigating integration/competition policy appropriately</a:t>
            </a:r>
          </a:p>
          <a:p>
            <a:r>
              <a:rPr lang="en-GB" dirty="0" smtClean="0"/>
              <a:t>Keeping GP members on board</a:t>
            </a:r>
          </a:p>
          <a:p>
            <a:r>
              <a:rPr lang="en-GB" dirty="0" smtClean="0"/>
              <a:t>Coping with wider system flux (new structures &amp; regulatory frameworks): will the NHSCB ‘let go’?</a:t>
            </a:r>
          </a:p>
        </p:txBody>
      </p:sp>
    </p:spTree>
    <p:extLst>
      <p:ext uri="{BB962C8B-B14F-4D97-AF65-F5344CB8AC3E}">
        <p14:creationId xmlns:p14="http://schemas.microsoft.com/office/powerpoint/2010/main" val="31586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758</Words>
  <Application>Microsoft Office PowerPoint</Application>
  <PresentationFormat>On-screen Show (4:3)</PresentationFormat>
  <Paragraphs>62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Primary Care  Small Group Exercises</vt:lpstr>
      <vt:lpstr>Learning objectives</vt:lpstr>
      <vt:lpstr>Exercise one:  The Brazilian Primary Care system </vt:lpstr>
      <vt:lpstr>Exercise 2:  Designing a primary care system  </vt:lpstr>
      <vt:lpstr>For reference: Facts about Rwanda</vt:lpstr>
      <vt:lpstr>Discussion: NHS primary care reforms</vt:lpstr>
      <vt:lpstr>New institutions</vt:lpstr>
      <vt:lpstr>Clinical Commissioning Groups</vt:lpstr>
      <vt:lpstr>Main challenges facing new CCGs</vt:lpstr>
      <vt:lpstr>Opportunities for the next phase 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Care  Small Group Exercises</dc:title>
  <dc:creator>Greaves, Felix E C</dc:creator>
  <cp:lastModifiedBy>Shiel, Nuala</cp:lastModifiedBy>
  <cp:revision>5</cp:revision>
  <dcterms:created xsi:type="dcterms:W3CDTF">2012-03-15T09:43:08Z</dcterms:created>
  <dcterms:modified xsi:type="dcterms:W3CDTF">2013-01-29T12:34:48Z</dcterms:modified>
</cp:coreProperties>
</file>