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328" r:id="rId3"/>
    <p:sldId id="333" r:id="rId4"/>
    <p:sldId id="320" r:id="rId5"/>
    <p:sldId id="337" r:id="rId6"/>
    <p:sldId id="349" r:id="rId7"/>
    <p:sldId id="338" r:id="rId8"/>
    <p:sldId id="339" r:id="rId9"/>
    <p:sldId id="347" r:id="rId10"/>
    <p:sldId id="340" r:id="rId11"/>
    <p:sldId id="341" r:id="rId12"/>
    <p:sldId id="351" r:id="rId13"/>
    <p:sldId id="350" r:id="rId14"/>
    <p:sldId id="316" r:id="rId15"/>
    <p:sldId id="335" r:id="rId16"/>
    <p:sldId id="336" r:id="rId17"/>
  </p:sldIdLst>
  <p:sldSz cx="9144000" cy="6858000" type="screen4x3"/>
  <p:notesSz cx="6797675" cy="9926638"/>
  <p:defaultTextStyle>
    <a:defPPr>
      <a:defRPr lang="en-GB"/>
    </a:defPPr>
    <a:lvl1pPr algn="l" rtl="0" eaLnBrk="0" fontAlgn="base" hangingPunct="0">
      <a:spcBef>
        <a:spcPct val="0"/>
      </a:spcBef>
      <a:spcAft>
        <a:spcPct val="0"/>
      </a:spcAft>
      <a:defRPr sz="4400" b="1" kern="1200">
        <a:solidFill>
          <a:schemeClr val="tx2"/>
        </a:solidFill>
        <a:latin typeface="Arial" charset="0"/>
        <a:ea typeface="+mn-ea"/>
        <a:cs typeface="+mn-cs"/>
      </a:defRPr>
    </a:lvl1pPr>
    <a:lvl2pPr marL="457200" algn="l" rtl="0" eaLnBrk="0" fontAlgn="base" hangingPunct="0">
      <a:spcBef>
        <a:spcPct val="0"/>
      </a:spcBef>
      <a:spcAft>
        <a:spcPct val="0"/>
      </a:spcAft>
      <a:defRPr sz="4400" b="1" kern="1200">
        <a:solidFill>
          <a:schemeClr val="tx2"/>
        </a:solidFill>
        <a:latin typeface="Arial" charset="0"/>
        <a:ea typeface="+mn-ea"/>
        <a:cs typeface="+mn-cs"/>
      </a:defRPr>
    </a:lvl2pPr>
    <a:lvl3pPr marL="914400" algn="l" rtl="0" eaLnBrk="0" fontAlgn="base" hangingPunct="0">
      <a:spcBef>
        <a:spcPct val="0"/>
      </a:spcBef>
      <a:spcAft>
        <a:spcPct val="0"/>
      </a:spcAft>
      <a:defRPr sz="4400" b="1" kern="1200">
        <a:solidFill>
          <a:schemeClr val="tx2"/>
        </a:solidFill>
        <a:latin typeface="Arial" charset="0"/>
        <a:ea typeface="+mn-ea"/>
        <a:cs typeface="+mn-cs"/>
      </a:defRPr>
    </a:lvl3pPr>
    <a:lvl4pPr marL="1371600" algn="l" rtl="0" eaLnBrk="0" fontAlgn="base" hangingPunct="0">
      <a:spcBef>
        <a:spcPct val="0"/>
      </a:spcBef>
      <a:spcAft>
        <a:spcPct val="0"/>
      </a:spcAft>
      <a:defRPr sz="4400" b="1" kern="1200">
        <a:solidFill>
          <a:schemeClr val="tx2"/>
        </a:solidFill>
        <a:latin typeface="Arial" charset="0"/>
        <a:ea typeface="+mn-ea"/>
        <a:cs typeface="+mn-cs"/>
      </a:defRPr>
    </a:lvl4pPr>
    <a:lvl5pPr marL="1828800" algn="l" rtl="0" eaLnBrk="0" fontAlgn="base" hangingPunct="0">
      <a:spcBef>
        <a:spcPct val="0"/>
      </a:spcBef>
      <a:spcAft>
        <a:spcPct val="0"/>
      </a:spcAft>
      <a:defRPr sz="4400" b="1" kern="1200">
        <a:solidFill>
          <a:schemeClr val="tx2"/>
        </a:solidFill>
        <a:latin typeface="Arial" charset="0"/>
        <a:ea typeface="+mn-ea"/>
        <a:cs typeface="+mn-cs"/>
      </a:defRPr>
    </a:lvl5pPr>
    <a:lvl6pPr marL="2286000" algn="l" defTabSz="914400" rtl="0" eaLnBrk="1" latinLnBrk="0" hangingPunct="1">
      <a:defRPr sz="4400" b="1" kern="1200">
        <a:solidFill>
          <a:schemeClr val="tx2"/>
        </a:solidFill>
        <a:latin typeface="Arial" charset="0"/>
        <a:ea typeface="+mn-ea"/>
        <a:cs typeface="+mn-cs"/>
      </a:defRPr>
    </a:lvl6pPr>
    <a:lvl7pPr marL="2743200" algn="l" defTabSz="914400" rtl="0" eaLnBrk="1" latinLnBrk="0" hangingPunct="1">
      <a:defRPr sz="4400" b="1" kern="1200">
        <a:solidFill>
          <a:schemeClr val="tx2"/>
        </a:solidFill>
        <a:latin typeface="Arial" charset="0"/>
        <a:ea typeface="+mn-ea"/>
        <a:cs typeface="+mn-cs"/>
      </a:defRPr>
    </a:lvl7pPr>
    <a:lvl8pPr marL="3200400" algn="l" defTabSz="914400" rtl="0" eaLnBrk="1" latinLnBrk="0" hangingPunct="1">
      <a:defRPr sz="4400" b="1" kern="1200">
        <a:solidFill>
          <a:schemeClr val="tx2"/>
        </a:solidFill>
        <a:latin typeface="Arial" charset="0"/>
        <a:ea typeface="+mn-ea"/>
        <a:cs typeface="+mn-cs"/>
      </a:defRPr>
    </a:lvl8pPr>
    <a:lvl9pPr marL="3657600" algn="l" defTabSz="914400" rtl="0" eaLnBrk="1" latinLnBrk="0" hangingPunct="1">
      <a:defRPr sz="4400" b="1" kern="1200">
        <a:solidFill>
          <a:schemeClr val="tx2"/>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0021"/>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05" autoAdjust="0"/>
    <p:restoredTop sz="88863" autoAdjust="0"/>
  </p:normalViewPr>
  <p:slideViewPr>
    <p:cSldViewPr>
      <p:cViewPr>
        <p:scale>
          <a:sx n="50" d="100"/>
          <a:sy n="50" d="100"/>
        </p:scale>
        <p:origin x="-684" y="-18"/>
      </p:cViewPr>
      <p:guideLst>
        <p:guide orient="horz" pos="2160"/>
        <p:guide pos="2880"/>
      </p:guideLst>
    </p:cSldViewPr>
  </p:slideViewPr>
  <p:outlineViewPr>
    <p:cViewPr>
      <p:scale>
        <a:sx n="33" d="100"/>
        <a:sy n="33" d="100"/>
      </p:scale>
      <p:origin x="0" y="11992"/>
    </p:cViewPr>
  </p:outlineViewPr>
  <p:notesTextViewPr>
    <p:cViewPr>
      <p:scale>
        <a:sx n="100" d="100"/>
        <a:sy n="100" d="100"/>
      </p:scale>
      <p:origin x="0" y="0"/>
    </p:cViewPr>
  </p:notesTextViewPr>
  <p:sorterViewPr>
    <p:cViewPr>
      <p:scale>
        <a:sx n="90" d="100"/>
        <a:sy n="90" d="100"/>
      </p:scale>
      <p:origin x="0" y="1308"/>
    </p:cViewPr>
  </p:sorterViewPr>
  <p:notesViewPr>
    <p:cSldViewPr>
      <p:cViewPr>
        <p:scale>
          <a:sx n="75" d="100"/>
          <a:sy n="75" d="100"/>
        </p:scale>
        <p:origin x="-732" y="-6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9570" name="Rectangle 2"/>
          <p:cNvSpPr>
            <a:spLocks noGrp="1" noChangeArrowheads="1"/>
          </p:cNvSpPr>
          <p:nvPr>
            <p:ph type="hdr" sz="quarter"/>
          </p:nvPr>
        </p:nvSpPr>
        <p:spPr bwMode="auto">
          <a:xfrm>
            <a:off x="0" y="0"/>
            <a:ext cx="2945184" cy="496095"/>
          </a:xfrm>
          <a:prstGeom prst="rect">
            <a:avLst/>
          </a:prstGeom>
          <a:noFill/>
          <a:ln w="9525">
            <a:noFill/>
            <a:miter lim="800000"/>
            <a:headEnd/>
            <a:tailEnd/>
          </a:ln>
          <a:effectLst/>
        </p:spPr>
        <p:txBody>
          <a:bodyPr vert="horz" wrap="square" lIns="91257" tIns="45629" rIns="91257" bIns="45629" numCol="1" anchor="t" anchorCtr="0" compatLnSpc="1">
            <a:prstTxWarp prst="textNoShape">
              <a:avLst/>
            </a:prstTxWarp>
          </a:bodyPr>
          <a:lstStyle>
            <a:lvl1pPr>
              <a:defRPr sz="1200" b="0">
                <a:solidFill>
                  <a:schemeClr val="tx1"/>
                </a:solidFill>
                <a:latin typeface="Times New Roman" pitchFamily="18" charset="0"/>
              </a:defRPr>
            </a:lvl1pPr>
          </a:lstStyle>
          <a:p>
            <a:pPr>
              <a:defRPr/>
            </a:pPr>
            <a:endParaRPr lang="en-GB"/>
          </a:p>
        </p:txBody>
      </p:sp>
      <p:sp>
        <p:nvSpPr>
          <p:cNvPr id="109571" name="Rectangle 3"/>
          <p:cNvSpPr>
            <a:spLocks noGrp="1" noChangeArrowheads="1"/>
          </p:cNvSpPr>
          <p:nvPr>
            <p:ph type="dt" sz="quarter" idx="1"/>
          </p:nvPr>
        </p:nvSpPr>
        <p:spPr bwMode="auto">
          <a:xfrm>
            <a:off x="3850907" y="0"/>
            <a:ext cx="2945184" cy="496095"/>
          </a:xfrm>
          <a:prstGeom prst="rect">
            <a:avLst/>
          </a:prstGeom>
          <a:noFill/>
          <a:ln w="9525">
            <a:noFill/>
            <a:miter lim="800000"/>
            <a:headEnd/>
            <a:tailEnd/>
          </a:ln>
          <a:effectLst/>
        </p:spPr>
        <p:txBody>
          <a:bodyPr vert="horz" wrap="square" lIns="91257" tIns="45629" rIns="91257" bIns="45629" numCol="1" anchor="t" anchorCtr="0" compatLnSpc="1">
            <a:prstTxWarp prst="textNoShape">
              <a:avLst/>
            </a:prstTxWarp>
          </a:bodyPr>
          <a:lstStyle>
            <a:lvl1pPr algn="r">
              <a:defRPr sz="1200" b="0">
                <a:solidFill>
                  <a:schemeClr val="tx1"/>
                </a:solidFill>
                <a:latin typeface="Times New Roman" pitchFamily="18" charset="0"/>
              </a:defRPr>
            </a:lvl1pPr>
          </a:lstStyle>
          <a:p>
            <a:pPr>
              <a:defRPr/>
            </a:pPr>
            <a:endParaRPr lang="en-GB"/>
          </a:p>
        </p:txBody>
      </p:sp>
      <p:sp>
        <p:nvSpPr>
          <p:cNvPr id="109572" name="Rectangle 4"/>
          <p:cNvSpPr>
            <a:spLocks noGrp="1" noChangeArrowheads="1"/>
          </p:cNvSpPr>
          <p:nvPr>
            <p:ph type="ftr" sz="quarter" idx="2"/>
          </p:nvPr>
        </p:nvSpPr>
        <p:spPr bwMode="auto">
          <a:xfrm>
            <a:off x="0" y="9428959"/>
            <a:ext cx="2945184" cy="496094"/>
          </a:xfrm>
          <a:prstGeom prst="rect">
            <a:avLst/>
          </a:prstGeom>
          <a:noFill/>
          <a:ln w="9525">
            <a:noFill/>
            <a:miter lim="800000"/>
            <a:headEnd/>
            <a:tailEnd/>
          </a:ln>
          <a:effectLst/>
        </p:spPr>
        <p:txBody>
          <a:bodyPr vert="horz" wrap="square" lIns="91257" tIns="45629" rIns="91257" bIns="45629" numCol="1" anchor="b" anchorCtr="0" compatLnSpc="1">
            <a:prstTxWarp prst="textNoShape">
              <a:avLst/>
            </a:prstTxWarp>
          </a:bodyPr>
          <a:lstStyle>
            <a:lvl1pPr>
              <a:defRPr sz="1200" b="0">
                <a:solidFill>
                  <a:schemeClr val="tx1"/>
                </a:solidFill>
                <a:latin typeface="Times New Roman" pitchFamily="18" charset="0"/>
              </a:defRPr>
            </a:lvl1pPr>
          </a:lstStyle>
          <a:p>
            <a:pPr>
              <a:defRPr/>
            </a:pPr>
            <a:endParaRPr lang="en-GB"/>
          </a:p>
        </p:txBody>
      </p:sp>
      <p:sp>
        <p:nvSpPr>
          <p:cNvPr id="109573" name="Rectangle 5"/>
          <p:cNvSpPr>
            <a:spLocks noGrp="1" noChangeArrowheads="1"/>
          </p:cNvSpPr>
          <p:nvPr>
            <p:ph type="sldNum" sz="quarter" idx="3"/>
          </p:nvPr>
        </p:nvSpPr>
        <p:spPr bwMode="auto">
          <a:xfrm>
            <a:off x="3850907" y="9428959"/>
            <a:ext cx="2945184" cy="496094"/>
          </a:xfrm>
          <a:prstGeom prst="rect">
            <a:avLst/>
          </a:prstGeom>
          <a:noFill/>
          <a:ln w="9525">
            <a:noFill/>
            <a:miter lim="800000"/>
            <a:headEnd/>
            <a:tailEnd/>
          </a:ln>
          <a:effectLst/>
        </p:spPr>
        <p:txBody>
          <a:bodyPr vert="horz" wrap="square" lIns="91257" tIns="45629" rIns="91257" bIns="45629" numCol="1" anchor="b" anchorCtr="0" compatLnSpc="1">
            <a:prstTxWarp prst="textNoShape">
              <a:avLst/>
            </a:prstTxWarp>
          </a:bodyPr>
          <a:lstStyle>
            <a:lvl1pPr algn="r">
              <a:defRPr sz="1200" b="0">
                <a:solidFill>
                  <a:schemeClr val="tx1"/>
                </a:solidFill>
                <a:latin typeface="Times New Roman" pitchFamily="18" charset="0"/>
              </a:defRPr>
            </a:lvl1pPr>
          </a:lstStyle>
          <a:p>
            <a:pPr>
              <a:defRPr/>
            </a:pPr>
            <a:fld id="{B3CE617C-F91F-4B24-9295-AB8BD31B5B96}" type="slidenum">
              <a:rPr lang="en-GB"/>
              <a:pPr>
                <a:defRPr/>
              </a:pPr>
              <a:t>‹#›</a:t>
            </a:fld>
            <a:endParaRPr lang="en-GB"/>
          </a:p>
        </p:txBody>
      </p:sp>
    </p:spTree>
    <p:extLst>
      <p:ext uri="{BB962C8B-B14F-4D97-AF65-F5344CB8AC3E}">
        <p14:creationId xmlns:p14="http://schemas.microsoft.com/office/powerpoint/2010/main" val="12427204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5184" cy="496095"/>
          </a:xfrm>
          <a:prstGeom prst="rect">
            <a:avLst/>
          </a:prstGeom>
          <a:noFill/>
          <a:ln w="9525">
            <a:noFill/>
            <a:miter lim="800000"/>
            <a:headEnd/>
            <a:tailEnd/>
          </a:ln>
          <a:effectLst/>
        </p:spPr>
        <p:txBody>
          <a:bodyPr vert="horz" wrap="square" lIns="91257" tIns="45629" rIns="91257" bIns="45629" numCol="1" anchor="t" anchorCtr="0" compatLnSpc="1">
            <a:prstTxWarp prst="textNoShape">
              <a:avLst/>
            </a:prstTxWarp>
          </a:bodyPr>
          <a:lstStyle>
            <a:lvl1pPr>
              <a:defRPr sz="1200" b="0">
                <a:solidFill>
                  <a:schemeClr val="tx1"/>
                </a:solidFill>
                <a:latin typeface="Times New Roman" pitchFamily="18" charset="0"/>
              </a:defRPr>
            </a:lvl1pPr>
          </a:lstStyle>
          <a:p>
            <a:pPr>
              <a:defRPr/>
            </a:pPr>
            <a:endParaRPr lang="en-GB"/>
          </a:p>
        </p:txBody>
      </p:sp>
      <p:sp>
        <p:nvSpPr>
          <p:cNvPr id="5123" name="Rectangle 3"/>
          <p:cNvSpPr>
            <a:spLocks noGrp="1" noChangeArrowheads="1"/>
          </p:cNvSpPr>
          <p:nvPr>
            <p:ph type="dt" idx="1"/>
          </p:nvPr>
        </p:nvSpPr>
        <p:spPr bwMode="auto">
          <a:xfrm>
            <a:off x="3852491" y="0"/>
            <a:ext cx="2945184" cy="496095"/>
          </a:xfrm>
          <a:prstGeom prst="rect">
            <a:avLst/>
          </a:prstGeom>
          <a:noFill/>
          <a:ln w="9525">
            <a:noFill/>
            <a:miter lim="800000"/>
            <a:headEnd/>
            <a:tailEnd/>
          </a:ln>
          <a:effectLst/>
        </p:spPr>
        <p:txBody>
          <a:bodyPr vert="horz" wrap="square" lIns="91257" tIns="45629" rIns="91257" bIns="45629" numCol="1" anchor="t" anchorCtr="0" compatLnSpc="1">
            <a:prstTxWarp prst="textNoShape">
              <a:avLst/>
            </a:prstTxWarp>
          </a:bodyPr>
          <a:lstStyle>
            <a:lvl1pPr algn="r">
              <a:defRPr sz="1200" b="0">
                <a:solidFill>
                  <a:schemeClr val="tx1"/>
                </a:solidFill>
                <a:latin typeface="Times New Roman" pitchFamily="18" charset="0"/>
              </a:defRPr>
            </a:lvl1pPr>
          </a:lstStyle>
          <a:p>
            <a:pPr>
              <a:defRPr/>
            </a:pPr>
            <a:endParaRPr lang="en-GB"/>
          </a:p>
        </p:txBody>
      </p:sp>
      <p:sp>
        <p:nvSpPr>
          <p:cNvPr id="29700" name="Rectangle 4"/>
          <p:cNvSpPr>
            <a:spLocks noGrp="1" noRot="1" noChangeAspect="1" noChangeArrowheads="1" noTextEdit="1"/>
          </p:cNvSpPr>
          <p:nvPr>
            <p:ph type="sldImg" idx="2"/>
          </p:nvPr>
        </p:nvSpPr>
        <p:spPr bwMode="auto">
          <a:xfrm>
            <a:off x="919163" y="744538"/>
            <a:ext cx="4962525" cy="3722687"/>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05723" y="4715273"/>
            <a:ext cx="4986229" cy="4466432"/>
          </a:xfrm>
          <a:prstGeom prst="rect">
            <a:avLst/>
          </a:prstGeom>
          <a:noFill/>
          <a:ln w="9525">
            <a:noFill/>
            <a:miter lim="800000"/>
            <a:headEnd/>
            <a:tailEnd/>
          </a:ln>
          <a:effectLst/>
        </p:spPr>
        <p:txBody>
          <a:bodyPr vert="horz" wrap="square" lIns="91257" tIns="45629" rIns="91257" bIns="45629"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5126" name="Rectangle 6"/>
          <p:cNvSpPr>
            <a:spLocks noGrp="1" noChangeArrowheads="1"/>
          </p:cNvSpPr>
          <p:nvPr>
            <p:ph type="ftr" sz="quarter" idx="4"/>
          </p:nvPr>
        </p:nvSpPr>
        <p:spPr bwMode="auto">
          <a:xfrm>
            <a:off x="0" y="9430543"/>
            <a:ext cx="2945184" cy="496095"/>
          </a:xfrm>
          <a:prstGeom prst="rect">
            <a:avLst/>
          </a:prstGeom>
          <a:noFill/>
          <a:ln w="9525">
            <a:noFill/>
            <a:miter lim="800000"/>
            <a:headEnd/>
            <a:tailEnd/>
          </a:ln>
          <a:effectLst/>
        </p:spPr>
        <p:txBody>
          <a:bodyPr vert="horz" wrap="square" lIns="91257" tIns="45629" rIns="91257" bIns="45629" numCol="1" anchor="b" anchorCtr="0" compatLnSpc="1">
            <a:prstTxWarp prst="textNoShape">
              <a:avLst/>
            </a:prstTxWarp>
          </a:bodyPr>
          <a:lstStyle>
            <a:lvl1pPr>
              <a:defRPr sz="1200" b="0">
                <a:solidFill>
                  <a:schemeClr val="tx1"/>
                </a:solidFill>
                <a:latin typeface="Times New Roman" pitchFamily="18" charset="0"/>
              </a:defRPr>
            </a:lvl1pPr>
          </a:lstStyle>
          <a:p>
            <a:pPr>
              <a:defRPr/>
            </a:pPr>
            <a:endParaRPr lang="en-GB"/>
          </a:p>
        </p:txBody>
      </p:sp>
      <p:sp>
        <p:nvSpPr>
          <p:cNvPr id="5127" name="Rectangle 7"/>
          <p:cNvSpPr>
            <a:spLocks noGrp="1" noChangeArrowheads="1"/>
          </p:cNvSpPr>
          <p:nvPr>
            <p:ph type="sldNum" sz="quarter" idx="5"/>
          </p:nvPr>
        </p:nvSpPr>
        <p:spPr bwMode="auto">
          <a:xfrm>
            <a:off x="3852491" y="9430543"/>
            <a:ext cx="2945184" cy="496095"/>
          </a:xfrm>
          <a:prstGeom prst="rect">
            <a:avLst/>
          </a:prstGeom>
          <a:noFill/>
          <a:ln w="9525">
            <a:noFill/>
            <a:miter lim="800000"/>
            <a:headEnd/>
            <a:tailEnd/>
          </a:ln>
          <a:effectLst/>
        </p:spPr>
        <p:txBody>
          <a:bodyPr vert="horz" wrap="square" lIns="91257" tIns="45629" rIns="91257" bIns="45629" numCol="1" anchor="b" anchorCtr="0" compatLnSpc="1">
            <a:prstTxWarp prst="textNoShape">
              <a:avLst/>
            </a:prstTxWarp>
          </a:bodyPr>
          <a:lstStyle>
            <a:lvl1pPr algn="r">
              <a:defRPr sz="1200" b="0">
                <a:solidFill>
                  <a:schemeClr val="tx1"/>
                </a:solidFill>
                <a:latin typeface="Times New Roman" pitchFamily="18" charset="0"/>
              </a:defRPr>
            </a:lvl1pPr>
          </a:lstStyle>
          <a:p>
            <a:pPr>
              <a:defRPr/>
            </a:pPr>
            <a:fld id="{908502B5-9776-43FC-99A3-F77938156BA7}" type="slidenum">
              <a:rPr lang="en-GB"/>
              <a:pPr>
                <a:defRPr/>
              </a:pPr>
              <a:t>‹#›</a:t>
            </a:fld>
            <a:endParaRPr lang="en-GB"/>
          </a:p>
        </p:txBody>
      </p:sp>
    </p:spTree>
    <p:extLst>
      <p:ext uri="{BB962C8B-B14F-4D97-AF65-F5344CB8AC3E}">
        <p14:creationId xmlns:p14="http://schemas.microsoft.com/office/powerpoint/2010/main" val="137140381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2E25B08E-91B5-41FC-BA2F-09DAA8C95A32}" type="slidenum">
              <a:rPr lang="en-GB" smtClean="0"/>
              <a:pPr/>
              <a:t>1</a:t>
            </a:fld>
            <a:endParaRPr lang="en-GB" dirty="0"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AC942DC1-AF32-41A8-AA52-B25AE4F5FFA7}" type="slidenum">
              <a:rPr lang="en-GB" smtClean="0"/>
              <a:pPr/>
              <a:t>10</a:t>
            </a:fld>
            <a:endParaRPr lang="en-GB"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a:lnSpc>
                <a:spcPct val="80000"/>
              </a:lnSpc>
            </a:pPr>
            <a:endParaRPr lang="en-GB" sz="900" dirty="0" smtClean="0"/>
          </a:p>
          <a:p>
            <a:pPr algn="ctr">
              <a:lnSpc>
                <a:spcPct val="80000"/>
              </a:lnSpc>
            </a:pPr>
            <a:r>
              <a:rPr lang="en-GB" sz="900" b="1" dirty="0" smtClean="0"/>
              <a:t>	ASK THE GROUP FOR EXAMPLES OF THESE</a:t>
            </a:r>
          </a:p>
          <a:p>
            <a:pPr>
              <a:lnSpc>
                <a:spcPct val="80000"/>
              </a:lnSpc>
            </a:pPr>
            <a:endParaRPr lang="en-GB" sz="900" b="1" dirty="0" smtClean="0"/>
          </a:p>
          <a:p>
            <a:pPr>
              <a:lnSpc>
                <a:spcPct val="80000"/>
              </a:lnSpc>
            </a:pPr>
            <a:r>
              <a:rPr lang="en-GB" sz="900" dirty="0" smtClean="0"/>
              <a:t>Power is a central issue here:</a:t>
            </a:r>
          </a:p>
          <a:p>
            <a:pPr>
              <a:lnSpc>
                <a:spcPct val="80000"/>
              </a:lnSpc>
              <a:buFontTx/>
              <a:buChar char="•"/>
            </a:pPr>
            <a:r>
              <a:rPr lang="en-GB" sz="900" dirty="0" smtClean="0"/>
              <a:t>Professionals</a:t>
            </a:r>
          </a:p>
          <a:p>
            <a:pPr>
              <a:lnSpc>
                <a:spcPct val="80000"/>
              </a:lnSpc>
            </a:pPr>
            <a:r>
              <a:rPr lang="en-GB" sz="900" dirty="0" smtClean="0"/>
              <a:t>Professional bodies for the various health professions. Professionals are very important both as individuals, groups and organisations. At the micro, </a:t>
            </a:r>
            <a:r>
              <a:rPr lang="en-GB" sz="900" dirty="0" err="1" smtClean="0"/>
              <a:t>meso</a:t>
            </a:r>
            <a:r>
              <a:rPr lang="en-GB" sz="900" dirty="0" smtClean="0"/>
              <a:t> and macro levels.</a:t>
            </a:r>
          </a:p>
          <a:p>
            <a:pPr>
              <a:lnSpc>
                <a:spcPct val="80000"/>
              </a:lnSpc>
            </a:pPr>
            <a:r>
              <a:rPr lang="en-GB" sz="900" dirty="0" smtClean="0"/>
              <a:t>Also Unions and insurgent groups</a:t>
            </a:r>
          </a:p>
          <a:p>
            <a:pPr>
              <a:lnSpc>
                <a:spcPct val="80000"/>
              </a:lnSpc>
              <a:buFontTx/>
              <a:buChar char="•"/>
            </a:pPr>
            <a:r>
              <a:rPr lang="en-GB" sz="900" dirty="0" smtClean="0"/>
              <a:t>Politicians: particular positions such PM or president, finance and health ministers. Also the role of special advisors and civil servants.</a:t>
            </a:r>
          </a:p>
          <a:p>
            <a:pPr>
              <a:lnSpc>
                <a:spcPct val="80000"/>
              </a:lnSpc>
            </a:pPr>
            <a:r>
              <a:rPr lang="en-GB" sz="900" dirty="0" smtClean="0"/>
              <a:t>In terms of govt and opposition parties but also state structures such as regulatory and monitoring bodies</a:t>
            </a:r>
          </a:p>
          <a:p>
            <a:pPr>
              <a:lnSpc>
                <a:spcPct val="80000"/>
              </a:lnSpc>
              <a:buFontTx/>
              <a:buChar char="•"/>
            </a:pPr>
            <a:r>
              <a:rPr lang="en-GB" sz="900" dirty="0" smtClean="0"/>
              <a:t>Patients/ people’s health movement</a:t>
            </a:r>
          </a:p>
          <a:p>
            <a:pPr>
              <a:lnSpc>
                <a:spcPct val="80000"/>
              </a:lnSpc>
            </a:pPr>
            <a:r>
              <a:rPr lang="en-GB" sz="900" dirty="0" smtClean="0"/>
              <a:t>As individuals they have little influence when in groups a little more but they usually need sponsorship from more powerful players</a:t>
            </a:r>
          </a:p>
          <a:p>
            <a:pPr>
              <a:lnSpc>
                <a:spcPct val="80000"/>
              </a:lnSpc>
            </a:pPr>
            <a:r>
              <a:rPr lang="en-GB" sz="900" dirty="0" smtClean="0"/>
              <a:t>Some sections of the population might be more powerful than others. E.g. young Vs old, rich Vs poor etc.</a:t>
            </a:r>
          </a:p>
          <a:p>
            <a:pPr>
              <a:lnSpc>
                <a:spcPct val="80000"/>
              </a:lnSpc>
              <a:buFontTx/>
              <a:buChar char="•"/>
            </a:pPr>
            <a:endParaRPr lang="en-GB" sz="900" dirty="0" smtClean="0"/>
          </a:p>
          <a:p>
            <a:pPr>
              <a:lnSpc>
                <a:spcPct val="80000"/>
              </a:lnSpc>
            </a:pPr>
            <a:r>
              <a:rPr lang="en-GB" sz="900" dirty="0" smtClean="0"/>
              <a:t>These are national and international dimensions, e.g. WHO, OECD. EU</a:t>
            </a:r>
          </a:p>
          <a:p>
            <a:pPr>
              <a:lnSpc>
                <a:spcPct val="80000"/>
              </a:lnSpc>
            </a:pPr>
            <a:r>
              <a:rPr lang="en-GB" sz="900" dirty="0" smtClean="0">
                <a:latin typeface="Arial" charset="0"/>
              </a:rPr>
              <a:t>The mass media: </a:t>
            </a:r>
            <a:r>
              <a:rPr lang="en-GB" sz="900" dirty="0" smtClean="0"/>
              <a:t>Using the mass media and the mass media itself can be one way of highlighting issues and raising their profile. </a:t>
            </a:r>
            <a:endParaRPr lang="en-GB" sz="900" dirty="0" smtClean="0">
              <a:latin typeface="Arial" charset="0"/>
            </a:endParaRPr>
          </a:p>
          <a:p>
            <a:pPr>
              <a:lnSpc>
                <a:spcPct val="80000"/>
              </a:lnSpc>
            </a:pPr>
            <a:r>
              <a:rPr lang="en-GB" sz="900" dirty="0" smtClean="0">
                <a:latin typeface="Arial" charset="0"/>
              </a:rPr>
              <a:t>The role of industrial and commercial interests: </a:t>
            </a:r>
            <a:r>
              <a:rPr lang="en-GB" sz="900" dirty="0" smtClean="0"/>
              <a:t>The pharmaceutical industry, Private health care companies. Other industries such as the tobacco and the food industry.</a:t>
            </a:r>
            <a:endParaRPr lang="en-GB" sz="900" dirty="0" smtClean="0">
              <a:latin typeface="Arial" charset="0"/>
            </a:endParaRPr>
          </a:p>
          <a:p>
            <a:pPr>
              <a:lnSpc>
                <a:spcPct val="80000"/>
              </a:lnSpc>
            </a:pPr>
            <a:r>
              <a:rPr lang="en-GB" sz="900" dirty="0" smtClean="0">
                <a:latin typeface="Arial" charset="0"/>
              </a:rPr>
              <a:t>The role of pressure groups </a:t>
            </a:r>
          </a:p>
          <a:p>
            <a:pPr>
              <a:lnSpc>
                <a:spcPct val="80000"/>
              </a:lnSpc>
              <a:buFontTx/>
              <a:buChar char="•"/>
            </a:pPr>
            <a:r>
              <a:rPr lang="en-GB" sz="900" dirty="0" smtClean="0"/>
              <a:t>Although many groups can potentially input into policy some groups are more integrated into the process than others.</a:t>
            </a:r>
          </a:p>
          <a:p>
            <a:pPr>
              <a:lnSpc>
                <a:spcPct val="80000"/>
              </a:lnSpc>
              <a:buFontTx/>
              <a:buChar char="•"/>
            </a:pPr>
            <a:r>
              <a:rPr lang="en-GB" sz="900" dirty="0" smtClean="0"/>
              <a:t>For groups to input into policy they need to get their issues onto the agenda. Most of the time policy makers are concerned with policy maintenance and non-decision making. A problem needs to be highlighted and made problematic in order for it to reach the policy makers’ agenda. E.g. Chronic care: TB, </a:t>
            </a:r>
            <a:r>
              <a:rPr lang="en-GB" sz="900" dirty="0" err="1" smtClean="0"/>
              <a:t>HiV</a:t>
            </a:r>
            <a:r>
              <a:rPr lang="en-GB" sz="900" dirty="0" smtClean="0"/>
              <a:t>, Malaria</a:t>
            </a:r>
          </a:p>
          <a:p>
            <a:pPr>
              <a:lnSpc>
                <a:spcPct val="80000"/>
              </a:lnSpc>
              <a:buFontTx/>
              <a:buChar char="•"/>
            </a:pPr>
            <a:r>
              <a:rPr lang="en-GB" sz="900" dirty="0" smtClean="0"/>
              <a:t> Producer groups such as workers organisations will usually have the greatest influence, Consumer or ‘cause’ groups are not as influential unless they can make alliances with more powerful producer groups e.g. ASH.</a:t>
            </a:r>
          </a:p>
          <a:p>
            <a:pPr>
              <a:lnSpc>
                <a:spcPct val="80000"/>
              </a:lnSpc>
            </a:pPr>
            <a:endParaRPr lang="en-GB" sz="900"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38A22CD6-BFFE-4622-A29F-5C47DD9156D8}" type="slidenum">
              <a:rPr lang="en-GB" smtClean="0"/>
              <a:pPr/>
              <a:t>11</a:t>
            </a:fld>
            <a:endParaRPr lang="en-GB"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r>
              <a:rPr lang="en-GB" dirty="0" smtClean="0"/>
              <a:t>For policy</a:t>
            </a:r>
            <a:r>
              <a:rPr lang="en-GB" baseline="0" dirty="0" smtClean="0"/>
              <a:t> content and process - </a:t>
            </a:r>
            <a:r>
              <a:rPr lang="en-GB" dirty="0" smtClean="0"/>
              <a:t>A clear, rational and linear process for generation of policy is often not the case in practice and policies can enter at different stages of this process (e.g. identification to implementation to evaluation) and many do not go through all the stages, particularly evaluation.</a:t>
            </a:r>
          </a:p>
          <a:p>
            <a:r>
              <a:rPr lang="en-GB" dirty="0" smtClean="0"/>
              <a:t>POWER plays a major part in this process.</a:t>
            </a:r>
          </a:p>
          <a:p>
            <a:r>
              <a:rPr lang="en-GB" dirty="0" smtClean="0"/>
              <a:t>Identification</a:t>
            </a:r>
          </a:p>
          <a:p>
            <a:pPr lvl="3"/>
            <a:r>
              <a:rPr lang="en-GB" dirty="0" smtClean="0"/>
              <a:t>Agenda setting – what gets onto the agenda</a:t>
            </a:r>
          </a:p>
          <a:p>
            <a:pPr lvl="3">
              <a:buFontTx/>
              <a:buChar char="•"/>
            </a:pPr>
            <a:r>
              <a:rPr lang="en-GB" dirty="0" smtClean="0"/>
              <a:t>Mediation is very important in health care due to the professions. The aims for policies are not always realised</a:t>
            </a:r>
          </a:p>
          <a:p>
            <a:pPr lvl="3"/>
            <a:endParaRPr lang="en-GB" dirty="0" smtClean="0"/>
          </a:p>
          <a:p>
            <a:pPr lvl="3"/>
            <a:r>
              <a:rPr lang="en-GB" dirty="0" smtClean="0"/>
              <a:t>This is why there is often a gap between the original aims of a policy and the practice of these policies.</a:t>
            </a:r>
          </a:p>
          <a:p>
            <a:pPr lvl="3"/>
            <a:r>
              <a:rPr lang="en-GB" dirty="0" smtClean="0"/>
              <a:t>e.g. Health needs versus</a:t>
            </a:r>
            <a:r>
              <a:rPr lang="en-GB" baseline="0" dirty="0" smtClean="0"/>
              <a:t> policy versus </a:t>
            </a:r>
            <a:r>
              <a:rPr lang="en-GB" dirty="0" smtClean="0"/>
              <a:t>practice in the horn</a:t>
            </a:r>
            <a:r>
              <a:rPr lang="en-GB" baseline="0" dirty="0" smtClean="0"/>
              <a:t> of Africa food crisis where </a:t>
            </a:r>
            <a:r>
              <a:rPr lang="en-GB" dirty="0" smtClean="0"/>
              <a:t>policy were not realised.</a:t>
            </a:r>
          </a:p>
          <a:p>
            <a:pPr lvl="3"/>
            <a:r>
              <a:rPr lang="en-GB" dirty="0" smtClean="0"/>
              <a:t>OR policies to tackle AIDS around the world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15978A42-4AFB-435B-A373-701F740554BE}" type="slidenum">
              <a:rPr lang="en-GB" smtClean="0"/>
              <a:pPr/>
              <a:t>12</a:t>
            </a:fld>
            <a:endParaRPr lang="en-GB" smtClean="0"/>
          </a:p>
        </p:txBody>
      </p:sp>
      <p:sp>
        <p:nvSpPr>
          <p:cNvPr id="40963" name="Rectangle 2"/>
          <p:cNvSpPr>
            <a:spLocks noGrp="1" noRot="1" noChangeAspect="1" noChangeArrowheads="1" noTextEdit="1"/>
          </p:cNvSpPr>
          <p:nvPr>
            <p:ph type="sldImg"/>
          </p:nvPr>
        </p:nvSpPr>
        <p:spPr>
          <a:xfrm>
            <a:off x="917575" y="744538"/>
            <a:ext cx="4962525" cy="3722687"/>
          </a:xfrm>
          <a:ln/>
        </p:spPr>
      </p:sp>
      <p:sp>
        <p:nvSpPr>
          <p:cNvPr id="40964" name="Rectangle 3"/>
          <p:cNvSpPr>
            <a:spLocks noGrp="1" noChangeArrowheads="1"/>
          </p:cNvSpPr>
          <p:nvPr>
            <p:ph type="body" idx="1"/>
          </p:nvPr>
        </p:nvSpPr>
        <p:spPr>
          <a:xfrm>
            <a:off x="680876" y="4715273"/>
            <a:ext cx="5435923" cy="4466432"/>
          </a:xfrm>
          <a:noFill/>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A2508CB2-38E3-4D06-A0EB-AE000858B304}" type="slidenum">
              <a:rPr lang="en-GB" smtClean="0"/>
              <a:pPr/>
              <a:t>13</a:t>
            </a:fld>
            <a:endParaRPr lang="en-GB"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r>
              <a:rPr lang="en-GB" dirty="0" smtClean="0"/>
              <a:t>Think of different policies for different groups:</a:t>
            </a:r>
          </a:p>
          <a:p>
            <a:endParaRPr lang="en-GB" dirty="0" smtClean="0"/>
          </a:p>
          <a:p>
            <a:pPr>
              <a:buFontTx/>
              <a:buChar char="•"/>
            </a:pPr>
            <a:endParaRPr lang="en-GB" dirty="0" smtClean="0"/>
          </a:p>
          <a:p>
            <a:pPr>
              <a:buFontTx/>
              <a:buChar char="•"/>
            </a:pPr>
            <a:r>
              <a:rPr lang="en-GB" dirty="0" smtClean="0"/>
              <a:t>Access to care</a:t>
            </a:r>
          </a:p>
          <a:p>
            <a:pPr>
              <a:buFontTx/>
              <a:buChar char="•"/>
            </a:pPr>
            <a:r>
              <a:rPr lang="en-GB" dirty="0" smtClean="0"/>
              <a:t>Patients options self referral</a:t>
            </a:r>
          </a:p>
          <a:p>
            <a:pPr>
              <a:buFontTx/>
              <a:buChar char="•"/>
            </a:pPr>
            <a:r>
              <a:rPr lang="en-GB" dirty="0" smtClean="0"/>
              <a:t>The ability to opt out of care/</a:t>
            </a:r>
            <a:r>
              <a:rPr lang="en-GB" baseline="0" dirty="0" smtClean="0"/>
              <a:t> poor adherence</a:t>
            </a:r>
            <a:endParaRPr lang="en-GB" dirty="0" smtClean="0"/>
          </a:p>
          <a:p>
            <a:pPr>
              <a:buFontTx/>
              <a:buChar char="•"/>
            </a:pPr>
            <a:r>
              <a:rPr lang="en-GB" dirty="0" smtClean="0"/>
              <a:t>Payment for services</a:t>
            </a:r>
          </a:p>
          <a:p>
            <a:pPr>
              <a:buFontTx/>
              <a:buChar char="•"/>
            </a:pPr>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BFEEF6B1-2604-4514-9B61-7AA30D493A80}" type="slidenum">
              <a:rPr lang="en-GB" smtClean="0"/>
              <a:pPr/>
              <a:t>14</a:t>
            </a:fld>
            <a:endParaRPr lang="en-GB" smtClean="0"/>
          </a:p>
        </p:txBody>
      </p:sp>
      <p:sp>
        <p:nvSpPr>
          <p:cNvPr id="53251" name="Rectangle 2"/>
          <p:cNvSpPr>
            <a:spLocks noGrp="1" noRot="1" noChangeAspect="1" noChangeArrowheads="1" noTextEdit="1"/>
          </p:cNvSpPr>
          <p:nvPr>
            <p:ph type="sldImg"/>
          </p:nvPr>
        </p:nvSpPr>
        <p:spPr>
          <a:xfrm>
            <a:off x="2020888" y="0"/>
            <a:ext cx="2757487" cy="2068513"/>
          </a:xfrm>
          <a:ln/>
        </p:spPr>
      </p:sp>
      <p:sp>
        <p:nvSpPr>
          <p:cNvPr id="53252" name="Rectangle 3"/>
          <p:cNvSpPr>
            <a:spLocks noGrp="1" noChangeArrowheads="1"/>
          </p:cNvSpPr>
          <p:nvPr>
            <p:ph type="body" idx="1"/>
          </p:nvPr>
        </p:nvSpPr>
        <p:spPr>
          <a:xfrm>
            <a:off x="302437" y="2399638"/>
            <a:ext cx="6495239" cy="7195742"/>
          </a:xfrm>
          <a:noFill/>
          <a:ln/>
        </p:spPr>
        <p:txBody>
          <a:bodyPr/>
          <a:lstStyle/>
          <a:p>
            <a:pPr>
              <a:buFontTx/>
              <a:buChar char="•"/>
            </a:pPr>
            <a:r>
              <a:rPr lang="en-GB" dirty="0" smtClean="0"/>
              <a:t>It should be remembered that much of the policy makers’ time is taken up with policy maintenance. </a:t>
            </a:r>
          </a:p>
          <a:p>
            <a:pPr>
              <a:buFontTx/>
              <a:buChar char="•"/>
            </a:pPr>
            <a:r>
              <a:rPr lang="en-GB" dirty="0" smtClean="0"/>
              <a:t>On the whole only small disjointed policy steps are taken.</a:t>
            </a:r>
          </a:p>
          <a:p>
            <a:pPr>
              <a:buFontTx/>
              <a:buChar char="•"/>
            </a:pPr>
            <a:r>
              <a:rPr lang="en-GB" dirty="0" smtClean="0"/>
              <a:t>Now and again there are policy leaps but even these are usually less radical in practice as they go through various stages of policy modulation. </a:t>
            </a:r>
          </a:p>
          <a:p>
            <a:pPr>
              <a:buFontTx/>
              <a:buChar char="•"/>
            </a:pPr>
            <a:r>
              <a:rPr lang="en-GB" dirty="0" smtClean="0"/>
              <a:t>The policy process involves a diverse group of interests. Some of them formal such as Ministers and civil servants and some of them less formal like outside pressure groups ranging from professionals, through industry and public interests.</a:t>
            </a:r>
          </a:p>
          <a:p>
            <a:pPr>
              <a:buFontTx/>
              <a:buChar char="•"/>
            </a:pPr>
            <a:r>
              <a:rPr lang="en-GB" dirty="0" smtClean="0"/>
              <a:t>Their level of influence will depend on how well connected they are and how successful they are at getting issues onto the policy agenda.</a:t>
            </a:r>
          </a:p>
          <a:p>
            <a:pPr>
              <a:buFontTx/>
              <a:buChar char="•"/>
            </a:pPr>
            <a:r>
              <a:rPr lang="en-GB" dirty="0" smtClean="0"/>
              <a:t>At the implementation stage there is still a lot of room for manoeuvre as policies are interpreted locally and often undergo much change creating the policy – practice gap, the experience of evaluation audit is a good example of this.</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E1C02950-5DC0-4E50-8B8F-FB41CAABCFBD}" type="slidenum">
              <a:rPr lang="en-GB" smtClean="0"/>
              <a:pPr/>
              <a:t>16</a:t>
            </a:fld>
            <a:endParaRPr lang="en-GB"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8073E0D4-CC7C-400A-8977-36A7F88500D7}" type="slidenum">
              <a:rPr lang="en-GB" smtClean="0"/>
              <a:pPr/>
              <a:t>2</a:t>
            </a:fld>
            <a:endParaRPr lang="en-GB" dirty="0"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r>
              <a:rPr lang="en-US" dirty="0" smtClean="0"/>
              <a:t>Today’s session will be in 3 parts:</a:t>
            </a:r>
          </a:p>
          <a:p>
            <a:pPr defTabSz="912571">
              <a:defRPr/>
            </a:pPr>
            <a:r>
              <a:rPr lang="en-US" dirty="0" smtClean="0"/>
              <a:t>First will examine what we mean by ‘Global Health Policy’’</a:t>
            </a:r>
            <a:r>
              <a:rPr lang="en-US" baseline="0" dirty="0" smtClean="0"/>
              <a:t> </a:t>
            </a:r>
            <a:r>
              <a:rPr lang="en-US" dirty="0" smtClean="0"/>
              <a:t>the second half will look at the health policy debate, process, and problems </a:t>
            </a:r>
            <a:r>
              <a:rPr lang="en-GB" dirty="0" smtClean="0"/>
              <a:t>in </a:t>
            </a:r>
            <a:r>
              <a:rPr lang="en-GB" baseline="0" dirty="0" smtClean="0"/>
              <a:t>humanitarian settings and finally a seminar will take the opportunity to look at case studies to examine contextual relevance, the different actors and agendas influencing policy framing, content and outcomes</a:t>
            </a:r>
            <a:endParaRPr lang="en-US" dirty="0" smtClean="0"/>
          </a:p>
          <a:p>
            <a:pPr>
              <a:buFontTx/>
              <a:buNone/>
            </a:pPr>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8390824E-1A8B-454D-82A5-39677D1293D2}" type="slidenum">
              <a:rPr lang="en-GB" smtClean="0"/>
              <a:pPr/>
              <a:t>3</a:t>
            </a:fld>
            <a:endParaRPr lang="en-GB" dirty="0" smtClean="0"/>
          </a:p>
        </p:txBody>
      </p:sp>
      <p:sp>
        <p:nvSpPr>
          <p:cNvPr id="31747" name="Rectangle 2"/>
          <p:cNvSpPr>
            <a:spLocks noGrp="1" noRot="1" noChangeAspect="1" noChangeArrowheads="1" noTextEdit="1"/>
          </p:cNvSpPr>
          <p:nvPr>
            <p:ph type="sldImg"/>
          </p:nvPr>
        </p:nvSpPr>
        <p:spPr>
          <a:xfrm>
            <a:off x="917575" y="744538"/>
            <a:ext cx="4962525" cy="3722687"/>
          </a:xfrm>
          <a:ln/>
        </p:spPr>
      </p:sp>
      <p:sp>
        <p:nvSpPr>
          <p:cNvPr id="31748" name="Rectangle 3"/>
          <p:cNvSpPr>
            <a:spLocks noGrp="1" noChangeArrowheads="1"/>
          </p:cNvSpPr>
          <p:nvPr>
            <p:ph type="body" idx="1"/>
          </p:nvPr>
        </p:nvSpPr>
        <p:spPr>
          <a:xfrm>
            <a:off x="680876" y="4715273"/>
            <a:ext cx="5435923" cy="4466432"/>
          </a:xfrm>
          <a:noFill/>
          <a:ln/>
        </p:spPr>
        <p:txBody>
          <a:bodyPr/>
          <a:lstStyle/>
          <a:p>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02928DE1-72E4-410F-B5A6-CAEA4F07CF2B}" type="slidenum">
              <a:rPr lang="en-GB" smtClean="0"/>
              <a:pPr/>
              <a:t>4</a:t>
            </a:fld>
            <a:endParaRPr lang="en-GB" dirty="0" smtClean="0"/>
          </a:p>
        </p:txBody>
      </p:sp>
      <p:sp>
        <p:nvSpPr>
          <p:cNvPr id="33795" name="Rectangle 2"/>
          <p:cNvSpPr>
            <a:spLocks noGrp="1" noRot="1" noChangeAspect="1" noChangeArrowheads="1" noTextEdit="1"/>
          </p:cNvSpPr>
          <p:nvPr>
            <p:ph type="sldImg"/>
          </p:nvPr>
        </p:nvSpPr>
        <p:spPr>
          <a:xfrm>
            <a:off x="917575" y="744538"/>
            <a:ext cx="4962525" cy="3722687"/>
          </a:xfrm>
          <a:ln/>
        </p:spPr>
      </p:sp>
      <p:sp>
        <p:nvSpPr>
          <p:cNvPr id="33796" name="Rectangle 3"/>
          <p:cNvSpPr>
            <a:spLocks noGrp="1" noChangeArrowheads="1"/>
          </p:cNvSpPr>
          <p:nvPr>
            <p:ph type="body" idx="1"/>
          </p:nvPr>
        </p:nvSpPr>
        <p:spPr>
          <a:xfrm>
            <a:off x="680876" y="4715273"/>
            <a:ext cx="5435923" cy="4466432"/>
          </a:xfrm>
          <a:noFill/>
          <a:ln/>
        </p:spPr>
        <p:txBody>
          <a:bodyPr/>
          <a:lstStyle/>
          <a:p>
            <a:r>
              <a:rPr lang="en-GB" dirty="0" smtClean="0"/>
              <a:t>Significance of</a:t>
            </a:r>
            <a:r>
              <a:rPr lang="en-GB" baseline="0" dirty="0" smtClean="0"/>
              <a:t> global health environment for humanitarian settings: mapping of relevant institutions, power dynamics between institutions and relevance of civil society/ patient power? 1980s and 90s Shift </a:t>
            </a:r>
            <a:r>
              <a:rPr lang="en-US" dirty="0" smtClean="0"/>
              <a:t>from global nation-based health-policy-making structures towards more diversity that puts emphasis on private sector actors. </a:t>
            </a:r>
            <a:endParaRPr lang="en-GB" baseline="0" dirty="0" smtClean="0"/>
          </a:p>
          <a:p>
            <a:r>
              <a:rPr lang="en-GB" baseline="0" dirty="0" smtClean="0"/>
              <a:t>Global health priorities: health security and humanitarian biomedicine. Infectious diseases over communicable disease and health system strengthening- idea to govern health in the new global context and to strengthen local response  </a:t>
            </a:r>
          </a:p>
          <a:p>
            <a:r>
              <a:rPr lang="en-GB" baseline="0" dirty="0" smtClean="0"/>
              <a:t>What are the current global health priorities HIV/AIDs TB Malaria (MDGS) how this is shifting- a previous selected disease focus versus health issues such as health system strengthening- now moving toward political economy</a:t>
            </a:r>
          </a:p>
          <a:p>
            <a:r>
              <a:rPr lang="en-GB" baseline="0" dirty="0" smtClean="0"/>
              <a:t>Potential for success in implementation of certain policies and potential for inequities</a:t>
            </a:r>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25FDE5B0-760C-4BF3-8270-BDAC7CC88D74}" type="slidenum">
              <a:rPr lang="en-GB" smtClean="0"/>
              <a:pPr/>
              <a:t>5</a:t>
            </a:fld>
            <a:endParaRPr lang="en-GB"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r>
              <a:rPr lang="en-US" dirty="0" smtClean="0"/>
              <a:t>In 2009, more than 245 million people were affected by natural disasters and 37 ongoing armed conflicts were recorded involving 32 countries, for 6 countries</a:t>
            </a:r>
            <a:r>
              <a:rPr lang="en-US" baseline="0" dirty="0" smtClean="0"/>
              <a:t> it reached the intensity of war</a:t>
            </a:r>
            <a:r>
              <a:rPr lang="en-US" dirty="0" smtClean="0"/>
              <a:t> . </a:t>
            </a:r>
          </a:p>
          <a:p>
            <a:r>
              <a:rPr lang="en-US" dirty="0" smtClean="0"/>
              <a:t>CRED Centre for research epidemiology of disasters: focus on humanitarian and emergency situations with a major impact on human health.</a:t>
            </a:r>
          </a:p>
          <a:p>
            <a:r>
              <a:rPr lang="en-US" dirty="0" smtClean="0"/>
              <a:t>http://</a:t>
            </a:r>
            <a:r>
              <a:rPr lang="en-US" dirty="0" err="1" smtClean="0"/>
              <a:t>www.pcr.uu.se</a:t>
            </a:r>
            <a:r>
              <a:rPr lang="en-US" dirty="0" smtClean="0"/>
              <a:t>/research/</a:t>
            </a:r>
            <a:r>
              <a:rPr lang="en-US" dirty="0" err="1" smtClean="0"/>
              <a:t>ucdp</a:t>
            </a:r>
            <a:r>
              <a:rPr lang="en-US" dirty="0" smtClean="0"/>
              <a:t>/</a:t>
            </a:r>
            <a:r>
              <a:rPr lang="en-US" dirty="0" err="1" smtClean="0"/>
              <a:t>faq</a:t>
            </a:r>
            <a:r>
              <a:rPr lang="en-US" dirty="0" smtClean="0"/>
              <a:t>/</a:t>
            </a:r>
          </a:p>
          <a:p>
            <a:endParaRPr lang="en-US" dirty="0" smtClean="0"/>
          </a:p>
          <a:p>
            <a:r>
              <a:rPr lang="en-US" dirty="0" smtClean="0"/>
              <a:t>Humanitarian action as a prominent part of the political and moral landscape of the 21</a:t>
            </a:r>
            <a:r>
              <a:rPr lang="en-US" baseline="30000" dirty="0" smtClean="0"/>
              <a:t>st</a:t>
            </a:r>
            <a:r>
              <a:rPr lang="en-US" dirty="0" smtClean="0"/>
              <a:t> C a versatile concept, that encompasses ideology a profession and a movement. Humanitarian setting being the place where such notions of humanitarianism operate under the notion that there is agreement over the existence of a common core of universal humanitarian values. Humanitarian medicine-global health- health diplomacy theories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8390824E-1A8B-454D-82A5-39677D1293D2}" type="slidenum">
              <a:rPr lang="en-GB" smtClean="0"/>
              <a:pPr/>
              <a:t>6</a:t>
            </a:fld>
            <a:endParaRPr lang="en-GB" smtClean="0"/>
          </a:p>
        </p:txBody>
      </p:sp>
      <p:sp>
        <p:nvSpPr>
          <p:cNvPr id="31747" name="Rectangle 2"/>
          <p:cNvSpPr>
            <a:spLocks noGrp="1" noRot="1" noChangeAspect="1" noChangeArrowheads="1" noTextEdit="1"/>
          </p:cNvSpPr>
          <p:nvPr>
            <p:ph type="sldImg"/>
          </p:nvPr>
        </p:nvSpPr>
        <p:spPr>
          <a:xfrm>
            <a:off x="917575" y="744538"/>
            <a:ext cx="4962525" cy="3722687"/>
          </a:xfrm>
          <a:ln/>
        </p:spPr>
      </p:sp>
      <p:sp>
        <p:nvSpPr>
          <p:cNvPr id="31748" name="Rectangle 3"/>
          <p:cNvSpPr>
            <a:spLocks noGrp="1" noChangeArrowheads="1"/>
          </p:cNvSpPr>
          <p:nvPr>
            <p:ph type="body" idx="1"/>
          </p:nvPr>
        </p:nvSpPr>
        <p:spPr>
          <a:xfrm>
            <a:off x="680876" y="4715273"/>
            <a:ext cx="5435923" cy="4466432"/>
          </a:xfrm>
          <a:noFill/>
          <a:ln/>
        </p:spPr>
        <p:txBody>
          <a:bodyPr/>
          <a:lstStyle/>
          <a:p>
            <a:r>
              <a:rPr lang="en-US" dirty="0" smtClean="0"/>
              <a:t>Here we refer mainly</a:t>
            </a:r>
            <a:r>
              <a:rPr lang="en-US" baseline="0" dirty="0" smtClean="0"/>
              <a:t> to process as much as policy in and of itself</a:t>
            </a:r>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E3CF8CAC-3276-4001-9E83-0936F3AC45C4}" type="slidenum">
              <a:rPr lang="en-GB" smtClean="0"/>
              <a:pPr/>
              <a:t>7</a:t>
            </a:fld>
            <a:endParaRPr lang="en-GB"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r>
              <a:rPr lang="en-GB" dirty="0" smtClean="0"/>
              <a:t>A useful way of looking at this is through</a:t>
            </a:r>
            <a:r>
              <a:rPr lang="en-GB" baseline="0" dirty="0" smtClean="0"/>
              <a:t> the</a:t>
            </a:r>
            <a:r>
              <a:rPr lang="en-GB" dirty="0" smtClean="0"/>
              <a:t> policy framework, termed</a:t>
            </a:r>
            <a:r>
              <a:rPr lang="en-GB" baseline="0" dirty="0" smtClean="0"/>
              <a:t> as policy triangle</a:t>
            </a:r>
            <a:r>
              <a:rPr lang="en-GB" dirty="0" smtClean="0"/>
              <a:t>. We’ll take these in turn</a:t>
            </a:r>
          </a:p>
          <a:p>
            <a:pPr lvl="4">
              <a:buFontTx/>
              <a:buChar char="•"/>
            </a:pPr>
            <a:r>
              <a:rPr lang="en-GB" dirty="0" smtClean="0"/>
              <a:t>The policy content – we’ll look at this in a group exercise </a:t>
            </a:r>
          </a:p>
          <a:p>
            <a:pPr lvl="4">
              <a:buFontTx/>
              <a:buChar char="•"/>
            </a:pPr>
            <a:r>
              <a:rPr lang="en-GB" dirty="0" smtClean="0"/>
              <a:t>The policy context</a:t>
            </a:r>
          </a:p>
          <a:p>
            <a:pPr lvl="4">
              <a:buFontTx/>
              <a:buChar char="•"/>
            </a:pPr>
            <a:r>
              <a:rPr lang="en-GB" dirty="0" smtClean="0"/>
              <a:t>The policy process</a:t>
            </a:r>
          </a:p>
          <a:p>
            <a:pPr lvl="4">
              <a:buFontTx/>
              <a:buChar char="•"/>
            </a:pPr>
            <a:r>
              <a:rPr lang="en-GB" dirty="0" smtClean="0"/>
              <a:t>Policy actors</a:t>
            </a:r>
          </a:p>
          <a:p>
            <a:pPr lvl="4">
              <a:buFontTx/>
              <a:buChar char="•"/>
            </a:pPr>
            <a:endParaRPr lang="en-GB" dirty="0" smtClean="0"/>
          </a:p>
          <a:p>
            <a:pPr lvl="4">
              <a:buFontTx/>
              <a:buChar char="•"/>
            </a:pPr>
            <a:endParaRPr lang="en-GB" dirty="0" smtClean="0"/>
          </a:p>
          <a:p>
            <a:pPr lvl="1"/>
            <a:r>
              <a:rPr lang="en-GB" dirty="0" smtClean="0"/>
              <a:t>The central issue of power</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56495522-5FCF-4AD1-8C6E-2B977987EE73}" type="slidenum">
              <a:rPr lang="en-GB" smtClean="0"/>
              <a:pPr/>
              <a:t>8</a:t>
            </a:fld>
            <a:endParaRPr lang="en-GB"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r>
              <a:rPr lang="en-GB" dirty="0" smtClean="0"/>
              <a:t>These three contextual factors are dynamic and change over time and space. </a:t>
            </a:r>
          </a:p>
          <a:p>
            <a:endParaRPr lang="en-GB" dirty="0" smtClean="0"/>
          </a:p>
          <a:p>
            <a:pPr algn="ctr"/>
            <a:r>
              <a:rPr lang="en-GB" b="1" dirty="0" smtClean="0"/>
              <a:t>ASK THE GROUP FOR EXAMPLES OF EACH OF THESE CONTEXTUAL FACTORS</a:t>
            </a:r>
          </a:p>
          <a:p>
            <a:r>
              <a:rPr lang="en-GB" b="0" dirty="0" smtClean="0"/>
              <a:t>Protection of health</a:t>
            </a:r>
            <a:r>
              <a:rPr lang="en-GB" b="0" baseline="0" dirty="0" smtClean="0"/>
              <a:t> of populations and by proxy e</a:t>
            </a:r>
            <a:r>
              <a:rPr lang="en-GB" b="0" dirty="0" smtClean="0"/>
              <a:t>conomies</a:t>
            </a:r>
            <a:r>
              <a:rPr lang="en-GB" b="0" baseline="0" dirty="0" smtClean="0"/>
              <a:t> through specially crafted international agreements and established institutions </a:t>
            </a:r>
            <a:endParaRPr lang="en-GB" b="0" dirty="0" smtClean="0"/>
          </a:p>
          <a:p>
            <a:r>
              <a:rPr lang="en-GB" dirty="0" smtClean="0"/>
              <a:t>They are different between countries what is possible in South Africa will not be possible in the DRC</a:t>
            </a:r>
          </a:p>
          <a:p>
            <a:r>
              <a:rPr lang="en-GB" dirty="0" smtClean="0"/>
              <a:t>Political and cultural factors.</a:t>
            </a:r>
          </a:p>
          <a:p>
            <a:r>
              <a:rPr lang="en-GB" dirty="0" smtClean="0"/>
              <a:t>Dominant national ideologies influence what is possible e.g. the difficulties of reforming the health system post conflict</a:t>
            </a:r>
          </a:p>
          <a:p>
            <a:r>
              <a:rPr lang="en-GB" dirty="0" smtClean="0"/>
              <a:t>By political we mean political systems, what is possible in a unitary system like SA is not possible in a</a:t>
            </a:r>
          </a:p>
          <a:p>
            <a:r>
              <a:rPr lang="en-GB" dirty="0" smtClean="0"/>
              <a:t>Presidential republic such as DRC</a:t>
            </a:r>
          </a:p>
          <a:p>
            <a:r>
              <a:rPr lang="en-GB" dirty="0" smtClean="0"/>
              <a:t>Conflict- can enable or distract from effective</a:t>
            </a:r>
            <a:r>
              <a:rPr lang="en-GB" baseline="0" dirty="0" smtClean="0"/>
              <a:t> policy- intentions of global actors? Globalisation and the emerging value base and new agendas and relationships that appear as health becomes an essential component as the expression of global citizenship- global health is the hot date </a:t>
            </a:r>
          </a:p>
          <a:p>
            <a:endParaRPr lang="en-GB"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1E661578-DF44-45F4-B9F8-5B33308B937E}" type="slidenum">
              <a:rPr lang="en-GB" smtClean="0"/>
              <a:pPr/>
              <a:t>9</a:t>
            </a:fld>
            <a:endParaRPr lang="en-GB" smtClean="0"/>
          </a:p>
        </p:txBody>
      </p:sp>
      <p:sp>
        <p:nvSpPr>
          <p:cNvPr id="38915" name="Rectangle 2"/>
          <p:cNvSpPr>
            <a:spLocks noGrp="1" noRot="1" noChangeAspect="1" noChangeArrowheads="1" noTextEdit="1"/>
          </p:cNvSpPr>
          <p:nvPr>
            <p:ph type="sldImg"/>
          </p:nvPr>
        </p:nvSpPr>
        <p:spPr>
          <a:xfrm>
            <a:off x="917575" y="744538"/>
            <a:ext cx="4962525" cy="3722687"/>
          </a:xfrm>
          <a:ln/>
        </p:spPr>
      </p:sp>
      <p:sp>
        <p:nvSpPr>
          <p:cNvPr id="38916" name="Rectangle 3"/>
          <p:cNvSpPr>
            <a:spLocks noGrp="1" noChangeArrowheads="1"/>
          </p:cNvSpPr>
          <p:nvPr>
            <p:ph type="body" idx="1"/>
          </p:nvPr>
        </p:nvSpPr>
        <p:spPr>
          <a:xfrm>
            <a:off x="680876" y="4715273"/>
            <a:ext cx="5435923" cy="4466432"/>
          </a:xfrm>
          <a:noFill/>
          <a:ln/>
        </p:spPr>
        <p:txBody>
          <a:bodyPr/>
          <a:lstStyle/>
          <a:p>
            <a:r>
              <a:rPr lang="en-GB" dirty="0" smtClean="0"/>
              <a:t>Few words on relevance</a:t>
            </a:r>
            <a:r>
              <a:rPr lang="en-GB" baseline="0" dirty="0" smtClean="0"/>
              <a:t> of policy context analysis- beyond health needs assessment to a more thorough understanding of health and humanitarian policy context. Awareness of historic evolution of institutions, role of public and private sector inter and transnational organisations – Gates, World Bank, South and East African trade summits.</a:t>
            </a: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pPr>
              <a:defRPr/>
            </a:pPr>
            <a:endParaRPr lang="en-GB"/>
          </a:p>
        </p:txBody>
      </p:sp>
      <p:sp>
        <p:nvSpPr>
          <p:cNvPr id="17" name="Footer Placeholder 16"/>
          <p:cNvSpPr>
            <a:spLocks noGrp="1"/>
          </p:cNvSpPr>
          <p:nvPr>
            <p:ph type="ftr" sz="quarter" idx="11"/>
          </p:nvPr>
        </p:nvSpPr>
        <p:spPr/>
        <p:txBody>
          <a:bodyPr/>
          <a:lstStyle/>
          <a:p>
            <a:pPr>
              <a:defRPr/>
            </a:pPr>
            <a:endParaRPr lang="en-GB"/>
          </a:p>
        </p:txBody>
      </p:sp>
      <p:sp>
        <p:nvSpPr>
          <p:cNvPr id="29" name="Slide Number Placeholder 28"/>
          <p:cNvSpPr>
            <a:spLocks noGrp="1"/>
          </p:cNvSpPr>
          <p:nvPr>
            <p:ph type="sldNum" sz="quarter" idx="12"/>
          </p:nvPr>
        </p:nvSpPr>
        <p:spPr/>
        <p:txBody>
          <a:bodyPr/>
          <a:lstStyle/>
          <a:p>
            <a:pPr>
              <a:defRPr/>
            </a:pPr>
            <a:fld id="{92EDC0A4-4D92-4ED3-A837-D494BE1D5780}" type="slidenum">
              <a:rPr lang="en-GB" smtClean="0"/>
              <a:pPr>
                <a:defRPr/>
              </a:pPr>
              <a:t>‹#›</a:t>
            </a:fld>
            <a:endParaRPr lang="en-GB"/>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1119D8AA-AB95-4B6B-BB56-802EBB53CB45}" type="slidenum">
              <a:rPr lang="en-GB" smtClean="0"/>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1CD5609E-5D50-41C2-91EA-F1C41FA6EBD4}" type="slidenum">
              <a:rPr lang="en-GB" smtClean="0"/>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99405DB7-6587-4BCC-81A8-59B463D78136}" type="slidenum">
              <a:rPr lang="en-GB" smtClean="0"/>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a:xfrm>
            <a:off x="7924800" y="6416675"/>
            <a:ext cx="762000" cy="365125"/>
          </a:xfrm>
        </p:spPr>
        <p:txBody>
          <a:bodyPr/>
          <a:lstStyle/>
          <a:p>
            <a:pPr>
              <a:defRPr/>
            </a:pPr>
            <a:fld id="{61017030-5E51-4A99-BC74-A44C4ADDE185}" type="slidenum">
              <a:rPr lang="en-GB" smtClean="0"/>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F7428AB7-12C9-4CDE-A1F6-1B1B84ED9073}" type="slidenum">
              <a:rPr lang="en-GB" smtClean="0"/>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GB"/>
          </a:p>
        </p:txBody>
      </p:sp>
      <p:sp>
        <p:nvSpPr>
          <p:cNvPr id="8" name="Footer Placeholder 7"/>
          <p:cNvSpPr>
            <a:spLocks noGrp="1"/>
          </p:cNvSpPr>
          <p:nvPr>
            <p:ph type="ftr" sz="quarter" idx="11"/>
          </p:nvPr>
        </p:nvSpPr>
        <p:spPr/>
        <p:txBody>
          <a:bodyPr/>
          <a:lstStyle/>
          <a:p>
            <a:pPr>
              <a:defRPr/>
            </a:pPr>
            <a:endParaRPr lang="en-GB"/>
          </a:p>
        </p:txBody>
      </p:sp>
      <p:sp>
        <p:nvSpPr>
          <p:cNvPr id="9" name="Slide Number Placeholder 8"/>
          <p:cNvSpPr>
            <a:spLocks noGrp="1"/>
          </p:cNvSpPr>
          <p:nvPr>
            <p:ph type="sldNum" sz="quarter" idx="12"/>
          </p:nvPr>
        </p:nvSpPr>
        <p:spPr/>
        <p:txBody>
          <a:bodyPr/>
          <a:lstStyle/>
          <a:p>
            <a:pPr>
              <a:defRPr/>
            </a:pPr>
            <a:fld id="{594D136E-8976-45AF-9924-78CE642CAA3A}" type="slidenum">
              <a:rPr lang="en-GB" smtClean="0"/>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GB"/>
          </a:p>
        </p:txBody>
      </p:sp>
      <p:sp>
        <p:nvSpPr>
          <p:cNvPr id="4" name="Footer Placeholder 3"/>
          <p:cNvSpPr>
            <a:spLocks noGrp="1"/>
          </p:cNvSpPr>
          <p:nvPr>
            <p:ph type="ftr" sz="quarter" idx="11"/>
          </p:nvPr>
        </p:nvSpPr>
        <p:spPr/>
        <p:txBody>
          <a:bodyPr/>
          <a:lstStyle/>
          <a:p>
            <a:pPr>
              <a:defRPr/>
            </a:pPr>
            <a:endParaRPr lang="en-GB"/>
          </a:p>
        </p:txBody>
      </p:sp>
      <p:sp>
        <p:nvSpPr>
          <p:cNvPr id="5" name="Slide Number Placeholder 4"/>
          <p:cNvSpPr>
            <a:spLocks noGrp="1"/>
          </p:cNvSpPr>
          <p:nvPr>
            <p:ph type="sldNum" sz="quarter" idx="12"/>
          </p:nvPr>
        </p:nvSpPr>
        <p:spPr/>
        <p:txBody>
          <a:bodyPr/>
          <a:lstStyle/>
          <a:p>
            <a:pPr>
              <a:defRPr/>
            </a:pPr>
            <a:fld id="{5BC183C1-5612-459B-B889-B9BA41CCDC6C}" type="slidenum">
              <a:rPr lang="en-GB" smtClean="0"/>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GB"/>
          </a:p>
        </p:txBody>
      </p:sp>
      <p:sp>
        <p:nvSpPr>
          <p:cNvPr id="3" name="Footer Placeholder 2"/>
          <p:cNvSpPr>
            <a:spLocks noGrp="1"/>
          </p:cNvSpPr>
          <p:nvPr>
            <p:ph type="ftr" sz="quarter" idx="11"/>
          </p:nvPr>
        </p:nvSpPr>
        <p:spPr/>
        <p:txBody>
          <a:bodyPr/>
          <a:lstStyle/>
          <a:p>
            <a:pPr>
              <a:defRPr/>
            </a:pPr>
            <a:endParaRPr lang="en-GB"/>
          </a:p>
        </p:txBody>
      </p:sp>
      <p:sp>
        <p:nvSpPr>
          <p:cNvPr id="4" name="Slide Number Placeholder 3"/>
          <p:cNvSpPr>
            <a:spLocks noGrp="1"/>
          </p:cNvSpPr>
          <p:nvPr>
            <p:ph type="sldNum" sz="quarter" idx="12"/>
          </p:nvPr>
        </p:nvSpPr>
        <p:spPr/>
        <p:txBody>
          <a:bodyPr/>
          <a:lstStyle/>
          <a:p>
            <a:pPr>
              <a:defRPr/>
            </a:pPr>
            <a:fld id="{49929983-56C5-484C-85EF-3DC1433D3F1D}" type="slidenum">
              <a:rPr lang="en-GB" smtClean="0"/>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7A69D8A5-3B0B-4728-B89D-838A5C9BA9CB}" type="slidenum">
              <a:rPr lang="en-GB" smtClean="0"/>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7E3A132B-56F7-4159-AC4D-94D37D433F33}" type="slidenum">
              <a:rPr lang="en-GB" smtClean="0"/>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pPr>
              <a:defRPr/>
            </a:pPr>
            <a:endParaRPr lang="en-GB"/>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pPr>
              <a:defRPr/>
            </a:pPr>
            <a:endParaRPr lang="en-GB"/>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pPr>
              <a:defRPr/>
            </a:pPr>
            <a:fld id="{784A06D1-30B1-419A-9B8F-713C2604F0C4}" type="slidenum">
              <a:rPr lang="en-GB" smtClean="0"/>
              <a:pPr>
                <a:defRPr/>
              </a:pPr>
              <a:t>‹#›</a:t>
            </a:fld>
            <a:endParaRPr lang="en-GB"/>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cred.be/sites/default/files/ADSR_2010.pdf"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67544" y="692696"/>
            <a:ext cx="8208912" cy="2520280"/>
          </a:xfrm>
        </p:spPr>
        <p:txBody>
          <a:bodyPr>
            <a:noAutofit/>
          </a:bodyPr>
          <a:lstStyle/>
          <a:p>
            <a:r>
              <a:rPr lang="en-GB" cap="none" dirty="0" smtClean="0">
                <a:effectLst>
                  <a:outerShdw blurRad="38100" dist="38100" dir="2700000" algn="tl">
                    <a:srgbClr val="000000">
                      <a:alpha val="43137"/>
                    </a:srgbClr>
                  </a:outerShdw>
                </a:effectLst>
                <a:latin typeface="Arial" pitchFamily="34" charset="0"/>
                <a:cs typeface="Arial" pitchFamily="34" charset="0"/>
              </a:rPr>
              <a:t>Key issues in global health and humanitarian policy </a:t>
            </a:r>
            <a:endParaRPr lang="en-GB" cap="none" dirty="0" smtClean="0">
              <a:effectLst>
                <a:outerShdw blurRad="38100" dist="38100" dir="2700000" algn="tl">
                  <a:srgbClr val="000000">
                    <a:alpha val="43137"/>
                  </a:srgbClr>
                </a:outerShdw>
              </a:effectLst>
              <a:latin typeface="Arial" pitchFamily="34" charset="0"/>
              <a:cs typeface="Arial" pitchFamily="34" charset="0"/>
            </a:endParaRPr>
          </a:p>
        </p:txBody>
      </p:sp>
      <p:sp>
        <p:nvSpPr>
          <p:cNvPr id="2051" name="Rectangle 3"/>
          <p:cNvSpPr>
            <a:spLocks noGrp="1" noChangeArrowheads="1"/>
          </p:cNvSpPr>
          <p:nvPr>
            <p:ph type="subTitle" idx="1"/>
          </p:nvPr>
        </p:nvSpPr>
        <p:spPr>
          <a:xfrm>
            <a:off x="2339975" y="3860800"/>
            <a:ext cx="6400800" cy="1752600"/>
          </a:xfrm>
        </p:spPr>
        <p:txBody>
          <a:bodyPr>
            <a:normAutofit/>
          </a:bodyPr>
          <a:lstStyle/>
          <a:p>
            <a:r>
              <a:rPr lang="en-GB" sz="3200" dirty="0" smtClean="0">
                <a:latin typeface="Arial" pitchFamily="34" charset="0"/>
                <a:cs typeface="Arial" pitchFamily="34" charset="0"/>
              </a:rPr>
              <a:t>Bev Collin</a:t>
            </a:r>
          </a:p>
          <a:p>
            <a:r>
              <a:rPr lang="en-GB" dirty="0" smtClean="0">
                <a:latin typeface="Arial" pitchFamily="34" charset="0"/>
                <a:cs typeface="Arial" pitchFamily="34" charset="0"/>
              </a:rPr>
              <a:t>Health Policy Advisor</a:t>
            </a:r>
          </a:p>
          <a:p>
            <a:r>
              <a:rPr lang="en-GB" dirty="0" smtClean="0">
                <a:latin typeface="Arial" pitchFamily="34" charset="0"/>
                <a:cs typeface="Arial" pitchFamily="34" charset="0"/>
              </a:rPr>
              <a:t>30 Jan </a:t>
            </a:r>
            <a:r>
              <a:rPr lang="en-GB" dirty="0" smtClean="0">
                <a:latin typeface="Arial" pitchFamily="34" charset="0"/>
                <a:cs typeface="Arial" pitchFamily="34" charset="0"/>
              </a:rPr>
              <a:t>2013</a:t>
            </a:r>
          </a:p>
        </p:txBody>
      </p:sp>
    </p:spTree>
  </p:cSld>
  <p:clrMapOvr>
    <a:masterClrMapping/>
  </p:clrMapOvr>
  <p:transition>
    <p:cover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r>
              <a:rPr lang="en-GB" b="1" dirty="0" smtClean="0">
                <a:latin typeface="Arial" charset="0"/>
              </a:rPr>
              <a:t>Policy actors</a:t>
            </a:r>
          </a:p>
        </p:txBody>
      </p:sp>
      <p:sp>
        <p:nvSpPr>
          <p:cNvPr id="117763" name="Rectangle 3"/>
          <p:cNvSpPr>
            <a:spLocks noGrp="1" noChangeArrowheads="1"/>
          </p:cNvSpPr>
          <p:nvPr>
            <p:ph type="body" idx="1"/>
          </p:nvPr>
        </p:nvSpPr>
        <p:spPr/>
        <p:txBody>
          <a:bodyPr/>
          <a:lstStyle/>
          <a:p>
            <a:pPr>
              <a:lnSpc>
                <a:spcPct val="180000"/>
              </a:lnSpc>
            </a:pPr>
            <a:r>
              <a:rPr lang="en-GB" dirty="0" smtClean="0">
                <a:latin typeface="Arial" charset="0"/>
              </a:rPr>
              <a:t>Individuals </a:t>
            </a:r>
          </a:p>
          <a:p>
            <a:pPr>
              <a:lnSpc>
                <a:spcPct val="180000"/>
              </a:lnSpc>
            </a:pPr>
            <a:r>
              <a:rPr lang="en-GB" dirty="0" smtClean="0">
                <a:latin typeface="Arial" charset="0"/>
              </a:rPr>
              <a:t>Groups</a:t>
            </a:r>
          </a:p>
          <a:p>
            <a:pPr>
              <a:lnSpc>
                <a:spcPct val="180000"/>
              </a:lnSpc>
            </a:pPr>
            <a:r>
              <a:rPr lang="en-GB" dirty="0" smtClean="0">
                <a:latin typeface="Arial" charset="0"/>
              </a:rPr>
              <a:t>Organisations </a:t>
            </a: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17762"/>
                                        </p:tgtEl>
                                        <p:attrNameLst>
                                          <p:attrName>style.visibility</p:attrName>
                                        </p:attrNameLst>
                                      </p:cBhvr>
                                      <p:to>
                                        <p:strVal val="visible"/>
                                      </p:to>
                                    </p:set>
                                    <p:animEffect transition="in" filter="box(in)">
                                      <p:cBhvr>
                                        <p:cTn id="7" dur="500"/>
                                        <p:tgtEl>
                                          <p:spTgt spid="11776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17763">
                                            <p:txEl>
                                              <p:pRg st="0" end="0"/>
                                            </p:txEl>
                                          </p:spTgt>
                                        </p:tgtEl>
                                        <p:attrNameLst>
                                          <p:attrName>style.visibility</p:attrName>
                                        </p:attrNameLst>
                                      </p:cBhvr>
                                      <p:to>
                                        <p:strVal val="visible"/>
                                      </p:to>
                                    </p:set>
                                    <p:animEffect transition="in" filter="checkerboard(across)">
                                      <p:cBhvr>
                                        <p:cTn id="12" dur="500"/>
                                        <p:tgtEl>
                                          <p:spTgt spid="117763">
                                            <p:txEl>
                                              <p:pRg st="0" end="0"/>
                                            </p:txEl>
                                          </p:spTgt>
                                        </p:tgtEl>
                                      </p:cBhvr>
                                    </p:animEffect>
                                  </p:childTnLst>
                                </p:cTn>
                              </p:par>
                              <p:par>
                                <p:cTn id="13" presetID="5" presetClass="entr" presetSubtype="10" fill="hold" nodeType="withEffect">
                                  <p:stCondLst>
                                    <p:cond delay="0"/>
                                  </p:stCondLst>
                                  <p:childTnLst>
                                    <p:set>
                                      <p:cBhvr>
                                        <p:cTn id="14" dur="1" fill="hold">
                                          <p:stCondLst>
                                            <p:cond delay="0"/>
                                          </p:stCondLst>
                                        </p:cTn>
                                        <p:tgtEl>
                                          <p:spTgt spid="117763">
                                            <p:txEl>
                                              <p:pRg st="1" end="1"/>
                                            </p:txEl>
                                          </p:spTgt>
                                        </p:tgtEl>
                                        <p:attrNameLst>
                                          <p:attrName>style.visibility</p:attrName>
                                        </p:attrNameLst>
                                      </p:cBhvr>
                                      <p:to>
                                        <p:strVal val="visible"/>
                                      </p:to>
                                    </p:set>
                                    <p:animEffect transition="in" filter="checkerboard(across)">
                                      <p:cBhvr>
                                        <p:cTn id="15" dur="500"/>
                                        <p:tgtEl>
                                          <p:spTgt spid="117763">
                                            <p:txEl>
                                              <p:pRg st="1" end="1"/>
                                            </p:txEl>
                                          </p:spTgt>
                                        </p:tgtEl>
                                      </p:cBhvr>
                                    </p:animEffect>
                                  </p:childTnLst>
                                </p:cTn>
                              </p:par>
                              <p:par>
                                <p:cTn id="16" presetID="5" presetClass="entr" presetSubtype="10" fill="hold" nodeType="withEffect">
                                  <p:stCondLst>
                                    <p:cond delay="0"/>
                                  </p:stCondLst>
                                  <p:childTnLst>
                                    <p:set>
                                      <p:cBhvr>
                                        <p:cTn id="17" dur="1" fill="hold">
                                          <p:stCondLst>
                                            <p:cond delay="0"/>
                                          </p:stCondLst>
                                        </p:cTn>
                                        <p:tgtEl>
                                          <p:spTgt spid="117763">
                                            <p:txEl>
                                              <p:pRg st="2" end="2"/>
                                            </p:txEl>
                                          </p:spTgt>
                                        </p:tgtEl>
                                        <p:attrNameLst>
                                          <p:attrName>style.visibility</p:attrName>
                                        </p:attrNameLst>
                                      </p:cBhvr>
                                      <p:to>
                                        <p:strVal val="visible"/>
                                      </p:to>
                                    </p:set>
                                    <p:animEffect transition="in" filter="checkerboard(across)">
                                      <p:cBhvr>
                                        <p:cTn id="18" dur="500"/>
                                        <p:tgtEl>
                                          <p:spTgt spid="1177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a:xfrm>
            <a:off x="684213" y="0"/>
            <a:ext cx="7772400" cy="1916832"/>
          </a:xfrm>
        </p:spPr>
        <p:txBody>
          <a:bodyPr>
            <a:normAutofit fontScale="90000"/>
          </a:bodyPr>
          <a:lstStyle/>
          <a:p>
            <a:r>
              <a:rPr lang="en-GB" dirty="0" smtClean="0">
                <a:latin typeface="Arial" charset="0"/>
              </a:rPr>
              <a:t>Policy Content and Process:</a:t>
            </a:r>
            <a:br>
              <a:rPr lang="en-GB" dirty="0" smtClean="0">
                <a:latin typeface="Arial" charset="0"/>
              </a:rPr>
            </a:br>
            <a:r>
              <a:rPr lang="en-GB" dirty="0" smtClean="0">
                <a:latin typeface="Arial" charset="0"/>
              </a:rPr>
              <a:t/>
            </a:r>
            <a:br>
              <a:rPr lang="en-GB" dirty="0" smtClean="0">
                <a:latin typeface="Arial" charset="0"/>
              </a:rPr>
            </a:br>
            <a:r>
              <a:rPr lang="en-GB" dirty="0" smtClean="0">
                <a:latin typeface="Arial" charset="0"/>
              </a:rPr>
              <a:t>Rhetoric versus Reality</a:t>
            </a:r>
            <a:endParaRPr lang="en-GB" b="1" dirty="0" smtClean="0">
              <a:latin typeface="Arial" charset="0"/>
            </a:endParaRPr>
          </a:p>
        </p:txBody>
      </p:sp>
      <p:sp>
        <p:nvSpPr>
          <p:cNvPr id="119811" name="Rectangle 3"/>
          <p:cNvSpPr>
            <a:spLocks noGrp="1" noChangeArrowheads="1"/>
          </p:cNvSpPr>
          <p:nvPr>
            <p:ph type="body" idx="1"/>
          </p:nvPr>
        </p:nvSpPr>
        <p:spPr>
          <a:xfrm>
            <a:off x="685800" y="2492896"/>
            <a:ext cx="7772400" cy="3096344"/>
          </a:xfrm>
        </p:spPr>
        <p:txBody>
          <a:bodyPr/>
          <a:lstStyle/>
          <a:p>
            <a:pPr>
              <a:lnSpc>
                <a:spcPct val="120000"/>
              </a:lnSpc>
            </a:pPr>
            <a:r>
              <a:rPr lang="en-GB" dirty="0" smtClean="0">
                <a:latin typeface="Arial" charset="0"/>
              </a:rPr>
              <a:t>W</a:t>
            </a:r>
            <a:r>
              <a:rPr lang="en-US" dirty="0" smtClean="0">
                <a:latin typeface="Arial" charset="0"/>
              </a:rPr>
              <a:t>h</a:t>
            </a:r>
            <a:r>
              <a:rPr lang="en-GB" dirty="0" smtClean="0">
                <a:latin typeface="Arial" charset="0"/>
              </a:rPr>
              <a:t>o sets the agenda ?</a:t>
            </a:r>
          </a:p>
          <a:p>
            <a:pPr>
              <a:lnSpc>
                <a:spcPct val="120000"/>
              </a:lnSpc>
            </a:pPr>
            <a:r>
              <a:rPr lang="en-GB" dirty="0" smtClean="0">
                <a:latin typeface="Arial" charset="0"/>
              </a:rPr>
              <a:t>Global and local politics and policy</a:t>
            </a:r>
          </a:p>
          <a:p>
            <a:pPr>
              <a:lnSpc>
                <a:spcPct val="120000"/>
              </a:lnSpc>
            </a:pPr>
            <a:r>
              <a:rPr lang="en-GB" dirty="0" smtClean="0">
                <a:latin typeface="Arial" charset="0"/>
              </a:rPr>
              <a:t>Institutional interests</a:t>
            </a:r>
          </a:p>
          <a:p>
            <a:pPr>
              <a:lnSpc>
                <a:spcPct val="120000"/>
              </a:lnSpc>
            </a:pPr>
            <a:r>
              <a:rPr lang="en-GB" dirty="0" smtClean="0">
                <a:latin typeface="Arial" charset="0"/>
              </a:rPr>
              <a:t>Policy – practice gap</a:t>
            </a:r>
          </a:p>
        </p:txBody>
      </p:sp>
      <p:sp>
        <p:nvSpPr>
          <p:cNvPr id="18436" name="Text Box 4"/>
          <p:cNvSpPr txBox="1">
            <a:spLocks noChangeArrowheads="1"/>
          </p:cNvSpPr>
          <p:nvPr/>
        </p:nvSpPr>
        <p:spPr bwMode="auto">
          <a:xfrm>
            <a:off x="3616325" y="5719763"/>
            <a:ext cx="3043238" cy="762000"/>
          </a:xfrm>
          <a:prstGeom prst="rect">
            <a:avLst/>
          </a:prstGeom>
          <a:noFill/>
          <a:ln w="9525">
            <a:noFill/>
            <a:miter lim="800000"/>
            <a:headEnd/>
            <a:tailEnd/>
          </a:ln>
        </p:spPr>
        <p:txBody>
          <a:bodyPr>
            <a:spAutoFit/>
          </a:bodyPr>
          <a:lstStyle/>
          <a:p>
            <a:endParaRPr lang="en-US"/>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9810"/>
                                        </p:tgtEl>
                                        <p:attrNameLst>
                                          <p:attrName>style.visibility</p:attrName>
                                        </p:attrNameLst>
                                      </p:cBhvr>
                                      <p:to>
                                        <p:strVal val="visible"/>
                                      </p:to>
                                    </p:set>
                                    <p:animEffect transition="in" filter="blinds(horizontal)">
                                      <p:cBhvr>
                                        <p:cTn id="7" dur="500"/>
                                        <p:tgtEl>
                                          <p:spTgt spid="11981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19811">
                                            <p:txEl>
                                              <p:pRg st="0" end="0"/>
                                            </p:txEl>
                                          </p:spTgt>
                                        </p:tgtEl>
                                        <p:attrNameLst>
                                          <p:attrName>style.visibility</p:attrName>
                                        </p:attrNameLst>
                                      </p:cBhvr>
                                      <p:to>
                                        <p:strVal val="visible"/>
                                      </p:to>
                                    </p:set>
                                    <p:animEffect transition="in" filter="box(in)">
                                      <p:cBhvr>
                                        <p:cTn id="12" dur="500"/>
                                        <p:tgtEl>
                                          <p:spTgt spid="119811">
                                            <p:txEl>
                                              <p:pRg st="0" end="0"/>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119811">
                                            <p:txEl>
                                              <p:pRg st="1" end="1"/>
                                            </p:txEl>
                                          </p:spTgt>
                                        </p:tgtEl>
                                        <p:attrNameLst>
                                          <p:attrName>style.visibility</p:attrName>
                                        </p:attrNameLst>
                                      </p:cBhvr>
                                      <p:to>
                                        <p:strVal val="visible"/>
                                      </p:to>
                                    </p:set>
                                    <p:animEffect transition="in" filter="box(in)">
                                      <p:cBhvr>
                                        <p:cTn id="15" dur="500"/>
                                        <p:tgtEl>
                                          <p:spTgt spid="119811">
                                            <p:txEl>
                                              <p:pRg st="1" end="1"/>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119811">
                                            <p:txEl>
                                              <p:pRg st="2" end="2"/>
                                            </p:txEl>
                                          </p:spTgt>
                                        </p:tgtEl>
                                        <p:attrNameLst>
                                          <p:attrName>style.visibility</p:attrName>
                                        </p:attrNameLst>
                                      </p:cBhvr>
                                      <p:to>
                                        <p:strVal val="visible"/>
                                      </p:to>
                                    </p:set>
                                    <p:animEffect transition="in" filter="box(in)">
                                      <p:cBhvr>
                                        <p:cTn id="18" dur="500"/>
                                        <p:tgtEl>
                                          <p:spTgt spid="119811">
                                            <p:txEl>
                                              <p:pRg st="2" end="2"/>
                                            </p:txEl>
                                          </p:spTgt>
                                        </p:tgtEl>
                                      </p:cBhvr>
                                    </p:animEffect>
                                  </p:childTnLst>
                                </p:cTn>
                              </p:par>
                              <p:par>
                                <p:cTn id="19" presetID="4" presetClass="entr" presetSubtype="16" fill="hold" nodeType="withEffect">
                                  <p:stCondLst>
                                    <p:cond delay="0"/>
                                  </p:stCondLst>
                                  <p:childTnLst>
                                    <p:set>
                                      <p:cBhvr>
                                        <p:cTn id="20" dur="1" fill="hold">
                                          <p:stCondLst>
                                            <p:cond delay="0"/>
                                          </p:stCondLst>
                                        </p:cTn>
                                        <p:tgtEl>
                                          <p:spTgt spid="119811">
                                            <p:txEl>
                                              <p:pRg st="3" end="3"/>
                                            </p:txEl>
                                          </p:spTgt>
                                        </p:tgtEl>
                                        <p:attrNameLst>
                                          <p:attrName>style.visibility</p:attrName>
                                        </p:attrNameLst>
                                      </p:cBhvr>
                                      <p:to>
                                        <p:strVal val="visible"/>
                                      </p:to>
                                    </p:set>
                                    <p:animEffect transition="in" filter="box(in)">
                                      <p:cBhvr>
                                        <p:cTn id="21" dur="500"/>
                                        <p:tgtEl>
                                          <p:spTgt spid="1198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11188" y="0"/>
            <a:ext cx="7772400" cy="1143000"/>
          </a:xfrm>
        </p:spPr>
        <p:txBody>
          <a:bodyPr/>
          <a:lstStyle/>
          <a:p>
            <a:r>
              <a:rPr lang="en-GB" b="1" dirty="0" smtClean="0">
                <a:latin typeface="Arial" charset="0"/>
              </a:rPr>
              <a:t>Some conclusions</a:t>
            </a:r>
            <a:endParaRPr lang="en-US" b="1" dirty="0" smtClean="0">
              <a:latin typeface="Arial" charset="0"/>
            </a:endParaRPr>
          </a:p>
        </p:txBody>
      </p:sp>
      <p:sp>
        <p:nvSpPr>
          <p:cNvPr id="13315" name="Rectangle 3"/>
          <p:cNvSpPr>
            <a:spLocks noGrp="1" noChangeArrowheads="1"/>
          </p:cNvSpPr>
          <p:nvPr>
            <p:ph idx="1"/>
          </p:nvPr>
        </p:nvSpPr>
        <p:spPr>
          <a:xfrm>
            <a:off x="685800" y="1125538"/>
            <a:ext cx="7772400" cy="5472112"/>
          </a:xfrm>
        </p:spPr>
        <p:txBody>
          <a:bodyPr>
            <a:normAutofit/>
          </a:bodyPr>
          <a:lstStyle/>
          <a:p>
            <a:pPr>
              <a:lnSpc>
                <a:spcPct val="90000"/>
              </a:lnSpc>
            </a:pPr>
            <a:r>
              <a:rPr lang="en-GB" dirty="0" smtClean="0">
                <a:latin typeface="Arial" charset="0"/>
              </a:rPr>
              <a:t>Political dimensions and how they influence policy content and support</a:t>
            </a:r>
            <a:endParaRPr lang="en-GB" sz="2800" dirty="0" smtClean="0">
              <a:latin typeface="Arial" charset="0"/>
            </a:endParaRPr>
          </a:p>
          <a:p>
            <a:pPr>
              <a:lnSpc>
                <a:spcPct val="90000"/>
              </a:lnSpc>
            </a:pPr>
            <a:r>
              <a:rPr lang="en-GB" sz="2800" dirty="0" smtClean="0">
                <a:latin typeface="Arial" charset="0"/>
              </a:rPr>
              <a:t>Strong vested interests in health care system and biomedical model</a:t>
            </a:r>
          </a:p>
          <a:p>
            <a:pPr>
              <a:lnSpc>
                <a:spcPct val="90000"/>
              </a:lnSpc>
            </a:pPr>
            <a:r>
              <a:rPr lang="en-GB" sz="2800" dirty="0" smtClean="0">
                <a:latin typeface="Arial" charset="0"/>
              </a:rPr>
              <a:t>Political &amp; economic constraints to changing status </a:t>
            </a:r>
            <a:r>
              <a:rPr lang="en-GB" dirty="0" smtClean="0">
                <a:latin typeface="Arial" charset="0"/>
              </a:rPr>
              <a:t>quo</a:t>
            </a:r>
          </a:p>
          <a:p>
            <a:pPr>
              <a:lnSpc>
                <a:spcPct val="90000"/>
              </a:lnSpc>
            </a:pPr>
            <a:r>
              <a:rPr lang="en-GB" dirty="0" smtClean="0">
                <a:latin typeface="Arial" charset="0"/>
              </a:rPr>
              <a:t>Policy </a:t>
            </a:r>
            <a:r>
              <a:rPr lang="en-GB" dirty="0">
                <a:latin typeface="Arial" charset="0"/>
              </a:rPr>
              <a:t>makers’ influence on a population’s health depends on concepts of health and views on determinants of health</a:t>
            </a:r>
          </a:p>
          <a:p>
            <a:pPr>
              <a:lnSpc>
                <a:spcPct val="90000"/>
              </a:lnSpc>
            </a:pPr>
            <a:r>
              <a:rPr lang="en-GB" dirty="0">
                <a:latin typeface="Arial" charset="0"/>
              </a:rPr>
              <a:t>Over time, views about determinants of health have changed and therefore what has been defined as health policy has also changed</a:t>
            </a:r>
          </a:p>
          <a:p>
            <a:pPr>
              <a:lnSpc>
                <a:spcPct val="90000"/>
              </a:lnSpc>
            </a:pPr>
            <a:endParaRPr lang="en-GB" sz="2800" dirty="0" smtClean="0">
              <a:latin typeface="Arial" charset="0"/>
            </a:endParaRPr>
          </a:p>
          <a:p>
            <a:pPr>
              <a:lnSpc>
                <a:spcPct val="90000"/>
              </a:lnSpc>
            </a:pPr>
            <a:endParaRPr lang="en-GB" sz="2800" dirty="0" smtClean="0">
              <a:latin typeface="Arial" charset="0"/>
            </a:endParaRPr>
          </a:p>
          <a:p>
            <a:pPr>
              <a:lnSpc>
                <a:spcPct val="90000"/>
              </a:lnSpc>
            </a:pPr>
            <a:endParaRPr lang="en-US" sz="2800" dirty="0" smtClean="0">
              <a:latin typeface="Arial" charset="0"/>
            </a:endParaRPr>
          </a:p>
        </p:txBody>
      </p:sp>
    </p:spTree>
    <p:extLst>
      <p:ext uri="{BB962C8B-B14F-4D97-AF65-F5344CB8AC3E}">
        <p14:creationId xmlns:p14="http://schemas.microsoft.com/office/powerpoint/2010/main" val="36067751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4213" y="404664"/>
            <a:ext cx="7772400" cy="503386"/>
          </a:xfrm>
        </p:spPr>
        <p:txBody>
          <a:bodyPr>
            <a:normAutofit fontScale="90000"/>
          </a:bodyPr>
          <a:lstStyle/>
          <a:p>
            <a:r>
              <a:rPr lang="en-AU" b="1" dirty="0" smtClean="0">
                <a:latin typeface="Arial" charset="0"/>
              </a:rPr>
              <a:t>Group Case Studies</a:t>
            </a:r>
          </a:p>
        </p:txBody>
      </p:sp>
      <p:sp>
        <p:nvSpPr>
          <p:cNvPr id="27651" name="Rectangle 3"/>
          <p:cNvSpPr>
            <a:spLocks noGrp="1" noChangeArrowheads="1"/>
          </p:cNvSpPr>
          <p:nvPr>
            <p:ph idx="1"/>
          </p:nvPr>
        </p:nvSpPr>
        <p:spPr>
          <a:xfrm>
            <a:off x="395288" y="908050"/>
            <a:ext cx="8424862" cy="5617294"/>
          </a:xfrm>
        </p:spPr>
        <p:txBody>
          <a:bodyPr>
            <a:normAutofit fontScale="92500"/>
          </a:bodyPr>
          <a:lstStyle/>
          <a:p>
            <a:pPr marL="609600" indent="-609600">
              <a:lnSpc>
                <a:spcPct val="80000"/>
              </a:lnSpc>
              <a:buFontTx/>
              <a:buNone/>
            </a:pPr>
            <a:r>
              <a:rPr lang="en-GB" sz="3600" dirty="0" smtClean="0">
                <a:latin typeface="Arial" pitchFamily="34" charset="0"/>
                <a:cs typeface="Arial" pitchFamily="34" charset="0"/>
              </a:rPr>
              <a:t>In groups consider the introduction of</a:t>
            </a:r>
          </a:p>
          <a:p>
            <a:pPr marL="609600" indent="-609600">
              <a:lnSpc>
                <a:spcPct val="80000"/>
              </a:lnSpc>
              <a:buFontTx/>
              <a:buNone/>
            </a:pPr>
            <a:r>
              <a:rPr lang="en-GB" sz="3600" dirty="0" smtClean="0">
                <a:latin typeface="Arial" pitchFamily="34" charset="0"/>
                <a:cs typeface="Arial" pitchFamily="34" charset="0"/>
              </a:rPr>
              <a:t>the different policies. Discuss them in</a:t>
            </a:r>
          </a:p>
          <a:p>
            <a:pPr marL="609600" indent="-609600">
              <a:lnSpc>
                <a:spcPct val="80000"/>
              </a:lnSpc>
              <a:buFontTx/>
              <a:buNone/>
            </a:pPr>
            <a:r>
              <a:rPr lang="en-GB" sz="3600" dirty="0" smtClean="0">
                <a:latin typeface="Arial" pitchFamily="34" charset="0"/>
                <a:cs typeface="Arial" pitchFamily="34" charset="0"/>
              </a:rPr>
              <a:t>relation to the following questions:</a:t>
            </a:r>
            <a:endParaRPr lang="en-US" sz="3600" dirty="0" smtClean="0">
              <a:latin typeface="Arial" pitchFamily="34" charset="0"/>
              <a:cs typeface="Arial" pitchFamily="34" charset="0"/>
            </a:endParaRPr>
          </a:p>
          <a:p>
            <a:pPr marL="609600" indent="-609600">
              <a:lnSpc>
                <a:spcPct val="90000"/>
              </a:lnSpc>
            </a:pPr>
            <a:r>
              <a:rPr lang="en-GB" sz="3600" dirty="0" smtClean="0">
                <a:latin typeface="Arial" pitchFamily="34" charset="0"/>
                <a:cs typeface="Arial" pitchFamily="34" charset="0"/>
              </a:rPr>
              <a:t>What might be the aims of this policy? </a:t>
            </a:r>
          </a:p>
          <a:p>
            <a:pPr marL="609600" indent="-609600">
              <a:lnSpc>
                <a:spcPct val="90000"/>
              </a:lnSpc>
            </a:pPr>
            <a:r>
              <a:rPr lang="en-GB" sz="3600" dirty="0" smtClean="0">
                <a:latin typeface="Arial" pitchFamily="34" charset="0"/>
                <a:cs typeface="Arial" pitchFamily="34" charset="0"/>
              </a:rPr>
              <a:t>Who are the policy actors involved?</a:t>
            </a:r>
          </a:p>
          <a:p>
            <a:r>
              <a:rPr lang="en-US" sz="3600" dirty="0" smtClean="0">
                <a:latin typeface="Arial" pitchFamily="34" charset="0"/>
                <a:cs typeface="Arial" pitchFamily="34" charset="0"/>
              </a:rPr>
              <a:t>What should the policy process involve?</a:t>
            </a:r>
          </a:p>
          <a:p>
            <a:r>
              <a:rPr lang="en-GB" sz="3600" dirty="0" smtClean="0">
                <a:latin typeface="Arial" pitchFamily="34" charset="0"/>
                <a:cs typeface="Arial" pitchFamily="34" charset="0"/>
              </a:rPr>
              <a:t>What may prevent policy implementation in this case?</a:t>
            </a:r>
            <a:endParaRPr lang="en-US" sz="3600" dirty="0" smtClean="0">
              <a:latin typeface="Arial" pitchFamily="34" charset="0"/>
              <a:cs typeface="Arial" pitchFamily="34" charset="0"/>
            </a:endParaRPr>
          </a:p>
          <a:p>
            <a:pPr marL="609600" indent="-609600">
              <a:lnSpc>
                <a:spcPct val="90000"/>
              </a:lnSpc>
            </a:pPr>
            <a:r>
              <a:rPr lang="en-GB" sz="3600" dirty="0" smtClean="0">
                <a:latin typeface="Arial" pitchFamily="34" charset="0"/>
                <a:cs typeface="Arial" pitchFamily="34" charset="0"/>
              </a:rPr>
              <a:t>What should the outcome be?</a:t>
            </a:r>
            <a:endParaRPr lang="en-US" sz="3600" dirty="0" smtClean="0">
              <a:latin typeface="Arial" pitchFamily="34" charset="0"/>
              <a:cs typeface="Arial" pitchFamily="34" charset="0"/>
            </a:endParaRPr>
          </a:p>
          <a:p>
            <a:pPr marL="609600" indent="-609600">
              <a:lnSpc>
                <a:spcPct val="90000"/>
              </a:lnSpc>
            </a:pPr>
            <a:endParaRPr lang="en-AU" dirty="0" smtClean="0">
              <a:latin typeface="Arial" charset="0"/>
            </a:endParaRPr>
          </a:p>
        </p:txBody>
      </p:sp>
    </p:spTree>
    <p:extLst>
      <p:ext uri="{BB962C8B-B14F-4D97-AF65-F5344CB8AC3E}">
        <p14:creationId xmlns:p14="http://schemas.microsoft.com/office/powerpoint/2010/main" val="2023396526"/>
      </p:ext>
    </p:extLst>
  </p:cSld>
  <p:clrMapOvr>
    <a:masterClrMapping/>
  </p:clrMapOvr>
  <p:transition>
    <p:zoom dir="in"/>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a:xfrm>
            <a:off x="684213" y="260350"/>
            <a:ext cx="7772400" cy="1143000"/>
          </a:xfrm>
        </p:spPr>
        <p:txBody>
          <a:bodyPr/>
          <a:lstStyle/>
          <a:p>
            <a:r>
              <a:rPr lang="en-GB" b="1" dirty="0" smtClean="0">
                <a:latin typeface="Arial" charset="0"/>
              </a:rPr>
              <a:t>Summary</a:t>
            </a:r>
          </a:p>
        </p:txBody>
      </p:sp>
      <p:sp>
        <p:nvSpPr>
          <p:cNvPr id="138243" name="Rectangle 3"/>
          <p:cNvSpPr>
            <a:spLocks noGrp="1" noChangeArrowheads="1"/>
          </p:cNvSpPr>
          <p:nvPr>
            <p:ph idx="1"/>
          </p:nvPr>
        </p:nvSpPr>
        <p:spPr>
          <a:xfrm>
            <a:off x="685800" y="1557338"/>
            <a:ext cx="7772400" cy="4538662"/>
          </a:xfrm>
        </p:spPr>
        <p:txBody>
          <a:bodyPr>
            <a:normAutofit/>
          </a:bodyPr>
          <a:lstStyle/>
          <a:p>
            <a:pPr>
              <a:lnSpc>
                <a:spcPct val="120000"/>
              </a:lnSpc>
            </a:pPr>
            <a:endParaRPr lang="en-GB" sz="3600" dirty="0" smtClean="0">
              <a:latin typeface="Arial" charset="0"/>
            </a:endParaRPr>
          </a:p>
          <a:p>
            <a:pPr>
              <a:lnSpc>
                <a:spcPct val="120000"/>
              </a:lnSpc>
            </a:pPr>
            <a:r>
              <a:rPr lang="en-GB" sz="3600" dirty="0" smtClean="0">
                <a:latin typeface="Arial" charset="0"/>
              </a:rPr>
              <a:t>Policy maintenance </a:t>
            </a:r>
          </a:p>
          <a:p>
            <a:pPr>
              <a:lnSpc>
                <a:spcPct val="120000"/>
              </a:lnSpc>
            </a:pPr>
            <a:r>
              <a:rPr lang="en-GB" sz="3600" dirty="0" smtClean="0">
                <a:latin typeface="Arial" charset="0"/>
              </a:rPr>
              <a:t>Disjointed </a:t>
            </a:r>
            <a:r>
              <a:rPr lang="en-GB" sz="3600" dirty="0" err="1" smtClean="0">
                <a:latin typeface="Arial" charset="0"/>
              </a:rPr>
              <a:t>incrementalism</a:t>
            </a:r>
            <a:endParaRPr lang="en-GB" sz="3600" dirty="0" smtClean="0">
              <a:latin typeface="Arial" charset="0"/>
            </a:endParaRPr>
          </a:p>
          <a:p>
            <a:pPr>
              <a:lnSpc>
                <a:spcPct val="120000"/>
              </a:lnSpc>
            </a:pPr>
            <a:r>
              <a:rPr lang="en-GB" sz="3600" dirty="0" smtClean="0">
                <a:latin typeface="Arial" charset="0"/>
              </a:rPr>
              <a:t>Policy analysis</a:t>
            </a:r>
          </a:p>
          <a:p>
            <a:pPr>
              <a:lnSpc>
                <a:spcPct val="120000"/>
              </a:lnSpc>
            </a:pPr>
            <a:r>
              <a:rPr lang="en-GB" sz="3600" dirty="0" smtClean="0">
                <a:latin typeface="Arial" charset="0"/>
              </a:rPr>
              <a:t>The policy – practice gap</a:t>
            </a:r>
          </a:p>
          <a:p>
            <a:endParaRPr lang="en-GB" sz="3600" dirty="0" smtClean="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38242"/>
                                        </p:tgtEl>
                                        <p:attrNameLst>
                                          <p:attrName>style.visibility</p:attrName>
                                        </p:attrNameLst>
                                      </p:cBhvr>
                                      <p:to>
                                        <p:strVal val="visible"/>
                                      </p:to>
                                    </p:set>
                                    <p:anim calcmode="lin" valueType="num">
                                      <p:cBhvr>
                                        <p:cTn id="7" dur="500" fill="hold"/>
                                        <p:tgtEl>
                                          <p:spTgt spid="138242"/>
                                        </p:tgtEl>
                                        <p:attrNameLst>
                                          <p:attrName>ppt_w</p:attrName>
                                        </p:attrNameLst>
                                      </p:cBhvr>
                                      <p:tavLst>
                                        <p:tav tm="0">
                                          <p:val>
                                            <p:fltVal val="0"/>
                                          </p:val>
                                        </p:tav>
                                        <p:tav tm="100000">
                                          <p:val>
                                            <p:strVal val="#ppt_w"/>
                                          </p:val>
                                        </p:tav>
                                      </p:tavLst>
                                    </p:anim>
                                    <p:anim calcmode="lin" valueType="num">
                                      <p:cBhvr>
                                        <p:cTn id="8" dur="500" fill="hold"/>
                                        <p:tgtEl>
                                          <p:spTgt spid="13824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 presetClass="entr" presetSubtype="1" fill="hold" grpId="0" nodeType="afterEffect">
                                  <p:stCondLst>
                                    <p:cond delay="0"/>
                                  </p:stCondLst>
                                  <p:childTnLst>
                                    <p:set>
                                      <p:cBhvr>
                                        <p:cTn id="11" dur="1" fill="hold">
                                          <p:stCondLst>
                                            <p:cond delay="0"/>
                                          </p:stCondLst>
                                        </p:cTn>
                                        <p:tgtEl>
                                          <p:spTgt spid="138243">
                                            <p:txEl>
                                              <p:pRg st="1" end="1"/>
                                            </p:txEl>
                                          </p:spTgt>
                                        </p:tgtEl>
                                        <p:attrNameLst>
                                          <p:attrName>style.visibility</p:attrName>
                                        </p:attrNameLst>
                                      </p:cBhvr>
                                      <p:to>
                                        <p:strVal val="visible"/>
                                      </p:to>
                                    </p:set>
                                    <p:anim calcmode="lin" valueType="num">
                                      <p:cBhvr additive="base">
                                        <p:cTn id="12" dur="500" fill="hold"/>
                                        <p:tgtEl>
                                          <p:spTgt spid="13824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38243">
                                            <p:txEl>
                                              <p:pRg st="1" end="1"/>
                                            </p:txEl>
                                          </p:spTgt>
                                        </p:tgtEl>
                                        <p:attrNameLst>
                                          <p:attrName>ppt_y</p:attrName>
                                        </p:attrNameLst>
                                      </p:cBhvr>
                                      <p:tavLst>
                                        <p:tav tm="0">
                                          <p:val>
                                            <p:strVal val="0-#ppt_h/2"/>
                                          </p:val>
                                        </p:tav>
                                        <p:tav tm="100000">
                                          <p:val>
                                            <p:strVal val="#ppt_y"/>
                                          </p:val>
                                        </p:tav>
                                      </p:tavLst>
                                    </p:anim>
                                  </p:childTnLst>
                                </p:cTn>
                              </p:par>
                            </p:childTnLst>
                          </p:cTn>
                        </p:par>
                        <p:par>
                          <p:cTn id="14" fill="hold">
                            <p:stCondLst>
                              <p:cond delay="1000"/>
                            </p:stCondLst>
                            <p:childTnLst>
                              <p:par>
                                <p:cTn id="15" presetID="2" presetClass="entr" presetSubtype="1" fill="hold" grpId="0" nodeType="afterEffect">
                                  <p:stCondLst>
                                    <p:cond delay="0"/>
                                  </p:stCondLst>
                                  <p:childTnLst>
                                    <p:set>
                                      <p:cBhvr>
                                        <p:cTn id="16" dur="1" fill="hold">
                                          <p:stCondLst>
                                            <p:cond delay="0"/>
                                          </p:stCondLst>
                                        </p:cTn>
                                        <p:tgtEl>
                                          <p:spTgt spid="138243">
                                            <p:txEl>
                                              <p:pRg st="2" end="2"/>
                                            </p:txEl>
                                          </p:spTgt>
                                        </p:tgtEl>
                                        <p:attrNameLst>
                                          <p:attrName>style.visibility</p:attrName>
                                        </p:attrNameLst>
                                      </p:cBhvr>
                                      <p:to>
                                        <p:strVal val="visible"/>
                                      </p:to>
                                    </p:set>
                                    <p:anim calcmode="lin" valueType="num">
                                      <p:cBhvr additive="base">
                                        <p:cTn id="17" dur="500" fill="hold"/>
                                        <p:tgtEl>
                                          <p:spTgt spid="13824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38243">
                                            <p:txEl>
                                              <p:pRg st="2" end="2"/>
                                            </p:txEl>
                                          </p:spTgt>
                                        </p:tgtEl>
                                        <p:attrNameLst>
                                          <p:attrName>ppt_y</p:attrName>
                                        </p:attrNameLst>
                                      </p:cBhvr>
                                      <p:tavLst>
                                        <p:tav tm="0">
                                          <p:val>
                                            <p:strVal val="0-#ppt_h/2"/>
                                          </p:val>
                                        </p:tav>
                                        <p:tav tm="100000">
                                          <p:val>
                                            <p:strVal val="#ppt_y"/>
                                          </p:val>
                                        </p:tav>
                                      </p:tavLst>
                                    </p:anim>
                                  </p:childTnLst>
                                </p:cTn>
                              </p:par>
                            </p:childTnLst>
                          </p:cTn>
                        </p:par>
                        <p:par>
                          <p:cTn id="19" fill="hold">
                            <p:stCondLst>
                              <p:cond delay="1500"/>
                            </p:stCondLst>
                            <p:childTnLst>
                              <p:par>
                                <p:cTn id="20" presetID="2" presetClass="entr" presetSubtype="1" fill="hold" grpId="0" nodeType="afterEffect">
                                  <p:stCondLst>
                                    <p:cond delay="0"/>
                                  </p:stCondLst>
                                  <p:childTnLst>
                                    <p:set>
                                      <p:cBhvr>
                                        <p:cTn id="21" dur="1" fill="hold">
                                          <p:stCondLst>
                                            <p:cond delay="0"/>
                                          </p:stCondLst>
                                        </p:cTn>
                                        <p:tgtEl>
                                          <p:spTgt spid="138243">
                                            <p:txEl>
                                              <p:pRg st="3" end="3"/>
                                            </p:txEl>
                                          </p:spTgt>
                                        </p:tgtEl>
                                        <p:attrNameLst>
                                          <p:attrName>style.visibility</p:attrName>
                                        </p:attrNameLst>
                                      </p:cBhvr>
                                      <p:to>
                                        <p:strVal val="visible"/>
                                      </p:to>
                                    </p:set>
                                    <p:anim calcmode="lin" valueType="num">
                                      <p:cBhvr additive="base">
                                        <p:cTn id="22" dur="500" fill="hold"/>
                                        <p:tgtEl>
                                          <p:spTgt spid="138243">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138243">
                                            <p:txEl>
                                              <p:pRg st="3" end="3"/>
                                            </p:txEl>
                                          </p:spTgt>
                                        </p:tgtEl>
                                        <p:attrNameLst>
                                          <p:attrName>ppt_y</p:attrName>
                                        </p:attrNameLst>
                                      </p:cBhvr>
                                      <p:tavLst>
                                        <p:tav tm="0">
                                          <p:val>
                                            <p:strVal val="0-#ppt_h/2"/>
                                          </p:val>
                                        </p:tav>
                                        <p:tav tm="100000">
                                          <p:val>
                                            <p:strVal val="#ppt_y"/>
                                          </p:val>
                                        </p:tav>
                                      </p:tavLst>
                                    </p:anim>
                                  </p:childTnLst>
                                </p:cTn>
                              </p:par>
                            </p:childTnLst>
                          </p:cTn>
                        </p:par>
                        <p:par>
                          <p:cTn id="24" fill="hold">
                            <p:stCondLst>
                              <p:cond delay="2000"/>
                            </p:stCondLst>
                            <p:childTnLst>
                              <p:par>
                                <p:cTn id="25" presetID="2" presetClass="entr" presetSubtype="1" fill="hold" grpId="0" nodeType="afterEffect">
                                  <p:stCondLst>
                                    <p:cond delay="0"/>
                                  </p:stCondLst>
                                  <p:childTnLst>
                                    <p:set>
                                      <p:cBhvr>
                                        <p:cTn id="26" dur="1" fill="hold">
                                          <p:stCondLst>
                                            <p:cond delay="0"/>
                                          </p:stCondLst>
                                        </p:cTn>
                                        <p:tgtEl>
                                          <p:spTgt spid="138243">
                                            <p:txEl>
                                              <p:pRg st="4" end="4"/>
                                            </p:txEl>
                                          </p:spTgt>
                                        </p:tgtEl>
                                        <p:attrNameLst>
                                          <p:attrName>style.visibility</p:attrName>
                                        </p:attrNameLst>
                                      </p:cBhvr>
                                      <p:to>
                                        <p:strVal val="visible"/>
                                      </p:to>
                                    </p:set>
                                    <p:anim calcmode="lin" valueType="num">
                                      <p:cBhvr additive="base">
                                        <p:cTn id="27" dur="500" fill="hold"/>
                                        <p:tgtEl>
                                          <p:spTgt spid="13824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38243">
                                            <p:txEl>
                                              <p:pRg st="4" end="4"/>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42" grpId="0" autoUpdateAnimBg="0"/>
      <p:bldP spid="138243" grpId="0" build="p" autoUpdateAnimBg="0" advAuto="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GB" sz="3600" dirty="0" smtClean="0">
                <a:latin typeface="Arial"/>
                <a:cs typeface="Arial"/>
              </a:rPr>
              <a:t>Contact:</a:t>
            </a:r>
          </a:p>
          <a:p>
            <a:r>
              <a:rPr lang="en-GB" sz="3600" dirty="0" smtClean="0">
                <a:latin typeface="Arial"/>
                <a:cs typeface="Arial"/>
              </a:rPr>
              <a:t>Bev Collin- Health Policy Advisor, </a:t>
            </a:r>
            <a:r>
              <a:rPr lang="en-US" sz="3600" dirty="0" err="1" smtClean="0">
                <a:latin typeface="Arial"/>
                <a:cs typeface="Arial"/>
              </a:rPr>
              <a:t>Médecins</a:t>
            </a:r>
            <a:r>
              <a:rPr lang="en-US" sz="3600" dirty="0" smtClean="0">
                <a:latin typeface="Arial"/>
                <a:cs typeface="Arial"/>
              </a:rPr>
              <a:t> Sans </a:t>
            </a:r>
            <a:r>
              <a:rPr lang="en-US" sz="3600" dirty="0" err="1" smtClean="0">
                <a:latin typeface="Arial"/>
                <a:cs typeface="Arial"/>
              </a:rPr>
              <a:t>Frontières</a:t>
            </a:r>
            <a:r>
              <a:rPr lang="en-US" sz="3600" dirty="0" smtClean="0">
                <a:latin typeface="Arial"/>
                <a:cs typeface="Arial"/>
              </a:rPr>
              <a:t> </a:t>
            </a:r>
          </a:p>
          <a:p>
            <a:endParaRPr lang="en-US" sz="3600" dirty="0" smtClean="0">
              <a:latin typeface="Arial"/>
              <a:cs typeface="Arial"/>
            </a:endParaRPr>
          </a:p>
          <a:p>
            <a:r>
              <a:rPr lang="en-GB" sz="3600" dirty="0" smtClean="0">
                <a:latin typeface="Arial"/>
                <a:cs typeface="Arial"/>
              </a:rPr>
              <a:t>beverley.collin@london.msf.org</a:t>
            </a:r>
            <a:endParaRPr lang="en-US" sz="3600" dirty="0">
              <a:latin typeface="Arial"/>
              <a:cs typeface="Aria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84213" y="0"/>
            <a:ext cx="7772400" cy="476250"/>
          </a:xfrm>
        </p:spPr>
        <p:txBody>
          <a:bodyPr>
            <a:normAutofit fontScale="90000"/>
          </a:bodyPr>
          <a:lstStyle/>
          <a:p>
            <a:r>
              <a:rPr lang="en-GB" sz="2800" b="1" dirty="0" smtClean="0">
                <a:latin typeface="Arial" charset="0"/>
              </a:rPr>
              <a:t>References</a:t>
            </a:r>
          </a:p>
        </p:txBody>
      </p:sp>
      <p:sp>
        <p:nvSpPr>
          <p:cNvPr id="26627" name="Rectangle 3"/>
          <p:cNvSpPr>
            <a:spLocks noGrp="1" noChangeArrowheads="1"/>
          </p:cNvSpPr>
          <p:nvPr>
            <p:ph idx="1"/>
          </p:nvPr>
        </p:nvSpPr>
        <p:spPr>
          <a:xfrm>
            <a:off x="179388" y="593725"/>
            <a:ext cx="8964612" cy="6264275"/>
          </a:xfrm>
        </p:spPr>
        <p:txBody>
          <a:bodyPr>
            <a:normAutofit fontScale="92500" lnSpcReduction="20000"/>
          </a:bodyPr>
          <a:lstStyle/>
          <a:p>
            <a:pPr lvl="0"/>
            <a:r>
              <a:rPr lang="en-GB" sz="2400" dirty="0"/>
              <a:t>Lee, K. and Collin, J. (2005) Global Change and Health, </a:t>
            </a:r>
            <a:r>
              <a:rPr lang="en-GB" sz="2400" i="1" dirty="0"/>
              <a:t>Understanding Public Health </a:t>
            </a:r>
            <a:r>
              <a:rPr lang="en-GB" sz="2400" dirty="0"/>
              <a:t>Series, Maidenhead: Open University Press. Chapter 1. </a:t>
            </a:r>
          </a:p>
          <a:p>
            <a:pPr lvl="0"/>
            <a:r>
              <a:rPr lang="en-GB" sz="2400" dirty="0" err="1"/>
              <a:t>Kawachi</a:t>
            </a:r>
            <a:r>
              <a:rPr lang="en-GB" sz="2400" dirty="0"/>
              <a:t>, I. and </a:t>
            </a:r>
            <a:r>
              <a:rPr lang="en-GB" sz="2400" dirty="0" err="1"/>
              <a:t>Wamala</a:t>
            </a:r>
            <a:r>
              <a:rPr lang="en-GB" sz="2400" dirty="0"/>
              <a:t>, S. (2007) </a:t>
            </a:r>
            <a:r>
              <a:rPr lang="en-GB" sz="2400" i="1" dirty="0"/>
              <a:t>Globalization and health. </a:t>
            </a:r>
            <a:r>
              <a:rPr lang="en-GB" sz="2400" dirty="0"/>
              <a:t>Oxford: Oxford University Press.</a:t>
            </a:r>
          </a:p>
          <a:p>
            <a:pPr lvl="0"/>
            <a:r>
              <a:rPr lang="en-GB" sz="2400" dirty="0" err="1"/>
              <a:t>Kagan</a:t>
            </a:r>
            <a:r>
              <a:rPr lang="en-GB" sz="2400" dirty="0"/>
              <a:t> R. (2002) Power and Weakness, Policy Review. 113.</a:t>
            </a:r>
          </a:p>
          <a:p>
            <a:pPr lvl="0"/>
            <a:r>
              <a:rPr lang="fr-FR" sz="2400" u="sng" dirty="0"/>
              <a:t>Kaplan, J.P et al. 2009. </a:t>
            </a:r>
            <a:r>
              <a:rPr lang="en-US" sz="2400" u="sng" dirty="0"/>
              <a:t>Towards a common understanding of Global Health. </a:t>
            </a:r>
            <a:r>
              <a:rPr lang="en-US" sz="2400" i="1" u="sng" dirty="0"/>
              <a:t>The Lancet,</a:t>
            </a:r>
            <a:r>
              <a:rPr lang="en-US" sz="2400" u="sng" dirty="0"/>
              <a:t> Vol. 373.</a:t>
            </a:r>
            <a:r>
              <a:rPr lang="en-US" sz="2400" dirty="0"/>
              <a:t> </a:t>
            </a:r>
            <a:r>
              <a:rPr lang="en-US" sz="2400" b="1" dirty="0" err="1"/>
              <a:t>Ess.Lecture</a:t>
            </a:r>
            <a:r>
              <a:rPr lang="en-US" sz="2400" b="1" dirty="0"/>
              <a:t>.</a:t>
            </a:r>
            <a:endParaRPr lang="en-GB" sz="2400" dirty="0"/>
          </a:p>
          <a:p>
            <a:pPr lvl="0"/>
            <a:r>
              <a:rPr lang="en-GB" sz="2400" dirty="0" err="1"/>
              <a:t>Ollila</a:t>
            </a:r>
            <a:r>
              <a:rPr lang="en-GB" sz="2400" dirty="0"/>
              <a:t> E. (2005) Global Health Priorities − priorities of the wealthy. Globalization and Health. </a:t>
            </a:r>
          </a:p>
          <a:p>
            <a:pPr lvl="0"/>
            <a:r>
              <a:rPr lang="en-GB" sz="2400" dirty="0" err="1"/>
              <a:t>Tesner</a:t>
            </a:r>
            <a:r>
              <a:rPr lang="en-GB" sz="2400" dirty="0"/>
              <a:t> S, </a:t>
            </a:r>
            <a:r>
              <a:rPr lang="en-GB" sz="2400" dirty="0" err="1"/>
              <a:t>Kell</a:t>
            </a:r>
            <a:r>
              <a:rPr lang="en-GB" sz="2400" dirty="0"/>
              <a:t> WG. (2000) The United Nations and Business: a partnership recovered. New York: St. Martin's Press. </a:t>
            </a:r>
          </a:p>
          <a:p>
            <a:pPr lvl="0"/>
            <a:r>
              <a:rPr lang="en-GB" sz="2400" u="sng" dirty="0" err="1"/>
              <a:t>Hemrich</a:t>
            </a:r>
            <a:r>
              <a:rPr lang="en-GB" sz="2400" u="sng" dirty="0"/>
              <a:t> G. (2005) Matching food security analysis to context: the experience of the Somalia food security assessment unit. </a:t>
            </a:r>
            <a:r>
              <a:rPr lang="en-GB" sz="2400" i="1" u="sng" dirty="0"/>
              <a:t>Disasters</a:t>
            </a:r>
            <a:r>
              <a:rPr lang="en-GB" sz="2400" u="sng" dirty="0"/>
              <a:t>. 29 (</a:t>
            </a:r>
            <a:r>
              <a:rPr lang="en-GB" sz="2400" u="sng" dirty="0" err="1"/>
              <a:t>Suppl</a:t>
            </a:r>
            <a:r>
              <a:rPr lang="en-GB" sz="2400" u="sng" dirty="0"/>
              <a:t> 1): S67-91. Available free online: </a:t>
            </a:r>
            <a:r>
              <a:rPr lang="en-GB" sz="2400" b="1" dirty="0" err="1"/>
              <a:t>Ess.Seminar</a:t>
            </a:r>
            <a:r>
              <a:rPr lang="en-GB" sz="2400" b="1" dirty="0"/>
              <a:t>.</a:t>
            </a:r>
            <a:r>
              <a:rPr lang="en-GB" sz="2400" dirty="0"/>
              <a:t> </a:t>
            </a:r>
            <a:r>
              <a:rPr lang="en-GB" sz="2400" dirty="0" err="1"/>
              <a:t>Calin</a:t>
            </a:r>
            <a:r>
              <a:rPr lang="en-GB" sz="2400" dirty="0"/>
              <a:t> P (2011). In Search of the </a:t>
            </a:r>
            <a:r>
              <a:rPr lang="en-GB" sz="2400" dirty="0" err="1"/>
              <a:t>Ωew</a:t>
            </a:r>
            <a:r>
              <a:rPr lang="en-GB" sz="2400" dirty="0"/>
              <a:t> Informal Legitimacy‟ of </a:t>
            </a:r>
            <a:r>
              <a:rPr lang="en-GB" sz="2400" dirty="0" err="1"/>
              <a:t>Medecins</a:t>
            </a:r>
            <a:r>
              <a:rPr lang="en-GB" sz="2400" dirty="0"/>
              <a:t> Sans </a:t>
            </a:r>
            <a:r>
              <a:rPr lang="en-GB" sz="2400" dirty="0" err="1"/>
              <a:t>Frontie`res</a:t>
            </a:r>
            <a:r>
              <a:rPr lang="en-GB" sz="2400" dirty="0"/>
              <a:t>. Public Health Ethics 1~1. </a:t>
            </a:r>
          </a:p>
          <a:p>
            <a:pPr lvl="0"/>
            <a:r>
              <a:rPr lang="en-GB" sz="2400" dirty="0" err="1"/>
              <a:t>Mosse</a:t>
            </a:r>
            <a:r>
              <a:rPr lang="en-GB" sz="2400" dirty="0"/>
              <a:t>, D (2005) 'Cultivating Development: An ethnography of aid policy and practice‟. Pluto Books. </a:t>
            </a:r>
          </a:p>
          <a:p>
            <a:endParaRPr lang="en-GB" sz="2400" dirty="0" smtClean="0"/>
          </a:p>
          <a:p>
            <a:endParaRPr lang="en-GB" sz="2400" dirty="0" smtClean="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539552" y="260648"/>
            <a:ext cx="8208912" cy="864096"/>
          </a:xfrm>
        </p:spPr>
        <p:txBody>
          <a:bodyPr>
            <a:normAutofit/>
          </a:bodyPr>
          <a:lstStyle/>
          <a:p>
            <a:r>
              <a:rPr lang="en-GB" sz="4000" b="1" dirty="0" smtClean="0">
                <a:latin typeface="Arial" charset="0"/>
              </a:rPr>
              <a:t>Overview of the Lecture</a:t>
            </a:r>
          </a:p>
        </p:txBody>
      </p:sp>
      <p:sp>
        <p:nvSpPr>
          <p:cNvPr id="164867" name="Rectangle 3"/>
          <p:cNvSpPr>
            <a:spLocks noGrp="1" noChangeArrowheads="1"/>
          </p:cNvSpPr>
          <p:nvPr>
            <p:ph idx="1"/>
          </p:nvPr>
        </p:nvSpPr>
        <p:spPr>
          <a:xfrm>
            <a:off x="467544" y="1052736"/>
            <a:ext cx="8424862" cy="5473700"/>
          </a:xfrm>
        </p:spPr>
        <p:txBody>
          <a:bodyPr>
            <a:normAutofit/>
          </a:bodyPr>
          <a:lstStyle/>
          <a:p>
            <a:pPr>
              <a:lnSpc>
                <a:spcPct val="120000"/>
              </a:lnSpc>
            </a:pPr>
            <a:r>
              <a:rPr lang="en-GB" sz="3600" dirty="0" smtClean="0">
                <a:latin typeface="Arial" charset="0"/>
              </a:rPr>
              <a:t>Evolution of global health policy</a:t>
            </a:r>
          </a:p>
          <a:p>
            <a:pPr>
              <a:lnSpc>
                <a:spcPct val="120000"/>
              </a:lnSpc>
            </a:pPr>
            <a:r>
              <a:rPr lang="en-US" sz="3600" dirty="0" smtClean="0">
                <a:latin typeface="Arial" charset="0"/>
              </a:rPr>
              <a:t>W</a:t>
            </a:r>
            <a:r>
              <a:rPr lang="en-GB" sz="3600" dirty="0" smtClean="0">
                <a:latin typeface="Arial" charset="0"/>
              </a:rPr>
              <a:t>hat influences policy?</a:t>
            </a:r>
          </a:p>
          <a:p>
            <a:pPr>
              <a:lnSpc>
                <a:spcPct val="120000"/>
              </a:lnSpc>
            </a:pPr>
            <a:r>
              <a:rPr lang="en-GB" sz="3600" dirty="0" smtClean="0">
                <a:latin typeface="Arial" charset="0"/>
              </a:rPr>
              <a:t>The health and humanitarian policy context: practice case studies</a:t>
            </a:r>
          </a:p>
          <a:p>
            <a:pPr>
              <a:lnSpc>
                <a:spcPct val="120000"/>
              </a:lnSpc>
            </a:pPr>
            <a:r>
              <a:rPr lang="en-GB" sz="3600" dirty="0" smtClean="0">
                <a:latin typeface="Arial" charset="0"/>
              </a:rPr>
              <a:t>Summary</a:t>
            </a:r>
          </a:p>
          <a:p>
            <a:pPr>
              <a:lnSpc>
                <a:spcPct val="120000"/>
              </a:lnSpc>
            </a:pPr>
            <a:endParaRPr lang="en-GB" sz="3600" dirty="0" smtClean="0">
              <a:latin typeface="Arial" charset="0"/>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64866"/>
                                        </p:tgtEl>
                                        <p:attrNameLst>
                                          <p:attrName>style.visibility</p:attrName>
                                        </p:attrNameLst>
                                      </p:cBhvr>
                                      <p:to>
                                        <p:strVal val="visible"/>
                                      </p:to>
                                    </p:set>
                                    <p:animEffect transition="in" filter="box(in)">
                                      <p:cBhvr>
                                        <p:cTn id="7" dur="500"/>
                                        <p:tgtEl>
                                          <p:spTgt spid="164866"/>
                                        </p:tgtEl>
                                      </p:cBhvr>
                                    </p:animEffect>
                                  </p:childTnLst>
                                </p:cTn>
                              </p:par>
                              <p:par>
                                <p:cTn id="8" presetID="4" presetClass="entr" presetSubtype="16" fill="hold" nodeType="withEffect">
                                  <p:stCondLst>
                                    <p:cond delay="0"/>
                                  </p:stCondLst>
                                  <p:childTnLst>
                                    <p:set>
                                      <p:cBhvr>
                                        <p:cTn id="9" dur="1" fill="hold">
                                          <p:stCondLst>
                                            <p:cond delay="0"/>
                                          </p:stCondLst>
                                        </p:cTn>
                                        <p:tgtEl>
                                          <p:spTgt spid="164867">
                                            <p:txEl>
                                              <p:pRg st="1" end="1"/>
                                            </p:txEl>
                                          </p:spTgt>
                                        </p:tgtEl>
                                        <p:attrNameLst>
                                          <p:attrName>style.visibility</p:attrName>
                                        </p:attrNameLst>
                                      </p:cBhvr>
                                      <p:to>
                                        <p:strVal val="visible"/>
                                      </p:to>
                                    </p:set>
                                    <p:animEffect transition="in" filter="box(in)">
                                      <p:cBhvr>
                                        <p:cTn id="10" dur="500"/>
                                        <p:tgtEl>
                                          <p:spTgt spid="164867">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164867">
                                            <p:txEl>
                                              <p:pRg st="0" end="0"/>
                                            </p:txEl>
                                          </p:spTgt>
                                        </p:tgtEl>
                                        <p:attrNameLst>
                                          <p:attrName>style.visibility</p:attrName>
                                        </p:attrNameLst>
                                      </p:cBhvr>
                                      <p:to>
                                        <p:strVal val="visible"/>
                                      </p:to>
                                    </p:set>
                                    <p:animEffect transition="in" filter="box(in)">
                                      <p:cBhvr>
                                        <p:cTn id="13" dur="500"/>
                                        <p:tgtEl>
                                          <p:spTgt spid="164867">
                                            <p:txEl>
                                              <p:pRg st="0" end="0"/>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164867">
                                            <p:txEl>
                                              <p:pRg st="2" end="2"/>
                                            </p:txEl>
                                          </p:spTgt>
                                        </p:tgtEl>
                                        <p:attrNameLst>
                                          <p:attrName>style.visibility</p:attrName>
                                        </p:attrNameLst>
                                      </p:cBhvr>
                                      <p:to>
                                        <p:strVal val="visible"/>
                                      </p:to>
                                    </p:set>
                                    <p:animEffect transition="in" filter="box(in)">
                                      <p:cBhvr>
                                        <p:cTn id="16" dur="500"/>
                                        <p:tgtEl>
                                          <p:spTgt spid="164867">
                                            <p:txEl>
                                              <p:pRg st="2" end="2"/>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164867">
                                            <p:txEl>
                                              <p:pRg st="3" end="3"/>
                                            </p:txEl>
                                          </p:spTgt>
                                        </p:tgtEl>
                                        <p:attrNameLst>
                                          <p:attrName>style.visibility</p:attrName>
                                        </p:attrNameLst>
                                      </p:cBhvr>
                                      <p:to>
                                        <p:strVal val="visible"/>
                                      </p:to>
                                    </p:set>
                                    <p:animEffect transition="in" filter="box(in)">
                                      <p:cBhvr>
                                        <p:cTn id="19" dur="500"/>
                                        <p:tgtEl>
                                          <p:spTgt spid="1648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4213" y="1700213"/>
            <a:ext cx="7772400" cy="1470025"/>
          </a:xfrm>
        </p:spPr>
        <p:txBody>
          <a:bodyPr>
            <a:normAutofit/>
          </a:bodyPr>
          <a:lstStyle/>
          <a:p>
            <a:r>
              <a:rPr lang="en-US" sz="3600" b="1" dirty="0" smtClean="0">
                <a:latin typeface="Arial" charset="0"/>
              </a:rPr>
              <a:t>What do we mean by ‘Global Health Policy’?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4213" y="188913"/>
            <a:ext cx="7772400" cy="1143000"/>
          </a:xfrm>
        </p:spPr>
        <p:txBody>
          <a:bodyPr/>
          <a:lstStyle/>
          <a:p>
            <a:r>
              <a:rPr lang="en-GB" b="1" dirty="0" smtClean="0">
                <a:latin typeface="Arial" charset="0"/>
              </a:rPr>
              <a:t>Why some history	</a:t>
            </a:r>
            <a:endParaRPr lang="en-US" b="1" dirty="0" smtClean="0">
              <a:latin typeface="Arial" charset="0"/>
            </a:endParaRPr>
          </a:p>
        </p:txBody>
      </p:sp>
      <p:sp>
        <p:nvSpPr>
          <p:cNvPr id="5123" name="Rectangle 3"/>
          <p:cNvSpPr>
            <a:spLocks noGrp="1" noChangeArrowheads="1"/>
          </p:cNvSpPr>
          <p:nvPr>
            <p:ph idx="1"/>
          </p:nvPr>
        </p:nvSpPr>
        <p:spPr>
          <a:xfrm>
            <a:off x="395288" y="1052736"/>
            <a:ext cx="8353425" cy="5544616"/>
          </a:xfrm>
        </p:spPr>
        <p:txBody>
          <a:bodyPr>
            <a:noAutofit/>
          </a:bodyPr>
          <a:lstStyle/>
          <a:p>
            <a:r>
              <a:rPr lang="en-GB" sz="2400" dirty="0" smtClean="0">
                <a:latin typeface="Arial"/>
                <a:cs typeface="Arial"/>
              </a:rPr>
              <a:t>Debates regarding role and responsibility of the individual, state and international actors in Humanitarian Settings</a:t>
            </a:r>
          </a:p>
          <a:p>
            <a:r>
              <a:rPr lang="en-GB" sz="2400" dirty="0" smtClean="0">
                <a:latin typeface="Arial"/>
                <a:cs typeface="Arial"/>
              </a:rPr>
              <a:t>Global Health Priorities in the Humanitarian setting</a:t>
            </a:r>
          </a:p>
          <a:p>
            <a:r>
              <a:rPr lang="en-GB" sz="2400" dirty="0" smtClean="0">
                <a:latin typeface="Arial"/>
                <a:cs typeface="Arial"/>
              </a:rPr>
              <a:t>2000 Impact of HIV crisis and the rise innovative funding models</a:t>
            </a:r>
          </a:p>
          <a:p>
            <a:r>
              <a:rPr lang="en-GB" sz="2400" dirty="0" smtClean="0">
                <a:latin typeface="Arial"/>
                <a:cs typeface="Arial"/>
              </a:rPr>
              <a:t>2008 onwards impact of economic crisis and the DE prioritization of health principles on the global policy scene: post MDGs, </a:t>
            </a:r>
            <a:r>
              <a:rPr lang="en-GB" sz="2400" dirty="0" err="1" smtClean="0">
                <a:latin typeface="Arial"/>
                <a:cs typeface="Arial"/>
              </a:rPr>
              <a:t>globcal</a:t>
            </a:r>
            <a:r>
              <a:rPr lang="en-GB" sz="2400" dirty="0" smtClean="0">
                <a:latin typeface="Arial"/>
                <a:cs typeface="Arial"/>
              </a:rPr>
              <a:t> fund WHO reform?</a:t>
            </a:r>
          </a:p>
          <a:p>
            <a:r>
              <a:rPr lang="en-US" sz="2400" dirty="0" smtClean="0">
                <a:latin typeface="Arial"/>
                <a:cs typeface="Arial"/>
              </a:rPr>
              <a:t>Increasingly </a:t>
            </a:r>
            <a:r>
              <a:rPr lang="en-US" sz="2400" dirty="0">
                <a:latin typeface="Arial"/>
                <a:cs typeface="Arial"/>
              </a:rPr>
              <a:t>influenced by trade and industrial </a:t>
            </a:r>
            <a:r>
              <a:rPr lang="en-US" sz="2400" dirty="0" smtClean="0">
                <a:latin typeface="Arial"/>
                <a:cs typeface="Arial"/>
              </a:rPr>
              <a:t>interests, </a:t>
            </a:r>
            <a:r>
              <a:rPr lang="en-US" sz="2400" dirty="0">
                <a:latin typeface="Arial"/>
                <a:cs typeface="Arial"/>
              </a:rPr>
              <a:t>emphasis on technological solutions</a:t>
            </a:r>
            <a:endParaRPr lang="en-GB" sz="2400" dirty="0" smtClean="0">
              <a:latin typeface="Arial"/>
              <a:cs typeface="Arial"/>
            </a:endParaRPr>
          </a:p>
          <a:p>
            <a:endParaRPr lang="en-US" dirty="0" smtClean="0">
              <a:latin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ctrTitle"/>
          </p:nvPr>
        </p:nvSpPr>
        <p:spPr/>
        <p:txBody>
          <a:bodyPr>
            <a:normAutofit fontScale="90000"/>
          </a:bodyPr>
          <a:lstStyle/>
          <a:p>
            <a:r>
              <a:rPr lang="en-GB" dirty="0" smtClean="0"/>
              <a:t>Health Policy in the Humanitarian Setting</a:t>
            </a:r>
            <a:br>
              <a:rPr lang="en-GB" dirty="0" smtClean="0"/>
            </a:br>
            <a:endParaRPr lang="en-US" dirty="0" smtClean="0"/>
          </a:p>
        </p:txBody>
      </p:sp>
      <p:sp>
        <p:nvSpPr>
          <p:cNvPr id="10" name="Subtitle 9"/>
          <p:cNvSpPr>
            <a:spLocks noGrp="1"/>
          </p:cNvSpPr>
          <p:nvPr>
            <p:ph type="subTitle" idx="1"/>
          </p:nvPr>
        </p:nvSpPr>
        <p:spPr>
          <a:xfrm>
            <a:off x="1371600" y="3429000"/>
            <a:ext cx="6400800" cy="2160240"/>
          </a:xfrm>
        </p:spPr>
        <p:txBody>
          <a:bodyPr>
            <a:normAutofit fontScale="55000" lnSpcReduction="20000"/>
          </a:bodyPr>
          <a:lstStyle/>
          <a:p>
            <a:endParaRPr lang="en-US" dirty="0" smtClean="0"/>
          </a:p>
          <a:p>
            <a:r>
              <a:rPr lang="en-US" sz="5143" dirty="0" smtClean="0"/>
              <a:t>In 2010 245 million people affected by 332 natural disasters and 37 armed conflicts were recorded in 32 countries</a:t>
            </a:r>
          </a:p>
          <a:p>
            <a:r>
              <a:rPr lang="en-US" dirty="0" smtClean="0">
                <a:hlinkClick r:id="rId3"/>
              </a:rPr>
              <a:t>http://www.cred.be/sites/default/files/ADSR_2010.pdf</a:t>
            </a:r>
            <a:endParaRPr lang="en-US" dirty="0" smtClean="0"/>
          </a:p>
          <a:p>
            <a:r>
              <a:rPr lang="en-US" dirty="0"/>
              <a:t>http://</a:t>
            </a:r>
            <a:r>
              <a:rPr lang="en-US" dirty="0" err="1"/>
              <a:t>www.pcr.uu.se</a:t>
            </a:r>
            <a:r>
              <a:rPr lang="en-US" dirty="0"/>
              <a:t>/research/</a:t>
            </a:r>
            <a:r>
              <a:rPr lang="en-US" dirty="0" err="1"/>
              <a:t>ucdp</a:t>
            </a:r>
            <a:r>
              <a:rPr lang="en-US" dirty="0"/>
              <a:t>/</a:t>
            </a:r>
            <a:r>
              <a:rPr lang="en-US" dirty="0" err="1"/>
              <a:t>faq</a:t>
            </a:r>
            <a:r>
              <a:rPr lang="en-US" dirty="0"/>
              <a:t>/</a:t>
            </a:r>
            <a:endParaRPr lang="en-US" dirty="0" smtClean="0"/>
          </a:p>
          <a:p>
            <a:endParaRPr lang="en-US" sz="2595" b="1" dirty="0">
              <a:latin typeface="Arial"/>
              <a:cs typeface="Aria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4213" y="1700213"/>
            <a:ext cx="7772400" cy="1470025"/>
          </a:xfrm>
        </p:spPr>
        <p:txBody>
          <a:bodyPr>
            <a:normAutofit/>
          </a:bodyPr>
          <a:lstStyle/>
          <a:p>
            <a:r>
              <a:rPr lang="en-US" sz="3600" b="1" dirty="0" smtClean="0">
                <a:latin typeface="Arial" charset="0"/>
              </a:rPr>
              <a:t>What influences policy?</a:t>
            </a:r>
          </a:p>
        </p:txBody>
      </p:sp>
    </p:spTree>
    <p:extLst>
      <p:ext uri="{BB962C8B-B14F-4D97-AF65-F5344CB8AC3E}">
        <p14:creationId xmlns:p14="http://schemas.microsoft.com/office/powerpoint/2010/main" val="41074000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a:xfrm>
            <a:off x="684213" y="188913"/>
            <a:ext cx="7772400" cy="1143000"/>
          </a:xfrm>
        </p:spPr>
        <p:txBody>
          <a:bodyPr/>
          <a:lstStyle/>
          <a:p>
            <a:r>
              <a:rPr lang="en-GB" b="1" dirty="0" smtClean="0">
                <a:latin typeface="Arial" charset="0"/>
              </a:rPr>
              <a:t>Policy- framework</a:t>
            </a:r>
          </a:p>
        </p:txBody>
      </p:sp>
      <p:sp>
        <p:nvSpPr>
          <p:cNvPr id="113668" name="Line 4"/>
          <p:cNvSpPr>
            <a:spLocks noChangeShapeType="1"/>
          </p:cNvSpPr>
          <p:nvPr/>
        </p:nvSpPr>
        <p:spPr bwMode="auto">
          <a:xfrm flipV="1">
            <a:off x="2195513" y="2420938"/>
            <a:ext cx="2305050" cy="2447925"/>
          </a:xfrm>
          <a:prstGeom prst="line">
            <a:avLst/>
          </a:prstGeom>
          <a:noFill/>
          <a:ln w="9525">
            <a:solidFill>
              <a:schemeClr val="tx1"/>
            </a:solidFill>
            <a:round/>
            <a:headEnd/>
            <a:tailEnd/>
          </a:ln>
        </p:spPr>
        <p:txBody>
          <a:bodyPr/>
          <a:lstStyle/>
          <a:p>
            <a:endParaRPr lang="en-US"/>
          </a:p>
        </p:txBody>
      </p:sp>
      <p:sp>
        <p:nvSpPr>
          <p:cNvPr id="113669" name="Line 5"/>
          <p:cNvSpPr>
            <a:spLocks noChangeShapeType="1"/>
          </p:cNvSpPr>
          <p:nvPr/>
        </p:nvSpPr>
        <p:spPr bwMode="auto">
          <a:xfrm>
            <a:off x="4500563" y="2420938"/>
            <a:ext cx="2663825" cy="2447925"/>
          </a:xfrm>
          <a:prstGeom prst="line">
            <a:avLst/>
          </a:prstGeom>
          <a:noFill/>
          <a:ln w="9525">
            <a:solidFill>
              <a:schemeClr val="tx1"/>
            </a:solidFill>
            <a:round/>
            <a:headEnd/>
            <a:tailEnd/>
          </a:ln>
        </p:spPr>
        <p:txBody>
          <a:bodyPr/>
          <a:lstStyle/>
          <a:p>
            <a:endParaRPr lang="en-US"/>
          </a:p>
        </p:txBody>
      </p:sp>
      <p:sp>
        <p:nvSpPr>
          <p:cNvPr id="113670" name="Line 6"/>
          <p:cNvSpPr>
            <a:spLocks noChangeShapeType="1"/>
          </p:cNvSpPr>
          <p:nvPr/>
        </p:nvSpPr>
        <p:spPr bwMode="auto">
          <a:xfrm>
            <a:off x="2195513" y="4868863"/>
            <a:ext cx="4968875" cy="0"/>
          </a:xfrm>
          <a:prstGeom prst="line">
            <a:avLst/>
          </a:prstGeom>
          <a:noFill/>
          <a:ln w="9525">
            <a:solidFill>
              <a:schemeClr val="tx1"/>
            </a:solidFill>
            <a:round/>
            <a:headEnd/>
            <a:tailEnd/>
          </a:ln>
        </p:spPr>
        <p:txBody>
          <a:bodyPr/>
          <a:lstStyle/>
          <a:p>
            <a:endParaRPr lang="en-US"/>
          </a:p>
        </p:txBody>
      </p:sp>
      <p:sp>
        <p:nvSpPr>
          <p:cNvPr id="113671" name="Text Box 7"/>
          <p:cNvSpPr txBox="1">
            <a:spLocks noChangeArrowheads="1"/>
          </p:cNvSpPr>
          <p:nvPr/>
        </p:nvSpPr>
        <p:spPr bwMode="auto">
          <a:xfrm>
            <a:off x="4643438" y="1989138"/>
            <a:ext cx="1439862" cy="457200"/>
          </a:xfrm>
          <a:prstGeom prst="rect">
            <a:avLst/>
          </a:prstGeom>
          <a:noFill/>
          <a:ln w="9525">
            <a:noFill/>
            <a:miter lim="800000"/>
            <a:headEnd/>
            <a:tailEnd/>
          </a:ln>
        </p:spPr>
        <p:txBody>
          <a:bodyPr>
            <a:spAutoFit/>
          </a:bodyPr>
          <a:lstStyle/>
          <a:p>
            <a:pPr>
              <a:spcBef>
                <a:spcPct val="50000"/>
              </a:spcBef>
            </a:pPr>
            <a:r>
              <a:rPr lang="en-GB" sz="2400"/>
              <a:t>Context</a:t>
            </a:r>
          </a:p>
        </p:txBody>
      </p:sp>
      <p:sp>
        <p:nvSpPr>
          <p:cNvPr id="113672" name="Text Box 8"/>
          <p:cNvSpPr txBox="1">
            <a:spLocks noChangeArrowheads="1"/>
          </p:cNvSpPr>
          <p:nvPr/>
        </p:nvSpPr>
        <p:spPr bwMode="auto">
          <a:xfrm>
            <a:off x="6948488" y="4149725"/>
            <a:ext cx="1512887" cy="457200"/>
          </a:xfrm>
          <a:prstGeom prst="rect">
            <a:avLst/>
          </a:prstGeom>
          <a:noFill/>
          <a:ln w="9525">
            <a:noFill/>
            <a:miter lim="800000"/>
            <a:headEnd/>
            <a:tailEnd/>
          </a:ln>
        </p:spPr>
        <p:txBody>
          <a:bodyPr>
            <a:spAutoFit/>
          </a:bodyPr>
          <a:lstStyle/>
          <a:p>
            <a:pPr>
              <a:spcBef>
                <a:spcPct val="50000"/>
              </a:spcBef>
            </a:pPr>
            <a:r>
              <a:rPr lang="en-GB" sz="2400"/>
              <a:t>Process</a:t>
            </a:r>
          </a:p>
        </p:txBody>
      </p:sp>
      <p:sp>
        <p:nvSpPr>
          <p:cNvPr id="113673" name="Text Box 9"/>
          <p:cNvSpPr txBox="1">
            <a:spLocks noChangeArrowheads="1"/>
          </p:cNvSpPr>
          <p:nvPr/>
        </p:nvSpPr>
        <p:spPr bwMode="auto">
          <a:xfrm>
            <a:off x="900113" y="4221163"/>
            <a:ext cx="1439862" cy="457200"/>
          </a:xfrm>
          <a:prstGeom prst="rect">
            <a:avLst/>
          </a:prstGeom>
          <a:noFill/>
          <a:ln w="9525">
            <a:noFill/>
            <a:miter lim="800000"/>
            <a:headEnd/>
            <a:tailEnd/>
          </a:ln>
        </p:spPr>
        <p:txBody>
          <a:bodyPr>
            <a:spAutoFit/>
          </a:bodyPr>
          <a:lstStyle/>
          <a:p>
            <a:r>
              <a:rPr lang="en-GB" sz="2400"/>
              <a:t>Content</a:t>
            </a:r>
          </a:p>
        </p:txBody>
      </p:sp>
      <p:sp>
        <p:nvSpPr>
          <p:cNvPr id="113674" name="Text Box 10"/>
          <p:cNvSpPr txBox="1">
            <a:spLocks noChangeArrowheads="1"/>
          </p:cNvSpPr>
          <p:nvPr/>
        </p:nvSpPr>
        <p:spPr bwMode="auto">
          <a:xfrm>
            <a:off x="3708400" y="3716338"/>
            <a:ext cx="1800225" cy="457200"/>
          </a:xfrm>
          <a:prstGeom prst="rect">
            <a:avLst/>
          </a:prstGeom>
          <a:noFill/>
          <a:ln w="9525">
            <a:noFill/>
            <a:miter lim="800000"/>
            <a:headEnd/>
            <a:tailEnd/>
          </a:ln>
        </p:spPr>
        <p:txBody>
          <a:bodyPr>
            <a:spAutoFit/>
          </a:bodyPr>
          <a:lstStyle/>
          <a:p>
            <a:pPr>
              <a:spcBef>
                <a:spcPct val="50000"/>
              </a:spcBef>
            </a:pPr>
            <a:r>
              <a:rPr lang="en-GB" sz="2400"/>
              <a:t>Actors</a:t>
            </a:r>
          </a:p>
        </p:txBody>
      </p:sp>
      <p:sp>
        <p:nvSpPr>
          <p:cNvPr id="15371" name="Text Box 11"/>
          <p:cNvSpPr txBox="1">
            <a:spLocks noChangeArrowheads="1"/>
          </p:cNvSpPr>
          <p:nvPr/>
        </p:nvSpPr>
        <p:spPr bwMode="auto">
          <a:xfrm>
            <a:off x="611188" y="6092825"/>
            <a:ext cx="7848600" cy="581025"/>
          </a:xfrm>
          <a:prstGeom prst="rect">
            <a:avLst/>
          </a:prstGeom>
          <a:noFill/>
          <a:ln w="9525">
            <a:noFill/>
            <a:miter lim="800000"/>
            <a:headEnd/>
            <a:tailEnd/>
          </a:ln>
        </p:spPr>
        <p:txBody>
          <a:bodyPr>
            <a:spAutoFit/>
          </a:bodyPr>
          <a:lstStyle/>
          <a:p>
            <a:pPr>
              <a:spcBef>
                <a:spcPct val="50000"/>
              </a:spcBef>
            </a:pPr>
            <a:r>
              <a:rPr lang="en-GB" sz="1600" b="0"/>
              <a:t>Walt, G. &amp; Gilson, L. (1994) ‘Reforming the health sector in developing countries. </a:t>
            </a:r>
            <a:r>
              <a:rPr lang="en-GB" sz="1600" b="0" i="1"/>
              <a:t>Health Policy and Planning; </a:t>
            </a:r>
            <a:r>
              <a:rPr lang="en-GB" sz="1600" b="0"/>
              <a:t>9:353-370</a:t>
            </a:r>
          </a:p>
        </p:txBody>
      </p:sp>
    </p:spTree>
  </p:cSld>
  <p:clrMapOvr>
    <a:masterClrMapping/>
  </p:clrMapOvr>
  <p:transition>
    <p:cover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13666"/>
                                        </p:tgtEl>
                                        <p:attrNameLst>
                                          <p:attrName>style.visibility</p:attrName>
                                        </p:attrNameLst>
                                      </p:cBhvr>
                                      <p:to>
                                        <p:strVal val="visible"/>
                                      </p:to>
                                    </p:set>
                                    <p:animEffect transition="in" filter="box(in)">
                                      <p:cBhvr>
                                        <p:cTn id="7" dur="500"/>
                                        <p:tgtEl>
                                          <p:spTgt spid="11366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13669"/>
                                        </p:tgtEl>
                                        <p:attrNameLst>
                                          <p:attrName>style.visibility</p:attrName>
                                        </p:attrNameLst>
                                      </p:cBhvr>
                                      <p:to>
                                        <p:strVal val="visible"/>
                                      </p:to>
                                    </p:set>
                                    <p:animEffect transition="in" filter="box(in)">
                                      <p:cBhvr>
                                        <p:cTn id="12" dur="500"/>
                                        <p:tgtEl>
                                          <p:spTgt spid="113669"/>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113668"/>
                                        </p:tgtEl>
                                        <p:attrNameLst>
                                          <p:attrName>style.visibility</p:attrName>
                                        </p:attrNameLst>
                                      </p:cBhvr>
                                      <p:to>
                                        <p:strVal val="visible"/>
                                      </p:to>
                                    </p:set>
                                    <p:animEffect transition="in" filter="box(in)">
                                      <p:cBhvr>
                                        <p:cTn id="15" dur="500"/>
                                        <p:tgtEl>
                                          <p:spTgt spid="113668"/>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113670"/>
                                        </p:tgtEl>
                                        <p:attrNameLst>
                                          <p:attrName>style.visibility</p:attrName>
                                        </p:attrNameLst>
                                      </p:cBhvr>
                                      <p:to>
                                        <p:strVal val="visible"/>
                                      </p:to>
                                    </p:set>
                                    <p:animEffect transition="in" filter="box(in)">
                                      <p:cBhvr>
                                        <p:cTn id="18" dur="500"/>
                                        <p:tgtEl>
                                          <p:spTgt spid="113670"/>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113673"/>
                                        </p:tgtEl>
                                        <p:attrNameLst>
                                          <p:attrName>style.visibility</p:attrName>
                                        </p:attrNameLst>
                                      </p:cBhvr>
                                      <p:to>
                                        <p:strVal val="visible"/>
                                      </p:to>
                                    </p:set>
                                    <p:animEffect transition="in" filter="box(in)">
                                      <p:cBhvr>
                                        <p:cTn id="23" dur="500"/>
                                        <p:tgtEl>
                                          <p:spTgt spid="113673"/>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grpId="0" nodeType="clickEffect">
                                  <p:stCondLst>
                                    <p:cond delay="0"/>
                                  </p:stCondLst>
                                  <p:childTnLst>
                                    <p:set>
                                      <p:cBhvr>
                                        <p:cTn id="27" dur="1" fill="hold">
                                          <p:stCondLst>
                                            <p:cond delay="0"/>
                                          </p:stCondLst>
                                        </p:cTn>
                                        <p:tgtEl>
                                          <p:spTgt spid="113671"/>
                                        </p:tgtEl>
                                        <p:attrNameLst>
                                          <p:attrName>style.visibility</p:attrName>
                                        </p:attrNameLst>
                                      </p:cBhvr>
                                      <p:to>
                                        <p:strVal val="visible"/>
                                      </p:to>
                                    </p:set>
                                    <p:animEffect transition="in" filter="box(in)">
                                      <p:cBhvr>
                                        <p:cTn id="28" dur="500"/>
                                        <p:tgtEl>
                                          <p:spTgt spid="113671"/>
                                        </p:tgtEl>
                                      </p:cBhvr>
                                    </p:animEffect>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grpId="0" nodeType="clickEffect">
                                  <p:stCondLst>
                                    <p:cond delay="0"/>
                                  </p:stCondLst>
                                  <p:childTnLst>
                                    <p:set>
                                      <p:cBhvr>
                                        <p:cTn id="32" dur="1" fill="hold">
                                          <p:stCondLst>
                                            <p:cond delay="0"/>
                                          </p:stCondLst>
                                        </p:cTn>
                                        <p:tgtEl>
                                          <p:spTgt spid="113672"/>
                                        </p:tgtEl>
                                        <p:attrNameLst>
                                          <p:attrName>style.visibility</p:attrName>
                                        </p:attrNameLst>
                                      </p:cBhvr>
                                      <p:to>
                                        <p:strVal val="visible"/>
                                      </p:to>
                                    </p:set>
                                    <p:animEffect transition="in" filter="box(in)">
                                      <p:cBhvr>
                                        <p:cTn id="33" dur="500"/>
                                        <p:tgtEl>
                                          <p:spTgt spid="113672"/>
                                        </p:tgtEl>
                                      </p:cBhvr>
                                    </p:animEffect>
                                  </p:childTnLst>
                                </p:cTn>
                              </p:par>
                            </p:childTnLst>
                          </p:cTn>
                        </p:par>
                      </p:childTnLst>
                    </p:cTn>
                  </p:par>
                  <p:par>
                    <p:cTn id="34" fill="hold">
                      <p:stCondLst>
                        <p:cond delay="indefinite"/>
                      </p:stCondLst>
                      <p:childTnLst>
                        <p:par>
                          <p:cTn id="35" fill="hold">
                            <p:stCondLst>
                              <p:cond delay="0"/>
                            </p:stCondLst>
                            <p:childTnLst>
                              <p:par>
                                <p:cTn id="36" presetID="4" presetClass="entr" presetSubtype="16" fill="hold" grpId="0" nodeType="clickEffect">
                                  <p:stCondLst>
                                    <p:cond delay="0"/>
                                  </p:stCondLst>
                                  <p:childTnLst>
                                    <p:set>
                                      <p:cBhvr>
                                        <p:cTn id="37" dur="1" fill="hold">
                                          <p:stCondLst>
                                            <p:cond delay="0"/>
                                          </p:stCondLst>
                                        </p:cTn>
                                        <p:tgtEl>
                                          <p:spTgt spid="113674"/>
                                        </p:tgtEl>
                                        <p:attrNameLst>
                                          <p:attrName>style.visibility</p:attrName>
                                        </p:attrNameLst>
                                      </p:cBhvr>
                                      <p:to>
                                        <p:strVal val="visible"/>
                                      </p:to>
                                    </p:set>
                                    <p:animEffect transition="in" filter="box(in)">
                                      <p:cBhvr>
                                        <p:cTn id="38" dur="500"/>
                                        <p:tgtEl>
                                          <p:spTgt spid="1136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6" grpId="0"/>
      <p:bldP spid="113668" grpId="0" animBg="1"/>
      <p:bldP spid="113669" grpId="0" animBg="1"/>
      <p:bldP spid="113670" grpId="0" animBg="1"/>
      <p:bldP spid="113671" grpId="0"/>
      <p:bldP spid="113672" grpId="0"/>
      <p:bldP spid="113673" grpId="0"/>
      <p:bldP spid="11367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r>
              <a:rPr lang="en-GB" b="1" dirty="0" smtClean="0">
                <a:latin typeface="Arial" charset="0"/>
              </a:rPr>
              <a:t>Contextual factors</a:t>
            </a:r>
          </a:p>
        </p:txBody>
      </p:sp>
      <p:sp>
        <p:nvSpPr>
          <p:cNvPr id="115715" name="Rectangle 3"/>
          <p:cNvSpPr>
            <a:spLocks noGrp="1" noChangeArrowheads="1"/>
          </p:cNvSpPr>
          <p:nvPr>
            <p:ph type="body" idx="1"/>
          </p:nvPr>
        </p:nvSpPr>
        <p:spPr/>
        <p:txBody>
          <a:bodyPr/>
          <a:lstStyle/>
          <a:p>
            <a:pPr>
              <a:lnSpc>
                <a:spcPct val="140000"/>
              </a:lnSpc>
            </a:pPr>
            <a:r>
              <a:rPr lang="en-GB" dirty="0" smtClean="0">
                <a:latin typeface="Arial" charset="0"/>
              </a:rPr>
              <a:t>Economic</a:t>
            </a:r>
          </a:p>
          <a:p>
            <a:pPr>
              <a:lnSpc>
                <a:spcPct val="140000"/>
              </a:lnSpc>
            </a:pPr>
            <a:r>
              <a:rPr lang="en-GB" dirty="0" smtClean="0">
                <a:latin typeface="Arial" charset="0"/>
              </a:rPr>
              <a:t>Social/cultural</a:t>
            </a:r>
          </a:p>
          <a:p>
            <a:pPr>
              <a:lnSpc>
                <a:spcPct val="140000"/>
              </a:lnSpc>
            </a:pPr>
            <a:r>
              <a:rPr lang="en-GB" dirty="0" smtClean="0">
                <a:latin typeface="Arial" charset="0"/>
              </a:rPr>
              <a:t>Ideological</a:t>
            </a:r>
          </a:p>
          <a:p>
            <a:pPr>
              <a:lnSpc>
                <a:spcPct val="140000"/>
              </a:lnSpc>
            </a:pPr>
            <a:r>
              <a:rPr lang="en-GB" dirty="0" smtClean="0">
                <a:latin typeface="Arial" charset="0"/>
              </a:rPr>
              <a:t>Political system</a:t>
            </a:r>
          </a:p>
          <a:p>
            <a:pPr>
              <a:lnSpc>
                <a:spcPct val="140000"/>
              </a:lnSpc>
            </a:pPr>
            <a:r>
              <a:rPr lang="en-GB" dirty="0" smtClean="0">
                <a:latin typeface="Arial" charset="0"/>
              </a:rPr>
              <a:t>Conflict</a:t>
            </a:r>
          </a:p>
          <a:p>
            <a:pPr>
              <a:lnSpc>
                <a:spcPct val="140000"/>
              </a:lnSpc>
            </a:pPr>
            <a:r>
              <a:rPr lang="en-GB" dirty="0" smtClean="0">
                <a:latin typeface="Arial" charset="0"/>
              </a:rPr>
              <a:t>Globalisation</a:t>
            </a:r>
          </a:p>
          <a:p>
            <a:endParaRPr lang="en-GB" dirty="0" smtClean="0">
              <a:latin typeface="Arial" charset="0"/>
            </a:endParaRPr>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15714"/>
                                        </p:tgtEl>
                                        <p:attrNameLst>
                                          <p:attrName>style.visibility</p:attrName>
                                        </p:attrNameLst>
                                      </p:cBhvr>
                                      <p:to>
                                        <p:strVal val="visible"/>
                                      </p:to>
                                    </p:set>
                                    <p:animEffect transition="in" filter="checkerboard(across)">
                                      <p:cBhvr>
                                        <p:cTn id="7" dur="500"/>
                                        <p:tgtEl>
                                          <p:spTgt spid="11571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15715">
                                            <p:txEl>
                                              <p:pRg st="0" end="0"/>
                                            </p:txEl>
                                          </p:spTgt>
                                        </p:tgtEl>
                                        <p:attrNameLst>
                                          <p:attrName>style.visibility</p:attrName>
                                        </p:attrNameLst>
                                      </p:cBhvr>
                                      <p:to>
                                        <p:strVal val="visible"/>
                                      </p:to>
                                    </p:set>
                                    <p:anim calcmode="lin" valueType="num">
                                      <p:cBhvr additive="base">
                                        <p:cTn id="12" dur="500" fill="hold"/>
                                        <p:tgtEl>
                                          <p:spTgt spid="11571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15715">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115715">
                                            <p:txEl>
                                              <p:pRg st="1" end="1"/>
                                            </p:txEl>
                                          </p:spTgt>
                                        </p:tgtEl>
                                        <p:attrNameLst>
                                          <p:attrName>style.visibility</p:attrName>
                                        </p:attrNameLst>
                                      </p:cBhvr>
                                      <p:to>
                                        <p:strVal val="visible"/>
                                      </p:to>
                                    </p:set>
                                    <p:anim calcmode="lin" valueType="num">
                                      <p:cBhvr additive="base">
                                        <p:cTn id="16" dur="500" fill="hold"/>
                                        <p:tgtEl>
                                          <p:spTgt spid="115715">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115715">
                                            <p:txEl>
                                              <p:pRg st="1" end="1"/>
                                            </p:txEl>
                                          </p:spTgt>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115715">
                                            <p:txEl>
                                              <p:pRg st="2" end="2"/>
                                            </p:txEl>
                                          </p:spTgt>
                                        </p:tgtEl>
                                        <p:attrNameLst>
                                          <p:attrName>style.visibility</p:attrName>
                                        </p:attrNameLst>
                                      </p:cBhvr>
                                      <p:to>
                                        <p:strVal val="visible"/>
                                      </p:to>
                                    </p:set>
                                    <p:anim calcmode="lin" valueType="num">
                                      <p:cBhvr additive="base">
                                        <p:cTn id="20" dur="500" fill="hold"/>
                                        <p:tgtEl>
                                          <p:spTgt spid="115715">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115715">
                                            <p:txEl>
                                              <p:pRg st="2" end="2"/>
                                            </p:txEl>
                                          </p:spTgt>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115715">
                                            <p:txEl>
                                              <p:pRg st="3" end="3"/>
                                            </p:txEl>
                                          </p:spTgt>
                                        </p:tgtEl>
                                        <p:attrNameLst>
                                          <p:attrName>style.visibility</p:attrName>
                                        </p:attrNameLst>
                                      </p:cBhvr>
                                      <p:to>
                                        <p:strVal val="visible"/>
                                      </p:to>
                                    </p:set>
                                    <p:anim calcmode="lin" valueType="num">
                                      <p:cBhvr additive="base">
                                        <p:cTn id="24" dur="500" fill="hold"/>
                                        <p:tgtEl>
                                          <p:spTgt spid="115715">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15715">
                                            <p:txEl>
                                              <p:pRg st="3" end="3"/>
                                            </p:txEl>
                                          </p:spTgt>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115715">
                                            <p:txEl>
                                              <p:pRg st="4" end="4"/>
                                            </p:txEl>
                                          </p:spTgt>
                                        </p:tgtEl>
                                        <p:attrNameLst>
                                          <p:attrName>style.visibility</p:attrName>
                                        </p:attrNameLst>
                                      </p:cBhvr>
                                      <p:to>
                                        <p:strVal val="visible"/>
                                      </p:to>
                                    </p:set>
                                    <p:anim calcmode="lin" valueType="num">
                                      <p:cBhvr additive="base">
                                        <p:cTn id="28" dur="500" fill="hold"/>
                                        <p:tgtEl>
                                          <p:spTgt spid="115715">
                                            <p:txEl>
                                              <p:pRg st="4" end="4"/>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115715">
                                            <p:txEl>
                                              <p:pRg st="4" end="4"/>
                                            </p:txEl>
                                          </p:spTgt>
                                        </p:tgtEl>
                                        <p:attrNameLst>
                                          <p:attrName>ppt_y</p:attrName>
                                        </p:attrNameLst>
                                      </p:cBhvr>
                                      <p:tavLst>
                                        <p:tav tm="0">
                                          <p:val>
                                            <p:strVal val="1+#ppt_h/2"/>
                                          </p:val>
                                        </p:tav>
                                        <p:tav tm="100000">
                                          <p:val>
                                            <p:strVal val="#ppt_y"/>
                                          </p:val>
                                        </p:tav>
                                      </p:tavLst>
                                    </p:anim>
                                  </p:childTnLst>
                                </p:cTn>
                              </p:par>
                              <p:par>
                                <p:cTn id="30" presetID="2" presetClass="entr" presetSubtype="4" fill="hold" nodeType="withEffect">
                                  <p:stCondLst>
                                    <p:cond delay="0"/>
                                  </p:stCondLst>
                                  <p:childTnLst>
                                    <p:set>
                                      <p:cBhvr>
                                        <p:cTn id="31" dur="1" fill="hold">
                                          <p:stCondLst>
                                            <p:cond delay="0"/>
                                          </p:stCondLst>
                                        </p:cTn>
                                        <p:tgtEl>
                                          <p:spTgt spid="115715">
                                            <p:txEl>
                                              <p:pRg st="5" end="5"/>
                                            </p:txEl>
                                          </p:spTgt>
                                        </p:tgtEl>
                                        <p:attrNameLst>
                                          <p:attrName>style.visibility</p:attrName>
                                        </p:attrNameLst>
                                      </p:cBhvr>
                                      <p:to>
                                        <p:strVal val="visible"/>
                                      </p:to>
                                    </p:set>
                                    <p:anim calcmode="lin" valueType="num">
                                      <p:cBhvr additive="base">
                                        <p:cTn id="32" dur="500" fill="hold"/>
                                        <p:tgtEl>
                                          <p:spTgt spid="115715">
                                            <p:txEl>
                                              <p:pRg st="5" end="5"/>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11571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11188" y="188913"/>
            <a:ext cx="7772400" cy="1143000"/>
          </a:xfrm>
        </p:spPr>
        <p:txBody>
          <a:bodyPr>
            <a:normAutofit/>
          </a:bodyPr>
          <a:lstStyle/>
          <a:p>
            <a:r>
              <a:rPr lang="en-GB" b="1" dirty="0" smtClean="0">
                <a:latin typeface="Arial" charset="0"/>
              </a:rPr>
              <a:t>Further challenges</a:t>
            </a:r>
            <a:endParaRPr lang="en-US" b="1" dirty="0" smtClean="0">
              <a:latin typeface="Arial" charset="0"/>
            </a:endParaRPr>
          </a:p>
        </p:txBody>
      </p:sp>
      <p:sp>
        <p:nvSpPr>
          <p:cNvPr id="10243" name="Rectangle 3"/>
          <p:cNvSpPr>
            <a:spLocks noGrp="1" noChangeArrowheads="1"/>
          </p:cNvSpPr>
          <p:nvPr>
            <p:ph idx="1"/>
          </p:nvPr>
        </p:nvSpPr>
        <p:spPr>
          <a:xfrm>
            <a:off x="685800" y="1484313"/>
            <a:ext cx="7772400" cy="4968875"/>
          </a:xfrm>
        </p:spPr>
        <p:txBody>
          <a:bodyPr/>
          <a:lstStyle/>
          <a:p>
            <a:pPr>
              <a:lnSpc>
                <a:spcPct val="140000"/>
              </a:lnSpc>
            </a:pPr>
            <a:r>
              <a:rPr lang="en-GB" sz="3600" dirty="0">
                <a:latin typeface="Arial" charset="0"/>
              </a:rPr>
              <a:t>P</a:t>
            </a:r>
            <a:r>
              <a:rPr lang="en-GB" sz="3600" dirty="0" smtClean="0">
                <a:latin typeface="Arial" charset="0"/>
              </a:rPr>
              <a:t>olitical and economic context/pressure on health care systems</a:t>
            </a:r>
          </a:p>
          <a:p>
            <a:pPr>
              <a:lnSpc>
                <a:spcPct val="140000"/>
              </a:lnSpc>
            </a:pPr>
            <a:r>
              <a:rPr lang="en-GB" sz="3600" dirty="0" smtClean="0">
                <a:latin typeface="Arial" charset="0"/>
              </a:rPr>
              <a:t>The rise of chronic diseases</a:t>
            </a:r>
          </a:p>
          <a:p>
            <a:pPr>
              <a:lnSpc>
                <a:spcPct val="140000"/>
              </a:lnSpc>
            </a:pPr>
            <a:r>
              <a:rPr lang="en-GB" sz="3600" dirty="0" smtClean="0">
                <a:latin typeface="Arial" charset="0"/>
              </a:rPr>
              <a:t>The limits of curative medicine</a:t>
            </a:r>
          </a:p>
          <a:p>
            <a:pPr>
              <a:lnSpc>
                <a:spcPct val="90000"/>
              </a:lnSpc>
            </a:pPr>
            <a:endParaRPr lang="en-US" sz="3600" dirty="0" smtClean="0">
              <a:latin typeface="Arial"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5525</TotalTime>
  <Words>1569</Words>
  <Application>Microsoft Office PowerPoint</Application>
  <PresentationFormat>On-screen Show (4:3)</PresentationFormat>
  <Paragraphs>171</Paragraphs>
  <Slides>16</Slides>
  <Notes>15</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Apex</vt:lpstr>
      <vt:lpstr>Key issues in global health and humanitarian policy </vt:lpstr>
      <vt:lpstr>Overview of the Lecture</vt:lpstr>
      <vt:lpstr>What do we mean by ‘Global Health Policy’?</vt:lpstr>
      <vt:lpstr>Why some history </vt:lpstr>
      <vt:lpstr>Health Policy in the Humanitarian Setting </vt:lpstr>
      <vt:lpstr>What influences policy?</vt:lpstr>
      <vt:lpstr>Policy- framework</vt:lpstr>
      <vt:lpstr>Contextual factors</vt:lpstr>
      <vt:lpstr>Further challenges</vt:lpstr>
      <vt:lpstr>Policy actors</vt:lpstr>
      <vt:lpstr>Policy Content and Process:  Rhetoric versus Reality</vt:lpstr>
      <vt:lpstr>Some conclusions</vt:lpstr>
      <vt:lpstr>Group Case Studies</vt:lpstr>
      <vt:lpstr>Summary</vt:lpstr>
      <vt:lpstr>PowerPoint Presentation</vt:lpstr>
      <vt:lpstr>References</vt:lpstr>
    </vt:vector>
  </TitlesOfParts>
  <Company>Juan and Debbie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New NHS: Back to the future?</dc:title>
  <dc:creator>Gateway 2000 Licensed User.</dc:creator>
  <cp:lastModifiedBy>Shiel, Nuala</cp:lastModifiedBy>
  <cp:revision>356</cp:revision>
  <cp:lastPrinted>1999-02-22T21:50:38Z</cp:lastPrinted>
  <dcterms:created xsi:type="dcterms:W3CDTF">2012-01-25T00:17:53Z</dcterms:created>
  <dcterms:modified xsi:type="dcterms:W3CDTF">2013-01-29T16:43:11Z</dcterms:modified>
</cp:coreProperties>
</file>