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61" r:id="rId2"/>
    <p:sldId id="262" r:id="rId3"/>
    <p:sldId id="259" r:id="rId4"/>
    <p:sldId id="260" r:id="rId5"/>
    <p:sldId id="258" r:id="rId6"/>
    <p:sldId id="278" r:id="rId7"/>
    <p:sldId id="285" r:id="rId8"/>
    <p:sldId id="302" r:id="rId9"/>
    <p:sldId id="271" r:id="rId10"/>
    <p:sldId id="303" r:id="rId11"/>
    <p:sldId id="304" r:id="rId12"/>
    <p:sldId id="322" r:id="rId13"/>
    <p:sldId id="287" r:id="rId14"/>
    <p:sldId id="288" r:id="rId15"/>
    <p:sldId id="289" r:id="rId16"/>
    <p:sldId id="290" r:id="rId17"/>
    <p:sldId id="291" r:id="rId18"/>
    <p:sldId id="292" r:id="rId19"/>
    <p:sldId id="294" r:id="rId20"/>
    <p:sldId id="295" r:id="rId21"/>
    <p:sldId id="296" r:id="rId22"/>
    <p:sldId id="297" r:id="rId23"/>
    <p:sldId id="298" r:id="rId24"/>
    <p:sldId id="299" r:id="rId25"/>
    <p:sldId id="300" r:id="rId26"/>
    <p:sldId id="319" r:id="rId27"/>
    <p:sldId id="315" r:id="rId28"/>
    <p:sldId id="318" r:id="rId29"/>
    <p:sldId id="269" r:id="rId30"/>
    <p:sldId id="279" r:id="rId31"/>
    <p:sldId id="266" r:id="rId32"/>
    <p:sldId id="314" r:id="rId33"/>
    <p:sldId id="320" r:id="rId34"/>
    <p:sldId id="309" r:id="rId35"/>
    <p:sldId id="310" r:id="rId36"/>
    <p:sldId id="311" r:id="rId37"/>
    <p:sldId id="308" r:id="rId38"/>
    <p:sldId id="312" r:id="rId39"/>
    <p:sldId id="270" r:id="rId40"/>
    <p:sldId id="326" r:id="rId41"/>
    <p:sldId id="330" r:id="rId42"/>
    <p:sldId id="317" r:id="rId43"/>
    <p:sldId id="316" r:id="rId44"/>
    <p:sldId id="305" r:id="rId45"/>
    <p:sldId id="273" r:id="rId46"/>
    <p:sldId id="327" r:id="rId47"/>
    <p:sldId id="263" r:id="rId48"/>
    <p:sldId id="328" r:id="rId49"/>
    <p:sldId id="32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85646" autoAdjust="0"/>
  </p:normalViewPr>
  <p:slideViewPr>
    <p:cSldViewPr snapToGrid="0" snapToObjects="1">
      <p:cViewPr>
        <p:scale>
          <a:sx n="50" d="100"/>
          <a:sy n="50" d="100"/>
        </p:scale>
        <p:origin x="-68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984B8-C549-46BD-B5A9-D85031BFBED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ZA"/>
        </a:p>
      </dgm:t>
    </dgm:pt>
    <dgm:pt modelId="{BF5D40B0-C051-45FF-94E9-A8E121A7A904}">
      <dgm:prSet phldrT="[Text]" custT="1"/>
      <dgm:spPr>
        <a:solidFill>
          <a:srgbClr val="66CCFF">
            <a:alpha val="50000"/>
          </a:srgbClr>
        </a:solidFill>
        <a:ln>
          <a:solidFill>
            <a:srgbClr val="92D050"/>
          </a:solidFill>
        </a:ln>
      </dgm:spPr>
      <dgm:t>
        <a:bodyPr/>
        <a:lstStyle/>
        <a:p>
          <a:r>
            <a:rPr lang="en-ZA" sz="3000" dirty="0" smtClean="0">
              <a:solidFill>
                <a:srgbClr val="C00000"/>
              </a:solidFill>
            </a:rPr>
            <a:t>People &amp; relationships</a:t>
          </a:r>
          <a:endParaRPr lang="en-ZA" sz="3000" dirty="0">
            <a:solidFill>
              <a:srgbClr val="C00000"/>
            </a:solidFill>
          </a:endParaRPr>
        </a:p>
      </dgm:t>
    </dgm:pt>
    <dgm:pt modelId="{3CF98A01-E39C-448A-B930-46418839543B}" type="parTrans" cxnId="{D03AAE8D-06A9-44FC-8AF6-9489C88A8600}">
      <dgm:prSet/>
      <dgm:spPr/>
      <dgm:t>
        <a:bodyPr/>
        <a:lstStyle/>
        <a:p>
          <a:endParaRPr lang="en-ZA"/>
        </a:p>
      </dgm:t>
    </dgm:pt>
    <dgm:pt modelId="{B2760C10-DA8A-4607-B928-B317EB0F4FB5}" type="sibTrans" cxnId="{D03AAE8D-06A9-44FC-8AF6-9489C88A8600}">
      <dgm:prSet/>
      <dgm:spPr/>
      <dgm:t>
        <a:bodyPr/>
        <a:lstStyle/>
        <a:p>
          <a:endParaRPr lang="en-ZA"/>
        </a:p>
      </dgm:t>
    </dgm:pt>
    <dgm:pt modelId="{F7B0A1A3-DE32-4FAB-9717-F06F6B0E497E}">
      <dgm:prSet phldrT="[Text]"/>
      <dgm:spPr>
        <a:solidFill>
          <a:srgbClr val="66CCFF">
            <a:alpha val="50000"/>
          </a:srgbClr>
        </a:solidFill>
      </dgm:spPr>
      <dgm:t>
        <a:bodyPr/>
        <a:lstStyle/>
        <a:p>
          <a:r>
            <a:rPr lang="en-ZA" dirty="0" smtClean="0"/>
            <a:t>governance</a:t>
          </a:r>
          <a:endParaRPr lang="en-ZA" dirty="0"/>
        </a:p>
      </dgm:t>
    </dgm:pt>
    <dgm:pt modelId="{28293F3D-3D34-4836-A1C7-4783B55E5146}" type="parTrans" cxnId="{6D77F964-3964-47A3-B47B-7A4A0DCAC44D}">
      <dgm:prSet/>
      <dgm:spPr/>
      <dgm:t>
        <a:bodyPr/>
        <a:lstStyle/>
        <a:p>
          <a:endParaRPr lang="en-ZA"/>
        </a:p>
      </dgm:t>
    </dgm:pt>
    <dgm:pt modelId="{36BC5292-BA74-444A-AFED-3CFB9AE492F0}" type="sibTrans" cxnId="{6D77F964-3964-47A3-B47B-7A4A0DCAC44D}">
      <dgm:prSet/>
      <dgm:spPr/>
      <dgm:t>
        <a:bodyPr/>
        <a:lstStyle/>
        <a:p>
          <a:endParaRPr lang="en-ZA"/>
        </a:p>
      </dgm:t>
    </dgm:pt>
    <dgm:pt modelId="{2CC5B3EC-42A6-47C0-A92D-7563E20D1A2D}">
      <dgm:prSet phldrT="[Text]"/>
      <dgm:spPr>
        <a:solidFill>
          <a:srgbClr val="66CCFF">
            <a:alpha val="50000"/>
          </a:srgbClr>
        </a:solidFill>
      </dgm:spPr>
      <dgm:t>
        <a:bodyPr/>
        <a:lstStyle/>
        <a:p>
          <a:r>
            <a:rPr lang="en-ZA" dirty="0" smtClean="0"/>
            <a:t>Information</a:t>
          </a:r>
          <a:endParaRPr lang="en-ZA" dirty="0"/>
        </a:p>
      </dgm:t>
    </dgm:pt>
    <dgm:pt modelId="{79859FCF-208D-46FE-A7C5-9DD0EADC6CBC}" type="parTrans" cxnId="{E1775BEC-D4A0-4926-98C4-E6418FDB0A51}">
      <dgm:prSet/>
      <dgm:spPr/>
      <dgm:t>
        <a:bodyPr/>
        <a:lstStyle/>
        <a:p>
          <a:endParaRPr lang="en-ZA"/>
        </a:p>
      </dgm:t>
    </dgm:pt>
    <dgm:pt modelId="{FD52350C-21C1-4731-A735-2E606C0B97CD}" type="sibTrans" cxnId="{E1775BEC-D4A0-4926-98C4-E6418FDB0A51}">
      <dgm:prSet/>
      <dgm:spPr/>
      <dgm:t>
        <a:bodyPr/>
        <a:lstStyle/>
        <a:p>
          <a:endParaRPr lang="en-ZA"/>
        </a:p>
      </dgm:t>
    </dgm:pt>
    <dgm:pt modelId="{0D76702F-702D-447E-890B-AE2923D3ECAA}">
      <dgm:prSet phldrT="[Text]"/>
      <dgm:spPr>
        <a:solidFill>
          <a:srgbClr val="66CCFF">
            <a:alpha val="50000"/>
          </a:srgbClr>
        </a:solidFill>
      </dgm:spPr>
      <dgm:t>
        <a:bodyPr/>
        <a:lstStyle/>
        <a:p>
          <a:r>
            <a:rPr lang="en-ZA" dirty="0" smtClean="0"/>
            <a:t>service delivery</a:t>
          </a:r>
          <a:endParaRPr lang="en-ZA" dirty="0"/>
        </a:p>
      </dgm:t>
    </dgm:pt>
    <dgm:pt modelId="{7B72B092-205F-4A61-A0F3-47F30ED17962}" type="parTrans" cxnId="{E55D1EE3-6CA3-4B47-82B7-23F46E95A536}">
      <dgm:prSet/>
      <dgm:spPr/>
      <dgm:t>
        <a:bodyPr/>
        <a:lstStyle/>
        <a:p>
          <a:endParaRPr lang="en-ZA"/>
        </a:p>
      </dgm:t>
    </dgm:pt>
    <dgm:pt modelId="{EDA6ADDC-180C-40B3-9576-147303D76C5A}" type="sibTrans" cxnId="{E55D1EE3-6CA3-4B47-82B7-23F46E95A536}">
      <dgm:prSet/>
      <dgm:spPr/>
      <dgm:t>
        <a:bodyPr/>
        <a:lstStyle/>
        <a:p>
          <a:endParaRPr lang="en-ZA"/>
        </a:p>
      </dgm:t>
    </dgm:pt>
    <dgm:pt modelId="{475C97DE-FF46-4BD9-82E1-0335022F4224}">
      <dgm:prSet phldrT="[Text]"/>
      <dgm:spPr>
        <a:solidFill>
          <a:srgbClr val="66CCFF">
            <a:alpha val="50000"/>
          </a:srgbClr>
        </a:solidFill>
        <a:ln>
          <a:noFill/>
        </a:ln>
      </dgm:spPr>
      <dgm:t>
        <a:bodyPr/>
        <a:lstStyle/>
        <a:p>
          <a:r>
            <a:rPr lang="en-ZA" dirty="0" smtClean="0"/>
            <a:t>human resources</a:t>
          </a:r>
          <a:endParaRPr lang="en-ZA" dirty="0"/>
        </a:p>
      </dgm:t>
    </dgm:pt>
    <dgm:pt modelId="{4BC42ACD-B53A-41B7-9E93-3C6C74348F32}" type="parTrans" cxnId="{50D0794D-F3EE-48AE-891A-02C35C22D90D}">
      <dgm:prSet/>
      <dgm:spPr/>
      <dgm:t>
        <a:bodyPr/>
        <a:lstStyle/>
        <a:p>
          <a:endParaRPr lang="en-ZA"/>
        </a:p>
      </dgm:t>
    </dgm:pt>
    <dgm:pt modelId="{E3CBD7AC-FC09-447B-A8B5-EFC5CFCAF211}" type="sibTrans" cxnId="{50D0794D-F3EE-48AE-891A-02C35C22D90D}">
      <dgm:prSet/>
      <dgm:spPr/>
      <dgm:t>
        <a:bodyPr/>
        <a:lstStyle/>
        <a:p>
          <a:endParaRPr lang="en-ZA"/>
        </a:p>
      </dgm:t>
    </dgm:pt>
    <dgm:pt modelId="{B4862625-C345-47E4-953D-C23EFFA484FC}">
      <dgm:prSet phldrT="[Text]"/>
      <dgm:spPr>
        <a:solidFill>
          <a:srgbClr val="66CCFF">
            <a:alpha val="50000"/>
          </a:srgbClr>
        </a:solidFill>
      </dgm:spPr>
      <dgm:t>
        <a:bodyPr/>
        <a:lstStyle/>
        <a:p>
          <a:r>
            <a:rPr lang="en-ZA" dirty="0" smtClean="0"/>
            <a:t>medicines &amp; technology</a:t>
          </a:r>
          <a:endParaRPr lang="en-ZA" dirty="0"/>
        </a:p>
      </dgm:t>
    </dgm:pt>
    <dgm:pt modelId="{44446AA3-A896-442D-ADB6-E2EA8DAEB6D8}" type="parTrans" cxnId="{1FBB6CB1-BCAD-4E1B-A444-75A8F4C19B22}">
      <dgm:prSet/>
      <dgm:spPr/>
      <dgm:t>
        <a:bodyPr/>
        <a:lstStyle/>
        <a:p>
          <a:endParaRPr lang="en-ZA"/>
        </a:p>
      </dgm:t>
    </dgm:pt>
    <dgm:pt modelId="{0C8EFC07-5043-4F74-B289-D5B3C7E94973}" type="sibTrans" cxnId="{1FBB6CB1-BCAD-4E1B-A444-75A8F4C19B22}">
      <dgm:prSet/>
      <dgm:spPr/>
      <dgm:t>
        <a:bodyPr/>
        <a:lstStyle/>
        <a:p>
          <a:endParaRPr lang="en-ZA"/>
        </a:p>
      </dgm:t>
    </dgm:pt>
    <dgm:pt modelId="{EFE666A4-B003-4507-8F49-FA9B2331BEFA}">
      <dgm:prSet phldrT="[Text]"/>
      <dgm:spPr>
        <a:solidFill>
          <a:srgbClr val="66CCFF">
            <a:alpha val="50000"/>
          </a:srgbClr>
        </a:solidFill>
      </dgm:spPr>
      <dgm:t>
        <a:bodyPr/>
        <a:lstStyle/>
        <a:p>
          <a:r>
            <a:rPr lang="en-ZA" dirty="0" smtClean="0"/>
            <a:t>financing</a:t>
          </a:r>
          <a:endParaRPr lang="en-ZA" dirty="0"/>
        </a:p>
      </dgm:t>
    </dgm:pt>
    <dgm:pt modelId="{E300CCCA-67FA-4E8E-82F2-02E86A24A832}" type="parTrans" cxnId="{A32C82C3-C236-48C8-8213-44D9432DB6A7}">
      <dgm:prSet/>
      <dgm:spPr/>
      <dgm:t>
        <a:bodyPr/>
        <a:lstStyle/>
        <a:p>
          <a:endParaRPr lang="en-ZA"/>
        </a:p>
      </dgm:t>
    </dgm:pt>
    <dgm:pt modelId="{73AC3AAE-DEF2-46A2-92EC-E7678283C77E}" type="sibTrans" cxnId="{A32C82C3-C236-48C8-8213-44D9432DB6A7}">
      <dgm:prSet/>
      <dgm:spPr/>
      <dgm:t>
        <a:bodyPr/>
        <a:lstStyle/>
        <a:p>
          <a:endParaRPr lang="en-ZA"/>
        </a:p>
      </dgm:t>
    </dgm:pt>
    <dgm:pt modelId="{93DB172E-2871-44F4-A8C8-6C87877AFA40}" type="pres">
      <dgm:prSet presAssocID="{A03984B8-C549-46BD-B5A9-D85031BFBED7}" presName="composite" presStyleCnt="0">
        <dgm:presLayoutVars>
          <dgm:chMax val="1"/>
          <dgm:dir/>
          <dgm:resizeHandles val="exact"/>
        </dgm:presLayoutVars>
      </dgm:prSet>
      <dgm:spPr/>
      <dgm:t>
        <a:bodyPr/>
        <a:lstStyle/>
        <a:p>
          <a:endParaRPr lang="en-ZA"/>
        </a:p>
      </dgm:t>
    </dgm:pt>
    <dgm:pt modelId="{BF3767BD-2E81-4CEF-9649-CB6144AD05D7}" type="pres">
      <dgm:prSet presAssocID="{A03984B8-C549-46BD-B5A9-D85031BFBED7}" presName="radial" presStyleCnt="0">
        <dgm:presLayoutVars>
          <dgm:animLvl val="ctr"/>
        </dgm:presLayoutVars>
      </dgm:prSet>
      <dgm:spPr/>
    </dgm:pt>
    <dgm:pt modelId="{DD97D721-81BE-46FE-9B7E-A88A6DB474EC}" type="pres">
      <dgm:prSet presAssocID="{BF5D40B0-C051-45FF-94E9-A8E121A7A904}" presName="centerShape" presStyleLbl="vennNode1" presStyleIdx="0" presStyleCnt="7" custScaleX="137365"/>
      <dgm:spPr/>
      <dgm:t>
        <a:bodyPr/>
        <a:lstStyle/>
        <a:p>
          <a:endParaRPr lang="en-ZA"/>
        </a:p>
      </dgm:t>
    </dgm:pt>
    <dgm:pt modelId="{991D9AA2-787D-4535-8D5E-489DD6A8DAD9}" type="pres">
      <dgm:prSet presAssocID="{F7B0A1A3-DE32-4FAB-9717-F06F6B0E497E}" presName="node" presStyleLbl="vennNode1" presStyleIdx="1" presStyleCnt="7" custScaleX="155193" custScaleY="133948">
        <dgm:presLayoutVars>
          <dgm:bulletEnabled val="1"/>
        </dgm:presLayoutVars>
      </dgm:prSet>
      <dgm:spPr/>
      <dgm:t>
        <a:bodyPr/>
        <a:lstStyle/>
        <a:p>
          <a:endParaRPr lang="en-ZA"/>
        </a:p>
      </dgm:t>
    </dgm:pt>
    <dgm:pt modelId="{B4042099-E67A-439E-96B2-C07878357467}" type="pres">
      <dgm:prSet presAssocID="{2CC5B3EC-42A6-47C0-A92D-7563E20D1A2D}" presName="node" presStyleLbl="vennNode1" presStyleIdx="2" presStyleCnt="7" custScaleX="139239" custScaleY="135879">
        <dgm:presLayoutVars>
          <dgm:bulletEnabled val="1"/>
        </dgm:presLayoutVars>
      </dgm:prSet>
      <dgm:spPr/>
      <dgm:t>
        <a:bodyPr/>
        <a:lstStyle/>
        <a:p>
          <a:endParaRPr lang="en-ZA"/>
        </a:p>
      </dgm:t>
    </dgm:pt>
    <dgm:pt modelId="{E164F800-7CBB-4E7A-9134-D9F6517032C2}" type="pres">
      <dgm:prSet presAssocID="{EFE666A4-B003-4507-8F49-FA9B2331BEFA}" presName="node" presStyleLbl="vennNode1" presStyleIdx="3" presStyleCnt="7" custScaleX="131092" custScaleY="147560">
        <dgm:presLayoutVars>
          <dgm:bulletEnabled val="1"/>
        </dgm:presLayoutVars>
      </dgm:prSet>
      <dgm:spPr/>
      <dgm:t>
        <a:bodyPr/>
        <a:lstStyle/>
        <a:p>
          <a:endParaRPr lang="en-ZA"/>
        </a:p>
      </dgm:t>
    </dgm:pt>
    <dgm:pt modelId="{135D993E-32A2-42A2-8DA9-87129A74406A}" type="pres">
      <dgm:prSet presAssocID="{0D76702F-702D-447E-890B-AE2923D3ECAA}" presName="node" presStyleLbl="vennNode1" presStyleIdx="4" presStyleCnt="7" custScaleX="140393" custScaleY="143011">
        <dgm:presLayoutVars>
          <dgm:bulletEnabled val="1"/>
        </dgm:presLayoutVars>
      </dgm:prSet>
      <dgm:spPr/>
      <dgm:t>
        <a:bodyPr/>
        <a:lstStyle/>
        <a:p>
          <a:endParaRPr lang="en-ZA"/>
        </a:p>
      </dgm:t>
    </dgm:pt>
    <dgm:pt modelId="{1ECB7C43-2B85-44E0-8972-B68CE757567B}" type="pres">
      <dgm:prSet presAssocID="{475C97DE-FF46-4BD9-82E1-0335022F4224}" presName="node" presStyleLbl="vennNode1" presStyleIdx="5" presStyleCnt="7" custScaleX="136524" custScaleY="137827">
        <dgm:presLayoutVars>
          <dgm:bulletEnabled val="1"/>
        </dgm:presLayoutVars>
      </dgm:prSet>
      <dgm:spPr/>
      <dgm:t>
        <a:bodyPr/>
        <a:lstStyle/>
        <a:p>
          <a:endParaRPr lang="en-ZA"/>
        </a:p>
      </dgm:t>
    </dgm:pt>
    <dgm:pt modelId="{C4505CFD-4020-47F8-84FE-00E9B84B29B2}" type="pres">
      <dgm:prSet presAssocID="{B4862625-C345-47E4-953D-C23EFFA484FC}" presName="node" presStyleLbl="vennNode1" presStyleIdx="6" presStyleCnt="7" custScaleX="133808" custScaleY="133975">
        <dgm:presLayoutVars>
          <dgm:bulletEnabled val="1"/>
        </dgm:presLayoutVars>
      </dgm:prSet>
      <dgm:spPr/>
      <dgm:t>
        <a:bodyPr/>
        <a:lstStyle/>
        <a:p>
          <a:endParaRPr lang="en-ZA"/>
        </a:p>
      </dgm:t>
    </dgm:pt>
  </dgm:ptLst>
  <dgm:cxnLst>
    <dgm:cxn modelId="{0DBD8153-A167-0543-B93F-ACAD186865F0}" type="presOf" srcId="{475C97DE-FF46-4BD9-82E1-0335022F4224}" destId="{1ECB7C43-2B85-44E0-8972-B68CE757567B}" srcOrd="0" destOrd="0" presId="urn:microsoft.com/office/officeart/2005/8/layout/radial3"/>
    <dgm:cxn modelId="{DB5020D7-2AEF-914A-8372-A297C9BB5514}" type="presOf" srcId="{2CC5B3EC-42A6-47C0-A92D-7563E20D1A2D}" destId="{B4042099-E67A-439E-96B2-C07878357467}" srcOrd="0" destOrd="0" presId="urn:microsoft.com/office/officeart/2005/8/layout/radial3"/>
    <dgm:cxn modelId="{A32C82C3-C236-48C8-8213-44D9432DB6A7}" srcId="{BF5D40B0-C051-45FF-94E9-A8E121A7A904}" destId="{EFE666A4-B003-4507-8F49-FA9B2331BEFA}" srcOrd="2" destOrd="0" parTransId="{E300CCCA-67FA-4E8E-82F2-02E86A24A832}" sibTransId="{73AC3AAE-DEF2-46A2-92EC-E7678283C77E}"/>
    <dgm:cxn modelId="{E1775BEC-D4A0-4926-98C4-E6418FDB0A51}" srcId="{BF5D40B0-C051-45FF-94E9-A8E121A7A904}" destId="{2CC5B3EC-42A6-47C0-A92D-7563E20D1A2D}" srcOrd="1" destOrd="0" parTransId="{79859FCF-208D-46FE-A7C5-9DD0EADC6CBC}" sibTransId="{FD52350C-21C1-4731-A735-2E606C0B97CD}"/>
    <dgm:cxn modelId="{6D77F964-3964-47A3-B47B-7A4A0DCAC44D}" srcId="{BF5D40B0-C051-45FF-94E9-A8E121A7A904}" destId="{F7B0A1A3-DE32-4FAB-9717-F06F6B0E497E}" srcOrd="0" destOrd="0" parTransId="{28293F3D-3D34-4836-A1C7-4783B55E5146}" sibTransId="{36BC5292-BA74-444A-AFED-3CFB9AE492F0}"/>
    <dgm:cxn modelId="{69966FE4-795D-574A-B253-9EC1C6102FEB}" type="presOf" srcId="{A03984B8-C549-46BD-B5A9-D85031BFBED7}" destId="{93DB172E-2871-44F4-A8C8-6C87877AFA40}" srcOrd="0" destOrd="0" presId="urn:microsoft.com/office/officeart/2005/8/layout/radial3"/>
    <dgm:cxn modelId="{50D0794D-F3EE-48AE-891A-02C35C22D90D}" srcId="{BF5D40B0-C051-45FF-94E9-A8E121A7A904}" destId="{475C97DE-FF46-4BD9-82E1-0335022F4224}" srcOrd="4" destOrd="0" parTransId="{4BC42ACD-B53A-41B7-9E93-3C6C74348F32}" sibTransId="{E3CBD7AC-FC09-447B-A8B5-EFC5CFCAF211}"/>
    <dgm:cxn modelId="{8F4C93AC-2C42-3D41-8C75-1B20264C5978}" type="presOf" srcId="{BF5D40B0-C051-45FF-94E9-A8E121A7A904}" destId="{DD97D721-81BE-46FE-9B7E-A88A6DB474EC}" srcOrd="0" destOrd="0" presId="urn:microsoft.com/office/officeart/2005/8/layout/radial3"/>
    <dgm:cxn modelId="{1FBB6CB1-BCAD-4E1B-A444-75A8F4C19B22}" srcId="{BF5D40B0-C051-45FF-94E9-A8E121A7A904}" destId="{B4862625-C345-47E4-953D-C23EFFA484FC}" srcOrd="5" destOrd="0" parTransId="{44446AA3-A896-442D-ADB6-E2EA8DAEB6D8}" sibTransId="{0C8EFC07-5043-4F74-B289-D5B3C7E94973}"/>
    <dgm:cxn modelId="{C86CA6CC-BFE7-ED49-9406-FF0AAF9D78AF}" type="presOf" srcId="{EFE666A4-B003-4507-8F49-FA9B2331BEFA}" destId="{E164F800-7CBB-4E7A-9134-D9F6517032C2}" srcOrd="0" destOrd="0" presId="urn:microsoft.com/office/officeart/2005/8/layout/radial3"/>
    <dgm:cxn modelId="{AC166AF7-B7CA-4A46-96B5-33B35FEA0433}" type="presOf" srcId="{F7B0A1A3-DE32-4FAB-9717-F06F6B0E497E}" destId="{991D9AA2-787D-4535-8D5E-489DD6A8DAD9}" srcOrd="0" destOrd="0" presId="urn:microsoft.com/office/officeart/2005/8/layout/radial3"/>
    <dgm:cxn modelId="{D03AAE8D-06A9-44FC-8AF6-9489C88A8600}" srcId="{A03984B8-C549-46BD-B5A9-D85031BFBED7}" destId="{BF5D40B0-C051-45FF-94E9-A8E121A7A904}" srcOrd="0" destOrd="0" parTransId="{3CF98A01-E39C-448A-B930-46418839543B}" sibTransId="{B2760C10-DA8A-4607-B928-B317EB0F4FB5}"/>
    <dgm:cxn modelId="{2BD40BF4-F3B7-5040-805A-81A12C58856E}" type="presOf" srcId="{B4862625-C345-47E4-953D-C23EFFA484FC}" destId="{C4505CFD-4020-47F8-84FE-00E9B84B29B2}" srcOrd="0" destOrd="0" presId="urn:microsoft.com/office/officeart/2005/8/layout/radial3"/>
    <dgm:cxn modelId="{9459975F-97FA-904E-8E9C-B2012FCAD1E7}" type="presOf" srcId="{0D76702F-702D-447E-890B-AE2923D3ECAA}" destId="{135D993E-32A2-42A2-8DA9-87129A74406A}" srcOrd="0" destOrd="0" presId="urn:microsoft.com/office/officeart/2005/8/layout/radial3"/>
    <dgm:cxn modelId="{E55D1EE3-6CA3-4B47-82B7-23F46E95A536}" srcId="{BF5D40B0-C051-45FF-94E9-A8E121A7A904}" destId="{0D76702F-702D-447E-890B-AE2923D3ECAA}" srcOrd="3" destOrd="0" parTransId="{7B72B092-205F-4A61-A0F3-47F30ED17962}" sibTransId="{EDA6ADDC-180C-40B3-9576-147303D76C5A}"/>
    <dgm:cxn modelId="{8AD6FAC7-A58E-B54B-9DDA-2054AE03C9B3}" type="presParOf" srcId="{93DB172E-2871-44F4-A8C8-6C87877AFA40}" destId="{BF3767BD-2E81-4CEF-9649-CB6144AD05D7}" srcOrd="0" destOrd="0" presId="urn:microsoft.com/office/officeart/2005/8/layout/radial3"/>
    <dgm:cxn modelId="{09998C20-5207-1046-93BA-1C1B97A67519}" type="presParOf" srcId="{BF3767BD-2E81-4CEF-9649-CB6144AD05D7}" destId="{DD97D721-81BE-46FE-9B7E-A88A6DB474EC}" srcOrd="0" destOrd="0" presId="urn:microsoft.com/office/officeart/2005/8/layout/radial3"/>
    <dgm:cxn modelId="{AC7FA7C8-9755-534C-816F-611A68CF16C2}" type="presParOf" srcId="{BF3767BD-2E81-4CEF-9649-CB6144AD05D7}" destId="{991D9AA2-787D-4535-8D5E-489DD6A8DAD9}" srcOrd="1" destOrd="0" presId="urn:microsoft.com/office/officeart/2005/8/layout/radial3"/>
    <dgm:cxn modelId="{5F417910-F3C9-E44D-AE2F-B3B434074C37}" type="presParOf" srcId="{BF3767BD-2E81-4CEF-9649-CB6144AD05D7}" destId="{B4042099-E67A-439E-96B2-C07878357467}" srcOrd="2" destOrd="0" presId="urn:microsoft.com/office/officeart/2005/8/layout/radial3"/>
    <dgm:cxn modelId="{03287F6D-18A7-574A-8DCE-C005EBE83086}" type="presParOf" srcId="{BF3767BD-2E81-4CEF-9649-CB6144AD05D7}" destId="{E164F800-7CBB-4E7A-9134-D9F6517032C2}" srcOrd="3" destOrd="0" presId="urn:microsoft.com/office/officeart/2005/8/layout/radial3"/>
    <dgm:cxn modelId="{399C5C78-D4F8-6141-8A17-14C1FA21363C}" type="presParOf" srcId="{BF3767BD-2E81-4CEF-9649-CB6144AD05D7}" destId="{135D993E-32A2-42A2-8DA9-87129A74406A}" srcOrd="4" destOrd="0" presId="urn:microsoft.com/office/officeart/2005/8/layout/radial3"/>
    <dgm:cxn modelId="{A3B5C762-89B9-DC48-9A38-B046FDC0B522}" type="presParOf" srcId="{BF3767BD-2E81-4CEF-9649-CB6144AD05D7}" destId="{1ECB7C43-2B85-44E0-8972-B68CE757567B}" srcOrd="5" destOrd="0" presId="urn:microsoft.com/office/officeart/2005/8/layout/radial3"/>
    <dgm:cxn modelId="{A7884CF6-D593-9C46-B5BD-F9D362F4F4D0}" type="presParOf" srcId="{BF3767BD-2E81-4CEF-9649-CB6144AD05D7}" destId="{C4505CFD-4020-47F8-84FE-00E9B84B29B2}"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7D721-81BE-46FE-9B7E-A88A6DB474EC}">
      <dsp:nvSpPr>
        <dsp:cNvPr id="0" name=""/>
        <dsp:cNvSpPr/>
      </dsp:nvSpPr>
      <dsp:spPr>
        <a:xfrm>
          <a:off x="1713384" y="903671"/>
          <a:ext cx="3182242" cy="2316632"/>
        </a:xfrm>
        <a:prstGeom prst="ellipse">
          <a:avLst/>
        </a:prstGeom>
        <a:solidFill>
          <a:srgbClr val="66CCFF">
            <a:alpha val="50000"/>
          </a:srgb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ZA" sz="3000" kern="1200" dirty="0" smtClean="0">
              <a:solidFill>
                <a:srgbClr val="C00000"/>
              </a:solidFill>
            </a:rPr>
            <a:t>People &amp; relationships</a:t>
          </a:r>
          <a:endParaRPr lang="en-ZA" sz="3000" kern="1200" dirty="0">
            <a:solidFill>
              <a:srgbClr val="C00000"/>
            </a:solidFill>
          </a:endParaRPr>
        </a:p>
      </dsp:txBody>
      <dsp:txXfrm>
        <a:off x="2179413" y="1242934"/>
        <a:ext cx="2250184" cy="1638106"/>
      </dsp:txXfrm>
    </dsp:sp>
    <dsp:sp modelId="{991D9AA2-787D-4535-8D5E-489DD6A8DAD9}">
      <dsp:nvSpPr>
        <dsp:cNvPr id="0" name=""/>
        <dsp:cNvSpPr/>
      </dsp:nvSpPr>
      <dsp:spPr>
        <a:xfrm>
          <a:off x="2405693" y="-222443"/>
          <a:ext cx="1797625" cy="1551541"/>
        </a:xfrm>
        <a:prstGeom prst="ellipse">
          <a:avLst/>
        </a:prstGeom>
        <a:solidFill>
          <a:srgbClr val="66CC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ZA" sz="1700" kern="1200" dirty="0" smtClean="0"/>
            <a:t>governance</a:t>
          </a:r>
          <a:endParaRPr lang="en-ZA" sz="1700" kern="1200" dirty="0"/>
        </a:p>
      </dsp:txBody>
      <dsp:txXfrm>
        <a:off x="2668949" y="4775"/>
        <a:ext cx="1271113" cy="1097105"/>
      </dsp:txXfrm>
    </dsp:sp>
    <dsp:sp modelId="{B4042099-E67A-439E-96B2-C07878357467}">
      <dsp:nvSpPr>
        <dsp:cNvPr id="0" name=""/>
        <dsp:cNvSpPr/>
      </dsp:nvSpPr>
      <dsp:spPr>
        <a:xfrm>
          <a:off x="3804630" y="520703"/>
          <a:ext cx="1612827" cy="1573908"/>
        </a:xfrm>
        <a:prstGeom prst="ellipse">
          <a:avLst/>
        </a:prstGeom>
        <a:solidFill>
          <a:srgbClr val="66CC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ZA" sz="1700" kern="1200" dirty="0" smtClean="0"/>
            <a:t>Information</a:t>
          </a:r>
          <a:endParaRPr lang="en-ZA" sz="1700" kern="1200" dirty="0"/>
        </a:p>
      </dsp:txBody>
      <dsp:txXfrm>
        <a:off x="4040823" y="751196"/>
        <a:ext cx="1140441" cy="1112922"/>
      </dsp:txXfrm>
    </dsp:sp>
    <dsp:sp modelId="{E164F800-7CBB-4E7A-9134-D9F6517032C2}">
      <dsp:nvSpPr>
        <dsp:cNvPr id="0" name=""/>
        <dsp:cNvSpPr/>
      </dsp:nvSpPr>
      <dsp:spPr>
        <a:xfrm>
          <a:off x="3851814" y="1961711"/>
          <a:ext cx="1518459" cy="1709211"/>
        </a:xfrm>
        <a:prstGeom prst="ellipse">
          <a:avLst/>
        </a:prstGeom>
        <a:solidFill>
          <a:srgbClr val="66CC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ZA" sz="1700" kern="1200" dirty="0" smtClean="0"/>
            <a:t>financing</a:t>
          </a:r>
          <a:endParaRPr lang="en-ZA" sz="1700" kern="1200" dirty="0"/>
        </a:p>
      </dsp:txBody>
      <dsp:txXfrm>
        <a:off x="4074187" y="2212019"/>
        <a:ext cx="1073713" cy="1208595"/>
      </dsp:txXfrm>
    </dsp:sp>
    <dsp:sp modelId="{135D993E-32A2-42A2-8DA9-87129A74406A}">
      <dsp:nvSpPr>
        <dsp:cNvPr id="0" name=""/>
        <dsp:cNvSpPr/>
      </dsp:nvSpPr>
      <dsp:spPr>
        <a:xfrm>
          <a:off x="2491408" y="2742388"/>
          <a:ext cx="1626194" cy="1656519"/>
        </a:xfrm>
        <a:prstGeom prst="ellipse">
          <a:avLst/>
        </a:prstGeom>
        <a:solidFill>
          <a:srgbClr val="66CC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ZA" sz="1700" kern="1200" dirty="0" smtClean="0"/>
            <a:t>service delivery</a:t>
          </a:r>
          <a:endParaRPr lang="en-ZA" sz="1700" kern="1200" dirty="0"/>
        </a:p>
      </dsp:txBody>
      <dsp:txXfrm>
        <a:off x="2729559" y="2984980"/>
        <a:ext cx="1149892" cy="1171335"/>
      </dsp:txXfrm>
    </dsp:sp>
    <dsp:sp modelId="{1ECB7C43-2B85-44E0-8972-B68CE757567B}">
      <dsp:nvSpPr>
        <dsp:cNvPr id="0" name=""/>
        <dsp:cNvSpPr/>
      </dsp:nvSpPr>
      <dsp:spPr>
        <a:xfrm>
          <a:off x="1207277" y="2018081"/>
          <a:ext cx="1581379" cy="1596472"/>
        </a:xfrm>
        <a:prstGeom prst="ellipse">
          <a:avLst/>
        </a:prstGeom>
        <a:solidFill>
          <a:srgbClr val="66CCFF">
            <a:alpha val="5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ZA" sz="1700" kern="1200" dirty="0" smtClean="0"/>
            <a:t>human resources</a:t>
          </a:r>
          <a:endParaRPr lang="en-ZA" sz="1700" kern="1200" dirty="0"/>
        </a:p>
      </dsp:txBody>
      <dsp:txXfrm>
        <a:off x="1438865" y="2251879"/>
        <a:ext cx="1118203" cy="1128876"/>
      </dsp:txXfrm>
    </dsp:sp>
    <dsp:sp modelId="{C4505CFD-4020-47F8-84FE-00E9B84B29B2}">
      <dsp:nvSpPr>
        <dsp:cNvPr id="0" name=""/>
        <dsp:cNvSpPr/>
      </dsp:nvSpPr>
      <dsp:spPr>
        <a:xfrm>
          <a:off x="1223007" y="531730"/>
          <a:ext cx="1549919" cy="1551854"/>
        </a:xfrm>
        <a:prstGeom prst="ellipse">
          <a:avLst/>
        </a:prstGeom>
        <a:solidFill>
          <a:srgbClr val="66CC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ZA" sz="1700" kern="1200" dirty="0" smtClean="0"/>
            <a:t>medicines &amp; technology</a:t>
          </a:r>
          <a:endParaRPr lang="en-ZA" sz="1700" kern="1200" dirty="0"/>
        </a:p>
      </dsp:txBody>
      <dsp:txXfrm>
        <a:off x="1449987" y="758994"/>
        <a:ext cx="1095959" cy="109732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E783F-06AF-A146-A9FB-85E17905DEE2}" type="datetimeFigureOut">
              <a:rPr lang="en-US" smtClean="0"/>
              <a:t>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A52DD-D980-C94D-8868-EC014BECFA8E}" type="slidenum">
              <a:rPr lang="en-US" smtClean="0"/>
              <a:t>‹#›</a:t>
            </a:fld>
            <a:endParaRPr lang="en-US"/>
          </a:p>
        </p:txBody>
      </p:sp>
    </p:spTree>
    <p:extLst>
      <p:ext uri="{BB962C8B-B14F-4D97-AF65-F5344CB8AC3E}">
        <p14:creationId xmlns:p14="http://schemas.microsoft.com/office/powerpoint/2010/main" val="14628759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728A7-9CC3-4542-8B29-6FA5F1BFE397}" type="slidenum">
              <a:rPr lang="en-US" smtClean="0"/>
              <a:t>1</a:t>
            </a:fld>
            <a:endParaRPr lang="en-US"/>
          </a:p>
        </p:txBody>
      </p:sp>
    </p:spTree>
    <p:extLst>
      <p:ext uri="{BB962C8B-B14F-4D97-AF65-F5344CB8AC3E}">
        <p14:creationId xmlns:p14="http://schemas.microsoft.com/office/powerpoint/2010/main" val="2160354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A52DD-D980-C94D-8868-EC014BECFA8E}" type="slidenum">
              <a:rPr lang="en-US" smtClean="0"/>
              <a:t>10</a:t>
            </a:fld>
            <a:endParaRPr lang="en-US"/>
          </a:p>
        </p:txBody>
      </p:sp>
    </p:spTree>
    <p:extLst>
      <p:ext uri="{BB962C8B-B14F-4D97-AF65-F5344CB8AC3E}">
        <p14:creationId xmlns:p14="http://schemas.microsoft.com/office/powerpoint/2010/main" val="3884816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policy can be seen as formal written documents, rules and guidelines that present policy makers decisions about what actions are deemed legitimate</a:t>
            </a:r>
            <a:r>
              <a:rPr lang="en-US" baseline="0" dirty="0" smtClean="0"/>
              <a:t> and necessary.</a:t>
            </a:r>
          </a:p>
          <a:p>
            <a:endParaRPr lang="en-US" baseline="0" dirty="0" smtClean="0"/>
          </a:p>
          <a:p>
            <a:r>
              <a:rPr lang="en-US" baseline="0" dirty="0" smtClean="0"/>
              <a:t>However, these formal documents are translated – operationalized--  through decision making of policy actors, such as middle-managers, health providers, health workers, patients, citizens, and their daily practices.</a:t>
            </a:r>
          </a:p>
          <a:p>
            <a:endParaRPr lang="en-US" baseline="0" dirty="0" smtClean="0"/>
          </a:p>
          <a:p>
            <a:r>
              <a:rPr lang="en-US" baseline="0" dirty="0" smtClean="0"/>
              <a:t>THESE DAILY PRACTICES BECOME HEALTH POLICY AS IT IS EXPERIENCED AND EMOBIDED, WHICH MAY DIFFER FROM THE INTENTION ON THE FORMAL DOCUMENTS. </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499A52DD-D980-C94D-8868-EC014BECFA8E}" type="slidenum">
              <a:rPr lang="en-US" smtClean="0"/>
              <a:t>11</a:t>
            </a:fld>
            <a:endParaRPr lang="en-US"/>
          </a:p>
        </p:txBody>
      </p:sp>
    </p:spTree>
    <p:extLst>
      <p:ext uri="{BB962C8B-B14F-4D97-AF65-F5344CB8AC3E}">
        <p14:creationId xmlns:p14="http://schemas.microsoft.com/office/powerpoint/2010/main" val="1676341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A52DD-D980-C94D-8868-EC014BECFA8E}" type="slidenum">
              <a:rPr lang="en-US" smtClean="0"/>
              <a:t>12</a:t>
            </a:fld>
            <a:endParaRPr lang="en-US"/>
          </a:p>
        </p:txBody>
      </p:sp>
    </p:spTree>
    <p:extLst>
      <p:ext uri="{BB962C8B-B14F-4D97-AF65-F5344CB8AC3E}">
        <p14:creationId xmlns:p14="http://schemas.microsoft.com/office/powerpoint/2010/main" val="213074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Health policies may be used as </a:t>
            </a:r>
            <a:r>
              <a:rPr lang="en-US" sz="1200" i="1" dirty="0" smtClean="0"/>
              <a:t>regulatory tools </a:t>
            </a:r>
          </a:p>
          <a:p>
            <a:endParaRPr lang="en-US" dirty="0"/>
          </a:p>
        </p:txBody>
      </p:sp>
      <p:sp>
        <p:nvSpPr>
          <p:cNvPr id="4" name="Slide Number Placeholder 3"/>
          <p:cNvSpPr>
            <a:spLocks noGrp="1"/>
          </p:cNvSpPr>
          <p:nvPr>
            <p:ph type="sldNum" sz="quarter" idx="10"/>
          </p:nvPr>
        </p:nvSpPr>
        <p:spPr/>
        <p:txBody>
          <a:bodyPr/>
          <a:lstStyle/>
          <a:p>
            <a:fld id="{499A52DD-D980-C94D-8868-EC014BECFA8E}" type="slidenum">
              <a:rPr lang="en-US" smtClean="0"/>
              <a:t>20</a:t>
            </a:fld>
            <a:endParaRPr lang="en-US"/>
          </a:p>
        </p:txBody>
      </p:sp>
    </p:spTree>
    <p:extLst>
      <p:ext uri="{BB962C8B-B14F-4D97-AF65-F5344CB8AC3E}">
        <p14:creationId xmlns:p14="http://schemas.microsoft.com/office/powerpoint/2010/main" val="1906691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model assumes that policy makers approach the issues rationally, going through each logical stage of the process, and carefully considering all relevant information. If policies do not achieve what they are intended to achieve, blame is often not laid on the policy itself, but rather on political or managerial failure in implementing it (</a:t>
            </a:r>
            <a:r>
              <a:rPr lang="en-US" sz="1200" kern="1200" dirty="0" err="1" smtClean="0">
                <a:solidFill>
                  <a:schemeClr val="tx1"/>
                </a:solidFill>
                <a:effectLst/>
                <a:latin typeface="+mn-lt"/>
                <a:ea typeface="+mn-ea"/>
                <a:cs typeface="+mn-cs"/>
              </a:rPr>
              <a:t>Juma</a:t>
            </a:r>
            <a:r>
              <a:rPr lang="en-US" sz="1200" kern="1200" dirty="0" smtClean="0">
                <a:solidFill>
                  <a:schemeClr val="tx1"/>
                </a:solidFill>
                <a:effectLst/>
                <a:latin typeface="+mn-lt"/>
                <a:ea typeface="+mn-ea"/>
                <a:cs typeface="+mn-cs"/>
              </a:rPr>
              <a:t> and Clarke 1995). Failure can be blamed on a lack of political will, poor management or shortage of resources, for example.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much evidence to suggest that this model is far from reality. In</a:t>
            </a:r>
            <a:r>
              <a:rPr lang="en-US" sz="1200" kern="1200" baseline="0" dirty="0" smtClean="0">
                <a:solidFill>
                  <a:schemeClr val="tx1"/>
                </a:solidFill>
                <a:effectLst/>
                <a:latin typeface="+mn-lt"/>
                <a:ea typeface="+mn-ea"/>
                <a:cs typeface="+mn-cs"/>
              </a:rPr>
              <a:t> reality, </a:t>
            </a:r>
            <a:r>
              <a:rPr lang="en-US" sz="1200" kern="1200" dirty="0" smtClean="0">
                <a:solidFill>
                  <a:schemeClr val="tx1"/>
                </a:solidFill>
                <a:effectLst/>
                <a:latin typeface="+mn-lt"/>
                <a:ea typeface="+mn-ea"/>
                <a:cs typeface="+mn-cs"/>
              </a:rPr>
              <a:t>political science, sociology, anthropology, international relations and business management all involved in policy-making, and attempt to build a broader picture of the process.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99A52DD-D980-C94D-8868-EC014BECFA8E}" type="slidenum">
              <a:rPr lang="en-US" smtClean="0"/>
              <a:t>26</a:t>
            </a:fld>
            <a:endParaRPr lang="en-US"/>
          </a:p>
        </p:txBody>
      </p:sp>
    </p:spTree>
    <p:extLst>
      <p:ext uri="{BB962C8B-B14F-4D97-AF65-F5344CB8AC3E}">
        <p14:creationId xmlns:p14="http://schemas.microsoft.com/office/powerpoint/2010/main" val="43040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Policy-making must be understood as a political process as much as an analytical or problem solving one.</a:t>
            </a:r>
          </a:p>
          <a:p>
            <a:r>
              <a:rPr lang="en-US" sz="1200" kern="1200" dirty="0" smtClean="0">
                <a:solidFill>
                  <a:schemeClr val="tx1"/>
                </a:solidFill>
                <a:effectLst/>
                <a:latin typeface="+mn-lt"/>
                <a:ea typeface="+mn-ea"/>
                <a:cs typeface="+mn-cs"/>
              </a:rPr>
              <a:t>The policy-making process is by no means the rational activity… </a:t>
            </a:r>
          </a:p>
          <a:p>
            <a:r>
              <a:rPr lang="en-US" sz="1200" kern="1200" dirty="0" smtClean="0">
                <a:solidFill>
                  <a:schemeClr val="tx1"/>
                </a:solidFill>
                <a:effectLst/>
                <a:latin typeface="+mn-lt"/>
                <a:ea typeface="+mn-ea"/>
                <a:cs typeface="+mn-cs"/>
              </a:rPr>
              <a:t>Indeed, the metaphors that have guided policy research over recent years suggest that it is actually rather messy, with outcomes occurring as a result of complicated political, social and institutional processes which are best described as ‘evolutionary’’, (</a:t>
            </a:r>
            <a:r>
              <a:rPr lang="en-US" sz="1200" kern="1200" dirty="0" err="1" smtClean="0">
                <a:solidFill>
                  <a:schemeClr val="tx1"/>
                </a:solidFill>
                <a:effectLst/>
                <a:latin typeface="+mn-lt"/>
                <a:ea typeface="+mn-ea"/>
                <a:cs typeface="+mn-cs"/>
              </a:rPr>
              <a:t>Juma</a:t>
            </a:r>
            <a:r>
              <a:rPr lang="en-US" sz="1200" kern="1200" dirty="0" smtClean="0">
                <a:solidFill>
                  <a:schemeClr val="tx1"/>
                </a:solidFill>
                <a:effectLst/>
                <a:latin typeface="+mn-lt"/>
                <a:ea typeface="+mn-ea"/>
                <a:cs typeface="+mn-cs"/>
              </a:rPr>
              <a:t> and Clarke 1995). </a:t>
            </a:r>
          </a:p>
          <a:p>
            <a:endParaRPr lang="en-US" dirty="0" smtClean="0">
              <a:effectLst/>
            </a:endParaRPr>
          </a:p>
          <a:p>
            <a:r>
              <a:rPr lang="en-US" sz="1200" kern="1200" dirty="0" smtClean="0">
                <a:solidFill>
                  <a:schemeClr val="tx1"/>
                </a:solidFill>
                <a:effectLst/>
                <a:latin typeface="+mn-lt"/>
                <a:ea typeface="+mn-ea"/>
                <a:cs typeface="+mn-cs"/>
              </a:rPr>
              <a:t>This is </a:t>
            </a:r>
            <a:r>
              <a:rPr lang="en-US" sz="1200" kern="1200" dirty="0" err="1" smtClean="0">
                <a:solidFill>
                  <a:schemeClr val="tx1"/>
                </a:solidFill>
                <a:effectLst/>
                <a:latin typeface="+mn-lt"/>
                <a:ea typeface="+mn-ea"/>
                <a:cs typeface="+mn-cs"/>
              </a:rPr>
              <a:t>summarised</a:t>
            </a:r>
            <a:r>
              <a:rPr lang="en-US" sz="1200" kern="1200" dirty="0" smtClean="0">
                <a:solidFill>
                  <a:schemeClr val="tx1"/>
                </a:solidFill>
                <a:effectLst/>
                <a:latin typeface="+mn-lt"/>
                <a:ea typeface="+mn-ea"/>
                <a:cs typeface="+mn-cs"/>
              </a:rPr>
              <a:t> by Clay and Schaffer (1984), ‘The whole life of policy is a chaos of purposes and accidents. It is not at all a matter of the rational implementation of the so-called decisions through selected strategies.’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9A52DD-D980-C94D-8868-EC014BECFA8E}" type="slidenum">
              <a:rPr lang="en-US" smtClean="0"/>
              <a:t>27</a:t>
            </a:fld>
            <a:endParaRPr lang="en-US"/>
          </a:p>
        </p:txBody>
      </p:sp>
    </p:spTree>
    <p:extLst>
      <p:ext uri="{BB962C8B-B14F-4D97-AF65-F5344CB8AC3E}">
        <p14:creationId xmlns:p14="http://schemas.microsoft.com/office/powerpoint/2010/main" val="4004136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4300" dirty="0" smtClean="0"/>
              <a:t>Policies become effective</a:t>
            </a:r>
          </a:p>
          <a:p>
            <a:pPr lvl="1">
              <a:defRPr/>
            </a:pPr>
            <a:r>
              <a:rPr lang="en-GB" sz="3900" dirty="0" smtClean="0"/>
              <a:t>if there is enough political support </a:t>
            </a:r>
          </a:p>
          <a:p>
            <a:pPr lvl="1">
              <a:defRPr/>
            </a:pPr>
            <a:r>
              <a:rPr lang="en-GB" sz="3600" dirty="0" smtClean="0"/>
              <a:t>Important to understand the politics of influencing policy agendas</a:t>
            </a:r>
          </a:p>
          <a:p>
            <a:endParaRPr lang="en-US" dirty="0"/>
          </a:p>
        </p:txBody>
      </p:sp>
      <p:sp>
        <p:nvSpPr>
          <p:cNvPr id="4" name="Slide Number Placeholder 3"/>
          <p:cNvSpPr>
            <a:spLocks noGrp="1"/>
          </p:cNvSpPr>
          <p:nvPr>
            <p:ph type="sldNum" sz="quarter" idx="10"/>
          </p:nvPr>
        </p:nvSpPr>
        <p:spPr/>
        <p:txBody>
          <a:bodyPr/>
          <a:lstStyle/>
          <a:p>
            <a:fld id="{499A52DD-D980-C94D-8868-EC014BECFA8E}" type="slidenum">
              <a:rPr lang="en-US" smtClean="0"/>
              <a:t>30</a:t>
            </a:fld>
            <a:endParaRPr lang="en-US"/>
          </a:p>
        </p:txBody>
      </p:sp>
    </p:spTree>
    <p:extLst>
      <p:ext uri="{BB962C8B-B14F-4D97-AF65-F5344CB8AC3E}">
        <p14:creationId xmlns:p14="http://schemas.microsoft.com/office/powerpoint/2010/main" val="2172832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S = supply side</a:t>
            </a:r>
          </a:p>
          <a:p>
            <a:r>
              <a:rPr lang="en-US">
                <a:latin typeface="Times New Roman" charset="0"/>
              </a:rPr>
              <a:t>D = demand side</a:t>
            </a:r>
          </a:p>
          <a:p>
            <a:r>
              <a:rPr lang="en-US">
                <a:latin typeface="Times New Roman" charset="0"/>
              </a:rPr>
              <a:t>The ones that were of real interest were the integration reforms LR and SOA</a:t>
            </a:r>
          </a:p>
          <a:p>
            <a:endParaRPr lang="en-US">
              <a:latin typeface="Times New Roman" charset="0"/>
            </a:endParaRPr>
          </a:p>
          <a:p>
            <a:endParaRPr lang="en-US">
              <a:latin typeface="Times New Roman"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rgbClr val="6E6E6F"/>
                </a:solidFill>
                <a:latin typeface="Verdana" charset="0"/>
                <a:ea typeface="ＭＳ Ｐゴシック" charset="0"/>
                <a:cs typeface="Times New Roman" charset="0"/>
              </a:defRPr>
            </a:lvl1pPr>
            <a:lvl2pPr marL="742950" indent="-285750" eaLnBrk="0" hangingPunct="0">
              <a:defRPr sz="1600" i="1">
                <a:solidFill>
                  <a:srgbClr val="6E6E6F"/>
                </a:solidFill>
                <a:latin typeface="Verdana" charset="0"/>
                <a:ea typeface="Times New Roman" charset="0"/>
                <a:cs typeface="Times New Roman" charset="0"/>
              </a:defRPr>
            </a:lvl2pPr>
            <a:lvl3pPr marL="1143000" indent="-228600" eaLnBrk="0" hangingPunct="0">
              <a:defRPr sz="1600" i="1">
                <a:solidFill>
                  <a:srgbClr val="6E6E6F"/>
                </a:solidFill>
                <a:latin typeface="Verdana" charset="0"/>
                <a:ea typeface="Times New Roman" charset="0"/>
                <a:cs typeface="Times New Roman" charset="0"/>
              </a:defRPr>
            </a:lvl3pPr>
            <a:lvl4pPr marL="1600200" indent="-228600" eaLnBrk="0" hangingPunct="0">
              <a:defRPr sz="1600" i="1">
                <a:solidFill>
                  <a:srgbClr val="6E6E6F"/>
                </a:solidFill>
                <a:latin typeface="Verdana" charset="0"/>
                <a:ea typeface="Times New Roman" charset="0"/>
                <a:cs typeface="Times New Roman" charset="0"/>
              </a:defRPr>
            </a:lvl4pPr>
            <a:lvl5pPr marL="2057400" indent="-228600" eaLnBrk="0" hangingPunct="0">
              <a:defRPr sz="1600" i="1">
                <a:solidFill>
                  <a:srgbClr val="6E6E6F"/>
                </a:solidFill>
                <a:latin typeface="Verdana" charset="0"/>
                <a:ea typeface="Times New Roman" charset="0"/>
                <a:cs typeface="Times New Roman" charset="0"/>
              </a:defRPr>
            </a:lvl5pPr>
            <a:lvl6pPr marL="25146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6pPr>
            <a:lvl7pPr marL="29718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7pPr>
            <a:lvl8pPr marL="34290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8pPr>
            <a:lvl9pPr marL="38862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9pPr>
          </a:lstStyle>
          <a:p>
            <a:pPr eaLnBrk="1" hangingPunct="1"/>
            <a:fld id="{11BCE227-DF1D-2941-861A-4BD0D8D75D1D}" type="slidenum">
              <a:rPr lang="da-DK" sz="1200" i="0">
                <a:solidFill>
                  <a:schemeClr val="tx1"/>
                </a:solidFill>
                <a:latin typeface="Times New Roman" charset="0"/>
              </a:rPr>
              <a:pPr eaLnBrk="1" hangingPunct="1"/>
              <a:t>32</a:t>
            </a:fld>
            <a:endParaRPr lang="da-DK" sz="1200" i="0">
              <a:solidFill>
                <a:schemeClr val="tx1"/>
              </a:solidFill>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dirty="0" smtClean="0">
                <a:latin typeface="Times New Roman" charset="0"/>
              </a:rPr>
              <a:t>Still very much debated</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rgbClr val="6E6E6F"/>
                </a:solidFill>
                <a:latin typeface="Verdana" charset="0"/>
                <a:ea typeface="ＭＳ Ｐゴシック" charset="0"/>
                <a:cs typeface="Times New Roman" charset="0"/>
              </a:defRPr>
            </a:lvl1pPr>
            <a:lvl2pPr marL="742950" indent="-285750" eaLnBrk="0" hangingPunct="0">
              <a:defRPr sz="1600" i="1">
                <a:solidFill>
                  <a:srgbClr val="6E6E6F"/>
                </a:solidFill>
                <a:latin typeface="Verdana" charset="0"/>
                <a:ea typeface="Times New Roman" charset="0"/>
                <a:cs typeface="Times New Roman" charset="0"/>
              </a:defRPr>
            </a:lvl2pPr>
            <a:lvl3pPr marL="1143000" indent="-228600" eaLnBrk="0" hangingPunct="0">
              <a:defRPr sz="1600" i="1">
                <a:solidFill>
                  <a:srgbClr val="6E6E6F"/>
                </a:solidFill>
                <a:latin typeface="Verdana" charset="0"/>
                <a:ea typeface="Times New Roman" charset="0"/>
                <a:cs typeface="Times New Roman" charset="0"/>
              </a:defRPr>
            </a:lvl3pPr>
            <a:lvl4pPr marL="1600200" indent="-228600" eaLnBrk="0" hangingPunct="0">
              <a:defRPr sz="1600" i="1">
                <a:solidFill>
                  <a:srgbClr val="6E6E6F"/>
                </a:solidFill>
                <a:latin typeface="Verdana" charset="0"/>
                <a:ea typeface="Times New Roman" charset="0"/>
                <a:cs typeface="Times New Roman" charset="0"/>
              </a:defRPr>
            </a:lvl4pPr>
            <a:lvl5pPr marL="2057400" indent="-228600" eaLnBrk="0" hangingPunct="0">
              <a:defRPr sz="1600" i="1">
                <a:solidFill>
                  <a:srgbClr val="6E6E6F"/>
                </a:solidFill>
                <a:latin typeface="Verdana" charset="0"/>
                <a:ea typeface="Times New Roman" charset="0"/>
                <a:cs typeface="Times New Roman" charset="0"/>
              </a:defRPr>
            </a:lvl5pPr>
            <a:lvl6pPr marL="25146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6pPr>
            <a:lvl7pPr marL="29718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7pPr>
            <a:lvl8pPr marL="34290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8pPr>
            <a:lvl9pPr marL="38862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9pPr>
          </a:lstStyle>
          <a:p>
            <a:pPr eaLnBrk="1" hangingPunct="1"/>
            <a:fld id="{05148B2F-A91E-7B4F-9E2D-D6C1F53998FF}" type="slidenum">
              <a:rPr lang="da-DK" sz="1200" i="0">
                <a:solidFill>
                  <a:schemeClr val="tx1"/>
                </a:solidFill>
                <a:latin typeface="Times New Roman" charset="0"/>
              </a:rPr>
              <a:pPr eaLnBrk="1" hangingPunct="1"/>
              <a:t>33</a:t>
            </a:fld>
            <a:endParaRPr lang="da-DK" sz="1200" i="0">
              <a:solidFill>
                <a:schemeClr val="tx1"/>
              </a:solidFill>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Power, a concept at the heart of the health policy process,  </a:t>
            </a:r>
            <a:endParaRPr lang="en-US" dirty="0" smtClean="0"/>
          </a:p>
        </p:txBody>
      </p:sp>
      <p:sp>
        <p:nvSpPr>
          <p:cNvPr id="4" name="Slide Number Placeholder 3"/>
          <p:cNvSpPr>
            <a:spLocks noGrp="1"/>
          </p:cNvSpPr>
          <p:nvPr>
            <p:ph type="sldNum" sz="quarter" idx="10"/>
          </p:nvPr>
        </p:nvSpPr>
        <p:spPr/>
        <p:txBody>
          <a:bodyPr/>
          <a:lstStyle/>
          <a:p>
            <a:fld id="{499A52DD-D980-C94D-8868-EC014BECFA8E}" type="slidenum">
              <a:rPr lang="en-US" smtClean="0"/>
              <a:t>41</a:t>
            </a:fld>
            <a:endParaRPr lang="en-US"/>
          </a:p>
        </p:txBody>
      </p:sp>
    </p:spTree>
    <p:extLst>
      <p:ext uri="{BB962C8B-B14F-4D97-AF65-F5344CB8AC3E}">
        <p14:creationId xmlns:p14="http://schemas.microsoft.com/office/powerpoint/2010/main" val="334846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728A7-9CC3-4542-8B29-6FA5F1BFE397}" type="slidenum">
              <a:rPr lang="en-US" smtClean="0"/>
              <a:t>2</a:t>
            </a:fld>
            <a:endParaRPr lang="en-US"/>
          </a:p>
        </p:txBody>
      </p:sp>
    </p:spTree>
    <p:extLst>
      <p:ext uri="{BB962C8B-B14F-4D97-AF65-F5344CB8AC3E}">
        <p14:creationId xmlns:p14="http://schemas.microsoft.com/office/powerpoint/2010/main" val="2160354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Adoptation</a:t>
            </a:r>
            <a:r>
              <a:rPr lang="en-US" dirty="0" smtClean="0"/>
              <a:t> system!!!</a:t>
            </a:r>
          </a:p>
          <a:p>
            <a:endParaRPr lang="en-US" dirty="0" smtClean="0"/>
          </a:p>
          <a:p>
            <a:r>
              <a:rPr lang="en-US" dirty="0" smtClean="0"/>
              <a:t>Policy making not just about particular decision made at certain point in time, but more often understood as ongoing interaction among institutions,</a:t>
            </a:r>
            <a:r>
              <a:rPr lang="en-US" baseline="0" dirty="0" smtClean="0"/>
              <a:t> interests (groups and </a:t>
            </a:r>
            <a:r>
              <a:rPr lang="en-US" baseline="0" dirty="0" err="1" smtClean="0"/>
              <a:t>ppl</a:t>
            </a:r>
            <a:r>
              <a:rPr lang="en-US" baseline="0" dirty="0" smtClean="0"/>
              <a:t> who stand to gain or loose from change) and ideas (arguments, evidence) </a:t>
            </a:r>
          </a:p>
          <a:p>
            <a:r>
              <a:rPr lang="en-US" baseline="0" dirty="0" smtClean="0"/>
              <a:t>Therefore need to take into account factors such as role of the state, the interests of various actors and the manner in which they wield power, the nature of political systems and their mechanisms for participation, also role of culture and value systems and how they are expressed as beliefs, ideas, arguments,</a:t>
            </a:r>
          </a:p>
          <a:p>
            <a:r>
              <a:rPr lang="en-US" baseline="0" dirty="0" smtClean="0"/>
              <a:t>Also international factors which increase the inter-dependence between states – and affect state sovereignty over policy processes. </a:t>
            </a:r>
            <a:endParaRPr lang="en-US" dirty="0"/>
          </a:p>
        </p:txBody>
      </p:sp>
      <p:sp>
        <p:nvSpPr>
          <p:cNvPr id="4" name="Slide Number Placeholder 3"/>
          <p:cNvSpPr>
            <a:spLocks noGrp="1"/>
          </p:cNvSpPr>
          <p:nvPr>
            <p:ph type="sldNum" sz="quarter" idx="10"/>
          </p:nvPr>
        </p:nvSpPr>
        <p:spPr/>
        <p:txBody>
          <a:bodyPr/>
          <a:lstStyle/>
          <a:p>
            <a:fld id="{499A52DD-D980-C94D-8868-EC014BECFA8E}" type="slidenum">
              <a:rPr lang="en-US" smtClean="0"/>
              <a:t>42</a:t>
            </a:fld>
            <a:endParaRPr lang="en-US"/>
          </a:p>
        </p:txBody>
      </p:sp>
    </p:spTree>
    <p:extLst>
      <p:ext uri="{BB962C8B-B14F-4D97-AF65-F5344CB8AC3E}">
        <p14:creationId xmlns:p14="http://schemas.microsoft.com/office/powerpoint/2010/main" val="225847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ym typeface="Wingdings"/>
              </a:rPr>
              <a:t>When we talk about the structure of a health system – we are referring to the key components – people, equipment, money, information, but these components are interrelated and interdependent, and hence we are also talking about the patterns and relationships between them. These relationships depend on the institutions  the formal and informal rules of the game that shape human </a:t>
            </a:r>
            <a:r>
              <a:rPr lang="en-US" baseline="0" dirty="0" err="1" smtClean="0">
                <a:sym typeface="Wingdings"/>
              </a:rPr>
              <a:t>behaviour</a:t>
            </a:r>
            <a:r>
              <a:rPr lang="en-US" baseline="0" dirty="0" smtClean="0">
                <a:sym typeface="Wingdings"/>
              </a:rPr>
              <a:t>! Power dynamics, issues of trust, communication, partnerships, collaborations, ownership – some are intangible, meaning, hard to measure, hard to describe, or to predict, or to control! Hence also hard to study! </a:t>
            </a:r>
          </a:p>
          <a:p>
            <a:endParaRPr lang="en-US" baseline="0" dirty="0" smtClean="0">
              <a:sym typeface="Wingdings"/>
            </a:endParaRPr>
          </a:p>
          <a:p>
            <a:r>
              <a:rPr lang="en-US" baseline="0" dirty="0" smtClean="0">
                <a:sym typeface="Wingdings"/>
              </a:rPr>
              <a:t>They are political and social institutions! Institutions  </a:t>
            </a:r>
            <a:r>
              <a:rPr lang="en-US" sz="1200" dirty="0" smtClean="0"/>
              <a:t>Norms, rules of conduct, established procedures </a:t>
            </a:r>
          </a:p>
          <a:p>
            <a:endParaRPr lang="en-US" sz="1200" dirty="0" smtClean="0"/>
          </a:p>
        </p:txBody>
      </p:sp>
      <p:sp>
        <p:nvSpPr>
          <p:cNvPr id="4" name="Slide Number Placeholder 3"/>
          <p:cNvSpPr>
            <a:spLocks noGrp="1"/>
          </p:cNvSpPr>
          <p:nvPr>
            <p:ph type="sldNum" sz="quarter" idx="10"/>
          </p:nvPr>
        </p:nvSpPr>
        <p:spPr/>
        <p:txBody>
          <a:bodyPr/>
          <a:lstStyle/>
          <a:p>
            <a:fld id="{6E1728A7-9CC3-4542-8B29-6FA5F1BFE397}" type="slidenum">
              <a:rPr lang="en-US" smtClean="0"/>
              <a:t>3</a:t>
            </a:fld>
            <a:endParaRPr lang="en-US"/>
          </a:p>
        </p:txBody>
      </p:sp>
    </p:spTree>
    <p:extLst>
      <p:ext uri="{BB962C8B-B14F-4D97-AF65-F5344CB8AC3E}">
        <p14:creationId xmlns:p14="http://schemas.microsoft.com/office/powerpoint/2010/main" val="186453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systems are diverse &amp; complex. Structure &amp; </a:t>
            </a:r>
            <a:r>
              <a:rPr lang="en-US" dirty="0" err="1" smtClean="0"/>
              <a:t>organisation</a:t>
            </a:r>
            <a:r>
              <a:rPr lang="en-US" baseline="0" dirty="0" smtClean="0"/>
              <a:t> – includes size and scope, is it top-down, </a:t>
            </a:r>
            <a:r>
              <a:rPr lang="en-US" baseline="0" dirty="0" err="1" smtClean="0"/>
              <a:t>centralised</a:t>
            </a:r>
            <a:r>
              <a:rPr lang="en-US" baseline="0" dirty="0" smtClean="0"/>
              <a:t>, bottom-up, de-</a:t>
            </a:r>
            <a:r>
              <a:rPr lang="en-US" baseline="0" dirty="0" err="1" smtClean="0"/>
              <a:t>centralised</a:t>
            </a:r>
            <a:r>
              <a:rPr lang="en-US" baseline="0" dirty="0" smtClean="0"/>
              <a:t>, partially </a:t>
            </a:r>
            <a:r>
              <a:rPr lang="en-US" baseline="0" dirty="0" err="1" smtClean="0"/>
              <a:t>centralised</a:t>
            </a:r>
            <a:r>
              <a:rPr lang="en-US" baseline="0" dirty="0" smtClean="0"/>
              <a:t>, are services provided vertically, horizontally, or are they integrated, partially-integrated… </a:t>
            </a:r>
          </a:p>
          <a:p>
            <a:endParaRPr lang="en-US" baseline="0" dirty="0" smtClean="0"/>
          </a:p>
          <a:p>
            <a:r>
              <a:rPr lang="en-US" baseline="0" dirty="0" smtClean="0"/>
              <a:t>Actors – national,, sub-national, supra-national, global, governmental, non-governmental, inter-governmental, donors, policy makers, health-care providers, patients, relatives, society…. What is the composition and how much say/action does each actor have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They contain more actors than just the policy makers and practitioners – including private companies, different types of social entrepreneurs, civil society organizations, faith based organizations.</a:t>
            </a:r>
            <a:endParaRPr lang="en-US" baseline="0" dirty="0" smtClean="0"/>
          </a:p>
          <a:p>
            <a:endParaRPr lang="en-US" dirty="0" smtClean="0"/>
          </a:p>
          <a:p>
            <a:r>
              <a:rPr lang="en-US" dirty="0" smtClean="0"/>
              <a:t>Formal rules</a:t>
            </a:r>
            <a:r>
              <a:rPr lang="en-US" baseline="0" dirty="0" smtClean="0"/>
              <a:t> such as constitutions, laws, regulations, contracts</a:t>
            </a:r>
          </a:p>
          <a:p>
            <a:r>
              <a:rPr lang="en-US" baseline="0" dirty="0" smtClean="0"/>
              <a:t>Also</a:t>
            </a:r>
          </a:p>
          <a:p>
            <a:r>
              <a:rPr lang="en-US" baseline="0" dirty="0" smtClean="0"/>
              <a:t>Informal rules of the game based on ethics, norms, traditions, culture, values, religious thought; VALUES RELATED TO HEALTH MAY BE HEALTH EQUITY, FAIRNESS, INCLUSIVENES, COMPREHENSIVENESS, COVERAGE, EFFICIENCY, QUALITY – SOME VALUES MAY BE IN CONTENTION WITH OTHERS, DOES THIS CREATE ANY ISSUES? ANY EXPLICIT ISSUES? HIDDEN ONES?</a:t>
            </a:r>
          </a:p>
          <a:p>
            <a:endParaRPr lang="en-US" baseline="0" dirty="0" smtClean="0"/>
          </a:p>
          <a:p>
            <a:r>
              <a:rPr lang="en-US" baseline="0" dirty="0" smtClean="0"/>
              <a:t>Ultimately – health care is a relationship between the patient and the provider – a micro-political interaction! </a:t>
            </a:r>
            <a:endParaRPr lang="en-US" dirty="0"/>
          </a:p>
        </p:txBody>
      </p:sp>
      <p:sp>
        <p:nvSpPr>
          <p:cNvPr id="4" name="Slide Number Placeholder 3"/>
          <p:cNvSpPr>
            <a:spLocks noGrp="1"/>
          </p:cNvSpPr>
          <p:nvPr>
            <p:ph type="sldNum" sz="quarter" idx="10"/>
          </p:nvPr>
        </p:nvSpPr>
        <p:spPr/>
        <p:txBody>
          <a:bodyPr/>
          <a:lstStyle/>
          <a:p>
            <a:fld id="{6E1728A7-9CC3-4542-8B29-6FA5F1BFE397}" type="slidenum">
              <a:rPr lang="en-US" smtClean="0"/>
              <a:t>4</a:t>
            </a:fld>
            <a:endParaRPr lang="en-US"/>
          </a:p>
        </p:txBody>
      </p:sp>
    </p:spTree>
    <p:extLst>
      <p:ext uri="{BB962C8B-B14F-4D97-AF65-F5344CB8AC3E}">
        <p14:creationId xmlns:p14="http://schemas.microsoft.com/office/powerpoint/2010/main" val="300790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728A7-9CC3-4542-8B29-6FA5F1BFE397}" type="slidenum">
              <a:rPr lang="en-US" smtClean="0"/>
              <a:t>5</a:t>
            </a:fld>
            <a:endParaRPr lang="en-US"/>
          </a:p>
        </p:txBody>
      </p:sp>
    </p:spTree>
    <p:extLst>
      <p:ext uri="{BB962C8B-B14F-4D97-AF65-F5344CB8AC3E}">
        <p14:creationId xmlns:p14="http://schemas.microsoft.com/office/powerpoint/2010/main" val="213898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baseline="30000" dirty="0" smtClean="0"/>
          </a:p>
        </p:txBody>
      </p:sp>
      <p:sp>
        <p:nvSpPr>
          <p:cNvPr id="4" name="Slide Number Placeholder 3"/>
          <p:cNvSpPr>
            <a:spLocks noGrp="1"/>
          </p:cNvSpPr>
          <p:nvPr>
            <p:ph type="sldNum" sz="quarter" idx="10"/>
          </p:nvPr>
        </p:nvSpPr>
        <p:spPr/>
        <p:txBody>
          <a:bodyPr/>
          <a:lstStyle/>
          <a:p>
            <a:fld id="{499A52DD-D980-C94D-8868-EC014BECFA8E}" type="slidenum">
              <a:rPr lang="en-US" smtClean="0"/>
              <a:t>6</a:t>
            </a:fld>
            <a:endParaRPr lang="en-US"/>
          </a:p>
        </p:txBody>
      </p:sp>
    </p:spTree>
    <p:extLst>
      <p:ext uri="{BB962C8B-B14F-4D97-AF65-F5344CB8AC3E}">
        <p14:creationId xmlns:p14="http://schemas.microsoft.com/office/powerpoint/2010/main" val="278202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Health policies are</a:t>
            </a:r>
          </a:p>
          <a:p>
            <a:pPr lvl="1"/>
            <a:r>
              <a:rPr lang="en-US" dirty="0" smtClean="0"/>
              <a:t>a by-product of public social policies </a:t>
            </a:r>
          </a:p>
          <a:p>
            <a:pPr lvl="1"/>
            <a:r>
              <a:rPr lang="en-US" dirty="0" smtClean="0"/>
              <a:t>pertain to health care at all levels,</a:t>
            </a:r>
          </a:p>
          <a:p>
            <a:endParaRPr lang="en-US" dirty="0"/>
          </a:p>
        </p:txBody>
      </p:sp>
      <p:sp>
        <p:nvSpPr>
          <p:cNvPr id="4" name="Slide Number Placeholder 3"/>
          <p:cNvSpPr>
            <a:spLocks noGrp="1"/>
          </p:cNvSpPr>
          <p:nvPr>
            <p:ph type="sldNum" sz="quarter" idx="10"/>
          </p:nvPr>
        </p:nvSpPr>
        <p:spPr/>
        <p:txBody>
          <a:bodyPr/>
          <a:lstStyle/>
          <a:p>
            <a:fld id="{499A52DD-D980-C94D-8868-EC014BECFA8E}" type="slidenum">
              <a:rPr lang="en-US" smtClean="0"/>
              <a:t>7</a:t>
            </a:fld>
            <a:endParaRPr lang="en-US"/>
          </a:p>
        </p:txBody>
      </p:sp>
    </p:spTree>
    <p:extLst>
      <p:ext uri="{BB962C8B-B14F-4D97-AF65-F5344CB8AC3E}">
        <p14:creationId xmlns:p14="http://schemas.microsoft.com/office/powerpoint/2010/main" val="3087033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including policies affecting the production, provision, and financing of health care services.</a:t>
            </a:r>
          </a:p>
          <a:p>
            <a:endParaRPr lang="en-US" dirty="0"/>
          </a:p>
        </p:txBody>
      </p:sp>
      <p:sp>
        <p:nvSpPr>
          <p:cNvPr id="4" name="Slide Number Placeholder 3"/>
          <p:cNvSpPr>
            <a:spLocks noGrp="1"/>
          </p:cNvSpPr>
          <p:nvPr>
            <p:ph type="sldNum" sz="quarter" idx="10"/>
          </p:nvPr>
        </p:nvSpPr>
        <p:spPr/>
        <p:txBody>
          <a:bodyPr/>
          <a:lstStyle/>
          <a:p>
            <a:fld id="{499A52DD-D980-C94D-8868-EC014BECFA8E}" type="slidenum">
              <a:rPr lang="en-US" smtClean="0"/>
              <a:t>8</a:t>
            </a:fld>
            <a:endParaRPr lang="en-US"/>
          </a:p>
        </p:txBody>
      </p:sp>
    </p:spTree>
    <p:extLst>
      <p:ext uri="{BB962C8B-B14F-4D97-AF65-F5344CB8AC3E}">
        <p14:creationId xmlns:p14="http://schemas.microsoft.com/office/powerpoint/2010/main" val="221206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C811F-6899-B14B-8C7C-4FD530BB2085}" type="slidenum">
              <a:rPr lang="en-US"/>
              <a:pPr/>
              <a:t>9</a:t>
            </a:fld>
            <a:endParaRPr lang="en-US"/>
          </a:p>
        </p:txBody>
      </p:sp>
      <p:sp>
        <p:nvSpPr>
          <p:cNvPr id="148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84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DED32A9-201F-D044-B883-802C70F3B334}"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FEB8B-BCCC-024E-A0DB-AE51E39F033C}" type="slidenum">
              <a:rPr lang="en-US" smtClean="0"/>
              <a:t>‹#›</a:t>
            </a:fld>
            <a:endParaRPr lang="en-US"/>
          </a:p>
        </p:txBody>
      </p:sp>
    </p:spTree>
    <p:extLst>
      <p:ext uri="{BB962C8B-B14F-4D97-AF65-F5344CB8AC3E}">
        <p14:creationId xmlns:p14="http://schemas.microsoft.com/office/powerpoint/2010/main" val="329160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DED32A9-201F-D044-B883-802C70F3B334}"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FEB8B-BCCC-024E-A0DB-AE51E39F033C}" type="slidenum">
              <a:rPr lang="en-US" smtClean="0"/>
              <a:t>‹#›</a:t>
            </a:fld>
            <a:endParaRPr lang="en-US"/>
          </a:p>
        </p:txBody>
      </p:sp>
    </p:spTree>
    <p:extLst>
      <p:ext uri="{BB962C8B-B14F-4D97-AF65-F5344CB8AC3E}">
        <p14:creationId xmlns:p14="http://schemas.microsoft.com/office/powerpoint/2010/main" val="80359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DED32A9-201F-D044-B883-802C70F3B334}"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FEB8B-BCCC-024E-A0DB-AE51E39F033C}" type="slidenum">
              <a:rPr lang="en-US" smtClean="0"/>
              <a:t>‹#›</a:t>
            </a:fld>
            <a:endParaRPr lang="en-US"/>
          </a:p>
        </p:txBody>
      </p:sp>
    </p:spTree>
    <p:extLst>
      <p:ext uri="{BB962C8B-B14F-4D97-AF65-F5344CB8AC3E}">
        <p14:creationId xmlns:p14="http://schemas.microsoft.com/office/powerpoint/2010/main" val="3166067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smtClean="0"/>
          </a:p>
        </p:txBody>
      </p:sp>
    </p:spTree>
    <p:extLst>
      <p:ext uri="{BB962C8B-B14F-4D97-AF65-F5344CB8AC3E}">
        <p14:creationId xmlns:p14="http://schemas.microsoft.com/office/powerpoint/2010/main" val="182736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DED32A9-201F-D044-B883-802C70F3B334}"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FEB8B-BCCC-024E-A0DB-AE51E39F033C}" type="slidenum">
              <a:rPr lang="en-US" smtClean="0"/>
              <a:t>‹#›</a:t>
            </a:fld>
            <a:endParaRPr lang="en-US"/>
          </a:p>
        </p:txBody>
      </p:sp>
    </p:spTree>
    <p:extLst>
      <p:ext uri="{BB962C8B-B14F-4D97-AF65-F5344CB8AC3E}">
        <p14:creationId xmlns:p14="http://schemas.microsoft.com/office/powerpoint/2010/main" val="233287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DED32A9-201F-D044-B883-802C70F3B334}"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FEB8B-BCCC-024E-A0DB-AE51E39F033C}" type="slidenum">
              <a:rPr lang="en-US" smtClean="0"/>
              <a:t>‹#›</a:t>
            </a:fld>
            <a:endParaRPr lang="en-US"/>
          </a:p>
        </p:txBody>
      </p:sp>
    </p:spTree>
    <p:extLst>
      <p:ext uri="{BB962C8B-B14F-4D97-AF65-F5344CB8AC3E}">
        <p14:creationId xmlns:p14="http://schemas.microsoft.com/office/powerpoint/2010/main" val="310815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DED32A9-201F-D044-B883-802C70F3B334}" type="datetimeFigureOut">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FEB8B-BCCC-024E-A0DB-AE51E39F033C}" type="slidenum">
              <a:rPr lang="en-US" smtClean="0"/>
              <a:t>‹#›</a:t>
            </a:fld>
            <a:endParaRPr lang="en-US"/>
          </a:p>
        </p:txBody>
      </p:sp>
    </p:spTree>
    <p:extLst>
      <p:ext uri="{BB962C8B-B14F-4D97-AF65-F5344CB8AC3E}">
        <p14:creationId xmlns:p14="http://schemas.microsoft.com/office/powerpoint/2010/main" val="272007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DED32A9-201F-D044-B883-802C70F3B334}" type="datetimeFigureOut">
              <a:rPr lang="en-US" smtClean="0"/>
              <a:t>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FEB8B-BCCC-024E-A0DB-AE51E39F033C}" type="slidenum">
              <a:rPr lang="en-US" smtClean="0"/>
              <a:t>‹#›</a:t>
            </a:fld>
            <a:endParaRPr lang="en-US"/>
          </a:p>
        </p:txBody>
      </p:sp>
    </p:spTree>
    <p:extLst>
      <p:ext uri="{BB962C8B-B14F-4D97-AF65-F5344CB8AC3E}">
        <p14:creationId xmlns:p14="http://schemas.microsoft.com/office/powerpoint/2010/main" val="144528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DED32A9-201F-D044-B883-802C70F3B334}" type="datetimeFigureOut">
              <a:rPr lang="en-US" smtClean="0"/>
              <a:t>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FEB8B-BCCC-024E-A0DB-AE51E39F033C}" type="slidenum">
              <a:rPr lang="en-US" smtClean="0"/>
              <a:t>‹#›</a:t>
            </a:fld>
            <a:endParaRPr lang="en-US"/>
          </a:p>
        </p:txBody>
      </p:sp>
    </p:spTree>
    <p:extLst>
      <p:ext uri="{BB962C8B-B14F-4D97-AF65-F5344CB8AC3E}">
        <p14:creationId xmlns:p14="http://schemas.microsoft.com/office/powerpoint/2010/main" val="65166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D32A9-201F-D044-B883-802C70F3B334}" type="datetimeFigureOut">
              <a:rPr lang="en-US" smtClean="0"/>
              <a:t>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FEB8B-BCCC-024E-A0DB-AE51E39F033C}" type="slidenum">
              <a:rPr lang="en-US" smtClean="0"/>
              <a:t>‹#›</a:t>
            </a:fld>
            <a:endParaRPr lang="en-US"/>
          </a:p>
        </p:txBody>
      </p:sp>
    </p:spTree>
    <p:extLst>
      <p:ext uri="{BB962C8B-B14F-4D97-AF65-F5344CB8AC3E}">
        <p14:creationId xmlns:p14="http://schemas.microsoft.com/office/powerpoint/2010/main" val="229904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DED32A9-201F-D044-B883-802C70F3B334}" type="datetimeFigureOut">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FEB8B-BCCC-024E-A0DB-AE51E39F033C}" type="slidenum">
              <a:rPr lang="en-US" smtClean="0"/>
              <a:t>‹#›</a:t>
            </a:fld>
            <a:endParaRPr lang="en-US"/>
          </a:p>
        </p:txBody>
      </p:sp>
    </p:spTree>
    <p:extLst>
      <p:ext uri="{BB962C8B-B14F-4D97-AF65-F5344CB8AC3E}">
        <p14:creationId xmlns:p14="http://schemas.microsoft.com/office/powerpoint/2010/main" val="78059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DED32A9-201F-D044-B883-802C70F3B334}" type="datetimeFigureOut">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FEB8B-BCCC-024E-A0DB-AE51E39F033C}" type="slidenum">
              <a:rPr lang="en-US" smtClean="0"/>
              <a:t>‹#›</a:t>
            </a:fld>
            <a:endParaRPr lang="en-US"/>
          </a:p>
        </p:txBody>
      </p:sp>
    </p:spTree>
    <p:extLst>
      <p:ext uri="{BB962C8B-B14F-4D97-AF65-F5344CB8AC3E}">
        <p14:creationId xmlns:p14="http://schemas.microsoft.com/office/powerpoint/2010/main" val="27001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D32A9-201F-D044-B883-802C70F3B334}" type="datetimeFigureOut">
              <a:rPr lang="en-US" smtClean="0"/>
              <a:t>1/21/2013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FEB8B-BCCC-024E-A0DB-AE51E39F033C}" type="slidenum">
              <a:rPr lang="en-US" smtClean="0"/>
              <a:t>‹#›</a:t>
            </a:fld>
            <a:endParaRPr lang="en-US"/>
          </a:p>
        </p:txBody>
      </p:sp>
    </p:spTree>
    <p:extLst>
      <p:ext uri="{BB962C8B-B14F-4D97-AF65-F5344CB8AC3E}">
        <p14:creationId xmlns:p14="http://schemas.microsoft.com/office/powerpoint/2010/main" val="377332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3051"/>
            <a:ext cx="7772400" cy="2057400"/>
          </a:xfrm>
        </p:spPr>
        <p:txBody>
          <a:bodyPr>
            <a:noAutofit/>
          </a:bodyPr>
          <a:lstStyle/>
          <a:p>
            <a:r>
              <a:rPr lang="en-US" sz="4800" dirty="0" smtClean="0">
                <a:latin typeface="Arial" pitchFamily="34" charset="0"/>
                <a:cs typeface="Arial" pitchFamily="34" charset="0"/>
              </a:rPr>
              <a:t>Health Systems</a:t>
            </a:r>
            <a:br>
              <a:rPr lang="en-US" sz="4800" dirty="0" smtClean="0">
                <a:latin typeface="Arial" pitchFamily="34" charset="0"/>
                <a:cs typeface="Arial" pitchFamily="34" charset="0"/>
              </a:rPr>
            </a:br>
            <a:r>
              <a:rPr lang="en-US" sz="4800" dirty="0" smtClean="0">
                <a:latin typeface="Arial" pitchFamily="34" charset="0"/>
                <a:cs typeface="Arial" pitchFamily="34" charset="0"/>
              </a:rPr>
              <a:t>- policy, politics </a:t>
            </a:r>
            <a:r>
              <a:rPr lang="en-US" sz="4800" dirty="0" smtClean="0">
                <a:latin typeface="Arial" pitchFamily="34" charset="0"/>
                <a:cs typeface="Arial" pitchFamily="34" charset="0"/>
              </a:rPr>
              <a:t>and practice</a:t>
            </a:r>
            <a:endParaRPr lang="en-US" sz="4800" dirty="0">
              <a:latin typeface="Arial" pitchFamily="34" charset="0"/>
              <a:cs typeface="Arial" pitchFamily="34" charset="0"/>
            </a:endParaRPr>
          </a:p>
        </p:txBody>
      </p:sp>
      <p:sp>
        <p:nvSpPr>
          <p:cNvPr id="3" name="Subtitle 2"/>
          <p:cNvSpPr>
            <a:spLocks noGrp="1"/>
          </p:cNvSpPr>
          <p:nvPr>
            <p:ph type="subTitle" idx="1"/>
          </p:nvPr>
        </p:nvSpPr>
        <p:spPr/>
        <p:txBody>
          <a:bodyPr>
            <a:normAutofit fontScale="62500" lnSpcReduction="20000"/>
          </a:bodyPr>
          <a:lstStyle/>
          <a:p>
            <a:r>
              <a:rPr lang="en-US" sz="4500" dirty="0" err="1" smtClean="0">
                <a:latin typeface="Arial" pitchFamily="34" charset="0"/>
                <a:cs typeface="Arial" pitchFamily="34" charset="0"/>
              </a:rPr>
              <a:t>Dr</a:t>
            </a:r>
            <a:r>
              <a:rPr lang="en-US" sz="4500" dirty="0" smtClean="0">
                <a:latin typeface="Arial" pitchFamily="34" charset="0"/>
                <a:cs typeface="Arial" pitchFamily="34" charset="0"/>
              </a:rPr>
              <a:t> Julie Balen</a:t>
            </a:r>
          </a:p>
          <a:p>
            <a:r>
              <a:rPr lang="en-US" dirty="0" smtClean="0">
                <a:latin typeface="Arial" pitchFamily="34" charset="0"/>
                <a:cs typeface="Arial" pitchFamily="34" charset="0"/>
              </a:rPr>
              <a:t>Centre for Health Policy</a:t>
            </a:r>
          </a:p>
          <a:p>
            <a:r>
              <a:rPr lang="en-US" dirty="0" smtClean="0">
                <a:latin typeface="Arial" pitchFamily="34" charset="0"/>
                <a:cs typeface="Arial" pitchFamily="34" charset="0"/>
              </a:rPr>
              <a:t>Institute of Global Health Innovation</a:t>
            </a:r>
          </a:p>
          <a:p>
            <a:r>
              <a:rPr lang="en-US" dirty="0" smtClean="0">
                <a:latin typeface="Arial" pitchFamily="34" charset="0"/>
                <a:cs typeface="Arial" pitchFamily="34" charset="0"/>
              </a:rPr>
              <a:t>Imperial College London</a:t>
            </a:r>
          </a:p>
          <a:p>
            <a:r>
              <a:rPr lang="en-US" dirty="0" smtClean="0">
                <a:latin typeface="Arial" pitchFamily="34" charset="0"/>
                <a:cs typeface="Arial" pitchFamily="34" charset="0"/>
              </a:rPr>
              <a:t>2013</a:t>
            </a:r>
          </a:p>
          <a:p>
            <a:endParaRPr lang="en-US" dirty="0">
              <a:latin typeface="Calibri"/>
              <a:cs typeface="Calibri"/>
            </a:endParaRPr>
          </a:p>
        </p:txBody>
      </p:sp>
      <p:pic>
        <p:nvPicPr>
          <p:cNvPr id="5" name="Picture 4"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
        <p:nvSpPr>
          <p:cNvPr id="6" name="Slide Number Placeholder 5"/>
          <p:cNvSpPr>
            <a:spLocks noGrp="1"/>
          </p:cNvSpPr>
          <p:nvPr>
            <p:ph type="sldNum" sz="quarter" idx="12"/>
          </p:nvPr>
        </p:nvSpPr>
        <p:spPr/>
        <p:txBody>
          <a:bodyPr/>
          <a:lstStyle/>
          <a:p>
            <a:fld id="{CF1CD895-B57D-C14F-BC78-6DD516D46D09}" type="slidenum">
              <a:rPr lang="en-US" smtClean="0">
                <a:latin typeface="Calibri"/>
                <a:cs typeface="Calibri"/>
              </a:rPr>
              <a:t>1</a:t>
            </a:fld>
            <a:endParaRPr lang="en-US">
              <a:latin typeface="Calibri"/>
              <a:cs typeface="Calibri"/>
            </a:endParaRPr>
          </a:p>
        </p:txBody>
      </p:sp>
    </p:spTree>
    <p:extLst>
      <p:ext uri="{BB962C8B-B14F-4D97-AF65-F5344CB8AC3E}">
        <p14:creationId xmlns:p14="http://schemas.microsoft.com/office/powerpoint/2010/main" val="3396317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algn="l" eaLnBrk="1" hangingPunct="1"/>
            <a:r>
              <a:rPr lang="en-GB" dirty="0">
                <a:latin typeface="Calibri" charset="0"/>
              </a:rPr>
              <a:t>Who sets health policy?</a:t>
            </a:r>
          </a:p>
        </p:txBody>
      </p:sp>
      <p:sp>
        <p:nvSpPr>
          <p:cNvPr id="56322" name="Rectangle 3"/>
          <p:cNvSpPr>
            <a:spLocks noGrp="1" noChangeArrowheads="1"/>
          </p:cNvSpPr>
          <p:nvPr>
            <p:ph type="body" idx="1"/>
          </p:nvPr>
        </p:nvSpPr>
        <p:spPr/>
        <p:txBody>
          <a:bodyPr/>
          <a:lstStyle/>
          <a:p>
            <a:pPr eaLnBrk="1" hangingPunct="1"/>
            <a:r>
              <a:rPr lang="en-GB">
                <a:latin typeface="Calibri" charset="0"/>
              </a:rPr>
              <a:t>Governments, in the light of</a:t>
            </a:r>
          </a:p>
          <a:p>
            <a:pPr lvl="1" eaLnBrk="1" hangingPunct="1"/>
            <a:r>
              <a:rPr lang="en-GB">
                <a:latin typeface="Calibri" charset="0"/>
              </a:rPr>
              <a:t>History</a:t>
            </a:r>
          </a:p>
          <a:p>
            <a:pPr lvl="1" eaLnBrk="1" hangingPunct="1"/>
            <a:r>
              <a:rPr lang="en-GB">
                <a:latin typeface="Calibri" charset="0"/>
              </a:rPr>
              <a:t>Institutional arrangements</a:t>
            </a:r>
          </a:p>
          <a:p>
            <a:pPr lvl="1" eaLnBrk="1" hangingPunct="1"/>
            <a:r>
              <a:rPr lang="en-GB">
                <a:latin typeface="Calibri" charset="0"/>
              </a:rPr>
              <a:t>National wealth</a:t>
            </a:r>
          </a:p>
          <a:p>
            <a:pPr lvl="1" eaLnBrk="1" hangingPunct="1"/>
            <a:r>
              <a:rPr lang="en-GB">
                <a:latin typeface="Calibri" charset="0"/>
              </a:rPr>
              <a:t>Political pressures and constraints</a:t>
            </a:r>
          </a:p>
          <a:p>
            <a:pPr lvl="1" eaLnBrk="1" hangingPunct="1"/>
            <a:r>
              <a:rPr lang="en-GB">
                <a:latin typeface="Calibri" charset="0"/>
              </a:rPr>
              <a:t>International pressures</a:t>
            </a:r>
          </a:p>
          <a:p>
            <a:pPr eaLnBrk="1" hangingPunct="1"/>
            <a:r>
              <a:rPr lang="en-GB">
                <a:latin typeface="Calibri" charset="0"/>
              </a:rPr>
              <a:t>But a government is an (often shaky) alliance of different interests!</a:t>
            </a:r>
          </a:p>
          <a:p>
            <a:pPr lvl="1" eaLnBrk="1" hangingPunct="1"/>
            <a:endParaRPr lang="en-GB">
              <a:latin typeface="Calibri" charset="0"/>
            </a:endParaRPr>
          </a:p>
        </p:txBody>
      </p:sp>
      <p:pic>
        <p:nvPicPr>
          <p:cNvPr id="4" name="Picture 3"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1277573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363112" y="243278"/>
            <a:ext cx="8229600" cy="1143000"/>
          </a:xfrm>
        </p:spPr>
        <p:txBody>
          <a:bodyPr/>
          <a:lstStyle/>
          <a:p>
            <a:pPr algn="l" eaLnBrk="1" hangingPunct="1"/>
            <a:r>
              <a:rPr lang="en-GB" dirty="0">
                <a:latin typeface="Calibri" charset="0"/>
              </a:rPr>
              <a:t>Who are the major actors?</a:t>
            </a:r>
          </a:p>
        </p:txBody>
      </p:sp>
      <p:sp>
        <p:nvSpPr>
          <p:cNvPr id="57346" name="Rectangle 3"/>
          <p:cNvSpPr>
            <a:spLocks noGrp="1" noChangeArrowheads="1"/>
          </p:cNvSpPr>
          <p:nvPr>
            <p:ph type="body" idx="1"/>
          </p:nvPr>
        </p:nvSpPr>
        <p:spPr>
          <a:xfrm>
            <a:off x="258737" y="1386278"/>
            <a:ext cx="8731935" cy="5471722"/>
          </a:xfrm>
        </p:spPr>
        <p:txBody>
          <a:bodyPr>
            <a:normAutofit fontScale="92500" lnSpcReduction="10000"/>
          </a:bodyPr>
          <a:lstStyle/>
          <a:p>
            <a:pPr eaLnBrk="1" hangingPunct="1">
              <a:lnSpc>
                <a:spcPct val="80000"/>
              </a:lnSpc>
            </a:pPr>
            <a:r>
              <a:rPr lang="en-GB" sz="2800" dirty="0">
                <a:latin typeface="Calibri" charset="0"/>
              </a:rPr>
              <a:t>Citizens</a:t>
            </a:r>
          </a:p>
          <a:p>
            <a:pPr lvl="1" eaLnBrk="1" hangingPunct="1">
              <a:lnSpc>
                <a:spcPct val="80000"/>
              </a:lnSpc>
            </a:pPr>
            <a:r>
              <a:rPr lang="en-GB" sz="2400" dirty="0">
                <a:latin typeface="Calibri" charset="0"/>
              </a:rPr>
              <a:t>Taxpayers</a:t>
            </a:r>
          </a:p>
          <a:p>
            <a:pPr lvl="1" eaLnBrk="1" hangingPunct="1">
              <a:lnSpc>
                <a:spcPct val="80000"/>
              </a:lnSpc>
            </a:pPr>
            <a:r>
              <a:rPr lang="en-GB" sz="2400" dirty="0">
                <a:latin typeface="Calibri" charset="0"/>
              </a:rPr>
              <a:t>Patients</a:t>
            </a:r>
          </a:p>
          <a:p>
            <a:pPr eaLnBrk="1" hangingPunct="1">
              <a:lnSpc>
                <a:spcPct val="80000"/>
              </a:lnSpc>
            </a:pPr>
            <a:r>
              <a:rPr lang="en-GB" sz="2800" dirty="0">
                <a:latin typeface="Calibri" charset="0"/>
              </a:rPr>
              <a:t>Health care professionals</a:t>
            </a:r>
          </a:p>
          <a:p>
            <a:pPr eaLnBrk="1" hangingPunct="1">
              <a:lnSpc>
                <a:spcPct val="80000"/>
              </a:lnSpc>
            </a:pPr>
            <a:r>
              <a:rPr lang="en-GB" sz="2800" dirty="0">
                <a:latin typeface="Calibri" charset="0"/>
              </a:rPr>
              <a:t>Provider organizations</a:t>
            </a:r>
          </a:p>
          <a:p>
            <a:pPr eaLnBrk="1" hangingPunct="1">
              <a:lnSpc>
                <a:spcPct val="80000"/>
              </a:lnSpc>
            </a:pPr>
            <a:r>
              <a:rPr lang="en-GB" sz="2800" dirty="0">
                <a:latin typeface="Calibri" charset="0"/>
              </a:rPr>
              <a:t>Pharmaceutical and health technology companies</a:t>
            </a:r>
          </a:p>
          <a:p>
            <a:pPr eaLnBrk="1" hangingPunct="1">
              <a:lnSpc>
                <a:spcPct val="80000"/>
              </a:lnSpc>
            </a:pPr>
            <a:r>
              <a:rPr lang="en-GB" sz="2800" dirty="0">
                <a:latin typeface="Calibri" charset="0"/>
              </a:rPr>
              <a:t>Local purchasers (PCTs or local insurers)</a:t>
            </a:r>
          </a:p>
          <a:p>
            <a:pPr eaLnBrk="1" hangingPunct="1">
              <a:lnSpc>
                <a:spcPct val="80000"/>
              </a:lnSpc>
            </a:pPr>
            <a:r>
              <a:rPr lang="en-GB" sz="2800" dirty="0">
                <a:latin typeface="Calibri" charset="0"/>
              </a:rPr>
              <a:t>National and local </a:t>
            </a:r>
            <a:r>
              <a:rPr lang="en-GB" sz="2800" dirty="0" smtClean="0">
                <a:latin typeface="Calibri" charset="0"/>
              </a:rPr>
              <a:t>governments</a:t>
            </a:r>
          </a:p>
          <a:p>
            <a:pPr>
              <a:lnSpc>
                <a:spcPct val="80000"/>
              </a:lnSpc>
            </a:pPr>
            <a:r>
              <a:rPr lang="en-GB" sz="2800" dirty="0">
                <a:latin typeface="Calibri" charset="0"/>
              </a:rPr>
              <a:t>I</a:t>
            </a:r>
            <a:r>
              <a:rPr lang="en-GB" sz="2800" dirty="0" smtClean="0">
                <a:latin typeface="Calibri" charset="0"/>
              </a:rPr>
              <a:t>ndustries such as food, environment, tobacco, </a:t>
            </a:r>
            <a:r>
              <a:rPr lang="en-GB" sz="2800" dirty="0" err="1" smtClean="0">
                <a:latin typeface="Calibri" charset="0"/>
              </a:rPr>
              <a:t>pharma</a:t>
            </a:r>
            <a:endParaRPr lang="en-GB" sz="2800" dirty="0">
              <a:latin typeface="Calibri" charset="0"/>
            </a:endParaRPr>
          </a:p>
          <a:p>
            <a:pPr eaLnBrk="1" hangingPunct="1">
              <a:lnSpc>
                <a:spcPct val="80000"/>
              </a:lnSpc>
            </a:pPr>
            <a:r>
              <a:rPr lang="en-GB" sz="2800" dirty="0">
                <a:latin typeface="Calibri" charset="0"/>
              </a:rPr>
              <a:t>Regulators</a:t>
            </a:r>
          </a:p>
          <a:p>
            <a:pPr eaLnBrk="1" hangingPunct="1">
              <a:lnSpc>
                <a:spcPct val="80000"/>
              </a:lnSpc>
            </a:pPr>
            <a:r>
              <a:rPr lang="en-GB" sz="2800" dirty="0">
                <a:latin typeface="Calibri" charset="0"/>
              </a:rPr>
              <a:t>Researchers</a:t>
            </a:r>
          </a:p>
          <a:p>
            <a:pPr eaLnBrk="1" hangingPunct="1">
              <a:lnSpc>
                <a:spcPct val="80000"/>
              </a:lnSpc>
            </a:pPr>
            <a:r>
              <a:rPr lang="en-GB" sz="2800" dirty="0">
                <a:latin typeface="Calibri"/>
                <a:cs typeface="Calibri"/>
              </a:rPr>
              <a:t>NGOs and international </a:t>
            </a:r>
            <a:r>
              <a:rPr lang="en-GB" sz="2800" dirty="0" smtClean="0">
                <a:latin typeface="Calibri"/>
                <a:cs typeface="Calibri"/>
              </a:rPr>
              <a:t>agencies</a:t>
            </a:r>
          </a:p>
          <a:p>
            <a:pPr lvl="1">
              <a:lnSpc>
                <a:spcPct val="80000"/>
              </a:lnSpc>
            </a:pPr>
            <a:r>
              <a:rPr lang="en-GB" sz="2400" dirty="0" smtClean="0">
                <a:latin typeface="Calibri"/>
                <a:cs typeface="Calibri"/>
              </a:rPr>
              <a:t>multilateral &amp; bilateral organisations </a:t>
            </a:r>
          </a:p>
          <a:p>
            <a:pPr lvl="1">
              <a:lnSpc>
                <a:spcPct val="80000"/>
              </a:lnSpc>
            </a:pPr>
            <a:r>
              <a:rPr lang="en-GB" dirty="0" smtClean="0">
                <a:latin typeface="Calibri"/>
                <a:cs typeface="Calibri"/>
              </a:rPr>
              <a:t>global public-private initiatives (</a:t>
            </a:r>
            <a:r>
              <a:rPr lang="en-GB" dirty="0" err="1" smtClean="0">
                <a:latin typeface="Calibri"/>
                <a:cs typeface="Calibri"/>
              </a:rPr>
              <a:t>eg</a:t>
            </a:r>
            <a:r>
              <a:rPr lang="en-GB" dirty="0" smtClean="0">
                <a:latin typeface="Calibri"/>
                <a:cs typeface="Calibri"/>
              </a:rPr>
              <a:t> Gates Foundation)</a:t>
            </a:r>
          </a:p>
          <a:p>
            <a:pPr lvl="1">
              <a:lnSpc>
                <a:spcPct val="80000"/>
              </a:lnSpc>
            </a:pPr>
            <a:r>
              <a:rPr lang="en-GB" sz="2400" dirty="0" smtClean="0">
                <a:latin typeface="Calibri"/>
                <a:cs typeface="Calibri"/>
              </a:rPr>
              <a:t>transnational civil society movements (People’s Health Movement)</a:t>
            </a:r>
          </a:p>
        </p:txBody>
      </p:sp>
      <p:pic>
        <p:nvPicPr>
          <p:cNvPr id="4" name="Picture 3"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1060956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91732" y="277840"/>
            <a:ext cx="7772400" cy="990600"/>
          </a:xfrm>
        </p:spPr>
        <p:txBody>
          <a:bodyPr>
            <a:normAutofit/>
          </a:bodyPr>
          <a:lstStyle/>
          <a:p>
            <a:pPr algn="l"/>
            <a:r>
              <a:rPr lang="en-US" dirty="0" smtClean="0"/>
              <a:t>Public vs. private policy</a:t>
            </a:r>
            <a:endParaRPr lang="en-US" dirty="0"/>
          </a:p>
        </p:txBody>
      </p:sp>
      <p:sp>
        <p:nvSpPr>
          <p:cNvPr id="14339" name="Rectangle 3"/>
          <p:cNvSpPr>
            <a:spLocks noGrp="1" noChangeArrowheads="1"/>
          </p:cNvSpPr>
          <p:nvPr>
            <p:ph type="body" idx="1"/>
          </p:nvPr>
        </p:nvSpPr>
        <p:spPr>
          <a:xfrm>
            <a:off x="403541" y="1472394"/>
            <a:ext cx="8587132" cy="5385606"/>
          </a:xfrm>
        </p:spPr>
        <p:txBody>
          <a:bodyPr/>
          <a:lstStyle/>
          <a:p>
            <a:r>
              <a:rPr lang="en-US" dirty="0" smtClean="0"/>
              <a:t>Health </a:t>
            </a:r>
            <a:r>
              <a:rPr lang="en-US" dirty="0"/>
              <a:t>policies can be made through the </a:t>
            </a:r>
            <a:r>
              <a:rPr lang="en-US" dirty="0" smtClean="0"/>
              <a:t>public sector (by government) or the private sector</a:t>
            </a:r>
          </a:p>
          <a:p>
            <a:endParaRPr lang="en-US" dirty="0" smtClean="0"/>
          </a:p>
          <a:p>
            <a:r>
              <a:rPr lang="en-US" dirty="0" smtClean="0"/>
              <a:t>Public Policy</a:t>
            </a:r>
          </a:p>
          <a:p>
            <a:pPr lvl="1"/>
            <a:r>
              <a:rPr lang="en-US" dirty="0" smtClean="0"/>
              <a:t>Policy that is established by the federal, state, and local levels of government</a:t>
            </a:r>
          </a:p>
          <a:p>
            <a:r>
              <a:rPr lang="en-US" dirty="0" smtClean="0"/>
              <a:t>Private Policy</a:t>
            </a:r>
          </a:p>
          <a:p>
            <a:pPr lvl="1"/>
            <a:r>
              <a:rPr lang="en-US" dirty="0" smtClean="0"/>
              <a:t>Policy that is established by private organizations</a:t>
            </a:r>
          </a:p>
          <a:p>
            <a:pPr marL="0" indent="0">
              <a:buNone/>
            </a:pPr>
            <a:endParaRPr lang="en-US" sz="2400" dirty="0"/>
          </a:p>
        </p:txBody>
      </p:sp>
      <p:pic>
        <p:nvPicPr>
          <p:cNvPr id="4" name="Picture 3"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106954364"/>
      </p:ext>
    </p:extLst>
  </p:cSld>
  <p:clrMapOvr>
    <a:masterClrMapping/>
  </p:clrMapOvr>
  <p:transition>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normAutofit fontScale="90000"/>
          </a:bodyPr>
          <a:lstStyle/>
          <a:p>
            <a:pPr algn="l"/>
            <a:r>
              <a:rPr lang="en-US" dirty="0" smtClean="0"/>
              <a:t>Forms &amp; categories of health policies</a:t>
            </a:r>
            <a:endParaRPr lang="en-US" dirty="0"/>
          </a:p>
        </p:txBody>
      </p:sp>
      <p:sp>
        <p:nvSpPr>
          <p:cNvPr id="30723" name="Rectangle 3"/>
          <p:cNvSpPr>
            <a:spLocks noGrp="1" noChangeArrowheads="1"/>
          </p:cNvSpPr>
          <p:nvPr>
            <p:ph type="body" idx="1"/>
          </p:nvPr>
        </p:nvSpPr>
        <p:spPr>
          <a:xfrm>
            <a:off x="457200" y="1600200"/>
            <a:ext cx="8447716" cy="4922642"/>
          </a:xfrm>
        </p:spPr>
        <p:txBody>
          <a:bodyPr>
            <a:normAutofit/>
          </a:bodyPr>
          <a:lstStyle/>
          <a:p>
            <a:r>
              <a:rPr lang="en-US" dirty="0"/>
              <a:t>There are </a:t>
            </a:r>
            <a:r>
              <a:rPr lang="en-US" dirty="0" smtClean="0"/>
              <a:t>5 main </a:t>
            </a:r>
            <a:r>
              <a:rPr lang="en-US" dirty="0"/>
              <a:t>forms of health policies</a:t>
            </a:r>
          </a:p>
          <a:p>
            <a:pPr lvl="1"/>
            <a:r>
              <a:rPr lang="en-US" dirty="0"/>
              <a:t>Laws</a:t>
            </a:r>
          </a:p>
          <a:p>
            <a:pPr lvl="1"/>
            <a:r>
              <a:rPr lang="en-US" dirty="0"/>
              <a:t>Rules/Regulations</a:t>
            </a:r>
          </a:p>
          <a:p>
            <a:pPr lvl="1"/>
            <a:r>
              <a:rPr lang="en-US" dirty="0"/>
              <a:t>Operational Decisions</a:t>
            </a:r>
          </a:p>
          <a:p>
            <a:pPr lvl="1"/>
            <a:r>
              <a:rPr lang="en-US" dirty="0"/>
              <a:t>Judicial Decisions</a:t>
            </a:r>
          </a:p>
          <a:p>
            <a:pPr lvl="1"/>
            <a:r>
              <a:rPr lang="en-US" dirty="0"/>
              <a:t>Macro </a:t>
            </a:r>
            <a:r>
              <a:rPr lang="en-US" dirty="0" smtClean="0"/>
              <a:t>Policies</a:t>
            </a:r>
          </a:p>
          <a:p>
            <a:r>
              <a:rPr lang="en-US" dirty="0" smtClean="0"/>
              <a:t>Public health policies grouped into 2 categories</a:t>
            </a:r>
          </a:p>
          <a:p>
            <a:pPr lvl="1"/>
            <a:r>
              <a:rPr lang="en-US" dirty="0" smtClean="0"/>
              <a:t>Used as </a:t>
            </a:r>
            <a:r>
              <a:rPr lang="en-US" dirty="0" err="1"/>
              <a:t>a</a:t>
            </a:r>
            <a:r>
              <a:rPr lang="en-US" dirty="0" err="1" smtClean="0"/>
              <a:t>llocative</a:t>
            </a:r>
            <a:r>
              <a:rPr lang="en-US" dirty="0" smtClean="0"/>
              <a:t> tools</a:t>
            </a:r>
          </a:p>
          <a:p>
            <a:pPr lvl="1"/>
            <a:r>
              <a:rPr lang="en-US" dirty="0" smtClean="0"/>
              <a:t>Used as regulatory tools</a:t>
            </a:r>
          </a:p>
          <a:p>
            <a:endParaRPr lang="en-US" dirty="0"/>
          </a:p>
        </p:txBody>
      </p:sp>
      <p:pic>
        <p:nvPicPr>
          <p:cNvPr id="5" name="Picture 4"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219991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algn="l"/>
            <a:r>
              <a:rPr lang="en-US" dirty="0" smtClean="0"/>
              <a:t>1. Laws</a:t>
            </a:r>
            <a:endParaRPr lang="en-US" dirty="0"/>
          </a:p>
        </p:txBody>
      </p:sp>
      <p:sp>
        <p:nvSpPr>
          <p:cNvPr id="31747" name="Rectangle 3"/>
          <p:cNvSpPr>
            <a:spLocks noGrp="1" noChangeArrowheads="1"/>
          </p:cNvSpPr>
          <p:nvPr>
            <p:ph type="body" idx="1"/>
          </p:nvPr>
        </p:nvSpPr>
        <p:spPr/>
        <p:txBody>
          <a:bodyPr/>
          <a:lstStyle/>
          <a:p>
            <a:r>
              <a:rPr lang="en-US" dirty="0"/>
              <a:t>A rule of conduct or action prescribed or formally recognized as </a:t>
            </a:r>
            <a:r>
              <a:rPr lang="en-US" b="1" dirty="0"/>
              <a:t>binding</a:t>
            </a:r>
            <a:r>
              <a:rPr lang="en-US" dirty="0"/>
              <a:t> or enforced by a </a:t>
            </a:r>
            <a:r>
              <a:rPr lang="en-US" b="1" dirty="0"/>
              <a:t>controlling authority </a:t>
            </a:r>
          </a:p>
          <a:p>
            <a:r>
              <a:rPr lang="en-US" dirty="0"/>
              <a:t>Enacted by any level of government</a:t>
            </a:r>
          </a:p>
          <a:p>
            <a:r>
              <a:rPr lang="en-US" dirty="0"/>
              <a:t>Can also be referred to as a program</a:t>
            </a:r>
          </a:p>
          <a:p>
            <a:pPr lvl="1"/>
            <a:r>
              <a:rPr lang="en-US" dirty="0"/>
              <a:t>For example, the Medicare </a:t>
            </a:r>
            <a:r>
              <a:rPr lang="en-US" dirty="0" smtClean="0"/>
              <a:t>program in USA</a:t>
            </a:r>
            <a:endParaRPr lang="en-US" dirty="0"/>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2788420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normAutofit/>
          </a:bodyPr>
          <a:lstStyle/>
          <a:p>
            <a:pPr algn="l"/>
            <a:r>
              <a:rPr lang="en-US" dirty="0" smtClean="0"/>
              <a:t>2. Rules</a:t>
            </a:r>
            <a:r>
              <a:rPr lang="en-US" dirty="0"/>
              <a:t>/Regulations</a:t>
            </a:r>
          </a:p>
        </p:txBody>
      </p:sp>
      <p:sp>
        <p:nvSpPr>
          <p:cNvPr id="32771" name="Rectangle 3"/>
          <p:cNvSpPr>
            <a:spLocks noGrp="1" noChangeArrowheads="1"/>
          </p:cNvSpPr>
          <p:nvPr>
            <p:ph type="body" idx="1"/>
          </p:nvPr>
        </p:nvSpPr>
        <p:spPr/>
        <p:txBody>
          <a:bodyPr/>
          <a:lstStyle/>
          <a:p>
            <a:r>
              <a:rPr lang="en-US" dirty="0"/>
              <a:t>Designed to </a:t>
            </a:r>
            <a:r>
              <a:rPr lang="en-US" b="1" dirty="0"/>
              <a:t>guide the implementation of laws</a:t>
            </a:r>
          </a:p>
          <a:p>
            <a:r>
              <a:rPr lang="en-US" dirty="0"/>
              <a:t>Can be made in the executive branch by the organizations and agencies responsible for implementing laws</a:t>
            </a: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451209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normAutofit/>
          </a:bodyPr>
          <a:lstStyle/>
          <a:p>
            <a:pPr algn="l"/>
            <a:r>
              <a:rPr lang="en-US" dirty="0" smtClean="0"/>
              <a:t>3. Operational </a:t>
            </a:r>
            <a:r>
              <a:rPr lang="en-US" dirty="0"/>
              <a:t>Decisions</a:t>
            </a:r>
          </a:p>
        </p:txBody>
      </p:sp>
      <p:sp>
        <p:nvSpPr>
          <p:cNvPr id="33795" name="Rectangle 3"/>
          <p:cNvSpPr>
            <a:spLocks noGrp="1" noChangeArrowheads="1"/>
          </p:cNvSpPr>
          <p:nvPr>
            <p:ph type="body" idx="1"/>
          </p:nvPr>
        </p:nvSpPr>
        <p:spPr/>
        <p:txBody>
          <a:bodyPr/>
          <a:lstStyle/>
          <a:p>
            <a:r>
              <a:rPr lang="en-US" dirty="0"/>
              <a:t>Operational decisions are made by the executive branch of the government as a part of </a:t>
            </a:r>
            <a:r>
              <a:rPr lang="en-US" b="1" dirty="0"/>
              <a:t>the implementation of a law</a:t>
            </a:r>
          </a:p>
          <a:p>
            <a:r>
              <a:rPr lang="en-US" dirty="0"/>
              <a:t>Normally these decisions consist of </a:t>
            </a:r>
            <a:r>
              <a:rPr lang="en-US" b="1" dirty="0"/>
              <a:t>protocols and procedures </a:t>
            </a:r>
            <a:r>
              <a:rPr lang="en-US" dirty="0"/>
              <a:t>that follow the implementation of a new law</a:t>
            </a:r>
          </a:p>
          <a:p>
            <a:r>
              <a:rPr lang="en-US" dirty="0"/>
              <a:t>These decisions tend to be </a:t>
            </a:r>
            <a:r>
              <a:rPr lang="en-US" b="1" dirty="0"/>
              <a:t>less permanent </a:t>
            </a:r>
            <a:r>
              <a:rPr lang="en-US" dirty="0"/>
              <a:t>than rules or regulations</a:t>
            </a:r>
          </a:p>
          <a:p>
            <a:pPr>
              <a:buFont typeface="Wingdings" charset="0"/>
              <a:buNone/>
            </a:pPr>
            <a:endParaRPr lang="en-US" dirty="0"/>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3113378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pPr algn="l"/>
            <a:r>
              <a:rPr lang="en-US" dirty="0" smtClean="0"/>
              <a:t>4. Judicial </a:t>
            </a:r>
            <a:r>
              <a:rPr lang="en-US" dirty="0"/>
              <a:t>Decisions</a:t>
            </a:r>
          </a:p>
        </p:txBody>
      </p:sp>
      <p:sp>
        <p:nvSpPr>
          <p:cNvPr id="34819" name="Rectangle 3"/>
          <p:cNvSpPr>
            <a:spLocks noGrp="1" noChangeArrowheads="1"/>
          </p:cNvSpPr>
          <p:nvPr>
            <p:ph type="body" idx="1"/>
          </p:nvPr>
        </p:nvSpPr>
        <p:spPr/>
        <p:txBody>
          <a:bodyPr/>
          <a:lstStyle/>
          <a:p>
            <a:r>
              <a:rPr lang="en-US" dirty="0"/>
              <a:t>These are policies that are created as a result of a decision made in </a:t>
            </a:r>
            <a:r>
              <a:rPr lang="en-US" b="1" dirty="0"/>
              <a:t>the court system</a:t>
            </a:r>
          </a:p>
          <a:p>
            <a:r>
              <a:rPr lang="en-US" dirty="0"/>
              <a:t>For example, an opinion listed in 1992 by a DHHS administrative law judge stated that a hospital was in violation of the Rehabilitation Act Amendments of 1974</a:t>
            </a: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281649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algn="l"/>
            <a:r>
              <a:rPr lang="en-US" dirty="0" smtClean="0"/>
              <a:t>5. Macro </a:t>
            </a:r>
            <a:r>
              <a:rPr lang="en-US" dirty="0"/>
              <a:t>Policies</a:t>
            </a:r>
          </a:p>
        </p:txBody>
      </p:sp>
      <p:sp>
        <p:nvSpPr>
          <p:cNvPr id="35843" name="Rectangle 3"/>
          <p:cNvSpPr>
            <a:spLocks noGrp="1" noChangeArrowheads="1"/>
          </p:cNvSpPr>
          <p:nvPr>
            <p:ph type="body" idx="1"/>
          </p:nvPr>
        </p:nvSpPr>
        <p:spPr/>
        <p:txBody>
          <a:bodyPr/>
          <a:lstStyle/>
          <a:p>
            <a:r>
              <a:rPr lang="en-US" dirty="0"/>
              <a:t>Macro policies are </a:t>
            </a:r>
            <a:r>
              <a:rPr lang="en-US" b="1" dirty="0"/>
              <a:t>broad and expansive </a:t>
            </a:r>
            <a:r>
              <a:rPr lang="en-US" dirty="0"/>
              <a:t>and help shape a society</a:t>
            </a:r>
            <a:r>
              <a:rPr lang="ja-JP" altLang="en-US" dirty="0">
                <a:latin typeface="Arial"/>
              </a:rPr>
              <a:t>’</a:t>
            </a:r>
            <a:r>
              <a:rPr lang="en-US" dirty="0"/>
              <a:t>s pursuit of health in </a:t>
            </a:r>
            <a:r>
              <a:rPr lang="en-US" b="1" dirty="0"/>
              <a:t>fundamental ways</a:t>
            </a:r>
          </a:p>
          <a:p>
            <a:r>
              <a:rPr lang="en-US" dirty="0"/>
              <a:t>Example </a:t>
            </a:r>
          </a:p>
          <a:p>
            <a:pPr lvl="1"/>
            <a:r>
              <a:rPr lang="en-US" dirty="0"/>
              <a:t>FDA regulation of pharmaceuticals</a:t>
            </a: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3774538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algn="l"/>
            <a:r>
              <a:rPr lang="en-US" dirty="0" smtClean="0"/>
              <a:t>1. </a:t>
            </a:r>
            <a:r>
              <a:rPr lang="en-US" dirty="0" err="1" smtClean="0"/>
              <a:t>Allocative</a:t>
            </a:r>
            <a:r>
              <a:rPr lang="en-US" dirty="0" smtClean="0"/>
              <a:t> tools</a:t>
            </a:r>
            <a:endParaRPr lang="en-US" dirty="0"/>
          </a:p>
        </p:txBody>
      </p:sp>
      <p:sp>
        <p:nvSpPr>
          <p:cNvPr id="37891" name="Rectangle 3"/>
          <p:cNvSpPr>
            <a:spLocks noGrp="1" noChangeArrowheads="1"/>
          </p:cNvSpPr>
          <p:nvPr>
            <p:ph type="body" idx="1"/>
          </p:nvPr>
        </p:nvSpPr>
        <p:spPr>
          <a:xfrm>
            <a:off x="344910" y="1332792"/>
            <a:ext cx="8645764" cy="5525208"/>
          </a:xfrm>
        </p:spPr>
        <p:txBody>
          <a:bodyPr>
            <a:normAutofit fontScale="92500" lnSpcReduction="20000"/>
          </a:bodyPr>
          <a:lstStyle/>
          <a:p>
            <a:pPr>
              <a:lnSpc>
                <a:spcPct val="90000"/>
              </a:lnSpc>
            </a:pPr>
            <a:r>
              <a:rPr lang="en-US" dirty="0"/>
              <a:t>Designed to provide net benefits to some distinct group </a:t>
            </a:r>
            <a:r>
              <a:rPr lang="en-US" dirty="0" smtClean="0"/>
              <a:t>or </a:t>
            </a:r>
            <a:r>
              <a:rPr lang="en-US" dirty="0"/>
              <a:t>class of </a:t>
            </a:r>
            <a:r>
              <a:rPr lang="en-US" dirty="0" smtClean="0"/>
              <a:t>individuals/organizations</a:t>
            </a:r>
            <a:r>
              <a:rPr lang="en-US" dirty="0"/>
              <a:t>, </a:t>
            </a:r>
            <a:r>
              <a:rPr lang="en-US" dirty="0" smtClean="0"/>
              <a:t>often at expense </a:t>
            </a:r>
            <a:r>
              <a:rPr lang="en-US" dirty="0"/>
              <a:t>of </a:t>
            </a:r>
            <a:r>
              <a:rPr lang="en-US" dirty="0" smtClean="0"/>
              <a:t>others, to </a:t>
            </a:r>
            <a:r>
              <a:rPr lang="en-US" dirty="0"/>
              <a:t>ensure that public objectives are met</a:t>
            </a:r>
          </a:p>
          <a:p>
            <a:pPr lvl="1">
              <a:lnSpc>
                <a:spcPct val="90000"/>
              </a:lnSpc>
            </a:pPr>
            <a:r>
              <a:rPr lang="en-US" dirty="0" smtClean="0"/>
              <a:t>come </a:t>
            </a:r>
            <a:r>
              <a:rPr lang="en-US" dirty="0"/>
              <a:t>in the form of </a:t>
            </a:r>
            <a:r>
              <a:rPr lang="en-US" dirty="0" smtClean="0"/>
              <a:t>subsidies</a:t>
            </a:r>
          </a:p>
          <a:p>
            <a:pPr lvl="1">
              <a:lnSpc>
                <a:spcPct val="90000"/>
              </a:lnSpc>
            </a:pPr>
            <a:r>
              <a:rPr lang="en-US" dirty="0" smtClean="0"/>
              <a:t>Involve direct provision of income, services, or goods to certain groups of individuals or institutions</a:t>
            </a:r>
          </a:p>
          <a:p>
            <a:pPr marL="990600" lvl="1" indent="-533400"/>
            <a:endParaRPr lang="en-US" sz="2000" dirty="0" smtClean="0"/>
          </a:p>
          <a:p>
            <a:r>
              <a:rPr lang="en-US" sz="2800" dirty="0" smtClean="0"/>
              <a:t>Distributive policies include:</a:t>
            </a:r>
          </a:p>
          <a:p>
            <a:pPr marL="990600" lvl="1" indent="-533400"/>
            <a:r>
              <a:rPr lang="en-US" sz="2100" dirty="0" smtClean="0"/>
              <a:t>funding of medical research through the National Institute of Health</a:t>
            </a:r>
          </a:p>
          <a:p>
            <a:pPr marL="990600" lvl="1" indent="-533400"/>
            <a:r>
              <a:rPr lang="en-US" sz="2100" dirty="0" smtClean="0"/>
              <a:t>the development of medical personnel</a:t>
            </a:r>
          </a:p>
          <a:p>
            <a:pPr marL="990600" lvl="1" indent="-533400"/>
            <a:r>
              <a:rPr lang="en-US" sz="2100" dirty="0" smtClean="0"/>
              <a:t>the construction of facilities</a:t>
            </a:r>
          </a:p>
          <a:p>
            <a:pPr marL="990600" lvl="1" indent="-533400"/>
            <a:r>
              <a:rPr lang="en-US" sz="2100" dirty="0" smtClean="0"/>
              <a:t>initiation of new institutions</a:t>
            </a:r>
          </a:p>
          <a:p>
            <a:pPr marL="990600" lvl="1" indent="-533400"/>
            <a:endParaRPr lang="en-US" sz="2000" dirty="0" smtClean="0"/>
          </a:p>
          <a:p>
            <a:r>
              <a:rPr lang="en-US" sz="2800" dirty="0" smtClean="0"/>
              <a:t>Redistributive policies include:</a:t>
            </a:r>
          </a:p>
          <a:p>
            <a:pPr marL="990600" lvl="1" indent="-533400"/>
            <a:r>
              <a:rPr lang="en-US" sz="2100" dirty="0" smtClean="0"/>
              <a:t>creating visible beneficiaries and payers</a:t>
            </a:r>
          </a:p>
          <a:p>
            <a:pPr marL="990600" lvl="1" indent="-533400"/>
            <a:r>
              <a:rPr lang="en-US" sz="2100" dirty="0" smtClean="0"/>
              <a:t>taking money or power from one group and giving it to another</a:t>
            </a: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291491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681" y="736054"/>
            <a:ext cx="7772400" cy="5634338"/>
          </a:xfrm>
        </p:spPr>
        <p:txBody>
          <a:bodyPr>
            <a:normAutofit fontScale="90000"/>
          </a:bodyPr>
          <a:lstStyle/>
          <a:p>
            <a:pPr algn="l"/>
            <a:r>
              <a:rPr lang="en-US" dirty="0" smtClean="0">
                <a:latin typeface="Calibri"/>
                <a:cs typeface="Calibri"/>
              </a:rPr>
              <a:t>Contents</a:t>
            </a:r>
            <a:r>
              <a:rPr lang="en-US" sz="1000" dirty="0" smtClean="0">
                <a:latin typeface="Calibri"/>
                <a:cs typeface="Calibri"/>
              </a:rPr>
              <a:t/>
            </a:r>
            <a:br>
              <a:rPr lang="en-US" sz="1000" dirty="0" smtClean="0">
                <a:latin typeface="Calibri"/>
                <a:cs typeface="Calibri"/>
              </a:rPr>
            </a:br>
            <a:r>
              <a:rPr lang="en-US" sz="1000" dirty="0" smtClean="0">
                <a:latin typeface="Calibri"/>
                <a:cs typeface="Calibri"/>
              </a:rPr>
              <a:t/>
            </a:r>
            <a:br>
              <a:rPr lang="en-US" sz="1000" dirty="0" smtClean="0">
                <a:latin typeface="Calibri"/>
                <a:cs typeface="Calibri"/>
              </a:rPr>
            </a:br>
            <a:r>
              <a:rPr lang="en-US" dirty="0" smtClean="0">
                <a:latin typeface="Calibri"/>
                <a:cs typeface="Calibri"/>
              </a:rPr>
              <a:t>- quick re-cap from last lecture</a:t>
            </a:r>
            <a:br>
              <a:rPr lang="en-US" dirty="0" smtClean="0">
                <a:latin typeface="Calibri"/>
                <a:cs typeface="Calibri"/>
              </a:rPr>
            </a:br>
            <a:r>
              <a:rPr lang="en-US" dirty="0" smtClean="0">
                <a:latin typeface="Calibri"/>
                <a:cs typeface="Calibri"/>
              </a:rPr>
              <a:t>- intro to policy &amp; health policy</a:t>
            </a:r>
            <a:br>
              <a:rPr lang="en-US" dirty="0" smtClean="0">
                <a:latin typeface="Calibri"/>
                <a:cs typeface="Calibri"/>
              </a:rPr>
            </a:br>
            <a:r>
              <a:rPr lang="en-US" dirty="0" smtClean="0">
                <a:latin typeface="Calibri"/>
                <a:cs typeface="Calibri"/>
              </a:rPr>
              <a:t>- policy actors</a:t>
            </a:r>
            <a:br>
              <a:rPr lang="en-US" dirty="0" smtClean="0">
                <a:latin typeface="Calibri"/>
                <a:cs typeface="Calibri"/>
              </a:rPr>
            </a:br>
            <a:r>
              <a:rPr lang="en-US" dirty="0" smtClean="0">
                <a:latin typeface="Calibri"/>
                <a:cs typeface="Calibri"/>
              </a:rPr>
              <a:t>- form/typology of health policy</a:t>
            </a:r>
            <a:br>
              <a:rPr lang="en-US" dirty="0" smtClean="0">
                <a:latin typeface="Calibri"/>
                <a:cs typeface="Calibri"/>
              </a:rPr>
            </a:br>
            <a:r>
              <a:rPr lang="en-US" dirty="0" smtClean="0">
                <a:latin typeface="Calibri"/>
                <a:cs typeface="Calibri"/>
              </a:rPr>
              <a:t>- </a:t>
            </a:r>
            <a:r>
              <a:rPr lang="en-US" dirty="0">
                <a:cs typeface="Calibri"/>
              </a:rPr>
              <a:t>policy making process/cycle</a:t>
            </a:r>
            <a:br>
              <a:rPr lang="en-US" dirty="0">
                <a:cs typeface="Calibri"/>
              </a:rPr>
            </a:br>
            <a:r>
              <a:rPr lang="en-US" dirty="0" smtClean="0">
                <a:cs typeface="Calibri"/>
              </a:rPr>
              <a:t>- </a:t>
            </a:r>
            <a:r>
              <a:rPr lang="en-US" dirty="0" smtClean="0">
                <a:latin typeface="Calibri"/>
                <a:cs typeface="Calibri"/>
              </a:rPr>
              <a:t>evaluating policy</a:t>
            </a:r>
            <a:br>
              <a:rPr lang="en-US" dirty="0" smtClean="0">
                <a:latin typeface="Calibri"/>
                <a:cs typeface="Calibri"/>
              </a:rPr>
            </a:br>
            <a:r>
              <a:rPr lang="en-US" dirty="0" smtClean="0">
                <a:latin typeface="Calibri"/>
                <a:cs typeface="Calibri"/>
              </a:rPr>
              <a:t>- examples from the field</a:t>
            </a:r>
            <a:br>
              <a:rPr lang="en-US" dirty="0" smtClean="0">
                <a:latin typeface="Calibri"/>
                <a:cs typeface="Calibri"/>
              </a:rPr>
            </a:br>
            <a:endParaRPr lang="en-US" dirty="0">
              <a:latin typeface="Calibri"/>
              <a:cs typeface="Calibri"/>
            </a:endParaRPr>
          </a:p>
        </p:txBody>
      </p:sp>
      <p:pic>
        <p:nvPicPr>
          <p:cNvPr id="5" name="Picture 4"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
        <p:nvSpPr>
          <p:cNvPr id="6" name="Slide Number Placeholder 5"/>
          <p:cNvSpPr>
            <a:spLocks noGrp="1"/>
          </p:cNvSpPr>
          <p:nvPr>
            <p:ph type="sldNum" sz="quarter" idx="12"/>
          </p:nvPr>
        </p:nvSpPr>
        <p:spPr/>
        <p:txBody>
          <a:bodyPr/>
          <a:lstStyle/>
          <a:p>
            <a:fld id="{CF1CD895-B57D-C14F-BC78-6DD516D46D09}" type="slidenum">
              <a:rPr lang="en-US" smtClean="0">
                <a:latin typeface="Calibri"/>
                <a:cs typeface="Calibri"/>
              </a:rPr>
              <a:t>2</a:t>
            </a:fld>
            <a:endParaRPr lang="en-US">
              <a:latin typeface="Calibri"/>
              <a:cs typeface="Calibri"/>
            </a:endParaRPr>
          </a:p>
        </p:txBody>
      </p:sp>
    </p:spTree>
    <p:extLst>
      <p:ext uri="{BB962C8B-B14F-4D97-AF65-F5344CB8AC3E}">
        <p14:creationId xmlns:p14="http://schemas.microsoft.com/office/powerpoint/2010/main" val="1212551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algn="l"/>
            <a:r>
              <a:rPr lang="en-US" dirty="0" smtClean="0"/>
              <a:t>2. Regulatory tools</a:t>
            </a:r>
            <a:endParaRPr lang="en-US" dirty="0"/>
          </a:p>
        </p:txBody>
      </p:sp>
      <p:sp>
        <p:nvSpPr>
          <p:cNvPr id="38915" name="Rectangle 3"/>
          <p:cNvSpPr>
            <a:spLocks noGrp="1" noChangeArrowheads="1"/>
          </p:cNvSpPr>
          <p:nvPr>
            <p:ph type="body" idx="1"/>
          </p:nvPr>
        </p:nvSpPr>
        <p:spPr>
          <a:xfrm>
            <a:off x="284748" y="1417638"/>
            <a:ext cx="8686800" cy="5032401"/>
          </a:xfrm>
        </p:spPr>
        <p:txBody>
          <a:bodyPr>
            <a:normAutofit fontScale="92500" lnSpcReduction="10000"/>
          </a:bodyPr>
          <a:lstStyle/>
          <a:p>
            <a:r>
              <a:rPr lang="en-US" dirty="0" smtClean="0"/>
              <a:t>Policies designed to influence actions, behaviors, &amp; decisions of others to ensure public objectives are met</a:t>
            </a:r>
          </a:p>
          <a:p>
            <a:r>
              <a:rPr lang="en-US" dirty="0" smtClean="0"/>
              <a:t>Call on government to prescribe &amp; control behavior of a particular target group by </a:t>
            </a:r>
          </a:p>
          <a:p>
            <a:pPr lvl="1"/>
            <a:r>
              <a:rPr lang="en-US" sz="2400" dirty="0" smtClean="0"/>
              <a:t>monitoring the group and imposing sanctions if it fails to comply</a:t>
            </a:r>
            <a:endParaRPr lang="en-US" sz="2400" i="1" dirty="0" smtClean="0"/>
          </a:p>
          <a:p>
            <a:endParaRPr lang="en-US" sz="2400" dirty="0" smtClean="0"/>
          </a:p>
          <a:p>
            <a:r>
              <a:rPr lang="en-US" sz="2400" dirty="0" smtClean="0"/>
              <a:t>Five </a:t>
            </a:r>
            <a:r>
              <a:rPr lang="en-US" sz="2400" dirty="0"/>
              <a:t>main categories of regulatory policies</a:t>
            </a:r>
          </a:p>
          <a:p>
            <a:pPr lvl="1"/>
            <a:r>
              <a:rPr lang="en-US" sz="2000" dirty="0"/>
              <a:t>Social regulations </a:t>
            </a:r>
          </a:p>
          <a:p>
            <a:pPr lvl="1"/>
            <a:r>
              <a:rPr lang="en-US" sz="2000" dirty="0"/>
              <a:t>Quality controls on the provision of health services</a:t>
            </a:r>
          </a:p>
          <a:p>
            <a:pPr lvl="1"/>
            <a:r>
              <a:rPr lang="en-US" sz="2000" dirty="0"/>
              <a:t>Market-entry decisions</a:t>
            </a:r>
          </a:p>
          <a:p>
            <a:pPr lvl="1"/>
            <a:r>
              <a:rPr lang="en-US" sz="2000" dirty="0"/>
              <a:t>Rate or price-setting controls on health service providers</a:t>
            </a:r>
          </a:p>
          <a:p>
            <a:pPr lvl="1"/>
            <a:r>
              <a:rPr lang="en-US" sz="2000" dirty="0"/>
              <a:t>Market-preserving controls</a:t>
            </a:r>
          </a:p>
          <a:p>
            <a:pPr lvl="1"/>
            <a:endParaRPr lang="en-US" sz="2000" dirty="0"/>
          </a:p>
        </p:txBody>
      </p:sp>
      <p:pic>
        <p:nvPicPr>
          <p:cNvPr id="4" name="Picture 3"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3269139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pPr algn="l"/>
            <a:r>
              <a:rPr lang="en-US" dirty="0"/>
              <a:t>Social Regulations</a:t>
            </a:r>
          </a:p>
        </p:txBody>
      </p:sp>
      <p:sp>
        <p:nvSpPr>
          <p:cNvPr id="45059" name="Rectangle 3"/>
          <p:cNvSpPr>
            <a:spLocks noGrp="1" noChangeArrowheads="1"/>
          </p:cNvSpPr>
          <p:nvPr>
            <p:ph type="body" idx="1"/>
          </p:nvPr>
        </p:nvSpPr>
        <p:spPr/>
        <p:txBody>
          <a:bodyPr/>
          <a:lstStyle/>
          <a:p>
            <a:r>
              <a:rPr lang="en-US" dirty="0"/>
              <a:t>These regulations are established in order to </a:t>
            </a:r>
            <a:r>
              <a:rPr lang="en-US" b="1" dirty="0"/>
              <a:t>achieve socially desirable outcomes </a:t>
            </a:r>
            <a:r>
              <a:rPr lang="en-US" dirty="0"/>
              <a:t>and to </a:t>
            </a:r>
            <a:r>
              <a:rPr lang="en-US" b="1" dirty="0"/>
              <a:t>reduce socially undesirable outcomes</a:t>
            </a:r>
          </a:p>
          <a:p>
            <a:r>
              <a:rPr lang="en-US" dirty="0"/>
              <a:t>Examples</a:t>
            </a:r>
          </a:p>
          <a:p>
            <a:pPr lvl="1"/>
            <a:r>
              <a:rPr lang="en-US" dirty="0"/>
              <a:t>Environmental protection</a:t>
            </a:r>
          </a:p>
          <a:p>
            <a:pPr lvl="1"/>
            <a:r>
              <a:rPr lang="en-US" dirty="0"/>
              <a:t>Childhood immunization requirements</a:t>
            </a:r>
          </a:p>
          <a:p>
            <a:pPr lvl="1"/>
            <a:r>
              <a:rPr lang="en-US" dirty="0" smtClean="0"/>
              <a:t>Ban on smoking</a:t>
            </a:r>
            <a:endParaRPr lang="en-US" dirty="0"/>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63582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pPr algn="l"/>
            <a:r>
              <a:rPr lang="en-US" dirty="0"/>
              <a:t>Quality Controls</a:t>
            </a:r>
          </a:p>
        </p:txBody>
      </p:sp>
      <p:sp>
        <p:nvSpPr>
          <p:cNvPr id="43011" name="Rectangle 3"/>
          <p:cNvSpPr>
            <a:spLocks noGrp="1" noChangeArrowheads="1"/>
          </p:cNvSpPr>
          <p:nvPr>
            <p:ph type="body" idx="1"/>
          </p:nvPr>
        </p:nvSpPr>
        <p:spPr/>
        <p:txBody>
          <a:bodyPr/>
          <a:lstStyle/>
          <a:p>
            <a:pPr>
              <a:lnSpc>
                <a:spcPct val="90000"/>
              </a:lnSpc>
            </a:pPr>
            <a:r>
              <a:rPr lang="en-US" dirty="0"/>
              <a:t>These regulations are intended to ensure that health services providers </a:t>
            </a:r>
            <a:r>
              <a:rPr lang="en-US" b="1" dirty="0"/>
              <a:t>adhere to acceptable levels of quality </a:t>
            </a:r>
            <a:r>
              <a:rPr lang="en-US" dirty="0"/>
              <a:t>in the services they provide and that producers of health-related products </a:t>
            </a:r>
            <a:r>
              <a:rPr lang="en-US" b="1" dirty="0"/>
              <a:t>meet safety and efficacy standards</a:t>
            </a:r>
          </a:p>
          <a:p>
            <a:pPr>
              <a:lnSpc>
                <a:spcPct val="90000"/>
              </a:lnSpc>
            </a:pPr>
            <a:r>
              <a:rPr lang="en-US" dirty="0"/>
              <a:t>Example</a:t>
            </a:r>
          </a:p>
          <a:p>
            <a:pPr lvl="1">
              <a:lnSpc>
                <a:spcPct val="90000"/>
              </a:lnSpc>
            </a:pPr>
            <a:r>
              <a:rPr lang="en-US" dirty="0"/>
              <a:t>FDA regulation of pharmaceuticals</a:t>
            </a:r>
          </a:p>
          <a:p>
            <a:pPr lvl="1">
              <a:lnSpc>
                <a:spcPct val="90000"/>
              </a:lnSpc>
            </a:pPr>
            <a:r>
              <a:rPr lang="en-US" dirty="0"/>
              <a:t>New Pay for Performance (P4P) regulations</a:t>
            </a: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1959318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pPr algn="l"/>
            <a:r>
              <a:rPr lang="en-US" dirty="0"/>
              <a:t>Market-entry Restrictions</a:t>
            </a:r>
          </a:p>
        </p:txBody>
      </p:sp>
      <p:sp>
        <p:nvSpPr>
          <p:cNvPr id="40963" name="Rectangle 3"/>
          <p:cNvSpPr>
            <a:spLocks noGrp="1" noChangeArrowheads="1"/>
          </p:cNvSpPr>
          <p:nvPr>
            <p:ph type="body" idx="1"/>
          </p:nvPr>
        </p:nvSpPr>
        <p:spPr/>
        <p:txBody>
          <a:bodyPr/>
          <a:lstStyle/>
          <a:p>
            <a:r>
              <a:rPr lang="en-US" dirty="0"/>
              <a:t>These regulations focus on </a:t>
            </a:r>
            <a:r>
              <a:rPr lang="en-US" b="1" dirty="0"/>
              <a:t>licensing of practitioners and organizations</a:t>
            </a:r>
          </a:p>
          <a:p>
            <a:r>
              <a:rPr lang="en-US" dirty="0"/>
              <a:t>Example</a:t>
            </a:r>
          </a:p>
          <a:p>
            <a:pPr lvl="1"/>
            <a:r>
              <a:rPr lang="en-US" dirty="0"/>
              <a:t>Certificate of Need programs</a:t>
            </a:r>
          </a:p>
          <a:p>
            <a:pPr lvl="1"/>
            <a:r>
              <a:rPr lang="en-US" dirty="0"/>
              <a:t>Physician credentialing (Hospital privileges)</a:t>
            </a: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1269975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algn="l"/>
            <a:r>
              <a:rPr lang="en-US" dirty="0"/>
              <a:t>Rate or Price-setting Controls</a:t>
            </a:r>
          </a:p>
        </p:txBody>
      </p:sp>
      <p:sp>
        <p:nvSpPr>
          <p:cNvPr id="41987" name="Rectangle 3"/>
          <p:cNvSpPr>
            <a:spLocks noGrp="1" noChangeArrowheads="1"/>
          </p:cNvSpPr>
          <p:nvPr>
            <p:ph type="body" idx="1"/>
          </p:nvPr>
        </p:nvSpPr>
        <p:spPr/>
        <p:txBody>
          <a:bodyPr/>
          <a:lstStyle/>
          <a:p>
            <a:r>
              <a:rPr lang="en-US" dirty="0"/>
              <a:t>These regulations are designed to </a:t>
            </a:r>
            <a:r>
              <a:rPr lang="en-US" b="1" dirty="0"/>
              <a:t>control the growth of </a:t>
            </a:r>
            <a:r>
              <a:rPr lang="en-US" b="1" dirty="0" smtClean="0"/>
              <a:t>prices</a:t>
            </a:r>
            <a:endParaRPr lang="en-US" b="1" dirty="0"/>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905706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pPr algn="l"/>
            <a:r>
              <a:rPr lang="en-US" dirty="0"/>
              <a:t>Market-preserving Controls</a:t>
            </a:r>
          </a:p>
        </p:txBody>
      </p:sp>
      <p:sp>
        <p:nvSpPr>
          <p:cNvPr id="44035" name="Rectangle 3"/>
          <p:cNvSpPr>
            <a:spLocks noGrp="1" noChangeArrowheads="1"/>
          </p:cNvSpPr>
          <p:nvPr>
            <p:ph type="body" idx="1"/>
          </p:nvPr>
        </p:nvSpPr>
        <p:spPr/>
        <p:txBody>
          <a:bodyPr/>
          <a:lstStyle/>
          <a:p>
            <a:r>
              <a:rPr lang="en-US" dirty="0"/>
              <a:t>These regulations </a:t>
            </a:r>
            <a:r>
              <a:rPr lang="en-US" b="1" dirty="0"/>
              <a:t>establish and enforce rules of conduct for market </a:t>
            </a:r>
            <a:r>
              <a:rPr lang="en-US" b="1" dirty="0" smtClean="0"/>
              <a:t>participant</a:t>
            </a:r>
            <a:endParaRPr lang="en-US" b="1" dirty="0"/>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3312031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1-10 at 19.09.53.png"/>
          <p:cNvPicPr>
            <a:picLocks noGrp="1" noChangeAspect="1"/>
          </p:cNvPicPr>
          <p:nvPr>
            <p:ph idx="1"/>
          </p:nvPr>
        </p:nvPicPr>
        <p:blipFill>
          <a:blip r:embed="rId3">
            <a:extLst>
              <a:ext uri="{28A0092B-C50C-407E-A947-70E740481C1C}">
                <a14:useLocalDpi xmlns:a14="http://schemas.microsoft.com/office/drawing/2010/main" val="0"/>
              </a:ext>
            </a:extLst>
          </a:blip>
          <a:srcRect l="4039" r="4039"/>
          <a:stretch>
            <a:fillRect/>
          </a:stretch>
        </p:blipFill>
        <p:spPr/>
      </p:pic>
      <p:sp>
        <p:nvSpPr>
          <p:cNvPr id="5" name="TextBox 4"/>
          <p:cNvSpPr txBox="1"/>
          <p:nvPr/>
        </p:nvSpPr>
        <p:spPr>
          <a:xfrm>
            <a:off x="457200" y="6349670"/>
            <a:ext cx="6560059" cy="369332"/>
          </a:xfrm>
          <a:prstGeom prst="rect">
            <a:avLst/>
          </a:prstGeom>
          <a:noFill/>
        </p:spPr>
        <p:txBody>
          <a:bodyPr wrap="none" rtlCol="0">
            <a:spAutoFit/>
          </a:bodyPr>
          <a:lstStyle/>
          <a:p>
            <a:r>
              <a:rPr lang="en-US" dirty="0" smtClean="0"/>
              <a:t>Policy is now thought of more as a ‘chaos </a:t>
            </a:r>
            <a:r>
              <a:rPr lang="en-US" dirty="0"/>
              <a:t>of purposes and accidents’ </a:t>
            </a:r>
          </a:p>
        </p:txBody>
      </p:sp>
      <p:sp>
        <p:nvSpPr>
          <p:cNvPr id="6" name="TextBox 5"/>
          <p:cNvSpPr txBox="1"/>
          <p:nvPr/>
        </p:nvSpPr>
        <p:spPr>
          <a:xfrm>
            <a:off x="457200" y="517436"/>
            <a:ext cx="7576012" cy="707886"/>
          </a:xfrm>
          <a:prstGeom prst="rect">
            <a:avLst/>
          </a:prstGeom>
          <a:noFill/>
        </p:spPr>
        <p:txBody>
          <a:bodyPr wrap="none" rtlCol="0">
            <a:spAutoFit/>
          </a:bodyPr>
          <a:lstStyle/>
          <a:p>
            <a:r>
              <a:rPr lang="en-US" sz="4000" dirty="0" smtClean="0"/>
              <a:t>The old model of the policy process</a:t>
            </a:r>
            <a:endParaRPr lang="en-US" sz="4000" dirty="0"/>
          </a:p>
        </p:txBody>
      </p:sp>
      <p:pic>
        <p:nvPicPr>
          <p:cNvPr id="7" name="Picture 6" descr="logo_imperial_college_lond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2219239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3-01-10 at 18.47.47.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351" b="2818"/>
          <a:stretch/>
        </p:blipFill>
        <p:spPr>
          <a:xfrm>
            <a:off x="70660" y="579842"/>
            <a:ext cx="8972824" cy="6291964"/>
          </a:xfrm>
        </p:spPr>
      </p:pic>
      <p:pic>
        <p:nvPicPr>
          <p:cNvPr id="7" name="Picture 6" descr="logo_imperial_college_lond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1012960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a context where there exists considerable uncertainty, policy overload and major </a:t>
            </a:r>
            <a:r>
              <a:rPr lang="en-US" dirty="0" err="1"/>
              <a:t>organisational</a:t>
            </a:r>
            <a:r>
              <a:rPr lang="en-US" dirty="0"/>
              <a:t> turbulence, the processes for implementing policy and reaching sustainable decisions are likely to become more difficult to put </a:t>
            </a:r>
            <a:r>
              <a:rPr lang="en-US" dirty="0" smtClean="0"/>
              <a:t>into </a:t>
            </a:r>
            <a:r>
              <a:rPr lang="en-US" dirty="0"/>
              <a:t>place </a:t>
            </a:r>
            <a:r>
              <a:rPr lang="en-US" dirty="0" smtClean="0"/>
              <a:t>successfully</a:t>
            </a:r>
          </a:p>
          <a:p>
            <a:endParaRPr lang="en-US" dirty="0"/>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3306082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219520"/>
            <a:ext cx="7772400" cy="838200"/>
          </a:xfrm>
        </p:spPr>
        <p:txBody>
          <a:bodyPr/>
          <a:lstStyle/>
          <a:p>
            <a:pPr algn="l"/>
            <a:r>
              <a:rPr lang="en-US" dirty="0" smtClean="0"/>
              <a:t>Main stages of policy cycle</a:t>
            </a:r>
            <a:endParaRPr lang="en-US" dirty="0"/>
          </a:p>
        </p:txBody>
      </p:sp>
      <p:sp>
        <p:nvSpPr>
          <p:cNvPr id="26627" name="Rectangle 3"/>
          <p:cNvSpPr>
            <a:spLocks noGrp="1" noChangeArrowheads="1"/>
          </p:cNvSpPr>
          <p:nvPr>
            <p:ph type="body" idx="1"/>
          </p:nvPr>
        </p:nvSpPr>
        <p:spPr>
          <a:xfrm>
            <a:off x="685800" y="1219200"/>
            <a:ext cx="8458200" cy="5638800"/>
          </a:xfrm>
        </p:spPr>
        <p:txBody>
          <a:bodyPr/>
          <a:lstStyle/>
          <a:p>
            <a:pPr>
              <a:buFontTx/>
              <a:buNone/>
            </a:pPr>
            <a:r>
              <a:rPr lang="en-US" sz="2800" dirty="0"/>
              <a:t>The formation and implementation of health policy occurs in a policy cycle comprising </a:t>
            </a:r>
            <a:r>
              <a:rPr lang="en-US" sz="2800" dirty="0" smtClean="0"/>
              <a:t>five components</a:t>
            </a:r>
            <a:r>
              <a:rPr lang="en-US" sz="2800" dirty="0"/>
              <a:t>:</a:t>
            </a:r>
          </a:p>
          <a:p>
            <a:pPr>
              <a:buFontTx/>
              <a:buNone/>
            </a:pPr>
            <a:endParaRPr lang="en-US" sz="1600" dirty="0"/>
          </a:p>
          <a:p>
            <a:pPr lvl="1">
              <a:buFontTx/>
              <a:buNone/>
            </a:pPr>
            <a:r>
              <a:rPr lang="en-US" sz="2400" dirty="0"/>
              <a:t>1.) issue raising</a:t>
            </a:r>
          </a:p>
          <a:p>
            <a:pPr>
              <a:buFontTx/>
              <a:buNone/>
            </a:pPr>
            <a:r>
              <a:rPr lang="en-US" sz="2800" dirty="0"/>
              <a:t>   </a:t>
            </a:r>
          </a:p>
          <a:p>
            <a:pPr lvl="1">
              <a:buFontTx/>
              <a:buNone/>
            </a:pPr>
            <a:r>
              <a:rPr lang="en-US" sz="2400" dirty="0"/>
              <a:t>2.) policy design</a:t>
            </a:r>
          </a:p>
          <a:p>
            <a:pPr>
              <a:buFontTx/>
              <a:buNone/>
            </a:pPr>
            <a:r>
              <a:rPr lang="en-US" sz="2800" dirty="0"/>
              <a:t>  </a:t>
            </a:r>
          </a:p>
          <a:p>
            <a:pPr>
              <a:buFontTx/>
              <a:buNone/>
            </a:pPr>
            <a:r>
              <a:rPr lang="en-US" sz="2400" dirty="0"/>
              <a:t>	 3.) public support building</a:t>
            </a:r>
          </a:p>
          <a:p>
            <a:pPr>
              <a:buFontTx/>
              <a:buNone/>
            </a:pPr>
            <a:r>
              <a:rPr lang="en-US" sz="2800" dirty="0"/>
              <a:t>  </a:t>
            </a:r>
          </a:p>
          <a:p>
            <a:pPr>
              <a:buFontTx/>
              <a:buNone/>
            </a:pPr>
            <a:r>
              <a:rPr lang="en-US" sz="2800" dirty="0"/>
              <a:t>	 </a:t>
            </a:r>
            <a:r>
              <a:rPr lang="en-US" sz="2400" dirty="0">
                <a:solidFill>
                  <a:schemeClr val="tx2"/>
                </a:solidFill>
              </a:rPr>
              <a:t>4.)</a:t>
            </a:r>
            <a:r>
              <a:rPr lang="en-US" sz="2400" dirty="0"/>
              <a:t> legislative decision making and policy support building</a:t>
            </a:r>
          </a:p>
          <a:p>
            <a:pPr>
              <a:buFontTx/>
              <a:buNone/>
            </a:pPr>
            <a:endParaRPr lang="en-US" sz="2400" dirty="0"/>
          </a:p>
          <a:p>
            <a:pPr>
              <a:buFontTx/>
              <a:buNone/>
            </a:pPr>
            <a:r>
              <a:rPr lang="en-US" sz="2800" dirty="0"/>
              <a:t>	 </a:t>
            </a:r>
            <a:r>
              <a:rPr lang="en-US" sz="2400" dirty="0" smtClean="0"/>
              <a:t>5.) </a:t>
            </a:r>
            <a:r>
              <a:rPr lang="en-US" sz="2400" dirty="0"/>
              <a:t>legislative decision making and policy implementation</a:t>
            </a: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1008368407"/>
      </p:ext>
    </p:extLst>
  </p:cSld>
  <p:clrMapOvr>
    <a:masterClrMapping/>
  </p:clrMapOvr>
  <p:transition>
    <p:blind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288" y="608882"/>
            <a:ext cx="6696075" cy="868363"/>
          </a:xfrm>
        </p:spPr>
        <p:txBody>
          <a:bodyPr>
            <a:normAutofit fontScale="90000"/>
          </a:bodyPr>
          <a:lstStyle/>
          <a:p>
            <a:pPr algn="l"/>
            <a:r>
              <a:rPr lang="en-ZA" sz="3000" dirty="0" smtClean="0">
                <a:latin typeface="Calibri"/>
                <a:cs typeface="Calibri"/>
              </a:rPr>
              <a:t>Health systems are dynamic &amp; interconnected systems at whose heart are people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5185054"/>
              </p:ext>
            </p:extLst>
          </p:nvPr>
        </p:nvGraphicFramePr>
        <p:xfrm>
          <a:off x="2195736" y="1844824"/>
          <a:ext cx="6624736"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8" name="TextBox 4"/>
          <p:cNvSpPr txBox="1">
            <a:spLocks noChangeArrowheads="1"/>
          </p:cNvSpPr>
          <p:nvPr/>
        </p:nvSpPr>
        <p:spPr bwMode="auto">
          <a:xfrm>
            <a:off x="691645" y="4586208"/>
            <a:ext cx="2447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n-ZA" sz="2200" dirty="0">
                <a:latin typeface="Calibri"/>
                <a:cs typeface="Calibri"/>
              </a:rPr>
              <a:t>De Savigny &amp; Adams, 2009</a:t>
            </a:r>
          </a:p>
        </p:txBody>
      </p:sp>
      <p:sp>
        <p:nvSpPr>
          <p:cNvPr id="11269" name="TextBox 5"/>
          <p:cNvSpPr txBox="1">
            <a:spLocks noChangeArrowheads="1"/>
          </p:cNvSpPr>
          <p:nvPr/>
        </p:nvSpPr>
        <p:spPr bwMode="auto">
          <a:xfrm>
            <a:off x="323849" y="1916113"/>
            <a:ext cx="281572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n-ZA" sz="2400" i="1" dirty="0">
                <a:latin typeface="Calibri"/>
                <a:cs typeface="Calibri"/>
              </a:rPr>
              <a:t>‘It is the multiple relationships and interactions among </a:t>
            </a:r>
            <a:r>
              <a:rPr lang="en-ZA" sz="2400" i="1" dirty="0" smtClean="0">
                <a:latin typeface="Calibri"/>
                <a:cs typeface="Calibri"/>
              </a:rPr>
              <a:t>the six ‘building blocks’ </a:t>
            </a:r>
            <a:r>
              <a:rPr lang="en-ZA" sz="2400" i="1" dirty="0">
                <a:latin typeface="Calibri"/>
                <a:cs typeface="Calibri"/>
              </a:rPr>
              <a:t>... that convert these blocks into a system’</a:t>
            </a:r>
          </a:p>
        </p:txBody>
      </p:sp>
      <p:pic>
        <p:nvPicPr>
          <p:cNvPr id="7" name="Picture 6" descr="logo_imperial_college_lond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
        <p:nvSpPr>
          <p:cNvPr id="2" name="TextBox 1"/>
          <p:cNvSpPr txBox="1"/>
          <p:nvPr/>
        </p:nvSpPr>
        <p:spPr>
          <a:xfrm>
            <a:off x="1069474" y="6363368"/>
            <a:ext cx="5865533" cy="369332"/>
          </a:xfrm>
          <a:prstGeom prst="rect">
            <a:avLst/>
          </a:prstGeom>
          <a:noFill/>
        </p:spPr>
        <p:txBody>
          <a:bodyPr wrap="none" rtlCol="0">
            <a:spAutoFit/>
          </a:bodyPr>
          <a:lstStyle/>
          <a:p>
            <a:r>
              <a:rPr lang="en-US" dirty="0" smtClean="0">
                <a:latin typeface="Calibri"/>
                <a:cs typeface="Calibri"/>
              </a:rPr>
              <a:t>Others have described these as “hardware” and “software”.</a:t>
            </a:r>
            <a:endParaRPr lang="en-US" dirty="0">
              <a:latin typeface="Calibri"/>
              <a:cs typeface="Calibri"/>
            </a:endParaRPr>
          </a:p>
        </p:txBody>
      </p:sp>
    </p:spTree>
    <p:extLst>
      <p:ext uri="{BB962C8B-B14F-4D97-AF65-F5344CB8AC3E}">
        <p14:creationId xmlns:p14="http://schemas.microsoft.com/office/powerpoint/2010/main" val="3996569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BAF6471-A41B-E643-8917-4B5AC3D48EA4}" type="slidenum">
              <a:rPr lang="en-US"/>
              <a:pPr/>
              <a:t>30</a:t>
            </a:fld>
            <a:endParaRPr lang="en-US"/>
          </a:p>
        </p:txBody>
      </p:sp>
      <p:sp>
        <p:nvSpPr>
          <p:cNvPr id="5122" name="Rectangle 2"/>
          <p:cNvSpPr>
            <a:spLocks noGrp="1" noChangeArrowheads="1"/>
          </p:cNvSpPr>
          <p:nvPr>
            <p:ph type="title"/>
          </p:nvPr>
        </p:nvSpPr>
        <p:spPr>
          <a:xfrm>
            <a:off x="304800" y="333960"/>
            <a:ext cx="8534400" cy="1143000"/>
          </a:xfrm>
        </p:spPr>
        <p:txBody>
          <a:bodyPr>
            <a:normAutofit/>
          </a:bodyPr>
          <a:lstStyle/>
          <a:p>
            <a:pPr algn="l"/>
            <a:r>
              <a:rPr lang="en-US" dirty="0" smtClean="0"/>
              <a:t>Main stages of policy cycle…</a:t>
            </a:r>
            <a:endParaRPr lang="en-US" dirty="0"/>
          </a:p>
        </p:txBody>
      </p:sp>
      <p:sp>
        <p:nvSpPr>
          <p:cNvPr id="5123" name="Rectangle 3"/>
          <p:cNvSpPr>
            <a:spLocks noGrp="1" noChangeArrowheads="1"/>
          </p:cNvSpPr>
          <p:nvPr>
            <p:ph type="body" idx="1"/>
          </p:nvPr>
        </p:nvSpPr>
        <p:spPr>
          <a:xfrm>
            <a:off x="239898" y="1660719"/>
            <a:ext cx="8763000" cy="5045075"/>
          </a:xfrm>
        </p:spPr>
        <p:txBody>
          <a:bodyPr>
            <a:normAutofit fontScale="85000" lnSpcReduction="20000"/>
          </a:bodyPr>
          <a:lstStyle/>
          <a:p>
            <a:r>
              <a:rPr lang="en-US" dirty="0" smtClean="0"/>
              <a:t>Getting </a:t>
            </a:r>
            <a:r>
              <a:rPr lang="en-US" dirty="0"/>
              <a:t>item on national political agenda</a:t>
            </a:r>
          </a:p>
          <a:p>
            <a:pPr lvl="3"/>
            <a:r>
              <a:rPr lang="en-US" dirty="0"/>
              <a:t>National Health Insurance (NHI)</a:t>
            </a:r>
          </a:p>
          <a:p>
            <a:pPr lvl="4"/>
            <a:r>
              <a:rPr lang="en-US" dirty="0"/>
              <a:t>First appeared on agenda due to the efforts of early (private) reformers</a:t>
            </a:r>
          </a:p>
          <a:p>
            <a:pPr lvl="5"/>
            <a:r>
              <a:rPr lang="en-US" dirty="0"/>
              <a:t>Returned to agenda as part of FDR</a:t>
            </a:r>
            <a:r>
              <a:rPr lang="ja-JP" altLang="en-US" dirty="0">
                <a:latin typeface="Arial"/>
              </a:rPr>
              <a:t>’</a:t>
            </a:r>
            <a:r>
              <a:rPr lang="en-US" dirty="0"/>
              <a:t>s New </a:t>
            </a:r>
            <a:r>
              <a:rPr lang="en-US" dirty="0" smtClean="0"/>
              <a:t>Deal</a:t>
            </a:r>
          </a:p>
          <a:p>
            <a:r>
              <a:rPr lang="en-US" dirty="0" smtClean="0"/>
              <a:t>Formulating political solutions to given problem</a:t>
            </a:r>
          </a:p>
          <a:p>
            <a:pPr lvl="3"/>
            <a:r>
              <a:rPr lang="en-US" dirty="0" smtClean="0"/>
              <a:t>Could be </a:t>
            </a:r>
            <a:r>
              <a:rPr lang="ja-JP" altLang="en-US" dirty="0" smtClean="0">
                <a:latin typeface="Arial"/>
              </a:rPr>
              <a:t>“</a:t>
            </a:r>
            <a:r>
              <a:rPr lang="en-US" dirty="0" smtClean="0"/>
              <a:t>re-heated</a:t>
            </a:r>
            <a:r>
              <a:rPr lang="ja-JP" altLang="en-US" dirty="0" smtClean="0">
                <a:latin typeface="Arial"/>
              </a:rPr>
              <a:t>”</a:t>
            </a:r>
            <a:r>
              <a:rPr lang="en-US" dirty="0" smtClean="0"/>
              <a:t> policies hatched previously </a:t>
            </a:r>
          </a:p>
          <a:p>
            <a:pPr lvl="4"/>
            <a:r>
              <a:rPr lang="en-US" dirty="0" smtClean="0"/>
              <a:t>Garbage can theory of policy making</a:t>
            </a:r>
          </a:p>
          <a:p>
            <a:r>
              <a:rPr lang="en-US" dirty="0"/>
              <a:t>M</a:t>
            </a:r>
            <a:r>
              <a:rPr lang="en-US" dirty="0" smtClean="0"/>
              <a:t>aking a political decision</a:t>
            </a:r>
          </a:p>
          <a:p>
            <a:pPr lvl="3"/>
            <a:r>
              <a:rPr lang="en-US" dirty="0" smtClean="0"/>
              <a:t>National health insurance never enacted</a:t>
            </a:r>
          </a:p>
          <a:p>
            <a:pPr lvl="4"/>
            <a:r>
              <a:rPr lang="en-US" dirty="0" smtClean="0"/>
              <a:t>Medicare and Medicaid passed by Congress</a:t>
            </a:r>
          </a:p>
          <a:p>
            <a:pPr lvl="5"/>
            <a:r>
              <a:rPr lang="en-US" dirty="0" smtClean="0"/>
              <a:t>Signed into law 1965</a:t>
            </a:r>
          </a:p>
          <a:p>
            <a:r>
              <a:rPr lang="en-US" dirty="0" smtClean="0"/>
              <a:t>Implementing the political decision (law)</a:t>
            </a:r>
          </a:p>
          <a:p>
            <a:r>
              <a:rPr lang="en-US" dirty="0"/>
              <a:t>A</a:t>
            </a:r>
            <a:r>
              <a:rPr lang="en-US" dirty="0" smtClean="0"/>
              <a:t>dministration of a given program</a:t>
            </a:r>
          </a:p>
          <a:p>
            <a:pPr lvl="3"/>
            <a:r>
              <a:rPr lang="en-US" dirty="0" smtClean="0"/>
              <a:t>Relates to the day-to-day functioning of government program</a:t>
            </a:r>
          </a:p>
          <a:p>
            <a:r>
              <a:rPr lang="en-US" dirty="0" smtClean="0"/>
              <a:t>Evaluation of a given program (this step often not </a:t>
            </a:r>
            <a:r>
              <a:rPr lang="en-US" dirty="0" err="1" smtClean="0"/>
              <a:t>realised</a:t>
            </a:r>
            <a:r>
              <a:rPr lang="en-US" dirty="0" smtClean="0"/>
              <a:t>)</a:t>
            </a:r>
          </a:p>
        </p:txBody>
      </p:sp>
      <p:pic>
        <p:nvPicPr>
          <p:cNvPr id="6" name="Picture 5"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1556712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52400"/>
            <a:ext cx="7772400" cy="990600"/>
          </a:xfrm>
        </p:spPr>
        <p:txBody>
          <a:bodyPr>
            <a:normAutofit/>
          </a:bodyPr>
          <a:lstStyle/>
          <a:p>
            <a:pPr algn="l"/>
            <a:r>
              <a:rPr lang="en-US" dirty="0" smtClean="0"/>
              <a:t>Examples of health policies</a:t>
            </a:r>
            <a:endParaRPr lang="en-US" dirty="0"/>
          </a:p>
        </p:txBody>
      </p:sp>
      <p:sp>
        <p:nvSpPr>
          <p:cNvPr id="48131" name="Rectangle 3"/>
          <p:cNvSpPr>
            <a:spLocks noGrp="1" noChangeArrowheads="1"/>
          </p:cNvSpPr>
          <p:nvPr>
            <p:ph type="body" idx="1"/>
          </p:nvPr>
        </p:nvSpPr>
        <p:spPr>
          <a:xfrm>
            <a:off x="685800" y="1524000"/>
            <a:ext cx="8458200" cy="5334000"/>
          </a:xfrm>
        </p:spPr>
        <p:txBody>
          <a:bodyPr/>
          <a:lstStyle/>
          <a:p>
            <a:pPr marL="609600" indent="-609600">
              <a:lnSpc>
                <a:spcPct val="90000"/>
              </a:lnSpc>
              <a:buFontTx/>
              <a:buNone/>
            </a:pPr>
            <a:r>
              <a:rPr lang="en-US" sz="2400"/>
              <a:t>Public Health policies include:</a:t>
            </a:r>
          </a:p>
          <a:p>
            <a:pPr marL="609600" indent="-609600">
              <a:lnSpc>
                <a:spcPct val="90000"/>
              </a:lnSpc>
            </a:pPr>
            <a:endParaRPr lang="en-US" sz="1600"/>
          </a:p>
          <a:p>
            <a:pPr marL="990600" lvl="1" indent="-533400">
              <a:lnSpc>
                <a:spcPct val="90000"/>
              </a:lnSpc>
              <a:buFont typeface="Wingdings" charset="0"/>
              <a:buAutoNum type="arabicPeriod"/>
            </a:pPr>
            <a:r>
              <a:rPr lang="en-US" sz="2000"/>
              <a:t>Reforms in medical education</a:t>
            </a:r>
          </a:p>
          <a:p>
            <a:pPr marL="990600" lvl="1" indent="-533400">
              <a:lnSpc>
                <a:spcPct val="90000"/>
              </a:lnSpc>
              <a:buFont typeface="Wingdings" charset="0"/>
              <a:buAutoNum type="arabicPeriod"/>
            </a:pPr>
            <a:endParaRPr lang="en-US" sz="2000"/>
          </a:p>
          <a:p>
            <a:pPr marL="990600" lvl="1" indent="-533400">
              <a:lnSpc>
                <a:spcPct val="90000"/>
              </a:lnSpc>
              <a:buFont typeface="Wingdings" charset="0"/>
              <a:buAutoNum type="arabicPeriod"/>
            </a:pPr>
            <a:r>
              <a:rPr lang="en-US" sz="2000"/>
              <a:t>1965 enactment of Medicare and Medicaid</a:t>
            </a:r>
          </a:p>
          <a:p>
            <a:pPr marL="990600" lvl="1" indent="-533400">
              <a:lnSpc>
                <a:spcPct val="90000"/>
              </a:lnSpc>
              <a:buFont typeface="Wingdings" charset="0"/>
              <a:buAutoNum type="arabicPeriod"/>
            </a:pPr>
            <a:endParaRPr lang="en-US" sz="2000"/>
          </a:p>
          <a:p>
            <a:pPr marL="990600" lvl="1" indent="-533400">
              <a:lnSpc>
                <a:spcPct val="90000"/>
              </a:lnSpc>
              <a:buFont typeface="Wingdings" charset="0"/>
              <a:buAutoNum type="arabicPeriod"/>
            </a:pPr>
            <a:r>
              <a:rPr lang="en-US" sz="2000"/>
              <a:t>Federal funding for family planning clinics</a:t>
            </a:r>
          </a:p>
          <a:p>
            <a:pPr marL="990600" lvl="1" indent="-533400">
              <a:lnSpc>
                <a:spcPct val="90000"/>
              </a:lnSpc>
              <a:buFont typeface="Wingdings" charset="0"/>
              <a:buAutoNum type="arabicPeriod"/>
            </a:pPr>
            <a:endParaRPr lang="en-US" sz="2000"/>
          </a:p>
          <a:p>
            <a:pPr marL="990600" lvl="1" indent="-533400">
              <a:lnSpc>
                <a:spcPct val="90000"/>
              </a:lnSpc>
              <a:buFont typeface="Wingdings" charset="0"/>
              <a:buAutoNum type="arabicPeriod"/>
            </a:pPr>
            <a:r>
              <a:rPr lang="en-US" sz="2000"/>
              <a:t>A merger of two hospitals violates antitrust laws</a:t>
            </a:r>
          </a:p>
          <a:p>
            <a:pPr marL="990600" lvl="1" indent="-533400">
              <a:lnSpc>
                <a:spcPct val="90000"/>
              </a:lnSpc>
              <a:buFont typeface="Wingdings" charset="0"/>
              <a:buAutoNum type="arabicPeriod"/>
            </a:pPr>
            <a:endParaRPr lang="en-US" sz="2000"/>
          </a:p>
          <a:p>
            <a:pPr marL="990600" lvl="1" indent="-533400">
              <a:lnSpc>
                <a:spcPct val="90000"/>
              </a:lnSpc>
              <a:buFont typeface="Wingdings" charset="0"/>
              <a:buAutoNum type="arabicPeriod"/>
            </a:pPr>
            <a:r>
              <a:rPr lang="en-US" sz="2000"/>
              <a:t>Procedures for licensing physicians</a:t>
            </a:r>
          </a:p>
          <a:p>
            <a:pPr marL="990600" lvl="1" indent="-533400">
              <a:lnSpc>
                <a:spcPct val="90000"/>
              </a:lnSpc>
              <a:buFont typeface="Wingdings" charset="0"/>
              <a:buAutoNum type="arabicPeriod"/>
            </a:pPr>
            <a:endParaRPr lang="en-US" sz="2000"/>
          </a:p>
          <a:p>
            <a:pPr marL="990600" lvl="1" indent="-533400">
              <a:lnSpc>
                <a:spcPct val="90000"/>
              </a:lnSpc>
              <a:buFont typeface="Wingdings" charset="0"/>
              <a:buAutoNum type="arabicPeriod"/>
            </a:pPr>
            <a:r>
              <a:rPr lang="en-US" sz="2000"/>
              <a:t>Monitoring sanitation standards in restaurants</a:t>
            </a:r>
          </a:p>
          <a:p>
            <a:pPr marL="990600" lvl="1" indent="-533400">
              <a:lnSpc>
                <a:spcPct val="90000"/>
              </a:lnSpc>
              <a:buFont typeface="Wingdings" charset="0"/>
              <a:buAutoNum type="arabicPeriod"/>
            </a:pPr>
            <a:endParaRPr lang="en-US" sz="2000"/>
          </a:p>
          <a:p>
            <a:pPr marL="990600" lvl="1" indent="-533400">
              <a:lnSpc>
                <a:spcPct val="90000"/>
              </a:lnSpc>
              <a:buFont typeface="Wingdings" charset="0"/>
              <a:buAutoNum type="arabicPeriod"/>
            </a:pPr>
            <a:r>
              <a:rPr lang="en-US" sz="2000"/>
              <a:t>Banning smoking in public places</a:t>
            </a: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2668988862"/>
      </p:ext>
    </p:extLst>
  </p:cSld>
  <p:clrMapOvr>
    <a:masterClrMapping/>
  </p:clrMapOvr>
  <p:transition>
    <p:pull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6399873" cy="1143000"/>
          </a:xfrm>
        </p:spPr>
        <p:txBody>
          <a:bodyPr>
            <a:normAutofit fontScale="90000"/>
          </a:bodyPr>
          <a:lstStyle/>
          <a:p>
            <a:pPr algn="l"/>
            <a:r>
              <a:rPr lang="en-US" dirty="0">
                <a:latin typeface="Calibri"/>
                <a:cs typeface="Calibri"/>
              </a:rPr>
              <a:t>K</a:t>
            </a:r>
            <a:r>
              <a:rPr lang="en-US" dirty="0" smtClean="0">
                <a:latin typeface="Calibri"/>
                <a:cs typeface="Calibri"/>
              </a:rPr>
              <a:t>ey </a:t>
            </a:r>
            <a:r>
              <a:rPr lang="en-US" dirty="0">
                <a:latin typeface="Calibri"/>
                <a:cs typeface="Calibri"/>
              </a:rPr>
              <a:t>health reforms in Cambodia, 1996-2010</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17675"/>
            <a:ext cx="8555038"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0" y="3390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i="0">
              <a:solidFill>
                <a:schemeClr val="tx1"/>
              </a:solidFill>
              <a:latin typeface="Arial" charset="0"/>
              <a:cs typeface="Arial" charset="0"/>
            </a:endParaRPr>
          </a:p>
        </p:txBody>
      </p:sp>
      <p:sp>
        <p:nvSpPr>
          <p:cNvPr id="8" name="TextBox 7"/>
          <p:cNvSpPr txBox="1"/>
          <p:nvPr/>
        </p:nvSpPr>
        <p:spPr>
          <a:xfrm>
            <a:off x="8675688" y="3155950"/>
            <a:ext cx="504825" cy="600075"/>
          </a:xfrm>
          <a:prstGeom prst="rect">
            <a:avLst/>
          </a:prstGeom>
          <a:noFill/>
        </p:spPr>
        <p:txBody>
          <a:bodyPr>
            <a:spAutoFit/>
          </a:bodyPr>
          <a:lstStyle/>
          <a:p>
            <a:pPr marL="363538" indent="-363538" algn="ctr">
              <a:spcBef>
                <a:spcPts val="0"/>
              </a:spcBef>
              <a:spcAft>
                <a:spcPts val="0"/>
              </a:spcAft>
              <a:defRPr/>
            </a:pPr>
            <a:r>
              <a:rPr lang="en-US" sz="3300" b="1" i="0" dirty="0">
                <a:solidFill>
                  <a:srgbClr val="00B0F0"/>
                </a:solidFill>
                <a:latin typeface="+mn-lt"/>
                <a:ea typeface="+mn-ea"/>
                <a:cs typeface="Times New Roman" pitchFamily="18" charset="0"/>
              </a:rPr>
              <a:t>S</a:t>
            </a:r>
            <a:endParaRPr lang="en-SG" sz="3300" b="1" i="0" dirty="0">
              <a:solidFill>
                <a:srgbClr val="00B0F0"/>
              </a:solidFill>
              <a:latin typeface="+mn-lt"/>
              <a:ea typeface="+mn-ea"/>
              <a:cs typeface="Times New Roman" pitchFamily="18" charset="0"/>
            </a:endParaRPr>
          </a:p>
        </p:txBody>
      </p:sp>
      <p:sp>
        <p:nvSpPr>
          <p:cNvPr id="9" name="TextBox 8"/>
          <p:cNvSpPr txBox="1"/>
          <p:nvPr/>
        </p:nvSpPr>
        <p:spPr>
          <a:xfrm>
            <a:off x="8675688" y="2162175"/>
            <a:ext cx="504825" cy="600075"/>
          </a:xfrm>
          <a:prstGeom prst="rect">
            <a:avLst/>
          </a:prstGeom>
          <a:noFill/>
        </p:spPr>
        <p:txBody>
          <a:bodyPr>
            <a:spAutoFit/>
          </a:bodyPr>
          <a:lstStyle/>
          <a:p>
            <a:pPr marL="363538" indent="-363538" algn="ctr">
              <a:spcBef>
                <a:spcPts val="0"/>
              </a:spcBef>
              <a:spcAft>
                <a:spcPts val="0"/>
              </a:spcAft>
              <a:defRPr/>
            </a:pPr>
            <a:r>
              <a:rPr lang="en-US" sz="3300" b="1" i="0" dirty="0">
                <a:solidFill>
                  <a:srgbClr val="00B0F0"/>
                </a:solidFill>
                <a:latin typeface="+mn-lt"/>
                <a:ea typeface="+mn-ea"/>
                <a:cs typeface="Times New Roman" pitchFamily="18" charset="0"/>
              </a:rPr>
              <a:t>D</a:t>
            </a:r>
            <a:endParaRPr lang="en-SG" sz="3300" b="1" i="0" dirty="0">
              <a:solidFill>
                <a:srgbClr val="00B0F0"/>
              </a:solidFill>
              <a:latin typeface="+mn-lt"/>
              <a:ea typeface="+mn-ea"/>
              <a:cs typeface="Times New Roman" pitchFamily="18" charset="0"/>
            </a:endParaRPr>
          </a:p>
        </p:txBody>
      </p:sp>
      <p:cxnSp>
        <p:nvCxnSpPr>
          <p:cNvPr id="16392" name="Straight Connector 10"/>
          <p:cNvCxnSpPr>
            <a:cxnSpLocks noChangeShapeType="1"/>
          </p:cNvCxnSpPr>
          <p:nvPr/>
        </p:nvCxnSpPr>
        <p:spPr bwMode="auto">
          <a:xfrm>
            <a:off x="8243888" y="2954338"/>
            <a:ext cx="900112" cy="0"/>
          </a:xfrm>
          <a:prstGeom prst="line">
            <a:avLst/>
          </a:prstGeom>
          <a:noFill/>
          <a:ln w="9525">
            <a:solidFill>
              <a:srgbClr val="040404"/>
            </a:solidFill>
            <a:prstDash val="sysDash"/>
            <a:round/>
            <a:headEnd/>
            <a:tailEnd/>
          </a:ln>
          <a:extLst>
            <a:ext uri="{909E8E84-426E-40DD-AFC4-6F175D3DCCD1}">
              <a14:hiddenFill xmlns:a14="http://schemas.microsoft.com/office/drawing/2010/main">
                <a:noFill/>
              </a14:hiddenFill>
            </a:ext>
          </a:extLst>
        </p:spPr>
      </p:cxnSp>
      <p:sp>
        <p:nvSpPr>
          <p:cNvPr id="2" name="TextBox 1"/>
          <p:cNvSpPr txBox="1"/>
          <p:nvPr/>
        </p:nvSpPr>
        <p:spPr>
          <a:xfrm>
            <a:off x="1297657" y="6092825"/>
            <a:ext cx="3233728" cy="646331"/>
          </a:xfrm>
          <a:prstGeom prst="rect">
            <a:avLst/>
          </a:prstGeom>
          <a:noFill/>
        </p:spPr>
        <p:txBody>
          <a:bodyPr wrap="none" rtlCol="0">
            <a:spAutoFit/>
          </a:bodyPr>
          <a:lstStyle/>
          <a:p>
            <a:r>
              <a:rPr lang="en-US" dirty="0" smtClean="0"/>
              <a:t>D = demand side; S = supply side</a:t>
            </a:r>
          </a:p>
          <a:p>
            <a:endParaRPr lang="en-US" dirty="0"/>
          </a:p>
        </p:txBody>
      </p:sp>
      <p:pic>
        <p:nvPicPr>
          <p:cNvPr id="10" name="Picture 9" descr="logo_imperial_college_lond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2186774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42" y="1418480"/>
            <a:ext cx="10744938" cy="520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
          <p:cNvSpPr>
            <a:spLocks noChangeArrowheads="1"/>
          </p:cNvSpPr>
          <p:nvPr/>
        </p:nvSpPr>
        <p:spPr bwMode="auto">
          <a:xfrm>
            <a:off x="0" y="3025259"/>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atin typeface="Calibri"/>
              <a:cs typeface="Calibri"/>
            </a:endParaRPr>
          </a:p>
        </p:txBody>
      </p:sp>
      <p:sp>
        <p:nvSpPr>
          <p:cNvPr id="12293" name="TextBox 5"/>
          <p:cNvSpPr txBox="1">
            <a:spLocks noChangeArrowheads="1"/>
          </p:cNvSpPr>
          <p:nvPr/>
        </p:nvSpPr>
        <p:spPr bwMode="auto">
          <a:xfrm>
            <a:off x="7142163" y="6476082"/>
            <a:ext cx="16434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6E6E6F"/>
                </a:solidFill>
                <a:latin typeface="Verdana" charset="0"/>
                <a:ea typeface="ＭＳ Ｐゴシック" charset="0"/>
                <a:cs typeface="Times New Roman" charset="0"/>
              </a:defRPr>
            </a:lvl1pPr>
            <a:lvl2pPr marL="742950" indent="-285750" eaLnBrk="0" hangingPunct="0">
              <a:defRPr sz="1600" i="1">
                <a:solidFill>
                  <a:srgbClr val="6E6E6F"/>
                </a:solidFill>
                <a:latin typeface="Verdana" charset="0"/>
                <a:ea typeface="Times New Roman" charset="0"/>
                <a:cs typeface="Times New Roman" charset="0"/>
              </a:defRPr>
            </a:lvl2pPr>
            <a:lvl3pPr marL="1143000" indent="-228600" eaLnBrk="0" hangingPunct="0">
              <a:defRPr sz="1600" i="1">
                <a:solidFill>
                  <a:srgbClr val="6E6E6F"/>
                </a:solidFill>
                <a:latin typeface="Verdana" charset="0"/>
                <a:ea typeface="Times New Roman" charset="0"/>
                <a:cs typeface="Times New Roman" charset="0"/>
              </a:defRPr>
            </a:lvl3pPr>
            <a:lvl4pPr marL="1600200" indent="-228600" eaLnBrk="0" hangingPunct="0">
              <a:defRPr sz="1600" i="1">
                <a:solidFill>
                  <a:srgbClr val="6E6E6F"/>
                </a:solidFill>
                <a:latin typeface="Verdana" charset="0"/>
                <a:ea typeface="Times New Roman" charset="0"/>
                <a:cs typeface="Times New Roman" charset="0"/>
              </a:defRPr>
            </a:lvl4pPr>
            <a:lvl5pPr marL="2057400" indent="-228600" eaLnBrk="0" hangingPunct="0">
              <a:defRPr sz="1600" i="1">
                <a:solidFill>
                  <a:srgbClr val="6E6E6F"/>
                </a:solidFill>
                <a:latin typeface="Verdana" charset="0"/>
                <a:ea typeface="Times New Roman" charset="0"/>
                <a:cs typeface="Times New Roman" charset="0"/>
              </a:defRPr>
            </a:lvl5pPr>
            <a:lvl6pPr marL="25146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6pPr>
            <a:lvl7pPr marL="29718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7pPr>
            <a:lvl8pPr marL="34290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8pPr>
            <a:lvl9pPr marL="38862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9pPr>
          </a:lstStyle>
          <a:p>
            <a:pPr eaLnBrk="1" hangingPunct="1"/>
            <a:r>
              <a:rPr lang="en-US" i="0" dirty="0">
                <a:solidFill>
                  <a:srgbClr val="040404"/>
                </a:solidFill>
                <a:latin typeface="Calibri"/>
                <a:cs typeface="Calibri"/>
              </a:rPr>
              <a:t>Coker et al., 2010</a:t>
            </a:r>
          </a:p>
        </p:txBody>
      </p:sp>
      <p:sp>
        <p:nvSpPr>
          <p:cNvPr id="12294" name="Rectangle 6"/>
          <p:cNvSpPr>
            <a:spLocks noChangeArrowheads="1"/>
          </p:cNvSpPr>
          <p:nvPr/>
        </p:nvSpPr>
        <p:spPr bwMode="auto">
          <a:xfrm>
            <a:off x="4948238" y="6462714"/>
            <a:ext cx="1972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i="0" dirty="0" err="1">
                <a:solidFill>
                  <a:srgbClr val="040404"/>
                </a:solidFill>
                <a:latin typeface="Calibri"/>
                <a:cs typeface="Calibri"/>
              </a:rPr>
              <a:t>Mounier</a:t>
            </a:r>
            <a:r>
              <a:rPr lang="en-GB" i="0" dirty="0">
                <a:solidFill>
                  <a:srgbClr val="040404"/>
                </a:solidFill>
                <a:latin typeface="Calibri"/>
                <a:cs typeface="Calibri"/>
              </a:rPr>
              <a:t>-Jack 2008 </a:t>
            </a:r>
            <a:endParaRPr lang="th-TH" i="0" dirty="0">
              <a:solidFill>
                <a:srgbClr val="040404"/>
              </a:solidFill>
              <a:latin typeface="Calibri"/>
              <a:cs typeface="Calibri"/>
            </a:endParaRPr>
          </a:p>
        </p:txBody>
      </p:sp>
      <p:sp>
        <p:nvSpPr>
          <p:cNvPr id="12295" name="TextBox 7"/>
          <p:cNvSpPr txBox="1">
            <a:spLocks noChangeArrowheads="1"/>
          </p:cNvSpPr>
          <p:nvPr/>
        </p:nvSpPr>
        <p:spPr bwMode="auto">
          <a:xfrm>
            <a:off x="6880390" y="6476082"/>
            <a:ext cx="333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6E6E6F"/>
                </a:solidFill>
                <a:latin typeface="Verdana" charset="0"/>
                <a:ea typeface="ＭＳ Ｐゴシック" charset="0"/>
                <a:cs typeface="Times New Roman" charset="0"/>
              </a:defRPr>
            </a:lvl1pPr>
            <a:lvl2pPr marL="742950" indent="-285750" eaLnBrk="0" hangingPunct="0">
              <a:defRPr sz="1600" i="1">
                <a:solidFill>
                  <a:srgbClr val="6E6E6F"/>
                </a:solidFill>
                <a:latin typeface="Verdana" charset="0"/>
                <a:ea typeface="Times New Roman" charset="0"/>
                <a:cs typeface="Times New Roman" charset="0"/>
              </a:defRPr>
            </a:lvl2pPr>
            <a:lvl3pPr marL="1143000" indent="-228600" eaLnBrk="0" hangingPunct="0">
              <a:defRPr sz="1600" i="1">
                <a:solidFill>
                  <a:srgbClr val="6E6E6F"/>
                </a:solidFill>
                <a:latin typeface="Verdana" charset="0"/>
                <a:ea typeface="Times New Roman" charset="0"/>
                <a:cs typeface="Times New Roman" charset="0"/>
              </a:defRPr>
            </a:lvl3pPr>
            <a:lvl4pPr marL="1600200" indent="-228600" eaLnBrk="0" hangingPunct="0">
              <a:defRPr sz="1600" i="1">
                <a:solidFill>
                  <a:srgbClr val="6E6E6F"/>
                </a:solidFill>
                <a:latin typeface="Verdana" charset="0"/>
                <a:ea typeface="Times New Roman" charset="0"/>
                <a:cs typeface="Times New Roman" charset="0"/>
              </a:defRPr>
            </a:lvl4pPr>
            <a:lvl5pPr marL="2057400" indent="-228600" eaLnBrk="0" hangingPunct="0">
              <a:defRPr sz="1600" i="1">
                <a:solidFill>
                  <a:srgbClr val="6E6E6F"/>
                </a:solidFill>
                <a:latin typeface="Verdana" charset="0"/>
                <a:ea typeface="Times New Roman" charset="0"/>
                <a:cs typeface="Times New Roman" charset="0"/>
              </a:defRPr>
            </a:lvl5pPr>
            <a:lvl6pPr marL="25146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6pPr>
            <a:lvl7pPr marL="29718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7pPr>
            <a:lvl8pPr marL="34290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8pPr>
            <a:lvl9pPr marL="3886200" indent="-228600" eaLnBrk="0" fontAlgn="base" hangingPunct="0">
              <a:spcBef>
                <a:spcPct val="0"/>
              </a:spcBef>
              <a:spcAft>
                <a:spcPct val="0"/>
              </a:spcAft>
              <a:defRPr sz="1600" i="1">
                <a:solidFill>
                  <a:srgbClr val="6E6E6F"/>
                </a:solidFill>
                <a:latin typeface="Verdana" charset="0"/>
                <a:ea typeface="Times New Roman" charset="0"/>
                <a:cs typeface="Times New Roman" charset="0"/>
              </a:defRPr>
            </a:lvl9pPr>
          </a:lstStyle>
          <a:p>
            <a:pPr eaLnBrk="1" hangingPunct="1"/>
            <a:r>
              <a:rPr lang="en-US" i="0" dirty="0">
                <a:solidFill>
                  <a:srgbClr val="040404"/>
                </a:solidFill>
                <a:latin typeface="Calibri"/>
                <a:cs typeface="Calibri"/>
              </a:rPr>
              <a:t>&amp;</a:t>
            </a:r>
            <a:endParaRPr lang="th-TH" i="0" dirty="0">
              <a:solidFill>
                <a:srgbClr val="040404"/>
              </a:solidFill>
              <a:latin typeface="Calibri"/>
              <a:cs typeface="Calibri"/>
            </a:endParaRPr>
          </a:p>
        </p:txBody>
      </p:sp>
      <p:pic>
        <p:nvPicPr>
          <p:cNvPr id="8" name="Picture 7" descr="logo_imperial_college_lond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
        <p:nvSpPr>
          <p:cNvPr id="2" name="TextBox 1"/>
          <p:cNvSpPr txBox="1"/>
          <p:nvPr/>
        </p:nvSpPr>
        <p:spPr>
          <a:xfrm>
            <a:off x="184666" y="710594"/>
            <a:ext cx="7704002" cy="707886"/>
          </a:xfrm>
          <a:prstGeom prst="rect">
            <a:avLst/>
          </a:prstGeom>
          <a:noFill/>
        </p:spPr>
        <p:txBody>
          <a:bodyPr wrap="none" rtlCol="0">
            <a:spAutoFit/>
          </a:bodyPr>
          <a:lstStyle/>
          <a:p>
            <a:r>
              <a:rPr lang="en-US" sz="4000" dirty="0" smtClean="0"/>
              <a:t>Integration &amp; </a:t>
            </a:r>
            <a:r>
              <a:rPr lang="en-US" sz="4000" dirty="0" err="1" smtClean="0"/>
              <a:t>harmonisation</a:t>
            </a:r>
            <a:r>
              <a:rPr lang="en-US" sz="4000" dirty="0" smtClean="0"/>
              <a:t> policy</a:t>
            </a:r>
            <a:endParaRPr lang="en-US" sz="4000" dirty="0"/>
          </a:p>
        </p:txBody>
      </p:sp>
    </p:spTree>
    <p:extLst>
      <p:ext uri="{BB962C8B-B14F-4D97-AF65-F5344CB8AC3E}">
        <p14:creationId xmlns:p14="http://schemas.microsoft.com/office/powerpoint/2010/main" val="2773412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274638"/>
            <a:ext cx="7099436" cy="1143000"/>
          </a:xfrm>
        </p:spPr>
        <p:txBody>
          <a:bodyPr>
            <a:normAutofit fontScale="90000"/>
          </a:bodyPr>
          <a:lstStyle/>
          <a:p>
            <a:pPr algn="l" eaLnBrk="1" hangingPunct="1"/>
            <a:r>
              <a:rPr lang="en-GB" dirty="0">
                <a:latin typeface="Calibri" charset="0"/>
              </a:rPr>
              <a:t>Where there is a degree </a:t>
            </a:r>
            <a:r>
              <a:rPr lang="en-GB" dirty="0" smtClean="0">
                <a:latin typeface="Calibri" charset="0"/>
              </a:rPr>
              <a:t/>
            </a:r>
            <a:br>
              <a:rPr lang="en-GB" dirty="0" smtClean="0">
                <a:latin typeface="Calibri" charset="0"/>
              </a:rPr>
            </a:br>
            <a:r>
              <a:rPr lang="en-GB" dirty="0" smtClean="0">
                <a:latin typeface="Calibri" charset="0"/>
              </a:rPr>
              <a:t>of </a:t>
            </a:r>
            <a:r>
              <a:rPr lang="en-GB" dirty="0">
                <a:latin typeface="Calibri" charset="0"/>
              </a:rPr>
              <a:t>international consensus</a:t>
            </a:r>
          </a:p>
        </p:txBody>
      </p:sp>
      <p:sp>
        <p:nvSpPr>
          <p:cNvPr id="62466" name="Content Placeholder 2"/>
          <p:cNvSpPr>
            <a:spLocks noGrp="1"/>
          </p:cNvSpPr>
          <p:nvPr>
            <p:ph idx="1"/>
          </p:nvPr>
        </p:nvSpPr>
        <p:spPr>
          <a:xfrm>
            <a:off x="457200" y="1600200"/>
            <a:ext cx="8229600" cy="4890355"/>
          </a:xfrm>
        </p:spPr>
        <p:txBody>
          <a:bodyPr>
            <a:normAutofit/>
          </a:bodyPr>
          <a:lstStyle/>
          <a:p>
            <a:pPr eaLnBrk="1" hangingPunct="1"/>
            <a:r>
              <a:rPr lang="en-GB" sz="2400" dirty="0">
                <a:latin typeface="Calibri" charset="0"/>
              </a:rPr>
              <a:t>A health system should be based on </a:t>
            </a:r>
            <a:r>
              <a:rPr lang="en-GB" sz="2400" b="1" dirty="0">
                <a:latin typeface="Calibri" charset="0"/>
              </a:rPr>
              <a:t>universal coverage</a:t>
            </a:r>
            <a:r>
              <a:rPr lang="en-GB" sz="2400" dirty="0">
                <a:latin typeface="Calibri" charset="0"/>
              </a:rPr>
              <a:t>, with a broad funding base, and individual financial contributions unrelated to levels of </a:t>
            </a:r>
            <a:r>
              <a:rPr lang="en-GB" sz="2400" dirty="0" smtClean="0">
                <a:latin typeface="Calibri" charset="0"/>
              </a:rPr>
              <a:t>sickness</a:t>
            </a:r>
          </a:p>
          <a:p>
            <a:pPr eaLnBrk="1" hangingPunct="1"/>
            <a:r>
              <a:rPr lang="en-GB" sz="2400" dirty="0" smtClean="0">
                <a:latin typeface="Calibri" charset="0"/>
              </a:rPr>
              <a:t>The </a:t>
            </a:r>
            <a:r>
              <a:rPr lang="en-GB" sz="2400" dirty="0">
                <a:latin typeface="Calibri" charset="0"/>
              </a:rPr>
              <a:t>central importance of performance information as a core resource for improving </a:t>
            </a:r>
            <a:r>
              <a:rPr lang="en-GB" sz="2400" b="1" dirty="0">
                <a:latin typeface="Calibri" charset="0"/>
              </a:rPr>
              <a:t>health system </a:t>
            </a:r>
            <a:r>
              <a:rPr lang="en-GB" sz="2400" b="1" dirty="0" smtClean="0">
                <a:latin typeface="Calibri" charset="0"/>
              </a:rPr>
              <a:t>performance</a:t>
            </a:r>
            <a:endParaRPr lang="en-GB" sz="2400" dirty="0">
              <a:latin typeface="Calibri" charset="0"/>
            </a:endParaRPr>
          </a:p>
          <a:p>
            <a:pPr eaLnBrk="1" hangingPunct="1"/>
            <a:r>
              <a:rPr lang="en-GB" sz="2400" dirty="0">
                <a:latin typeface="Calibri" charset="0"/>
              </a:rPr>
              <a:t>The desirability of assessing </a:t>
            </a:r>
            <a:r>
              <a:rPr lang="en-GB" sz="2400" b="1" dirty="0">
                <a:latin typeface="Calibri" charset="0"/>
              </a:rPr>
              <a:t>health technologies </a:t>
            </a:r>
            <a:r>
              <a:rPr lang="en-GB" sz="2400" dirty="0">
                <a:latin typeface="Calibri" charset="0"/>
              </a:rPr>
              <a:t>according to some measure of cost-</a:t>
            </a:r>
            <a:r>
              <a:rPr lang="en-GB" sz="2400" dirty="0" smtClean="0">
                <a:latin typeface="Calibri" charset="0"/>
              </a:rPr>
              <a:t>effectiveness </a:t>
            </a:r>
          </a:p>
          <a:p>
            <a:pPr eaLnBrk="1" hangingPunct="1"/>
            <a:r>
              <a:rPr lang="en-GB" sz="2400" dirty="0" smtClean="0">
                <a:latin typeface="Calibri" charset="0"/>
              </a:rPr>
              <a:t>The </a:t>
            </a:r>
            <a:r>
              <a:rPr lang="en-GB" sz="2400" dirty="0">
                <a:latin typeface="Calibri" charset="0"/>
              </a:rPr>
              <a:t>important role </a:t>
            </a:r>
            <a:r>
              <a:rPr lang="en-GB" sz="2400" b="1" dirty="0">
                <a:latin typeface="Calibri" charset="0"/>
              </a:rPr>
              <a:t>of some element of competition </a:t>
            </a:r>
            <a:r>
              <a:rPr lang="en-GB" sz="2400" dirty="0">
                <a:latin typeface="Calibri" charset="0"/>
              </a:rPr>
              <a:t>amongst providers in offering challenge and incentives for improved quality and </a:t>
            </a:r>
            <a:r>
              <a:rPr lang="en-GB" sz="2400" dirty="0" smtClean="0">
                <a:latin typeface="Calibri" charset="0"/>
              </a:rPr>
              <a:t>efficiency</a:t>
            </a:r>
            <a:endParaRPr lang="en-GB" sz="2400" dirty="0">
              <a:latin typeface="Calibri" charset="0"/>
            </a:endParaRPr>
          </a:p>
          <a:p>
            <a:pPr eaLnBrk="1" hangingPunct="1"/>
            <a:r>
              <a:rPr lang="en-GB" sz="2400" dirty="0">
                <a:latin typeface="Calibri" charset="0"/>
              </a:rPr>
              <a:t>The use of small but symbolically important </a:t>
            </a:r>
            <a:r>
              <a:rPr lang="en-GB" sz="2400" b="1" dirty="0">
                <a:latin typeface="Calibri" charset="0"/>
              </a:rPr>
              <a:t>user charges </a:t>
            </a:r>
            <a:r>
              <a:rPr lang="en-GB" sz="2400" dirty="0">
                <a:latin typeface="Calibri" charset="0"/>
              </a:rPr>
              <a:t>to signal preferred behaviour on the part of </a:t>
            </a:r>
            <a:r>
              <a:rPr lang="en-GB" sz="2400" dirty="0" smtClean="0">
                <a:latin typeface="Calibri" charset="0"/>
              </a:rPr>
              <a:t>patients</a:t>
            </a:r>
            <a:endParaRPr lang="en-GB" dirty="0">
              <a:latin typeface="Calibri" charset="0"/>
            </a:endParaRP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4007879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algn="l" eaLnBrk="1" hangingPunct="1"/>
            <a:r>
              <a:rPr lang="en-GB" sz="4000" dirty="0">
                <a:latin typeface="Calibri" charset="0"/>
              </a:rPr>
              <a:t>General consensus but less evidence</a:t>
            </a:r>
            <a:endParaRPr lang="en-GB" dirty="0">
              <a:latin typeface="Calibri" charset="0"/>
            </a:endParaRPr>
          </a:p>
        </p:txBody>
      </p:sp>
      <p:sp>
        <p:nvSpPr>
          <p:cNvPr id="63490" name="Content Placeholder 2"/>
          <p:cNvSpPr>
            <a:spLocks noGrp="1"/>
          </p:cNvSpPr>
          <p:nvPr>
            <p:ph idx="1"/>
          </p:nvPr>
        </p:nvSpPr>
        <p:spPr>
          <a:xfrm>
            <a:off x="457199" y="1600200"/>
            <a:ext cx="8533473" cy="5257800"/>
          </a:xfrm>
        </p:spPr>
        <p:txBody>
          <a:bodyPr>
            <a:normAutofit/>
          </a:bodyPr>
          <a:lstStyle/>
          <a:p>
            <a:pPr eaLnBrk="1" hangingPunct="1"/>
            <a:r>
              <a:rPr lang="en-GB" sz="2500" dirty="0">
                <a:latin typeface="Calibri" charset="0"/>
              </a:rPr>
              <a:t>The need to design provider payment mechanisms that are </a:t>
            </a:r>
            <a:r>
              <a:rPr lang="en-GB" sz="2500" b="1" dirty="0" smtClean="0">
                <a:latin typeface="Calibri" charset="0"/>
              </a:rPr>
              <a:t>aligned </a:t>
            </a:r>
            <a:r>
              <a:rPr lang="en-GB" sz="2500" dirty="0" smtClean="0">
                <a:latin typeface="Calibri" charset="0"/>
              </a:rPr>
              <a:t>with </a:t>
            </a:r>
            <a:r>
              <a:rPr lang="en-GB" sz="2500" dirty="0">
                <a:latin typeface="Calibri" charset="0"/>
              </a:rPr>
              <a:t>system </a:t>
            </a:r>
            <a:r>
              <a:rPr lang="en-GB" sz="2500" dirty="0" smtClean="0">
                <a:latin typeface="Calibri" charset="0"/>
              </a:rPr>
              <a:t>objectives</a:t>
            </a:r>
            <a:endParaRPr lang="en-GB" sz="2500" dirty="0">
              <a:latin typeface="Calibri" charset="0"/>
            </a:endParaRPr>
          </a:p>
          <a:p>
            <a:pPr eaLnBrk="1" hangingPunct="1"/>
            <a:r>
              <a:rPr lang="en-GB" sz="2500" dirty="0" smtClean="0">
                <a:latin typeface="Calibri" charset="0"/>
              </a:rPr>
              <a:t>The </a:t>
            </a:r>
            <a:r>
              <a:rPr lang="en-GB" sz="2500" dirty="0">
                <a:latin typeface="Calibri" charset="0"/>
              </a:rPr>
              <a:t>need to put in place </a:t>
            </a:r>
            <a:r>
              <a:rPr lang="en-GB" sz="2500" b="1" dirty="0">
                <a:latin typeface="Calibri" charset="0"/>
              </a:rPr>
              <a:t>a strategic purchasing function </a:t>
            </a:r>
            <a:r>
              <a:rPr lang="en-GB" sz="2500" dirty="0">
                <a:latin typeface="Calibri" charset="0"/>
              </a:rPr>
              <a:t>that constrains expenditure, maximizes health gain </a:t>
            </a:r>
            <a:r>
              <a:rPr lang="en-GB" sz="2500" dirty="0" smtClean="0">
                <a:latin typeface="Calibri" charset="0"/>
              </a:rPr>
              <a:t>&amp; reduces </a:t>
            </a:r>
            <a:r>
              <a:rPr lang="en-GB" sz="2500" dirty="0">
                <a:latin typeface="Calibri" charset="0"/>
              </a:rPr>
              <a:t>health </a:t>
            </a:r>
            <a:r>
              <a:rPr lang="en-GB" sz="2500" dirty="0" smtClean="0">
                <a:latin typeface="Calibri" charset="0"/>
              </a:rPr>
              <a:t>inequalities</a:t>
            </a:r>
            <a:endParaRPr lang="en-GB" sz="2500" dirty="0">
              <a:latin typeface="Calibri" charset="0"/>
            </a:endParaRPr>
          </a:p>
          <a:p>
            <a:pPr eaLnBrk="1" hangingPunct="1"/>
            <a:r>
              <a:rPr lang="en-GB" sz="2500" dirty="0">
                <a:latin typeface="Calibri" charset="0"/>
              </a:rPr>
              <a:t>The need to target </a:t>
            </a:r>
            <a:r>
              <a:rPr lang="en-GB" sz="2500" b="1" dirty="0">
                <a:latin typeface="Calibri" charset="0"/>
              </a:rPr>
              <a:t>preventive efforts </a:t>
            </a:r>
            <a:r>
              <a:rPr lang="en-GB" sz="2500" dirty="0">
                <a:latin typeface="Calibri" charset="0"/>
              </a:rPr>
              <a:t>on interventions that deliver manifest improvements in future health outcomes and expenditure </a:t>
            </a:r>
            <a:r>
              <a:rPr lang="en-GB" sz="2500" dirty="0" smtClean="0">
                <a:latin typeface="Calibri" charset="0"/>
              </a:rPr>
              <a:t>reductions</a:t>
            </a:r>
            <a:endParaRPr lang="en-GB" sz="2500" dirty="0">
              <a:latin typeface="Calibri" charset="0"/>
            </a:endParaRPr>
          </a:p>
          <a:p>
            <a:pPr eaLnBrk="1" hangingPunct="1"/>
            <a:r>
              <a:rPr lang="en-GB" sz="2500" dirty="0">
                <a:latin typeface="Calibri" charset="0"/>
              </a:rPr>
              <a:t>The need to harness the potential </a:t>
            </a:r>
            <a:r>
              <a:rPr lang="en-GB" sz="2500" b="1" dirty="0">
                <a:latin typeface="Calibri" charset="0"/>
              </a:rPr>
              <a:t>of information and communication technology</a:t>
            </a:r>
            <a:r>
              <a:rPr lang="en-GB" sz="2500" dirty="0">
                <a:latin typeface="Calibri" charset="0"/>
              </a:rPr>
              <a:t> to improve he quality of </a:t>
            </a:r>
            <a:r>
              <a:rPr lang="en-GB" sz="2500" dirty="0" smtClean="0">
                <a:latin typeface="Calibri" charset="0"/>
              </a:rPr>
              <a:t>care</a:t>
            </a:r>
            <a:endParaRPr lang="en-GB" sz="2500" dirty="0">
              <a:latin typeface="Calibri" charset="0"/>
            </a:endParaRPr>
          </a:p>
          <a:p>
            <a:pPr eaLnBrk="1" hangingPunct="1"/>
            <a:r>
              <a:rPr lang="en-GB" sz="2500" dirty="0">
                <a:latin typeface="Calibri" charset="0"/>
              </a:rPr>
              <a:t>The need to </a:t>
            </a:r>
            <a:r>
              <a:rPr lang="en-GB" sz="2500" b="1" dirty="0">
                <a:latin typeface="Calibri" charset="0"/>
              </a:rPr>
              <a:t>assure high quality governance </a:t>
            </a:r>
            <a:r>
              <a:rPr lang="en-GB" sz="2500" dirty="0">
                <a:latin typeface="Calibri" charset="0"/>
              </a:rPr>
              <a:t>of health service </a:t>
            </a:r>
            <a:r>
              <a:rPr lang="en-GB" sz="2500" dirty="0" smtClean="0">
                <a:latin typeface="Calibri" charset="0"/>
              </a:rPr>
              <a:t>organizations</a:t>
            </a:r>
            <a:endParaRPr lang="en-GB" sz="2500" dirty="0">
              <a:latin typeface="Calibri" charset="0"/>
            </a:endParaRPr>
          </a:p>
          <a:p>
            <a:pPr eaLnBrk="1" hangingPunct="1"/>
            <a:endParaRPr lang="en-GB" dirty="0">
              <a:latin typeface="Calibri" charset="0"/>
            </a:endParaRP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26920112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algn="l" eaLnBrk="1" hangingPunct="1"/>
            <a:r>
              <a:rPr lang="en-GB" dirty="0">
                <a:latin typeface="Calibri" charset="0"/>
              </a:rPr>
              <a:t>Less consensus</a:t>
            </a:r>
          </a:p>
        </p:txBody>
      </p:sp>
      <p:sp>
        <p:nvSpPr>
          <p:cNvPr id="64514" name="Content Placeholder 2"/>
          <p:cNvSpPr>
            <a:spLocks noGrp="1"/>
          </p:cNvSpPr>
          <p:nvPr>
            <p:ph idx="1"/>
          </p:nvPr>
        </p:nvSpPr>
        <p:spPr>
          <a:xfrm>
            <a:off x="457199" y="1600200"/>
            <a:ext cx="8533473" cy="5031454"/>
          </a:xfrm>
        </p:spPr>
        <p:txBody>
          <a:bodyPr/>
          <a:lstStyle/>
          <a:p>
            <a:pPr eaLnBrk="1" hangingPunct="1"/>
            <a:r>
              <a:rPr lang="en-GB" sz="2500" dirty="0">
                <a:latin typeface="Calibri" charset="0"/>
              </a:rPr>
              <a:t>The role of </a:t>
            </a:r>
            <a:r>
              <a:rPr lang="en-GB" sz="2500" b="1" dirty="0">
                <a:latin typeface="Calibri" charset="0"/>
              </a:rPr>
              <a:t>gatekeepers</a:t>
            </a:r>
            <a:r>
              <a:rPr lang="en-GB" sz="2500" dirty="0">
                <a:latin typeface="Calibri" charset="0"/>
              </a:rPr>
              <a:t> and the ‘medical home’</a:t>
            </a:r>
          </a:p>
          <a:p>
            <a:pPr eaLnBrk="1" hangingPunct="1"/>
            <a:r>
              <a:rPr lang="en-GB" sz="2500" b="1" dirty="0">
                <a:latin typeface="Calibri" charset="0"/>
              </a:rPr>
              <a:t>Workforce policy</a:t>
            </a:r>
          </a:p>
          <a:p>
            <a:pPr eaLnBrk="1" hangingPunct="1"/>
            <a:r>
              <a:rPr lang="en-GB" sz="2500" dirty="0">
                <a:latin typeface="Calibri" charset="0"/>
              </a:rPr>
              <a:t>Institutional design to secure </a:t>
            </a:r>
            <a:r>
              <a:rPr lang="en-GB" sz="2500" b="1" dirty="0" smtClean="0">
                <a:latin typeface="Calibri" charset="0"/>
              </a:rPr>
              <a:t>integrated, patient-centred </a:t>
            </a:r>
            <a:r>
              <a:rPr lang="en-GB" sz="2500" b="1" dirty="0">
                <a:latin typeface="Calibri" charset="0"/>
              </a:rPr>
              <a:t>care</a:t>
            </a:r>
          </a:p>
          <a:p>
            <a:pPr eaLnBrk="1" hangingPunct="1"/>
            <a:r>
              <a:rPr lang="en-GB" sz="2500" dirty="0">
                <a:latin typeface="Calibri" charset="0"/>
              </a:rPr>
              <a:t>Tackling the </a:t>
            </a:r>
            <a:r>
              <a:rPr lang="en-GB" sz="2500" b="1" dirty="0">
                <a:latin typeface="Calibri" charset="0"/>
              </a:rPr>
              <a:t>social determinants of health</a:t>
            </a:r>
          </a:p>
          <a:p>
            <a:pPr eaLnBrk="1" hangingPunct="1"/>
            <a:r>
              <a:rPr lang="en-GB" sz="2500" dirty="0">
                <a:latin typeface="Calibri" charset="0"/>
              </a:rPr>
              <a:t>Long term care and the ageing population</a:t>
            </a:r>
          </a:p>
          <a:p>
            <a:pPr eaLnBrk="1" hangingPunct="1"/>
            <a:r>
              <a:rPr lang="en-GB" sz="2500" dirty="0">
                <a:latin typeface="Calibri" charset="0"/>
              </a:rPr>
              <a:t>The role of disease </a:t>
            </a:r>
            <a:r>
              <a:rPr lang="en-GB" sz="2500" dirty="0" smtClean="0">
                <a:latin typeface="Calibri" charset="0"/>
              </a:rPr>
              <a:t>management</a:t>
            </a:r>
            <a:endParaRPr lang="en-GB" sz="2500" dirty="0">
              <a:latin typeface="Calibri" charset="0"/>
            </a:endParaRP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4070685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normAutofit/>
          </a:bodyPr>
          <a:lstStyle/>
          <a:p>
            <a:pPr algn="l" eaLnBrk="1" hangingPunct="1"/>
            <a:r>
              <a:rPr lang="en-GB" sz="4000" dirty="0">
                <a:latin typeface="Calibri" charset="0"/>
              </a:rPr>
              <a:t>F</a:t>
            </a:r>
            <a:r>
              <a:rPr lang="en-GB" sz="4000" dirty="0" smtClean="0">
                <a:latin typeface="Calibri" charset="0"/>
              </a:rPr>
              <a:t>undamental policy questions remain</a:t>
            </a:r>
            <a:endParaRPr lang="en-GB" dirty="0">
              <a:latin typeface="Calibri" charset="0"/>
            </a:endParaRPr>
          </a:p>
        </p:txBody>
      </p:sp>
      <p:sp>
        <p:nvSpPr>
          <p:cNvPr id="61442" name="Content Placeholder 2"/>
          <p:cNvSpPr>
            <a:spLocks noGrp="1"/>
          </p:cNvSpPr>
          <p:nvPr>
            <p:ph idx="1"/>
          </p:nvPr>
        </p:nvSpPr>
        <p:spPr/>
        <p:txBody>
          <a:bodyPr/>
          <a:lstStyle/>
          <a:p>
            <a:pPr eaLnBrk="1" hangingPunct="1"/>
            <a:r>
              <a:rPr lang="en-GB">
                <a:latin typeface="Calibri" charset="0"/>
              </a:rPr>
              <a:t>How much should society spend on health care?</a:t>
            </a:r>
          </a:p>
          <a:p>
            <a:pPr eaLnBrk="1" hangingPunct="1"/>
            <a:r>
              <a:rPr lang="en-GB">
                <a:latin typeface="Calibri" charset="0"/>
              </a:rPr>
              <a:t>How should health services be financed?</a:t>
            </a:r>
          </a:p>
          <a:p>
            <a:pPr eaLnBrk="1" hangingPunct="1"/>
            <a:r>
              <a:rPr lang="en-GB">
                <a:latin typeface="Calibri" charset="0"/>
              </a:rPr>
              <a:t>Where should those resources be focused?</a:t>
            </a:r>
          </a:p>
          <a:p>
            <a:pPr eaLnBrk="1" hangingPunct="1"/>
            <a:r>
              <a:rPr lang="en-GB">
                <a:latin typeface="Calibri" charset="0"/>
              </a:rPr>
              <a:t>What are the best approaches to tackling the determinants of ill-health?</a:t>
            </a:r>
          </a:p>
          <a:p>
            <a:pPr eaLnBrk="1" hangingPunct="1"/>
            <a:r>
              <a:rPr lang="en-GB">
                <a:latin typeface="Calibri" charset="0"/>
              </a:rPr>
              <a:t>What is the best way to organize and compensate health care providers?</a:t>
            </a:r>
          </a:p>
          <a:p>
            <a:pPr eaLnBrk="1" hangingPunct="1"/>
            <a:endParaRPr lang="en-GB">
              <a:latin typeface="Calibri" charset="0"/>
            </a:endParaRP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2129393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algn="l" eaLnBrk="1" hangingPunct="1"/>
            <a:r>
              <a:rPr lang="en-GB" dirty="0">
                <a:latin typeface="Calibri" charset="0"/>
              </a:rPr>
              <a:t>Evaluating policy</a:t>
            </a:r>
          </a:p>
        </p:txBody>
      </p:sp>
      <p:sp>
        <p:nvSpPr>
          <p:cNvPr id="69634" name="Rectangle 3"/>
          <p:cNvSpPr>
            <a:spLocks noGrp="1" noChangeArrowheads="1"/>
          </p:cNvSpPr>
          <p:nvPr>
            <p:ph type="body" idx="1"/>
          </p:nvPr>
        </p:nvSpPr>
        <p:spPr/>
        <p:txBody>
          <a:bodyPr/>
          <a:lstStyle/>
          <a:p>
            <a:pPr eaLnBrk="1" hangingPunct="1">
              <a:lnSpc>
                <a:spcPct val="80000"/>
              </a:lnSpc>
            </a:pPr>
            <a:r>
              <a:rPr lang="en-GB" sz="2000">
                <a:latin typeface="Calibri" charset="0"/>
              </a:rPr>
              <a:t>Outcomes in</a:t>
            </a:r>
          </a:p>
          <a:p>
            <a:pPr lvl="1" eaLnBrk="1" hangingPunct="1">
              <a:lnSpc>
                <a:spcPct val="80000"/>
              </a:lnSpc>
            </a:pPr>
            <a:r>
              <a:rPr lang="en-GB" sz="1800">
                <a:latin typeface="Calibri" charset="0"/>
              </a:rPr>
              <a:t>Health</a:t>
            </a:r>
          </a:p>
          <a:p>
            <a:pPr lvl="1" eaLnBrk="1" hangingPunct="1">
              <a:lnSpc>
                <a:spcPct val="80000"/>
              </a:lnSpc>
            </a:pPr>
            <a:r>
              <a:rPr lang="en-GB" sz="1800">
                <a:latin typeface="Calibri" charset="0"/>
              </a:rPr>
              <a:t>Responsiveness</a:t>
            </a:r>
          </a:p>
          <a:p>
            <a:pPr lvl="1" eaLnBrk="1" hangingPunct="1">
              <a:lnSpc>
                <a:spcPct val="80000"/>
              </a:lnSpc>
            </a:pPr>
            <a:r>
              <a:rPr lang="en-GB" sz="1800">
                <a:latin typeface="Calibri" charset="0"/>
              </a:rPr>
              <a:t>Equity</a:t>
            </a:r>
          </a:p>
          <a:p>
            <a:pPr lvl="1" eaLnBrk="1" hangingPunct="1">
              <a:lnSpc>
                <a:spcPct val="80000"/>
              </a:lnSpc>
            </a:pPr>
            <a:r>
              <a:rPr lang="en-GB" sz="1800">
                <a:latin typeface="Calibri" charset="0"/>
              </a:rPr>
              <a:t>Cost-effectiveness</a:t>
            </a:r>
          </a:p>
          <a:p>
            <a:pPr eaLnBrk="1" hangingPunct="1">
              <a:lnSpc>
                <a:spcPct val="80000"/>
              </a:lnSpc>
            </a:pPr>
            <a:r>
              <a:rPr lang="en-GB" sz="2000">
                <a:latin typeface="Calibri" charset="0"/>
              </a:rPr>
              <a:t>Other criteria</a:t>
            </a:r>
          </a:p>
          <a:p>
            <a:pPr lvl="1" eaLnBrk="1" hangingPunct="1">
              <a:lnSpc>
                <a:spcPct val="80000"/>
              </a:lnSpc>
            </a:pPr>
            <a:r>
              <a:rPr lang="en-GB" sz="1800">
                <a:latin typeface="Calibri" charset="0"/>
              </a:rPr>
              <a:t>Side-effects</a:t>
            </a:r>
          </a:p>
          <a:p>
            <a:pPr lvl="1" eaLnBrk="1" hangingPunct="1">
              <a:lnSpc>
                <a:spcPct val="80000"/>
              </a:lnSpc>
            </a:pPr>
            <a:r>
              <a:rPr lang="en-GB" sz="1800">
                <a:latin typeface="Calibri" charset="0"/>
              </a:rPr>
              <a:t>Macroeconomic consequences (e.g. productivity)</a:t>
            </a:r>
          </a:p>
          <a:p>
            <a:pPr lvl="1" eaLnBrk="1" hangingPunct="1">
              <a:lnSpc>
                <a:spcPct val="80000"/>
              </a:lnSpc>
            </a:pPr>
            <a:r>
              <a:rPr lang="en-GB" sz="1800">
                <a:latin typeface="Calibri" charset="0"/>
              </a:rPr>
              <a:t>Sustainability (e.g. labour supply)</a:t>
            </a:r>
          </a:p>
          <a:p>
            <a:pPr lvl="1" eaLnBrk="1" hangingPunct="1">
              <a:lnSpc>
                <a:spcPct val="80000"/>
              </a:lnSpc>
            </a:pPr>
            <a:r>
              <a:rPr lang="en-GB" sz="1800">
                <a:latin typeface="Calibri" charset="0"/>
              </a:rPr>
              <a:t>Political economy</a:t>
            </a:r>
          </a:p>
          <a:p>
            <a:pPr eaLnBrk="1" hangingPunct="1">
              <a:lnSpc>
                <a:spcPct val="80000"/>
              </a:lnSpc>
            </a:pPr>
            <a:r>
              <a:rPr lang="en-GB" sz="2000">
                <a:latin typeface="Calibri" charset="0"/>
              </a:rPr>
              <a:t>Technical challenges</a:t>
            </a:r>
          </a:p>
          <a:p>
            <a:pPr lvl="1" eaLnBrk="1" hangingPunct="1">
              <a:lnSpc>
                <a:spcPct val="80000"/>
              </a:lnSpc>
            </a:pPr>
            <a:r>
              <a:rPr lang="en-GB" sz="1800">
                <a:latin typeface="Calibri" charset="0"/>
              </a:rPr>
              <a:t>Rarely controlled experimentation</a:t>
            </a:r>
          </a:p>
          <a:p>
            <a:pPr lvl="1" eaLnBrk="1" hangingPunct="1">
              <a:lnSpc>
                <a:spcPct val="80000"/>
              </a:lnSpc>
            </a:pPr>
            <a:r>
              <a:rPr lang="en-GB" sz="1800">
                <a:latin typeface="Calibri" charset="0"/>
              </a:rPr>
              <a:t>Data limitations</a:t>
            </a:r>
          </a:p>
          <a:p>
            <a:pPr lvl="1" eaLnBrk="1" hangingPunct="1">
              <a:lnSpc>
                <a:spcPct val="80000"/>
              </a:lnSpc>
            </a:pPr>
            <a:r>
              <a:rPr lang="en-GB" sz="1800">
                <a:latin typeface="Calibri" charset="0"/>
              </a:rPr>
              <a:t>Short time horizon</a:t>
            </a:r>
          </a:p>
          <a:p>
            <a:pPr lvl="1" eaLnBrk="1" hangingPunct="1">
              <a:lnSpc>
                <a:spcPct val="80000"/>
              </a:lnSpc>
            </a:pPr>
            <a:r>
              <a:rPr lang="en-GB" sz="1800">
                <a:latin typeface="Calibri" charset="0"/>
              </a:rPr>
              <a:t>Econometric challenges</a:t>
            </a:r>
          </a:p>
          <a:p>
            <a:pPr lvl="1" eaLnBrk="1" hangingPunct="1">
              <a:lnSpc>
                <a:spcPct val="80000"/>
              </a:lnSpc>
            </a:pPr>
            <a:r>
              <a:rPr lang="en-GB" sz="1800">
                <a:latin typeface="Calibri" charset="0"/>
              </a:rPr>
              <a:t>Political resistance to evaluation</a:t>
            </a:r>
          </a:p>
          <a:p>
            <a:pPr eaLnBrk="1" hangingPunct="1">
              <a:lnSpc>
                <a:spcPct val="80000"/>
              </a:lnSpc>
            </a:pPr>
            <a:endParaRPr lang="en-GB" sz="2000">
              <a:latin typeface="Calibri" charset="0"/>
            </a:endParaRPr>
          </a:p>
          <a:p>
            <a:pPr eaLnBrk="1" hangingPunct="1">
              <a:lnSpc>
                <a:spcPct val="80000"/>
              </a:lnSpc>
            </a:pPr>
            <a:endParaRPr lang="en-GB" sz="2000">
              <a:latin typeface="Calibri" charset="0"/>
            </a:endParaRPr>
          </a:p>
          <a:p>
            <a:pPr eaLnBrk="1" hangingPunct="1">
              <a:lnSpc>
                <a:spcPct val="80000"/>
              </a:lnSpc>
            </a:pPr>
            <a:endParaRPr lang="en-GB" sz="2000">
              <a:latin typeface="Calibri" charset="0"/>
            </a:endParaRP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664961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381000"/>
            <a:ext cx="7772400" cy="914400"/>
          </a:xfrm>
        </p:spPr>
        <p:txBody>
          <a:bodyPr>
            <a:normAutofit/>
          </a:bodyPr>
          <a:lstStyle/>
          <a:p>
            <a:r>
              <a:rPr lang="en-US" dirty="0"/>
              <a:t>Research </a:t>
            </a:r>
            <a:r>
              <a:rPr lang="en-US" dirty="0" smtClean="0"/>
              <a:t>&amp; Policy </a:t>
            </a:r>
            <a:r>
              <a:rPr lang="en-US" dirty="0"/>
              <a:t>Development</a:t>
            </a:r>
          </a:p>
        </p:txBody>
      </p:sp>
      <p:sp>
        <p:nvSpPr>
          <p:cNvPr id="40963" name="Rectangle 3"/>
          <p:cNvSpPr>
            <a:spLocks noGrp="1" noChangeArrowheads="1"/>
          </p:cNvSpPr>
          <p:nvPr>
            <p:ph type="body" idx="1"/>
          </p:nvPr>
        </p:nvSpPr>
        <p:spPr>
          <a:xfrm>
            <a:off x="309458" y="1436502"/>
            <a:ext cx="8458200" cy="5030539"/>
          </a:xfrm>
        </p:spPr>
        <p:txBody>
          <a:bodyPr>
            <a:normAutofit fontScale="92500" lnSpcReduction="20000"/>
          </a:bodyPr>
          <a:lstStyle/>
          <a:p>
            <a:r>
              <a:rPr lang="en-US" dirty="0">
                <a:solidFill>
                  <a:srgbClr val="000000"/>
                </a:solidFill>
              </a:rPr>
              <a:t>The research community influences policymaking through</a:t>
            </a:r>
            <a:r>
              <a:rPr lang="en-US" dirty="0" smtClean="0">
                <a:solidFill>
                  <a:srgbClr val="000000"/>
                </a:solidFill>
              </a:rPr>
              <a:t>:</a:t>
            </a:r>
          </a:p>
          <a:p>
            <a:endParaRPr lang="en-US" dirty="0">
              <a:solidFill>
                <a:srgbClr val="000000"/>
              </a:solidFill>
            </a:endParaRPr>
          </a:p>
          <a:p>
            <a:pPr lvl="1"/>
            <a:r>
              <a:rPr lang="en-US" dirty="0">
                <a:solidFill>
                  <a:srgbClr val="000000"/>
                </a:solidFill>
              </a:rPr>
              <a:t>Documentation</a:t>
            </a:r>
          </a:p>
          <a:p>
            <a:pPr lvl="2"/>
            <a:r>
              <a:rPr lang="en-US" dirty="0">
                <a:solidFill>
                  <a:srgbClr val="000000"/>
                </a:solidFill>
              </a:rPr>
              <a:t>Gathering, cataloging, </a:t>
            </a:r>
            <a:r>
              <a:rPr lang="en-US" dirty="0" smtClean="0">
                <a:solidFill>
                  <a:srgbClr val="000000"/>
                </a:solidFill>
              </a:rPr>
              <a:t>correlating</a:t>
            </a:r>
            <a:endParaRPr lang="en-US" dirty="0">
              <a:solidFill>
                <a:srgbClr val="000000"/>
              </a:solidFill>
            </a:endParaRPr>
          </a:p>
          <a:p>
            <a:pPr lvl="1"/>
            <a:r>
              <a:rPr lang="en-US" dirty="0">
                <a:solidFill>
                  <a:srgbClr val="000000"/>
                </a:solidFill>
              </a:rPr>
              <a:t>Analysis</a:t>
            </a:r>
          </a:p>
          <a:p>
            <a:pPr lvl="2"/>
            <a:r>
              <a:rPr lang="en-US" dirty="0">
                <a:solidFill>
                  <a:srgbClr val="000000"/>
                </a:solidFill>
              </a:rPr>
              <a:t>Feasibility, efficacy, practicality of an </a:t>
            </a:r>
            <a:r>
              <a:rPr lang="en-US" dirty="0" smtClean="0">
                <a:solidFill>
                  <a:srgbClr val="000000"/>
                </a:solidFill>
              </a:rPr>
              <a:t>intervention</a:t>
            </a:r>
            <a:endParaRPr lang="en-US" dirty="0">
              <a:solidFill>
                <a:srgbClr val="000000"/>
              </a:solidFill>
            </a:endParaRPr>
          </a:p>
          <a:p>
            <a:pPr lvl="1"/>
            <a:r>
              <a:rPr lang="en-US" dirty="0">
                <a:solidFill>
                  <a:srgbClr val="000000"/>
                </a:solidFill>
              </a:rPr>
              <a:t>Prescription</a:t>
            </a:r>
          </a:p>
          <a:p>
            <a:pPr lvl="2"/>
            <a:r>
              <a:rPr lang="en-US" dirty="0">
                <a:solidFill>
                  <a:srgbClr val="000000"/>
                </a:solidFill>
              </a:rPr>
              <a:t>Research that shows a course of </a:t>
            </a:r>
            <a:r>
              <a:rPr lang="en-US" dirty="0" smtClean="0">
                <a:solidFill>
                  <a:srgbClr val="000000"/>
                </a:solidFill>
              </a:rPr>
              <a:t>action</a:t>
            </a:r>
          </a:p>
          <a:p>
            <a:pPr lvl="2"/>
            <a:endParaRPr lang="en-US" dirty="0" smtClean="0">
              <a:solidFill>
                <a:srgbClr val="000000"/>
              </a:solidFill>
            </a:endParaRPr>
          </a:p>
          <a:p>
            <a:r>
              <a:rPr lang="en-US" dirty="0" smtClean="0">
                <a:solidFill>
                  <a:srgbClr val="000000"/>
                </a:solidFill>
              </a:rPr>
              <a:t>Use of technical evidence during policy formulation – evidence-</a:t>
            </a:r>
            <a:r>
              <a:rPr lang="en-US" b="1" dirty="0" smtClean="0">
                <a:solidFill>
                  <a:srgbClr val="000000"/>
                </a:solidFill>
              </a:rPr>
              <a:t>based</a:t>
            </a:r>
            <a:r>
              <a:rPr lang="en-US" dirty="0" smtClean="0">
                <a:solidFill>
                  <a:srgbClr val="000000"/>
                </a:solidFill>
              </a:rPr>
              <a:t> policy making </a:t>
            </a:r>
            <a:r>
              <a:rPr lang="en-US" dirty="0" err="1" smtClean="0">
                <a:solidFill>
                  <a:srgbClr val="000000"/>
                </a:solidFill>
              </a:rPr>
              <a:t>vs</a:t>
            </a:r>
            <a:r>
              <a:rPr lang="en-US" dirty="0" smtClean="0">
                <a:solidFill>
                  <a:srgbClr val="000000"/>
                </a:solidFill>
              </a:rPr>
              <a:t> evidence-</a:t>
            </a:r>
            <a:r>
              <a:rPr lang="en-US" b="1" dirty="0" smtClean="0">
                <a:solidFill>
                  <a:srgbClr val="000000"/>
                </a:solidFill>
              </a:rPr>
              <a:t>informed</a:t>
            </a:r>
            <a:r>
              <a:rPr lang="en-US" dirty="0" smtClean="0">
                <a:solidFill>
                  <a:srgbClr val="000000"/>
                </a:solidFill>
              </a:rPr>
              <a:t> policy making</a:t>
            </a:r>
            <a:endParaRPr lang="en-US" dirty="0">
              <a:solidFill>
                <a:srgbClr val="000000"/>
              </a:solidFill>
            </a:endParaRP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3794608232"/>
      </p:ext>
    </p:extLst>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42776" y="1409533"/>
            <a:ext cx="7810789" cy="4501793"/>
            <a:chOff x="250825" y="1268413"/>
            <a:chExt cx="8424863" cy="4897437"/>
          </a:xfrm>
        </p:grpSpPr>
        <p:sp>
          <p:nvSpPr>
            <p:cNvPr id="6147" name="Oval 3"/>
            <p:cNvSpPr>
              <a:spLocks noChangeArrowheads="1"/>
            </p:cNvSpPr>
            <p:nvPr/>
          </p:nvSpPr>
          <p:spPr bwMode="auto">
            <a:xfrm>
              <a:off x="914400" y="2133600"/>
              <a:ext cx="4267200" cy="2590800"/>
            </a:xfrm>
            <a:prstGeom prst="ellipse">
              <a:avLst/>
            </a:prstGeom>
            <a:noFill/>
            <a:ln w="9525">
              <a:solidFill>
                <a:schemeClr val="bg2">
                  <a:lumMod val="25000"/>
                </a:schemeClr>
              </a:solidFill>
              <a:prstDash val="dash"/>
              <a:round/>
              <a:headEnd/>
              <a:tailEnd/>
            </a:ln>
            <a:effectLst/>
          </p:spPr>
          <p:txBody>
            <a:bodyPr wrap="none" anchor="ctr"/>
            <a:lstStyle/>
            <a:p>
              <a:pPr>
                <a:defRPr/>
              </a:pPr>
              <a:endParaRPr lang="en-ZA"/>
            </a:p>
          </p:txBody>
        </p:sp>
        <p:sp>
          <p:nvSpPr>
            <p:cNvPr id="6148" name="Oval 4"/>
            <p:cNvSpPr>
              <a:spLocks noChangeArrowheads="1"/>
            </p:cNvSpPr>
            <p:nvPr/>
          </p:nvSpPr>
          <p:spPr bwMode="auto">
            <a:xfrm>
              <a:off x="3635375" y="2095500"/>
              <a:ext cx="3984625" cy="2667000"/>
            </a:xfrm>
            <a:prstGeom prst="ellipse">
              <a:avLst/>
            </a:prstGeom>
            <a:noFill/>
            <a:ln w="9525">
              <a:solidFill>
                <a:schemeClr val="bg2">
                  <a:lumMod val="25000"/>
                </a:schemeClr>
              </a:solidFill>
              <a:prstDash val="dash"/>
              <a:round/>
              <a:headEnd/>
              <a:tailEnd/>
            </a:ln>
            <a:effectLst/>
          </p:spPr>
          <p:txBody>
            <a:bodyPr wrap="none" anchor="ctr"/>
            <a:lstStyle/>
            <a:p>
              <a:pPr>
                <a:defRPr/>
              </a:pPr>
              <a:endParaRPr lang="en-ZA"/>
            </a:p>
          </p:txBody>
        </p:sp>
        <p:sp>
          <p:nvSpPr>
            <p:cNvPr id="12292" name="Text Box 6"/>
            <p:cNvSpPr txBox="1">
              <a:spLocks noChangeArrowheads="1"/>
            </p:cNvSpPr>
            <p:nvPr/>
          </p:nvSpPr>
          <p:spPr bwMode="auto">
            <a:xfrm>
              <a:off x="5775607" y="2379851"/>
              <a:ext cx="2286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eaLnBrk="1" hangingPunct="1">
                <a:spcBef>
                  <a:spcPct val="50000"/>
                </a:spcBef>
              </a:pPr>
              <a:r>
                <a:rPr lang="en-US" sz="1600" b="1" u="sng" dirty="0">
                  <a:latin typeface="Arial" charset="0"/>
                </a:rPr>
                <a:t>Health Policy:</a:t>
              </a:r>
            </a:p>
            <a:p>
              <a:pPr algn="r" eaLnBrk="1" hangingPunct="1">
                <a:spcBef>
                  <a:spcPct val="50000"/>
                </a:spcBef>
              </a:pPr>
              <a:r>
                <a:rPr lang="en-US" sz="1600" dirty="0">
                  <a:latin typeface="Arial" charset="0"/>
                </a:rPr>
                <a:t>Content &amp; Instruments</a:t>
              </a:r>
            </a:p>
            <a:p>
              <a:pPr algn="r" eaLnBrk="1" hangingPunct="1">
                <a:spcBef>
                  <a:spcPct val="50000"/>
                </a:spcBef>
              </a:pPr>
              <a:r>
                <a:rPr lang="en-US" sz="1600" dirty="0">
                  <a:latin typeface="Arial" charset="0"/>
                </a:rPr>
                <a:t>Actors, Power &amp; Politics</a:t>
              </a:r>
              <a:endParaRPr lang="en-US" sz="1600" dirty="0"/>
            </a:p>
            <a:p>
              <a:pPr algn="r" eaLnBrk="1" hangingPunct="1">
                <a:spcBef>
                  <a:spcPct val="50000"/>
                </a:spcBef>
              </a:pPr>
              <a:r>
                <a:rPr lang="en-US" sz="1600" dirty="0">
                  <a:latin typeface="Arial" charset="0"/>
                  <a:cs typeface="Arial" charset="0"/>
                </a:rPr>
                <a:t>Institutions, Interests &amp; Ideas</a:t>
              </a:r>
              <a:endParaRPr lang="en-GB" sz="1600" dirty="0">
                <a:latin typeface="Arial" charset="0"/>
                <a:cs typeface="Arial" charset="0"/>
              </a:endParaRPr>
            </a:p>
          </p:txBody>
        </p:sp>
        <p:sp>
          <p:nvSpPr>
            <p:cNvPr id="12293" name="Text Box 7"/>
            <p:cNvSpPr txBox="1">
              <a:spLocks noChangeArrowheads="1"/>
            </p:cNvSpPr>
            <p:nvPr/>
          </p:nvSpPr>
          <p:spPr bwMode="auto">
            <a:xfrm>
              <a:off x="1021437" y="2217403"/>
              <a:ext cx="256675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spcBef>
                  <a:spcPct val="50000"/>
                </a:spcBef>
              </a:pPr>
              <a:r>
                <a:rPr lang="en-US" sz="1600" b="1" u="sng" dirty="0">
                  <a:latin typeface="Arial" charset="0"/>
                </a:rPr>
                <a:t>Health Systems:</a:t>
              </a:r>
            </a:p>
            <a:p>
              <a:pPr eaLnBrk="1" hangingPunct="1">
                <a:spcBef>
                  <a:spcPct val="50000"/>
                </a:spcBef>
              </a:pPr>
              <a:r>
                <a:rPr lang="en-US" sz="1600" u="sng" dirty="0">
                  <a:latin typeface="Arial" charset="0"/>
                </a:rPr>
                <a:t>Hardware</a:t>
              </a:r>
              <a:r>
                <a:rPr lang="en-US" sz="1600" dirty="0">
                  <a:latin typeface="Arial" charset="0"/>
                </a:rPr>
                <a:t>: </a:t>
              </a:r>
              <a:r>
                <a:rPr lang="en-US" sz="1600" dirty="0" smtClean="0">
                  <a:latin typeface="Arial" charset="0"/>
                </a:rPr>
                <a:t>    Organization;     Financing;        Equipment;      Information/data</a:t>
              </a:r>
              <a:endParaRPr lang="en-US" sz="1600" dirty="0">
                <a:latin typeface="Arial" charset="0"/>
              </a:endParaRPr>
            </a:p>
            <a:p>
              <a:pPr eaLnBrk="1" hangingPunct="1">
                <a:spcBef>
                  <a:spcPct val="50000"/>
                </a:spcBef>
              </a:pPr>
              <a:r>
                <a:rPr lang="en-US" sz="1600" u="sng" dirty="0">
                  <a:latin typeface="Arial" charset="0"/>
                </a:rPr>
                <a:t>Software</a:t>
              </a:r>
              <a:r>
                <a:rPr lang="en-US" sz="1600" dirty="0" smtClean="0">
                  <a:latin typeface="Arial" charset="0"/>
                </a:rPr>
                <a:t>:                  Actors </a:t>
              </a:r>
              <a:r>
                <a:rPr lang="en-US" sz="1600" dirty="0">
                  <a:latin typeface="Arial" charset="0"/>
                </a:rPr>
                <a:t>&amp; Relationships; </a:t>
              </a:r>
              <a:r>
                <a:rPr lang="en-US" sz="1600" dirty="0" smtClean="0">
                  <a:latin typeface="Arial" charset="0"/>
                </a:rPr>
                <a:t>Norms &amp; Values</a:t>
              </a:r>
              <a:r>
                <a:rPr lang="en-US" sz="1600" dirty="0">
                  <a:latin typeface="Arial" charset="0"/>
                </a:rPr>
                <a:t>; </a:t>
              </a:r>
              <a:r>
                <a:rPr lang="en-US" sz="1600" dirty="0" smtClean="0">
                  <a:latin typeface="Arial" charset="0"/>
                </a:rPr>
                <a:t>Institutions (“rules of the game”)</a:t>
              </a:r>
              <a:endParaRPr lang="en-GB" sz="1600" dirty="0">
                <a:latin typeface="Arial" charset="0"/>
              </a:endParaRPr>
            </a:p>
          </p:txBody>
        </p:sp>
        <p:sp>
          <p:nvSpPr>
            <p:cNvPr id="12294" name="Text Box 8"/>
            <p:cNvSpPr txBox="1">
              <a:spLocks noChangeArrowheads="1"/>
            </p:cNvSpPr>
            <p:nvPr/>
          </p:nvSpPr>
          <p:spPr bwMode="auto">
            <a:xfrm>
              <a:off x="3059113" y="2852738"/>
              <a:ext cx="2743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spcBef>
                  <a:spcPct val="50000"/>
                </a:spcBef>
              </a:pPr>
              <a:r>
                <a:rPr lang="en-US" sz="2000" b="1" i="1"/>
                <a:t>Policy Change </a:t>
              </a:r>
            </a:p>
            <a:p>
              <a:pPr algn="ctr" eaLnBrk="1" hangingPunct="1">
                <a:spcBef>
                  <a:spcPct val="50000"/>
                </a:spcBef>
              </a:pPr>
              <a:r>
                <a:rPr lang="en-US" sz="2000" b="1" i="1"/>
                <a:t>&amp;</a:t>
              </a:r>
            </a:p>
            <a:p>
              <a:pPr algn="ctr" eaLnBrk="1" hangingPunct="1">
                <a:spcBef>
                  <a:spcPct val="50000"/>
                </a:spcBef>
              </a:pPr>
              <a:r>
                <a:rPr lang="en-US" sz="2000" b="1" i="1"/>
                <a:t>Health System Development</a:t>
              </a:r>
            </a:p>
          </p:txBody>
        </p:sp>
        <p:sp>
          <p:nvSpPr>
            <p:cNvPr id="9" name="Oval 8"/>
            <p:cNvSpPr/>
            <p:nvPr/>
          </p:nvSpPr>
          <p:spPr>
            <a:xfrm>
              <a:off x="250825" y="1268413"/>
              <a:ext cx="8424863" cy="4897437"/>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2296" name="TextBox 9"/>
            <p:cNvSpPr txBox="1">
              <a:spLocks noChangeArrowheads="1"/>
            </p:cNvSpPr>
            <p:nvPr/>
          </p:nvSpPr>
          <p:spPr bwMode="auto">
            <a:xfrm>
              <a:off x="5130614" y="1302529"/>
              <a:ext cx="3338587" cy="40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n-ZA" b="1" dirty="0">
                  <a:latin typeface="Arial" charset="0"/>
                  <a:cs typeface="Arial" charset="0"/>
                </a:rPr>
                <a:t>Global &amp; National forces</a:t>
              </a:r>
            </a:p>
          </p:txBody>
        </p:sp>
      </p:grpSp>
      <p:pic>
        <p:nvPicPr>
          <p:cNvPr id="11" name="Picture 10"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
        <p:nvSpPr>
          <p:cNvPr id="14" name="Rectangle 13"/>
          <p:cNvSpPr/>
          <p:nvPr/>
        </p:nvSpPr>
        <p:spPr>
          <a:xfrm>
            <a:off x="315533" y="121008"/>
            <a:ext cx="6024728" cy="1200329"/>
          </a:xfrm>
          <a:prstGeom prst="rect">
            <a:avLst/>
          </a:prstGeom>
        </p:spPr>
        <p:txBody>
          <a:bodyPr wrap="square">
            <a:spAutoFit/>
          </a:bodyPr>
          <a:lstStyle/>
          <a:p>
            <a:r>
              <a:rPr lang="en-GB" sz="3600" dirty="0" smtClean="0">
                <a:latin typeface="Calibri"/>
                <a:cs typeface="Calibri"/>
              </a:rPr>
              <a:t>Schematic illustrating health system </a:t>
            </a:r>
            <a:r>
              <a:rPr lang="en-GB" sz="3600" b="1" dirty="0" smtClean="0">
                <a:latin typeface="Calibri"/>
                <a:cs typeface="Calibri"/>
              </a:rPr>
              <a:t>structure/components</a:t>
            </a:r>
            <a:endParaRPr lang="en-US" sz="3600" b="1" dirty="0">
              <a:latin typeface="Calibri"/>
              <a:cs typeface="Calibri"/>
            </a:endParaRPr>
          </a:p>
        </p:txBody>
      </p:sp>
      <p:sp>
        <p:nvSpPr>
          <p:cNvPr id="2" name="Rectangle 1"/>
          <p:cNvSpPr/>
          <p:nvPr/>
        </p:nvSpPr>
        <p:spPr>
          <a:xfrm>
            <a:off x="188134" y="6107150"/>
            <a:ext cx="8779495" cy="646331"/>
          </a:xfrm>
          <a:prstGeom prst="rect">
            <a:avLst/>
          </a:prstGeom>
          <a:ln>
            <a:solidFill>
              <a:schemeClr val="accent1"/>
            </a:solidFill>
          </a:ln>
        </p:spPr>
        <p:txBody>
          <a:bodyPr wrap="square">
            <a:spAutoFit/>
          </a:bodyPr>
          <a:lstStyle/>
          <a:p>
            <a:pPr algn="ctr"/>
            <a:r>
              <a:rPr lang="en-GB" dirty="0"/>
              <a:t>The hardware and software are often tied together to create a sum that is greater than its parts – </a:t>
            </a:r>
            <a:r>
              <a:rPr lang="en-GB" dirty="0" err="1"/>
              <a:t>ie</a:t>
            </a:r>
            <a:r>
              <a:rPr lang="en-GB" dirty="0"/>
              <a:t> the health system </a:t>
            </a:r>
            <a:r>
              <a:rPr lang="en-GB" dirty="0" smtClean="0"/>
              <a:t>itself, with emergent properties – intended or unintended . </a:t>
            </a:r>
            <a:endParaRPr lang="en-US" dirty="0"/>
          </a:p>
        </p:txBody>
      </p:sp>
    </p:spTree>
    <p:extLst>
      <p:ext uri="{BB962C8B-B14F-4D97-AF65-F5344CB8AC3E}">
        <p14:creationId xmlns:p14="http://schemas.microsoft.com/office/powerpoint/2010/main" val="3682609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683" y="607771"/>
            <a:ext cx="7543800" cy="638175"/>
          </a:xfrm>
        </p:spPr>
        <p:txBody>
          <a:bodyPr>
            <a:normAutofit fontScale="90000"/>
          </a:bodyPr>
          <a:lstStyle/>
          <a:p>
            <a:pPr algn="l"/>
            <a:r>
              <a:rPr lang="en-US" dirty="0" smtClean="0"/>
              <a:t>Use of evidence</a:t>
            </a:r>
            <a:endParaRPr lang="en-US" dirty="0"/>
          </a:p>
        </p:txBody>
      </p:sp>
      <p:sp>
        <p:nvSpPr>
          <p:cNvPr id="6" name="Text Placeholder 5"/>
          <p:cNvSpPr>
            <a:spLocks noGrp="1"/>
          </p:cNvSpPr>
          <p:nvPr>
            <p:ph type="body" sz="half" idx="1"/>
          </p:nvPr>
        </p:nvSpPr>
        <p:spPr>
          <a:xfrm>
            <a:off x="273683" y="1247775"/>
            <a:ext cx="8546896" cy="6026266"/>
          </a:xfrm>
          <a:prstGeom prst="rect">
            <a:avLst/>
          </a:prstGeom>
        </p:spPr>
        <p:txBody>
          <a:bodyPr wrap="square">
            <a:spAutoFit/>
          </a:bodyPr>
          <a:lstStyle/>
          <a:p>
            <a:pPr marL="400050" lvl="1" indent="0">
              <a:buNone/>
            </a:pPr>
            <a:r>
              <a:rPr lang="en-US" dirty="0" err="1" smtClean="0"/>
              <a:t>Eg</a:t>
            </a:r>
            <a:r>
              <a:rPr lang="en-US" dirty="0" smtClean="0"/>
              <a:t>. Thailand:</a:t>
            </a:r>
          </a:p>
          <a:p>
            <a:pPr marL="400050" lvl="1" indent="0">
              <a:buNone/>
            </a:pPr>
            <a:r>
              <a:rPr lang="en-US" dirty="0" smtClean="0"/>
              <a:t>Designing, adopting &amp; implementing policy of universal health insurance coverage relied on national capacity for health policy analysis and research on health systems, to guide and support the political decisions that were involved</a:t>
            </a:r>
          </a:p>
          <a:p>
            <a:pPr marL="400050" lvl="1" indent="0">
              <a:buNone/>
            </a:pPr>
            <a:r>
              <a:rPr lang="en-US" dirty="0" smtClean="0"/>
              <a:t>Policy </a:t>
            </a:r>
            <a:r>
              <a:rPr lang="en-US" dirty="0"/>
              <a:t>change was brought about after </a:t>
            </a:r>
            <a:r>
              <a:rPr lang="en-US" dirty="0" smtClean="0"/>
              <a:t>commissioning </a:t>
            </a:r>
            <a:r>
              <a:rPr lang="en-US" dirty="0"/>
              <a:t>policy studies and publicly disseminating results regarding the feasibility of universal coverage. Also influential were social and political advocates who worked closely with policy researchers to ensure that the policy changes were guided by evidence. </a:t>
            </a:r>
            <a:endParaRPr lang="en-US" dirty="0" smtClean="0"/>
          </a:p>
          <a:p>
            <a:endParaRPr lang="en-US" dirty="0"/>
          </a:p>
        </p:txBody>
      </p:sp>
      <p:pic>
        <p:nvPicPr>
          <p:cNvPr id="7" name="Picture 6"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3250310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5273" y="318632"/>
            <a:ext cx="8313705" cy="6494085"/>
          </a:xfrm>
          <a:prstGeom prst="rect">
            <a:avLst/>
          </a:prstGeom>
        </p:spPr>
        <p:txBody>
          <a:bodyPr wrap="square">
            <a:spAutoFit/>
          </a:bodyPr>
          <a:lstStyle/>
          <a:p>
            <a:endParaRPr lang="en-US" sz="3000" baseline="30000" dirty="0" smtClean="0"/>
          </a:p>
          <a:p>
            <a:r>
              <a:rPr lang="en-US" sz="3200" dirty="0"/>
              <a:t>the complex forces of power and process that underpin change. </a:t>
            </a:r>
            <a:endParaRPr lang="en-US" sz="3200" dirty="0" smtClean="0"/>
          </a:p>
          <a:p>
            <a:endParaRPr lang="en-US" sz="3200" dirty="0" smtClean="0"/>
          </a:p>
          <a:p>
            <a:r>
              <a:rPr lang="en-US" sz="3000" baseline="30000" dirty="0" smtClean="0"/>
              <a:t>a </a:t>
            </a:r>
            <a:r>
              <a:rPr lang="en-US" sz="3000" baseline="30000" dirty="0"/>
              <a:t>number of key factors are identified as having helped maternal mortality emerge on the political agenda:</a:t>
            </a:r>
          </a:p>
          <a:p>
            <a:r>
              <a:rPr lang="en-US" sz="3000" baseline="30000" dirty="0"/>
              <a:t>• International agency priorities, resources and medical technologies are critical but advances in maternal mortality is a national political challenge.</a:t>
            </a:r>
          </a:p>
          <a:p>
            <a:r>
              <a:rPr lang="en-US" sz="3000" baseline="30000" dirty="0"/>
              <a:t>• Local context matters and generating will is not a formulaic process.</a:t>
            </a:r>
          </a:p>
          <a:p>
            <a:r>
              <a:rPr lang="en-US" sz="3000" baseline="30000" dirty="0"/>
              <a:t>• Advocates are more likely to be effective in moving political elites to action if they:</a:t>
            </a:r>
          </a:p>
          <a:p>
            <a:r>
              <a:rPr lang="en-US" sz="3000" baseline="30000" dirty="0"/>
              <a:t>a) </a:t>
            </a:r>
            <a:r>
              <a:rPr lang="en-US" sz="3000" baseline="30000" dirty="0" smtClean="0"/>
              <a:t>Coalesce and form a cohesive policy community</a:t>
            </a:r>
            <a:r>
              <a:rPr lang="en-US" sz="3000" baseline="30000" dirty="0"/>
              <a:t>;</a:t>
            </a:r>
          </a:p>
          <a:p>
            <a:r>
              <a:rPr lang="en-US" sz="3000" baseline="30000" dirty="0"/>
              <a:t>b) </a:t>
            </a:r>
            <a:r>
              <a:rPr lang="en-US" sz="3000" baseline="30000" dirty="0" smtClean="0"/>
              <a:t>Bring into their community well connected and influential political</a:t>
            </a:r>
            <a:endParaRPr lang="en-US" sz="3000" baseline="30000" dirty="0"/>
          </a:p>
          <a:p>
            <a:r>
              <a:rPr lang="en-US" sz="3000" baseline="30000" dirty="0"/>
              <a:t>entrepreneurs (individuals have been critical in </a:t>
            </a:r>
            <a:r>
              <a:rPr lang="en-US" sz="3000" baseline="30000" dirty="0" err="1"/>
              <a:t>mobilising</a:t>
            </a:r>
            <a:r>
              <a:rPr lang="en-US" sz="3000" baseline="30000" dirty="0"/>
              <a:t> government</a:t>
            </a:r>
          </a:p>
          <a:p>
            <a:r>
              <a:rPr lang="en-US" sz="3000" baseline="30000" dirty="0"/>
              <a:t>policy action in Indonesia and Honduras);</a:t>
            </a:r>
          </a:p>
          <a:p>
            <a:r>
              <a:rPr lang="en-US" sz="3000" baseline="30000" dirty="0"/>
              <a:t>c) </a:t>
            </a:r>
            <a:r>
              <a:rPr lang="en-US" sz="3000" baseline="30000" dirty="0" smtClean="0"/>
              <a:t>Develop credible indicators to show policy</a:t>
            </a:r>
            <a:r>
              <a:rPr lang="en-US" sz="3000" baseline="30000" dirty="0"/>
              <a:t>-</a:t>
            </a:r>
            <a:r>
              <a:rPr lang="en-US" sz="3000" baseline="30000" dirty="0" smtClean="0"/>
              <a:t>makers the extent of the problem</a:t>
            </a:r>
            <a:r>
              <a:rPr lang="en-US" sz="3000" baseline="30000" dirty="0"/>
              <a:t>;</a:t>
            </a:r>
          </a:p>
          <a:p>
            <a:r>
              <a:rPr lang="en-US" sz="3000" baseline="30000" dirty="0"/>
              <a:t>d) </a:t>
            </a:r>
            <a:r>
              <a:rPr lang="en-US" sz="3000" baseline="30000" dirty="0" err="1" smtClean="0"/>
              <a:t>Organise</a:t>
            </a:r>
            <a:r>
              <a:rPr lang="en-US" sz="3000" baseline="30000" dirty="0" smtClean="0"/>
              <a:t> large scale focusing events to </a:t>
            </a:r>
            <a:r>
              <a:rPr lang="en-US" sz="3000" baseline="30000" dirty="0" err="1" smtClean="0"/>
              <a:t>galvanise</a:t>
            </a:r>
            <a:r>
              <a:rPr lang="en-US" sz="3000" baseline="30000" dirty="0" smtClean="0"/>
              <a:t> support for the issue; and</a:t>
            </a:r>
            <a:endParaRPr lang="en-US" sz="3000" baseline="30000" dirty="0"/>
          </a:p>
          <a:p>
            <a:r>
              <a:rPr lang="en-US" sz="3000" baseline="30000" dirty="0"/>
              <a:t>e) </a:t>
            </a:r>
            <a:r>
              <a:rPr lang="en-US" sz="3000" baseline="30000" dirty="0" smtClean="0"/>
              <a:t>Present clear policy alternatives to show the problem can be dealt with</a:t>
            </a:r>
            <a:endParaRPr lang="en-US" sz="3000" dirty="0"/>
          </a:p>
        </p:txBody>
      </p:sp>
      <p:pic>
        <p:nvPicPr>
          <p:cNvPr id="6" name="Picture 5"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4178957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1-10 at 18.59.02.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50" b="1124"/>
          <a:stretch/>
        </p:blipFill>
        <p:spPr>
          <a:xfrm>
            <a:off x="457200" y="1283934"/>
            <a:ext cx="8229600" cy="5108122"/>
          </a:xfrm>
        </p:spPr>
      </p:pic>
      <p:pic>
        <p:nvPicPr>
          <p:cNvPr id="5" name="Picture 4" descr="logo_imperial_college_lond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4121824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1-10 at 18.55.09.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09" b="-937"/>
          <a:stretch/>
        </p:blipFill>
        <p:spPr>
          <a:xfrm>
            <a:off x="457200" y="911180"/>
            <a:ext cx="8229600" cy="5946820"/>
          </a:xfrm>
        </p:spPr>
      </p:pic>
      <p:pic>
        <p:nvPicPr>
          <p:cNvPr id="5" name="Picture 4"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4163746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298155"/>
            <a:ext cx="6716871" cy="1143000"/>
          </a:xfrm>
        </p:spPr>
        <p:txBody>
          <a:bodyPr>
            <a:normAutofit fontScale="90000"/>
          </a:bodyPr>
          <a:lstStyle/>
          <a:p>
            <a:pPr algn="l" eaLnBrk="1" hangingPunct="1"/>
            <a:r>
              <a:rPr lang="en-GB" sz="2800" dirty="0">
                <a:latin typeface="Calibri" charset="0"/>
              </a:rPr>
              <a:t>Health policy covers </a:t>
            </a:r>
            <a:r>
              <a:rPr lang="en-GB" sz="2800" dirty="0" smtClean="0">
                <a:latin typeface="Calibri" charset="0"/>
              </a:rPr>
              <a:t>wide </a:t>
            </a:r>
            <a:r>
              <a:rPr lang="en-GB" sz="2800" dirty="0">
                <a:latin typeface="Calibri" charset="0"/>
              </a:rPr>
              <a:t>domain, but </a:t>
            </a:r>
            <a:r>
              <a:rPr lang="en-GB" sz="2800" dirty="0" smtClean="0">
                <a:latin typeface="Calibri" charset="0"/>
              </a:rPr>
              <a:t>the most </a:t>
            </a:r>
            <a:r>
              <a:rPr lang="en-GB" sz="2800" dirty="0">
                <a:latin typeface="Calibri" charset="0"/>
              </a:rPr>
              <a:t>important levers will be in the following areas</a:t>
            </a:r>
          </a:p>
        </p:txBody>
      </p:sp>
      <p:sp>
        <p:nvSpPr>
          <p:cNvPr id="58370" name="Content Placeholder 2"/>
          <p:cNvSpPr>
            <a:spLocks noGrp="1"/>
          </p:cNvSpPr>
          <p:nvPr>
            <p:ph idx="1"/>
          </p:nvPr>
        </p:nvSpPr>
        <p:spPr>
          <a:xfrm>
            <a:off x="457199" y="1600200"/>
            <a:ext cx="8533473" cy="5257800"/>
          </a:xfrm>
        </p:spPr>
        <p:txBody>
          <a:bodyPr>
            <a:normAutofit fontScale="77500" lnSpcReduction="20000"/>
          </a:bodyPr>
          <a:lstStyle/>
          <a:p>
            <a:pPr eaLnBrk="1" hangingPunct="1"/>
            <a:r>
              <a:rPr lang="en-GB" sz="2500" b="1" dirty="0">
                <a:latin typeface="Calibri" charset="0"/>
              </a:rPr>
              <a:t>Institutional design:</a:t>
            </a:r>
            <a:r>
              <a:rPr lang="en-GB" sz="2500" dirty="0">
                <a:latin typeface="Calibri" charset="0"/>
              </a:rPr>
              <a:t> choices about the types of entities that comprise the health system, including purchasers (such as local governments, social insurers), providers, markets, competition, and ownership.</a:t>
            </a:r>
          </a:p>
          <a:p>
            <a:pPr eaLnBrk="1" hangingPunct="1"/>
            <a:r>
              <a:rPr lang="en-GB" sz="2500" b="1" dirty="0">
                <a:latin typeface="Calibri" charset="0"/>
              </a:rPr>
              <a:t>Finance sources:</a:t>
            </a:r>
            <a:r>
              <a:rPr lang="en-GB" sz="2500" dirty="0">
                <a:latin typeface="Calibri" charset="0"/>
              </a:rPr>
              <a:t> including user charges, national and local taxes, and voluntary insurance markets.</a:t>
            </a:r>
          </a:p>
          <a:p>
            <a:pPr eaLnBrk="1" hangingPunct="1"/>
            <a:r>
              <a:rPr lang="en-GB" sz="2500" b="1" dirty="0">
                <a:latin typeface="Calibri" charset="0"/>
              </a:rPr>
              <a:t>Payment mechanisms:</a:t>
            </a:r>
            <a:r>
              <a:rPr lang="en-GB" sz="2500" dirty="0">
                <a:latin typeface="Calibri" charset="0"/>
              </a:rPr>
              <a:t> including specification of the ‘health basket’ funded from statutory sources, mechanisms for allocating funds to local purchasers, and reimbursement rules for providers.</a:t>
            </a:r>
          </a:p>
          <a:p>
            <a:pPr eaLnBrk="1" hangingPunct="1"/>
            <a:r>
              <a:rPr lang="en-GB" sz="2500" b="1" dirty="0">
                <a:latin typeface="Calibri" charset="0"/>
              </a:rPr>
              <a:t>Regulation</a:t>
            </a:r>
            <a:r>
              <a:rPr lang="en-GB" sz="2500" dirty="0">
                <a:latin typeface="Calibri" charset="0"/>
              </a:rPr>
              <a:t>: including setting standards and rules, inspecting and accrediting providers, and assessing the efficacy and cost-effectiveness of treatments.</a:t>
            </a:r>
          </a:p>
          <a:p>
            <a:pPr eaLnBrk="1" hangingPunct="1"/>
            <a:r>
              <a:rPr lang="en-GB" sz="2500" b="1" dirty="0">
                <a:latin typeface="Calibri" charset="0"/>
              </a:rPr>
              <a:t>Public goods:</a:t>
            </a:r>
            <a:r>
              <a:rPr lang="en-GB" sz="2500" dirty="0">
                <a:latin typeface="Calibri" charset="0"/>
              </a:rPr>
              <a:t> assuring the proper quality and pricing of natural public goods, such as  water sanitation, research and development policy, information technology infrastructure and control of infectious disease.</a:t>
            </a:r>
          </a:p>
          <a:p>
            <a:pPr eaLnBrk="1" hangingPunct="1"/>
            <a:r>
              <a:rPr lang="en-GB" sz="2500" b="1" dirty="0">
                <a:latin typeface="Calibri" charset="0"/>
              </a:rPr>
              <a:t>Information:</a:t>
            </a:r>
            <a:r>
              <a:rPr lang="en-GB" sz="2500" dirty="0">
                <a:latin typeface="Calibri" charset="0"/>
              </a:rPr>
              <a:t> ensuring all parties are provided with appropriate level of reliable information, including data specification, advertising policy, public reporting requirements, monitoring public health, and facilitating patient choice.</a:t>
            </a:r>
          </a:p>
          <a:p>
            <a:pPr eaLnBrk="1" hangingPunct="1"/>
            <a:r>
              <a:rPr lang="en-GB" sz="2500" b="1" dirty="0">
                <a:latin typeface="Calibri" charset="0"/>
              </a:rPr>
              <a:t>Workforce:</a:t>
            </a:r>
            <a:r>
              <a:rPr lang="en-GB" sz="2500" dirty="0">
                <a:latin typeface="Calibri" charset="0"/>
              </a:rPr>
              <a:t> planning, training and regulation.</a:t>
            </a:r>
          </a:p>
          <a:p>
            <a:pPr eaLnBrk="1" hangingPunct="1"/>
            <a:r>
              <a:rPr lang="en-GB" sz="2500" b="1" dirty="0">
                <a:latin typeface="Calibri" charset="0"/>
              </a:rPr>
              <a:t>Advocacy and coordination</a:t>
            </a:r>
            <a:r>
              <a:rPr lang="en-GB" sz="2500" dirty="0">
                <a:latin typeface="Calibri" charset="0"/>
              </a:rPr>
              <a:t>: ensuring health is embedded in all government policy, and is fully reflected in public debate. </a:t>
            </a:r>
          </a:p>
          <a:p>
            <a:pPr eaLnBrk="1" hangingPunct="1"/>
            <a:endParaRPr lang="en-GB" sz="2800" dirty="0">
              <a:latin typeface="Calibri" charset="0"/>
            </a:endParaRP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1968117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76375" y="587375"/>
            <a:ext cx="6696075" cy="868363"/>
          </a:xfrm>
        </p:spPr>
        <p:txBody>
          <a:bodyPr/>
          <a:lstStyle/>
          <a:p>
            <a:pPr algn="l"/>
            <a:r>
              <a:rPr lang="en-US" dirty="0" smtClean="0"/>
              <a:t>Health policy - summary</a:t>
            </a:r>
            <a:endParaRPr lang="en-ZA" dirty="0" smtClean="0"/>
          </a:p>
        </p:txBody>
      </p:sp>
      <p:sp>
        <p:nvSpPr>
          <p:cNvPr id="10243" name="Content Placeholder 2"/>
          <p:cNvSpPr>
            <a:spLocks noGrp="1"/>
          </p:cNvSpPr>
          <p:nvPr>
            <p:ph idx="1"/>
          </p:nvPr>
        </p:nvSpPr>
        <p:spPr>
          <a:xfrm>
            <a:off x="457199" y="1620042"/>
            <a:ext cx="8533473" cy="4525963"/>
          </a:xfrm>
        </p:spPr>
        <p:txBody>
          <a:bodyPr/>
          <a:lstStyle/>
          <a:p>
            <a:r>
              <a:rPr lang="en-GB" dirty="0" smtClean="0"/>
              <a:t>Not just an output of decision making but rather the entire process of decision-making</a:t>
            </a:r>
          </a:p>
          <a:p>
            <a:r>
              <a:rPr lang="en-US" dirty="0" smtClean="0"/>
              <a:t>Encompasses the</a:t>
            </a:r>
          </a:p>
          <a:p>
            <a:pPr lvl="1"/>
            <a:r>
              <a:rPr lang="en-US" dirty="0" smtClean="0"/>
              <a:t>formal documents, guidelines and rules</a:t>
            </a:r>
          </a:p>
          <a:p>
            <a:pPr lvl="1"/>
            <a:r>
              <a:rPr lang="en-GB" dirty="0" smtClean="0"/>
              <a:t>the decision-making practices of the full range of policy actors</a:t>
            </a:r>
          </a:p>
          <a:p>
            <a:pPr lvl="2"/>
            <a:r>
              <a:rPr lang="en-GB" dirty="0" smtClean="0"/>
              <a:t>that translate the documents into policy-as-experienced</a:t>
            </a:r>
          </a:p>
          <a:p>
            <a:r>
              <a:rPr lang="en-GB" dirty="0" smtClean="0"/>
              <a:t>Analysis focuses on people, processes, power </a:t>
            </a:r>
            <a:endParaRPr lang="en-ZA" dirty="0" smtClean="0"/>
          </a:p>
        </p:txBody>
      </p:sp>
      <p:pic>
        <p:nvPicPr>
          <p:cNvPr id="5" name="Picture 4"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31913330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1-11 at 06.36.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700"/>
            <a:ext cx="9144000" cy="6060558"/>
          </a:xfrm>
          <a:prstGeom prst="rect">
            <a:avLst/>
          </a:prstGeom>
        </p:spPr>
      </p:pic>
      <p:pic>
        <p:nvPicPr>
          <p:cNvPr id="6" name="Picture 5"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3797096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Seminar</a:t>
            </a:r>
            <a:endParaRPr lang="en-US" dirty="0"/>
          </a:p>
        </p:txBody>
      </p:sp>
      <p:sp>
        <p:nvSpPr>
          <p:cNvPr id="3" name="Content Placeholder 2"/>
          <p:cNvSpPr>
            <a:spLocks noGrp="1"/>
          </p:cNvSpPr>
          <p:nvPr>
            <p:ph idx="1"/>
          </p:nvPr>
        </p:nvSpPr>
        <p:spPr>
          <a:xfrm>
            <a:off x="298824" y="1600200"/>
            <a:ext cx="8665882" cy="4525963"/>
          </a:xfrm>
        </p:spPr>
        <p:txBody>
          <a:bodyPr>
            <a:normAutofit fontScale="92500" lnSpcReduction="20000"/>
          </a:bodyPr>
          <a:lstStyle/>
          <a:p>
            <a:pPr marL="0" indent="0">
              <a:buNone/>
            </a:pPr>
            <a:r>
              <a:rPr lang="en-US" dirty="0" smtClean="0"/>
              <a:t>Seminar questions for fish-bowl discussion/debate:</a:t>
            </a:r>
          </a:p>
          <a:p>
            <a:pPr marL="0" indent="0">
              <a:buNone/>
            </a:pPr>
            <a:endParaRPr lang="en-US" dirty="0"/>
          </a:p>
          <a:p>
            <a:pPr marL="0" indent="0">
              <a:buNone/>
            </a:pPr>
            <a:r>
              <a:rPr lang="en-US" dirty="0" smtClean="0"/>
              <a:t>You are the </a:t>
            </a:r>
            <a:r>
              <a:rPr lang="en-US" dirty="0"/>
              <a:t>Chilean Minister for Women’s Health </a:t>
            </a:r>
            <a:r>
              <a:rPr lang="en-US" dirty="0" smtClean="0"/>
              <a:t>Services. You’ve </a:t>
            </a:r>
            <a:r>
              <a:rPr lang="en-US" dirty="0"/>
              <a:t>expressed concerns over rising national rates of caesarean section delivery (37% of births in the mid-1990s), and a preliminary analysis of health fund statistics revealed that caesarean section rates were twice as high in women who had private health insurance plans than in women who were receiving delivery care financed through the National </a:t>
            </a:r>
            <a:r>
              <a:rPr lang="en-US" dirty="0" smtClean="0"/>
              <a:t>Health Fund. Discuss your options </a:t>
            </a:r>
          </a:p>
          <a:p>
            <a:pPr marL="0" indent="0">
              <a:buNone/>
            </a:pPr>
            <a:endParaRPr lang="en-US" dirty="0" smtClean="0"/>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3317474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Seminar</a:t>
            </a:r>
            <a:endParaRPr lang="en-US" dirty="0"/>
          </a:p>
        </p:txBody>
      </p:sp>
      <p:sp>
        <p:nvSpPr>
          <p:cNvPr id="3" name="Content Placeholder 2"/>
          <p:cNvSpPr>
            <a:spLocks noGrp="1"/>
          </p:cNvSpPr>
          <p:nvPr>
            <p:ph idx="1"/>
          </p:nvPr>
        </p:nvSpPr>
        <p:spPr>
          <a:xfrm>
            <a:off x="298824" y="1600200"/>
            <a:ext cx="8665882" cy="4525963"/>
          </a:xfrm>
        </p:spPr>
        <p:txBody>
          <a:bodyPr>
            <a:normAutofit lnSpcReduction="10000"/>
          </a:bodyPr>
          <a:lstStyle/>
          <a:p>
            <a:pPr marL="0" indent="0">
              <a:buNone/>
            </a:pPr>
            <a:r>
              <a:rPr lang="en-US" dirty="0" smtClean="0"/>
              <a:t>Seminar questions for fish-bowl discussion/debate:</a:t>
            </a:r>
          </a:p>
          <a:p>
            <a:pPr marL="0" indent="0">
              <a:buNone/>
            </a:pPr>
            <a:endParaRPr lang="en-US" dirty="0" smtClean="0"/>
          </a:p>
          <a:p>
            <a:pPr marL="0" indent="0">
              <a:buNone/>
            </a:pPr>
            <a:r>
              <a:rPr lang="en-US" dirty="0" smtClean="0"/>
              <a:t>You are Director of Tertiary Hospital in LMIC, you’ve noticed a general trend that many of your staff don’t seem to be motivated. They leave early, and you know most work privately as a 2</a:t>
            </a:r>
            <a:r>
              <a:rPr lang="en-US" baseline="30000" dirty="0" smtClean="0"/>
              <a:t>nd</a:t>
            </a:r>
            <a:r>
              <a:rPr lang="en-US" dirty="0" smtClean="0"/>
              <a:t> job. Pay is low in public sector, so you understand, however also want to do something to improve the situation. </a:t>
            </a: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4288815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Seminar</a:t>
            </a:r>
            <a:endParaRPr lang="en-US" dirty="0"/>
          </a:p>
        </p:txBody>
      </p:sp>
      <p:sp>
        <p:nvSpPr>
          <p:cNvPr id="3" name="Content Placeholder 2"/>
          <p:cNvSpPr>
            <a:spLocks noGrp="1"/>
          </p:cNvSpPr>
          <p:nvPr>
            <p:ph idx="1"/>
          </p:nvPr>
        </p:nvSpPr>
        <p:spPr>
          <a:xfrm>
            <a:off x="298824" y="1600200"/>
            <a:ext cx="8665882" cy="4525963"/>
          </a:xfrm>
        </p:spPr>
        <p:txBody>
          <a:bodyPr>
            <a:normAutofit fontScale="92500"/>
          </a:bodyPr>
          <a:lstStyle/>
          <a:p>
            <a:pPr marL="0" indent="0">
              <a:buNone/>
            </a:pPr>
            <a:r>
              <a:rPr lang="en-US" dirty="0" smtClean="0"/>
              <a:t>Seminar questions for fish-bowl discussion/debate:</a:t>
            </a:r>
          </a:p>
          <a:p>
            <a:pPr marL="0" indent="0">
              <a:buNone/>
            </a:pPr>
            <a:endParaRPr lang="en-US" dirty="0"/>
          </a:p>
          <a:p>
            <a:pPr marL="0" indent="0">
              <a:buNone/>
            </a:pPr>
            <a:r>
              <a:rPr lang="en-US" dirty="0" smtClean="0"/>
              <a:t>You are based at the Outbreak Alert and Response unit of WHO, you’ve just had news of the first case fatality report from a new emerging influenza, unknown strain. Cases seem to have originated in Laos/Cambodia border area, but have also been found in Canada &amp; Germany so far. Seems virulent. What will your next 72 hours entail? And the following 7 days? </a:t>
            </a:r>
          </a:p>
        </p:txBody>
      </p:sp>
      <p:pic>
        <p:nvPicPr>
          <p:cNvPr id="4" name="Picture 3" descr="logo_imperial_college_lond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428881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99873" cy="1143000"/>
          </a:xfrm>
        </p:spPr>
        <p:txBody>
          <a:bodyPr>
            <a:normAutofit fontScale="90000"/>
          </a:bodyPr>
          <a:lstStyle/>
          <a:p>
            <a:pPr algn="l"/>
            <a:r>
              <a:rPr lang="en-US" dirty="0" smtClean="0"/>
              <a:t>Health systems operate at multiple levels</a:t>
            </a:r>
            <a:endParaRPr lang="en-US" dirty="0"/>
          </a:p>
        </p:txBody>
      </p:sp>
      <p:pic>
        <p:nvPicPr>
          <p:cNvPr id="5" name="Content Placeholder 4" descr="Screen Shot 2013-01-07 at 02.07.38.png"/>
          <p:cNvPicPr>
            <a:picLocks noGrp="1" noChangeAspect="1"/>
          </p:cNvPicPr>
          <p:nvPr>
            <p:ph idx="1"/>
          </p:nvPr>
        </p:nvPicPr>
        <p:blipFill>
          <a:blip r:embed="rId3">
            <a:extLst>
              <a:ext uri="{28A0092B-C50C-407E-A947-70E740481C1C}">
                <a14:useLocalDpi xmlns:a14="http://schemas.microsoft.com/office/drawing/2010/main" val="0"/>
              </a:ext>
            </a:extLst>
          </a:blip>
          <a:srcRect t="3854" b="3854"/>
          <a:stretch>
            <a:fillRect/>
          </a:stretch>
        </p:blipFill>
        <p:spPr>
          <a:xfrm>
            <a:off x="457200" y="1855365"/>
            <a:ext cx="8229600" cy="4525963"/>
          </a:xfrm>
        </p:spPr>
      </p:pic>
      <p:sp>
        <p:nvSpPr>
          <p:cNvPr id="4" name="Slide Number Placeholder 3"/>
          <p:cNvSpPr>
            <a:spLocks noGrp="1"/>
          </p:cNvSpPr>
          <p:nvPr>
            <p:ph type="sldNum" sz="quarter" idx="12"/>
          </p:nvPr>
        </p:nvSpPr>
        <p:spPr/>
        <p:txBody>
          <a:bodyPr/>
          <a:lstStyle/>
          <a:p>
            <a:fld id="{CF1CD895-B57D-C14F-BC78-6DD516D46D09}" type="slidenum">
              <a:rPr lang="en-US" smtClean="0"/>
              <a:t>5</a:t>
            </a:fld>
            <a:endParaRPr lang="en-US"/>
          </a:p>
        </p:txBody>
      </p:sp>
      <p:pic>
        <p:nvPicPr>
          <p:cNvPr id="6" name="Picture 5" descr="logo_imperial_college_lond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
        <p:nvSpPr>
          <p:cNvPr id="3" name="Rectangle 2"/>
          <p:cNvSpPr/>
          <p:nvPr/>
        </p:nvSpPr>
        <p:spPr>
          <a:xfrm>
            <a:off x="2286000" y="2367171"/>
            <a:ext cx="4572000" cy="276999"/>
          </a:xfrm>
          <a:prstGeom prst="rect">
            <a:avLst/>
          </a:prstGeom>
        </p:spPr>
        <p:txBody>
          <a:bodyPr>
            <a:spAutoFit/>
          </a:bodyPr>
          <a:lstStyle/>
          <a:p>
            <a:r>
              <a:rPr lang="en-US" baseline="30000" dirty="0" smtClean="0"/>
              <a:t>statements of intent but also as the informal, unwritten </a:t>
            </a:r>
            <a:r>
              <a:rPr lang="en-US" baseline="30000" dirty="0" err="1" smtClean="0"/>
              <a:t>practise</a:t>
            </a:r>
            <a:r>
              <a:rPr lang="en-US" baseline="30000" dirty="0" smtClean="0"/>
              <a:t>.</a:t>
            </a:r>
          </a:p>
        </p:txBody>
      </p:sp>
    </p:spTree>
    <p:extLst>
      <p:ext uri="{BB962C8B-B14F-4D97-AF65-F5344CB8AC3E}">
        <p14:creationId xmlns:p14="http://schemas.microsoft.com/office/powerpoint/2010/main" val="2044642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507F3BC-B880-6B44-8117-D76CE8EB59F3}" type="slidenum">
              <a:rPr lang="en-US"/>
              <a:pPr/>
              <a:t>6</a:t>
            </a:fld>
            <a:endParaRPr lang="en-US"/>
          </a:p>
        </p:txBody>
      </p:sp>
      <p:sp>
        <p:nvSpPr>
          <p:cNvPr id="4098" name="Rectangle 2"/>
          <p:cNvSpPr>
            <a:spLocks noGrp="1" noChangeArrowheads="1"/>
          </p:cNvSpPr>
          <p:nvPr>
            <p:ph type="title"/>
          </p:nvPr>
        </p:nvSpPr>
        <p:spPr>
          <a:xfrm>
            <a:off x="304800" y="304800"/>
            <a:ext cx="8610600" cy="1066800"/>
          </a:xfrm>
        </p:spPr>
        <p:txBody>
          <a:bodyPr>
            <a:normAutofit/>
          </a:bodyPr>
          <a:lstStyle/>
          <a:p>
            <a:pPr algn="l"/>
            <a:r>
              <a:rPr lang="en-US" dirty="0" smtClean="0"/>
              <a:t>Health policy is inherently political</a:t>
            </a:r>
            <a:endParaRPr lang="en-US" dirty="0"/>
          </a:p>
        </p:txBody>
      </p:sp>
      <p:sp>
        <p:nvSpPr>
          <p:cNvPr id="4099" name="Rectangle 3"/>
          <p:cNvSpPr>
            <a:spLocks noGrp="1" noChangeArrowheads="1"/>
          </p:cNvSpPr>
          <p:nvPr>
            <p:ph type="body" idx="1"/>
          </p:nvPr>
        </p:nvSpPr>
        <p:spPr>
          <a:xfrm>
            <a:off x="381000" y="1600199"/>
            <a:ext cx="8534400" cy="4908079"/>
          </a:xfrm>
        </p:spPr>
        <p:txBody>
          <a:bodyPr>
            <a:normAutofit/>
          </a:bodyPr>
          <a:lstStyle/>
          <a:p>
            <a:r>
              <a:rPr lang="en-US" dirty="0" smtClean="0"/>
              <a:t>Involves health </a:t>
            </a:r>
            <a:r>
              <a:rPr lang="en-US" dirty="0"/>
              <a:t>care decisions </a:t>
            </a:r>
            <a:r>
              <a:rPr lang="en-US" dirty="0" smtClean="0"/>
              <a:t>related </a:t>
            </a:r>
            <a:r>
              <a:rPr lang="en-US" dirty="0"/>
              <a:t>to the </a:t>
            </a:r>
            <a:r>
              <a:rPr lang="en-US" b="1" dirty="0"/>
              <a:t>allocation</a:t>
            </a:r>
            <a:r>
              <a:rPr lang="en-US" dirty="0"/>
              <a:t> of scarce </a:t>
            </a:r>
            <a:r>
              <a:rPr lang="en-US" dirty="0" smtClean="0"/>
              <a:t>resources</a:t>
            </a:r>
            <a:endParaRPr lang="en-US" dirty="0"/>
          </a:p>
          <a:p>
            <a:pPr lvl="1"/>
            <a:r>
              <a:rPr lang="en-US" dirty="0"/>
              <a:t>The very definition of politics</a:t>
            </a:r>
          </a:p>
          <a:p>
            <a:r>
              <a:rPr lang="en-US" dirty="0"/>
              <a:t>National health care systems are reflective of a country</a:t>
            </a:r>
            <a:r>
              <a:rPr lang="ja-JP" altLang="en-US" dirty="0">
                <a:latin typeface="Arial"/>
              </a:rPr>
              <a:t>’</a:t>
            </a:r>
            <a:r>
              <a:rPr lang="en-US" dirty="0"/>
              <a:t>s political traditions and </a:t>
            </a:r>
            <a:r>
              <a:rPr lang="en-US" dirty="0" smtClean="0"/>
              <a:t>norms</a:t>
            </a:r>
          </a:p>
          <a:p>
            <a:r>
              <a:rPr lang="en-US" dirty="0" smtClean="0"/>
              <a:t>In everyday life, distinction </a:t>
            </a:r>
            <a:r>
              <a:rPr lang="en-US" dirty="0"/>
              <a:t>between policy </a:t>
            </a:r>
            <a:r>
              <a:rPr lang="en-US" dirty="0" smtClean="0"/>
              <a:t>&amp; decision </a:t>
            </a:r>
            <a:r>
              <a:rPr lang="en-US" dirty="0"/>
              <a:t>is often </a:t>
            </a:r>
            <a:r>
              <a:rPr lang="en-US" dirty="0" smtClean="0"/>
              <a:t>blurred </a:t>
            </a:r>
            <a:r>
              <a:rPr lang="en-US" dirty="0"/>
              <a:t>(Walt 1994) </a:t>
            </a:r>
            <a:endParaRPr lang="en-US" dirty="0" smtClean="0"/>
          </a:p>
          <a:p>
            <a:pPr lvl="1"/>
            <a:r>
              <a:rPr lang="en-US" dirty="0" smtClean="0"/>
              <a:t>terms </a:t>
            </a:r>
            <a:r>
              <a:rPr lang="en-US" dirty="0"/>
              <a:t>decision making </a:t>
            </a:r>
            <a:r>
              <a:rPr lang="en-US" dirty="0" smtClean="0"/>
              <a:t>&amp; policy </a:t>
            </a:r>
            <a:r>
              <a:rPr lang="en-US" dirty="0"/>
              <a:t>making </a:t>
            </a:r>
            <a:r>
              <a:rPr lang="en-US" dirty="0" smtClean="0"/>
              <a:t>often used synonymously</a:t>
            </a:r>
          </a:p>
          <a:p>
            <a:endParaRPr lang="en-US" dirty="0" smtClean="0"/>
          </a:p>
        </p:txBody>
      </p:sp>
      <p:pic>
        <p:nvPicPr>
          <p:cNvPr id="5" name="Picture 4"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189244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algn="l"/>
            <a:r>
              <a:rPr lang="en-US" dirty="0" smtClean="0"/>
              <a:t>Health policy defined</a:t>
            </a:r>
            <a:endParaRPr lang="en-US" dirty="0"/>
          </a:p>
        </p:txBody>
      </p:sp>
      <p:sp>
        <p:nvSpPr>
          <p:cNvPr id="28675" name="Rectangle 3"/>
          <p:cNvSpPr>
            <a:spLocks noGrp="1" noChangeArrowheads="1"/>
          </p:cNvSpPr>
          <p:nvPr>
            <p:ph type="body" idx="1"/>
          </p:nvPr>
        </p:nvSpPr>
        <p:spPr>
          <a:xfrm>
            <a:off x="164652" y="1417639"/>
            <a:ext cx="8826022" cy="5440362"/>
          </a:xfrm>
        </p:spPr>
        <p:txBody>
          <a:bodyPr>
            <a:normAutofit/>
          </a:bodyPr>
          <a:lstStyle/>
          <a:p>
            <a:pPr>
              <a:lnSpc>
                <a:spcPct val="90000"/>
              </a:lnSpc>
            </a:pPr>
            <a:r>
              <a:rPr lang="en-US" sz="2800" dirty="0" smtClean="0"/>
              <a:t>Public Policies: authoritative decisions made in legislative, executive or judicial branches of government</a:t>
            </a:r>
          </a:p>
          <a:p>
            <a:pPr lvl="1">
              <a:lnSpc>
                <a:spcPct val="90000"/>
              </a:lnSpc>
            </a:pPr>
            <a:r>
              <a:rPr lang="en-US" sz="1800" dirty="0" smtClean="0"/>
              <a:t>intended to direct or influence the actions, behaviors, or decisions of others</a:t>
            </a:r>
          </a:p>
          <a:p>
            <a:pPr lvl="1">
              <a:lnSpc>
                <a:spcPct val="90000"/>
              </a:lnSpc>
            </a:pPr>
            <a:endParaRPr lang="en-US" sz="800" dirty="0" smtClean="0"/>
          </a:p>
          <a:p>
            <a:pPr>
              <a:lnSpc>
                <a:spcPct val="90000"/>
              </a:lnSpc>
            </a:pPr>
            <a:r>
              <a:rPr lang="en-US" sz="2800" dirty="0" smtClean="0"/>
              <a:t>Health Policies: aggregate principles, stated/unstated that characterize distribution of resources, services, and political influences</a:t>
            </a:r>
          </a:p>
          <a:p>
            <a:pPr lvl="1">
              <a:lnSpc>
                <a:spcPct val="90000"/>
              </a:lnSpc>
            </a:pPr>
            <a:r>
              <a:rPr lang="en-US" sz="1800" dirty="0" smtClean="0"/>
              <a:t>that impact on the health of the population</a:t>
            </a:r>
          </a:p>
          <a:p>
            <a:pPr lvl="1">
              <a:lnSpc>
                <a:spcPct val="90000"/>
              </a:lnSpc>
            </a:pPr>
            <a:endParaRPr lang="en-US" sz="800" dirty="0" smtClean="0"/>
          </a:p>
          <a:p>
            <a:r>
              <a:rPr lang="en-US" sz="2800" dirty="0" smtClean="0"/>
              <a:t>Health </a:t>
            </a:r>
            <a:r>
              <a:rPr lang="en-US" sz="2800" dirty="0"/>
              <a:t>policies are public policies or authoritative decisions </a:t>
            </a:r>
            <a:r>
              <a:rPr lang="en-US" sz="2800" dirty="0" smtClean="0"/>
              <a:t>pertaining </a:t>
            </a:r>
            <a:r>
              <a:rPr lang="en-US" sz="2800" dirty="0"/>
              <a:t>to health or </a:t>
            </a:r>
            <a:r>
              <a:rPr lang="en-US" sz="2800" dirty="0" smtClean="0"/>
              <a:t>influencing pursuit </a:t>
            </a:r>
            <a:r>
              <a:rPr lang="en-US" sz="2800" dirty="0"/>
              <a:t>of health</a:t>
            </a:r>
          </a:p>
          <a:p>
            <a:r>
              <a:rPr lang="en-US" sz="2800" dirty="0"/>
              <a:t>Health policies affect or influence </a:t>
            </a:r>
            <a:r>
              <a:rPr lang="en-US" sz="2800" b="1" dirty="0" smtClean="0"/>
              <a:t>groups or classes </a:t>
            </a:r>
            <a:r>
              <a:rPr lang="en-US" sz="2800" dirty="0" smtClean="0"/>
              <a:t>of </a:t>
            </a:r>
            <a:r>
              <a:rPr lang="en-US" sz="2800" dirty="0"/>
              <a:t>individuals or organizations</a:t>
            </a:r>
          </a:p>
        </p:txBody>
      </p:sp>
      <p:pic>
        <p:nvPicPr>
          <p:cNvPr id="4" name="Picture 3"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97096"/>
            <a:ext cx="2133600" cy="558800"/>
          </a:xfrm>
          <a:prstGeom prst="rect">
            <a:avLst/>
          </a:prstGeom>
        </p:spPr>
      </p:pic>
    </p:spTree>
    <p:extLst>
      <p:ext uri="{BB962C8B-B14F-4D97-AF65-F5344CB8AC3E}">
        <p14:creationId xmlns:p14="http://schemas.microsoft.com/office/powerpoint/2010/main" val="572152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57200" y="1600200"/>
            <a:ext cx="8382000" cy="4938322"/>
          </a:xfrm>
        </p:spPr>
        <p:txBody>
          <a:bodyPr>
            <a:normAutofit lnSpcReduction="10000"/>
          </a:bodyPr>
          <a:lstStyle/>
          <a:p>
            <a:pPr eaLnBrk="1" hangingPunct="1"/>
            <a:r>
              <a:rPr lang="en-GB" dirty="0">
                <a:latin typeface="Calibri" charset="0"/>
              </a:rPr>
              <a:t>Actions taken by government, the prime intention of which is to promote health or reduce health inequalities.</a:t>
            </a:r>
          </a:p>
          <a:p>
            <a:pPr eaLnBrk="1" hangingPunct="1"/>
            <a:r>
              <a:rPr lang="en-GB" dirty="0">
                <a:latin typeface="Calibri" charset="0"/>
              </a:rPr>
              <a:t>Four </a:t>
            </a:r>
            <a:r>
              <a:rPr lang="en-GB" dirty="0" smtClean="0">
                <a:latin typeface="Calibri" charset="0"/>
              </a:rPr>
              <a:t>examples of </a:t>
            </a:r>
            <a:r>
              <a:rPr lang="en-GB" dirty="0">
                <a:latin typeface="Calibri" charset="0"/>
              </a:rPr>
              <a:t>objective:</a:t>
            </a:r>
          </a:p>
          <a:p>
            <a:pPr lvl="1" eaLnBrk="1" hangingPunct="1"/>
            <a:r>
              <a:rPr lang="en-GB" dirty="0">
                <a:latin typeface="Calibri" charset="0"/>
              </a:rPr>
              <a:t>Efficiency</a:t>
            </a:r>
          </a:p>
          <a:p>
            <a:pPr lvl="2" eaLnBrk="1" hangingPunct="1"/>
            <a:r>
              <a:rPr lang="en-GB" dirty="0">
                <a:latin typeface="Calibri" charset="0"/>
              </a:rPr>
              <a:t>Better outcomes</a:t>
            </a:r>
          </a:p>
          <a:p>
            <a:pPr lvl="2" eaLnBrk="1" hangingPunct="1"/>
            <a:r>
              <a:rPr lang="en-GB" dirty="0">
                <a:latin typeface="Calibri" charset="0"/>
              </a:rPr>
              <a:t>Lower costs</a:t>
            </a:r>
          </a:p>
          <a:p>
            <a:pPr lvl="1" eaLnBrk="1" hangingPunct="1"/>
            <a:r>
              <a:rPr lang="en-GB" dirty="0">
                <a:latin typeface="Calibri" charset="0"/>
              </a:rPr>
              <a:t>Equity</a:t>
            </a:r>
          </a:p>
          <a:p>
            <a:pPr lvl="1" eaLnBrk="1" hangingPunct="1"/>
            <a:r>
              <a:rPr lang="en-GB" dirty="0">
                <a:latin typeface="Calibri" charset="0"/>
              </a:rPr>
              <a:t>Macroeconomics </a:t>
            </a:r>
          </a:p>
          <a:p>
            <a:pPr lvl="1" eaLnBrk="1" hangingPunct="1"/>
            <a:r>
              <a:rPr lang="en-GB" dirty="0">
                <a:latin typeface="Calibri" charset="0"/>
              </a:rPr>
              <a:t>Politics</a:t>
            </a:r>
          </a:p>
          <a:p>
            <a:pPr eaLnBrk="1" hangingPunct="1"/>
            <a:endParaRPr lang="en-GB" dirty="0">
              <a:latin typeface="Calibri" charset="0"/>
            </a:endParaRPr>
          </a:p>
        </p:txBody>
      </p:sp>
      <p:sp>
        <p:nvSpPr>
          <p:cNvPr id="5" name="AutoShap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Health policy defined…</a:t>
            </a:r>
            <a:endParaRPr lang="en-US" dirty="0"/>
          </a:p>
        </p:txBody>
      </p:sp>
      <p:pic>
        <p:nvPicPr>
          <p:cNvPr id="6" name="Picture 5"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42693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81960"/>
            <a:ext cx="6731569" cy="1143000"/>
          </a:xfrm>
        </p:spPr>
        <p:txBody>
          <a:bodyPr>
            <a:normAutofit fontScale="90000"/>
          </a:bodyPr>
          <a:lstStyle/>
          <a:p>
            <a:pPr algn="l"/>
            <a:r>
              <a:rPr lang="en-US" dirty="0" smtClean="0"/>
              <a:t>Health policy mixes multiple objectives</a:t>
            </a:r>
            <a:endParaRPr lang="en-US" dirty="0"/>
          </a:p>
        </p:txBody>
      </p:sp>
      <p:sp>
        <p:nvSpPr>
          <p:cNvPr id="147459" name="Rectangle 3"/>
          <p:cNvSpPr>
            <a:spLocks noGrp="1" noChangeArrowheads="1"/>
          </p:cNvSpPr>
          <p:nvPr>
            <p:ph type="body" idx="1"/>
          </p:nvPr>
        </p:nvSpPr>
        <p:spPr>
          <a:xfrm>
            <a:off x="457200" y="1676400"/>
            <a:ext cx="8458200" cy="4572000"/>
          </a:xfrm>
        </p:spPr>
        <p:txBody>
          <a:bodyPr/>
          <a:lstStyle/>
          <a:p>
            <a:pPr>
              <a:lnSpc>
                <a:spcPct val="90000"/>
              </a:lnSpc>
            </a:pPr>
            <a:r>
              <a:rPr lang="en-US" sz="2000"/>
              <a:t>Objectives about </a:t>
            </a:r>
            <a:r>
              <a:rPr lang="ja-JP" altLang="en-US" sz="2000">
                <a:latin typeface="Arial"/>
              </a:rPr>
              <a:t>“</a:t>
            </a:r>
            <a:r>
              <a:rPr lang="en-US" sz="2000"/>
              <a:t>Health Insurance</a:t>
            </a:r>
            <a:r>
              <a:rPr lang="ja-JP" altLang="en-US" sz="2000">
                <a:latin typeface="Arial"/>
              </a:rPr>
              <a:t>”</a:t>
            </a:r>
            <a:endParaRPr lang="en-US" sz="2000"/>
          </a:p>
          <a:p>
            <a:pPr lvl="1">
              <a:lnSpc>
                <a:spcPct val="110000"/>
              </a:lnSpc>
            </a:pPr>
            <a:r>
              <a:rPr lang="en-US" sz="1800"/>
              <a:t>Protection against the unpredictability of health care expenses</a:t>
            </a:r>
            <a:endParaRPr lang="en-US" sz="1900"/>
          </a:p>
          <a:p>
            <a:pPr>
              <a:lnSpc>
                <a:spcPct val="90000"/>
              </a:lnSpc>
            </a:pPr>
            <a:r>
              <a:rPr lang="en-US" sz="2000"/>
              <a:t>Objectives about </a:t>
            </a:r>
            <a:r>
              <a:rPr lang="ja-JP" altLang="en-US" sz="2000">
                <a:latin typeface="Arial"/>
              </a:rPr>
              <a:t>“</a:t>
            </a:r>
            <a:r>
              <a:rPr lang="en-US" sz="2000"/>
              <a:t>Health Care</a:t>
            </a:r>
            <a:r>
              <a:rPr lang="ja-JP" altLang="en-US" sz="2000">
                <a:latin typeface="Arial"/>
              </a:rPr>
              <a:t>”</a:t>
            </a:r>
            <a:endParaRPr lang="en-US" sz="2000"/>
          </a:p>
          <a:p>
            <a:pPr lvl="1">
              <a:lnSpc>
                <a:spcPct val="110000"/>
              </a:lnSpc>
            </a:pPr>
            <a:r>
              <a:rPr lang="en-US" sz="1800"/>
              <a:t>Delivers only </a:t>
            </a:r>
            <a:r>
              <a:rPr lang="ja-JP" altLang="en-US" sz="1800">
                <a:latin typeface="Arial"/>
              </a:rPr>
              <a:t>“</a:t>
            </a:r>
            <a:r>
              <a:rPr lang="en-US" sz="1800"/>
              <a:t>costworthy</a:t>
            </a:r>
            <a:r>
              <a:rPr lang="ja-JP" altLang="en-US" sz="1800">
                <a:latin typeface="Arial"/>
              </a:rPr>
              <a:t>”</a:t>
            </a:r>
            <a:r>
              <a:rPr lang="en-US" sz="1800"/>
              <a:t> (</a:t>
            </a:r>
            <a:r>
              <a:rPr lang="en-US" sz="1800" i="1"/>
              <a:t>efficient</a:t>
            </a:r>
            <a:r>
              <a:rPr lang="en-US" sz="1800"/>
              <a:t>) health care </a:t>
            </a:r>
          </a:p>
          <a:p>
            <a:pPr lvl="1">
              <a:lnSpc>
                <a:spcPct val="110000"/>
              </a:lnSpc>
            </a:pPr>
            <a:r>
              <a:rPr lang="en-US" sz="1800"/>
              <a:t>Equity and fairness in access to health care</a:t>
            </a:r>
          </a:p>
          <a:p>
            <a:pPr lvl="1">
              <a:lnSpc>
                <a:spcPct val="110000"/>
              </a:lnSpc>
            </a:pPr>
            <a:r>
              <a:rPr lang="en-US" sz="1800"/>
              <a:t>Making health services more respectful, kind, friendly…</a:t>
            </a:r>
          </a:p>
          <a:p>
            <a:pPr>
              <a:lnSpc>
                <a:spcPct val="90000"/>
              </a:lnSpc>
            </a:pPr>
            <a:r>
              <a:rPr lang="en-US" sz="2000"/>
              <a:t>Objectives about </a:t>
            </a:r>
            <a:r>
              <a:rPr lang="ja-JP" altLang="en-US" sz="2000">
                <a:latin typeface="Arial"/>
              </a:rPr>
              <a:t>“</a:t>
            </a:r>
            <a:r>
              <a:rPr lang="en-US" sz="2000"/>
              <a:t>Health</a:t>
            </a:r>
            <a:r>
              <a:rPr lang="ja-JP" altLang="en-US" sz="2000">
                <a:latin typeface="Arial"/>
              </a:rPr>
              <a:t>”</a:t>
            </a:r>
            <a:endParaRPr lang="en-US" sz="2000"/>
          </a:p>
          <a:p>
            <a:pPr lvl="1">
              <a:lnSpc>
                <a:spcPct val="110000"/>
              </a:lnSpc>
            </a:pPr>
            <a:r>
              <a:rPr lang="en-US" sz="1800"/>
              <a:t>A special concern for the </a:t>
            </a:r>
            <a:r>
              <a:rPr lang="en-US" sz="1800" u="sng"/>
              <a:t>health</a:t>
            </a:r>
            <a:r>
              <a:rPr lang="en-US" sz="1800"/>
              <a:t> of disadvantaged groups</a:t>
            </a:r>
          </a:p>
          <a:p>
            <a:pPr lvl="1">
              <a:lnSpc>
                <a:spcPct val="110000"/>
              </a:lnSpc>
            </a:pPr>
            <a:r>
              <a:rPr lang="en-US" sz="1800"/>
              <a:t>A special concern for the health of workers (human capital)</a:t>
            </a:r>
          </a:p>
          <a:p>
            <a:pPr lvl="1">
              <a:lnSpc>
                <a:spcPct val="110000"/>
              </a:lnSpc>
            </a:pPr>
            <a:r>
              <a:rPr lang="en-US" sz="1800"/>
              <a:t>Financing public goods that affect health</a:t>
            </a:r>
          </a:p>
          <a:p>
            <a:pPr>
              <a:lnSpc>
                <a:spcPct val="90000"/>
              </a:lnSpc>
            </a:pPr>
            <a:r>
              <a:rPr lang="en-US" sz="2000"/>
              <a:t>Social objectives</a:t>
            </a:r>
          </a:p>
          <a:p>
            <a:pPr lvl="1">
              <a:lnSpc>
                <a:spcPct val="110000"/>
              </a:lnSpc>
            </a:pPr>
            <a:r>
              <a:rPr lang="en-US" sz="1800"/>
              <a:t>Redistribution of income between rich and poor, healthy and sick, powerful and weak</a:t>
            </a:r>
          </a:p>
          <a:p>
            <a:pPr lvl="1">
              <a:lnSpc>
                <a:spcPct val="110000"/>
              </a:lnSpc>
            </a:pPr>
            <a:endParaRPr lang="en-US" sz="1800"/>
          </a:p>
        </p:txBody>
      </p:sp>
      <p:pic>
        <p:nvPicPr>
          <p:cNvPr id="4" name="Picture 3" descr="logo_imperial_college_lond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73" y="177254"/>
            <a:ext cx="2133600" cy="558800"/>
          </a:xfrm>
          <a:prstGeom prst="rect">
            <a:avLst/>
          </a:prstGeom>
        </p:spPr>
      </p:pic>
    </p:spTree>
    <p:extLst>
      <p:ext uri="{BB962C8B-B14F-4D97-AF65-F5344CB8AC3E}">
        <p14:creationId xmlns:p14="http://schemas.microsoft.com/office/powerpoint/2010/main" val="964916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1163</TotalTime>
  <Words>3477</Words>
  <Application>Microsoft Office PowerPoint</Application>
  <PresentationFormat>On-screen Show (4:3)</PresentationFormat>
  <Paragraphs>403</Paragraphs>
  <Slides>49</Slides>
  <Notes>20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Health Systems - policy, politics and practice</vt:lpstr>
      <vt:lpstr>Contents  - quick re-cap from last lecture - intro to policy &amp; health policy - policy actors - form/typology of health policy - policy making process/cycle - evaluating policy - examples from the field </vt:lpstr>
      <vt:lpstr>Health systems are dynamic &amp; interconnected systems at whose heart are people</vt:lpstr>
      <vt:lpstr>PowerPoint Presentation</vt:lpstr>
      <vt:lpstr>Health systems operate at multiple levels</vt:lpstr>
      <vt:lpstr>Health policy is inherently political</vt:lpstr>
      <vt:lpstr>Health policy defined</vt:lpstr>
      <vt:lpstr>PowerPoint Presentation</vt:lpstr>
      <vt:lpstr>Health policy mixes multiple objectives</vt:lpstr>
      <vt:lpstr>Who sets health policy?</vt:lpstr>
      <vt:lpstr>Who are the major actors?</vt:lpstr>
      <vt:lpstr>Public vs. private policy</vt:lpstr>
      <vt:lpstr>Forms &amp; categories of health policies</vt:lpstr>
      <vt:lpstr>1. Laws</vt:lpstr>
      <vt:lpstr>2. Rules/Regulations</vt:lpstr>
      <vt:lpstr>3. Operational Decisions</vt:lpstr>
      <vt:lpstr>4. Judicial Decisions</vt:lpstr>
      <vt:lpstr>5. Macro Policies</vt:lpstr>
      <vt:lpstr>1. Allocative tools</vt:lpstr>
      <vt:lpstr>2. Regulatory tools</vt:lpstr>
      <vt:lpstr>Social Regulations</vt:lpstr>
      <vt:lpstr>Quality Controls</vt:lpstr>
      <vt:lpstr>Market-entry Restrictions</vt:lpstr>
      <vt:lpstr>Rate or Price-setting Controls</vt:lpstr>
      <vt:lpstr>Market-preserving Controls</vt:lpstr>
      <vt:lpstr>PowerPoint Presentation</vt:lpstr>
      <vt:lpstr>PowerPoint Presentation</vt:lpstr>
      <vt:lpstr>PowerPoint Presentation</vt:lpstr>
      <vt:lpstr>Main stages of policy cycle</vt:lpstr>
      <vt:lpstr>Main stages of policy cycle…</vt:lpstr>
      <vt:lpstr>Examples of health policies</vt:lpstr>
      <vt:lpstr>Key health reforms in Cambodia, 1996-2010</vt:lpstr>
      <vt:lpstr>PowerPoint Presentation</vt:lpstr>
      <vt:lpstr>Where there is a degree  of international consensus</vt:lpstr>
      <vt:lpstr>General consensus but less evidence</vt:lpstr>
      <vt:lpstr>Less consensus</vt:lpstr>
      <vt:lpstr>Fundamental policy questions remain</vt:lpstr>
      <vt:lpstr>Evaluating policy</vt:lpstr>
      <vt:lpstr>Research &amp; Policy Development</vt:lpstr>
      <vt:lpstr>Use of evidence</vt:lpstr>
      <vt:lpstr>PowerPoint Presentation</vt:lpstr>
      <vt:lpstr>PowerPoint Presentation</vt:lpstr>
      <vt:lpstr>PowerPoint Presentation</vt:lpstr>
      <vt:lpstr>Health policy covers wide domain, but the most important levers will be in the following areas</vt:lpstr>
      <vt:lpstr>Health policy - summary</vt:lpstr>
      <vt:lpstr>PowerPoint Presentation</vt:lpstr>
      <vt:lpstr>Seminar</vt:lpstr>
      <vt:lpstr>Seminar</vt:lpstr>
      <vt:lpstr>Seminar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Balen</dc:creator>
  <cp:lastModifiedBy>Shiel, Nuala</cp:lastModifiedBy>
  <cp:revision>141</cp:revision>
  <dcterms:created xsi:type="dcterms:W3CDTF">2013-01-10T15:23:43Z</dcterms:created>
  <dcterms:modified xsi:type="dcterms:W3CDTF">2013-01-21T12:45:34Z</dcterms:modified>
</cp:coreProperties>
</file>