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3"/>
  </p:handoutMasterIdLst>
  <p:sldIdLst>
    <p:sldId id="256" r:id="rId2"/>
    <p:sldId id="271" r:id="rId3"/>
    <p:sldId id="272" r:id="rId4"/>
    <p:sldId id="262" r:id="rId5"/>
    <p:sldId id="260" r:id="rId6"/>
    <p:sldId id="270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794500" cy="9906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4660"/>
  </p:normalViewPr>
  <p:slideViewPr>
    <p:cSldViewPr snapToGrid="0" snapToObjects="1">
      <p:cViewPr>
        <p:scale>
          <a:sx n="50" d="100"/>
          <a:sy n="50" d="100"/>
        </p:scale>
        <p:origin x="-80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137A0-1C41-4975-8701-A4B5446697AB}" type="datetimeFigureOut">
              <a:rPr lang="en-GB" smtClean="0"/>
              <a:t>10/01/2013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AB72A-7D70-4DA6-9DD8-45011C7C51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6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09F0-5C6B-C747-B6D8-F864FFC01299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17271-840F-354F-8F86-A792353547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43840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Causal pathways to sexual health in orphans: a worked example of the use of theoretical frameworks in social epidemiology</a:t>
            </a:r>
            <a:endParaRPr lang="en-US" sz="4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70079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Laura Robertson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876"/>
            <a:ext cx="8229600" cy="8084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Analysis &amp; findings</a:t>
            </a:r>
            <a:endParaRPr lang="en-US" dirty="0">
              <a:solidFill>
                <a:srgbClr val="1F497D"/>
              </a:solidFill>
            </a:endParaRPr>
          </a:p>
        </p:txBody>
      </p:sp>
      <p:pic>
        <p:nvPicPr>
          <p:cNvPr id="4" name="Content Placeholder 3" descr="Untitled.jpg"/>
          <p:cNvPicPr>
            <a:picLocks noGrp="1" noChangeAspect="1"/>
          </p:cNvPicPr>
          <p:nvPr>
            <p:ph idx="1"/>
          </p:nvPr>
        </p:nvPicPr>
        <p:blipFill>
          <a:blip r:embed="rId2"/>
          <a:srcRect t="-39160" b="-39160"/>
          <a:stretch>
            <a:fillRect/>
          </a:stretch>
        </p:blipFill>
        <p:spPr>
          <a:xfrm>
            <a:off x="51775" y="428401"/>
            <a:ext cx="9008545" cy="4954353"/>
          </a:xfrm>
        </p:spPr>
      </p:pic>
      <p:sp>
        <p:nvSpPr>
          <p:cNvPr id="5" name="TextBox 4"/>
          <p:cNvSpPr txBox="1"/>
          <p:nvPr/>
        </p:nvSpPr>
        <p:spPr>
          <a:xfrm>
            <a:off x="457200" y="4295003"/>
            <a:ext cx="82296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 Data on female adolescents aged 15-17 years collected in nationally representative, cross-sectional demographic surveys from 9 countries in sub-Saharan Africa.</a:t>
            </a:r>
          </a:p>
          <a:p>
            <a:endParaRPr lang="en-US" sz="800" dirty="0" smtClean="0"/>
          </a:p>
          <a:p>
            <a:pPr>
              <a:buFont typeface="Arial"/>
              <a:buChar char="•"/>
            </a:pPr>
            <a:r>
              <a:rPr lang="en-US" dirty="0" smtClean="0"/>
              <a:t> Country-level data were stratified by HIV prevalence &amp; the pooled data were </a:t>
            </a:r>
            <a:r>
              <a:rPr lang="en-US" dirty="0" err="1" smtClean="0"/>
              <a:t>analysed</a:t>
            </a:r>
            <a:r>
              <a:rPr lang="en-US" dirty="0" smtClean="0"/>
              <a:t> using hierarchical statistical modeling techniques.</a:t>
            </a:r>
          </a:p>
          <a:p>
            <a:endParaRPr lang="en-US" sz="800" dirty="0" smtClean="0"/>
          </a:p>
          <a:p>
            <a:pPr>
              <a:buFont typeface="Arial"/>
              <a:buChar char="•"/>
            </a:pPr>
            <a:r>
              <a:rPr lang="en-US" dirty="0" smtClean="0"/>
              <a:t> In countries with high HIV prevalence, maternal &amp; double orphans are at significantly increased risk of starting sex but in countries with low HIV prevalence, orphans are not at increased risk.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1" y="840326"/>
            <a:ext cx="800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Odds ratios for starting sex comparing orphaned and non-orphaned female adolescents aged 15-17 years stratified by country-level HIV prevalence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Summary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frameworks provide a visual representation of our assumptions regarding the causal structures underlying disease risk.</a:t>
            </a:r>
          </a:p>
          <a:p>
            <a:r>
              <a:rPr lang="en-US" dirty="0" smtClean="0"/>
              <a:t>They help facilitate the development of explicit hypotheses, which can be tested using epidemiological data and statistical methods.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Lecture plan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Theoretical frameworks &amp; hypothesis testing: </a:t>
            </a:r>
          </a:p>
          <a:p>
            <a:pPr marL="914400" lvl="1" indent="-514350"/>
            <a:r>
              <a:rPr lang="en-US" dirty="0" smtClean="0"/>
              <a:t>Introduction</a:t>
            </a:r>
          </a:p>
          <a:p>
            <a:pPr marL="914400" lvl="1" indent="-514350"/>
            <a:r>
              <a:rPr lang="en-US" dirty="0" smtClean="0"/>
              <a:t>Examples of theoretical frameworks in HIV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Worked example: </a:t>
            </a:r>
            <a:r>
              <a:rPr lang="en-US" dirty="0" err="1" smtClean="0"/>
              <a:t>orphanhood</a:t>
            </a:r>
            <a:r>
              <a:rPr lang="en-US" dirty="0" smtClean="0"/>
              <a:t> &amp; HIV risk</a:t>
            </a:r>
          </a:p>
          <a:p>
            <a:pPr marL="914400" lvl="1" indent="-514350"/>
            <a:r>
              <a:rPr lang="en-US" dirty="0" smtClean="0"/>
              <a:t>Theoretical framework</a:t>
            </a:r>
          </a:p>
          <a:p>
            <a:pPr marL="914400" lvl="1" indent="-514350"/>
            <a:r>
              <a:rPr lang="en-US" dirty="0" smtClean="0"/>
              <a:t>Hypothesis development</a:t>
            </a:r>
          </a:p>
          <a:p>
            <a:pPr marL="914400" lvl="1" indent="-514350"/>
            <a:r>
              <a:rPr lang="en-US" dirty="0" smtClean="0"/>
              <a:t>Analysis &amp; findings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Theoretical frameworks: introduction &amp; examples</a:t>
            </a:r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Theoretical frameworks &amp; hypothesis testing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hypothesis is a proposed explanation for an observed phenomenon.</a:t>
            </a:r>
          </a:p>
          <a:p>
            <a:r>
              <a:rPr lang="en-US" dirty="0" smtClean="0"/>
              <a:t>In epidemiology, we are interested in the causal pathway between various risk factors &amp; health outcomes.</a:t>
            </a:r>
          </a:p>
          <a:p>
            <a:r>
              <a:rPr lang="en-US" dirty="0" smtClean="0"/>
              <a:t>Theoretical frameworks provide a visual representation of our assumptions regarding the causal structures underlying disease risk.</a:t>
            </a:r>
          </a:p>
          <a:p>
            <a:r>
              <a:rPr lang="en-US" dirty="0" smtClean="0"/>
              <a:t>They help facilitate the development of explicit hypotheses regarding the causal pathways between risk factors &amp; disease. </a:t>
            </a:r>
          </a:p>
          <a:p>
            <a:r>
              <a:rPr lang="en-US" dirty="0" smtClean="0"/>
              <a:t>We can then use epidemiological data &amp; statistical methods to test these hypotheses.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579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Proximate determinants framework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Boerma</a:t>
            </a:r>
            <a:r>
              <a:rPr lang="en-US" dirty="0" smtClean="0">
                <a:solidFill>
                  <a:schemeClr val="tx2"/>
                </a:solidFill>
              </a:rPr>
              <a:t> &amp; Weir (2005)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6" name="Content Placeholder 5" descr="Picture 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1469" r="-11469"/>
          <a:stretch>
            <a:fillRect/>
          </a:stretch>
        </p:blipFill>
        <p:spPr>
          <a:xfrm>
            <a:off x="457200" y="1394786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457200" y="5808705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dirty="0" smtClean="0"/>
              <a:t>Proximate determinants provide a link between underlying social/environmental determinants &amp; biological determinants of risk of HIV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2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Social epidemiology framework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err="1" smtClean="0">
                <a:solidFill>
                  <a:schemeClr val="tx2"/>
                </a:solidFill>
              </a:rPr>
              <a:t>Poundstone</a:t>
            </a:r>
            <a:r>
              <a:rPr lang="en-US" dirty="0" smtClean="0">
                <a:solidFill>
                  <a:schemeClr val="tx2"/>
                </a:solidFill>
              </a:rPr>
              <a:t> et al (2004)</a:t>
            </a:r>
            <a:endParaRPr lang="en-GB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431" y="1671782"/>
            <a:ext cx="5801138" cy="42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7200" y="616143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“Factors </a:t>
            </a:r>
            <a:r>
              <a:rPr lang="en-GB" dirty="0"/>
              <a:t>at multiple levels – from the microscopic to the societal” contribute to the distribution of HIV</a:t>
            </a:r>
          </a:p>
        </p:txBody>
      </p:sp>
    </p:spTree>
    <p:extLst>
      <p:ext uri="{BB962C8B-B14F-4D97-AF65-F5344CB8AC3E}">
        <p14:creationId xmlns:p14="http://schemas.microsoft.com/office/powerpoint/2010/main" val="40127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Example: </a:t>
            </a:r>
            <a:r>
              <a:rPr lang="en-US" dirty="0" err="1" smtClean="0">
                <a:solidFill>
                  <a:srgbClr val="1F497D"/>
                </a:solidFill>
              </a:rPr>
              <a:t>orphanhood</a:t>
            </a:r>
            <a:r>
              <a:rPr lang="en-US" dirty="0" smtClean="0">
                <a:solidFill>
                  <a:srgbClr val="1F497D"/>
                </a:solidFill>
              </a:rPr>
              <a:t> &amp; HIV risk in adolescents</a:t>
            </a:r>
            <a:endParaRPr lang="en-US" dirty="0">
              <a:solidFill>
                <a:srgbClr val="1F497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457200" y="69224"/>
            <a:ext cx="8229600" cy="771103"/>
          </a:xfrm>
        </p:spPr>
        <p:txBody>
          <a:bodyPr/>
          <a:lstStyle/>
          <a:p>
            <a:pPr eaLnBrk="1" hangingPunct="1"/>
            <a:r>
              <a:rPr lang="en-GB" dirty="0" smtClean="0">
                <a:solidFill>
                  <a:srgbClr val="1F497D"/>
                </a:solidFill>
                <a:ea typeface="ＭＳ Ｐゴシック" pitchFamily="-107" charset="-128"/>
                <a:cs typeface="ＭＳ Ｐゴシック" pitchFamily="-107" charset="-128"/>
              </a:rPr>
              <a:t>Theoretical framework*</a:t>
            </a:r>
            <a:endParaRPr lang="en-US" dirty="0" smtClean="0">
              <a:solidFill>
                <a:srgbClr val="1F497D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128" y="5759451"/>
            <a:ext cx="8234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1900" dirty="0" smtClean="0"/>
              <a:t>We expanded the proximate determinants framework to make more explicit the country/regional, household and individual level, underlying determinants of HIV</a:t>
            </a:r>
          </a:p>
          <a:p>
            <a:endParaRPr lang="en-US" dirty="0"/>
          </a:p>
        </p:txBody>
      </p:sp>
      <p:pic>
        <p:nvPicPr>
          <p:cNvPr id="7" name="Content Placeholder 6" descr="Picture 1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009" r="-10009"/>
          <a:stretch>
            <a:fillRect/>
          </a:stretch>
        </p:blipFill>
        <p:spPr>
          <a:xfrm>
            <a:off x="261464" y="840327"/>
            <a:ext cx="8603106" cy="4731377"/>
          </a:xfrm>
        </p:spPr>
      </p:pic>
      <p:sp>
        <p:nvSpPr>
          <p:cNvPr id="5" name="TextBox 4"/>
          <p:cNvSpPr txBox="1"/>
          <p:nvPr/>
        </p:nvSpPr>
        <p:spPr>
          <a:xfrm>
            <a:off x="3868517" y="4784674"/>
            <a:ext cx="481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*see handout for full version of the framework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1F497D"/>
                </a:solidFill>
              </a:rPr>
              <a:t>Literature review &amp; hypothesis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Literature review</a:t>
            </a:r>
          </a:p>
          <a:p>
            <a:pPr lvl="1"/>
            <a:r>
              <a:rPr lang="en-US" dirty="0" smtClean="0"/>
              <a:t>A study of data from across sub-Saharan Africa has shown that in some countries female, orphaned adolescents are at increased risk of starting sex compared to non-orphans.  In other countries this was not the case.</a:t>
            </a:r>
          </a:p>
          <a:p>
            <a:pPr lvl="1"/>
            <a:r>
              <a:rPr lang="en-US" dirty="0" smtClean="0"/>
              <a:t>Adult mortality &amp; orphan prevalence are higher in countries with higher HIV prevalence, which puts stress on the extended family that traditionally cares for orphaned children.</a:t>
            </a:r>
          </a:p>
          <a:p>
            <a:pPr lvl="1"/>
            <a:r>
              <a:rPr lang="en-US" dirty="0" smtClean="0"/>
              <a:t>Orphans in South Africa (high HIV prevalence) experience stigma &amp; psychosocial distress. Psychosocial distress has been shown to explain some of the increased sexual risk amongst female orphans in Zimbabwe (high HIV prevalence).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Hypothesis</a:t>
            </a:r>
          </a:p>
          <a:p>
            <a:pPr lvl="1"/>
            <a:r>
              <a:rPr lang="en-US" dirty="0" smtClean="0"/>
              <a:t>In countries with high HIV prevalence, female, orphaned adolescents will experience increased risk, compared to non-orphans, of starting sex.  This increased risk will be reduced in countries with low HIV prevalence.</a:t>
            </a:r>
          </a:p>
          <a:p>
            <a:pPr lvl="1"/>
            <a:endParaRPr lang="en-US" b="1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722081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Palermo &amp; Peterman (2009); </a:t>
            </a:r>
            <a:r>
              <a:rPr lang="en-US" sz="1400" dirty="0" err="1" smtClean="0"/>
              <a:t>Bicego</a:t>
            </a:r>
            <a:r>
              <a:rPr lang="en-US" sz="1400" dirty="0" smtClean="0"/>
              <a:t> et al (2003); </a:t>
            </a:r>
            <a:r>
              <a:rPr lang="en-US" sz="1400" dirty="0" err="1" smtClean="0"/>
              <a:t>Hosegood</a:t>
            </a:r>
            <a:r>
              <a:rPr lang="en-US" sz="1400" dirty="0" smtClean="0"/>
              <a:t> et al (2007); </a:t>
            </a:r>
            <a:r>
              <a:rPr lang="en-US" sz="1400" dirty="0" err="1" smtClean="0"/>
              <a:t>Monasch</a:t>
            </a:r>
            <a:r>
              <a:rPr lang="en-US" sz="1400" dirty="0" smtClean="0"/>
              <a:t> &amp; </a:t>
            </a:r>
            <a:r>
              <a:rPr lang="en-US" sz="1400" dirty="0" err="1" smtClean="0"/>
              <a:t>Boerma</a:t>
            </a:r>
            <a:r>
              <a:rPr lang="en-US" sz="1400" dirty="0" smtClean="0"/>
              <a:t> (2004); </a:t>
            </a:r>
            <a:r>
              <a:rPr lang="en-US" sz="1400" dirty="0" err="1" smtClean="0"/>
              <a:t>Cluver</a:t>
            </a:r>
            <a:r>
              <a:rPr lang="en-US" sz="1400" dirty="0" smtClean="0"/>
              <a:t> et al (2006, 2008); </a:t>
            </a:r>
            <a:r>
              <a:rPr lang="en-US" sz="1400" dirty="0" err="1" smtClean="0"/>
              <a:t>Nyamukapa</a:t>
            </a:r>
            <a:r>
              <a:rPr lang="en-US" sz="1400" dirty="0" smtClean="0"/>
              <a:t> et al (2008)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1712</TotalTime>
  <Words>550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Causal pathways to sexual health in orphans: a worked example of the use of theoretical frameworks in social epidemiology</vt:lpstr>
      <vt:lpstr>Lecture plan</vt:lpstr>
      <vt:lpstr>Theoretical frameworks: introduction &amp; examples</vt:lpstr>
      <vt:lpstr>Theoretical frameworks &amp; hypothesis testing</vt:lpstr>
      <vt:lpstr>Proximate determinants framework Boerma &amp; Weir (2005)</vt:lpstr>
      <vt:lpstr>Social epidemiology framework Poundstone et al (2004)</vt:lpstr>
      <vt:lpstr>Example: orphanhood &amp; HIV risk in adolescents</vt:lpstr>
      <vt:lpstr>Theoretical framework*</vt:lpstr>
      <vt:lpstr>Literature review &amp; hypothesis</vt:lpstr>
      <vt:lpstr>Analysis &amp; findings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 pathways to sexual health in orphans: an example of the use of theoretical frameworks in social epidemiology</dc:title>
  <dc:creator>Laura Robertson</dc:creator>
  <cp:lastModifiedBy>Shiel, Nuala</cp:lastModifiedBy>
  <cp:revision>25</cp:revision>
  <cp:lastPrinted>2013-01-07T17:03:33Z</cp:lastPrinted>
  <dcterms:created xsi:type="dcterms:W3CDTF">2011-01-04T10:07:02Z</dcterms:created>
  <dcterms:modified xsi:type="dcterms:W3CDTF">2013-01-10T11:49:07Z</dcterms:modified>
</cp:coreProperties>
</file>