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7" r:id="rId2"/>
    <p:sldId id="388" r:id="rId3"/>
    <p:sldId id="347" r:id="rId4"/>
    <p:sldId id="345" r:id="rId5"/>
    <p:sldId id="258" r:id="rId6"/>
    <p:sldId id="326" r:id="rId7"/>
    <p:sldId id="327" r:id="rId8"/>
    <p:sldId id="328" r:id="rId9"/>
    <p:sldId id="341" r:id="rId10"/>
    <p:sldId id="342" r:id="rId11"/>
    <p:sldId id="276" r:id="rId12"/>
    <p:sldId id="329" r:id="rId13"/>
    <p:sldId id="330" r:id="rId14"/>
    <p:sldId id="331" r:id="rId15"/>
    <p:sldId id="343" r:id="rId16"/>
    <p:sldId id="383" r:id="rId17"/>
    <p:sldId id="332" r:id="rId18"/>
    <p:sldId id="333" r:id="rId19"/>
    <p:sldId id="334" r:id="rId20"/>
    <p:sldId id="346" r:id="rId21"/>
    <p:sldId id="335" r:id="rId22"/>
    <p:sldId id="354" r:id="rId23"/>
    <p:sldId id="384" r:id="rId24"/>
    <p:sldId id="358" r:id="rId25"/>
    <p:sldId id="361" r:id="rId26"/>
    <p:sldId id="359" r:id="rId27"/>
    <p:sldId id="360" r:id="rId28"/>
    <p:sldId id="366" r:id="rId29"/>
    <p:sldId id="367" r:id="rId30"/>
    <p:sldId id="372" r:id="rId31"/>
    <p:sldId id="373" r:id="rId32"/>
    <p:sldId id="374" r:id="rId33"/>
    <p:sldId id="375" r:id="rId34"/>
    <p:sldId id="376" r:id="rId35"/>
    <p:sldId id="377" r:id="rId36"/>
    <p:sldId id="378" r:id="rId37"/>
    <p:sldId id="380" r:id="rId38"/>
    <p:sldId id="381" r:id="rId39"/>
    <p:sldId id="385" r:id="rId40"/>
    <p:sldId id="355" r:id="rId41"/>
    <p:sldId id="262" r:id="rId42"/>
    <p:sldId id="320" r:id="rId43"/>
    <p:sldId id="301" r:id="rId44"/>
    <p:sldId id="336" r:id="rId45"/>
    <p:sldId id="337" r:id="rId46"/>
    <p:sldId id="338" r:id="rId47"/>
    <p:sldId id="339" r:id="rId48"/>
    <p:sldId id="340" r:id="rId49"/>
    <p:sldId id="386" r:id="rId50"/>
    <p:sldId id="353" r:id="rId51"/>
    <p:sldId id="312" r:id="rId52"/>
    <p:sldId id="302" r:id="rId53"/>
    <p:sldId id="317" r:id="rId54"/>
    <p:sldId id="313" r:id="rId55"/>
    <p:sldId id="352" r:id="rId56"/>
    <p:sldId id="387" r:id="rId57"/>
    <p:sldId id="356" r:id="rId58"/>
    <p:sldId id="297" r:id="rId59"/>
    <p:sldId id="259" r:id="rId60"/>
    <p:sldId id="260" r:id="rId61"/>
    <p:sldId id="382" r:id="rId6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1D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94660"/>
  </p:normalViewPr>
  <p:slideViewPr>
    <p:cSldViewPr>
      <p:cViewPr varScale="1">
        <p:scale>
          <a:sx n="49" d="100"/>
          <a:sy n="49" d="100"/>
        </p:scale>
        <p:origin x="-71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Pete\Documents\Petes%20Files\Current%20projects\NICE\oecd%20data%202009.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Pete\Documents\Petes%20Files\Current%20projects\NICE\oecd%20data%202009.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Pete\Documents\Petes%20Files\Current%20projects\NICE\oecd%20data%202009.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Sheet3!$B$2</c:f>
              <c:strCache>
                <c:ptCount val="1"/>
                <c:pt idx="0">
                  <c:v>Out-of-pocket payments - % total exp. on health                       </c:v>
                </c:pt>
              </c:strCache>
            </c:strRef>
          </c:tx>
          <c:invertIfNegative val="0"/>
          <c:cat>
            <c:strRef>
              <c:f>Sheet3!$A$3:$A$28</c:f>
              <c:strCache>
                <c:ptCount val="26"/>
                <c:pt idx="0">
                  <c:v>Australia</c:v>
                </c:pt>
                <c:pt idx="1">
                  <c:v>Austria</c:v>
                </c:pt>
                <c:pt idx="2">
                  <c:v>Belgium</c:v>
                </c:pt>
                <c:pt idx="3">
                  <c:v>Canada</c:v>
                </c:pt>
                <c:pt idx="4">
                  <c:v>Czech Republic</c:v>
                </c:pt>
                <c:pt idx="5">
                  <c:v>Denmark</c:v>
                </c:pt>
                <c:pt idx="6">
                  <c:v>Finland</c:v>
                </c:pt>
                <c:pt idx="7">
                  <c:v>France</c:v>
                </c:pt>
                <c:pt idx="8">
                  <c:v>Germany</c:v>
                </c:pt>
                <c:pt idx="9">
                  <c:v>Hungary</c:v>
                </c:pt>
                <c:pt idx="10">
                  <c:v>Iceland</c:v>
                </c:pt>
                <c:pt idx="11">
                  <c:v>Ireland</c:v>
                </c:pt>
                <c:pt idx="12">
                  <c:v>Italy</c:v>
                </c:pt>
                <c:pt idx="13">
                  <c:v>Japan</c:v>
                </c:pt>
                <c:pt idx="14">
                  <c:v>Korea</c:v>
                </c:pt>
                <c:pt idx="15">
                  <c:v>Luxembourg</c:v>
                </c:pt>
                <c:pt idx="16">
                  <c:v>Mexico</c:v>
                </c:pt>
                <c:pt idx="17">
                  <c:v>Netherlands</c:v>
                </c:pt>
                <c:pt idx="18">
                  <c:v>New Zealand</c:v>
                </c:pt>
                <c:pt idx="19">
                  <c:v>Poland</c:v>
                </c:pt>
                <c:pt idx="20">
                  <c:v>Portugal</c:v>
                </c:pt>
                <c:pt idx="21">
                  <c:v>Spain</c:v>
                </c:pt>
                <c:pt idx="22">
                  <c:v>Sweden</c:v>
                </c:pt>
                <c:pt idx="23">
                  <c:v>Switzerland</c:v>
                </c:pt>
                <c:pt idx="24">
                  <c:v>United Kingdom</c:v>
                </c:pt>
                <c:pt idx="25">
                  <c:v>United States</c:v>
                </c:pt>
              </c:strCache>
            </c:strRef>
          </c:cat>
          <c:val>
            <c:numRef>
              <c:f>Sheet3!$B$3:$B$28</c:f>
              <c:numCache>
                <c:formatCode>General</c:formatCode>
                <c:ptCount val="26"/>
                <c:pt idx="0">
                  <c:v>18.2</c:v>
                </c:pt>
                <c:pt idx="1">
                  <c:v>15.9</c:v>
                </c:pt>
                <c:pt idx="2">
                  <c:v>17.899999999999999</c:v>
                </c:pt>
                <c:pt idx="3">
                  <c:v>14.9</c:v>
                </c:pt>
                <c:pt idx="4">
                  <c:v>11.5</c:v>
                </c:pt>
                <c:pt idx="5">
                  <c:v>14.3</c:v>
                </c:pt>
                <c:pt idx="6">
                  <c:v>19</c:v>
                </c:pt>
                <c:pt idx="7">
                  <c:v>6.8</c:v>
                </c:pt>
                <c:pt idx="8">
                  <c:v>13.3</c:v>
                </c:pt>
                <c:pt idx="9">
                  <c:v>23.1</c:v>
                </c:pt>
                <c:pt idx="10">
                  <c:v>16.600000000000001</c:v>
                </c:pt>
                <c:pt idx="11">
                  <c:v>11.8</c:v>
                </c:pt>
                <c:pt idx="12">
                  <c:v>19.899999999999999</c:v>
                </c:pt>
                <c:pt idx="13">
                  <c:v>15.1</c:v>
                </c:pt>
                <c:pt idx="14">
                  <c:v>36.800000000000004</c:v>
                </c:pt>
                <c:pt idx="15">
                  <c:v>6.5</c:v>
                </c:pt>
                <c:pt idx="16">
                  <c:v>52.4</c:v>
                </c:pt>
                <c:pt idx="17">
                  <c:v>5.6</c:v>
                </c:pt>
                <c:pt idx="18">
                  <c:v>16.399999999999999</c:v>
                </c:pt>
                <c:pt idx="19">
                  <c:v>25.6</c:v>
                </c:pt>
                <c:pt idx="20">
                  <c:v>22.9</c:v>
                </c:pt>
                <c:pt idx="21">
                  <c:v>21.5</c:v>
                </c:pt>
                <c:pt idx="22">
                  <c:v>16.2</c:v>
                </c:pt>
                <c:pt idx="23">
                  <c:v>30.8</c:v>
                </c:pt>
                <c:pt idx="24">
                  <c:v>11.4</c:v>
                </c:pt>
                <c:pt idx="25">
                  <c:v>12.3</c:v>
                </c:pt>
              </c:numCache>
            </c:numRef>
          </c:val>
        </c:ser>
        <c:ser>
          <c:idx val="1"/>
          <c:order val="1"/>
          <c:tx>
            <c:strRef>
              <c:f>Sheet3!$C$2</c:f>
              <c:strCache>
                <c:ptCount val="1"/>
                <c:pt idx="0">
                  <c:v>Private insurance - % total exp. on health   </c:v>
                </c:pt>
              </c:strCache>
            </c:strRef>
          </c:tx>
          <c:invertIfNegative val="0"/>
          <c:cat>
            <c:strRef>
              <c:f>Sheet3!$A$3:$A$28</c:f>
              <c:strCache>
                <c:ptCount val="26"/>
                <c:pt idx="0">
                  <c:v>Australia</c:v>
                </c:pt>
                <c:pt idx="1">
                  <c:v>Austria</c:v>
                </c:pt>
                <c:pt idx="2">
                  <c:v>Belgium</c:v>
                </c:pt>
                <c:pt idx="3">
                  <c:v>Canada</c:v>
                </c:pt>
                <c:pt idx="4">
                  <c:v>Czech Republic</c:v>
                </c:pt>
                <c:pt idx="5">
                  <c:v>Denmark</c:v>
                </c:pt>
                <c:pt idx="6">
                  <c:v>Finland</c:v>
                </c:pt>
                <c:pt idx="7">
                  <c:v>France</c:v>
                </c:pt>
                <c:pt idx="8">
                  <c:v>Germany</c:v>
                </c:pt>
                <c:pt idx="9">
                  <c:v>Hungary</c:v>
                </c:pt>
                <c:pt idx="10">
                  <c:v>Iceland</c:v>
                </c:pt>
                <c:pt idx="11">
                  <c:v>Ireland</c:v>
                </c:pt>
                <c:pt idx="12">
                  <c:v>Italy</c:v>
                </c:pt>
                <c:pt idx="13">
                  <c:v>Japan</c:v>
                </c:pt>
                <c:pt idx="14">
                  <c:v>Korea</c:v>
                </c:pt>
                <c:pt idx="15">
                  <c:v>Luxembourg</c:v>
                </c:pt>
                <c:pt idx="16">
                  <c:v>Mexico</c:v>
                </c:pt>
                <c:pt idx="17">
                  <c:v>Netherlands</c:v>
                </c:pt>
                <c:pt idx="18">
                  <c:v>New Zealand</c:v>
                </c:pt>
                <c:pt idx="19">
                  <c:v>Poland</c:v>
                </c:pt>
                <c:pt idx="20">
                  <c:v>Portugal</c:v>
                </c:pt>
                <c:pt idx="21">
                  <c:v>Spain</c:v>
                </c:pt>
                <c:pt idx="22">
                  <c:v>Sweden</c:v>
                </c:pt>
                <c:pt idx="23">
                  <c:v>Switzerland</c:v>
                </c:pt>
                <c:pt idx="24">
                  <c:v>United Kingdom</c:v>
                </c:pt>
                <c:pt idx="25">
                  <c:v>United States</c:v>
                </c:pt>
              </c:strCache>
            </c:strRef>
          </c:cat>
          <c:val>
            <c:numRef>
              <c:f>Sheet3!$C$3:$C$28</c:f>
              <c:numCache>
                <c:formatCode>General</c:formatCode>
                <c:ptCount val="26"/>
                <c:pt idx="0">
                  <c:v>7.5</c:v>
                </c:pt>
                <c:pt idx="1">
                  <c:v>4.5999999999999996</c:v>
                </c:pt>
                <c:pt idx="2">
                  <c:v>4.5</c:v>
                </c:pt>
                <c:pt idx="3">
                  <c:v>12.5</c:v>
                </c:pt>
                <c:pt idx="4">
                  <c:v>0.2</c:v>
                </c:pt>
                <c:pt idx="5">
                  <c:v>1.5</c:v>
                </c:pt>
                <c:pt idx="6">
                  <c:v>2.2000000000000002</c:v>
                </c:pt>
                <c:pt idx="7">
                  <c:v>13.3</c:v>
                </c:pt>
                <c:pt idx="8">
                  <c:v>9.2000000000000011</c:v>
                </c:pt>
                <c:pt idx="9">
                  <c:v>1.3</c:v>
                </c:pt>
                <c:pt idx="10">
                  <c:v>0</c:v>
                </c:pt>
                <c:pt idx="11">
                  <c:v>8.7000000000000011</c:v>
                </c:pt>
                <c:pt idx="12">
                  <c:v>0.9</c:v>
                </c:pt>
                <c:pt idx="13">
                  <c:v>2.6</c:v>
                </c:pt>
                <c:pt idx="14">
                  <c:v>3.9</c:v>
                </c:pt>
                <c:pt idx="15">
                  <c:v>1.7000000000000022</c:v>
                </c:pt>
                <c:pt idx="16">
                  <c:v>3.4</c:v>
                </c:pt>
                <c:pt idx="17">
                  <c:v>5.5</c:v>
                </c:pt>
                <c:pt idx="18">
                  <c:v>4.7</c:v>
                </c:pt>
                <c:pt idx="19">
                  <c:v>0.60000000000000064</c:v>
                </c:pt>
                <c:pt idx="20">
                  <c:v>4.0999999999999996</c:v>
                </c:pt>
                <c:pt idx="21">
                  <c:v>6</c:v>
                </c:pt>
                <c:pt idx="22">
                  <c:v>0.1</c:v>
                </c:pt>
                <c:pt idx="23">
                  <c:v>9.1</c:v>
                </c:pt>
                <c:pt idx="24">
                  <c:v>1.2</c:v>
                </c:pt>
                <c:pt idx="25">
                  <c:v>35.300000000000004</c:v>
                </c:pt>
              </c:numCache>
            </c:numRef>
          </c:val>
        </c:ser>
        <c:dLbls>
          <c:showLegendKey val="0"/>
          <c:showVal val="0"/>
          <c:showCatName val="0"/>
          <c:showSerName val="0"/>
          <c:showPercent val="0"/>
          <c:showBubbleSize val="0"/>
        </c:dLbls>
        <c:gapWidth val="150"/>
        <c:overlap val="100"/>
        <c:axId val="211331712"/>
        <c:axId val="212681088"/>
      </c:barChart>
      <c:catAx>
        <c:axId val="211331712"/>
        <c:scaling>
          <c:orientation val="maxMin"/>
        </c:scaling>
        <c:delete val="0"/>
        <c:axPos val="l"/>
        <c:majorTickMark val="out"/>
        <c:minorTickMark val="none"/>
        <c:tickLblPos val="nextTo"/>
        <c:txPr>
          <a:bodyPr/>
          <a:lstStyle/>
          <a:p>
            <a:pPr>
              <a:defRPr sz="900" baseline="0"/>
            </a:pPr>
            <a:endParaRPr lang="en-US"/>
          </a:p>
        </c:txPr>
        <c:crossAx val="212681088"/>
        <c:crosses val="autoZero"/>
        <c:auto val="1"/>
        <c:lblAlgn val="ctr"/>
        <c:lblOffset val="100"/>
        <c:tickLblSkip val="1"/>
        <c:noMultiLvlLbl val="0"/>
      </c:catAx>
      <c:valAx>
        <c:axId val="212681088"/>
        <c:scaling>
          <c:orientation val="minMax"/>
        </c:scaling>
        <c:delete val="0"/>
        <c:axPos val="t"/>
        <c:majorGridlines/>
        <c:numFmt formatCode="General" sourceLinked="1"/>
        <c:majorTickMark val="out"/>
        <c:minorTickMark val="none"/>
        <c:tickLblPos val="nextTo"/>
        <c:crossAx val="211331712"/>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Sheet2!$A$3</c:f>
              <c:strCache>
                <c:ptCount val="1"/>
                <c:pt idx="0">
                  <c:v>Australia</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Sheet2!$B$3:$AC$3</c:f>
              <c:numCache>
                <c:formatCode>General</c:formatCode>
                <c:ptCount val="28"/>
                <c:pt idx="0">
                  <c:v>15.3</c:v>
                </c:pt>
                <c:pt idx="1">
                  <c:v>14.3</c:v>
                </c:pt>
                <c:pt idx="2">
                  <c:v>13.1</c:v>
                </c:pt>
                <c:pt idx="3">
                  <c:v>14.2</c:v>
                </c:pt>
                <c:pt idx="4">
                  <c:v>13.5</c:v>
                </c:pt>
                <c:pt idx="5">
                  <c:v>13.8</c:v>
                </c:pt>
                <c:pt idx="6">
                  <c:v>13.8</c:v>
                </c:pt>
                <c:pt idx="7">
                  <c:v>13.9</c:v>
                </c:pt>
                <c:pt idx="8">
                  <c:v>14.8</c:v>
                </c:pt>
                <c:pt idx="9">
                  <c:v>15.2</c:v>
                </c:pt>
                <c:pt idx="10">
                  <c:v>16.100000000000001</c:v>
                </c:pt>
                <c:pt idx="11">
                  <c:v>16.7</c:v>
                </c:pt>
                <c:pt idx="12">
                  <c:v>16.899999999999999</c:v>
                </c:pt>
                <c:pt idx="13">
                  <c:v>17</c:v>
                </c:pt>
                <c:pt idx="14">
                  <c:v>17.100000000000001</c:v>
                </c:pt>
                <c:pt idx="15">
                  <c:v>16.100000000000001</c:v>
                </c:pt>
                <c:pt idx="16">
                  <c:v>17</c:v>
                </c:pt>
                <c:pt idx="17">
                  <c:v>16.899999999999999</c:v>
                </c:pt>
                <c:pt idx="18">
                  <c:v>19.899999999999999</c:v>
                </c:pt>
                <c:pt idx="19">
                  <c:v>18.600000000000001</c:v>
                </c:pt>
                <c:pt idx="20">
                  <c:v>19.7</c:v>
                </c:pt>
                <c:pt idx="21">
                  <c:v>19.7</c:v>
                </c:pt>
                <c:pt idx="22">
                  <c:v>19.3</c:v>
                </c:pt>
                <c:pt idx="23">
                  <c:v>18.2</c:v>
                </c:pt>
                <c:pt idx="24">
                  <c:v>18.100000000000001</c:v>
                </c:pt>
                <c:pt idx="25">
                  <c:v>18.5</c:v>
                </c:pt>
                <c:pt idx="26">
                  <c:v>18.2</c:v>
                </c:pt>
              </c:numCache>
            </c:numRef>
          </c:val>
          <c:smooth val="0"/>
        </c:ser>
        <c:ser>
          <c:idx val="1"/>
          <c:order val="1"/>
          <c:tx>
            <c:strRef>
              <c:f>Sheet2!$A$4</c:f>
              <c:strCache>
                <c:ptCount val="1"/>
                <c:pt idx="0">
                  <c:v>Austria</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Sheet2!$B$4:$AC$4</c:f>
              <c:numCache>
                <c:formatCode>General</c:formatCode>
                <c:ptCount val="28"/>
                <c:pt idx="15">
                  <c:v>15.2</c:v>
                </c:pt>
                <c:pt idx="16">
                  <c:v>15.6</c:v>
                </c:pt>
                <c:pt idx="17">
                  <c:v>15.5</c:v>
                </c:pt>
                <c:pt idx="18">
                  <c:v>15.4</c:v>
                </c:pt>
                <c:pt idx="19">
                  <c:v>15.2</c:v>
                </c:pt>
                <c:pt idx="20">
                  <c:v>15.3</c:v>
                </c:pt>
                <c:pt idx="21">
                  <c:v>16</c:v>
                </c:pt>
                <c:pt idx="22">
                  <c:v>16.2</c:v>
                </c:pt>
                <c:pt idx="23">
                  <c:v>16.5</c:v>
                </c:pt>
                <c:pt idx="24">
                  <c:v>16</c:v>
                </c:pt>
                <c:pt idx="25">
                  <c:v>15.7</c:v>
                </c:pt>
                <c:pt idx="26">
                  <c:v>15.9</c:v>
                </c:pt>
                <c:pt idx="27">
                  <c:v>15.4</c:v>
                </c:pt>
              </c:numCache>
            </c:numRef>
          </c:val>
          <c:smooth val="0"/>
        </c:ser>
        <c:ser>
          <c:idx val="2"/>
          <c:order val="2"/>
          <c:tx>
            <c:strRef>
              <c:f>Sheet2!$A$5</c:f>
              <c:strCache>
                <c:ptCount val="1"/>
                <c:pt idx="0">
                  <c:v>Belgium</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Sheet2!$B$5:$AC$5</c:f>
              <c:numCache>
                <c:formatCode>General</c:formatCode>
                <c:ptCount val="28"/>
                <c:pt idx="23">
                  <c:v>19.600000000000001</c:v>
                </c:pt>
                <c:pt idx="24">
                  <c:v>19</c:v>
                </c:pt>
                <c:pt idx="25">
                  <c:v>18.5</c:v>
                </c:pt>
                <c:pt idx="26">
                  <c:v>17.899999999999999</c:v>
                </c:pt>
                <c:pt idx="27">
                  <c:v>18.3</c:v>
                </c:pt>
              </c:numCache>
            </c:numRef>
          </c:val>
          <c:smooth val="0"/>
        </c:ser>
        <c:ser>
          <c:idx val="3"/>
          <c:order val="3"/>
          <c:tx>
            <c:strRef>
              <c:f>Sheet2!$A$6</c:f>
              <c:strCache>
                <c:ptCount val="1"/>
                <c:pt idx="0">
                  <c:v>Canada</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Sheet2!$B$6:$AC$6</c:f>
              <c:numCache>
                <c:formatCode>General</c:formatCode>
                <c:ptCount val="28"/>
                <c:pt idx="8">
                  <c:v>14.8</c:v>
                </c:pt>
                <c:pt idx="9">
                  <c:v>14.5</c:v>
                </c:pt>
                <c:pt idx="10">
                  <c:v>14.4</c:v>
                </c:pt>
                <c:pt idx="11">
                  <c:v>14.2</c:v>
                </c:pt>
                <c:pt idx="12">
                  <c:v>14.2</c:v>
                </c:pt>
                <c:pt idx="13">
                  <c:v>14.9</c:v>
                </c:pt>
                <c:pt idx="14">
                  <c:v>15.4</c:v>
                </c:pt>
                <c:pt idx="15">
                  <c:v>15.9</c:v>
                </c:pt>
                <c:pt idx="16">
                  <c:v>16.100000000000001</c:v>
                </c:pt>
                <c:pt idx="17">
                  <c:v>16.8</c:v>
                </c:pt>
                <c:pt idx="18">
                  <c:v>16.100000000000001</c:v>
                </c:pt>
                <c:pt idx="19">
                  <c:v>16.2</c:v>
                </c:pt>
                <c:pt idx="20">
                  <c:v>15.9</c:v>
                </c:pt>
                <c:pt idx="21">
                  <c:v>15.2</c:v>
                </c:pt>
                <c:pt idx="22">
                  <c:v>15.2</c:v>
                </c:pt>
                <c:pt idx="23">
                  <c:v>14.5</c:v>
                </c:pt>
                <c:pt idx="24">
                  <c:v>14.6</c:v>
                </c:pt>
                <c:pt idx="25">
                  <c:v>14.5</c:v>
                </c:pt>
                <c:pt idx="26">
                  <c:v>14.9</c:v>
                </c:pt>
                <c:pt idx="27">
                  <c:v>14.9</c:v>
                </c:pt>
              </c:numCache>
            </c:numRef>
          </c:val>
          <c:smooth val="0"/>
        </c:ser>
        <c:ser>
          <c:idx val="4"/>
          <c:order val="4"/>
          <c:tx>
            <c:strRef>
              <c:f>Sheet2!$A$7</c:f>
              <c:strCache>
                <c:ptCount val="1"/>
                <c:pt idx="0">
                  <c:v>Czech Republic</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Sheet2!$B$7:$AC$7</c:f>
              <c:numCache>
                <c:formatCode>General</c:formatCode>
                <c:ptCount val="28"/>
                <c:pt idx="10">
                  <c:v>2.6</c:v>
                </c:pt>
                <c:pt idx="11">
                  <c:v>3.2</c:v>
                </c:pt>
                <c:pt idx="12">
                  <c:v>4.5</c:v>
                </c:pt>
                <c:pt idx="13">
                  <c:v>5.2</c:v>
                </c:pt>
                <c:pt idx="14">
                  <c:v>6.1</c:v>
                </c:pt>
                <c:pt idx="15">
                  <c:v>9.1</c:v>
                </c:pt>
                <c:pt idx="16">
                  <c:v>9.3000000000000007</c:v>
                </c:pt>
                <c:pt idx="17">
                  <c:v>9.7000000000000011</c:v>
                </c:pt>
                <c:pt idx="18">
                  <c:v>9.6</c:v>
                </c:pt>
                <c:pt idx="19">
                  <c:v>9.5</c:v>
                </c:pt>
                <c:pt idx="20">
                  <c:v>9.7000000000000011</c:v>
                </c:pt>
                <c:pt idx="21">
                  <c:v>10.200000000000001</c:v>
                </c:pt>
                <c:pt idx="22">
                  <c:v>9.5</c:v>
                </c:pt>
                <c:pt idx="23">
                  <c:v>10</c:v>
                </c:pt>
                <c:pt idx="24">
                  <c:v>10.4</c:v>
                </c:pt>
                <c:pt idx="25">
                  <c:v>10.9</c:v>
                </c:pt>
                <c:pt idx="26">
                  <c:v>11.5</c:v>
                </c:pt>
                <c:pt idx="27">
                  <c:v>13.2</c:v>
                </c:pt>
              </c:numCache>
            </c:numRef>
          </c:val>
          <c:smooth val="0"/>
        </c:ser>
        <c:ser>
          <c:idx val="5"/>
          <c:order val="5"/>
          <c:tx>
            <c:strRef>
              <c:f>Sheet2!$A$8</c:f>
              <c:strCache>
                <c:ptCount val="1"/>
                <c:pt idx="0">
                  <c:v>Denmark</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Sheet2!$B$8:$AC$8</c:f>
              <c:numCache>
                <c:formatCode>General</c:formatCode>
                <c:ptCount val="28"/>
                <c:pt idx="0">
                  <c:v>11.4</c:v>
                </c:pt>
                <c:pt idx="1">
                  <c:v>11.5</c:v>
                </c:pt>
                <c:pt idx="2">
                  <c:v>11.7</c:v>
                </c:pt>
                <c:pt idx="3">
                  <c:v>12.6</c:v>
                </c:pt>
                <c:pt idx="4">
                  <c:v>13.2</c:v>
                </c:pt>
                <c:pt idx="5">
                  <c:v>13.6</c:v>
                </c:pt>
                <c:pt idx="6">
                  <c:v>14.7</c:v>
                </c:pt>
                <c:pt idx="7">
                  <c:v>14.7</c:v>
                </c:pt>
                <c:pt idx="8">
                  <c:v>14.1</c:v>
                </c:pt>
                <c:pt idx="9">
                  <c:v>14.4</c:v>
                </c:pt>
                <c:pt idx="10">
                  <c:v>16</c:v>
                </c:pt>
                <c:pt idx="11">
                  <c:v>15.3</c:v>
                </c:pt>
                <c:pt idx="12">
                  <c:v>15.6</c:v>
                </c:pt>
                <c:pt idx="13">
                  <c:v>16.3</c:v>
                </c:pt>
                <c:pt idx="14">
                  <c:v>16.7</c:v>
                </c:pt>
                <c:pt idx="15">
                  <c:v>16.3</c:v>
                </c:pt>
                <c:pt idx="16">
                  <c:v>16.2</c:v>
                </c:pt>
                <c:pt idx="17">
                  <c:v>16.3</c:v>
                </c:pt>
                <c:pt idx="18">
                  <c:v>16.600000000000001</c:v>
                </c:pt>
                <c:pt idx="19">
                  <c:v>16.100000000000001</c:v>
                </c:pt>
                <c:pt idx="20">
                  <c:v>16</c:v>
                </c:pt>
                <c:pt idx="21">
                  <c:v>15.9</c:v>
                </c:pt>
                <c:pt idx="22">
                  <c:v>15.8</c:v>
                </c:pt>
                <c:pt idx="23">
                  <c:v>14.6</c:v>
                </c:pt>
                <c:pt idx="24">
                  <c:v>14.7</c:v>
                </c:pt>
                <c:pt idx="25">
                  <c:v>14.8</c:v>
                </c:pt>
                <c:pt idx="26">
                  <c:v>14.3</c:v>
                </c:pt>
                <c:pt idx="27">
                  <c:v>13.8</c:v>
                </c:pt>
              </c:numCache>
            </c:numRef>
          </c:val>
          <c:smooth val="0"/>
        </c:ser>
        <c:ser>
          <c:idx val="6"/>
          <c:order val="6"/>
          <c:tx>
            <c:strRef>
              <c:f>Sheet2!$A$9</c:f>
              <c:strCache>
                <c:ptCount val="1"/>
                <c:pt idx="0">
                  <c:v>Finland</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Sheet2!$B$9:$AC$9</c:f>
              <c:numCache>
                <c:formatCode>General</c:formatCode>
                <c:ptCount val="28"/>
                <c:pt idx="0">
                  <c:v>18.399999999999999</c:v>
                </c:pt>
                <c:pt idx="1">
                  <c:v>17.7</c:v>
                </c:pt>
                <c:pt idx="2">
                  <c:v>17.399999999999999</c:v>
                </c:pt>
                <c:pt idx="3">
                  <c:v>18.2</c:v>
                </c:pt>
                <c:pt idx="4">
                  <c:v>18.5</c:v>
                </c:pt>
                <c:pt idx="5">
                  <c:v>18.3</c:v>
                </c:pt>
                <c:pt idx="6">
                  <c:v>17.5</c:v>
                </c:pt>
                <c:pt idx="7">
                  <c:v>17.3</c:v>
                </c:pt>
                <c:pt idx="8">
                  <c:v>17.2</c:v>
                </c:pt>
                <c:pt idx="9">
                  <c:v>16.5</c:v>
                </c:pt>
                <c:pt idx="10">
                  <c:v>15.5</c:v>
                </c:pt>
                <c:pt idx="11">
                  <c:v>15.6</c:v>
                </c:pt>
                <c:pt idx="12">
                  <c:v>16.5</c:v>
                </c:pt>
                <c:pt idx="13">
                  <c:v>20.100000000000001</c:v>
                </c:pt>
                <c:pt idx="14">
                  <c:v>20.5</c:v>
                </c:pt>
                <c:pt idx="15">
                  <c:v>21.8</c:v>
                </c:pt>
                <c:pt idx="16">
                  <c:v>21.9</c:v>
                </c:pt>
                <c:pt idx="17">
                  <c:v>21.6</c:v>
                </c:pt>
                <c:pt idx="18">
                  <c:v>21.9</c:v>
                </c:pt>
                <c:pt idx="19">
                  <c:v>22.2</c:v>
                </c:pt>
                <c:pt idx="20">
                  <c:v>22.3</c:v>
                </c:pt>
                <c:pt idx="21">
                  <c:v>21.6</c:v>
                </c:pt>
                <c:pt idx="22">
                  <c:v>21.2</c:v>
                </c:pt>
                <c:pt idx="23">
                  <c:v>20.9</c:v>
                </c:pt>
                <c:pt idx="24">
                  <c:v>20.5</c:v>
                </c:pt>
                <c:pt idx="25">
                  <c:v>20.100000000000001</c:v>
                </c:pt>
                <c:pt idx="26">
                  <c:v>19</c:v>
                </c:pt>
                <c:pt idx="27">
                  <c:v>18.899999999999999</c:v>
                </c:pt>
              </c:numCache>
            </c:numRef>
          </c:val>
          <c:smooth val="0"/>
        </c:ser>
        <c:ser>
          <c:idx val="7"/>
          <c:order val="7"/>
          <c:tx>
            <c:strRef>
              <c:f>Sheet2!$A$10</c:f>
              <c:strCache>
                <c:ptCount val="1"/>
                <c:pt idx="0">
                  <c:v>France</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Sheet2!$B$10:$AC$10</c:f>
              <c:numCache>
                <c:formatCode>General</c:formatCode>
                <c:ptCount val="28"/>
                <c:pt idx="0">
                  <c:v>12.8</c:v>
                </c:pt>
                <c:pt idx="5">
                  <c:v>14.4</c:v>
                </c:pt>
                <c:pt idx="10">
                  <c:v>11.4</c:v>
                </c:pt>
                <c:pt idx="11">
                  <c:v>11.7</c:v>
                </c:pt>
                <c:pt idx="12">
                  <c:v>11.4</c:v>
                </c:pt>
                <c:pt idx="13">
                  <c:v>11.3</c:v>
                </c:pt>
                <c:pt idx="14">
                  <c:v>11</c:v>
                </c:pt>
                <c:pt idx="15">
                  <c:v>7.6</c:v>
                </c:pt>
                <c:pt idx="16">
                  <c:v>7.3</c:v>
                </c:pt>
                <c:pt idx="17">
                  <c:v>7.2</c:v>
                </c:pt>
                <c:pt idx="18">
                  <c:v>7.1</c:v>
                </c:pt>
                <c:pt idx="19">
                  <c:v>7.2</c:v>
                </c:pt>
                <c:pt idx="20">
                  <c:v>7.1</c:v>
                </c:pt>
                <c:pt idx="21">
                  <c:v>7.2</c:v>
                </c:pt>
                <c:pt idx="22">
                  <c:v>7</c:v>
                </c:pt>
                <c:pt idx="23">
                  <c:v>6.8</c:v>
                </c:pt>
                <c:pt idx="24">
                  <c:v>6.7</c:v>
                </c:pt>
                <c:pt idx="25">
                  <c:v>6.8</c:v>
                </c:pt>
                <c:pt idx="26">
                  <c:v>6.8</c:v>
                </c:pt>
                <c:pt idx="27">
                  <c:v>6.8</c:v>
                </c:pt>
              </c:numCache>
            </c:numRef>
          </c:val>
          <c:smooth val="0"/>
        </c:ser>
        <c:ser>
          <c:idx val="8"/>
          <c:order val="8"/>
          <c:tx>
            <c:strRef>
              <c:f>Sheet2!$A$11</c:f>
              <c:strCache>
                <c:ptCount val="1"/>
                <c:pt idx="0">
                  <c:v>Germany</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Sheet2!$B$11:$AC$11</c:f>
              <c:numCache>
                <c:formatCode>General</c:formatCode>
                <c:ptCount val="28"/>
                <c:pt idx="0">
                  <c:v>10.3</c:v>
                </c:pt>
                <c:pt idx="1">
                  <c:v>10.1</c:v>
                </c:pt>
                <c:pt idx="2">
                  <c:v>10.3</c:v>
                </c:pt>
                <c:pt idx="3">
                  <c:v>11.3</c:v>
                </c:pt>
                <c:pt idx="4">
                  <c:v>11.4</c:v>
                </c:pt>
                <c:pt idx="5">
                  <c:v>11.2</c:v>
                </c:pt>
                <c:pt idx="6">
                  <c:v>11</c:v>
                </c:pt>
                <c:pt idx="7">
                  <c:v>10.8</c:v>
                </c:pt>
                <c:pt idx="8">
                  <c:v>11.1</c:v>
                </c:pt>
                <c:pt idx="9">
                  <c:v>11</c:v>
                </c:pt>
                <c:pt idx="10">
                  <c:v>11.1</c:v>
                </c:pt>
                <c:pt idx="12">
                  <c:v>10</c:v>
                </c:pt>
                <c:pt idx="13">
                  <c:v>10.4</c:v>
                </c:pt>
                <c:pt idx="14">
                  <c:v>10.5</c:v>
                </c:pt>
                <c:pt idx="15">
                  <c:v>9.7000000000000011</c:v>
                </c:pt>
                <c:pt idx="16">
                  <c:v>9.5</c:v>
                </c:pt>
                <c:pt idx="17">
                  <c:v>10.3</c:v>
                </c:pt>
                <c:pt idx="18">
                  <c:v>11</c:v>
                </c:pt>
                <c:pt idx="19">
                  <c:v>11.2</c:v>
                </c:pt>
                <c:pt idx="20">
                  <c:v>11.2</c:v>
                </c:pt>
                <c:pt idx="21">
                  <c:v>11.5</c:v>
                </c:pt>
                <c:pt idx="22">
                  <c:v>11.4</c:v>
                </c:pt>
                <c:pt idx="23">
                  <c:v>11.7</c:v>
                </c:pt>
                <c:pt idx="24">
                  <c:v>13.1</c:v>
                </c:pt>
                <c:pt idx="25">
                  <c:v>13</c:v>
                </c:pt>
                <c:pt idx="26">
                  <c:v>13.3</c:v>
                </c:pt>
                <c:pt idx="27">
                  <c:v>13.1</c:v>
                </c:pt>
              </c:numCache>
            </c:numRef>
          </c:val>
          <c:smooth val="0"/>
        </c:ser>
        <c:ser>
          <c:idx val="9"/>
          <c:order val="9"/>
          <c:tx>
            <c:strRef>
              <c:f>Sheet2!$A$12</c:f>
              <c:strCache>
                <c:ptCount val="1"/>
                <c:pt idx="0">
                  <c:v>Greece</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Sheet2!$B$12:$AC$12</c:f>
              <c:numCache>
                <c:formatCode>General</c:formatCode>
                <c:ptCount val="28"/>
              </c:numCache>
            </c:numRef>
          </c:val>
          <c:smooth val="0"/>
        </c:ser>
        <c:ser>
          <c:idx val="10"/>
          <c:order val="10"/>
          <c:tx>
            <c:strRef>
              <c:f>Sheet2!$A$13</c:f>
              <c:strCache>
                <c:ptCount val="1"/>
                <c:pt idx="0">
                  <c:v>Hungary</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Sheet2!$B$13:$AC$13</c:f>
              <c:numCache>
                <c:formatCode>General</c:formatCode>
                <c:ptCount val="28"/>
                <c:pt idx="11">
                  <c:v>10.9</c:v>
                </c:pt>
                <c:pt idx="12">
                  <c:v>12</c:v>
                </c:pt>
                <c:pt idx="13">
                  <c:v>12.6</c:v>
                </c:pt>
                <c:pt idx="14">
                  <c:v>12.7</c:v>
                </c:pt>
                <c:pt idx="15">
                  <c:v>16</c:v>
                </c:pt>
                <c:pt idx="16">
                  <c:v>18.399999999999999</c:v>
                </c:pt>
                <c:pt idx="17">
                  <c:v>18.7</c:v>
                </c:pt>
                <c:pt idx="18">
                  <c:v>22.3</c:v>
                </c:pt>
                <c:pt idx="19">
                  <c:v>24.9</c:v>
                </c:pt>
                <c:pt idx="20">
                  <c:v>26.3</c:v>
                </c:pt>
                <c:pt idx="21">
                  <c:v>27.7</c:v>
                </c:pt>
                <c:pt idx="22">
                  <c:v>26.3</c:v>
                </c:pt>
                <c:pt idx="23">
                  <c:v>23.7</c:v>
                </c:pt>
                <c:pt idx="24">
                  <c:v>23.4</c:v>
                </c:pt>
                <c:pt idx="25">
                  <c:v>23.8</c:v>
                </c:pt>
                <c:pt idx="26">
                  <c:v>23.1</c:v>
                </c:pt>
                <c:pt idx="27">
                  <c:v>24.9</c:v>
                </c:pt>
              </c:numCache>
            </c:numRef>
          </c:val>
          <c:smooth val="0"/>
        </c:ser>
        <c:ser>
          <c:idx val="11"/>
          <c:order val="11"/>
          <c:tx>
            <c:strRef>
              <c:f>Sheet2!$A$14</c:f>
              <c:strCache>
                <c:ptCount val="1"/>
                <c:pt idx="0">
                  <c:v>Iceland</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Sheet2!$B$14:$AC$14</c:f>
              <c:numCache>
                <c:formatCode>General</c:formatCode>
                <c:ptCount val="28"/>
                <c:pt idx="5">
                  <c:v>13</c:v>
                </c:pt>
                <c:pt idx="6">
                  <c:v>13.5</c:v>
                </c:pt>
                <c:pt idx="7">
                  <c:v>12.7</c:v>
                </c:pt>
                <c:pt idx="8">
                  <c:v>12.9</c:v>
                </c:pt>
                <c:pt idx="9">
                  <c:v>13.5</c:v>
                </c:pt>
                <c:pt idx="10">
                  <c:v>13.4</c:v>
                </c:pt>
                <c:pt idx="11">
                  <c:v>13.3</c:v>
                </c:pt>
                <c:pt idx="12">
                  <c:v>15.2</c:v>
                </c:pt>
                <c:pt idx="13">
                  <c:v>16.7</c:v>
                </c:pt>
                <c:pt idx="14">
                  <c:v>16.399999999999999</c:v>
                </c:pt>
                <c:pt idx="15">
                  <c:v>16.100000000000001</c:v>
                </c:pt>
                <c:pt idx="16">
                  <c:v>16.7</c:v>
                </c:pt>
                <c:pt idx="17">
                  <c:v>17.899999999999999</c:v>
                </c:pt>
                <c:pt idx="18">
                  <c:v>19.600000000000001</c:v>
                </c:pt>
                <c:pt idx="19">
                  <c:v>17.8</c:v>
                </c:pt>
                <c:pt idx="20">
                  <c:v>18.899999999999999</c:v>
                </c:pt>
                <c:pt idx="21">
                  <c:v>19</c:v>
                </c:pt>
                <c:pt idx="22">
                  <c:v>18.100000000000001</c:v>
                </c:pt>
                <c:pt idx="23">
                  <c:v>17</c:v>
                </c:pt>
                <c:pt idx="24">
                  <c:v>17.399999999999999</c:v>
                </c:pt>
                <c:pt idx="25">
                  <c:v>17.2</c:v>
                </c:pt>
                <c:pt idx="26">
                  <c:v>16.600000000000001</c:v>
                </c:pt>
                <c:pt idx="27">
                  <c:v>16</c:v>
                </c:pt>
              </c:numCache>
            </c:numRef>
          </c:val>
          <c:smooth val="0"/>
        </c:ser>
        <c:ser>
          <c:idx val="12"/>
          <c:order val="12"/>
          <c:tx>
            <c:strRef>
              <c:f>Sheet2!$A$15</c:f>
              <c:strCache>
                <c:ptCount val="1"/>
                <c:pt idx="0">
                  <c:v>Ireland</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Sheet2!$B$15:$AC$15</c:f>
              <c:numCache>
                <c:formatCode>General</c:formatCode>
                <c:ptCount val="28"/>
                <c:pt idx="3">
                  <c:v>14</c:v>
                </c:pt>
                <c:pt idx="4">
                  <c:v>15.1</c:v>
                </c:pt>
                <c:pt idx="5">
                  <c:v>14.5</c:v>
                </c:pt>
                <c:pt idx="6">
                  <c:v>14.9</c:v>
                </c:pt>
                <c:pt idx="7">
                  <c:v>14.7</c:v>
                </c:pt>
                <c:pt idx="8">
                  <c:v>15.3</c:v>
                </c:pt>
                <c:pt idx="9">
                  <c:v>15</c:v>
                </c:pt>
                <c:pt idx="10">
                  <c:v>15.7</c:v>
                </c:pt>
                <c:pt idx="11">
                  <c:v>15.6</c:v>
                </c:pt>
                <c:pt idx="12">
                  <c:v>14.5</c:v>
                </c:pt>
                <c:pt idx="13">
                  <c:v>14.1</c:v>
                </c:pt>
                <c:pt idx="14">
                  <c:v>13.7</c:v>
                </c:pt>
                <c:pt idx="15">
                  <c:v>13.5</c:v>
                </c:pt>
                <c:pt idx="16">
                  <c:v>13</c:v>
                </c:pt>
                <c:pt idx="17">
                  <c:v>12.6</c:v>
                </c:pt>
                <c:pt idx="18">
                  <c:v>11.4</c:v>
                </c:pt>
                <c:pt idx="19">
                  <c:v>11.4</c:v>
                </c:pt>
                <c:pt idx="20">
                  <c:v>10.9</c:v>
                </c:pt>
                <c:pt idx="21">
                  <c:v>12</c:v>
                </c:pt>
                <c:pt idx="22">
                  <c:v>12.5</c:v>
                </c:pt>
                <c:pt idx="23">
                  <c:v>13.5</c:v>
                </c:pt>
                <c:pt idx="24">
                  <c:v>12.8</c:v>
                </c:pt>
                <c:pt idx="25">
                  <c:v>13</c:v>
                </c:pt>
                <c:pt idx="26">
                  <c:v>11.8</c:v>
                </c:pt>
                <c:pt idx="27">
                  <c:v>9.9</c:v>
                </c:pt>
              </c:numCache>
            </c:numRef>
          </c:val>
          <c:smooth val="0"/>
        </c:ser>
        <c:ser>
          <c:idx val="13"/>
          <c:order val="13"/>
          <c:tx>
            <c:strRef>
              <c:f>Sheet2!$A$16</c:f>
              <c:strCache>
                <c:ptCount val="1"/>
                <c:pt idx="0">
                  <c:v>Italy</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Sheet2!$B$16:$AC$16</c:f>
              <c:numCache>
                <c:formatCode>General</c:formatCode>
                <c:ptCount val="28"/>
                <c:pt idx="8">
                  <c:v>17.899999999999999</c:v>
                </c:pt>
                <c:pt idx="9">
                  <c:v>18.8</c:v>
                </c:pt>
                <c:pt idx="10">
                  <c:v>17.100000000000001</c:v>
                </c:pt>
                <c:pt idx="11">
                  <c:v>17.2</c:v>
                </c:pt>
                <c:pt idx="12">
                  <c:v>19.3</c:v>
                </c:pt>
                <c:pt idx="13">
                  <c:v>21.8</c:v>
                </c:pt>
                <c:pt idx="14">
                  <c:v>24.1</c:v>
                </c:pt>
                <c:pt idx="15">
                  <c:v>26.6</c:v>
                </c:pt>
                <c:pt idx="16">
                  <c:v>26.5</c:v>
                </c:pt>
                <c:pt idx="17">
                  <c:v>26.4</c:v>
                </c:pt>
                <c:pt idx="18">
                  <c:v>26.7</c:v>
                </c:pt>
                <c:pt idx="19">
                  <c:v>26.1</c:v>
                </c:pt>
                <c:pt idx="20">
                  <c:v>24.5</c:v>
                </c:pt>
                <c:pt idx="21">
                  <c:v>22.1</c:v>
                </c:pt>
                <c:pt idx="22">
                  <c:v>22.4</c:v>
                </c:pt>
                <c:pt idx="23">
                  <c:v>22.4</c:v>
                </c:pt>
                <c:pt idx="24">
                  <c:v>21.2</c:v>
                </c:pt>
                <c:pt idx="25">
                  <c:v>20.5</c:v>
                </c:pt>
                <c:pt idx="26">
                  <c:v>19.899999999999999</c:v>
                </c:pt>
                <c:pt idx="27">
                  <c:v>20.2</c:v>
                </c:pt>
              </c:numCache>
            </c:numRef>
          </c:val>
          <c:smooth val="0"/>
        </c:ser>
        <c:ser>
          <c:idx val="14"/>
          <c:order val="14"/>
          <c:tx>
            <c:strRef>
              <c:f>Sheet2!$A$17</c:f>
              <c:strCache>
                <c:ptCount val="1"/>
                <c:pt idx="0">
                  <c:v>Japan</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Sheet2!$B$17:$AC$17</c:f>
              <c:numCache>
                <c:formatCode>General</c:formatCode>
                <c:ptCount val="28"/>
                <c:pt idx="15">
                  <c:v>15.3</c:v>
                </c:pt>
                <c:pt idx="16">
                  <c:v>15.6</c:v>
                </c:pt>
                <c:pt idx="17">
                  <c:v>16.8</c:v>
                </c:pt>
                <c:pt idx="18">
                  <c:v>17.5</c:v>
                </c:pt>
                <c:pt idx="19">
                  <c:v>17.100000000000001</c:v>
                </c:pt>
                <c:pt idx="20">
                  <c:v>16.899999999999999</c:v>
                </c:pt>
                <c:pt idx="21">
                  <c:v>16.5</c:v>
                </c:pt>
                <c:pt idx="22">
                  <c:v>17.3</c:v>
                </c:pt>
                <c:pt idx="23">
                  <c:v>15.3</c:v>
                </c:pt>
                <c:pt idx="24">
                  <c:v>15.3</c:v>
                </c:pt>
                <c:pt idx="25">
                  <c:v>14.3</c:v>
                </c:pt>
                <c:pt idx="26">
                  <c:v>15.1</c:v>
                </c:pt>
              </c:numCache>
            </c:numRef>
          </c:val>
          <c:smooth val="0"/>
        </c:ser>
        <c:ser>
          <c:idx val="15"/>
          <c:order val="15"/>
          <c:tx>
            <c:strRef>
              <c:f>Sheet2!$A$18</c:f>
              <c:strCache>
                <c:ptCount val="1"/>
                <c:pt idx="0">
                  <c:v>Korea</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Sheet2!$B$18:$AC$18</c:f>
              <c:numCache>
                <c:formatCode>General</c:formatCode>
                <c:ptCount val="28"/>
                <c:pt idx="0">
                  <c:v>75.400000000000006</c:v>
                </c:pt>
                <c:pt idx="1">
                  <c:v>75.900000000000006</c:v>
                </c:pt>
                <c:pt idx="2">
                  <c:v>71</c:v>
                </c:pt>
                <c:pt idx="3">
                  <c:v>68.3</c:v>
                </c:pt>
                <c:pt idx="4">
                  <c:v>65.8</c:v>
                </c:pt>
                <c:pt idx="5">
                  <c:v>64.3</c:v>
                </c:pt>
                <c:pt idx="6">
                  <c:v>66.7</c:v>
                </c:pt>
                <c:pt idx="7">
                  <c:v>65.900000000000006</c:v>
                </c:pt>
                <c:pt idx="8">
                  <c:v>63.1</c:v>
                </c:pt>
                <c:pt idx="9">
                  <c:v>62.9</c:v>
                </c:pt>
                <c:pt idx="10">
                  <c:v>58.2</c:v>
                </c:pt>
                <c:pt idx="11">
                  <c:v>60.1</c:v>
                </c:pt>
                <c:pt idx="12">
                  <c:v>59.4</c:v>
                </c:pt>
                <c:pt idx="13">
                  <c:v>58.1</c:v>
                </c:pt>
                <c:pt idx="14">
                  <c:v>54.9</c:v>
                </c:pt>
                <c:pt idx="15">
                  <c:v>54.5</c:v>
                </c:pt>
                <c:pt idx="16">
                  <c:v>51.9</c:v>
                </c:pt>
                <c:pt idx="17">
                  <c:v>48.9</c:v>
                </c:pt>
                <c:pt idx="18">
                  <c:v>44.8</c:v>
                </c:pt>
                <c:pt idx="19">
                  <c:v>44.5</c:v>
                </c:pt>
                <c:pt idx="20">
                  <c:v>45.9</c:v>
                </c:pt>
                <c:pt idx="21">
                  <c:v>39.800000000000004</c:v>
                </c:pt>
                <c:pt idx="22">
                  <c:v>40.9</c:v>
                </c:pt>
                <c:pt idx="23">
                  <c:v>41</c:v>
                </c:pt>
                <c:pt idx="24">
                  <c:v>40.4</c:v>
                </c:pt>
                <c:pt idx="25">
                  <c:v>39</c:v>
                </c:pt>
                <c:pt idx="26">
                  <c:v>36.800000000000004</c:v>
                </c:pt>
                <c:pt idx="27">
                  <c:v>35.700000000000003</c:v>
                </c:pt>
              </c:numCache>
            </c:numRef>
          </c:val>
          <c:smooth val="0"/>
        </c:ser>
        <c:ser>
          <c:idx val="16"/>
          <c:order val="16"/>
          <c:tx>
            <c:strRef>
              <c:f>Sheet2!$A$19</c:f>
              <c:strCache>
                <c:ptCount val="1"/>
                <c:pt idx="0">
                  <c:v>Luxembourg</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Sheet2!$B$19:$AC$19</c:f>
              <c:numCache>
                <c:formatCode>General</c:formatCode>
                <c:ptCount val="28"/>
                <c:pt idx="0">
                  <c:v>7.2</c:v>
                </c:pt>
                <c:pt idx="1">
                  <c:v>7.1</c:v>
                </c:pt>
                <c:pt idx="2">
                  <c:v>7</c:v>
                </c:pt>
                <c:pt idx="3">
                  <c:v>10.8</c:v>
                </c:pt>
                <c:pt idx="4">
                  <c:v>10.9</c:v>
                </c:pt>
                <c:pt idx="5">
                  <c:v>9.2000000000000011</c:v>
                </c:pt>
                <c:pt idx="6">
                  <c:v>8.9</c:v>
                </c:pt>
                <c:pt idx="7">
                  <c:v>5.5</c:v>
                </c:pt>
                <c:pt idx="8">
                  <c:v>5.5</c:v>
                </c:pt>
                <c:pt idx="9">
                  <c:v>5.6</c:v>
                </c:pt>
                <c:pt idx="10">
                  <c:v>5.5</c:v>
                </c:pt>
                <c:pt idx="11">
                  <c:v>5.5</c:v>
                </c:pt>
                <c:pt idx="12">
                  <c:v>5.6</c:v>
                </c:pt>
                <c:pt idx="13">
                  <c:v>5.6</c:v>
                </c:pt>
                <c:pt idx="14">
                  <c:v>6.8</c:v>
                </c:pt>
                <c:pt idx="15">
                  <c:v>6.2</c:v>
                </c:pt>
                <c:pt idx="16">
                  <c:v>7.2</c:v>
                </c:pt>
                <c:pt idx="17">
                  <c:v>7.5</c:v>
                </c:pt>
                <c:pt idx="18">
                  <c:v>7.6</c:v>
                </c:pt>
                <c:pt idx="19">
                  <c:v>7.4</c:v>
                </c:pt>
                <c:pt idx="20">
                  <c:v>7</c:v>
                </c:pt>
                <c:pt idx="21">
                  <c:v>6.5</c:v>
                </c:pt>
                <c:pt idx="22">
                  <c:v>6.9</c:v>
                </c:pt>
                <c:pt idx="23">
                  <c:v>6.9</c:v>
                </c:pt>
                <c:pt idx="24">
                  <c:v>6.6</c:v>
                </c:pt>
                <c:pt idx="25">
                  <c:v>6.5</c:v>
                </c:pt>
                <c:pt idx="26">
                  <c:v>6.5</c:v>
                </c:pt>
              </c:numCache>
            </c:numRef>
          </c:val>
          <c:smooth val="0"/>
        </c:ser>
        <c:ser>
          <c:idx val="17"/>
          <c:order val="17"/>
          <c:tx>
            <c:strRef>
              <c:f>Sheet2!$A$20</c:f>
              <c:strCache>
                <c:ptCount val="1"/>
                <c:pt idx="0">
                  <c:v>Mexico</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Sheet2!$B$20:$AC$20</c:f>
              <c:numCache>
                <c:formatCode>General</c:formatCode>
                <c:ptCount val="28"/>
                <c:pt idx="10">
                  <c:v>58.3</c:v>
                </c:pt>
                <c:pt idx="11">
                  <c:v>54.5</c:v>
                </c:pt>
                <c:pt idx="12">
                  <c:v>55.2</c:v>
                </c:pt>
                <c:pt idx="13">
                  <c:v>55</c:v>
                </c:pt>
                <c:pt idx="14">
                  <c:v>53.2</c:v>
                </c:pt>
                <c:pt idx="15">
                  <c:v>56.2</c:v>
                </c:pt>
                <c:pt idx="16">
                  <c:v>56.6</c:v>
                </c:pt>
                <c:pt idx="17">
                  <c:v>53.1</c:v>
                </c:pt>
                <c:pt idx="18">
                  <c:v>51.8</c:v>
                </c:pt>
                <c:pt idx="19">
                  <c:v>50</c:v>
                </c:pt>
                <c:pt idx="20">
                  <c:v>50.9</c:v>
                </c:pt>
                <c:pt idx="21">
                  <c:v>52.3</c:v>
                </c:pt>
                <c:pt idx="22">
                  <c:v>53.2</c:v>
                </c:pt>
                <c:pt idx="23">
                  <c:v>52.9</c:v>
                </c:pt>
                <c:pt idx="24">
                  <c:v>50.6</c:v>
                </c:pt>
                <c:pt idx="25">
                  <c:v>51.2</c:v>
                </c:pt>
                <c:pt idx="26">
                  <c:v>52.4</c:v>
                </c:pt>
                <c:pt idx="27">
                  <c:v>51.1</c:v>
                </c:pt>
              </c:numCache>
            </c:numRef>
          </c:val>
          <c:smooth val="0"/>
        </c:ser>
        <c:ser>
          <c:idx val="18"/>
          <c:order val="18"/>
          <c:tx>
            <c:strRef>
              <c:f>Sheet2!$A$21</c:f>
              <c:strCache>
                <c:ptCount val="1"/>
                <c:pt idx="0">
                  <c:v>Netherlands</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Sheet2!$B$21:$AC$21</c:f>
              <c:numCache>
                <c:formatCode>General</c:formatCode>
                <c:ptCount val="28"/>
                <c:pt idx="18">
                  <c:v>8.4</c:v>
                </c:pt>
                <c:pt idx="19">
                  <c:v>9</c:v>
                </c:pt>
                <c:pt idx="20">
                  <c:v>9</c:v>
                </c:pt>
                <c:pt idx="21">
                  <c:v>8.7000000000000011</c:v>
                </c:pt>
                <c:pt idx="22">
                  <c:v>8</c:v>
                </c:pt>
                <c:pt idx="23">
                  <c:v>7.3</c:v>
                </c:pt>
                <c:pt idx="24">
                  <c:v>7.2</c:v>
                </c:pt>
                <c:pt idx="25">
                  <c:v>7.1</c:v>
                </c:pt>
                <c:pt idx="26">
                  <c:v>5.6</c:v>
                </c:pt>
                <c:pt idx="27">
                  <c:v>5.5</c:v>
                </c:pt>
              </c:numCache>
            </c:numRef>
          </c:val>
          <c:smooth val="0"/>
        </c:ser>
        <c:ser>
          <c:idx val="19"/>
          <c:order val="19"/>
          <c:tx>
            <c:strRef>
              <c:f>Sheet2!$A$22</c:f>
              <c:strCache>
                <c:ptCount val="1"/>
                <c:pt idx="0">
                  <c:v>New Zealand</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Sheet2!$B$22:$AC$22</c:f>
              <c:numCache>
                <c:formatCode>General</c:formatCode>
                <c:ptCount val="28"/>
                <c:pt idx="0">
                  <c:v>10.4</c:v>
                </c:pt>
                <c:pt idx="2">
                  <c:v>10.4</c:v>
                </c:pt>
                <c:pt idx="4">
                  <c:v>11</c:v>
                </c:pt>
                <c:pt idx="5">
                  <c:v>10.8</c:v>
                </c:pt>
                <c:pt idx="6">
                  <c:v>11.4</c:v>
                </c:pt>
                <c:pt idx="7">
                  <c:v>10.4</c:v>
                </c:pt>
                <c:pt idx="8">
                  <c:v>11.6</c:v>
                </c:pt>
                <c:pt idx="9">
                  <c:v>11.4</c:v>
                </c:pt>
                <c:pt idx="10">
                  <c:v>14.5</c:v>
                </c:pt>
                <c:pt idx="11">
                  <c:v>13.9</c:v>
                </c:pt>
                <c:pt idx="12">
                  <c:v>15.9</c:v>
                </c:pt>
                <c:pt idx="13">
                  <c:v>17.899999999999999</c:v>
                </c:pt>
                <c:pt idx="14">
                  <c:v>16.100000000000001</c:v>
                </c:pt>
                <c:pt idx="15">
                  <c:v>16.2</c:v>
                </c:pt>
                <c:pt idx="16">
                  <c:v>16.3</c:v>
                </c:pt>
                <c:pt idx="17">
                  <c:v>15.6</c:v>
                </c:pt>
                <c:pt idx="18">
                  <c:v>16.3</c:v>
                </c:pt>
                <c:pt idx="19">
                  <c:v>15.9</c:v>
                </c:pt>
                <c:pt idx="20">
                  <c:v>15.4</c:v>
                </c:pt>
                <c:pt idx="21">
                  <c:v>17</c:v>
                </c:pt>
                <c:pt idx="22">
                  <c:v>16.100000000000001</c:v>
                </c:pt>
                <c:pt idx="24">
                  <c:v>17</c:v>
                </c:pt>
                <c:pt idx="25">
                  <c:v>16.5</c:v>
                </c:pt>
                <c:pt idx="26">
                  <c:v>16.399999999999999</c:v>
                </c:pt>
                <c:pt idx="27">
                  <c:v>14</c:v>
                </c:pt>
              </c:numCache>
            </c:numRef>
          </c:val>
          <c:smooth val="0"/>
        </c:ser>
        <c:ser>
          <c:idx val="20"/>
          <c:order val="20"/>
          <c:tx>
            <c:strRef>
              <c:f>Sheet2!$A$23</c:f>
              <c:strCache>
                <c:ptCount val="1"/>
                <c:pt idx="0">
                  <c:v>Norway</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Sheet2!$B$23:$AC$23</c:f>
              <c:numCache>
                <c:formatCode>General</c:formatCode>
                <c:ptCount val="28"/>
                <c:pt idx="10">
                  <c:v>14.6</c:v>
                </c:pt>
                <c:pt idx="11">
                  <c:v>15</c:v>
                </c:pt>
                <c:pt idx="12">
                  <c:v>14.6</c:v>
                </c:pt>
                <c:pt idx="13">
                  <c:v>14.8</c:v>
                </c:pt>
                <c:pt idx="14">
                  <c:v>14.8</c:v>
                </c:pt>
                <c:pt idx="15">
                  <c:v>15.2</c:v>
                </c:pt>
                <c:pt idx="16">
                  <c:v>15.3</c:v>
                </c:pt>
                <c:pt idx="17">
                  <c:v>17.8</c:v>
                </c:pt>
                <c:pt idx="18">
                  <c:v>17</c:v>
                </c:pt>
                <c:pt idx="19">
                  <c:v>16.600000000000001</c:v>
                </c:pt>
                <c:pt idx="20">
                  <c:v>16.7</c:v>
                </c:pt>
                <c:pt idx="21">
                  <c:v>15.7</c:v>
                </c:pt>
                <c:pt idx="22">
                  <c:v>15.8</c:v>
                </c:pt>
                <c:pt idx="23">
                  <c:v>15.5</c:v>
                </c:pt>
                <c:pt idx="24">
                  <c:v>15.6</c:v>
                </c:pt>
                <c:pt idx="25">
                  <c:v>15.7</c:v>
                </c:pt>
                <c:pt idx="26">
                  <c:v>15.4</c:v>
                </c:pt>
                <c:pt idx="27">
                  <c:v>15.1</c:v>
                </c:pt>
              </c:numCache>
            </c:numRef>
          </c:val>
          <c:smooth val="0"/>
        </c:ser>
        <c:ser>
          <c:idx val="21"/>
          <c:order val="21"/>
          <c:tx>
            <c:strRef>
              <c:f>Sheet2!$A$24</c:f>
              <c:strCache>
                <c:ptCount val="1"/>
                <c:pt idx="0">
                  <c:v>Poland</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Sheet2!$B$24:$AC$24</c:f>
              <c:numCache>
                <c:formatCode>General</c:formatCode>
                <c:ptCount val="28"/>
                <c:pt idx="10">
                  <c:v>8.3000000000000007</c:v>
                </c:pt>
                <c:pt idx="11">
                  <c:v>24.4</c:v>
                </c:pt>
                <c:pt idx="12">
                  <c:v>23.6</c:v>
                </c:pt>
                <c:pt idx="13">
                  <c:v>26.2</c:v>
                </c:pt>
                <c:pt idx="14">
                  <c:v>27.2</c:v>
                </c:pt>
                <c:pt idx="15">
                  <c:v>27.1</c:v>
                </c:pt>
                <c:pt idx="16">
                  <c:v>26.6</c:v>
                </c:pt>
                <c:pt idx="17">
                  <c:v>28</c:v>
                </c:pt>
                <c:pt idx="18">
                  <c:v>34.6</c:v>
                </c:pt>
                <c:pt idx="19">
                  <c:v>28.9</c:v>
                </c:pt>
                <c:pt idx="20">
                  <c:v>30</c:v>
                </c:pt>
                <c:pt idx="21">
                  <c:v>28.1</c:v>
                </c:pt>
                <c:pt idx="22">
                  <c:v>25.4</c:v>
                </c:pt>
                <c:pt idx="23">
                  <c:v>26.4</c:v>
                </c:pt>
                <c:pt idx="24">
                  <c:v>28.1</c:v>
                </c:pt>
                <c:pt idx="25">
                  <c:v>26.1</c:v>
                </c:pt>
                <c:pt idx="26">
                  <c:v>25.6</c:v>
                </c:pt>
                <c:pt idx="27">
                  <c:v>24.3</c:v>
                </c:pt>
              </c:numCache>
            </c:numRef>
          </c:val>
          <c:smooth val="0"/>
        </c:ser>
        <c:ser>
          <c:idx val="22"/>
          <c:order val="22"/>
          <c:tx>
            <c:strRef>
              <c:f>Sheet2!$A$25</c:f>
              <c:strCache>
                <c:ptCount val="1"/>
                <c:pt idx="0">
                  <c:v>Portugal</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Sheet2!$B$25:$AC$25</c:f>
              <c:numCache>
                <c:formatCode>General</c:formatCode>
                <c:ptCount val="28"/>
                <c:pt idx="20">
                  <c:v>22.2</c:v>
                </c:pt>
                <c:pt idx="21">
                  <c:v>23.2</c:v>
                </c:pt>
                <c:pt idx="22">
                  <c:v>22.3</c:v>
                </c:pt>
                <c:pt idx="23">
                  <c:v>21.1</c:v>
                </c:pt>
                <c:pt idx="24">
                  <c:v>22.2</c:v>
                </c:pt>
                <c:pt idx="25">
                  <c:v>22.8</c:v>
                </c:pt>
                <c:pt idx="26">
                  <c:v>22.9</c:v>
                </c:pt>
              </c:numCache>
            </c:numRef>
          </c:val>
          <c:smooth val="0"/>
        </c:ser>
        <c:ser>
          <c:idx val="23"/>
          <c:order val="23"/>
          <c:tx>
            <c:strRef>
              <c:f>Sheet2!$A$26</c:f>
              <c:strCache>
                <c:ptCount val="1"/>
                <c:pt idx="0">
                  <c:v>Slovak Republic</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Sheet2!$B$26:$AC$26</c:f>
              <c:numCache>
                <c:formatCode>General</c:formatCode>
                <c:ptCount val="28"/>
                <c:pt idx="17">
                  <c:v>8.3000000000000007</c:v>
                </c:pt>
                <c:pt idx="18">
                  <c:v>8.4</c:v>
                </c:pt>
                <c:pt idx="19">
                  <c:v>10.4</c:v>
                </c:pt>
                <c:pt idx="20">
                  <c:v>10.6</c:v>
                </c:pt>
                <c:pt idx="21">
                  <c:v>10.7</c:v>
                </c:pt>
                <c:pt idx="22">
                  <c:v>10.9</c:v>
                </c:pt>
                <c:pt idx="23">
                  <c:v>11.7</c:v>
                </c:pt>
                <c:pt idx="24">
                  <c:v>19.2</c:v>
                </c:pt>
                <c:pt idx="25">
                  <c:v>22.6</c:v>
                </c:pt>
                <c:pt idx="26">
                  <c:v>25.9</c:v>
                </c:pt>
                <c:pt idx="27">
                  <c:v>26.2</c:v>
                </c:pt>
              </c:numCache>
            </c:numRef>
          </c:val>
          <c:smooth val="0"/>
        </c:ser>
        <c:ser>
          <c:idx val="24"/>
          <c:order val="24"/>
          <c:tx>
            <c:strRef>
              <c:f>Sheet2!$A$27</c:f>
              <c:strCache>
                <c:ptCount val="1"/>
                <c:pt idx="0">
                  <c:v>Spain</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Sheet2!$B$27:$AC$27</c:f>
              <c:numCache>
                <c:formatCode>General</c:formatCode>
                <c:ptCount val="28"/>
                <c:pt idx="11">
                  <c:v>18.7</c:v>
                </c:pt>
                <c:pt idx="12">
                  <c:v>18.7</c:v>
                </c:pt>
                <c:pt idx="13">
                  <c:v>19.399999999999999</c:v>
                </c:pt>
                <c:pt idx="14">
                  <c:v>20.2</c:v>
                </c:pt>
                <c:pt idx="15">
                  <c:v>23.5</c:v>
                </c:pt>
                <c:pt idx="16">
                  <c:v>23.2</c:v>
                </c:pt>
                <c:pt idx="17">
                  <c:v>23.1</c:v>
                </c:pt>
                <c:pt idx="18">
                  <c:v>23.2</c:v>
                </c:pt>
                <c:pt idx="19">
                  <c:v>23.3</c:v>
                </c:pt>
                <c:pt idx="20">
                  <c:v>23.6</c:v>
                </c:pt>
                <c:pt idx="21">
                  <c:v>23.9</c:v>
                </c:pt>
                <c:pt idx="22">
                  <c:v>23.7</c:v>
                </c:pt>
                <c:pt idx="23">
                  <c:v>22.7</c:v>
                </c:pt>
                <c:pt idx="24">
                  <c:v>22.6</c:v>
                </c:pt>
                <c:pt idx="25">
                  <c:v>22.4</c:v>
                </c:pt>
                <c:pt idx="26">
                  <c:v>21.5</c:v>
                </c:pt>
                <c:pt idx="27">
                  <c:v>21.1</c:v>
                </c:pt>
              </c:numCache>
            </c:numRef>
          </c:val>
          <c:smooth val="0"/>
        </c:ser>
        <c:ser>
          <c:idx val="25"/>
          <c:order val="25"/>
          <c:tx>
            <c:strRef>
              <c:f>Sheet2!$A$28</c:f>
              <c:strCache>
                <c:ptCount val="1"/>
                <c:pt idx="0">
                  <c:v>Sweden</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Sheet2!$B$28:$AC$28</c:f>
              <c:numCache>
                <c:formatCode>General</c:formatCode>
                <c:ptCount val="28"/>
                <c:pt idx="21">
                  <c:v>15.9</c:v>
                </c:pt>
                <c:pt idx="22">
                  <c:v>15.5</c:v>
                </c:pt>
                <c:pt idx="23">
                  <c:v>15.4</c:v>
                </c:pt>
                <c:pt idx="24">
                  <c:v>15.9</c:v>
                </c:pt>
                <c:pt idx="25">
                  <c:v>16.3</c:v>
                </c:pt>
                <c:pt idx="26">
                  <c:v>16.2</c:v>
                </c:pt>
                <c:pt idx="27">
                  <c:v>15.9</c:v>
                </c:pt>
              </c:numCache>
            </c:numRef>
          </c:val>
          <c:smooth val="0"/>
        </c:ser>
        <c:ser>
          <c:idx val="26"/>
          <c:order val="26"/>
          <c:tx>
            <c:strRef>
              <c:f>Sheet2!$A$29</c:f>
              <c:strCache>
                <c:ptCount val="1"/>
                <c:pt idx="0">
                  <c:v>Switzerland</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Sheet2!$B$29:$AC$29</c:f>
              <c:numCache>
                <c:formatCode>General</c:formatCode>
                <c:ptCount val="28"/>
                <c:pt idx="5">
                  <c:v>37.6</c:v>
                </c:pt>
                <c:pt idx="6">
                  <c:v>38.1</c:v>
                </c:pt>
                <c:pt idx="7">
                  <c:v>38.5</c:v>
                </c:pt>
                <c:pt idx="8">
                  <c:v>38</c:v>
                </c:pt>
                <c:pt idx="9">
                  <c:v>36.300000000000004</c:v>
                </c:pt>
                <c:pt idx="10">
                  <c:v>35.700000000000003</c:v>
                </c:pt>
                <c:pt idx="11">
                  <c:v>35.5</c:v>
                </c:pt>
                <c:pt idx="12">
                  <c:v>34.300000000000004</c:v>
                </c:pt>
                <c:pt idx="13">
                  <c:v>33.200000000000003</c:v>
                </c:pt>
                <c:pt idx="14">
                  <c:v>33.1</c:v>
                </c:pt>
                <c:pt idx="15">
                  <c:v>33.1</c:v>
                </c:pt>
                <c:pt idx="16">
                  <c:v>31.5</c:v>
                </c:pt>
                <c:pt idx="17">
                  <c:v>32.4</c:v>
                </c:pt>
                <c:pt idx="18">
                  <c:v>32.9</c:v>
                </c:pt>
                <c:pt idx="19">
                  <c:v>33.4</c:v>
                </c:pt>
                <c:pt idx="20">
                  <c:v>33</c:v>
                </c:pt>
                <c:pt idx="21">
                  <c:v>31.8</c:v>
                </c:pt>
                <c:pt idx="22">
                  <c:v>31.6</c:v>
                </c:pt>
                <c:pt idx="23">
                  <c:v>31.6</c:v>
                </c:pt>
                <c:pt idx="24">
                  <c:v>31.9</c:v>
                </c:pt>
                <c:pt idx="25">
                  <c:v>30.6</c:v>
                </c:pt>
                <c:pt idx="26">
                  <c:v>30.8</c:v>
                </c:pt>
                <c:pt idx="27">
                  <c:v>30.6</c:v>
                </c:pt>
              </c:numCache>
            </c:numRef>
          </c:val>
          <c:smooth val="0"/>
        </c:ser>
        <c:ser>
          <c:idx val="27"/>
          <c:order val="27"/>
          <c:tx>
            <c:strRef>
              <c:f>Sheet2!$A$30</c:f>
              <c:strCache>
                <c:ptCount val="1"/>
                <c:pt idx="0">
                  <c:v>Turkey</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Sheet2!$B$30:$AC$30</c:f>
              <c:numCache>
                <c:formatCode>General</c:formatCode>
                <c:ptCount val="28"/>
                <c:pt idx="12">
                  <c:v>31.4</c:v>
                </c:pt>
                <c:pt idx="13">
                  <c:v>31.5</c:v>
                </c:pt>
                <c:pt idx="14">
                  <c:v>30.1</c:v>
                </c:pt>
                <c:pt idx="15">
                  <c:v>29.7</c:v>
                </c:pt>
                <c:pt idx="16">
                  <c:v>30.8</c:v>
                </c:pt>
                <c:pt idx="19">
                  <c:v>29.1</c:v>
                </c:pt>
                <c:pt idx="20">
                  <c:v>27.6</c:v>
                </c:pt>
                <c:pt idx="21">
                  <c:v>23.3</c:v>
                </c:pt>
                <c:pt idx="22">
                  <c:v>21</c:v>
                </c:pt>
                <c:pt idx="23">
                  <c:v>19.899999999999999</c:v>
                </c:pt>
                <c:pt idx="24">
                  <c:v>19.2</c:v>
                </c:pt>
                <c:pt idx="25">
                  <c:v>19.899999999999999</c:v>
                </c:pt>
              </c:numCache>
            </c:numRef>
          </c:val>
          <c:smooth val="0"/>
        </c:ser>
        <c:ser>
          <c:idx val="28"/>
          <c:order val="28"/>
          <c:tx>
            <c:strRef>
              <c:f>Sheet2!$A$31</c:f>
              <c:strCache>
                <c:ptCount val="1"/>
                <c:pt idx="0">
                  <c:v>United Kingdom</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Sheet2!$B$31:$AC$31</c:f>
              <c:numCache>
                <c:formatCode>General</c:formatCode>
                <c:ptCount val="28"/>
                <c:pt idx="0">
                  <c:v>8.6</c:v>
                </c:pt>
                <c:pt idx="10">
                  <c:v>10.6</c:v>
                </c:pt>
                <c:pt idx="11">
                  <c:v>11.2</c:v>
                </c:pt>
                <c:pt idx="12">
                  <c:v>11</c:v>
                </c:pt>
                <c:pt idx="13">
                  <c:v>10.7</c:v>
                </c:pt>
                <c:pt idx="14">
                  <c:v>11.1</c:v>
                </c:pt>
                <c:pt idx="15">
                  <c:v>10.9</c:v>
                </c:pt>
                <c:pt idx="16">
                  <c:v>11</c:v>
                </c:pt>
                <c:pt idx="17">
                  <c:v>14.1</c:v>
                </c:pt>
                <c:pt idx="18">
                  <c:v>14.1</c:v>
                </c:pt>
                <c:pt idx="19">
                  <c:v>13.7</c:v>
                </c:pt>
                <c:pt idx="20">
                  <c:v>13.4</c:v>
                </c:pt>
                <c:pt idx="21">
                  <c:v>13.4</c:v>
                </c:pt>
                <c:pt idx="22">
                  <c:v>13.2</c:v>
                </c:pt>
                <c:pt idx="23">
                  <c:v>12.8</c:v>
                </c:pt>
                <c:pt idx="24">
                  <c:v>12.4</c:v>
                </c:pt>
                <c:pt idx="25">
                  <c:v>11.9</c:v>
                </c:pt>
                <c:pt idx="26">
                  <c:v>11.4</c:v>
                </c:pt>
                <c:pt idx="27">
                  <c:v>11.4</c:v>
                </c:pt>
              </c:numCache>
            </c:numRef>
          </c:val>
          <c:smooth val="0"/>
        </c:ser>
        <c:ser>
          <c:idx val="29"/>
          <c:order val="29"/>
          <c:tx>
            <c:strRef>
              <c:f>Sheet2!$A$32</c:f>
              <c:strCache>
                <c:ptCount val="1"/>
                <c:pt idx="0">
                  <c:v>United States</c:v>
                </c:pt>
              </c:strCache>
            </c:strRef>
          </c:tx>
          <c:marker>
            <c:symbol val="none"/>
          </c:marker>
          <c:cat>
            <c:numRef>
              <c:f>Sheet2!$B$2:$AC$2</c:f>
              <c:numCache>
                <c:formatCode>General</c:formatCode>
                <c:ptCount val="2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numCache>
            </c:numRef>
          </c:cat>
          <c:val>
            <c:numRef>
              <c:f>Sheet2!$B$32:$AC$32</c:f>
              <c:numCache>
                <c:formatCode>General</c:formatCode>
                <c:ptCount val="28"/>
                <c:pt idx="0">
                  <c:v>23.5</c:v>
                </c:pt>
                <c:pt idx="1">
                  <c:v>22.7</c:v>
                </c:pt>
                <c:pt idx="2">
                  <c:v>22.3</c:v>
                </c:pt>
                <c:pt idx="3">
                  <c:v>21.9</c:v>
                </c:pt>
                <c:pt idx="4">
                  <c:v>21.9</c:v>
                </c:pt>
                <c:pt idx="5">
                  <c:v>22.1</c:v>
                </c:pt>
                <c:pt idx="6">
                  <c:v>22.3</c:v>
                </c:pt>
                <c:pt idx="7">
                  <c:v>21.7</c:v>
                </c:pt>
                <c:pt idx="8">
                  <c:v>21.1</c:v>
                </c:pt>
                <c:pt idx="9">
                  <c:v>20</c:v>
                </c:pt>
                <c:pt idx="10">
                  <c:v>19.399999999999999</c:v>
                </c:pt>
                <c:pt idx="11">
                  <c:v>18.2</c:v>
                </c:pt>
                <c:pt idx="12">
                  <c:v>17.2</c:v>
                </c:pt>
                <c:pt idx="13">
                  <c:v>16.2</c:v>
                </c:pt>
                <c:pt idx="14">
                  <c:v>15.1</c:v>
                </c:pt>
                <c:pt idx="15">
                  <c:v>14.6</c:v>
                </c:pt>
                <c:pt idx="16">
                  <c:v>14.4</c:v>
                </c:pt>
                <c:pt idx="17">
                  <c:v>14.7</c:v>
                </c:pt>
                <c:pt idx="18">
                  <c:v>15</c:v>
                </c:pt>
                <c:pt idx="19">
                  <c:v>14.8</c:v>
                </c:pt>
                <c:pt idx="20">
                  <c:v>14.5</c:v>
                </c:pt>
                <c:pt idx="21">
                  <c:v>13.8</c:v>
                </c:pt>
                <c:pt idx="22">
                  <c:v>13.5</c:v>
                </c:pt>
                <c:pt idx="23">
                  <c:v>13.2</c:v>
                </c:pt>
                <c:pt idx="24">
                  <c:v>12.9</c:v>
                </c:pt>
                <c:pt idx="25">
                  <c:v>12.7</c:v>
                </c:pt>
                <c:pt idx="26">
                  <c:v>12.3</c:v>
                </c:pt>
                <c:pt idx="27">
                  <c:v>12.2</c:v>
                </c:pt>
              </c:numCache>
            </c:numRef>
          </c:val>
          <c:smooth val="0"/>
        </c:ser>
        <c:dLbls>
          <c:showLegendKey val="0"/>
          <c:showVal val="0"/>
          <c:showCatName val="0"/>
          <c:showSerName val="0"/>
          <c:showPercent val="0"/>
          <c:showBubbleSize val="0"/>
        </c:dLbls>
        <c:marker val="1"/>
        <c:smooth val="0"/>
        <c:axId val="212992000"/>
        <c:axId val="212993536"/>
      </c:lineChart>
      <c:catAx>
        <c:axId val="212992000"/>
        <c:scaling>
          <c:orientation val="minMax"/>
        </c:scaling>
        <c:delete val="0"/>
        <c:axPos val="b"/>
        <c:numFmt formatCode="General" sourceLinked="1"/>
        <c:majorTickMark val="out"/>
        <c:minorTickMark val="none"/>
        <c:tickLblPos val="nextTo"/>
        <c:crossAx val="212993536"/>
        <c:crosses val="autoZero"/>
        <c:auto val="1"/>
        <c:lblAlgn val="ctr"/>
        <c:lblOffset val="100"/>
        <c:tickLblSkip val="5"/>
        <c:noMultiLvlLbl val="0"/>
      </c:catAx>
      <c:valAx>
        <c:axId val="212993536"/>
        <c:scaling>
          <c:orientation val="minMax"/>
        </c:scaling>
        <c:delete val="0"/>
        <c:axPos val="l"/>
        <c:majorGridlines/>
        <c:numFmt formatCode="General" sourceLinked="1"/>
        <c:majorTickMark val="out"/>
        <c:minorTickMark val="none"/>
        <c:tickLblPos val="nextTo"/>
        <c:crossAx val="212992000"/>
        <c:crosses val="autoZero"/>
        <c:crossBetween val="between"/>
      </c:valAx>
    </c:plotArea>
    <c:legend>
      <c:legendPos val="r"/>
      <c:layout/>
      <c:overlay val="0"/>
      <c:txPr>
        <a:bodyPr/>
        <a:lstStyle/>
        <a:p>
          <a:pPr>
            <a:defRPr sz="600" baseline="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Sheet2!$A$43</c:f>
              <c:strCache>
                <c:ptCount val="1"/>
                <c:pt idx="0">
                  <c:v>Australia</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Sheet2!$B$43:$AC$43</c:f>
              <c:numCache>
                <c:formatCode>General</c:formatCode>
                <c:ptCount val="28"/>
                <c:pt idx="0">
                  <c:v>16.399999999999999</c:v>
                </c:pt>
                <c:pt idx="1">
                  <c:v>19.600000000000001</c:v>
                </c:pt>
                <c:pt idx="2">
                  <c:v>22.2</c:v>
                </c:pt>
                <c:pt idx="3">
                  <c:v>17.5</c:v>
                </c:pt>
                <c:pt idx="4">
                  <c:v>9.8000000000000007</c:v>
                </c:pt>
                <c:pt idx="5">
                  <c:v>10.5</c:v>
                </c:pt>
                <c:pt idx="6">
                  <c:v>11.4</c:v>
                </c:pt>
                <c:pt idx="7">
                  <c:v>12</c:v>
                </c:pt>
                <c:pt idx="8">
                  <c:v>11.8</c:v>
                </c:pt>
                <c:pt idx="9">
                  <c:v>12</c:v>
                </c:pt>
                <c:pt idx="10">
                  <c:v>12.4</c:v>
                </c:pt>
                <c:pt idx="11">
                  <c:v>12.6</c:v>
                </c:pt>
                <c:pt idx="12">
                  <c:v>12.4</c:v>
                </c:pt>
                <c:pt idx="13">
                  <c:v>12.1</c:v>
                </c:pt>
                <c:pt idx="14">
                  <c:v>11.7</c:v>
                </c:pt>
                <c:pt idx="15">
                  <c:v>11.5</c:v>
                </c:pt>
                <c:pt idx="16">
                  <c:v>11.3</c:v>
                </c:pt>
                <c:pt idx="17">
                  <c:v>9.7000000000000011</c:v>
                </c:pt>
                <c:pt idx="18">
                  <c:v>8.1</c:v>
                </c:pt>
                <c:pt idx="19">
                  <c:v>7</c:v>
                </c:pt>
                <c:pt idx="20">
                  <c:v>7.2</c:v>
                </c:pt>
                <c:pt idx="21">
                  <c:v>8.2000000000000011</c:v>
                </c:pt>
                <c:pt idx="22">
                  <c:v>8</c:v>
                </c:pt>
                <c:pt idx="23">
                  <c:v>8.1</c:v>
                </c:pt>
                <c:pt idx="24">
                  <c:v>7.6</c:v>
                </c:pt>
                <c:pt idx="25">
                  <c:v>7.4</c:v>
                </c:pt>
                <c:pt idx="26">
                  <c:v>7.5</c:v>
                </c:pt>
              </c:numCache>
            </c:numRef>
          </c:val>
          <c:smooth val="0"/>
        </c:ser>
        <c:ser>
          <c:idx val="1"/>
          <c:order val="1"/>
          <c:tx>
            <c:strRef>
              <c:f>Sheet2!$A$44</c:f>
              <c:strCache>
                <c:ptCount val="1"/>
                <c:pt idx="0">
                  <c:v>Austria</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Sheet2!$B$44:$AC$44</c:f>
              <c:numCache>
                <c:formatCode>General</c:formatCode>
                <c:ptCount val="28"/>
                <c:pt idx="0">
                  <c:v>7.6</c:v>
                </c:pt>
                <c:pt idx="1">
                  <c:v>9.1</c:v>
                </c:pt>
                <c:pt idx="2">
                  <c:v>9.5</c:v>
                </c:pt>
                <c:pt idx="3">
                  <c:v>9.8000000000000007</c:v>
                </c:pt>
                <c:pt idx="4">
                  <c:v>9.9</c:v>
                </c:pt>
                <c:pt idx="5">
                  <c:v>9.8000000000000007</c:v>
                </c:pt>
                <c:pt idx="6">
                  <c:v>9.3000000000000007</c:v>
                </c:pt>
                <c:pt idx="7">
                  <c:v>9.2000000000000011</c:v>
                </c:pt>
                <c:pt idx="8">
                  <c:v>9.1</c:v>
                </c:pt>
                <c:pt idx="9">
                  <c:v>9</c:v>
                </c:pt>
                <c:pt idx="10">
                  <c:v>7.5</c:v>
                </c:pt>
                <c:pt idx="11">
                  <c:v>7.5</c:v>
                </c:pt>
                <c:pt idx="12">
                  <c:v>7.6</c:v>
                </c:pt>
                <c:pt idx="13">
                  <c:v>7.4</c:v>
                </c:pt>
                <c:pt idx="14">
                  <c:v>7</c:v>
                </c:pt>
                <c:pt idx="15">
                  <c:v>6.3</c:v>
                </c:pt>
                <c:pt idx="16">
                  <c:v>6.2</c:v>
                </c:pt>
                <c:pt idx="17">
                  <c:v>5.8</c:v>
                </c:pt>
                <c:pt idx="18">
                  <c:v>5.4</c:v>
                </c:pt>
                <c:pt idx="19">
                  <c:v>5</c:v>
                </c:pt>
                <c:pt idx="20">
                  <c:v>4.8</c:v>
                </c:pt>
                <c:pt idx="21">
                  <c:v>4.8</c:v>
                </c:pt>
                <c:pt idx="22">
                  <c:v>4.9000000000000004</c:v>
                </c:pt>
                <c:pt idx="23">
                  <c:v>4.9000000000000004</c:v>
                </c:pt>
                <c:pt idx="24">
                  <c:v>5.0999999999999996</c:v>
                </c:pt>
                <c:pt idx="25">
                  <c:v>4.5999999999999996</c:v>
                </c:pt>
                <c:pt idx="26">
                  <c:v>4.5999999999999996</c:v>
                </c:pt>
                <c:pt idx="27">
                  <c:v>4.5999999999999996</c:v>
                </c:pt>
              </c:numCache>
            </c:numRef>
          </c:val>
          <c:smooth val="0"/>
        </c:ser>
        <c:ser>
          <c:idx val="2"/>
          <c:order val="2"/>
          <c:tx>
            <c:strRef>
              <c:f>Sheet2!$A$45</c:f>
              <c:strCache>
                <c:ptCount val="1"/>
                <c:pt idx="0">
                  <c:v>Belgium</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Sheet2!$B$45:$AC$45</c:f>
              <c:numCache>
                <c:formatCode>General</c:formatCode>
                <c:ptCount val="28"/>
                <c:pt idx="23">
                  <c:v>4.4000000000000004</c:v>
                </c:pt>
                <c:pt idx="24">
                  <c:v>4.2</c:v>
                </c:pt>
                <c:pt idx="25">
                  <c:v>4.4000000000000004</c:v>
                </c:pt>
                <c:pt idx="26">
                  <c:v>4.5</c:v>
                </c:pt>
                <c:pt idx="27">
                  <c:v>5.4</c:v>
                </c:pt>
              </c:numCache>
            </c:numRef>
          </c:val>
          <c:smooth val="0"/>
        </c:ser>
        <c:ser>
          <c:idx val="3"/>
          <c:order val="3"/>
          <c:tx>
            <c:strRef>
              <c:f>Sheet2!$A$46</c:f>
              <c:strCache>
                <c:ptCount val="1"/>
                <c:pt idx="0">
                  <c:v>Canada</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Sheet2!$B$46:$AC$46</c:f>
              <c:numCache>
                <c:formatCode>General</c:formatCode>
                <c:ptCount val="28"/>
                <c:pt idx="8">
                  <c:v>7.4</c:v>
                </c:pt>
                <c:pt idx="9">
                  <c:v>7.9</c:v>
                </c:pt>
                <c:pt idx="10">
                  <c:v>8.1</c:v>
                </c:pt>
                <c:pt idx="11">
                  <c:v>8.5</c:v>
                </c:pt>
                <c:pt idx="12">
                  <c:v>8.9</c:v>
                </c:pt>
                <c:pt idx="13">
                  <c:v>9.5</c:v>
                </c:pt>
                <c:pt idx="14">
                  <c:v>9.8000000000000007</c:v>
                </c:pt>
                <c:pt idx="15">
                  <c:v>10.3</c:v>
                </c:pt>
                <c:pt idx="16">
                  <c:v>10.7</c:v>
                </c:pt>
                <c:pt idx="17">
                  <c:v>10.9</c:v>
                </c:pt>
                <c:pt idx="18">
                  <c:v>11.2</c:v>
                </c:pt>
                <c:pt idx="19">
                  <c:v>11.2</c:v>
                </c:pt>
                <c:pt idx="20">
                  <c:v>11.5</c:v>
                </c:pt>
                <c:pt idx="21">
                  <c:v>12.3</c:v>
                </c:pt>
                <c:pt idx="22">
                  <c:v>12.6</c:v>
                </c:pt>
                <c:pt idx="23">
                  <c:v>12.7</c:v>
                </c:pt>
                <c:pt idx="24">
                  <c:v>12.8</c:v>
                </c:pt>
                <c:pt idx="25">
                  <c:v>12.7</c:v>
                </c:pt>
                <c:pt idx="26">
                  <c:v>12.5</c:v>
                </c:pt>
                <c:pt idx="27">
                  <c:v>12.8</c:v>
                </c:pt>
              </c:numCache>
            </c:numRef>
          </c:val>
          <c:smooth val="0"/>
        </c:ser>
        <c:ser>
          <c:idx val="4"/>
          <c:order val="4"/>
          <c:tx>
            <c:strRef>
              <c:f>Sheet2!$A$47</c:f>
              <c:strCache>
                <c:ptCount val="1"/>
                <c:pt idx="0">
                  <c:v>Czech Republic</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Sheet2!$B$47:$AC$47</c:f>
              <c:numCache>
                <c:formatCode>General</c:formatCode>
                <c:ptCount val="28"/>
                <c:pt idx="23">
                  <c:v>0.2</c:v>
                </c:pt>
                <c:pt idx="24">
                  <c:v>0.2</c:v>
                </c:pt>
                <c:pt idx="25">
                  <c:v>0.2</c:v>
                </c:pt>
                <c:pt idx="26">
                  <c:v>0.2</c:v>
                </c:pt>
                <c:pt idx="27">
                  <c:v>0.2</c:v>
                </c:pt>
              </c:numCache>
            </c:numRef>
          </c:val>
          <c:smooth val="0"/>
        </c:ser>
        <c:ser>
          <c:idx val="5"/>
          <c:order val="5"/>
          <c:tx>
            <c:strRef>
              <c:f>Sheet2!$A$48</c:f>
              <c:strCache>
                <c:ptCount val="1"/>
                <c:pt idx="0">
                  <c:v>Denmark</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Sheet2!$B$48:$AC$48</c:f>
              <c:numCache>
                <c:formatCode>General</c:formatCode>
                <c:ptCount val="28"/>
                <c:pt idx="0">
                  <c:v>0.8</c:v>
                </c:pt>
                <c:pt idx="1">
                  <c:v>0.70000000000000062</c:v>
                </c:pt>
                <c:pt idx="2">
                  <c:v>0.8</c:v>
                </c:pt>
                <c:pt idx="3">
                  <c:v>0.8</c:v>
                </c:pt>
                <c:pt idx="4">
                  <c:v>0.9</c:v>
                </c:pt>
                <c:pt idx="5">
                  <c:v>0.8</c:v>
                </c:pt>
                <c:pt idx="6">
                  <c:v>0.70000000000000062</c:v>
                </c:pt>
                <c:pt idx="7">
                  <c:v>0.9</c:v>
                </c:pt>
                <c:pt idx="8">
                  <c:v>1.2</c:v>
                </c:pt>
                <c:pt idx="9">
                  <c:v>1.4</c:v>
                </c:pt>
                <c:pt idx="10">
                  <c:v>1.3</c:v>
                </c:pt>
                <c:pt idx="11">
                  <c:v>1.2</c:v>
                </c:pt>
                <c:pt idx="12">
                  <c:v>1.2</c:v>
                </c:pt>
                <c:pt idx="13">
                  <c:v>1</c:v>
                </c:pt>
                <c:pt idx="14">
                  <c:v>1.1000000000000001</c:v>
                </c:pt>
                <c:pt idx="15">
                  <c:v>1.2</c:v>
                </c:pt>
                <c:pt idx="16">
                  <c:v>1.4</c:v>
                </c:pt>
                <c:pt idx="17">
                  <c:v>1.4</c:v>
                </c:pt>
                <c:pt idx="18">
                  <c:v>1.4</c:v>
                </c:pt>
                <c:pt idx="19">
                  <c:v>1.7</c:v>
                </c:pt>
                <c:pt idx="20">
                  <c:v>1.6</c:v>
                </c:pt>
                <c:pt idx="21">
                  <c:v>1.4</c:v>
                </c:pt>
                <c:pt idx="22">
                  <c:v>1.2</c:v>
                </c:pt>
                <c:pt idx="23">
                  <c:v>1.4</c:v>
                </c:pt>
                <c:pt idx="24">
                  <c:v>1.5</c:v>
                </c:pt>
                <c:pt idx="25">
                  <c:v>1.5</c:v>
                </c:pt>
                <c:pt idx="26">
                  <c:v>1.5</c:v>
                </c:pt>
                <c:pt idx="27">
                  <c:v>1.6</c:v>
                </c:pt>
              </c:numCache>
            </c:numRef>
          </c:val>
          <c:smooth val="0"/>
        </c:ser>
        <c:ser>
          <c:idx val="6"/>
          <c:order val="6"/>
          <c:tx>
            <c:strRef>
              <c:f>Sheet2!$A$49</c:f>
              <c:strCache>
                <c:ptCount val="1"/>
                <c:pt idx="0">
                  <c:v>Finland</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Sheet2!$B$49:$AC$49</c:f>
              <c:numCache>
                <c:formatCode>General</c:formatCode>
                <c:ptCount val="28"/>
                <c:pt idx="0">
                  <c:v>1.4</c:v>
                </c:pt>
                <c:pt idx="1">
                  <c:v>1.4</c:v>
                </c:pt>
                <c:pt idx="2">
                  <c:v>1.4</c:v>
                </c:pt>
                <c:pt idx="3">
                  <c:v>1.5</c:v>
                </c:pt>
                <c:pt idx="4">
                  <c:v>1.6</c:v>
                </c:pt>
                <c:pt idx="5">
                  <c:v>1.8</c:v>
                </c:pt>
                <c:pt idx="6">
                  <c:v>1.9000000000000001</c:v>
                </c:pt>
                <c:pt idx="7">
                  <c:v>1.9000000000000001</c:v>
                </c:pt>
                <c:pt idx="8">
                  <c:v>2</c:v>
                </c:pt>
                <c:pt idx="9">
                  <c:v>2</c:v>
                </c:pt>
                <c:pt idx="10">
                  <c:v>2.1</c:v>
                </c:pt>
                <c:pt idx="11">
                  <c:v>1.9000000000000001</c:v>
                </c:pt>
                <c:pt idx="12">
                  <c:v>2.4</c:v>
                </c:pt>
                <c:pt idx="13">
                  <c:v>2.5</c:v>
                </c:pt>
                <c:pt idx="14">
                  <c:v>2.5</c:v>
                </c:pt>
                <c:pt idx="15">
                  <c:v>2.5</c:v>
                </c:pt>
                <c:pt idx="16">
                  <c:v>2.4</c:v>
                </c:pt>
                <c:pt idx="17">
                  <c:v>2.6</c:v>
                </c:pt>
                <c:pt idx="18">
                  <c:v>2.6</c:v>
                </c:pt>
                <c:pt idx="19">
                  <c:v>2.6</c:v>
                </c:pt>
                <c:pt idx="20">
                  <c:v>2.5</c:v>
                </c:pt>
                <c:pt idx="21">
                  <c:v>2.4</c:v>
                </c:pt>
                <c:pt idx="22">
                  <c:v>2.2999999999999998</c:v>
                </c:pt>
                <c:pt idx="23">
                  <c:v>2.2999999999999998</c:v>
                </c:pt>
                <c:pt idx="24">
                  <c:v>2.2000000000000002</c:v>
                </c:pt>
                <c:pt idx="25">
                  <c:v>2.2000000000000002</c:v>
                </c:pt>
                <c:pt idx="26">
                  <c:v>2.2000000000000002</c:v>
                </c:pt>
                <c:pt idx="27">
                  <c:v>2.1</c:v>
                </c:pt>
              </c:numCache>
            </c:numRef>
          </c:val>
          <c:smooth val="0"/>
        </c:ser>
        <c:ser>
          <c:idx val="7"/>
          <c:order val="7"/>
          <c:tx>
            <c:strRef>
              <c:f>Sheet2!$A$50</c:f>
              <c:strCache>
                <c:ptCount val="1"/>
                <c:pt idx="0">
                  <c:v>France</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Sheet2!$B$50:$AC$50</c:f>
              <c:numCache>
                <c:formatCode>General</c:formatCode>
                <c:ptCount val="28"/>
                <c:pt idx="0">
                  <c:v>5.7</c:v>
                </c:pt>
                <c:pt idx="5">
                  <c:v>5.9</c:v>
                </c:pt>
                <c:pt idx="10">
                  <c:v>11</c:v>
                </c:pt>
                <c:pt idx="11">
                  <c:v>11</c:v>
                </c:pt>
                <c:pt idx="12">
                  <c:v>11</c:v>
                </c:pt>
                <c:pt idx="13">
                  <c:v>11.2</c:v>
                </c:pt>
                <c:pt idx="14">
                  <c:v>12</c:v>
                </c:pt>
                <c:pt idx="15">
                  <c:v>11.9</c:v>
                </c:pt>
                <c:pt idx="16">
                  <c:v>12.3</c:v>
                </c:pt>
                <c:pt idx="17">
                  <c:v>12.3</c:v>
                </c:pt>
                <c:pt idx="18">
                  <c:v>12.5</c:v>
                </c:pt>
                <c:pt idx="19">
                  <c:v>12.6</c:v>
                </c:pt>
                <c:pt idx="20">
                  <c:v>12.7</c:v>
                </c:pt>
                <c:pt idx="21">
                  <c:v>12.6</c:v>
                </c:pt>
                <c:pt idx="22">
                  <c:v>12.6</c:v>
                </c:pt>
                <c:pt idx="23">
                  <c:v>13</c:v>
                </c:pt>
                <c:pt idx="24">
                  <c:v>13.2</c:v>
                </c:pt>
                <c:pt idx="25">
                  <c:v>13.2</c:v>
                </c:pt>
                <c:pt idx="26">
                  <c:v>13.3</c:v>
                </c:pt>
                <c:pt idx="27">
                  <c:v>13.4</c:v>
                </c:pt>
              </c:numCache>
            </c:numRef>
          </c:val>
          <c:smooth val="0"/>
        </c:ser>
        <c:ser>
          <c:idx val="8"/>
          <c:order val="8"/>
          <c:tx>
            <c:strRef>
              <c:f>Sheet2!$A$51</c:f>
              <c:strCache>
                <c:ptCount val="1"/>
                <c:pt idx="0">
                  <c:v>Germany</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Sheet2!$B$51:$AC$51</c:f>
              <c:numCache>
                <c:formatCode>General</c:formatCode>
                <c:ptCount val="28"/>
                <c:pt idx="0">
                  <c:v>5.9</c:v>
                </c:pt>
                <c:pt idx="1">
                  <c:v>6</c:v>
                </c:pt>
                <c:pt idx="2">
                  <c:v>6.2</c:v>
                </c:pt>
                <c:pt idx="3">
                  <c:v>6.4</c:v>
                </c:pt>
                <c:pt idx="4">
                  <c:v>6.2</c:v>
                </c:pt>
                <c:pt idx="5">
                  <c:v>6.5</c:v>
                </c:pt>
                <c:pt idx="6">
                  <c:v>6.3</c:v>
                </c:pt>
                <c:pt idx="7">
                  <c:v>6.4</c:v>
                </c:pt>
                <c:pt idx="8">
                  <c:v>6.4</c:v>
                </c:pt>
                <c:pt idx="9">
                  <c:v>7.2</c:v>
                </c:pt>
                <c:pt idx="10">
                  <c:v>7.2</c:v>
                </c:pt>
                <c:pt idx="12">
                  <c:v>7.4</c:v>
                </c:pt>
                <c:pt idx="13">
                  <c:v>7.8</c:v>
                </c:pt>
                <c:pt idx="14">
                  <c:v>7.7</c:v>
                </c:pt>
                <c:pt idx="15">
                  <c:v>7.7</c:v>
                </c:pt>
                <c:pt idx="16">
                  <c:v>7.5</c:v>
                </c:pt>
                <c:pt idx="17">
                  <c:v>8</c:v>
                </c:pt>
                <c:pt idx="18">
                  <c:v>8</c:v>
                </c:pt>
                <c:pt idx="19">
                  <c:v>8.2000000000000011</c:v>
                </c:pt>
                <c:pt idx="20">
                  <c:v>8.3000000000000007</c:v>
                </c:pt>
                <c:pt idx="21">
                  <c:v>8.4</c:v>
                </c:pt>
                <c:pt idx="22">
                  <c:v>8.5</c:v>
                </c:pt>
                <c:pt idx="23">
                  <c:v>8.7000000000000011</c:v>
                </c:pt>
                <c:pt idx="24">
                  <c:v>9.1</c:v>
                </c:pt>
                <c:pt idx="25">
                  <c:v>9.2000000000000011</c:v>
                </c:pt>
                <c:pt idx="26">
                  <c:v>9.2000000000000011</c:v>
                </c:pt>
                <c:pt idx="27">
                  <c:v>9.3000000000000007</c:v>
                </c:pt>
              </c:numCache>
            </c:numRef>
          </c:val>
          <c:smooth val="0"/>
        </c:ser>
        <c:ser>
          <c:idx val="9"/>
          <c:order val="9"/>
          <c:tx>
            <c:strRef>
              <c:f>Sheet2!$A$52</c:f>
              <c:strCache>
                <c:ptCount val="1"/>
                <c:pt idx="0">
                  <c:v>Greece</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Sheet2!$B$52:$AC$52</c:f>
              <c:numCache>
                <c:formatCode>General</c:formatCode>
                <c:ptCount val="28"/>
              </c:numCache>
            </c:numRef>
          </c:val>
          <c:smooth val="0"/>
        </c:ser>
        <c:ser>
          <c:idx val="10"/>
          <c:order val="10"/>
          <c:tx>
            <c:strRef>
              <c:f>Sheet2!$A$53</c:f>
              <c:strCache>
                <c:ptCount val="1"/>
                <c:pt idx="0">
                  <c:v>Hungary</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Sheet2!$B$53:$AC$53</c:f>
              <c:numCache>
                <c:formatCode>General</c:formatCode>
                <c:ptCount val="28"/>
                <c:pt idx="18">
                  <c:v>0</c:v>
                </c:pt>
                <c:pt idx="19">
                  <c:v>0.1</c:v>
                </c:pt>
                <c:pt idx="20">
                  <c:v>0.2</c:v>
                </c:pt>
                <c:pt idx="21">
                  <c:v>0.30000000000000032</c:v>
                </c:pt>
                <c:pt idx="22">
                  <c:v>0.4</c:v>
                </c:pt>
                <c:pt idx="23">
                  <c:v>0.60000000000000064</c:v>
                </c:pt>
                <c:pt idx="24">
                  <c:v>1.1000000000000001</c:v>
                </c:pt>
                <c:pt idx="25">
                  <c:v>1.1000000000000001</c:v>
                </c:pt>
                <c:pt idx="26">
                  <c:v>1.3</c:v>
                </c:pt>
                <c:pt idx="27">
                  <c:v>1.1000000000000001</c:v>
                </c:pt>
              </c:numCache>
            </c:numRef>
          </c:val>
          <c:smooth val="0"/>
        </c:ser>
        <c:ser>
          <c:idx val="11"/>
          <c:order val="11"/>
          <c:tx>
            <c:strRef>
              <c:f>Sheet2!$A$54</c:f>
              <c:strCache>
                <c:ptCount val="1"/>
                <c:pt idx="0">
                  <c:v>Iceland</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Sheet2!$B$54:$AC$54</c:f>
              <c:numCache>
                <c:formatCode>General</c:formatCode>
                <c:ptCount val="28"/>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numCache>
            </c:numRef>
          </c:val>
          <c:smooth val="0"/>
        </c:ser>
        <c:ser>
          <c:idx val="12"/>
          <c:order val="12"/>
          <c:tx>
            <c:strRef>
              <c:f>Sheet2!$A$55</c:f>
              <c:strCache>
                <c:ptCount val="1"/>
                <c:pt idx="0">
                  <c:v>Ireland</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Sheet2!$B$55:$AC$55</c:f>
              <c:numCache>
                <c:formatCode>General</c:formatCode>
                <c:ptCount val="28"/>
                <c:pt idx="9">
                  <c:v>8.7000000000000011</c:v>
                </c:pt>
                <c:pt idx="10">
                  <c:v>9.1</c:v>
                </c:pt>
                <c:pt idx="11">
                  <c:v>9</c:v>
                </c:pt>
                <c:pt idx="12">
                  <c:v>8.6</c:v>
                </c:pt>
                <c:pt idx="13">
                  <c:v>8.9</c:v>
                </c:pt>
                <c:pt idx="14">
                  <c:v>9.1</c:v>
                </c:pt>
                <c:pt idx="15">
                  <c:v>9.1</c:v>
                </c:pt>
                <c:pt idx="16">
                  <c:v>9.2000000000000011</c:v>
                </c:pt>
                <c:pt idx="17">
                  <c:v>8.6</c:v>
                </c:pt>
                <c:pt idx="18">
                  <c:v>8.8000000000000007</c:v>
                </c:pt>
                <c:pt idx="19">
                  <c:v>7.9</c:v>
                </c:pt>
                <c:pt idx="20">
                  <c:v>7.5</c:v>
                </c:pt>
                <c:pt idx="21">
                  <c:v>6.2</c:v>
                </c:pt>
                <c:pt idx="22">
                  <c:v>6.2</c:v>
                </c:pt>
                <c:pt idx="23">
                  <c:v>6.6</c:v>
                </c:pt>
                <c:pt idx="24">
                  <c:v>6.9</c:v>
                </c:pt>
                <c:pt idx="25">
                  <c:v>7.6</c:v>
                </c:pt>
                <c:pt idx="26">
                  <c:v>8.7000000000000011</c:v>
                </c:pt>
                <c:pt idx="27">
                  <c:v>8.1</c:v>
                </c:pt>
              </c:numCache>
            </c:numRef>
          </c:val>
          <c:smooth val="0"/>
        </c:ser>
        <c:ser>
          <c:idx val="13"/>
          <c:order val="13"/>
          <c:tx>
            <c:strRef>
              <c:f>Sheet2!$A$56</c:f>
              <c:strCache>
                <c:ptCount val="1"/>
                <c:pt idx="0">
                  <c:v>Italy</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Sheet2!$B$56:$AC$56</c:f>
              <c:numCache>
                <c:formatCode>General</c:formatCode>
                <c:ptCount val="28"/>
                <c:pt idx="10">
                  <c:v>0.60000000000000064</c:v>
                </c:pt>
                <c:pt idx="11">
                  <c:v>0.70000000000000062</c:v>
                </c:pt>
                <c:pt idx="12">
                  <c:v>0.8</c:v>
                </c:pt>
                <c:pt idx="13">
                  <c:v>0.9</c:v>
                </c:pt>
                <c:pt idx="14">
                  <c:v>0.9</c:v>
                </c:pt>
                <c:pt idx="15">
                  <c:v>1</c:v>
                </c:pt>
                <c:pt idx="16">
                  <c:v>1</c:v>
                </c:pt>
                <c:pt idx="17">
                  <c:v>1</c:v>
                </c:pt>
                <c:pt idx="18">
                  <c:v>0.9</c:v>
                </c:pt>
                <c:pt idx="19">
                  <c:v>0.9</c:v>
                </c:pt>
                <c:pt idx="20">
                  <c:v>0.9</c:v>
                </c:pt>
                <c:pt idx="21">
                  <c:v>0.9</c:v>
                </c:pt>
                <c:pt idx="22">
                  <c:v>0.9</c:v>
                </c:pt>
                <c:pt idx="23">
                  <c:v>0.9</c:v>
                </c:pt>
                <c:pt idx="24">
                  <c:v>0.9</c:v>
                </c:pt>
                <c:pt idx="25">
                  <c:v>0.9</c:v>
                </c:pt>
                <c:pt idx="26">
                  <c:v>0.9</c:v>
                </c:pt>
                <c:pt idx="27">
                  <c:v>0.9</c:v>
                </c:pt>
              </c:numCache>
            </c:numRef>
          </c:val>
          <c:smooth val="0"/>
        </c:ser>
        <c:ser>
          <c:idx val="14"/>
          <c:order val="14"/>
          <c:tx>
            <c:strRef>
              <c:f>Sheet2!$A$57</c:f>
              <c:strCache>
                <c:ptCount val="1"/>
                <c:pt idx="0">
                  <c:v>Japan</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Sheet2!$B$57:$AC$57</c:f>
              <c:numCache>
                <c:formatCode>General</c:formatCode>
                <c:ptCount val="28"/>
                <c:pt idx="15">
                  <c:v>0.4</c:v>
                </c:pt>
                <c:pt idx="16">
                  <c:v>0.30000000000000032</c:v>
                </c:pt>
                <c:pt idx="17">
                  <c:v>0.30000000000000032</c:v>
                </c:pt>
                <c:pt idx="18">
                  <c:v>0.30000000000000032</c:v>
                </c:pt>
                <c:pt idx="19">
                  <c:v>0.30000000000000032</c:v>
                </c:pt>
                <c:pt idx="20">
                  <c:v>0.30000000000000032</c:v>
                </c:pt>
                <c:pt idx="21">
                  <c:v>0.30000000000000032</c:v>
                </c:pt>
                <c:pt idx="22">
                  <c:v>0.30000000000000032</c:v>
                </c:pt>
                <c:pt idx="23">
                  <c:v>2.4</c:v>
                </c:pt>
                <c:pt idx="24">
                  <c:v>2.4</c:v>
                </c:pt>
                <c:pt idx="25">
                  <c:v>2.5</c:v>
                </c:pt>
                <c:pt idx="26">
                  <c:v>2.6</c:v>
                </c:pt>
              </c:numCache>
            </c:numRef>
          </c:val>
          <c:smooth val="0"/>
        </c:ser>
        <c:ser>
          <c:idx val="15"/>
          <c:order val="15"/>
          <c:tx>
            <c:strRef>
              <c:f>Sheet2!$A$58</c:f>
              <c:strCache>
                <c:ptCount val="1"/>
                <c:pt idx="0">
                  <c:v>Korea</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Sheet2!$B$58:$AC$58</c:f>
              <c:numCache>
                <c:formatCode>General</c:formatCode>
                <c:ptCount val="28"/>
                <c:pt idx="0">
                  <c:v>0.70000000000000062</c:v>
                </c:pt>
                <c:pt idx="1">
                  <c:v>0.8</c:v>
                </c:pt>
                <c:pt idx="2">
                  <c:v>0.8</c:v>
                </c:pt>
                <c:pt idx="3">
                  <c:v>0.9</c:v>
                </c:pt>
                <c:pt idx="4">
                  <c:v>1.1000000000000001</c:v>
                </c:pt>
                <c:pt idx="5">
                  <c:v>1.3</c:v>
                </c:pt>
                <c:pt idx="6">
                  <c:v>1.4</c:v>
                </c:pt>
                <c:pt idx="7">
                  <c:v>1.7</c:v>
                </c:pt>
                <c:pt idx="8">
                  <c:v>1.7</c:v>
                </c:pt>
                <c:pt idx="9">
                  <c:v>2</c:v>
                </c:pt>
                <c:pt idx="10">
                  <c:v>2</c:v>
                </c:pt>
                <c:pt idx="11">
                  <c:v>2.2000000000000002</c:v>
                </c:pt>
                <c:pt idx="12">
                  <c:v>2.2000000000000002</c:v>
                </c:pt>
                <c:pt idx="13">
                  <c:v>2.4</c:v>
                </c:pt>
                <c:pt idx="14">
                  <c:v>2.8</c:v>
                </c:pt>
                <c:pt idx="15">
                  <c:v>2.9</c:v>
                </c:pt>
                <c:pt idx="16">
                  <c:v>2.9</c:v>
                </c:pt>
                <c:pt idx="17">
                  <c:v>3.4</c:v>
                </c:pt>
                <c:pt idx="18">
                  <c:v>4.5</c:v>
                </c:pt>
                <c:pt idx="19">
                  <c:v>3.9</c:v>
                </c:pt>
                <c:pt idx="20">
                  <c:v>4.7</c:v>
                </c:pt>
                <c:pt idx="21">
                  <c:v>3.8</c:v>
                </c:pt>
                <c:pt idx="22">
                  <c:v>3.7</c:v>
                </c:pt>
                <c:pt idx="23">
                  <c:v>4.0999999999999996</c:v>
                </c:pt>
                <c:pt idx="24">
                  <c:v>3.8</c:v>
                </c:pt>
                <c:pt idx="25">
                  <c:v>3.9</c:v>
                </c:pt>
                <c:pt idx="26">
                  <c:v>3.9</c:v>
                </c:pt>
                <c:pt idx="27">
                  <c:v>4.0999999999999996</c:v>
                </c:pt>
              </c:numCache>
            </c:numRef>
          </c:val>
          <c:smooth val="0"/>
        </c:ser>
        <c:ser>
          <c:idx val="16"/>
          <c:order val="16"/>
          <c:tx>
            <c:strRef>
              <c:f>Sheet2!$A$59</c:f>
              <c:strCache>
                <c:ptCount val="1"/>
                <c:pt idx="0">
                  <c:v>Luxembourg</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Sheet2!$B$59:$AC$59</c:f>
              <c:numCache>
                <c:formatCode>General</c:formatCode>
                <c:ptCount val="28"/>
                <c:pt idx="19">
                  <c:v>1.4</c:v>
                </c:pt>
                <c:pt idx="20">
                  <c:v>1.1000000000000001</c:v>
                </c:pt>
                <c:pt idx="21">
                  <c:v>0.9</c:v>
                </c:pt>
                <c:pt idx="22">
                  <c:v>0.8</c:v>
                </c:pt>
                <c:pt idx="23">
                  <c:v>2.2999999999999998</c:v>
                </c:pt>
                <c:pt idx="24">
                  <c:v>2.1</c:v>
                </c:pt>
                <c:pt idx="25">
                  <c:v>2.2999999999999998</c:v>
                </c:pt>
                <c:pt idx="26">
                  <c:v>1.7</c:v>
                </c:pt>
              </c:numCache>
            </c:numRef>
          </c:val>
          <c:smooth val="0"/>
        </c:ser>
        <c:ser>
          <c:idx val="17"/>
          <c:order val="17"/>
          <c:tx>
            <c:strRef>
              <c:f>Sheet2!$A$60</c:f>
              <c:strCache>
                <c:ptCount val="1"/>
                <c:pt idx="0">
                  <c:v>Mexico</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Sheet2!$B$60:$AC$60</c:f>
              <c:numCache>
                <c:formatCode>General</c:formatCode>
                <c:ptCount val="28"/>
                <c:pt idx="10">
                  <c:v>1.2</c:v>
                </c:pt>
                <c:pt idx="11">
                  <c:v>1.7</c:v>
                </c:pt>
                <c:pt idx="12">
                  <c:v>1.7</c:v>
                </c:pt>
                <c:pt idx="13">
                  <c:v>1.8</c:v>
                </c:pt>
                <c:pt idx="14">
                  <c:v>1.8</c:v>
                </c:pt>
                <c:pt idx="15">
                  <c:v>1.7</c:v>
                </c:pt>
                <c:pt idx="16">
                  <c:v>2</c:v>
                </c:pt>
                <c:pt idx="17">
                  <c:v>2.2000000000000002</c:v>
                </c:pt>
                <c:pt idx="18">
                  <c:v>2.2000000000000002</c:v>
                </c:pt>
                <c:pt idx="19">
                  <c:v>2.2000000000000002</c:v>
                </c:pt>
                <c:pt idx="20">
                  <c:v>2.5</c:v>
                </c:pt>
                <c:pt idx="21">
                  <c:v>2.8</c:v>
                </c:pt>
                <c:pt idx="22">
                  <c:v>2.9</c:v>
                </c:pt>
                <c:pt idx="23">
                  <c:v>3</c:v>
                </c:pt>
                <c:pt idx="24">
                  <c:v>3</c:v>
                </c:pt>
                <c:pt idx="25">
                  <c:v>3.3</c:v>
                </c:pt>
                <c:pt idx="26">
                  <c:v>3.4</c:v>
                </c:pt>
                <c:pt idx="27">
                  <c:v>3.7</c:v>
                </c:pt>
              </c:numCache>
            </c:numRef>
          </c:val>
          <c:smooth val="0"/>
        </c:ser>
        <c:ser>
          <c:idx val="18"/>
          <c:order val="18"/>
          <c:tx>
            <c:strRef>
              <c:f>Sheet2!$A$61</c:f>
              <c:strCache>
                <c:ptCount val="1"/>
                <c:pt idx="0">
                  <c:v>Netherlands</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Sheet2!$B$61:$AC$61</c:f>
              <c:numCache>
                <c:formatCode>General</c:formatCode>
                <c:ptCount val="28"/>
                <c:pt idx="18">
                  <c:v>16.399999999999999</c:v>
                </c:pt>
                <c:pt idx="19">
                  <c:v>16.600000000000001</c:v>
                </c:pt>
                <c:pt idx="20">
                  <c:v>15.9</c:v>
                </c:pt>
                <c:pt idx="21">
                  <c:v>16.2</c:v>
                </c:pt>
                <c:pt idx="22">
                  <c:v>17.100000000000001</c:v>
                </c:pt>
                <c:pt idx="23">
                  <c:v>16.7</c:v>
                </c:pt>
                <c:pt idx="24">
                  <c:v>17.600000000000001</c:v>
                </c:pt>
                <c:pt idx="25">
                  <c:v>17.7</c:v>
                </c:pt>
                <c:pt idx="26">
                  <c:v>5.5</c:v>
                </c:pt>
                <c:pt idx="27">
                  <c:v>5.7</c:v>
                </c:pt>
              </c:numCache>
            </c:numRef>
          </c:val>
          <c:smooth val="0"/>
        </c:ser>
        <c:ser>
          <c:idx val="19"/>
          <c:order val="19"/>
          <c:tx>
            <c:strRef>
              <c:f>Sheet2!$A$62</c:f>
              <c:strCache>
                <c:ptCount val="1"/>
                <c:pt idx="0">
                  <c:v>New Zealand</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Sheet2!$B$62:$AC$62</c:f>
              <c:numCache>
                <c:formatCode>General</c:formatCode>
                <c:ptCount val="28"/>
                <c:pt idx="0">
                  <c:v>1.1000000000000001</c:v>
                </c:pt>
                <c:pt idx="2">
                  <c:v>1.3</c:v>
                </c:pt>
                <c:pt idx="4">
                  <c:v>1.5</c:v>
                </c:pt>
                <c:pt idx="5">
                  <c:v>1.8</c:v>
                </c:pt>
                <c:pt idx="6">
                  <c:v>1.9000000000000001</c:v>
                </c:pt>
                <c:pt idx="7">
                  <c:v>2</c:v>
                </c:pt>
                <c:pt idx="8">
                  <c:v>2.4</c:v>
                </c:pt>
                <c:pt idx="9">
                  <c:v>2.4</c:v>
                </c:pt>
                <c:pt idx="10">
                  <c:v>2.8</c:v>
                </c:pt>
                <c:pt idx="11">
                  <c:v>3.6</c:v>
                </c:pt>
                <c:pt idx="12">
                  <c:v>4.8</c:v>
                </c:pt>
                <c:pt idx="13">
                  <c:v>5.2</c:v>
                </c:pt>
                <c:pt idx="14">
                  <c:v>6.1</c:v>
                </c:pt>
                <c:pt idx="15">
                  <c:v>6.4</c:v>
                </c:pt>
                <c:pt idx="16">
                  <c:v>6.7</c:v>
                </c:pt>
                <c:pt idx="17">
                  <c:v>6.8</c:v>
                </c:pt>
                <c:pt idx="18">
                  <c:v>6.4</c:v>
                </c:pt>
                <c:pt idx="19">
                  <c:v>6.2</c:v>
                </c:pt>
                <c:pt idx="20">
                  <c:v>6.3</c:v>
                </c:pt>
                <c:pt idx="21">
                  <c:v>6.3</c:v>
                </c:pt>
                <c:pt idx="22">
                  <c:v>5.7</c:v>
                </c:pt>
                <c:pt idx="24">
                  <c:v>5</c:v>
                </c:pt>
                <c:pt idx="25">
                  <c:v>4.5999999999999996</c:v>
                </c:pt>
                <c:pt idx="26">
                  <c:v>4.7</c:v>
                </c:pt>
                <c:pt idx="27">
                  <c:v>5</c:v>
                </c:pt>
              </c:numCache>
            </c:numRef>
          </c:val>
          <c:smooth val="0"/>
        </c:ser>
        <c:ser>
          <c:idx val="20"/>
          <c:order val="20"/>
          <c:tx>
            <c:strRef>
              <c:f>Sheet2!$A$63</c:f>
              <c:strCache>
                <c:ptCount val="1"/>
                <c:pt idx="0">
                  <c:v>Norway</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Sheet2!$B$63:$AC$63</c:f>
              <c:numCache>
                <c:formatCode>General</c:formatCode>
                <c:ptCount val="28"/>
              </c:numCache>
            </c:numRef>
          </c:val>
          <c:smooth val="0"/>
        </c:ser>
        <c:ser>
          <c:idx val="21"/>
          <c:order val="21"/>
          <c:tx>
            <c:strRef>
              <c:f>Sheet2!$A$64</c:f>
              <c:strCache>
                <c:ptCount val="1"/>
                <c:pt idx="0">
                  <c:v>Poland</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Sheet2!$B$64:$AC$64</c:f>
              <c:numCache>
                <c:formatCode>General</c:formatCode>
                <c:ptCount val="28"/>
                <c:pt idx="22">
                  <c:v>0.5</c:v>
                </c:pt>
                <c:pt idx="23">
                  <c:v>0.60000000000000064</c:v>
                </c:pt>
                <c:pt idx="24">
                  <c:v>0.60000000000000064</c:v>
                </c:pt>
                <c:pt idx="25">
                  <c:v>0.60000000000000064</c:v>
                </c:pt>
                <c:pt idx="26">
                  <c:v>0.60000000000000064</c:v>
                </c:pt>
                <c:pt idx="27">
                  <c:v>0.5</c:v>
                </c:pt>
              </c:numCache>
            </c:numRef>
          </c:val>
          <c:smooth val="0"/>
        </c:ser>
        <c:ser>
          <c:idx val="22"/>
          <c:order val="22"/>
          <c:tx>
            <c:strRef>
              <c:f>Sheet2!$A$65</c:f>
              <c:strCache>
                <c:ptCount val="1"/>
                <c:pt idx="0">
                  <c:v>Portugal</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Sheet2!$B$65:$AC$65</c:f>
              <c:numCache>
                <c:formatCode>General</c:formatCode>
                <c:ptCount val="28"/>
                <c:pt idx="1">
                  <c:v>0.1</c:v>
                </c:pt>
                <c:pt idx="2">
                  <c:v>0.2</c:v>
                </c:pt>
                <c:pt idx="3">
                  <c:v>0.2</c:v>
                </c:pt>
                <c:pt idx="4">
                  <c:v>0.2</c:v>
                </c:pt>
                <c:pt idx="5">
                  <c:v>0.2</c:v>
                </c:pt>
                <c:pt idx="6">
                  <c:v>0.2</c:v>
                </c:pt>
                <c:pt idx="7">
                  <c:v>0.30000000000000032</c:v>
                </c:pt>
                <c:pt idx="8">
                  <c:v>0.30000000000000032</c:v>
                </c:pt>
                <c:pt idx="9">
                  <c:v>0.5</c:v>
                </c:pt>
                <c:pt idx="10">
                  <c:v>0.8</c:v>
                </c:pt>
                <c:pt idx="11">
                  <c:v>0.9</c:v>
                </c:pt>
                <c:pt idx="12">
                  <c:v>1.2</c:v>
                </c:pt>
                <c:pt idx="13">
                  <c:v>1.3</c:v>
                </c:pt>
                <c:pt idx="14">
                  <c:v>1.4</c:v>
                </c:pt>
                <c:pt idx="15">
                  <c:v>1.3</c:v>
                </c:pt>
                <c:pt idx="16">
                  <c:v>1.4</c:v>
                </c:pt>
                <c:pt idx="17">
                  <c:v>1.5</c:v>
                </c:pt>
                <c:pt idx="20">
                  <c:v>3.1</c:v>
                </c:pt>
                <c:pt idx="21">
                  <c:v>3.2</c:v>
                </c:pt>
                <c:pt idx="22">
                  <c:v>3.7</c:v>
                </c:pt>
                <c:pt idx="23">
                  <c:v>4.0999999999999996</c:v>
                </c:pt>
                <c:pt idx="24">
                  <c:v>4.2</c:v>
                </c:pt>
                <c:pt idx="25">
                  <c:v>3.9</c:v>
                </c:pt>
                <c:pt idx="26">
                  <c:v>4.0999999999999996</c:v>
                </c:pt>
              </c:numCache>
            </c:numRef>
          </c:val>
          <c:smooth val="0"/>
        </c:ser>
        <c:ser>
          <c:idx val="23"/>
          <c:order val="23"/>
          <c:tx>
            <c:strRef>
              <c:f>Sheet2!$A$66</c:f>
              <c:strCache>
                <c:ptCount val="1"/>
                <c:pt idx="0">
                  <c:v>Slovak Republic</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Sheet2!$B$66:$AC$66</c:f>
              <c:numCache>
                <c:formatCode>General</c:formatCode>
                <c:ptCount val="28"/>
                <c:pt idx="17">
                  <c:v>0</c:v>
                </c:pt>
                <c:pt idx="18">
                  <c:v>0</c:v>
                </c:pt>
              </c:numCache>
            </c:numRef>
          </c:val>
          <c:smooth val="0"/>
        </c:ser>
        <c:ser>
          <c:idx val="24"/>
          <c:order val="24"/>
          <c:tx>
            <c:strRef>
              <c:f>Sheet2!$A$67</c:f>
              <c:strCache>
                <c:ptCount val="1"/>
                <c:pt idx="0">
                  <c:v>Spain</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Sheet2!$B$67:$AC$67</c:f>
              <c:numCache>
                <c:formatCode>General</c:formatCode>
                <c:ptCount val="28"/>
                <c:pt idx="0">
                  <c:v>3.2</c:v>
                </c:pt>
                <c:pt idx="1">
                  <c:v>3.4</c:v>
                </c:pt>
                <c:pt idx="2">
                  <c:v>3.4</c:v>
                </c:pt>
                <c:pt idx="3">
                  <c:v>3.5</c:v>
                </c:pt>
                <c:pt idx="4">
                  <c:v>3.5</c:v>
                </c:pt>
                <c:pt idx="5">
                  <c:v>3.7</c:v>
                </c:pt>
                <c:pt idx="6">
                  <c:v>3.9</c:v>
                </c:pt>
                <c:pt idx="7">
                  <c:v>4</c:v>
                </c:pt>
                <c:pt idx="8">
                  <c:v>3.7</c:v>
                </c:pt>
                <c:pt idx="9">
                  <c:v>3.7</c:v>
                </c:pt>
                <c:pt idx="10">
                  <c:v>3.7</c:v>
                </c:pt>
                <c:pt idx="11">
                  <c:v>2.9</c:v>
                </c:pt>
                <c:pt idx="12">
                  <c:v>3</c:v>
                </c:pt>
                <c:pt idx="13">
                  <c:v>3.2</c:v>
                </c:pt>
                <c:pt idx="14">
                  <c:v>3.4</c:v>
                </c:pt>
                <c:pt idx="15">
                  <c:v>3.4</c:v>
                </c:pt>
                <c:pt idx="16">
                  <c:v>3.5</c:v>
                </c:pt>
                <c:pt idx="17">
                  <c:v>3.5</c:v>
                </c:pt>
                <c:pt idx="18">
                  <c:v>3.7</c:v>
                </c:pt>
                <c:pt idx="19">
                  <c:v>3.8</c:v>
                </c:pt>
                <c:pt idx="20">
                  <c:v>3.9</c:v>
                </c:pt>
                <c:pt idx="21">
                  <c:v>4</c:v>
                </c:pt>
                <c:pt idx="22">
                  <c:v>4.0999999999999996</c:v>
                </c:pt>
                <c:pt idx="23">
                  <c:v>5.6</c:v>
                </c:pt>
                <c:pt idx="24">
                  <c:v>5.7</c:v>
                </c:pt>
                <c:pt idx="25">
                  <c:v>5.9</c:v>
                </c:pt>
                <c:pt idx="26">
                  <c:v>6</c:v>
                </c:pt>
                <c:pt idx="27">
                  <c:v>5.9</c:v>
                </c:pt>
              </c:numCache>
            </c:numRef>
          </c:val>
          <c:smooth val="0"/>
        </c:ser>
        <c:ser>
          <c:idx val="25"/>
          <c:order val="25"/>
          <c:tx>
            <c:strRef>
              <c:f>Sheet2!$A$68</c:f>
              <c:strCache>
                <c:ptCount val="1"/>
                <c:pt idx="0">
                  <c:v>Sweden</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Sheet2!$B$68:$AC$68</c:f>
              <c:numCache>
                <c:formatCode>General</c:formatCode>
                <c:ptCount val="28"/>
                <c:pt idx="21">
                  <c:v>0.1</c:v>
                </c:pt>
                <c:pt idx="22">
                  <c:v>0.1</c:v>
                </c:pt>
                <c:pt idx="23">
                  <c:v>0.1</c:v>
                </c:pt>
                <c:pt idx="24">
                  <c:v>0.1</c:v>
                </c:pt>
                <c:pt idx="25">
                  <c:v>0.1</c:v>
                </c:pt>
                <c:pt idx="26">
                  <c:v>0.1</c:v>
                </c:pt>
                <c:pt idx="27">
                  <c:v>0.2</c:v>
                </c:pt>
              </c:numCache>
            </c:numRef>
          </c:val>
          <c:smooth val="0"/>
        </c:ser>
        <c:ser>
          <c:idx val="26"/>
          <c:order val="26"/>
          <c:tx>
            <c:strRef>
              <c:f>Sheet2!$A$69</c:f>
              <c:strCache>
                <c:ptCount val="1"/>
                <c:pt idx="0">
                  <c:v>Switzerland</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Sheet2!$B$69:$AC$69</c:f>
              <c:numCache>
                <c:formatCode>General</c:formatCode>
                <c:ptCount val="28"/>
                <c:pt idx="5">
                  <c:v>11.1</c:v>
                </c:pt>
                <c:pt idx="6">
                  <c:v>10.9</c:v>
                </c:pt>
                <c:pt idx="7">
                  <c:v>10.6</c:v>
                </c:pt>
                <c:pt idx="8">
                  <c:v>10.7</c:v>
                </c:pt>
                <c:pt idx="9">
                  <c:v>10.7</c:v>
                </c:pt>
                <c:pt idx="10">
                  <c:v>11</c:v>
                </c:pt>
                <c:pt idx="11">
                  <c:v>10.7</c:v>
                </c:pt>
                <c:pt idx="12">
                  <c:v>10.9</c:v>
                </c:pt>
                <c:pt idx="13">
                  <c:v>11.5</c:v>
                </c:pt>
                <c:pt idx="14">
                  <c:v>11.7</c:v>
                </c:pt>
                <c:pt idx="15">
                  <c:v>12.4</c:v>
                </c:pt>
                <c:pt idx="16">
                  <c:v>13.1</c:v>
                </c:pt>
                <c:pt idx="17">
                  <c:v>11.7</c:v>
                </c:pt>
                <c:pt idx="18">
                  <c:v>11.5</c:v>
                </c:pt>
                <c:pt idx="19">
                  <c:v>10.5</c:v>
                </c:pt>
                <c:pt idx="20">
                  <c:v>10.6</c:v>
                </c:pt>
                <c:pt idx="21">
                  <c:v>10.3</c:v>
                </c:pt>
                <c:pt idx="22">
                  <c:v>9.7000000000000011</c:v>
                </c:pt>
                <c:pt idx="23">
                  <c:v>9.1</c:v>
                </c:pt>
                <c:pt idx="24">
                  <c:v>8.8000000000000007</c:v>
                </c:pt>
                <c:pt idx="25">
                  <c:v>9</c:v>
                </c:pt>
                <c:pt idx="26">
                  <c:v>9.1</c:v>
                </c:pt>
                <c:pt idx="27">
                  <c:v>9.2000000000000011</c:v>
                </c:pt>
              </c:numCache>
            </c:numRef>
          </c:val>
          <c:smooth val="0"/>
        </c:ser>
        <c:ser>
          <c:idx val="27"/>
          <c:order val="27"/>
          <c:tx>
            <c:strRef>
              <c:f>Sheet2!$A$70</c:f>
              <c:strCache>
                <c:ptCount val="1"/>
                <c:pt idx="0">
                  <c:v>Turkey</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Sheet2!$B$70:$AC$70</c:f>
              <c:numCache>
                <c:formatCode>General</c:formatCode>
                <c:ptCount val="28"/>
                <c:pt idx="7">
                  <c:v>1</c:v>
                </c:pt>
                <c:pt idx="11">
                  <c:v>0.1</c:v>
                </c:pt>
                <c:pt idx="14">
                  <c:v>0.70000000000000062</c:v>
                </c:pt>
                <c:pt idx="19">
                  <c:v>4.2</c:v>
                </c:pt>
                <c:pt idx="20">
                  <c:v>4.4000000000000004</c:v>
                </c:pt>
              </c:numCache>
            </c:numRef>
          </c:val>
          <c:smooth val="0"/>
        </c:ser>
        <c:ser>
          <c:idx val="28"/>
          <c:order val="28"/>
          <c:tx>
            <c:strRef>
              <c:f>Sheet2!$A$71</c:f>
              <c:strCache>
                <c:ptCount val="1"/>
                <c:pt idx="0">
                  <c:v>United Kingdom</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Sheet2!$B$71:$AC$71</c:f>
              <c:numCache>
                <c:formatCode>General</c:formatCode>
                <c:ptCount val="28"/>
                <c:pt idx="0">
                  <c:v>1.3</c:v>
                </c:pt>
                <c:pt idx="1">
                  <c:v>1.5</c:v>
                </c:pt>
                <c:pt idx="2">
                  <c:v>1.9000000000000001</c:v>
                </c:pt>
                <c:pt idx="3">
                  <c:v>2.2000000000000002</c:v>
                </c:pt>
                <c:pt idx="4">
                  <c:v>2.4</c:v>
                </c:pt>
                <c:pt idx="5">
                  <c:v>2.5</c:v>
                </c:pt>
                <c:pt idx="6">
                  <c:v>2.7</c:v>
                </c:pt>
                <c:pt idx="7">
                  <c:v>2.8</c:v>
                </c:pt>
                <c:pt idx="8">
                  <c:v>2.9</c:v>
                </c:pt>
                <c:pt idx="9">
                  <c:v>3.1</c:v>
                </c:pt>
                <c:pt idx="10">
                  <c:v>3.3</c:v>
                </c:pt>
                <c:pt idx="11">
                  <c:v>3.4</c:v>
                </c:pt>
                <c:pt idx="12">
                  <c:v>3.4</c:v>
                </c:pt>
                <c:pt idx="13">
                  <c:v>3.4</c:v>
                </c:pt>
                <c:pt idx="14">
                  <c:v>3.3</c:v>
                </c:pt>
                <c:pt idx="15">
                  <c:v>3.2</c:v>
                </c:pt>
                <c:pt idx="16">
                  <c:v>3.3</c:v>
                </c:pt>
                <c:pt idx="17">
                  <c:v>1.5</c:v>
                </c:pt>
                <c:pt idx="18">
                  <c:v>1.4</c:v>
                </c:pt>
                <c:pt idx="19">
                  <c:v>1.3</c:v>
                </c:pt>
                <c:pt idx="20">
                  <c:v>1.6</c:v>
                </c:pt>
                <c:pt idx="21">
                  <c:v>1.4</c:v>
                </c:pt>
                <c:pt idx="22">
                  <c:v>1.3</c:v>
                </c:pt>
                <c:pt idx="23">
                  <c:v>1.3</c:v>
                </c:pt>
                <c:pt idx="24">
                  <c:v>1.2</c:v>
                </c:pt>
                <c:pt idx="25">
                  <c:v>1.2</c:v>
                </c:pt>
                <c:pt idx="26">
                  <c:v>1.2</c:v>
                </c:pt>
                <c:pt idx="27">
                  <c:v>1.1000000000000001</c:v>
                </c:pt>
              </c:numCache>
            </c:numRef>
          </c:val>
          <c:smooth val="0"/>
        </c:ser>
        <c:ser>
          <c:idx val="29"/>
          <c:order val="29"/>
          <c:tx>
            <c:strRef>
              <c:f>Sheet2!$A$72</c:f>
              <c:strCache>
                <c:ptCount val="1"/>
                <c:pt idx="0">
                  <c:v>United States</c:v>
                </c:pt>
              </c:strCache>
            </c:strRef>
          </c:tx>
          <c:marker>
            <c:symbol val="none"/>
          </c:marker>
          <c:cat>
            <c:numRef>
              <c:f>Sheet2!$B$42:$AD$42</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Sheet2!$B$72:$AC$72</c:f>
              <c:numCache>
                <c:formatCode>General</c:formatCode>
                <c:ptCount val="28"/>
                <c:pt idx="0">
                  <c:v>27.8</c:v>
                </c:pt>
                <c:pt idx="1">
                  <c:v>28.3</c:v>
                </c:pt>
                <c:pt idx="2">
                  <c:v>28.9</c:v>
                </c:pt>
                <c:pt idx="3">
                  <c:v>29.2</c:v>
                </c:pt>
                <c:pt idx="4">
                  <c:v>30.1</c:v>
                </c:pt>
                <c:pt idx="5">
                  <c:v>30.4</c:v>
                </c:pt>
                <c:pt idx="6">
                  <c:v>29.4</c:v>
                </c:pt>
                <c:pt idx="7">
                  <c:v>29.6</c:v>
                </c:pt>
                <c:pt idx="8">
                  <c:v>31.2</c:v>
                </c:pt>
                <c:pt idx="9">
                  <c:v>32.6</c:v>
                </c:pt>
                <c:pt idx="10">
                  <c:v>33.300000000000004</c:v>
                </c:pt>
                <c:pt idx="11">
                  <c:v>33.1</c:v>
                </c:pt>
                <c:pt idx="12">
                  <c:v>32.9</c:v>
                </c:pt>
                <c:pt idx="13">
                  <c:v>33</c:v>
                </c:pt>
                <c:pt idx="14">
                  <c:v>32.6</c:v>
                </c:pt>
                <c:pt idx="15">
                  <c:v>32.6</c:v>
                </c:pt>
                <c:pt idx="16">
                  <c:v>32.6</c:v>
                </c:pt>
                <c:pt idx="17">
                  <c:v>32.5</c:v>
                </c:pt>
                <c:pt idx="18">
                  <c:v>32.9</c:v>
                </c:pt>
                <c:pt idx="19">
                  <c:v>33.6</c:v>
                </c:pt>
                <c:pt idx="20">
                  <c:v>34.300000000000004</c:v>
                </c:pt>
                <c:pt idx="21">
                  <c:v>34.5</c:v>
                </c:pt>
                <c:pt idx="22">
                  <c:v>35.1</c:v>
                </c:pt>
                <c:pt idx="23">
                  <c:v>35.5</c:v>
                </c:pt>
                <c:pt idx="24">
                  <c:v>35.6</c:v>
                </c:pt>
                <c:pt idx="25">
                  <c:v>35.6</c:v>
                </c:pt>
                <c:pt idx="26">
                  <c:v>35.300000000000004</c:v>
                </c:pt>
                <c:pt idx="27">
                  <c:v>35.200000000000003</c:v>
                </c:pt>
              </c:numCache>
            </c:numRef>
          </c:val>
          <c:smooth val="0"/>
        </c:ser>
        <c:dLbls>
          <c:showLegendKey val="0"/>
          <c:showVal val="0"/>
          <c:showCatName val="0"/>
          <c:showSerName val="0"/>
          <c:showPercent val="0"/>
          <c:showBubbleSize val="0"/>
        </c:dLbls>
        <c:marker val="1"/>
        <c:smooth val="0"/>
        <c:axId val="213116032"/>
        <c:axId val="213117568"/>
      </c:lineChart>
      <c:catAx>
        <c:axId val="213116032"/>
        <c:scaling>
          <c:orientation val="minMax"/>
        </c:scaling>
        <c:delete val="0"/>
        <c:axPos val="b"/>
        <c:numFmt formatCode="General" sourceLinked="1"/>
        <c:majorTickMark val="out"/>
        <c:minorTickMark val="none"/>
        <c:tickLblPos val="nextTo"/>
        <c:crossAx val="213117568"/>
        <c:crosses val="autoZero"/>
        <c:auto val="1"/>
        <c:lblAlgn val="ctr"/>
        <c:lblOffset val="100"/>
        <c:tickLblSkip val="5"/>
        <c:noMultiLvlLbl val="0"/>
      </c:catAx>
      <c:valAx>
        <c:axId val="213117568"/>
        <c:scaling>
          <c:orientation val="minMax"/>
        </c:scaling>
        <c:delete val="0"/>
        <c:axPos val="l"/>
        <c:majorGridlines/>
        <c:numFmt formatCode="General" sourceLinked="1"/>
        <c:majorTickMark val="out"/>
        <c:minorTickMark val="none"/>
        <c:tickLblPos val="nextTo"/>
        <c:crossAx val="213116032"/>
        <c:crosses val="autoZero"/>
        <c:crossBetween val="between"/>
      </c:valAx>
    </c:plotArea>
    <c:legend>
      <c:legendPos val="r"/>
      <c:layout/>
      <c:overlay val="0"/>
      <c:txPr>
        <a:bodyPr/>
        <a:lstStyle/>
        <a:p>
          <a:pPr>
            <a:defRPr sz="600" baseline="0"/>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28575">
              <a:noFill/>
            </a:ln>
          </c:spPr>
          <c:marker>
            <c:symbol val="diamond"/>
            <c:size val="10"/>
          </c:marker>
          <c:xVal>
            <c:numRef>
              <c:f>Sheet1!$B$14:$L$14</c:f>
              <c:numCache>
                <c:formatCode>General</c:formatCode>
                <c:ptCount val="11"/>
                <c:pt idx="0">
                  <c:v>17</c:v>
                </c:pt>
                <c:pt idx="1">
                  <c:v>12</c:v>
                </c:pt>
                <c:pt idx="2">
                  <c:v>12.5</c:v>
                </c:pt>
                <c:pt idx="3">
                  <c:v>22</c:v>
                </c:pt>
                <c:pt idx="4">
                  <c:v>8</c:v>
                </c:pt>
                <c:pt idx="5">
                  <c:v>11.5</c:v>
                </c:pt>
                <c:pt idx="6">
                  <c:v>12.5</c:v>
                </c:pt>
                <c:pt idx="7">
                  <c:v>9.5</c:v>
                </c:pt>
                <c:pt idx="8">
                  <c:v>9.5</c:v>
                </c:pt>
                <c:pt idx="9">
                  <c:v>4</c:v>
                </c:pt>
                <c:pt idx="10">
                  <c:v>29.5</c:v>
                </c:pt>
              </c:numCache>
            </c:numRef>
          </c:xVal>
          <c:yVal>
            <c:numRef>
              <c:f>Sheet1!$B$10:$L$10</c:f>
              <c:numCache>
                <c:formatCode>General</c:formatCode>
                <c:ptCount val="11"/>
                <c:pt idx="0">
                  <c:v>24</c:v>
                </c:pt>
                <c:pt idx="1">
                  <c:v>38</c:v>
                </c:pt>
                <c:pt idx="2">
                  <c:v>42</c:v>
                </c:pt>
                <c:pt idx="3">
                  <c:v>38</c:v>
                </c:pt>
                <c:pt idx="4">
                  <c:v>51</c:v>
                </c:pt>
                <c:pt idx="5">
                  <c:v>37</c:v>
                </c:pt>
                <c:pt idx="6">
                  <c:v>40</c:v>
                </c:pt>
                <c:pt idx="7">
                  <c:v>44</c:v>
                </c:pt>
                <c:pt idx="8">
                  <c:v>46</c:v>
                </c:pt>
                <c:pt idx="9">
                  <c:v>62</c:v>
                </c:pt>
                <c:pt idx="10">
                  <c:v>29</c:v>
                </c:pt>
              </c:numCache>
            </c:numRef>
          </c:yVal>
          <c:smooth val="0"/>
        </c:ser>
        <c:dLbls>
          <c:showLegendKey val="0"/>
          <c:showVal val="0"/>
          <c:showCatName val="0"/>
          <c:showSerName val="0"/>
          <c:showPercent val="0"/>
          <c:showBubbleSize val="0"/>
        </c:dLbls>
        <c:axId val="37109760"/>
        <c:axId val="37111680"/>
      </c:scatterChart>
      <c:valAx>
        <c:axId val="37109760"/>
        <c:scaling>
          <c:orientation val="minMax"/>
        </c:scaling>
        <c:delete val="0"/>
        <c:axPos val="b"/>
        <c:title>
          <c:tx>
            <c:rich>
              <a:bodyPr/>
              <a:lstStyle/>
              <a:p>
                <a:pPr>
                  <a:defRPr/>
                </a:pPr>
                <a:r>
                  <a:rPr lang="en-US" sz="2000" b="1" i="0" u="none" strike="noStrike" baseline="0" dirty="0" smtClean="0"/>
                  <a:t>‘Cost-Related </a:t>
                </a:r>
                <a:r>
                  <a:rPr lang="en-US" sz="2000" b="1" i="0" u="none" strike="noStrike" baseline="0" dirty="0"/>
                  <a:t>Problems </a:t>
                </a:r>
                <a:r>
                  <a:rPr lang="en-US" sz="2000" b="1" i="0" u="none" strike="noStrike" baseline="0" dirty="0" smtClean="0"/>
                  <a:t>in last year’ </a:t>
                </a:r>
                <a:r>
                  <a:rPr lang="en-US" sz="2000" b="1" i="0" u="none" strike="noStrike" baseline="0" dirty="0"/>
                  <a:t>(%)</a:t>
                </a:r>
                <a:endParaRPr lang="en-GB" sz="2000" dirty="0"/>
              </a:p>
            </c:rich>
          </c:tx>
          <c:layout>
            <c:manualLayout>
              <c:xMode val="edge"/>
              <c:yMode val="edge"/>
              <c:x val="0.32437270341207858"/>
              <c:y val="0.91013888888888894"/>
            </c:manualLayout>
          </c:layout>
          <c:overlay val="0"/>
        </c:title>
        <c:numFmt formatCode="General" sourceLinked="1"/>
        <c:majorTickMark val="out"/>
        <c:minorTickMark val="none"/>
        <c:tickLblPos val="nextTo"/>
        <c:crossAx val="37111680"/>
        <c:crosses val="autoZero"/>
        <c:crossBetween val="midCat"/>
      </c:valAx>
      <c:valAx>
        <c:axId val="37111680"/>
        <c:scaling>
          <c:orientation val="minMax"/>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GB" sz="2000" baseline="0" dirty="0" smtClean="0"/>
                  <a:t>‘Only </a:t>
                </a:r>
                <a:r>
                  <a:rPr lang="en-GB" sz="2000" baseline="0" dirty="0"/>
                  <a:t>minor changes </a:t>
                </a:r>
                <a:r>
                  <a:rPr lang="en-GB" sz="2000" b="1" i="0" baseline="0" dirty="0"/>
                  <a:t>to </a:t>
                </a:r>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GB" sz="2000" b="1" i="0" baseline="0" dirty="0"/>
                  <a:t>health system </a:t>
                </a:r>
                <a:r>
                  <a:rPr lang="en-GB" sz="2000" baseline="0" dirty="0" smtClean="0"/>
                  <a:t>needed’ (%) </a:t>
                </a:r>
                <a:endParaRPr lang="en-GB" sz="2000" baseline="0" dirty="0"/>
              </a:p>
            </c:rich>
          </c:tx>
          <c:overlay val="0"/>
        </c:title>
        <c:numFmt formatCode="General" sourceLinked="1"/>
        <c:majorTickMark val="out"/>
        <c:minorTickMark val="none"/>
        <c:tickLblPos val="nextTo"/>
        <c:crossAx val="37109760"/>
        <c:crosses val="autoZero"/>
        <c:crossBetween val="midCat"/>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1D373FEB-F2CF-4690-900F-01FF23CB0525}" type="datetimeFigureOut">
              <a:rPr lang="en-GB"/>
              <a:pPr>
                <a:defRPr/>
              </a:pPr>
              <a:t>21/01/2013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81C317EB-04E6-4C3B-B500-3D13AF7263C8}" type="slidenum">
              <a:rPr lang="en-GB"/>
              <a:pPr>
                <a:defRPr/>
              </a:pPr>
              <a:t>‹#›</a:t>
            </a:fld>
            <a:endParaRPr lang="en-GB"/>
          </a:p>
        </p:txBody>
      </p:sp>
    </p:spTree>
    <p:extLst>
      <p:ext uri="{BB962C8B-B14F-4D97-AF65-F5344CB8AC3E}">
        <p14:creationId xmlns:p14="http://schemas.microsoft.com/office/powerpoint/2010/main" val="2671847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CDC65A3-E3E2-41AA-B615-D1760E8E779F}" type="slidenum">
              <a:rPr lang="en-GB" smtClean="0"/>
              <a:pPr eaLnBrk="1" hangingPunct="1"/>
              <a:t>21</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 FP is usually understood as the extent… As it’s clear from the latest WHR, it is recognised as a key objective of HC systems, but one that’s still elusive in several countries where fin hardship due to medical bills and cost barriers to access are widespread.</a:t>
            </a:r>
          </a:p>
          <a:p>
            <a:pPr eaLnBrk="1" hangingPunct="1">
              <a:spcBef>
                <a:spcPct val="0"/>
              </a:spcBef>
              <a:buFontTx/>
              <a:buChar char="-"/>
            </a:pPr>
            <a:r>
              <a:rPr lang="en-US" smtClean="0"/>
              <a:t> The need for FP arises from 3 main factors: (1) the uncertainty about the need for HC (both timing and severity of health needs), (2) the high costs of HC (both in absolute &amp; relative terms, as even low medical costs can be financially catastrophic for poorer HHs or prevent access to needed services), and (3) the loss of earnings associated with ill health (on top of any actually incurred health costs). </a:t>
            </a:r>
          </a:p>
          <a:p>
            <a:pPr eaLnBrk="1" hangingPunct="1">
              <a:spcBef>
                <a:spcPct val="0"/>
              </a:spcBef>
            </a:pPr>
            <a:endParaRPr lang="en-US" smtClean="0"/>
          </a:p>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B7354DE-1F45-4BAF-92FE-9C925618A3C5}" type="slidenum">
              <a:rPr lang="en-US" smtClean="0"/>
              <a:pPr eaLnBrk="1" hangingPunct="1"/>
              <a:t>40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CCE782B-77FF-40BD-88EF-631D354B0223}" type="slidenum">
              <a:rPr lang="en-US" smtClean="0"/>
              <a:pPr eaLnBrk="1" hangingPunct="1"/>
              <a:t>47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5A98435-0895-45F8-A7DD-1769BFE5D86B}" type="slidenum">
              <a:rPr lang="en-GB" smtClean="0"/>
              <a:pPr eaLnBrk="1" hangingPunct="1"/>
              <a:t>52</a:t>
            </a:fld>
            <a:endParaRPr lang="en-GB" smtClean="0"/>
          </a:p>
        </p:txBody>
      </p:sp>
      <p:sp>
        <p:nvSpPr>
          <p:cNvPr id="69635" name="Rectangle 2"/>
          <p:cNvSpPr>
            <a:spLocks noGrp="1" noRot="1" noChangeAspect="1" noChangeArrowheads="1" noTextEdit="1"/>
          </p:cNvSpPr>
          <p:nvPr>
            <p:ph type="sldImg"/>
          </p:nvPr>
        </p:nvSpPr>
        <p:spPr bwMode="auto">
          <a:xfrm>
            <a:off x="1154113" y="692150"/>
            <a:ext cx="4554537"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1. Van Doorslaer, O’Donnell et al (2007) Catastrophic Payments in Asia. Health Economics.</a:t>
            </a: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BMGF Bill &amp; Melinda Gates Foundation</a:t>
            </a:r>
          </a:p>
          <a:p>
            <a:pPr eaLnBrk="1" hangingPunct="1">
              <a:spcBef>
                <a:spcPct val="0"/>
              </a:spcBef>
            </a:pPr>
            <a:r>
              <a:rPr lang="en-US" smtClean="0"/>
              <a:t>GFATM Global Fund</a:t>
            </a:r>
          </a:p>
          <a:p>
            <a:pPr eaLnBrk="1" hangingPunct="1">
              <a:spcBef>
                <a:spcPct val="0"/>
              </a:spcBef>
            </a:pPr>
            <a:r>
              <a:rPr lang="en-US" smtClean="0"/>
              <a:t>GAVI </a:t>
            </a:r>
            <a:r>
              <a:rPr lang="en-GB" smtClean="0"/>
              <a:t>Global Alliance for Vaccines and Immunisation</a:t>
            </a:r>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59C5ABB-B84D-4E08-BF43-8360135AA339}" type="slidenum">
              <a:rPr lang="en-US" smtClean="0"/>
              <a:pPr eaLnBrk="1" hangingPunct="1"/>
              <a:t>59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B3D5B75-4A8B-46D6-AF1B-00A6A0602229}" type="datetimeFigureOut">
              <a:rPr lang="en-US"/>
              <a:pPr>
                <a:defRPr/>
              </a:pPr>
              <a:t>1/21/2013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423C13B-28C7-4C9F-885E-93726D8C76D5}" type="slidenum">
              <a:rPr lang="en-GB"/>
              <a:pPr>
                <a:defRPr/>
              </a:pPr>
              <a:t>‹#›</a:t>
            </a:fld>
            <a:endParaRPr lang="en-GB"/>
          </a:p>
        </p:txBody>
      </p:sp>
    </p:spTree>
    <p:extLst>
      <p:ext uri="{BB962C8B-B14F-4D97-AF65-F5344CB8AC3E}">
        <p14:creationId xmlns:p14="http://schemas.microsoft.com/office/powerpoint/2010/main" val="226654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DE9AB58-9113-4751-8400-E9F273984FA7}" type="datetimeFigureOut">
              <a:rPr lang="en-US"/>
              <a:pPr>
                <a:defRPr/>
              </a:pPr>
              <a:t>1/21/2013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0D4A1B3-5AA2-4185-9CB5-68B6D0B487FB}" type="slidenum">
              <a:rPr lang="en-GB"/>
              <a:pPr>
                <a:defRPr/>
              </a:pPr>
              <a:t>‹#›</a:t>
            </a:fld>
            <a:endParaRPr lang="en-GB"/>
          </a:p>
        </p:txBody>
      </p:sp>
    </p:spTree>
    <p:extLst>
      <p:ext uri="{BB962C8B-B14F-4D97-AF65-F5344CB8AC3E}">
        <p14:creationId xmlns:p14="http://schemas.microsoft.com/office/powerpoint/2010/main" val="2056142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69DD2F3-F2C7-413E-849E-EFE2499DDE50}" type="datetimeFigureOut">
              <a:rPr lang="en-US"/>
              <a:pPr>
                <a:defRPr/>
              </a:pPr>
              <a:t>1/21/2013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A3A011A-D180-4C8A-882D-D76F16B34AE6}" type="slidenum">
              <a:rPr lang="en-GB"/>
              <a:pPr>
                <a:defRPr/>
              </a:pPr>
              <a:t>‹#›</a:t>
            </a:fld>
            <a:endParaRPr lang="en-GB"/>
          </a:p>
        </p:txBody>
      </p:sp>
    </p:spTree>
    <p:extLst>
      <p:ext uri="{BB962C8B-B14F-4D97-AF65-F5344CB8AC3E}">
        <p14:creationId xmlns:p14="http://schemas.microsoft.com/office/powerpoint/2010/main" val="155448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A62EF50F-07CC-4402-9770-395132447DCA}" type="slidenum">
              <a:rPr lang="en-GB"/>
              <a:pPr>
                <a:defRPr/>
              </a:pPr>
              <a:t>‹#›</a:t>
            </a:fld>
            <a:endParaRPr lang="en-GB"/>
          </a:p>
        </p:txBody>
      </p:sp>
    </p:spTree>
    <p:extLst>
      <p:ext uri="{BB962C8B-B14F-4D97-AF65-F5344CB8AC3E}">
        <p14:creationId xmlns:p14="http://schemas.microsoft.com/office/powerpoint/2010/main" val="2874010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A813988-42AD-43C3-8FFB-0BC4DD457F74}" type="datetimeFigureOut">
              <a:rPr lang="en-US"/>
              <a:pPr>
                <a:defRPr/>
              </a:pPr>
              <a:t>1/21/2013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87C979B-AAA5-4848-AD86-22E5EC51D700}" type="slidenum">
              <a:rPr lang="en-GB"/>
              <a:pPr>
                <a:defRPr/>
              </a:pPr>
              <a:t>‹#›</a:t>
            </a:fld>
            <a:endParaRPr lang="en-GB"/>
          </a:p>
        </p:txBody>
      </p:sp>
    </p:spTree>
    <p:extLst>
      <p:ext uri="{BB962C8B-B14F-4D97-AF65-F5344CB8AC3E}">
        <p14:creationId xmlns:p14="http://schemas.microsoft.com/office/powerpoint/2010/main" val="3721733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7D091F4-3A4A-42CB-BB0F-5DB84E37DD1E}" type="datetimeFigureOut">
              <a:rPr lang="en-US"/>
              <a:pPr>
                <a:defRPr/>
              </a:pPr>
              <a:t>1/21/2013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7957D1A-1E4C-4126-85EF-3109C3F651DA}" type="slidenum">
              <a:rPr lang="en-GB"/>
              <a:pPr>
                <a:defRPr/>
              </a:pPr>
              <a:t>‹#›</a:t>
            </a:fld>
            <a:endParaRPr lang="en-GB"/>
          </a:p>
        </p:txBody>
      </p:sp>
    </p:spTree>
    <p:extLst>
      <p:ext uri="{BB962C8B-B14F-4D97-AF65-F5344CB8AC3E}">
        <p14:creationId xmlns:p14="http://schemas.microsoft.com/office/powerpoint/2010/main" val="3761954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8490D07-F95B-44FB-902E-82E3C9F1D883}" type="datetimeFigureOut">
              <a:rPr lang="en-US"/>
              <a:pPr>
                <a:defRPr/>
              </a:pPr>
              <a:t>1/21/2013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851922F-640A-4FD3-894C-7CFA7809647A}" type="slidenum">
              <a:rPr lang="en-GB"/>
              <a:pPr>
                <a:defRPr/>
              </a:pPr>
              <a:t>‹#›</a:t>
            </a:fld>
            <a:endParaRPr lang="en-GB"/>
          </a:p>
        </p:txBody>
      </p:sp>
    </p:spTree>
    <p:extLst>
      <p:ext uri="{BB962C8B-B14F-4D97-AF65-F5344CB8AC3E}">
        <p14:creationId xmlns:p14="http://schemas.microsoft.com/office/powerpoint/2010/main" val="290952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604D2E0-C142-43FA-96D2-A95035ED1A5F}" type="datetimeFigureOut">
              <a:rPr lang="en-US"/>
              <a:pPr>
                <a:defRPr/>
              </a:pPr>
              <a:t>1/21/2013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7C41CC53-08F4-414C-A10D-7524E58983A2}" type="slidenum">
              <a:rPr lang="en-GB"/>
              <a:pPr>
                <a:defRPr/>
              </a:pPr>
              <a:t>‹#›</a:t>
            </a:fld>
            <a:endParaRPr lang="en-GB"/>
          </a:p>
        </p:txBody>
      </p:sp>
    </p:spTree>
    <p:extLst>
      <p:ext uri="{BB962C8B-B14F-4D97-AF65-F5344CB8AC3E}">
        <p14:creationId xmlns:p14="http://schemas.microsoft.com/office/powerpoint/2010/main" val="1750396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2045775-C23A-4D89-8E69-9042A575B9D8}" type="datetimeFigureOut">
              <a:rPr lang="en-US"/>
              <a:pPr>
                <a:defRPr/>
              </a:pPr>
              <a:t>1/21/2013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B356CE0-75F3-442D-9588-6EA42E83BF6A}" type="slidenum">
              <a:rPr lang="en-GB"/>
              <a:pPr>
                <a:defRPr/>
              </a:pPr>
              <a:t>‹#›</a:t>
            </a:fld>
            <a:endParaRPr lang="en-GB"/>
          </a:p>
        </p:txBody>
      </p:sp>
    </p:spTree>
    <p:extLst>
      <p:ext uri="{BB962C8B-B14F-4D97-AF65-F5344CB8AC3E}">
        <p14:creationId xmlns:p14="http://schemas.microsoft.com/office/powerpoint/2010/main" val="1305560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CC8ADC-D6EF-49E3-B862-803C7166E8C8}" type="datetimeFigureOut">
              <a:rPr lang="en-US"/>
              <a:pPr>
                <a:defRPr/>
              </a:pPr>
              <a:t>1/21/2013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9C6967B3-7AE7-4442-B23E-C4B604EF3701}" type="slidenum">
              <a:rPr lang="en-GB"/>
              <a:pPr>
                <a:defRPr/>
              </a:pPr>
              <a:t>‹#›</a:t>
            </a:fld>
            <a:endParaRPr lang="en-GB"/>
          </a:p>
        </p:txBody>
      </p:sp>
    </p:spTree>
    <p:extLst>
      <p:ext uri="{BB962C8B-B14F-4D97-AF65-F5344CB8AC3E}">
        <p14:creationId xmlns:p14="http://schemas.microsoft.com/office/powerpoint/2010/main" val="3736990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7D225F-8507-438A-A2AF-17BE8031D45E}" type="datetimeFigureOut">
              <a:rPr lang="en-US"/>
              <a:pPr>
                <a:defRPr/>
              </a:pPr>
              <a:t>1/21/2013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903DD2B-242B-4BA7-875C-62DEC315FD19}" type="slidenum">
              <a:rPr lang="en-GB"/>
              <a:pPr>
                <a:defRPr/>
              </a:pPr>
              <a:t>‹#›</a:t>
            </a:fld>
            <a:endParaRPr lang="en-GB"/>
          </a:p>
        </p:txBody>
      </p:sp>
    </p:spTree>
    <p:extLst>
      <p:ext uri="{BB962C8B-B14F-4D97-AF65-F5344CB8AC3E}">
        <p14:creationId xmlns:p14="http://schemas.microsoft.com/office/powerpoint/2010/main" val="2268003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E79F70-B4CF-48BE-8395-6A02E1C38560}" type="datetimeFigureOut">
              <a:rPr lang="en-US"/>
              <a:pPr>
                <a:defRPr/>
              </a:pPr>
              <a:t>1/21/2013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64CC814-0146-413F-A7FD-7EFF0BD0FD9C}" type="slidenum">
              <a:rPr lang="en-GB"/>
              <a:pPr>
                <a:defRPr/>
              </a:pPr>
              <a:t>‹#›</a:t>
            </a:fld>
            <a:endParaRPr lang="en-GB"/>
          </a:p>
        </p:txBody>
      </p:sp>
    </p:spTree>
    <p:extLst>
      <p:ext uri="{BB962C8B-B14F-4D97-AF65-F5344CB8AC3E}">
        <p14:creationId xmlns:p14="http://schemas.microsoft.com/office/powerpoint/2010/main" val="28699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B3A32DF-EDC4-48B2-8651-2F95E8D2F722}" type="datetimeFigureOut">
              <a:rPr lang="en-US"/>
              <a:pPr>
                <a:defRPr/>
              </a:pPr>
              <a:t>1/21/2013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BD9FA08-AC71-4246-B082-CC6AC87998D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nhsemployers.org/pay-conditions/primary-890.cfm" TargetMode="External"/><Relationship Id="rId2" Type="http://schemas.openxmlformats.org/officeDocument/2006/relationships/hyperlink" Target="http://www.qof.ic.nhs.uk/"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www.qof.ic.nhs.uk/"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1773238"/>
            <a:ext cx="7772400" cy="1470025"/>
          </a:xfrm>
        </p:spPr>
        <p:txBody>
          <a:bodyPr/>
          <a:lstStyle/>
          <a:p>
            <a:pPr eaLnBrk="1" hangingPunct="1"/>
            <a:r>
              <a:rPr lang="en-GB" sz="4800" dirty="0" smtClean="0">
                <a:latin typeface="Arial" pitchFamily="34" charset="0"/>
                <a:cs typeface="Arial" pitchFamily="34" charset="0"/>
              </a:rPr>
              <a:t>Financing health systems</a:t>
            </a:r>
            <a:endParaRPr lang="en-GB" sz="4800" dirty="0" smtClean="0">
              <a:latin typeface="Arial" pitchFamily="34" charset="0"/>
              <a:cs typeface="Arial" pitchFamily="34" charset="0"/>
            </a:endParaRPr>
          </a:p>
        </p:txBody>
      </p:sp>
      <p:sp>
        <p:nvSpPr>
          <p:cNvPr id="3" name="Subtitle 2"/>
          <p:cNvSpPr>
            <a:spLocks noGrp="1"/>
          </p:cNvSpPr>
          <p:nvPr>
            <p:ph type="subTitle" idx="1"/>
          </p:nvPr>
        </p:nvSpPr>
        <p:spPr>
          <a:xfrm>
            <a:off x="1371600" y="3886200"/>
            <a:ext cx="6656784" cy="1752600"/>
          </a:xfrm>
        </p:spPr>
        <p:txBody>
          <a:bodyPr rtlCol="0">
            <a:normAutofit/>
          </a:bodyPr>
          <a:lstStyle/>
          <a:p>
            <a:pPr eaLnBrk="1" fontAlgn="auto" hangingPunct="1">
              <a:spcAft>
                <a:spcPts val="0"/>
              </a:spcAft>
              <a:defRPr/>
            </a:pPr>
            <a:r>
              <a:rPr lang="en-GB" dirty="0" smtClean="0">
                <a:latin typeface="Arial" pitchFamily="34" charset="0"/>
                <a:cs typeface="Arial" pitchFamily="34" charset="0"/>
              </a:rPr>
              <a:t>Peter </a:t>
            </a:r>
            <a:r>
              <a:rPr lang="en-GB" dirty="0" smtClean="0">
                <a:latin typeface="Arial" pitchFamily="34" charset="0"/>
                <a:cs typeface="Arial" pitchFamily="34" charset="0"/>
              </a:rPr>
              <a:t>C </a:t>
            </a:r>
            <a:r>
              <a:rPr lang="en-GB" dirty="0" smtClean="0">
                <a:latin typeface="Arial" pitchFamily="34" charset="0"/>
                <a:cs typeface="Arial" pitchFamily="34" charset="0"/>
              </a:rPr>
              <a:t>Smith</a:t>
            </a:r>
          </a:p>
          <a:p>
            <a:pPr eaLnBrk="1" fontAlgn="auto" hangingPunct="1">
              <a:spcAft>
                <a:spcPts val="0"/>
              </a:spcAft>
              <a:defRPr/>
            </a:pPr>
            <a:r>
              <a:rPr lang="en-GB" sz="2800" dirty="0" smtClean="0">
                <a:latin typeface="Arial" pitchFamily="34" charset="0"/>
                <a:cs typeface="Arial" pitchFamily="34" charset="0"/>
              </a:rPr>
              <a:t>Imperial College Business School and Centre for Health Policy</a:t>
            </a:r>
            <a:endParaRPr lang="en-GB" sz="2800"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rtlCol="0">
            <a:normAutofit fontScale="90000"/>
          </a:bodyPr>
          <a:lstStyle/>
          <a:p>
            <a:pPr eaLnBrk="1" fontAlgn="auto" hangingPunct="1">
              <a:spcAft>
                <a:spcPts val="0"/>
              </a:spcAft>
              <a:defRPr/>
            </a:pPr>
            <a:r>
              <a:rPr lang="en-GB" sz="2800" smtClean="0"/>
              <a:t>Private health insurance as a % of total health expenditure 1980-2007</a:t>
            </a:r>
            <a:br>
              <a:rPr lang="en-GB" sz="2800" smtClean="0"/>
            </a:br>
            <a:r>
              <a:rPr lang="en-GB" sz="1800" smtClean="0"/>
              <a:t>Source: OECD Health Data 2009 </a:t>
            </a:r>
          </a:p>
        </p:txBody>
      </p:sp>
      <p:graphicFrame>
        <p:nvGraphicFramePr>
          <p:cNvPr id="6" name="Content Placeholder 5"/>
          <p:cNvGraphicFramePr>
            <a:graphicFrameLocks noGrp="1"/>
          </p:cNvGraphicFramePr>
          <p:nvPr>
            <p:ph idx="1"/>
          </p:nvPr>
        </p:nvGraphicFramePr>
        <p:xfrm>
          <a:off x="714348" y="1357298"/>
          <a:ext cx="7833012" cy="534744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en-US" smtClean="0"/>
              <a:t>The Beveridge Report: 1942</a:t>
            </a:r>
          </a:p>
        </p:txBody>
      </p:sp>
      <p:pic>
        <p:nvPicPr>
          <p:cNvPr id="16387" name="Picture 14" descr="K100_9_I002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773238"/>
            <a:ext cx="2867025"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5" descr="beve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1412875"/>
            <a:ext cx="3429000"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sz="4000" smtClean="0"/>
              <a:t>Some landmarks in </a:t>
            </a:r>
            <a:br>
              <a:rPr lang="en-GB" sz="4000" smtClean="0"/>
            </a:br>
            <a:r>
              <a:rPr lang="en-GB" sz="4000" smtClean="0"/>
              <a:t>European health insurance</a:t>
            </a:r>
            <a:endParaRPr lang="en-US" sz="4000" smtClean="0"/>
          </a:p>
        </p:txBody>
      </p:sp>
      <p:graphicFrame>
        <p:nvGraphicFramePr>
          <p:cNvPr id="11267" name="Group 3"/>
          <p:cNvGraphicFramePr>
            <a:graphicFrameLocks noGrp="1"/>
          </p:cNvGraphicFramePr>
          <p:nvPr>
            <p:ph type="tbl" idx="1"/>
          </p:nvPr>
        </p:nvGraphicFramePr>
        <p:xfrm>
          <a:off x="457200" y="1600200"/>
          <a:ext cx="8229600" cy="5181600"/>
        </p:xfrm>
        <a:graphic>
          <a:graphicData uri="http://schemas.openxmlformats.org/drawingml/2006/table">
            <a:tbl>
              <a:tblPr/>
              <a:tblGrid>
                <a:gridCol w="1162050"/>
                <a:gridCol w="2089150"/>
                <a:gridCol w="4978400"/>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1" i="1" u="none" strike="noStrike" cap="none" normalizeH="0" baseline="0" smtClean="0">
                          <a:ln>
                            <a:noFill/>
                          </a:ln>
                          <a:solidFill>
                            <a:schemeClr val="tx1"/>
                          </a:solidFill>
                          <a:effectLst/>
                          <a:latin typeface="Times New Roman" pitchFamily="18" charset="0"/>
                          <a:cs typeface="Times New Roman" pitchFamily="18" charset="0"/>
                        </a:rPr>
                        <a:t>Year</a:t>
                      </a: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1" i="1" u="none" strike="noStrike" cap="none" normalizeH="0" baseline="0" smtClean="0">
                          <a:ln>
                            <a:noFill/>
                          </a:ln>
                          <a:solidFill>
                            <a:schemeClr val="tx1"/>
                          </a:solidFill>
                          <a:effectLst/>
                          <a:latin typeface="Times New Roman" pitchFamily="18" charset="0"/>
                          <a:cs typeface="Times New Roman" pitchFamily="18" charset="0"/>
                        </a:rPr>
                        <a:t>Country</a:t>
                      </a: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1" i="1" u="none" strike="noStrike" cap="none" normalizeH="0" baseline="0" smtClean="0">
                          <a:ln>
                            <a:noFill/>
                          </a:ln>
                          <a:solidFill>
                            <a:schemeClr val="tx1"/>
                          </a:solidFill>
                          <a:effectLst/>
                          <a:latin typeface="Times New Roman" pitchFamily="18" charset="0"/>
                          <a:cs typeface="Times New Roman" pitchFamily="18" charset="0"/>
                        </a:rPr>
                        <a:t>Innovation</a:t>
                      </a: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1883</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Germany</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Benefits for low-income workers</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1889</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Austria</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Benefits for low-income workers</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1909</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Norway</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Benefits for low-income workers</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1911</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Germany</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Income ceiling raised</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1911</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UK</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Benefits for low-income workers</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1930</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France</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Benefits for low-income workers</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1933</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Denmark</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Compulsory private insurance</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1935</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Portugal</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Limited benefits for low income</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1941</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Netherlands</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Benefits for low-income workers</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z="4000" smtClean="0"/>
              <a:t>Some landmarks in </a:t>
            </a:r>
            <a:br>
              <a:rPr lang="en-GB" sz="4000" smtClean="0"/>
            </a:br>
            <a:r>
              <a:rPr lang="en-GB" sz="4000" smtClean="0"/>
              <a:t>European health insurance (contd)</a:t>
            </a:r>
            <a:endParaRPr lang="en-US" sz="4000" smtClean="0"/>
          </a:p>
        </p:txBody>
      </p:sp>
      <p:graphicFrame>
        <p:nvGraphicFramePr>
          <p:cNvPr id="12291" name="Group 3"/>
          <p:cNvGraphicFramePr>
            <a:graphicFrameLocks noGrp="1"/>
          </p:cNvGraphicFramePr>
          <p:nvPr>
            <p:ph type="tbl" idx="1"/>
          </p:nvPr>
        </p:nvGraphicFramePr>
        <p:xfrm>
          <a:off x="457200" y="1600200"/>
          <a:ext cx="8229600" cy="3627435"/>
        </p:xfrm>
        <a:graphic>
          <a:graphicData uri="http://schemas.openxmlformats.org/drawingml/2006/table">
            <a:tbl>
              <a:tblPr/>
              <a:tblGrid>
                <a:gridCol w="1162050"/>
                <a:gridCol w="2089150"/>
                <a:gridCol w="4978400"/>
              </a:tblGrid>
              <a:tr h="518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1" i="1" u="none" strike="noStrike" cap="none" normalizeH="0" baseline="0" smtClean="0">
                          <a:ln>
                            <a:noFill/>
                          </a:ln>
                          <a:solidFill>
                            <a:schemeClr val="tx1"/>
                          </a:solidFill>
                          <a:effectLst/>
                          <a:latin typeface="Times New Roman" pitchFamily="18" charset="0"/>
                          <a:cs typeface="Times New Roman" pitchFamily="18" charset="0"/>
                        </a:rPr>
                        <a:t>Year</a:t>
                      </a: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1" i="1" u="none" strike="noStrike" cap="none" normalizeH="0" baseline="0" smtClean="0">
                          <a:ln>
                            <a:noFill/>
                          </a:ln>
                          <a:solidFill>
                            <a:schemeClr val="tx1"/>
                          </a:solidFill>
                          <a:effectLst/>
                          <a:latin typeface="Times New Roman" pitchFamily="18" charset="0"/>
                          <a:cs typeface="Times New Roman" pitchFamily="18" charset="0"/>
                        </a:rPr>
                        <a:t>Country</a:t>
                      </a: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1" i="1" u="none" strike="noStrike" cap="none" normalizeH="0" baseline="0" smtClean="0">
                          <a:ln>
                            <a:noFill/>
                          </a:ln>
                          <a:solidFill>
                            <a:schemeClr val="tx1"/>
                          </a:solidFill>
                          <a:effectLst/>
                          <a:latin typeface="Times New Roman" pitchFamily="18" charset="0"/>
                          <a:cs typeface="Times New Roman" pitchFamily="18" charset="0"/>
                        </a:rPr>
                        <a:t>Innovation</a:t>
                      </a: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1942</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Spain</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All salaried employees covered</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1943 </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Italy</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All salaried employees covered</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1944</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Belgium</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All salaried employees covered</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1947</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Sweden</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Universal system, tax financed</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1948</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UK</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National Health Service</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1962</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Finland</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Times New Roman" pitchFamily="18" charset="0"/>
                        </a:rPr>
                        <a:t>Universal system, tax financed</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69" name="Text Box 37"/>
          <p:cNvSpPr txBox="1">
            <a:spLocks noChangeArrowheads="1"/>
          </p:cNvSpPr>
          <p:nvPr/>
        </p:nvSpPr>
        <p:spPr bwMode="auto">
          <a:xfrm>
            <a:off x="2727325" y="5972175"/>
            <a:ext cx="3644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a:latin typeface="Times New Roman" pitchFamily="18" charset="0"/>
              </a:rPr>
              <a:t>Source: David Cutler, Harvard University.</a:t>
            </a:r>
            <a:endParaRPr lang="en-US" sz="1600">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z="4000" smtClean="0"/>
              <a:t>Categories of European health system</a:t>
            </a:r>
            <a:endParaRPr lang="en-US" sz="4000" smtClean="0"/>
          </a:p>
        </p:txBody>
      </p:sp>
      <p:graphicFrame>
        <p:nvGraphicFramePr>
          <p:cNvPr id="13315" name="Group 3"/>
          <p:cNvGraphicFramePr>
            <a:graphicFrameLocks noGrp="1"/>
          </p:cNvGraphicFramePr>
          <p:nvPr>
            <p:ph type="tbl" idx="1"/>
          </p:nvPr>
        </p:nvGraphicFramePr>
        <p:xfrm>
          <a:off x="457200" y="1600200"/>
          <a:ext cx="8229600" cy="3227388"/>
        </p:xfrm>
        <a:graphic>
          <a:graphicData uri="http://schemas.openxmlformats.org/drawingml/2006/table">
            <a:tbl>
              <a:tblPr/>
              <a:tblGrid>
                <a:gridCol w="2057400"/>
                <a:gridCol w="2057400"/>
                <a:gridCol w="2057400"/>
                <a:gridCol w="2057400"/>
              </a:tblGrid>
              <a:tr h="965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1" u="none" strike="noStrike" cap="none" normalizeH="0" baseline="0" smtClean="0">
                          <a:ln>
                            <a:noFill/>
                          </a:ln>
                          <a:solidFill>
                            <a:schemeClr val="tx1"/>
                          </a:solidFill>
                          <a:effectLst/>
                          <a:latin typeface="Times New Roman" pitchFamily="18" charset="0"/>
                          <a:cs typeface="Times New Roman" pitchFamily="18" charset="0"/>
                        </a:rPr>
                        <a:t>Social insurance: competitive</a:t>
                      </a:r>
                      <a:endParaRPr kumimoji="0" lang="en-US" sz="2000" b="1"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1" u="none" strike="noStrike" cap="none" normalizeH="0" baseline="0" smtClean="0">
                          <a:ln>
                            <a:noFill/>
                          </a:ln>
                          <a:solidFill>
                            <a:schemeClr val="tx1"/>
                          </a:solidFill>
                          <a:effectLst/>
                          <a:latin typeface="Times New Roman" pitchFamily="18" charset="0"/>
                          <a:cs typeface="Times New Roman" pitchFamily="18" charset="0"/>
                        </a:rPr>
                        <a:t>Social insurance: non-competitive</a:t>
                      </a:r>
                      <a:endParaRPr kumimoji="0" lang="en-US" sz="2000" b="1"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1" u="none" strike="noStrike" cap="none" normalizeH="0" baseline="0" smtClean="0">
                          <a:ln>
                            <a:noFill/>
                          </a:ln>
                          <a:solidFill>
                            <a:schemeClr val="tx1"/>
                          </a:solidFill>
                          <a:effectLst/>
                          <a:latin typeface="Times New Roman" pitchFamily="18" charset="0"/>
                          <a:cs typeface="Times New Roman" pitchFamily="18" charset="0"/>
                        </a:rPr>
                        <a:t>Tax funded: decentralized</a:t>
                      </a:r>
                      <a:endParaRPr kumimoji="0" lang="en-US" sz="2000" b="1"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1" u="none" strike="noStrike" cap="none" normalizeH="0" baseline="0" smtClean="0">
                          <a:ln>
                            <a:noFill/>
                          </a:ln>
                          <a:solidFill>
                            <a:schemeClr val="tx1"/>
                          </a:solidFill>
                          <a:effectLst/>
                          <a:latin typeface="Times New Roman" pitchFamily="18" charset="0"/>
                          <a:cs typeface="Times New Roman" pitchFamily="18" charset="0"/>
                        </a:rPr>
                        <a:t>Tax funded: centralized</a:t>
                      </a:r>
                      <a:endParaRPr kumimoji="0" lang="en-US" sz="2000" b="1"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2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Belgium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The Netherlands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Germany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Switzerland</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Austria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France</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Denmark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Finland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Italy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Spain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Sweden</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Norway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Portugal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UK</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sz="2400" smtClean="0"/>
              <a:t>Joumard, I., C. André and C. Nicq (2010), “Health Care Systems: Efficiency and Institutions”, OECD Economics Department Working Papers, No. 769, OECD Publishing.</a:t>
            </a:r>
          </a:p>
        </p:txBody>
      </p:sp>
      <p:sp>
        <p:nvSpPr>
          <p:cNvPr id="20483" name="Content Placeholder 4"/>
          <p:cNvSpPr>
            <a:spLocks noGrp="1"/>
          </p:cNvSpPr>
          <p:nvPr>
            <p:ph idx="1"/>
          </p:nvPr>
        </p:nvSpPr>
        <p:spPr/>
        <p:txBody>
          <a:bodyPr/>
          <a:lstStyle/>
          <a:p>
            <a:pPr eaLnBrk="1" hangingPunct="1"/>
            <a:endParaRPr lang="en-US" smtClean="0"/>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433513"/>
            <a:ext cx="8170863"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smtClean="0"/>
              <a:t>Structure</a:t>
            </a:r>
          </a:p>
        </p:txBody>
      </p:sp>
      <p:sp>
        <p:nvSpPr>
          <p:cNvPr id="21507" name="Content Placeholder 2"/>
          <p:cNvSpPr>
            <a:spLocks noGrp="1"/>
          </p:cNvSpPr>
          <p:nvPr>
            <p:ph idx="1"/>
          </p:nvPr>
        </p:nvSpPr>
        <p:spPr/>
        <p:txBody>
          <a:bodyPr/>
          <a:lstStyle/>
          <a:p>
            <a:pPr eaLnBrk="1" hangingPunct="1"/>
            <a:r>
              <a:rPr lang="en-GB" smtClean="0"/>
              <a:t>Introduction – sources of finance</a:t>
            </a:r>
          </a:p>
          <a:p>
            <a:pPr eaLnBrk="1" hangingPunct="1"/>
            <a:r>
              <a:rPr lang="en-GB" b="1" smtClean="0"/>
              <a:t>Flows of finance in the health system</a:t>
            </a:r>
          </a:p>
          <a:p>
            <a:pPr eaLnBrk="1" hangingPunct="1"/>
            <a:r>
              <a:rPr lang="en-GB" smtClean="0"/>
              <a:t>Paying providers</a:t>
            </a:r>
          </a:p>
          <a:p>
            <a:pPr eaLnBrk="1" hangingPunct="1"/>
            <a:r>
              <a:rPr lang="en-GB" smtClean="0"/>
              <a:t>Financial protection</a:t>
            </a:r>
          </a:p>
          <a:p>
            <a:pPr eaLnBrk="1" hangingPunct="1"/>
            <a:r>
              <a:rPr lang="en-GB" smtClean="0"/>
              <a:t>‘Universal health coverage’</a:t>
            </a:r>
          </a:p>
          <a:p>
            <a:pPr eaLnBrk="1" hangingPunct="1"/>
            <a:r>
              <a:rPr lang="en-GB" smtClean="0"/>
              <a:t>Development assistance for health</a:t>
            </a:r>
          </a:p>
          <a:p>
            <a:pPr eaLnBrk="1" hangingPunct="1"/>
            <a:r>
              <a:rPr lang="en-GB" smtClean="0"/>
              <a:t>Concluding comments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smtClean="0"/>
              <a:t>Direct patient financing</a:t>
            </a:r>
            <a:endParaRPr lang="en-US" smtClean="0"/>
          </a:p>
        </p:txBody>
      </p:sp>
      <p:sp>
        <p:nvSpPr>
          <p:cNvPr id="22531" name="Rectangle 3"/>
          <p:cNvSpPr>
            <a:spLocks noChangeArrowheads="1"/>
          </p:cNvSpPr>
          <p:nvPr/>
        </p:nvSpPr>
        <p:spPr bwMode="auto">
          <a:xfrm>
            <a:off x="900113" y="4437063"/>
            <a:ext cx="2016125" cy="1079500"/>
          </a:xfrm>
          <a:prstGeom prst="rect">
            <a:avLst/>
          </a:prstGeom>
          <a:solidFill>
            <a:schemeClr val="accent1"/>
          </a:solidFill>
          <a:ln w="9525">
            <a:solidFill>
              <a:schemeClr val="tx1"/>
            </a:solidFill>
            <a:miter lim="800000"/>
            <a:headEnd/>
            <a:tailEnd/>
          </a:ln>
        </p:spPr>
        <p:txBody>
          <a:bodyPr wrap="none" anchor="ctr"/>
          <a:lstStyle/>
          <a:p>
            <a:pPr algn="ctr"/>
            <a:r>
              <a:rPr lang="en-GB">
                <a:latin typeface="Times New Roman" pitchFamily="18" charset="0"/>
              </a:rPr>
              <a:t>Citizen/</a:t>
            </a:r>
          </a:p>
          <a:p>
            <a:pPr algn="ctr"/>
            <a:r>
              <a:rPr lang="en-GB">
                <a:latin typeface="Times New Roman" pitchFamily="18" charset="0"/>
              </a:rPr>
              <a:t>patient</a:t>
            </a:r>
            <a:endParaRPr lang="en-US">
              <a:latin typeface="Times New Roman" pitchFamily="18" charset="0"/>
            </a:endParaRPr>
          </a:p>
        </p:txBody>
      </p:sp>
      <p:sp>
        <p:nvSpPr>
          <p:cNvPr id="22532" name="Rectangle 4"/>
          <p:cNvSpPr>
            <a:spLocks noChangeArrowheads="1"/>
          </p:cNvSpPr>
          <p:nvPr/>
        </p:nvSpPr>
        <p:spPr bwMode="auto">
          <a:xfrm>
            <a:off x="6156325" y="4437063"/>
            <a:ext cx="2016125" cy="1079500"/>
          </a:xfrm>
          <a:prstGeom prst="rect">
            <a:avLst/>
          </a:prstGeom>
          <a:solidFill>
            <a:schemeClr val="accent1"/>
          </a:solidFill>
          <a:ln w="9525">
            <a:solidFill>
              <a:schemeClr val="tx1"/>
            </a:solidFill>
            <a:miter lim="800000"/>
            <a:headEnd/>
            <a:tailEnd/>
          </a:ln>
        </p:spPr>
        <p:txBody>
          <a:bodyPr wrap="none" anchor="ctr"/>
          <a:lstStyle/>
          <a:p>
            <a:pPr algn="ctr"/>
            <a:r>
              <a:rPr lang="en-GB">
                <a:latin typeface="Times New Roman" pitchFamily="18" charset="0"/>
              </a:rPr>
              <a:t>Provider/physician</a:t>
            </a:r>
            <a:endParaRPr lang="en-US">
              <a:latin typeface="Times New Roman" pitchFamily="18" charset="0"/>
            </a:endParaRPr>
          </a:p>
        </p:txBody>
      </p:sp>
      <p:cxnSp>
        <p:nvCxnSpPr>
          <p:cNvPr id="22533" name="AutoShape 5"/>
          <p:cNvCxnSpPr>
            <a:cxnSpLocks noChangeShapeType="1"/>
            <a:stCxn id="22531" idx="3"/>
            <a:endCxn id="22532" idx="1"/>
          </p:cNvCxnSpPr>
          <p:nvPr/>
        </p:nvCxnSpPr>
        <p:spPr bwMode="auto">
          <a:xfrm>
            <a:off x="2916238" y="4976813"/>
            <a:ext cx="324008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2534" name="Text Box 6"/>
          <p:cNvSpPr txBox="1">
            <a:spLocks noChangeArrowheads="1"/>
          </p:cNvSpPr>
          <p:nvPr/>
        </p:nvSpPr>
        <p:spPr bwMode="auto">
          <a:xfrm>
            <a:off x="4048125" y="4530725"/>
            <a:ext cx="1282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atin typeface="Times New Roman" pitchFamily="18" charset="0"/>
              </a:rPr>
              <a:t>User charge</a:t>
            </a:r>
            <a:endParaRPr lang="en-US">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smtClean="0"/>
              <a:t>Social insurance (stand-alone)</a:t>
            </a:r>
            <a:endParaRPr lang="en-US" smtClean="0"/>
          </a:p>
        </p:txBody>
      </p:sp>
      <p:sp>
        <p:nvSpPr>
          <p:cNvPr id="23555" name="Rectangle 3"/>
          <p:cNvSpPr>
            <a:spLocks noChangeArrowheads="1"/>
          </p:cNvSpPr>
          <p:nvPr/>
        </p:nvSpPr>
        <p:spPr bwMode="auto">
          <a:xfrm>
            <a:off x="900113" y="4437063"/>
            <a:ext cx="2016125" cy="1079500"/>
          </a:xfrm>
          <a:prstGeom prst="rect">
            <a:avLst/>
          </a:prstGeom>
          <a:solidFill>
            <a:schemeClr val="accent1"/>
          </a:solidFill>
          <a:ln w="9525">
            <a:solidFill>
              <a:schemeClr val="tx1"/>
            </a:solidFill>
            <a:miter lim="800000"/>
            <a:headEnd/>
            <a:tailEnd/>
          </a:ln>
        </p:spPr>
        <p:txBody>
          <a:bodyPr wrap="none" anchor="ctr"/>
          <a:lstStyle/>
          <a:p>
            <a:pPr algn="ctr"/>
            <a:r>
              <a:rPr lang="en-GB">
                <a:latin typeface="Times New Roman" pitchFamily="18" charset="0"/>
              </a:rPr>
              <a:t>Citizen/</a:t>
            </a:r>
          </a:p>
          <a:p>
            <a:pPr algn="ctr"/>
            <a:r>
              <a:rPr lang="en-GB">
                <a:latin typeface="Times New Roman" pitchFamily="18" charset="0"/>
              </a:rPr>
              <a:t>patient</a:t>
            </a:r>
            <a:endParaRPr lang="en-US">
              <a:latin typeface="Times New Roman" pitchFamily="18" charset="0"/>
            </a:endParaRPr>
          </a:p>
        </p:txBody>
      </p:sp>
      <p:sp>
        <p:nvSpPr>
          <p:cNvPr id="23556" name="Rectangle 4"/>
          <p:cNvSpPr>
            <a:spLocks noChangeArrowheads="1"/>
          </p:cNvSpPr>
          <p:nvPr/>
        </p:nvSpPr>
        <p:spPr bwMode="auto">
          <a:xfrm>
            <a:off x="6156325" y="4437063"/>
            <a:ext cx="2016125" cy="1079500"/>
          </a:xfrm>
          <a:prstGeom prst="rect">
            <a:avLst/>
          </a:prstGeom>
          <a:solidFill>
            <a:schemeClr val="accent1"/>
          </a:solidFill>
          <a:ln w="9525">
            <a:solidFill>
              <a:schemeClr val="tx1"/>
            </a:solidFill>
            <a:miter lim="800000"/>
            <a:headEnd/>
            <a:tailEnd/>
          </a:ln>
        </p:spPr>
        <p:txBody>
          <a:bodyPr wrap="none" anchor="ctr"/>
          <a:lstStyle/>
          <a:p>
            <a:pPr algn="ctr"/>
            <a:r>
              <a:rPr lang="en-GB">
                <a:latin typeface="Times New Roman" pitchFamily="18" charset="0"/>
              </a:rPr>
              <a:t>Provider/physician</a:t>
            </a:r>
            <a:endParaRPr lang="en-US">
              <a:latin typeface="Times New Roman" pitchFamily="18" charset="0"/>
            </a:endParaRPr>
          </a:p>
        </p:txBody>
      </p:sp>
      <p:cxnSp>
        <p:nvCxnSpPr>
          <p:cNvPr id="23557" name="AutoShape 5"/>
          <p:cNvCxnSpPr>
            <a:cxnSpLocks noChangeShapeType="1"/>
            <a:stCxn id="23555" idx="3"/>
            <a:endCxn id="23556" idx="1"/>
          </p:cNvCxnSpPr>
          <p:nvPr/>
        </p:nvCxnSpPr>
        <p:spPr bwMode="auto">
          <a:xfrm>
            <a:off x="2916238" y="4976813"/>
            <a:ext cx="324008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3558" name="Text Box 6"/>
          <p:cNvSpPr txBox="1">
            <a:spLocks noChangeArrowheads="1"/>
          </p:cNvSpPr>
          <p:nvPr/>
        </p:nvSpPr>
        <p:spPr bwMode="auto">
          <a:xfrm>
            <a:off x="4048125" y="4530725"/>
            <a:ext cx="1282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atin typeface="Times New Roman" pitchFamily="18" charset="0"/>
              </a:rPr>
              <a:t>User charge</a:t>
            </a:r>
            <a:endParaRPr lang="en-US">
              <a:latin typeface="Times New Roman" pitchFamily="18" charset="0"/>
            </a:endParaRPr>
          </a:p>
        </p:txBody>
      </p:sp>
      <p:sp>
        <p:nvSpPr>
          <p:cNvPr id="23559" name="Rectangle 7"/>
          <p:cNvSpPr>
            <a:spLocks noChangeArrowheads="1"/>
          </p:cNvSpPr>
          <p:nvPr/>
        </p:nvSpPr>
        <p:spPr bwMode="auto">
          <a:xfrm>
            <a:off x="6156325" y="1916113"/>
            <a:ext cx="2016125" cy="1079500"/>
          </a:xfrm>
          <a:prstGeom prst="rect">
            <a:avLst/>
          </a:prstGeom>
          <a:solidFill>
            <a:schemeClr val="accent1"/>
          </a:solidFill>
          <a:ln w="9525">
            <a:solidFill>
              <a:schemeClr val="tx1"/>
            </a:solidFill>
            <a:miter lim="800000"/>
            <a:headEnd/>
            <a:tailEnd/>
          </a:ln>
        </p:spPr>
        <p:txBody>
          <a:bodyPr wrap="none" anchor="ctr"/>
          <a:lstStyle/>
          <a:p>
            <a:pPr algn="ctr"/>
            <a:r>
              <a:rPr lang="en-GB">
                <a:latin typeface="Times New Roman" pitchFamily="18" charset="0"/>
              </a:rPr>
              <a:t>Social insurer</a:t>
            </a:r>
            <a:endParaRPr lang="en-US">
              <a:latin typeface="Times New Roman" pitchFamily="18" charset="0"/>
            </a:endParaRPr>
          </a:p>
        </p:txBody>
      </p:sp>
      <p:cxnSp>
        <p:nvCxnSpPr>
          <p:cNvPr id="23560" name="AutoShape 8"/>
          <p:cNvCxnSpPr>
            <a:cxnSpLocks noChangeShapeType="1"/>
            <a:stCxn id="23555" idx="3"/>
            <a:endCxn id="23559" idx="1"/>
          </p:cNvCxnSpPr>
          <p:nvPr/>
        </p:nvCxnSpPr>
        <p:spPr bwMode="auto">
          <a:xfrm flipV="1">
            <a:off x="2916238" y="2455863"/>
            <a:ext cx="3240087" cy="25209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3561" name="AutoShape 9"/>
          <p:cNvCxnSpPr>
            <a:cxnSpLocks noChangeShapeType="1"/>
            <a:stCxn id="23559" idx="2"/>
            <a:endCxn id="23556" idx="0"/>
          </p:cNvCxnSpPr>
          <p:nvPr/>
        </p:nvCxnSpPr>
        <p:spPr bwMode="auto">
          <a:xfrm>
            <a:off x="7164388" y="2995613"/>
            <a:ext cx="0" cy="14414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3562" name="Text Box 10"/>
          <p:cNvSpPr txBox="1">
            <a:spLocks noChangeArrowheads="1"/>
          </p:cNvSpPr>
          <p:nvPr/>
        </p:nvSpPr>
        <p:spPr bwMode="auto">
          <a:xfrm>
            <a:off x="3708400" y="2997200"/>
            <a:ext cx="1339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atin typeface="Times New Roman" pitchFamily="18" charset="0"/>
              </a:rPr>
              <a:t>Prepayment/</a:t>
            </a:r>
          </a:p>
          <a:p>
            <a:pPr eaLnBrk="1" hangingPunct="1"/>
            <a:r>
              <a:rPr lang="en-GB">
                <a:latin typeface="Times New Roman" pitchFamily="18" charset="0"/>
              </a:rPr>
              <a:t>premium</a:t>
            </a:r>
            <a:endParaRPr lang="en-US">
              <a:latin typeface="Times New Roman" pitchFamily="18" charset="0"/>
            </a:endParaRPr>
          </a:p>
        </p:txBody>
      </p:sp>
      <p:sp>
        <p:nvSpPr>
          <p:cNvPr id="23563" name="Text Box 11"/>
          <p:cNvSpPr txBox="1">
            <a:spLocks noChangeArrowheads="1"/>
          </p:cNvSpPr>
          <p:nvPr/>
        </p:nvSpPr>
        <p:spPr bwMode="auto">
          <a:xfrm>
            <a:off x="7264400" y="3363913"/>
            <a:ext cx="1606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atin typeface="Times New Roman" pitchFamily="18" charset="0"/>
              </a:rPr>
              <a:t>Fee for service/</a:t>
            </a:r>
          </a:p>
          <a:p>
            <a:pPr eaLnBrk="1" hangingPunct="1"/>
            <a:r>
              <a:rPr lang="en-GB">
                <a:latin typeface="Times New Roman" pitchFamily="18" charset="0"/>
              </a:rPr>
              <a:t>capitation</a:t>
            </a:r>
            <a:endParaRPr lang="en-US">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smtClean="0"/>
              <a:t>Integrated social insurance</a:t>
            </a:r>
            <a:endParaRPr lang="en-US" smtClean="0"/>
          </a:p>
        </p:txBody>
      </p:sp>
      <p:sp>
        <p:nvSpPr>
          <p:cNvPr id="24579" name="Rectangle 3"/>
          <p:cNvSpPr>
            <a:spLocks noChangeArrowheads="1"/>
          </p:cNvSpPr>
          <p:nvPr/>
        </p:nvSpPr>
        <p:spPr bwMode="auto">
          <a:xfrm>
            <a:off x="900113" y="4437063"/>
            <a:ext cx="2016125" cy="1079500"/>
          </a:xfrm>
          <a:prstGeom prst="rect">
            <a:avLst/>
          </a:prstGeom>
          <a:solidFill>
            <a:schemeClr val="accent1"/>
          </a:solidFill>
          <a:ln w="9525">
            <a:solidFill>
              <a:schemeClr val="tx1"/>
            </a:solidFill>
            <a:miter lim="800000"/>
            <a:headEnd/>
            <a:tailEnd/>
          </a:ln>
        </p:spPr>
        <p:txBody>
          <a:bodyPr wrap="none" anchor="ctr"/>
          <a:lstStyle/>
          <a:p>
            <a:pPr algn="ctr"/>
            <a:r>
              <a:rPr lang="en-GB">
                <a:latin typeface="Times New Roman" pitchFamily="18" charset="0"/>
              </a:rPr>
              <a:t>Citizen/</a:t>
            </a:r>
          </a:p>
          <a:p>
            <a:pPr algn="ctr"/>
            <a:r>
              <a:rPr lang="en-GB">
                <a:latin typeface="Times New Roman" pitchFamily="18" charset="0"/>
              </a:rPr>
              <a:t>patient</a:t>
            </a:r>
            <a:endParaRPr lang="en-US">
              <a:latin typeface="Times New Roman" pitchFamily="18" charset="0"/>
            </a:endParaRPr>
          </a:p>
        </p:txBody>
      </p:sp>
      <p:sp>
        <p:nvSpPr>
          <p:cNvPr id="24580" name="Rectangle 4"/>
          <p:cNvSpPr>
            <a:spLocks noChangeArrowheads="1"/>
          </p:cNvSpPr>
          <p:nvPr/>
        </p:nvSpPr>
        <p:spPr bwMode="auto">
          <a:xfrm>
            <a:off x="6156325" y="4437063"/>
            <a:ext cx="2016125" cy="1079500"/>
          </a:xfrm>
          <a:prstGeom prst="rect">
            <a:avLst/>
          </a:prstGeom>
          <a:solidFill>
            <a:schemeClr val="accent1"/>
          </a:solidFill>
          <a:ln w="9525">
            <a:solidFill>
              <a:schemeClr val="tx1"/>
            </a:solidFill>
            <a:miter lim="800000"/>
            <a:headEnd/>
            <a:tailEnd/>
          </a:ln>
        </p:spPr>
        <p:txBody>
          <a:bodyPr wrap="none" anchor="ctr"/>
          <a:lstStyle/>
          <a:p>
            <a:pPr algn="ctr"/>
            <a:r>
              <a:rPr lang="en-GB">
                <a:latin typeface="Times New Roman" pitchFamily="18" charset="0"/>
              </a:rPr>
              <a:t>Provider/physician</a:t>
            </a:r>
            <a:endParaRPr lang="en-US">
              <a:latin typeface="Times New Roman" pitchFamily="18" charset="0"/>
            </a:endParaRPr>
          </a:p>
        </p:txBody>
      </p:sp>
      <p:cxnSp>
        <p:nvCxnSpPr>
          <p:cNvPr id="24581" name="AutoShape 5"/>
          <p:cNvCxnSpPr>
            <a:cxnSpLocks noChangeShapeType="1"/>
            <a:stCxn id="24579" idx="3"/>
            <a:endCxn id="24580" idx="1"/>
          </p:cNvCxnSpPr>
          <p:nvPr/>
        </p:nvCxnSpPr>
        <p:spPr bwMode="auto">
          <a:xfrm>
            <a:off x="2916238" y="4976813"/>
            <a:ext cx="324008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4582" name="Text Box 6"/>
          <p:cNvSpPr txBox="1">
            <a:spLocks noChangeArrowheads="1"/>
          </p:cNvSpPr>
          <p:nvPr/>
        </p:nvSpPr>
        <p:spPr bwMode="auto">
          <a:xfrm>
            <a:off x="4048125" y="4530725"/>
            <a:ext cx="1282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atin typeface="Times New Roman" pitchFamily="18" charset="0"/>
              </a:rPr>
              <a:t>User charge</a:t>
            </a:r>
            <a:endParaRPr lang="en-US">
              <a:latin typeface="Times New Roman" pitchFamily="18" charset="0"/>
            </a:endParaRPr>
          </a:p>
        </p:txBody>
      </p:sp>
      <p:sp>
        <p:nvSpPr>
          <p:cNvPr id="24583" name="Rectangle 7"/>
          <p:cNvSpPr>
            <a:spLocks noChangeArrowheads="1"/>
          </p:cNvSpPr>
          <p:nvPr/>
        </p:nvSpPr>
        <p:spPr bwMode="auto">
          <a:xfrm>
            <a:off x="6156325" y="1916113"/>
            <a:ext cx="2016125" cy="1079500"/>
          </a:xfrm>
          <a:prstGeom prst="rect">
            <a:avLst/>
          </a:prstGeom>
          <a:solidFill>
            <a:schemeClr val="accent1"/>
          </a:solidFill>
          <a:ln w="9525">
            <a:solidFill>
              <a:schemeClr val="tx1"/>
            </a:solidFill>
            <a:miter lim="800000"/>
            <a:headEnd/>
            <a:tailEnd/>
          </a:ln>
        </p:spPr>
        <p:txBody>
          <a:bodyPr wrap="none" anchor="ctr"/>
          <a:lstStyle/>
          <a:p>
            <a:pPr algn="ctr"/>
            <a:r>
              <a:rPr lang="en-GB">
                <a:latin typeface="Times New Roman" pitchFamily="18" charset="0"/>
              </a:rPr>
              <a:t>Social insurer</a:t>
            </a:r>
            <a:endParaRPr lang="en-US">
              <a:latin typeface="Times New Roman" pitchFamily="18" charset="0"/>
            </a:endParaRPr>
          </a:p>
        </p:txBody>
      </p:sp>
      <p:cxnSp>
        <p:nvCxnSpPr>
          <p:cNvPr id="24584" name="AutoShape 8"/>
          <p:cNvCxnSpPr>
            <a:cxnSpLocks noChangeShapeType="1"/>
            <a:stCxn id="24583" idx="2"/>
            <a:endCxn id="24580" idx="0"/>
          </p:cNvCxnSpPr>
          <p:nvPr/>
        </p:nvCxnSpPr>
        <p:spPr bwMode="auto">
          <a:xfrm>
            <a:off x="7164388" y="2995613"/>
            <a:ext cx="0" cy="14414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4585" name="Text Box 9"/>
          <p:cNvSpPr txBox="1">
            <a:spLocks noChangeArrowheads="1"/>
          </p:cNvSpPr>
          <p:nvPr/>
        </p:nvSpPr>
        <p:spPr bwMode="auto">
          <a:xfrm>
            <a:off x="7264400" y="3363913"/>
            <a:ext cx="1606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atin typeface="Times New Roman" pitchFamily="18" charset="0"/>
              </a:rPr>
              <a:t>Fee for service/</a:t>
            </a:r>
          </a:p>
          <a:p>
            <a:pPr eaLnBrk="1" hangingPunct="1"/>
            <a:r>
              <a:rPr lang="en-GB">
                <a:latin typeface="Times New Roman" pitchFamily="18" charset="0"/>
              </a:rPr>
              <a:t>Capitation</a:t>
            </a:r>
            <a:endParaRPr lang="en-US">
              <a:latin typeface="Times New Roman" pitchFamily="18" charset="0"/>
            </a:endParaRPr>
          </a:p>
        </p:txBody>
      </p:sp>
      <p:sp>
        <p:nvSpPr>
          <p:cNvPr id="24586" name="Rectangle 10"/>
          <p:cNvSpPr>
            <a:spLocks noChangeArrowheads="1"/>
          </p:cNvSpPr>
          <p:nvPr/>
        </p:nvSpPr>
        <p:spPr bwMode="auto">
          <a:xfrm>
            <a:off x="900113" y="1917700"/>
            <a:ext cx="2016125" cy="1079500"/>
          </a:xfrm>
          <a:prstGeom prst="rect">
            <a:avLst/>
          </a:prstGeom>
          <a:solidFill>
            <a:schemeClr val="accent1"/>
          </a:solidFill>
          <a:ln w="9525">
            <a:solidFill>
              <a:schemeClr val="tx1"/>
            </a:solidFill>
            <a:miter lim="800000"/>
            <a:headEnd/>
            <a:tailEnd/>
          </a:ln>
        </p:spPr>
        <p:txBody>
          <a:bodyPr wrap="none" anchor="ctr"/>
          <a:lstStyle/>
          <a:p>
            <a:pPr algn="ctr"/>
            <a:r>
              <a:rPr lang="en-GB">
                <a:latin typeface="Times New Roman" pitchFamily="18" charset="0"/>
              </a:rPr>
              <a:t>Government</a:t>
            </a:r>
            <a:endParaRPr lang="en-US">
              <a:latin typeface="Times New Roman" pitchFamily="18" charset="0"/>
            </a:endParaRPr>
          </a:p>
        </p:txBody>
      </p:sp>
      <p:cxnSp>
        <p:nvCxnSpPr>
          <p:cNvPr id="24587" name="AutoShape 11"/>
          <p:cNvCxnSpPr>
            <a:cxnSpLocks noChangeShapeType="1"/>
            <a:stCxn id="24586" idx="3"/>
            <a:endCxn id="24583" idx="1"/>
          </p:cNvCxnSpPr>
          <p:nvPr/>
        </p:nvCxnSpPr>
        <p:spPr bwMode="auto">
          <a:xfrm flipV="1">
            <a:off x="2916238" y="2455863"/>
            <a:ext cx="3240087"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4588" name="AutoShape 12"/>
          <p:cNvCxnSpPr>
            <a:cxnSpLocks noChangeShapeType="1"/>
            <a:stCxn id="24579" idx="3"/>
            <a:endCxn id="24583" idx="1"/>
          </p:cNvCxnSpPr>
          <p:nvPr/>
        </p:nvCxnSpPr>
        <p:spPr bwMode="auto">
          <a:xfrm flipV="1">
            <a:off x="2916238" y="2455863"/>
            <a:ext cx="3240087" cy="25209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4589" name="Text Box 13"/>
          <p:cNvSpPr txBox="1">
            <a:spLocks noChangeArrowheads="1"/>
          </p:cNvSpPr>
          <p:nvPr/>
        </p:nvSpPr>
        <p:spPr bwMode="auto">
          <a:xfrm>
            <a:off x="3800475" y="2054225"/>
            <a:ext cx="1492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atin typeface="Times New Roman" pitchFamily="18" charset="0"/>
              </a:rPr>
              <a:t>Redistribution</a:t>
            </a:r>
            <a:endParaRPr lang="en-US">
              <a:latin typeface="Times New Roman" pitchFamily="18" charset="0"/>
            </a:endParaRPr>
          </a:p>
        </p:txBody>
      </p:sp>
      <p:sp>
        <p:nvSpPr>
          <p:cNvPr id="24590" name="Text Box 14"/>
          <p:cNvSpPr txBox="1">
            <a:spLocks noChangeArrowheads="1"/>
          </p:cNvSpPr>
          <p:nvPr/>
        </p:nvSpPr>
        <p:spPr bwMode="auto">
          <a:xfrm>
            <a:off x="3635375" y="3148013"/>
            <a:ext cx="1339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atin typeface="Times New Roman" pitchFamily="18" charset="0"/>
              </a:rPr>
              <a:t>Prepayment/</a:t>
            </a:r>
          </a:p>
          <a:p>
            <a:pPr eaLnBrk="1" hangingPunct="1"/>
            <a:r>
              <a:rPr lang="en-GB">
                <a:latin typeface="Times New Roman" pitchFamily="18" charset="0"/>
              </a:rPr>
              <a:t>premium</a:t>
            </a:r>
            <a:endParaRPr lang="en-US">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smtClean="0"/>
              <a:t>Session objectives</a:t>
            </a:r>
          </a:p>
        </p:txBody>
      </p:sp>
      <p:sp>
        <p:nvSpPr>
          <p:cNvPr id="7171" name="Content Placeholder 2"/>
          <p:cNvSpPr>
            <a:spLocks noGrp="1"/>
          </p:cNvSpPr>
          <p:nvPr>
            <p:ph idx="1"/>
          </p:nvPr>
        </p:nvSpPr>
        <p:spPr/>
        <p:txBody>
          <a:bodyPr/>
          <a:lstStyle/>
          <a:p>
            <a:pPr eaLnBrk="1" hangingPunct="1"/>
            <a:r>
              <a:rPr lang="en-GB" smtClean="0"/>
              <a:t>To explain the flows of finance in the health system</a:t>
            </a:r>
          </a:p>
          <a:p>
            <a:pPr eaLnBrk="1" hangingPunct="1"/>
            <a:r>
              <a:rPr lang="en-GB" smtClean="0"/>
              <a:t>To describe the major methods of paying health service providers, and the incentives they give rise to</a:t>
            </a:r>
          </a:p>
          <a:p>
            <a:pPr eaLnBrk="1" hangingPunct="1"/>
            <a:r>
              <a:rPr lang="en-GB" smtClean="0"/>
              <a:t>To discuss the ways in which health systems can protect individuals from the financial consequences of illness.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smtClean="0"/>
              <a:t>Tax funded</a:t>
            </a:r>
            <a:endParaRPr lang="en-US" smtClean="0"/>
          </a:p>
        </p:txBody>
      </p:sp>
      <p:sp>
        <p:nvSpPr>
          <p:cNvPr id="25603" name="Rectangle 3"/>
          <p:cNvSpPr>
            <a:spLocks noChangeArrowheads="1"/>
          </p:cNvSpPr>
          <p:nvPr/>
        </p:nvSpPr>
        <p:spPr bwMode="auto">
          <a:xfrm>
            <a:off x="900113" y="4437063"/>
            <a:ext cx="2016125" cy="1079500"/>
          </a:xfrm>
          <a:prstGeom prst="rect">
            <a:avLst/>
          </a:prstGeom>
          <a:solidFill>
            <a:schemeClr val="accent1"/>
          </a:solidFill>
          <a:ln w="9525">
            <a:solidFill>
              <a:schemeClr val="tx1"/>
            </a:solidFill>
            <a:miter lim="800000"/>
            <a:headEnd/>
            <a:tailEnd/>
          </a:ln>
        </p:spPr>
        <p:txBody>
          <a:bodyPr wrap="none" anchor="ctr"/>
          <a:lstStyle/>
          <a:p>
            <a:pPr algn="ctr"/>
            <a:r>
              <a:rPr lang="en-GB">
                <a:latin typeface="Times New Roman" pitchFamily="18" charset="0"/>
              </a:rPr>
              <a:t>Citizen/</a:t>
            </a:r>
          </a:p>
          <a:p>
            <a:pPr algn="ctr"/>
            <a:r>
              <a:rPr lang="en-GB">
                <a:latin typeface="Times New Roman" pitchFamily="18" charset="0"/>
              </a:rPr>
              <a:t>patient</a:t>
            </a:r>
            <a:endParaRPr lang="en-US">
              <a:latin typeface="Times New Roman" pitchFamily="18" charset="0"/>
            </a:endParaRPr>
          </a:p>
        </p:txBody>
      </p:sp>
      <p:sp>
        <p:nvSpPr>
          <p:cNvPr id="25604" name="Rectangle 4"/>
          <p:cNvSpPr>
            <a:spLocks noChangeArrowheads="1"/>
          </p:cNvSpPr>
          <p:nvPr/>
        </p:nvSpPr>
        <p:spPr bwMode="auto">
          <a:xfrm>
            <a:off x="6156325" y="4437063"/>
            <a:ext cx="2016125" cy="1079500"/>
          </a:xfrm>
          <a:prstGeom prst="rect">
            <a:avLst/>
          </a:prstGeom>
          <a:solidFill>
            <a:schemeClr val="accent1"/>
          </a:solidFill>
          <a:ln w="9525">
            <a:solidFill>
              <a:schemeClr val="tx1"/>
            </a:solidFill>
            <a:miter lim="800000"/>
            <a:headEnd/>
            <a:tailEnd/>
          </a:ln>
        </p:spPr>
        <p:txBody>
          <a:bodyPr wrap="none" anchor="ctr"/>
          <a:lstStyle/>
          <a:p>
            <a:pPr algn="ctr"/>
            <a:r>
              <a:rPr lang="en-GB">
                <a:latin typeface="Times New Roman" pitchFamily="18" charset="0"/>
              </a:rPr>
              <a:t>Provider/physician</a:t>
            </a:r>
            <a:endParaRPr lang="en-US">
              <a:latin typeface="Times New Roman" pitchFamily="18" charset="0"/>
            </a:endParaRPr>
          </a:p>
        </p:txBody>
      </p:sp>
      <p:cxnSp>
        <p:nvCxnSpPr>
          <p:cNvPr id="25605" name="AutoShape 5"/>
          <p:cNvCxnSpPr>
            <a:cxnSpLocks noChangeShapeType="1"/>
            <a:stCxn id="25603" idx="3"/>
            <a:endCxn id="25604" idx="1"/>
          </p:cNvCxnSpPr>
          <p:nvPr/>
        </p:nvCxnSpPr>
        <p:spPr bwMode="auto">
          <a:xfrm>
            <a:off x="2916238" y="4976813"/>
            <a:ext cx="324008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606" name="Text Box 6"/>
          <p:cNvSpPr txBox="1">
            <a:spLocks noChangeArrowheads="1"/>
          </p:cNvSpPr>
          <p:nvPr/>
        </p:nvSpPr>
        <p:spPr bwMode="auto">
          <a:xfrm>
            <a:off x="4048125" y="4530725"/>
            <a:ext cx="1282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atin typeface="Times New Roman" pitchFamily="18" charset="0"/>
              </a:rPr>
              <a:t>User charge</a:t>
            </a:r>
            <a:endParaRPr lang="en-US">
              <a:latin typeface="Times New Roman" pitchFamily="18" charset="0"/>
            </a:endParaRPr>
          </a:p>
        </p:txBody>
      </p:sp>
      <p:sp>
        <p:nvSpPr>
          <p:cNvPr id="25607" name="Rectangle 7"/>
          <p:cNvSpPr>
            <a:spLocks noChangeArrowheads="1"/>
          </p:cNvSpPr>
          <p:nvPr/>
        </p:nvSpPr>
        <p:spPr bwMode="auto">
          <a:xfrm>
            <a:off x="6156325" y="1916113"/>
            <a:ext cx="2016125" cy="1079500"/>
          </a:xfrm>
          <a:prstGeom prst="rect">
            <a:avLst/>
          </a:prstGeom>
          <a:solidFill>
            <a:schemeClr val="accent1"/>
          </a:solidFill>
          <a:ln w="9525">
            <a:solidFill>
              <a:schemeClr val="tx1"/>
            </a:solidFill>
            <a:miter lim="800000"/>
            <a:headEnd/>
            <a:tailEnd/>
          </a:ln>
        </p:spPr>
        <p:txBody>
          <a:bodyPr wrap="none" anchor="ctr"/>
          <a:lstStyle/>
          <a:p>
            <a:pPr algn="ctr"/>
            <a:r>
              <a:rPr lang="en-GB">
                <a:latin typeface="Times New Roman" pitchFamily="18" charset="0"/>
              </a:rPr>
              <a:t>Local government/</a:t>
            </a:r>
          </a:p>
          <a:p>
            <a:pPr algn="ctr"/>
            <a:r>
              <a:rPr lang="en-GB">
                <a:latin typeface="Times New Roman" pitchFamily="18" charset="0"/>
              </a:rPr>
              <a:t>local administration</a:t>
            </a:r>
            <a:endParaRPr lang="en-US">
              <a:latin typeface="Times New Roman" pitchFamily="18" charset="0"/>
            </a:endParaRPr>
          </a:p>
        </p:txBody>
      </p:sp>
      <p:cxnSp>
        <p:nvCxnSpPr>
          <p:cNvPr id="25608" name="AutoShape 8"/>
          <p:cNvCxnSpPr>
            <a:cxnSpLocks noChangeShapeType="1"/>
            <a:stCxn id="25607" idx="2"/>
            <a:endCxn id="25604" idx="0"/>
          </p:cNvCxnSpPr>
          <p:nvPr/>
        </p:nvCxnSpPr>
        <p:spPr bwMode="auto">
          <a:xfrm>
            <a:off x="7164388" y="2995613"/>
            <a:ext cx="0" cy="14414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609" name="Text Box 10"/>
          <p:cNvSpPr txBox="1">
            <a:spLocks noChangeArrowheads="1"/>
          </p:cNvSpPr>
          <p:nvPr/>
        </p:nvSpPr>
        <p:spPr bwMode="auto">
          <a:xfrm>
            <a:off x="7264400" y="3363913"/>
            <a:ext cx="16065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atin typeface="Times New Roman" pitchFamily="18" charset="0"/>
              </a:rPr>
              <a:t>Fee for service/</a:t>
            </a:r>
          </a:p>
          <a:p>
            <a:pPr eaLnBrk="1" hangingPunct="1"/>
            <a:r>
              <a:rPr lang="en-GB">
                <a:latin typeface="Times New Roman" pitchFamily="18" charset="0"/>
              </a:rPr>
              <a:t>Capitation/</a:t>
            </a:r>
          </a:p>
          <a:p>
            <a:pPr eaLnBrk="1" hangingPunct="1"/>
            <a:r>
              <a:rPr lang="en-GB">
                <a:latin typeface="Times New Roman" pitchFamily="18" charset="0"/>
              </a:rPr>
              <a:t>Salary</a:t>
            </a:r>
            <a:endParaRPr lang="en-US">
              <a:latin typeface="Times New Roman" pitchFamily="18" charset="0"/>
            </a:endParaRPr>
          </a:p>
        </p:txBody>
      </p:sp>
      <p:sp>
        <p:nvSpPr>
          <p:cNvPr id="25610" name="Rectangle 11"/>
          <p:cNvSpPr>
            <a:spLocks noChangeArrowheads="1"/>
          </p:cNvSpPr>
          <p:nvPr/>
        </p:nvSpPr>
        <p:spPr bwMode="auto">
          <a:xfrm>
            <a:off x="900113" y="1917700"/>
            <a:ext cx="2016125" cy="1079500"/>
          </a:xfrm>
          <a:prstGeom prst="rect">
            <a:avLst/>
          </a:prstGeom>
          <a:solidFill>
            <a:schemeClr val="accent1"/>
          </a:solidFill>
          <a:ln w="9525">
            <a:solidFill>
              <a:schemeClr val="tx1"/>
            </a:solidFill>
            <a:miter lim="800000"/>
            <a:headEnd/>
            <a:tailEnd/>
          </a:ln>
        </p:spPr>
        <p:txBody>
          <a:bodyPr wrap="none" anchor="ctr"/>
          <a:lstStyle/>
          <a:p>
            <a:pPr algn="ctr"/>
            <a:r>
              <a:rPr lang="en-GB">
                <a:latin typeface="Times New Roman" pitchFamily="18" charset="0"/>
              </a:rPr>
              <a:t>Government</a:t>
            </a:r>
            <a:endParaRPr lang="en-US">
              <a:latin typeface="Times New Roman" pitchFamily="18" charset="0"/>
            </a:endParaRPr>
          </a:p>
        </p:txBody>
      </p:sp>
      <p:cxnSp>
        <p:nvCxnSpPr>
          <p:cNvPr id="25611" name="AutoShape 12"/>
          <p:cNvCxnSpPr>
            <a:cxnSpLocks noChangeShapeType="1"/>
            <a:stCxn id="25603" idx="0"/>
            <a:endCxn id="25610" idx="2"/>
          </p:cNvCxnSpPr>
          <p:nvPr/>
        </p:nvCxnSpPr>
        <p:spPr bwMode="auto">
          <a:xfrm flipV="1">
            <a:off x="1908175" y="2997200"/>
            <a:ext cx="0" cy="14398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5612" name="AutoShape 13"/>
          <p:cNvCxnSpPr>
            <a:cxnSpLocks noChangeShapeType="1"/>
            <a:stCxn id="25610" idx="3"/>
            <a:endCxn id="25607" idx="1"/>
          </p:cNvCxnSpPr>
          <p:nvPr/>
        </p:nvCxnSpPr>
        <p:spPr bwMode="auto">
          <a:xfrm flipV="1">
            <a:off x="2916238" y="2455863"/>
            <a:ext cx="3240087" cy="15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5613" name="AutoShape 14"/>
          <p:cNvCxnSpPr>
            <a:cxnSpLocks noChangeShapeType="1"/>
            <a:stCxn id="25603" idx="3"/>
            <a:endCxn id="25607" idx="1"/>
          </p:cNvCxnSpPr>
          <p:nvPr/>
        </p:nvCxnSpPr>
        <p:spPr bwMode="auto">
          <a:xfrm flipV="1">
            <a:off x="2916238" y="2455863"/>
            <a:ext cx="3240087" cy="25209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614" name="Text Box 15"/>
          <p:cNvSpPr txBox="1">
            <a:spLocks noChangeArrowheads="1"/>
          </p:cNvSpPr>
          <p:nvPr/>
        </p:nvSpPr>
        <p:spPr bwMode="auto">
          <a:xfrm>
            <a:off x="3614738" y="3429000"/>
            <a:ext cx="704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atin typeface="Times New Roman" pitchFamily="18" charset="0"/>
              </a:rPr>
              <a:t>Local</a:t>
            </a:r>
          </a:p>
          <a:p>
            <a:pPr eaLnBrk="1" hangingPunct="1"/>
            <a:r>
              <a:rPr lang="en-GB">
                <a:latin typeface="Times New Roman" pitchFamily="18" charset="0"/>
              </a:rPr>
              <a:t>taxes</a:t>
            </a:r>
            <a:endParaRPr lang="en-US">
              <a:latin typeface="Times New Roman" pitchFamily="18" charset="0"/>
            </a:endParaRPr>
          </a:p>
        </p:txBody>
      </p:sp>
      <p:sp>
        <p:nvSpPr>
          <p:cNvPr id="25615" name="Text Box 16"/>
          <p:cNvSpPr txBox="1">
            <a:spLocks noChangeArrowheads="1"/>
          </p:cNvSpPr>
          <p:nvPr/>
        </p:nvSpPr>
        <p:spPr bwMode="auto">
          <a:xfrm>
            <a:off x="3995738" y="1773238"/>
            <a:ext cx="1200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atin typeface="Times New Roman" pitchFamily="18" charset="0"/>
              </a:rPr>
              <a:t>Capitation/</a:t>
            </a:r>
          </a:p>
          <a:p>
            <a:pPr eaLnBrk="1" hangingPunct="1"/>
            <a:r>
              <a:rPr lang="en-GB">
                <a:latin typeface="Times New Roman" pitchFamily="18" charset="0"/>
              </a:rPr>
              <a:t>bargaining</a:t>
            </a:r>
            <a:endParaRPr lang="en-US">
              <a:latin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6988"/>
            <a:ext cx="8229600" cy="1143001"/>
          </a:xfrm>
        </p:spPr>
        <p:txBody>
          <a:bodyPr/>
          <a:lstStyle/>
          <a:p>
            <a:pPr eaLnBrk="1" hangingPunct="1"/>
            <a:r>
              <a:rPr lang="en-GB" smtClean="0"/>
              <a:t>Further elaborations</a:t>
            </a:r>
            <a:endParaRPr lang="en-US" smtClean="0"/>
          </a:p>
        </p:txBody>
      </p:sp>
      <p:sp>
        <p:nvSpPr>
          <p:cNvPr id="26627" name="Rectangle 3"/>
          <p:cNvSpPr>
            <a:spLocks noChangeArrowheads="1"/>
          </p:cNvSpPr>
          <p:nvPr/>
        </p:nvSpPr>
        <p:spPr bwMode="auto">
          <a:xfrm>
            <a:off x="900113" y="4437063"/>
            <a:ext cx="2016125" cy="1079500"/>
          </a:xfrm>
          <a:prstGeom prst="rect">
            <a:avLst/>
          </a:prstGeom>
          <a:solidFill>
            <a:schemeClr val="accent1"/>
          </a:solidFill>
          <a:ln w="9525">
            <a:solidFill>
              <a:schemeClr val="tx1"/>
            </a:solidFill>
            <a:miter lim="800000"/>
            <a:headEnd/>
            <a:tailEnd/>
          </a:ln>
        </p:spPr>
        <p:txBody>
          <a:bodyPr wrap="none" anchor="ctr"/>
          <a:lstStyle/>
          <a:p>
            <a:pPr algn="ctr"/>
            <a:r>
              <a:rPr lang="en-GB">
                <a:latin typeface="Times New Roman" pitchFamily="18" charset="0"/>
              </a:rPr>
              <a:t>Citizen/</a:t>
            </a:r>
          </a:p>
          <a:p>
            <a:pPr algn="ctr"/>
            <a:r>
              <a:rPr lang="en-GB">
                <a:latin typeface="Times New Roman" pitchFamily="18" charset="0"/>
              </a:rPr>
              <a:t>patient</a:t>
            </a:r>
            <a:endParaRPr lang="en-US">
              <a:latin typeface="Times New Roman" pitchFamily="18" charset="0"/>
            </a:endParaRPr>
          </a:p>
        </p:txBody>
      </p:sp>
      <p:sp>
        <p:nvSpPr>
          <p:cNvPr id="26628" name="Rectangle 4"/>
          <p:cNvSpPr>
            <a:spLocks noChangeArrowheads="1"/>
          </p:cNvSpPr>
          <p:nvPr/>
        </p:nvSpPr>
        <p:spPr bwMode="auto">
          <a:xfrm>
            <a:off x="6156325" y="4437063"/>
            <a:ext cx="2016125" cy="1079500"/>
          </a:xfrm>
          <a:prstGeom prst="rect">
            <a:avLst/>
          </a:prstGeom>
          <a:solidFill>
            <a:schemeClr val="accent1"/>
          </a:solidFill>
          <a:ln w="9525">
            <a:solidFill>
              <a:schemeClr val="tx1"/>
            </a:solidFill>
            <a:miter lim="800000"/>
            <a:headEnd/>
            <a:tailEnd/>
          </a:ln>
        </p:spPr>
        <p:txBody>
          <a:bodyPr wrap="none" anchor="ctr"/>
          <a:lstStyle/>
          <a:p>
            <a:pPr algn="ctr"/>
            <a:r>
              <a:rPr lang="en-GB">
                <a:latin typeface="Times New Roman" pitchFamily="18" charset="0"/>
              </a:rPr>
              <a:t>Provider/physician</a:t>
            </a:r>
            <a:endParaRPr lang="en-US">
              <a:latin typeface="Times New Roman" pitchFamily="18" charset="0"/>
            </a:endParaRPr>
          </a:p>
        </p:txBody>
      </p:sp>
      <p:cxnSp>
        <p:nvCxnSpPr>
          <p:cNvPr id="26629" name="AutoShape 5"/>
          <p:cNvCxnSpPr>
            <a:cxnSpLocks noChangeShapeType="1"/>
            <a:stCxn id="26627" idx="3"/>
            <a:endCxn id="26628" idx="1"/>
          </p:cNvCxnSpPr>
          <p:nvPr/>
        </p:nvCxnSpPr>
        <p:spPr bwMode="auto">
          <a:xfrm>
            <a:off x="2916238" y="4976813"/>
            <a:ext cx="3240087" cy="0"/>
          </a:xfrm>
          <a:prstGeom prst="straightConnector1">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6630" name="Rectangle 7"/>
          <p:cNvSpPr>
            <a:spLocks noChangeArrowheads="1"/>
          </p:cNvSpPr>
          <p:nvPr/>
        </p:nvSpPr>
        <p:spPr bwMode="auto">
          <a:xfrm>
            <a:off x="6156325" y="1916113"/>
            <a:ext cx="2016125" cy="1079500"/>
          </a:xfrm>
          <a:prstGeom prst="rect">
            <a:avLst/>
          </a:prstGeom>
          <a:solidFill>
            <a:schemeClr val="accent1"/>
          </a:solidFill>
          <a:ln w="9525">
            <a:solidFill>
              <a:schemeClr val="tx1"/>
            </a:solidFill>
            <a:miter lim="800000"/>
            <a:headEnd/>
            <a:tailEnd/>
          </a:ln>
        </p:spPr>
        <p:txBody>
          <a:bodyPr wrap="none" anchor="ctr"/>
          <a:lstStyle/>
          <a:p>
            <a:pPr algn="ctr"/>
            <a:r>
              <a:rPr lang="en-GB">
                <a:latin typeface="Times New Roman" pitchFamily="18" charset="0"/>
              </a:rPr>
              <a:t>Local government/</a:t>
            </a:r>
          </a:p>
          <a:p>
            <a:pPr algn="ctr"/>
            <a:r>
              <a:rPr lang="en-GB">
                <a:latin typeface="Times New Roman" pitchFamily="18" charset="0"/>
              </a:rPr>
              <a:t>local administration</a:t>
            </a:r>
            <a:endParaRPr lang="en-US">
              <a:latin typeface="Times New Roman" pitchFamily="18" charset="0"/>
            </a:endParaRPr>
          </a:p>
        </p:txBody>
      </p:sp>
      <p:cxnSp>
        <p:nvCxnSpPr>
          <p:cNvPr id="26631" name="AutoShape 8"/>
          <p:cNvCxnSpPr>
            <a:cxnSpLocks noChangeShapeType="1"/>
            <a:stCxn id="26630" idx="2"/>
            <a:endCxn id="26628" idx="0"/>
          </p:cNvCxnSpPr>
          <p:nvPr/>
        </p:nvCxnSpPr>
        <p:spPr bwMode="auto">
          <a:xfrm>
            <a:off x="7164388" y="2995613"/>
            <a:ext cx="0" cy="1441450"/>
          </a:xfrm>
          <a:prstGeom prst="straightConnector1">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6632" name="Rectangle 11"/>
          <p:cNvSpPr>
            <a:spLocks noChangeArrowheads="1"/>
          </p:cNvSpPr>
          <p:nvPr/>
        </p:nvSpPr>
        <p:spPr bwMode="auto">
          <a:xfrm>
            <a:off x="900113" y="1917700"/>
            <a:ext cx="2016125" cy="1079500"/>
          </a:xfrm>
          <a:prstGeom prst="rect">
            <a:avLst/>
          </a:prstGeom>
          <a:solidFill>
            <a:schemeClr val="accent1"/>
          </a:solidFill>
          <a:ln w="9525">
            <a:solidFill>
              <a:schemeClr val="tx1"/>
            </a:solidFill>
            <a:miter lim="800000"/>
            <a:headEnd/>
            <a:tailEnd/>
          </a:ln>
        </p:spPr>
        <p:txBody>
          <a:bodyPr wrap="none" anchor="ctr"/>
          <a:lstStyle/>
          <a:p>
            <a:pPr algn="ctr"/>
            <a:r>
              <a:rPr lang="en-GB">
                <a:latin typeface="Times New Roman" pitchFamily="18" charset="0"/>
              </a:rPr>
              <a:t>Government</a:t>
            </a:r>
            <a:endParaRPr lang="en-US">
              <a:latin typeface="Times New Roman" pitchFamily="18" charset="0"/>
            </a:endParaRPr>
          </a:p>
        </p:txBody>
      </p:sp>
      <p:cxnSp>
        <p:nvCxnSpPr>
          <p:cNvPr id="26633" name="AutoShape 12"/>
          <p:cNvCxnSpPr>
            <a:cxnSpLocks noChangeShapeType="1"/>
            <a:stCxn id="26627" idx="0"/>
            <a:endCxn id="26632" idx="2"/>
          </p:cNvCxnSpPr>
          <p:nvPr/>
        </p:nvCxnSpPr>
        <p:spPr bwMode="auto">
          <a:xfrm flipV="1">
            <a:off x="1908175" y="2997200"/>
            <a:ext cx="0" cy="1439863"/>
          </a:xfrm>
          <a:prstGeom prst="straightConnector1">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6634" name="AutoShape 13"/>
          <p:cNvCxnSpPr>
            <a:cxnSpLocks noChangeShapeType="1"/>
            <a:stCxn id="26632" idx="3"/>
            <a:endCxn id="26630" idx="1"/>
          </p:cNvCxnSpPr>
          <p:nvPr/>
        </p:nvCxnSpPr>
        <p:spPr bwMode="auto">
          <a:xfrm flipV="1">
            <a:off x="2916238" y="2455863"/>
            <a:ext cx="3240087" cy="1587"/>
          </a:xfrm>
          <a:prstGeom prst="straightConnector1">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6635" name="AutoShape 14"/>
          <p:cNvCxnSpPr>
            <a:cxnSpLocks noChangeShapeType="1"/>
            <a:stCxn id="26627" idx="3"/>
            <a:endCxn id="26630" idx="1"/>
          </p:cNvCxnSpPr>
          <p:nvPr/>
        </p:nvCxnSpPr>
        <p:spPr bwMode="auto">
          <a:xfrm flipV="1">
            <a:off x="2916238" y="2455863"/>
            <a:ext cx="3240087" cy="2520950"/>
          </a:xfrm>
          <a:prstGeom prst="straightConnector1">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7" name="Rectangle 11"/>
          <p:cNvSpPr>
            <a:spLocks noChangeArrowheads="1"/>
          </p:cNvSpPr>
          <p:nvPr/>
        </p:nvSpPr>
        <p:spPr bwMode="auto">
          <a:xfrm>
            <a:off x="3563938" y="1054100"/>
            <a:ext cx="2016125" cy="1079500"/>
          </a:xfrm>
          <a:prstGeom prst="rect">
            <a:avLst/>
          </a:prstGeom>
          <a:solidFill>
            <a:srgbClr val="EF1DA9"/>
          </a:solidFill>
          <a:ln w="9525">
            <a:solidFill>
              <a:schemeClr val="tx1"/>
            </a:solidFill>
            <a:miter lim="800000"/>
            <a:headEnd/>
            <a:tailEnd/>
          </a:ln>
        </p:spPr>
        <p:txBody>
          <a:bodyPr wrap="none" anchor="ctr"/>
          <a:lstStyle/>
          <a:p>
            <a:pPr algn="ctr"/>
            <a:r>
              <a:rPr lang="en-GB">
                <a:latin typeface="Times New Roman" pitchFamily="18" charset="0"/>
              </a:rPr>
              <a:t>Overseas Aid</a:t>
            </a:r>
            <a:endParaRPr lang="en-US">
              <a:latin typeface="Times New Roman" pitchFamily="18" charset="0"/>
            </a:endParaRPr>
          </a:p>
        </p:txBody>
      </p:sp>
      <p:sp>
        <p:nvSpPr>
          <p:cNvPr id="18" name="Rectangle 11"/>
          <p:cNvSpPr>
            <a:spLocks noChangeArrowheads="1"/>
          </p:cNvSpPr>
          <p:nvPr/>
        </p:nvSpPr>
        <p:spPr bwMode="auto">
          <a:xfrm>
            <a:off x="3563938" y="5589588"/>
            <a:ext cx="2016125" cy="1079500"/>
          </a:xfrm>
          <a:prstGeom prst="rect">
            <a:avLst/>
          </a:prstGeom>
          <a:solidFill>
            <a:srgbClr val="EF1DA9"/>
          </a:solidFill>
          <a:ln w="9525">
            <a:solidFill>
              <a:schemeClr val="tx1"/>
            </a:solidFill>
            <a:miter lim="800000"/>
            <a:headEnd/>
            <a:tailEnd/>
          </a:ln>
        </p:spPr>
        <p:txBody>
          <a:bodyPr wrap="none" anchor="ctr"/>
          <a:lstStyle/>
          <a:p>
            <a:pPr algn="ctr"/>
            <a:r>
              <a:rPr lang="en-GB">
                <a:latin typeface="Times New Roman" pitchFamily="18" charset="0"/>
              </a:rPr>
              <a:t>Voluntary</a:t>
            </a:r>
          </a:p>
          <a:p>
            <a:pPr algn="ctr"/>
            <a:r>
              <a:rPr lang="en-GB">
                <a:latin typeface="Times New Roman" pitchFamily="18" charset="0"/>
              </a:rPr>
              <a:t>Insurance</a:t>
            </a:r>
            <a:endParaRPr lang="en-US">
              <a:latin typeface="Times New Roman" pitchFamily="18" charset="0"/>
            </a:endParaRPr>
          </a:p>
        </p:txBody>
      </p:sp>
      <p:cxnSp>
        <p:nvCxnSpPr>
          <p:cNvPr id="20" name="Straight Arrow Connector 19"/>
          <p:cNvCxnSpPr>
            <a:stCxn id="17" idx="1"/>
            <a:endCxn id="26632" idx="0"/>
          </p:cNvCxnSpPr>
          <p:nvPr/>
        </p:nvCxnSpPr>
        <p:spPr>
          <a:xfrm flipH="1">
            <a:off x="1908175" y="1593850"/>
            <a:ext cx="1655763" cy="323850"/>
          </a:xfrm>
          <a:prstGeom prst="straightConnector1">
            <a:avLst/>
          </a:prstGeom>
          <a:ln w="50800">
            <a:solidFill>
              <a:srgbClr val="EF1DA9"/>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7" idx="3"/>
          </p:cNvCxnSpPr>
          <p:nvPr/>
        </p:nvCxnSpPr>
        <p:spPr>
          <a:xfrm>
            <a:off x="5580063" y="1593850"/>
            <a:ext cx="1439862" cy="322263"/>
          </a:xfrm>
          <a:prstGeom prst="straightConnector1">
            <a:avLst/>
          </a:prstGeom>
          <a:ln w="50800">
            <a:solidFill>
              <a:srgbClr val="EF1DA9"/>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8" idx="1"/>
          </p:cNvCxnSpPr>
          <p:nvPr/>
        </p:nvCxnSpPr>
        <p:spPr>
          <a:xfrm>
            <a:off x="2124075" y="5516563"/>
            <a:ext cx="1439863" cy="612775"/>
          </a:xfrm>
          <a:prstGeom prst="line">
            <a:avLst/>
          </a:prstGeom>
          <a:ln w="50800">
            <a:solidFill>
              <a:srgbClr val="EF1DA9"/>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8" idx="3"/>
            <a:endCxn id="26628" idx="2"/>
          </p:cNvCxnSpPr>
          <p:nvPr/>
        </p:nvCxnSpPr>
        <p:spPr>
          <a:xfrm flipV="1">
            <a:off x="5580063" y="5516563"/>
            <a:ext cx="1584325" cy="612775"/>
          </a:xfrm>
          <a:prstGeom prst="straightConnector1">
            <a:avLst/>
          </a:prstGeom>
          <a:ln w="50800">
            <a:solidFill>
              <a:srgbClr val="EF1DA9"/>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p:txBody>
          <a:bodyPr/>
          <a:lstStyle/>
          <a:p>
            <a:pPr eaLnBrk="1" hangingPunct="1"/>
            <a:r>
              <a:rPr lang="en-GB" smtClean="0"/>
              <a:t>The major financing functions</a:t>
            </a:r>
          </a:p>
        </p:txBody>
      </p:sp>
      <p:sp>
        <p:nvSpPr>
          <p:cNvPr id="27651" name="Content Placeholder 3"/>
          <p:cNvSpPr>
            <a:spLocks noGrp="1"/>
          </p:cNvSpPr>
          <p:nvPr>
            <p:ph idx="1"/>
          </p:nvPr>
        </p:nvSpPr>
        <p:spPr/>
        <p:txBody>
          <a:bodyPr/>
          <a:lstStyle/>
          <a:p>
            <a:pPr eaLnBrk="1" hangingPunct="1"/>
            <a:r>
              <a:rPr lang="en-GB" sz="2400" smtClean="0"/>
              <a:t>Revenue collection</a:t>
            </a:r>
          </a:p>
          <a:p>
            <a:pPr lvl="1" eaLnBrk="1" hangingPunct="1"/>
            <a:r>
              <a:rPr lang="en-GB" sz="2000" smtClean="0"/>
              <a:t>Taxation</a:t>
            </a:r>
          </a:p>
          <a:p>
            <a:pPr lvl="1" eaLnBrk="1" hangingPunct="1"/>
            <a:r>
              <a:rPr lang="en-GB" sz="2000" smtClean="0"/>
              <a:t>Social health insurance</a:t>
            </a:r>
          </a:p>
          <a:p>
            <a:pPr lvl="1" eaLnBrk="1" hangingPunct="1"/>
            <a:r>
              <a:rPr lang="en-GB" sz="2000" smtClean="0"/>
              <a:t>Voluntary health insurance</a:t>
            </a:r>
          </a:p>
          <a:p>
            <a:pPr lvl="1" eaLnBrk="1" hangingPunct="1"/>
            <a:r>
              <a:rPr lang="en-GB" sz="2000" smtClean="0"/>
              <a:t>User charges</a:t>
            </a:r>
          </a:p>
          <a:p>
            <a:pPr eaLnBrk="1" hangingPunct="1"/>
            <a:r>
              <a:rPr lang="en-GB" sz="2400" smtClean="0"/>
              <a:t>Revenue pooling</a:t>
            </a:r>
          </a:p>
          <a:p>
            <a:pPr lvl="1" eaLnBrk="1" hangingPunct="1"/>
            <a:r>
              <a:rPr lang="en-GB" sz="2000" smtClean="0"/>
              <a:t>Setting budgets</a:t>
            </a:r>
          </a:p>
          <a:p>
            <a:pPr lvl="1" eaLnBrk="1" hangingPunct="1"/>
            <a:r>
              <a:rPr lang="en-GB" sz="2000" smtClean="0"/>
              <a:t>Risk adjustment transfers</a:t>
            </a:r>
          </a:p>
          <a:p>
            <a:pPr eaLnBrk="1" hangingPunct="1"/>
            <a:r>
              <a:rPr lang="en-GB" sz="2400" smtClean="0"/>
              <a:t>Paying providers</a:t>
            </a:r>
          </a:p>
          <a:p>
            <a:pPr lvl="1" eaLnBrk="1" hangingPunct="1"/>
            <a:r>
              <a:rPr lang="en-GB" sz="2000" smtClean="0"/>
              <a:t>Global budget (block contract)</a:t>
            </a:r>
          </a:p>
          <a:p>
            <a:pPr lvl="1" eaLnBrk="1" hangingPunct="1"/>
            <a:r>
              <a:rPr lang="en-GB" sz="2000" smtClean="0"/>
              <a:t>According to costs incurred</a:t>
            </a:r>
          </a:p>
          <a:p>
            <a:pPr lvl="1" eaLnBrk="1" hangingPunct="1"/>
            <a:r>
              <a:rPr lang="en-GB" sz="2000" smtClean="0"/>
              <a:t>According to activity</a:t>
            </a:r>
          </a:p>
          <a:p>
            <a:pPr lvl="1" eaLnBrk="1" hangingPunct="1"/>
            <a:r>
              <a:rPr lang="en-GB" sz="2000" smtClean="0"/>
              <a:t>Pay for performance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GB" smtClean="0"/>
              <a:t>Structure</a:t>
            </a:r>
          </a:p>
        </p:txBody>
      </p:sp>
      <p:sp>
        <p:nvSpPr>
          <p:cNvPr id="28675" name="Content Placeholder 2"/>
          <p:cNvSpPr>
            <a:spLocks noGrp="1"/>
          </p:cNvSpPr>
          <p:nvPr>
            <p:ph idx="1"/>
          </p:nvPr>
        </p:nvSpPr>
        <p:spPr/>
        <p:txBody>
          <a:bodyPr/>
          <a:lstStyle/>
          <a:p>
            <a:pPr eaLnBrk="1" hangingPunct="1"/>
            <a:r>
              <a:rPr lang="en-GB" smtClean="0"/>
              <a:t>Introduction – sources of finance</a:t>
            </a:r>
          </a:p>
          <a:p>
            <a:pPr eaLnBrk="1" hangingPunct="1"/>
            <a:r>
              <a:rPr lang="en-GB" smtClean="0"/>
              <a:t>Flows of finance in the health system</a:t>
            </a:r>
          </a:p>
          <a:p>
            <a:pPr eaLnBrk="1" hangingPunct="1"/>
            <a:r>
              <a:rPr lang="en-GB" b="1" smtClean="0"/>
              <a:t>Paying providers</a:t>
            </a:r>
          </a:p>
          <a:p>
            <a:pPr eaLnBrk="1" hangingPunct="1"/>
            <a:r>
              <a:rPr lang="en-GB" smtClean="0"/>
              <a:t>Financial protection</a:t>
            </a:r>
          </a:p>
          <a:p>
            <a:pPr eaLnBrk="1" hangingPunct="1"/>
            <a:r>
              <a:rPr lang="en-GB" smtClean="0"/>
              <a:t>‘Universal health coverage’</a:t>
            </a:r>
          </a:p>
          <a:p>
            <a:pPr eaLnBrk="1" hangingPunct="1"/>
            <a:r>
              <a:rPr lang="en-GB" smtClean="0"/>
              <a:t>Development assistance for health</a:t>
            </a:r>
          </a:p>
          <a:p>
            <a:pPr eaLnBrk="1" hangingPunct="1"/>
            <a:r>
              <a:rPr lang="en-GB" smtClean="0"/>
              <a:t>Concluding comments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GB" smtClean="0"/>
              <a:t>Paying providers</a:t>
            </a:r>
          </a:p>
        </p:txBody>
      </p:sp>
      <p:sp>
        <p:nvSpPr>
          <p:cNvPr id="29699" name="Content Placeholder 2"/>
          <p:cNvSpPr>
            <a:spLocks noGrp="1"/>
          </p:cNvSpPr>
          <p:nvPr>
            <p:ph idx="1"/>
          </p:nvPr>
        </p:nvSpPr>
        <p:spPr/>
        <p:txBody>
          <a:bodyPr/>
          <a:lstStyle/>
          <a:p>
            <a:pPr eaLnBrk="1" hangingPunct="1"/>
            <a:r>
              <a:rPr lang="en-GB" sz="2800" smtClean="0"/>
              <a:t>Global budget (block contract)</a:t>
            </a:r>
          </a:p>
          <a:p>
            <a:pPr lvl="1" eaLnBrk="1" hangingPunct="1"/>
            <a:r>
              <a:rPr lang="en-GB" sz="2400" smtClean="0"/>
              <a:t>Fixed (block) contract independent of services provided</a:t>
            </a:r>
          </a:p>
          <a:p>
            <a:pPr eaLnBrk="1" hangingPunct="1"/>
            <a:r>
              <a:rPr lang="en-GB" sz="2800" smtClean="0"/>
              <a:t>According to costs incurred</a:t>
            </a:r>
          </a:p>
          <a:p>
            <a:pPr lvl="1" eaLnBrk="1" hangingPunct="1"/>
            <a:r>
              <a:rPr lang="en-GB" sz="2400" smtClean="0"/>
              <a:t>Fee for service</a:t>
            </a:r>
          </a:p>
          <a:p>
            <a:pPr eaLnBrk="1" hangingPunct="1"/>
            <a:r>
              <a:rPr lang="en-GB" sz="2800" smtClean="0"/>
              <a:t>According to activity</a:t>
            </a:r>
          </a:p>
          <a:p>
            <a:pPr lvl="1" eaLnBrk="1" hangingPunct="1"/>
            <a:r>
              <a:rPr lang="en-GB" sz="2400" smtClean="0"/>
              <a:t>Diagnosis-related groups (DRGs)</a:t>
            </a:r>
          </a:p>
          <a:p>
            <a:pPr eaLnBrk="1" hangingPunct="1"/>
            <a:r>
              <a:rPr lang="en-GB" sz="2800" smtClean="0"/>
              <a:t>Pay for performance</a:t>
            </a:r>
          </a:p>
          <a:p>
            <a:pPr lvl="1" eaLnBrk="1" hangingPunct="1"/>
            <a:r>
              <a:rPr lang="en-GB" sz="2400" smtClean="0"/>
              <a:t>Augmenting conventional payment mechanisms to adjust payments according to measured levels of quality achieved.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pPr eaLnBrk="1" hangingPunct="1"/>
            <a:r>
              <a:rPr lang="en-GB" sz="4000" smtClean="0"/>
              <a:t>Any payment mechanisms generates implicit incentives</a:t>
            </a:r>
          </a:p>
        </p:txBody>
      </p:sp>
      <p:graphicFrame>
        <p:nvGraphicFramePr>
          <p:cNvPr id="161867" name="Group 75"/>
          <p:cNvGraphicFramePr>
            <a:graphicFrameLocks noGrp="1"/>
          </p:cNvGraphicFramePr>
          <p:nvPr>
            <p:ph type="tbl" idx="1"/>
          </p:nvPr>
        </p:nvGraphicFramePr>
        <p:xfrm>
          <a:off x="457200" y="1600200"/>
          <a:ext cx="8229600" cy="5145087"/>
        </p:xfrm>
        <a:graphic>
          <a:graphicData uri="http://schemas.openxmlformats.org/drawingml/2006/table">
            <a:tbl>
              <a:tblPr/>
              <a:tblGrid>
                <a:gridCol w="2057400"/>
                <a:gridCol w="2057400"/>
                <a:gridCol w="2057400"/>
                <a:gridCol w="2057400"/>
              </a:tblGrid>
              <a:tr h="10302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rPr>
                        <a:t>Objective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rPr>
                        <a:t>Global budget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rPr>
                        <a:t>According to costs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rPr>
                        <a:t>According to activity</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Increase Activity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Times New Roman" pitchFamily="18"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Times New Roman" pitchFamily="18" charset="0"/>
                        </a:rPr>
                        <a: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Times New Roman" pitchFamily="18" charset="0"/>
                        </a:rPr>
                        <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Expenditure control</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Times New Roman" pitchFamily="18" charset="0"/>
                        </a:rPr>
                        <a: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Times New Roman" pitchFamily="18" charset="0"/>
                        </a:rPr>
                        <a: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Times New Roman" pitchFamily="18" charset="0"/>
                        </a:rPr>
                        <a:t>-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Improve Quality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Times New Roman" pitchFamily="18" charset="0"/>
                        </a:rPr>
                        <a: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Times New Roman" pitchFamily="18" charset="0"/>
                        </a:rPr>
                        <a: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Times New Roman" pitchFamily="18" charset="0"/>
                        </a:rPr>
                        <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Improve equity of  access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Times New Roman" pitchFamily="18" charset="0"/>
                        </a:rPr>
                        <a: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Times New Roman" pitchFamily="18" charset="0"/>
                        </a:rPr>
                        <a: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Times New Roman" pitchFamily="18" charset="0"/>
                        </a:rPr>
                        <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rPr>
                        <a:t>Improve efficiency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Times New Roman" pitchFamily="18" charset="0"/>
                        </a:rPr>
                        <a: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Times New Roman" pitchFamily="18" charset="0"/>
                        </a:rPr>
                        <a: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Times New Roman" pitchFamily="18" charset="0"/>
                        </a:rPr>
                        <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GB" smtClean="0"/>
              <a:t>A definition of P4P (forthcoming)</a:t>
            </a:r>
          </a:p>
        </p:txBody>
      </p:sp>
      <p:sp>
        <p:nvSpPr>
          <p:cNvPr id="31747" name="Content Placeholder 2"/>
          <p:cNvSpPr>
            <a:spLocks noGrp="1"/>
          </p:cNvSpPr>
          <p:nvPr>
            <p:ph idx="1"/>
          </p:nvPr>
        </p:nvSpPr>
        <p:spPr>
          <a:xfrm>
            <a:off x="539750" y="1628775"/>
            <a:ext cx="8229600" cy="4525963"/>
          </a:xfrm>
        </p:spPr>
        <p:txBody>
          <a:bodyPr/>
          <a:lstStyle/>
          <a:p>
            <a:pPr eaLnBrk="1" hangingPunct="1"/>
            <a:r>
              <a:rPr lang="en-US" smtClean="0"/>
              <a:t>“the deliberate adaptation of provider payment mechanisms explicitly to promote the pursuit of health system quality objectives”. </a:t>
            </a:r>
          </a:p>
          <a:p>
            <a:pPr eaLnBrk="1" hangingPunct="1"/>
            <a:r>
              <a:rPr lang="en-US" sz="2400" smtClean="0"/>
              <a:t>The key elements of any P4P programme should usually be: </a:t>
            </a:r>
          </a:p>
          <a:p>
            <a:pPr lvl="1" eaLnBrk="1" hangingPunct="1"/>
            <a:r>
              <a:rPr lang="en-US" sz="2000" smtClean="0"/>
              <a:t>a statement of the quality objectives it seeks to promote; </a:t>
            </a:r>
          </a:p>
          <a:p>
            <a:pPr lvl="1" eaLnBrk="1" hangingPunct="1"/>
            <a:r>
              <a:rPr lang="en-US" sz="2000" smtClean="0"/>
              <a:t>definition of quality metrics that will influence reimbursement; </a:t>
            </a:r>
          </a:p>
          <a:p>
            <a:pPr lvl="1" eaLnBrk="1" hangingPunct="1"/>
            <a:r>
              <a:rPr lang="en-US" sz="2000" smtClean="0"/>
              <a:t>formulation of the associated rules for reimbursement that make some element conditional on measured levels of attainment;</a:t>
            </a:r>
          </a:p>
          <a:p>
            <a:pPr lvl="1" eaLnBrk="1" hangingPunct="1"/>
            <a:r>
              <a:rPr lang="en-US" sz="2000" smtClean="0"/>
              <a:t> rules for providers regarding provision of information and other standards; </a:t>
            </a:r>
          </a:p>
          <a:p>
            <a:pPr lvl="1" eaLnBrk="1" hangingPunct="1"/>
            <a:r>
              <a:rPr lang="en-US" sz="2000" smtClean="0"/>
              <a:t>governance arrangements that ensure that the system is working as intended.</a:t>
            </a:r>
            <a:endParaRPr lang="en-GB" sz="20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smtClean="0"/>
              <a:t>What should be rewarded?</a:t>
            </a:r>
          </a:p>
        </p:txBody>
      </p:sp>
      <p:sp>
        <p:nvSpPr>
          <p:cNvPr id="32771" name="Content Placeholder 2"/>
          <p:cNvSpPr>
            <a:spLocks noGrp="1"/>
          </p:cNvSpPr>
          <p:nvPr>
            <p:ph idx="1"/>
          </p:nvPr>
        </p:nvSpPr>
        <p:spPr/>
        <p:txBody>
          <a:bodyPr/>
          <a:lstStyle/>
          <a:p>
            <a:pPr eaLnBrk="1" hangingPunct="1"/>
            <a:r>
              <a:rPr lang="en-GB" smtClean="0"/>
              <a:t>Structure</a:t>
            </a:r>
          </a:p>
          <a:p>
            <a:pPr lvl="1" eaLnBrk="1" hangingPunct="1"/>
            <a:r>
              <a:rPr lang="en-GB" smtClean="0"/>
              <a:t>Provision of service</a:t>
            </a:r>
          </a:p>
          <a:p>
            <a:pPr lvl="1" eaLnBrk="1" hangingPunct="1"/>
            <a:r>
              <a:rPr lang="en-GB" smtClean="0"/>
              <a:t>Accreditation</a:t>
            </a:r>
          </a:p>
          <a:p>
            <a:pPr lvl="1" eaLnBrk="1" hangingPunct="1"/>
            <a:r>
              <a:rPr lang="en-GB" smtClean="0"/>
              <a:t>Information provision</a:t>
            </a:r>
          </a:p>
          <a:p>
            <a:pPr eaLnBrk="1" hangingPunct="1"/>
            <a:r>
              <a:rPr lang="en-GB" smtClean="0"/>
              <a:t>Process</a:t>
            </a:r>
          </a:p>
          <a:p>
            <a:pPr lvl="1" eaLnBrk="1" hangingPunct="1"/>
            <a:r>
              <a:rPr lang="en-GB" smtClean="0"/>
              <a:t>Adherence to guidelines</a:t>
            </a:r>
          </a:p>
          <a:p>
            <a:pPr eaLnBrk="1" hangingPunct="1"/>
            <a:r>
              <a:rPr lang="en-GB" smtClean="0"/>
              <a:t>Outcomes</a:t>
            </a:r>
          </a:p>
          <a:p>
            <a:pPr lvl="1" eaLnBrk="1" hangingPunct="1"/>
            <a:r>
              <a:rPr lang="en-GB" smtClean="0"/>
              <a:t>Biomedical status</a:t>
            </a:r>
          </a:p>
          <a:p>
            <a:pPr lvl="1" eaLnBrk="1" hangingPunct="1"/>
            <a:r>
              <a:rPr lang="en-GB" smtClean="0"/>
              <a:t>Avoidable admissions</a:t>
            </a:r>
          </a:p>
          <a:p>
            <a:pPr lvl="1" eaLnBrk="1" hangingPunct="1"/>
            <a:r>
              <a:rPr lang="en-GB" smtClean="0"/>
              <a:t>Health status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0" y="-25400"/>
            <a:ext cx="86756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t>P4P programs and measures in OECD countries. </a:t>
            </a:r>
          </a:p>
          <a:p>
            <a:pPr algn="ctr"/>
            <a:r>
              <a:rPr lang="en-US" sz="1200" b="1"/>
              <a:t>Source: Borowitz, Cashin, Chi, Smith, and Thompson (forthcoming) for European Observatory and OECD</a:t>
            </a:r>
            <a:endParaRPr lang="en-GB" sz="1200"/>
          </a:p>
        </p:txBody>
      </p:sp>
      <p:pic>
        <p:nvPicPr>
          <p:cNvPr id="3379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50" y="769938"/>
            <a:ext cx="6985000" cy="618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GB" smtClean="0"/>
              <a:t>Some examples</a:t>
            </a:r>
          </a:p>
        </p:txBody>
      </p:sp>
      <p:sp>
        <p:nvSpPr>
          <p:cNvPr id="34819" name="Content Placeholder 2"/>
          <p:cNvSpPr>
            <a:spLocks noGrp="1"/>
          </p:cNvSpPr>
          <p:nvPr>
            <p:ph idx="1"/>
          </p:nvPr>
        </p:nvSpPr>
        <p:spPr/>
        <p:txBody>
          <a:bodyPr/>
          <a:lstStyle/>
          <a:p>
            <a:pPr eaLnBrk="1" hangingPunct="1"/>
            <a:r>
              <a:rPr lang="en-GB" smtClean="0"/>
              <a:t>France </a:t>
            </a:r>
            <a:r>
              <a:rPr lang="en-US" smtClean="0"/>
              <a:t>Contract for Improved Individual Practice</a:t>
            </a:r>
            <a:endParaRPr lang="en-GB" smtClean="0"/>
          </a:p>
          <a:p>
            <a:pPr eaLnBrk="1" hangingPunct="1"/>
            <a:r>
              <a:rPr lang="en-GB" smtClean="0"/>
              <a:t>Germany Disease Management Programme</a:t>
            </a:r>
          </a:p>
          <a:p>
            <a:pPr eaLnBrk="1" hangingPunct="1"/>
            <a:r>
              <a:rPr lang="en-GB" smtClean="0"/>
              <a:t>Australia Practice Incentive Programme</a:t>
            </a:r>
          </a:p>
          <a:p>
            <a:pPr eaLnBrk="1" hangingPunct="1"/>
            <a:r>
              <a:rPr lang="en-GB" smtClean="0"/>
              <a:t>UK Quality and Outcomes Framework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mtClean="0"/>
              <a:t>Structure</a:t>
            </a:r>
          </a:p>
        </p:txBody>
      </p:sp>
      <p:sp>
        <p:nvSpPr>
          <p:cNvPr id="8195" name="Content Placeholder 2"/>
          <p:cNvSpPr>
            <a:spLocks noGrp="1"/>
          </p:cNvSpPr>
          <p:nvPr>
            <p:ph idx="1"/>
          </p:nvPr>
        </p:nvSpPr>
        <p:spPr/>
        <p:txBody>
          <a:bodyPr/>
          <a:lstStyle/>
          <a:p>
            <a:pPr eaLnBrk="1" hangingPunct="1"/>
            <a:r>
              <a:rPr lang="en-GB" b="1" smtClean="0"/>
              <a:t>Introduction – sources of finance</a:t>
            </a:r>
          </a:p>
          <a:p>
            <a:pPr eaLnBrk="1" hangingPunct="1"/>
            <a:r>
              <a:rPr lang="en-GB" smtClean="0"/>
              <a:t>Flows of finance in the health system</a:t>
            </a:r>
          </a:p>
          <a:p>
            <a:pPr eaLnBrk="1" hangingPunct="1"/>
            <a:r>
              <a:rPr lang="en-GB" smtClean="0"/>
              <a:t>Paying providers</a:t>
            </a:r>
          </a:p>
          <a:p>
            <a:pPr eaLnBrk="1" hangingPunct="1"/>
            <a:r>
              <a:rPr lang="en-GB" smtClean="0"/>
              <a:t>Financial protection</a:t>
            </a:r>
          </a:p>
          <a:p>
            <a:pPr eaLnBrk="1" hangingPunct="1"/>
            <a:r>
              <a:rPr lang="en-GB" smtClean="0"/>
              <a:t>‘Universal health coverage’</a:t>
            </a:r>
          </a:p>
          <a:p>
            <a:pPr eaLnBrk="1" hangingPunct="1"/>
            <a:r>
              <a:rPr lang="en-GB" smtClean="0"/>
              <a:t>Development assistance for health</a:t>
            </a:r>
          </a:p>
          <a:p>
            <a:pPr eaLnBrk="1" hangingPunct="1"/>
            <a:r>
              <a:rPr lang="en-GB" smtClean="0"/>
              <a:t>Concluding comments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7950" y="274638"/>
            <a:ext cx="8964613" cy="1143000"/>
          </a:xfrm>
        </p:spPr>
        <p:txBody>
          <a:bodyPr/>
          <a:lstStyle/>
          <a:p>
            <a:pPr eaLnBrk="1" hangingPunct="1"/>
            <a:r>
              <a:rPr lang="en-GB" sz="4000" smtClean="0"/>
              <a:t>Quality and Outcomes Framework (QOF)</a:t>
            </a:r>
          </a:p>
        </p:txBody>
      </p:sp>
      <p:sp>
        <p:nvSpPr>
          <p:cNvPr id="35843" name="Rectangle 3"/>
          <p:cNvSpPr>
            <a:spLocks noGrp="1" noChangeArrowheads="1"/>
          </p:cNvSpPr>
          <p:nvPr>
            <p:ph type="body" idx="1"/>
          </p:nvPr>
        </p:nvSpPr>
        <p:spPr/>
        <p:txBody>
          <a:bodyPr/>
          <a:lstStyle/>
          <a:p>
            <a:pPr eaLnBrk="1" hangingPunct="1">
              <a:lnSpc>
                <a:spcPct val="90000"/>
              </a:lnSpc>
            </a:pPr>
            <a:r>
              <a:rPr lang="en-GB" smtClean="0"/>
              <a:t>Developed in negotiation between government and providers</a:t>
            </a:r>
          </a:p>
          <a:p>
            <a:pPr eaLnBrk="1" hangingPunct="1">
              <a:lnSpc>
                <a:spcPct val="90000"/>
              </a:lnSpc>
            </a:pPr>
            <a:r>
              <a:rPr lang="en-GB" smtClean="0"/>
              <a:t>Implemented in April 2004</a:t>
            </a:r>
          </a:p>
          <a:p>
            <a:pPr eaLnBrk="1" hangingPunct="1">
              <a:lnSpc>
                <a:spcPct val="90000"/>
              </a:lnSpc>
            </a:pPr>
            <a:r>
              <a:rPr lang="en-GB" smtClean="0"/>
              <a:t>Major emphasis on clinical quality</a:t>
            </a:r>
          </a:p>
          <a:p>
            <a:pPr eaLnBrk="1" hangingPunct="1">
              <a:lnSpc>
                <a:spcPct val="90000"/>
              </a:lnSpc>
            </a:pPr>
            <a:r>
              <a:rPr lang="en-GB" smtClean="0"/>
              <a:t>About 20% of income determined by quality incentives</a:t>
            </a:r>
          </a:p>
          <a:p>
            <a:pPr eaLnBrk="1" hangingPunct="1">
              <a:lnSpc>
                <a:spcPct val="90000"/>
              </a:lnSpc>
            </a:pPr>
            <a:r>
              <a:rPr lang="en-GB" smtClean="0"/>
              <a:t>Major reliance on self-reporting (with external audit).</a:t>
            </a:r>
          </a:p>
        </p:txBody>
      </p:sp>
      <p:sp>
        <p:nvSpPr>
          <p:cNvPr id="35844" name="Text Box 5"/>
          <p:cNvSpPr txBox="1">
            <a:spLocks noChangeArrowheads="1"/>
          </p:cNvSpPr>
          <p:nvPr/>
        </p:nvSpPr>
        <p:spPr bwMode="auto">
          <a:xfrm>
            <a:off x="808038" y="6186488"/>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atin typeface="Times New Roman" pitchFamily="18" charset="0"/>
                <a:hlinkClick r:id="rId2"/>
              </a:rPr>
              <a:t>http://www.qof.ic.nhs.uk/</a:t>
            </a:r>
            <a:endParaRPr lang="en-GB">
              <a:latin typeface="Times New Roman" pitchFamily="18" charset="0"/>
            </a:endParaRPr>
          </a:p>
          <a:p>
            <a:pPr eaLnBrk="1" hangingPunct="1"/>
            <a:r>
              <a:rPr lang="en-GB">
                <a:latin typeface="Times New Roman" pitchFamily="18" charset="0"/>
                <a:hlinkClick r:id="rId3"/>
              </a:rPr>
              <a:t>http://www.nhsemployers.org/pay-conditions/primary-890.cfm</a:t>
            </a:r>
            <a:r>
              <a:rPr lang="en-GB"/>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772400" cy="1143000"/>
          </a:xfrm>
        </p:spPr>
        <p:txBody>
          <a:bodyPr/>
          <a:lstStyle/>
          <a:p>
            <a:pPr eaLnBrk="1" hangingPunct="1"/>
            <a:r>
              <a:rPr lang="en-GB" sz="3200" smtClean="0"/>
              <a:t>Quality and Outcomes Framework</a:t>
            </a:r>
            <a:r>
              <a:rPr lang="en-US" sz="3200" smtClean="0"/>
              <a:t> 2004/05:</a:t>
            </a:r>
            <a:br>
              <a:rPr lang="en-US" sz="3200" smtClean="0"/>
            </a:br>
            <a:r>
              <a:rPr lang="en-US" sz="3200" smtClean="0"/>
              <a:t>Indicators and points at risk</a:t>
            </a:r>
            <a:endParaRPr lang="en-GB" sz="3200" smtClean="0"/>
          </a:p>
        </p:txBody>
      </p:sp>
      <p:graphicFrame>
        <p:nvGraphicFramePr>
          <p:cNvPr id="7171" name="Group 3"/>
          <p:cNvGraphicFramePr>
            <a:graphicFrameLocks noGrp="1"/>
          </p:cNvGraphicFramePr>
          <p:nvPr>
            <p:ph type="tbl" idx="1"/>
          </p:nvPr>
        </p:nvGraphicFramePr>
        <p:xfrm>
          <a:off x="685800" y="1917700"/>
          <a:ext cx="7772400" cy="4114800"/>
        </p:xfrm>
        <a:graphic>
          <a:graphicData uri="http://schemas.openxmlformats.org/drawingml/2006/table">
            <a:tbl>
              <a:tblPr/>
              <a:tblGrid>
                <a:gridCol w="5562600"/>
                <a:gridCol w="1066800"/>
                <a:gridCol w="11430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0000"/>
                          </a:solidFill>
                          <a:effectLst/>
                          <a:latin typeface="Frutiger-Light" charset="0"/>
                          <a:cs typeface="Arial" pitchFamily="34" charset="0"/>
                        </a:rPr>
                        <a:t>Area of practice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0000"/>
                          </a:solidFill>
                          <a:effectLst/>
                          <a:latin typeface="Frutiger-Light" charset="0"/>
                          <a:cs typeface="Arial" pitchFamily="34" charset="0"/>
                        </a:rPr>
                        <a:t>PIs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0000"/>
                          </a:solidFill>
                          <a:effectLst/>
                          <a:latin typeface="Frutiger-Light" charset="0"/>
                          <a:cs typeface="Arial" pitchFamily="34" charset="0"/>
                        </a:rPr>
                        <a:t>Points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Clinical</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76</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550</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Organizational</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56</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184</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Additional services</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10</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36</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Patient experience</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4</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100</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Holistic care (balanced clinical care)</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100</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Quality payments (balanced quality)</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30</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Access bonus</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50</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Frutiger-Light" charset="0"/>
                          <a:cs typeface="Arial" pitchFamily="34" charset="0"/>
                        </a:rPr>
                        <a:t>Maximum</a:t>
                      </a:r>
                      <a:endParaRPr kumimoji="0" lang="en-GB" sz="2400" b="0" i="0" u="none" strike="noStrike" cap="none" normalizeH="0" baseline="0" smtClean="0">
                        <a:ln>
                          <a:noFill/>
                        </a:ln>
                        <a:solidFill>
                          <a:srgbClr val="FF0000"/>
                        </a:solidFill>
                        <a:effectLst/>
                        <a:latin typeface="Frutiger-Light"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Frutiger-Light" charset="0"/>
                          <a:cs typeface="Arial" pitchFamily="34" charset="0"/>
                        </a:rPr>
                        <a:t>146</a:t>
                      </a:r>
                      <a:endParaRPr kumimoji="0" lang="en-GB" sz="2400" b="0" i="0" u="none" strike="noStrike" cap="none" normalizeH="0" baseline="0" smtClean="0">
                        <a:ln>
                          <a:noFill/>
                        </a:ln>
                        <a:solidFill>
                          <a:srgbClr val="FF0000"/>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Frutiger-Light" charset="0"/>
                          <a:cs typeface="Arial" pitchFamily="34" charset="0"/>
                        </a:rPr>
                        <a:t>1050</a:t>
                      </a:r>
                      <a:endParaRPr kumimoji="0" lang="en-GB" sz="2400" b="0" i="0" u="none" strike="noStrike" cap="none" normalizeH="0" baseline="0" smtClean="0">
                        <a:ln>
                          <a:noFill/>
                        </a:ln>
                        <a:solidFill>
                          <a:srgbClr val="FF0000"/>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17" name="AutoShape 49"/>
          <p:cNvSpPr>
            <a:spLocks noChangeArrowheads="1"/>
          </p:cNvSpPr>
          <p:nvPr/>
        </p:nvSpPr>
        <p:spPr bwMode="auto">
          <a:xfrm>
            <a:off x="76200" y="2438400"/>
            <a:ext cx="533400" cy="228600"/>
          </a:xfrm>
          <a:prstGeom prst="rightArrow">
            <a:avLst>
              <a:gd name="adj1" fmla="val 50000"/>
              <a:gd name="adj2" fmla="val 58333"/>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17"/>
                                        </p:tgtEl>
                                        <p:attrNameLst>
                                          <p:attrName>style.visibility</p:attrName>
                                        </p:attrNameLst>
                                      </p:cBhvr>
                                      <p:to>
                                        <p:strVal val="visible"/>
                                      </p:to>
                                    </p:set>
                                    <p:anim calcmode="lin" valueType="num">
                                      <p:cBhvr additive="base">
                                        <p:cTn id="7" dur="500" fill="hold"/>
                                        <p:tgtEl>
                                          <p:spTgt spid="7217"/>
                                        </p:tgtEl>
                                        <p:attrNameLst>
                                          <p:attrName>ppt_x</p:attrName>
                                        </p:attrNameLst>
                                      </p:cBhvr>
                                      <p:tavLst>
                                        <p:tav tm="0">
                                          <p:val>
                                            <p:strVal val="0-#ppt_w/2"/>
                                          </p:val>
                                        </p:tav>
                                        <p:tav tm="100000">
                                          <p:val>
                                            <p:strVal val="#ppt_x"/>
                                          </p:val>
                                        </p:tav>
                                      </p:tavLst>
                                    </p:anim>
                                    <p:anim calcmode="lin" valueType="num">
                                      <p:cBhvr additive="base">
                                        <p:cTn id="8" dur="500" fill="hold"/>
                                        <p:tgtEl>
                                          <p:spTgt spid="72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76200"/>
            <a:ext cx="9144000" cy="1143000"/>
          </a:xfrm>
        </p:spPr>
        <p:txBody>
          <a:bodyPr/>
          <a:lstStyle/>
          <a:p>
            <a:pPr eaLnBrk="1" hangingPunct="1"/>
            <a:r>
              <a:rPr lang="en-US" sz="3200" smtClean="0"/>
              <a:t>Quality and Outcomes Framework: Clinical indicators</a:t>
            </a:r>
            <a:r>
              <a:rPr lang="en-GB" sz="3200" smtClean="0"/>
              <a:t> </a:t>
            </a:r>
          </a:p>
        </p:txBody>
      </p:sp>
      <p:graphicFrame>
        <p:nvGraphicFramePr>
          <p:cNvPr id="8195" name="Group 3"/>
          <p:cNvGraphicFramePr>
            <a:graphicFrameLocks noGrp="1"/>
          </p:cNvGraphicFramePr>
          <p:nvPr>
            <p:ph type="tbl" idx="1"/>
          </p:nvPr>
        </p:nvGraphicFramePr>
        <p:xfrm>
          <a:off x="685800" y="1295400"/>
          <a:ext cx="7772400" cy="5486400"/>
        </p:xfrm>
        <a:graphic>
          <a:graphicData uri="http://schemas.openxmlformats.org/drawingml/2006/table">
            <a:tbl>
              <a:tblPr/>
              <a:tblGrid>
                <a:gridCol w="5562600"/>
                <a:gridCol w="1066800"/>
                <a:gridCol w="11430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0000"/>
                          </a:solidFill>
                          <a:effectLst/>
                          <a:latin typeface="Frutiger-Light" charset="0"/>
                          <a:cs typeface="Arial" pitchFamily="34" charset="0"/>
                        </a:rPr>
                        <a:t>Domain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0000"/>
                          </a:solidFill>
                          <a:effectLst/>
                          <a:latin typeface="Frutiger-Light" charset="0"/>
                          <a:cs typeface="Arial" pitchFamily="34" charset="0"/>
                        </a:rPr>
                        <a:t>PIs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0000"/>
                          </a:solidFill>
                          <a:effectLst/>
                          <a:latin typeface="Frutiger-Light" charset="0"/>
                          <a:cs typeface="Arial" pitchFamily="34" charset="0"/>
                        </a:rPr>
                        <a:t>Points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CHD including LVD etc</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15</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121</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Stroke or transient ischaemic attack</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10</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31</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Cancer</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2</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12</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Hypothyroidism</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2</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8</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Diabetes</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18</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99</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Hypertension </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5</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105</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Mental health</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5</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41</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Asthma</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7</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72</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COPD</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8</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45</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Epilepsy</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4</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Frutiger-Light" charset="0"/>
                          <a:cs typeface="Arial" pitchFamily="34" charset="0"/>
                        </a:rPr>
                        <a:t>16</a:t>
                      </a:r>
                      <a:endParaRPr kumimoji="0" lang="en-GB" sz="2400" b="0" i="0" u="none" strike="noStrike" cap="none" normalizeH="0" baseline="0" smtClean="0">
                        <a:ln>
                          <a:noFill/>
                        </a:ln>
                        <a:solidFill>
                          <a:schemeClr val="tx1"/>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Frutiger-Light" charset="0"/>
                          <a:cs typeface="Arial" pitchFamily="34" charset="0"/>
                        </a:rPr>
                        <a:t>Clinical maximum</a:t>
                      </a:r>
                      <a:endParaRPr kumimoji="0" lang="en-GB" sz="2400" b="0" i="0" u="none" strike="noStrike" cap="none" normalizeH="0" baseline="0" smtClean="0">
                        <a:ln>
                          <a:noFill/>
                        </a:ln>
                        <a:solidFill>
                          <a:srgbClr val="FF0000"/>
                        </a:solidFill>
                        <a:effectLst/>
                        <a:latin typeface="Frutiger-Light"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Frutiger-Light" charset="0"/>
                          <a:cs typeface="Arial" pitchFamily="34" charset="0"/>
                        </a:rPr>
                        <a:t>76</a:t>
                      </a:r>
                      <a:endParaRPr kumimoji="0" lang="en-GB" sz="2400" b="0" i="0" u="none" strike="noStrike" cap="none" normalizeH="0" baseline="0" smtClean="0">
                        <a:ln>
                          <a:noFill/>
                        </a:ln>
                        <a:solidFill>
                          <a:srgbClr val="FF0000"/>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Frutiger-Light" charset="0"/>
                          <a:cs typeface="Arial" pitchFamily="34" charset="0"/>
                        </a:rPr>
                        <a:t>550</a:t>
                      </a:r>
                      <a:endParaRPr kumimoji="0" lang="en-GB" sz="2400" b="0" i="0" u="none" strike="noStrike" cap="none" normalizeH="0" baseline="0" smtClean="0">
                        <a:ln>
                          <a:noFill/>
                        </a:ln>
                        <a:solidFill>
                          <a:srgbClr val="FF0000"/>
                        </a:solidFill>
                        <a:effectLst/>
                        <a:latin typeface="Frutiger-Light"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53" name="AutoShape 61"/>
          <p:cNvSpPr>
            <a:spLocks noChangeArrowheads="1"/>
          </p:cNvSpPr>
          <p:nvPr/>
        </p:nvSpPr>
        <p:spPr bwMode="auto">
          <a:xfrm>
            <a:off x="76200" y="4114800"/>
            <a:ext cx="533400" cy="228600"/>
          </a:xfrm>
          <a:prstGeom prst="rightArrow">
            <a:avLst>
              <a:gd name="adj1" fmla="val 50000"/>
              <a:gd name="adj2" fmla="val 58333"/>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53"/>
                                        </p:tgtEl>
                                        <p:attrNameLst>
                                          <p:attrName>style.visibility</p:attrName>
                                        </p:attrNameLst>
                                      </p:cBhvr>
                                      <p:to>
                                        <p:strVal val="visible"/>
                                      </p:to>
                                    </p:set>
                                    <p:anim calcmode="lin" valueType="num">
                                      <p:cBhvr additive="base">
                                        <p:cTn id="7" dur="500" fill="hold"/>
                                        <p:tgtEl>
                                          <p:spTgt spid="8253"/>
                                        </p:tgtEl>
                                        <p:attrNameLst>
                                          <p:attrName>ppt_x</p:attrName>
                                        </p:attrNameLst>
                                      </p:cBhvr>
                                      <p:tavLst>
                                        <p:tav tm="0">
                                          <p:val>
                                            <p:strVal val="0-#ppt_w/2"/>
                                          </p:val>
                                        </p:tav>
                                        <p:tav tm="100000">
                                          <p:val>
                                            <p:strVal val="#ppt_x"/>
                                          </p:val>
                                        </p:tav>
                                      </p:tavLst>
                                    </p:anim>
                                    <p:anim calcmode="lin" valueType="num">
                                      <p:cBhvr additive="base">
                                        <p:cTn id="8" dur="500" fill="hold"/>
                                        <p:tgtEl>
                                          <p:spTgt spid="82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0"/>
            <a:ext cx="7772400" cy="1143000"/>
          </a:xfrm>
        </p:spPr>
        <p:txBody>
          <a:bodyPr/>
          <a:lstStyle/>
          <a:p>
            <a:pPr eaLnBrk="1" hangingPunct="1"/>
            <a:r>
              <a:rPr lang="en-GB" sz="3600" smtClean="0"/>
              <a:t>Hypertension: </a:t>
            </a:r>
            <a:br>
              <a:rPr lang="en-GB" sz="3600" smtClean="0"/>
            </a:br>
            <a:r>
              <a:rPr lang="en-GB" sz="3600" smtClean="0"/>
              <a:t>indicators, scale and points at risk</a:t>
            </a:r>
          </a:p>
        </p:txBody>
      </p:sp>
      <p:graphicFrame>
        <p:nvGraphicFramePr>
          <p:cNvPr id="9219" name="Group 3"/>
          <p:cNvGraphicFramePr>
            <a:graphicFrameLocks noGrp="1"/>
          </p:cNvGraphicFramePr>
          <p:nvPr>
            <p:ph type="tbl" idx="1"/>
          </p:nvPr>
        </p:nvGraphicFramePr>
        <p:xfrm>
          <a:off x="611188" y="1192213"/>
          <a:ext cx="7847012" cy="5621339"/>
        </p:xfrm>
        <a:graphic>
          <a:graphicData uri="http://schemas.openxmlformats.org/drawingml/2006/table">
            <a:tbl>
              <a:tblPr/>
              <a:tblGrid>
                <a:gridCol w="5692775"/>
                <a:gridCol w="692150"/>
                <a:gridCol w="615950"/>
                <a:gridCol w="846137"/>
              </a:tblGrid>
              <a:tr h="487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Frutiger-Bold"/>
                          <a:cs typeface="Arial" pitchFamily="34" charset="0"/>
                        </a:rPr>
                        <a:t>Records</a:t>
                      </a:r>
                      <a:r>
                        <a:rPr kumimoji="0" lang="en-GB" sz="2400" b="0" i="0" u="none" strike="noStrike" cap="none" normalizeH="0" baseline="0" smtClean="0">
                          <a:ln>
                            <a:noFill/>
                          </a:ln>
                          <a:solidFill>
                            <a:schemeClr val="tx1"/>
                          </a:solidFill>
                          <a:effectLst/>
                          <a:latin typeface="Times New Roman" pitchFamily="18" charset="0"/>
                          <a:cs typeface="Arial" pitchFamily="34" charset="0"/>
                        </a:rPr>
                        <a:t> </a:t>
                      </a:r>
                    </a:p>
                  </a:txBody>
                  <a:tcP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Arial" pitchFamily="34" charset="0"/>
                        </a:rPr>
                        <a:t>Min </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Arial" pitchFamily="34" charset="0"/>
                        </a:rPr>
                        <a:t>Max </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Arial" pitchFamily="34" charset="0"/>
                        </a:rPr>
                        <a:t>Points</a:t>
                      </a:r>
                    </a:p>
                  </a:txBody>
                  <a:tcPr horzOverflow="overflow">
                    <a:lnL>
                      <a:noFill/>
                    </a:lnL>
                    <a:lnR cap="flat">
                      <a:noFill/>
                    </a:lnR>
                    <a:lnT cap="flat">
                      <a:noFill/>
                    </a:lnT>
                    <a:lnB>
                      <a:noFill/>
                    </a:lnB>
                    <a:lnTlToBr>
                      <a:noFill/>
                    </a:lnTlToBr>
                    <a:lnBlToTr>
                      <a:noFill/>
                    </a:lnBlToTr>
                    <a:noFill/>
                  </a:tcPr>
                </a:tc>
              </a:tr>
              <a:tr h="679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Frutiger-Light" charset="0"/>
                          <a:cs typeface="Arial" pitchFamily="34" charset="0"/>
                        </a:rPr>
                        <a:t>BP 1. The practice can produce a register of patients with established hypertension</a:t>
                      </a:r>
                      <a:r>
                        <a:rPr kumimoji="0" lang="en-GB" sz="1800" b="0" i="0" u="none" strike="noStrike" cap="none" normalizeH="0" baseline="0" smtClean="0">
                          <a:ln>
                            <a:noFill/>
                          </a:ln>
                          <a:solidFill>
                            <a:schemeClr val="tx1"/>
                          </a:solidFill>
                          <a:effectLst/>
                          <a:latin typeface="Times New Roman" pitchFamily="18" charset="0"/>
                          <a:cs typeface="Arial" pitchFamily="34" charset="0"/>
                        </a:rPr>
                        <a:t> </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Arial" pitchFamily="34" charset="0"/>
                        </a:rPr>
                        <a:t>9</a:t>
                      </a:r>
                    </a:p>
                  </a:txBody>
                  <a:tcPr horzOverflow="overflow">
                    <a:lnL>
                      <a:noFill/>
                    </a:lnL>
                    <a:lnR cap="flat">
                      <a:noFill/>
                    </a:lnR>
                    <a:lnT>
                      <a:noFill/>
                    </a:lnT>
                    <a:lnB>
                      <a:noFill/>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Frutiger-Bold"/>
                          <a:cs typeface="Arial" pitchFamily="34" charset="0"/>
                        </a:rPr>
                        <a:t>Diagnosis and initial management</a:t>
                      </a:r>
                      <a:r>
                        <a:rPr kumimoji="0" lang="en-GB" sz="2400" b="0" i="0" u="none" strike="noStrike" cap="none" normalizeH="0" baseline="0" smtClean="0">
                          <a:ln>
                            <a:noFill/>
                          </a:ln>
                          <a:solidFill>
                            <a:schemeClr val="tx1"/>
                          </a:solidFill>
                          <a:effectLst/>
                          <a:latin typeface="Times New Roman" pitchFamily="18" charset="0"/>
                          <a:cs typeface="Arial" pitchFamily="34" charset="0"/>
                        </a:rPr>
                        <a:t> </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pitchFamily="34" charset="0"/>
                      </a:endParaRPr>
                    </a:p>
                  </a:txBody>
                  <a:tcPr horzOverflow="overflow">
                    <a:lnL>
                      <a:noFill/>
                    </a:lnL>
                    <a:lnR cap="flat">
                      <a:noFill/>
                    </a:lnR>
                    <a:lnT>
                      <a:noFill/>
                    </a:lnT>
                    <a:lnB>
                      <a:noFill/>
                    </a:lnB>
                    <a:lnTlToBr>
                      <a:noFill/>
                    </a:lnTlToBr>
                    <a:lnBlToTr>
                      <a:noFill/>
                    </a:lnBlToTr>
                    <a:noFill/>
                  </a:tcPr>
                </a:tc>
              </a:tr>
              <a:tr h="681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Frutiger-Light" charset="0"/>
                          <a:cs typeface="Arial" pitchFamily="34" charset="0"/>
                        </a:rPr>
                        <a:t>BP 2.The percentage of patients with hypertension whose notes record smoking status at least once </a:t>
                      </a:r>
                      <a:endParaRPr kumimoji="0" lang="en-GB" sz="1800" b="0" i="0" u="none" strike="noStrike" cap="none" normalizeH="0" baseline="0" smtClean="0">
                        <a:ln>
                          <a:noFill/>
                        </a:ln>
                        <a:solidFill>
                          <a:schemeClr val="tx1"/>
                        </a:solidFill>
                        <a:effectLst/>
                        <a:latin typeface="Frutiger-Light" charset="0"/>
                        <a:cs typeface="Arial" pitchFamily="34" charset="0"/>
                      </a:endParaRP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Arial" pitchFamily="34" charset="0"/>
                        </a:rPr>
                        <a:t>25</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Arial" pitchFamily="34" charset="0"/>
                        </a:rPr>
                        <a:t>90</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Arial" pitchFamily="34" charset="0"/>
                        </a:rPr>
                        <a:t>10</a:t>
                      </a:r>
                    </a:p>
                  </a:txBody>
                  <a:tcPr horzOverflow="overflow">
                    <a:lnL>
                      <a:noFill/>
                    </a:lnL>
                    <a:lnR cap="flat">
                      <a:noFill/>
                    </a:lnR>
                    <a:lnT>
                      <a:noFill/>
                    </a:lnT>
                    <a:lnB>
                      <a:noFill/>
                    </a:lnB>
                    <a:lnTlToBr>
                      <a:noFill/>
                    </a:lnTlToBr>
                    <a:lnBlToTr>
                      <a:noFill/>
                    </a:lnBlToTr>
                    <a:noFill/>
                  </a:tcPr>
                </a:tc>
              </a:tr>
              <a:tr h="973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Frutiger-Light" charset="0"/>
                          <a:cs typeface="Arial" pitchFamily="34" charset="0"/>
                        </a:rPr>
                        <a:t>BP 3.The % of patients with hypertension who smoke, whose notes contain a record that smoking cessation advice has been offered at least once </a:t>
                      </a:r>
                      <a:endParaRPr kumimoji="0" lang="en-GB" sz="1800" b="0" i="0" u="none" strike="noStrike" cap="none" normalizeH="0" baseline="0" smtClean="0">
                        <a:ln>
                          <a:noFill/>
                        </a:ln>
                        <a:solidFill>
                          <a:schemeClr val="tx1"/>
                        </a:solidFill>
                        <a:effectLst/>
                        <a:latin typeface="Frutiger-Light" charset="0"/>
                        <a:cs typeface="Arial"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Arial" pitchFamily="34" charset="0"/>
                        </a:rPr>
                        <a:t>25</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Arial" pitchFamily="34" charset="0"/>
                        </a:rPr>
                        <a:t>90</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Arial" pitchFamily="34" charset="0"/>
                        </a:rPr>
                        <a:t>10</a:t>
                      </a:r>
                    </a:p>
                  </a:txBody>
                  <a:tcPr horzOverflow="overflow">
                    <a:lnL>
                      <a:noFill/>
                    </a:lnL>
                    <a:lnR cap="flat">
                      <a:noFill/>
                    </a:lnR>
                    <a:lnT>
                      <a:noFill/>
                    </a:lnT>
                    <a:lnB>
                      <a:noFill/>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Frutiger-Bold"/>
                          <a:cs typeface="Arial" pitchFamily="34" charset="0"/>
                        </a:rPr>
                        <a:t>Ongoing Management</a:t>
                      </a:r>
                      <a:r>
                        <a:rPr kumimoji="0" lang="en-GB" sz="2400" b="0" i="0" u="none" strike="noStrike" cap="none" normalizeH="0" baseline="0" smtClean="0">
                          <a:ln>
                            <a:noFill/>
                          </a:ln>
                          <a:solidFill>
                            <a:schemeClr val="tx1"/>
                          </a:solidFill>
                          <a:effectLst/>
                          <a:latin typeface="Times New Roman" pitchFamily="18" charset="0"/>
                          <a:cs typeface="Arial" pitchFamily="34" charset="0"/>
                        </a:rPr>
                        <a:t> </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pitchFamily="34" charset="0"/>
                      </a:endParaRPr>
                    </a:p>
                  </a:txBody>
                  <a:tcPr horzOverflow="overflow">
                    <a:lnL>
                      <a:noFill/>
                    </a:lnL>
                    <a:lnR cap="flat">
                      <a:noFill/>
                    </a:lnR>
                    <a:lnT>
                      <a:noFill/>
                    </a:lnT>
                    <a:lnB>
                      <a:noFill/>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Frutiger-Light" charset="0"/>
                          <a:cs typeface="Arial" pitchFamily="34" charset="0"/>
                        </a:rPr>
                        <a:t>BP 4.The % of patients with hypertension in which there is a record of the blood pressure in the past 9 months </a:t>
                      </a:r>
                      <a:endParaRPr kumimoji="0" lang="en-GB" sz="1800" b="0" i="0" u="none" strike="noStrike" cap="none" normalizeH="0" baseline="0" smtClean="0">
                        <a:ln>
                          <a:noFill/>
                        </a:ln>
                        <a:solidFill>
                          <a:schemeClr val="tx1"/>
                        </a:solidFill>
                        <a:effectLst/>
                        <a:latin typeface="Frutiger-Light" charset="0"/>
                        <a:cs typeface="Arial" pitchFamily="34" charset="0"/>
                      </a:endParaRP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Arial" pitchFamily="34" charset="0"/>
                        </a:rPr>
                        <a:t>25</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Arial" pitchFamily="34" charset="0"/>
                        </a:rPr>
                        <a:t>90</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Arial" pitchFamily="34" charset="0"/>
                        </a:rPr>
                        <a:t>20</a:t>
                      </a:r>
                    </a:p>
                  </a:txBody>
                  <a:tcPr horzOverflow="overflow">
                    <a:lnL>
                      <a:noFill/>
                    </a:lnL>
                    <a:lnR cap="flat">
                      <a:noFill/>
                    </a:lnR>
                    <a:lnT>
                      <a:noFill/>
                    </a:lnT>
                    <a:lnB>
                      <a:noFill/>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Frutiger-Light" charset="0"/>
                          <a:cs typeface="Arial" pitchFamily="34" charset="0"/>
                        </a:rPr>
                        <a:t>BP 5. The % of patients with hypertension in whom the last blood pressure (in last 9 months) is 150/90 or less </a:t>
                      </a:r>
                      <a:endParaRPr kumimoji="0" lang="en-GB" sz="1800" b="0" i="0" u="none" strike="noStrike" cap="none" normalizeH="0" baseline="0" smtClean="0">
                        <a:ln>
                          <a:noFill/>
                        </a:ln>
                        <a:solidFill>
                          <a:schemeClr val="tx1"/>
                        </a:solidFill>
                        <a:effectLst/>
                        <a:latin typeface="Frutiger-Light" charset="0"/>
                        <a:cs typeface="Arial" pitchFamily="34"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Arial" pitchFamily="34" charset="0"/>
                        </a:rPr>
                        <a:t>25</a:t>
                      </a:r>
                    </a:p>
                  </a:txBody>
                  <a:tcPr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Arial" pitchFamily="34" charset="0"/>
                        </a:rPr>
                        <a:t>70</a:t>
                      </a:r>
                    </a:p>
                  </a:txBody>
                  <a:tcPr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Arial" pitchFamily="34" charset="0"/>
                        </a:rPr>
                        <a:t>56</a:t>
                      </a:r>
                    </a:p>
                  </a:txBody>
                  <a:tcPr horzOverflow="overflow">
                    <a:lnL>
                      <a:noFill/>
                    </a:lnL>
                    <a:lnR cap="flat">
                      <a:noFill/>
                    </a:lnR>
                    <a:lnT>
                      <a:noFill/>
                    </a:lnT>
                    <a:lnB cap="flat">
                      <a:noFill/>
                    </a:lnB>
                    <a:lnTlToBr>
                      <a:noFill/>
                    </a:lnTlToBr>
                    <a:lnBlToTr>
                      <a:noFill/>
                    </a:lnBlToTr>
                    <a:noFill/>
                  </a:tcPr>
                </a:tc>
              </a:tr>
            </a:tbl>
          </a:graphicData>
        </a:graphic>
      </p:graphicFrame>
      <p:sp>
        <p:nvSpPr>
          <p:cNvPr id="9279" name="Rectangle 63"/>
          <p:cNvSpPr>
            <a:spLocks noChangeArrowheads="1"/>
          </p:cNvSpPr>
          <p:nvPr/>
        </p:nvSpPr>
        <p:spPr bwMode="auto">
          <a:xfrm>
            <a:off x="611188" y="5876925"/>
            <a:ext cx="8064500" cy="909638"/>
          </a:xfrm>
          <a:prstGeom prst="rect">
            <a:avLst/>
          </a:prstGeom>
          <a:solidFill>
            <a:srgbClr val="CCFF66">
              <a:alpha val="50195"/>
            </a:srgbClr>
          </a:solidFill>
          <a:ln w="19050">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pPr eaLnBrk="1" hangingPunct="1"/>
            <a:r>
              <a:rPr lang="en-GB" smtClean="0"/>
              <a:t>Threshold indicator BP5</a:t>
            </a:r>
          </a:p>
        </p:txBody>
      </p:sp>
      <p:sp>
        <p:nvSpPr>
          <p:cNvPr id="39939" name="Line 6"/>
          <p:cNvSpPr>
            <a:spLocks noChangeShapeType="1"/>
          </p:cNvSpPr>
          <p:nvPr/>
        </p:nvSpPr>
        <p:spPr bwMode="auto">
          <a:xfrm>
            <a:off x="1692275" y="1484313"/>
            <a:ext cx="0" cy="4105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40" name="Line 7"/>
          <p:cNvSpPr>
            <a:spLocks noChangeShapeType="1"/>
          </p:cNvSpPr>
          <p:nvPr/>
        </p:nvSpPr>
        <p:spPr bwMode="auto">
          <a:xfrm>
            <a:off x="1690688" y="5589588"/>
            <a:ext cx="72024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41" name="Text Box 8"/>
          <p:cNvSpPr txBox="1">
            <a:spLocks noChangeArrowheads="1"/>
          </p:cNvSpPr>
          <p:nvPr/>
        </p:nvSpPr>
        <p:spPr bwMode="auto">
          <a:xfrm>
            <a:off x="663575" y="1360488"/>
            <a:ext cx="89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Points</a:t>
            </a:r>
          </a:p>
          <a:p>
            <a:pPr eaLnBrk="1" hangingPunct="1"/>
            <a:r>
              <a:rPr lang="en-GB"/>
              <a:t>earned</a:t>
            </a:r>
          </a:p>
        </p:txBody>
      </p:sp>
      <p:sp>
        <p:nvSpPr>
          <p:cNvPr id="39942" name="Line 9"/>
          <p:cNvSpPr>
            <a:spLocks noChangeShapeType="1"/>
          </p:cNvSpPr>
          <p:nvPr/>
        </p:nvSpPr>
        <p:spPr bwMode="auto">
          <a:xfrm>
            <a:off x="3132138" y="55165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43" name="Text Box 10"/>
          <p:cNvSpPr txBox="1">
            <a:spLocks noChangeArrowheads="1"/>
          </p:cNvSpPr>
          <p:nvPr/>
        </p:nvSpPr>
        <p:spPr bwMode="auto">
          <a:xfrm>
            <a:off x="2895600" y="568166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20</a:t>
            </a:r>
          </a:p>
        </p:txBody>
      </p:sp>
      <p:sp>
        <p:nvSpPr>
          <p:cNvPr id="39944" name="Line 11"/>
          <p:cNvSpPr>
            <a:spLocks noChangeShapeType="1"/>
          </p:cNvSpPr>
          <p:nvPr/>
        </p:nvSpPr>
        <p:spPr bwMode="auto">
          <a:xfrm>
            <a:off x="6746875" y="55165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45" name="Text Box 12"/>
          <p:cNvSpPr txBox="1">
            <a:spLocks noChangeArrowheads="1"/>
          </p:cNvSpPr>
          <p:nvPr/>
        </p:nvSpPr>
        <p:spPr bwMode="auto">
          <a:xfrm>
            <a:off x="6510338" y="568166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70</a:t>
            </a:r>
          </a:p>
        </p:txBody>
      </p:sp>
      <p:sp>
        <p:nvSpPr>
          <p:cNvPr id="39946" name="Line 13"/>
          <p:cNvSpPr>
            <a:spLocks noChangeShapeType="1"/>
          </p:cNvSpPr>
          <p:nvPr/>
        </p:nvSpPr>
        <p:spPr bwMode="auto">
          <a:xfrm>
            <a:off x="8907463" y="55165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47" name="Text Box 14"/>
          <p:cNvSpPr txBox="1">
            <a:spLocks noChangeArrowheads="1"/>
          </p:cNvSpPr>
          <p:nvPr/>
        </p:nvSpPr>
        <p:spPr bwMode="auto">
          <a:xfrm>
            <a:off x="8532813" y="5681663"/>
            <a:ext cx="56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100</a:t>
            </a:r>
          </a:p>
        </p:txBody>
      </p:sp>
      <p:sp>
        <p:nvSpPr>
          <p:cNvPr id="39948" name="Line 15"/>
          <p:cNvSpPr>
            <a:spLocks noChangeShapeType="1"/>
          </p:cNvSpPr>
          <p:nvPr/>
        </p:nvSpPr>
        <p:spPr bwMode="auto">
          <a:xfrm flipV="1">
            <a:off x="3132138" y="2420938"/>
            <a:ext cx="3600450" cy="31686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49" name="Line 16"/>
          <p:cNvSpPr>
            <a:spLocks noChangeShapeType="1"/>
          </p:cNvSpPr>
          <p:nvPr/>
        </p:nvSpPr>
        <p:spPr bwMode="auto">
          <a:xfrm>
            <a:off x="6732588" y="2420938"/>
            <a:ext cx="19431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50" name="Line 17"/>
          <p:cNvSpPr>
            <a:spLocks noChangeShapeType="1"/>
          </p:cNvSpPr>
          <p:nvPr/>
        </p:nvSpPr>
        <p:spPr bwMode="auto">
          <a:xfrm>
            <a:off x="1692275" y="5589588"/>
            <a:ext cx="143986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51" name="Line 18"/>
          <p:cNvSpPr>
            <a:spLocks noChangeShapeType="1"/>
          </p:cNvSpPr>
          <p:nvPr/>
        </p:nvSpPr>
        <p:spPr bwMode="auto">
          <a:xfrm flipH="1">
            <a:off x="1692275" y="2420938"/>
            <a:ext cx="5040313"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9952" name="Text Box 19"/>
          <p:cNvSpPr txBox="1">
            <a:spLocks noChangeArrowheads="1"/>
          </p:cNvSpPr>
          <p:nvPr/>
        </p:nvSpPr>
        <p:spPr bwMode="auto">
          <a:xfrm>
            <a:off x="1254125" y="2205038"/>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56</a:t>
            </a:r>
          </a:p>
        </p:txBody>
      </p:sp>
      <p:sp>
        <p:nvSpPr>
          <p:cNvPr id="39953" name="Text Box 22"/>
          <p:cNvSpPr txBox="1">
            <a:spLocks noChangeArrowheads="1"/>
          </p:cNvSpPr>
          <p:nvPr/>
        </p:nvSpPr>
        <p:spPr bwMode="auto">
          <a:xfrm>
            <a:off x="6567488" y="6040438"/>
            <a:ext cx="177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Achievement %</a:t>
            </a:r>
          </a:p>
        </p:txBody>
      </p:sp>
      <p:sp>
        <p:nvSpPr>
          <p:cNvPr id="39954" name="Line 23"/>
          <p:cNvSpPr>
            <a:spLocks noChangeShapeType="1"/>
          </p:cNvSpPr>
          <p:nvPr/>
        </p:nvSpPr>
        <p:spPr bwMode="auto">
          <a:xfrm>
            <a:off x="6732588" y="2420938"/>
            <a:ext cx="0" cy="316865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73752" name="Line 24"/>
          <p:cNvSpPr>
            <a:spLocks noChangeShapeType="1"/>
          </p:cNvSpPr>
          <p:nvPr/>
        </p:nvSpPr>
        <p:spPr bwMode="auto">
          <a:xfrm>
            <a:off x="5651500" y="3357563"/>
            <a:ext cx="0" cy="27368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3753" name="Line 25"/>
          <p:cNvSpPr>
            <a:spLocks noChangeShapeType="1"/>
          </p:cNvSpPr>
          <p:nvPr/>
        </p:nvSpPr>
        <p:spPr bwMode="auto">
          <a:xfrm flipH="1">
            <a:off x="1403350" y="3357563"/>
            <a:ext cx="4248150" cy="7937"/>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3754" name="Text Box 26"/>
          <p:cNvSpPr txBox="1">
            <a:spLocks noChangeArrowheads="1"/>
          </p:cNvSpPr>
          <p:nvPr/>
        </p:nvSpPr>
        <p:spPr bwMode="auto">
          <a:xfrm>
            <a:off x="5429250" y="6021388"/>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solidFill>
                  <a:srgbClr val="0000CC"/>
                </a:solidFill>
              </a:rPr>
              <a:t>55</a:t>
            </a:r>
          </a:p>
        </p:txBody>
      </p:sp>
      <p:sp>
        <p:nvSpPr>
          <p:cNvPr id="73755" name="Text Box 27"/>
          <p:cNvSpPr txBox="1">
            <a:spLocks noChangeArrowheads="1"/>
          </p:cNvSpPr>
          <p:nvPr/>
        </p:nvSpPr>
        <p:spPr bwMode="auto">
          <a:xfrm>
            <a:off x="827088" y="314801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solidFill>
                  <a:srgbClr val="0000CC"/>
                </a:solidFill>
              </a:rPr>
              <a:t>39.2</a:t>
            </a:r>
          </a:p>
        </p:txBody>
      </p:sp>
      <p:sp>
        <p:nvSpPr>
          <p:cNvPr id="73756" name="Text Box 28"/>
          <p:cNvSpPr txBox="1">
            <a:spLocks noChangeArrowheads="1"/>
          </p:cNvSpPr>
          <p:nvPr/>
        </p:nvSpPr>
        <p:spPr bwMode="auto">
          <a:xfrm>
            <a:off x="539750" y="6230938"/>
            <a:ext cx="292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solidFill>
                  <a:srgbClr val="0000CC"/>
                </a:solidFill>
              </a:rPr>
              <a:t>(55-20)/(70-20) x 56 = 39.2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75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7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7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52" grpId="0" animBg="1"/>
      <p:bldP spid="73753" grpId="0" animBg="1"/>
      <p:bldP spid="73754" grpId="0"/>
      <p:bldP spid="73755" grpId="0"/>
      <p:bldP spid="7375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GB" smtClean="0"/>
              <a:t>Achievement in England</a:t>
            </a:r>
          </a:p>
        </p:txBody>
      </p:sp>
      <p:graphicFrame>
        <p:nvGraphicFramePr>
          <p:cNvPr id="56420" name="Group 100"/>
          <p:cNvGraphicFramePr>
            <a:graphicFrameLocks noGrp="1"/>
          </p:cNvGraphicFramePr>
          <p:nvPr>
            <p:ph type="tbl" idx="1"/>
          </p:nvPr>
        </p:nvGraphicFramePr>
        <p:xfrm>
          <a:off x="457200" y="2317750"/>
          <a:ext cx="8147052" cy="2835274"/>
        </p:xfrm>
        <a:graphic>
          <a:graphicData uri="http://schemas.openxmlformats.org/drawingml/2006/table">
            <a:tbl>
              <a:tblPr/>
              <a:tblGrid>
                <a:gridCol w="2092298"/>
                <a:gridCol w="942191"/>
                <a:gridCol w="894042"/>
                <a:gridCol w="843705"/>
                <a:gridCol w="843704"/>
                <a:gridCol w="843704"/>
                <a:gridCol w="843704"/>
                <a:gridCol w="843704"/>
              </a:tblGrid>
              <a:tr h="8231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Arial" pitchFamily="34"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Arial" pitchFamily="34" charset="0"/>
                        </a:rPr>
                        <a:t>2004/05</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Arial" pitchFamily="34" charset="0"/>
                        </a:rPr>
                        <a:t>2005/06</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Arial" pitchFamily="34" charset="0"/>
                        </a:rPr>
                        <a:t>2006/07</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Arial" pitchFamily="34" charset="0"/>
                        </a:rPr>
                        <a:t>2007/08</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2400" b="0" i="0" u="none" strike="noStrike" cap="none" normalizeH="0" baseline="0" dirty="0" smtClean="0">
                          <a:ln>
                            <a:noFill/>
                          </a:ln>
                          <a:solidFill>
                            <a:schemeClr val="tx1"/>
                          </a:solidFill>
                          <a:effectLst/>
                          <a:latin typeface="Times New Roman" pitchFamily="18" charset="0"/>
                          <a:cs typeface="Arial" pitchFamily="34" charset="0"/>
                        </a:rPr>
                        <a:t>2008/09</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Arial" pitchFamily="34" charset="0"/>
                        </a:rPr>
                        <a:t>2009/10</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cap="none" normalizeH="0" baseline="0" dirty="0" smtClean="0">
                          <a:ln>
                            <a:noFill/>
                          </a:ln>
                          <a:solidFill>
                            <a:schemeClr val="tx1"/>
                          </a:solidFill>
                          <a:effectLst/>
                          <a:latin typeface="Times New Roman" pitchFamily="18" charset="0"/>
                          <a:cs typeface="Arial" pitchFamily="34" charset="0"/>
                        </a:rPr>
                        <a:t>2010/11</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1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Arial" pitchFamily="34" charset="0"/>
                        </a:rPr>
                        <a:t>Average points score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Arial" pitchFamily="34" charset="0"/>
                        </a:rPr>
                        <a:t>91.3</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Arial" pitchFamily="34" charset="0"/>
                        </a:rPr>
                        <a:t>96.2</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cs typeface="Arial" pitchFamily="34" charset="0"/>
                        </a:rPr>
                        <a:t>95.5</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cs typeface="Arial" pitchFamily="34" charset="0"/>
                        </a:rPr>
                        <a:t>96.8</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cs typeface="Arial" pitchFamily="34" charset="0"/>
                        </a:rPr>
                        <a:t>95.4</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cs typeface="Arial" pitchFamily="34" charset="0"/>
                        </a:rPr>
                        <a:t>93.7</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cs typeface="Arial" pitchFamily="34" charset="0"/>
                        </a:rPr>
                        <a:t>94.7</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9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Arial" pitchFamily="34" charset="0"/>
                        </a:rPr>
                        <a:t>Practices achieving full marks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Arial" pitchFamily="34" charset="0"/>
                        </a:rPr>
                        <a:t>2.6</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Arial" pitchFamily="34" charset="0"/>
                        </a:rPr>
                        <a:t>9.7</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Arial" pitchFamily="34" charset="0"/>
                        </a:rPr>
                        <a:t>5.1</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Times New Roman" pitchFamily="18" charset="0"/>
                          <a:cs typeface="Arial" pitchFamily="34" charset="0"/>
                        </a:rPr>
                        <a:t>7.5</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cs typeface="Arial" pitchFamily="34" charset="0"/>
                        </a:rPr>
                        <a:t>2.0</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cs typeface="Arial" pitchFamily="34" charset="0"/>
                        </a:rPr>
                        <a:t>1.0</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cs typeface="Arial" pitchFamily="34" charset="0"/>
                        </a:rPr>
                        <a:t>1.3</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001" name="Text Box 101"/>
          <p:cNvSpPr txBox="1">
            <a:spLocks noChangeArrowheads="1"/>
          </p:cNvSpPr>
          <p:nvPr/>
        </p:nvSpPr>
        <p:spPr bwMode="auto">
          <a:xfrm>
            <a:off x="519113" y="6375400"/>
            <a:ext cx="5676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atin typeface="Times New Roman" pitchFamily="18" charset="0"/>
              </a:rPr>
              <a:t>Source: NHS Information Centre </a:t>
            </a:r>
            <a:r>
              <a:rPr lang="en-GB">
                <a:latin typeface="Times New Roman" pitchFamily="18" charset="0"/>
                <a:hlinkClick r:id="rId2"/>
              </a:rPr>
              <a:t>http://www.qof.ic.nhs.uk/</a:t>
            </a:r>
            <a:r>
              <a:rPr lang="en-GB">
                <a:latin typeface="Times New Roman" pitchFamily="18"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5"/>
          <p:cNvSpPr>
            <a:spLocks noGrp="1" noChangeArrowheads="1"/>
          </p:cNvSpPr>
          <p:nvPr>
            <p:ph type="title"/>
          </p:nvPr>
        </p:nvSpPr>
        <p:spPr/>
        <p:txBody>
          <a:bodyPr/>
          <a:lstStyle/>
          <a:p>
            <a:pPr eaLnBrk="1" hangingPunct="1"/>
            <a:r>
              <a:rPr lang="en-GB" sz="3200" smtClean="0"/>
              <a:t>GP Earnings 1998/99 to 2009/10 </a:t>
            </a:r>
            <a:br>
              <a:rPr lang="en-GB" sz="3200" smtClean="0"/>
            </a:br>
            <a:r>
              <a:rPr lang="en-GB" sz="3200" smtClean="0"/>
              <a:t>(real growth, at 2009/10 prices)</a:t>
            </a:r>
          </a:p>
        </p:txBody>
      </p:sp>
      <p:sp>
        <p:nvSpPr>
          <p:cNvPr id="41987" name="Rectangle 23"/>
          <p:cNvSpPr>
            <a:spLocks noChangeArrowheads="1"/>
          </p:cNvSpPr>
          <p:nvPr/>
        </p:nvSpPr>
        <p:spPr bwMode="auto">
          <a:xfrm>
            <a:off x="2286000" y="6035675"/>
            <a:ext cx="457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600">
                <a:latin typeface="Times New Roman" pitchFamily="18" charset="0"/>
              </a:rPr>
              <a:t>Source: Information Centre for Health and Social Care (2011) </a:t>
            </a:r>
            <a:r>
              <a:rPr lang="en-GB" sz="1600" i="1">
                <a:latin typeface="Times New Roman" pitchFamily="18" charset="0"/>
              </a:rPr>
              <a:t>GP Earnings and Expenses 2009/10</a:t>
            </a:r>
            <a:r>
              <a:rPr lang="en-GB" sz="1600">
                <a:latin typeface="Times New Roman" pitchFamily="18" charset="0"/>
              </a:rPr>
              <a:t>, Leeds.</a:t>
            </a:r>
            <a:endParaRPr lang="en-US" sz="1600" i="1">
              <a:latin typeface="Times New Roman" pitchFamily="18" charset="0"/>
            </a:endParaRPr>
          </a:p>
          <a:p>
            <a:pPr>
              <a:spcBef>
                <a:spcPct val="50000"/>
              </a:spcBef>
            </a:pPr>
            <a:endParaRPr lang="en-US" sz="1600" i="1">
              <a:latin typeface="Times New Roman" pitchFamily="18" charset="0"/>
            </a:endParaRPr>
          </a:p>
          <a:p>
            <a:pPr>
              <a:spcBef>
                <a:spcPct val="50000"/>
              </a:spcBef>
            </a:pPr>
            <a:r>
              <a:rPr lang="en-US" sz="1600">
                <a:latin typeface="Times New Roman" pitchFamily="18" charset="0"/>
              </a:rPr>
              <a:t>.</a:t>
            </a:r>
          </a:p>
        </p:txBody>
      </p:sp>
      <p:sp>
        <p:nvSpPr>
          <p:cNvPr id="41988" name="Content Placeholder 4"/>
          <p:cNvSpPr>
            <a:spLocks noGrp="1"/>
          </p:cNvSpPr>
          <p:nvPr>
            <p:ph idx="1"/>
          </p:nvPr>
        </p:nvSpPr>
        <p:spPr/>
        <p:txBody>
          <a:bodyPr/>
          <a:lstStyle/>
          <a:p>
            <a:pPr eaLnBrk="1" hangingPunct="1"/>
            <a:endParaRPr lang="en-US" smtClean="0"/>
          </a:p>
        </p:txBody>
      </p:sp>
      <p:pic>
        <p:nvPicPr>
          <p:cNvPr id="419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466850"/>
            <a:ext cx="76327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50825" y="274638"/>
            <a:ext cx="8686800" cy="1143000"/>
          </a:xfrm>
        </p:spPr>
        <p:txBody>
          <a:bodyPr/>
          <a:lstStyle/>
          <a:p>
            <a:pPr eaLnBrk="1" hangingPunct="1"/>
            <a:r>
              <a:rPr lang="en-GB" sz="4000" smtClean="0"/>
              <a:t>Trends in six QOF indicators 2001-2006</a:t>
            </a:r>
            <a:endParaRPr lang="en-US" sz="4000" smtClean="0"/>
          </a:p>
        </p:txBody>
      </p:sp>
      <p:sp>
        <p:nvSpPr>
          <p:cNvPr id="43011" name="Rectangle 3"/>
          <p:cNvSpPr>
            <a:spLocks noChangeArrowheads="1"/>
          </p:cNvSpPr>
          <p:nvPr/>
        </p:nvSpPr>
        <p:spPr bwMode="auto">
          <a:xfrm>
            <a:off x="-36513" y="6524625"/>
            <a:ext cx="919797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t>Copyright © 2007 QRESEARCH (Version 12) and The Information Centre for health and social care.</a:t>
            </a:r>
          </a:p>
        </p:txBody>
      </p:sp>
      <p:pic>
        <p:nvPicPr>
          <p:cNvPr id="43012"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4725" y="1268413"/>
            <a:ext cx="7197725" cy="4213225"/>
          </a:xfrm>
          <a:noFill/>
        </p:spPr>
      </p:pic>
      <p:sp>
        <p:nvSpPr>
          <p:cNvPr id="43013" name="Text Box 5"/>
          <p:cNvSpPr txBox="1">
            <a:spLocks noChangeArrowheads="1"/>
          </p:cNvSpPr>
          <p:nvPr/>
        </p:nvSpPr>
        <p:spPr bwMode="auto">
          <a:xfrm>
            <a:off x="1166813" y="5537200"/>
            <a:ext cx="41084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atin typeface="Times New Roman" pitchFamily="18" charset="0"/>
              </a:rPr>
              <a:t>CHD 		Coronary heart disease</a:t>
            </a:r>
          </a:p>
          <a:p>
            <a:pPr eaLnBrk="1" hangingPunct="1"/>
            <a:r>
              <a:rPr lang="en-GB">
                <a:latin typeface="Times New Roman" pitchFamily="18" charset="0"/>
              </a:rPr>
              <a:t>STROKE		Stroke</a:t>
            </a:r>
          </a:p>
          <a:p>
            <a:pPr eaLnBrk="1" hangingPunct="1"/>
            <a:r>
              <a:rPr lang="en-GB">
                <a:latin typeface="Times New Roman" pitchFamily="18" charset="0"/>
              </a:rPr>
              <a:t>HBP 		Hypertension</a:t>
            </a:r>
            <a:endParaRPr lang="en-US">
              <a:latin typeface="Times New Roman" pitchFamily="18" charset="0"/>
            </a:endParaRPr>
          </a:p>
        </p:txBody>
      </p:sp>
      <p:sp>
        <p:nvSpPr>
          <p:cNvPr id="43014" name="Line 6"/>
          <p:cNvSpPr>
            <a:spLocks noChangeShapeType="1"/>
          </p:cNvSpPr>
          <p:nvPr/>
        </p:nvSpPr>
        <p:spPr bwMode="auto">
          <a:xfrm>
            <a:off x="4356100" y="1628775"/>
            <a:ext cx="0" cy="27368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3015" name="Text Box 7"/>
          <p:cNvSpPr txBox="1">
            <a:spLocks noChangeArrowheads="1"/>
          </p:cNvSpPr>
          <p:nvPr/>
        </p:nvSpPr>
        <p:spPr bwMode="auto">
          <a:xfrm>
            <a:off x="4048125" y="1290638"/>
            <a:ext cx="67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b="1">
                <a:latin typeface="Times New Roman" pitchFamily="18" charset="0"/>
              </a:rPr>
              <a:t>QOF</a:t>
            </a:r>
            <a:endParaRPr lang="en-US" b="1">
              <a:latin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GB" smtClean="0"/>
              <a:t>Summary of findings to date</a:t>
            </a:r>
          </a:p>
        </p:txBody>
      </p:sp>
      <p:sp>
        <p:nvSpPr>
          <p:cNvPr id="44035" name="Rectangle 3"/>
          <p:cNvSpPr>
            <a:spLocks noGrp="1" noChangeArrowheads="1"/>
          </p:cNvSpPr>
          <p:nvPr>
            <p:ph type="body" idx="1"/>
          </p:nvPr>
        </p:nvSpPr>
        <p:spPr/>
        <p:txBody>
          <a:bodyPr/>
          <a:lstStyle/>
          <a:p>
            <a:pPr lvl="1" eaLnBrk="1" hangingPunct="1">
              <a:lnSpc>
                <a:spcPct val="90000"/>
              </a:lnSpc>
            </a:pPr>
            <a:r>
              <a:rPr lang="en-GB" sz="2000" smtClean="0"/>
              <a:t>Quality was improving rapidly before the QOF was introduced</a:t>
            </a:r>
          </a:p>
          <a:p>
            <a:pPr lvl="1" eaLnBrk="1" hangingPunct="1">
              <a:lnSpc>
                <a:spcPct val="90000"/>
              </a:lnSpc>
            </a:pPr>
            <a:r>
              <a:rPr lang="en-GB" sz="2000" smtClean="0"/>
              <a:t>The QOF may have led to a further small, but possibly transient, increase in quality</a:t>
            </a:r>
          </a:p>
          <a:p>
            <a:pPr lvl="1" eaLnBrk="1" hangingPunct="1">
              <a:lnSpc>
                <a:spcPct val="90000"/>
              </a:lnSpc>
            </a:pPr>
            <a:r>
              <a:rPr lang="en-GB" sz="2000" smtClean="0"/>
              <a:t>In general, the targets seem to have been set at too low a level</a:t>
            </a:r>
          </a:p>
          <a:p>
            <a:pPr lvl="1" eaLnBrk="1" hangingPunct="1">
              <a:lnSpc>
                <a:spcPct val="90000"/>
              </a:lnSpc>
            </a:pPr>
            <a:r>
              <a:rPr lang="en-GB" sz="2000" smtClean="0"/>
              <a:t>The rewards associated with the QOF appear to have been excessive</a:t>
            </a:r>
          </a:p>
          <a:p>
            <a:pPr lvl="1" eaLnBrk="1" hangingPunct="1">
              <a:lnSpc>
                <a:spcPct val="90000"/>
              </a:lnSpc>
            </a:pPr>
            <a:r>
              <a:rPr lang="en-GB" sz="2000" smtClean="0"/>
              <a:t>Only modest evidence that ‘unmeasured’ quality is suffering relative to measured quality</a:t>
            </a:r>
          </a:p>
          <a:p>
            <a:pPr lvl="1" eaLnBrk="1" hangingPunct="1">
              <a:lnSpc>
                <a:spcPct val="90000"/>
              </a:lnSpc>
            </a:pPr>
            <a:r>
              <a:rPr lang="en-GB" sz="2000" smtClean="0"/>
              <a:t>Evidence of some small amount of  ‘gaming’ to achieve improved scores</a:t>
            </a:r>
          </a:p>
          <a:p>
            <a:pPr lvl="1" eaLnBrk="1" hangingPunct="1">
              <a:lnSpc>
                <a:spcPct val="90000"/>
              </a:lnSpc>
            </a:pPr>
            <a:r>
              <a:rPr lang="en-GB" sz="2000" smtClean="0"/>
              <a:t>Side-benefits of QOF include: </a:t>
            </a:r>
          </a:p>
          <a:p>
            <a:pPr lvl="2" eaLnBrk="1" hangingPunct="1">
              <a:lnSpc>
                <a:spcPct val="90000"/>
              </a:lnSpc>
            </a:pPr>
            <a:r>
              <a:rPr lang="en-GB" sz="1600" smtClean="0"/>
              <a:t>computerization; </a:t>
            </a:r>
          </a:p>
          <a:p>
            <a:pPr lvl="2" eaLnBrk="1" hangingPunct="1">
              <a:lnSpc>
                <a:spcPct val="90000"/>
              </a:lnSpc>
            </a:pPr>
            <a:r>
              <a:rPr lang="en-GB" sz="1600" smtClean="0"/>
              <a:t>better information flow; </a:t>
            </a:r>
          </a:p>
          <a:p>
            <a:pPr lvl="2" eaLnBrk="1" hangingPunct="1">
              <a:lnSpc>
                <a:spcPct val="90000"/>
              </a:lnSpc>
            </a:pPr>
            <a:r>
              <a:rPr lang="en-GB" sz="1600" smtClean="0"/>
              <a:t>more informed patients; </a:t>
            </a:r>
          </a:p>
          <a:p>
            <a:pPr lvl="2" eaLnBrk="1" hangingPunct="1">
              <a:lnSpc>
                <a:spcPct val="90000"/>
              </a:lnSpc>
            </a:pPr>
            <a:r>
              <a:rPr lang="en-GB" sz="1600" smtClean="0"/>
              <a:t>better focus for GPs; </a:t>
            </a:r>
          </a:p>
          <a:p>
            <a:pPr lvl="2" eaLnBrk="1" hangingPunct="1">
              <a:lnSpc>
                <a:spcPct val="90000"/>
              </a:lnSpc>
            </a:pPr>
            <a:r>
              <a:rPr lang="en-GB" sz="1600" smtClean="0"/>
              <a:t>more informed debate on what GPs should do.</a:t>
            </a:r>
          </a:p>
          <a:p>
            <a:pPr lvl="1" eaLnBrk="1" hangingPunct="1">
              <a:lnSpc>
                <a:spcPct val="90000"/>
              </a:lnSpc>
              <a:buFontTx/>
              <a:buNone/>
            </a:pPr>
            <a:endParaRPr lang="en-GB" sz="20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GB" smtClean="0"/>
              <a:t>Structure</a:t>
            </a:r>
          </a:p>
        </p:txBody>
      </p:sp>
      <p:sp>
        <p:nvSpPr>
          <p:cNvPr id="45059" name="Content Placeholder 2"/>
          <p:cNvSpPr>
            <a:spLocks noGrp="1"/>
          </p:cNvSpPr>
          <p:nvPr>
            <p:ph idx="1"/>
          </p:nvPr>
        </p:nvSpPr>
        <p:spPr/>
        <p:txBody>
          <a:bodyPr/>
          <a:lstStyle/>
          <a:p>
            <a:pPr eaLnBrk="1" hangingPunct="1"/>
            <a:r>
              <a:rPr lang="en-GB" smtClean="0"/>
              <a:t>Introduction – sources of finance</a:t>
            </a:r>
          </a:p>
          <a:p>
            <a:pPr eaLnBrk="1" hangingPunct="1"/>
            <a:r>
              <a:rPr lang="en-GB" smtClean="0"/>
              <a:t>Flows of finance in the health system</a:t>
            </a:r>
          </a:p>
          <a:p>
            <a:pPr eaLnBrk="1" hangingPunct="1"/>
            <a:r>
              <a:rPr lang="en-GB" smtClean="0"/>
              <a:t>Paying providers</a:t>
            </a:r>
          </a:p>
          <a:p>
            <a:pPr eaLnBrk="1" hangingPunct="1"/>
            <a:r>
              <a:rPr lang="en-GB" b="1" smtClean="0"/>
              <a:t>Financial protection</a:t>
            </a:r>
          </a:p>
          <a:p>
            <a:pPr eaLnBrk="1" hangingPunct="1"/>
            <a:r>
              <a:rPr lang="en-GB" smtClean="0"/>
              <a:t>‘Universal health coverage’</a:t>
            </a:r>
          </a:p>
          <a:p>
            <a:pPr eaLnBrk="1" hangingPunct="1"/>
            <a:r>
              <a:rPr lang="en-GB" smtClean="0"/>
              <a:t>Development assistance for health</a:t>
            </a:r>
          </a:p>
          <a:p>
            <a:pPr eaLnBrk="1" hangingPunct="1"/>
            <a:r>
              <a:rPr lang="en-GB" smtClean="0"/>
              <a:t>Concluding comments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pPr eaLnBrk="1" hangingPunct="1"/>
            <a:r>
              <a:rPr lang="en-GB" sz="4000" smtClean="0"/>
              <a:t>Categories of health service funding</a:t>
            </a:r>
          </a:p>
        </p:txBody>
      </p:sp>
      <p:sp>
        <p:nvSpPr>
          <p:cNvPr id="9219" name="Content Placeholder 3"/>
          <p:cNvSpPr>
            <a:spLocks noGrp="1"/>
          </p:cNvSpPr>
          <p:nvPr>
            <p:ph idx="1"/>
          </p:nvPr>
        </p:nvSpPr>
        <p:spPr/>
        <p:txBody>
          <a:bodyPr/>
          <a:lstStyle/>
          <a:p>
            <a:pPr eaLnBrk="1" hangingPunct="1"/>
            <a:r>
              <a:rPr lang="en-GB" smtClean="0"/>
              <a:t>User charges</a:t>
            </a:r>
          </a:p>
          <a:p>
            <a:pPr eaLnBrk="1" hangingPunct="1"/>
            <a:r>
              <a:rPr lang="en-GB" smtClean="0"/>
              <a:t>Voluntary health insurance</a:t>
            </a:r>
          </a:p>
          <a:p>
            <a:pPr lvl="1" eaLnBrk="1" hangingPunct="1"/>
            <a:r>
              <a:rPr lang="en-GB" smtClean="0"/>
              <a:t>Payments according to actuarial risk</a:t>
            </a:r>
          </a:p>
          <a:p>
            <a:pPr lvl="1" eaLnBrk="1" hangingPunct="1"/>
            <a:r>
              <a:rPr lang="en-GB" smtClean="0"/>
              <a:t>Reduces </a:t>
            </a:r>
            <a:r>
              <a:rPr lang="en-GB" i="1" smtClean="0"/>
              <a:t>insurance </a:t>
            </a:r>
            <a:r>
              <a:rPr lang="en-GB" smtClean="0"/>
              <a:t>risk only</a:t>
            </a:r>
          </a:p>
          <a:p>
            <a:pPr eaLnBrk="1" hangingPunct="1"/>
            <a:r>
              <a:rPr lang="en-GB" smtClean="0"/>
              <a:t>Social health insurance</a:t>
            </a:r>
          </a:p>
          <a:p>
            <a:pPr lvl="1" eaLnBrk="1" hangingPunct="1"/>
            <a:r>
              <a:rPr lang="en-GB" smtClean="0"/>
              <a:t>Payment according to ability to pay</a:t>
            </a:r>
          </a:p>
          <a:p>
            <a:pPr lvl="1" eaLnBrk="1" hangingPunct="1"/>
            <a:r>
              <a:rPr lang="en-GB" smtClean="0"/>
              <a:t>Reduces insurance </a:t>
            </a:r>
            <a:r>
              <a:rPr lang="en-GB" i="1" smtClean="0"/>
              <a:t>and </a:t>
            </a:r>
            <a:r>
              <a:rPr lang="en-GB" smtClean="0"/>
              <a:t>actuarial risk</a:t>
            </a:r>
          </a:p>
          <a:p>
            <a:pPr eaLnBrk="1" hangingPunct="1"/>
            <a:r>
              <a:rPr lang="en-GB" smtClean="0"/>
              <a:t>External funding</a:t>
            </a:r>
          </a:p>
          <a:p>
            <a:pPr eaLnBrk="1" hangingPunct="1"/>
            <a:endParaRPr lang="en-GB"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Financial protection</a:t>
            </a:r>
          </a:p>
        </p:txBody>
      </p:sp>
      <p:sp>
        <p:nvSpPr>
          <p:cNvPr id="46083" name="Content Placeholder 2"/>
          <p:cNvSpPr>
            <a:spLocks noGrp="1"/>
          </p:cNvSpPr>
          <p:nvPr>
            <p:ph idx="1"/>
          </p:nvPr>
        </p:nvSpPr>
        <p:spPr>
          <a:xfrm>
            <a:off x="457200" y="1600200"/>
            <a:ext cx="8229600" cy="4724400"/>
          </a:xfrm>
        </p:spPr>
        <p:txBody>
          <a:bodyPr/>
          <a:lstStyle/>
          <a:p>
            <a:pPr eaLnBrk="1" hangingPunct="1"/>
            <a:r>
              <a:rPr lang="en-US" smtClean="0"/>
              <a:t>Financial protection (FP): </a:t>
            </a:r>
            <a:r>
              <a:rPr lang="en-US" i="1" smtClean="0"/>
              <a:t>extent to which people are protected from the financial consequences of illness</a:t>
            </a:r>
            <a:endParaRPr lang="en-US" smtClean="0"/>
          </a:p>
          <a:p>
            <a:pPr lvl="1" eaLnBrk="1" hangingPunct="1"/>
            <a:r>
              <a:rPr lang="en-US" smtClean="0"/>
              <a:t>Key objective of health care systems, multidimensional</a:t>
            </a:r>
          </a:p>
          <a:p>
            <a:pPr lvl="1" eaLnBrk="1" hangingPunct="1"/>
            <a:r>
              <a:rPr lang="en-US" smtClean="0"/>
              <a:t>Financial hardship and lack of access to HC due to costs still widespread (World Health Report 2010)</a:t>
            </a:r>
          </a:p>
        </p:txBody>
      </p:sp>
    </p:spTree>
  </p:cSld>
  <p:clrMapOvr>
    <a:masterClrMapping/>
  </p:clrMapOvr>
  <p:transition advTm="24539"/>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GB" smtClean="0"/>
              <a:t>5</a:t>
            </a:r>
            <a:r>
              <a:rPr lang="en-GB" baseline="30000" smtClean="0"/>
              <a:t>th</a:t>
            </a:r>
            <a:r>
              <a:rPr lang="en-GB" smtClean="0"/>
              <a:t> July 1948</a:t>
            </a:r>
          </a:p>
        </p:txBody>
      </p:sp>
      <p:pic>
        <p:nvPicPr>
          <p:cNvPr id="47107" name="Content Placeholder 5" descr="nhs leaflet 1948.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096963" y="1600200"/>
            <a:ext cx="2759075" cy="4525963"/>
          </a:xfrm>
        </p:spPr>
      </p:pic>
      <p:sp>
        <p:nvSpPr>
          <p:cNvPr id="12292" name="Content Placeholder 4"/>
          <p:cNvSpPr>
            <a:spLocks noGrp="1"/>
          </p:cNvSpPr>
          <p:nvPr>
            <p:ph sz="half" idx="2"/>
          </p:nvPr>
        </p:nvSpPr>
        <p:spPr/>
        <p:txBody>
          <a:bodyPr rtlCol="0">
            <a:normAutofit lnSpcReduction="10000"/>
          </a:bodyPr>
          <a:lstStyle/>
          <a:p>
            <a:pPr eaLnBrk="1" fontAlgn="auto" hangingPunct="1">
              <a:spcAft>
                <a:spcPts val="0"/>
              </a:spcAft>
              <a:defRPr/>
            </a:pPr>
            <a:r>
              <a:rPr lang="en-GB" smtClean="0"/>
              <a:t>“...there are no charges, except for a few special items. There are no insurance qualifications. But it is not a ‘charity’. You are all paying for [the NHS], mainly as taxpayers, and it will relieve your money worries in times of illness.”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Grp="1" noChangeArrowheads="1"/>
          </p:cNvSpPr>
          <p:nvPr>
            <p:ph type="sldNum" sz="quarter" idx="12"/>
          </p:nvPr>
        </p:nvSpPr>
        <p:spPr>
          <a:xfrm>
            <a:off x="457200" y="6356350"/>
            <a:ext cx="2133600" cy="365125"/>
          </a:xfrm>
        </p:spPr>
        <p:txBody>
          <a:bodyPr/>
          <a:lstStyle/>
          <a:p>
            <a:pPr algn="l">
              <a:defRPr/>
            </a:pPr>
            <a:fld id="{D5E298E9-035F-4376-B775-596D1B832584}" type="slidenum">
              <a:rPr lang="en-US" smtClean="0"/>
              <a:pPr algn="l">
                <a:defRPr/>
              </a:pPr>
              <a:t>42</a:t>
            </a:fld>
            <a:endParaRPr lang="en-US" smtClean="0"/>
          </a:p>
        </p:txBody>
      </p:sp>
      <p:sp>
        <p:nvSpPr>
          <p:cNvPr id="1028" name="Slide Number Placeholder 5"/>
          <p:cNvSpPr txBox="1">
            <a:spLocks noGrp="1"/>
          </p:cNvSpPr>
          <p:nvPr/>
        </p:nvSpPr>
        <p:spPr bwMode="auto">
          <a:xfrm>
            <a:off x="8534400" y="0"/>
            <a:ext cx="609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201C382-1833-4C95-85DE-AE4B5C48E920}" type="slidenum">
              <a:rPr lang="en-US" sz="1400">
                <a:ea typeface="MS PGothic" pitchFamily="34" charset="-128"/>
              </a:rPr>
              <a:pPr algn="r" eaLnBrk="1" hangingPunct="1"/>
              <a:t>42</a:t>
            </a:fld>
            <a:endParaRPr lang="en-US" sz="1400">
              <a:ea typeface="MS PGothic" pitchFamily="34" charset="-128"/>
            </a:endParaRPr>
          </a:p>
        </p:txBody>
      </p:sp>
      <p:graphicFrame>
        <p:nvGraphicFramePr>
          <p:cNvPr id="1026" name="Object 3"/>
          <p:cNvGraphicFramePr>
            <a:graphicFrameLocks noChangeAspect="1"/>
          </p:cNvGraphicFramePr>
          <p:nvPr>
            <p:ph type="chart" idx="4294967295"/>
          </p:nvPr>
        </p:nvGraphicFramePr>
        <p:xfrm>
          <a:off x="166688" y="1371600"/>
          <a:ext cx="8694737" cy="4483100"/>
        </p:xfrm>
        <a:graphic>
          <a:graphicData uri="http://schemas.openxmlformats.org/presentationml/2006/ole">
            <mc:AlternateContent xmlns:mc="http://schemas.openxmlformats.org/markup-compatibility/2006">
              <mc:Choice xmlns:v="urn:schemas-microsoft-com:vml" Requires="v">
                <p:oleObj spid="_x0000_s1032" name="Chart" r:id="rId3" imgW="7334351" imgH="3781357" progId="MSGraph.Chart.8">
                  <p:embed followColorScheme="full"/>
                </p:oleObj>
              </mc:Choice>
              <mc:Fallback>
                <p:oleObj name="Chart" r:id="rId3" imgW="7334351" imgH="3781357"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88" y="1371600"/>
                        <a:ext cx="8694737"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3"/>
          <p:cNvSpPr>
            <a:spLocks noGrp="1" noChangeArrowheads="1"/>
          </p:cNvSpPr>
          <p:nvPr>
            <p:ph type="title" idx="4294967295"/>
          </p:nvPr>
        </p:nvSpPr>
        <p:spPr>
          <a:xfrm>
            <a:off x="0" y="0"/>
            <a:ext cx="9144000" cy="992188"/>
          </a:xfrm>
        </p:spPr>
        <p:txBody>
          <a:bodyPr/>
          <a:lstStyle/>
          <a:p>
            <a:pPr eaLnBrk="1" hangingPunct="1"/>
            <a:r>
              <a:rPr lang="en-US" sz="2400" smtClean="0">
                <a:latin typeface="Arial" pitchFamily="34" charset="0"/>
              </a:rPr>
              <a:t>Serious Problems Paying or Unable to Pay </a:t>
            </a:r>
            <a:br>
              <a:rPr lang="en-US" sz="2400" smtClean="0">
                <a:latin typeface="Arial" pitchFamily="34" charset="0"/>
              </a:rPr>
            </a:br>
            <a:r>
              <a:rPr lang="en-US" sz="2400" smtClean="0">
                <a:latin typeface="Arial" pitchFamily="34" charset="0"/>
              </a:rPr>
              <a:t>Medical Bills in the Past Year</a:t>
            </a:r>
          </a:p>
        </p:txBody>
      </p:sp>
      <p:sp>
        <p:nvSpPr>
          <p:cNvPr id="1030" name="Text Box 4"/>
          <p:cNvSpPr txBox="1">
            <a:spLocks noChangeArrowheads="1"/>
          </p:cNvSpPr>
          <p:nvPr/>
        </p:nvSpPr>
        <p:spPr bwMode="auto">
          <a:xfrm>
            <a:off x="152400" y="137160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b="1">
                <a:ea typeface="MS PGothic" pitchFamily="34" charset="-128"/>
              </a:rPr>
              <a:t>Percent</a:t>
            </a:r>
          </a:p>
        </p:txBody>
      </p:sp>
      <p:sp>
        <p:nvSpPr>
          <p:cNvPr id="1031" name="Rectangle 7"/>
          <p:cNvSpPr>
            <a:spLocks noChangeArrowheads="1"/>
          </p:cNvSpPr>
          <p:nvPr/>
        </p:nvSpPr>
        <p:spPr bwMode="auto">
          <a:xfrm>
            <a:off x="44450" y="6507163"/>
            <a:ext cx="6397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a:ea typeface="MS PGothic" pitchFamily="34" charset="-128"/>
              </a:rPr>
              <a:t>Source: 2010 Commonwealth Fund International Health Policy Survey in Eleven Countries.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xfrm>
            <a:off x="457200" y="6356350"/>
            <a:ext cx="2133600" cy="365125"/>
          </a:xfrm>
        </p:spPr>
        <p:txBody>
          <a:bodyPr/>
          <a:lstStyle/>
          <a:p>
            <a:pPr algn="l">
              <a:defRPr/>
            </a:pPr>
            <a:fld id="{D9A2E154-5764-4390-943D-71DB40B1E9D9}" type="slidenum">
              <a:rPr lang="en-US"/>
              <a:pPr algn="l">
                <a:defRPr/>
              </a:pPr>
              <a:t>43</a:t>
            </a:fld>
            <a:endParaRPr lang="en-US"/>
          </a:p>
        </p:txBody>
      </p:sp>
      <p:sp>
        <p:nvSpPr>
          <p:cNvPr id="2052" name="Slide Number Placeholder 5"/>
          <p:cNvSpPr txBox="1">
            <a:spLocks noGrp="1"/>
          </p:cNvSpPr>
          <p:nvPr/>
        </p:nvSpPr>
        <p:spPr bwMode="auto">
          <a:xfrm>
            <a:off x="8534400" y="0"/>
            <a:ext cx="609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AB7EEFC-5DB1-4A04-9B07-D9A93D530275}" type="slidenum">
              <a:rPr lang="en-US" sz="1400">
                <a:ea typeface="MS PGothic" pitchFamily="34" charset="-128"/>
              </a:rPr>
              <a:pPr algn="r" eaLnBrk="1" hangingPunct="1"/>
              <a:t>43</a:t>
            </a:fld>
            <a:endParaRPr lang="en-US" sz="1400">
              <a:ea typeface="MS PGothic" pitchFamily="34" charset="-128"/>
            </a:endParaRPr>
          </a:p>
        </p:txBody>
      </p:sp>
      <p:graphicFrame>
        <p:nvGraphicFramePr>
          <p:cNvPr id="2050" name="Object 2"/>
          <p:cNvGraphicFramePr>
            <a:graphicFrameLocks noChangeAspect="1"/>
          </p:cNvGraphicFramePr>
          <p:nvPr/>
        </p:nvGraphicFramePr>
        <p:xfrm>
          <a:off x="152400" y="762000"/>
          <a:ext cx="8712200" cy="4838700"/>
        </p:xfrm>
        <a:graphic>
          <a:graphicData uri="http://schemas.openxmlformats.org/presentationml/2006/ole">
            <mc:AlternateContent xmlns:mc="http://schemas.openxmlformats.org/markup-compatibility/2006">
              <mc:Choice xmlns:v="urn:schemas-microsoft-com:vml" Requires="v">
                <p:oleObj spid="_x0000_s2061" name="Chart" r:id="rId3" imgW="7343792" imgH="4076700" progId="MSGraph.Chart.8">
                  <p:embed followColorScheme="full"/>
                </p:oleObj>
              </mc:Choice>
              <mc:Fallback>
                <p:oleObj name="Chart" r:id="rId3" imgW="7343792" imgH="4076700"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0"/>
                        <a:ext cx="8712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Rectangle 6"/>
          <p:cNvSpPr>
            <a:spLocks noGrp="1" noChangeArrowheads="1"/>
          </p:cNvSpPr>
          <p:nvPr>
            <p:ph type="title" idx="4294967295"/>
          </p:nvPr>
        </p:nvSpPr>
        <p:spPr>
          <a:xfrm>
            <a:off x="0" y="69850"/>
            <a:ext cx="9144000" cy="992188"/>
          </a:xfrm>
        </p:spPr>
        <p:txBody>
          <a:bodyPr/>
          <a:lstStyle/>
          <a:p>
            <a:pPr eaLnBrk="1" hangingPunct="1"/>
            <a:r>
              <a:rPr lang="en-US" sz="2400" smtClean="0"/>
              <a:t>Serious Problems Paying or Unable to Pay </a:t>
            </a:r>
            <a:br>
              <a:rPr lang="en-US" sz="2400" smtClean="0"/>
            </a:br>
            <a:r>
              <a:rPr lang="en-US" sz="2400" smtClean="0"/>
              <a:t>Medical Bills in the Past Year, by Income</a:t>
            </a:r>
          </a:p>
        </p:txBody>
      </p:sp>
      <p:sp>
        <p:nvSpPr>
          <p:cNvPr id="2054" name="Rectangle 8"/>
          <p:cNvSpPr>
            <a:spLocks noChangeArrowheads="1"/>
          </p:cNvSpPr>
          <p:nvPr/>
        </p:nvSpPr>
        <p:spPr bwMode="auto">
          <a:xfrm>
            <a:off x="44450" y="6507163"/>
            <a:ext cx="6397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a:ea typeface="MS PGothic" pitchFamily="34" charset="-128"/>
              </a:rPr>
              <a:t>Source: 2010 Commonwealth Fund International Health Policy Survey in Eleven Countries.</a:t>
            </a:r>
          </a:p>
        </p:txBody>
      </p:sp>
      <p:sp>
        <p:nvSpPr>
          <p:cNvPr id="2055" name="Text Box 10"/>
          <p:cNvSpPr txBox="1">
            <a:spLocks noChangeArrowheads="1"/>
          </p:cNvSpPr>
          <p:nvPr/>
        </p:nvSpPr>
        <p:spPr bwMode="auto">
          <a:xfrm>
            <a:off x="109538" y="1143000"/>
            <a:ext cx="2024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b="1">
                <a:ea typeface="MS PGothic" pitchFamily="34" charset="-128"/>
              </a:rPr>
              <a:t>(Adjusted) percent</a:t>
            </a:r>
          </a:p>
        </p:txBody>
      </p:sp>
      <p:sp>
        <p:nvSpPr>
          <p:cNvPr id="2056" name="Text Box 11"/>
          <p:cNvSpPr txBox="1">
            <a:spLocks noChangeArrowheads="1"/>
          </p:cNvSpPr>
          <p:nvPr/>
        </p:nvSpPr>
        <p:spPr bwMode="auto">
          <a:xfrm>
            <a:off x="44450" y="5791200"/>
            <a:ext cx="75438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pPr>
            <a:r>
              <a:rPr lang="en-US" sz="1200">
                <a:ea typeface="MS PGothic" pitchFamily="34" charset="-128"/>
              </a:rPr>
              <a:t>Note: Percentages adjusted based on logistic regression to control for health status, age, and—in the U.S.—insurance status.</a:t>
            </a:r>
          </a:p>
          <a:p>
            <a:pPr eaLnBrk="1" hangingPunct="1">
              <a:spcBef>
                <a:spcPct val="30000"/>
              </a:spcBef>
            </a:pPr>
            <a:r>
              <a:rPr lang="en-US" sz="1200">
                <a:ea typeface="MS PGothic" pitchFamily="34" charset="-128"/>
              </a:rPr>
              <a:t>* Indicates significant within-country differences with below-average income (p &lt; 0.05).</a:t>
            </a:r>
          </a:p>
        </p:txBody>
      </p:sp>
      <p:sp>
        <p:nvSpPr>
          <p:cNvPr id="2057" name="Text Box 7"/>
          <p:cNvSpPr txBox="1">
            <a:spLocks noChangeArrowheads="1"/>
          </p:cNvSpPr>
          <p:nvPr/>
        </p:nvSpPr>
        <p:spPr bwMode="auto">
          <a:xfrm>
            <a:off x="8077200" y="6121400"/>
            <a:ext cx="10953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700" b="1"/>
              <a:t>THE COMMONWEALTH</a:t>
            </a:r>
          </a:p>
          <a:p>
            <a:pPr algn="ctr" eaLnBrk="1" hangingPunct="1"/>
            <a:r>
              <a:rPr lang="en-US" sz="700" b="1"/>
              <a:t> FUND</a:t>
            </a:r>
          </a:p>
        </p:txBody>
      </p:sp>
      <p:grpSp>
        <p:nvGrpSpPr>
          <p:cNvPr id="2058" name="Group 5"/>
          <p:cNvGrpSpPr>
            <a:grpSpLocks/>
          </p:cNvGrpSpPr>
          <p:nvPr/>
        </p:nvGrpSpPr>
        <p:grpSpPr bwMode="auto">
          <a:xfrm>
            <a:off x="8077200" y="5867400"/>
            <a:ext cx="1095375" cy="912813"/>
            <a:chOff x="5058" y="3695"/>
            <a:chExt cx="720" cy="576"/>
          </a:xfrm>
        </p:grpSpPr>
        <p:sp>
          <p:nvSpPr>
            <p:cNvPr id="2059" name="Oval 6"/>
            <p:cNvSpPr>
              <a:spLocks noChangeArrowheads="1"/>
            </p:cNvSpPr>
            <p:nvPr/>
          </p:nvSpPr>
          <p:spPr bwMode="auto">
            <a:xfrm>
              <a:off x="5128" y="3695"/>
              <a:ext cx="576" cy="576"/>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60" name="Text Box 7"/>
            <p:cNvSpPr txBox="1">
              <a:spLocks noChangeArrowheads="1"/>
            </p:cNvSpPr>
            <p:nvPr/>
          </p:nvSpPr>
          <p:spPr bwMode="auto">
            <a:xfrm>
              <a:off x="5058" y="3855"/>
              <a:ext cx="72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700" b="1"/>
                <a:t>THE COMMONWEALTH</a:t>
              </a:r>
            </a:p>
            <a:p>
              <a:pPr algn="ctr" eaLnBrk="1" hangingPunct="1"/>
              <a:r>
                <a:rPr lang="en-US" sz="700" b="1"/>
                <a:t> FUND</a:t>
              </a: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sldNum" sz="quarter" idx="12"/>
          </p:nvPr>
        </p:nvSpPr>
        <p:spPr>
          <a:xfrm>
            <a:off x="457200" y="6356350"/>
            <a:ext cx="2133600" cy="365125"/>
          </a:xfrm>
        </p:spPr>
        <p:txBody>
          <a:bodyPr/>
          <a:lstStyle/>
          <a:p>
            <a:pPr algn="l">
              <a:defRPr/>
            </a:pPr>
            <a:fld id="{0C84A150-5C26-4BB1-9401-9251C9EE86B4}" type="slidenum">
              <a:rPr lang="en-US" smtClean="0"/>
              <a:pPr algn="l">
                <a:defRPr/>
              </a:pPr>
              <a:t>44</a:t>
            </a:fld>
            <a:endParaRPr lang="en-US" smtClean="0"/>
          </a:p>
        </p:txBody>
      </p:sp>
      <p:sp>
        <p:nvSpPr>
          <p:cNvPr id="48131" name="Slide Number Placeholder 5"/>
          <p:cNvSpPr txBox="1">
            <a:spLocks noGrp="1"/>
          </p:cNvSpPr>
          <p:nvPr/>
        </p:nvSpPr>
        <p:spPr bwMode="auto">
          <a:xfrm>
            <a:off x="8534400" y="0"/>
            <a:ext cx="609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4F41483-90BE-4F87-9FC6-A51BD2E1DC47}" type="slidenum">
              <a:rPr lang="en-US" sz="1400">
                <a:ea typeface="MS PGothic" pitchFamily="34" charset="-128"/>
              </a:rPr>
              <a:pPr algn="r" eaLnBrk="1" hangingPunct="1"/>
              <a:t>44</a:t>
            </a:fld>
            <a:endParaRPr lang="en-US" sz="1400">
              <a:ea typeface="MS PGothic" pitchFamily="34" charset="-128"/>
            </a:endParaRPr>
          </a:p>
        </p:txBody>
      </p:sp>
      <p:sp>
        <p:nvSpPr>
          <p:cNvPr id="48132" name="Rectangle 2"/>
          <p:cNvSpPr>
            <a:spLocks noGrp="1" noChangeArrowheads="1"/>
          </p:cNvSpPr>
          <p:nvPr>
            <p:ph type="title" idx="4294967295"/>
          </p:nvPr>
        </p:nvSpPr>
        <p:spPr>
          <a:xfrm>
            <a:off x="0" y="0"/>
            <a:ext cx="9144000" cy="996950"/>
          </a:xfrm>
        </p:spPr>
        <p:txBody>
          <a:bodyPr/>
          <a:lstStyle/>
          <a:p>
            <a:pPr eaLnBrk="1" hangingPunct="1"/>
            <a:r>
              <a:rPr lang="en-US" sz="2400" smtClean="0">
                <a:latin typeface="Arial" pitchFamily="34" charset="0"/>
              </a:rPr>
              <a:t>Cost-Related Access Problems </a:t>
            </a:r>
            <a:br>
              <a:rPr lang="en-US" sz="2400" smtClean="0">
                <a:latin typeface="Arial" pitchFamily="34" charset="0"/>
              </a:rPr>
            </a:br>
            <a:r>
              <a:rPr lang="en-US" sz="2400" smtClean="0">
                <a:latin typeface="Arial" pitchFamily="34" charset="0"/>
              </a:rPr>
              <a:t>in the Past Year</a:t>
            </a:r>
          </a:p>
        </p:txBody>
      </p:sp>
      <p:graphicFrame>
        <p:nvGraphicFramePr>
          <p:cNvPr id="397397" name="Group 85"/>
          <p:cNvGraphicFramePr>
            <a:graphicFrameLocks noGrp="1"/>
          </p:cNvGraphicFramePr>
          <p:nvPr/>
        </p:nvGraphicFramePr>
        <p:xfrm>
          <a:off x="0" y="1000125"/>
          <a:ext cx="9144000" cy="4794775"/>
        </p:xfrm>
        <a:graphic>
          <a:graphicData uri="http://schemas.openxmlformats.org/drawingml/2006/table">
            <a:tbl>
              <a:tblPr/>
              <a:tblGrid>
                <a:gridCol w="2009775"/>
                <a:gridCol w="649288"/>
                <a:gridCol w="649287"/>
                <a:gridCol w="647700"/>
                <a:gridCol w="647700"/>
                <a:gridCol w="730250"/>
                <a:gridCol w="568325"/>
                <a:gridCol w="647700"/>
                <a:gridCol w="649288"/>
                <a:gridCol w="661987"/>
                <a:gridCol w="635000"/>
                <a:gridCol w="647700"/>
              </a:tblGrid>
              <a:tr h="466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Percent </a:t>
                      </a:r>
                    </a:p>
                  </a:txBody>
                  <a:tcPr marT="45714" marB="4571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AUS</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CAN</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FR</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GER</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NETH</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NZ</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NOR</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SWE</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SWIZ</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UK</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latin typeface="Arial" charset="0"/>
                        </a:rPr>
                        <a:t>US</a:t>
                      </a:r>
                    </a:p>
                  </a:txBody>
                  <a:tcPr marT="45714" marB="4571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7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Did not fill prescription or skipped doses</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12</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10</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7</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6</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3</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7</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6</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7</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4</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2</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21</a:t>
                      </a:r>
                    </a:p>
                  </a:txBody>
                  <a:tcPr marT="45714" marB="4571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4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Had a medical problem but did not visit doctor </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13</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4</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6</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16</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2</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9</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6</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5</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6</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2</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22</a:t>
                      </a:r>
                    </a:p>
                  </a:txBody>
                  <a:tcPr marT="45714" marB="4571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7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Skipped test, treatment, or follow-up</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14</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5</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6</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10</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3</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8</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5</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4</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4</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3</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22</a:t>
                      </a:r>
                    </a:p>
                  </a:txBody>
                  <a:tcPr marT="45714" marB="4571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7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a:ln>
                            <a:noFill/>
                          </a:ln>
                          <a:solidFill>
                            <a:schemeClr val="tx1"/>
                          </a:solidFill>
                          <a:effectLst/>
                          <a:latin typeface="Arial" charset="0"/>
                        </a:rPr>
                        <a:t>Yes to at least one of the above</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22</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15</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13</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25</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6</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14</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11</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10</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10</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5</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33</a:t>
                      </a:r>
                    </a:p>
                  </a:txBody>
                  <a:tcPr marT="45714" marB="4571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213" name="Rectangle 83"/>
          <p:cNvSpPr>
            <a:spLocks noChangeArrowheads="1"/>
          </p:cNvSpPr>
          <p:nvPr/>
        </p:nvSpPr>
        <p:spPr bwMode="auto">
          <a:xfrm>
            <a:off x="44450" y="6507163"/>
            <a:ext cx="6397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a:ea typeface="MS PGothic" pitchFamily="34" charset="-128"/>
              </a:rPr>
              <a:t>Source: 2010 Commonwealth Fund International Health Policy Survey in Eleven Countries.</a:t>
            </a:r>
          </a:p>
        </p:txBody>
      </p:sp>
      <p:sp>
        <p:nvSpPr>
          <p:cNvPr id="48214" name="Text Box 7"/>
          <p:cNvSpPr txBox="1">
            <a:spLocks noChangeArrowheads="1"/>
          </p:cNvSpPr>
          <p:nvPr/>
        </p:nvSpPr>
        <p:spPr bwMode="auto">
          <a:xfrm>
            <a:off x="8085138" y="6154738"/>
            <a:ext cx="10953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700" b="1">
                <a:latin typeface="Calibri" pitchFamily="34" charset="0"/>
              </a:rPr>
              <a:t>THE COMMONWEALTH</a:t>
            </a:r>
          </a:p>
          <a:p>
            <a:pPr algn="ctr" eaLnBrk="1" hangingPunct="1"/>
            <a:r>
              <a:rPr lang="en-US" sz="700" b="1">
                <a:latin typeface="Calibri" pitchFamily="34" charset="0"/>
              </a:rPr>
              <a:t> FUND</a:t>
            </a:r>
          </a:p>
        </p:txBody>
      </p:sp>
      <p:sp>
        <p:nvSpPr>
          <p:cNvPr id="48215" name="Oval 6"/>
          <p:cNvSpPr>
            <a:spLocks noChangeArrowheads="1"/>
          </p:cNvSpPr>
          <p:nvPr/>
        </p:nvSpPr>
        <p:spPr bwMode="auto">
          <a:xfrm>
            <a:off x="8191500" y="5900738"/>
            <a:ext cx="876300" cy="91281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12"/>
          </p:nvPr>
        </p:nvSpPr>
        <p:spPr>
          <a:xfrm>
            <a:off x="457200" y="6356350"/>
            <a:ext cx="2133600" cy="365125"/>
          </a:xfrm>
        </p:spPr>
        <p:txBody>
          <a:bodyPr/>
          <a:lstStyle/>
          <a:p>
            <a:pPr algn="l">
              <a:defRPr/>
            </a:pPr>
            <a:fld id="{D86EC1F0-6032-4298-BCB9-A5B8BE6D9BEF}" type="slidenum">
              <a:rPr lang="en-US"/>
              <a:pPr algn="l">
                <a:defRPr/>
              </a:pPr>
              <a:t>45</a:t>
            </a:fld>
            <a:endParaRPr lang="en-US"/>
          </a:p>
        </p:txBody>
      </p:sp>
      <p:sp>
        <p:nvSpPr>
          <p:cNvPr id="3076" name="Slide Number Placeholder 5"/>
          <p:cNvSpPr txBox="1">
            <a:spLocks noGrp="1"/>
          </p:cNvSpPr>
          <p:nvPr/>
        </p:nvSpPr>
        <p:spPr bwMode="auto">
          <a:xfrm>
            <a:off x="8534400" y="0"/>
            <a:ext cx="609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132493A-0521-44B6-B166-C77BB519E009}" type="slidenum">
              <a:rPr lang="en-US" sz="1400">
                <a:ea typeface="MS PGothic" pitchFamily="34" charset="-128"/>
              </a:rPr>
              <a:pPr algn="r" eaLnBrk="1" hangingPunct="1"/>
              <a:t>45</a:t>
            </a:fld>
            <a:endParaRPr lang="en-US" sz="1400">
              <a:ea typeface="MS PGothic" pitchFamily="34" charset="-128"/>
            </a:endParaRPr>
          </a:p>
        </p:txBody>
      </p:sp>
      <p:graphicFrame>
        <p:nvGraphicFramePr>
          <p:cNvPr id="3074" name="Object 2"/>
          <p:cNvGraphicFramePr>
            <a:graphicFrameLocks noChangeAspect="1"/>
          </p:cNvGraphicFramePr>
          <p:nvPr>
            <p:ph type="chart" idx="4294967295"/>
          </p:nvPr>
        </p:nvGraphicFramePr>
        <p:xfrm>
          <a:off x="182563" y="1447800"/>
          <a:ext cx="8661400" cy="4483100"/>
        </p:xfrm>
        <a:graphic>
          <a:graphicData uri="http://schemas.openxmlformats.org/presentationml/2006/ole">
            <mc:AlternateContent xmlns:mc="http://schemas.openxmlformats.org/markup-compatibility/2006">
              <mc:Choice xmlns:v="urn:schemas-microsoft-com:vml" Requires="v">
                <p:oleObj spid="_x0000_s3084" name="Chart" r:id="rId3" imgW="7324641" imgH="3791085" progId="MSGraph.Chart.8">
                  <p:embed followColorScheme="full"/>
                </p:oleObj>
              </mc:Choice>
              <mc:Fallback>
                <p:oleObj name="Chart" r:id="rId3" imgW="7324641" imgH="3791085"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63" y="1447800"/>
                        <a:ext cx="8661400"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Rectangle 3"/>
          <p:cNvSpPr>
            <a:spLocks noGrp="1" noChangeArrowheads="1"/>
          </p:cNvSpPr>
          <p:nvPr>
            <p:ph type="title" idx="4294967295"/>
          </p:nvPr>
        </p:nvSpPr>
        <p:spPr>
          <a:xfrm>
            <a:off x="0" y="0"/>
            <a:ext cx="9144000" cy="992188"/>
          </a:xfrm>
        </p:spPr>
        <p:txBody>
          <a:bodyPr/>
          <a:lstStyle/>
          <a:p>
            <a:pPr eaLnBrk="1" hangingPunct="1"/>
            <a:r>
              <a:rPr lang="en-US" sz="2400" smtClean="0"/>
              <a:t>Confident Will Be Able to Afford Needed Care</a:t>
            </a:r>
          </a:p>
        </p:txBody>
      </p:sp>
      <p:sp>
        <p:nvSpPr>
          <p:cNvPr id="3078" name="Text Box 5"/>
          <p:cNvSpPr txBox="1">
            <a:spLocks noChangeArrowheads="1"/>
          </p:cNvSpPr>
          <p:nvPr/>
        </p:nvSpPr>
        <p:spPr bwMode="auto">
          <a:xfrm>
            <a:off x="228600" y="1143000"/>
            <a:ext cx="7696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b="1">
                <a:ea typeface="MS PGothic" pitchFamily="34" charset="-128"/>
              </a:rPr>
              <a:t>Percent responded, if they became seriously ill, </a:t>
            </a:r>
            <a:r>
              <a:rPr lang="en-US" sz="1600" b="1" i="1">
                <a:ea typeface="MS PGothic" pitchFamily="34" charset="-128"/>
              </a:rPr>
              <a:t>confident/very confident</a:t>
            </a:r>
            <a:r>
              <a:rPr lang="en-US" sz="1600" b="1">
                <a:ea typeface="MS PGothic" pitchFamily="34" charset="-128"/>
              </a:rPr>
              <a:t> they would be able to afford the care they needed</a:t>
            </a:r>
          </a:p>
        </p:txBody>
      </p:sp>
      <p:sp>
        <p:nvSpPr>
          <p:cNvPr id="3079" name="Rectangle 7"/>
          <p:cNvSpPr>
            <a:spLocks noChangeArrowheads="1"/>
          </p:cNvSpPr>
          <p:nvPr/>
        </p:nvSpPr>
        <p:spPr bwMode="auto">
          <a:xfrm>
            <a:off x="44450" y="6507163"/>
            <a:ext cx="6397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a:ea typeface="MS PGothic" pitchFamily="34" charset="-128"/>
              </a:rPr>
              <a:t>Source: 2010 Commonwealth Fund International Health Policy Survey in Eleven Countries.</a:t>
            </a:r>
          </a:p>
        </p:txBody>
      </p:sp>
      <p:sp>
        <p:nvSpPr>
          <p:cNvPr id="3080" name="Text Box 7"/>
          <p:cNvSpPr txBox="1">
            <a:spLocks noChangeArrowheads="1"/>
          </p:cNvSpPr>
          <p:nvPr/>
        </p:nvSpPr>
        <p:spPr bwMode="auto">
          <a:xfrm>
            <a:off x="8077200" y="6121400"/>
            <a:ext cx="10953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700" b="1"/>
              <a:t>THE COMMONWEALTH</a:t>
            </a:r>
          </a:p>
          <a:p>
            <a:pPr algn="ctr" eaLnBrk="1" hangingPunct="1"/>
            <a:r>
              <a:rPr lang="en-US" sz="700" b="1"/>
              <a:t> FUND</a:t>
            </a:r>
          </a:p>
        </p:txBody>
      </p:sp>
      <p:grpSp>
        <p:nvGrpSpPr>
          <p:cNvPr id="3081" name="Group 5"/>
          <p:cNvGrpSpPr>
            <a:grpSpLocks/>
          </p:cNvGrpSpPr>
          <p:nvPr/>
        </p:nvGrpSpPr>
        <p:grpSpPr bwMode="auto">
          <a:xfrm>
            <a:off x="8077200" y="5867400"/>
            <a:ext cx="1095375" cy="912813"/>
            <a:chOff x="5058" y="3695"/>
            <a:chExt cx="720" cy="576"/>
          </a:xfrm>
        </p:grpSpPr>
        <p:sp>
          <p:nvSpPr>
            <p:cNvPr id="3082" name="Oval 6"/>
            <p:cNvSpPr>
              <a:spLocks noChangeArrowheads="1"/>
            </p:cNvSpPr>
            <p:nvPr/>
          </p:nvSpPr>
          <p:spPr bwMode="auto">
            <a:xfrm>
              <a:off x="5128" y="3695"/>
              <a:ext cx="576" cy="576"/>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83" name="Text Box 7"/>
            <p:cNvSpPr txBox="1">
              <a:spLocks noChangeArrowheads="1"/>
            </p:cNvSpPr>
            <p:nvPr/>
          </p:nvSpPr>
          <p:spPr bwMode="auto">
            <a:xfrm>
              <a:off x="5058" y="3855"/>
              <a:ext cx="72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700" b="1"/>
                <a:t>THE COMMONWEALTH</a:t>
              </a:r>
            </a:p>
            <a:p>
              <a:pPr algn="ctr" eaLnBrk="1" hangingPunct="1"/>
              <a:r>
                <a:rPr lang="en-US" sz="700" b="1"/>
                <a:t> FUND</a:t>
              </a: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GB" smtClean="0"/>
              <a:t>Commonwealth Fund Survey 2010</a:t>
            </a:r>
          </a:p>
        </p:txBody>
      </p:sp>
      <p:pic>
        <p:nvPicPr>
          <p:cNvPr id="491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11213" y="1196975"/>
            <a:ext cx="7577137" cy="5699125"/>
          </a:xfr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latin typeface="Arial" charset="0"/>
                <a:cs typeface="Arial" charset="0"/>
              </a:rPr>
              <a:t>Overall Views of Health Care System, 2010</a:t>
            </a:r>
          </a:p>
        </p:txBody>
      </p:sp>
      <p:sp>
        <p:nvSpPr>
          <p:cNvPr id="50179" name="Slide Number Placeholder 5"/>
          <p:cNvSpPr txBox="1">
            <a:spLocks noGrp="1"/>
          </p:cNvSpPr>
          <p:nvPr/>
        </p:nvSpPr>
        <p:spPr bwMode="auto">
          <a:xfrm>
            <a:off x="8534400" y="0"/>
            <a:ext cx="609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39718A9-5318-4157-B2B7-8F7BF854298F}" type="slidenum">
              <a:rPr lang="en-US" sz="1400">
                <a:latin typeface="Calibri" pitchFamily="34" charset="0"/>
                <a:ea typeface="MS PGothic" pitchFamily="34" charset="-128"/>
              </a:rPr>
              <a:pPr algn="r" eaLnBrk="1" hangingPunct="1"/>
              <a:t>47</a:t>
            </a:fld>
            <a:endParaRPr lang="en-US" sz="1400">
              <a:latin typeface="Calibri" pitchFamily="34" charset="0"/>
              <a:ea typeface="MS PGothic" pitchFamily="34" charset="-128"/>
            </a:endParaRPr>
          </a:p>
        </p:txBody>
      </p:sp>
      <p:graphicFrame>
        <p:nvGraphicFramePr>
          <p:cNvPr id="422915" name="Group 3"/>
          <p:cNvGraphicFramePr>
            <a:graphicFrameLocks noGrp="1"/>
          </p:cNvGraphicFramePr>
          <p:nvPr/>
        </p:nvGraphicFramePr>
        <p:xfrm>
          <a:off x="0" y="1993900"/>
          <a:ext cx="9144000" cy="3306940"/>
        </p:xfrm>
        <a:graphic>
          <a:graphicData uri="http://schemas.openxmlformats.org/drawingml/2006/table">
            <a:tbl>
              <a:tblPr/>
              <a:tblGrid>
                <a:gridCol w="2009775"/>
                <a:gridCol w="649288"/>
                <a:gridCol w="649287"/>
                <a:gridCol w="647700"/>
                <a:gridCol w="647700"/>
                <a:gridCol w="647700"/>
                <a:gridCol w="650875"/>
                <a:gridCol w="647700"/>
                <a:gridCol w="649288"/>
                <a:gridCol w="661987"/>
                <a:gridCol w="635000"/>
                <a:gridCol w="647700"/>
              </a:tblGrid>
              <a:tr h="4666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Percent </a:t>
                      </a:r>
                    </a:p>
                  </a:txBody>
                  <a:tcPr marT="45716" marB="4571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a:ln>
                            <a:noFill/>
                          </a:ln>
                          <a:solidFill>
                            <a:schemeClr val="tx1"/>
                          </a:solidFill>
                          <a:effectLst/>
                          <a:latin typeface="Arial" charset="0"/>
                        </a:rPr>
                        <a:t>AUS</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a:ln>
                            <a:noFill/>
                          </a:ln>
                          <a:solidFill>
                            <a:schemeClr val="tx1"/>
                          </a:solidFill>
                          <a:effectLst/>
                          <a:latin typeface="Arial" charset="0"/>
                        </a:rPr>
                        <a:t>CAN</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a:ln>
                            <a:noFill/>
                          </a:ln>
                          <a:solidFill>
                            <a:schemeClr val="tx1"/>
                          </a:solidFill>
                          <a:effectLst/>
                          <a:latin typeface="Arial" charset="0"/>
                        </a:rPr>
                        <a:t>FR</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Arial" charset="0"/>
                        </a:rPr>
                        <a:t>GER</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Arial" charset="0"/>
                        </a:rPr>
                        <a:t>NETH</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a:ln>
                            <a:noFill/>
                          </a:ln>
                          <a:solidFill>
                            <a:schemeClr val="tx1"/>
                          </a:solidFill>
                          <a:effectLst/>
                          <a:latin typeface="Arial" charset="0"/>
                        </a:rPr>
                        <a:t>NZ</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a:ln>
                            <a:noFill/>
                          </a:ln>
                          <a:solidFill>
                            <a:schemeClr val="tx1"/>
                          </a:solidFill>
                          <a:effectLst/>
                          <a:latin typeface="Arial" charset="0"/>
                        </a:rPr>
                        <a:t>NOR</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Arial" charset="0"/>
                        </a:rPr>
                        <a:t>SWE</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Arial" charset="0"/>
                        </a:rPr>
                        <a:t>SWIZ</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Arial" charset="0"/>
                        </a:rPr>
                        <a:t>UK</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Arial" charset="0"/>
                        </a:rPr>
                        <a:t>US</a:t>
                      </a:r>
                    </a:p>
                  </a:txBody>
                  <a:tcPr marT="45716" marB="45716"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7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Only minor changes needed</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24</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38</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42</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38</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51</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37</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40</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44</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46</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62</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29</a:t>
                      </a:r>
                    </a:p>
                  </a:txBody>
                  <a:tcPr marT="45716" marB="45716"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7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Fundamental changes needed</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55</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51</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47</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48</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41</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51</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46</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45</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44</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34</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41</a:t>
                      </a:r>
                    </a:p>
                  </a:txBody>
                  <a:tcPr marT="45716" marB="45716"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85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Rebuild completely</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20</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10</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11</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14</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7</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11</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12</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8</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8</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3</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27</a:t>
                      </a:r>
                    </a:p>
                  </a:txBody>
                  <a:tcPr marT="45716" marB="45716"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50247" name="Group 5"/>
          <p:cNvGrpSpPr>
            <a:grpSpLocks/>
          </p:cNvGrpSpPr>
          <p:nvPr/>
        </p:nvGrpSpPr>
        <p:grpSpPr bwMode="auto">
          <a:xfrm>
            <a:off x="8077200" y="5684838"/>
            <a:ext cx="1095375" cy="912812"/>
            <a:chOff x="5058" y="3695"/>
            <a:chExt cx="720" cy="576"/>
          </a:xfrm>
        </p:grpSpPr>
        <p:sp>
          <p:nvSpPr>
            <p:cNvPr id="50249" name="Oval 6"/>
            <p:cNvSpPr>
              <a:spLocks noChangeArrowheads="1"/>
            </p:cNvSpPr>
            <p:nvPr/>
          </p:nvSpPr>
          <p:spPr bwMode="auto">
            <a:xfrm>
              <a:off x="5128" y="3695"/>
              <a:ext cx="576" cy="576"/>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50250" name="Text Box 7"/>
            <p:cNvSpPr txBox="1">
              <a:spLocks noChangeArrowheads="1"/>
            </p:cNvSpPr>
            <p:nvPr/>
          </p:nvSpPr>
          <p:spPr bwMode="auto">
            <a:xfrm>
              <a:off x="5058" y="3855"/>
              <a:ext cx="72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700" b="1">
                  <a:latin typeface="Calibri" pitchFamily="34" charset="0"/>
                </a:rPr>
                <a:t>THE COMMONWEALTH</a:t>
              </a:r>
            </a:p>
            <a:p>
              <a:pPr algn="ctr" eaLnBrk="1" hangingPunct="1"/>
              <a:r>
                <a:rPr lang="en-US" sz="700" b="1">
                  <a:latin typeface="Calibri" pitchFamily="34" charset="0"/>
                </a:rPr>
                <a:t> FUND</a:t>
              </a:r>
            </a:p>
          </p:txBody>
        </p:sp>
      </p:grpSp>
      <p:sp>
        <p:nvSpPr>
          <p:cNvPr id="50248" name="Rectangle 10"/>
          <p:cNvSpPr>
            <a:spLocks noChangeArrowheads="1"/>
          </p:cNvSpPr>
          <p:nvPr/>
        </p:nvSpPr>
        <p:spPr bwMode="auto">
          <a:xfrm>
            <a:off x="44450" y="6261100"/>
            <a:ext cx="6397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a:latin typeface="Calibri" pitchFamily="34" charset="0"/>
                <a:ea typeface="MS PGothic" pitchFamily="34" charset="-128"/>
              </a:rPr>
              <a:t>Source: 2010 Commonwealth Fund International Health Policy Survey in Eleven Countries.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p:cNvSpPr>
            <a:spLocks noGrp="1"/>
          </p:cNvSpPr>
          <p:nvPr>
            <p:ph type="title"/>
          </p:nvPr>
        </p:nvSpPr>
        <p:spPr/>
        <p:txBody>
          <a:bodyPr/>
          <a:lstStyle/>
          <a:p>
            <a:pPr eaLnBrk="1" hangingPunct="1"/>
            <a:r>
              <a:rPr lang="en-GB" sz="3600" smtClean="0"/>
              <a:t>Strong link between % reporting cost problems and opinions of health system</a:t>
            </a:r>
          </a:p>
        </p:txBody>
      </p:sp>
      <p:graphicFrame>
        <p:nvGraphicFramePr>
          <p:cNvPr id="4" name="Chart 3"/>
          <p:cNvGraphicFramePr/>
          <p:nvPr/>
        </p:nvGraphicFramePr>
        <p:xfrm>
          <a:off x="755576" y="1700808"/>
          <a:ext cx="7560840" cy="4611960"/>
        </p:xfrm>
        <a:graphic>
          <a:graphicData uri="http://schemas.openxmlformats.org/drawingml/2006/chart">
            <c:chart xmlns:c="http://schemas.openxmlformats.org/drawingml/2006/chart" xmlns:r="http://schemas.openxmlformats.org/officeDocument/2006/relationships" r:id="rId2"/>
          </a:graphicData>
        </a:graphic>
      </p:graphicFrame>
      <p:sp>
        <p:nvSpPr>
          <p:cNvPr id="51204" name="Rectangle 9"/>
          <p:cNvSpPr>
            <a:spLocks noChangeArrowheads="1"/>
          </p:cNvSpPr>
          <p:nvPr/>
        </p:nvSpPr>
        <p:spPr bwMode="auto">
          <a:xfrm>
            <a:off x="44450" y="6507163"/>
            <a:ext cx="6397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a:ea typeface="MS PGothic" pitchFamily="34" charset="-128"/>
              </a:rPr>
              <a:t>Source: 2010 Commonwealth Fund International Health Policy Survey in Eleven Countries.</a:t>
            </a:r>
          </a:p>
        </p:txBody>
      </p:sp>
      <p:sp>
        <p:nvSpPr>
          <p:cNvPr id="51205" name="TextBox 7"/>
          <p:cNvSpPr txBox="1">
            <a:spLocks noChangeArrowheads="1"/>
          </p:cNvSpPr>
          <p:nvPr/>
        </p:nvSpPr>
        <p:spPr bwMode="auto">
          <a:xfrm>
            <a:off x="6804025" y="4076700"/>
            <a:ext cx="658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USA</a:t>
            </a:r>
          </a:p>
        </p:txBody>
      </p:sp>
      <p:sp>
        <p:nvSpPr>
          <p:cNvPr id="51206" name="TextBox 8"/>
          <p:cNvSpPr txBox="1">
            <a:spLocks noChangeArrowheads="1"/>
          </p:cNvSpPr>
          <p:nvPr/>
        </p:nvSpPr>
        <p:spPr bwMode="auto">
          <a:xfrm>
            <a:off x="2328863" y="2276475"/>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UK</a:t>
            </a:r>
          </a:p>
        </p:txBody>
      </p:sp>
      <p:sp>
        <p:nvSpPr>
          <p:cNvPr id="51207" name="TextBox 9"/>
          <p:cNvSpPr txBox="1">
            <a:spLocks noChangeArrowheads="1"/>
          </p:cNvSpPr>
          <p:nvPr/>
        </p:nvSpPr>
        <p:spPr bwMode="auto">
          <a:xfrm>
            <a:off x="3011488" y="2843213"/>
            <a:ext cx="481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NL</a:t>
            </a:r>
          </a:p>
        </p:txBody>
      </p:sp>
      <p:sp>
        <p:nvSpPr>
          <p:cNvPr id="51208" name="TextBox 10"/>
          <p:cNvSpPr txBox="1">
            <a:spLocks noChangeArrowheads="1"/>
          </p:cNvSpPr>
          <p:nvPr/>
        </p:nvSpPr>
        <p:spPr bwMode="auto">
          <a:xfrm>
            <a:off x="4572000" y="4283075"/>
            <a:ext cx="658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AUS</a:t>
            </a:r>
          </a:p>
        </p:txBody>
      </p:sp>
      <p:sp>
        <p:nvSpPr>
          <p:cNvPr id="51209" name="TextBox 11"/>
          <p:cNvSpPr txBox="1">
            <a:spLocks noChangeArrowheads="1"/>
          </p:cNvSpPr>
          <p:nvPr/>
        </p:nvSpPr>
        <p:spPr bwMode="auto">
          <a:xfrm>
            <a:off x="5435600" y="3573463"/>
            <a:ext cx="68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GER</a:t>
            </a:r>
          </a:p>
        </p:txBody>
      </p:sp>
      <p:sp>
        <p:nvSpPr>
          <p:cNvPr id="51210" name="TextBox 12"/>
          <p:cNvSpPr txBox="1">
            <a:spLocks noChangeArrowheads="1"/>
          </p:cNvSpPr>
          <p:nvPr/>
        </p:nvSpPr>
        <p:spPr bwMode="auto">
          <a:xfrm>
            <a:off x="3276600" y="2781300"/>
            <a:ext cx="760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SWIZ</a:t>
            </a:r>
          </a:p>
        </p:txBody>
      </p:sp>
      <p:sp>
        <p:nvSpPr>
          <p:cNvPr id="51211" name="TextBox 13"/>
          <p:cNvSpPr txBox="1">
            <a:spLocks noChangeArrowheads="1"/>
          </p:cNvSpPr>
          <p:nvPr/>
        </p:nvSpPr>
        <p:spPr bwMode="auto">
          <a:xfrm>
            <a:off x="3132138" y="3203575"/>
            <a:ext cx="709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SWE</a:t>
            </a:r>
          </a:p>
        </p:txBody>
      </p:sp>
      <p:sp>
        <p:nvSpPr>
          <p:cNvPr id="51212" name="TextBox 14"/>
          <p:cNvSpPr txBox="1">
            <a:spLocks noChangeArrowheads="1"/>
          </p:cNvSpPr>
          <p:nvPr/>
        </p:nvSpPr>
        <p:spPr bwMode="auto">
          <a:xfrm>
            <a:off x="3860800" y="3492500"/>
            <a:ext cx="671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CAN</a:t>
            </a:r>
          </a:p>
        </p:txBody>
      </p:sp>
      <p:sp>
        <p:nvSpPr>
          <p:cNvPr id="51213" name="TextBox 15"/>
          <p:cNvSpPr txBox="1">
            <a:spLocks noChangeArrowheads="1"/>
          </p:cNvSpPr>
          <p:nvPr/>
        </p:nvSpPr>
        <p:spPr bwMode="auto">
          <a:xfrm>
            <a:off x="3419475" y="3429000"/>
            <a:ext cx="49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NZ</a:t>
            </a:r>
          </a:p>
        </p:txBody>
      </p:sp>
      <p:sp>
        <p:nvSpPr>
          <p:cNvPr id="51214" name="TextBox 16"/>
          <p:cNvSpPr txBox="1">
            <a:spLocks noChangeArrowheads="1"/>
          </p:cNvSpPr>
          <p:nvPr/>
        </p:nvSpPr>
        <p:spPr bwMode="auto">
          <a:xfrm>
            <a:off x="3863975" y="2997200"/>
            <a:ext cx="492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FR</a:t>
            </a:r>
          </a:p>
        </p:txBody>
      </p:sp>
      <p:sp>
        <p:nvSpPr>
          <p:cNvPr id="51215" name="TextBox 17"/>
          <p:cNvSpPr txBox="1">
            <a:spLocks noChangeArrowheads="1"/>
          </p:cNvSpPr>
          <p:nvPr/>
        </p:nvSpPr>
        <p:spPr bwMode="auto">
          <a:xfrm>
            <a:off x="4098925" y="3275013"/>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NOR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GB" smtClean="0"/>
              <a:t>Structure</a:t>
            </a:r>
          </a:p>
        </p:txBody>
      </p:sp>
      <p:sp>
        <p:nvSpPr>
          <p:cNvPr id="52227" name="Content Placeholder 2"/>
          <p:cNvSpPr>
            <a:spLocks noGrp="1"/>
          </p:cNvSpPr>
          <p:nvPr>
            <p:ph idx="1"/>
          </p:nvPr>
        </p:nvSpPr>
        <p:spPr/>
        <p:txBody>
          <a:bodyPr/>
          <a:lstStyle/>
          <a:p>
            <a:pPr eaLnBrk="1" hangingPunct="1"/>
            <a:r>
              <a:rPr lang="en-GB" smtClean="0"/>
              <a:t>Introduction – sources of finance</a:t>
            </a:r>
          </a:p>
          <a:p>
            <a:pPr eaLnBrk="1" hangingPunct="1"/>
            <a:r>
              <a:rPr lang="en-GB" smtClean="0"/>
              <a:t>Flows of finance in the health system</a:t>
            </a:r>
          </a:p>
          <a:p>
            <a:pPr eaLnBrk="1" hangingPunct="1"/>
            <a:r>
              <a:rPr lang="en-GB" smtClean="0"/>
              <a:t>Paying providers</a:t>
            </a:r>
          </a:p>
          <a:p>
            <a:pPr eaLnBrk="1" hangingPunct="1"/>
            <a:r>
              <a:rPr lang="en-GB" smtClean="0"/>
              <a:t>Financial protection</a:t>
            </a:r>
          </a:p>
          <a:p>
            <a:pPr eaLnBrk="1" hangingPunct="1"/>
            <a:r>
              <a:rPr lang="en-GB" b="1" smtClean="0"/>
              <a:t>‘Universal health coverage’</a:t>
            </a:r>
          </a:p>
          <a:p>
            <a:pPr eaLnBrk="1" hangingPunct="1"/>
            <a:r>
              <a:rPr lang="en-GB" smtClean="0"/>
              <a:t>Development assistance for health</a:t>
            </a:r>
          </a:p>
          <a:p>
            <a:pPr eaLnBrk="1" hangingPunct="1"/>
            <a:r>
              <a:rPr lang="en-GB" smtClean="0"/>
              <a:t>Concluding comments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smtClean="0"/>
              <a:t>Some basic financing data 2010</a:t>
            </a:r>
          </a:p>
        </p:txBody>
      </p:sp>
      <p:sp>
        <p:nvSpPr>
          <p:cNvPr id="10243" name="Content Placeholder 4"/>
          <p:cNvSpPr>
            <a:spLocks noGrp="1"/>
          </p:cNvSpPr>
          <p:nvPr>
            <p:ph idx="1"/>
          </p:nvPr>
        </p:nvSpPr>
        <p:spPr/>
        <p:txBody>
          <a:bodyPr/>
          <a:lstStyle/>
          <a:p>
            <a:pPr eaLnBrk="1" hangingPunct="1"/>
            <a:endParaRPr lang="en-US" smtClean="0"/>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422525"/>
            <a:ext cx="9109075"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7"/>
          <p:cNvSpPr txBox="1">
            <a:spLocks noChangeArrowheads="1"/>
          </p:cNvSpPr>
          <p:nvPr/>
        </p:nvSpPr>
        <p:spPr bwMode="auto">
          <a:xfrm>
            <a:off x="2646363" y="6381750"/>
            <a:ext cx="3870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Source: World Bank HNP data 2012</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GB" smtClean="0"/>
              <a:t>Universal health coverage</a:t>
            </a:r>
          </a:p>
        </p:txBody>
      </p:sp>
      <p:pic>
        <p:nvPicPr>
          <p:cNvPr id="532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7475" y="1323975"/>
            <a:ext cx="3786188" cy="5418138"/>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endParaRPr lang="en-US" smtClean="0"/>
          </a:p>
        </p:txBody>
      </p:sp>
      <p:sp>
        <p:nvSpPr>
          <p:cNvPr id="54275" name="Content Placeholder 2"/>
          <p:cNvSpPr>
            <a:spLocks noGrp="1"/>
          </p:cNvSpPr>
          <p:nvPr>
            <p:ph idx="1"/>
          </p:nvPr>
        </p:nvSpPr>
        <p:spPr/>
        <p:txBody>
          <a:bodyPr/>
          <a:lstStyle/>
          <a:p>
            <a:pPr eaLnBrk="1" hangingPunct="1"/>
            <a:endParaRPr lang="en-US" smtClean="0"/>
          </a:p>
        </p:txBody>
      </p:sp>
      <p:pic>
        <p:nvPicPr>
          <p:cNvPr id="542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 y="620713"/>
            <a:ext cx="8685212"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9"/>
          <p:cNvSpPr>
            <a:spLocks noChangeArrowheads="1"/>
          </p:cNvSpPr>
          <p:nvPr/>
        </p:nvSpPr>
        <p:spPr bwMode="auto">
          <a:xfrm>
            <a:off x="179388" y="96838"/>
            <a:ext cx="8640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400"/>
              <a:t>Source: L Garrett,A Mushtaque, R Chowdhury, A Pablos-Méndez (2009), “Viewpoint. All for universal health coverage”, </a:t>
            </a:r>
            <a:r>
              <a:rPr lang="en-GB" sz="1400" i="1"/>
              <a:t>The Lancet</a:t>
            </a:r>
            <a:r>
              <a:rPr lang="en-GB" sz="1400"/>
              <a:t>, 374, 1294–1299</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57200" y="6356350"/>
            <a:ext cx="8043863" cy="365125"/>
          </a:xfrm>
        </p:spPr>
        <p:txBody>
          <a:bodyPr/>
          <a:lstStyle/>
          <a:p>
            <a:pPr algn="l">
              <a:defRPr/>
            </a:pPr>
            <a:r>
              <a:rPr lang="en-GB" dirty="0"/>
              <a:t>“Analyzing Health Equity Using Household Survey Data” Owen O’Donnell, Eddy van </a:t>
            </a:r>
            <a:r>
              <a:rPr lang="en-GB" dirty="0" err="1"/>
              <a:t>Doorslaer</a:t>
            </a:r>
            <a:r>
              <a:rPr lang="en-GB" dirty="0"/>
              <a:t>, Adam </a:t>
            </a:r>
            <a:r>
              <a:rPr lang="en-GB" dirty="0" err="1"/>
              <a:t>Wagstaff</a:t>
            </a:r>
            <a:r>
              <a:rPr lang="en-GB" dirty="0"/>
              <a:t> and Magnus </a:t>
            </a:r>
            <a:r>
              <a:rPr lang="en-GB" dirty="0" err="1"/>
              <a:t>Lindelow</a:t>
            </a:r>
            <a:r>
              <a:rPr lang="en-GB" dirty="0"/>
              <a:t>, The World Bank, Washington DC, 2008, www.worldbank.org/analyzinghealthequity</a:t>
            </a:r>
          </a:p>
        </p:txBody>
      </p:sp>
      <p:sp>
        <p:nvSpPr>
          <p:cNvPr id="55299" name="Rectangle 2"/>
          <p:cNvSpPr>
            <a:spLocks noGrp="1" noChangeArrowheads="1"/>
          </p:cNvSpPr>
          <p:nvPr>
            <p:ph type="title"/>
          </p:nvPr>
        </p:nvSpPr>
        <p:spPr>
          <a:xfrm>
            <a:off x="577850" y="192088"/>
            <a:ext cx="7772400" cy="1143000"/>
          </a:xfrm>
        </p:spPr>
        <p:txBody>
          <a:bodyPr/>
          <a:lstStyle/>
          <a:p>
            <a:pPr eaLnBrk="1" hangingPunct="1"/>
            <a:r>
              <a:rPr lang="nl-NL" sz="3200" smtClean="0"/>
              <a:t>Catastrophic payments headcounts in Asia</a:t>
            </a:r>
          </a:p>
        </p:txBody>
      </p:sp>
      <p:pic>
        <p:nvPicPr>
          <p:cNvPr id="55300"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65125" y="50800"/>
            <a:ext cx="8778875" cy="6454775"/>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GB" sz="3600" smtClean="0"/>
              <a:t>Extreme poverty, pre-payment and post-payment income, Vietnam 1998</a:t>
            </a:r>
          </a:p>
        </p:txBody>
      </p:sp>
      <p:sp>
        <p:nvSpPr>
          <p:cNvPr id="56323" name="Content Placeholder 2"/>
          <p:cNvSpPr>
            <a:spLocks noGrp="1"/>
          </p:cNvSpPr>
          <p:nvPr>
            <p:ph idx="1"/>
          </p:nvPr>
        </p:nvSpPr>
        <p:spPr/>
        <p:txBody>
          <a:bodyPr/>
          <a:lstStyle/>
          <a:p>
            <a:pPr eaLnBrk="1" hangingPunct="1"/>
            <a:endParaRPr lang="en-US" smtClean="0"/>
          </a:p>
        </p:txBody>
      </p:sp>
      <p:pic>
        <p:nvPicPr>
          <p:cNvPr id="563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341438"/>
            <a:ext cx="7200900"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Box 4"/>
          <p:cNvSpPr txBox="1">
            <a:spLocks noChangeArrowheads="1"/>
          </p:cNvSpPr>
          <p:nvPr/>
        </p:nvSpPr>
        <p:spPr bwMode="auto">
          <a:xfrm>
            <a:off x="755650" y="6308725"/>
            <a:ext cx="7993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400"/>
              <a:t>Adam Wagstaff and Eddy van Doorslaer (2003), “Catastrophe and impoverishment in paying for health care: with applications to Vietnam 1993–1998”, </a:t>
            </a:r>
            <a:r>
              <a:rPr lang="en-GB" sz="1400" i="1"/>
              <a:t>Health Economics</a:t>
            </a:r>
            <a:r>
              <a:rPr lang="en-GB" sz="1400"/>
              <a:t>. 12: 921–934</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sz="3600" smtClean="0"/>
              <a:t>Three dimensions to consider when moving towards universal coverage </a:t>
            </a:r>
            <a:br>
              <a:rPr lang="en-US" sz="3600" smtClean="0"/>
            </a:br>
            <a:r>
              <a:rPr lang="en-US" sz="2400" smtClean="0"/>
              <a:t>(source: World Health Report 2010)</a:t>
            </a:r>
            <a:endParaRPr lang="en-GB" sz="2400" smtClean="0"/>
          </a:p>
        </p:txBody>
      </p:sp>
      <p:pic>
        <p:nvPicPr>
          <p:cNvPr id="573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 y="1584325"/>
            <a:ext cx="8205788" cy="530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GB" smtClean="0"/>
              <a:t>Some indicators of affordability and access difficulties</a:t>
            </a:r>
          </a:p>
        </p:txBody>
      </p:sp>
      <p:sp>
        <p:nvSpPr>
          <p:cNvPr id="58371" name="Content Placeholder 4"/>
          <p:cNvSpPr>
            <a:spLocks noGrp="1"/>
          </p:cNvSpPr>
          <p:nvPr>
            <p:ph idx="1"/>
          </p:nvPr>
        </p:nvSpPr>
        <p:spPr/>
        <p:txBody>
          <a:bodyPr/>
          <a:lstStyle/>
          <a:p>
            <a:pPr eaLnBrk="1" hangingPunct="1"/>
            <a:r>
              <a:rPr lang="en-GB" smtClean="0"/>
              <a:t>Access difficulties:</a:t>
            </a:r>
          </a:p>
          <a:p>
            <a:pPr lvl="1" eaLnBrk="1" hangingPunct="1"/>
            <a:r>
              <a:rPr lang="en-GB" smtClean="0"/>
              <a:t>DTP3 immunization coverage among 1 year-olds (%) </a:t>
            </a:r>
          </a:p>
          <a:p>
            <a:pPr lvl="1" eaLnBrk="1" hangingPunct="1"/>
            <a:r>
              <a:rPr lang="en-GB" smtClean="0"/>
              <a:t>Measles (MCV) immunization coverage among 1-year-olds (%) </a:t>
            </a:r>
          </a:p>
          <a:p>
            <a:pPr lvl="1" eaLnBrk="1" hangingPunct="1"/>
            <a:r>
              <a:rPr lang="en-GB" smtClean="0"/>
              <a:t>Births attended by skilled personnel (%)</a:t>
            </a:r>
          </a:p>
          <a:p>
            <a:pPr eaLnBrk="1" hangingPunct="1"/>
            <a:r>
              <a:rPr lang="en-GB" smtClean="0"/>
              <a:t>Payment difficulties:</a:t>
            </a:r>
          </a:p>
          <a:p>
            <a:pPr lvl="1" eaLnBrk="1" hangingPunct="1"/>
            <a:r>
              <a:rPr lang="en-GB" smtClean="0"/>
              <a:t>Catastrophic payments (% households)</a:t>
            </a:r>
          </a:p>
          <a:p>
            <a:pPr lvl="1" eaLnBrk="1" hangingPunct="1"/>
            <a:r>
              <a:rPr lang="en-GB" smtClean="0"/>
              <a:t>Impoverishing payments (% driven into poverty)</a:t>
            </a:r>
          </a:p>
          <a:p>
            <a:pPr lvl="1" eaLnBrk="1" hangingPunct="1"/>
            <a:r>
              <a:rPr lang="en-GB" smtClean="0"/>
              <a:t>OOP payments (% total expenditure)</a:t>
            </a:r>
          </a:p>
          <a:p>
            <a:pPr eaLnBrk="1" hangingPunct="1">
              <a:buFont typeface="Arial" pitchFamily="34" charset="0"/>
              <a:buNone/>
            </a:pPr>
            <a:r>
              <a:rPr lang="en-GB" smtClean="0"/>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GB" smtClean="0"/>
              <a:t>Structure</a:t>
            </a:r>
          </a:p>
        </p:txBody>
      </p:sp>
      <p:sp>
        <p:nvSpPr>
          <p:cNvPr id="59395" name="Content Placeholder 2"/>
          <p:cNvSpPr>
            <a:spLocks noGrp="1"/>
          </p:cNvSpPr>
          <p:nvPr>
            <p:ph idx="1"/>
          </p:nvPr>
        </p:nvSpPr>
        <p:spPr/>
        <p:txBody>
          <a:bodyPr/>
          <a:lstStyle/>
          <a:p>
            <a:pPr eaLnBrk="1" hangingPunct="1"/>
            <a:r>
              <a:rPr lang="en-GB" smtClean="0"/>
              <a:t>Introduction – sources of finance</a:t>
            </a:r>
          </a:p>
          <a:p>
            <a:pPr eaLnBrk="1" hangingPunct="1"/>
            <a:r>
              <a:rPr lang="en-GB" smtClean="0"/>
              <a:t>Flows of finance in the health system</a:t>
            </a:r>
          </a:p>
          <a:p>
            <a:pPr eaLnBrk="1" hangingPunct="1"/>
            <a:r>
              <a:rPr lang="en-GB" smtClean="0"/>
              <a:t>Paying providers</a:t>
            </a:r>
          </a:p>
          <a:p>
            <a:pPr eaLnBrk="1" hangingPunct="1"/>
            <a:r>
              <a:rPr lang="en-GB" smtClean="0"/>
              <a:t>Financial protection</a:t>
            </a:r>
          </a:p>
          <a:p>
            <a:pPr eaLnBrk="1" hangingPunct="1"/>
            <a:r>
              <a:rPr lang="en-GB" smtClean="0"/>
              <a:t>‘Universal health coverage’</a:t>
            </a:r>
          </a:p>
          <a:p>
            <a:pPr eaLnBrk="1" hangingPunct="1"/>
            <a:r>
              <a:rPr lang="en-GB" b="1" smtClean="0"/>
              <a:t>Development assistance for health</a:t>
            </a:r>
          </a:p>
          <a:p>
            <a:pPr eaLnBrk="1" hangingPunct="1"/>
            <a:r>
              <a:rPr lang="en-GB" smtClean="0"/>
              <a:t>Concluding comments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GB" smtClean="0"/>
              <a:t>Development assistance for health</a:t>
            </a:r>
          </a:p>
        </p:txBody>
      </p:sp>
      <p:sp>
        <p:nvSpPr>
          <p:cNvPr id="60419" name="Content Placeholder 2"/>
          <p:cNvSpPr>
            <a:spLocks noGrp="1"/>
          </p:cNvSpPr>
          <p:nvPr>
            <p:ph idx="1"/>
          </p:nvPr>
        </p:nvSpPr>
        <p:spPr/>
        <p:txBody>
          <a:bodyPr/>
          <a:lstStyle/>
          <a:p>
            <a:pPr eaLnBrk="1" hangingPunct="1"/>
            <a:r>
              <a:rPr lang="en-GB" smtClean="0"/>
              <a:t>About 25% of total health expenditure in low income countries</a:t>
            </a:r>
          </a:p>
          <a:p>
            <a:pPr eaLnBrk="1" hangingPunct="1"/>
            <a:r>
              <a:rPr lang="en-GB" smtClean="0"/>
              <a:t>How effective is it?</a:t>
            </a:r>
          </a:p>
          <a:p>
            <a:pPr eaLnBrk="1" hangingPunct="1"/>
            <a:r>
              <a:rPr lang="en-GB" smtClean="0"/>
              <a:t>Is it additional to local sources of expenditure, or is it a substitute?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269875" y="260350"/>
            <a:ext cx="8191500" cy="660400"/>
          </a:xfrm>
        </p:spPr>
        <p:txBody>
          <a:bodyPr/>
          <a:lstStyle/>
          <a:p>
            <a:pPr eaLnBrk="1" hangingPunct="1"/>
            <a:r>
              <a:rPr lang="en-US" sz="2800" smtClean="0"/>
              <a:t>Total DAH per all-cause DALY, 2004 to 2009</a:t>
            </a:r>
          </a:p>
        </p:txBody>
      </p:sp>
      <p:pic>
        <p:nvPicPr>
          <p:cNvPr id="6144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700" y="1628775"/>
            <a:ext cx="8991600" cy="3549650"/>
          </a:xfrm>
        </p:spPr>
      </p:pic>
      <p:sp>
        <p:nvSpPr>
          <p:cNvPr id="27652" name="Slide Number Placeholder 3"/>
          <p:cNvSpPr>
            <a:spLocks noGrp="1"/>
          </p:cNvSpPr>
          <p:nvPr>
            <p:ph type="sldNum" sz="quarter" idx="12"/>
          </p:nvPr>
        </p:nvSpPr>
        <p:spPr>
          <a:xfrm>
            <a:off x="457200" y="6356350"/>
            <a:ext cx="2133600" cy="365125"/>
          </a:xfrm>
        </p:spPr>
        <p:txBody>
          <a:bodyPr/>
          <a:lstStyle/>
          <a:p>
            <a:pPr algn="l">
              <a:defRPr/>
            </a:pPr>
            <a:fld id="{47B56463-D710-448F-90F6-F56EBA81A490}" type="slidenum">
              <a:rPr lang="en-US" smtClean="0"/>
              <a:pPr algn="l">
                <a:defRPr/>
              </a:pPr>
              <a:t>58</a:t>
            </a:fld>
            <a:endParaRPr lang="en-US" smtClean="0"/>
          </a:p>
        </p:txBody>
      </p:sp>
      <p:pic>
        <p:nvPicPr>
          <p:cNvPr id="6144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813" y="4221163"/>
            <a:ext cx="1679575"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7" descr="IHME_foo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02388"/>
            <a:ext cx="91440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TextBox 6"/>
          <p:cNvSpPr txBox="1">
            <a:spLocks noChangeArrowheads="1"/>
          </p:cNvSpPr>
          <p:nvPr/>
        </p:nvSpPr>
        <p:spPr bwMode="auto">
          <a:xfrm>
            <a:off x="-12700" y="5949950"/>
            <a:ext cx="5592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200"/>
              <a:t>Source: Institute for Health Metrics and Evaluation, </a:t>
            </a:r>
          </a:p>
          <a:p>
            <a:pPr eaLnBrk="1" hangingPunct="1"/>
            <a:r>
              <a:rPr lang="en-GB" sz="1200"/>
              <a:t>Financing Global Health 2011: Continued growth as MDG deadline approaches.</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41288" y="1827213"/>
            <a:ext cx="1838325" cy="660400"/>
          </a:xfrm>
        </p:spPr>
        <p:txBody>
          <a:bodyPr/>
          <a:lstStyle/>
          <a:p>
            <a:pPr eaLnBrk="1" hangingPunct="1"/>
            <a:r>
              <a:rPr lang="en-US" sz="2200" smtClean="0"/>
              <a:t>Development Assistance for Health by channel of assistance, 1990 to 2011</a:t>
            </a:r>
          </a:p>
        </p:txBody>
      </p:sp>
      <p:sp>
        <p:nvSpPr>
          <p:cNvPr id="17411" name="Slide Number Placeholder 3"/>
          <p:cNvSpPr>
            <a:spLocks noGrp="1"/>
          </p:cNvSpPr>
          <p:nvPr>
            <p:ph type="sldNum" sz="quarter" idx="12"/>
          </p:nvPr>
        </p:nvSpPr>
        <p:spPr>
          <a:xfrm>
            <a:off x="457200" y="6356350"/>
            <a:ext cx="2133600" cy="365125"/>
          </a:xfrm>
        </p:spPr>
        <p:txBody>
          <a:bodyPr/>
          <a:lstStyle/>
          <a:p>
            <a:pPr algn="l">
              <a:defRPr/>
            </a:pPr>
            <a:fld id="{2EBDACAC-2E3C-4343-B14D-323136456256}" type="slidenum">
              <a:rPr lang="en-US" smtClean="0"/>
              <a:pPr algn="l">
                <a:defRPr/>
              </a:pPr>
              <a:t>59</a:t>
            </a:fld>
            <a:endParaRPr lang="en-US" smtClean="0"/>
          </a:p>
        </p:txBody>
      </p:sp>
      <p:pic>
        <p:nvPicPr>
          <p:cNvPr id="6246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828675"/>
            <a:ext cx="6899275" cy="550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57450" y="966788"/>
            <a:ext cx="3211513"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7" descr="IHME_foo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02388"/>
            <a:ext cx="91440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TextBox 6"/>
          <p:cNvSpPr txBox="1">
            <a:spLocks noChangeArrowheads="1"/>
          </p:cNvSpPr>
          <p:nvPr/>
        </p:nvSpPr>
        <p:spPr bwMode="auto">
          <a:xfrm>
            <a:off x="-12700" y="5084763"/>
            <a:ext cx="23526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200"/>
              <a:t>Source: Institute for Health Metrics and Evaluation, </a:t>
            </a:r>
          </a:p>
          <a:p>
            <a:pPr eaLnBrk="1" hangingPunct="1"/>
            <a:r>
              <a:rPr lang="en-GB" sz="1200"/>
              <a:t>Financing Global Health 2011: Continued growth as MDG deadline approaches.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sz="4000" smtClean="0"/>
              <a:t>Total health care expenditure as % of national income, 1960 - 2007</a:t>
            </a:r>
          </a:p>
        </p:txBody>
      </p:sp>
      <p:pic>
        <p:nvPicPr>
          <p:cNvPr id="11267"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68325" y="1452563"/>
            <a:ext cx="7964488" cy="5145087"/>
          </a:xfrm>
        </p:spPr>
      </p:pic>
      <p:sp>
        <p:nvSpPr>
          <p:cNvPr id="11268" name="TextBox 4"/>
          <p:cNvSpPr txBox="1">
            <a:spLocks noChangeArrowheads="1"/>
          </p:cNvSpPr>
          <p:nvPr/>
        </p:nvSpPr>
        <p:spPr bwMode="auto">
          <a:xfrm>
            <a:off x="2154238" y="6515100"/>
            <a:ext cx="3570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Source: OECD Health Data 2010</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98438" y="806450"/>
            <a:ext cx="2341562" cy="4562475"/>
          </a:xfrm>
        </p:spPr>
        <p:txBody>
          <a:bodyPr/>
          <a:lstStyle/>
          <a:p>
            <a:pPr eaLnBrk="1" hangingPunct="1"/>
            <a:r>
              <a:rPr lang="en-US" sz="2200" smtClean="0"/>
              <a:t>DAH for </a:t>
            </a:r>
            <a:br>
              <a:rPr lang="en-US" sz="2200" smtClean="0"/>
            </a:br>
            <a:r>
              <a:rPr lang="en-US" sz="2200" smtClean="0"/>
              <a:t>HIV-AIDS; maternal, newborn, </a:t>
            </a:r>
            <a:br>
              <a:rPr lang="en-US" sz="2200" smtClean="0"/>
            </a:br>
            <a:r>
              <a:rPr lang="en-US" sz="2200" smtClean="0"/>
              <a:t>and child health;</a:t>
            </a:r>
            <a:br>
              <a:rPr lang="en-US" sz="2200" smtClean="0"/>
            </a:br>
            <a:r>
              <a:rPr lang="en-US" sz="2200" smtClean="0"/>
              <a:t>malaria;</a:t>
            </a:r>
            <a:br>
              <a:rPr lang="en-US" sz="2200" smtClean="0"/>
            </a:br>
            <a:r>
              <a:rPr lang="en-US" sz="2200" smtClean="0"/>
              <a:t>health sector support; TB; and non-communicable disease</a:t>
            </a:r>
          </a:p>
        </p:txBody>
      </p:sp>
      <p:sp>
        <p:nvSpPr>
          <p:cNvPr id="28675" name="Slide Number Placeholder 3"/>
          <p:cNvSpPr>
            <a:spLocks noGrp="1"/>
          </p:cNvSpPr>
          <p:nvPr>
            <p:ph type="sldNum" sz="quarter" idx="12"/>
          </p:nvPr>
        </p:nvSpPr>
        <p:spPr>
          <a:xfrm>
            <a:off x="457200" y="6356350"/>
            <a:ext cx="2133600" cy="365125"/>
          </a:xfrm>
        </p:spPr>
        <p:txBody>
          <a:bodyPr/>
          <a:lstStyle/>
          <a:p>
            <a:pPr algn="l">
              <a:defRPr/>
            </a:pPr>
            <a:fld id="{0BCB621A-4796-4174-B07A-140FA5B926C5}" type="slidenum">
              <a:rPr lang="en-US" smtClean="0"/>
              <a:pPr algn="l">
                <a:defRPr/>
              </a:pPr>
              <a:t>60</a:t>
            </a:fld>
            <a:endParaRPr lang="en-US" smtClean="0"/>
          </a:p>
        </p:txBody>
      </p:sp>
      <p:pic>
        <p:nvPicPr>
          <p:cNvPr id="6349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95525" y="427038"/>
            <a:ext cx="6677025" cy="532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9713" y="601663"/>
            <a:ext cx="2573337"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7" descr="IHME_foo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02388"/>
            <a:ext cx="91440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TextBox 6"/>
          <p:cNvSpPr txBox="1">
            <a:spLocks noChangeArrowheads="1"/>
          </p:cNvSpPr>
          <p:nvPr/>
        </p:nvSpPr>
        <p:spPr bwMode="auto">
          <a:xfrm>
            <a:off x="-12700" y="5949950"/>
            <a:ext cx="5592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200"/>
              <a:t>Source: Institute for Health Metrics and Evaluation, </a:t>
            </a:r>
          </a:p>
          <a:p>
            <a:pPr eaLnBrk="1" hangingPunct="1"/>
            <a:r>
              <a:rPr lang="en-GB" sz="1200"/>
              <a:t>Financing Global Health 2011: Continued growth as MDG deadline approaches.</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GB" smtClean="0"/>
              <a:t>Reading </a:t>
            </a:r>
          </a:p>
        </p:txBody>
      </p:sp>
      <p:sp>
        <p:nvSpPr>
          <p:cNvPr id="64515" name="Content Placeholder 2"/>
          <p:cNvSpPr>
            <a:spLocks noGrp="1"/>
          </p:cNvSpPr>
          <p:nvPr>
            <p:ph idx="1"/>
          </p:nvPr>
        </p:nvSpPr>
        <p:spPr/>
        <p:txBody>
          <a:bodyPr/>
          <a:lstStyle/>
          <a:p>
            <a:pPr eaLnBrk="1" hangingPunct="1"/>
            <a:r>
              <a:rPr lang="en-GB" sz="2400" smtClean="0"/>
              <a:t>Conrad, D. (2010), “Incentives for health-care performance improvement”, in Smith, P., Mossialos, M., Papanicolas, I. and Leatherman, S. (eds), </a:t>
            </a:r>
            <a:r>
              <a:rPr lang="en-GB" sz="2400" i="1" smtClean="0"/>
              <a:t>Performance measurement for health system improvement: experiences, challenges and prospects</a:t>
            </a:r>
            <a:r>
              <a:rPr lang="en-GB" sz="2400" smtClean="0"/>
              <a:t>, Cambridge: Cambridge University Press.</a:t>
            </a:r>
          </a:p>
          <a:p>
            <a:pPr eaLnBrk="1" hangingPunct="1"/>
            <a:r>
              <a:rPr lang="en-GB" sz="2400" smtClean="0"/>
              <a:t>Smith, P. (2009), “The impact of user charges on health care”, in OECD, </a:t>
            </a:r>
            <a:r>
              <a:rPr lang="en-GB" sz="2400" i="1" smtClean="0"/>
              <a:t>Achieving Better Value for Money in Health Care</a:t>
            </a:r>
            <a:r>
              <a:rPr lang="en-GB" sz="2400" smtClean="0"/>
              <a:t>, Paris: OECD, pp 151-163.</a:t>
            </a:r>
          </a:p>
          <a:p>
            <a:pPr eaLnBrk="1" hangingPunct="1"/>
            <a:r>
              <a:rPr lang="en-GB" sz="2400" smtClean="0"/>
              <a:t>World Health Organization (2010), </a:t>
            </a:r>
            <a:r>
              <a:rPr lang="en-GB" sz="2400" i="1" smtClean="0"/>
              <a:t>World Health Report 2010: Health systems financing: the path to universal coverage, </a:t>
            </a:r>
            <a:r>
              <a:rPr lang="en-GB" sz="2400" smtClean="0"/>
              <a:t>Geneva: WHO.</a:t>
            </a:r>
          </a:p>
          <a:p>
            <a:pPr eaLnBrk="1" hangingPunct="1"/>
            <a:endParaRPr lang="en-GB" sz="24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en-GB" sz="4000" smtClean="0"/>
              <a:t>Proportion of publicly financed health care expenditure, 1960-2007</a:t>
            </a:r>
          </a:p>
        </p:txBody>
      </p:sp>
      <p:pic>
        <p:nvPicPr>
          <p:cNvPr id="12291"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00113" y="1584325"/>
            <a:ext cx="7343775" cy="4745038"/>
          </a:xfrm>
        </p:spPr>
      </p:pic>
      <p:sp>
        <p:nvSpPr>
          <p:cNvPr id="12292" name="TextBox 4"/>
          <p:cNvSpPr txBox="1">
            <a:spLocks noChangeArrowheads="1"/>
          </p:cNvSpPr>
          <p:nvPr/>
        </p:nvSpPr>
        <p:spPr bwMode="auto">
          <a:xfrm>
            <a:off x="2801938" y="6515100"/>
            <a:ext cx="3570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Source: OECD Health Data 2010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pPr eaLnBrk="1" hangingPunct="1"/>
            <a:r>
              <a:rPr lang="en-GB" sz="3200" smtClean="0"/>
              <a:t>Private household expenditure as a % of total health expenditure 2006</a:t>
            </a:r>
            <a:br>
              <a:rPr lang="en-GB" sz="3200" smtClean="0"/>
            </a:br>
            <a:r>
              <a:rPr lang="en-GB" sz="2000" smtClean="0"/>
              <a:t>Source: OECD Health Data 2009 </a:t>
            </a:r>
            <a:endParaRPr lang="en-GB" sz="3200" smtClean="0"/>
          </a:p>
        </p:txBody>
      </p:sp>
      <p:graphicFrame>
        <p:nvGraphicFramePr>
          <p:cNvPr id="6" name="Content Placeholder 5"/>
          <p:cNvGraphicFramePr>
            <a:graphicFrameLocks noGrp="1"/>
          </p:cNvGraphicFramePr>
          <p:nvPr>
            <p:ph idx="1"/>
          </p:nvPr>
        </p:nvGraphicFramePr>
        <p:xfrm>
          <a:off x="457200" y="1600200"/>
          <a:ext cx="8229600"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rtlCol="0">
            <a:normAutofit fontScale="90000"/>
          </a:bodyPr>
          <a:lstStyle/>
          <a:p>
            <a:pPr eaLnBrk="1" fontAlgn="auto" hangingPunct="1">
              <a:spcAft>
                <a:spcPts val="0"/>
              </a:spcAft>
              <a:defRPr/>
            </a:pPr>
            <a:r>
              <a:rPr lang="en-GB" sz="2800" smtClean="0"/>
              <a:t>Out-of-pocket payments as a % of total health expenditure 1980-2007</a:t>
            </a:r>
            <a:br>
              <a:rPr lang="en-GB" sz="2800" smtClean="0"/>
            </a:br>
            <a:r>
              <a:rPr lang="en-GB" sz="1800" smtClean="0"/>
              <a:t>Source: OECD Health Data 2009 </a:t>
            </a:r>
          </a:p>
        </p:txBody>
      </p:sp>
      <p:graphicFrame>
        <p:nvGraphicFramePr>
          <p:cNvPr id="4" name="Content Placeholder 3"/>
          <p:cNvGraphicFramePr>
            <a:graphicFrameLocks noGrp="1"/>
          </p:cNvGraphicFramePr>
          <p:nvPr>
            <p:ph idx="1"/>
          </p:nvPr>
        </p:nvGraphicFramePr>
        <p:xfrm>
          <a:off x="785786" y="1473304"/>
          <a:ext cx="7202653" cy="53846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No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No Theme</Template>
  <TotalTime>2941</TotalTime>
  <Words>2517</Words>
  <Application>Microsoft Office PowerPoint</Application>
  <PresentationFormat>On-screen Show (4:3)</PresentationFormat>
  <Paragraphs>647</Paragraphs>
  <Slides>61</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70" baseType="lpstr">
      <vt:lpstr>Arial</vt:lpstr>
      <vt:lpstr>Calibri</vt:lpstr>
      <vt:lpstr>Times New Roman</vt:lpstr>
      <vt:lpstr>Frutiger-Light</vt:lpstr>
      <vt:lpstr>Frutiger-Bold</vt:lpstr>
      <vt:lpstr>MS PGothic</vt:lpstr>
      <vt:lpstr>No Theme</vt:lpstr>
      <vt:lpstr>Microsoft Graph Chart</vt:lpstr>
      <vt:lpstr>Chart</vt:lpstr>
      <vt:lpstr>Financing health systems</vt:lpstr>
      <vt:lpstr>Session objectives</vt:lpstr>
      <vt:lpstr>Structure</vt:lpstr>
      <vt:lpstr>Categories of health service funding</vt:lpstr>
      <vt:lpstr>Some basic financing data 2010</vt:lpstr>
      <vt:lpstr>Total health care expenditure as % of national income, 1960 - 2007</vt:lpstr>
      <vt:lpstr>Proportion of publicly financed health care expenditure, 1960-2007</vt:lpstr>
      <vt:lpstr>Private household expenditure as a % of total health expenditure 2006 Source: OECD Health Data 2009 </vt:lpstr>
      <vt:lpstr>Out-of-pocket payments as a % of total health expenditure 1980-2007 Source: OECD Health Data 2009 </vt:lpstr>
      <vt:lpstr>Private health insurance as a % of total health expenditure 1980-2007 Source: OECD Health Data 2009 </vt:lpstr>
      <vt:lpstr>The Beveridge Report: 1942</vt:lpstr>
      <vt:lpstr>Some landmarks in  European health insurance</vt:lpstr>
      <vt:lpstr>Some landmarks in  European health insurance (contd)</vt:lpstr>
      <vt:lpstr>Categories of European health system</vt:lpstr>
      <vt:lpstr>Joumard, I., C. André and C. Nicq (2010), “Health Care Systems: Efficiency and Institutions”, OECD Economics Department Working Papers, No. 769, OECD Publishing.</vt:lpstr>
      <vt:lpstr>Structure</vt:lpstr>
      <vt:lpstr>Direct patient financing</vt:lpstr>
      <vt:lpstr>Social insurance (stand-alone)</vt:lpstr>
      <vt:lpstr>Integrated social insurance</vt:lpstr>
      <vt:lpstr>Tax funded</vt:lpstr>
      <vt:lpstr>Further elaborations</vt:lpstr>
      <vt:lpstr>The major financing functions</vt:lpstr>
      <vt:lpstr>Structure</vt:lpstr>
      <vt:lpstr>Paying providers</vt:lpstr>
      <vt:lpstr>Any payment mechanisms generates implicit incentives</vt:lpstr>
      <vt:lpstr>A definition of P4P (forthcoming)</vt:lpstr>
      <vt:lpstr>What should be rewarded?</vt:lpstr>
      <vt:lpstr>PowerPoint Presentation</vt:lpstr>
      <vt:lpstr>Some examples</vt:lpstr>
      <vt:lpstr>Quality and Outcomes Framework (QOF)</vt:lpstr>
      <vt:lpstr>Quality and Outcomes Framework 2004/05: Indicators and points at risk</vt:lpstr>
      <vt:lpstr>Quality and Outcomes Framework: Clinical indicators </vt:lpstr>
      <vt:lpstr>Hypertension:  indicators, scale and points at risk</vt:lpstr>
      <vt:lpstr>Threshold indicator BP5</vt:lpstr>
      <vt:lpstr>Achievement in England</vt:lpstr>
      <vt:lpstr>GP Earnings 1998/99 to 2009/10  (real growth, at 2009/10 prices)</vt:lpstr>
      <vt:lpstr>Trends in six QOF indicators 2001-2006</vt:lpstr>
      <vt:lpstr>Summary of findings to date</vt:lpstr>
      <vt:lpstr>Structure</vt:lpstr>
      <vt:lpstr>Financial protection</vt:lpstr>
      <vt:lpstr>5th July 1948</vt:lpstr>
      <vt:lpstr>Serious Problems Paying or Unable to Pay  Medical Bills in the Past Year</vt:lpstr>
      <vt:lpstr>Serious Problems Paying or Unable to Pay  Medical Bills in the Past Year, by Income</vt:lpstr>
      <vt:lpstr>Cost-Related Access Problems  in the Past Year</vt:lpstr>
      <vt:lpstr>Confident Will Be Able to Afford Needed Care</vt:lpstr>
      <vt:lpstr>Commonwealth Fund Survey 2010</vt:lpstr>
      <vt:lpstr>Overall Views of Health Care System, 2010</vt:lpstr>
      <vt:lpstr>Strong link between % reporting cost problems and opinions of health system</vt:lpstr>
      <vt:lpstr>Structure</vt:lpstr>
      <vt:lpstr>Universal health coverage</vt:lpstr>
      <vt:lpstr>PowerPoint Presentation</vt:lpstr>
      <vt:lpstr>Catastrophic payments headcounts in Asia</vt:lpstr>
      <vt:lpstr>Extreme poverty, pre-payment and post-payment income, Vietnam 1998</vt:lpstr>
      <vt:lpstr>Three dimensions to consider when moving towards universal coverage  (source: World Health Report 2010)</vt:lpstr>
      <vt:lpstr>Some indicators of affordability and access difficulties</vt:lpstr>
      <vt:lpstr>Structure</vt:lpstr>
      <vt:lpstr>Development assistance for health</vt:lpstr>
      <vt:lpstr>Total DAH per all-cause DALY, 2004 to 2009</vt:lpstr>
      <vt:lpstr>Development Assistance for Health by channel of assistance, 1990 to 2011</vt:lpstr>
      <vt:lpstr>DAH for  HIV-AIDS; maternal, newborn,  and child health; malaria; health sector support; TB; and non-communicable disease</vt:lpstr>
      <vt:lpstr>Reading </vt:lpstr>
    </vt:vector>
  </TitlesOfParts>
  <Company>Imperial College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Financing Health Systems</dc:title>
  <dc:creator>Smith</dc:creator>
  <cp:lastModifiedBy>Shiel, Nuala</cp:lastModifiedBy>
  <cp:revision>80</cp:revision>
  <dcterms:created xsi:type="dcterms:W3CDTF">2013-01-09T17:22:05Z</dcterms:created>
  <dcterms:modified xsi:type="dcterms:W3CDTF">2013-01-21T17:14:56Z</dcterms:modified>
</cp:coreProperties>
</file>