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8" r:id="rId2"/>
    <p:sldId id="282" r:id="rId3"/>
    <p:sldId id="283" r:id="rId4"/>
    <p:sldId id="260" r:id="rId5"/>
    <p:sldId id="261" r:id="rId6"/>
    <p:sldId id="274" r:id="rId7"/>
    <p:sldId id="264" r:id="rId8"/>
    <p:sldId id="263" r:id="rId9"/>
    <p:sldId id="267" r:id="rId10"/>
    <p:sldId id="265" r:id="rId11"/>
    <p:sldId id="271" r:id="rId12"/>
    <p:sldId id="279" r:id="rId13"/>
    <p:sldId id="266" r:id="rId14"/>
    <p:sldId id="268" r:id="rId15"/>
    <p:sldId id="269" r:id="rId16"/>
    <p:sldId id="270" r:id="rId17"/>
    <p:sldId id="280" r:id="rId18"/>
    <p:sldId id="272" r:id="rId19"/>
    <p:sldId id="275" r:id="rId20"/>
    <p:sldId id="276" r:id="rId21"/>
    <p:sldId id="285" r:id="rId22"/>
    <p:sldId id="277" r:id="rId23"/>
    <p:sldId id="281" r:id="rId24"/>
    <p:sldId id="278"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6" autoAdjust="0"/>
    <p:restoredTop sz="94660"/>
  </p:normalViewPr>
  <p:slideViewPr>
    <p:cSldViewPr>
      <p:cViewPr>
        <p:scale>
          <a:sx n="50" d="100"/>
          <a:sy n="50" d="100"/>
        </p:scale>
        <p:origin x="-804"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9C1969-3B7D-47C0-AF24-4B2277DA131B}" type="datetimeFigureOut">
              <a:rPr lang="en-GB" smtClean="0"/>
              <a:t>09/01/2013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ED47A8-A06C-4A19-903F-BD5982C67F3C}" type="slidenum">
              <a:rPr lang="en-GB" smtClean="0"/>
              <a:t>‹#›</a:t>
            </a:fld>
            <a:endParaRPr lang="en-GB"/>
          </a:p>
        </p:txBody>
      </p:sp>
    </p:spTree>
    <p:extLst>
      <p:ext uri="{BB962C8B-B14F-4D97-AF65-F5344CB8AC3E}">
        <p14:creationId xmlns:p14="http://schemas.microsoft.com/office/powerpoint/2010/main" val="3426239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Error is defined as the difference between the true value of a measurement and the recorded value of a measurement. There are many sources of error in collecting clinical data. Error can be described as random or systematic.</a:t>
            </a:r>
            <a:r>
              <a:rPr lang="en-GB" b="1" dirty="0" smtClean="0"/>
              <a:t> Random error</a:t>
            </a:r>
            <a:r>
              <a:rPr lang="en-GB" dirty="0" smtClean="0"/>
              <a:t> is also known as variability, random variation, or ‘noise in the system’. The heterogeneity in the human population leads to relatively large random variation in clinical trials.</a:t>
            </a:r>
          </a:p>
          <a:p>
            <a:r>
              <a:rPr lang="en-GB" dirty="0" smtClean="0"/>
              <a:t>Systematic error or </a:t>
            </a:r>
            <a:r>
              <a:rPr lang="en-GB" b="1" dirty="0" smtClean="0"/>
              <a:t>bias</a:t>
            </a:r>
            <a:r>
              <a:rPr lang="en-GB" dirty="0" smtClean="0"/>
              <a:t> refers to deviations that are not due to chance alone. The simplest example occurs with a measuring device that is improperly calibrated so that it consistently overestimates (or underestimates) the measurements by X units.</a:t>
            </a:r>
          </a:p>
          <a:p>
            <a:r>
              <a:rPr lang="en-GB" dirty="0" smtClean="0"/>
              <a:t>Random error has no preferred direction, so we expect that averaging over a large number of observations will yield a net effect of zero. The estimate may be imprecise, but not inaccurate. The impact of random error, imprecision, can be minimized with large sample sizes.</a:t>
            </a:r>
          </a:p>
          <a:p>
            <a:r>
              <a:rPr lang="en-GB" dirty="0" smtClean="0"/>
              <a:t>Bias, on the other hand, </a:t>
            </a:r>
            <a:r>
              <a:rPr lang="en-GB" i="1" dirty="0" smtClean="0"/>
              <a:t>has</a:t>
            </a:r>
            <a:r>
              <a:rPr lang="en-GB" dirty="0" smtClean="0"/>
              <a:t> a net direction and magnitude so that averaging over a large number of observations does not eliminate its effect. In fact, bias can be large enough to invalidate any conclusions. Increasing the sample size is not going to help. In human studies, bias can be subtle and difficult to detect. Even the suspicion of bias can render judgment that a study is invalid. Thus, the design of clinical trials focuses on removing known biases.</a:t>
            </a:r>
          </a:p>
          <a:p>
            <a:r>
              <a:rPr lang="en-GB" dirty="0" smtClean="0"/>
              <a:t>Random error corresponds to imprecision, and bias to inaccuracy. Here is a diagram that will attempt to differentiate between imprecision and inaccuracy</a:t>
            </a:r>
          </a:p>
          <a:p>
            <a:pPr eaLnBrk="1" hangingPunct="1">
              <a:spcBef>
                <a:spcPct val="0"/>
              </a:spcBef>
            </a:pPr>
            <a:r>
              <a:rPr lang="en-GB" dirty="0" smtClean="0"/>
              <a:t>“Recording the strengths and weaknesses of included studies provides an indication of whether the results have been unduly influenced by aspects of study design or conduct (essentially the extent to which the study results can be ‘believed’). </a:t>
            </a:r>
          </a:p>
          <a:p>
            <a:pPr eaLnBrk="1" hangingPunct="1">
              <a:spcBef>
                <a:spcPct val="0"/>
              </a:spcBef>
            </a:pPr>
            <a:r>
              <a:rPr lang="en-GB" dirty="0" smtClean="0"/>
              <a:t>Assessment of study quality gives an indication of the strength of evidence provided by the review and can also inform the standards required for future research. Ultimately, quality assessment helps answer the question of whether the studies are robust enough to guide treatment, prevention, diagnostic or policy decisions.”</a:t>
            </a:r>
          </a:p>
          <a:p>
            <a:pPr eaLnBrk="1" hangingPunct="1">
              <a:spcBef>
                <a:spcPct val="0"/>
              </a:spcBef>
            </a:pPr>
            <a:endParaRPr lang="en-GB" dirty="0" smtClean="0"/>
          </a:p>
          <a:p>
            <a:pPr eaLnBrk="1" hangingPunct="1">
              <a:spcBef>
                <a:spcPct val="0"/>
              </a:spcBef>
            </a:pPr>
            <a:endParaRPr lang="en-GB" dirty="0" smtClean="0"/>
          </a:p>
          <a:p>
            <a:pPr eaLnBrk="1" hangingPunct="1">
              <a:spcBef>
                <a:spcPct val="0"/>
              </a:spcBef>
            </a:pPr>
            <a:endParaRPr lang="en-GB" dirty="0" smtClean="0"/>
          </a:p>
          <a:p>
            <a:pPr eaLnBrk="1" hangingPunct="1">
              <a:spcBef>
                <a:spcPct val="0"/>
              </a:spcBef>
            </a:pPr>
            <a:r>
              <a:rPr lang="en-GB" dirty="0" smtClean="0"/>
              <a:t>Biases can vary in magnitude: some are small (and trivial compared with the observed effect) and some are substantial (so that an apparent finding may be entirely due to bias).</a:t>
            </a:r>
          </a:p>
          <a:p>
            <a:pPr eaLnBrk="1" hangingPunct="1">
              <a:spcBef>
                <a:spcPct val="0"/>
              </a:spcBef>
            </a:pPr>
            <a:endParaRPr lang="en-GB" dirty="0" smtClean="0"/>
          </a:p>
          <a:p>
            <a:pPr eaLnBrk="1" hangingPunct="1">
              <a:spcBef>
                <a:spcPct val="0"/>
              </a:spcBef>
            </a:pPr>
            <a:r>
              <a:rPr lang="en-GB" dirty="0" smtClean="0"/>
              <a:t>Even a particular source of bias may vary in direction: bias due to a particular design flaw (e.g. lack of allocation concealment) may lead to underestimation of an effect in one study but overestimation in another study. It is usually impossible to know to what extent biases have affected the results of a particular study, although there is good empirical evidence that particular flaws in the design, conduct and analysis of randomized clinical trials lead to bias </a:t>
            </a:r>
          </a:p>
          <a:p>
            <a:pPr eaLnBrk="1" hangingPunct="1">
              <a:spcBef>
                <a:spcPct val="0"/>
              </a:spcBef>
            </a:pPr>
            <a:endParaRPr lang="en-GB" dirty="0" smtClean="0"/>
          </a:p>
          <a:p>
            <a:pPr eaLnBrk="1" hangingPunct="1">
              <a:spcBef>
                <a:spcPct val="0"/>
              </a:spcBef>
            </a:pPr>
            <a:r>
              <a:rPr lang="en-GB" dirty="0" smtClean="0"/>
              <a:t>Bias refers to </a:t>
            </a:r>
            <a:r>
              <a:rPr lang="en-GB" i="1" dirty="0" smtClean="0"/>
              <a:t>systematic error</a:t>
            </a:r>
            <a:r>
              <a:rPr lang="en-GB" dirty="0" smtClean="0"/>
              <a:t>, meaning that multiple replications of the same study would reach the wrong answer on average. Imprecision refers to </a:t>
            </a:r>
            <a:r>
              <a:rPr lang="en-GB" i="1" dirty="0" smtClean="0"/>
              <a:t>random error</a:t>
            </a:r>
            <a:r>
              <a:rPr lang="en-GB" dirty="0" smtClean="0"/>
              <a:t>, meaning that multiple replications of the same study will produce different effect estimates because of sampling variation even if they would give the right answer on average. The results of smaller studies are subject to greater sampling variation and hence are less precise. Imprecision is reflected in the confidence interval around the intervention effect estimate from each study and in the weight given to the results of each study in a meta-analysis. More precise results are given more weight.</a:t>
            </a:r>
          </a:p>
          <a:p>
            <a:pPr eaLnBrk="1" hangingPunct="1">
              <a:spcBef>
                <a:spcPct val="0"/>
              </a:spcBef>
            </a:pPr>
            <a:endParaRPr lang="en-GB" dirty="0" smtClean="0"/>
          </a:p>
        </p:txBody>
      </p:sp>
      <p:sp>
        <p:nvSpPr>
          <p:cNvPr id="24579"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GB"/>
              <a:t>Systematic Review Workshop</a:t>
            </a:r>
          </a:p>
        </p:txBody>
      </p:sp>
      <p:sp>
        <p:nvSpPr>
          <p:cNvPr id="24580"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Friday, 11 May 2012</a:t>
            </a:r>
            <a:endParaRPr lang="en-GB"/>
          </a:p>
        </p:txBody>
      </p:sp>
      <p:sp>
        <p:nvSpPr>
          <p:cNvPr id="24581"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E1AB6D-24AF-4FB6-898B-D9111E723FF5}" type="slidenum">
              <a:rPr lang="en-GB"/>
              <a:pPr fontAlgn="base">
                <a:spcBef>
                  <a:spcPct val="0"/>
                </a:spcBef>
                <a:spcAft>
                  <a:spcPct val="0"/>
                </a:spcAft>
                <a:defRPr/>
              </a:pPr>
              <a:t>4</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E9914"/>
                </a:solidFill>
                <a:latin typeface="Arial" charset="0"/>
              </a:defRPr>
            </a:lvl1pPr>
            <a:lvl2pPr marL="742950" indent="-285750">
              <a:defRPr>
                <a:solidFill>
                  <a:srgbClr val="FE9914"/>
                </a:solidFill>
                <a:latin typeface="Arial" charset="0"/>
              </a:defRPr>
            </a:lvl2pPr>
            <a:lvl3pPr marL="1143000" indent="-228600">
              <a:defRPr>
                <a:solidFill>
                  <a:srgbClr val="FE9914"/>
                </a:solidFill>
                <a:latin typeface="Arial" charset="0"/>
              </a:defRPr>
            </a:lvl3pPr>
            <a:lvl4pPr marL="1600200" indent="-228600">
              <a:defRPr>
                <a:solidFill>
                  <a:srgbClr val="FE9914"/>
                </a:solidFill>
                <a:latin typeface="Arial" charset="0"/>
              </a:defRPr>
            </a:lvl4pPr>
            <a:lvl5pPr marL="2057400" indent="-228600">
              <a:defRPr>
                <a:solidFill>
                  <a:srgbClr val="FE9914"/>
                </a:solidFill>
                <a:latin typeface="Arial" charset="0"/>
              </a:defRPr>
            </a:lvl5pPr>
            <a:lvl6pPr marL="2514600" indent="-228600" eaLnBrk="0" fontAlgn="base" hangingPunct="0">
              <a:spcBef>
                <a:spcPct val="20000"/>
              </a:spcBef>
              <a:spcAft>
                <a:spcPct val="0"/>
              </a:spcAft>
              <a:defRPr>
                <a:solidFill>
                  <a:srgbClr val="FE9914"/>
                </a:solidFill>
                <a:latin typeface="Arial" charset="0"/>
              </a:defRPr>
            </a:lvl6pPr>
            <a:lvl7pPr marL="2971800" indent="-228600" eaLnBrk="0" fontAlgn="base" hangingPunct="0">
              <a:spcBef>
                <a:spcPct val="20000"/>
              </a:spcBef>
              <a:spcAft>
                <a:spcPct val="0"/>
              </a:spcAft>
              <a:defRPr>
                <a:solidFill>
                  <a:srgbClr val="FE9914"/>
                </a:solidFill>
                <a:latin typeface="Arial" charset="0"/>
              </a:defRPr>
            </a:lvl7pPr>
            <a:lvl8pPr marL="3429000" indent="-228600" eaLnBrk="0" fontAlgn="base" hangingPunct="0">
              <a:spcBef>
                <a:spcPct val="20000"/>
              </a:spcBef>
              <a:spcAft>
                <a:spcPct val="0"/>
              </a:spcAft>
              <a:defRPr>
                <a:solidFill>
                  <a:srgbClr val="FE9914"/>
                </a:solidFill>
                <a:latin typeface="Arial" charset="0"/>
              </a:defRPr>
            </a:lvl8pPr>
            <a:lvl9pPr marL="3886200" indent="-228600" eaLnBrk="0" fontAlgn="base" hangingPunct="0">
              <a:spcBef>
                <a:spcPct val="20000"/>
              </a:spcBef>
              <a:spcAft>
                <a:spcPct val="0"/>
              </a:spcAft>
              <a:defRPr>
                <a:solidFill>
                  <a:srgbClr val="FE9914"/>
                </a:solidFill>
                <a:latin typeface="Arial" charset="0"/>
              </a:defRPr>
            </a:lvl9pPr>
          </a:lstStyle>
          <a:p>
            <a:fld id="{97C0E57C-8601-46C5-A805-C59C7CD043E0}" type="slidenum">
              <a:rPr lang="en-GB" altLang="en-GB" smtClean="0">
                <a:solidFill>
                  <a:schemeClr val="tx1"/>
                </a:solidFill>
                <a:latin typeface="Times" charset="0"/>
              </a:rPr>
              <a:pPr/>
              <a:t>15</a:t>
            </a:fld>
            <a:endParaRPr lang="en-GB" altLang="en-GB" smtClean="0">
              <a:solidFill>
                <a:schemeClr val="tx1"/>
              </a:solidFill>
              <a:latin typeface="Times"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Times"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E9914"/>
                </a:solidFill>
                <a:latin typeface="Arial" charset="0"/>
              </a:defRPr>
            </a:lvl1pPr>
            <a:lvl2pPr marL="742950" indent="-285750">
              <a:defRPr>
                <a:solidFill>
                  <a:srgbClr val="FE9914"/>
                </a:solidFill>
                <a:latin typeface="Arial" charset="0"/>
              </a:defRPr>
            </a:lvl2pPr>
            <a:lvl3pPr marL="1143000" indent="-228600">
              <a:defRPr>
                <a:solidFill>
                  <a:srgbClr val="FE9914"/>
                </a:solidFill>
                <a:latin typeface="Arial" charset="0"/>
              </a:defRPr>
            </a:lvl3pPr>
            <a:lvl4pPr marL="1600200" indent="-228600">
              <a:defRPr>
                <a:solidFill>
                  <a:srgbClr val="FE9914"/>
                </a:solidFill>
                <a:latin typeface="Arial" charset="0"/>
              </a:defRPr>
            </a:lvl4pPr>
            <a:lvl5pPr marL="2057400" indent="-228600">
              <a:defRPr>
                <a:solidFill>
                  <a:srgbClr val="FE9914"/>
                </a:solidFill>
                <a:latin typeface="Arial" charset="0"/>
              </a:defRPr>
            </a:lvl5pPr>
            <a:lvl6pPr marL="2514600" indent="-228600" eaLnBrk="0" fontAlgn="base" hangingPunct="0">
              <a:spcBef>
                <a:spcPct val="20000"/>
              </a:spcBef>
              <a:spcAft>
                <a:spcPct val="0"/>
              </a:spcAft>
              <a:defRPr>
                <a:solidFill>
                  <a:srgbClr val="FE9914"/>
                </a:solidFill>
                <a:latin typeface="Arial" charset="0"/>
              </a:defRPr>
            </a:lvl6pPr>
            <a:lvl7pPr marL="2971800" indent="-228600" eaLnBrk="0" fontAlgn="base" hangingPunct="0">
              <a:spcBef>
                <a:spcPct val="20000"/>
              </a:spcBef>
              <a:spcAft>
                <a:spcPct val="0"/>
              </a:spcAft>
              <a:defRPr>
                <a:solidFill>
                  <a:srgbClr val="FE9914"/>
                </a:solidFill>
                <a:latin typeface="Arial" charset="0"/>
              </a:defRPr>
            </a:lvl7pPr>
            <a:lvl8pPr marL="3429000" indent="-228600" eaLnBrk="0" fontAlgn="base" hangingPunct="0">
              <a:spcBef>
                <a:spcPct val="20000"/>
              </a:spcBef>
              <a:spcAft>
                <a:spcPct val="0"/>
              </a:spcAft>
              <a:defRPr>
                <a:solidFill>
                  <a:srgbClr val="FE9914"/>
                </a:solidFill>
                <a:latin typeface="Arial" charset="0"/>
              </a:defRPr>
            </a:lvl8pPr>
            <a:lvl9pPr marL="3886200" indent="-228600" eaLnBrk="0" fontAlgn="base" hangingPunct="0">
              <a:spcBef>
                <a:spcPct val="20000"/>
              </a:spcBef>
              <a:spcAft>
                <a:spcPct val="0"/>
              </a:spcAft>
              <a:defRPr>
                <a:solidFill>
                  <a:srgbClr val="FE9914"/>
                </a:solidFill>
                <a:latin typeface="Arial" charset="0"/>
              </a:defRPr>
            </a:lvl9pPr>
          </a:lstStyle>
          <a:p>
            <a:fld id="{829FF118-7B7A-4608-8E59-293B241E9392}" type="slidenum">
              <a:rPr lang="en-GB" altLang="en-GB" smtClean="0">
                <a:solidFill>
                  <a:schemeClr val="tx1"/>
                </a:solidFill>
                <a:latin typeface="Times" charset="0"/>
              </a:rPr>
              <a:pPr/>
              <a:t>16</a:t>
            </a:fld>
            <a:endParaRPr lang="en-GB" altLang="en-GB" smtClean="0">
              <a:solidFill>
                <a:schemeClr val="tx1"/>
              </a:solidFill>
              <a:latin typeface="Times"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Times"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Text Box 1"/>
          <p:cNvSpPr txBox="1">
            <a:spLocks noChangeArrowheads="1"/>
          </p:cNvSpPr>
          <p:nvPr/>
        </p:nvSpPr>
        <p:spPr bwMode="auto">
          <a:xfrm>
            <a:off x="1401390" y="914400"/>
            <a:ext cx="4055221" cy="3135716"/>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5496" tIns="42748" rIns="85496" bIns="42748" anchor="ctr"/>
          <a:lstStyle>
            <a:lvl1pPr>
              <a:defRPr>
                <a:solidFill>
                  <a:srgbClr val="FE9914"/>
                </a:solidFill>
                <a:latin typeface="Arial" pitchFamily="34" charset="0"/>
              </a:defRPr>
            </a:lvl1pPr>
            <a:lvl2pPr marL="742950" indent="-285750">
              <a:defRPr>
                <a:solidFill>
                  <a:srgbClr val="FE9914"/>
                </a:solidFill>
                <a:latin typeface="Arial" pitchFamily="34" charset="0"/>
              </a:defRPr>
            </a:lvl2pPr>
            <a:lvl3pPr marL="1143000" indent="-228600">
              <a:defRPr>
                <a:solidFill>
                  <a:srgbClr val="FE9914"/>
                </a:solidFill>
                <a:latin typeface="Arial" pitchFamily="34" charset="0"/>
              </a:defRPr>
            </a:lvl3pPr>
            <a:lvl4pPr marL="1600200" indent="-228600">
              <a:defRPr>
                <a:solidFill>
                  <a:srgbClr val="FE9914"/>
                </a:solidFill>
                <a:latin typeface="Arial" pitchFamily="34" charset="0"/>
              </a:defRPr>
            </a:lvl4pPr>
            <a:lvl5pPr marL="2057400" indent="-228600">
              <a:defRPr>
                <a:solidFill>
                  <a:srgbClr val="FE9914"/>
                </a:solidFill>
                <a:latin typeface="Arial" pitchFamily="34" charset="0"/>
              </a:defRPr>
            </a:lvl5pPr>
            <a:lvl6pPr marL="2514600" indent="-228600" eaLnBrk="0" fontAlgn="base" hangingPunct="0">
              <a:spcBef>
                <a:spcPct val="20000"/>
              </a:spcBef>
              <a:spcAft>
                <a:spcPct val="0"/>
              </a:spcAft>
              <a:defRPr>
                <a:solidFill>
                  <a:srgbClr val="FE9914"/>
                </a:solidFill>
                <a:latin typeface="Arial" pitchFamily="34" charset="0"/>
              </a:defRPr>
            </a:lvl6pPr>
            <a:lvl7pPr marL="2971800" indent="-228600" eaLnBrk="0" fontAlgn="base" hangingPunct="0">
              <a:spcBef>
                <a:spcPct val="20000"/>
              </a:spcBef>
              <a:spcAft>
                <a:spcPct val="0"/>
              </a:spcAft>
              <a:defRPr>
                <a:solidFill>
                  <a:srgbClr val="FE9914"/>
                </a:solidFill>
                <a:latin typeface="Arial" pitchFamily="34" charset="0"/>
              </a:defRPr>
            </a:lvl7pPr>
            <a:lvl8pPr marL="3429000" indent="-228600" eaLnBrk="0" fontAlgn="base" hangingPunct="0">
              <a:spcBef>
                <a:spcPct val="20000"/>
              </a:spcBef>
              <a:spcAft>
                <a:spcPct val="0"/>
              </a:spcAft>
              <a:defRPr>
                <a:solidFill>
                  <a:srgbClr val="FE9914"/>
                </a:solidFill>
                <a:latin typeface="Arial" pitchFamily="34" charset="0"/>
              </a:defRPr>
            </a:lvl8pPr>
            <a:lvl9pPr marL="3886200" indent="-228600" eaLnBrk="0" fontAlgn="base" hangingPunct="0">
              <a:spcBef>
                <a:spcPct val="20000"/>
              </a:spcBef>
              <a:spcAft>
                <a:spcPct val="0"/>
              </a:spcAft>
              <a:defRPr>
                <a:solidFill>
                  <a:srgbClr val="FE9914"/>
                </a:solidFill>
                <a:latin typeface="Arial" pitchFamily="34" charset="0"/>
              </a:defRPr>
            </a:lvl9pPr>
          </a:lstStyle>
          <a:p>
            <a:endParaRPr lang="en-GB"/>
          </a:p>
        </p:txBody>
      </p:sp>
      <p:sp>
        <p:nvSpPr>
          <p:cNvPr id="70659" name="Text Box 2"/>
          <p:cNvSpPr>
            <a:spLocks noGrp="1" noChangeArrowheads="1"/>
          </p:cNvSpPr>
          <p:nvPr>
            <p:ph type="body"/>
          </p:nvPr>
        </p:nvSpPr>
        <p:spPr>
          <a:xfrm>
            <a:off x="1045838" y="4352957"/>
            <a:ext cx="4771130" cy="34782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85725" indent="-85725" eaLnBrk="1">
              <a:lnSpc>
                <a:spcPct val="93000"/>
              </a:lnSpc>
              <a:spcBef>
                <a:spcPct val="0"/>
              </a:spcBef>
              <a:buSzPct val="45000"/>
              <a:buFont typeface="Wingdings" pitchFamily="2" charset="2"/>
              <a:buNone/>
              <a:tabLst>
                <a:tab pos="723900" algn="l"/>
                <a:tab pos="1447800" algn="l"/>
                <a:tab pos="2171700" algn="l"/>
                <a:tab pos="2895600" algn="l"/>
                <a:tab pos="3619500" algn="l"/>
                <a:tab pos="4343400" algn="l"/>
                <a:tab pos="5067300" algn="l"/>
              </a:tabLst>
            </a:pPr>
            <a:r>
              <a:rPr lang="en-GB" smtClean="0">
                <a:solidFill>
                  <a:srgbClr val="000000"/>
                </a:solidFill>
                <a:latin typeface="Arial" pitchFamily="34" charset="0"/>
                <a:ea typeface="msgothic"/>
                <a:cs typeface="msgothic"/>
              </a:rPr>
              <a:t>Meta-analysis of studies on maternal alcohol consumption during pregnancy (yes versus no) and risk of all childhood leukemia (GL) in children without Down syndrome.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8675"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GB"/>
              <a:t>Systematic Review Workshop</a:t>
            </a:r>
          </a:p>
        </p:txBody>
      </p:sp>
      <p:sp>
        <p:nvSpPr>
          <p:cNvPr id="2867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Friday, 11 May 2012</a:t>
            </a:r>
            <a:endParaRPr lang="en-GB"/>
          </a:p>
        </p:txBody>
      </p:sp>
      <p:sp>
        <p:nvSpPr>
          <p:cNvPr id="28677"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AFDC0F-94D8-4591-8D0C-4E40AEFF2132}" type="slidenum">
              <a:rPr lang="en-GB"/>
              <a:pPr fontAlgn="base">
                <a:spcBef>
                  <a:spcPct val="0"/>
                </a:spcBef>
                <a:spcAft>
                  <a:spcPct val="0"/>
                </a:spcAft>
                <a:defRPr/>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Internal validity—extent to which systematic error (bias) is </a:t>
            </a:r>
            <a:r>
              <a:rPr lang="en-US" dirty="0" err="1" smtClean="0"/>
              <a:t>minimised</a:t>
            </a:r>
            <a:r>
              <a:rPr lang="en-US" dirty="0" smtClean="0"/>
              <a:t> in clinical trials</a:t>
            </a:r>
          </a:p>
          <a:p>
            <a:pPr eaLnBrk="1" hangingPunct="1">
              <a:spcBef>
                <a:spcPct val="0"/>
              </a:spcBef>
            </a:pPr>
            <a:endParaRPr lang="en-GB" dirty="0" smtClean="0"/>
          </a:p>
          <a:p>
            <a:pPr eaLnBrk="1" hangingPunct="1">
              <a:spcBef>
                <a:spcPct val="0"/>
              </a:spcBef>
            </a:pPr>
            <a:r>
              <a:rPr lang="en-GB" dirty="0" smtClean="0"/>
              <a:t>Effective blinding can also ensure that the compared groups receive a similar amount of attention, ancillary treatment and diagnostic investigations.</a:t>
            </a:r>
          </a:p>
          <a:p>
            <a:pPr eaLnBrk="1" hangingPunct="1">
              <a:spcBef>
                <a:spcPct val="0"/>
              </a:spcBef>
            </a:pPr>
            <a:r>
              <a:rPr lang="en-GB" dirty="0" smtClean="0"/>
              <a:t>Detection bias refers to systematic differences between groups in how outcomes are determined. Blinding (or masking) of outcome assessors may reduce the risk that knowledge of which intervention was received, rather than the intervention itself, affects outcome measurement. Blinding of outcome assessors can be especially important for assessment of subjective outcomes, such as degree of postoperative pain. </a:t>
            </a:r>
          </a:p>
          <a:p>
            <a:pPr eaLnBrk="1" hangingPunct="1">
              <a:spcBef>
                <a:spcPct val="0"/>
              </a:spcBef>
            </a:pPr>
            <a:r>
              <a:rPr lang="en-GB" dirty="0" smtClean="0"/>
              <a:t>Attrition bias refers to systematic differences between groups in withdrawals from a study. Withdrawals from the study lead to incomplete outcome data. There are two reasons for withdrawals or incomplete outcome data in clinical trials. Exclusions refer to situations in which some participants are omitted from reports of analyses, despite outcome data being available to the </a:t>
            </a:r>
            <a:r>
              <a:rPr lang="en-GB" dirty="0" err="1" smtClean="0"/>
              <a:t>trialists</a:t>
            </a:r>
            <a:r>
              <a:rPr lang="en-GB" dirty="0" smtClean="0"/>
              <a:t>. Attrition refers to situations in which outcome data are not available.</a:t>
            </a:r>
          </a:p>
          <a:p>
            <a:pPr eaLnBrk="1" hangingPunct="1">
              <a:spcBef>
                <a:spcPct val="0"/>
              </a:spcBef>
            </a:pPr>
            <a:r>
              <a:rPr lang="en-GB" dirty="0" smtClean="0"/>
              <a:t>In addition there are other sources of bias that are relevant only in certain circumstances. These relate mainly to particular trial designs (e.g. carry-over in cross-over trials and recruitment bias in cluster-randomized trials); some can be found across a broad spectrum of trials, but only for specific circumstances (e.g. contamination, whereby the experimental and control interventions get ‘mixed’, for example if participants pool their drugs); and there may be sources of bias that are only found in a particular clinical setting. </a:t>
            </a:r>
          </a:p>
          <a:p>
            <a:pPr eaLnBrk="1" hangingPunct="1">
              <a:spcBef>
                <a:spcPct val="0"/>
              </a:spcBef>
            </a:pPr>
            <a:endParaRPr lang="en-GB" dirty="0" smtClean="0"/>
          </a:p>
        </p:txBody>
      </p:sp>
      <p:sp>
        <p:nvSpPr>
          <p:cNvPr id="34819"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GB"/>
              <a:t>Systematic Review Workshop</a:t>
            </a:r>
          </a:p>
        </p:txBody>
      </p:sp>
      <p:sp>
        <p:nvSpPr>
          <p:cNvPr id="34820"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Friday, 11 May 2012</a:t>
            </a:r>
            <a:endParaRPr lang="en-GB"/>
          </a:p>
        </p:txBody>
      </p:sp>
      <p:sp>
        <p:nvSpPr>
          <p:cNvPr id="34821"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B4EE7E-60FA-4BC7-BB30-D2E05253CF4F}" type="slidenum">
              <a:rPr lang="en-GB"/>
              <a:pPr fontAlgn="base">
                <a:spcBef>
                  <a:spcPct val="0"/>
                </a:spcBef>
                <a:spcAft>
                  <a:spcPct val="0"/>
                </a:spcAft>
                <a:defRPr/>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686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GB"/>
              <a:t>Systematic Review Workshop</a:t>
            </a:r>
          </a:p>
        </p:txBody>
      </p:sp>
      <p:sp>
        <p:nvSpPr>
          <p:cNvPr id="3686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Friday, 11 May 2012</a:t>
            </a:r>
            <a:endParaRPr lang="en-GB"/>
          </a:p>
        </p:txBody>
      </p:sp>
      <p:sp>
        <p:nvSpPr>
          <p:cNvPr id="36869"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AA1DCE-3A21-4BA8-835F-FB4407DB6891}" type="slidenum">
              <a:rPr lang="en-GB"/>
              <a:pPr fontAlgn="base">
                <a:spcBef>
                  <a:spcPct val="0"/>
                </a:spcBef>
                <a:spcAft>
                  <a:spcPct val="0"/>
                </a:spcAft>
                <a:defRPr/>
              </a:pPr>
              <a:t>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smtClean="0"/>
              <a:t>Is there any suggestion of bias?</a:t>
            </a:r>
          </a:p>
          <a:p>
            <a:pPr>
              <a:spcBef>
                <a:spcPct val="0"/>
              </a:spcBef>
            </a:pPr>
            <a:r>
              <a:rPr lang="en-US" dirty="0" smtClean="0"/>
              <a:t>The analysis need to include all randomized patients (intention to treat) and not only those that received the </a:t>
            </a:r>
            <a:r>
              <a:rPr lang="en-US" dirty="0" err="1" smtClean="0"/>
              <a:t>treatement</a:t>
            </a:r>
            <a:r>
              <a:rPr lang="en-US" dirty="0" smtClean="0"/>
              <a:t> (per-protocol)</a:t>
            </a:r>
          </a:p>
          <a:p>
            <a:pPr>
              <a:spcBef>
                <a:spcPct val="0"/>
              </a:spcBef>
            </a:pPr>
            <a:endParaRPr lang="en-US" dirty="0" smtClean="0"/>
          </a:p>
          <a:p>
            <a:pPr>
              <a:spcBef>
                <a:spcPct val="0"/>
              </a:spcBef>
            </a:pPr>
            <a:r>
              <a:rPr lang="en-US" dirty="0" smtClean="0"/>
              <a:t>Empirical evidence from meta-epidemiological studies indicates, for example, that  the level of over-estimation associated with attrition bias (lack of intention-to-treat analysis) can reach up to 25% . The lack of adequate randomization (through sequence allocation and allocation concealment) and blinding (thus minimizing Selection- and Performance-/Detection bias, respectively) may reach above 50% (Egger et al  Health Technology Assessment 2003,7:1)</a:t>
            </a:r>
          </a:p>
          <a:p>
            <a:pPr>
              <a:spcBef>
                <a:spcPct val="0"/>
              </a:spcBef>
            </a:pPr>
            <a:endParaRPr lang="en-GB" dirty="0" smtClean="0"/>
          </a:p>
          <a:p>
            <a:endParaRPr lang="en-GB" dirty="0"/>
          </a:p>
        </p:txBody>
      </p:sp>
      <p:sp>
        <p:nvSpPr>
          <p:cNvPr id="4" name="Header Placeholder 3"/>
          <p:cNvSpPr>
            <a:spLocks noGrp="1"/>
          </p:cNvSpPr>
          <p:nvPr>
            <p:ph type="hdr" sz="quarter" idx="10"/>
          </p:nvPr>
        </p:nvSpPr>
        <p:spPr/>
        <p:txBody>
          <a:bodyPr/>
          <a:lstStyle/>
          <a:p>
            <a:pPr>
              <a:defRPr/>
            </a:pPr>
            <a:r>
              <a:rPr lang="en-GB" smtClean="0"/>
              <a:t>Systematic Review Workshop</a:t>
            </a:r>
            <a:endParaRPr lang="en-GB"/>
          </a:p>
        </p:txBody>
      </p:sp>
      <p:sp>
        <p:nvSpPr>
          <p:cNvPr id="5" name="Date Placeholder 4"/>
          <p:cNvSpPr>
            <a:spLocks noGrp="1"/>
          </p:cNvSpPr>
          <p:nvPr>
            <p:ph type="dt" idx="11"/>
          </p:nvPr>
        </p:nvSpPr>
        <p:spPr/>
        <p:txBody>
          <a:bodyPr/>
          <a:lstStyle/>
          <a:p>
            <a:pPr>
              <a:defRPr/>
            </a:pPr>
            <a:r>
              <a:rPr lang="en-US" smtClean="0"/>
              <a:t>Friday, 11 May 2012</a:t>
            </a:r>
            <a:endParaRPr lang="en-GB"/>
          </a:p>
        </p:txBody>
      </p:sp>
      <p:sp>
        <p:nvSpPr>
          <p:cNvPr id="6" name="Slide Number Placeholder 5"/>
          <p:cNvSpPr>
            <a:spLocks noGrp="1"/>
          </p:cNvSpPr>
          <p:nvPr>
            <p:ph type="sldNum" sz="quarter" idx="12"/>
          </p:nvPr>
        </p:nvSpPr>
        <p:spPr/>
        <p:txBody>
          <a:bodyPr/>
          <a:lstStyle/>
          <a:p>
            <a:pPr>
              <a:defRPr/>
            </a:pPr>
            <a:fld id="{656C790A-58A7-45DB-9AD4-5231C7B2656A}" type="slidenum">
              <a:rPr lang="en-GB" smtClean="0"/>
              <a:pPr>
                <a:defRPr/>
              </a:pPr>
              <a:t>9</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E9914"/>
                </a:solidFill>
                <a:latin typeface="Arial" charset="0"/>
              </a:defRPr>
            </a:lvl1pPr>
            <a:lvl2pPr marL="742950" indent="-285750">
              <a:defRPr>
                <a:solidFill>
                  <a:srgbClr val="FE9914"/>
                </a:solidFill>
                <a:latin typeface="Arial" charset="0"/>
              </a:defRPr>
            </a:lvl2pPr>
            <a:lvl3pPr marL="1143000" indent="-228600">
              <a:defRPr>
                <a:solidFill>
                  <a:srgbClr val="FE9914"/>
                </a:solidFill>
                <a:latin typeface="Arial" charset="0"/>
              </a:defRPr>
            </a:lvl3pPr>
            <a:lvl4pPr marL="1600200" indent="-228600">
              <a:defRPr>
                <a:solidFill>
                  <a:srgbClr val="FE9914"/>
                </a:solidFill>
                <a:latin typeface="Arial" charset="0"/>
              </a:defRPr>
            </a:lvl4pPr>
            <a:lvl5pPr marL="2057400" indent="-228600">
              <a:defRPr>
                <a:solidFill>
                  <a:srgbClr val="FE9914"/>
                </a:solidFill>
                <a:latin typeface="Arial" charset="0"/>
              </a:defRPr>
            </a:lvl5pPr>
            <a:lvl6pPr marL="2514600" indent="-228600" eaLnBrk="0" fontAlgn="base" hangingPunct="0">
              <a:spcBef>
                <a:spcPct val="20000"/>
              </a:spcBef>
              <a:spcAft>
                <a:spcPct val="0"/>
              </a:spcAft>
              <a:defRPr>
                <a:solidFill>
                  <a:srgbClr val="FE9914"/>
                </a:solidFill>
                <a:latin typeface="Arial" charset="0"/>
              </a:defRPr>
            </a:lvl6pPr>
            <a:lvl7pPr marL="2971800" indent="-228600" eaLnBrk="0" fontAlgn="base" hangingPunct="0">
              <a:spcBef>
                <a:spcPct val="20000"/>
              </a:spcBef>
              <a:spcAft>
                <a:spcPct val="0"/>
              </a:spcAft>
              <a:defRPr>
                <a:solidFill>
                  <a:srgbClr val="FE9914"/>
                </a:solidFill>
                <a:latin typeface="Arial" charset="0"/>
              </a:defRPr>
            </a:lvl7pPr>
            <a:lvl8pPr marL="3429000" indent="-228600" eaLnBrk="0" fontAlgn="base" hangingPunct="0">
              <a:spcBef>
                <a:spcPct val="20000"/>
              </a:spcBef>
              <a:spcAft>
                <a:spcPct val="0"/>
              </a:spcAft>
              <a:defRPr>
                <a:solidFill>
                  <a:srgbClr val="FE9914"/>
                </a:solidFill>
                <a:latin typeface="Arial" charset="0"/>
              </a:defRPr>
            </a:lvl8pPr>
            <a:lvl9pPr marL="3886200" indent="-228600" eaLnBrk="0" fontAlgn="base" hangingPunct="0">
              <a:spcBef>
                <a:spcPct val="20000"/>
              </a:spcBef>
              <a:spcAft>
                <a:spcPct val="0"/>
              </a:spcAft>
              <a:defRPr>
                <a:solidFill>
                  <a:srgbClr val="FE9914"/>
                </a:solidFill>
                <a:latin typeface="Arial" charset="0"/>
              </a:defRPr>
            </a:lvl9pPr>
          </a:lstStyle>
          <a:p>
            <a:fld id="{77BF98A7-9024-4E5A-9AF6-FF1DCEC81FC2}" type="slidenum">
              <a:rPr lang="en-GB" altLang="en-GB" smtClean="0">
                <a:solidFill>
                  <a:schemeClr val="tx1"/>
                </a:solidFill>
                <a:latin typeface="Times" charset="0"/>
              </a:rPr>
              <a:pPr/>
              <a:t>10</a:t>
            </a:fld>
            <a:endParaRPr lang="en-GB" altLang="en-GB" smtClean="0">
              <a:solidFill>
                <a:schemeClr val="tx1"/>
              </a:solidFill>
              <a:latin typeface="Times"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Time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charset="0"/>
            </a:endParaRP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E9914"/>
                </a:solidFill>
                <a:latin typeface="Arial" pitchFamily="34" charset="0"/>
              </a:defRPr>
            </a:lvl1pPr>
            <a:lvl2pPr marL="742950" indent="-285750">
              <a:defRPr>
                <a:solidFill>
                  <a:srgbClr val="FE9914"/>
                </a:solidFill>
                <a:latin typeface="Arial" pitchFamily="34" charset="0"/>
              </a:defRPr>
            </a:lvl2pPr>
            <a:lvl3pPr marL="1143000" indent="-228600">
              <a:defRPr>
                <a:solidFill>
                  <a:srgbClr val="FE9914"/>
                </a:solidFill>
                <a:latin typeface="Arial" pitchFamily="34" charset="0"/>
              </a:defRPr>
            </a:lvl3pPr>
            <a:lvl4pPr marL="1600200" indent="-228600">
              <a:defRPr>
                <a:solidFill>
                  <a:srgbClr val="FE9914"/>
                </a:solidFill>
                <a:latin typeface="Arial" pitchFamily="34" charset="0"/>
              </a:defRPr>
            </a:lvl4pPr>
            <a:lvl5pPr marL="2057400" indent="-228600">
              <a:defRPr>
                <a:solidFill>
                  <a:srgbClr val="FE9914"/>
                </a:solidFill>
                <a:latin typeface="Arial" pitchFamily="34" charset="0"/>
              </a:defRPr>
            </a:lvl5pPr>
            <a:lvl6pPr marL="2514600" indent="-228600" eaLnBrk="0" fontAlgn="base" hangingPunct="0">
              <a:spcBef>
                <a:spcPct val="20000"/>
              </a:spcBef>
              <a:spcAft>
                <a:spcPct val="0"/>
              </a:spcAft>
              <a:defRPr>
                <a:solidFill>
                  <a:srgbClr val="FE9914"/>
                </a:solidFill>
                <a:latin typeface="Arial" pitchFamily="34" charset="0"/>
              </a:defRPr>
            </a:lvl6pPr>
            <a:lvl7pPr marL="2971800" indent="-228600" eaLnBrk="0" fontAlgn="base" hangingPunct="0">
              <a:spcBef>
                <a:spcPct val="20000"/>
              </a:spcBef>
              <a:spcAft>
                <a:spcPct val="0"/>
              </a:spcAft>
              <a:defRPr>
                <a:solidFill>
                  <a:srgbClr val="FE9914"/>
                </a:solidFill>
                <a:latin typeface="Arial" pitchFamily="34" charset="0"/>
              </a:defRPr>
            </a:lvl7pPr>
            <a:lvl8pPr marL="3429000" indent="-228600" eaLnBrk="0" fontAlgn="base" hangingPunct="0">
              <a:spcBef>
                <a:spcPct val="20000"/>
              </a:spcBef>
              <a:spcAft>
                <a:spcPct val="0"/>
              </a:spcAft>
              <a:defRPr>
                <a:solidFill>
                  <a:srgbClr val="FE9914"/>
                </a:solidFill>
                <a:latin typeface="Arial" pitchFamily="34" charset="0"/>
              </a:defRPr>
            </a:lvl8pPr>
            <a:lvl9pPr marL="3886200" indent="-228600" eaLnBrk="0" fontAlgn="base" hangingPunct="0">
              <a:spcBef>
                <a:spcPct val="20000"/>
              </a:spcBef>
              <a:spcAft>
                <a:spcPct val="0"/>
              </a:spcAft>
              <a:defRPr>
                <a:solidFill>
                  <a:srgbClr val="FE9914"/>
                </a:solidFill>
                <a:latin typeface="Arial" pitchFamily="34" charset="0"/>
              </a:defRPr>
            </a:lvl9pPr>
          </a:lstStyle>
          <a:p>
            <a:fld id="{FCCFD852-FB79-4E8B-979B-B47CD40D4EE4}" type="slidenum">
              <a:rPr lang="en-GB" altLang="en-GB" smtClean="0">
                <a:solidFill>
                  <a:schemeClr val="tx1"/>
                </a:solidFill>
                <a:latin typeface="Times" charset="0"/>
              </a:rPr>
              <a:pPr/>
              <a:t>12</a:t>
            </a:fld>
            <a:endParaRPr lang="en-GB" altLang="en-GB" smtClean="0">
              <a:solidFill>
                <a:schemeClr val="tx1"/>
              </a:solidFill>
              <a:latin typeface="Time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E9914"/>
                </a:solidFill>
                <a:latin typeface="Arial" charset="0"/>
              </a:defRPr>
            </a:lvl1pPr>
            <a:lvl2pPr marL="742950" indent="-285750">
              <a:defRPr>
                <a:solidFill>
                  <a:srgbClr val="FE9914"/>
                </a:solidFill>
                <a:latin typeface="Arial" charset="0"/>
              </a:defRPr>
            </a:lvl2pPr>
            <a:lvl3pPr marL="1143000" indent="-228600">
              <a:defRPr>
                <a:solidFill>
                  <a:srgbClr val="FE9914"/>
                </a:solidFill>
                <a:latin typeface="Arial" charset="0"/>
              </a:defRPr>
            </a:lvl3pPr>
            <a:lvl4pPr marL="1600200" indent="-228600">
              <a:defRPr>
                <a:solidFill>
                  <a:srgbClr val="FE9914"/>
                </a:solidFill>
                <a:latin typeface="Arial" charset="0"/>
              </a:defRPr>
            </a:lvl4pPr>
            <a:lvl5pPr marL="2057400" indent="-228600">
              <a:defRPr>
                <a:solidFill>
                  <a:srgbClr val="FE9914"/>
                </a:solidFill>
                <a:latin typeface="Arial" charset="0"/>
              </a:defRPr>
            </a:lvl5pPr>
            <a:lvl6pPr marL="2514600" indent="-228600" eaLnBrk="0" fontAlgn="base" hangingPunct="0">
              <a:spcBef>
                <a:spcPct val="20000"/>
              </a:spcBef>
              <a:spcAft>
                <a:spcPct val="0"/>
              </a:spcAft>
              <a:defRPr>
                <a:solidFill>
                  <a:srgbClr val="FE9914"/>
                </a:solidFill>
                <a:latin typeface="Arial" charset="0"/>
              </a:defRPr>
            </a:lvl6pPr>
            <a:lvl7pPr marL="2971800" indent="-228600" eaLnBrk="0" fontAlgn="base" hangingPunct="0">
              <a:spcBef>
                <a:spcPct val="20000"/>
              </a:spcBef>
              <a:spcAft>
                <a:spcPct val="0"/>
              </a:spcAft>
              <a:defRPr>
                <a:solidFill>
                  <a:srgbClr val="FE9914"/>
                </a:solidFill>
                <a:latin typeface="Arial" charset="0"/>
              </a:defRPr>
            </a:lvl7pPr>
            <a:lvl8pPr marL="3429000" indent="-228600" eaLnBrk="0" fontAlgn="base" hangingPunct="0">
              <a:spcBef>
                <a:spcPct val="20000"/>
              </a:spcBef>
              <a:spcAft>
                <a:spcPct val="0"/>
              </a:spcAft>
              <a:defRPr>
                <a:solidFill>
                  <a:srgbClr val="FE9914"/>
                </a:solidFill>
                <a:latin typeface="Arial" charset="0"/>
              </a:defRPr>
            </a:lvl8pPr>
            <a:lvl9pPr marL="3886200" indent="-228600" eaLnBrk="0" fontAlgn="base" hangingPunct="0">
              <a:spcBef>
                <a:spcPct val="20000"/>
              </a:spcBef>
              <a:spcAft>
                <a:spcPct val="0"/>
              </a:spcAft>
              <a:defRPr>
                <a:solidFill>
                  <a:srgbClr val="FE9914"/>
                </a:solidFill>
                <a:latin typeface="Arial" charset="0"/>
              </a:defRPr>
            </a:lvl9pPr>
          </a:lstStyle>
          <a:p>
            <a:fld id="{B7DC4CE8-7916-4263-867C-855228F04308}" type="slidenum">
              <a:rPr lang="en-GB" altLang="en-GB" smtClean="0">
                <a:solidFill>
                  <a:schemeClr val="tx1"/>
                </a:solidFill>
                <a:latin typeface="Times" charset="0"/>
              </a:rPr>
              <a:pPr/>
              <a:t>13</a:t>
            </a:fld>
            <a:endParaRPr lang="en-GB" altLang="en-GB" smtClean="0">
              <a:solidFill>
                <a:schemeClr val="tx1"/>
              </a:solidFill>
              <a:latin typeface="Times"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Times" charset="0"/>
            </a:endParaRPr>
          </a:p>
          <a:p>
            <a:endParaRPr lang="en-GB" smtClean="0">
              <a:latin typeface="Time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E5C18E-A639-4B3F-9872-F307B71E2A34}" type="datetimeFigureOut">
              <a:rPr lang="en-GB" smtClean="0"/>
              <a:t>09/01/2013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EC5771-BEB3-48B1-BFA8-99B976E641AA}" type="slidenum">
              <a:rPr lang="en-GB" smtClean="0"/>
              <a:t>‹#›</a:t>
            </a:fld>
            <a:endParaRPr lang="en-GB"/>
          </a:p>
        </p:txBody>
      </p:sp>
    </p:spTree>
    <p:extLst>
      <p:ext uri="{BB962C8B-B14F-4D97-AF65-F5344CB8AC3E}">
        <p14:creationId xmlns:p14="http://schemas.microsoft.com/office/powerpoint/2010/main" val="1853271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E5C18E-A639-4B3F-9872-F307B71E2A34}" type="datetimeFigureOut">
              <a:rPr lang="en-GB" smtClean="0"/>
              <a:t>09/01/2013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EC5771-BEB3-48B1-BFA8-99B976E641AA}" type="slidenum">
              <a:rPr lang="en-GB" smtClean="0"/>
              <a:t>‹#›</a:t>
            </a:fld>
            <a:endParaRPr lang="en-GB"/>
          </a:p>
        </p:txBody>
      </p:sp>
    </p:spTree>
    <p:extLst>
      <p:ext uri="{BB962C8B-B14F-4D97-AF65-F5344CB8AC3E}">
        <p14:creationId xmlns:p14="http://schemas.microsoft.com/office/powerpoint/2010/main" val="201707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E5C18E-A639-4B3F-9872-F307B71E2A34}" type="datetimeFigureOut">
              <a:rPr lang="en-GB" smtClean="0"/>
              <a:t>09/01/2013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EC5771-BEB3-48B1-BFA8-99B976E641AA}" type="slidenum">
              <a:rPr lang="en-GB" smtClean="0"/>
              <a:t>‹#›</a:t>
            </a:fld>
            <a:endParaRPr lang="en-GB"/>
          </a:p>
        </p:txBody>
      </p:sp>
    </p:spTree>
    <p:extLst>
      <p:ext uri="{BB962C8B-B14F-4D97-AF65-F5344CB8AC3E}">
        <p14:creationId xmlns:p14="http://schemas.microsoft.com/office/powerpoint/2010/main" val="163595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E5C18E-A639-4B3F-9872-F307B71E2A34}" type="datetimeFigureOut">
              <a:rPr lang="en-GB" smtClean="0"/>
              <a:t>09/01/2013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EC5771-BEB3-48B1-BFA8-99B976E641AA}" type="slidenum">
              <a:rPr lang="en-GB" smtClean="0"/>
              <a:t>‹#›</a:t>
            </a:fld>
            <a:endParaRPr lang="en-GB"/>
          </a:p>
        </p:txBody>
      </p:sp>
    </p:spTree>
    <p:extLst>
      <p:ext uri="{BB962C8B-B14F-4D97-AF65-F5344CB8AC3E}">
        <p14:creationId xmlns:p14="http://schemas.microsoft.com/office/powerpoint/2010/main" val="614816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E5C18E-A639-4B3F-9872-F307B71E2A34}" type="datetimeFigureOut">
              <a:rPr lang="en-GB" smtClean="0"/>
              <a:t>09/01/2013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EC5771-BEB3-48B1-BFA8-99B976E641AA}" type="slidenum">
              <a:rPr lang="en-GB" smtClean="0"/>
              <a:t>‹#›</a:t>
            </a:fld>
            <a:endParaRPr lang="en-GB"/>
          </a:p>
        </p:txBody>
      </p:sp>
    </p:spTree>
    <p:extLst>
      <p:ext uri="{BB962C8B-B14F-4D97-AF65-F5344CB8AC3E}">
        <p14:creationId xmlns:p14="http://schemas.microsoft.com/office/powerpoint/2010/main" val="1079016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E5C18E-A639-4B3F-9872-F307B71E2A34}" type="datetimeFigureOut">
              <a:rPr lang="en-GB" smtClean="0"/>
              <a:t>09/01/2013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EC5771-BEB3-48B1-BFA8-99B976E641AA}" type="slidenum">
              <a:rPr lang="en-GB" smtClean="0"/>
              <a:t>‹#›</a:t>
            </a:fld>
            <a:endParaRPr lang="en-GB"/>
          </a:p>
        </p:txBody>
      </p:sp>
    </p:spTree>
    <p:extLst>
      <p:ext uri="{BB962C8B-B14F-4D97-AF65-F5344CB8AC3E}">
        <p14:creationId xmlns:p14="http://schemas.microsoft.com/office/powerpoint/2010/main" val="2266349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E5C18E-A639-4B3F-9872-F307B71E2A34}" type="datetimeFigureOut">
              <a:rPr lang="en-GB" smtClean="0"/>
              <a:t>09/01/2013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EC5771-BEB3-48B1-BFA8-99B976E641AA}" type="slidenum">
              <a:rPr lang="en-GB" smtClean="0"/>
              <a:t>‹#›</a:t>
            </a:fld>
            <a:endParaRPr lang="en-GB"/>
          </a:p>
        </p:txBody>
      </p:sp>
    </p:spTree>
    <p:extLst>
      <p:ext uri="{BB962C8B-B14F-4D97-AF65-F5344CB8AC3E}">
        <p14:creationId xmlns:p14="http://schemas.microsoft.com/office/powerpoint/2010/main" val="290430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E5C18E-A639-4B3F-9872-F307B71E2A34}" type="datetimeFigureOut">
              <a:rPr lang="en-GB" smtClean="0"/>
              <a:t>09/01/2013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EC5771-BEB3-48B1-BFA8-99B976E641AA}" type="slidenum">
              <a:rPr lang="en-GB" smtClean="0"/>
              <a:t>‹#›</a:t>
            </a:fld>
            <a:endParaRPr lang="en-GB"/>
          </a:p>
        </p:txBody>
      </p:sp>
    </p:spTree>
    <p:extLst>
      <p:ext uri="{BB962C8B-B14F-4D97-AF65-F5344CB8AC3E}">
        <p14:creationId xmlns:p14="http://schemas.microsoft.com/office/powerpoint/2010/main" val="2253431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5C18E-A639-4B3F-9872-F307B71E2A34}" type="datetimeFigureOut">
              <a:rPr lang="en-GB" smtClean="0"/>
              <a:t>09/01/2013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EC5771-BEB3-48B1-BFA8-99B976E641AA}" type="slidenum">
              <a:rPr lang="en-GB" smtClean="0"/>
              <a:t>‹#›</a:t>
            </a:fld>
            <a:endParaRPr lang="en-GB"/>
          </a:p>
        </p:txBody>
      </p:sp>
    </p:spTree>
    <p:extLst>
      <p:ext uri="{BB962C8B-B14F-4D97-AF65-F5344CB8AC3E}">
        <p14:creationId xmlns:p14="http://schemas.microsoft.com/office/powerpoint/2010/main" val="2095312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5C18E-A639-4B3F-9872-F307B71E2A34}" type="datetimeFigureOut">
              <a:rPr lang="en-GB" smtClean="0"/>
              <a:t>09/01/2013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EC5771-BEB3-48B1-BFA8-99B976E641AA}" type="slidenum">
              <a:rPr lang="en-GB" smtClean="0"/>
              <a:t>‹#›</a:t>
            </a:fld>
            <a:endParaRPr lang="en-GB"/>
          </a:p>
        </p:txBody>
      </p:sp>
    </p:spTree>
    <p:extLst>
      <p:ext uri="{BB962C8B-B14F-4D97-AF65-F5344CB8AC3E}">
        <p14:creationId xmlns:p14="http://schemas.microsoft.com/office/powerpoint/2010/main" val="731519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5C18E-A639-4B3F-9872-F307B71E2A34}" type="datetimeFigureOut">
              <a:rPr lang="en-GB" smtClean="0"/>
              <a:t>09/01/2013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EC5771-BEB3-48B1-BFA8-99B976E641AA}" type="slidenum">
              <a:rPr lang="en-GB" smtClean="0"/>
              <a:t>‹#›</a:t>
            </a:fld>
            <a:endParaRPr lang="en-GB"/>
          </a:p>
        </p:txBody>
      </p:sp>
    </p:spTree>
    <p:extLst>
      <p:ext uri="{BB962C8B-B14F-4D97-AF65-F5344CB8AC3E}">
        <p14:creationId xmlns:p14="http://schemas.microsoft.com/office/powerpoint/2010/main" val="70054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5C18E-A639-4B3F-9872-F307B71E2A34}" type="datetimeFigureOut">
              <a:rPr lang="en-GB" smtClean="0"/>
              <a:t>09/01/2013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C5771-BEB3-48B1-BFA8-99B976E641AA}" type="slidenum">
              <a:rPr lang="en-GB" smtClean="0"/>
              <a:t>‹#›</a:t>
            </a:fld>
            <a:endParaRPr lang="en-GB"/>
          </a:p>
        </p:txBody>
      </p:sp>
    </p:spTree>
    <p:extLst>
      <p:ext uri="{BB962C8B-B14F-4D97-AF65-F5344CB8AC3E}">
        <p14:creationId xmlns:p14="http://schemas.microsoft.com/office/powerpoint/2010/main" val="1933181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nrs.harvard.edu/urn-3:hul.eresource:cinahlpl" TargetMode="External"/><Relationship Id="rId13" Type="http://schemas.openxmlformats.org/officeDocument/2006/relationships/hyperlink" Target="http://nrs.harvard.edu/urn-3:hul.eresource:sociofil" TargetMode="External"/><Relationship Id="rId18" Type="http://schemas.openxmlformats.org/officeDocument/2006/relationships/hyperlink" Target="http://www.controlled-trials.com/" TargetMode="External"/><Relationship Id="rId3" Type="http://schemas.openxmlformats.org/officeDocument/2006/relationships/hyperlink" Target="http://nrs.harvard.edu/urn-3:hul.eresource:embasedr" TargetMode="External"/><Relationship Id="rId7" Type="http://schemas.openxmlformats.org/officeDocument/2006/relationships/hyperlink" Target="http://nrs.harvard.edu/urn-3:hul.eresource:biosisp1" TargetMode="External"/><Relationship Id="rId12" Type="http://schemas.openxmlformats.org/officeDocument/2006/relationships/hyperlink" Target="http://indexmedicus.afro.who.int/" TargetMode="External"/><Relationship Id="rId17" Type="http://schemas.openxmlformats.org/officeDocument/2006/relationships/hyperlink" Target="https://www.clinicaltrialsregister.eu/" TargetMode="External"/><Relationship Id="rId2" Type="http://schemas.openxmlformats.org/officeDocument/2006/relationships/hyperlink" Target="http://nrs.harvard.edu/urn-3:hul.eresource:pubmedpi" TargetMode="External"/><Relationship Id="rId16" Type="http://schemas.openxmlformats.org/officeDocument/2006/relationships/hyperlink" Target="http://www.greynet.org/" TargetMode="External"/><Relationship Id="rId1" Type="http://schemas.openxmlformats.org/officeDocument/2006/relationships/slideLayout" Target="../slideLayouts/slideLayout2.xml"/><Relationship Id="rId6" Type="http://schemas.openxmlformats.org/officeDocument/2006/relationships/hyperlink" Target="http://clinicaltrials.gov/" TargetMode="External"/><Relationship Id="rId11" Type="http://schemas.openxmlformats.org/officeDocument/2006/relationships/hyperlink" Target="http://bases.bireme.br/cgi-bin/wxislind.exe/iah/online/?IsisScript=iah/iah.xis&amp;base=LILACS&amp;lang=i" TargetMode="External"/><Relationship Id="rId5" Type="http://schemas.openxmlformats.org/officeDocument/2006/relationships/hyperlink" Target="http://nrs.harvard.edu/urn-3:hul.eresource:scicitin" TargetMode="External"/><Relationship Id="rId15" Type="http://schemas.openxmlformats.org/officeDocument/2006/relationships/hyperlink" Target="http://www.bui.haw-hamburg.de/pers/ulrike.spree/sigle.html.htm" TargetMode="External"/><Relationship Id="rId10" Type="http://schemas.openxmlformats.org/officeDocument/2006/relationships/hyperlink" Target="http://www.popline.org/" TargetMode="External"/><Relationship Id="rId19" Type="http://schemas.openxmlformats.org/officeDocument/2006/relationships/hyperlink" Target="http://www.who.int/ictrp/en" TargetMode="External"/><Relationship Id="rId4" Type="http://schemas.openxmlformats.org/officeDocument/2006/relationships/hyperlink" Target="http://nrs.harvard.edu/urn-3:hul.eresource:cochrane" TargetMode="External"/><Relationship Id="rId9" Type="http://schemas.openxmlformats.org/officeDocument/2006/relationships/hyperlink" Target="http://nrs.harvard.edu/urn-3:hul.eresource:psycinfo" TargetMode="External"/><Relationship Id="rId14" Type="http://schemas.openxmlformats.org/officeDocument/2006/relationships/hyperlink" Target="http://gateway.nlm.nih.gov/gw/Cmd"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onsort-statement.org/mod_product/uploads/MOOSE%20Statement%202000.pdf" TargetMode="External"/><Relationship Id="rId2" Type="http://schemas.openxmlformats.org/officeDocument/2006/relationships/hyperlink" Target="http://www.prisma-statement.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1124744"/>
            <a:ext cx="8856984" cy="646331"/>
          </a:xfrm>
          <a:prstGeom prst="rect">
            <a:avLst/>
          </a:prstGeom>
          <a:noFill/>
        </p:spPr>
        <p:txBody>
          <a:bodyPr wrap="square" rtlCol="0">
            <a:spAutoFit/>
          </a:bodyPr>
          <a:lstStyle/>
          <a:p>
            <a:pPr algn="ctr"/>
            <a:r>
              <a:rPr lang="en-GB" sz="3600" b="1" dirty="0" smtClean="0">
                <a:solidFill>
                  <a:schemeClr val="accent3">
                    <a:lumMod val="50000"/>
                  </a:schemeClr>
                </a:solidFill>
                <a:latin typeface="Arial" pitchFamily="34" charset="0"/>
                <a:cs typeface="Arial" pitchFamily="34" charset="0"/>
              </a:rPr>
              <a:t>Critical appraisal of </a:t>
            </a:r>
            <a:r>
              <a:rPr lang="en-GB" sz="3600" b="1" dirty="0" smtClean="0">
                <a:solidFill>
                  <a:schemeClr val="accent3">
                    <a:lumMod val="50000"/>
                  </a:schemeClr>
                </a:solidFill>
                <a:latin typeface="Arial" pitchFamily="34" charset="0"/>
                <a:cs typeface="Arial" pitchFamily="34" charset="0"/>
              </a:rPr>
              <a:t>systematic reviews</a:t>
            </a:r>
            <a:endParaRPr lang="en-GB" sz="3600" b="1" dirty="0">
              <a:solidFill>
                <a:schemeClr val="accent3">
                  <a:lumMod val="50000"/>
                </a:schemeClr>
              </a:solidFill>
              <a:latin typeface="Arial" pitchFamily="34" charset="0"/>
              <a:cs typeface="Arial" pitchFamily="34" charset="0"/>
            </a:endParaRPr>
          </a:p>
        </p:txBody>
      </p:sp>
      <p:sp>
        <p:nvSpPr>
          <p:cNvPr id="7" name="TextBox 6"/>
          <p:cNvSpPr txBox="1"/>
          <p:nvPr/>
        </p:nvSpPr>
        <p:spPr>
          <a:xfrm>
            <a:off x="827584" y="2510447"/>
            <a:ext cx="7920880" cy="1015663"/>
          </a:xfrm>
          <a:prstGeom prst="rect">
            <a:avLst/>
          </a:prstGeom>
          <a:noFill/>
        </p:spPr>
        <p:txBody>
          <a:bodyPr wrap="square" rtlCol="0">
            <a:spAutoFit/>
          </a:bodyPr>
          <a:lstStyle/>
          <a:p>
            <a:r>
              <a:rPr lang="en-GB" sz="3200" dirty="0" smtClean="0">
                <a:latin typeface="Arial" pitchFamily="34" charset="0"/>
                <a:cs typeface="Arial" pitchFamily="34" charset="0"/>
              </a:rPr>
              <a:t>Teresa </a:t>
            </a:r>
            <a:r>
              <a:rPr lang="en-GB" sz="3200" dirty="0" err="1" smtClean="0">
                <a:latin typeface="Arial" pitchFamily="34" charset="0"/>
                <a:cs typeface="Arial" pitchFamily="34" charset="0"/>
              </a:rPr>
              <a:t>Norat</a:t>
            </a:r>
            <a:r>
              <a:rPr lang="en-GB" sz="3200" dirty="0" smtClean="0">
                <a:latin typeface="Arial" pitchFamily="34" charset="0"/>
                <a:cs typeface="Arial" pitchFamily="34" charset="0"/>
              </a:rPr>
              <a:t>, PhD</a:t>
            </a:r>
          </a:p>
          <a:p>
            <a:r>
              <a:rPr lang="en-GB" sz="2800" dirty="0" smtClean="0">
                <a:latin typeface="Arial" pitchFamily="34" charset="0"/>
                <a:cs typeface="Arial" pitchFamily="34" charset="0"/>
              </a:rPr>
              <a:t>Department of Epidemiology and Public Health</a:t>
            </a:r>
            <a:endParaRPr lang="en-GB" sz="2800" dirty="0">
              <a:latin typeface="Arial" pitchFamily="34" charset="0"/>
              <a:cs typeface="Arial" pitchFamily="34" charset="0"/>
            </a:endParaRPr>
          </a:p>
        </p:txBody>
      </p:sp>
    </p:spTree>
    <p:extLst>
      <p:ext uri="{BB962C8B-B14F-4D97-AF65-F5344CB8AC3E}">
        <p14:creationId xmlns:p14="http://schemas.microsoft.com/office/powerpoint/2010/main" val="3973755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80988" y="800100"/>
            <a:ext cx="7772400" cy="1143000"/>
          </a:xfrm>
        </p:spPr>
        <p:txBody>
          <a:bodyPr>
            <a:normAutofit fontScale="90000"/>
          </a:bodyPr>
          <a:lstStyle/>
          <a:p>
            <a:r>
              <a:rPr lang="en-GB" b="1" dirty="0" smtClean="0">
                <a:solidFill>
                  <a:schemeClr val="bg2">
                    <a:lumMod val="50000"/>
                  </a:schemeClr>
                </a:solidFill>
              </a:rPr>
              <a:t>Issues in systematic reviews Publication bias: </a:t>
            </a:r>
            <a:br>
              <a:rPr lang="en-GB" b="1" dirty="0" smtClean="0">
                <a:solidFill>
                  <a:schemeClr val="bg2">
                    <a:lumMod val="50000"/>
                  </a:schemeClr>
                </a:solidFill>
              </a:rPr>
            </a:br>
            <a:r>
              <a:rPr lang="en-GB" b="1" dirty="0" smtClean="0">
                <a:solidFill>
                  <a:schemeClr val="bg2">
                    <a:lumMod val="50000"/>
                  </a:schemeClr>
                </a:solidFill>
              </a:rPr>
              <a:t>- o</a:t>
            </a:r>
            <a:r>
              <a:rPr lang="en-GB" sz="3200" b="1" dirty="0" smtClean="0">
                <a:solidFill>
                  <a:schemeClr val="bg2">
                    <a:lumMod val="50000"/>
                  </a:schemeClr>
                </a:solidFill>
              </a:rPr>
              <a:t>nly a subset of the relevant data is available</a:t>
            </a:r>
            <a:br>
              <a:rPr lang="en-GB" sz="3200" b="1" dirty="0" smtClean="0">
                <a:solidFill>
                  <a:schemeClr val="bg2">
                    <a:lumMod val="50000"/>
                  </a:schemeClr>
                </a:solidFill>
              </a:rPr>
            </a:br>
            <a:endParaRPr lang="en-GB" b="1" dirty="0" smtClean="0">
              <a:solidFill>
                <a:schemeClr val="bg2">
                  <a:lumMod val="50000"/>
                </a:schemeClr>
              </a:solidFill>
            </a:endParaRPr>
          </a:p>
        </p:txBody>
      </p:sp>
      <p:sp>
        <p:nvSpPr>
          <p:cNvPr id="30723" name="Rectangle 3"/>
          <p:cNvSpPr>
            <a:spLocks noGrp="1" noChangeArrowheads="1"/>
          </p:cNvSpPr>
          <p:nvPr>
            <p:ph type="body" idx="1"/>
          </p:nvPr>
        </p:nvSpPr>
        <p:spPr>
          <a:xfrm>
            <a:off x="390525" y="2362200"/>
            <a:ext cx="7772400" cy="4318000"/>
          </a:xfrm>
        </p:spPr>
        <p:txBody>
          <a:bodyPr/>
          <a:lstStyle/>
          <a:p>
            <a:pPr>
              <a:lnSpc>
                <a:spcPct val="90000"/>
              </a:lnSpc>
            </a:pPr>
            <a:r>
              <a:rPr lang="en-GB" sz="2400" dirty="0" smtClean="0"/>
              <a:t>Failure to include all relevant data in a review may mean the effect of an intervention/exposure is over (or under) estimated.</a:t>
            </a:r>
          </a:p>
          <a:p>
            <a:pPr>
              <a:lnSpc>
                <a:spcPct val="90000"/>
              </a:lnSpc>
            </a:pPr>
            <a:endParaRPr lang="en-GB" sz="2400" dirty="0" smtClean="0"/>
          </a:p>
          <a:p>
            <a:pPr>
              <a:lnSpc>
                <a:spcPct val="90000"/>
              </a:lnSpc>
            </a:pPr>
            <a:r>
              <a:rPr lang="en-GB" sz="2400" dirty="0" smtClean="0"/>
              <a:t>Null or non significant findings (esp. in small studies) are less likely to be reported/published than statistically significant findings.</a:t>
            </a:r>
          </a:p>
        </p:txBody>
      </p:sp>
    </p:spTree>
    <p:extLst>
      <p:ext uri="{BB962C8B-B14F-4D97-AF65-F5344CB8AC3E}">
        <p14:creationId xmlns:p14="http://schemas.microsoft.com/office/powerpoint/2010/main" val="1517152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01407"/>
            <a:ext cx="8229600" cy="4525963"/>
          </a:xfrm>
        </p:spPr>
        <p:txBody>
          <a:bodyPr>
            <a:normAutofit fontScale="25000" lnSpcReduction="20000"/>
          </a:bodyPr>
          <a:lstStyle/>
          <a:p>
            <a:r>
              <a:rPr lang="en-GB" sz="5600" dirty="0" smtClean="0">
                <a:effectLst/>
                <a:latin typeface="Arial" pitchFamily="34" charset="0"/>
                <a:cs typeface="Arial" pitchFamily="34" charset="0"/>
                <a:hlinkClick r:id="rId2"/>
              </a:rPr>
              <a:t>PubMed (MEDLINE)</a:t>
            </a:r>
            <a:r>
              <a:rPr lang="en-GB" sz="5600" dirty="0">
                <a:latin typeface="Arial" pitchFamily="34" charset="0"/>
                <a:cs typeface="Arial" pitchFamily="34" charset="0"/>
              </a:rPr>
              <a:t> </a:t>
            </a:r>
            <a:endParaRPr lang="en-GB" sz="5600" dirty="0" smtClean="0">
              <a:latin typeface="Arial" pitchFamily="34" charset="0"/>
              <a:cs typeface="Arial" pitchFamily="34" charset="0"/>
            </a:endParaRPr>
          </a:p>
          <a:p>
            <a:r>
              <a:rPr lang="en-GB" sz="5600" dirty="0" err="1" smtClean="0">
                <a:effectLst/>
                <a:latin typeface="Arial" pitchFamily="34" charset="0"/>
                <a:cs typeface="Arial" pitchFamily="34" charset="0"/>
                <a:hlinkClick r:id="rId3"/>
              </a:rPr>
              <a:t>Embase</a:t>
            </a:r>
            <a:r>
              <a:rPr lang="en-GB" sz="5600" dirty="0" smtClean="0">
                <a:effectLst/>
                <a:latin typeface="Arial" pitchFamily="34" charset="0"/>
                <a:cs typeface="Arial" pitchFamily="34" charset="0"/>
              </a:rPr>
              <a:t>  Approximately 85% overlap with MEDLINE with more second tier European and Asian journals. </a:t>
            </a:r>
          </a:p>
          <a:p>
            <a:r>
              <a:rPr lang="en-GB" sz="5600" dirty="0" smtClean="0">
                <a:effectLst/>
                <a:latin typeface="Arial" pitchFamily="34" charset="0"/>
                <a:cs typeface="Arial" pitchFamily="34" charset="0"/>
                <a:hlinkClick r:id="rId4"/>
              </a:rPr>
              <a:t>Cochrane Central Register of Controlled Trials</a:t>
            </a:r>
            <a:r>
              <a:rPr lang="en-GB" sz="5600" dirty="0" smtClean="0">
                <a:effectLst/>
                <a:latin typeface="Arial" pitchFamily="34" charset="0"/>
                <a:cs typeface="Arial" pitchFamily="34" charset="0"/>
              </a:rPr>
              <a:t/>
            </a:r>
            <a:br>
              <a:rPr lang="en-GB" sz="5600" dirty="0" smtClean="0">
                <a:effectLst/>
                <a:latin typeface="Arial" pitchFamily="34" charset="0"/>
                <a:cs typeface="Arial" pitchFamily="34" charset="0"/>
              </a:rPr>
            </a:br>
            <a:r>
              <a:rPr lang="en-GB" sz="5600" dirty="0" smtClean="0">
                <a:effectLst/>
                <a:latin typeface="Arial" pitchFamily="34" charset="0"/>
                <a:cs typeface="Arial" pitchFamily="34" charset="0"/>
              </a:rPr>
              <a:t>Contains MEDLINE trials plus many trials from other, non-indexed sources; limited to randomized and non-randomized controlled trials. </a:t>
            </a:r>
          </a:p>
          <a:p>
            <a:r>
              <a:rPr lang="en-GB" sz="5600" dirty="0" smtClean="0">
                <a:effectLst/>
                <a:latin typeface="Arial" pitchFamily="34" charset="0"/>
                <a:cs typeface="Arial" pitchFamily="34" charset="0"/>
                <a:hlinkClick r:id="rId5"/>
              </a:rPr>
              <a:t>Web of Science</a:t>
            </a:r>
            <a:r>
              <a:rPr lang="en-GB" sz="5600" dirty="0" smtClean="0">
                <a:effectLst/>
                <a:latin typeface="Arial" pitchFamily="34" charset="0"/>
                <a:cs typeface="Arial" pitchFamily="34" charset="0"/>
              </a:rPr>
              <a:t> (Science Citation Index)</a:t>
            </a:r>
            <a:br>
              <a:rPr lang="en-GB" sz="5600" dirty="0" smtClean="0">
                <a:effectLst/>
                <a:latin typeface="Arial" pitchFamily="34" charset="0"/>
                <a:cs typeface="Arial" pitchFamily="34" charset="0"/>
              </a:rPr>
            </a:br>
            <a:r>
              <a:rPr lang="en-GB" sz="5600" dirty="0" smtClean="0">
                <a:effectLst/>
                <a:latin typeface="Arial" pitchFamily="34" charset="0"/>
                <a:cs typeface="Arial" pitchFamily="34" charset="0"/>
              </a:rPr>
              <a:t>Broad but not deep coverage of all sciences. Will cover some journals missed by PubMed and </a:t>
            </a:r>
            <a:r>
              <a:rPr lang="en-GB" sz="5600" dirty="0" err="1" smtClean="0">
                <a:effectLst/>
                <a:latin typeface="Arial" pitchFamily="34" charset="0"/>
                <a:cs typeface="Arial" pitchFamily="34" charset="0"/>
              </a:rPr>
              <a:t>Embase</a:t>
            </a:r>
            <a:r>
              <a:rPr lang="en-GB" sz="5600" dirty="0" smtClean="0">
                <a:effectLst/>
                <a:latin typeface="Arial" pitchFamily="34" charset="0"/>
                <a:cs typeface="Arial" pitchFamily="34" charset="0"/>
              </a:rPr>
              <a:t>. Some meeting information. </a:t>
            </a:r>
          </a:p>
          <a:p>
            <a:r>
              <a:rPr lang="en-GB" sz="5600" dirty="0" smtClean="0">
                <a:effectLst/>
                <a:latin typeface="Arial" pitchFamily="34" charset="0"/>
                <a:cs typeface="Arial" pitchFamily="34" charset="0"/>
                <a:hlinkClick r:id="rId6" tooltip="clinicaltrials.gov"/>
              </a:rPr>
              <a:t>ClinicalTrials.gov</a:t>
            </a:r>
            <a:r>
              <a:rPr lang="en-GB" sz="5600" dirty="0" smtClean="0">
                <a:effectLst/>
                <a:latin typeface="Arial" pitchFamily="34" charset="0"/>
                <a:cs typeface="Arial" pitchFamily="34" charset="0"/>
              </a:rPr>
              <a:t/>
            </a:r>
            <a:br>
              <a:rPr lang="en-GB" sz="5600" dirty="0" smtClean="0">
                <a:effectLst/>
                <a:latin typeface="Arial" pitchFamily="34" charset="0"/>
                <a:cs typeface="Arial" pitchFamily="34" charset="0"/>
              </a:rPr>
            </a:br>
            <a:r>
              <a:rPr lang="en-GB" sz="5600" dirty="0" smtClean="0">
                <a:effectLst/>
                <a:latin typeface="Arial" pitchFamily="34" charset="0"/>
                <a:cs typeface="Arial" pitchFamily="34" charset="0"/>
              </a:rPr>
              <a:t>Registers trials that are recruiting and reports which have been completed. </a:t>
            </a:r>
          </a:p>
          <a:p>
            <a:pPr marL="0" indent="0">
              <a:buNone/>
            </a:pPr>
            <a:endParaRPr lang="en-GB" sz="4800" dirty="0" smtClean="0">
              <a:latin typeface="Arial" pitchFamily="34" charset="0"/>
              <a:cs typeface="Arial" pitchFamily="34" charset="0"/>
            </a:endParaRPr>
          </a:p>
          <a:p>
            <a:pPr marL="0" indent="0">
              <a:buNone/>
            </a:pPr>
            <a:r>
              <a:rPr lang="en-GB" sz="4800" b="1" dirty="0" smtClean="0">
                <a:latin typeface="Arial" pitchFamily="34" charset="0"/>
                <a:cs typeface="Arial" pitchFamily="34" charset="0"/>
              </a:rPr>
              <a:t>S</a:t>
            </a:r>
            <a:r>
              <a:rPr lang="en-GB" sz="4800" b="1" dirty="0" smtClean="0">
                <a:effectLst/>
                <a:latin typeface="Arial" pitchFamily="34" charset="0"/>
                <a:cs typeface="Arial" pitchFamily="34" charset="0"/>
              </a:rPr>
              <a:t>pecialized topic areas</a:t>
            </a:r>
          </a:p>
          <a:p>
            <a:r>
              <a:rPr lang="en-GB" sz="4400" dirty="0" smtClean="0">
                <a:effectLst/>
                <a:latin typeface="Arial" pitchFamily="34" charset="0"/>
                <a:cs typeface="Arial" pitchFamily="34" charset="0"/>
                <a:hlinkClick r:id="rId7"/>
              </a:rPr>
              <a:t>BIOSIS Previews</a:t>
            </a:r>
            <a:r>
              <a:rPr lang="en-GB" sz="4400" dirty="0" smtClean="0">
                <a:effectLst/>
                <a:latin typeface="Arial" pitchFamily="34" charset="0"/>
                <a:cs typeface="Arial" pitchFamily="34" charset="0"/>
              </a:rPr>
              <a:t> Biologists</a:t>
            </a:r>
          </a:p>
          <a:p>
            <a:r>
              <a:rPr lang="en-GB" sz="4400" dirty="0" smtClean="0">
                <a:effectLst/>
                <a:latin typeface="Arial" pitchFamily="34" charset="0"/>
                <a:cs typeface="Arial" pitchFamily="34" charset="0"/>
                <a:hlinkClick r:id="rId8"/>
              </a:rPr>
              <a:t>CINAHL</a:t>
            </a:r>
            <a:r>
              <a:rPr lang="en-GB" sz="4400" dirty="0" smtClean="0">
                <a:effectLst/>
                <a:latin typeface="Arial" pitchFamily="34" charset="0"/>
                <a:cs typeface="Arial" pitchFamily="34" charset="0"/>
              </a:rPr>
              <a:t> Nursing and other health related information; patient care</a:t>
            </a:r>
          </a:p>
          <a:p>
            <a:r>
              <a:rPr lang="en-GB" sz="4400" dirty="0" err="1" smtClean="0">
                <a:effectLst/>
                <a:latin typeface="Arial" pitchFamily="34" charset="0"/>
                <a:cs typeface="Arial" pitchFamily="34" charset="0"/>
                <a:hlinkClick r:id="rId9"/>
              </a:rPr>
              <a:t>PsycINFO</a:t>
            </a:r>
            <a:r>
              <a:rPr lang="en-GB" sz="4400" dirty="0" smtClean="0">
                <a:effectLst/>
                <a:latin typeface="Arial" pitchFamily="34" charset="0"/>
                <a:cs typeface="Arial" pitchFamily="34" charset="0"/>
              </a:rPr>
              <a:t> Cognitive and </a:t>
            </a:r>
            <a:r>
              <a:rPr lang="en-GB" sz="4400" dirty="0" err="1" smtClean="0">
                <a:effectLst/>
                <a:latin typeface="Arial" pitchFamily="34" charset="0"/>
                <a:cs typeface="Arial" pitchFamily="34" charset="0"/>
              </a:rPr>
              <a:t>behavioral</a:t>
            </a:r>
            <a:r>
              <a:rPr lang="en-GB" sz="4400" dirty="0" smtClean="0">
                <a:effectLst/>
                <a:latin typeface="Arial" pitchFamily="34" charset="0"/>
                <a:cs typeface="Arial" pitchFamily="34" charset="0"/>
              </a:rPr>
              <a:t> therapies </a:t>
            </a:r>
          </a:p>
          <a:p>
            <a:r>
              <a:rPr lang="en-GB" sz="4400" dirty="0" smtClean="0">
                <a:effectLst/>
                <a:latin typeface="Arial" pitchFamily="34" charset="0"/>
                <a:cs typeface="Arial" pitchFamily="34" charset="0"/>
                <a:hlinkClick r:id="rId10"/>
              </a:rPr>
              <a:t>POPLINE</a:t>
            </a:r>
            <a:r>
              <a:rPr lang="en-GB" sz="4400" dirty="0" smtClean="0">
                <a:effectLst/>
                <a:latin typeface="Arial" pitchFamily="34" charset="0"/>
                <a:cs typeface="Arial" pitchFamily="34" charset="0"/>
              </a:rPr>
              <a:t> Reproduction and population issues</a:t>
            </a:r>
          </a:p>
          <a:p>
            <a:r>
              <a:rPr lang="en-GB" sz="4400" dirty="0" smtClean="0">
                <a:effectLst/>
                <a:latin typeface="Arial" pitchFamily="34" charset="0"/>
                <a:cs typeface="Arial" pitchFamily="34" charset="0"/>
                <a:hlinkClick r:id="rId11" tooltip="LILACS"/>
              </a:rPr>
              <a:t>LILACS</a:t>
            </a:r>
            <a:r>
              <a:rPr lang="en-GB" sz="4400" dirty="0" smtClean="0">
                <a:effectLst/>
                <a:latin typeface="Arial" pitchFamily="34" charset="0"/>
                <a:cs typeface="Arial" pitchFamily="34" charset="0"/>
              </a:rPr>
              <a:t>  Latin American and Caribbean authors</a:t>
            </a:r>
          </a:p>
          <a:p>
            <a:r>
              <a:rPr lang="en-GB" sz="4400" dirty="0" smtClean="0">
                <a:effectLst/>
                <a:latin typeface="Arial" pitchFamily="34" charset="0"/>
                <a:cs typeface="Arial" pitchFamily="34" charset="0"/>
                <a:hlinkClick r:id="rId12"/>
              </a:rPr>
              <a:t>African Index </a:t>
            </a:r>
            <a:r>
              <a:rPr lang="en-GB" sz="4400" dirty="0" err="1" smtClean="0">
                <a:effectLst/>
                <a:latin typeface="Arial" pitchFamily="34" charset="0"/>
                <a:cs typeface="Arial" pitchFamily="34" charset="0"/>
                <a:hlinkClick r:id="rId12"/>
              </a:rPr>
              <a:t>Medicus</a:t>
            </a:r>
            <a:r>
              <a:rPr lang="en-GB" sz="4400" dirty="0" smtClean="0">
                <a:effectLst/>
                <a:latin typeface="Arial" pitchFamily="34" charset="0"/>
                <a:cs typeface="Arial" pitchFamily="34" charset="0"/>
              </a:rPr>
              <a:t> African health literature</a:t>
            </a:r>
          </a:p>
          <a:p>
            <a:r>
              <a:rPr lang="en-GB" sz="4400" dirty="0" smtClean="0">
                <a:effectLst/>
                <a:latin typeface="Arial" pitchFamily="34" charset="0"/>
                <a:cs typeface="Arial" pitchFamily="34" charset="0"/>
                <a:hlinkClick r:id="rId13"/>
              </a:rPr>
              <a:t>Sociological Abstracts</a:t>
            </a:r>
            <a:r>
              <a:rPr lang="en-GB" sz="4400" dirty="0" smtClean="0">
                <a:effectLst/>
                <a:latin typeface="Arial" pitchFamily="34" charset="0"/>
                <a:cs typeface="Arial" pitchFamily="34" charset="0"/>
              </a:rPr>
              <a:t>  The primary index for sociological literature. May be useful for community-related studies or interpersonal issues</a:t>
            </a:r>
          </a:p>
          <a:p>
            <a:endParaRPr lang="en-GB" sz="4400" b="1" dirty="0">
              <a:latin typeface="Arial" pitchFamily="34" charset="0"/>
              <a:cs typeface="Arial" pitchFamily="34" charset="0"/>
            </a:endParaRPr>
          </a:p>
          <a:p>
            <a:pPr marL="0" indent="0">
              <a:buNone/>
            </a:pPr>
            <a:r>
              <a:rPr lang="en-GB" sz="4800" b="1" dirty="0" smtClean="0">
                <a:effectLst/>
                <a:latin typeface="Arial" pitchFamily="34" charset="0"/>
                <a:cs typeface="Arial" pitchFamily="34" charset="0"/>
              </a:rPr>
              <a:t>Meetings and Other Grey Literature</a:t>
            </a:r>
          </a:p>
          <a:p>
            <a:r>
              <a:rPr lang="en-GB" sz="4400" dirty="0" smtClean="0">
                <a:effectLst/>
                <a:latin typeface="Arial" pitchFamily="34" charset="0"/>
                <a:cs typeface="Arial" pitchFamily="34" charset="0"/>
                <a:hlinkClick r:id="rId7"/>
              </a:rPr>
              <a:t>BIOSIS Previews</a:t>
            </a:r>
            <a:r>
              <a:rPr lang="en-GB" sz="4400" dirty="0" smtClean="0">
                <a:effectLst/>
                <a:latin typeface="Arial" pitchFamily="34" charset="0"/>
                <a:cs typeface="Arial" pitchFamily="34" charset="0"/>
              </a:rPr>
              <a:t> Meetings</a:t>
            </a:r>
          </a:p>
          <a:p>
            <a:r>
              <a:rPr lang="en-GB" sz="4400" dirty="0" smtClean="0">
                <a:effectLst/>
                <a:latin typeface="Arial" pitchFamily="34" charset="0"/>
                <a:cs typeface="Arial" pitchFamily="34" charset="0"/>
                <a:hlinkClick r:id="rId14"/>
              </a:rPr>
              <a:t>NLM Gateway</a:t>
            </a:r>
            <a:r>
              <a:rPr lang="en-GB" sz="4400" dirty="0" smtClean="0">
                <a:effectLst/>
                <a:latin typeface="Arial" pitchFamily="34" charset="0"/>
                <a:cs typeface="Arial" pitchFamily="34" charset="0"/>
              </a:rPr>
              <a:t>  Clinical trials and meeting information. Will identify studies, but the data will have to be pursued by contacting authors. </a:t>
            </a:r>
          </a:p>
          <a:p>
            <a:r>
              <a:rPr lang="en-GB" sz="4400" dirty="0" smtClean="0">
                <a:effectLst/>
                <a:latin typeface="Arial" pitchFamily="34" charset="0"/>
                <a:cs typeface="Arial" pitchFamily="34" charset="0"/>
                <a:hlinkClick r:id="rId15" tooltip="SIGLE"/>
              </a:rPr>
              <a:t>SIGLE</a:t>
            </a:r>
            <a:r>
              <a:rPr lang="en-GB" sz="4400" dirty="0" smtClean="0">
                <a:effectLst/>
                <a:latin typeface="Arial" pitchFamily="34" charset="0"/>
                <a:cs typeface="Arial" pitchFamily="34" charset="0"/>
              </a:rPr>
              <a:t>  (System for Information on Grey Literature in Europe) is a bibliographic database covering European grey literature in the fields of pure and applied natural sciences and technology, economics, social sciences, and humanities. </a:t>
            </a:r>
          </a:p>
          <a:p>
            <a:r>
              <a:rPr lang="en-GB" sz="4400" dirty="0" err="1" smtClean="0">
                <a:effectLst/>
                <a:latin typeface="Arial" pitchFamily="34" charset="0"/>
                <a:cs typeface="Arial" pitchFamily="34" charset="0"/>
                <a:hlinkClick r:id="rId16" tooltip="GreyNet"/>
              </a:rPr>
              <a:t>GreyNet</a:t>
            </a:r>
            <a:endParaRPr lang="en-GB" sz="4400" dirty="0" smtClean="0">
              <a:effectLst/>
              <a:latin typeface="Arial" pitchFamily="34" charset="0"/>
              <a:cs typeface="Arial" pitchFamily="34" charset="0"/>
            </a:endParaRPr>
          </a:p>
          <a:p>
            <a:pPr marL="0" indent="0">
              <a:buNone/>
            </a:pPr>
            <a:endParaRPr lang="en-GB" sz="4400" b="1" dirty="0" smtClean="0">
              <a:effectLst/>
              <a:latin typeface="Arial" pitchFamily="34" charset="0"/>
              <a:cs typeface="Arial" pitchFamily="34" charset="0"/>
            </a:endParaRPr>
          </a:p>
          <a:p>
            <a:pPr marL="0" indent="0">
              <a:buNone/>
            </a:pPr>
            <a:r>
              <a:rPr lang="en-GB" sz="4400" b="1" dirty="0" smtClean="0">
                <a:effectLst/>
                <a:latin typeface="Arial" pitchFamily="34" charset="0"/>
                <a:cs typeface="Arial" pitchFamily="34" charset="0"/>
              </a:rPr>
              <a:t>Clinical Trial Registries</a:t>
            </a:r>
          </a:p>
          <a:p>
            <a:r>
              <a:rPr lang="en-GB" sz="4400" dirty="0" smtClean="0">
                <a:effectLst/>
                <a:latin typeface="Arial" pitchFamily="34" charset="0"/>
                <a:cs typeface="Arial" pitchFamily="34" charset="0"/>
                <a:hlinkClick r:id="rId6"/>
              </a:rPr>
              <a:t>ClinicalTrials.gov</a:t>
            </a:r>
            <a:endParaRPr lang="en-GB" sz="4400" dirty="0" smtClean="0">
              <a:effectLst/>
              <a:latin typeface="Arial" pitchFamily="34" charset="0"/>
              <a:cs typeface="Arial" pitchFamily="34" charset="0"/>
            </a:endParaRPr>
          </a:p>
          <a:p>
            <a:r>
              <a:rPr lang="en-GB" sz="4400" dirty="0" smtClean="0">
                <a:effectLst/>
                <a:latin typeface="Arial" pitchFamily="34" charset="0"/>
                <a:cs typeface="Arial" pitchFamily="34" charset="0"/>
                <a:hlinkClick r:id="rId17" tooltip="EU Clinical Trials"/>
              </a:rPr>
              <a:t>European Union Clinical Trials Registry</a:t>
            </a:r>
            <a:endParaRPr lang="en-GB" sz="4400" dirty="0" smtClean="0">
              <a:effectLst/>
              <a:latin typeface="Arial" pitchFamily="34" charset="0"/>
              <a:cs typeface="Arial" pitchFamily="34" charset="0"/>
            </a:endParaRPr>
          </a:p>
          <a:p>
            <a:r>
              <a:rPr lang="en-GB" sz="4400" dirty="0" smtClean="0">
                <a:effectLst/>
                <a:latin typeface="Arial" pitchFamily="34" charset="0"/>
                <a:cs typeface="Arial" pitchFamily="34" charset="0"/>
                <a:hlinkClick r:id="rId18"/>
              </a:rPr>
              <a:t>Current Controlled Trials</a:t>
            </a:r>
            <a:endParaRPr lang="en-GB" sz="4400" dirty="0" smtClean="0">
              <a:effectLst/>
              <a:latin typeface="Arial" pitchFamily="34" charset="0"/>
              <a:cs typeface="Arial" pitchFamily="34" charset="0"/>
            </a:endParaRPr>
          </a:p>
          <a:p>
            <a:r>
              <a:rPr lang="en-GB" sz="4400" dirty="0" smtClean="0">
                <a:effectLst/>
                <a:latin typeface="Arial" pitchFamily="34" charset="0"/>
                <a:cs typeface="Arial" pitchFamily="34" charset="0"/>
                <a:hlinkClick r:id="rId19"/>
              </a:rPr>
              <a:t>International Clinical Trials Registry Platform</a:t>
            </a:r>
            <a:r>
              <a:rPr lang="en-GB" sz="4400" dirty="0" smtClean="0">
                <a:effectLst/>
                <a:latin typeface="Arial" pitchFamily="34" charset="0"/>
                <a:cs typeface="Arial" pitchFamily="34" charset="0"/>
              </a:rPr>
              <a:t> (ICTRP)</a:t>
            </a:r>
          </a:p>
          <a:p>
            <a:endParaRPr lang="en-GB" sz="4400" dirty="0">
              <a:latin typeface="Arial" pitchFamily="34" charset="0"/>
              <a:cs typeface="Arial" pitchFamily="34" charset="0"/>
            </a:endParaRPr>
          </a:p>
        </p:txBody>
      </p:sp>
      <p:sp>
        <p:nvSpPr>
          <p:cNvPr id="4" name="TextBox 3"/>
          <p:cNvSpPr txBox="1"/>
          <p:nvPr/>
        </p:nvSpPr>
        <p:spPr>
          <a:xfrm>
            <a:off x="1331640" y="116632"/>
            <a:ext cx="5184576" cy="584775"/>
          </a:xfrm>
          <a:prstGeom prst="rect">
            <a:avLst/>
          </a:prstGeom>
          <a:noFill/>
        </p:spPr>
        <p:txBody>
          <a:bodyPr wrap="square" rtlCol="0">
            <a:spAutoFit/>
          </a:bodyPr>
          <a:lstStyle/>
          <a:p>
            <a:r>
              <a:rPr lang="en-GB" sz="3200" dirty="0" smtClean="0">
                <a:solidFill>
                  <a:schemeClr val="bg2">
                    <a:lumMod val="50000"/>
                  </a:schemeClr>
                </a:solidFill>
                <a:latin typeface="Arial" pitchFamily="34" charset="0"/>
                <a:cs typeface="Arial" pitchFamily="34" charset="0"/>
              </a:rPr>
              <a:t>Data sources</a:t>
            </a:r>
            <a:endParaRPr lang="en-GB" sz="3200" dirty="0">
              <a:solidFill>
                <a:schemeClr val="bg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2981509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8338" y="487363"/>
            <a:ext cx="5664200" cy="632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6627" name="Rectangle 2"/>
          <p:cNvSpPr>
            <a:spLocks noGrp="1" noChangeArrowheads="1"/>
          </p:cNvSpPr>
          <p:nvPr>
            <p:ph type="title"/>
          </p:nvPr>
        </p:nvSpPr>
        <p:spPr>
          <a:xfrm>
            <a:off x="487363" y="0"/>
            <a:ext cx="7772400" cy="542925"/>
          </a:xfrm>
        </p:spPr>
        <p:txBody>
          <a:bodyPr>
            <a:normAutofit fontScale="90000"/>
          </a:bodyPr>
          <a:lstStyle/>
          <a:p>
            <a:r>
              <a:rPr lang="en-US" dirty="0" smtClean="0"/>
              <a:t>Flow chart. Example</a:t>
            </a:r>
          </a:p>
        </p:txBody>
      </p:sp>
    </p:spTree>
    <p:extLst>
      <p:ext uri="{BB962C8B-B14F-4D97-AF65-F5344CB8AC3E}">
        <p14:creationId xmlns:p14="http://schemas.microsoft.com/office/powerpoint/2010/main" val="3545232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28820" y="116632"/>
            <a:ext cx="8229600" cy="1143000"/>
          </a:xfrm>
        </p:spPr>
        <p:txBody>
          <a:bodyPr/>
          <a:lstStyle/>
          <a:p>
            <a:r>
              <a:rPr lang="en-GB" b="1" dirty="0" smtClean="0">
                <a:solidFill>
                  <a:schemeClr val="bg2">
                    <a:lumMod val="50000"/>
                  </a:schemeClr>
                </a:solidFill>
              </a:rPr>
              <a:t>Funnel Plot</a:t>
            </a:r>
          </a:p>
        </p:txBody>
      </p:sp>
      <p:sp>
        <p:nvSpPr>
          <p:cNvPr id="31747" name="Rectangle 3"/>
          <p:cNvSpPr>
            <a:spLocks noGrp="1" noChangeArrowheads="1"/>
          </p:cNvSpPr>
          <p:nvPr>
            <p:ph type="body" idx="1"/>
          </p:nvPr>
        </p:nvSpPr>
        <p:spPr>
          <a:xfrm>
            <a:off x="0" y="1409700"/>
            <a:ext cx="3792538" cy="4827588"/>
          </a:xfrm>
        </p:spPr>
        <p:txBody>
          <a:bodyPr/>
          <a:lstStyle/>
          <a:p>
            <a:pPr>
              <a:buFontTx/>
              <a:buNone/>
            </a:pPr>
            <a:r>
              <a:rPr lang="en-GB" sz="2000" smtClean="0"/>
              <a:t>	A funnel plot which is symmetric about the mean effect and shaped like an upside down funnel indicates no publication bias.</a:t>
            </a:r>
          </a:p>
          <a:p>
            <a:pPr>
              <a:buFontTx/>
              <a:buNone/>
            </a:pPr>
            <a:r>
              <a:rPr lang="en-GB" sz="2000" smtClean="0"/>
              <a:t>	</a:t>
            </a:r>
          </a:p>
          <a:p>
            <a:pPr>
              <a:buFontTx/>
              <a:buNone/>
            </a:pPr>
            <a:endParaRPr lang="en-GB" sz="2000" smtClean="0"/>
          </a:p>
          <a:p>
            <a:pPr>
              <a:buFontTx/>
              <a:buNone/>
            </a:pPr>
            <a:endParaRPr lang="en-GB" sz="2000" smtClean="0"/>
          </a:p>
          <a:p>
            <a:pPr>
              <a:buFontTx/>
              <a:buNone/>
            </a:pPr>
            <a:r>
              <a:rPr lang="en-GB" sz="2000" smtClean="0"/>
              <a:t>	A plot with the lower right or left hand corner of the plot missing indicates that publication bias is present.</a:t>
            </a:r>
          </a:p>
        </p:txBody>
      </p:sp>
      <p:pic>
        <p:nvPicPr>
          <p:cNvPr id="3174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9050" y="1127125"/>
            <a:ext cx="4933950" cy="517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Line 6"/>
          <p:cNvSpPr>
            <a:spLocks noChangeShapeType="1"/>
          </p:cNvSpPr>
          <p:nvPr/>
        </p:nvSpPr>
        <p:spPr bwMode="auto">
          <a:xfrm>
            <a:off x="3708400" y="2292350"/>
            <a:ext cx="10287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1750" name="Line 7"/>
          <p:cNvSpPr>
            <a:spLocks noChangeShapeType="1"/>
          </p:cNvSpPr>
          <p:nvPr/>
        </p:nvSpPr>
        <p:spPr bwMode="auto">
          <a:xfrm>
            <a:off x="3606800" y="4914900"/>
            <a:ext cx="558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1751" name="Rectangle 9"/>
          <p:cNvSpPr>
            <a:spLocks noChangeArrowheads="1"/>
          </p:cNvSpPr>
          <p:nvPr/>
        </p:nvSpPr>
        <p:spPr bwMode="auto">
          <a:xfrm>
            <a:off x="6743700" y="3771900"/>
            <a:ext cx="46038"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endParaRPr lang="en-GB"/>
          </a:p>
        </p:txBody>
      </p:sp>
    </p:spTree>
    <p:extLst>
      <p:ext uri="{BB962C8B-B14F-4D97-AF65-F5344CB8AC3E}">
        <p14:creationId xmlns:p14="http://schemas.microsoft.com/office/powerpoint/2010/main" val="2924888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23528" y="332656"/>
            <a:ext cx="8634412" cy="1143000"/>
          </a:xfrm>
        </p:spPr>
        <p:txBody>
          <a:bodyPr>
            <a:normAutofit fontScale="90000"/>
          </a:bodyPr>
          <a:lstStyle/>
          <a:p>
            <a:r>
              <a:rPr lang="en-GB" b="1" dirty="0">
                <a:solidFill>
                  <a:schemeClr val="bg2">
                    <a:lumMod val="50000"/>
                  </a:schemeClr>
                </a:solidFill>
                <a:latin typeface="Arial" pitchFamily="34" charset="0"/>
                <a:cs typeface="Arial" pitchFamily="34" charset="0"/>
              </a:rPr>
              <a:t>Issues in systematic reviews </a:t>
            </a:r>
            <a:r>
              <a:rPr lang="en-GB" b="1" dirty="0" smtClean="0">
                <a:solidFill>
                  <a:schemeClr val="bg2">
                    <a:lumMod val="50000"/>
                  </a:schemeClr>
                </a:solidFill>
                <a:latin typeface="Arial" pitchFamily="34" charset="0"/>
                <a:cs typeface="Arial" pitchFamily="34" charset="0"/>
              </a:rPr>
              <a:t>Inconsistency of study results (heterogeneity)</a:t>
            </a:r>
          </a:p>
        </p:txBody>
      </p:sp>
      <p:sp>
        <p:nvSpPr>
          <p:cNvPr id="32771" name="Rectangle 3"/>
          <p:cNvSpPr>
            <a:spLocks noGrp="1" noChangeArrowheads="1"/>
          </p:cNvSpPr>
          <p:nvPr>
            <p:ph type="body" idx="1"/>
          </p:nvPr>
        </p:nvSpPr>
        <p:spPr>
          <a:xfrm>
            <a:off x="395536" y="2114550"/>
            <a:ext cx="7772400" cy="4743450"/>
          </a:xfrm>
        </p:spPr>
        <p:txBody>
          <a:bodyPr>
            <a:normAutofit/>
          </a:bodyPr>
          <a:lstStyle/>
          <a:p>
            <a:pPr>
              <a:lnSpc>
                <a:spcPct val="90000"/>
              </a:lnSpc>
            </a:pPr>
            <a:r>
              <a:rPr lang="en-GB" sz="2800" dirty="0" smtClean="0">
                <a:latin typeface="Arial" pitchFamily="34" charset="0"/>
                <a:cs typeface="Arial" pitchFamily="34" charset="0"/>
              </a:rPr>
              <a:t>Studies differ with respect to:</a:t>
            </a:r>
          </a:p>
          <a:p>
            <a:pPr lvl="1">
              <a:lnSpc>
                <a:spcPct val="90000"/>
              </a:lnSpc>
            </a:pPr>
            <a:r>
              <a:rPr lang="en-GB" dirty="0" smtClean="0">
                <a:latin typeface="Arial" pitchFamily="34" charset="0"/>
                <a:cs typeface="Arial" pitchFamily="34" charset="0"/>
              </a:rPr>
              <a:t>Populations </a:t>
            </a:r>
          </a:p>
          <a:p>
            <a:pPr lvl="1">
              <a:lnSpc>
                <a:spcPct val="90000"/>
              </a:lnSpc>
            </a:pPr>
            <a:r>
              <a:rPr lang="en-US" dirty="0" smtClean="0">
                <a:latin typeface="Arial" pitchFamily="34" charset="0"/>
                <a:cs typeface="Arial" pitchFamily="34" charset="0"/>
              </a:rPr>
              <a:t>Interventions/exposure</a:t>
            </a:r>
          </a:p>
          <a:p>
            <a:pPr lvl="1">
              <a:lnSpc>
                <a:spcPct val="90000"/>
              </a:lnSpc>
            </a:pPr>
            <a:r>
              <a:rPr lang="en-US" dirty="0" smtClean="0">
                <a:latin typeface="Arial" pitchFamily="34" charset="0"/>
                <a:cs typeface="Arial" pitchFamily="34" charset="0"/>
              </a:rPr>
              <a:t>Outcomes</a:t>
            </a:r>
          </a:p>
          <a:p>
            <a:pPr lvl="1">
              <a:lnSpc>
                <a:spcPct val="90000"/>
              </a:lnSpc>
            </a:pPr>
            <a:r>
              <a:rPr lang="en-US" dirty="0" smtClean="0">
                <a:latin typeface="Arial" pitchFamily="34" charset="0"/>
                <a:cs typeface="Arial" pitchFamily="34" charset="0"/>
              </a:rPr>
              <a:t>Study design</a:t>
            </a:r>
          </a:p>
          <a:p>
            <a:pPr lvl="1">
              <a:lnSpc>
                <a:spcPct val="90000"/>
              </a:lnSpc>
            </a:pPr>
            <a:r>
              <a:rPr lang="en-US" dirty="0" smtClean="0">
                <a:latin typeface="Arial" pitchFamily="34" charset="0"/>
                <a:cs typeface="Arial" pitchFamily="34" charset="0"/>
              </a:rPr>
              <a:t>Clinical differences</a:t>
            </a:r>
          </a:p>
          <a:p>
            <a:pPr lvl="1">
              <a:lnSpc>
                <a:spcPct val="90000"/>
              </a:lnSpc>
            </a:pPr>
            <a:r>
              <a:rPr lang="en-US" dirty="0" smtClean="0">
                <a:latin typeface="Arial" pitchFamily="34" charset="0"/>
                <a:cs typeface="Arial" pitchFamily="34" charset="0"/>
              </a:rPr>
              <a:t>Methodological differences </a:t>
            </a:r>
          </a:p>
          <a:p>
            <a:pPr lvl="1">
              <a:lnSpc>
                <a:spcPct val="90000"/>
              </a:lnSpc>
            </a:pPr>
            <a:r>
              <a:rPr lang="en-US" dirty="0" smtClean="0">
                <a:latin typeface="Arial" pitchFamily="34" charset="0"/>
                <a:cs typeface="Arial" pitchFamily="34" charset="0"/>
              </a:rPr>
              <a:t>Unknown study characteristics</a:t>
            </a:r>
          </a:p>
        </p:txBody>
      </p:sp>
    </p:spTree>
    <p:extLst>
      <p:ext uri="{BB962C8B-B14F-4D97-AF65-F5344CB8AC3E}">
        <p14:creationId xmlns:p14="http://schemas.microsoft.com/office/powerpoint/2010/main" val="2062305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b="1" dirty="0" smtClean="0">
                <a:solidFill>
                  <a:schemeClr val="bg2">
                    <a:lumMod val="50000"/>
                  </a:schemeClr>
                </a:solidFill>
              </a:rPr>
              <a:t>Assessing heterogeneity </a:t>
            </a:r>
          </a:p>
        </p:txBody>
      </p:sp>
      <p:sp>
        <p:nvSpPr>
          <p:cNvPr id="33797" name="Rectangle 3"/>
          <p:cNvSpPr>
            <a:spLocks noGrp="1" noChangeArrowheads="1"/>
          </p:cNvSpPr>
          <p:nvPr>
            <p:ph type="body" idx="1"/>
          </p:nvPr>
        </p:nvSpPr>
        <p:spPr>
          <a:xfrm>
            <a:off x="683568" y="1268760"/>
            <a:ext cx="7772400" cy="3409950"/>
          </a:xfrm>
        </p:spPr>
        <p:txBody>
          <a:bodyPr/>
          <a:lstStyle/>
          <a:p>
            <a:pPr lvl="1">
              <a:defRPr/>
            </a:pPr>
            <a:endParaRPr lang="en-US" dirty="0" smtClean="0"/>
          </a:p>
          <a:p>
            <a:pPr marL="0" lvl="1" indent="0">
              <a:buFont typeface="Arial" pitchFamily="34" charset="0"/>
              <a:buChar char="•"/>
              <a:defRPr/>
            </a:pPr>
            <a:r>
              <a:rPr lang="en-US" sz="3000" b="1" dirty="0" smtClean="0"/>
              <a:t>   Several methods</a:t>
            </a:r>
          </a:p>
          <a:p>
            <a:pPr marL="457200" lvl="1" indent="-457200">
              <a:buFontTx/>
              <a:buChar char="-"/>
              <a:defRPr/>
            </a:pPr>
            <a:r>
              <a:rPr lang="en-US" sz="2800" dirty="0" smtClean="0"/>
              <a:t>One method is to analyze different sub-groups and examine whether results differ (e.g. men and women, groups defined by histology</a:t>
            </a:r>
            <a:r>
              <a:rPr lang="en-US" dirty="0" smtClean="0"/>
              <a:t>…</a:t>
            </a:r>
            <a:r>
              <a:rPr lang="en-US" sz="2800" dirty="0" smtClean="0"/>
              <a:t>)[stratified analysis]</a:t>
            </a:r>
          </a:p>
          <a:p>
            <a:pPr marL="457200" lvl="1" indent="-457200">
              <a:buFontTx/>
              <a:buChar char="-"/>
              <a:defRPr/>
            </a:pPr>
            <a:r>
              <a:rPr lang="en-US" dirty="0" smtClean="0"/>
              <a:t>Meta-regression analysis</a:t>
            </a:r>
            <a:endParaRPr lang="en-US" sz="2800" dirty="0" smtClean="0"/>
          </a:p>
          <a:p>
            <a:pPr marL="457200" lvl="1" indent="-457200">
              <a:buFontTx/>
              <a:buChar char="-"/>
              <a:defRPr/>
            </a:pPr>
            <a:endParaRPr lang="en-US" sz="2800" dirty="0" smtClean="0"/>
          </a:p>
          <a:p>
            <a:pPr marL="457200" lvl="1" indent="-457200">
              <a:buFontTx/>
              <a:buChar char="-"/>
              <a:defRPr/>
            </a:pPr>
            <a:endParaRPr lang="en-GB" sz="2800" b="1" dirty="0" smtClean="0"/>
          </a:p>
        </p:txBody>
      </p:sp>
    </p:spTree>
    <p:extLst>
      <p:ext uri="{BB962C8B-B14F-4D97-AF65-F5344CB8AC3E}">
        <p14:creationId xmlns:p14="http://schemas.microsoft.com/office/powerpoint/2010/main" val="2022497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en-GB" b="1" dirty="0" smtClean="0">
                <a:solidFill>
                  <a:schemeClr val="bg2">
                    <a:lumMod val="50000"/>
                  </a:schemeClr>
                </a:solidFill>
              </a:rPr>
              <a:t>Advantages of meta-analyses</a:t>
            </a:r>
          </a:p>
        </p:txBody>
      </p:sp>
      <p:sp>
        <p:nvSpPr>
          <p:cNvPr id="34819" name="Rectangle 3"/>
          <p:cNvSpPr>
            <a:spLocks noGrp="1" noChangeArrowheads="1"/>
          </p:cNvSpPr>
          <p:nvPr>
            <p:ph type="body" idx="1"/>
          </p:nvPr>
        </p:nvSpPr>
        <p:spPr>
          <a:xfrm>
            <a:off x="314325" y="1409700"/>
            <a:ext cx="7772400" cy="4756150"/>
          </a:xfrm>
        </p:spPr>
        <p:txBody>
          <a:bodyPr/>
          <a:lstStyle/>
          <a:p>
            <a:pPr>
              <a:lnSpc>
                <a:spcPct val="80000"/>
              </a:lnSpc>
            </a:pPr>
            <a:r>
              <a:rPr lang="en-GB" sz="2400" smtClean="0"/>
              <a:t>Generate a </a:t>
            </a:r>
            <a:r>
              <a:rPr lang="en-GB" sz="2400" b="1" smtClean="0"/>
              <a:t>pooled overall risk estimate</a:t>
            </a:r>
          </a:p>
          <a:p>
            <a:pPr>
              <a:lnSpc>
                <a:spcPct val="80000"/>
              </a:lnSpc>
            </a:pPr>
            <a:endParaRPr lang="en-GB" sz="2400" b="1" smtClean="0"/>
          </a:p>
          <a:p>
            <a:pPr>
              <a:lnSpc>
                <a:spcPct val="80000"/>
              </a:lnSpc>
            </a:pPr>
            <a:r>
              <a:rPr lang="en-GB" sz="2400" smtClean="0"/>
              <a:t>Produce a more </a:t>
            </a:r>
            <a:r>
              <a:rPr lang="en-GB" sz="2400" b="1" smtClean="0"/>
              <a:t>reliable and precise </a:t>
            </a:r>
            <a:r>
              <a:rPr lang="en-GB" sz="2400" smtClean="0"/>
              <a:t>estimate of effect</a:t>
            </a:r>
          </a:p>
          <a:p>
            <a:pPr>
              <a:lnSpc>
                <a:spcPct val="80000"/>
              </a:lnSpc>
            </a:pPr>
            <a:endParaRPr lang="en-GB" sz="2400" smtClean="0"/>
          </a:p>
          <a:p>
            <a:pPr>
              <a:lnSpc>
                <a:spcPct val="80000"/>
              </a:lnSpc>
            </a:pPr>
            <a:r>
              <a:rPr lang="en-GB" sz="2400" smtClean="0"/>
              <a:t>E</a:t>
            </a:r>
            <a:r>
              <a:rPr lang="en-GB" sz="2400" b="1" smtClean="0"/>
              <a:t>xplore differences</a:t>
            </a:r>
            <a:r>
              <a:rPr lang="en-GB" sz="2400" smtClean="0"/>
              <a:t> (heterogeneity) between published studies.</a:t>
            </a:r>
          </a:p>
          <a:p>
            <a:pPr>
              <a:lnSpc>
                <a:spcPct val="80000"/>
              </a:lnSpc>
            </a:pPr>
            <a:endParaRPr lang="en-GB" sz="2400" smtClean="0"/>
          </a:p>
          <a:p>
            <a:pPr>
              <a:lnSpc>
                <a:spcPct val="80000"/>
              </a:lnSpc>
            </a:pPr>
            <a:r>
              <a:rPr lang="en-GB" sz="2400" smtClean="0"/>
              <a:t>Identify whether</a:t>
            </a:r>
            <a:r>
              <a:rPr lang="en-GB" sz="2400" b="1" smtClean="0"/>
              <a:t> publication bias </a:t>
            </a:r>
            <a:r>
              <a:rPr lang="en-GB" sz="2400" smtClean="0"/>
              <a:t>is occurring.</a:t>
            </a:r>
          </a:p>
          <a:p>
            <a:pPr>
              <a:lnSpc>
                <a:spcPct val="80000"/>
              </a:lnSpc>
            </a:pPr>
            <a:endParaRPr lang="en-GB" sz="2400" smtClean="0"/>
          </a:p>
          <a:p>
            <a:pPr>
              <a:lnSpc>
                <a:spcPct val="80000"/>
              </a:lnSpc>
              <a:buFontTx/>
              <a:buNone/>
            </a:pPr>
            <a:r>
              <a:rPr lang="en-GB" sz="2400" smtClean="0"/>
              <a:t>BUT</a:t>
            </a:r>
          </a:p>
          <a:p>
            <a:pPr>
              <a:lnSpc>
                <a:spcPct val="80000"/>
              </a:lnSpc>
            </a:pPr>
            <a:r>
              <a:rPr lang="en-GB" sz="2400" smtClean="0"/>
              <a:t>If the studies are </a:t>
            </a:r>
            <a:r>
              <a:rPr lang="en-GB" sz="2400" b="1" smtClean="0"/>
              <a:t>too heterogeneous</a:t>
            </a:r>
            <a:r>
              <a:rPr lang="en-GB" sz="2400" smtClean="0"/>
              <a:t>, it may be inappropriate, even misleading to statistically pool the results from separate studies!</a:t>
            </a:r>
          </a:p>
        </p:txBody>
      </p:sp>
    </p:spTree>
    <p:extLst>
      <p:ext uri="{BB962C8B-B14F-4D97-AF65-F5344CB8AC3E}">
        <p14:creationId xmlns:p14="http://schemas.microsoft.com/office/powerpoint/2010/main" val="1531248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461963" y="1124744"/>
            <a:ext cx="8493125" cy="414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9pPr>
          </a:lstStyle>
          <a:p>
            <a:pPr algn="ctr">
              <a:defRPr/>
            </a:pPr>
            <a:r>
              <a:rPr lang="en-GB" dirty="0" smtClean="0">
                <a:solidFill>
                  <a:schemeClr val="accent1">
                    <a:lumMod val="75000"/>
                  </a:schemeClr>
                </a:solidFill>
                <a:latin typeface="Arial" charset="0"/>
              </a:rPr>
              <a:t>Example: Maternal </a:t>
            </a:r>
            <a:r>
              <a:rPr lang="en-GB" dirty="0">
                <a:solidFill>
                  <a:schemeClr val="accent1">
                    <a:lumMod val="75000"/>
                  </a:schemeClr>
                </a:solidFill>
                <a:latin typeface="Arial" charset="0"/>
              </a:rPr>
              <a:t>alcohol consumption during pregnancy (yes </a:t>
            </a:r>
            <a:r>
              <a:rPr lang="en-GB" i="1" dirty="0" err="1" smtClean="0">
                <a:solidFill>
                  <a:schemeClr val="accent1">
                    <a:lumMod val="75000"/>
                  </a:schemeClr>
                </a:solidFill>
                <a:latin typeface="Arial" charset="0"/>
              </a:rPr>
              <a:t>vs</a:t>
            </a:r>
            <a:r>
              <a:rPr lang="en-GB" dirty="0" smtClean="0">
                <a:solidFill>
                  <a:schemeClr val="accent1">
                    <a:lumMod val="75000"/>
                  </a:schemeClr>
                </a:solidFill>
                <a:latin typeface="Arial" charset="0"/>
              </a:rPr>
              <a:t> </a:t>
            </a:r>
            <a:r>
              <a:rPr lang="en-GB" dirty="0">
                <a:solidFill>
                  <a:schemeClr val="accent1">
                    <a:lumMod val="75000"/>
                  </a:schemeClr>
                </a:solidFill>
                <a:latin typeface="Arial" charset="0"/>
              </a:rPr>
              <a:t>no) and risk of </a:t>
            </a:r>
            <a:r>
              <a:rPr lang="en-GB" dirty="0" smtClean="0">
                <a:solidFill>
                  <a:schemeClr val="accent1">
                    <a:lumMod val="75000"/>
                  </a:schemeClr>
                </a:solidFill>
                <a:latin typeface="Arial" charset="0"/>
              </a:rPr>
              <a:t>childhood </a:t>
            </a:r>
            <a:r>
              <a:rPr lang="en-GB" dirty="0" err="1" smtClean="0">
                <a:solidFill>
                  <a:schemeClr val="accent1">
                    <a:lumMod val="75000"/>
                  </a:schemeClr>
                </a:solidFill>
                <a:latin typeface="Arial" charset="0"/>
              </a:rPr>
              <a:t>leukemia</a:t>
            </a:r>
            <a:endParaRPr lang="en-GB" dirty="0">
              <a:solidFill>
                <a:schemeClr val="accent1">
                  <a:lumMod val="75000"/>
                </a:schemeClr>
              </a:solidFill>
              <a:latin typeface="Arial" charset="0"/>
            </a:endParaRPr>
          </a:p>
        </p:txBody>
      </p:sp>
      <p:sp>
        <p:nvSpPr>
          <p:cNvPr id="3076" name="Text Box 4"/>
          <p:cNvSpPr txBox="1">
            <a:spLocks noChangeArrowheads="1"/>
          </p:cNvSpPr>
          <p:nvPr/>
        </p:nvSpPr>
        <p:spPr bwMode="auto">
          <a:xfrm>
            <a:off x="612775" y="6530975"/>
            <a:ext cx="8342313"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9pPr>
          </a:lstStyle>
          <a:p>
            <a:pPr>
              <a:defRPr/>
            </a:pPr>
            <a:r>
              <a:rPr lang="en-GB" sz="1000" dirty="0" smtClean="0">
                <a:latin typeface="+mj-lt"/>
              </a:rPr>
              <a:t>Latino-Martel P, Chan DS, </a:t>
            </a:r>
            <a:r>
              <a:rPr lang="en-GB" sz="1000" dirty="0" err="1" smtClean="0">
                <a:latin typeface="+mj-lt"/>
              </a:rPr>
              <a:t>Druesne</a:t>
            </a:r>
            <a:r>
              <a:rPr lang="en-GB" sz="1000" dirty="0" smtClean="0">
                <a:latin typeface="+mj-lt"/>
              </a:rPr>
              <a:t>-Pecollo N, </a:t>
            </a:r>
            <a:r>
              <a:rPr lang="en-GB" sz="1000" dirty="0" err="1" smtClean="0">
                <a:latin typeface="+mj-lt"/>
              </a:rPr>
              <a:t>Barrandon</a:t>
            </a:r>
            <a:r>
              <a:rPr lang="en-GB" sz="1000" dirty="0" smtClean="0">
                <a:latin typeface="+mj-lt"/>
              </a:rPr>
              <a:t> E, </a:t>
            </a:r>
            <a:r>
              <a:rPr lang="en-GB" sz="1000" dirty="0" err="1" smtClean="0">
                <a:latin typeface="+mj-lt"/>
              </a:rPr>
              <a:t>Hercberg</a:t>
            </a:r>
            <a:r>
              <a:rPr lang="en-GB" sz="1000" dirty="0" smtClean="0">
                <a:latin typeface="+mj-lt"/>
              </a:rPr>
              <a:t> S, </a:t>
            </a:r>
            <a:r>
              <a:rPr lang="en-GB" sz="1000" dirty="0" err="1" smtClean="0">
                <a:latin typeface="+mj-lt"/>
              </a:rPr>
              <a:t>Norat</a:t>
            </a:r>
            <a:r>
              <a:rPr lang="en-GB" sz="1000" dirty="0" smtClean="0">
                <a:latin typeface="+mj-lt"/>
              </a:rPr>
              <a:t> T.</a:t>
            </a:r>
            <a:r>
              <a:rPr lang="en-GB" sz="1000" b="1" dirty="0" smtClean="0">
                <a:latin typeface="+mj-lt"/>
              </a:rPr>
              <a:t> Cancer </a:t>
            </a:r>
            <a:r>
              <a:rPr lang="en-GB" sz="1000" b="1" dirty="0" err="1">
                <a:latin typeface="+mj-lt"/>
              </a:rPr>
              <a:t>Epidemiol</a:t>
            </a:r>
            <a:r>
              <a:rPr lang="en-GB" sz="1000" b="1" dirty="0">
                <a:latin typeface="+mj-lt"/>
              </a:rPr>
              <a:t> Biomarkers </a:t>
            </a:r>
            <a:r>
              <a:rPr lang="en-GB" sz="1000" b="1" dirty="0" err="1">
                <a:latin typeface="+mj-lt"/>
              </a:rPr>
              <a:t>Prev</a:t>
            </a:r>
            <a:r>
              <a:rPr lang="en-GB" sz="1000" b="1" dirty="0">
                <a:latin typeface="+mj-lt"/>
              </a:rPr>
              <a:t> 2010;19:1238-1260</a:t>
            </a:r>
          </a:p>
        </p:txBody>
      </p:sp>
      <p:pic>
        <p:nvPicPr>
          <p:cNvPr id="194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2143494"/>
            <a:ext cx="5944743" cy="373377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p:cNvSpPr txBox="1"/>
          <p:nvPr/>
        </p:nvSpPr>
        <p:spPr>
          <a:xfrm>
            <a:off x="755576" y="332656"/>
            <a:ext cx="6984776" cy="584775"/>
          </a:xfrm>
          <a:prstGeom prst="rect">
            <a:avLst/>
          </a:prstGeom>
          <a:noFill/>
        </p:spPr>
        <p:txBody>
          <a:bodyPr wrap="square" rtlCol="0">
            <a:spAutoFit/>
          </a:bodyPr>
          <a:lstStyle/>
          <a:p>
            <a:pPr algn="ctr"/>
            <a:r>
              <a:rPr lang="en-GB" sz="3200" b="1" dirty="0" smtClean="0">
                <a:solidFill>
                  <a:schemeClr val="accent3">
                    <a:lumMod val="50000"/>
                  </a:schemeClr>
                </a:solidFill>
              </a:rPr>
              <a:t>Presentation of results: Forest plots</a:t>
            </a:r>
            <a:endParaRPr lang="en-GB" sz="3200" b="1" dirty="0">
              <a:solidFill>
                <a:schemeClr val="accent3">
                  <a:lumMod val="50000"/>
                </a:schemeClr>
              </a:solidFill>
            </a:endParaRPr>
          </a:p>
        </p:txBody>
      </p:sp>
    </p:spTree>
    <p:extLst>
      <p:ext uri="{BB962C8B-B14F-4D97-AF65-F5344CB8AC3E}">
        <p14:creationId xmlns:p14="http://schemas.microsoft.com/office/powerpoint/2010/main" val="636591425"/>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1143000"/>
          </a:xfrm>
        </p:spPr>
        <p:txBody>
          <a:bodyPr>
            <a:noAutofit/>
          </a:bodyPr>
          <a:lstStyle/>
          <a:p>
            <a:r>
              <a:rPr lang="en-GB" sz="3600" b="1" dirty="0" smtClean="0">
                <a:solidFill>
                  <a:schemeClr val="accent3">
                    <a:lumMod val="75000"/>
                  </a:schemeClr>
                </a:solidFill>
                <a:latin typeface="Arial" pitchFamily="34" charset="0"/>
                <a:cs typeface="Arial" pitchFamily="34" charset="0"/>
              </a:rPr>
              <a:t>Critical appraisal Skill Program (CASP) Checklist</a:t>
            </a:r>
            <a:endParaRPr lang="en-GB" sz="3600" b="1" dirty="0">
              <a:solidFill>
                <a:schemeClr val="accent3">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pPr marL="0" indent="0">
              <a:buNone/>
            </a:pPr>
            <a:r>
              <a:rPr lang="en-GB" sz="2800" b="1" i="1" dirty="0" smtClean="0">
                <a:solidFill>
                  <a:schemeClr val="tx1">
                    <a:lumMod val="50000"/>
                    <a:lumOff val="50000"/>
                  </a:schemeClr>
                </a:solidFill>
                <a:latin typeface="Arial" pitchFamily="34" charset="0"/>
                <a:cs typeface="Arial" pitchFamily="34" charset="0"/>
              </a:rPr>
              <a:t>Are the results valid?</a:t>
            </a:r>
          </a:p>
          <a:p>
            <a:pPr marL="0" indent="0">
              <a:buNone/>
            </a:pPr>
            <a:endParaRPr lang="en-GB" sz="2800" b="1" i="1" dirty="0" smtClean="0">
              <a:solidFill>
                <a:schemeClr val="tx1">
                  <a:lumMod val="50000"/>
                  <a:lumOff val="50000"/>
                </a:schemeClr>
              </a:solidFill>
              <a:latin typeface="Arial" pitchFamily="34" charset="0"/>
              <a:cs typeface="Arial" pitchFamily="34" charset="0"/>
            </a:endParaRPr>
          </a:p>
          <a:p>
            <a:pPr marL="514350" indent="-514350">
              <a:buAutoNum type="arabicPeriod"/>
            </a:pPr>
            <a:r>
              <a:rPr lang="en-GB" sz="2800" dirty="0" smtClean="0">
                <a:latin typeface="Arial" pitchFamily="34" charset="0"/>
                <a:cs typeface="Arial" pitchFamily="34" charset="0"/>
              </a:rPr>
              <a:t>What question did the systematic review address (PICO)? </a:t>
            </a:r>
          </a:p>
          <a:p>
            <a:r>
              <a:rPr lang="en-GB" sz="2400" dirty="0" smtClean="0">
                <a:solidFill>
                  <a:schemeClr val="bg2">
                    <a:lumMod val="50000"/>
                  </a:schemeClr>
                </a:solidFill>
                <a:latin typeface="Arial" pitchFamily="34" charset="0"/>
                <a:cs typeface="Arial" pitchFamily="34" charset="0"/>
              </a:rPr>
              <a:t>Population</a:t>
            </a:r>
          </a:p>
          <a:p>
            <a:r>
              <a:rPr lang="en-GB" sz="2400" dirty="0" smtClean="0">
                <a:solidFill>
                  <a:schemeClr val="bg2">
                    <a:lumMod val="50000"/>
                  </a:schemeClr>
                </a:solidFill>
                <a:latin typeface="Arial" pitchFamily="34" charset="0"/>
                <a:cs typeface="Arial" pitchFamily="34" charset="0"/>
              </a:rPr>
              <a:t>Intervention/exposure</a:t>
            </a:r>
          </a:p>
          <a:p>
            <a:r>
              <a:rPr lang="en-GB" sz="2400" dirty="0" smtClean="0">
                <a:solidFill>
                  <a:schemeClr val="bg2">
                    <a:lumMod val="50000"/>
                  </a:schemeClr>
                </a:solidFill>
                <a:latin typeface="Arial" pitchFamily="34" charset="0"/>
                <a:cs typeface="Arial" pitchFamily="34" charset="0"/>
              </a:rPr>
              <a:t>Outcomes</a:t>
            </a:r>
          </a:p>
          <a:p>
            <a:pPr marL="0" indent="0">
              <a:buNone/>
            </a:pPr>
            <a:r>
              <a:rPr lang="en-GB" sz="2600" i="1" dirty="0" smtClean="0">
                <a:solidFill>
                  <a:schemeClr val="bg1">
                    <a:lumMod val="75000"/>
                  </a:schemeClr>
                </a:solidFill>
                <a:latin typeface="Arial" pitchFamily="34" charset="0"/>
                <a:cs typeface="Arial" pitchFamily="34" charset="0"/>
              </a:rPr>
              <a:t>[Introduction] </a:t>
            </a:r>
          </a:p>
          <a:p>
            <a:pPr marL="0" indent="0">
              <a:buNone/>
            </a:pPr>
            <a:r>
              <a:rPr lang="en-GB" sz="2800" dirty="0" smtClean="0">
                <a:latin typeface="Arial" pitchFamily="34" charset="0"/>
                <a:cs typeface="Arial" pitchFamily="34" charset="0"/>
              </a:rPr>
              <a:t>2. Did the authors look for the appropriate sort of papers?</a:t>
            </a:r>
          </a:p>
          <a:p>
            <a:r>
              <a:rPr lang="en-GB" sz="2400" dirty="0" smtClean="0">
                <a:solidFill>
                  <a:schemeClr val="bg2">
                    <a:lumMod val="50000"/>
                  </a:schemeClr>
                </a:solidFill>
                <a:latin typeface="Arial" pitchFamily="34" charset="0"/>
                <a:cs typeface="Arial" pitchFamily="34" charset="0"/>
              </a:rPr>
              <a:t>Address the review’s question</a:t>
            </a:r>
          </a:p>
          <a:p>
            <a:r>
              <a:rPr lang="en-GB" sz="2400" dirty="0" smtClean="0">
                <a:solidFill>
                  <a:schemeClr val="bg2">
                    <a:lumMod val="50000"/>
                  </a:schemeClr>
                </a:solidFill>
                <a:latin typeface="Arial" pitchFamily="34" charset="0"/>
                <a:cs typeface="Arial" pitchFamily="34" charset="0"/>
              </a:rPr>
              <a:t>Have an appropriate study design</a:t>
            </a:r>
          </a:p>
          <a:p>
            <a:pPr marL="0" indent="0">
              <a:buNone/>
            </a:pPr>
            <a:r>
              <a:rPr lang="en-GB" sz="2400" i="1" dirty="0" smtClean="0">
                <a:solidFill>
                  <a:schemeClr val="bg1">
                    <a:lumMod val="75000"/>
                  </a:schemeClr>
                </a:solidFill>
                <a:latin typeface="Arial" pitchFamily="34" charset="0"/>
                <a:cs typeface="Arial" pitchFamily="34" charset="0"/>
              </a:rPr>
              <a:t>[Inclusion, exclusion criteria]</a:t>
            </a:r>
            <a:endParaRPr lang="en-GB" sz="2400" i="1" dirty="0">
              <a:solidFill>
                <a:schemeClr val="bg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950291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1143000"/>
          </a:xfrm>
        </p:spPr>
        <p:txBody>
          <a:bodyPr>
            <a:noAutofit/>
          </a:bodyPr>
          <a:lstStyle/>
          <a:p>
            <a:r>
              <a:rPr lang="en-GB" sz="3600" b="1" dirty="0" smtClean="0">
                <a:solidFill>
                  <a:schemeClr val="accent3">
                    <a:lumMod val="75000"/>
                  </a:schemeClr>
                </a:solidFill>
                <a:latin typeface="Arial" pitchFamily="34" charset="0"/>
                <a:cs typeface="Arial" pitchFamily="34" charset="0"/>
              </a:rPr>
              <a:t>Critical appraisal Skill Program (CASP) Checklist</a:t>
            </a:r>
            <a:endParaRPr lang="en-GB" sz="3600" b="1" dirty="0">
              <a:solidFill>
                <a:schemeClr val="accent3">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pPr marL="0" indent="0">
              <a:buNone/>
            </a:pPr>
            <a:r>
              <a:rPr lang="en-GB" sz="2800" b="1" i="1" dirty="0" smtClean="0">
                <a:solidFill>
                  <a:schemeClr val="tx1">
                    <a:lumMod val="50000"/>
                    <a:lumOff val="50000"/>
                  </a:schemeClr>
                </a:solidFill>
                <a:latin typeface="Arial" pitchFamily="34" charset="0"/>
                <a:cs typeface="Arial" pitchFamily="34" charset="0"/>
              </a:rPr>
              <a:t>Are the results valid?</a:t>
            </a:r>
          </a:p>
          <a:p>
            <a:pPr marL="0" indent="0">
              <a:buNone/>
            </a:pPr>
            <a:endParaRPr lang="en-GB" sz="2800" b="1" i="1" dirty="0" smtClean="0">
              <a:solidFill>
                <a:schemeClr val="tx1">
                  <a:lumMod val="50000"/>
                  <a:lumOff val="50000"/>
                </a:schemeClr>
              </a:solidFill>
              <a:latin typeface="Arial" pitchFamily="34" charset="0"/>
              <a:cs typeface="Arial" pitchFamily="34" charset="0"/>
            </a:endParaRPr>
          </a:p>
          <a:p>
            <a:pPr marL="0" indent="0">
              <a:buNone/>
            </a:pPr>
            <a:r>
              <a:rPr lang="en-GB" sz="2800" dirty="0" smtClean="0">
                <a:latin typeface="Arial" pitchFamily="34" charset="0"/>
                <a:cs typeface="Arial" pitchFamily="34" charset="0"/>
              </a:rPr>
              <a:t>3. Relevant studies missed?</a:t>
            </a:r>
          </a:p>
          <a:p>
            <a:r>
              <a:rPr lang="en-GB" sz="2400" dirty="0" smtClean="0">
                <a:solidFill>
                  <a:schemeClr val="bg2">
                    <a:lumMod val="50000"/>
                  </a:schemeClr>
                </a:solidFill>
                <a:latin typeface="Arial" pitchFamily="34" charset="0"/>
                <a:cs typeface="Arial" pitchFamily="34" charset="0"/>
              </a:rPr>
              <a:t>Databases</a:t>
            </a:r>
          </a:p>
          <a:p>
            <a:r>
              <a:rPr lang="en-GB" sz="2400" dirty="0" smtClean="0">
                <a:solidFill>
                  <a:schemeClr val="bg2">
                    <a:lumMod val="50000"/>
                  </a:schemeClr>
                </a:solidFill>
                <a:latin typeface="Arial" pitchFamily="34" charset="0"/>
                <a:cs typeface="Arial" pitchFamily="34" charset="0"/>
              </a:rPr>
              <a:t>Reference list</a:t>
            </a:r>
          </a:p>
          <a:p>
            <a:r>
              <a:rPr lang="en-GB" sz="2400" dirty="0" smtClean="0">
                <a:solidFill>
                  <a:schemeClr val="bg2">
                    <a:lumMod val="50000"/>
                  </a:schemeClr>
                </a:solidFill>
                <a:latin typeface="Arial" pitchFamily="34" charset="0"/>
                <a:cs typeface="Arial" pitchFamily="34" charset="0"/>
              </a:rPr>
              <a:t>Personal contacts</a:t>
            </a:r>
          </a:p>
          <a:p>
            <a:r>
              <a:rPr lang="en-GB" sz="2400" dirty="0" smtClean="0">
                <a:solidFill>
                  <a:schemeClr val="bg2">
                    <a:lumMod val="50000"/>
                  </a:schemeClr>
                </a:solidFill>
                <a:latin typeface="Arial" pitchFamily="34" charset="0"/>
                <a:cs typeface="Arial" pitchFamily="34" charset="0"/>
              </a:rPr>
              <a:t>Unpublished studies</a:t>
            </a:r>
          </a:p>
          <a:p>
            <a:r>
              <a:rPr lang="en-GB" sz="2400" dirty="0" smtClean="0">
                <a:solidFill>
                  <a:schemeClr val="bg2">
                    <a:lumMod val="50000"/>
                  </a:schemeClr>
                </a:solidFill>
                <a:latin typeface="Arial" pitchFamily="34" charset="0"/>
                <a:cs typeface="Arial" pitchFamily="34" charset="0"/>
              </a:rPr>
              <a:t>Non-English language</a:t>
            </a:r>
          </a:p>
          <a:p>
            <a:pPr marL="0" indent="0">
              <a:buNone/>
            </a:pPr>
            <a:r>
              <a:rPr lang="en-GB" sz="2400" i="1" dirty="0" smtClean="0">
                <a:solidFill>
                  <a:schemeClr val="bg1">
                    <a:lumMod val="75000"/>
                  </a:schemeClr>
                </a:solidFill>
                <a:latin typeface="Arial" pitchFamily="34" charset="0"/>
                <a:cs typeface="Arial" pitchFamily="34" charset="0"/>
              </a:rPr>
              <a:t>[Flow chart in Results section]</a:t>
            </a:r>
          </a:p>
          <a:p>
            <a:pPr marL="0" indent="0">
              <a:buNone/>
            </a:pPr>
            <a:r>
              <a:rPr lang="en-GB" sz="2800" dirty="0" smtClean="0">
                <a:latin typeface="Arial" pitchFamily="34" charset="0"/>
                <a:cs typeface="Arial" pitchFamily="34" charset="0"/>
              </a:rPr>
              <a:t>4. Assessment of study quality?</a:t>
            </a:r>
          </a:p>
          <a:p>
            <a:r>
              <a:rPr lang="en-GB" sz="2400" dirty="0" smtClean="0">
                <a:solidFill>
                  <a:schemeClr val="bg2">
                    <a:lumMod val="50000"/>
                  </a:schemeClr>
                </a:solidFill>
                <a:latin typeface="Arial" pitchFamily="34" charset="0"/>
                <a:cs typeface="Arial" pitchFamily="34" charset="0"/>
              </a:rPr>
              <a:t>Risk of bias, rigour of individual studies</a:t>
            </a:r>
          </a:p>
          <a:p>
            <a:pPr marL="0" indent="0">
              <a:buNone/>
            </a:pPr>
            <a:r>
              <a:rPr lang="en-GB" sz="2400" i="1" dirty="0" smtClean="0">
                <a:solidFill>
                  <a:schemeClr val="bg1">
                    <a:lumMod val="75000"/>
                  </a:schemeClr>
                </a:solidFill>
                <a:latin typeface="Arial" pitchFamily="34" charset="0"/>
                <a:cs typeface="Arial" pitchFamily="34" charset="0"/>
              </a:rPr>
              <a:t>[Criteria used to assess bias in Methods, Information on study quality on Results]</a:t>
            </a:r>
          </a:p>
        </p:txBody>
      </p:sp>
    </p:spTree>
    <p:extLst>
      <p:ext uri="{BB962C8B-B14F-4D97-AF65-F5344CB8AC3E}">
        <p14:creationId xmlns:p14="http://schemas.microsoft.com/office/powerpoint/2010/main" val="1376450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332656"/>
            <a:ext cx="8856984" cy="646331"/>
          </a:xfrm>
          <a:prstGeom prst="rect">
            <a:avLst/>
          </a:prstGeom>
          <a:noFill/>
        </p:spPr>
        <p:txBody>
          <a:bodyPr wrap="square" rtlCol="0">
            <a:spAutoFit/>
          </a:bodyPr>
          <a:lstStyle/>
          <a:p>
            <a:pPr algn="ctr"/>
            <a:r>
              <a:rPr lang="en-GB" sz="3600" b="1" dirty="0" smtClean="0">
                <a:solidFill>
                  <a:schemeClr val="accent3">
                    <a:lumMod val="50000"/>
                  </a:schemeClr>
                </a:solidFill>
                <a:latin typeface="Arial" pitchFamily="34" charset="0"/>
                <a:cs typeface="Arial" pitchFamily="34" charset="0"/>
              </a:rPr>
              <a:t>Critical appraisal of systematic reviews</a:t>
            </a:r>
            <a:endParaRPr lang="en-GB" sz="3600" b="1" dirty="0">
              <a:solidFill>
                <a:schemeClr val="accent3">
                  <a:lumMod val="50000"/>
                </a:schemeClr>
              </a:solidFill>
              <a:latin typeface="Arial" pitchFamily="34" charset="0"/>
              <a:cs typeface="Arial" pitchFamily="34" charset="0"/>
            </a:endParaRPr>
          </a:p>
        </p:txBody>
      </p:sp>
      <p:sp>
        <p:nvSpPr>
          <p:cNvPr id="6" name="TextBox 5"/>
          <p:cNvSpPr txBox="1"/>
          <p:nvPr/>
        </p:nvSpPr>
        <p:spPr>
          <a:xfrm>
            <a:off x="107504" y="1844824"/>
            <a:ext cx="8640960" cy="3539430"/>
          </a:xfrm>
          <a:prstGeom prst="rect">
            <a:avLst/>
          </a:prstGeom>
          <a:noFill/>
        </p:spPr>
        <p:txBody>
          <a:bodyPr wrap="square" rtlCol="0">
            <a:spAutoFit/>
          </a:bodyPr>
          <a:lstStyle/>
          <a:p>
            <a:r>
              <a:rPr lang="en-GB" sz="2800" dirty="0" smtClean="0">
                <a:latin typeface="Arial" pitchFamily="34" charset="0"/>
                <a:cs typeface="Arial" pitchFamily="34" charset="0"/>
              </a:rPr>
              <a:t>By the end of the session you will be able to:</a:t>
            </a:r>
          </a:p>
          <a:p>
            <a:endParaRPr lang="en-GB" sz="2800" dirty="0">
              <a:latin typeface="Arial" pitchFamily="34" charset="0"/>
              <a:cs typeface="Arial" pitchFamily="34" charset="0"/>
            </a:endParaRPr>
          </a:p>
          <a:p>
            <a:pPr marL="457200" indent="-457200">
              <a:buFont typeface="Arial" pitchFamily="34" charset="0"/>
              <a:buChar char="•"/>
            </a:pPr>
            <a:r>
              <a:rPr lang="en-GB" sz="2800" dirty="0" smtClean="0">
                <a:latin typeface="Arial" pitchFamily="34" charset="0"/>
                <a:cs typeface="Arial" pitchFamily="34" charset="0"/>
              </a:rPr>
              <a:t>Use the Critical Appraisal Skill Tool for Systematic Reviews (CASP)</a:t>
            </a:r>
          </a:p>
          <a:p>
            <a:pPr marL="457200" indent="-457200">
              <a:buFont typeface="Arial" pitchFamily="34" charset="0"/>
              <a:buChar char="•"/>
            </a:pPr>
            <a:r>
              <a:rPr lang="en-GB" sz="2800" dirty="0" smtClean="0">
                <a:latin typeface="Arial" pitchFamily="34" charset="0"/>
                <a:cs typeface="Arial" pitchFamily="34" charset="0"/>
              </a:rPr>
              <a:t>Identify the main potential biases in systematic reviews and meta-analysis</a:t>
            </a:r>
          </a:p>
          <a:p>
            <a:pPr marL="457200" indent="-457200">
              <a:buFont typeface="Arial" pitchFamily="34" charset="0"/>
              <a:buChar char="•"/>
            </a:pPr>
            <a:r>
              <a:rPr lang="en-GB" sz="2800" dirty="0" smtClean="0">
                <a:latin typeface="Arial" pitchFamily="34" charset="0"/>
                <a:cs typeface="Arial" pitchFamily="34" charset="0"/>
              </a:rPr>
              <a:t>Present critical appraisal findings to lecturers and peers</a:t>
            </a:r>
            <a:endParaRPr lang="en-GB" sz="2800" dirty="0">
              <a:latin typeface="Arial" pitchFamily="34" charset="0"/>
              <a:cs typeface="Arial" pitchFamily="34" charset="0"/>
            </a:endParaRPr>
          </a:p>
        </p:txBody>
      </p:sp>
    </p:spTree>
    <p:extLst>
      <p:ext uri="{BB962C8B-B14F-4D97-AF65-F5344CB8AC3E}">
        <p14:creationId xmlns:p14="http://schemas.microsoft.com/office/powerpoint/2010/main" val="674686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1143000"/>
          </a:xfrm>
        </p:spPr>
        <p:txBody>
          <a:bodyPr>
            <a:noAutofit/>
          </a:bodyPr>
          <a:lstStyle/>
          <a:p>
            <a:r>
              <a:rPr lang="en-GB" sz="3600" b="1" dirty="0" smtClean="0">
                <a:solidFill>
                  <a:schemeClr val="accent3">
                    <a:lumMod val="75000"/>
                  </a:schemeClr>
                </a:solidFill>
                <a:latin typeface="Arial" pitchFamily="34" charset="0"/>
                <a:cs typeface="Arial" pitchFamily="34" charset="0"/>
              </a:rPr>
              <a:t>Critical appraisal Skill Program (CASP) Checklist</a:t>
            </a:r>
            <a:endParaRPr lang="en-GB" sz="3600" b="1" dirty="0">
              <a:solidFill>
                <a:schemeClr val="accent3">
                  <a:lumMod val="75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GB" sz="2800" b="1" i="1" dirty="0" smtClean="0">
                <a:solidFill>
                  <a:schemeClr val="tx1">
                    <a:lumMod val="50000"/>
                    <a:lumOff val="50000"/>
                  </a:schemeClr>
                </a:solidFill>
                <a:latin typeface="Arial" pitchFamily="34" charset="0"/>
                <a:cs typeface="Arial" pitchFamily="34" charset="0"/>
              </a:rPr>
              <a:t>Are the results valid?</a:t>
            </a:r>
          </a:p>
          <a:p>
            <a:pPr marL="0" indent="0">
              <a:buNone/>
            </a:pPr>
            <a:endParaRPr lang="en-GB" sz="2800" b="1" i="1" dirty="0" smtClean="0">
              <a:solidFill>
                <a:schemeClr val="tx1">
                  <a:lumMod val="50000"/>
                  <a:lumOff val="50000"/>
                </a:schemeClr>
              </a:solidFill>
              <a:latin typeface="Arial" pitchFamily="34" charset="0"/>
              <a:cs typeface="Arial" pitchFamily="34" charset="0"/>
            </a:endParaRPr>
          </a:p>
          <a:p>
            <a:pPr marL="0" indent="0">
              <a:buNone/>
            </a:pPr>
            <a:r>
              <a:rPr lang="en-GB" sz="2800" dirty="0" smtClean="0">
                <a:latin typeface="Arial" pitchFamily="34" charset="0"/>
                <a:cs typeface="Arial" pitchFamily="34" charset="0"/>
              </a:rPr>
              <a:t>5. If the results were combined, was it reasonable to do so?</a:t>
            </a:r>
          </a:p>
          <a:p>
            <a:r>
              <a:rPr lang="en-GB" sz="2400" dirty="0" smtClean="0">
                <a:solidFill>
                  <a:schemeClr val="bg2">
                    <a:lumMod val="50000"/>
                  </a:schemeClr>
                </a:solidFill>
                <a:latin typeface="Arial" pitchFamily="34" charset="0"/>
                <a:cs typeface="Arial" pitchFamily="34" charset="0"/>
              </a:rPr>
              <a:t>Results of all studies are displayed</a:t>
            </a:r>
          </a:p>
          <a:p>
            <a:r>
              <a:rPr lang="en-GB" sz="2400" dirty="0" smtClean="0">
                <a:solidFill>
                  <a:schemeClr val="bg2">
                    <a:lumMod val="50000"/>
                  </a:schemeClr>
                </a:solidFill>
                <a:latin typeface="Arial" pitchFamily="34" charset="0"/>
                <a:cs typeface="Arial" pitchFamily="34" charset="0"/>
              </a:rPr>
              <a:t>Similar results of different studies</a:t>
            </a:r>
          </a:p>
          <a:p>
            <a:r>
              <a:rPr lang="en-GB" sz="2400" dirty="0" smtClean="0">
                <a:solidFill>
                  <a:schemeClr val="bg2">
                    <a:lumMod val="50000"/>
                  </a:schemeClr>
                </a:solidFill>
                <a:latin typeface="Arial" pitchFamily="34" charset="0"/>
                <a:cs typeface="Arial" pitchFamily="34" charset="0"/>
              </a:rPr>
              <a:t>Reasons for any variation are discussed</a:t>
            </a:r>
          </a:p>
          <a:p>
            <a:endParaRPr lang="en-GB" sz="2400" dirty="0" smtClean="0">
              <a:solidFill>
                <a:schemeClr val="bg2">
                  <a:lumMod val="50000"/>
                </a:schemeClr>
              </a:solidFill>
              <a:latin typeface="Arial" pitchFamily="34" charset="0"/>
              <a:cs typeface="Arial" pitchFamily="34" charset="0"/>
            </a:endParaRPr>
          </a:p>
          <a:p>
            <a:pPr marL="0" indent="0">
              <a:buNone/>
            </a:pPr>
            <a:endParaRPr lang="en-GB" sz="2400" dirty="0" smtClean="0">
              <a:solidFill>
                <a:schemeClr val="bg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682242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1143000"/>
          </a:xfrm>
        </p:spPr>
        <p:txBody>
          <a:bodyPr>
            <a:noAutofit/>
          </a:bodyPr>
          <a:lstStyle/>
          <a:p>
            <a:r>
              <a:rPr lang="en-GB" sz="3600" b="1" dirty="0" smtClean="0">
                <a:solidFill>
                  <a:schemeClr val="accent3">
                    <a:lumMod val="75000"/>
                  </a:schemeClr>
                </a:solidFill>
                <a:latin typeface="Arial" pitchFamily="34" charset="0"/>
                <a:cs typeface="Arial" pitchFamily="34" charset="0"/>
              </a:rPr>
              <a:t>Critical appraisal Skill Program (CASP) Checklist</a:t>
            </a:r>
            <a:endParaRPr lang="en-GB" sz="3600" b="1" dirty="0">
              <a:solidFill>
                <a:schemeClr val="accent3">
                  <a:lumMod val="75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GB" sz="2800" b="1" i="1" dirty="0" smtClean="0">
                <a:solidFill>
                  <a:schemeClr val="tx1">
                    <a:lumMod val="50000"/>
                    <a:lumOff val="50000"/>
                  </a:schemeClr>
                </a:solidFill>
                <a:latin typeface="Arial" pitchFamily="34" charset="0"/>
                <a:cs typeface="Arial" pitchFamily="34" charset="0"/>
              </a:rPr>
              <a:t>What are the results?</a:t>
            </a:r>
          </a:p>
          <a:p>
            <a:pPr marL="0" indent="0">
              <a:buNone/>
            </a:pPr>
            <a:endParaRPr lang="en-GB" sz="2800" b="1" i="1" dirty="0" smtClean="0">
              <a:solidFill>
                <a:schemeClr val="tx1">
                  <a:lumMod val="50000"/>
                  <a:lumOff val="50000"/>
                </a:schemeClr>
              </a:solidFill>
              <a:latin typeface="Arial" pitchFamily="34" charset="0"/>
              <a:cs typeface="Arial" pitchFamily="34" charset="0"/>
            </a:endParaRPr>
          </a:p>
          <a:p>
            <a:pPr marL="0" indent="0">
              <a:buNone/>
            </a:pPr>
            <a:r>
              <a:rPr lang="en-GB" sz="2400" dirty="0" smtClean="0">
                <a:latin typeface="Arial" pitchFamily="34" charset="0"/>
                <a:cs typeface="Arial" pitchFamily="34" charset="0"/>
              </a:rPr>
              <a:t>6. What is the overall result?</a:t>
            </a:r>
          </a:p>
          <a:p>
            <a:r>
              <a:rPr lang="en-GB" sz="2400" dirty="0" smtClean="0">
                <a:solidFill>
                  <a:schemeClr val="bg2">
                    <a:lumMod val="50000"/>
                  </a:schemeClr>
                </a:solidFill>
                <a:latin typeface="Arial" pitchFamily="34" charset="0"/>
                <a:cs typeface="Arial" pitchFamily="34" charset="0"/>
              </a:rPr>
              <a:t>Clear about the result. Forest plots, tables</a:t>
            </a:r>
          </a:p>
          <a:p>
            <a:r>
              <a:rPr lang="en-GB" sz="2400" dirty="0" smtClean="0">
                <a:solidFill>
                  <a:schemeClr val="bg2">
                    <a:lumMod val="50000"/>
                  </a:schemeClr>
                </a:solidFill>
                <a:latin typeface="Arial" pitchFamily="34" charset="0"/>
                <a:cs typeface="Arial" pitchFamily="34" charset="0"/>
              </a:rPr>
              <a:t>Numerical if appropriate</a:t>
            </a:r>
          </a:p>
          <a:p>
            <a:r>
              <a:rPr lang="en-GB" sz="2400" dirty="0" smtClean="0">
                <a:solidFill>
                  <a:schemeClr val="bg2">
                    <a:lumMod val="50000"/>
                  </a:schemeClr>
                </a:solidFill>
                <a:latin typeface="Arial" pitchFamily="34" charset="0"/>
                <a:cs typeface="Arial" pitchFamily="34" charset="0"/>
              </a:rPr>
              <a:t>How are expressed (odds ratio, risk difference, </a:t>
            </a:r>
            <a:r>
              <a:rPr lang="en-GB" sz="2400" dirty="0" err="1" smtClean="0">
                <a:solidFill>
                  <a:schemeClr val="bg2">
                    <a:lumMod val="50000"/>
                  </a:schemeClr>
                </a:solidFill>
                <a:latin typeface="Arial" pitchFamily="34" charset="0"/>
                <a:cs typeface="Arial" pitchFamily="34" charset="0"/>
              </a:rPr>
              <a:t>etc</a:t>
            </a:r>
            <a:r>
              <a:rPr lang="en-GB" sz="2400" dirty="0" smtClean="0">
                <a:solidFill>
                  <a:schemeClr val="bg2">
                    <a:lumMod val="50000"/>
                  </a:schemeClr>
                </a:solidFill>
                <a:latin typeface="Arial" pitchFamily="34" charset="0"/>
                <a:cs typeface="Arial" pitchFamily="34" charset="0"/>
              </a:rPr>
              <a:t>)</a:t>
            </a:r>
          </a:p>
          <a:p>
            <a:endParaRPr lang="en-GB" sz="2400" dirty="0" smtClean="0">
              <a:solidFill>
                <a:schemeClr val="tx1">
                  <a:lumMod val="50000"/>
                  <a:lumOff val="50000"/>
                </a:schemeClr>
              </a:solidFill>
              <a:latin typeface="Arial" pitchFamily="34" charset="0"/>
              <a:cs typeface="Arial" pitchFamily="34" charset="0"/>
            </a:endParaRPr>
          </a:p>
          <a:p>
            <a:pPr marL="0" indent="0">
              <a:buNone/>
            </a:pPr>
            <a:r>
              <a:rPr lang="en-GB" sz="2400" dirty="0" smtClean="0">
                <a:latin typeface="Arial" pitchFamily="34" charset="0"/>
                <a:cs typeface="Arial" pitchFamily="34" charset="0"/>
              </a:rPr>
              <a:t>7. How precise are the results?</a:t>
            </a:r>
          </a:p>
          <a:p>
            <a:r>
              <a:rPr lang="en-GB" sz="2400" dirty="0" smtClean="0">
                <a:solidFill>
                  <a:schemeClr val="bg2">
                    <a:lumMod val="50000"/>
                  </a:schemeClr>
                </a:solidFill>
                <a:latin typeface="Arial" pitchFamily="34" charset="0"/>
                <a:cs typeface="Arial" pitchFamily="34" charset="0"/>
              </a:rPr>
              <a:t>Confidence interval</a:t>
            </a:r>
          </a:p>
          <a:p>
            <a:pPr marL="0" indent="0">
              <a:buNone/>
            </a:pPr>
            <a:endParaRPr lang="en-GB" sz="2400" dirty="0" smtClean="0">
              <a:solidFill>
                <a:schemeClr val="bg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420009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1143000"/>
          </a:xfrm>
        </p:spPr>
        <p:txBody>
          <a:bodyPr>
            <a:noAutofit/>
          </a:bodyPr>
          <a:lstStyle/>
          <a:p>
            <a:r>
              <a:rPr lang="en-GB" sz="3600" b="1" dirty="0" smtClean="0">
                <a:solidFill>
                  <a:schemeClr val="accent3">
                    <a:lumMod val="75000"/>
                  </a:schemeClr>
                </a:solidFill>
                <a:latin typeface="Arial" pitchFamily="34" charset="0"/>
                <a:cs typeface="Arial" pitchFamily="34" charset="0"/>
              </a:rPr>
              <a:t>Critical appraisal Skill Program (CASP) Checklist</a:t>
            </a:r>
            <a:endParaRPr lang="en-GB" sz="3600" b="1" dirty="0">
              <a:solidFill>
                <a:schemeClr val="accent3">
                  <a:lumMod val="75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GB" sz="2800" b="1" i="1" dirty="0" smtClean="0">
                <a:solidFill>
                  <a:schemeClr val="tx1">
                    <a:lumMod val="50000"/>
                    <a:lumOff val="50000"/>
                  </a:schemeClr>
                </a:solidFill>
                <a:latin typeface="Arial" pitchFamily="34" charset="0"/>
                <a:cs typeface="Arial" pitchFamily="34" charset="0"/>
              </a:rPr>
              <a:t>Relevance</a:t>
            </a:r>
          </a:p>
          <a:p>
            <a:pPr marL="0" indent="0">
              <a:buNone/>
            </a:pPr>
            <a:endParaRPr lang="en-GB" sz="2800" b="1" i="1" dirty="0" smtClean="0">
              <a:solidFill>
                <a:schemeClr val="tx1">
                  <a:lumMod val="50000"/>
                  <a:lumOff val="50000"/>
                </a:schemeClr>
              </a:solidFill>
              <a:latin typeface="Arial" pitchFamily="34" charset="0"/>
              <a:cs typeface="Arial" pitchFamily="34" charset="0"/>
            </a:endParaRPr>
          </a:p>
          <a:p>
            <a:pPr marL="0" indent="0">
              <a:buNone/>
            </a:pPr>
            <a:r>
              <a:rPr lang="en-GB" sz="2800" dirty="0" smtClean="0">
                <a:latin typeface="Arial" pitchFamily="34" charset="0"/>
                <a:cs typeface="Arial" pitchFamily="34" charset="0"/>
              </a:rPr>
              <a:t>8. Applicability (external validity)</a:t>
            </a:r>
          </a:p>
          <a:p>
            <a:r>
              <a:rPr lang="en-GB" sz="2400" dirty="0" smtClean="0">
                <a:solidFill>
                  <a:schemeClr val="bg2">
                    <a:lumMod val="50000"/>
                  </a:schemeClr>
                </a:solidFill>
                <a:latin typeface="Arial" pitchFamily="34" charset="0"/>
                <a:cs typeface="Arial" pitchFamily="34" charset="0"/>
              </a:rPr>
              <a:t>Concern if different population</a:t>
            </a:r>
          </a:p>
          <a:p>
            <a:r>
              <a:rPr lang="en-GB" sz="2400" dirty="0" smtClean="0">
                <a:solidFill>
                  <a:schemeClr val="bg2">
                    <a:lumMod val="50000"/>
                  </a:schemeClr>
                </a:solidFill>
                <a:latin typeface="Arial" pitchFamily="34" charset="0"/>
                <a:cs typeface="Arial" pitchFamily="34" charset="0"/>
              </a:rPr>
              <a:t>Different setting</a:t>
            </a:r>
          </a:p>
          <a:p>
            <a:endParaRPr lang="en-GB" sz="2400" dirty="0" smtClean="0">
              <a:solidFill>
                <a:schemeClr val="bg2">
                  <a:lumMod val="50000"/>
                </a:schemeClr>
              </a:solidFill>
              <a:latin typeface="Arial" pitchFamily="34" charset="0"/>
              <a:cs typeface="Arial" pitchFamily="34" charset="0"/>
            </a:endParaRPr>
          </a:p>
          <a:p>
            <a:pPr marL="0" indent="0">
              <a:buNone/>
            </a:pPr>
            <a:r>
              <a:rPr lang="en-GB" sz="2400" dirty="0" smtClean="0">
                <a:latin typeface="Arial" pitchFamily="34" charset="0"/>
                <a:cs typeface="Arial" pitchFamily="34" charset="0"/>
              </a:rPr>
              <a:t>9. Were all important outcomes considered?</a:t>
            </a:r>
          </a:p>
          <a:p>
            <a:endParaRPr lang="en-GB" sz="2400" dirty="0" smtClean="0">
              <a:solidFill>
                <a:schemeClr val="tx1">
                  <a:lumMod val="50000"/>
                  <a:lumOff val="50000"/>
                </a:schemeClr>
              </a:solidFill>
              <a:latin typeface="Arial" pitchFamily="34" charset="0"/>
              <a:cs typeface="Arial" pitchFamily="34" charset="0"/>
            </a:endParaRPr>
          </a:p>
          <a:p>
            <a:pPr marL="0" indent="0">
              <a:buNone/>
            </a:pPr>
            <a:r>
              <a:rPr lang="en-GB" sz="2400" dirty="0" smtClean="0">
                <a:latin typeface="Arial" pitchFamily="34" charset="0"/>
                <a:cs typeface="Arial" pitchFamily="34" charset="0"/>
              </a:rPr>
              <a:t>10. Are the benefits worth the harms and costs?</a:t>
            </a:r>
          </a:p>
          <a:p>
            <a:r>
              <a:rPr lang="en-GB" sz="2400" dirty="0" smtClean="0">
                <a:solidFill>
                  <a:schemeClr val="tx1">
                    <a:lumMod val="50000"/>
                    <a:lumOff val="50000"/>
                  </a:schemeClr>
                </a:solidFill>
                <a:latin typeface="Arial" pitchFamily="34" charset="0"/>
                <a:cs typeface="Arial" pitchFamily="34" charset="0"/>
              </a:rPr>
              <a:t>Even if not addressed by the review</a:t>
            </a:r>
          </a:p>
          <a:p>
            <a:pPr marL="0" indent="0">
              <a:buNone/>
            </a:pPr>
            <a:endParaRPr lang="en-GB" sz="2400" dirty="0" smtClean="0">
              <a:solidFill>
                <a:schemeClr val="bg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464731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544" y="1412776"/>
            <a:ext cx="8136904" cy="5016758"/>
          </a:xfrm>
          <a:prstGeom prst="rect">
            <a:avLst/>
          </a:prstGeom>
          <a:noFill/>
        </p:spPr>
        <p:txBody>
          <a:bodyPr wrap="square" rtlCol="0">
            <a:spAutoFit/>
          </a:bodyPr>
          <a:lstStyle/>
          <a:p>
            <a:r>
              <a:rPr lang="en-GB" sz="1600" b="1" dirty="0" smtClean="0"/>
              <a:t>The Preferred Reporting Items for Systematic Reviews and Meta-Analyses (PRISMA) Statement</a:t>
            </a:r>
            <a:r>
              <a:rPr lang="en-GB" sz="1600" b="1" dirty="0"/>
              <a:t/>
            </a:r>
            <a:br>
              <a:rPr lang="en-GB" sz="1600" b="1" dirty="0"/>
            </a:br>
            <a:r>
              <a:rPr lang="en-GB" sz="1600" dirty="0">
                <a:hlinkClick r:id="rId2"/>
              </a:rPr>
              <a:t>http://www.prisma-statement.org/</a:t>
            </a:r>
            <a:br>
              <a:rPr lang="en-GB" sz="1600" dirty="0">
                <a:hlinkClick r:id="rId2"/>
              </a:rPr>
            </a:br>
            <a:r>
              <a:rPr lang="en-GB" sz="1600" dirty="0" smtClean="0"/>
              <a:t>27-item checklist</a:t>
            </a:r>
          </a:p>
          <a:p>
            <a:r>
              <a:rPr lang="en-GB" sz="1600" dirty="0" smtClean="0"/>
              <a:t>Focuses on randomized </a:t>
            </a:r>
            <a:r>
              <a:rPr lang="en-GB" sz="1600" dirty="0"/>
              <a:t>trials but can also be used as a basis for reporting systematic reviews of </a:t>
            </a:r>
            <a:r>
              <a:rPr lang="en-GB" sz="1600" dirty="0" smtClean="0"/>
              <a:t>evaluations </a:t>
            </a:r>
            <a:r>
              <a:rPr lang="en-GB" sz="1600" dirty="0"/>
              <a:t>of interventions. </a:t>
            </a:r>
            <a:endParaRPr lang="en-GB" sz="1600" dirty="0" smtClean="0"/>
          </a:p>
          <a:p>
            <a:r>
              <a:rPr lang="en-GB" sz="1600" dirty="0" smtClean="0"/>
              <a:t>PRISMA </a:t>
            </a:r>
            <a:r>
              <a:rPr lang="en-GB" sz="1600" dirty="0"/>
              <a:t>may also be useful for critical appraisal of published systematic </a:t>
            </a:r>
            <a:r>
              <a:rPr lang="en-GB" sz="1600" dirty="0" smtClean="0"/>
              <a:t>reviews.</a:t>
            </a:r>
            <a:endParaRPr lang="en-GB" sz="1600" b="1" dirty="0" smtClean="0">
              <a:effectLst/>
            </a:endParaRPr>
          </a:p>
          <a:p>
            <a:endParaRPr lang="en-GB" sz="1600" i="1" dirty="0" smtClean="0"/>
          </a:p>
          <a:p>
            <a:r>
              <a:rPr lang="en-GB" sz="1600" i="1" dirty="0" err="1" smtClean="0">
                <a:solidFill>
                  <a:schemeClr val="accent3">
                    <a:lumMod val="50000"/>
                  </a:schemeClr>
                </a:solidFill>
              </a:rPr>
              <a:t>Moher</a:t>
            </a:r>
            <a:r>
              <a:rPr lang="en-GB" sz="1600" i="1" dirty="0" smtClean="0">
                <a:solidFill>
                  <a:schemeClr val="accent3">
                    <a:lumMod val="50000"/>
                  </a:schemeClr>
                </a:solidFill>
              </a:rPr>
              <a:t>  et al. Preferred </a:t>
            </a:r>
            <a:r>
              <a:rPr lang="en-GB" sz="1600" i="1" dirty="0">
                <a:solidFill>
                  <a:schemeClr val="accent3">
                    <a:lumMod val="50000"/>
                  </a:schemeClr>
                </a:solidFill>
              </a:rPr>
              <a:t>reporting items for systematic reviews and meta-analyses: the PRISMA statement. </a:t>
            </a:r>
            <a:r>
              <a:rPr lang="en-GB" sz="1600" i="1" dirty="0" err="1">
                <a:solidFill>
                  <a:schemeClr val="accent3">
                    <a:lumMod val="50000"/>
                  </a:schemeClr>
                </a:solidFill>
              </a:rPr>
              <a:t>PLoS</a:t>
            </a:r>
            <a:r>
              <a:rPr lang="en-GB" sz="1600" i="1" dirty="0">
                <a:solidFill>
                  <a:schemeClr val="accent3">
                    <a:lumMod val="50000"/>
                  </a:schemeClr>
                </a:solidFill>
              </a:rPr>
              <a:t> Med. 2009 Jul 21;6(7):e1000097. </a:t>
            </a:r>
            <a:endParaRPr lang="en-GB" sz="1600" i="1" dirty="0" smtClean="0">
              <a:solidFill>
                <a:schemeClr val="accent3">
                  <a:lumMod val="50000"/>
                </a:schemeClr>
              </a:solidFill>
            </a:endParaRPr>
          </a:p>
          <a:p>
            <a:r>
              <a:rPr lang="en-GB" sz="1600" i="1" dirty="0" err="1" smtClean="0">
                <a:solidFill>
                  <a:schemeClr val="accent3">
                    <a:lumMod val="50000"/>
                  </a:schemeClr>
                </a:solidFill>
              </a:rPr>
              <a:t>Liberati</a:t>
            </a:r>
            <a:r>
              <a:rPr lang="en-GB" sz="1600" i="1" dirty="0" smtClean="0">
                <a:solidFill>
                  <a:schemeClr val="accent3">
                    <a:lumMod val="50000"/>
                  </a:schemeClr>
                </a:solidFill>
              </a:rPr>
              <a:t>  et al. The </a:t>
            </a:r>
            <a:r>
              <a:rPr lang="en-GB" sz="1600" i="1" dirty="0">
                <a:solidFill>
                  <a:schemeClr val="accent3">
                    <a:lumMod val="50000"/>
                  </a:schemeClr>
                </a:solidFill>
              </a:rPr>
              <a:t>PRISMA statement for reporting systematic reviews and meta-analyses of studies that evaluate health care interventions: explanation and elaboration. </a:t>
            </a:r>
            <a:r>
              <a:rPr lang="en-GB" sz="1600" i="1" dirty="0" err="1">
                <a:solidFill>
                  <a:schemeClr val="accent3">
                    <a:lumMod val="50000"/>
                  </a:schemeClr>
                </a:solidFill>
              </a:rPr>
              <a:t>PLoS</a:t>
            </a:r>
            <a:r>
              <a:rPr lang="en-GB" sz="1600" i="1" dirty="0">
                <a:solidFill>
                  <a:schemeClr val="accent3">
                    <a:lumMod val="50000"/>
                  </a:schemeClr>
                </a:solidFill>
              </a:rPr>
              <a:t> Med. 2009 Jul 21;6(7):e1000100. </a:t>
            </a:r>
            <a:endParaRPr lang="en-GB" sz="1600" i="1" dirty="0" smtClean="0">
              <a:solidFill>
                <a:schemeClr val="accent3">
                  <a:lumMod val="50000"/>
                </a:schemeClr>
              </a:solidFill>
            </a:endParaRPr>
          </a:p>
          <a:p>
            <a:endParaRPr lang="en-GB" sz="1600" b="1" dirty="0" smtClean="0"/>
          </a:p>
          <a:p>
            <a:r>
              <a:rPr lang="en-GB" sz="1600" b="1" dirty="0" smtClean="0"/>
              <a:t>Meta-analysis of Observational Studies in Epidemiology (MOOSE) </a:t>
            </a:r>
            <a:r>
              <a:rPr lang="en-GB" sz="1600" b="1" dirty="0"/>
              <a:t>Guidelines</a:t>
            </a:r>
            <a:r>
              <a:rPr lang="en-GB" sz="1600" dirty="0"/>
              <a:t/>
            </a:r>
            <a:br>
              <a:rPr lang="en-GB" sz="1600" dirty="0"/>
            </a:br>
            <a:r>
              <a:rPr lang="en-GB" sz="1600" dirty="0">
                <a:hlinkClick r:id="rId3"/>
              </a:rPr>
              <a:t>http://www.consort-statement.org/mod_product/uploads/MOOSE%20Statement%202000.pdf</a:t>
            </a:r>
            <a:br>
              <a:rPr lang="en-GB" sz="1600" dirty="0">
                <a:hlinkClick r:id="rId3"/>
              </a:rPr>
            </a:br>
            <a:r>
              <a:rPr lang="en-GB" sz="1600" dirty="0" smtClean="0"/>
              <a:t>Observational studies </a:t>
            </a:r>
            <a:r>
              <a:rPr lang="en-GB" sz="1600" dirty="0"/>
              <a:t>in </a:t>
            </a:r>
            <a:r>
              <a:rPr lang="en-GB" sz="1600" dirty="0" smtClean="0"/>
              <a:t>Epidemiology</a:t>
            </a:r>
          </a:p>
          <a:p>
            <a:endParaRPr lang="en-GB" sz="1600" i="1" dirty="0" smtClean="0"/>
          </a:p>
          <a:p>
            <a:r>
              <a:rPr lang="en-GB" sz="1600" i="1" dirty="0" smtClean="0">
                <a:solidFill>
                  <a:schemeClr val="accent3">
                    <a:lumMod val="50000"/>
                  </a:schemeClr>
                </a:solidFill>
              </a:rPr>
              <a:t>Stroup et al. </a:t>
            </a:r>
            <a:r>
              <a:rPr lang="en-GB" sz="1600" i="1" dirty="0">
                <a:solidFill>
                  <a:schemeClr val="accent3">
                    <a:lumMod val="50000"/>
                  </a:schemeClr>
                </a:solidFill>
              </a:rPr>
              <a:t>Meta-analysis of observational studies in epidemiology: a proposal for reporting. Meta-analysis Of Observational Studies in Epidemiology (MOOSE) group. JAMA. 2000 Apr 19;283(15):2008-12. </a:t>
            </a:r>
          </a:p>
        </p:txBody>
      </p:sp>
      <p:sp>
        <p:nvSpPr>
          <p:cNvPr id="8" name="TextBox 7"/>
          <p:cNvSpPr txBox="1"/>
          <p:nvPr/>
        </p:nvSpPr>
        <p:spPr>
          <a:xfrm>
            <a:off x="470775" y="188640"/>
            <a:ext cx="7920880" cy="1077218"/>
          </a:xfrm>
          <a:prstGeom prst="rect">
            <a:avLst/>
          </a:prstGeom>
          <a:noFill/>
        </p:spPr>
        <p:txBody>
          <a:bodyPr wrap="square" rtlCol="0">
            <a:spAutoFit/>
          </a:bodyPr>
          <a:lstStyle/>
          <a:p>
            <a:pPr algn="ctr"/>
            <a:r>
              <a:rPr lang="en-GB" sz="3200" b="1" dirty="0" smtClean="0">
                <a:effectLst/>
              </a:rPr>
              <a:t>Reporting systematic reviews standards: </a:t>
            </a:r>
          </a:p>
          <a:p>
            <a:pPr algn="ctr"/>
            <a:r>
              <a:rPr lang="en-GB" sz="3200" b="1" dirty="0" smtClean="0">
                <a:effectLst/>
              </a:rPr>
              <a:t>PRISMA, MOOSE</a:t>
            </a:r>
            <a:endParaRPr lang="en-GB" sz="3200" dirty="0"/>
          </a:p>
        </p:txBody>
      </p:sp>
    </p:spTree>
    <p:extLst>
      <p:ext uri="{BB962C8B-B14F-4D97-AF65-F5344CB8AC3E}">
        <p14:creationId xmlns:p14="http://schemas.microsoft.com/office/powerpoint/2010/main" val="551487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1" y="188640"/>
            <a:ext cx="8856984" cy="1143000"/>
          </a:xfrm>
        </p:spPr>
        <p:txBody>
          <a:bodyPr>
            <a:noAutofit/>
          </a:bodyPr>
          <a:lstStyle/>
          <a:p>
            <a:r>
              <a:rPr lang="en-GB" sz="3600" b="1" dirty="0" smtClean="0">
                <a:solidFill>
                  <a:schemeClr val="accent3">
                    <a:lumMod val="75000"/>
                  </a:schemeClr>
                </a:solidFill>
                <a:latin typeface="Arial" pitchFamily="34" charset="0"/>
                <a:cs typeface="Arial" pitchFamily="34" charset="0"/>
              </a:rPr>
              <a:t>Critical appraisal</a:t>
            </a:r>
            <a:endParaRPr lang="en-GB" sz="3600" b="1" dirty="0">
              <a:solidFill>
                <a:schemeClr val="accent3">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395536" y="1196752"/>
            <a:ext cx="8229600" cy="4525963"/>
          </a:xfrm>
        </p:spPr>
        <p:txBody>
          <a:bodyPr>
            <a:normAutofit/>
          </a:bodyPr>
          <a:lstStyle/>
          <a:p>
            <a:pPr marL="0" indent="0">
              <a:buNone/>
            </a:pPr>
            <a:r>
              <a:rPr lang="en-GB" sz="2800" b="1" i="1" dirty="0" smtClean="0">
                <a:solidFill>
                  <a:schemeClr val="tx1">
                    <a:lumMod val="50000"/>
                    <a:lumOff val="50000"/>
                  </a:schemeClr>
                </a:solidFill>
                <a:latin typeface="Arial" pitchFamily="34" charset="0"/>
                <a:cs typeface="Arial" pitchFamily="34" charset="0"/>
              </a:rPr>
              <a:t>Conclusions</a:t>
            </a:r>
          </a:p>
          <a:p>
            <a:pPr marL="0" indent="0">
              <a:buNone/>
            </a:pPr>
            <a:endParaRPr lang="en-GB" sz="2800" b="1" i="1" dirty="0" smtClean="0">
              <a:solidFill>
                <a:schemeClr val="tx1">
                  <a:lumMod val="50000"/>
                  <a:lumOff val="50000"/>
                </a:schemeClr>
              </a:solidFill>
              <a:latin typeface="Arial" pitchFamily="34" charset="0"/>
              <a:cs typeface="Arial" pitchFamily="34" charset="0"/>
            </a:endParaRPr>
          </a:p>
          <a:p>
            <a:r>
              <a:rPr lang="en-GB" sz="2800" b="1" i="1" dirty="0" smtClean="0">
                <a:solidFill>
                  <a:schemeClr val="tx1">
                    <a:lumMod val="50000"/>
                    <a:lumOff val="50000"/>
                  </a:schemeClr>
                </a:solidFill>
                <a:latin typeface="Arial" pitchFamily="34" charset="0"/>
                <a:cs typeface="Arial" pitchFamily="34" charset="0"/>
              </a:rPr>
              <a:t>Has the research been conducted in such a way as to minimise bias?</a:t>
            </a:r>
          </a:p>
          <a:p>
            <a:r>
              <a:rPr lang="en-GB" sz="2800" b="1" i="1" dirty="0" smtClean="0">
                <a:solidFill>
                  <a:schemeClr val="tx1">
                    <a:lumMod val="50000"/>
                    <a:lumOff val="50000"/>
                  </a:schemeClr>
                </a:solidFill>
                <a:latin typeface="Arial" pitchFamily="34" charset="0"/>
                <a:cs typeface="Arial" pitchFamily="34" charset="0"/>
              </a:rPr>
              <a:t>If so, what does the study show?</a:t>
            </a:r>
          </a:p>
          <a:p>
            <a:r>
              <a:rPr lang="en-GB" sz="2800" b="1" i="1" dirty="0" smtClean="0">
                <a:solidFill>
                  <a:schemeClr val="tx1">
                    <a:lumMod val="50000"/>
                    <a:lumOff val="50000"/>
                  </a:schemeClr>
                </a:solidFill>
                <a:latin typeface="Arial" pitchFamily="34" charset="0"/>
                <a:cs typeface="Arial" pitchFamily="34" charset="0"/>
              </a:rPr>
              <a:t>What do the results mean for a particular patient or context in which a decision is being made?</a:t>
            </a:r>
          </a:p>
          <a:p>
            <a:pPr marL="0" indent="0">
              <a:buNone/>
            </a:pPr>
            <a:endParaRPr lang="en-GB" sz="2800" b="1" i="1" dirty="0" smtClean="0">
              <a:solidFill>
                <a:schemeClr val="tx1">
                  <a:lumMod val="50000"/>
                  <a:lumOff val="50000"/>
                </a:schemeClr>
              </a:solidFill>
              <a:latin typeface="Arial" pitchFamily="34" charset="0"/>
              <a:cs typeface="Arial" pitchFamily="34" charset="0"/>
            </a:endParaRPr>
          </a:p>
        </p:txBody>
      </p:sp>
      <p:sp>
        <p:nvSpPr>
          <p:cNvPr id="4" name="Title 1"/>
          <p:cNvSpPr txBox="1">
            <a:spLocks/>
          </p:cNvSpPr>
          <p:nvPr/>
        </p:nvSpPr>
        <p:spPr>
          <a:xfrm>
            <a:off x="287016" y="5301208"/>
            <a:ext cx="885698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smtClean="0">
                <a:solidFill>
                  <a:schemeClr val="accent3">
                    <a:lumMod val="75000"/>
                  </a:schemeClr>
                </a:solidFill>
                <a:latin typeface="Arial" pitchFamily="34" charset="0"/>
                <a:cs typeface="Arial" pitchFamily="34" charset="0"/>
              </a:rPr>
              <a:t>Need to apply knowledge on research methods and on research topic!</a:t>
            </a:r>
            <a:endParaRPr lang="en-GB" sz="36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439782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chemeClr val="bg2">
                    <a:lumMod val="50000"/>
                  </a:schemeClr>
                </a:solidFill>
                <a:latin typeface="Arial" pitchFamily="34" charset="0"/>
                <a:cs typeface="Arial" pitchFamily="34" charset="0"/>
              </a:rPr>
              <a:t>Practice: Critical appraisal  of systematic reviews</a:t>
            </a:r>
            <a:endParaRPr lang="en-GB" sz="2800" dirty="0">
              <a:solidFill>
                <a:schemeClr val="bg2">
                  <a:lumMod val="50000"/>
                </a:schemeClr>
              </a:solidFill>
              <a:latin typeface="Arial" pitchFamily="34" charset="0"/>
              <a:cs typeface="Arial" pitchFamily="34" charset="0"/>
            </a:endParaRPr>
          </a:p>
        </p:txBody>
      </p:sp>
      <p:sp>
        <p:nvSpPr>
          <p:cNvPr id="3" name="Content Placeholder 2"/>
          <p:cNvSpPr>
            <a:spLocks noGrp="1"/>
          </p:cNvSpPr>
          <p:nvPr>
            <p:ph idx="1"/>
          </p:nvPr>
        </p:nvSpPr>
        <p:spPr>
          <a:xfrm>
            <a:off x="467544" y="1196752"/>
            <a:ext cx="8229600" cy="4525963"/>
          </a:xfrm>
        </p:spPr>
        <p:txBody>
          <a:bodyPr>
            <a:normAutofit/>
          </a:bodyPr>
          <a:lstStyle/>
          <a:p>
            <a:endParaRPr lang="en-GB" sz="2000" dirty="0" smtClean="0">
              <a:latin typeface="Arial" pitchFamily="34" charset="0"/>
              <a:cs typeface="Arial" pitchFamily="34" charset="0"/>
            </a:endParaRPr>
          </a:p>
          <a:p>
            <a:pPr>
              <a:buFont typeface="Arial" charset="0"/>
              <a:buChar char="•"/>
            </a:pPr>
            <a:r>
              <a:rPr lang="en-GB" sz="2000" dirty="0" smtClean="0">
                <a:latin typeface="Arial" pitchFamily="34" charset="0"/>
                <a:cs typeface="Arial" pitchFamily="34" charset="0"/>
              </a:rPr>
              <a:t>Working in groups (3-4 students) and using the CASP check list for a systematic review, critically appraise the following paper </a:t>
            </a:r>
          </a:p>
          <a:p>
            <a:pPr marL="0" indent="0">
              <a:buNone/>
            </a:pPr>
            <a:r>
              <a:rPr lang="en-GB" sz="2000" dirty="0">
                <a:latin typeface="Arial" pitchFamily="34" charset="0"/>
                <a:cs typeface="Arial" pitchFamily="34" charset="0"/>
              </a:rPr>
              <a:t> </a:t>
            </a:r>
            <a:r>
              <a:rPr lang="en-GB" sz="2000" dirty="0" smtClean="0">
                <a:latin typeface="Arial" pitchFamily="34" charset="0"/>
                <a:cs typeface="Arial" pitchFamily="34" charset="0"/>
              </a:rPr>
              <a:t>    (30-45 </a:t>
            </a:r>
            <a:r>
              <a:rPr lang="en-GB" sz="2000" dirty="0">
                <a:latin typeface="Arial" pitchFamily="34" charset="0"/>
                <a:cs typeface="Arial" pitchFamily="34" charset="0"/>
              </a:rPr>
              <a:t>minutes</a:t>
            </a:r>
            <a:r>
              <a:rPr lang="en-GB" sz="2000" dirty="0" smtClean="0">
                <a:latin typeface="Arial" pitchFamily="34" charset="0"/>
                <a:cs typeface="Arial" pitchFamily="34" charset="0"/>
              </a:rPr>
              <a:t>):</a:t>
            </a:r>
            <a:endParaRPr lang="en-GB" sz="2000" dirty="0">
              <a:latin typeface="Arial" pitchFamily="34" charset="0"/>
              <a:cs typeface="Arial" pitchFamily="34" charset="0"/>
            </a:endParaRPr>
          </a:p>
          <a:p>
            <a:pPr marL="0" indent="0">
              <a:buNone/>
            </a:pPr>
            <a:r>
              <a:rPr lang="en-GB" sz="2000" dirty="0" smtClean="0">
                <a:latin typeface="Arial" pitchFamily="34" charset="0"/>
                <a:cs typeface="Arial" pitchFamily="34" charset="0"/>
              </a:rPr>
              <a:t>	Weiss </a:t>
            </a:r>
            <a:r>
              <a:rPr lang="en-GB" sz="2000" dirty="0">
                <a:latin typeface="Arial" pitchFamily="34" charset="0"/>
                <a:cs typeface="Arial" pitchFamily="34" charset="0"/>
              </a:rPr>
              <a:t>HA, </a:t>
            </a:r>
            <a:r>
              <a:rPr lang="en-GB" sz="2000" dirty="0" err="1">
                <a:latin typeface="Arial" pitchFamily="34" charset="0"/>
                <a:cs typeface="Arial" pitchFamily="34" charset="0"/>
              </a:rPr>
              <a:t>Hamkins</a:t>
            </a:r>
            <a:r>
              <a:rPr lang="en-GB" sz="2000" dirty="0">
                <a:latin typeface="Arial" pitchFamily="34" charset="0"/>
                <a:cs typeface="Arial" pitchFamily="34" charset="0"/>
              </a:rPr>
              <a:t> CA, Dickson k. Male circumcision and risk </a:t>
            </a:r>
            <a:r>
              <a:rPr lang="en-GB" sz="2000" dirty="0" smtClean="0">
                <a:latin typeface="Arial" pitchFamily="34" charset="0"/>
                <a:cs typeface="Arial" pitchFamily="34" charset="0"/>
              </a:rPr>
              <a:t>	of </a:t>
            </a:r>
            <a:r>
              <a:rPr lang="en-GB" sz="2000" dirty="0">
                <a:latin typeface="Arial" pitchFamily="34" charset="0"/>
                <a:cs typeface="Arial" pitchFamily="34" charset="0"/>
              </a:rPr>
              <a:t>HIV infection in women: a systematic review and </a:t>
            </a:r>
            <a:r>
              <a:rPr lang="en-GB" sz="2000" dirty="0" smtClean="0">
                <a:latin typeface="Arial" pitchFamily="34" charset="0"/>
                <a:cs typeface="Arial" pitchFamily="34" charset="0"/>
              </a:rPr>
              <a:t>meta-	analysis</a:t>
            </a:r>
            <a:r>
              <a:rPr lang="en-GB" sz="2000" dirty="0">
                <a:latin typeface="Arial" pitchFamily="34" charset="0"/>
                <a:cs typeface="Arial" pitchFamily="34" charset="0"/>
              </a:rPr>
              <a:t>. Lancet Infect Dis. 2009. Nov; 9(11): </a:t>
            </a:r>
            <a:r>
              <a:rPr lang="en-GB" sz="2000" dirty="0" smtClean="0">
                <a:latin typeface="Arial" pitchFamily="34" charset="0"/>
                <a:cs typeface="Arial" pitchFamily="34" charset="0"/>
              </a:rPr>
              <a:t>669-77</a:t>
            </a:r>
          </a:p>
          <a:p>
            <a:endParaRPr lang="en-GB" sz="2000" dirty="0">
              <a:latin typeface="Arial" pitchFamily="34" charset="0"/>
              <a:cs typeface="Arial" pitchFamily="34" charset="0"/>
            </a:endParaRPr>
          </a:p>
          <a:p>
            <a:r>
              <a:rPr lang="en-GB" sz="2000" dirty="0" smtClean="0">
                <a:latin typeface="Arial" pitchFamily="34" charset="0"/>
                <a:cs typeface="Arial" pitchFamily="34" charset="0"/>
              </a:rPr>
              <a:t>Discussion of the appraisals (all </a:t>
            </a:r>
            <a:r>
              <a:rPr lang="en-GB" sz="2000" smtClean="0">
                <a:latin typeface="Arial" pitchFamily="34" charset="0"/>
                <a:cs typeface="Arial" pitchFamily="34" charset="0"/>
              </a:rPr>
              <a:t>students together)</a:t>
            </a:r>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endParaRPr lang="en-GB" sz="2000" dirty="0">
              <a:latin typeface="Arial" pitchFamily="34" charset="0"/>
              <a:cs typeface="Arial" pitchFamily="34" charset="0"/>
            </a:endParaRPr>
          </a:p>
        </p:txBody>
      </p:sp>
    </p:spTree>
    <p:extLst>
      <p:ext uri="{BB962C8B-B14F-4D97-AF65-F5344CB8AC3E}">
        <p14:creationId xmlns:p14="http://schemas.microsoft.com/office/powerpoint/2010/main" val="374723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332656"/>
            <a:ext cx="8856984" cy="646331"/>
          </a:xfrm>
          <a:prstGeom prst="rect">
            <a:avLst/>
          </a:prstGeom>
          <a:noFill/>
        </p:spPr>
        <p:txBody>
          <a:bodyPr wrap="square" rtlCol="0">
            <a:spAutoFit/>
          </a:bodyPr>
          <a:lstStyle/>
          <a:p>
            <a:pPr algn="ctr"/>
            <a:r>
              <a:rPr lang="en-GB" sz="3600" b="1" dirty="0" smtClean="0">
                <a:solidFill>
                  <a:schemeClr val="accent3">
                    <a:lumMod val="50000"/>
                  </a:schemeClr>
                </a:solidFill>
                <a:latin typeface="Arial" pitchFamily="34" charset="0"/>
                <a:cs typeface="Arial" pitchFamily="34" charset="0"/>
              </a:rPr>
              <a:t>Critical appraisal of systematic reviews</a:t>
            </a:r>
            <a:endParaRPr lang="en-GB" sz="3600" b="1" dirty="0">
              <a:solidFill>
                <a:schemeClr val="accent3">
                  <a:lumMod val="50000"/>
                </a:schemeClr>
              </a:solidFill>
              <a:latin typeface="Arial" pitchFamily="34" charset="0"/>
              <a:cs typeface="Arial" pitchFamily="34" charset="0"/>
            </a:endParaRPr>
          </a:p>
        </p:txBody>
      </p:sp>
      <p:sp>
        <p:nvSpPr>
          <p:cNvPr id="6" name="TextBox 5"/>
          <p:cNvSpPr txBox="1"/>
          <p:nvPr/>
        </p:nvSpPr>
        <p:spPr>
          <a:xfrm>
            <a:off x="1375125" y="1844824"/>
            <a:ext cx="5976664" cy="523220"/>
          </a:xfrm>
          <a:prstGeom prst="rect">
            <a:avLst/>
          </a:prstGeom>
          <a:noFill/>
        </p:spPr>
        <p:txBody>
          <a:bodyPr wrap="square" rtlCol="0">
            <a:spAutoFit/>
          </a:bodyPr>
          <a:lstStyle/>
          <a:p>
            <a:r>
              <a:rPr lang="en-GB" sz="2800" dirty="0" smtClean="0">
                <a:latin typeface="Arial" pitchFamily="34" charset="0"/>
                <a:cs typeface="Arial" pitchFamily="34" charset="0"/>
              </a:rPr>
              <a:t>What is critical appraisal?</a:t>
            </a:r>
            <a:endParaRPr lang="en-GB" sz="2800" dirty="0">
              <a:latin typeface="Arial" pitchFamily="34" charset="0"/>
              <a:cs typeface="Arial" pitchFamily="34" charset="0"/>
            </a:endParaRPr>
          </a:p>
        </p:txBody>
      </p:sp>
      <p:sp>
        <p:nvSpPr>
          <p:cNvPr id="7" name="TextBox 6"/>
          <p:cNvSpPr txBox="1"/>
          <p:nvPr/>
        </p:nvSpPr>
        <p:spPr>
          <a:xfrm>
            <a:off x="827584" y="2510447"/>
            <a:ext cx="7344816" cy="2246769"/>
          </a:xfrm>
          <a:prstGeom prst="rect">
            <a:avLst/>
          </a:prstGeom>
          <a:noFill/>
        </p:spPr>
        <p:txBody>
          <a:bodyPr wrap="square" rtlCol="0">
            <a:spAutoFit/>
          </a:bodyPr>
          <a:lstStyle/>
          <a:p>
            <a:r>
              <a:rPr lang="en-GB" sz="2800" dirty="0" smtClean="0">
                <a:latin typeface="Arial" pitchFamily="34" charset="0"/>
                <a:cs typeface="Arial" pitchFamily="34" charset="0"/>
              </a:rPr>
              <a:t>Critical appraisal is the process of carefully and systematically examining research to judge its reliability (</a:t>
            </a:r>
            <a:r>
              <a:rPr lang="en-GB" sz="2800" b="1" dirty="0" smtClean="0">
                <a:latin typeface="Arial" pitchFamily="34" charset="0"/>
                <a:cs typeface="Arial" pitchFamily="34" charset="0"/>
              </a:rPr>
              <a:t>validity</a:t>
            </a:r>
            <a:r>
              <a:rPr lang="en-GB" sz="2800" dirty="0" smtClean="0">
                <a:latin typeface="Arial" pitchFamily="34" charset="0"/>
                <a:cs typeface="Arial" pitchFamily="34" charset="0"/>
              </a:rPr>
              <a:t>), and its value (</a:t>
            </a:r>
            <a:r>
              <a:rPr lang="en-GB" sz="2800" b="1" dirty="0" smtClean="0">
                <a:latin typeface="Arial" pitchFamily="34" charset="0"/>
                <a:cs typeface="Arial" pitchFamily="34" charset="0"/>
              </a:rPr>
              <a:t>results</a:t>
            </a:r>
            <a:r>
              <a:rPr lang="en-GB" sz="2800" dirty="0" smtClean="0">
                <a:latin typeface="Arial" pitchFamily="34" charset="0"/>
                <a:cs typeface="Arial" pitchFamily="34" charset="0"/>
              </a:rPr>
              <a:t>) and </a:t>
            </a:r>
            <a:r>
              <a:rPr lang="en-GB" sz="2800" b="1" dirty="0" smtClean="0">
                <a:latin typeface="Arial" pitchFamily="34" charset="0"/>
                <a:cs typeface="Arial" pitchFamily="34" charset="0"/>
              </a:rPr>
              <a:t>relevance</a:t>
            </a:r>
            <a:r>
              <a:rPr lang="en-GB" sz="2800" dirty="0" smtClean="0">
                <a:latin typeface="Arial" pitchFamily="34" charset="0"/>
                <a:cs typeface="Arial" pitchFamily="34" charset="0"/>
              </a:rPr>
              <a:t> in a particular context</a:t>
            </a:r>
            <a:endParaRPr lang="en-GB" sz="2800" dirty="0">
              <a:latin typeface="Arial" pitchFamily="34" charset="0"/>
              <a:cs typeface="Arial" pitchFamily="34" charset="0"/>
            </a:endParaRPr>
          </a:p>
        </p:txBody>
      </p:sp>
    </p:spTree>
    <p:extLst>
      <p:ext uri="{BB962C8B-B14F-4D97-AF65-F5344CB8AC3E}">
        <p14:creationId xmlns:p14="http://schemas.microsoft.com/office/powerpoint/2010/main" val="2313171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noGrp="1"/>
          </p:cNvSpPr>
          <p:nvPr>
            <p:ph type="title"/>
          </p:nvPr>
        </p:nvSpPr>
        <p:spPr>
          <a:xfrm>
            <a:off x="611188" y="188913"/>
            <a:ext cx="8075612" cy="706437"/>
          </a:xfrm>
        </p:spPr>
        <p:txBody>
          <a:bodyPr>
            <a:noAutofit/>
          </a:bodyPr>
          <a:lstStyle/>
          <a:p>
            <a:pPr eaLnBrk="1" hangingPunct="1"/>
            <a:r>
              <a:rPr lang="en-GB" sz="3600" b="1" dirty="0" smtClean="0">
                <a:solidFill>
                  <a:schemeClr val="bg2">
                    <a:lumMod val="50000"/>
                  </a:schemeClr>
                </a:solidFill>
                <a:latin typeface="Arial" pitchFamily="34" charset="0"/>
                <a:cs typeface="Arial" pitchFamily="34" charset="0"/>
              </a:rPr>
              <a:t>What makes studies unreliable? Bias</a:t>
            </a:r>
          </a:p>
        </p:txBody>
      </p:sp>
      <p:sp>
        <p:nvSpPr>
          <p:cNvPr id="23556" name="Content Placeholder 2"/>
          <p:cNvSpPr>
            <a:spLocks noGrp="1"/>
          </p:cNvSpPr>
          <p:nvPr>
            <p:ph idx="1"/>
          </p:nvPr>
        </p:nvSpPr>
        <p:spPr>
          <a:xfrm>
            <a:off x="611560" y="656955"/>
            <a:ext cx="8075612" cy="4895850"/>
          </a:xfrm>
        </p:spPr>
        <p:txBody>
          <a:bodyPr>
            <a:normAutofit/>
          </a:bodyPr>
          <a:lstStyle/>
          <a:p>
            <a:pPr eaLnBrk="1" hangingPunct="1"/>
            <a:endParaRPr lang="en-GB" sz="2400" dirty="0" smtClean="0">
              <a:latin typeface="Arial" pitchFamily="34" charset="0"/>
              <a:cs typeface="Arial" pitchFamily="34" charset="0"/>
            </a:endParaRPr>
          </a:p>
          <a:p>
            <a:pPr eaLnBrk="1" hangingPunct="1"/>
            <a:r>
              <a:rPr lang="en-GB" sz="2400" dirty="0" smtClean="0">
                <a:latin typeface="Arial" pitchFamily="34" charset="0"/>
                <a:cs typeface="Arial" pitchFamily="34" charset="0"/>
              </a:rPr>
              <a:t>is a systematic error, or deviation from the truth, in results or inferences </a:t>
            </a:r>
          </a:p>
          <a:p>
            <a:pPr eaLnBrk="1" hangingPunct="1"/>
            <a:r>
              <a:rPr lang="en-GB" sz="2400" dirty="0" smtClean="0">
                <a:latin typeface="Arial" pitchFamily="34" charset="0"/>
                <a:cs typeface="Arial" pitchFamily="34" charset="0"/>
              </a:rPr>
              <a:t>can lead to underestimation or overestimation of the true intervention effect</a:t>
            </a:r>
          </a:p>
          <a:p>
            <a:pPr eaLnBrk="1" hangingPunct="1"/>
            <a:r>
              <a:rPr lang="en-GB" sz="2400" dirty="0" smtClean="0">
                <a:latin typeface="Arial" pitchFamily="34" charset="0"/>
                <a:cs typeface="Arial" pitchFamily="34" charset="0"/>
              </a:rPr>
              <a:t>can be small or substantial</a:t>
            </a:r>
          </a:p>
          <a:p>
            <a:pPr eaLnBrk="1" hangingPunct="1"/>
            <a:r>
              <a:rPr lang="en-GB" sz="2400" dirty="0" smtClean="0">
                <a:latin typeface="Arial" pitchFamily="34" charset="0"/>
                <a:cs typeface="Arial" pitchFamily="34" charset="0"/>
              </a:rPr>
              <a:t>should not be confused with </a:t>
            </a:r>
            <a:r>
              <a:rPr lang="en-GB" sz="2400" b="1" dirty="0" smtClean="0">
                <a:latin typeface="Arial" pitchFamily="34" charset="0"/>
                <a:cs typeface="Arial" pitchFamily="34" charset="0"/>
              </a:rPr>
              <a:t>imprecision </a:t>
            </a:r>
            <a:r>
              <a:rPr lang="en-GB" sz="2400" dirty="0" smtClean="0">
                <a:latin typeface="Arial" pitchFamily="34" charset="0"/>
                <a:cs typeface="Arial" pitchFamily="34" charset="0"/>
              </a:rPr>
              <a:t>(a random error)</a:t>
            </a:r>
          </a:p>
          <a:p>
            <a:pPr eaLnBrk="1" hangingPunct="1"/>
            <a:endParaRPr lang="en-GB" sz="2400" dirty="0" smtClean="0">
              <a:latin typeface="Arial" pitchFamily="34" charset="0"/>
              <a:cs typeface="Arial" pitchFamily="34" charset="0"/>
            </a:endParaRPr>
          </a:p>
        </p:txBody>
      </p:sp>
      <p:pic>
        <p:nvPicPr>
          <p:cNvPr id="5" name="Picture 4" descr="ErrorAn2.gif"/>
          <p:cNvPicPr>
            <a:picLocks noChangeAspect="1"/>
          </p:cNvPicPr>
          <p:nvPr/>
        </p:nvPicPr>
        <p:blipFill>
          <a:blip r:embed="rId3" cstate="print"/>
          <a:srcRect/>
          <a:stretch>
            <a:fillRect/>
          </a:stretch>
        </p:blipFill>
        <p:spPr bwMode="auto">
          <a:xfrm>
            <a:off x="952598" y="4727305"/>
            <a:ext cx="2276475" cy="1651000"/>
          </a:xfrm>
          <a:prstGeom prst="rect">
            <a:avLst/>
          </a:prstGeom>
          <a:noFill/>
          <a:ln w="9525">
            <a:noFill/>
            <a:miter lim="800000"/>
            <a:headEnd/>
            <a:tailEnd/>
          </a:ln>
        </p:spPr>
      </p:pic>
      <p:sp>
        <p:nvSpPr>
          <p:cNvPr id="10" name="Rectangle 9"/>
          <p:cNvSpPr/>
          <p:nvPr/>
        </p:nvSpPr>
        <p:spPr>
          <a:xfrm>
            <a:off x="2771775" y="6237288"/>
            <a:ext cx="431800" cy="6207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TextBox 10"/>
          <p:cNvSpPr txBox="1">
            <a:spLocks noChangeArrowheads="1"/>
          </p:cNvSpPr>
          <p:nvPr/>
        </p:nvSpPr>
        <p:spPr bwMode="auto">
          <a:xfrm>
            <a:off x="5292725" y="4076700"/>
            <a:ext cx="2519363" cy="277813"/>
          </a:xfrm>
          <a:prstGeom prst="rect">
            <a:avLst/>
          </a:prstGeom>
          <a:solidFill>
            <a:schemeClr val="bg1"/>
          </a:solidFill>
          <a:ln w="9525">
            <a:noFill/>
            <a:miter lim="800000"/>
            <a:headEnd/>
            <a:tailEnd/>
          </a:ln>
        </p:spPr>
        <p:txBody>
          <a:bodyPr>
            <a:spAutoFit/>
          </a:bodyPr>
          <a:lstStyle/>
          <a:p>
            <a:pPr algn="ctr"/>
            <a:r>
              <a:rPr lang="en-GB" sz="1200" b="1">
                <a:latin typeface="Segoe WP"/>
              </a:rPr>
              <a:t>Bias (systematic error )</a:t>
            </a:r>
          </a:p>
        </p:txBody>
      </p:sp>
      <p:pic>
        <p:nvPicPr>
          <p:cNvPr id="12" name="Picture 3"/>
          <p:cNvPicPr>
            <a:picLocks noChangeAspect="1" noChangeArrowheads="1"/>
          </p:cNvPicPr>
          <p:nvPr/>
        </p:nvPicPr>
        <p:blipFill>
          <a:blip r:embed="rId4" cstate="print"/>
          <a:srcRect/>
          <a:stretch>
            <a:fillRect/>
          </a:stretch>
        </p:blipFill>
        <p:spPr bwMode="auto">
          <a:xfrm flipH="1">
            <a:off x="4940560" y="4464050"/>
            <a:ext cx="3027562" cy="2177510"/>
          </a:xfrm>
          <a:prstGeom prst="rect">
            <a:avLst/>
          </a:prstGeom>
          <a:noFill/>
          <a:ln w="9525">
            <a:noFill/>
            <a:round/>
            <a:headEnd/>
            <a:tailEnd/>
          </a:ln>
          <a:effectLst/>
        </p:spPr>
      </p:pic>
    </p:spTree>
    <p:extLst>
      <p:ext uri="{BB962C8B-B14F-4D97-AF65-F5344CB8AC3E}">
        <p14:creationId xmlns:p14="http://schemas.microsoft.com/office/powerpoint/2010/main" val="585964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11188" y="260350"/>
            <a:ext cx="8075612" cy="706438"/>
          </a:xfrm>
        </p:spPr>
        <p:txBody>
          <a:bodyPr>
            <a:normAutofit fontScale="90000"/>
          </a:bodyPr>
          <a:lstStyle/>
          <a:p>
            <a:pPr eaLnBrk="1" hangingPunct="1"/>
            <a:r>
              <a:rPr lang="en-GB" b="1" dirty="0" smtClean="0">
                <a:solidFill>
                  <a:schemeClr val="bg2">
                    <a:lumMod val="50000"/>
                  </a:schemeClr>
                </a:solidFill>
                <a:latin typeface="Arial" pitchFamily="34" charset="0"/>
                <a:cs typeface="Arial" pitchFamily="34" charset="0"/>
              </a:rPr>
              <a:t>Bias in systematic reviews</a:t>
            </a:r>
          </a:p>
        </p:txBody>
      </p:sp>
      <p:sp>
        <p:nvSpPr>
          <p:cNvPr id="3" name="Content Placeholder 2"/>
          <p:cNvSpPr>
            <a:spLocks noGrp="1"/>
          </p:cNvSpPr>
          <p:nvPr>
            <p:ph idx="1"/>
          </p:nvPr>
        </p:nvSpPr>
        <p:spPr>
          <a:xfrm>
            <a:off x="611188" y="1268413"/>
            <a:ext cx="8075612" cy="4897437"/>
          </a:xfrm>
        </p:spPr>
        <p:txBody>
          <a:bodyPr rtlCol="0">
            <a:normAutofit/>
          </a:bodyPr>
          <a:lstStyle/>
          <a:p>
            <a:pPr eaLnBrk="1" fontAlgn="auto" hangingPunct="1">
              <a:spcAft>
                <a:spcPts val="0"/>
              </a:spcAft>
              <a:buFont typeface="Wingdings" pitchFamily="2" charset="2"/>
              <a:buChar char="q"/>
              <a:defRPr/>
            </a:pPr>
            <a:r>
              <a:rPr lang="en-US" sz="2800" dirty="0" smtClean="0">
                <a:latin typeface="Arial" pitchFamily="34" charset="0"/>
                <a:cs typeface="Arial" pitchFamily="34" charset="0"/>
              </a:rPr>
              <a:t>Bias within single studies: risk assessment </a:t>
            </a:r>
          </a:p>
          <a:p>
            <a:pPr eaLnBrk="1" fontAlgn="auto" hangingPunct="1">
              <a:spcAft>
                <a:spcPts val="0"/>
              </a:spcAft>
              <a:buFont typeface="Wingdings" pitchFamily="2" charset="2"/>
              <a:buChar char="q"/>
              <a:defRPr/>
            </a:pPr>
            <a:endParaRPr lang="en-US" sz="2800" dirty="0" smtClean="0">
              <a:solidFill>
                <a:schemeClr val="accent3">
                  <a:lumMod val="75000"/>
                </a:schemeClr>
              </a:solidFill>
              <a:latin typeface="Arial" pitchFamily="34" charset="0"/>
              <a:cs typeface="Arial" pitchFamily="34" charset="0"/>
            </a:endParaRPr>
          </a:p>
          <a:p>
            <a:pPr eaLnBrk="1" fontAlgn="auto" hangingPunct="1">
              <a:spcAft>
                <a:spcPts val="0"/>
              </a:spcAft>
              <a:buFont typeface="Wingdings" pitchFamily="2" charset="2"/>
              <a:buChar char="q"/>
              <a:defRPr/>
            </a:pPr>
            <a:r>
              <a:rPr lang="en-US" sz="2800" dirty="0" smtClean="0">
                <a:solidFill>
                  <a:schemeClr val="accent3">
                    <a:lumMod val="75000"/>
                  </a:schemeClr>
                </a:solidFill>
                <a:latin typeface="Arial" pitchFamily="34" charset="0"/>
                <a:cs typeface="Arial" pitchFamily="34" charset="0"/>
              </a:rPr>
              <a:t>Bias between studies in systematic reviews</a:t>
            </a:r>
          </a:p>
          <a:p>
            <a:pPr eaLnBrk="1" fontAlgn="auto" hangingPunct="1">
              <a:spcAft>
                <a:spcPts val="0"/>
              </a:spcAft>
              <a:buFont typeface="Wingdings" pitchFamily="2" charset="2"/>
              <a:buChar char="§"/>
              <a:defRPr/>
            </a:pPr>
            <a:r>
              <a:rPr lang="en-US" sz="2800" dirty="0" smtClean="0">
                <a:solidFill>
                  <a:schemeClr val="accent3">
                    <a:lumMod val="75000"/>
                  </a:schemeClr>
                </a:solidFill>
                <a:latin typeface="Arial" pitchFamily="34" charset="0"/>
                <a:cs typeface="Arial" pitchFamily="34" charset="0"/>
              </a:rPr>
              <a:t>	publication bias and related biases</a:t>
            </a:r>
          </a:p>
          <a:p>
            <a:pPr eaLnBrk="1" fontAlgn="auto" hangingPunct="1">
              <a:spcAft>
                <a:spcPts val="0"/>
              </a:spcAft>
              <a:buFont typeface="Wingdings" pitchFamily="2" charset="2"/>
              <a:buChar char="§"/>
              <a:defRPr/>
            </a:pPr>
            <a:r>
              <a:rPr lang="en-US" sz="2800" dirty="0" smtClean="0">
                <a:solidFill>
                  <a:schemeClr val="accent3">
                    <a:lumMod val="75000"/>
                  </a:schemeClr>
                </a:solidFill>
                <a:latin typeface="Arial" pitchFamily="34" charset="0"/>
                <a:cs typeface="Arial" pitchFamily="34" charset="0"/>
              </a:rPr>
              <a:t>	choice of databases	</a:t>
            </a:r>
          </a:p>
          <a:p>
            <a:pPr eaLnBrk="1" fontAlgn="auto" hangingPunct="1">
              <a:spcAft>
                <a:spcPts val="0"/>
              </a:spcAft>
              <a:buFont typeface="Wingdings" pitchFamily="2" charset="2"/>
              <a:buChar char="§"/>
              <a:defRPr/>
            </a:pPr>
            <a:r>
              <a:rPr lang="en-US" sz="2800" dirty="0" smtClean="0">
                <a:solidFill>
                  <a:schemeClr val="accent3">
                    <a:lumMod val="75000"/>
                  </a:schemeClr>
                </a:solidFill>
                <a:latin typeface="Arial" pitchFamily="34" charset="0"/>
                <a:cs typeface="Arial" pitchFamily="34" charset="0"/>
              </a:rPr>
              <a:t>	biased inclusion criteria</a:t>
            </a:r>
          </a:p>
          <a:p>
            <a:pPr eaLnBrk="1" fontAlgn="auto" hangingPunct="1">
              <a:spcAft>
                <a:spcPts val="0"/>
              </a:spcAft>
              <a:buFont typeface="Wingdings" pitchFamily="2" charset="2"/>
              <a:buChar char="§"/>
              <a:defRPr/>
            </a:pPr>
            <a:r>
              <a:rPr lang="en-US" sz="2800" dirty="0" smtClean="0">
                <a:solidFill>
                  <a:schemeClr val="accent3">
                    <a:lumMod val="75000"/>
                  </a:schemeClr>
                </a:solidFill>
                <a:latin typeface="Arial" pitchFamily="34" charset="0"/>
                <a:cs typeface="Arial" pitchFamily="34" charset="0"/>
              </a:rPr>
              <a:t>	differentially delayed publication</a:t>
            </a:r>
          </a:p>
          <a:p>
            <a:pPr eaLnBrk="1" fontAlgn="auto" hangingPunct="1">
              <a:spcAft>
                <a:spcPts val="0"/>
              </a:spcAft>
              <a:buFont typeface="Wingdings" pitchFamily="2" charset="2"/>
              <a:buChar char="§"/>
              <a:defRPr/>
            </a:pPr>
            <a:r>
              <a:rPr lang="en-US" sz="2800" dirty="0" smtClean="0">
                <a:solidFill>
                  <a:schemeClr val="accent3">
                    <a:lumMod val="75000"/>
                  </a:schemeClr>
                </a:solidFill>
                <a:latin typeface="Arial" pitchFamily="34" charset="0"/>
                <a:cs typeface="Arial" pitchFamily="34" charset="0"/>
              </a:rPr>
              <a:t>	publication language</a:t>
            </a:r>
          </a:p>
          <a:p>
            <a:pPr eaLnBrk="1" fontAlgn="auto" hangingPunct="1">
              <a:spcAft>
                <a:spcPts val="0"/>
              </a:spcAft>
              <a:buFont typeface="Wingdings" pitchFamily="2" charset="2"/>
              <a:buChar char="§"/>
              <a:defRPr/>
            </a:pPr>
            <a:r>
              <a:rPr lang="en-US" sz="2800" dirty="0" smtClean="0">
                <a:solidFill>
                  <a:schemeClr val="accent3">
                    <a:lumMod val="75000"/>
                  </a:schemeClr>
                </a:solidFill>
                <a:latin typeface="Arial" pitchFamily="34" charset="0"/>
                <a:cs typeface="Arial" pitchFamily="34" charset="0"/>
              </a:rPr>
              <a:t>	selective reporting</a:t>
            </a:r>
            <a:endParaRPr lang="en-GB" sz="2800"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143582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bg2">
                    <a:lumMod val="50000"/>
                  </a:schemeClr>
                </a:solidFill>
                <a:latin typeface="Arial" pitchFamily="34" charset="0"/>
                <a:cs typeface="Arial" pitchFamily="34" charset="0"/>
              </a:rPr>
              <a:t>The hierarchy of research evidence </a:t>
            </a:r>
            <a:endParaRPr lang="en-GB" sz="3600" b="1" dirty="0">
              <a:solidFill>
                <a:schemeClr val="bg2">
                  <a:lumMod val="50000"/>
                </a:schemeClr>
              </a:solidFill>
              <a:latin typeface="Arial" pitchFamily="34" charset="0"/>
              <a:cs typeface="Arial" pitchFamily="34" charset="0"/>
            </a:endParaRPr>
          </a:p>
        </p:txBody>
      </p:sp>
      <p:pic>
        <p:nvPicPr>
          <p:cNvPr id="2050" name="Picture 2" descr="http://ars.els-cdn.com/content/image/1-s2.0-S0168827809000609-g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927665"/>
            <a:ext cx="5112568" cy="3427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11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84213" y="188913"/>
            <a:ext cx="8074025" cy="719137"/>
          </a:xfrm>
        </p:spPr>
        <p:txBody>
          <a:bodyPr>
            <a:normAutofit fontScale="90000"/>
          </a:bodyPr>
          <a:lstStyle/>
          <a:p>
            <a:pPr eaLnBrk="1" hangingPunct="1"/>
            <a:r>
              <a:rPr lang="en-GB" b="1" smtClean="0">
                <a:latin typeface="Segoe WP SemiLight"/>
              </a:rPr>
              <a:t>Type of study bias</a:t>
            </a:r>
          </a:p>
        </p:txBody>
      </p:sp>
      <p:graphicFrame>
        <p:nvGraphicFramePr>
          <p:cNvPr id="33819" name="Group 27"/>
          <p:cNvGraphicFramePr>
            <a:graphicFrameLocks noGrp="1"/>
          </p:cNvGraphicFramePr>
          <p:nvPr>
            <p:ph idx="1"/>
            <p:extLst>
              <p:ext uri="{D42A27DB-BD31-4B8C-83A1-F6EECF244321}">
                <p14:modId xmlns:p14="http://schemas.microsoft.com/office/powerpoint/2010/main" val="2345734672"/>
              </p:ext>
            </p:extLst>
          </p:nvPr>
        </p:nvGraphicFramePr>
        <p:xfrm>
          <a:off x="539552" y="1052736"/>
          <a:ext cx="7920038" cy="5398708"/>
        </p:xfrm>
        <a:graphic>
          <a:graphicData uri="http://schemas.openxmlformats.org/drawingml/2006/table">
            <a:tbl>
              <a:tblPr/>
              <a:tblGrid>
                <a:gridCol w="2232025"/>
                <a:gridCol w="5688013"/>
              </a:tblGrid>
              <a:tr h="611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FFFFFF"/>
                          </a:solidFill>
                          <a:effectLst/>
                          <a:latin typeface="Segoe WP"/>
                        </a:rPr>
                        <a:t>Type of bias</a:t>
                      </a:r>
                      <a:endParaRPr kumimoji="0" lang="en-US" sz="2000" b="1" i="0" u="none" strike="noStrike" cap="none" normalizeH="0" baseline="0" dirty="0" smtClean="0">
                        <a:ln>
                          <a:noFill/>
                        </a:ln>
                        <a:solidFill>
                          <a:srgbClr val="FFFFFF"/>
                        </a:solidFill>
                        <a:effectLst/>
                        <a:latin typeface="Segoe WP"/>
                      </a:endParaRPr>
                    </a:p>
                  </a:txBody>
                  <a:tcPr marL="43104" marR="43104" marT="21552" marB="215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AB6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rgbClr val="FFFFFF"/>
                          </a:solidFill>
                          <a:effectLst/>
                          <a:latin typeface="Segoe WP"/>
                        </a:rPr>
                        <a:t>Description</a:t>
                      </a:r>
                      <a:endParaRPr kumimoji="0" lang="en-US" sz="2000" b="1" i="0" u="none" strike="noStrike" cap="none" normalizeH="0" baseline="0" smtClean="0">
                        <a:ln>
                          <a:noFill/>
                        </a:ln>
                        <a:solidFill>
                          <a:srgbClr val="FFFFFF"/>
                        </a:solidFill>
                        <a:effectLst/>
                        <a:latin typeface="Segoe WP"/>
                      </a:endParaRPr>
                    </a:p>
                  </a:txBody>
                  <a:tcPr marL="43104" marR="43104" marT="21552" marB="215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AB6F"/>
                    </a:solidFill>
                  </a:tcPr>
                </a:tc>
              </a:tr>
              <a:tr h="611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Segoe WP"/>
                        </a:rPr>
                        <a:t>Selection bias</a:t>
                      </a:r>
                      <a:endParaRPr kumimoji="0" lang="en-US" sz="2000" b="0" i="0" u="none" strike="noStrike" cap="none" normalizeH="0" baseline="0" smtClean="0">
                        <a:ln>
                          <a:noFill/>
                        </a:ln>
                        <a:solidFill>
                          <a:srgbClr val="000000"/>
                        </a:solidFill>
                        <a:effectLst/>
                        <a:latin typeface="Segoe WP"/>
                      </a:endParaRPr>
                    </a:p>
                  </a:txBody>
                  <a:tcPr marL="43104" marR="43104" marT="21552" marB="215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2D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Segoe WP"/>
                        </a:rPr>
                        <a:t>Differences between </a:t>
                      </a:r>
                      <a:r>
                        <a:rPr kumimoji="0" lang="en-GB" sz="2000" b="1" i="0" u="sng" strike="noStrike" cap="none" normalizeH="0" baseline="0" dirty="0" smtClean="0">
                          <a:ln>
                            <a:noFill/>
                          </a:ln>
                          <a:solidFill>
                            <a:srgbClr val="000000"/>
                          </a:solidFill>
                          <a:effectLst/>
                          <a:latin typeface="Segoe WP"/>
                        </a:rPr>
                        <a:t>baseline characteristics </a:t>
                      </a:r>
                      <a:r>
                        <a:rPr kumimoji="0" lang="en-GB" sz="2000" b="0" i="0" u="none" strike="noStrike" cap="none" normalizeH="0" baseline="0" dirty="0" smtClean="0">
                          <a:ln>
                            <a:noFill/>
                          </a:ln>
                          <a:solidFill>
                            <a:srgbClr val="000000"/>
                          </a:solidFill>
                          <a:effectLst/>
                          <a:latin typeface="Segoe WP"/>
                        </a:rPr>
                        <a:t>of the groups that are compared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Segoe WP"/>
                      </a:endParaRPr>
                    </a:p>
                  </a:txBody>
                  <a:tcPr marL="43104" marR="43104" marT="21552" marB="215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2D5"/>
                    </a:solidFill>
                  </a:tcPr>
                </a:tc>
              </a:tr>
              <a:tr h="611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Segoe WP"/>
                        </a:rPr>
                        <a:t>Performance bias</a:t>
                      </a:r>
                      <a:endParaRPr kumimoji="0" lang="en-US" sz="2000" b="0" i="0" u="none" strike="noStrike" cap="none" normalizeH="0" baseline="0" smtClean="0">
                        <a:ln>
                          <a:noFill/>
                        </a:ln>
                        <a:solidFill>
                          <a:srgbClr val="000000"/>
                        </a:solidFill>
                        <a:effectLst/>
                        <a:latin typeface="Segoe WP"/>
                      </a:endParaRPr>
                    </a:p>
                  </a:txBody>
                  <a:tcPr marL="43104" marR="43104" marT="21552" marB="215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1E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Segoe WP"/>
                        </a:rPr>
                        <a:t>Systematic differences between groups in the </a:t>
                      </a:r>
                      <a:r>
                        <a:rPr kumimoji="0" lang="en-GB" sz="2000" b="1" i="0" u="sng" strike="noStrike" cap="none" normalizeH="0" baseline="0" dirty="0" smtClean="0">
                          <a:ln>
                            <a:noFill/>
                          </a:ln>
                          <a:solidFill>
                            <a:srgbClr val="000000"/>
                          </a:solidFill>
                          <a:effectLst/>
                          <a:latin typeface="Segoe WP"/>
                        </a:rPr>
                        <a:t>care</a:t>
                      </a:r>
                      <a:r>
                        <a:rPr kumimoji="0" lang="en-GB" sz="2000" b="0" i="0" u="sng" strike="noStrike" cap="none" normalizeH="0" baseline="0" dirty="0" smtClean="0">
                          <a:ln>
                            <a:noFill/>
                          </a:ln>
                          <a:solidFill>
                            <a:srgbClr val="000000"/>
                          </a:solidFill>
                          <a:effectLst/>
                          <a:latin typeface="Segoe WP"/>
                        </a:rPr>
                        <a:t> </a:t>
                      </a:r>
                      <a:r>
                        <a:rPr kumimoji="0" lang="en-GB" sz="2000" b="0" i="0" u="none" strike="noStrike" cap="none" normalizeH="0" baseline="0" dirty="0" smtClean="0">
                          <a:ln>
                            <a:noFill/>
                          </a:ln>
                          <a:solidFill>
                            <a:srgbClr val="000000"/>
                          </a:solidFill>
                          <a:effectLst/>
                          <a:latin typeface="Segoe WP"/>
                        </a:rPr>
                        <a:t>that is provided, or in </a:t>
                      </a:r>
                      <a:r>
                        <a:rPr kumimoji="0" lang="en-GB" sz="2000" b="1" i="0" u="sng" strike="noStrike" cap="none" normalizeH="0" baseline="0" dirty="0" smtClean="0">
                          <a:ln>
                            <a:noFill/>
                          </a:ln>
                          <a:solidFill>
                            <a:srgbClr val="000000"/>
                          </a:solidFill>
                          <a:effectLst/>
                          <a:latin typeface="Segoe WP"/>
                        </a:rPr>
                        <a:t>exposure to factors </a:t>
                      </a:r>
                      <a:r>
                        <a:rPr kumimoji="0" lang="en-GB" sz="2000" b="0" i="0" u="none" strike="noStrike" cap="none" normalizeH="0" baseline="0" dirty="0" smtClean="0">
                          <a:ln>
                            <a:noFill/>
                          </a:ln>
                          <a:solidFill>
                            <a:srgbClr val="000000"/>
                          </a:solidFill>
                          <a:effectLst/>
                          <a:latin typeface="Segoe WP"/>
                        </a:rPr>
                        <a:t>other than the interventions of interest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Segoe WP"/>
                      </a:endParaRPr>
                    </a:p>
                  </a:txBody>
                  <a:tcPr marL="43104" marR="43104" marT="21552" marB="215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1EB"/>
                    </a:solidFill>
                  </a:tcPr>
                </a:tc>
              </a:tr>
              <a:tr h="611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Segoe WP"/>
                        </a:rPr>
                        <a:t>Detection bias</a:t>
                      </a:r>
                      <a:endParaRPr kumimoji="0" lang="en-US" sz="2000" b="0" i="0" u="none" strike="noStrike" cap="none" normalizeH="0" baseline="0" smtClean="0">
                        <a:ln>
                          <a:noFill/>
                        </a:ln>
                        <a:solidFill>
                          <a:srgbClr val="000000"/>
                        </a:solidFill>
                        <a:effectLst/>
                        <a:latin typeface="Segoe WP"/>
                      </a:endParaRPr>
                    </a:p>
                  </a:txBody>
                  <a:tcPr marL="43104" marR="43104" marT="21552" marB="215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2D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Segoe WP"/>
                        </a:rPr>
                        <a:t>Systematic differences between groups in </a:t>
                      </a:r>
                      <a:r>
                        <a:rPr kumimoji="0" lang="en-GB" sz="2000" b="1" i="0" u="sng" strike="noStrike" cap="none" normalizeH="0" baseline="0" dirty="0" smtClean="0">
                          <a:ln>
                            <a:noFill/>
                          </a:ln>
                          <a:solidFill>
                            <a:srgbClr val="000000"/>
                          </a:solidFill>
                          <a:effectLst/>
                          <a:latin typeface="Segoe WP"/>
                        </a:rPr>
                        <a:t>how</a:t>
                      </a:r>
                      <a:r>
                        <a:rPr kumimoji="0" lang="en-GB" sz="2000" b="0" i="0" u="sng" strike="noStrike" cap="none" normalizeH="0" baseline="0" dirty="0" smtClean="0">
                          <a:ln>
                            <a:noFill/>
                          </a:ln>
                          <a:solidFill>
                            <a:srgbClr val="000000"/>
                          </a:solidFill>
                          <a:effectLst/>
                          <a:latin typeface="Segoe WP"/>
                        </a:rPr>
                        <a:t> </a:t>
                      </a:r>
                      <a:r>
                        <a:rPr kumimoji="0" lang="en-GB" sz="2000" b="1" i="0" u="sng" strike="noStrike" cap="none" normalizeH="0" baseline="0" dirty="0" smtClean="0">
                          <a:ln>
                            <a:noFill/>
                          </a:ln>
                          <a:solidFill>
                            <a:srgbClr val="000000"/>
                          </a:solidFill>
                          <a:effectLst/>
                          <a:latin typeface="Segoe WP"/>
                        </a:rPr>
                        <a:t>outcomes</a:t>
                      </a:r>
                      <a:r>
                        <a:rPr kumimoji="0" lang="en-GB" sz="2000" b="0" i="0" u="none" strike="noStrike" cap="none" normalizeH="0" baseline="0" dirty="0" smtClean="0">
                          <a:ln>
                            <a:noFill/>
                          </a:ln>
                          <a:solidFill>
                            <a:srgbClr val="000000"/>
                          </a:solidFill>
                          <a:effectLst/>
                          <a:latin typeface="Segoe WP"/>
                        </a:rPr>
                        <a:t> are determined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Segoe WP"/>
                      </a:endParaRPr>
                    </a:p>
                  </a:txBody>
                  <a:tcPr marL="43104" marR="43104" marT="21552" marB="215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2D5"/>
                    </a:solidFill>
                  </a:tcPr>
                </a:tc>
              </a:tr>
              <a:tr h="611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Segoe WP"/>
                        </a:rPr>
                        <a:t>Attrition bias</a:t>
                      </a:r>
                      <a:endParaRPr kumimoji="0" lang="en-US" sz="2000" b="0" i="0" u="none" strike="noStrike" cap="none" normalizeH="0" baseline="0" smtClean="0">
                        <a:ln>
                          <a:noFill/>
                        </a:ln>
                        <a:solidFill>
                          <a:srgbClr val="000000"/>
                        </a:solidFill>
                        <a:effectLst/>
                        <a:latin typeface="Segoe WP"/>
                      </a:endParaRPr>
                    </a:p>
                  </a:txBody>
                  <a:tcPr marL="43104" marR="43104" marT="21552" marB="215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1E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Segoe WP"/>
                        </a:rPr>
                        <a:t>Systematic differences between groups in </a:t>
                      </a:r>
                      <a:r>
                        <a:rPr kumimoji="0" lang="en-GB" sz="2000" b="1" i="0" u="sng" strike="noStrike" cap="none" normalizeH="0" baseline="0" dirty="0" smtClean="0">
                          <a:ln>
                            <a:noFill/>
                          </a:ln>
                          <a:solidFill>
                            <a:srgbClr val="000000"/>
                          </a:solidFill>
                          <a:effectLst/>
                          <a:latin typeface="Segoe WP"/>
                        </a:rPr>
                        <a:t>withdrawals</a:t>
                      </a:r>
                      <a:r>
                        <a:rPr kumimoji="0" lang="en-GB" sz="2000" b="0" i="0" u="none" strike="noStrike" cap="none" normalizeH="0" baseline="0" dirty="0" smtClean="0">
                          <a:ln>
                            <a:noFill/>
                          </a:ln>
                          <a:solidFill>
                            <a:srgbClr val="000000"/>
                          </a:solidFill>
                          <a:effectLst/>
                          <a:latin typeface="Segoe WP"/>
                        </a:rPr>
                        <a:t> from a study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Segoe WP"/>
                      </a:endParaRPr>
                    </a:p>
                  </a:txBody>
                  <a:tcPr marL="43104" marR="43104" marT="21552" marB="215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1EB"/>
                    </a:solidFill>
                  </a:tcPr>
                </a:tc>
              </a:tr>
              <a:tr h="611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000000"/>
                          </a:solidFill>
                          <a:effectLst/>
                          <a:latin typeface="Segoe WP"/>
                        </a:rPr>
                        <a:t>Reporting bias</a:t>
                      </a:r>
                      <a:endParaRPr kumimoji="0" lang="en-US" sz="2000" b="0" i="0" u="none" strike="noStrike" cap="none" normalizeH="0" baseline="0" smtClean="0">
                        <a:ln>
                          <a:noFill/>
                        </a:ln>
                        <a:solidFill>
                          <a:srgbClr val="000000"/>
                        </a:solidFill>
                        <a:effectLst/>
                        <a:latin typeface="Segoe WP"/>
                      </a:endParaRPr>
                    </a:p>
                  </a:txBody>
                  <a:tcPr marL="43104" marR="43104" marT="21552" marB="215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2D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Segoe WP"/>
                        </a:rPr>
                        <a:t>Systematic differences between </a:t>
                      </a:r>
                      <a:r>
                        <a:rPr kumimoji="0" lang="en-GB" sz="2000" b="1" i="0" u="sng" strike="noStrike" cap="none" normalizeH="0" baseline="0" dirty="0" smtClean="0">
                          <a:ln>
                            <a:noFill/>
                          </a:ln>
                          <a:solidFill>
                            <a:srgbClr val="000000"/>
                          </a:solidFill>
                          <a:effectLst/>
                          <a:latin typeface="Segoe WP"/>
                        </a:rPr>
                        <a:t>reported</a:t>
                      </a:r>
                      <a:r>
                        <a:rPr kumimoji="0" lang="en-GB" sz="2000" b="0" i="0" u="none" strike="noStrike" cap="none" normalizeH="0" baseline="0" dirty="0" smtClean="0">
                          <a:ln>
                            <a:noFill/>
                          </a:ln>
                          <a:solidFill>
                            <a:srgbClr val="000000"/>
                          </a:solidFill>
                          <a:effectLst/>
                          <a:latin typeface="Segoe WP"/>
                        </a:rPr>
                        <a:t> and </a:t>
                      </a:r>
                      <a:r>
                        <a:rPr kumimoji="0" lang="en-GB" sz="2000" b="1" i="0" u="sng" strike="noStrike" cap="none" normalizeH="0" baseline="0" dirty="0" smtClean="0">
                          <a:ln>
                            <a:noFill/>
                          </a:ln>
                          <a:solidFill>
                            <a:srgbClr val="000000"/>
                          </a:solidFill>
                          <a:effectLst/>
                          <a:latin typeface="Segoe WP"/>
                        </a:rPr>
                        <a:t>unreported</a:t>
                      </a:r>
                      <a:r>
                        <a:rPr kumimoji="0" lang="en-GB" sz="2000" b="0" i="0" u="none" strike="noStrike" cap="none" normalizeH="0" baseline="0" dirty="0" smtClean="0">
                          <a:ln>
                            <a:noFill/>
                          </a:ln>
                          <a:solidFill>
                            <a:srgbClr val="000000"/>
                          </a:solidFill>
                          <a:effectLst/>
                          <a:latin typeface="Segoe WP"/>
                        </a:rPr>
                        <a:t> findings</a:t>
                      </a:r>
                      <a:endParaRPr kumimoji="0" lang="en-US" sz="2000" b="0" i="0" u="none" strike="noStrike" cap="none" normalizeH="0" baseline="0" dirty="0" smtClean="0">
                        <a:ln>
                          <a:noFill/>
                        </a:ln>
                        <a:solidFill>
                          <a:srgbClr val="000000"/>
                        </a:solidFill>
                        <a:effectLst/>
                        <a:latin typeface="Segoe WP"/>
                      </a:endParaRPr>
                    </a:p>
                  </a:txBody>
                  <a:tcPr marL="43104" marR="43104" marT="21552" marB="215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2D5"/>
                    </a:solidFill>
                  </a:tcPr>
                </a:tc>
              </a:tr>
            </a:tbl>
          </a:graphicData>
        </a:graphic>
      </p:graphicFrame>
    </p:spTree>
    <p:extLst>
      <p:ext uri="{BB962C8B-B14F-4D97-AF65-F5344CB8AC3E}">
        <p14:creationId xmlns:p14="http://schemas.microsoft.com/office/powerpoint/2010/main" val="1519805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68313" y="260350"/>
            <a:ext cx="8074025" cy="706438"/>
          </a:xfrm>
        </p:spPr>
        <p:txBody>
          <a:bodyPr>
            <a:normAutofit fontScale="90000"/>
          </a:bodyPr>
          <a:lstStyle/>
          <a:p>
            <a:pPr eaLnBrk="1" hangingPunct="1"/>
            <a:r>
              <a:rPr lang="en-GB" b="1" dirty="0" smtClean="0">
                <a:solidFill>
                  <a:schemeClr val="bg2">
                    <a:lumMod val="50000"/>
                  </a:schemeClr>
                </a:solidFill>
                <a:latin typeface="Arial" pitchFamily="34" charset="0"/>
                <a:cs typeface="Arial" pitchFamily="34" charset="0"/>
              </a:rPr>
              <a:t>Source of bias in RCTs</a:t>
            </a:r>
          </a:p>
        </p:txBody>
      </p:sp>
      <p:pic>
        <p:nvPicPr>
          <p:cNvPr id="29698" name="Picture 2"/>
          <p:cNvPicPr>
            <a:picLocks noGrp="1" noChangeAspect="1" noChangeArrowheads="1"/>
          </p:cNvPicPr>
          <p:nvPr>
            <p:ph idx="1"/>
          </p:nvPr>
        </p:nvPicPr>
        <p:blipFill>
          <a:blip r:embed="rId3" cstate="print"/>
          <a:srcRect/>
          <a:stretch>
            <a:fillRect/>
          </a:stretch>
        </p:blipFill>
        <p:spPr>
          <a:xfrm>
            <a:off x="899592" y="908720"/>
            <a:ext cx="6913562" cy="5616575"/>
          </a:xfrm>
        </p:spPr>
      </p:pic>
      <p:sp>
        <p:nvSpPr>
          <p:cNvPr id="29699" name="Text Box 4"/>
          <p:cNvSpPr txBox="1">
            <a:spLocks noChangeArrowheads="1"/>
          </p:cNvSpPr>
          <p:nvPr/>
        </p:nvSpPr>
        <p:spPr bwMode="auto">
          <a:xfrm>
            <a:off x="5226050" y="6626225"/>
            <a:ext cx="3917950" cy="231775"/>
          </a:xfrm>
          <a:prstGeom prst="rect">
            <a:avLst/>
          </a:prstGeom>
          <a:noFill/>
          <a:ln w="9525">
            <a:noFill/>
            <a:round/>
            <a:headEnd/>
            <a:tailEnd/>
          </a:ln>
        </p:spPr>
        <p:txBody>
          <a:bodyPr lIns="0" tIns="0" rIns="0" bIns="0"/>
          <a:lstStyle/>
          <a:p>
            <a:pPr algn="ctr">
              <a:tabLst>
                <a:tab pos="655638" algn="l"/>
                <a:tab pos="1312863" algn="l"/>
                <a:tab pos="1968500" algn="l"/>
                <a:tab pos="2625725" algn="l"/>
                <a:tab pos="3282950" algn="l"/>
              </a:tabLst>
            </a:pPr>
            <a:r>
              <a:rPr lang="en-GB" sz="1100" i="1">
                <a:solidFill>
                  <a:srgbClr val="000000"/>
                </a:solidFill>
                <a:ea typeface="msgothic"/>
                <a:cs typeface="msgothic"/>
              </a:rPr>
              <a:t>Greenhalgh T BMJ 1997;315:305-308</a:t>
            </a:r>
          </a:p>
        </p:txBody>
      </p:sp>
    </p:spTree>
    <p:extLst>
      <p:ext uri="{BB962C8B-B14F-4D97-AF65-F5344CB8AC3E}">
        <p14:creationId xmlns:p14="http://schemas.microsoft.com/office/powerpoint/2010/main" val="4170738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611188" y="404813"/>
            <a:ext cx="8075612" cy="706437"/>
          </a:xfrm>
        </p:spPr>
        <p:txBody>
          <a:bodyPr>
            <a:normAutofit fontScale="90000"/>
          </a:bodyPr>
          <a:lstStyle/>
          <a:p>
            <a:r>
              <a:rPr lang="en-GB" dirty="0" smtClean="0">
                <a:solidFill>
                  <a:schemeClr val="bg2">
                    <a:lumMod val="50000"/>
                  </a:schemeClr>
                </a:solidFill>
                <a:latin typeface="Segoe WP SemiLight"/>
              </a:rPr>
              <a:t>Example of performance bias</a:t>
            </a:r>
          </a:p>
        </p:txBody>
      </p:sp>
      <p:sp>
        <p:nvSpPr>
          <p:cNvPr id="5" name="Content Placeholder 2"/>
          <p:cNvSpPr txBox="1">
            <a:spLocks/>
          </p:cNvSpPr>
          <p:nvPr/>
        </p:nvSpPr>
        <p:spPr>
          <a:xfrm>
            <a:off x="684213" y="1268413"/>
            <a:ext cx="8280400" cy="1125537"/>
          </a:xfrm>
          <a:prstGeom prst="rect">
            <a:avLst/>
          </a:prstGeom>
          <a:noFill/>
        </p:spPr>
        <p:txBody>
          <a:bodyPr/>
          <a:lstStyle/>
          <a:p>
            <a:pPr fontAlgn="auto">
              <a:spcBef>
                <a:spcPts val="1200"/>
              </a:spcBef>
              <a:spcAft>
                <a:spcPts val="0"/>
              </a:spcAft>
              <a:buFont typeface="Arial" pitchFamily="34" charset="0"/>
              <a:buNone/>
              <a:defRPr/>
            </a:pPr>
            <a:r>
              <a:rPr lang="en-US" sz="2400" b="1" dirty="0">
                <a:solidFill>
                  <a:schemeClr val="bg2">
                    <a:lumMod val="50000"/>
                  </a:schemeClr>
                </a:solidFill>
                <a:latin typeface="Segoe WP" pitchFamily="34" charset="0"/>
              </a:rPr>
              <a:t>Surgery with or without chemotherapy for metastatic colorectal cancer to the liver </a:t>
            </a:r>
          </a:p>
          <a:p>
            <a:pPr fontAlgn="auto">
              <a:spcBef>
                <a:spcPts val="1200"/>
              </a:spcBef>
              <a:spcAft>
                <a:spcPts val="0"/>
              </a:spcAft>
              <a:buFont typeface="Arial" pitchFamily="34" charset="0"/>
              <a:buNone/>
              <a:defRPr/>
            </a:pPr>
            <a:r>
              <a:rPr lang="en-US" sz="2400" dirty="0">
                <a:solidFill>
                  <a:schemeClr val="bg2">
                    <a:lumMod val="50000"/>
                  </a:schemeClr>
                </a:solidFill>
                <a:latin typeface="Segoe WP" pitchFamily="34" charset="0"/>
              </a:rPr>
              <a:t>J </a:t>
            </a:r>
            <a:r>
              <a:rPr lang="en-US" sz="2400" dirty="0" err="1">
                <a:solidFill>
                  <a:schemeClr val="bg2">
                    <a:lumMod val="50000"/>
                  </a:schemeClr>
                </a:solidFill>
                <a:latin typeface="Segoe WP" pitchFamily="34" charset="0"/>
              </a:rPr>
              <a:t>Clin</a:t>
            </a:r>
            <a:r>
              <a:rPr lang="en-US" sz="2400" dirty="0">
                <a:solidFill>
                  <a:schemeClr val="bg2">
                    <a:lumMod val="50000"/>
                  </a:schemeClr>
                </a:solidFill>
                <a:latin typeface="Segoe WP" pitchFamily="34" charset="0"/>
              </a:rPr>
              <a:t> </a:t>
            </a:r>
            <a:r>
              <a:rPr lang="en-US" sz="2400" dirty="0" err="1">
                <a:solidFill>
                  <a:schemeClr val="bg2">
                    <a:lumMod val="50000"/>
                  </a:schemeClr>
                </a:solidFill>
                <a:latin typeface="Segoe WP" pitchFamily="34" charset="0"/>
              </a:rPr>
              <a:t>Oncol</a:t>
            </a:r>
            <a:r>
              <a:rPr lang="en-US" sz="2400" dirty="0">
                <a:solidFill>
                  <a:schemeClr val="bg2">
                    <a:lumMod val="50000"/>
                  </a:schemeClr>
                </a:solidFill>
                <a:latin typeface="Segoe WP" pitchFamily="34" charset="0"/>
              </a:rPr>
              <a:t> </a:t>
            </a:r>
            <a:r>
              <a:rPr lang="en-US" sz="2400" dirty="0" smtClean="0">
                <a:solidFill>
                  <a:schemeClr val="bg2">
                    <a:lumMod val="50000"/>
                  </a:schemeClr>
                </a:solidFill>
                <a:latin typeface="Segoe WP" pitchFamily="34" charset="0"/>
              </a:rPr>
              <a:t>2002;20:1499-505</a:t>
            </a:r>
            <a:endParaRPr lang="en-US" sz="2400" dirty="0">
              <a:solidFill>
                <a:schemeClr val="bg2">
                  <a:lumMod val="50000"/>
                </a:schemeClr>
              </a:solidFill>
              <a:latin typeface="Segoe WP" pitchFamily="34" charset="0"/>
            </a:endParaRPr>
          </a:p>
        </p:txBody>
      </p:sp>
      <p:sp>
        <p:nvSpPr>
          <p:cNvPr id="6" name="Content Placeholder 2"/>
          <p:cNvSpPr>
            <a:spLocks noGrp="1"/>
          </p:cNvSpPr>
          <p:nvPr>
            <p:ph idx="4294967295"/>
          </p:nvPr>
        </p:nvSpPr>
        <p:spPr>
          <a:xfrm>
            <a:off x="684213" y="2924175"/>
            <a:ext cx="8074025" cy="3241675"/>
          </a:xfrm>
        </p:spPr>
        <p:txBody>
          <a:bodyPr>
            <a:normAutofit fontScale="92500" lnSpcReduction="10000"/>
          </a:bodyPr>
          <a:lstStyle/>
          <a:p>
            <a:r>
              <a:rPr lang="en-US" sz="2000" dirty="0">
                <a:latin typeface="Segoe WP" pitchFamily="34" charset="0"/>
              </a:rPr>
              <a:t>Patients were </a:t>
            </a:r>
            <a:r>
              <a:rPr lang="en-GB" sz="2000" dirty="0" smtClean="0">
                <a:latin typeface="Segoe WP" pitchFamily="34" charset="0"/>
              </a:rPr>
              <a:t>randomised</a:t>
            </a:r>
            <a:r>
              <a:rPr lang="en-US" sz="2000" dirty="0" smtClean="0">
                <a:latin typeface="Segoe WP" pitchFamily="34" charset="0"/>
              </a:rPr>
              <a:t> </a:t>
            </a:r>
            <a:r>
              <a:rPr lang="en-US" sz="2000" dirty="0">
                <a:latin typeface="Segoe WP" pitchFamily="34" charset="0"/>
              </a:rPr>
              <a:t>to surgery with chemotherapy or surgery without chemotherapy</a:t>
            </a:r>
          </a:p>
          <a:p>
            <a:r>
              <a:rPr lang="en-US" sz="2000" dirty="0" smtClean="0">
                <a:latin typeface="Segoe WP"/>
              </a:rPr>
              <a:t>Chemotherapy was applied during operation unless the surgeon found that the prognosis was too poor</a:t>
            </a:r>
          </a:p>
          <a:p>
            <a:r>
              <a:rPr lang="en-US" sz="2000" dirty="0" smtClean="0">
                <a:solidFill>
                  <a:schemeClr val="accent2"/>
                </a:solidFill>
                <a:latin typeface="Segoe WP"/>
              </a:rPr>
              <a:t>Patients who received chemotherapy therefore had a better prognosis</a:t>
            </a:r>
          </a:p>
          <a:p>
            <a:r>
              <a:rPr lang="en-US" sz="2000" dirty="0" smtClean="0">
                <a:latin typeface="Segoe WP"/>
              </a:rPr>
              <a:t>This disrupted the baseline comparability that was established through randomization</a:t>
            </a:r>
          </a:p>
          <a:p>
            <a:r>
              <a:rPr lang="en-US" sz="2000" dirty="0" smtClean="0">
                <a:solidFill>
                  <a:schemeClr val="accent2"/>
                </a:solidFill>
                <a:latin typeface="Segoe WP"/>
              </a:rPr>
              <a:t>Per protocol analyses suggested a significant benefit of adjunctive chemotherapy</a:t>
            </a:r>
          </a:p>
          <a:p>
            <a:r>
              <a:rPr lang="en-US" sz="2000" dirty="0" smtClean="0">
                <a:latin typeface="Segoe WP"/>
              </a:rPr>
              <a:t>Intention-to-treat analyses found no significant effect</a:t>
            </a:r>
            <a:endParaRPr lang="en-GB" sz="2000" dirty="0" smtClean="0">
              <a:latin typeface="Segoe WP"/>
            </a:endParaRPr>
          </a:p>
        </p:txBody>
      </p:sp>
    </p:spTree>
    <p:extLst>
      <p:ext uri="{BB962C8B-B14F-4D97-AF65-F5344CB8AC3E}">
        <p14:creationId xmlns:p14="http://schemas.microsoft.com/office/powerpoint/2010/main" val="1574160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ox(in)">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box(in)">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box(in)">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ox(in)">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2040</Words>
  <Application>Microsoft Office PowerPoint</Application>
  <PresentationFormat>On-screen Show (4:3)</PresentationFormat>
  <Paragraphs>245</Paragraphs>
  <Slides>25</Slides>
  <Notes>12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What makes studies unreliable? Bias</vt:lpstr>
      <vt:lpstr>Bias in systematic reviews</vt:lpstr>
      <vt:lpstr>The hierarchy of research evidence </vt:lpstr>
      <vt:lpstr>Type of study bias</vt:lpstr>
      <vt:lpstr>Source of bias in RCTs</vt:lpstr>
      <vt:lpstr>Example of performance bias</vt:lpstr>
      <vt:lpstr>Issues in systematic reviews Publication bias:  - only a subset of the relevant data is available </vt:lpstr>
      <vt:lpstr>PowerPoint Presentation</vt:lpstr>
      <vt:lpstr>Flow chart. Example</vt:lpstr>
      <vt:lpstr>Funnel Plot</vt:lpstr>
      <vt:lpstr>Issues in systematic reviews Inconsistency of study results (heterogeneity)</vt:lpstr>
      <vt:lpstr>Assessing heterogeneity </vt:lpstr>
      <vt:lpstr>Advantages of meta-analyses</vt:lpstr>
      <vt:lpstr>PowerPoint Presentation</vt:lpstr>
      <vt:lpstr>Critical appraisal Skill Program (CASP) Checklist</vt:lpstr>
      <vt:lpstr>Critical appraisal Skill Program (CASP) Checklist</vt:lpstr>
      <vt:lpstr>Critical appraisal Skill Program (CASP) Checklist</vt:lpstr>
      <vt:lpstr>Critical appraisal Skill Program (CASP) Checklist</vt:lpstr>
      <vt:lpstr>Critical appraisal Skill Program (CASP) Checklist</vt:lpstr>
      <vt:lpstr>PowerPoint Presentation</vt:lpstr>
      <vt:lpstr>Critical appraisal</vt:lpstr>
      <vt:lpstr>Practice: Critical appraisal  of systematic reviews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Norat, Teresa</dc:creator>
  <cp:lastModifiedBy>Shiel, Nuala</cp:lastModifiedBy>
  <cp:revision>21</cp:revision>
  <dcterms:created xsi:type="dcterms:W3CDTF">2013-01-04T13:46:19Z</dcterms:created>
  <dcterms:modified xsi:type="dcterms:W3CDTF">2013-01-09T14:56:59Z</dcterms:modified>
</cp:coreProperties>
</file>