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5"/>
  </p:notesMasterIdLst>
  <p:sldIdLst>
    <p:sldId id="279" r:id="rId2"/>
    <p:sldId id="261" r:id="rId3"/>
    <p:sldId id="278" r:id="rId4"/>
    <p:sldId id="266" r:id="rId5"/>
    <p:sldId id="267" r:id="rId6"/>
    <p:sldId id="270" r:id="rId7"/>
    <p:sldId id="271" r:id="rId8"/>
    <p:sldId id="274" r:id="rId9"/>
    <p:sldId id="275" r:id="rId10"/>
    <p:sldId id="272" r:id="rId11"/>
    <p:sldId id="276" r:id="rId12"/>
    <p:sldId id="277"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6" autoAdjust="0"/>
    <p:restoredTop sz="94660"/>
  </p:normalViewPr>
  <p:slideViewPr>
    <p:cSldViewPr snapToGrid="0" snapToObjects="1">
      <p:cViewPr>
        <p:scale>
          <a:sx n="50" d="100"/>
          <a:sy n="50" d="100"/>
        </p:scale>
        <p:origin x="-804"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E97C82-97B7-AE45-B1ED-984E51427A39}" type="datetimeFigureOut">
              <a:rPr lang="en-US" smtClean="0"/>
              <a:t>11/30/2012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7D576B-37E0-0D4D-A55E-AC7CB5FE27E3}" type="slidenum">
              <a:rPr lang="en-US" smtClean="0"/>
              <a:t>‹#›</a:t>
            </a:fld>
            <a:endParaRPr lang="en-US"/>
          </a:p>
        </p:txBody>
      </p:sp>
    </p:spTree>
    <p:extLst>
      <p:ext uri="{BB962C8B-B14F-4D97-AF65-F5344CB8AC3E}">
        <p14:creationId xmlns:p14="http://schemas.microsoft.com/office/powerpoint/2010/main" val="39373408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B32461A-250E-4A29-9E9B-599CA3838FA1}" type="datetime1">
              <a:rPr lang="en-US" smtClean="0"/>
              <a:pPr/>
              <a:t>11/30/2012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8C81099-48EC-46A3-9530-F58EB96AF77C}" type="datetime1">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F697E24-FFB9-4C73-8C6D-E02A7AD33DB8}" type="datetime1">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F1AD66C-382E-48AD-8F4C-E87C4D4A8B28}" type="datetime1">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6F4ADA4-35DF-4BD1-8C53-4246F035229A}" type="datetime1">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59F63ED-02B1-490A-8EAD-E0CB136D5388}" type="datetime1">
              <a:rPr lang="en-US" smtClean="0"/>
              <a:pPr/>
              <a:t>11/30/2012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F771BB6-685D-4518-8FAD-1882B9671546}" type="datetime1">
              <a:rPr lang="en-US" smtClean="0"/>
              <a:pPr/>
              <a:t>11/30/2012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65FFBFE-5C08-4E0E-AF38-FB925F0B4D71}" type="datetime1">
              <a:rPr lang="en-US" smtClean="0"/>
              <a:pPr/>
              <a:t>11/30/2012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3242C-D747-4ADD-80D8-99421268E3A8}" type="datetime1">
              <a:rPr lang="en-US" smtClean="0"/>
              <a:pPr/>
              <a:t>11/30/2012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6E82007-CDD1-4BCF-B9F4-9D458EFEEFE1}" type="datetime1">
              <a:rPr lang="en-US" smtClean="0"/>
              <a:pPr/>
              <a:t>11/30/2012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4A4F265-CA88-4C30-A9AD-02E6A5184734}" type="datetime1">
              <a:rPr lang="en-US" smtClean="0"/>
              <a:pPr/>
              <a:t>11/30/2012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3242C-D747-4ADD-80D8-99421268E3A8}" type="datetime1">
              <a:rPr lang="en-US" smtClean="0"/>
              <a:pPr/>
              <a:t>11/30/2012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anyamarcuse.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188" y="1820640"/>
            <a:ext cx="8458200" cy="2604709"/>
          </a:xfrm>
        </p:spPr>
        <p:txBody>
          <a:bodyPr>
            <a:normAutofit fontScale="90000"/>
          </a:bodyPr>
          <a:lstStyle/>
          <a:p>
            <a:pPr algn="l"/>
            <a:r>
              <a:rPr lang="en-US" sz="3100" dirty="0" smtClean="0">
                <a:latin typeface="Arial" pitchFamily="34" charset="0"/>
                <a:cs typeface="Arial" pitchFamily="34" charset="0"/>
              </a:rPr>
              <a:t>Do you think your story is:</a:t>
            </a:r>
            <a:br>
              <a:rPr lang="en-US" sz="3100" dirty="0" smtClean="0">
                <a:latin typeface="Arial" pitchFamily="34" charset="0"/>
                <a:cs typeface="Arial" pitchFamily="34" charset="0"/>
              </a:rPr>
            </a:br>
            <a:r>
              <a:rPr lang="en-US" sz="4000" dirty="0" smtClean="0">
                <a:latin typeface="Arial" pitchFamily="34" charset="0"/>
                <a:cs typeface="Arial" pitchFamily="34" charset="0"/>
              </a:rPr>
              <a:t>Apocryphal (urban legend)?</a:t>
            </a:r>
            <a:br>
              <a:rPr lang="en-US" sz="4000" dirty="0" smtClean="0">
                <a:latin typeface="Arial" pitchFamily="34" charset="0"/>
                <a:cs typeface="Arial" pitchFamily="34" charset="0"/>
              </a:rPr>
            </a:br>
            <a:r>
              <a:rPr lang="en-US" sz="4000" dirty="0" smtClean="0">
                <a:latin typeface="Arial" pitchFamily="34" charset="0"/>
                <a:cs typeface="Arial" pitchFamily="34" charset="0"/>
              </a:rPr>
              <a:t>Direct anecdote (personal experience)?</a:t>
            </a:r>
            <a:br>
              <a:rPr lang="en-US" sz="4000" dirty="0" smtClean="0">
                <a:latin typeface="Arial" pitchFamily="34" charset="0"/>
                <a:cs typeface="Arial" pitchFamily="34" charset="0"/>
              </a:rPr>
            </a:br>
            <a:r>
              <a:rPr lang="en-US" sz="4000" dirty="0" smtClean="0">
                <a:latin typeface="Arial" pitchFamily="34" charset="0"/>
                <a:cs typeface="Arial" pitchFamily="34" charset="0"/>
              </a:rPr>
              <a:t>Reportage?</a:t>
            </a:r>
            <a:endParaRPr lang="en-US" sz="4000" dirty="0">
              <a:latin typeface="Arial" pitchFamily="34" charset="0"/>
              <a:cs typeface="Arial" pitchFamily="34" charset="0"/>
            </a:endParaRPr>
          </a:p>
        </p:txBody>
      </p:sp>
      <p:sp>
        <p:nvSpPr>
          <p:cNvPr id="4" name="TextBox 3"/>
          <p:cNvSpPr txBox="1"/>
          <p:nvPr/>
        </p:nvSpPr>
        <p:spPr>
          <a:xfrm>
            <a:off x="1981200" y="4724400"/>
            <a:ext cx="5676900" cy="1384995"/>
          </a:xfrm>
          <a:prstGeom prst="rect">
            <a:avLst/>
          </a:prstGeom>
          <a:noFill/>
        </p:spPr>
        <p:txBody>
          <a:bodyPr wrap="square" rtlCol="0">
            <a:spAutoFit/>
          </a:bodyPr>
          <a:lstStyle/>
          <a:p>
            <a:r>
              <a:rPr lang="en-US" sz="2800" dirty="0" smtClean="0">
                <a:latin typeface="Arial" pitchFamily="34" charset="0"/>
                <a:cs typeface="Arial" pitchFamily="34" charset="0"/>
              </a:rPr>
              <a:t>All stories are likely to be biased.</a:t>
            </a:r>
          </a:p>
          <a:p>
            <a:r>
              <a:rPr lang="en-US" sz="2800" dirty="0" smtClean="0">
                <a:latin typeface="Arial" pitchFamily="34" charset="0"/>
                <a:cs typeface="Arial" pitchFamily="34" charset="0"/>
              </a:rPr>
              <a:t>Any could be made up.</a:t>
            </a:r>
          </a:p>
          <a:p>
            <a:r>
              <a:rPr lang="en-US" sz="2800" dirty="0" smtClean="0">
                <a:latin typeface="Arial" pitchFamily="34" charset="0"/>
                <a:cs typeface="Arial" pitchFamily="34" charset="0"/>
              </a:rPr>
              <a:t>What if they are true?</a:t>
            </a:r>
            <a:endParaRPr lang="en-US" sz="2800" dirty="0">
              <a:latin typeface="Arial" pitchFamily="34" charset="0"/>
              <a:cs typeface="Arial" pitchFamily="34" charset="0"/>
            </a:endParaRPr>
          </a:p>
        </p:txBody>
      </p:sp>
      <p:sp>
        <p:nvSpPr>
          <p:cNvPr id="5" name="TextBox 4"/>
          <p:cNvSpPr txBox="1"/>
          <p:nvPr/>
        </p:nvSpPr>
        <p:spPr>
          <a:xfrm>
            <a:off x="2686050" y="826173"/>
            <a:ext cx="4076801" cy="707886"/>
          </a:xfrm>
          <a:prstGeom prst="rect">
            <a:avLst/>
          </a:prstGeom>
          <a:noFill/>
        </p:spPr>
        <p:txBody>
          <a:bodyPr wrap="square" rtlCol="0">
            <a:spAutoFit/>
          </a:bodyPr>
          <a:lstStyle/>
          <a:p>
            <a:pPr algn="ctr"/>
            <a:r>
              <a:rPr lang="en-US" sz="4000" dirty="0" smtClean="0">
                <a:latin typeface="Arial" pitchFamily="34" charset="0"/>
                <a:cs typeface="Arial" pitchFamily="34" charset="0"/>
              </a:rPr>
              <a:t>Story Match</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val="3364583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0604" y="183594"/>
            <a:ext cx="5906018" cy="6586420"/>
          </a:xfrm>
          <a:prstGeom prst="rect">
            <a:avLst/>
          </a:prstGeom>
          <a:noFill/>
        </p:spPr>
        <p:txBody>
          <a:bodyPr wrap="square" rtlCol="0">
            <a:spAutoFit/>
          </a:bodyPr>
          <a:lstStyle/>
          <a:p>
            <a:r>
              <a:rPr lang="en-US" dirty="0" smtClean="0"/>
              <a:t>Robin Robertson</a:t>
            </a:r>
          </a:p>
          <a:p>
            <a:r>
              <a:rPr lang="en-US" sz="2000" dirty="0" smtClean="0"/>
              <a:t>A SEAGULL MURMUR</a:t>
            </a:r>
          </a:p>
          <a:p>
            <a:endParaRPr lang="en-US" sz="1600" dirty="0"/>
          </a:p>
          <a:p>
            <a:r>
              <a:rPr lang="en-US" sz="1600" dirty="0"/>
              <a:t>i</a:t>
            </a:r>
            <a:r>
              <a:rPr lang="en-US" sz="1600" dirty="0" smtClean="0"/>
              <a:t>s what they called it,</a:t>
            </a:r>
          </a:p>
          <a:p>
            <a:r>
              <a:rPr lang="en-US" sz="1600" dirty="0"/>
              <a:t>s</a:t>
            </a:r>
            <a:r>
              <a:rPr lang="en-US" sz="1600" dirty="0" smtClean="0"/>
              <a:t>haking their heads</a:t>
            </a:r>
          </a:p>
          <a:p>
            <a:r>
              <a:rPr lang="en-US" sz="1600" dirty="0"/>
              <a:t>l</a:t>
            </a:r>
            <a:r>
              <a:rPr lang="en-US" sz="1600" dirty="0" smtClean="0"/>
              <a:t>ike </a:t>
            </a:r>
            <a:r>
              <a:rPr lang="en-US" sz="1600" dirty="0" err="1" smtClean="0"/>
              <a:t>trawlermen</a:t>
            </a:r>
            <a:r>
              <a:rPr lang="en-US" sz="1600" dirty="0" smtClean="0"/>
              <a:t>;</a:t>
            </a:r>
          </a:p>
          <a:p>
            <a:endParaRPr lang="en-US" sz="1600" dirty="0"/>
          </a:p>
          <a:p>
            <a:r>
              <a:rPr lang="en-US" sz="1600" dirty="0"/>
              <a:t>t</a:t>
            </a:r>
            <a:r>
              <a:rPr lang="en-US" sz="1600" dirty="0" smtClean="0"/>
              <a:t>he mewling sound of a leaking heart</a:t>
            </a:r>
          </a:p>
          <a:p>
            <a:r>
              <a:rPr lang="en-US" sz="1600" dirty="0"/>
              <a:t>t</a:t>
            </a:r>
            <a:r>
              <a:rPr lang="en-US" sz="1600" dirty="0" smtClean="0"/>
              <a:t>he sound</a:t>
            </a:r>
          </a:p>
          <a:p>
            <a:r>
              <a:rPr lang="en-US" sz="1600" dirty="0"/>
              <a:t>o</a:t>
            </a:r>
            <a:r>
              <a:rPr lang="en-US" sz="1600" dirty="0" smtClean="0"/>
              <a:t>f a gull trapped in his chest.</a:t>
            </a:r>
          </a:p>
          <a:p>
            <a:endParaRPr lang="en-US" sz="1600" dirty="0"/>
          </a:p>
          <a:p>
            <a:r>
              <a:rPr lang="en-US" sz="1600" dirty="0" smtClean="0"/>
              <a:t>To let it out</a:t>
            </a:r>
          </a:p>
          <a:p>
            <a:r>
              <a:rPr lang="en-US" sz="1600" dirty="0"/>
              <a:t>t</a:t>
            </a:r>
            <a:r>
              <a:rPr lang="en-US" sz="1600" dirty="0" smtClean="0"/>
              <a:t>hey ran a cut down his belly</a:t>
            </a:r>
          </a:p>
          <a:p>
            <a:r>
              <a:rPr lang="en-US" sz="1600" dirty="0"/>
              <a:t>l</a:t>
            </a:r>
            <a:r>
              <a:rPr lang="en-US" sz="1600" dirty="0" smtClean="0"/>
              <a:t>ike a fish, his open ribs</a:t>
            </a:r>
          </a:p>
          <a:p>
            <a:endParaRPr lang="en-US" sz="1600" dirty="0"/>
          </a:p>
          <a:p>
            <a:r>
              <a:rPr lang="en-US" sz="1600" dirty="0"/>
              <a:t>t</a:t>
            </a:r>
            <a:r>
              <a:rPr lang="en-US" sz="1600" dirty="0" smtClean="0"/>
              <a:t>he ribs of a boat;</a:t>
            </a:r>
          </a:p>
          <a:p>
            <a:r>
              <a:rPr lang="en-US" sz="1600" dirty="0"/>
              <a:t>a</a:t>
            </a:r>
            <a:r>
              <a:rPr lang="en-US" sz="1600" dirty="0" smtClean="0"/>
              <a:t>nd they closed him,</a:t>
            </a:r>
          </a:p>
          <a:p>
            <a:r>
              <a:rPr lang="en-US" sz="1600" dirty="0"/>
              <a:t>w</a:t>
            </a:r>
            <a:r>
              <a:rPr lang="en-US" sz="1600" dirty="0" smtClean="0"/>
              <a:t>ired him shut.</a:t>
            </a:r>
          </a:p>
          <a:p>
            <a:endParaRPr lang="en-US" sz="1600" dirty="0"/>
          </a:p>
          <a:p>
            <a:r>
              <a:rPr lang="en-US" sz="1600" dirty="0" smtClean="0"/>
              <a:t>Caulked and sea-worthy now</a:t>
            </a:r>
          </a:p>
          <a:p>
            <a:r>
              <a:rPr lang="en-US" sz="1600" dirty="0"/>
              <a:t>w</a:t>
            </a:r>
            <a:r>
              <a:rPr lang="en-US" sz="1600" dirty="0" smtClean="0"/>
              <a:t>ith his new valve; its metal</a:t>
            </a:r>
          </a:p>
          <a:p>
            <a:r>
              <a:rPr lang="en-US" sz="1600" dirty="0" smtClean="0"/>
              <a:t>tapping away:</a:t>
            </a:r>
          </a:p>
          <a:p>
            <a:endParaRPr lang="en-US" sz="1600" dirty="0"/>
          </a:p>
          <a:p>
            <a:r>
              <a:rPr lang="en-US" sz="1600" dirty="0" smtClean="0"/>
              <a:t>the dull clink </a:t>
            </a:r>
          </a:p>
          <a:p>
            <a:r>
              <a:rPr lang="en-US" sz="1600" dirty="0"/>
              <a:t>o</a:t>
            </a:r>
            <a:r>
              <a:rPr lang="en-US" sz="1600" dirty="0" smtClean="0"/>
              <a:t>f a signal-buoy</a:t>
            </a:r>
          </a:p>
          <a:p>
            <a:r>
              <a:rPr lang="en-US" sz="1600" dirty="0"/>
              <a:t>o</a:t>
            </a:r>
            <a:r>
              <a:rPr lang="en-US" sz="1600" dirty="0" smtClean="0"/>
              <a:t>r a beak at the bars of a cage.</a:t>
            </a:r>
            <a:endParaRPr lang="en-US" sz="1600" dirty="0"/>
          </a:p>
        </p:txBody>
      </p:sp>
    </p:spTree>
    <p:extLst>
      <p:ext uri="{BB962C8B-B14F-4D97-AF65-F5344CB8AC3E}">
        <p14:creationId xmlns:p14="http://schemas.microsoft.com/office/powerpoint/2010/main" val="2953517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76601"/>
          </a:xfrm>
        </p:spPr>
        <p:txBody>
          <a:bodyPr>
            <a:normAutofit/>
          </a:bodyPr>
          <a:lstStyle/>
          <a:p>
            <a:r>
              <a:rPr lang="en-US" dirty="0" smtClean="0"/>
              <a:t>Epigenetics</a:t>
            </a:r>
            <a:r>
              <a:rPr lang="en-US" dirty="0"/>
              <a:t/>
            </a:r>
            <a:br>
              <a:rPr lang="en-US" dirty="0"/>
            </a:br>
            <a:r>
              <a:rPr lang="en-US" sz="1800" dirty="0" smtClean="0"/>
              <a:t>http</a:t>
            </a:r>
            <a:r>
              <a:rPr lang="en-US" sz="1800" dirty="0"/>
              <a:t>://</a:t>
            </a:r>
            <a:r>
              <a:rPr lang="en-US" sz="1800" dirty="0" err="1"/>
              <a:t>www.youtube.com</a:t>
            </a:r>
            <a:r>
              <a:rPr lang="en-US" sz="1800" dirty="0"/>
              <a:t>/</a:t>
            </a:r>
            <a:r>
              <a:rPr lang="en-US" sz="1800" dirty="0" err="1"/>
              <a:t>watch?v</a:t>
            </a:r>
            <a:r>
              <a:rPr lang="en-US" sz="1800" dirty="0"/>
              <a:t>=</a:t>
            </a:r>
            <a:r>
              <a:rPr lang="en-US" sz="1800" dirty="0" smtClean="0"/>
              <a:t>kp1bZEUgqVI</a:t>
            </a:r>
            <a:endParaRPr lang="en-US" sz="1800" dirty="0"/>
          </a:p>
        </p:txBody>
      </p:sp>
      <p:sp>
        <p:nvSpPr>
          <p:cNvPr id="3" name="Content Placeholder 2"/>
          <p:cNvSpPr>
            <a:spLocks noGrp="1"/>
          </p:cNvSpPr>
          <p:nvPr>
            <p:ph idx="1"/>
          </p:nvPr>
        </p:nvSpPr>
        <p:spPr>
          <a:xfrm>
            <a:off x="457200" y="2426374"/>
            <a:ext cx="8229600" cy="2438866"/>
          </a:xfrm>
        </p:spPr>
        <p:txBody>
          <a:bodyPr>
            <a:normAutofit fontScale="92500" lnSpcReduction="10000"/>
          </a:bodyPr>
          <a:lstStyle/>
          <a:p>
            <a:r>
              <a:rPr lang="en-US" dirty="0" smtClean="0"/>
              <a:t>How many metaphors can you find in the following video clip? </a:t>
            </a:r>
          </a:p>
          <a:p>
            <a:pPr lvl="1"/>
            <a:r>
              <a:rPr lang="en-US" dirty="0" smtClean="0"/>
              <a:t>Jot them down/ make a note.</a:t>
            </a:r>
          </a:p>
          <a:p>
            <a:r>
              <a:rPr lang="en-US" dirty="0" smtClean="0"/>
              <a:t> Be aware of visuals as well as the words he’s saying.</a:t>
            </a:r>
            <a:endParaRPr lang="en-US" dirty="0"/>
          </a:p>
        </p:txBody>
      </p:sp>
    </p:spTree>
    <p:extLst>
      <p:ext uri="{BB962C8B-B14F-4D97-AF65-F5344CB8AC3E}">
        <p14:creationId xmlns:p14="http://schemas.microsoft.com/office/powerpoint/2010/main" val="2739840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7857"/>
            <a:ext cx="8229600" cy="1423606"/>
          </a:xfrm>
        </p:spPr>
        <p:txBody>
          <a:bodyPr>
            <a:normAutofit fontScale="90000"/>
          </a:bodyPr>
          <a:lstStyle/>
          <a:p>
            <a:r>
              <a:rPr lang="en-US" dirty="0" smtClean="0"/>
              <a:t>Metaphor Making:</a:t>
            </a:r>
            <a:br>
              <a:rPr lang="en-US" dirty="0" smtClean="0"/>
            </a:br>
            <a:r>
              <a:rPr lang="en-US" dirty="0" smtClean="0"/>
              <a:t>Epigenetics</a:t>
            </a:r>
            <a:endParaRPr lang="en-US" dirty="0"/>
          </a:p>
        </p:txBody>
      </p:sp>
    </p:spTree>
    <p:extLst>
      <p:ext uri="{BB962C8B-B14F-4D97-AF65-F5344CB8AC3E}">
        <p14:creationId xmlns:p14="http://schemas.microsoft.com/office/powerpoint/2010/main" val="1622405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1177"/>
            <a:ext cx="8229600" cy="1143000"/>
          </a:xfrm>
        </p:spPr>
        <p:txBody>
          <a:bodyPr/>
          <a:lstStyle/>
          <a:p>
            <a:r>
              <a:rPr lang="en-US" dirty="0" smtClean="0"/>
              <a:t>Why so many metaphors?</a:t>
            </a:r>
            <a:endParaRPr lang="en-US" dirty="0"/>
          </a:p>
        </p:txBody>
      </p:sp>
    </p:spTree>
    <p:extLst>
      <p:ext uri="{BB962C8B-B14F-4D97-AF65-F5344CB8AC3E}">
        <p14:creationId xmlns:p14="http://schemas.microsoft.com/office/powerpoint/2010/main" val="418955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98895"/>
            <a:ext cx="6400800" cy="1591147"/>
          </a:xfrm>
        </p:spPr>
        <p:txBody>
          <a:bodyPr>
            <a:normAutofit/>
          </a:bodyPr>
          <a:lstStyle/>
          <a:p>
            <a:r>
              <a:rPr lang="en-US" b="1" dirty="0">
                <a:solidFill>
                  <a:schemeClr val="tx1"/>
                </a:solidFill>
              </a:rPr>
              <a:t>F</a:t>
            </a:r>
            <a:r>
              <a:rPr lang="en-US" b="1" i="0" dirty="0" smtClean="0">
                <a:solidFill>
                  <a:schemeClr val="tx1"/>
                </a:solidFill>
              </a:rPr>
              <a:t>rom the Heart:</a:t>
            </a:r>
          </a:p>
          <a:p>
            <a:r>
              <a:rPr lang="en-US" sz="2000" b="1" dirty="0" smtClean="0">
                <a:solidFill>
                  <a:schemeClr val="tx1"/>
                </a:solidFill>
              </a:rPr>
              <a:t>Cardiovascular disease &amp; metaphor</a:t>
            </a:r>
            <a:endParaRPr lang="en-US" sz="2000" b="1" i="0" dirty="0" smtClean="0">
              <a:solidFill>
                <a:schemeClr val="tx1"/>
              </a:solidFill>
            </a:endParaRPr>
          </a:p>
        </p:txBody>
      </p:sp>
      <p:pic>
        <p:nvPicPr>
          <p:cNvPr id="6" name="Picture 5" descr="c.-Wax-Bodies-165.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29327" y="1283624"/>
            <a:ext cx="3888713" cy="4962395"/>
          </a:xfrm>
          <a:prstGeom prst="rect">
            <a:avLst/>
          </a:prstGeom>
        </p:spPr>
      </p:pic>
      <p:sp>
        <p:nvSpPr>
          <p:cNvPr id="7" name="TextBox 6"/>
          <p:cNvSpPr txBox="1"/>
          <p:nvPr/>
        </p:nvSpPr>
        <p:spPr>
          <a:xfrm>
            <a:off x="3259021" y="6488668"/>
            <a:ext cx="2907108" cy="369332"/>
          </a:xfrm>
          <a:prstGeom prst="rect">
            <a:avLst/>
          </a:prstGeom>
          <a:noFill/>
        </p:spPr>
        <p:txBody>
          <a:bodyPr wrap="square" rtlCol="0">
            <a:spAutoFit/>
          </a:bodyPr>
          <a:lstStyle/>
          <a:p>
            <a:r>
              <a:rPr lang="en-US" dirty="0" smtClean="0">
                <a:hlinkClick r:id="rId3"/>
              </a:rPr>
              <a:t>www.tanyamarcuse.com</a:t>
            </a:r>
            <a:r>
              <a:rPr lang="en-US" dirty="0" smtClean="0"/>
              <a:t> </a:t>
            </a:r>
            <a:endParaRPr lang="en-US" dirty="0"/>
          </a:p>
        </p:txBody>
      </p:sp>
    </p:spTree>
    <p:extLst>
      <p:ext uri="{BB962C8B-B14F-4D97-AF65-F5344CB8AC3E}">
        <p14:creationId xmlns:p14="http://schemas.microsoft.com/office/powerpoint/2010/main" val="1894799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1959"/>
            <a:ext cx="8229600" cy="1143000"/>
          </a:xfrm>
        </p:spPr>
        <p:txBody>
          <a:bodyPr/>
          <a:lstStyle/>
          <a:p>
            <a:r>
              <a:rPr lang="en-US" dirty="0" smtClean="0"/>
              <a:t>The Human Genre Project</a:t>
            </a:r>
            <a:endParaRPr lang="en-US" dirty="0"/>
          </a:p>
        </p:txBody>
      </p:sp>
    </p:spTree>
    <p:extLst>
      <p:ext uri="{BB962C8B-B14F-4D97-AF65-F5344CB8AC3E}">
        <p14:creationId xmlns:p14="http://schemas.microsoft.com/office/powerpoint/2010/main" val="312920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1140"/>
            <a:ext cx="8229600" cy="1143000"/>
          </a:xfrm>
        </p:spPr>
        <p:txBody>
          <a:bodyPr>
            <a:normAutofit/>
          </a:bodyPr>
          <a:lstStyle/>
          <a:p>
            <a:r>
              <a:rPr lang="en-US" sz="2000" dirty="0" err="1" smtClean="0"/>
              <a:t>www.humangenreproject.com</a:t>
            </a:r>
            <a:r>
              <a:rPr lang="en-US" sz="2000" dirty="0" smtClean="0"/>
              <a:t/>
            </a:r>
            <a:br>
              <a:rPr lang="en-US" sz="2000" dirty="0" smtClean="0"/>
            </a:br>
            <a:r>
              <a:rPr lang="en-US" sz="2000" dirty="0" smtClean="0"/>
              <a:t>chromosome 11</a:t>
            </a:r>
            <a:endParaRPr lang="en-US" sz="2000" dirty="0"/>
          </a:p>
        </p:txBody>
      </p:sp>
      <p:sp>
        <p:nvSpPr>
          <p:cNvPr id="4" name="TextBox 3"/>
          <p:cNvSpPr txBox="1"/>
          <p:nvPr/>
        </p:nvSpPr>
        <p:spPr>
          <a:xfrm>
            <a:off x="979237" y="1805339"/>
            <a:ext cx="7508656" cy="3970318"/>
          </a:xfrm>
          <a:prstGeom prst="rect">
            <a:avLst/>
          </a:prstGeom>
          <a:noFill/>
        </p:spPr>
        <p:txBody>
          <a:bodyPr wrap="square" rtlCol="0">
            <a:spAutoFit/>
          </a:bodyPr>
          <a:lstStyle/>
          <a:p>
            <a:r>
              <a:rPr lang="en-US" b="1" dirty="0" smtClean="0"/>
              <a:t>Jargon</a:t>
            </a:r>
          </a:p>
          <a:p>
            <a:endParaRPr lang="en-US" b="1" dirty="0"/>
          </a:p>
          <a:p>
            <a:r>
              <a:rPr lang="en-US" dirty="0"/>
              <a:t>My father’s angina, we learned, was a serious myocardial infarction  caused by coronary thrombosis, possibly due to atherosclerosis  but more likely unlucky genetic inheritance, potentially preceded  by acute depression brought on by Seasonal Affective Disorder,  migration north from the Caribbean to cold New England,  Vitamin D deficiency, low melatonin levels,  low serotonin neurotransmitters;  potential feelings of inadequacy,  low self-esteem, all leading to  ventricular fibrillation,  heart attack,  death.</a:t>
            </a:r>
          </a:p>
        </p:txBody>
      </p:sp>
    </p:spTree>
    <p:extLst>
      <p:ext uri="{BB962C8B-B14F-4D97-AF65-F5344CB8AC3E}">
        <p14:creationId xmlns:p14="http://schemas.microsoft.com/office/powerpoint/2010/main" val="2223239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66124" y="2432620"/>
            <a:ext cx="3167217" cy="1830733"/>
          </a:xfrm>
        </p:spPr>
        <p:txBody>
          <a:bodyPr>
            <a:normAutofit fontScale="90000"/>
          </a:bodyPr>
          <a:lstStyle/>
          <a:p>
            <a:pPr algn="l"/>
            <a:r>
              <a:rPr lang="en-GB" sz="2000" b="1" dirty="0"/>
              <a:t>Renovation</a:t>
            </a:r>
            <a:r>
              <a:rPr lang="en-GB" sz="2000" dirty="0"/>
              <a:t/>
            </a:r>
            <a:br>
              <a:rPr lang="en-GB" sz="2000" dirty="0"/>
            </a:br>
            <a:r>
              <a:rPr lang="en-GB" sz="2000" dirty="0"/>
              <a:t> </a:t>
            </a:r>
            <a:br>
              <a:rPr lang="en-GB" sz="2000" dirty="0"/>
            </a:br>
            <a:r>
              <a:rPr lang="en-GB" sz="2000" dirty="0"/>
              <a:t>later, mom </a:t>
            </a:r>
            <a:br>
              <a:rPr lang="en-GB" sz="2000" dirty="0"/>
            </a:br>
            <a:r>
              <a:rPr lang="en-GB" sz="2000" dirty="0"/>
              <a:t>obliterated the wall</a:t>
            </a:r>
            <a:br>
              <a:rPr lang="en-GB" sz="2000" dirty="0"/>
            </a:br>
            <a:r>
              <a:rPr lang="en-GB" sz="2000" dirty="0"/>
              <a:t>where he fell.</a:t>
            </a:r>
            <a:br>
              <a:rPr lang="en-GB" sz="2000" dirty="0"/>
            </a:br>
            <a:r>
              <a:rPr lang="en-GB" sz="2000" b="1" dirty="0"/>
              <a:t/>
            </a:r>
            <a:br>
              <a:rPr lang="en-GB" sz="2000" b="1" dirty="0"/>
            </a:br>
            <a:r>
              <a:rPr lang="en-GB" sz="2000" b="1" dirty="0"/>
              <a:t> </a:t>
            </a:r>
            <a:r>
              <a:rPr lang="en-GB" sz="2000" dirty="0"/>
              <a:t/>
            </a:r>
            <a:br>
              <a:rPr lang="en-GB" sz="2000" dirty="0"/>
            </a:br>
            <a:endParaRPr lang="en-US" sz="2000" dirty="0"/>
          </a:p>
        </p:txBody>
      </p:sp>
    </p:spTree>
    <p:extLst>
      <p:ext uri="{BB962C8B-B14F-4D97-AF65-F5344CB8AC3E}">
        <p14:creationId xmlns:p14="http://schemas.microsoft.com/office/powerpoint/2010/main" val="4193801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38252" y="1334333"/>
            <a:ext cx="7175965" cy="3693319"/>
          </a:xfrm>
          <a:prstGeom prst="rect">
            <a:avLst/>
          </a:prstGeom>
        </p:spPr>
        <p:txBody>
          <a:bodyPr wrap="square">
            <a:spAutoFit/>
          </a:bodyPr>
          <a:lstStyle/>
          <a:p>
            <a:r>
              <a:rPr lang="en-US" b="1" dirty="0"/>
              <a:t>The Dream</a:t>
            </a:r>
            <a:endParaRPr lang="en-GB" dirty="0"/>
          </a:p>
          <a:p>
            <a:r>
              <a:rPr lang="en-US" b="1" dirty="0"/>
              <a:t> </a:t>
            </a:r>
            <a:endParaRPr lang="en-GB" dirty="0"/>
          </a:p>
          <a:p>
            <a:r>
              <a:rPr lang="en-US" dirty="0"/>
              <a:t>My friend who has lately died of cancer and I </a:t>
            </a:r>
            <a:endParaRPr lang="en-GB" dirty="0"/>
          </a:p>
          <a:p>
            <a:r>
              <a:rPr lang="en-US" dirty="0"/>
              <a:t>Fly above a blackened and turbulent ocean</a:t>
            </a:r>
            <a:endParaRPr lang="en-GB" dirty="0"/>
          </a:p>
          <a:p>
            <a:r>
              <a:rPr lang="en-US" dirty="0"/>
              <a:t>And there is some necessity of leaping from the belly of the plane</a:t>
            </a:r>
            <a:endParaRPr lang="en-GB" dirty="0"/>
          </a:p>
          <a:p>
            <a:r>
              <a:rPr lang="en-US" dirty="0"/>
              <a:t>There is screaming wind; lashing whitecaps beneath</a:t>
            </a:r>
            <a:endParaRPr lang="en-GB" dirty="0"/>
          </a:p>
          <a:p>
            <a:r>
              <a:rPr lang="en-US" dirty="0"/>
              <a:t>Someone is urging ‘jump, jump’</a:t>
            </a:r>
            <a:endParaRPr lang="en-GB" dirty="0"/>
          </a:p>
          <a:p>
            <a:r>
              <a:rPr lang="en-US" dirty="0"/>
              <a:t>I feel a primal fear, hear the words of my father (also dead)</a:t>
            </a:r>
            <a:endParaRPr lang="en-GB" dirty="0"/>
          </a:p>
          <a:p>
            <a:r>
              <a:rPr lang="en-US" dirty="0"/>
              <a:t>‘I see no point in jumping from a perfectly good airplane’</a:t>
            </a:r>
            <a:endParaRPr lang="en-GB" dirty="0"/>
          </a:p>
          <a:p>
            <a:r>
              <a:rPr lang="en-US" dirty="0"/>
              <a:t>And I cannot let go</a:t>
            </a:r>
            <a:endParaRPr lang="en-GB" dirty="0"/>
          </a:p>
          <a:p>
            <a:r>
              <a:rPr lang="en-US" dirty="0"/>
              <a:t>But my friend is already gone.</a:t>
            </a:r>
            <a:endParaRPr lang="en-GB" dirty="0"/>
          </a:p>
          <a:p>
            <a:r>
              <a:rPr lang="en-GB" b="1" dirty="0"/>
              <a:t/>
            </a:r>
            <a:br>
              <a:rPr lang="en-GB" b="1" dirty="0"/>
            </a:br>
            <a:r>
              <a:rPr lang="en-GB" b="1" dirty="0"/>
              <a:t> </a:t>
            </a:r>
            <a:endParaRPr lang="en-GB" dirty="0"/>
          </a:p>
        </p:txBody>
      </p:sp>
    </p:spTree>
    <p:extLst>
      <p:ext uri="{BB962C8B-B14F-4D97-AF65-F5344CB8AC3E}">
        <p14:creationId xmlns:p14="http://schemas.microsoft.com/office/powerpoint/2010/main" val="1688313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00" dirty="0" err="1" smtClean="0"/>
              <a:t>www.richardtyronejones.com</a:t>
            </a:r>
            <a:r>
              <a:rPr lang="en-US" sz="1800" dirty="0"/>
              <a:t/>
            </a:r>
            <a:br>
              <a:rPr lang="en-US" sz="1800" dirty="0"/>
            </a:br>
            <a:r>
              <a:rPr lang="en-US" sz="1800" dirty="0" smtClean="0"/>
              <a:t/>
            </a:r>
            <a:br>
              <a:rPr lang="en-US" sz="1800" dirty="0" smtClean="0"/>
            </a:br>
            <a:r>
              <a:rPr lang="en-US" sz="1800" dirty="0" smtClean="0"/>
              <a:t>http</a:t>
            </a:r>
            <a:r>
              <a:rPr lang="en-US" sz="1800" dirty="0"/>
              <a:t>://</a:t>
            </a:r>
            <a:r>
              <a:rPr lang="en-US" sz="1800" dirty="0" err="1"/>
              <a:t>www.youtube.com</a:t>
            </a:r>
            <a:r>
              <a:rPr lang="en-US" sz="1800" dirty="0"/>
              <a:t>/</a:t>
            </a:r>
            <a:r>
              <a:rPr lang="en-US" sz="1800" dirty="0" err="1"/>
              <a:t>watch?v</a:t>
            </a:r>
            <a:r>
              <a:rPr lang="en-US" sz="1800" dirty="0"/>
              <a:t>=1T042EMs_Og&amp;feature=</a:t>
            </a:r>
            <a:r>
              <a:rPr lang="en-US" sz="1800" dirty="0" err="1"/>
              <a:t>player_embedded</a:t>
            </a:r>
            <a:endParaRPr lang="en-US" sz="1800" dirty="0"/>
          </a:p>
        </p:txBody>
      </p:sp>
      <p:pic>
        <p:nvPicPr>
          <p:cNvPr id="4" name="Picture 3" descr="richard-tyrone-jones-s-big-heart_2409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1127" y="1790699"/>
            <a:ext cx="4206703" cy="4206703"/>
          </a:xfrm>
          <a:prstGeom prst="rect">
            <a:avLst/>
          </a:prstGeom>
        </p:spPr>
      </p:pic>
    </p:spTree>
    <p:extLst>
      <p:ext uri="{BB962C8B-B14F-4D97-AF65-F5344CB8AC3E}">
        <p14:creationId xmlns:p14="http://schemas.microsoft.com/office/powerpoint/2010/main" val="1458744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3331.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177507" y="361727"/>
            <a:ext cx="4539441" cy="6052588"/>
          </a:xfrm>
          <a:prstGeom prst="rect">
            <a:avLst/>
          </a:prstGeom>
        </p:spPr>
      </p:pic>
    </p:spTree>
    <p:extLst>
      <p:ext uri="{BB962C8B-B14F-4D97-AF65-F5344CB8AC3E}">
        <p14:creationId xmlns:p14="http://schemas.microsoft.com/office/powerpoint/2010/main" val="2601727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Digitalis – foxglove – has been prescribed since the seventeenth century, perhaps longer, as a diuretic and to slow pulse rate, and is still the drug of choice [to help correct] atrial fibrillation.</a:t>
            </a:r>
            <a:endParaRPr lang="en-US" sz="2000" dirty="0"/>
          </a:p>
        </p:txBody>
      </p:sp>
      <p:pic>
        <p:nvPicPr>
          <p:cNvPr id="5" name="Picture 4" descr="foxglove-flow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1608077"/>
            <a:ext cx="3810000" cy="5080000"/>
          </a:xfrm>
          <a:prstGeom prst="rect">
            <a:avLst/>
          </a:prstGeom>
        </p:spPr>
      </p:pic>
    </p:spTree>
    <p:extLst>
      <p:ext uri="{BB962C8B-B14F-4D97-AF65-F5344CB8AC3E}">
        <p14:creationId xmlns:p14="http://schemas.microsoft.com/office/powerpoint/2010/main" val="2807491638"/>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11184</TotalTime>
  <Words>238</Words>
  <Application>Microsoft Office PowerPoint</Application>
  <PresentationFormat>On-screen Show (4:3)</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Black</vt:lpstr>
      <vt:lpstr>Do you think your story is: Apocryphal (urban legend)? Direct anecdote (personal experience)? Reportage?</vt:lpstr>
      <vt:lpstr>PowerPoint Presentation</vt:lpstr>
      <vt:lpstr>The Human Genre Project</vt:lpstr>
      <vt:lpstr>www.humangenreproject.com chromosome 11</vt:lpstr>
      <vt:lpstr>Renovation   later, mom  obliterated the wall where he fell.    </vt:lpstr>
      <vt:lpstr>PowerPoint Presentation</vt:lpstr>
      <vt:lpstr>www.richardtyronejones.com  http://www.youtube.com/watch?v=1T042EMs_Og&amp;feature=player_embedded</vt:lpstr>
      <vt:lpstr>PowerPoint Presentation</vt:lpstr>
      <vt:lpstr>Digitalis – foxglove – has been prescribed since the seventeenth century, perhaps longer, as a diuretic and to slow pulse rate, and is still the drug of choice [to help correct] atrial fibrillation.</vt:lpstr>
      <vt:lpstr>PowerPoint Presentation</vt:lpstr>
      <vt:lpstr>Epigenetics http://www.youtube.com/watch?v=kp1bZEUgqVI</vt:lpstr>
      <vt:lpstr>Metaphor Making: Epigenetics</vt:lpstr>
      <vt:lpstr>Why so many metaphors?</vt:lpstr>
    </vt:vector>
  </TitlesOfParts>
  <Company>Whipple Museum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study of medical humanities?</dc:title>
  <dc:creator>Kelley Swain</dc:creator>
  <cp:lastModifiedBy>Shiel, Nuala</cp:lastModifiedBy>
  <cp:revision>71</cp:revision>
  <cp:lastPrinted>2012-11-27T09:25:37Z</cp:lastPrinted>
  <dcterms:created xsi:type="dcterms:W3CDTF">2012-09-20T08:51:01Z</dcterms:created>
  <dcterms:modified xsi:type="dcterms:W3CDTF">2012-11-30T14:46:56Z</dcterms:modified>
</cp:coreProperties>
</file>