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6"/>
  </p:handoutMasterIdLst>
  <p:sldIdLst>
    <p:sldId id="256" r:id="rId2"/>
    <p:sldId id="257" r:id="rId3"/>
    <p:sldId id="258" r:id="rId4"/>
    <p:sldId id="260" r:id="rId5"/>
    <p:sldId id="261" r:id="rId6"/>
    <p:sldId id="263" r:id="rId7"/>
    <p:sldId id="262"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6" autoAdjust="0"/>
    <p:restoredTop sz="94660"/>
  </p:normalViewPr>
  <p:slideViewPr>
    <p:cSldViewPr>
      <p:cViewPr>
        <p:scale>
          <a:sx n="50" d="100"/>
          <a:sy n="50" d="100"/>
        </p:scale>
        <p:origin x="-804" y="-2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0376BB-DC3E-48A0-A4B6-7EB7626B4A86}" type="datetimeFigureOut">
              <a:rPr lang="en-GB" smtClean="0"/>
              <a:pPr/>
              <a:t>29/11/2012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6119F7-E6DF-4006-9C05-6F4F85899410}" type="slidenum">
              <a:rPr lang="en-GB" smtClean="0"/>
              <a:pPr/>
              <a:t>‹#›</a:t>
            </a:fld>
            <a:endParaRPr lang="en-GB"/>
          </a:p>
        </p:txBody>
      </p:sp>
    </p:spTree>
    <p:extLst>
      <p:ext uri="{BB962C8B-B14F-4D97-AF65-F5344CB8AC3E}">
        <p14:creationId xmlns:p14="http://schemas.microsoft.com/office/powerpoint/2010/main" val="10747078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Front_Top_A"/>
          <p:cNvPicPr>
            <a:picLocks noChangeAspect="1" noChangeArrowheads="1"/>
          </p:cNvPicPr>
          <p:nvPr/>
        </p:nvPicPr>
        <p:blipFill>
          <a:blip r:embed="rId2" cstate="print"/>
          <a:srcRect/>
          <a:stretch>
            <a:fillRect/>
          </a:stretch>
        </p:blipFill>
        <p:spPr bwMode="auto">
          <a:xfrm>
            <a:off x="0" y="0"/>
            <a:ext cx="9144000" cy="1863725"/>
          </a:xfrm>
          <a:prstGeom prst="rect">
            <a:avLst/>
          </a:prstGeom>
          <a:noFill/>
          <a:ln w="9525">
            <a:noFill/>
            <a:miter lim="800000"/>
            <a:headEnd/>
            <a:tailEnd/>
          </a:ln>
        </p:spPr>
      </p:pic>
      <p:pic>
        <p:nvPicPr>
          <p:cNvPr id="5" name="Picture 17" descr="IMP_Logo_White"/>
          <p:cNvPicPr>
            <a:picLocks noChangeAspect="1" noChangeArrowheads="1"/>
          </p:cNvPicPr>
          <p:nvPr/>
        </p:nvPicPr>
        <p:blipFill>
          <a:blip r:embed="rId3" cstate="print"/>
          <a:srcRect/>
          <a:stretch>
            <a:fillRect/>
          </a:stretch>
        </p:blipFill>
        <p:spPr bwMode="auto">
          <a:xfrm>
            <a:off x="838200" y="152400"/>
            <a:ext cx="2514600" cy="661988"/>
          </a:xfrm>
          <a:prstGeom prst="rect">
            <a:avLst/>
          </a:prstGeom>
          <a:noFill/>
          <a:ln w="9525">
            <a:noFill/>
            <a:miter lim="800000"/>
            <a:headEnd/>
            <a:tailEnd/>
          </a:ln>
        </p:spPr>
      </p:pic>
      <p:sp>
        <p:nvSpPr>
          <p:cNvPr id="6" name="Rectangle 22"/>
          <p:cNvSpPr>
            <a:spLocks noChangeArrowheads="1"/>
          </p:cNvSpPr>
          <p:nvPr/>
        </p:nvSpPr>
        <p:spPr bwMode="auto">
          <a:xfrm>
            <a:off x="857250" y="3429000"/>
            <a:ext cx="7524750" cy="533400"/>
          </a:xfrm>
          <a:prstGeom prst="rect">
            <a:avLst/>
          </a:prstGeom>
          <a:noFill/>
          <a:ln w="9525">
            <a:noFill/>
            <a:miter lim="800000"/>
            <a:headEnd/>
            <a:tailEnd/>
          </a:ln>
          <a:effectLst/>
        </p:spPr>
        <p:txBody>
          <a:bodyPr lIns="0" tIns="0" rIns="0" bIns="0"/>
          <a:lstStyle/>
          <a:p>
            <a:pPr>
              <a:defRPr/>
            </a:pPr>
            <a:endParaRPr lang="en-US" sz="3900" i="0">
              <a:solidFill>
                <a:srgbClr val="C51538"/>
              </a:solidFill>
              <a:latin typeface="Impact" pitchFamily="34" charset="0"/>
            </a:endParaRPr>
          </a:p>
        </p:txBody>
      </p:sp>
      <p:sp>
        <p:nvSpPr>
          <p:cNvPr id="10244" name="Rectangle 4"/>
          <p:cNvSpPr>
            <a:spLocks noGrp="1" noChangeArrowheads="1"/>
          </p:cNvSpPr>
          <p:nvPr>
            <p:ph type="ctrTitle"/>
          </p:nvPr>
        </p:nvSpPr>
        <p:spPr>
          <a:xfrm>
            <a:off x="838200" y="2438400"/>
            <a:ext cx="7543800" cy="533400"/>
          </a:xfrm>
        </p:spPr>
        <p:txBody>
          <a:bodyPr anchor="t"/>
          <a:lstStyle>
            <a:lvl1pPr>
              <a:defRPr sz="3900"/>
            </a:lvl1pPr>
          </a:lstStyle>
          <a:p>
            <a:r>
              <a:rPr lang="en-US" smtClean="0"/>
              <a:t>Click to edit Master title style</a:t>
            </a:r>
            <a:endParaRPr lang="da-DK"/>
          </a:p>
        </p:txBody>
      </p:sp>
      <p:sp>
        <p:nvSpPr>
          <p:cNvPr id="10250" name="Rectangle 10"/>
          <p:cNvSpPr>
            <a:spLocks noGrp="1" noChangeArrowheads="1"/>
          </p:cNvSpPr>
          <p:nvPr>
            <p:ph type="subTitle" sz="quarter" idx="1"/>
          </p:nvPr>
        </p:nvSpPr>
        <p:spPr>
          <a:xfrm>
            <a:off x="838200" y="5562600"/>
            <a:ext cx="7543800" cy="228600"/>
          </a:xfrm>
        </p:spPr>
        <p:txBody>
          <a:bodyPr/>
          <a:lstStyle>
            <a:lvl1pPr>
              <a:defRPr sz="1600"/>
            </a:lvl1pPr>
          </a:lstStyle>
          <a:p>
            <a:r>
              <a:rPr lang="en-US" smtClean="0"/>
              <a:t>Click to edit Master subtitle style</a:t>
            </a:r>
            <a:endParaRPr lang="da-DK"/>
          </a:p>
        </p:txBody>
      </p:sp>
      <p:sp>
        <p:nvSpPr>
          <p:cNvPr id="7" name="Rectangle 9"/>
          <p:cNvSpPr>
            <a:spLocks noGrp="1" noChangeArrowheads="1"/>
          </p:cNvSpPr>
          <p:nvPr>
            <p:ph type="ftr" sz="quarter" idx="10"/>
          </p:nvPr>
        </p:nvSpPr>
        <p:spPr bwMode="auto">
          <a:xfrm>
            <a:off x="838200" y="6553200"/>
            <a:ext cx="7543800" cy="228600"/>
          </a:xfrm>
          <a:prstGeom prst="rect">
            <a:avLst/>
          </a:prstGeom>
          <a:ln>
            <a:miter lim="800000"/>
            <a:headEnd/>
            <a:tailEnd/>
          </a:ln>
        </p:spPr>
        <p:txBody>
          <a:bodyPr vert="horz" wrap="square" lIns="0" tIns="0" rIns="0" bIns="0" numCol="1" anchor="t" anchorCtr="0" compatLnSpc="1">
            <a:prstTxWarp prst="textNoShape">
              <a:avLst/>
            </a:prstTxWarp>
          </a:bodyPr>
          <a:lstStyle>
            <a:lvl1pPr>
              <a:defRPr sz="600" i="0">
                <a:solidFill>
                  <a:srgbClr val="6A6F77"/>
                </a:solidFill>
              </a:defRPr>
            </a:lvl1pPr>
          </a:lstStyle>
          <a:p>
            <a:endParaRPr lang="en-GB"/>
          </a:p>
        </p:txBody>
      </p:sp>
      <p:sp>
        <p:nvSpPr>
          <p:cNvPr id="8" name="Rectangle 11"/>
          <p:cNvSpPr>
            <a:spLocks noGrp="1" noChangeArrowheads="1"/>
          </p:cNvSpPr>
          <p:nvPr>
            <p:ph type="sldNum" sz="quarter" idx="11"/>
          </p:nvPr>
        </p:nvSpPr>
        <p:spPr bwMode="auto">
          <a:xfrm>
            <a:off x="8610600" y="6648450"/>
            <a:ext cx="419100" cy="152400"/>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600" i="0">
                <a:solidFill>
                  <a:schemeClr val="tx1"/>
                </a:solidFill>
              </a:defRPr>
            </a:lvl1pPr>
          </a:lstStyle>
          <a:p>
            <a:fld id="{D4547653-D4E7-4C50-A1D9-70537ACA3B8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lvl1pPr>
              <a:buFont typeface="Arial" pitchFamily="34" charse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4686300" y="1943100"/>
            <a:ext cx="3695700" cy="4457700"/>
          </a:xfrm>
        </p:spPr>
        <p:txBody>
          <a:bodyPr/>
          <a:lstStyle/>
          <a:p>
            <a:pPr lvl="0"/>
            <a:r>
              <a:rPr lang="en-US" noProof="0" smtClean="0"/>
              <a:t>Click icon to add chart</a:t>
            </a:r>
            <a:endParaRPr lang="en-GB"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174625" indent="-174625">
              <a:buFont typeface="Arial" pitchFamily="34" charset="0"/>
              <a:buNone/>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39" descr="Second_Top"/>
          <p:cNvPicPr>
            <a:picLocks noChangeAspect="1" noChangeArrowheads="1"/>
          </p:cNvPicPr>
          <p:nvPr/>
        </p:nvPicPr>
        <p:blipFill>
          <a:blip r:embed="rId14" cstate="print"/>
          <a:srcRect/>
          <a:stretch>
            <a:fillRect/>
          </a:stretch>
        </p:blipFill>
        <p:spPr bwMode="auto">
          <a:xfrm>
            <a:off x="0" y="0"/>
            <a:ext cx="9144000" cy="1479550"/>
          </a:xfrm>
          <a:prstGeom prst="rect">
            <a:avLst/>
          </a:prstGeom>
          <a:noFill/>
          <a:ln w="9525">
            <a:noFill/>
            <a:miter lim="800000"/>
            <a:headEnd/>
            <a:tailEnd/>
          </a:ln>
        </p:spPr>
      </p:pic>
      <p:sp>
        <p:nvSpPr>
          <p:cNvPr id="2051" name="Rectangle 25"/>
          <p:cNvSpPr>
            <a:spLocks noGrp="1" noChangeArrowheads="1"/>
          </p:cNvSpPr>
          <p:nvPr>
            <p:ph type="title"/>
          </p:nvPr>
        </p:nvSpPr>
        <p:spPr bwMode="auto">
          <a:xfrm>
            <a:off x="838200" y="609600"/>
            <a:ext cx="7543800" cy="6381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da-DK" smtClean="0"/>
          </a:p>
        </p:txBody>
      </p:sp>
      <p:sp>
        <p:nvSpPr>
          <p:cNvPr id="2052" name="Rectangle 26"/>
          <p:cNvSpPr>
            <a:spLocks noGrp="1" noChangeArrowheads="1"/>
          </p:cNvSpPr>
          <p:nvPr>
            <p:ph type="body" idx="1"/>
          </p:nvPr>
        </p:nvSpPr>
        <p:spPr bwMode="auto">
          <a:xfrm>
            <a:off x="838200" y="1943100"/>
            <a:ext cx="7543800" cy="4457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smtClean="0"/>
          </a:p>
        </p:txBody>
      </p:sp>
      <p:pic>
        <p:nvPicPr>
          <p:cNvPr id="2053" name="Picture 40" descr="IMP_Logo_2Colour"/>
          <p:cNvPicPr>
            <a:picLocks noChangeAspect="1" noChangeArrowheads="1"/>
          </p:cNvPicPr>
          <p:nvPr/>
        </p:nvPicPr>
        <p:blipFill>
          <a:blip r:embed="rId15" cstate="print"/>
          <a:srcRect/>
          <a:stretch>
            <a:fillRect/>
          </a:stretch>
        </p:blipFill>
        <p:spPr bwMode="auto">
          <a:xfrm>
            <a:off x="838200" y="120650"/>
            <a:ext cx="1524000" cy="400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2600">
          <a:solidFill>
            <a:srgbClr val="C51538"/>
          </a:solidFill>
          <a:latin typeface="Impact" pitchFamily="34" charset="0"/>
          <a:ea typeface="+mj-ea"/>
          <a:cs typeface="+mj-cs"/>
        </a:defRPr>
      </a:lvl1pPr>
      <a:lvl2pPr algn="l" rtl="0" eaLnBrk="1" fontAlgn="base" hangingPunct="1">
        <a:spcBef>
          <a:spcPct val="0"/>
        </a:spcBef>
        <a:spcAft>
          <a:spcPct val="0"/>
        </a:spcAft>
        <a:defRPr sz="2600">
          <a:solidFill>
            <a:srgbClr val="C51538"/>
          </a:solidFill>
          <a:latin typeface="Impact" pitchFamily="34" charset="0"/>
        </a:defRPr>
      </a:lvl2pPr>
      <a:lvl3pPr algn="l" rtl="0" eaLnBrk="1" fontAlgn="base" hangingPunct="1">
        <a:spcBef>
          <a:spcPct val="0"/>
        </a:spcBef>
        <a:spcAft>
          <a:spcPct val="0"/>
        </a:spcAft>
        <a:defRPr sz="2600">
          <a:solidFill>
            <a:srgbClr val="C51538"/>
          </a:solidFill>
          <a:latin typeface="Impact" pitchFamily="34" charset="0"/>
        </a:defRPr>
      </a:lvl3pPr>
      <a:lvl4pPr algn="l" rtl="0" eaLnBrk="1" fontAlgn="base" hangingPunct="1">
        <a:spcBef>
          <a:spcPct val="0"/>
        </a:spcBef>
        <a:spcAft>
          <a:spcPct val="0"/>
        </a:spcAft>
        <a:defRPr sz="2600">
          <a:solidFill>
            <a:srgbClr val="C51538"/>
          </a:solidFill>
          <a:latin typeface="Impact" pitchFamily="34" charset="0"/>
        </a:defRPr>
      </a:lvl4pPr>
      <a:lvl5pPr algn="l" rtl="0" eaLnBrk="1" fontAlgn="base" hangingPunct="1">
        <a:spcBef>
          <a:spcPct val="0"/>
        </a:spcBef>
        <a:spcAft>
          <a:spcPct val="0"/>
        </a:spcAft>
        <a:defRPr sz="2600">
          <a:solidFill>
            <a:srgbClr val="C51538"/>
          </a:solidFill>
          <a:latin typeface="Impact" pitchFamily="34" charset="0"/>
        </a:defRPr>
      </a:lvl5pPr>
      <a:lvl6pPr marL="457200" algn="l" rtl="0" eaLnBrk="1" fontAlgn="base" hangingPunct="1">
        <a:spcBef>
          <a:spcPct val="0"/>
        </a:spcBef>
        <a:spcAft>
          <a:spcPct val="0"/>
        </a:spcAft>
        <a:defRPr sz="2600">
          <a:solidFill>
            <a:srgbClr val="C51538"/>
          </a:solidFill>
          <a:latin typeface="Impact" pitchFamily="34" charset="0"/>
        </a:defRPr>
      </a:lvl6pPr>
      <a:lvl7pPr marL="914400" algn="l" rtl="0" eaLnBrk="1" fontAlgn="base" hangingPunct="1">
        <a:spcBef>
          <a:spcPct val="0"/>
        </a:spcBef>
        <a:spcAft>
          <a:spcPct val="0"/>
        </a:spcAft>
        <a:defRPr sz="2600">
          <a:solidFill>
            <a:srgbClr val="C51538"/>
          </a:solidFill>
          <a:latin typeface="Impact" pitchFamily="34" charset="0"/>
        </a:defRPr>
      </a:lvl7pPr>
      <a:lvl8pPr marL="1371600" algn="l" rtl="0" eaLnBrk="1" fontAlgn="base" hangingPunct="1">
        <a:spcBef>
          <a:spcPct val="0"/>
        </a:spcBef>
        <a:spcAft>
          <a:spcPct val="0"/>
        </a:spcAft>
        <a:defRPr sz="2600">
          <a:solidFill>
            <a:srgbClr val="C51538"/>
          </a:solidFill>
          <a:latin typeface="Impact" pitchFamily="34" charset="0"/>
        </a:defRPr>
      </a:lvl8pPr>
      <a:lvl9pPr marL="1828800" algn="l" rtl="0" eaLnBrk="1" fontAlgn="base" hangingPunct="1">
        <a:spcBef>
          <a:spcPct val="0"/>
        </a:spcBef>
        <a:spcAft>
          <a:spcPct val="0"/>
        </a:spcAft>
        <a:defRPr sz="2600">
          <a:solidFill>
            <a:srgbClr val="C51538"/>
          </a:solidFill>
          <a:latin typeface="Impact" pitchFamily="34" charset="0"/>
        </a:defRPr>
      </a:lvl9pPr>
    </p:titleStyle>
    <p:bodyStyle>
      <a:lvl1pPr marL="342900" indent="-342900" algn="l" rtl="0" eaLnBrk="1" fontAlgn="base" hangingPunct="1">
        <a:spcBef>
          <a:spcPct val="20000"/>
        </a:spcBef>
        <a:spcAft>
          <a:spcPct val="0"/>
        </a:spcAft>
        <a:defRPr>
          <a:solidFill>
            <a:srgbClr val="4B4F55"/>
          </a:solidFill>
          <a:latin typeface="+mn-lt"/>
          <a:ea typeface="+mn-ea"/>
          <a:cs typeface="+mn-cs"/>
        </a:defRPr>
      </a:lvl1pPr>
      <a:lvl2pPr marL="571500" indent="-190500" algn="l" rtl="0" eaLnBrk="1" fontAlgn="base" hangingPunct="1">
        <a:spcBef>
          <a:spcPct val="20000"/>
        </a:spcBef>
        <a:spcAft>
          <a:spcPct val="0"/>
        </a:spcAft>
        <a:buChar char="•"/>
        <a:defRPr sz="1600">
          <a:solidFill>
            <a:srgbClr val="4B4F55"/>
          </a:solidFill>
          <a:latin typeface="+mn-lt"/>
        </a:defRPr>
      </a:lvl2pPr>
      <a:lvl3pPr marL="952500" indent="-190500" algn="l" rtl="0" eaLnBrk="1" fontAlgn="base" hangingPunct="1">
        <a:spcBef>
          <a:spcPct val="20000"/>
        </a:spcBef>
        <a:spcAft>
          <a:spcPct val="0"/>
        </a:spcAft>
        <a:buChar char="»"/>
        <a:defRPr sz="1600">
          <a:solidFill>
            <a:srgbClr val="4B4F55"/>
          </a:solidFill>
          <a:latin typeface="+mn-lt"/>
        </a:defRPr>
      </a:lvl3pPr>
      <a:lvl4pPr marL="1333500" indent="-190500" algn="l" rtl="0" eaLnBrk="1" fontAlgn="base" hangingPunct="1">
        <a:spcBef>
          <a:spcPct val="20000"/>
        </a:spcBef>
        <a:spcAft>
          <a:spcPct val="0"/>
        </a:spcAft>
        <a:buFont typeface="Wingdings" pitchFamily="2" charset="2"/>
        <a:buChar char="§"/>
        <a:defRPr sz="1400">
          <a:solidFill>
            <a:srgbClr val="4B4F55"/>
          </a:solidFill>
          <a:latin typeface="+mn-lt"/>
        </a:defRPr>
      </a:lvl4pPr>
      <a:lvl5pPr marL="1727200" indent="-203200" algn="l" rtl="0" eaLnBrk="1" fontAlgn="base" hangingPunct="1">
        <a:spcBef>
          <a:spcPct val="20000"/>
        </a:spcBef>
        <a:spcAft>
          <a:spcPct val="0"/>
        </a:spcAft>
        <a:buChar char="°"/>
        <a:defRPr sz="1400">
          <a:solidFill>
            <a:srgbClr val="4B4F55"/>
          </a:solidFill>
          <a:latin typeface="+mn-lt"/>
        </a:defRPr>
      </a:lvl5pPr>
      <a:lvl6pPr marL="2184400" indent="-203200" algn="l" rtl="0" eaLnBrk="1" fontAlgn="base" hangingPunct="1">
        <a:spcBef>
          <a:spcPct val="20000"/>
        </a:spcBef>
        <a:spcAft>
          <a:spcPct val="0"/>
        </a:spcAft>
        <a:buChar char="°"/>
        <a:defRPr sz="1400">
          <a:solidFill>
            <a:srgbClr val="4B4F55"/>
          </a:solidFill>
          <a:latin typeface="+mn-lt"/>
        </a:defRPr>
      </a:lvl6pPr>
      <a:lvl7pPr marL="2641600" indent="-203200" algn="l" rtl="0" eaLnBrk="1" fontAlgn="base" hangingPunct="1">
        <a:spcBef>
          <a:spcPct val="20000"/>
        </a:spcBef>
        <a:spcAft>
          <a:spcPct val="0"/>
        </a:spcAft>
        <a:buChar char="°"/>
        <a:defRPr sz="1400">
          <a:solidFill>
            <a:srgbClr val="4B4F55"/>
          </a:solidFill>
          <a:latin typeface="+mn-lt"/>
        </a:defRPr>
      </a:lvl7pPr>
      <a:lvl8pPr marL="3098800" indent="-203200" algn="l" rtl="0" eaLnBrk="1" fontAlgn="base" hangingPunct="1">
        <a:spcBef>
          <a:spcPct val="20000"/>
        </a:spcBef>
        <a:spcAft>
          <a:spcPct val="0"/>
        </a:spcAft>
        <a:buChar char="°"/>
        <a:defRPr sz="1400">
          <a:solidFill>
            <a:srgbClr val="4B4F55"/>
          </a:solidFill>
          <a:latin typeface="+mn-lt"/>
        </a:defRPr>
      </a:lvl8pPr>
      <a:lvl9pPr marL="3556000" indent="-203200" algn="l" rtl="0" eaLnBrk="1" fontAlgn="base" hangingPunct="1">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132856"/>
            <a:ext cx="8136904" cy="1584176"/>
          </a:xfrm>
        </p:spPr>
        <p:txBody>
          <a:bodyPr/>
          <a:lstStyle/>
          <a:p>
            <a:r>
              <a:rPr lang="en-GB" sz="4400" dirty="0" smtClean="0">
                <a:latin typeface="+mn-lt"/>
              </a:rPr>
              <a:t>Global inequalities: </a:t>
            </a:r>
            <a:br>
              <a:rPr lang="en-GB" sz="4400" dirty="0" smtClean="0">
                <a:latin typeface="+mn-lt"/>
              </a:rPr>
            </a:br>
            <a:r>
              <a:rPr lang="en-GB" sz="4400" dirty="0" smtClean="0">
                <a:latin typeface="+mn-lt"/>
              </a:rPr>
              <a:t>is epigenetics the strongest link?</a:t>
            </a:r>
            <a:endParaRPr lang="en-GB" sz="4400" dirty="0">
              <a:latin typeface="+mn-lt"/>
            </a:endParaRPr>
          </a:p>
        </p:txBody>
      </p:sp>
      <p:sp>
        <p:nvSpPr>
          <p:cNvPr id="3" name="Subtitle 2"/>
          <p:cNvSpPr>
            <a:spLocks noGrp="1"/>
          </p:cNvSpPr>
          <p:nvPr>
            <p:ph type="subTitle" sz="quarter" idx="1"/>
          </p:nvPr>
        </p:nvSpPr>
        <p:spPr>
          <a:xfrm>
            <a:off x="899592" y="4653136"/>
            <a:ext cx="7543800" cy="792088"/>
          </a:xfrm>
        </p:spPr>
        <p:txBody>
          <a:bodyPr/>
          <a:lstStyle/>
          <a:p>
            <a:r>
              <a:rPr lang="en-GB" sz="2000" dirty="0" smtClean="0"/>
              <a:t>BSc Global Health: Discussion</a:t>
            </a:r>
          </a:p>
          <a:p>
            <a:r>
              <a:rPr lang="en-GB" sz="2000" dirty="0" smtClean="0"/>
              <a:t>Monday </a:t>
            </a:r>
            <a:r>
              <a:rPr lang="en-GB" sz="2000" dirty="0" smtClean="0"/>
              <a:t>26 </a:t>
            </a:r>
            <a:r>
              <a:rPr lang="en-GB" sz="2000" dirty="0" smtClean="0"/>
              <a:t>November</a:t>
            </a:r>
            <a:endParaRPr lang="en-GB"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Dutch Famine: 1944-45</a:t>
            </a:r>
            <a:endParaRPr lang="en-GB" dirty="0"/>
          </a:p>
        </p:txBody>
      </p:sp>
      <p:sp>
        <p:nvSpPr>
          <p:cNvPr id="3" name="Content Placeholder 2"/>
          <p:cNvSpPr>
            <a:spLocks noGrp="1"/>
          </p:cNvSpPr>
          <p:nvPr>
            <p:ph idx="1"/>
          </p:nvPr>
        </p:nvSpPr>
        <p:spPr>
          <a:xfrm>
            <a:off x="179512" y="1556792"/>
            <a:ext cx="6912768" cy="4601716"/>
          </a:xfrm>
        </p:spPr>
        <p:txBody>
          <a:bodyPr/>
          <a:lstStyle/>
          <a:p>
            <a:pPr>
              <a:buFont typeface="Arial" pitchFamily="34" charset="0"/>
              <a:buChar char="•"/>
            </a:pPr>
            <a:r>
              <a:rPr lang="en-GB" sz="1600" b="1" dirty="0" smtClean="0"/>
              <a:t>September – November 1944: </a:t>
            </a:r>
            <a:r>
              <a:rPr lang="en-GB" sz="1600" dirty="0" smtClean="0"/>
              <a:t> German administration placed   embargo on all food transports to the western Netherlands. </a:t>
            </a:r>
          </a:p>
          <a:p>
            <a:pPr>
              <a:buFont typeface="Arial" pitchFamily="34" charset="0"/>
              <a:buChar char="•"/>
            </a:pPr>
            <a:endParaRPr lang="en-GB" sz="1600" dirty="0" smtClean="0"/>
          </a:p>
          <a:p>
            <a:pPr>
              <a:buFont typeface="Arial" pitchFamily="34" charset="0"/>
              <a:buChar char="•"/>
            </a:pPr>
            <a:r>
              <a:rPr lang="en-GB" sz="1600" dirty="0" smtClean="0"/>
              <a:t>Unusually harsh and early winter froze canals</a:t>
            </a:r>
          </a:p>
          <a:p>
            <a:pPr>
              <a:buFont typeface="Arial" pitchFamily="34" charset="0"/>
              <a:buChar char="•"/>
            </a:pPr>
            <a:endParaRPr lang="en-GB" sz="1600" dirty="0" smtClean="0"/>
          </a:p>
          <a:p>
            <a:pPr>
              <a:buFont typeface="Arial" pitchFamily="34" charset="0"/>
              <a:buChar char="•"/>
            </a:pPr>
            <a:r>
              <a:rPr lang="en-GB" sz="1600" dirty="0" smtClean="0"/>
              <a:t>Much agricultural land became battlefields and was destroyed</a:t>
            </a:r>
          </a:p>
          <a:p>
            <a:pPr>
              <a:buFont typeface="Arial" pitchFamily="34" charset="0"/>
              <a:buChar char="•"/>
            </a:pPr>
            <a:endParaRPr lang="en-GB" sz="1600" dirty="0" smtClean="0"/>
          </a:p>
          <a:p>
            <a:pPr>
              <a:buFont typeface="Arial" pitchFamily="34" charset="0"/>
              <a:buChar char="•"/>
            </a:pPr>
            <a:r>
              <a:rPr lang="en-GB" sz="1600" dirty="0" smtClean="0"/>
              <a:t>People of the Western Netherlands subsisted on &lt;1000 calories/day</a:t>
            </a:r>
          </a:p>
          <a:p>
            <a:pPr>
              <a:buFont typeface="Arial" pitchFamily="34" charset="0"/>
              <a:buChar char="•"/>
            </a:pPr>
            <a:endParaRPr lang="en-GB" sz="1600" dirty="0" smtClean="0"/>
          </a:p>
          <a:p>
            <a:pPr>
              <a:buFont typeface="Arial" pitchFamily="34" charset="0"/>
              <a:buChar char="•"/>
            </a:pPr>
            <a:r>
              <a:rPr lang="en-GB" sz="1600" dirty="0" smtClean="0"/>
              <a:t>Typical daily rations consisted of potatoes, bread, and sugar beets. </a:t>
            </a:r>
          </a:p>
          <a:p>
            <a:pPr>
              <a:buFont typeface="Arial" pitchFamily="34" charset="0"/>
              <a:buChar char="•"/>
            </a:pPr>
            <a:endParaRPr lang="en-GB" sz="1600" dirty="0" smtClean="0"/>
          </a:p>
          <a:p>
            <a:pPr>
              <a:buFont typeface="Arial" pitchFamily="34" charset="0"/>
              <a:buChar char="•"/>
            </a:pPr>
            <a:r>
              <a:rPr lang="en-GB" sz="1600" dirty="0" smtClean="0"/>
              <a:t>More than 4.5 million people affected</a:t>
            </a:r>
          </a:p>
          <a:p>
            <a:pPr>
              <a:buFont typeface="Arial" pitchFamily="34" charset="0"/>
              <a:buChar char="•"/>
            </a:pPr>
            <a:endParaRPr lang="en-GB" sz="1600" dirty="0" smtClean="0"/>
          </a:p>
          <a:p>
            <a:pPr>
              <a:buFont typeface="Arial" pitchFamily="34" charset="0"/>
              <a:buChar char="•"/>
            </a:pPr>
            <a:r>
              <a:rPr lang="en-GB" sz="1600" dirty="0" smtClean="0"/>
              <a:t>Deaths of 18,000 Dutch people were attributed to malnutrition as the primary cause and in many more as a contributing factor.</a:t>
            </a:r>
          </a:p>
          <a:p>
            <a:pPr>
              <a:buFont typeface="Arial" pitchFamily="34" charset="0"/>
              <a:buChar char="•"/>
            </a:pPr>
            <a:endParaRPr lang="en-GB" sz="1600" dirty="0" smtClean="0"/>
          </a:p>
          <a:p>
            <a:pPr>
              <a:buFont typeface="Arial" pitchFamily="34" charset="0"/>
              <a:buChar char="•"/>
            </a:pPr>
            <a:r>
              <a:rPr lang="en-GB" sz="1600" b="1" dirty="0" smtClean="0"/>
              <a:t>May 1945: </a:t>
            </a:r>
            <a:r>
              <a:rPr lang="en-GB" sz="1600" dirty="0" smtClean="0"/>
              <a:t>famine ended with the liberation of the country by the      Allies. But the famine’s legacy lived on. </a:t>
            </a:r>
          </a:p>
          <a:p>
            <a:r>
              <a:rPr lang="en-GB" sz="1400" dirty="0" smtClean="0"/>
              <a:t>. </a:t>
            </a:r>
          </a:p>
          <a:p>
            <a:endParaRPr lang="en-GB" dirty="0" smtClean="0"/>
          </a:p>
          <a:p>
            <a:endParaRPr lang="en-GB" dirty="0" smtClean="0"/>
          </a:p>
          <a:p>
            <a:endParaRPr lang="en-GB" dirty="0"/>
          </a:p>
        </p:txBody>
      </p:sp>
      <p:pic>
        <p:nvPicPr>
          <p:cNvPr id="1026" name="Picture 2" descr="http://www.whsc.emory.edu/_pubs/ph/spring03/kitchen.gif"/>
          <p:cNvPicPr>
            <a:picLocks noChangeAspect="1" noChangeArrowheads="1"/>
          </p:cNvPicPr>
          <p:nvPr/>
        </p:nvPicPr>
        <p:blipFill>
          <a:blip r:embed="rId2" cstate="print"/>
          <a:srcRect/>
          <a:stretch>
            <a:fillRect/>
          </a:stretch>
        </p:blipFill>
        <p:spPr bwMode="auto">
          <a:xfrm>
            <a:off x="6660232" y="332656"/>
            <a:ext cx="2165226" cy="2486026"/>
          </a:xfrm>
          <a:prstGeom prst="rect">
            <a:avLst/>
          </a:prstGeom>
          <a:noFill/>
        </p:spPr>
      </p:pic>
      <p:pic>
        <p:nvPicPr>
          <p:cNvPr id="1028" name="Picture 4" descr="http://bodosandberg.webs.com/Honger%20in%20Holland.jpg"/>
          <p:cNvPicPr>
            <a:picLocks noChangeAspect="1" noChangeArrowheads="1"/>
          </p:cNvPicPr>
          <p:nvPr/>
        </p:nvPicPr>
        <p:blipFill>
          <a:blip r:embed="rId3" cstate="print"/>
          <a:srcRect/>
          <a:stretch>
            <a:fillRect/>
          </a:stretch>
        </p:blipFill>
        <p:spPr bwMode="auto">
          <a:xfrm>
            <a:off x="6732240" y="4941168"/>
            <a:ext cx="2219400" cy="1647211"/>
          </a:xfrm>
          <a:prstGeom prst="rect">
            <a:avLst/>
          </a:prstGeom>
          <a:noFill/>
        </p:spPr>
      </p:pic>
      <p:pic>
        <p:nvPicPr>
          <p:cNvPr id="1030" name="Picture 6" descr="http://bodosandberg.webs.com/starvation.jpg"/>
          <p:cNvPicPr>
            <a:picLocks noChangeAspect="1" noChangeArrowheads="1"/>
          </p:cNvPicPr>
          <p:nvPr/>
        </p:nvPicPr>
        <p:blipFill>
          <a:blip r:embed="rId4" cstate="print"/>
          <a:srcRect/>
          <a:stretch>
            <a:fillRect/>
          </a:stretch>
        </p:blipFill>
        <p:spPr bwMode="auto">
          <a:xfrm>
            <a:off x="7092280" y="2924944"/>
            <a:ext cx="1485900" cy="187220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764704"/>
            <a:ext cx="7543800" cy="638175"/>
          </a:xfrm>
        </p:spPr>
        <p:txBody>
          <a:bodyPr/>
          <a:lstStyle/>
          <a:p>
            <a:r>
              <a:rPr lang="en-GB" dirty="0" smtClean="0"/>
              <a:t>How Can prenatal factors influence the </a:t>
            </a:r>
            <a:r>
              <a:rPr lang="en-GB" dirty="0" err="1" smtClean="0"/>
              <a:t>epigenome</a:t>
            </a:r>
            <a:r>
              <a:rPr lang="en-GB" dirty="0" smtClean="0"/>
              <a:t> of adults?</a:t>
            </a:r>
            <a:endParaRPr lang="en-GB" dirty="0"/>
          </a:p>
        </p:txBody>
      </p:sp>
      <p:sp>
        <p:nvSpPr>
          <p:cNvPr id="3" name="Content Placeholder 2"/>
          <p:cNvSpPr>
            <a:spLocks noGrp="1"/>
          </p:cNvSpPr>
          <p:nvPr>
            <p:ph idx="1"/>
          </p:nvPr>
        </p:nvSpPr>
        <p:spPr/>
        <p:txBody>
          <a:bodyPr/>
          <a:lstStyle/>
          <a:p>
            <a:pPr>
              <a:buFont typeface="Arial" pitchFamily="34" charset="0"/>
              <a:buChar char="•"/>
            </a:pPr>
            <a:r>
              <a:rPr lang="en-GB" dirty="0" smtClean="0"/>
              <a:t>Diet/Stress/hormones/smoking</a:t>
            </a:r>
          </a:p>
          <a:p>
            <a:pPr>
              <a:buFont typeface="Arial" pitchFamily="34" charset="0"/>
              <a:buChar char="•"/>
            </a:pPr>
            <a:endParaRPr lang="en-GB" dirty="0" smtClean="0"/>
          </a:p>
          <a:p>
            <a:pPr>
              <a:buFont typeface="Arial" pitchFamily="34" charset="0"/>
              <a:buChar char="•"/>
            </a:pPr>
            <a:r>
              <a:rPr lang="en-GB" dirty="0" smtClean="0"/>
              <a:t>Developmental origins hypothesis – </a:t>
            </a:r>
            <a:r>
              <a:rPr lang="en-GB" i="1" dirty="0" smtClean="0"/>
              <a:t>agouti </a:t>
            </a:r>
            <a:r>
              <a:rPr lang="en-GB" dirty="0" smtClean="0"/>
              <a:t>gene in mice</a:t>
            </a:r>
          </a:p>
          <a:p>
            <a:pPr>
              <a:buFont typeface="Arial" pitchFamily="34" charset="0"/>
              <a:buChar char="•"/>
            </a:pPr>
            <a:endParaRPr lang="en-GB" dirty="0" smtClean="0"/>
          </a:p>
          <a:p>
            <a:pPr>
              <a:buFont typeface="Arial" pitchFamily="34" charset="0"/>
              <a:buChar char="•"/>
            </a:pPr>
            <a:r>
              <a:rPr lang="en-GB" dirty="0" smtClean="0"/>
              <a:t>Critical window - DNA </a:t>
            </a:r>
            <a:r>
              <a:rPr lang="en-GB" dirty="0" err="1" smtClean="0"/>
              <a:t>methylation</a:t>
            </a:r>
            <a:r>
              <a:rPr lang="en-GB" dirty="0" smtClean="0"/>
              <a:t> may be particularly sensitive to environmental factors during the extensive epigenetic reprogramming early after fertilisation</a:t>
            </a:r>
          </a:p>
          <a:p>
            <a:pPr>
              <a:buFont typeface="Arial" pitchFamily="34" charset="0"/>
              <a:buChar char="•"/>
            </a:pPr>
            <a:endParaRPr lang="en-GB" dirty="0" smtClean="0"/>
          </a:p>
          <a:p>
            <a:pPr>
              <a:buFont typeface="Arial" pitchFamily="34" charset="0"/>
              <a:buChar char="•"/>
            </a:pPr>
            <a:r>
              <a:rPr lang="en-GB" dirty="0" smtClean="0"/>
              <a:t>growing list of studies demonstrates meiotic stability in epigenetic markers, which allows epigenetic modifications to be passed on to offspring and even </a:t>
            </a:r>
            <a:r>
              <a:rPr lang="en-GB" dirty="0" err="1" smtClean="0"/>
              <a:t>grandoffspring</a:t>
            </a:r>
            <a:r>
              <a:rPr lang="en-GB" dirty="0" smtClean="0"/>
              <a:t> via </a:t>
            </a:r>
            <a:r>
              <a:rPr lang="en-GB" dirty="0" err="1" smtClean="0"/>
              <a:t>germline</a:t>
            </a:r>
            <a:r>
              <a:rPr lang="en-GB" dirty="0" smtClean="0"/>
              <a:t> epigenetic inheritance</a:t>
            </a:r>
          </a:p>
          <a:p>
            <a:pPr>
              <a:buFont typeface="Arial" pitchFamily="34" charset="0"/>
              <a:buChar char="•"/>
            </a:pPr>
            <a:endParaRPr lang="en-GB" dirty="0" smtClean="0"/>
          </a:p>
          <a:p>
            <a:pPr>
              <a:buFont typeface="Arial" pitchFamily="34" charset="0"/>
              <a:buChar char="•"/>
            </a:pPr>
            <a:r>
              <a:rPr lang="en-GB" dirty="0" smtClean="0"/>
              <a:t>Barker hypothesis - DNA </a:t>
            </a:r>
            <a:r>
              <a:rPr lang="en-GB" dirty="0" err="1" smtClean="0"/>
              <a:t>methylation</a:t>
            </a:r>
            <a:r>
              <a:rPr lang="en-GB" dirty="0" smtClean="0"/>
              <a:t> differences after exposure to prenatal famine may persist during an individuals life course</a:t>
            </a:r>
          </a:p>
          <a:p>
            <a:pPr>
              <a:buFont typeface="Arial" pitchFamily="34" charset="0"/>
              <a:buChar char="•"/>
            </a:pPr>
            <a:endParaRPr lang="en-GB" dirty="0" smtClean="0"/>
          </a:p>
          <a:p>
            <a:pPr>
              <a:buFont typeface="Arial" pitchFamily="34" charset="0"/>
              <a:buChar char="•"/>
            </a:pPr>
            <a:endParaRPr lang="en-GB" dirty="0" smtClean="0"/>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were the long term impacts of the Dutch Famine?</a:t>
            </a:r>
            <a:endParaRPr lang="en-GB" dirty="0"/>
          </a:p>
        </p:txBody>
      </p:sp>
      <p:sp>
        <p:nvSpPr>
          <p:cNvPr id="3" name="Content Placeholder 2"/>
          <p:cNvSpPr>
            <a:spLocks noGrp="1"/>
          </p:cNvSpPr>
          <p:nvPr>
            <p:ph idx="1"/>
          </p:nvPr>
        </p:nvSpPr>
        <p:spPr>
          <a:xfrm>
            <a:off x="323528" y="1628800"/>
            <a:ext cx="8352928" cy="4457700"/>
          </a:xfrm>
        </p:spPr>
        <p:txBody>
          <a:bodyPr/>
          <a:lstStyle/>
          <a:p>
            <a:pPr>
              <a:buFont typeface="Arial" pitchFamily="34" charset="0"/>
              <a:buChar char="•"/>
            </a:pPr>
            <a:r>
              <a:rPr lang="en-GB" dirty="0" smtClean="0"/>
              <a:t>Long-lasting effects on infant mortality, infant birth size, mental health, and the development of chronic diseases such as diabetes, obesity, and coronary heart disease and neurological conditions including schizophrenia and depression</a:t>
            </a:r>
          </a:p>
          <a:p>
            <a:pPr>
              <a:buFont typeface="Arial" pitchFamily="34" charset="0"/>
              <a:buChar char="•"/>
            </a:pPr>
            <a:endParaRPr lang="en-GB" dirty="0" smtClean="0"/>
          </a:p>
          <a:p>
            <a:pPr>
              <a:buFont typeface="Arial" pitchFamily="34" charset="0"/>
              <a:buChar char="•"/>
            </a:pPr>
            <a:r>
              <a:rPr lang="en-GB" dirty="0" smtClean="0"/>
              <a:t>Associations dependent on sex of the exposed individual and timing of the exposure during gestation</a:t>
            </a:r>
          </a:p>
          <a:p>
            <a:pPr>
              <a:buFont typeface="Arial" pitchFamily="34" charset="0"/>
              <a:buChar char="•"/>
            </a:pPr>
            <a:endParaRPr lang="en-GB" dirty="0" smtClean="0"/>
          </a:p>
          <a:p>
            <a:pPr>
              <a:buFont typeface="Arial" pitchFamily="34" charset="0"/>
              <a:buChar char="•"/>
            </a:pPr>
            <a:r>
              <a:rPr lang="en-GB" dirty="0" smtClean="0"/>
              <a:t>Grandchildren of women who were pregnant during the famine were </a:t>
            </a:r>
            <a:r>
              <a:rPr lang="en-GB" i="1" dirty="0" smtClean="0"/>
              <a:t>also</a:t>
            </a:r>
            <a:r>
              <a:rPr lang="en-GB" dirty="0" smtClean="0"/>
              <a:t> smaller than average</a:t>
            </a:r>
          </a:p>
          <a:p>
            <a:pPr>
              <a:buFont typeface="Arial" pitchFamily="34" charset="0"/>
              <a:buChar char="•"/>
            </a:pPr>
            <a:endParaRPr lang="en-GB" dirty="0" smtClean="0"/>
          </a:p>
          <a:p>
            <a:pPr>
              <a:buFont typeface="Arial" pitchFamily="34" charset="0"/>
              <a:buChar char="•"/>
            </a:pPr>
            <a:endParaRPr lang="en-GB" baseline="30000" dirty="0" smtClean="0"/>
          </a:p>
          <a:p>
            <a:pPr>
              <a:buFont typeface="Arial" pitchFamily="34" charset="0"/>
              <a:buChar char="•"/>
            </a:pPr>
            <a:r>
              <a:rPr lang="en-GB" dirty="0" smtClean="0"/>
              <a:t>Data suggests that the famine experienced by the mothers caused some kind of epigenetic changes that were passed down to the next generation</a:t>
            </a:r>
          </a:p>
          <a:p>
            <a:pPr>
              <a:buFont typeface="Arial" pitchFamily="34" charset="0"/>
              <a:buChar char="•"/>
            </a:pPr>
            <a:endParaRPr lang="en-GB" dirty="0" smtClean="0"/>
          </a:p>
          <a:p>
            <a:pPr>
              <a:buFont typeface="Arial" pitchFamily="34" charset="0"/>
              <a:buChar char="•"/>
            </a:pPr>
            <a:r>
              <a:rPr lang="en-GB" dirty="0" smtClean="0"/>
              <a:t>Provided mechanistic evidence for the causes of </a:t>
            </a:r>
            <a:r>
              <a:rPr lang="en-GB" dirty="0" err="1" smtClean="0"/>
              <a:t>Coeliac</a:t>
            </a:r>
            <a:r>
              <a:rPr lang="en-GB" dirty="0" smtClean="0"/>
              <a:t> disease</a:t>
            </a:r>
          </a:p>
          <a:p>
            <a:endParaRPr lang="en-GB" dirty="0" smtClean="0"/>
          </a:p>
          <a:p>
            <a:endParaRPr lang="en-GB" dirty="0" smtClean="0"/>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64704"/>
            <a:ext cx="7543800" cy="638175"/>
          </a:xfrm>
        </p:spPr>
        <p:txBody>
          <a:bodyPr/>
          <a:lstStyle/>
          <a:p>
            <a:r>
              <a:rPr lang="en-GB" dirty="0" smtClean="0"/>
              <a:t>How can findings from the Dutch famine serve as a model to study other prenatal conditions?</a:t>
            </a:r>
            <a:endParaRPr lang="en-GB" dirty="0"/>
          </a:p>
        </p:txBody>
      </p:sp>
      <p:sp>
        <p:nvSpPr>
          <p:cNvPr id="3" name="Content Placeholder 2"/>
          <p:cNvSpPr>
            <a:spLocks noGrp="1"/>
          </p:cNvSpPr>
          <p:nvPr>
            <p:ph idx="1"/>
          </p:nvPr>
        </p:nvSpPr>
        <p:spPr>
          <a:xfrm>
            <a:off x="467544" y="1628800"/>
            <a:ext cx="8064896" cy="4457700"/>
          </a:xfrm>
        </p:spPr>
        <p:txBody>
          <a:bodyPr/>
          <a:lstStyle/>
          <a:p>
            <a:pPr>
              <a:buFont typeface="Arial" pitchFamily="34" charset="0"/>
              <a:buChar char="•"/>
            </a:pPr>
            <a:r>
              <a:rPr lang="en-GB" sz="1600" dirty="0" smtClean="0"/>
              <a:t>Provides biological rationale for future studies </a:t>
            </a:r>
          </a:p>
          <a:p>
            <a:pPr>
              <a:buFont typeface="Arial" pitchFamily="34" charset="0"/>
              <a:buChar char="•"/>
            </a:pPr>
            <a:endParaRPr lang="en-GB" sz="1600" dirty="0" smtClean="0"/>
          </a:p>
          <a:p>
            <a:pPr>
              <a:buFont typeface="Arial" pitchFamily="34" charset="0"/>
              <a:buChar char="•"/>
            </a:pPr>
            <a:r>
              <a:rPr lang="en-GB" sz="1600" dirty="0" smtClean="0"/>
              <a:t>Provides candidate loci</a:t>
            </a:r>
          </a:p>
          <a:p>
            <a:pPr>
              <a:buFont typeface="Arial" pitchFamily="34" charset="0"/>
              <a:buChar char="•"/>
            </a:pPr>
            <a:endParaRPr lang="en-GB" sz="1600" dirty="0" smtClean="0"/>
          </a:p>
          <a:p>
            <a:pPr>
              <a:buFont typeface="Arial" pitchFamily="34" charset="0"/>
              <a:buChar char="•"/>
            </a:pPr>
            <a:r>
              <a:rPr lang="en-GB" sz="1600" dirty="0" smtClean="0"/>
              <a:t>Form a catalogue of loci that are vulnerable to prenatal environment</a:t>
            </a:r>
          </a:p>
          <a:p>
            <a:endParaRPr lang="en-GB" sz="1600" dirty="0" smtClean="0"/>
          </a:p>
          <a:p>
            <a:pPr>
              <a:buFont typeface="Arial" pitchFamily="34" charset="0"/>
              <a:buChar char="•"/>
            </a:pPr>
            <a:r>
              <a:rPr lang="en-GB" sz="1600" dirty="0" smtClean="0"/>
              <a:t>Underlined importance of detailing timing of exposure during gestation and comparing tissues that differentiate during different stages of development</a:t>
            </a:r>
          </a:p>
          <a:p>
            <a:pPr>
              <a:buFont typeface="Arial" pitchFamily="34" charset="0"/>
              <a:buChar char="•"/>
            </a:pPr>
            <a:endParaRPr lang="en-GB" sz="1600" dirty="0" smtClean="0"/>
          </a:p>
          <a:p>
            <a:pPr>
              <a:buFont typeface="Arial" pitchFamily="34" charset="0"/>
              <a:buChar char="•"/>
            </a:pPr>
            <a:r>
              <a:rPr lang="en-GB" sz="1600" dirty="0" smtClean="0"/>
              <a:t>Underlined need for large sample sizes and replication datasets – changes in DNA </a:t>
            </a:r>
            <a:r>
              <a:rPr lang="en-GB" sz="1600" dirty="0" err="1" smtClean="0"/>
              <a:t>methylation</a:t>
            </a:r>
            <a:r>
              <a:rPr lang="en-GB" sz="1600" dirty="0" smtClean="0"/>
              <a:t> likely to be small</a:t>
            </a:r>
          </a:p>
          <a:p>
            <a:pPr>
              <a:buFont typeface="Arial" pitchFamily="34" charset="0"/>
              <a:buChar char="•"/>
            </a:pPr>
            <a:endParaRPr lang="en-GB" sz="1600" dirty="0" smtClean="0"/>
          </a:p>
          <a:p>
            <a:pPr>
              <a:buFont typeface="Arial" pitchFamily="34" charset="0"/>
              <a:buChar char="•"/>
            </a:pPr>
            <a:r>
              <a:rPr lang="en-GB" sz="1600" dirty="0" smtClean="0"/>
              <a:t>Suggests birth weight is a poor surrogate for nutritional status during gestation</a:t>
            </a:r>
          </a:p>
          <a:p>
            <a:endParaRPr lang="en-GB" sz="1600" dirty="0" smtClean="0"/>
          </a:p>
          <a:p>
            <a:pPr>
              <a:buFont typeface="Arial" pitchFamily="34" charset="0"/>
              <a:buChar char="•"/>
            </a:pPr>
            <a:r>
              <a:rPr lang="en-GB" sz="1600" dirty="0" smtClean="0"/>
              <a:t>Selection of appropriate controls - siblings</a:t>
            </a:r>
          </a:p>
          <a:p>
            <a:pPr>
              <a:buFont typeface="Arial" pitchFamily="34" charset="0"/>
              <a:buChar char="•"/>
            </a:pPr>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764704"/>
            <a:ext cx="7543800" cy="638175"/>
          </a:xfrm>
        </p:spPr>
        <p:txBody>
          <a:bodyPr/>
          <a:lstStyle/>
          <a:p>
            <a:r>
              <a:rPr lang="en-GB" dirty="0" smtClean="0"/>
              <a:t>What are the global implications of the findings from studies of historical famines?</a:t>
            </a:r>
            <a:endParaRPr lang="en-GB" dirty="0"/>
          </a:p>
        </p:txBody>
      </p:sp>
      <p:sp>
        <p:nvSpPr>
          <p:cNvPr id="3" name="Content Placeholder 2"/>
          <p:cNvSpPr>
            <a:spLocks noGrp="1"/>
          </p:cNvSpPr>
          <p:nvPr>
            <p:ph idx="1"/>
          </p:nvPr>
        </p:nvSpPr>
        <p:spPr/>
        <p:txBody>
          <a:bodyPr/>
          <a:lstStyle/>
          <a:p>
            <a:pPr lvl="0">
              <a:buFont typeface="Arial" pitchFamily="34" charset="0"/>
              <a:buChar char="•"/>
            </a:pPr>
            <a:r>
              <a:rPr lang="en-GB" sz="1600" dirty="0" smtClean="0"/>
              <a:t>Maternal nutrition,  psychosocial  stress  and  environmental toxicant exposure can be reflected in the </a:t>
            </a:r>
            <a:r>
              <a:rPr lang="en-GB" sz="1600" dirty="0" err="1" smtClean="0"/>
              <a:t>methylation</a:t>
            </a:r>
            <a:r>
              <a:rPr lang="en-GB" sz="1600" dirty="0" smtClean="0"/>
              <a:t> status of their offspring</a:t>
            </a:r>
          </a:p>
          <a:p>
            <a:pPr lvl="0">
              <a:buFont typeface="Arial" pitchFamily="34" charset="0"/>
              <a:buChar char="•"/>
            </a:pPr>
            <a:endParaRPr lang="en-GB" sz="1600" dirty="0" smtClean="0"/>
          </a:p>
          <a:p>
            <a:pPr lvl="0">
              <a:buFont typeface="Arial" pitchFamily="34" charset="0"/>
              <a:buChar char="•"/>
            </a:pPr>
            <a:r>
              <a:rPr lang="en-GB" sz="1600" dirty="0" smtClean="0"/>
              <a:t>These factors tend to mirror social stratification</a:t>
            </a:r>
          </a:p>
          <a:p>
            <a:pPr lvl="0">
              <a:buFont typeface="Arial" pitchFamily="34" charset="0"/>
              <a:buChar char="•"/>
            </a:pPr>
            <a:endParaRPr lang="en-GB" sz="1600" dirty="0" smtClean="0"/>
          </a:p>
          <a:p>
            <a:pPr>
              <a:buFont typeface="Arial" pitchFamily="34" charset="0"/>
              <a:buChar char="•"/>
            </a:pPr>
            <a:r>
              <a:rPr lang="en-GB" sz="1600" dirty="0" smtClean="0"/>
              <a:t>Famines that may still allow </a:t>
            </a:r>
            <a:r>
              <a:rPr lang="en-GB" sz="1600" dirty="0" err="1" smtClean="0"/>
              <a:t>asystematic</a:t>
            </a:r>
            <a:r>
              <a:rPr lang="en-GB" sz="1600" dirty="0" smtClean="0"/>
              <a:t> follow-up include the Soviet </a:t>
            </a:r>
            <a:r>
              <a:rPr lang="en-GB" sz="1600" smtClean="0"/>
              <a:t>(and Ukraine</a:t>
            </a:r>
            <a:r>
              <a:rPr lang="en-GB" sz="1600" dirty="0" smtClean="0"/>
              <a:t>) famine of 1931–1933 as well as </a:t>
            </a:r>
            <a:r>
              <a:rPr lang="en-GB" sz="1600" smtClean="0"/>
              <a:t>severe under nutrition </a:t>
            </a:r>
            <a:r>
              <a:rPr lang="en-GB" sz="1600" dirty="0" smtClean="0"/>
              <a:t>in Greece and the Channel Islands during German Occupation in WWII, in Germany itself at the end of WWII, and in the early </a:t>
            </a:r>
            <a:r>
              <a:rPr lang="en-GB" sz="1600" dirty="0" err="1" smtClean="0"/>
              <a:t>postwar</a:t>
            </a:r>
            <a:r>
              <a:rPr lang="en-GB" sz="1600" dirty="0" smtClean="0"/>
              <a:t> period</a:t>
            </a:r>
          </a:p>
          <a:p>
            <a:pPr>
              <a:buFont typeface="Arial" pitchFamily="34" charset="0"/>
              <a:buChar char="•"/>
            </a:pPr>
            <a:endParaRPr lang="en-GB" sz="1600" dirty="0" smtClean="0"/>
          </a:p>
          <a:p>
            <a:pPr>
              <a:buFont typeface="Arial" pitchFamily="34" charset="0"/>
              <a:buChar char="•"/>
            </a:pPr>
            <a:r>
              <a:rPr lang="en-GB" sz="1600" dirty="0" smtClean="0"/>
              <a:t>925 million hungry people in 2010 – 4 million will die of starvation this year</a:t>
            </a:r>
          </a:p>
          <a:p>
            <a:pPr lvl="0">
              <a:buFont typeface="Arial" pitchFamily="34" charset="0"/>
              <a:buChar char="•"/>
            </a:pPr>
            <a:endParaRPr lang="en-GB" sz="1600" dirty="0" smtClean="0"/>
          </a:p>
          <a:p>
            <a:pPr lvl="0">
              <a:buFont typeface="Arial" pitchFamily="34" charset="0"/>
              <a:buChar char="•"/>
            </a:pPr>
            <a:r>
              <a:rPr lang="en-GB" sz="1600" dirty="0" smtClean="0"/>
              <a:t>Likely that over nutrition may also cause epigenetic effects</a:t>
            </a:r>
          </a:p>
          <a:p>
            <a:pPr lvl="0">
              <a:buFont typeface="Arial" pitchFamily="34" charset="0"/>
              <a:buChar char="•"/>
            </a:pPr>
            <a:endParaRPr lang="en-GB" sz="1600" dirty="0" smtClean="0"/>
          </a:p>
          <a:p>
            <a:pPr lvl="0">
              <a:buFont typeface="Arial" pitchFamily="34" charset="0"/>
              <a:buChar char="•"/>
            </a:pPr>
            <a:r>
              <a:rPr lang="en-GB" sz="1600" dirty="0" smtClean="0"/>
              <a:t>Underlines the importance of living a healthy life – not just for yourself but for generations to come!</a:t>
            </a:r>
          </a:p>
          <a:p>
            <a:r>
              <a:rPr lang="en-GB" dirty="0" smtClean="0"/>
              <a:t> </a:t>
            </a:r>
          </a:p>
          <a:p>
            <a:r>
              <a:rPr lang="en-GB" dirty="0" smtClean="0"/>
              <a:t> </a:t>
            </a:r>
          </a:p>
          <a:p>
            <a:pPr lvl="0"/>
            <a:endParaRPr lang="en-GB" dirty="0" smtClean="0"/>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Learning Outcomes</a:t>
            </a:r>
            <a:endParaRPr lang="en-GB" sz="3600" dirty="0"/>
          </a:p>
        </p:txBody>
      </p:sp>
      <p:sp>
        <p:nvSpPr>
          <p:cNvPr id="3" name="Content Placeholder 2"/>
          <p:cNvSpPr>
            <a:spLocks noGrp="1"/>
          </p:cNvSpPr>
          <p:nvPr>
            <p:ph idx="1"/>
          </p:nvPr>
        </p:nvSpPr>
        <p:spPr>
          <a:xfrm>
            <a:off x="827584" y="2132856"/>
            <a:ext cx="7543800" cy="3744416"/>
          </a:xfrm>
        </p:spPr>
        <p:txBody>
          <a:bodyPr/>
          <a:lstStyle/>
          <a:p>
            <a:pPr>
              <a:buFont typeface="Arial" pitchFamily="34" charset="0"/>
              <a:buChar char="•"/>
            </a:pPr>
            <a:r>
              <a:rPr lang="en-GB" dirty="0" smtClean="0"/>
              <a:t>Understand the concept of </a:t>
            </a:r>
            <a:r>
              <a:rPr lang="en-GB" dirty="0" err="1" smtClean="0"/>
              <a:t>epigenetics</a:t>
            </a:r>
            <a:endParaRPr lang="en-GB" dirty="0" smtClean="0"/>
          </a:p>
          <a:p>
            <a:pPr>
              <a:buFont typeface="Arial" pitchFamily="34" charset="0"/>
              <a:buChar char="•"/>
            </a:pPr>
            <a:endParaRPr lang="en-GB" dirty="0" smtClean="0"/>
          </a:p>
          <a:p>
            <a:pPr>
              <a:buFont typeface="Arial" pitchFamily="34" charset="0"/>
              <a:buChar char="•"/>
            </a:pPr>
            <a:r>
              <a:rPr lang="en-GB" dirty="0" smtClean="0"/>
              <a:t>Appreciate the role of </a:t>
            </a:r>
            <a:r>
              <a:rPr lang="en-GB" dirty="0" err="1" smtClean="0"/>
              <a:t>epigenetics</a:t>
            </a:r>
            <a:r>
              <a:rPr lang="en-GB" dirty="0" smtClean="0"/>
              <a:t> in the future of epidemiology – including possible advantages and disadvantages</a:t>
            </a:r>
          </a:p>
          <a:p>
            <a:pPr>
              <a:buFont typeface="Arial" pitchFamily="34" charset="0"/>
              <a:buChar char="•"/>
            </a:pPr>
            <a:endParaRPr lang="en-GB" dirty="0" smtClean="0"/>
          </a:p>
          <a:p>
            <a:pPr>
              <a:buFont typeface="Arial" pitchFamily="34" charset="0"/>
              <a:buChar char="•"/>
            </a:pPr>
            <a:r>
              <a:rPr lang="en-GB" dirty="0" smtClean="0"/>
              <a:t>Consider the heritability of epigenetic changes</a:t>
            </a:r>
          </a:p>
          <a:p>
            <a:pPr>
              <a:buFont typeface="Arial" pitchFamily="34" charset="0"/>
              <a:buChar char="•"/>
            </a:pPr>
            <a:endParaRPr lang="en-GB" dirty="0" smtClean="0"/>
          </a:p>
          <a:p>
            <a:pPr>
              <a:buFont typeface="Arial" pitchFamily="34" charset="0"/>
              <a:buChar char="•"/>
            </a:pPr>
            <a:r>
              <a:rPr lang="en-GB" dirty="0" smtClean="0"/>
              <a:t>Argue for and against the importance of </a:t>
            </a:r>
            <a:r>
              <a:rPr lang="en-GB" dirty="0" err="1" smtClean="0"/>
              <a:t>epigenetics</a:t>
            </a:r>
            <a:r>
              <a:rPr lang="en-GB" dirty="0" smtClean="0"/>
              <a:t> in understanding global inequalities</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What is </a:t>
            </a:r>
            <a:r>
              <a:rPr lang="en-GB" sz="3600" dirty="0" err="1" smtClean="0"/>
              <a:t>epigenetics</a:t>
            </a:r>
            <a:r>
              <a:rPr lang="en-GB" sz="3600" dirty="0" smtClean="0"/>
              <a:t>?</a:t>
            </a:r>
            <a:endParaRPr lang="en-GB" sz="3600" dirty="0"/>
          </a:p>
        </p:txBody>
      </p:sp>
      <p:pic>
        <p:nvPicPr>
          <p:cNvPr id="1026" name="Picture 2" descr="http://genes2brains2mentalhealth.files.wordpress.com/2009/12/genome-epigenome.png"/>
          <p:cNvPicPr>
            <a:picLocks noChangeAspect="1" noChangeArrowheads="1"/>
          </p:cNvPicPr>
          <p:nvPr/>
        </p:nvPicPr>
        <p:blipFill>
          <a:blip r:embed="rId2" cstate="print"/>
          <a:srcRect/>
          <a:stretch>
            <a:fillRect/>
          </a:stretch>
        </p:blipFill>
        <p:spPr bwMode="auto">
          <a:xfrm>
            <a:off x="2627784" y="2708920"/>
            <a:ext cx="3570439" cy="2160240"/>
          </a:xfrm>
          <a:prstGeom prst="rect">
            <a:avLst/>
          </a:prstGeom>
          <a:noFill/>
        </p:spPr>
      </p:pic>
      <p:sp>
        <p:nvSpPr>
          <p:cNvPr id="6" name="Rectangle 5"/>
          <p:cNvSpPr/>
          <p:nvPr/>
        </p:nvSpPr>
        <p:spPr>
          <a:xfrm>
            <a:off x="0" y="3501008"/>
            <a:ext cx="2952328" cy="2062103"/>
          </a:xfrm>
          <a:prstGeom prst="rect">
            <a:avLst/>
          </a:prstGeom>
        </p:spPr>
        <p:txBody>
          <a:bodyPr wrap="square">
            <a:spAutoFit/>
          </a:bodyPr>
          <a:lstStyle/>
          <a:p>
            <a:pPr algn="ctr"/>
            <a:r>
              <a:rPr lang="en-GB" sz="1600" dirty="0" smtClean="0">
                <a:solidFill>
                  <a:schemeClr val="tx1">
                    <a:lumMod val="50000"/>
                  </a:schemeClr>
                </a:solidFill>
              </a:rPr>
              <a:t>The study of heritable</a:t>
            </a:r>
            <a:r>
              <a:rPr lang="en-GB" sz="1600" dirty="0">
                <a:solidFill>
                  <a:schemeClr val="tx1">
                    <a:lumMod val="50000"/>
                  </a:schemeClr>
                </a:solidFill>
              </a:rPr>
              <a:t> changes </a:t>
            </a:r>
            <a:r>
              <a:rPr lang="en-GB" sz="1600" dirty="0" smtClean="0">
                <a:solidFill>
                  <a:schemeClr val="tx1">
                    <a:lumMod val="50000"/>
                  </a:schemeClr>
                </a:solidFill>
              </a:rPr>
              <a:t>in gene expression</a:t>
            </a:r>
            <a:r>
              <a:rPr lang="en-GB" sz="1600" dirty="0">
                <a:solidFill>
                  <a:schemeClr val="tx1">
                    <a:lumMod val="50000"/>
                  </a:schemeClr>
                </a:solidFill>
              </a:rPr>
              <a:t> </a:t>
            </a:r>
            <a:r>
              <a:rPr lang="en-GB" sz="1600" dirty="0" smtClean="0">
                <a:solidFill>
                  <a:schemeClr val="tx1">
                    <a:lumMod val="50000"/>
                  </a:schemeClr>
                </a:solidFill>
              </a:rPr>
              <a:t>or cellular phenotype</a:t>
            </a:r>
            <a:r>
              <a:rPr lang="en-GB" sz="1600" dirty="0">
                <a:solidFill>
                  <a:schemeClr val="tx1">
                    <a:lumMod val="50000"/>
                  </a:schemeClr>
                </a:solidFill>
              </a:rPr>
              <a:t> caused by mechanisms other than changes in the </a:t>
            </a:r>
            <a:r>
              <a:rPr lang="en-GB" sz="1600" dirty="0" smtClean="0">
                <a:solidFill>
                  <a:schemeClr val="tx1">
                    <a:lumMod val="50000"/>
                  </a:schemeClr>
                </a:solidFill>
              </a:rPr>
              <a:t>underlying DNA sequence</a:t>
            </a:r>
          </a:p>
          <a:p>
            <a:pPr algn="ctr"/>
            <a:r>
              <a:rPr lang="en-GB" sz="1600" i="1" dirty="0" smtClean="0">
                <a:solidFill>
                  <a:schemeClr val="tx1">
                    <a:lumMod val="50000"/>
                  </a:schemeClr>
                </a:solidFill>
              </a:rPr>
              <a:t>(</a:t>
            </a:r>
            <a:r>
              <a:rPr lang="en-GB" sz="1600" i="1" dirty="0" err="1" smtClean="0">
                <a:solidFill>
                  <a:schemeClr val="tx1">
                    <a:lumMod val="50000"/>
                  </a:schemeClr>
                </a:solidFill>
              </a:rPr>
              <a:t>wikipedia</a:t>
            </a:r>
            <a:r>
              <a:rPr lang="en-GB" sz="1600" i="1" dirty="0" smtClean="0">
                <a:solidFill>
                  <a:schemeClr val="tx1">
                    <a:lumMod val="50000"/>
                  </a:schemeClr>
                </a:solidFill>
              </a:rPr>
              <a:t>)</a:t>
            </a:r>
            <a:endParaRPr lang="en-GB" sz="1600" i="1" dirty="0">
              <a:solidFill>
                <a:schemeClr val="tx1">
                  <a:lumMod val="50000"/>
                </a:schemeClr>
              </a:solidFill>
            </a:endParaRPr>
          </a:p>
        </p:txBody>
      </p:sp>
      <p:sp>
        <p:nvSpPr>
          <p:cNvPr id="7" name="Rectangle 6"/>
          <p:cNvSpPr/>
          <p:nvPr/>
        </p:nvSpPr>
        <p:spPr>
          <a:xfrm>
            <a:off x="3059832" y="1628800"/>
            <a:ext cx="4032448" cy="830997"/>
          </a:xfrm>
          <a:prstGeom prst="rect">
            <a:avLst/>
          </a:prstGeom>
        </p:spPr>
        <p:txBody>
          <a:bodyPr wrap="square">
            <a:spAutoFit/>
          </a:bodyPr>
          <a:lstStyle/>
          <a:p>
            <a:pPr algn="ctr"/>
            <a:r>
              <a:rPr lang="en-GB" sz="1600" dirty="0">
                <a:solidFill>
                  <a:schemeClr val="tx1">
                    <a:lumMod val="50000"/>
                  </a:schemeClr>
                </a:solidFill>
              </a:rPr>
              <a:t>An epigenetic system should be heritable, self-perpetuating, and reversible </a:t>
            </a:r>
            <a:r>
              <a:rPr lang="en-GB" sz="1600" dirty="0" smtClean="0">
                <a:solidFill>
                  <a:schemeClr val="tx1">
                    <a:lumMod val="50000"/>
                  </a:schemeClr>
                </a:solidFill>
              </a:rPr>
              <a:t>   </a:t>
            </a:r>
          </a:p>
          <a:p>
            <a:pPr algn="ctr"/>
            <a:r>
              <a:rPr lang="en-GB" sz="1600" i="1" dirty="0" smtClean="0">
                <a:solidFill>
                  <a:schemeClr val="tx1">
                    <a:lumMod val="50000"/>
                  </a:schemeClr>
                </a:solidFill>
              </a:rPr>
              <a:t>(</a:t>
            </a:r>
            <a:r>
              <a:rPr lang="en-GB" sz="1600" i="1" dirty="0" err="1" smtClean="0">
                <a:solidFill>
                  <a:schemeClr val="tx1">
                    <a:lumMod val="50000"/>
                  </a:schemeClr>
                </a:solidFill>
              </a:rPr>
              <a:t>Bonasio</a:t>
            </a:r>
            <a:r>
              <a:rPr lang="en-GB" sz="1600" i="1" dirty="0" smtClean="0">
                <a:solidFill>
                  <a:schemeClr val="tx1">
                    <a:lumMod val="50000"/>
                  </a:schemeClr>
                </a:solidFill>
              </a:rPr>
              <a:t>, Science, 2010.)</a:t>
            </a:r>
            <a:endParaRPr lang="en-GB" sz="1600" i="1" dirty="0">
              <a:solidFill>
                <a:schemeClr val="tx1">
                  <a:lumMod val="50000"/>
                </a:schemeClr>
              </a:solidFill>
            </a:endParaRPr>
          </a:p>
        </p:txBody>
      </p:sp>
      <p:sp>
        <p:nvSpPr>
          <p:cNvPr id="9" name="Rectangle 8"/>
          <p:cNvSpPr/>
          <p:nvPr/>
        </p:nvSpPr>
        <p:spPr>
          <a:xfrm>
            <a:off x="179512" y="1700808"/>
            <a:ext cx="3024336" cy="1569660"/>
          </a:xfrm>
          <a:prstGeom prst="rect">
            <a:avLst/>
          </a:prstGeom>
        </p:spPr>
        <p:txBody>
          <a:bodyPr wrap="square">
            <a:spAutoFit/>
          </a:bodyPr>
          <a:lstStyle/>
          <a:p>
            <a:pPr algn="ctr"/>
            <a:r>
              <a:rPr lang="en-GB" sz="1600" dirty="0">
                <a:solidFill>
                  <a:srgbClr val="0C0C0C"/>
                </a:solidFill>
              </a:rPr>
              <a:t>the branch of biology which studies the causal interactions between genes and their products which bring the phenotype into being. </a:t>
            </a:r>
            <a:endParaRPr lang="en-GB" sz="1600" dirty="0" smtClean="0">
              <a:solidFill>
                <a:srgbClr val="0C0C0C"/>
              </a:solidFill>
            </a:endParaRPr>
          </a:p>
          <a:p>
            <a:pPr algn="ctr"/>
            <a:r>
              <a:rPr lang="en-GB" sz="1600" i="1" dirty="0" smtClean="0">
                <a:solidFill>
                  <a:srgbClr val="0C0C0C"/>
                </a:solidFill>
              </a:rPr>
              <a:t>(Conrad Waddington, 1940s)</a:t>
            </a:r>
            <a:endParaRPr lang="en-GB" sz="1600" i="1" dirty="0">
              <a:solidFill>
                <a:srgbClr val="0C0C0C"/>
              </a:solidFill>
            </a:endParaRPr>
          </a:p>
        </p:txBody>
      </p:sp>
      <p:sp>
        <p:nvSpPr>
          <p:cNvPr id="10" name="Rectangle 9"/>
          <p:cNvSpPr/>
          <p:nvPr/>
        </p:nvSpPr>
        <p:spPr>
          <a:xfrm>
            <a:off x="6191672" y="2420888"/>
            <a:ext cx="2952328" cy="1569660"/>
          </a:xfrm>
          <a:prstGeom prst="rect">
            <a:avLst/>
          </a:prstGeom>
        </p:spPr>
        <p:txBody>
          <a:bodyPr wrap="square">
            <a:spAutoFit/>
          </a:bodyPr>
          <a:lstStyle/>
          <a:p>
            <a:pPr algn="ctr"/>
            <a:r>
              <a:rPr lang="en-GB" sz="1600" dirty="0">
                <a:solidFill>
                  <a:schemeClr val="tx1">
                    <a:lumMod val="50000"/>
                  </a:schemeClr>
                </a:solidFill>
              </a:rPr>
              <a:t>T</a:t>
            </a:r>
            <a:r>
              <a:rPr lang="en-GB" sz="1600" dirty="0" smtClean="0">
                <a:solidFill>
                  <a:schemeClr val="tx1">
                    <a:lumMod val="50000"/>
                  </a:schemeClr>
                </a:solidFill>
              </a:rPr>
              <a:t>he </a:t>
            </a:r>
            <a:r>
              <a:rPr lang="en-GB" sz="1600" dirty="0">
                <a:solidFill>
                  <a:schemeClr val="tx1">
                    <a:lumMod val="50000"/>
                  </a:schemeClr>
                </a:solidFill>
              </a:rPr>
              <a:t>study of changes in gene function that are </a:t>
            </a:r>
            <a:r>
              <a:rPr lang="en-GB" sz="1600" dirty="0" err="1">
                <a:solidFill>
                  <a:schemeClr val="tx1">
                    <a:lumMod val="50000"/>
                  </a:schemeClr>
                </a:solidFill>
              </a:rPr>
              <a:t>mitotically</a:t>
            </a:r>
            <a:r>
              <a:rPr lang="en-GB" sz="1600" dirty="0">
                <a:solidFill>
                  <a:schemeClr val="tx1">
                    <a:lumMod val="50000"/>
                  </a:schemeClr>
                </a:solidFill>
              </a:rPr>
              <a:t> and/or </a:t>
            </a:r>
            <a:r>
              <a:rPr lang="en-GB" sz="1600" dirty="0" err="1">
                <a:solidFill>
                  <a:schemeClr val="tx1">
                    <a:lumMod val="50000"/>
                  </a:schemeClr>
                </a:solidFill>
              </a:rPr>
              <a:t>meiotically</a:t>
            </a:r>
            <a:r>
              <a:rPr lang="en-GB" sz="1600" dirty="0">
                <a:solidFill>
                  <a:schemeClr val="tx1">
                    <a:lumMod val="50000"/>
                  </a:schemeClr>
                </a:solidFill>
              </a:rPr>
              <a:t> heritable and that do not entail a change in DNA </a:t>
            </a:r>
            <a:r>
              <a:rPr lang="en-GB" sz="1600" dirty="0" smtClean="0">
                <a:solidFill>
                  <a:schemeClr val="tx1">
                    <a:lumMod val="50000"/>
                  </a:schemeClr>
                </a:solidFill>
              </a:rPr>
              <a:t>sequence</a:t>
            </a:r>
            <a:endParaRPr lang="en-GB" sz="1600" dirty="0">
              <a:solidFill>
                <a:schemeClr val="tx1">
                  <a:lumMod val="50000"/>
                </a:schemeClr>
              </a:solidFill>
            </a:endParaRPr>
          </a:p>
          <a:p>
            <a:pPr algn="ctr"/>
            <a:r>
              <a:rPr lang="en-GB" sz="1600" i="1" dirty="0" smtClean="0">
                <a:solidFill>
                  <a:schemeClr val="tx1">
                    <a:lumMod val="50000"/>
                  </a:schemeClr>
                </a:solidFill>
              </a:rPr>
              <a:t>(Wu, Science, 2001)</a:t>
            </a:r>
            <a:endParaRPr lang="en-GB" sz="1600" i="1" dirty="0">
              <a:solidFill>
                <a:schemeClr val="tx1">
                  <a:lumMod val="50000"/>
                </a:schemeClr>
              </a:solidFill>
            </a:endParaRPr>
          </a:p>
        </p:txBody>
      </p:sp>
      <p:sp>
        <p:nvSpPr>
          <p:cNvPr id="11" name="Rectangle 10"/>
          <p:cNvSpPr/>
          <p:nvPr/>
        </p:nvSpPr>
        <p:spPr>
          <a:xfrm>
            <a:off x="2195736" y="5503783"/>
            <a:ext cx="3275856" cy="1354217"/>
          </a:xfrm>
          <a:prstGeom prst="rect">
            <a:avLst/>
          </a:prstGeom>
        </p:spPr>
        <p:txBody>
          <a:bodyPr wrap="square">
            <a:spAutoFit/>
          </a:bodyPr>
          <a:lstStyle/>
          <a:p>
            <a:pPr algn="ctr"/>
            <a:r>
              <a:rPr lang="en-GB" sz="1600" dirty="0" smtClean="0">
                <a:solidFill>
                  <a:srgbClr val="0C0C0C"/>
                </a:solidFill>
              </a:rPr>
              <a:t>if the genome is the hardware, then the </a:t>
            </a:r>
            <a:r>
              <a:rPr lang="en-GB" sz="1600" dirty="0" err="1" smtClean="0">
                <a:solidFill>
                  <a:srgbClr val="0C0C0C"/>
                </a:solidFill>
              </a:rPr>
              <a:t>epigenome</a:t>
            </a:r>
            <a:r>
              <a:rPr lang="en-GB" sz="1600" dirty="0" smtClean="0">
                <a:solidFill>
                  <a:srgbClr val="0C0C0C"/>
                </a:solidFill>
              </a:rPr>
              <a:t> is the software</a:t>
            </a:r>
          </a:p>
          <a:p>
            <a:pPr algn="ctr"/>
            <a:r>
              <a:rPr lang="en-GB" sz="1600" i="1" dirty="0" smtClean="0">
                <a:solidFill>
                  <a:srgbClr val="0C0C0C"/>
                </a:solidFill>
              </a:rPr>
              <a:t>(Joseph </a:t>
            </a:r>
            <a:r>
              <a:rPr lang="en-GB" sz="1600" i="1" dirty="0" err="1" smtClean="0">
                <a:solidFill>
                  <a:srgbClr val="0C0C0C"/>
                </a:solidFill>
              </a:rPr>
              <a:t>Ecker</a:t>
            </a:r>
            <a:r>
              <a:rPr lang="en-GB" sz="1600" i="1" dirty="0" smtClean="0">
                <a:solidFill>
                  <a:srgbClr val="0C0C0C"/>
                </a:solidFill>
              </a:rPr>
              <a:t>, Salk Institute)</a:t>
            </a:r>
            <a:r>
              <a:rPr lang="en-GB" dirty="0" smtClean="0"/>
              <a:t/>
            </a:r>
            <a:br>
              <a:rPr lang="en-GB" dirty="0" smtClean="0"/>
            </a:br>
            <a:endParaRPr lang="en-GB" dirty="0"/>
          </a:p>
        </p:txBody>
      </p:sp>
      <p:sp>
        <p:nvSpPr>
          <p:cNvPr id="12" name="TextBox 11"/>
          <p:cNvSpPr txBox="1"/>
          <p:nvPr/>
        </p:nvSpPr>
        <p:spPr>
          <a:xfrm>
            <a:off x="5508104" y="4293096"/>
            <a:ext cx="3384376" cy="1815882"/>
          </a:xfrm>
          <a:prstGeom prst="rect">
            <a:avLst/>
          </a:prstGeom>
          <a:noFill/>
        </p:spPr>
        <p:txBody>
          <a:bodyPr wrap="square" rtlCol="0">
            <a:spAutoFit/>
          </a:bodyPr>
          <a:lstStyle/>
          <a:p>
            <a:pPr marL="363538" indent="-363538" algn="ctr">
              <a:spcBef>
                <a:spcPts val="0"/>
              </a:spcBef>
              <a:spcAft>
                <a:spcPts val="0"/>
              </a:spcAft>
            </a:pPr>
            <a:r>
              <a:rPr lang="en-GB" sz="1600" dirty="0" smtClean="0">
                <a:solidFill>
                  <a:srgbClr val="040404"/>
                </a:solidFill>
              </a:rPr>
              <a:t>Study of the epigenetic marks on the genome that regulate chromatin structure and accessibility of the DNA to the machinery regulating gene expression </a:t>
            </a:r>
          </a:p>
          <a:p>
            <a:pPr marL="363538" indent="-363538" algn="ctr">
              <a:spcBef>
                <a:spcPts val="0"/>
              </a:spcBef>
              <a:spcAft>
                <a:spcPts val="0"/>
              </a:spcAft>
            </a:pPr>
            <a:r>
              <a:rPr lang="en-GB" sz="1600" i="1" dirty="0" smtClean="0">
                <a:solidFill>
                  <a:srgbClr val="040404"/>
                </a:solidFill>
              </a:rPr>
              <a:t>(</a:t>
            </a:r>
            <a:r>
              <a:rPr lang="en-GB" sz="1600" i="1" dirty="0" err="1" smtClean="0">
                <a:solidFill>
                  <a:srgbClr val="040404"/>
                </a:solidFill>
              </a:rPr>
              <a:t>Heijmans</a:t>
            </a:r>
            <a:r>
              <a:rPr lang="en-GB" sz="1600" i="1" dirty="0" smtClean="0">
                <a:solidFill>
                  <a:srgbClr val="040404"/>
                </a:solidFill>
              </a:rPr>
              <a:t>, </a:t>
            </a:r>
            <a:r>
              <a:rPr lang="en-GB" sz="1600" i="1" dirty="0" err="1" smtClean="0">
                <a:solidFill>
                  <a:srgbClr val="040404"/>
                </a:solidFill>
              </a:rPr>
              <a:t>Epigenetics</a:t>
            </a:r>
            <a:r>
              <a:rPr lang="en-GB" sz="1600" i="1" dirty="0" smtClean="0">
                <a:solidFill>
                  <a:srgbClr val="040404"/>
                </a:solidFill>
              </a:rPr>
              <a:t>, 2009)</a:t>
            </a:r>
            <a:endParaRPr lang="en-GB" sz="1600" i="1" dirty="0" smtClean="0">
              <a:solidFill>
                <a:srgbClr val="040404"/>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764704"/>
            <a:ext cx="7543800" cy="638175"/>
          </a:xfrm>
        </p:spPr>
        <p:txBody>
          <a:bodyPr/>
          <a:lstStyle/>
          <a:p>
            <a:r>
              <a:rPr lang="en-GB" dirty="0" smtClean="0"/>
              <a:t>What is the role of </a:t>
            </a:r>
            <a:r>
              <a:rPr lang="en-GB" dirty="0" err="1" smtClean="0"/>
              <a:t>epigenetics</a:t>
            </a:r>
            <a:r>
              <a:rPr lang="en-GB" dirty="0" smtClean="0"/>
              <a:t> in the future of epidemiology?</a:t>
            </a:r>
            <a:endParaRPr lang="en-GB" dirty="0"/>
          </a:p>
        </p:txBody>
      </p:sp>
      <p:sp>
        <p:nvSpPr>
          <p:cNvPr id="3" name="Content Placeholder 2"/>
          <p:cNvSpPr>
            <a:spLocks noGrp="1"/>
          </p:cNvSpPr>
          <p:nvPr>
            <p:ph idx="1"/>
          </p:nvPr>
        </p:nvSpPr>
        <p:spPr/>
        <p:txBody>
          <a:bodyPr/>
          <a:lstStyle/>
          <a:p>
            <a:pPr>
              <a:buFont typeface="Arial" pitchFamily="34" charset="0"/>
              <a:buChar char="•"/>
            </a:pPr>
            <a:r>
              <a:rPr lang="en-GB" sz="1600" dirty="0" smtClean="0"/>
              <a:t>Identification of biomarkers of exposure</a:t>
            </a:r>
          </a:p>
          <a:p>
            <a:pPr>
              <a:buFont typeface="Arial" pitchFamily="34" charset="0"/>
              <a:buChar char="•"/>
            </a:pPr>
            <a:endParaRPr lang="en-GB" sz="1600" dirty="0" smtClean="0"/>
          </a:p>
          <a:p>
            <a:pPr>
              <a:buFont typeface="Arial" pitchFamily="34" charset="0"/>
              <a:buChar char="•"/>
            </a:pPr>
            <a:r>
              <a:rPr lang="en-GB" sz="1600" dirty="0" smtClean="0"/>
              <a:t>Identification of predictive biomarkers</a:t>
            </a:r>
          </a:p>
          <a:p>
            <a:pPr>
              <a:buFont typeface="Arial" pitchFamily="34" charset="0"/>
              <a:buChar char="•"/>
            </a:pPr>
            <a:endParaRPr lang="en-GB" sz="1600" dirty="0" smtClean="0"/>
          </a:p>
          <a:p>
            <a:pPr>
              <a:buFont typeface="Arial" pitchFamily="34" charset="0"/>
              <a:buChar char="•"/>
            </a:pPr>
            <a:r>
              <a:rPr lang="en-GB" sz="1600" dirty="0" smtClean="0"/>
              <a:t>Identification of novel risk factors </a:t>
            </a:r>
          </a:p>
          <a:p>
            <a:pPr>
              <a:buFont typeface="Arial" pitchFamily="34" charset="0"/>
              <a:buChar char="•"/>
            </a:pPr>
            <a:endParaRPr lang="en-GB" sz="1600" dirty="0" smtClean="0"/>
          </a:p>
          <a:p>
            <a:pPr>
              <a:buFont typeface="Arial" pitchFamily="34" charset="0"/>
              <a:buChar char="•"/>
            </a:pPr>
            <a:r>
              <a:rPr lang="en-GB" sz="1600" dirty="0" smtClean="0"/>
              <a:t>Identification of new drug targets - </a:t>
            </a:r>
            <a:r>
              <a:rPr lang="en-GB" sz="1600" dirty="0" err="1" smtClean="0"/>
              <a:t>Azacitidine</a:t>
            </a:r>
            <a:r>
              <a:rPr lang="en-GB" sz="1600" dirty="0" smtClean="0"/>
              <a:t> and </a:t>
            </a:r>
            <a:r>
              <a:rPr lang="en-GB" sz="1600" dirty="0" err="1" smtClean="0"/>
              <a:t>Myelodysplastic</a:t>
            </a:r>
            <a:r>
              <a:rPr lang="en-GB" sz="1600" dirty="0" smtClean="0"/>
              <a:t> Syndromes</a:t>
            </a:r>
          </a:p>
          <a:p>
            <a:pPr>
              <a:buFont typeface="Arial" pitchFamily="34" charset="0"/>
              <a:buChar char="•"/>
            </a:pPr>
            <a:endParaRPr lang="en-GB" sz="1600" dirty="0" smtClean="0"/>
          </a:p>
          <a:p>
            <a:pPr>
              <a:buFont typeface="Arial" pitchFamily="34" charset="0"/>
              <a:buChar char="•"/>
            </a:pPr>
            <a:r>
              <a:rPr lang="en-GB" sz="1600" dirty="0" smtClean="0"/>
              <a:t>Explain differences in identical twins</a:t>
            </a:r>
          </a:p>
          <a:p>
            <a:pPr>
              <a:buFont typeface="Arial" pitchFamily="34" charset="0"/>
              <a:buChar char="•"/>
            </a:pPr>
            <a:endParaRPr lang="en-GB" sz="1600" dirty="0" smtClean="0"/>
          </a:p>
          <a:p>
            <a:pPr>
              <a:buFont typeface="Arial" pitchFamily="34" charset="0"/>
              <a:buChar char="•"/>
            </a:pPr>
            <a:r>
              <a:rPr lang="en-GB" sz="1600" dirty="0" smtClean="0"/>
              <a:t>Increased understanding of carcinogenesis- silencing of tumour suppressing genes</a:t>
            </a:r>
          </a:p>
          <a:p>
            <a:pPr>
              <a:buFont typeface="Arial" pitchFamily="34" charset="0"/>
              <a:buChar char="•"/>
            </a:pPr>
            <a:endParaRPr lang="en-GB" sz="1600" dirty="0" smtClean="0"/>
          </a:p>
          <a:p>
            <a:pPr>
              <a:buFont typeface="Arial" pitchFamily="34" charset="0"/>
              <a:buChar char="•"/>
            </a:pPr>
            <a:r>
              <a:rPr lang="en-GB" sz="1600" dirty="0" smtClean="0"/>
              <a:t>Increased understanding of gene-environment interactions</a:t>
            </a:r>
          </a:p>
          <a:p>
            <a:pPr>
              <a:buFont typeface="Arial" pitchFamily="34" charset="0"/>
              <a:buChar char="•"/>
            </a:pPr>
            <a:endParaRPr lang="en-GB" sz="1600" dirty="0" smtClean="0"/>
          </a:p>
          <a:p>
            <a:pPr>
              <a:buFont typeface="Arial" pitchFamily="34" charset="0"/>
              <a:buChar char="•"/>
            </a:pPr>
            <a:r>
              <a:rPr lang="en-GB" sz="1600" dirty="0" smtClean="0"/>
              <a:t>Designer babies?!</a:t>
            </a:r>
          </a:p>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smtClean="0"/>
          </a:p>
          <a:p>
            <a:pPr>
              <a:buFont typeface="Arial" pitchFamily="34" charset="0"/>
              <a:buChar char="•"/>
            </a:pPr>
            <a:endParaRPr lang="en-GB" dirty="0" smtClean="0"/>
          </a:p>
          <a:p>
            <a:pPr>
              <a:buFont typeface="Arial" pitchFamily="34" charset="0"/>
              <a:buChar char="•"/>
            </a:pPr>
            <a:endParaRPr lang="en-GB" dirty="0" smtClean="0"/>
          </a:p>
          <a:p>
            <a:pPr>
              <a:buFont typeface="Arial" pitchFamily="34" charset="0"/>
              <a:buChar char="•"/>
            </a:pPr>
            <a:endParaRPr lang="en-GB" dirty="0"/>
          </a:p>
        </p:txBody>
      </p:sp>
      <p:pic>
        <p:nvPicPr>
          <p:cNvPr id="5122" name="Picture 2" descr="http://www.helladelicious.com/wp-content/uploads/2011/05/92epigenetic.jpg"/>
          <p:cNvPicPr>
            <a:picLocks noChangeAspect="1" noChangeArrowheads="1"/>
          </p:cNvPicPr>
          <p:nvPr/>
        </p:nvPicPr>
        <p:blipFill>
          <a:blip r:embed="rId2" cstate="print"/>
          <a:srcRect/>
          <a:stretch>
            <a:fillRect/>
          </a:stretch>
        </p:blipFill>
        <p:spPr bwMode="auto">
          <a:xfrm>
            <a:off x="5436096" y="1700808"/>
            <a:ext cx="1872208" cy="176563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Advantages and Disadvantages</a:t>
            </a:r>
            <a:endParaRPr lang="en-GB" dirty="0"/>
          </a:p>
        </p:txBody>
      </p:sp>
      <p:sp>
        <p:nvSpPr>
          <p:cNvPr id="3" name="TextBox 2"/>
          <p:cNvSpPr txBox="1"/>
          <p:nvPr/>
        </p:nvSpPr>
        <p:spPr>
          <a:xfrm>
            <a:off x="611560" y="1628800"/>
            <a:ext cx="3672408" cy="369332"/>
          </a:xfrm>
          <a:prstGeom prst="rect">
            <a:avLst/>
          </a:prstGeom>
          <a:noFill/>
        </p:spPr>
        <p:txBody>
          <a:bodyPr wrap="square" rtlCol="0">
            <a:spAutoFit/>
          </a:bodyPr>
          <a:lstStyle/>
          <a:p>
            <a:pPr marL="363538" indent="-363538">
              <a:spcBef>
                <a:spcPts val="0"/>
              </a:spcBef>
              <a:spcAft>
                <a:spcPts val="0"/>
              </a:spcAft>
            </a:pPr>
            <a:r>
              <a:rPr lang="en-GB" sz="1800" b="1" i="0" dirty="0" smtClean="0">
                <a:solidFill>
                  <a:srgbClr val="FF0000"/>
                </a:solidFill>
                <a:latin typeface="+mn-lt"/>
              </a:rPr>
              <a:t>Advantages</a:t>
            </a:r>
          </a:p>
        </p:txBody>
      </p:sp>
      <p:sp>
        <p:nvSpPr>
          <p:cNvPr id="4" name="TextBox 3"/>
          <p:cNvSpPr txBox="1"/>
          <p:nvPr/>
        </p:nvSpPr>
        <p:spPr>
          <a:xfrm>
            <a:off x="5076056" y="1556792"/>
            <a:ext cx="3888432" cy="369332"/>
          </a:xfrm>
          <a:prstGeom prst="rect">
            <a:avLst/>
          </a:prstGeom>
          <a:noFill/>
        </p:spPr>
        <p:txBody>
          <a:bodyPr wrap="square" rtlCol="0">
            <a:spAutoFit/>
          </a:bodyPr>
          <a:lstStyle/>
          <a:p>
            <a:pPr marL="363538" indent="-363538">
              <a:spcBef>
                <a:spcPts val="0"/>
              </a:spcBef>
              <a:spcAft>
                <a:spcPts val="0"/>
              </a:spcAft>
            </a:pPr>
            <a:r>
              <a:rPr lang="en-GB" sz="1800" b="1" i="0" dirty="0" smtClean="0">
                <a:solidFill>
                  <a:srgbClr val="FF0000"/>
                </a:solidFill>
                <a:latin typeface="+mn-lt"/>
              </a:rPr>
              <a:t>Disadvantages</a:t>
            </a:r>
          </a:p>
        </p:txBody>
      </p:sp>
      <p:sp>
        <p:nvSpPr>
          <p:cNvPr id="6" name="TextBox 5"/>
          <p:cNvSpPr txBox="1"/>
          <p:nvPr/>
        </p:nvSpPr>
        <p:spPr>
          <a:xfrm>
            <a:off x="395536" y="2060848"/>
            <a:ext cx="3816424" cy="4247317"/>
          </a:xfrm>
          <a:prstGeom prst="rect">
            <a:avLst/>
          </a:prstGeom>
          <a:noFill/>
        </p:spPr>
        <p:txBody>
          <a:bodyPr wrap="square" rtlCol="0">
            <a:spAutoFit/>
          </a:bodyPr>
          <a:lstStyle/>
          <a:p>
            <a:pPr marL="363538" indent="-363538">
              <a:spcBef>
                <a:spcPts val="0"/>
              </a:spcBef>
              <a:spcAft>
                <a:spcPts val="0"/>
              </a:spcAft>
              <a:buFont typeface="Arial" pitchFamily="34" charset="0"/>
              <a:buChar char="•"/>
            </a:pPr>
            <a:r>
              <a:rPr lang="en-GB" dirty="0" smtClean="0">
                <a:solidFill>
                  <a:schemeClr val="accent4">
                    <a:lumMod val="75000"/>
                  </a:schemeClr>
                </a:solidFill>
              </a:rPr>
              <a:t>Future of  </a:t>
            </a:r>
            <a:r>
              <a:rPr lang="en-GB" dirty="0" err="1" smtClean="0">
                <a:solidFill>
                  <a:schemeClr val="accent4">
                    <a:lumMod val="75000"/>
                  </a:schemeClr>
                </a:solidFill>
              </a:rPr>
              <a:t>epigenetics</a:t>
            </a:r>
            <a:r>
              <a:rPr lang="en-GB" dirty="0" smtClean="0">
                <a:solidFill>
                  <a:schemeClr val="accent4">
                    <a:lumMod val="75000"/>
                  </a:schemeClr>
                </a:solidFill>
              </a:rPr>
              <a:t> in epidemiology !</a:t>
            </a:r>
          </a:p>
          <a:p>
            <a:pPr marL="363538" indent="-363538">
              <a:spcBef>
                <a:spcPts val="0"/>
              </a:spcBef>
              <a:spcAft>
                <a:spcPts val="0"/>
              </a:spcAft>
              <a:buFont typeface="Arial" pitchFamily="34" charset="0"/>
              <a:buChar char="•"/>
            </a:pPr>
            <a:endParaRPr lang="en-GB" sz="1800" i="0" dirty="0" smtClean="0">
              <a:solidFill>
                <a:schemeClr val="accent4">
                  <a:lumMod val="75000"/>
                </a:schemeClr>
              </a:solidFill>
              <a:latin typeface="+mn-lt"/>
            </a:endParaRPr>
          </a:p>
          <a:p>
            <a:pPr marL="363538" indent="-363538">
              <a:spcBef>
                <a:spcPts val="0"/>
              </a:spcBef>
              <a:spcAft>
                <a:spcPts val="0"/>
              </a:spcAft>
              <a:buFont typeface="Arial" pitchFamily="34" charset="0"/>
              <a:buChar char="•"/>
            </a:pPr>
            <a:r>
              <a:rPr lang="en-GB" sz="1800" i="0" dirty="0" smtClean="0">
                <a:solidFill>
                  <a:schemeClr val="accent4">
                    <a:lumMod val="75000"/>
                  </a:schemeClr>
                </a:solidFill>
                <a:latin typeface="+mn-lt"/>
              </a:rPr>
              <a:t>Cost of measuring DNA </a:t>
            </a:r>
            <a:r>
              <a:rPr lang="en-GB" sz="1800" i="0" dirty="0" err="1" smtClean="0">
                <a:solidFill>
                  <a:schemeClr val="accent4">
                    <a:lumMod val="75000"/>
                  </a:schemeClr>
                </a:solidFill>
                <a:latin typeface="+mn-lt"/>
              </a:rPr>
              <a:t>methylation</a:t>
            </a:r>
            <a:r>
              <a:rPr lang="en-GB" sz="1800" i="0" dirty="0" smtClean="0">
                <a:solidFill>
                  <a:schemeClr val="accent4">
                    <a:lumMod val="75000"/>
                  </a:schemeClr>
                </a:solidFill>
                <a:latin typeface="+mn-lt"/>
              </a:rPr>
              <a:t> is falling</a:t>
            </a:r>
          </a:p>
          <a:p>
            <a:pPr marL="363538" indent="-363538">
              <a:spcBef>
                <a:spcPts val="0"/>
              </a:spcBef>
              <a:spcAft>
                <a:spcPts val="0"/>
              </a:spcAft>
            </a:pPr>
            <a:endParaRPr lang="en-GB" dirty="0" smtClean="0">
              <a:solidFill>
                <a:schemeClr val="accent4">
                  <a:lumMod val="75000"/>
                </a:schemeClr>
              </a:solidFill>
            </a:endParaRPr>
          </a:p>
          <a:p>
            <a:pPr marL="363538" indent="-363538">
              <a:spcBef>
                <a:spcPts val="0"/>
              </a:spcBef>
              <a:spcAft>
                <a:spcPts val="0"/>
              </a:spcAft>
              <a:buFont typeface="Arial" pitchFamily="34" charset="0"/>
              <a:buChar char="•"/>
            </a:pPr>
            <a:r>
              <a:rPr lang="en-GB" sz="1800" i="0" dirty="0" smtClean="0">
                <a:solidFill>
                  <a:schemeClr val="accent4">
                    <a:lumMod val="75000"/>
                  </a:schemeClr>
                </a:solidFill>
                <a:latin typeface="+mn-lt"/>
              </a:rPr>
              <a:t>Development of high throughput sequencing</a:t>
            </a:r>
          </a:p>
          <a:p>
            <a:pPr marL="363538" indent="-363538">
              <a:spcBef>
                <a:spcPts val="0"/>
              </a:spcBef>
              <a:spcAft>
                <a:spcPts val="0"/>
              </a:spcAft>
              <a:buFont typeface="Arial" pitchFamily="34" charset="0"/>
              <a:buChar char="•"/>
            </a:pPr>
            <a:endParaRPr lang="en-GB" dirty="0" smtClean="0">
              <a:solidFill>
                <a:schemeClr val="accent4">
                  <a:lumMod val="75000"/>
                </a:schemeClr>
              </a:solidFill>
            </a:endParaRPr>
          </a:p>
          <a:p>
            <a:pPr marL="363538" indent="-363538">
              <a:spcBef>
                <a:spcPts val="0"/>
              </a:spcBef>
              <a:spcAft>
                <a:spcPts val="0"/>
              </a:spcAft>
              <a:buFont typeface="Arial" pitchFamily="34" charset="0"/>
              <a:buChar char="•"/>
            </a:pPr>
            <a:r>
              <a:rPr lang="en-GB" sz="1800" i="0" dirty="0" err="1" smtClean="0">
                <a:solidFill>
                  <a:schemeClr val="accent4">
                    <a:lumMod val="75000"/>
                  </a:schemeClr>
                </a:solidFill>
                <a:latin typeface="+mn-lt"/>
              </a:rPr>
              <a:t>Targetted</a:t>
            </a:r>
            <a:r>
              <a:rPr lang="en-GB" sz="1800" i="0" dirty="0" smtClean="0">
                <a:solidFill>
                  <a:schemeClr val="accent4">
                    <a:lumMod val="75000"/>
                  </a:schemeClr>
                </a:solidFill>
                <a:latin typeface="+mn-lt"/>
              </a:rPr>
              <a:t> help in famine situations and in public health policy – planning for future generations</a:t>
            </a:r>
          </a:p>
          <a:p>
            <a:pPr marL="363538" indent="-363538">
              <a:spcBef>
                <a:spcPts val="0"/>
              </a:spcBef>
              <a:spcAft>
                <a:spcPts val="0"/>
              </a:spcAft>
            </a:pPr>
            <a:endParaRPr lang="en-GB" dirty="0" smtClean="0">
              <a:solidFill>
                <a:srgbClr val="040404"/>
              </a:solidFill>
            </a:endParaRPr>
          </a:p>
          <a:p>
            <a:pPr marL="363538" indent="-363538">
              <a:spcBef>
                <a:spcPts val="0"/>
              </a:spcBef>
              <a:spcAft>
                <a:spcPts val="0"/>
              </a:spcAft>
            </a:pPr>
            <a:endParaRPr lang="en-GB" sz="1800" i="0" dirty="0" smtClean="0">
              <a:solidFill>
                <a:srgbClr val="040404"/>
              </a:solidFill>
              <a:latin typeface="+mn-lt"/>
            </a:endParaRPr>
          </a:p>
        </p:txBody>
      </p:sp>
      <p:sp>
        <p:nvSpPr>
          <p:cNvPr id="7" name="TextBox 6"/>
          <p:cNvSpPr txBox="1"/>
          <p:nvPr/>
        </p:nvSpPr>
        <p:spPr>
          <a:xfrm>
            <a:off x="4211960" y="1844824"/>
            <a:ext cx="4608512" cy="5724644"/>
          </a:xfrm>
          <a:prstGeom prst="rect">
            <a:avLst/>
          </a:prstGeom>
          <a:noFill/>
        </p:spPr>
        <p:txBody>
          <a:bodyPr wrap="square" rtlCol="0">
            <a:spAutoFit/>
          </a:bodyPr>
          <a:lstStyle/>
          <a:p>
            <a:pPr marL="363538" indent="-363538">
              <a:spcBef>
                <a:spcPts val="0"/>
              </a:spcBef>
              <a:spcAft>
                <a:spcPts val="0"/>
              </a:spcAft>
              <a:buFont typeface="Arial" pitchFamily="34" charset="0"/>
              <a:buChar char="•"/>
            </a:pPr>
            <a:r>
              <a:rPr lang="en-GB" sz="1400" i="0" dirty="0" smtClean="0">
                <a:solidFill>
                  <a:schemeClr val="accent4">
                    <a:lumMod val="75000"/>
                  </a:schemeClr>
                </a:solidFill>
                <a:latin typeface="+mn-lt"/>
              </a:rPr>
              <a:t>Lack of agreed precise </a:t>
            </a:r>
            <a:r>
              <a:rPr lang="en-GB" sz="1400" dirty="0" smtClean="0">
                <a:solidFill>
                  <a:schemeClr val="accent4">
                    <a:lumMod val="75000"/>
                  </a:schemeClr>
                </a:solidFill>
              </a:rPr>
              <a:t>definition of </a:t>
            </a:r>
            <a:r>
              <a:rPr lang="en-GB" sz="1400" dirty="0" err="1" smtClean="0">
                <a:solidFill>
                  <a:schemeClr val="accent4">
                    <a:lumMod val="75000"/>
                  </a:schemeClr>
                </a:solidFill>
              </a:rPr>
              <a:t>epigenetics</a:t>
            </a:r>
            <a:endParaRPr lang="en-GB" sz="1400" dirty="0" smtClean="0">
              <a:solidFill>
                <a:schemeClr val="accent4">
                  <a:lumMod val="75000"/>
                </a:schemeClr>
              </a:solidFill>
            </a:endParaRPr>
          </a:p>
          <a:p>
            <a:pPr marL="363538" indent="-363538">
              <a:spcBef>
                <a:spcPts val="0"/>
              </a:spcBef>
              <a:spcAft>
                <a:spcPts val="0"/>
              </a:spcAft>
              <a:buFont typeface="Arial" pitchFamily="34" charset="0"/>
              <a:buChar char="•"/>
            </a:pPr>
            <a:endParaRPr lang="en-GB" sz="1400" i="0" dirty="0" smtClean="0">
              <a:solidFill>
                <a:schemeClr val="accent4">
                  <a:lumMod val="75000"/>
                </a:schemeClr>
              </a:solidFill>
              <a:latin typeface="+mn-lt"/>
            </a:endParaRPr>
          </a:p>
          <a:p>
            <a:pPr marL="363538" indent="-363538">
              <a:spcBef>
                <a:spcPts val="0"/>
              </a:spcBef>
              <a:spcAft>
                <a:spcPts val="0"/>
              </a:spcAft>
              <a:buFont typeface="Arial" pitchFamily="34" charset="0"/>
              <a:buChar char="•"/>
            </a:pPr>
            <a:r>
              <a:rPr lang="en-GB" sz="1400" i="0" dirty="0" smtClean="0">
                <a:solidFill>
                  <a:schemeClr val="accent4">
                    <a:lumMod val="75000"/>
                  </a:schemeClr>
                </a:solidFill>
                <a:latin typeface="+mn-lt"/>
              </a:rPr>
              <a:t>Difficult to prove role of epigenetic changes in disease  if they are highly frequently, largely stochastic and age, tissue or cell specific</a:t>
            </a:r>
          </a:p>
          <a:p>
            <a:pPr marL="363538" indent="-363538">
              <a:spcBef>
                <a:spcPts val="0"/>
              </a:spcBef>
              <a:spcAft>
                <a:spcPts val="0"/>
              </a:spcAft>
              <a:buFont typeface="Arial" pitchFamily="34" charset="0"/>
              <a:buChar char="•"/>
            </a:pPr>
            <a:endParaRPr lang="en-GB" sz="1400" dirty="0" smtClean="0">
              <a:solidFill>
                <a:schemeClr val="accent4">
                  <a:lumMod val="75000"/>
                </a:schemeClr>
              </a:solidFill>
            </a:endParaRPr>
          </a:p>
          <a:p>
            <a:pPr marL="363538" indent="-363538">
              <a:spcBef>
                <a:spcPts val="0"/>
              </a:spcBef>
              <a:spcAft>
                <a:spcPts val="0"/>
              </a:spcAft>
              <a:buFont typeface="Arial" pitchFamily="34" charset="0"/>
              <a:buChar char="•"/>
            </a:pPr>
            <a:r>
              <a:rPr lang="en-GB" sz="1400" i="0" dirty="0" smtClean="0">
                <a:solidFill>
                  <a:schemeClr val="accent4">
                    <a:lumMod val="75000"/>
                  </a:schemeClr>
                </a:solidFill>
                <a:latin typeface="+mn-lt"/>
              </a:rPr>
              <a:t>Reverse causation (if </a:t>
            </a:r>
            <a:r>
              <a:rPr lang="en-GB" sz="1400" i="0" dirty="0" err="1" smtClean="0">
                <a:solidFill>
                  <a:schemeClr val="accent4">
                    <a:lumMod val="75000"/>
                  </a:schemeClr>
                </a:solidFill>
                <a:latin typeface="+mn-lt"/>
              </a:rPr>
              <a:t>epigenome</a:t>
            </a:r>
            <a:r>
              <a:rPr lang="en-GB" sz="1400" i="0" dirty="0" smtClean="0">
                <a:solidFill>
                  <a:schemeClr val="accent4">
                    <a:lumMod val="75000"/>
                  </a:schemeClr>
                </a:solidFill>
                <a:latin typeface="+mn-lt"/>
              </a:rPr>
              <a:t> due to the disease itself  or intermediates of the disease pathway)?</a:t>
            </a:r>
          </a:p>
          <a:p>
            <a:pPr marL="363538" indent="-363538">
              <a:spcBef>
                <a:spcPts val="0"/>
              </a:spcBef>
              <a:spcAft>
                <a:spcPts val="0"/>
              </a:spcAft>
              <a:buFont typeface="Arial" pitchFamily="34" charset="0"/>
              <a:buChar char="•"/>
            </a:pPr>
            <a:endParaRPr lang="en-GB" sz="1400" dirty="0" smtClean="0">
              <a:solidFill>
                <a:schemeClr val="accent4">
                  <a:lumMod val="75000"/>
                </a:schemeClr>
              </a:solidFill>
            </a:endParaRPr>
          </a:p>
          <a:p>
            <a:pPr marL="363538" indent="-363538">
              <a:spcBef>
                <a:spcPts val="0"/>
              </a:spcBef>
              <a:spcAft>
                <a:spcPts val="0"/>
              </a:spcAft>
              <a:buFont typeface="Arial" pitchFamily="34" charset="0"/>
              <a:buChar char="•"/>
            </a:pPr>
            <a:r>
              <a:rPr lang="en-GB" sz="1400" i="0" dirty="0" smtClean="0">
                <a:solidFill>
                  <a:schemeClr val="accent4">
                    <a:lumMod val="75000"/>
                  </a:schemeClr>
                </a:solidFill>
                <a:latin typeface="+mn-lt"/>
              </a:rPr>
              <a:t>Human </a:t>
            </a:r>
            <a:r>
              <a:rPr lang="en-GB" sz="1400" i="0" dirty="0" err="1" smtClean="0">
                <a:solidFill>
                  <a:schemeClr val="accent4">
                    <a:lumMod val="75000"/>
                  </a:schemeClr>
                </a:solidFill>
                <a:latin typeface="+mn-lt"/>
              </a:rPr>
              <a:t>epigenome</a:t>
            </a:r>
            <a:r>
              <a:rPr lang="en-GB" sz="1400" i="0" dirty="0" smtClean="0">
                <a:solidFill>
                  <a:schemeClr val="accent4">
                    <a:lumMod val="75000"/>
                  </a:schemeClr>
                </a:solidFill>
                <a:latin typeface="+mn-lt"/>
              </a:rPr>
              <a:t> contains as yet unknowable pattern of epigenetic marks</a:t>
            </a:r>
          </a:p>
          <a:p>
            <a:pPr marL="363538" indent="-363538">
              <a:spcBef>
                <a:spcPts val="0"/>
              </a:spcBef>
              <a:spcAft>
                <a:spcPts val="0"/>
              </a:spcAft>
              <a:buFont typeface="Arial" pitchFamily="34" charset="0"/>
              <a:buChar char="•"/>
            </a:pPr>
            <a:endParaRPr lang="en-GB" sz="1400" dirty="0" smtClean="0">
              <a:solidFill>
                <a:schemeClr val="accent4">
                  <a:lumMod val="75000"/>
                </a:schemeClr>
              </a:solidFill>
            </a:endParaRPr>
          </a:p>
          <a:p>
            <a:pPr marL="363538" indent="-363538">
              <a:spcBef>
                <a:spcPts val="0"/>
              </a:spcBef>
              <a:spcAft>
                <a:spcPts val="0"/>
              </a:spcAft>
              <a:buFont typeface="Arial" pitchFamily="34" charset="0"/>
              <a:buChar char="•"/>
            </a:pPr>
            <a:r>
              <a:rPr lang="en-GB" sz="1400" i="0" dirty="0" smtClean="0">
                <a:solidFill>
                  <a:schemeClr val="accent4">
                    <a:lumMod val="75000"/>
                  </a:schemeClr>
                </a:solidFill>
                <a:latin typeface="+mn-lt"/>
              </a:rPr>
              <a:t>Lack of sufficient computing power</a:t>
            </a:r>
          </a:p>
          <a:p>
            <a:pPr marL="363538" indent="-363538">
              <a:spcBef>
                <a:spcPts val="0"/>
              </a:spcBef>
              <a:spcAft>
                <a:spcPts val="0"/>
              </a:spcAft>
              <a:buFont typeface="Arial" pitchFamily="34" charset="0"/>
              <a:buChar char="•"/>
            </a:pPr>
            <a:endParaRPr lang="en-GB" sz="1400" dirty="0" smtClean="0">
              <a:solidFill>
                <a:schemeClr val="accent4">
                  <a:lumMod val="75000"/>
                </a:schemeClr>
              </a:solidFill>
            </a:endParaRPr>
          </a:p>
          <a:p>
            <a:pPr marL="363538" indent="-363538">
              <a:spcBef>
                <a:spcPts val="0"/>
              </a:spcBef>
              <a:spcAft>
                <a:spcPts val="0"/>
              </a:spcAft>
              <a:buFont typeface="Arial" pitchFamily="34" charset="0"/>
              <a:buChar char="•"/>
            </a:pPr>
            <a:r>
              <a:rPr lang="en-GB" sz="1400" i="0" dirty="0" smtClean="0">
                <a:solidFill>
                  <a:schemeClr val="accent4">
                    <a:lumMod val="75000"/>
                  </a:schemeClr>
                </a:solidFill>
                <a:latin typeface="+mn-lt"/>
              </a:rPr>
              <a:t>Difficult to compare studies that have used different platforms</a:t>
            </a:r>
          </a:p>
          <a:p>
            <a:pPr marL="363538" indent="-363538">
              <a:spcBef>
                <a:spcPts val="0"/>
              </a:spcBef>
              <a:spcAft>
                <a:spcPts val="0"/>
              </a:spcAft>
              <a:buFont typeface="Arial" pitchFamily="34" charset="0"/>
              <a:buChar char="•"/>
            </a:pPr>
            <a:endParaRPr lang="en-GB" sz="1400" dirty="0" smtClean="0">
              <a:solidFill>
                <a:schemeClr val="accent4">
                  <a:lumMod val="75000"/>
                </a:schemeClr>
              </a:solidFill>
            </a:endParaRPr>
          </a:p>
          <a:p>
            <a:pPr marL="363538" indent="-363538">
              <a:spcBef>
                <a:spcPts val="0"/>
              </a:spcBef>
              <a:spcAft>
                <a:spcPts val="0"/>
              </a:spcAft>
              <a:buFont typeface="Arial" pitchFamily="34" charset="0"/>
              <a:buChar char="•"/>
            </a:pPr>
            <a:r>
              <a:rPr lang="en-GB" sz="1400" i="0" dirty="0" smtClean="0">
                <a:solidFill>
                  <a:schemeClr val="accent4">
                    <a:lumMod val="75000"/>
                  </a:schemeClr>
                </a:solidFill>
                <a:latin typeface="+mn-lt"/>
              </a:rPr>
              <a:t>Who will own your ‘</a:t>
            </a:r>
            <a:r>
              <a:rPr lang="en-GB" sz="1400" i="0" dirty="0" err="1" smtClean="0">
                <a:solidFill>
                  <a:schemeClr val="accent4">
                    <a:lumMod val="75000"/>
                  </a:schemeClr>
                </a:solidFill>
                <a:latin typeface="+mn-lt"/>
              </a:rPr>
              <a:t>epigenome</a:t>
            </a:r>
            <a:r>
              <a:rPr lang="en-GB" sz="1400" i="0" dirty="0" smtClean="0">
                <a:solidFill>
                  <a:schemeClr val="accent4">
                    <a:lumMod val="75000"/>
                  </a:schemeClr>
                </a:solidFill>
                <a:latin typeface="+mn-lt"/>
              </a:rPr>
              <a:t>’ information?</a:t>
            </a:r>
          </a:p>
          <a:p>
            <a:pPr marL="363538" indent="-363538">
              <a:spcBef>
                <a:spcPts val="0"/>
              </a:spcBef>
              <a:spcAft>
                <a:spcPts val="0"/>
              </a:spcAft>
              <a:buFont typeface="Arial" pitchFamily="34" charset="0"/>
              <a:buChar char="•"/>
            </a:pPr>
            <a:endParaRPr lang="en-GB" sz="1400" dirty="0" smtClean="0">
              <a:solidFill>
                <a:schemeClr val="accent4">
                  <a:lumMod val="75000"/>
                </a:schemeClr>
              </a:solidFill>
            </a:endParaRPr>
          </a:p>
          <a:p>
            <a:pPr marL="363538" indent="-363538">
              <a:spcBef>
                <a:spcPts val="0"/>
              </a:spcBef>
              <a:spcAft>
                <a:spcPts val="0"/>
              </a:spcAft>
              <a:buFont typeface="Arial" pitchFamily="34" charset="0"/>
              <a:buChar char="•"/>
            </a:pPr>
            <a:r>
              <a:rPr lang="en-GB" sz="1400" i="0" dirty="0" smtClean="0">
                <a:solidFill>
                  <a:schemeClr val="accent4">
                    <a:lumMod val="75000"/>
                  </a:schemeClr>
                </a:solidFill>
                <a:latin typeface="+mn-lt"/>
              </a:rPr>
              <a:t>Biological warfare-</a:t>
            </a:r>
            <a:r>
              <a:rPr lang="en-GB" sz="1400" i="0" dirty="0" err="1" smtClean="0">
                <a:solidFill>
                  <a:schemeClr val="accent4">
                    <a:lumMod val="75000"/>
                  </a:schemeClr>
                </a:solidFill>
                <a:latin typeface="+mn-lt"/>
              </a:rPr>
              <a:t>destabalising</a:t>
            </a:r>
            <a:r>
              <a:rPr lang="en-GB" sz="1400" i="0" dirty="0" smtClean="0">
                <a:solidFill>
                  <a:schemeClr val="accent4">
                    <a:lumMod val="75000"/>
                  </a:schemeClr>
                </a:solidFill>
                <a:latin typeface="+mn-lt"/>
              </a:rPr>
              <a:t> nations?</a:t>
            </a:r>
          </a:p>
          <a:p>
            <a:pPr marL="363538" indent="-363538">
              <a:spcBef>
                <a:spcPts val="0"/>
              </a:spcBef>
              <a:spcAft>
                <a:spcPts val="0"/>
              </a:spcAft>
              <a:buFont typeface="Arial" pitchFamily="34" charset="0"/>
              <a:buChar char="•"/>
            </a:pPr>
            <a:endParaRPr lang="en-GB" dirty="0" smtClean="0">
              <a:solidFill>
                <a:schemeClr val="accent4">
                  <a:lumMod val="75000"/>
                </a:schemeClr>
              </a:solidFill>
            </a:endParaRPr>
          </a:p>
          <a:p>
            <a:pPr marL="363538" indent="-363538">
              <a:spcBef>
                <a:spcPts val="0"/>
              </a:spcBef>
              <a:spcAft>
                <a:spcPts val="0"/>
              </a:spcAft>
            </a:pPr>
            <a:endParaRPr lang="en-GB" sz="1800" i="0" dirty="0" smtClean="0">
              <a:solidFill>
                <a:schemeClr val="accent4">
                  <a:lumMod val="75000"/>
                </a:schemeClr>
              </a:solidFill>
              <a:latin typeface="+mn-lt"/>
            </a:endParaRPr>
          </a:p>
          <a:p>
            <a:pPr marL="363538" indent="-363538">
              <a:spcBef>
                <a:spcPts val="0"/>
              </a:spcBef>
              <a:spcAft>
                <a:spcPts val="0"/>
              </a:spcAft>
              <a:buFont typeface="Arial" pitchFamily="34" charset="0"/>
              <a:buChar char="•"/>
            </a:pPr>
            <a:endParaRPr lang="en-GB" dirty="0" smtClean="0">
              <a:solidFill>
                <a:schemeClr val="bg1">
                  <a:lumMod val="50000"/>
                </a:schemeClr>
              </a:solidFill>
            </a:endParaRPr>
          </a:p>
          <a:p>
            <a:pPr marL="363538" indent="-363538">
              <a:spcBef>
                <a:spcPts val="0"/>
              </a:spcBef>
              <a:spcAft>
                <a:spcPts val="0"/>
              </a:spcAft>
              <a:buFont typeface="Arial" pitchFamily="34" charset="0"/>
              <a:buChar char="•"/>
            </a:pPr>
            <a:endParaRPr lang="en-GB" sz="1800" i="0" dirty="0" smtClean="0">
              <a:solidFill>
                <a:schemeClr val="bg1">
                  <a:lumMod val="50000"/>
                </a:schemeClr>
              </a:solidFill>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 the heritability of epigenetic </a:t>
            </a:r>
            <a:r>
              <a:rPr lang="en-GB" dirty="0" err="1" smtClean="0"/>
              <a:t>chnages</a:t>
            </a:r>
            <a:endParaRPr lang="en-GB" dirty="0"/>
          </a:p>
        </p:txBody>
      </p:sp>
      <p:sp>
        <p:nvSpPr>
          <p:cNvPr id="3" name="Rectangle 2"/>
          <p:cNvSpPr/>
          <p:nvPr/>
        </p:nvSpPr>
        <p:spPr>
          <a:xfrm>
            <a:off x="539552" y="1556792"/>
            <a:ext cx="8208912" cy="7725192"/>
          </a:xfrm>
          <a:prstGeom prst="rect">
            <a:avLst/>
          </a:prstGeom>
        </p:spPr>
        <p:txBody>
          <a:bodyPr wrap="square">
            <a:spAutoFit/>
          </a:bodyPr>
          <a:lstStyle/>
          <a:p>
            <a:pPr>
              <a:buFont typeface="Arial" pitchFamily="34" charset="0"/>
              <a:buChar char="•"/>
            </a:pPr>
            <a:r>
              <a:rPr lang="en-GB" sz="1600" dirty="0" smtClean="0"/>
              <a:t> Historically heritability not a defining feature of epigenetic systems</a:t>
            </a:r>
          </a:p>
          <a:p>
            <a:pPr>
              <a:buFont typeface="Arial" pitchFamily="34" charset="0"/>
              <a:buChar char="•"/>
            </a:pPr>
            <a:endParaRPr lang="en-GB" sz="1600" dirty="0" smtClean="0"/>
          </a:p>
          <a:p>
            <a:pPr>
              <a:buFont typeface="Arial" pitchFamily="34" charset="0"/>
              <a:buChar char="•"/>
            </a:pPr>
            <a:r>
              <a:rPr lang="en-GB" sz="1600" dirty="0" smtClean="0"/>
              <a:t>DNA </a:t>
            </a:r>
            <a:r>
              <a:rPr lang="en-GB" sz="1600" dirty="0" err="1" smtClean="0"/>
              <a:t>methylation</a:t>
            </a:r>
            <a:r>
              <a:rPr lang="en-GB" sz="1600" dirty="0" smtClean="0"/>
              <a:t> may be particularly sensitive to environmental factors during the extensive epigenetic reprogramming early after fertilisation – critical window</a:t>
            </a:r>
          </a:p>
          <a:p>
            <a:pPr>
              <a:buFont typeface="Arial" pitchFamily="34" charset="0"/>
              <a:buChar char="•"/>
            </a:pPr>
            <a:endParaRPr lang="en-GB" sz="1600" dirty="0" smtClean="0"/>
          </a:p>
          <a:p>
            <a:pPr>
              <a:buFont typeface="Arial" pitchFamily="34" charset="0"/>
              <a:buChar char="•"/>
            </a:pPr>
            <a:r>
              <a:rPr lang="en-GB" sz="1600" dirty="0" smtClean="0"/>
              <a:t>Epigenetic  marks are heritable during cell division</a:t>
            </a:r>
          </a:p>
          <a:p>
            <a:pPr>
              <a:buFont typeface="Arial" pitchFamily="34" charset="0"/>
              <a:buChar char="•"/>
            </a:pPr>
            <a:endParaRPr lang="en-GB" sz="1600" dirty="0" smtClean="0"/>
          </a:p>
          <a:p>
            <a:r>
              <a:rPr lang="en-GB" sz="1600" dirty="0" smtClean="0"/>
              <a:t>Barker Hypothesis - intra-uterine exposures can result in </a:t>
            </a:r>
            <a:r>
              <a:rPr lang="en-GB" sz="1600" dirty="0" err="1" smtClean="0"/>
              <a:t>fetal</a:t>
            </a:r>
            <a:r>
              <a:rPr lang="en-GB" sz="1600" dirty="0" smtClean="0"/>
              <a:t> programming that persists into adulthood and may contribute to the risk for adult-onset </a:t>
            </a:r>
          </a:p>
          <a:p>
            <a:r>
              <a:rPr lang="en-GB" sz="1600" dirty="0" smtClean="0"/>
              <a:t>diseases </a:t>
            </a:r>
          </a:p>
          <a:p>
            <a:pPr>
              <a:buFont typeface="Arial" pitchFamily="34" charset="0"/>
              <a:buChar char="•"/>
            </a:pPr>
            <a:endParaRPr lang="en-GB" sz="1600" dirty="0" smtClean="0"/>
          </a:p>
          <a:p>
            <a:pPr>
              <a:buFont typeface="Arial" pitchFamily="34" charset="0"/>
              <a:buChar char="•"/>
            </a:pPr>
            <a:r>
              <a:rPr lang="en-GB" sz="1600" dirty="0" err="1" smtClean="0"/>
              <a:t>Epigenetics</a:t>
            </a:r>
            <a:r>
              <a:rPr lang="en-GB" sz="1600" dirty="0" smtClean="0"/>
              <a:t> isn't evolution.- DNA doesn't change! </a:t>
            </a:r>
          </a:p>
          <a:p>
            <a:pPr>
              <a:buFont typeface="Arial" pitchFamily="34" charset="0"/>
              <a:buChar char="•"/>
            </a:pPr>
            <a:endParaRPr lang="en-GB" sz="1600" dirty="0" smtClean="0"/>
          </a:p>
          <a:p>
            <a:pPr>
              <a:buFont typeface="Arial" pitchFamily="34" charset="0"/>
              <a:buChar char="•"/>
            </a:pPr>
            <a:r>
              <a:rPr lang="en-GB" sz="1600" dirty="0" smtClean="0"/>
              <a:t>Represent a biological response to an environmental stressor.-response can be inherited through many generations via epigenetic marks,-but if you remove the environmental pressure, the epigenetic marks will eventually fade</a:t>
            </a:r>
          </a:p>
          <a:p>
            <a:pPr>
              <a:buFont typeface="Arial" pitchFamily="34" charset="0"/>
              <a:buChar char="•"/>
            </a:pPr>
            <a:endParaRPr lang="en-GB" sz="1600" dirty="0" smtClean="0"/>
          </a:p>
          <a:p>
            <a:pPr>
              <a:buFont typeface="Arial" pitchFamily="34" charset="0"/>
              <a:buChar char="•"/>
            </a:pPr>
            <a:r>
              <a:rPr lang="en-GB" sz="1600" dirty="0" smtClean="0"/>
              <a:t>Unknown what the interplay is between inherited genome and that caused by your own environment</a:t>
            </a:r>
          </a:p>
          <a:p>
            <a:pPr>
              <a:buFont typeface="Arial" pitchFamily="34" charset="0"/>
              <a:buChar char="•"/>
            </a:pPr>
            <a:endParaRPr lang="en-GB" sz="1600" dirty="0" smtClean="0"/>
          </a:p>
          <a:p>
            <a:pPr>
              <a:buFont typeface="Arial" pitchFamily="34" charset="0"/>
              <a:buChar char="•"/>
            </a:pPr>
            <a:endParaRPr lang="en-GB" sz="1600" dirty="0" smtClean="0"/>
          </a:p>
          <a:p>
            <a:pPr>
              <a:buFont typeface="Arial" pitchFamily="34" charset="0"/>
              <a:buChar char="•"/>
            </a:pPr>
            <a:endParaRPr lang="en-GB" sz="1600"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
        <p:nvSpPr>
          <p:cNvPr id="4" name="Rectangle 3"/>
          <p:cNvSpPr/>
          <p:nvPr/>
        </p:nvSpPr>
        <p:spPr>
          <a:xfrm>
            <a:off x="755576" y="7173416"/>
            <a:ext cx="4572000" cy="369332"/>
          </a:xfrm>
          <a:prstGeom prst="rect">
            <a:avLst/>
          </a:prstGeom>
        </p:spPr>
        <p:txBody>
          <a:bodyPr>
            <a:spAutoFit/>
          </a:bodyPr>
          <a:lstStyle/>
          <a:p>
            <a:r>
              <a:rPr lang="en-GB" dirty="0" smtClean="0"/>
              <a:t>.</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764704"/>
            <a:ext cx="7543800" cy="638175"/>
          </a:xfrm>
        </p:spPr>
        <p:txBody>
          <a:bodyPr/>
          <a:lstStyle/>
          <a:p>
            <a:r>
              <a:rPr lang="en-GB" dirty="0" smtClean="0"/>
              <a:t>The Importance of </a:t>
            </a:r>
            <a:r>
              <a:rPr lang="en-GB" dirty="0" err="1" smtClean="0"/>
              <a:t>epigenetics</a:t>
            </a:r>
            <a:r>
              <a:rPr lang="en-GB" dirty="0" smtClean="0"/>
              <a:t> in understanding global inequalities</a:t>
            </a:r>
            <a:endParaRPr lang="en-GB" dirty="0"/>
          </a:p>
        </p:txBody>
      </p:sp>
      <p:sp>
        <p:nvSpPr>
          <p:cNvPr id="3" name="Rectangle 2"/>
          <p:cNvSpPr/>
          <p:nvPr/>
        </p:nvSpPr>
        <p:spPr>
          <a:xfrm>
            <a:off x="251520" y="1700808"/>
            <a:ext cx="8604448" cy="5970865"/>
          </a:xfrm>
          <a:prstGeom prst="rect">
            <a:avLst/>
          </a:prstGeom>
        </p:spPr>
        <p:txBody>
          <a:bodyPr wrap="square">
            <a:spAutoFit/>
          </a:bodyPr>
          <a:lstStyle/>
          <a:p>
            <a:pPr>
              <a:buFont typeface="Arial" pitchFamily="34" charset="0"/>
              <a:buChar char="•"/>
            </a:pPr>
            <a:r>
              <a:rPr lang="en-GB" sz="1200" dirty="0" smtClean="0"/>
              <a:t> Evidence for an association between epigenetic status and socio-economic status  (McGuiness 2012, </a:t>
            </a:r>
            <a:r>
              <a:rPr lang="en-GB" sz="1200" dirty="0" err="1" smtClean="0"/>
              <a:t>Borghol</a:t>
            </a:r>
            <a:r>
              <a:rPr lang="en-GB" sz="1200" dirty="0" smtClean="0"/>
              <a:t> 2012)</a:t>
            </a:r>
          </a:p>
          <a:p>
            <a:pPr>
              <a:buFont typeface="Arial" pitchFamily="34" charset="0"/>
              <a:buChar char="•"/>
            </a:pPr>
            <a:endParaRPr lang="en-GB" sz="1200" dirty="0" smtClean="0"/>
          </a:p>
          <a:p>
            <a:pPr>
              <a:buFont typeface="Arial" pitchFamily="34" charset="0"/>
              <a:buChar char="•"/>
            </a:pPr>
            <a:r>
              <a:rPr lang="en-GB" sz="1200" dirty="0" smtClean="0"/>
              <a:t>Importance of prenatal factors</a:t>
            </a:r>
          </a:p>
          <a:p>
            <a:pPr>
              <a:buFont typeface="Arial" pitchFamily="34" charset="0"/>
              <a:buChar char="•"/>
            </a:pPr>
            <a:endParaRPr lang="en-GB" sz="1200" dirty="0" smtClean="0"/>
          </a:p>
          <a:p>
            <a:pPr>
              <a:buFont typeface="Arial" pitchFamily="34" charset="0"/>
              <a:buChar char="•"/>
            </a:pPr>
            <a:r>
              <a:rPr lang="en-GB" sz="1200" dirty="0" smtClean="0"/>
              <a:t> Evidence for an association between global DNA </a:t>
            </a:r>
            <a:r>
              <a:rPr lang="en-GB" sz="1200" dirty="0" err="1" smtClean="0"/>
              <a:t>methylation</a:t>
            </a:r>
            <a:r>
              <a:rPr lang="en-GB" sz="1200" dirty="0" smtClean="0"/>
              <a:t> and emerging biomarkers of CVD</a:t>
            </a:r>
          </a:p>
          <a:p>
            <a:pPr>
              <a:buFont typeface="Arial" pitchFamily="34" charset="0"/>
              <a:buChar char="•"/>
            </a:pPr>
            <a:endParaRPr lang="en-GB" sz="1200" dirty="0" smtClean="0"/>
          </a:p>
          <a:p>
            <a:pPr>
              <a:buFont typeface="Arial" pitchFamily="34" charset="0"/>
              <a:buChar char="•"/>
            </a:pPr>
            <a:r>
              <a:rPr lang="en-GB" sz="1200" dirty="0" smtClean="0"/>
              <a:t>Stress has been indicated to affect </a:t>
            </a:r>
            <a:r>
              <a:rPr lang="en-GB" sz="1200" dirty="0" err="1" smtClean="0"/>
              <a:t>epigenome</a:t>
            </a:r>
            <a:endParaRPr lang="en-GB" sz="1200" dirty="0" smtClean="0"/>
          </a:p>
          <a:p>
            <a:pPr>
              <a:buFont typeface="Arial" pitchFamily="34" charset="0"/>
              <a:buChar char="•"/>
            </a:pPr>
            <a:endParaRPr lang="en-GB" sz="1200" dirty="0" smtClean="0"/>
          </a:p>
          <a:p>
            <a:pPr>
              <a:buFont typeface="Arial" pitchFamily="34" charset="0"/>
              <a:buChar char="•"/>
            </a:pPr>
            <a:r>
              <a:rPr lang="en-GB" sz="1200" dirty="0" smtClean="0"/>
              <a:t>Exposure to toxicants/environmental pollutants associated with a decrease in global </a:t>
            </a:r>
            <a:r>
              <a:rPr lang="en-GB" sz="1200" dirty="0" err="1" smtClean="0"/>
              <a:t>methylation</a:t>
            </a:r>
            <a:endParaRPr lang="en-GB" sz="1200" dirty="0" smtClean="0"/>
          </a:p>
          <a:p>
            <a:pPr>
              <a:buFont typeface="Arial" pitchFamily="34" charset="0"/>
              <a:buChar char="•"/>
            </a:pPr>
            <a:endParaRPr lang="en-GB" sz="1200" dirty="0" smtClean="0"/>
          </a:p>
          <a:p>
            <a:pPr>
              <a:buFont typeface="Arial" pitchFamily="34" charset="0"/>
              <a:buChar char="•"/>
            </a:pPr>
            <a:r>
              <a:rPr lang="en-GB" sz="1200" dirty="0" smtClean="0"/>
              <a:t>Smoking associated with epigenetic changes</a:t>
            </a:r>
          </a:p>
          <a:p>
            <a:pPr>
              <a:buFont typeface="Arial" pitchFamily="34" charset="0"/>
              <a:buChar char="•"/>
            </a:pPr>
            <a:endParaRPr lang="en-GB" sz="1200" dirty="0" smtClean="0"/>
          </a:p>
          <a:p>
            <a:pPr>
              <a:buFont typeface="Arial" pitchFamily="34" charset="0"/>
              <a:buChar char="•"/>
            </a:pPr>
            <a:r>
              <a:rPr lang="en-GB" sz="1200" dirty="0" smtClean="0"/>
              <a:t>Memory— a wildly complex biological and psychological process — can be improved from one generation to the next via </a:t>
            </a:r>
            <a:r>
              <a:rPr lang="en-GB" sz="1200" dirty="0" err="1" smtClean="0"/>
              <a:t>epigenetics</a:t>
            </a:r>
            <a:r>
              <a:rPr lang="en-GB" sz="1200" dirty="0" smtClean="0"/>
              <a:t> (</a:t>
            </a:r>
            <a:r>
              <a:rPr lang="en-GB" sz="1200" dirty="0" err="1" smtClean="0"/>
              <a:t>Feig</a:t>
            </a:r>
            <a:r>
              <a:rPr lang="en-GB" sz="1200" dirty="0" smtClean="0"/>
              <a:t> 2009)</a:t>
            </a:r>
          </a:p>
          <a:p>
            <a:pPr>
              <a:buFont typeface="Arial" pitchFamily="34" charset="0"/>
              <a:buChar char="•"/>
            </a:pPr>
            <a:endParaRPr lang="en-GB" sz="1200" dirty="0" smtClean="0"/>
          </a:p>
          <a:p>
            <a:pPr>
              <a:buFont typeface="Arial" pitchFamily="34" charset="0"/>
              <a:buChar char="•"/>
            </a:pPr>
            <a:r>
              <a:rPr lang="en-GB" sz="1200" dirty="0" smtClean="0"/>
              <a:t>If epigenetic marks can accumulate what are the implications for generations of people living in poverty?</a:t>
            </a:r>
          </a:p>
          <a:p>
            <a:pPr>
              <a:buFont typeface="Arial" pitchFamily="34" charset="0"/>
              <a:buChar char="•"/>
            </a:pPr>
            <a:endParaRPr lang="en-GB" sz="1200" dirty="0" smtClean="0"/>
          </a:p>
          <a:p>
            <a:pPr>
              <a:buFont typeface="Arial" pitchFamily="34" charset="0"/>
              <a:buChar char="•"/>
            </a:pPr>
            <a:r>
              <a:rPr lang="en-GB" sz="1200" dirty="0" smtClean="0"/>
              <a:t>Perpetuating cycle – even harder to break out of poverty (on an individual and country-wide level?)</a:t>
            </a:r>
          </a:p>
          <a:p>
            <a:pPr>
              <a:buFont typeface="Arial" pitchFamily="34" charset="0"/>
              <a:buChar char="•"/>
            </a:pPr>
            <a:endParaRPr lang="en-GB" sz="1200" dirty="0" smtClean="0"/>
          </a:p>
          <a:p>
            <a:pPr>
              <a:buFont typeface="Arial" pitchFamily="34" charset="0"/>
              <a:buChar char="•"/>
            </a:pPr>
            <a:r>
              <a:rPr lang="en-GB" sz="1200" dirty="0" smtClean="0"/>
              <a:t>Some of the biggest societal problems in developed society – obesity, stress, CVD, diabetes seems to both be caused by </a:t>
            </a:r>
            <a:r>
              <a:rPr lang="en-GB" sz="1200" dirty="0" err="1" smtClean="0"/>
              <a:t>abberant</a:t>
            </a:r>
            <a:r>
              <a:rPr lang="en-GB" sz="1200" dirty="0" smtClean="0"/>
              <a:t> </a:t>
            </a:r>
            <a:r>
              <a:rPr lang="en-GB" sz="1200" dirty="0" err="1" smtClean="0"/>
              <a:t>epigenomes</a:t>
            </a:r>
            <a:r>
              <a:rPr lang="en-GB" sz="1200" dirty="0" smtClean="0"/>
              <a:t> and to cause </a:t>
            </a:r>
            <a:r>
              <a:rPr lang="en-GB" sz="1200" dirty="0" err="1" smtClean="0"/>
              <a:t>abberant</a:t>
            </a:r>
            <a:r>
              <a:rPr lang="en-GB" sz="1200" dirty="0" smtClean="0"/>
              <a:t> </a:t>
            </a:r>
            <a:r>
              <a:rPr lang="en-GB" sz="1200" dirty="0" err="1" smtClean="0"/>
              <a:t>epigenomes</a:t>
            </a:r>
            <a:r>
              <a:rPr lang="en-GB" sz="1200" dirty="0" smtClean="0"/>
              <a:t> themselves</a:t>
            </a:r>
          </a:p>
          <a:p>
            <a:pPr>
              <a:buFont typeface="Arial" pitchFamily="34" charset="0"/>
              <a:buChar char="•"/>
            </a:pPr>
            <a:endParaRPr lang="en-GB" sz="1200" dirty="0" smtClean="0"/>
          </a:p>
          <a:p>
            <a:pPr>
              <a:buFont typeface="Arial" pitchFamily="34" charset="0"/>
              <a:buChar char="•"/>
            </a:pPr>
            <a:r>
              <a:rPr lang="en-GB" sz="1200" dirty="0" smtClean="0"/>
              <a:t>Can we use it to predict </a:t>
            </a:r>
            <a:r>
              <a:rPr lang="en-GB" sz="1200" dirty="0" err="1" smtClean="0"/>
              <a:t>waht</a:t>
            </a:r>
            <a:r>
              <a:rPr lang="en-GB" sz="1200" dirty="0" smtClean="0"/>
              <a:t> to do about global inequalities though – </a:t>
            </a:r>
            <a:r>
              <a:rPr lang="en-GB" sz="1200" dirty="0" err="1" smtClean="0"/>
              <a:t>targetted</a:t>
            </a:r>
            <a:r>
              <a:rPr lang="en-GB" sz="1200" dirty="0" smtClean="0"/>
              <a:t>? </a:t>
            </a:r>
            <a:r>
              <a:rPr lang="en-GB" sz="1600" dirty="0" smtClean="0"/>
              <a:t/>
            </a:r>
            <a:br>
              <a:rPr lang="en-GB" sz="1600" dirty="0" smtClean="0"/>
            </a:br>
            <a:endParaRPr lang="en-GB" sz="1600" dirty="0" smtClean="0"/>
          </a:p>
          <a:p>
            <a:r>
              <a:rPr lang="en-GB" dirty="0" smtClean="0"/>
              <a:t/>
            </a:r>
            <a:br>
              <a:rPr lang="en-GB" dirty="0" smtClean="0"/>
            </a:br>
            <a:endParaRPr lang="en-GB" dirty="0" smtClean="0"/>
          </a:p>
          <a:p>
            <a:endParaRPr lang="en-GB" dirty="0" smtClean="0"/>
          </a:p>
          <a:p>
            <a:endParaRPr lang="en-GB" dirty="0" smtClean="0"/>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Long Term Consequences of Famine in the Netherlands in WWII</a:t>
            </a:r>
            <a:endParaRPr lang="en-GB" dirty="0"/>
          </a:p>
        </p:txBody>
      </p:sp>
      <p:sp>
        <p:nvSpPr>
          <p:cNvPr id="3" name="Subtitle 2"/>
          <p:cNvSpPr>
            <a:spLocks noGrp="1"/>
          </p:cNvSpPr>
          <p:nvPr>
            <p:ph type="subTitle" sz="quarter" idx="1"/>
          </p:nvPr>
        </p:nvSpPr>
        <p:spPr>
          <a:xfrm>
            <a:off x="899592" y="3789040"/>
            <a:ext cx="7543800" cy="228600"/>
          </a:xfrm>
        </p:spPr>
        <p:txBody>
          <a:bodyPr/>
          <a:lstStyle/>
          <a:p>
            <a:r>
              <a:rPr lang="en-GB" sz="2400" dirty="0" smtClean="0"/>
              <a:t>Student-led Seminar</a:t>
            </a:r>
            <a:endParaRPr lang="en-GB"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a:xfrm>
            <a:off x="827584" y="2204864"/>
            <a:ext cx="7543800" cy="4457700"/>
          </a:xfrm>
        </p:spPr>
        <p:txBody>
          <a:bodyPr/>
          <a:lstStyle/>
          <a:p>
            <a:pPr>
              <a:buFont typeface="Arial" pitchFamily="34" charset="0"/>
              <a:buChar char="•"/>
            </a:pPr>
            <a:r>
              <a:rPr lang="en-GB" dirty="0" smtClean="0"/>
              <a:t>Understand how prenatal factors can influence the </a:t>
            </a:r>
            <a:r>
              <a:rPr lang="en-GB" dirty="0" err="1" smtClean="0"/>
              <a:t>epigenome</a:t>
            </a:r>
            <a:r>
              <a:rPr lang="en-GB" dirty="0" smtClean="0"/>
              <a:t> of adults</a:t>
            </a:r>
          </a:p>
          <a:p>
            <a:pPr>
              <a:buFont typeface="Arial" pitchFamily="34" charset="0"/>
              <a:buChar char="•"/>
            </a:pPr>
            <a:endParaRPr lang="en-GB" dirty="0" smtClean="0"/>
          </a:p>
          <a:p>
            <a:pPr>
              <a:buFont typeface="Arial" pitchFamily="34" charset="0"/>
              <a:buChar char="•"/>
            </a:pPr>
            <a:r>
              <a:rPr lang="en-GB" dirty="0" smtClean="0"/>
              <a:t>Discuss the long term effects of the Dutch famine</a:t>
            </a:r>
          </a:p>
          <a:p>
            <a:pPr>
              <a:buFont typeface="Arial" pitchFamily="34" charset="0"/>
              <a:buChar char="•"/>
            </a:pPr>
            <a:endParaRPr lang="en-GB" dirty="0" smtClean="0"/>
          </a:p>
          <a:p>
            <a:pPr>
              <a:buFont typeface="Arial" pitchFamily="34" charset="0"/>
              <a:buChar char="•"/>
            </a:pPr>
            <a:r>
              <a:rPr lang="en-GB" dirty="0" smtClean="0"/>
              <a:t>Explain how findings from studies of the Dutch famine and other famines can serve as a model to study other prenatal conditions</a:t>
            </a:r>
          </a:p>
          <a:p>
            <a:pPr>
              <a:buFont typeface="Arial" pitchFamily="34" charset="0"/>
              <a:buChar char="•"/>
            </a:pPr>
            <a:endParaRPr lang="en-GB" dirty="0" smtClean="0"/>
          </a:p>
          <a:p>
            <a:pPr>
              <a:buFont typeface="Arial" pitchFamily="34" charset="0"/>
              <a:buChar char="•"/>
            </a:pPr>
            <a:r>
              <a:rPr lang="en-GB" dirty="0" smtClean="0"/>
              <a:t>Consider the global implications of the findings of studies of historical famines</a:t>
            </a:r>
            <a:endParaRPr lang="en-GB" dirty="0"/>
          </a:p>
        </p:txBody>
      </p:sp>
    </p:spTree>
  </p:cSld>
  <p:clrMapOvr>
    <a:masterClrMapping/>
  </p:clrMapOvr>
</p:sld>
</file>

<file path=ppt/theme/theme1.xml><?xml version="1.0" encoding="utf-8"?>
<a:theme xmlns:a="http://schemas.openxmlformats.org/drawingml/2006/main" name="Imperial">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lnDef>
    <a:txDef>
      <a:spPr>
        <a:noFill/>
      </a:spPr>
      <a:bodyPr wrap="none" rtlCol="0">
        <a:spAutoFit/>
      </a:bodyPr>
      <a:lstStyle>
        <a:defPPr marL="363538" indent="-363538">
          <a:spcBef>
            <a:spcPts val="0"/>
          </a:spcBef>
          <a:spcAft>
            <a:spcPts val="0"/>
          </a:spcAft>
          <a:defRPr sz="1800" i="0" dirty="0" smtClean="0">
            <a:solidFill>
              <a:srgbClr val="040404"/>
            </a:solidFill>
            <a:latin typeface="+mn-lt"/>
          </a:defRPr>
        </a:defPPr>
      </a:lstStyle>
    </a:tx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Imperial</Template>
  <TotalTime>3282</TotalTime>
  <Words>1221</Words>
  <Application>Microsoft Office PowerPoint</Application>
  <PresentationFormat>On-screen Show (4:3)</PresentationFormat>
  <Paragraphs>209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Imperial</vt:lpstr>
      <vt:lpstr>Global inequalities:  is epigenetics the strongest link?</vt:lpstr>
      <vt:lpstr>Learning Outcomes</vt:lpstr>
      <vt:lpstr>What is epigenetics?</vt:lpstr>
      <vt:lpstr>What is the role of epigenetics in the future of epidemiology?</vt:lpstr>
      <vt:lpstr>Advantages and Disadvantages</vt:lpstr>
      <vt:lpstr>Discuss the heritability of epigenetic chnages</vt:lpstr>
      <vt:lpstr>The Importance of epigenetics in understanding global inequalities</vt:lpstr>
      <vt:lpstr>The Long Term Consequences of Famine in the Netherlands in WWII</vt:lpstr>
      <vt:lpstr>Learning Objectives</vt:lpstr>
      <vt:lpstr>The Dutch Famine: 1944-45</vt:lpstr>
      <vt:lpstr>How Can prenatal factors influence the epigenome of adults?</vt:lpstr>
      <vt:lpstr>What were the long term impacts of the Dutch Famine?</vt:lpstr>
      <vt:lpstr>How can findings from the Dutch famine serve as a model to study other prenatal conditions?</vt:lpstr>
      <vt:lpstr>What are the global implications of the findings from studies of historical famines?</vt:lpstr>
    </vt:vector>
  </TitlesOfParts>
  <Company>icsm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Inequalities: Is Epigenetics the Strongest Link?</dc:title>
  <dc:creator>rsk10</dc:creator>
  <cp:lastModifiedBy>Shiel, Nuala</cp:lastModifiedBy>
  <cp:revision>110</cp:revision>
  <dcterms:created xsi:type="dcterms:W3CDTF">2012-11-20T17:42:42Z</dcterms:created>
  <dcterms:modified xsi:type="dcterms:W3CDTF">2012-11-29T16:48:25Z</dcterms:modified>
</cp:coreProperties>
</file>