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8" r:id="rId3"/>
    <p:sldId id="269" r:id="rId4"/>
    <p:sldId id="270" r:id="rId5"/>
    <p:sldId id="271" r:id="rId6"/>
    <p:sldId id="27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2" r:id="rId17"/>
    <p:sldId id="263" r:id="rId18"/>
    <p:sldId id="264" r:id="rId19"/>
    <p:sldId id="265" r:id="rId20"/>
    <p:sldId id="266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>
      <p:cViewPr>
        <p:scale>
          <a:sx n="50" d="100"/>
          <a:sy n="50" d="100"/>
        </p:scale>
        <p:origin x="-79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049A-34D2-4815-9CAE-F3F0367E906C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0BEA-972C-40F3-9B32-6DFBE1307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9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D36E7-A22F-4C73-A934-4595277E99D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D36E7-A22F-4C73-A934-4595277E99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D36E7-A22F-4C73-A934-4595277E99D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D36E7-A22F-4C73-A934-4595277E99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D36E7-A22F-4C73-A934-4595277E99D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0BEA-972C-40F3-9B32-6DFBE1307DB4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2174-70EA-4607-90C9-C3D5655E7F72}" type="datetimeFigureOut">
              <a:rPr lang="en-GB" smtClean="0"/>
              <a:t>23/11/2012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331A-E26A-42D5-BC66-AAE454387BE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872207"/>
          </a:xfrm>
        </p:spPr>
        <p:txBody>
          <a:bodyPr>
            <a:no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Introduction to Cohort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studies</a:t>
            </a:r>
            <a:r>
              <a:rPr lang="en-GB" dirty="0">
                <a:latin typeface="Arial" pitchFamily="34" charset="0"/>
                <a:cs typeface="Arial" pitchFamily="34" charset="0"/>
              </a:rPr>
              <a:t>: design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key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points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BSc Global Health –November, 2012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Rachel Kelly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Department of Epidemiology and Biostatistics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8109" t="19000" r="17842" b="9601"/>
          <a:stretch>
            <a:fillRect/>
          </a:stretch>
        </p:blipFill>
        <p:spPr bwMode="auto">
          <a:xfrm>
            <a:off x="179512" y="404664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7325" t="19000" r="20726" b="12961"/>
          <a:stretch>
            <a:fillRect/>
          </a:stretch>
        </p:blipFill>
        <p:spPr bwMode="auto">
          <a:xfrm>
            <a:off x="251520" y="620688"/>
            <a:ext cx="84969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7059" t="19000" r="22042" b="11281"/>
          <a:stretch>
            <a:fillRect/>
          </a:stretch>
        </p:blipFill>
        <p:spPr bwMode="auto">
          <a:xfrm>
            <a:off x="323528" y="620688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19840" r="20467" b="9601"/>
          <a:stretch>
            <a:fillRect/>
          </a:stretch>
        </p:blipFill>
        <p:spPr bwMode="auto">
          <a:xfrm>
            <a:off x="251520" y="548680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>
            <a:off x="6588224" y="2626026"/>
            <a:ext cx="576064" cy="288032"/>
          </a:xfrm>
          <a:prstGeom prst="borderCallout1">
            <a:avLst>
              <a:gd name="adj1" fmla="val 98872"/>
              <a:gd name="adj2" fmla="val 105047"/>
              <a:gd name="adj3" fmla="val 239486"/>
              <a:gd name="adj4" fmla="val 1884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668344" y="319439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 participants at risk at the beginning of FU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612770" y="2615140"/>
            <a:ext cx="576064" cy="288032"/>
          </a:xfrm>
          <a:prstGeom prst="borderCallout1">
            <a:avLst>
              <a:gd name="adj1" fmla="val 98872"/>
              <a:gd name="adj2" fmla="val 31350"/>
              <a:gd name="adj3" fmla="val 171457"/>
              <a:gd name="adj4" fmla="val -54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20072" y="3068960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 participants with cancer at the end of FU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609996" y="1905946"/>
            <a:ext cx="576064" cy="288032"/>
          </a:xfrm>
          <a:prstGeom prst="borderCallout1">
            <a:avLst>
              <a:gd name="adj1" fmla="val 609"/>
              <a:gd name="adj2" fmla="val 99378"/>
              <a:gd name="adj3" fmla="val -149786"/>
              <a:gd name="adj4" fmla="val 1978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90116" y="103415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 non smokers at risk at the beginning of FU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588224" y="2247983"/>
            <a:ext cx="576064" cy="288032"/>
          </a:xfrm>
          <a:prstGeom prst="borderCallout1">
            <a:avLst>
              <a:gd name="adj1" fmla="val 49740"/>
              <a:gd name="adj2" fmla="val 99378"/>
              <a:gd name="adj3" fmla="val 95871"/>
              <a:gd name="adj4" fmla="val 1978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68344" y="2114272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 smokers at risk at the beginning of FU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7059" t="19840" r="19417" b="12121"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6667" t="18920" r="16667" b="10000"/>
          <a:stretch>
            <a:fillRect/>
          </a:stretch>
        </p:blipFill>
        <p:spPr bwMode="auto">
          <a:xfrm>
            <a:off x="0" y="332656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>
            <a:off x="3419872" y="5971052"/>
            <a:ext cx="576064" cy="288032"/>
          </a:xfrm>
          <a:prstGeom prst="borderCallout1">
            <a:avLst>
              <a:gd name="adj1" fmla="val 42182"/>
              <a:gd name="adj2" fmla="val -4554"/>
              <a:gd name="adj3" fmla="val 118546"/>
              <a:gd name="adj4" fmla="val -1233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608" y="600270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This statistics is usually called Cumulative Incidence </a:t>
            </a:r>
            <a:r>
              <a:rPr lang="en-GB" sz="1400" dirty="0">
                <a:solidFill>
                  <a:srgbClr val="FF0000"/>
                </a:solidFill>
              </a:rPr>
              <a:t>R</a:t>
            </a:r>
            <a:r>
              <a:rPr lang="en-GB" sz="1400" dirty="0" smtClean="0">
                <a:solidFill>
                  <a:srgbClr val="FF0000"/>
                </a:solidFill>
              </a:rPr>
              <a:t>atio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452189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This statistics does not take into account length of follow-up!!!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7" name="Picture 5" descr="https://encrypted-tbn2.gstatic.com/images?q=tbn:ANd9GcSQUlD7xGFeyRI-nWL1OZfVTMAhUXq6jN9iUPcDvx6IKKnljKjB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59958"/>
            <a:ext cx="1656184" cy="144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8625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Problems with the calculation of the cumulative incidence ratio</a:t>
            </a:r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3413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 smtClean="0"/>
              <a:t>Say one wants to calculate the 5-year risk of death in the population but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only some people are followed for 5-years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others are followed for less than 5-years because they are lost to follow-up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GB" sz="2800" dirty="0" smtClean="0"/>
              <a:t>Loss to follow-up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Voluntary or involuntary dropping out of the study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The magnitude of the problems increases with length of follow-up period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We need to introduce two new concepts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 smtClean="0"/>
              <a:t>Person-time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dirty="0" smtClean="0"/>
              <a:t>Rate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Person-time of observation	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Concept of </a:t>
            </a:r>
            <a:r>
              <a:rPr lang="en-GB" sz="2800" i="1" smtClean="0"/>
              <a:t>population at risk</a:t>
            </a:r>
            <a:r>
              <a:rPr lang="en-GB" sz="2800" smtClean="0"/>
              <a:t> ie, numerator (cases) must be derived only from that population 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Total time included in the follow-up study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Sum of time spent in the population by all individuals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A person contributes person-time during the time he/she could have developed an event that in the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i.e., until diagnosis, death, or loss to follow-up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Units of person-time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Person-year, person-month, person-day…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Incidence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1428750"/>
            <a:ext cx="59769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5572125" y="5929313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From Bhopal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GB" smtClean="0"/>
              <a:t>Accrual of person-time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	        Jan 		Jan		Jan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	        1980		1989		1999	     PY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Subject 1			    X			     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Subject 2					     X	     10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Subject 3						     </a:t>
            </a:r>
            <a:r>
              <a:rPr lang="en-GB" sz="2400" u="sng" smtClean="0"/>
              <a:t>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						  	     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X = outcome of interest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PY = person years</a:t>
            </a:r>
            <a:endParaRPr lang="en-US" sz="240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411413" y="306863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4500563" y="37893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411413" y="4437063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the design of a cohort study</a:t>
            </a:r>
          </a:p>
          <a:p>
            <a:r>
              <a:rPr lang="en-GB" dirty="0" smtClean="0"/>
              <a:t>Critically </a:t>
            </a:r>
            <a:r>
              <a:rPr lang="en-GB" dirty="0"/>
              <a:t>appraise the use of a cohort study design to answer a </a:t>
            </a:r>
            <a:r>
              <a:rPr lang="en-GB" dirty="0" smtClean="0"/>
              <a:t>specific question</a:t>
            </a:r>
            <a:endParaRPr lang="en-GB" dirty="0"/>
          </a:p>
          <a:p>
            <a:r>
              <a:rPr lang="en-GB" dirty="0" smtClean="0"/>
              <a:t>Calculate</a:t>
            </a:r>
            <a:r>
              <a:rPr lang="en-GB" dirty="0"/>
              <a:t>, understand and interpret </a:t>
            </a:r>
            <a:r>
              <a:rPr lang="en-GB" dirty="0" smtClean="0"/>
              <a:t>two measures of crude RR: </a:t>
            </a:r>
          </a:p>
          <a:p>
            <a:pPr lvl="1"/>
            <a:r>
              <a:rPr lang="en-GB" dirty="0" smtClean="0"/>
              <a:t>Cumulative </a:t>
            </a:r>
            <a:r>
              <a:rPr lang="en-GB" dirty="0"/>
              <a:t>incidence ratio </a:t>
            </a:r>
            <a:endParaRPr lang="en-GB" dirty="0" smtClean="0"/>
          </a:p>
          <a:p>
            <a:pPr lvl="1"/>
            <a:r>
              <a:rPr lang="en-GB" dirty="0" smtClean="0"/>
              <a:t>Incidence </a:t>
            </a:r>
            <a:r>
              <a:rPr lang="en-GB" dirty="0"/>
              <a:t>rate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Incidence rate (IR) ratio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911350"/>
            <a:ext cx="864096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9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IR in exposed (IRE) = </a:t>
            </a:r>
            <a:r>
              <a:rPr lang="en-GB" sz="2200" u="sng" dirty="0" smtClean="0"/>
              <a:t> </a:t>
            </a:r>
            <a:r>
              <a:rPr lang="en-GB" sz="2200" i="1" u="sng" dirty="0" smtClean="0"/>
              <a:t># new cases at end of FU in exposed(A)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200" dirty="0" smtClean="0"/>
              <a:t>	                                              </a:t>
            </a:r>
            <a:r>
              <a:rPr lang="en-GB" sz="2200" i="1" dirty="0" smtClean="0"/>
              <a:t>person-time in exposed</a:t>
            </a:r>
          </a:p>
          <a:p>
            <a:pPr>
              <a:lnSpc>
                <a:spcPct val="80000"/>
              </a:lnSpc>
              <a:buNone/>
            </a:pPr>
            <a:r>
              <a:rPr lang="en-GB" sz="2200" dirty="0" smtClean="0"/>
              <a:t>IR in non exposed (IRNE) =   </a:t>
            </a:r>
            <a:r>
              <a:rPr lang="en-GB" sz="2200" u="sng" dirty="0" smtClean="0"/>
              <a:t> </a:t>
            </a:r>
            <a:r>
              <a:rPr lang="en-GB" sz="2200" i="1" u="sng" dirty="0" smtClean="0"/>
              <a:t># new cases at end of FU in non exposed(A)</a:t>
            </a:r>
          </a:p>
          <a:p>
            <a:pPr>
              <a:lnSpc>
                <a:spcPct val="80000"/>
              </a:lnSpc>
              <a:buNone/>
            </a:pPr>
            <a:r>
              <a:rPr lang="en-GB" sz="2200" dirty="0" smtClean="0"/>
              <a:t>	                                                      </a:t>
            </a:r>
            <a:r>
              <a:rPr lang="en-GB" sz="2200" i="1" dirty="0" smtClean="0"/>
              <a:t>person-time in non exposed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IR ratio: IRE/IRNE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900" dirty="0" smtClean="0"/>
              <a:t>Well defined even if loss to follow-up, open population, and competing risks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1000125" y="5857875"/>
            <a:ext cx="600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*See Rothman and Greenland, Chapter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6534" t="19000" r="15742" b="9601"/>
          <a:stretch>
            <a:fillRect/>
          </a:stretch>
        </p:blipFill>
        <p:spPr bwMode="auto">
          <a:xfrm>
            <a:off x="0" y="476672"/>
            <a:ext cx="8964488" cy="59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6534" t="19000" r="16792" b="10441"/>
          <a:stretch>
            <a:fillRect/>
          </a:stretch>
        </p:blipFill>
        <p:spPr bwMode="auto">
          <a:xfrm>
            <a:off x="-1016" y="404664"/>
            <a:ext cx="91450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484" t="18160" r="13642" b="9601"/>
          <a:stretch>
            <a:fillRect/>
          </a:stretch>
        </p:blipFill>
        <p:spPr bwMode="auto">
          <a:xfrm>
            <a:off x="0" y="340237"/>
            <a:ext cx="9144000" cy="582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875" t="18920" r="13776" b="11361"/>
          <a:stretch>
            <a:fillRect/>
          </a:stretch>
        </p:blipFill>
        <p:spPr bwMode="auto">
          <a:xfrm>
            <a:off x="0" y="332656"/>
            <a:ext cx="9144000" cy="56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959" t="19000" r="15217" b="9601"/>
          <a:stretch>
            <a:fillRect/>
          </a:stretch>
        </p:blipFill>
        <p:spPr bwMode="auto">
          <a:xfrm>
            <a:off x="1" y="321394"/>
            <a:ext cx="9144000" cy="584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484" t="18160" r="17842" b="9601"/>
          <a:stretch>
            <a:fillRect/>
          </a:stretch>
        </p:blipFill>
        <p:spPr bwMode="auto">
          <a:xfrm>
            <a:off x="-1016" y="332656"/>
            <a:ext cx="88260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6009" t="19000" r="17842" b="10441"/>
          <a:stretch>
            <a:fillRect/>
          </a:stretch>
        </p:blipFill>
        <p:spPr bwMode="auto">
          <a:xfrm>
            <a:off x="0" y="260648"/>
            <a:ext cx="90730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7059" t="18160" r="17842" b="11281"/>
          <a:stretch>
            <a:fillRect/>
          </a:stretch>
        </p:blipFill>
        <p:spPr bwMode="auto">
          <a:xfrm>
            <a:off x="0" y="260648"/>
            <a:ext cx="89289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7584" t="20680" r="14167" b="7081"/>
          <a:stretch>
            <a:fillRect/>
          </a:stretch>
        </p:blipFill>
        <p:spPr bwMode="auto">
          <a:xfrm>
            <a:off x="1" y="476672"/>
            <a:ext cx="9144000" cy="60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303</Words>
  <Application>Microsoft Office PowerPoint</Application>
  <PresentationFormat>On-screen Show (4:3)</PresentationFormat>
  <Paragraphs>79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Introduction to Cohort studies: design and key points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the calculation of the cumulative incidence ratio</vt:lpstr>
      <vt:lpstr>Person-time of observation </vt:lpstr>
      <vt:lpstr>Incidence</vt:lpstr>
      <vt:lpstr>Accrual of person-time</vt:lpstr>
      <vt:lpstr>Incidence rate (IR) ratio</vt:lpstr>
      <vt:lpstr>PowerPoint Presentation</vt:lpstr>
      <vt:lpstr>PowerPoint Presentation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Cohort Studies: design and key points</dc:title>
  <dc:creator>avergnau</dc:creator>
  <cp:lastModifiedBy>Shiel, Nuala</cp:lastModifiedBy>
  <cp:revision>9</cp:revision>
  <dcterms:created xsi:type="dcterms:W3CDTF">2012-11-21T16:01:00Z</dcterms:created>
  <dcterms:modified xsi:type="dcterms:W3CDTF">2012-11-23T14:06:33Z</dcterms:modified>
</cp:coreProperties>
</file>