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48"/>
  </p:notesMasterIdLst>
  <p:sldIdLst>
    <p:sldId id="279" r:id="rId2"/>
    <p:sldId id="301" r:id="rId3"/>
    <p:sldId id="333" r:id="rId4"/>
    <p:sldId id="305" r:id="rId5"/>
    <p:sldId id="302" r:id="rId6"/>
    <p:sldId id="334" r:id="rId7"/>
    <p:sldId id="307" r:id="rId8"/>
    <p:sldId id="313" r:id="rId9"/>
    <p:sldId id="308" r:id="rId10"/>
    <p:sldId id="303" r:id="rId11"/>
    <p:sldId id="309" r:id="rId12"/>
    <p:sldId id="296" r:id="rId13"/>
    <p:sldId id="300" r:id="rId14"/>
    <p:sldId id="311" r:id="rId15"/>
    <p:sldId id="310" r:id="rId16"/>
    <p:sldId id="332" r:id="rId17"/>
    <p:sldId id="288" r:id="rId18"/>
    <p:sldId id="315" r:id="rId19"/>
    <p:sldId id="330" r:id="rId20"/>
    <p:sldId id="299" r:id="rId21"/>
    <p:sldId id="335" r:id="rId22"/>
    <p:sldId id="336" r:id="rId23"/>
    <p:sldId id="264" r:id="rId24"/>
    <p:sldId id="265" r:id="rId25"/>
    <p:sldId id="266" r:id="rId26"/>
    <p:sldId id="306" r:id="rId27"/>
    <p:sldId id="314" r:id="rId28"/>
    <p:sldId id="316" r:id="rId29"/>
    <p:sldId id="318" r:id="rId30"/>
    <p:sldId id="321" r:id="rId31"/>
    <p:sldId id="322" r:id="rId32"/>
    <p:sldId id="297" r:id="rId33"/>
    <p:sldId id="298" r:id="rId34"/>
    <p:sldId id="289" r:id="rId35"/>
    <p:sldId id="290" r:id="rId36"/>
    <p:sldId id="327" r:id="rId37"/>
    <p:sldId id="328" r:id="rId38"/>
    <p:sldId id="324" r:id="rId39"/>
    <p:sldId id="326" r:id="rId40"/>
    <p:sldId id="271" r:id="rId41"/>
    <p:sldId id="280" r:id="rId42"/>
    <p:sldId id="319" r:id="rId43"/>
    <p:sldId id="320" r:id="rId44"/>
    <p:sldId id="323" r:id="rId45"/>
    <p:sldId id="294" r:id="rId46"/>
    <p:sldId id="32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C08CB-C3BF-408B-BF81-EABB5D4168D1}" type="datetimeFigureOut">
              <a:rPr lang="en-US" smtClean="0"/>
              <a:pPr/>
              <a:t>12/12/2012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90CCD-E6B8-4179-B002-C29649095D3C}" type="slidenum">
              <a:rPr lang="en-GB" smtClean="0"/>
              <a:pPr/>
              <a:t>‹#›</a:t>
            </a:fld>
            <a:endParaRPr lang="en-GB"/>
          </a:p>
        </p:txBody>
      </p:sp>
    </p:spTree>
    <p:extLst>
      <p:ext uri="{BB962C8B-B14F-4D97-AF65-F5344CB8AC3E}">
        <p14:creationId xmlns:p14="http://schemas.microsoft.com/office/powerpoint/2010/main" val="191681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B272A7A-14FC-48ED-8B90-B605BDD1A7A1}" type="slidenum">
              <a:rPr lang="en-GB" smtClean="0"/>
              <a:pPr/>
              <a:t>5</a:t>
            </a:fld>
            <a:endParaRPr lang="en-GB"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423" tIns="47711" rIns="95423" bIns="47711" anchor="b"/>
          <a:lstStyle/>
          <a:p>
            <a:pPr algn="r" defTabSz="954088"/>
            <a:fld id="{DA291889-7173-4FBE-9A84-56FAAB3E2503}" type="slidenum">
              <a:rPr lang="en-AU" sz="1300">
                <a:ea typeface="ＭＳ Ｐゴシック" pitchFamily="34" charset="-128"/>
              </a:rPr>
              <a:pPr algn="r" defTabSz="954088"/>
              <a:t>5</a:t>
            </a:fld>
            <a:endParaRPr lang="en-AU" sz="1300">
              <a:ea typeface="ＭＳ Ｐゴシック" pitchFamily="34" charset="-128"/>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lIns="95423" tIns="47711" rIns="95423" bIns="47711"/>
          <a:lstStyle/>
          <a:p>
            <a:r>
              <a:rPr lang="en-AU" smtClean="0"/>
              <a:t>2010 projected growth rates.</a:t>
            </a:r>
          </a:p>
          <a:p>
            <a:r>
              <a:rPr lang="en-AU" smtClean="0"/>
              <a:t>Based on a 4.8% growth rate of global Gross Domestic Product and the long term 1.7% annual improvement of the carbon intensity of the economy.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2AD9FA-780F-4579-84E9-D7192B90E21E}"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R UAUY NUT &amp; HEALTH NCDs 2010</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GB" smtClean="0">
                <a:cs typeface="Arial" charset="0"/>
              </a:rPr>
              <a:t>Concentrated Solar Power - Portugal</a:t>
            </a:r>
          </a:p>
        </p:txBody>
      </p:sp>
      <p:sp>
        <p:nvSpPr>
          <p:cNvPr id="40964" name="Slide Number Placeholder 3"/>
          <p:cNvSpPr txBox="1">
            <a:spLocks noGrp="1"/>
          </p:cNvSpPr>
          <p:nvPr/>
        </p:nvSpPr>
        <p:spPr bwMode="auto">
          <a:xfrm>
            <a:off x="3885275" y="8684899"/>
            <a:ext cx="2971092" cy="457639"/>
          </a:xfrm>
          <a:prstGeom prst="rect">
            <a:avLst/>
          </a:prstGeom>
          <a:noFill/>
          <a:ln w="9525">
            <a:noFill/>
            <a:miter lim="800000"/>
            <a:headEnd/>
            <a:tailEnd/>
          </a:ln>
        </p:spPr>
        <p:txBody>
          <a:bodyPr anchor="b"/>
          <a:lstStyle/>
          <a:p>
            <a:pPr algn="r"/>
            <a:fld id="{D3D03A31-961B-4534-A34C-2F3A78A3942F}" type="slidenum">
              <a:rPr lang="en-GB" sz="1200" b="0"/>
              <a:pPr algn="r"/>
              <a:t>42</a:t>
            </a:fld>
            <a:endParaRPr lang="en-GB"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42021A8-D1BA-4EEE-921C-DAD6C6F0ABA4}" type="slidenum">
              <a:rPr lang="nl-NL" smtClean="0">
                <a:cs typeface="Arial" pitchFamily="34" charset="0"/>
              </a:rPr>
              <a:pPr/>
              <a:t>44</a:t>
            </a:fld>
            <a:endParaRPr lang="nl-NL" smtClean="0">
              <a:cs typeface="Arial" pitchFamily="34"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r>
              <a:rPr lang="en-US" b="1" smtClean="0">
                <a:latin typeface="Times-Bold"/>
                <a:cs typeface="Arial" pitchFamily="34" charset="0"/>
              </a:rPr>
              <a:t>A wide variety of policies and instruments are available to governments to create the incentives for mitigation action. Their applicability depends on national circumstances and sectoral context (Table SPM.5). {4.3}</a:t>
            </a:r>
          </a:p>
          <a:p>
            <a:r>
              <a:rPr lang="en-US" smtClean="0">
                <a:latin typeface="Times-Roman"/>
                <a:cs typeface="Arial" pitchFamily="34" charset="0"/>
              </a:rPr>
              <a:t>They include integrating climate policies in wider development policies, regulations and standards, taxes and charges, tradable permits, financial incentives, voluntary agreements, information instruments, and research, development and demonstration (RD&amp;D). {4.3}</a:t>
            </a:r>
          </a:p>
          <a:p>
            <a:r>
              <a:rPr lang="en-US" smtClean="0">
                <a:latin typeface="Times-Roman"/>
                <a:cs typeface="Arial" pitchFamily="34" charset="0"/>
              </a:rPr>
              <a:t>There is also </a:t>
            </a:r>
            <a:r>
              <a:rPr lang="en-US" i="1" smtClean="0">
                <a:latin typeface="Times-Italic"/>
                <a:cs typeface="Arial" pitchFamily="34" charset="0"/>
              </a:rPr>
              <a:t>high agreement </a:t>
            </a:r>
            <a:r>
              <a:rPr lang="en-US" smtClean="0">
                <a:latin typeface="Times-Roman"/>
                <a:cs typeface="Arial" pitchFamily="34" charset="0"/>
              </a:rPr>
              <a:t>and </a:t>
            </a:r>
            <a:r>
              <a:rPr lang="en-US" i="1" smtClean="0">
                <a:latin typeface="Times-Italic"/>
                <a:cs typeface="Arial" pitchFamily="34" charset="0"/>
              </a:rPr>
              <a:t>medium evidence </a:t>
            </a:r>
            <a:r>
              <a:rPr lang="en-US" smtClean="0">
                <a:latin typeface="Times-Roman"/>
                <a:cs typeface="Arial" pitchFamily="34" charset="0"/>
              </a:rPr>
              <a:t>that changes in lifestyle, behaviour patterns and management practices can contribute to climate change mitigation across all sectors. {4.3}</a:t>
            </a:r>
          </a:p>
          <a:p>
            <a:r>
              <a:rPr lang="en-US" smtClean="0">
                <a:latin typeface="Times-Roman"/>
                <a:cs typeface="Arial" pitchFamily="34" charset="0"/>
              </a:rPr>
              <a:t>Greater cooperative efforts and expansion of market mechanisms will help to reduce global costs for achieving a given level of mitigation, or will improve environmental effectiveness. Efforts can include diverse elements such as emissions targets; sectoral, local, sub-national and regional actions; RD&amp;D programmes; adopting common policies; implementing development oriented actions; or expanding financing instruments. {4.5} </a:t>
            </a:r>
            <a:r>
              <a:rPr lang="en-US" smtClean="0">
                <a:cs typeface="Arial" pitchFamily="34" charset="0"/>
              </a:rPr>
              <a:t>SYR SPM p.19</a:t>
            </a:r>
          </a:p>
          <a:p>
            <a:r>
              <a:rPr lang="en-US" smtClean="0">
                <a:latin typeface="Times-Roman"/>
                <a:cs typeface="Arial" pitchFamily="34" charset="0"/>
              </a:rPr>
              <a:t>Future energy infrastructure investment decisions, expected to exceed 20 trillion US$16 between 2005 and 2030, will have long-term impacts on GHG emissions, because of the long life-times of energy plants and other infrastructure capital stock. The widespread diffusion of low-carbon technologies may take many decades, even if early investments in these technologies are made attractive. Initial estimates show that returning global energyrelated CO2 emissions to 2005 levels by 2030 would require a large shift in investment patterns, although the net additional investment required ranges from negligible to 5-10%. {4.3} </a:t>
            </a:r>
            <a:r>
              <a:rPr lang="en-US" smtClean="0">
                <a:cs typeface="Arial" pitchFamily="34" charset="0"/>
              </a:rPr>
              <a:t>SYR SPM p.18</a:t>
            </a:r>
          </a:p>
          <a:p>
            <a:r>
              <a:rPr lang="en-US" smtClean="0">
                <a:latin typeface="Times-Roman"/>
                <a:cs typeface="Arial" pitchFamily="34" charset="0"/>
              </a:rPr>
              <a:t>An effective carbon-price signal could realise significant mitigation potential in all sectors. Modelling studies show global carbon prices rising to 20-80 US$/tCO2-eq by 2030 are consistent with stabilisation at around 550ppm CO2-eq by 2100. For the same stabilisation level, induced technological change may lower these price ranges to 5-65 US$/tCO2-eq in 2030.17 {4.3}</a:t>
            </a:r>
          </a:p>
          <a:p>
            <a:endParaRPr lang="en-US" smtClean="0">
              <a:latin typeface="Times-Roman"/>
              <a:cs typeface="Arial" pitchFamily="34" charset="0"/>
            </a:endParaRPr>
          </a:p>
          <a:p>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780FFB52-DBBF-4E51-A6D1-B35BE40B248E}" type="datetime1">
              <a:rPr lang="en-GB" smtClean="0">
                <a:cs typeface="Arial" charset="0"/>
              </a:rPr>
              <a:pPr/>
              <a:t>12/12/2012</a:t>
            </a:fld>
            <a:endParaRPr lang="en-GB" smtClean="0">
              <a:cs typeface="Arial" charset="0"/>
            </a:endParaRPr>
          </a:p>
        </p:txBody>
      </p:sp>
      <p:sp>
        <p:nvSpPr>
          <p:cNvPr id="25603" name="Rectangle 7"/>
          <p:cNvSpPr>
            <a:spLocks noGrp="1" noChangeArrowheads="1"/>
          </p:cNvSpPr>
          <p:nvPr>
            <p:ph type="sldNum" sz="quarter" idx="5"/>
          </p:nvPr>
        </p:nvSpPr>
        <p:spPr>
          <a:noFill/>
        </p:spPr>
        <p:txBody>
          <a:bodyPr/>
          <a:lstStyle/>
          <a:p>
            <a:fld id="{E105BFE0-FD22-4A7C-99AC-73EEED816ACA}" type="slidenum">
              <a:rPr lang="en-GB" smtClean="0">
                <a:cs typeface="Arial" charset="0"/>
              </a:rPr>
              <a:pPr/>
              <a:t>45</a:t>
            </a:fld>
            <a:endParaRPr lang="en-GB" smtClean="0">
              <a:cs typeface="Arial" charset="0"/>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p:spPr>
        <p:txBody>
          <a:bodyPr/>
          <a:lstStyle/>
          <a:p>
            <a:endParaRPr lang="en-GB" smtClean="0">
              <a:cs typeface="Arial" pitchFamily="34" charset="0"/>
            </a:endParaRPr>
          </a:p>
        </p:txBody>
      </p:sp>
      <p:sp>
        <p:nvSpPr>
          <p:cNvPr id="77828" name="Espace réservé du numéro de diapositive 3"/>
          <p:cNvSpPr>
            <a:spLocks noGrp="1"/>
          </p:cNvSpPr>
          <p:nvPr>
            <p:ph type="sldNum" sz="quarter" idx="5"/>
          </p:nvPr>
        </p:nvSpPr>
        <p:spPr>
          <a:noFill/>
        </p:spPr>
        <p:txBody>
          <a:bodyPr/>
          <a:lstStyle/>
          <a:p>
            <a:fld id="{F2441BE9-51C5-49BF-A61E-90440D4DF437}" type="slidenum">
              <a:rPr lang="nl-NL" smtClean="0">
                <a:cs typeface="Arial" pitchFamily="34" charset="0"/>
              </a:rPr>
              <a:pPr/>
              <a:t>46</a:t>
            </a:fld>
            <a:endParaRPr lang="nl-NL"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5224E7C-EC32-4295-BDCD-E2EE32139B64}" type="slidenum">
              <a:rPr lang="en-US"/>
              <a:pPr/>
              <a:t>9</a:t>
            </a:fld>
            <a:endParaRPr lang="en-US"/>
          </a:p>
        </p:txBody>
      </p:sp>
      <p:sp>
        <p:nvSpPr>
          <p:cNvPr id="56323" name="Rectangle 2"/>
          <p:cNvSpPr>
            <a:spLocks noGrp="1" noRot="1" noChangeAspect="1" noChangeArrowheads="1" noTextEdit="1"/>
          </p:cNvSpPr>
          <p:nvPr>
            <p:ph type="sldImg"/>
          </p:nvPr>
        </p:nvSpPr>
        <p:spPr>
          <a:xfrm>
            <a:off x="1128713" y="701675"/>
            <a:ext cx="4586287" cy="3440113"/>
          </a:xfrm>
          <a:ln/>
        </p:spPr>
      </p:sp>
      <p:sp>
        <p:nvSpPr>
          <p:cNvPr id="56324" name="Rectangle 3"/>
          <p:cNvSpPr>
            <a:spLocks noGrp="1" noChangeArrowheads="1"/>
          </p:cNvSpPr>
          <p:nvPr>
            <p:ph type="body" idx="1"/>
          </p:nvPr>
        </p:nvSpPr>
        <p:spPr>
          <a:xfrm>
            <a:off x="922476" y="4353394"/>
            <a:ext cx="4997519" cy="4139472"/>
          </a:xfrm>
          <a:noFill/>
          <a:ln/>
        </p:spPr>
        <p:txBody>
          <a:bodyPr/>
          <a:lstStyle/>
          <a:p>
            <a:pPr eaLnBrk="1" hangingPunct="1"/>
            <a:r>
              <a:rPr lang="en-US" dirty="0" smtClean="0"/>
              <a:t>The arrows show the approximate temperature at which we might start to see the impacts of “dangerous” climate change, such as significant sea level rise, </a:t>
            </a:r>
            <a:r>
              <a:rPr lang="en-US" sz="900" dirty="0" smtClean="0"/>
              <a:t>polar ice sheet disintegration, extinction of animal &amp; plant species, declining food yields, and regional climate change with flooding, drought, and severe weather events, </a:t>
            </a:r>
            <a:r>
              <a:rPr lang="en-US" dirty="0" smtClean="0"/>
              <a:t>with increasing risk and intensity of impacts as temperatures rise. The “dangerous” level of CO2 is at MOST 450 </a:t>
            </a:r>
            <a:r>
              <a:rPr lang="en-US" dirty="0" err="1" smtClean="0"/>
              <a:t>ppm</a:t>
            </a:r>
            <a:r>
              <a:rPr lang="en-US" dirty="0" smtClean="0"/>
              <a:t>, probably less. We’re now at 386 </a:t>
            </a:r>
            <a:r>
              <a:rPr lang="en-US" dirty="0" err="1" smtClean="0"/>
              <a:t>ppm</a:t>
            </a:r>
            <a:r>
              <a:rPr lang="en-US" dirty="0" smtClean="0"/>
              <a:t>. Worldwide CO2 emissions are climbing at a faster rate than even the worst-case IPCC scenario. </a:t>
            </a:r>
            <a:r>
              <a:rPr lang="en-GB" dirty="0" smtClean="0"/>
              <a:t>With business as usual, concentrations would reach 550ppm CO2e by around 2035, with very serious risk of exceeding 5 degrees </a:t>
            </a:r>
            <a:r>
              <a:rPr lang="en-GB" dirty="0" err="1" smtClean="0"/>
              <a:t>celsius</a:t>
            </a:r>
            <a:r>
              <a:rPr lang="en-GB" dirty="0" smtClean="0"/>
              <a:t>. </a:t>
            </a:r>
            <a:r>
              <a:rPr lang="en-GB" dirty="0" smtClean="0">
                <a:solidFill>
                  <a:srgbClr val="0000FF"/>
                </a:solidFill>
                <a:cs typeface="Arial" charset="0"/>
              </a:rPr>
              <a:t>To stabilize below 450 </a:t>
            </a:r>
            <a:r>
              <a:rPr lang="en-GB" dirty="0" err="1" smtClean="0">
                <a:solidFill>
                  <a:srgbClr val="0000FF"/>
                </a:solidFill>
                <a:cs typeface="Arial" charset="0"/>
              </a:rPr>
              <a:t>ppm</a:t>
            </a:r>
            <a:r>
              <a:rPr lang="en-GB" dirty="0" smtClean="0">
                <a:solidFill>
                  <a:srgbClr val="0000FF"/>
                </a:solidFill>
                <a:cs typeface="Arial" charset="0"/>
              </a:rPr>
              <a:t> CO2 would require that emissions peak by 2010, with a 6 </a:t>
            </a:r>
            <a:r>
              <a:rPr lang="en-GB" dirty="0" smtClean="0">
                <a:solidFill>
                  <a:srgbClr val="0000FF"/>
                </a:solidFill>
                <a:latin typeface="Arial" charset="0"/>
                <a:cs typeface="Arial" charset="0"/>
              </a:rPr>
              <a:t>–</a:t>
            </a:r>
            <a:r>
              <a:rPr lang="en-GB" dirty="0" smtClean="0">
                <a:solidFill>
                  <a:srgbClr val="0000FF"/>
                </a:solidFill>
                <a:cs typeface="Arial" charset="0"/>
              </a:rPr>
              <a:t> 10% annual decline thereafter to reduce emissions by 80% by 2050. A 10 year delay in the emissions peak almost doubles the annual rate of decline required to stabilize atmospheric greenhouse gases.</a:t>
            </a:r>
            <a:r>
              <a:rPr lang="en-US" dirty="0" smtClean="0"/>
              <a:t>Scientists are also now concerned that we may be reaching climate tipping points beyond which we will experience dangerous and irreversible climate changes due to feedback loops such as decreased reflection off of </a:t>
            </a:r>
            <a:r>
              <a:rPr lang="en-US" dirty="0" err="1" smtClean="0"/>
              <a:t>of</a:t>
            </a:r>
            <a:r>
              <a:rPr lang="en-US" dirty="0" smtClean="0"/>
              <a:t> polar ice or</a:t>
            </a:r>
            <a:r>
              <a:rPr lang="en-US" dirty="0" smtClean="0">
                <a:cs typeface="Times New Roman" pitchFamily="18" charset="0"/>
              </a:rPr>
              <a:t> </a:t>
            </a:r>
            <a:r>
              <a:rPr lang="en-US" dirty="0" smtClean="0"/>
              <a:t>thawing of the arctic tundra – which releases huge quantities of methane, with more than 20 times the greenhouse warming potential of CO2. </a:t>
            </a:r>
            <a:endParaRPr lang="en-US" sz="1000" dirty="0" smtClean="0"/>
          </a:p>
          <a:p>
            <a:pPr eaLnBrk="1" hangingPunct="1"/>
            <a:endParaRPr lang="en-GB"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B01681-5B33-46B4-89AB-8C034E69F9B8}" type="slidenum">
              <a:rPr lang="en-GB" smtClean="0"/>
              <a:pPr/>
              <a:t>20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135E358-225A-4623-83CE-9BB29AFF93B3}" type="slidenum">
              <a:rPr lang="en-US" smtClean="0">
                <a:latin typeface="Times" charset="0"/>
                <a:cs typeface="Arial" pitchFamily="34" charset="0"/>
              </a:rPr>
              <a:pPr/>
              <a:t>21</a:t>
            </a:fld>
            <a:endParaRPr lang="en-US" smtClean="0">
              <a:latin typeface="Times" charset="0"/>
              <a:cs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183" y="4343913"/>
            <a:ext cx="5029635" cy="4114361"/>
          </a:xfrm>
          <a:noFill/>
          <a:ln/>
        </p:spPr>
        <p:txBody>
          <a:bodyPr/>
          <a:lstStyle/>
          <a:p>
            <a:pPr eaLnBrk="1" hangingPunct="1"/>
            <a:r>
              <a:rPr lang="en-US" smtClean="0">
                <a:latin typeface="Times" charset="0"/>
                <a:cs typeface="Arial" pitchFamily="34" charset="0"/>
              </a:rPr>
              <a:t>Down-scaled modelling, at national level, of future zone of potential transmission of malaria in Zimbabwe, under a standard scenario of climate change. Model is hybrid statistical-biological model, applied to probabilistic (‘fuzzy logic’) estimation.  Model results do not tell us where the disease WILL be, but where it COULD be – and that has important implications for future data collection, surveillance, and field control programs (and expenses).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28FFF4E-F4BB-485B-9ED1-294FD375B46E}" type="slidenum">
              <a:rPr lang="en-US" smtClean="0">
                <a:latin typeface="Times" charset="0"/>
                <a:cs typeface="Arial" pitchFamily="34" charset="0"/>
              </a:rPr>
              <a:pPr/>
              <a:t>22</a:t>
            </a:fld>
            <a:endParaRPr lang="en-US" smtClean="0">
              <a:latin typeface="Times" charset="0"/>
              <a:cs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183" y="4343913"/>
            <a:ext cx="5029635" cy="4114361"/>
          </a:xfrm>
          <a:noFill/>
          <a:ln/>
        </p:spPr>
        <p:txBody>
          <a:bodyPr/>
          <a:lstStyle/>
          <a:p>
            <a:pPr eaLnBrk="1" hangingPunct="1"/>
            <a:endParaRPr lang="en-AU" smtClean="0">
              <a:latin typeface="Times"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C5E0183-E6C4-476C-8529-FB035A2611BB}" type="slidenum">
              <a:rPr lang="en-GB" smtClean="0">
                <a:cs typeface="Arial" pitchFamily="34" charset="0"/>
              </a:rPr>
              <a:pPr/>
              <a:t>27</a:t>
            </a:fld>
            <a:endParaRPr lang="en-GB" smtClean="0">
              <a:cs typeface="Arial" pitchFamily="34" charset="0"/>
            </a:endParaRPr>
          </a:p>
        </p:txBody>
      </p:sp>
      <p:sp>
        <p:nvSpPr>
          <p:cNvPr id="61443" name="Rectangle 2"/>
          <p:cNvSpPr>
            <a:spLocks noGrp="1" noRot="1" noChangeAspect="1" noChangeArrowheads="1" noTextEdit="1"/>
          </p:cNvSpPr>
          <p:nvPr>
            <p:ph type="sldImg"/>
          </p:nvPr>
        </p:nvSpPr>
        <p:spPr>
          <a:xfrm>
            <a:off x="1146175" y="687388"/>
            <a:ext cx="4567238" cy="3425825"/>
          </a:xfrm>
          <a:ln w="12700" cap="flat"/>
        </p:spPr>
      </p:sp>
      <p:sp>
        <p:nvSpPr>
          <p:cNvPr id="61444" name="Rectangle 3"/>
          <p:cNvSpPr>
            <a:spLocks noGrp="1" noChangeArrowheads="1"/>
          </p:cNvSpPr>
          <p:nvPr>
            <p:ph type="body" idx="1"/>
          </p:nvPr>
        </p:nvSpPr>
        <p:spPr>
          <a:xfrm>
            <a:off x="914183" y="4343913"/>
            <a:ext cx="5029635" cy="4114361"/>
          </a:xfrm>
          <a:noFill/>
          <a:ln/>
        </p:spPr>
        <p:txBody>
          <a:bodyPr lIns="92075" tIns="46038" rIns="92075" bIns="46038"/>
          <a:lstStyle/>
          <a:p>
            <a:r>
              <a:rPr lang="en-GB" smtClean="0">
                <a:cs typeface="Arial" pitchFamily="34" charset="0"/>
              </a:rPr>
              <a:t>The Foresight study looked at four possible future scenarios – these model different amounts of climate change, and different socio-economic patterns for the UK. </a:t>
            </a:r>
          </a:p>
          <a:p>
            <a:r>
              <a:rPr lang="en-GB" smtClean="0">
                <a:cs typeface="Arial" pitchFamily="34" charset="0"/>
              </a:rPr>
              <a:t>Although existing policies have served us well simply continuing these into the future is not sustainable in the long term, by 2100 the risks could change as follows:</a:t>
            </a:r>
          </a:p>
          <a:p>
            <a:endParaRPr lang="en-GB" smtClean="0">
              <a:cs typeface="Arial" pitchFamily="34" charset="0"/>
            </a:endParaRPr>
          </a:p>
          <a:p>
            <a:pPr>
              <a:buFontTx/>
              <a:buChar char="•"/>
            </a:pPr>
            <a:r>
              <a:rPr lang="en-GB" smtClean="0">
                <a:cs typeface="Arial" pitchFamily="34" charset="0"/>
              </a:rPr>
              <a:t>economic damages could rise by between £0.5 billion and £27 billion per year;</a:t>
            </a:r>
          </a:p>
          <a:p>
            <a:pPr>
              <a:buFontTx/>
              <a:buChar char="•"/>
            </a:pPr>
            <a:r>
              <a:rPr lang="en-GB" smtClean="0">
                <a:cs typeface="Arial" pitchFamily="34" charset="0"/>
              </a:rPr>
              <a:t>the number of people at high risk could increase by between 1.5 and 2 fold;</a:t>
            </a:r>
          </a:p>
          <a:p>
            <a:pPr>
              <a:buFontTx/>
              <a:buChar char="•"/>
            </a:pPr>
            <a:r>
              <a:rPr lang="en-GB" smtClean="0">
                <a:cs typeface="Arial" pitchFamily="34" charset="0"/>
              </a:rPr>
              <a:t>the risk of flooding due to more frequent or more intense storms could increase 4 – 6 fold.</a:t>
            </a:r>
          </a:p>
          <a:p>
            <a:endParaRPr lang="en-GB" smtClean="0">
              <a:cs typeface="Arial" pitchFamily="34" charset="0"/>
            </a:endParaRPr>
          </a:p>
          <a:p>
            <a:r>
              <a:rPr lang="en-GB" b="1" smtClean="0">
                <a:cs typeface="Arial" pitchFamily="34" charset="0"/>
              </a:rPr>
              <a:t>However the study showed that:</a:t>
            </a:r>
          </a:p>
          <a:p>
            <a:pPr>
              <a:buFontTx/>
              <a:buChar char="•"/>
            </a:pPr>
            <a:r>
              <a:rPr lang="en-GB" smtClean="0">
                <a:cs typeface="Arial" pitchFamily="34" charset="0"/>
              </a:rPr>
              <a:t>Risks can be reduced to acceptable levels if we invest an additional £20bn to £80bn over the next 80 years</a:t>
            </a:r>
          </a:p>
          <a:p>
            <a:pPr>
              <a:buFontTx/>
              <a:buChar char="•"/>
            </a:pPr>
            <a:r>
              <a:rPr lang="en-GB" smtClean="0">
                <a:cs typeface="Arial" pitchFamily="34" charset="0"/>
              </a:rPr>
              <a:t>Increasing investment now makes flood management affordable – in the region of £10m to £30m annual increase – we currently spend in the region of £500m per year in this area</a:t>
            </a:r>
          </a:p>
          <a:p>
            <a:endParaRPr lang="en-GB" smtClean="0">
              <a:cs typeface="Arial" pitchFamily="34" charset="0"/>
            </a:endParaRPr>
          </a:p>
          <a:p>
            <a:endParaRPr lang="en-GB" smtClean="0">
              <a:cs typeface="Arial" pitchFamily="34" charset="0"/>
            </a:endParaRPr>
          </a:p>
          <a:p>
            <a:r>
              <a:rPr lang="en-GB" b="1" smtClean="0">
                <a:cs typeface="Arial" pitchFamily="34" charset="0"/>
              </a:rPr>
              <a:t>Reference</a:t>
            </a:r>
            <a:r>
              <a:rPr lang="en-GB" smtClean="0">
                <a:cs typeface="Arial" pitchFamily="34" charset="0"/>
              </a:rPr>
              <a:t>: www.foresight.gov.uk</a:t>
            </a:r>
          </a:p>
          <a:p>
            <a:pPr>
              <a:buFontTx/>
              <a:buChar char="•"/>
            </a:pPr>
            <a:endParaRPr lang="en-GB" smtClean="0">
              <a:cs typeface="Arial" pitchFamily="34" charset="0"/>
            </a:endParaRPr>
          </a:p>
          <a:p>
            <a:pPr>
              <a:buFontTx/>
              <a:buChar char="•"/>
            </a:pPr>
            <a:endParaRPr lang="en-GB"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FB500F1-29C4-4DAD-BF2E-72DC9203A449}" type="slidenum">
              <a:rPr lang="en-GB" smtClean="0">
                <a:cs typeface="Arial" pitchFamily="34" charset="0"/>
              </a:rPr>
              <a:pPr/>
              <a:t>28</a:t>
            </a:fld>
            <a:endParaRPr lang="en-GB" smtClean="0">
              <a:cs typeface="Arial" pitchFamily="34" charset="0"/>
            </a:endParaRPr>
          </a:p>
        </p:txBody>
      </p:sp>
      <p:sp>
        <p:nvSpPr>
          <p:cNvPr id="71683" name="Rectangle 7"/>
          <p:cNvSpPr txBox="1">
            <a:spLocks noGrp="1" noChangeArrowheads="1"/>
          </p:cNvSpPr>
          <p:nvPr/>
        </p:nvSpPr>
        <p:spPr bwMode="auto">
          <a:xfrm>
            <a:off x="3886908" y="8686362"/>
            <a:ext cx="2971092" cy="457638"/>
          </a:xfrm>
          <a:prstGeom prst="rect">
            <a:avLst/>
          </a:prstGeom>
          <a:noFill/>
          <a:ln w="9525">
            <a:noFill/>
            <a:miter lim="800000"/>
            <a:headEnd/>
            <a:tailEnd/>
          </a:ln>
        </p:spPr>
        <p:txBody>
          <a:bodyPr anchor="b"/>
          <a:lstStyle/>
          <a:p>
            <a:pPr algn="r"/>
            <a:fld id="{85BDC09D-7E60-4FBD-9C6D-E58FB5A92569}" type="slidenum">
              <a:rPr lang="en-US" sz="1200">
                <a:latin typeface="Times New Roman" pitchFamily="18" charset="0"/>
                <a:cs typeface="Times New Roman" pitchFamily="18" charset="0"/>
              </a:rPr>
              <a:pPr algn="r"/>
              <a:t>28</a:t>
            </a:fld>
            <a:endParaRPr lang="en-US" sz="1200">
              <a:latin typeface="Times New Roman" pitchFamily="18" charset="0"/>
              <a:cs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xfrm>
            <a:off x="914183" y="4343913"/>
            <a:ext cx="5029635" cy="4114361"/>
          </a:xfrm>
          <a:noFill/>
          <a:ln/>
        </p:spPr>
        <p:txBody>
          <a:bodyPr/>
          <a:lstStyle/>
          <a:p>
            <a:pPr eaLnBrk="1" hangingPunct="1"/>
            <a:endParaRPr lang="en-GB"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7A47C02-CE6B-4224-833E-378740611D3E}" type="slidenum">
              <a:rPr lang="nl-NL" smtClean="0">
                <a:cs typeface="Arial" pitchFamily="34" charset="0"/>
              </a:rPr>
              <a:pPr/>
              <a:t>29</a:t>
            </a:fld>
            <a:endParaRPr lang="nl-NL" smtClean="0">
              <a:cs typeface="Arial" pitchFamily="34"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en-US" b="1" smtClean="0">
                <a:latin typeface="Helvetica-Bold"/>
                <a:cs typeface="Arial" pitchFamily="34" charset="0"/>
              </a:rPr>
              <a:t>Table SPM.6. </a:t>
            </a:r>
            <a:r>
              <a:rPr lang="en-US" smtClean="0">
                <a:latin typeface="Helvetica" pitchFamily="34" charset="0"/>
                <a:cs typeface="Arial" pitchFamily="34" charset="0"/>
              </a:rPr>
              <a:t>Characteristics of post-TAR stabilisation scenarios and resulting long-term equilibrium global average temperature and the sea level rise component from thermal expansion only. {Table 5.1}a</a:t>
            </a:r>
            <a:endParaRPr lang="en-US" smtClean="0">
              <a:latin typeface="Helvetica-Bold"/>
              <a:cs typeface="Arial" pitchFamily="34" charset="0"/>
            </a:endParaRPr>
          </a:p>
          <a:p>
            <a:endParaRPr lang="en-US" smtClean="0">
              <a:latin typeface="Times-Roman"/>
              <a:cs typeface="Arial" pitchFamily="34" charset="0"/>
            </a:endParaRPr>
          </a:p>
          <a:p>
            <a:r>
              <a:rPr lang="en-US" smtClean="0">
                <a:latin typeface="Times-Bold"/>
                <a:cs typeface="Arial" pitchFamily="34" charset="0"/>
              </a:rPr>
              <a:t>Mitigation efforts and investments over the next two to three decades will have a large impact on opportunities to achieve lower stabilisation levels. Delayed emission reductions significantly constrain the opportunities to achieve lower stabilisation levels and increase the risk of more severe climate change impacts.</a:t>
            </a:r>
          </a:p>
          <a:p>
            <a:endParaRPr lang="en-US" smtClean="0">
              <a:latin typeface="Times-Roman"/>
              <a:cs typeface="Arial" pitchFamily="34" charset="0"/>
            </a:endParaRPr>
          </a:p>
          <a:p>
            <a:r>
              <a:rPr lang="en-US" smtClean="0">
                <a:latin typeface="Times-Roman"/>
                <a:cs typeface="Arial" pitchFamily="34" charset="0"/>
              </a:rPr>
              <a:t>Sea level rise under warming is inevitable. Thermal expansion would continue for many centuries after GHG</a:t>
            </a:r>
          </a:p>
          <a:p>
            <a:r>
              <a:rPr lang="en-US" smtClean="0">
                <a:latin typeface="Times-Roman"/>
                <a:cs typeface="Arial" pitchFamily="34" charset="0"/>
              </a:rPr>
              <a:t>concentrations have stabilised, for any of the stabilisation levels assessed, causing an eventual sea level rise much larger than projected for the 21st century. The eventual contributions from Greenland ice sheet loss could be several metres, and larger than from thermal expansion, should warming in excess of 1.9-4.6°C above preindustrial be sustained over many centuries. The long time scales of thermal expansion and ice sheet response to warming imply that stabilisation of GHG concentrations at or above present levels would not stabilise sea level for many centuries. {5.3, 5.4}</a:t>
            </a:r>
          </a:p>
          <a:p>
            <a:r>
              <a:rPr lang="en-US" smtClean="0">
                <a:cs typeface="Arial" pitchFamily="34" charset="0"/>
              </a:rPr>
              <a:t>SYR SPM p.21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BE482C0-62D0-4578-88F8-18E914AF3CFF}" type="slidenum">
              <a:rPr lang="nl-NL" smtClean="0">
                <a:cs typeface="Arial" pitchFamily="34" charset="0"/>
              </a:rPr>
              <a:pPr/>
              <a:t>31</a:t>
            </a:fld>
            <a:endParaRPr lang="nl-NL" smtClean="0">
              <a:cs typeface="Arial" pitchFamily="3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GB"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A27C8585-663F-4BAA-86B3-877809516EAE}"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GB"/>
          </a:p>
        </p:txBody>
      </p:sp>
      <p:sp>
        <p:nvSpPr>
          <p:cNvPr id="6" name="Rectangle 3"/>
          <p:cNvSpPr>
            <a:spLocks noGrp="1" noChangeArrowheads="1"/>
          </p:cNvSpPr>
          <p:nvPr>
            <p:ph type="sldNum" sz="quarter" idx="11"/>
          </p:nvPr>
        </p:nvSpPr>
        <p:spPr/>
        <p:txBody>
          <a:bodyPr/>
          <a:lstStyle>
            <a:lvl1pPr>
              <a:defRPr/>
            </a:lvl1pPr>
          </a:lstStyle>
          <a:p>
            <a:pPr>
              <a:defRPr/>
            </a:pPr>
            <a:fld id="{D5D08E40-94EC-44D2-8212-2F83B896173A}" type="slidenum">
              <a:rPr lang="en-GB"/>
              <a:pPr>
                <a:defRPr/>
              </a:pPr>
              <a:t>‹#›</a:t>
            </a:fld>
            <a:endParaRPr lang="en-GB"/>
          </a:p>
        </p:txBody>
      </p:sp>
      <p:sp>
        <p:nvSpPr>
          <p:cNvPr id="7" name="Rectangle 14"/>
          <p:cNvSpPr>
            <a:spLocks noGrp="1" noChangeArrowheads="1"/>
          </p:cNvSpPr>
          <p:nvPr>
            <p:ph type="ftr" sz="quarter" idx="12"/>
          </p:nvPr>
        </p:nvSpPr>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27C8585-663F-4BAA-86B3-877809516EAE}"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A27C8585-663F-4BAA-86B3-877809516EAE}"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27C8585-663F-4BAA-86B3-877809516EA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055EA82-6B81-4FE6-BADB-80043C4E3A80}" type="datetimeFigureOut">
              <a:rPr lang="en-US" smtClean="0"/>
              <a:pPr/>
              <a:t>12/12/2012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27C8585-663F-4BAA-86B3-877809516EAE}"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055EA82-6B81-4FE6-BADB-80043C4E3A80}" type="datetimeFigureOut">
              <a:rPr lang="en-US" smtClean="0"/>
              <a:pPr/>
              <a:t>12/12/2012</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27C8585-663F-4BAA-86B3-877809516EAE}"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itle 15"/>
          <p:cNvSpPr>
            <a:spLocks/>
          </p:cNvSpPr>
          <p:nvPr/>
        </p:nvSpPr>
        <p:spPr bwMode="auto">
          <a:xfrm>
            <a:off x="1115616" y="1484784"/>
            <a:ext cx="6984776" cy="2195041"/>
          </a:xfrm>
          <a:prstGeom prst="rect">
            <a:avLst/>
          </a:prstGeom>
          <a:noFill/>
          <a:ln w="9525">
            <a:noFill/>
            <a:miter lim="800000"/>
            <a:headEnd/>
            <a:tailEnd/>
          </a:ln>
        </p:spPr>
        <p:txBody>
          <a:bodyPr anchor="ctr"/>
          <a:lstStyle/>
          <a:p>
            <a:pPr algn="ctr" eaLnBrk="0" hangingPunct="0"/>
            <a:r>
              <a:rPr lang="en-GB" sz="4400" dirty="0" smtClean="0">
                <a:latin typeface="Arial" pitchFamily="34" charset="0"/>
                <a:cs typeface="Arial" pitchFamily="34" charset="0"/>
              </a:rPr>
              <a:t>Climate change – reducing the risks to health</a:t>
            </a:r>
          </a:p>
          <a:p>
            <a:pPr algn="ctr" eaLnBrk="0" hangingPunct="0"/>
            <a:endParaRPr lang="en-GB" sz="3200" dirty="0" smtClean="0">
              <a:latin typeface="Arial" pitchFamily="34" charset="0"/>
              <a:cs typeface="Arial" pitchFamily="34" charset="0"/>
            </a:endParaRPr>
          </a:p>
          <a:p>
            <a:pPr algn="ctr" eaLnBrk="0" hangingPunct="0"/>
            <a:r>
              <a:rPr lang="en-GB" sz="3200" dirty="0" smtClean="0">
                <a:latin typeface="Arial" pitchFamily="34" charset="0"/>
                <a:cs typeface="Arial" pitchFamily="34" charset="0"/>
              </a:rPr>
              <a:t>Professor </a:t>
            </a:r>
            <a:r>
              <a:rPr lang="en-GB" sz="3200" dirty="0" smtClean="0">
                <a:latin typeface="Arial" pitchFamily="34" charset="0"/>
                <a:cs typeface="Arial" pitchFamily="34" charset="0"/>
              </a:rPr>
              <a:t>Sir Andy Haines </a:t>
            </a:r>
          </a:p>
        </p:txBody>
      </p:sp>
      <p:pic>
        <p:nvPicPr>
          <p:cNvPr id="3" name="Picture 4" descr="logo-square-black"/>
          <p:cNvPicPr>
            <a:picLocks noChangeAspect="1" noChangeArrowheads="1"/>
          </p:cNvPicPr>
          <p:nvPr/>
        </p:nvPicPr>
        <p:blipFill>
          <a:blip r:embed="rId2" cstate="print"/>
          <a:srcRect/>
          <a:stretch>
            <a:fillRect/>
          </a:stretch>
        </p:blipFill>
        <p:spPr bwMode="auto">
          <a:xfrm>
            <a:off x="7086600" y="3048000"/>
            <a:ext cx="1622179" cy="1918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85728"/>
            <a:ext cx="8229600" cy="1143000"/>
          </a:xfrm>
        </p:spPr>
        <p:txBody>
          <a:bodyPr/>
          <a:lstStyle/>
          <a:p>
            <a:r>
              <a:rPr lang="en-GB" dirty="0" smtClean="0"/>
              <a:t>Barriers to policy change</a:t>
            </a:r>
            <a:endParaRPr lang="en-GB" dirty="0"/>
          </a:p>
        </p:txBody>
      </p:sp>
      <p:sp>
        <p:nvSpPr>
          <p:cNvPr id="2" name="Content Placeholder 1"/>
          <p:cNvSpPr>
            <a:spLocks noGrp="1"/>
          </p:cNvSpPr>
          <p:nvPr>
            <p:ph sz="half" idx="1"/>
          </p:nvPr>
        </p:nvSpPr>
        <p:spPr>
          <a:xfrm>
            <a:off x="714348" y="1428736"/>
            <a:ext cx="4572032" cy="4578555"/>
          </a:xfrm>
        </p:spPr>
        <p:txBody>
          <a:bodyPr>
            <a:normAutofit/>
          </a:bodyPr>
          <a:lstStyle/>
          <a:p>
            <a:r>
              <a:rPr lang="en-GB" sz="3200" dirty="0" smtClean="0">
                <a:latin typeface="+mj-lt"/>
              </a:rPr>
              <a:t>Vested interests</a:t>
            </a:r>
          </a:p>
          <a:p>
            <a:r>
              <a:rPr lang="en-GB" sz="3200" dirty="0" smtClean="0">
                <a:latin typeface="+mj-lt"/>
              </a:rPr>
              <a:t>Organised </a:t>
            </a:r>
            <a:r>
              <a:rPr lang="en-GB" sz="3200" dirty="0" err="1" smtClean="0">
                <a:latin typeface="+mj-lt"/>
              </a:rPr>
              <a:t>denialism</a:t>
            </a:r>
            <a:endParaRPr lang="en-GB" sz="3200" dirty="0" smtClean="0">
              <a:latin typeface="+mj-lt"/>
            </a:endParaRPr>
          </a:p>
          <a:p>
            <a:r>
              <a:rPr lang="en-GB" sz="3200" dirty="0" smtClean="0">
                <a:latin typeface="+mj-lt"/>
              </a:rPr>
              <a:t>Political short-termism</a:t>
            </a:r>
          </a:p>
          <a:p>
            <a:r>
              <a:rPr lang="en-GB" sz="3200" dirty="0" smtClean="0">
                <a:latin typeface="+mj-lt"/>
              </a:rPr>
              <a:t>Divided public opinion</a:t>
            </a:r>
          </a:p>
          <a:p>
            <a:r>
              <a:rPr lang="en-GB" sz="3200" dirty="0" smtClean="0">
                <a:latin typeface="+mj-lt"/>
              </a:rPr>
              <a:t>Perception that change is expensive and difficult</a:t>
            </a:r>
            <a:endParaRPr lang="en-GB" sz="3200" dirty="0">
              <a:latin typeface="+mj-lt"/>
            </a:endParaRPr>
          </a:p>
        </p:txBody>
      </p:sp>
      <p:pic>
        <p:nvPicPr>
          <p:cNvPr id="5" name="Picture 2"/>
          <p:cNvPicPr>
            <a:picLocks noChangeAspect="1" noChangeArrowheads="1"/>
          </p:cNvPicPr>
          <p:nvPr/>
        </p:nvPicPr>
        <p:blipFill>
          <a:blip r:embed="rId2" cstate="print"/>
          <a:stretch>
            <a:fillRect/>
          </a:stretch>
        </p:blipFill>
        <p:spPr bwMode="auto">
          <a:xfrm>
            <a:off x="5387453" y="1928802"/>
            <a:ext cx="3327951"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23850" y="260350"/>
            <a:ext cx="8534400" cy="819150"/>
          </a:xfrm>
          <a:prstGeom prst="rect">
            <a:avLst/>
          </a:prstGeom>
          <a:noFill/>
          <a:ln w="9525">
            <a:noFill/>
            <a:miter lim="800000"/>
            <a:headEnd/>
            <a:tailEnd/>
          </a:ln>
          <a:effectLst/>
        </p:spPr>
        <p:txBody>
          <a:bodyPr>
            <a:spAutoFit/>
          </a:bodyPr>
          <a:lstStyle/>
          <a:p>
            <a:pPr algn="ctr" eaLnBrk="0" hangingPunct="0">
              <a:lnSpc>
                <a:spcPct val="85000"/>
              </a:lnSpc>
              <a:spcBef>
                <a:spcPct val="50000"/>
              </a:spcBef>
              <a:tabLst>
                <a:tab pos="8286750" algn="r"/>
              </a:tabLst>
              <a:defRPr/>
            </a:pPr>
            <a:r>
              <a:rPr lang="en-GB" sz="2800" b="1" dirty="0">
                <a:solidFill>
                  <a:schemeClr val="bg2">
                    <a:lumMod val="10000"/>
                  </a:schemeClr>
                </a:solidFill>
                <a:latin typeface="Arial" charset="0"/>
                <a:cs typeface="Arial" charset="0"/>
              </a:rPr>
              <a:t>Pathways by which climate change may affect health outcomes </a:t>
            </a:r>
            <a:r>
              <a:rPr lang="en-GB" sz="1200" b="1" dirty="0">
                <a:solidFill>
                  <a:schemeClr val="bg2">
                    <a:lumMod val="10000"/>
                  </a:schemeClr>
                </a:solidFill>
                <a:latin typeface="Arial" charset="0"/>
                <a:cs typeface="Arial" charset="0"/>
              </a:rPr>
              <a:t>(Haines and </a:t>
            </a:r>
            <a:r>
              <a:rPr lang="en-GB" sz="1200" b="1" dirty="0" err="1">
                <a:solidFill>
                  <a:schemeClr val="bg2">
                    <a:lumMod val="10000"/>
                  </a:schemeClr>
                </a:solidFill>
                <a:latin typeface="Arial" charset="0"/>
                <a:cs typeface="Arial" charset="0"/>
              </a:rPr>
              <a:t>Patz</a:t>
            </a:r>
            <a:r>
              <a:rPr lang="en-GB" sz="1200" b="1" dirty="0">
                <a:solidFill>
                  <a:schemeClr val="bg2">
                    <a:lumMod val="10000"/>
                  </a:schemeClr>
                </a:solidFill>
                <a:latin typeface="Arial" charset="0"/>
                <a:cs typeface="Arial" charset="0"/>
              </a:rPr>
              <a:t> 2003)</a:t>
            </a:r>
            <a:endParaRPr lang="en-GB" sz="1200" dirty="0">
              <a:solidFill>
                <a:schemeClr val="bg2">
                  <a:lumMod val="10000"/>
                </a:schemeClr>
              </a:solidFill>
              <a:effectLst>
                <a:outerShdw blurRad="38100" dist="38100" dir="2700000" algn="tl">
                  <a:srgbClr val="000000"/>
                </a:outerShdw>
              </a:effectLst>
              <a:latin typeface="Arial" charset="0"/>
              <a:cs typeface="Arial" charset="0"/>
            </a:endParaRPr>
          </a:p>
        </p:txBody>
      </p:sp>
      <p:sp>
        <p:nvSpPr>
          <p:cNvPr id="26627" name="Text Box 3"/>
          <p:cNvSpPr txBox="1">
            <a:spLocks noChangeArrowheads="1"/>
          </p:cNvSpPr>
          <p:nvPr/>
        </p:nvSpPr>
        <p:spPr bwMode="auto">
          <a:xfrm>
            <a:off x="1733550" y="2060575"/>
            <a:ext cx="1816100" cy="3344863"/>
          </a:xfrm>
          <a:prstGeom prst="rect">
            <a:avLst/>
          </a:prstGeom>
          <a:solidFill>
            <a:srgbClr val="66FFFF"/>
          </a:solidFill>
          <a:ln w="9525">
            <a:noFill/>
            <a:miter lim="800000"/>
            <a:headEnd/>
            <a:tailEnd/>
          </a:ln>
        </p:spPr>
        <p:txBody>
          <a:bodyPr>
            <a:spAutoFit/>
          </a:bodyPr>
          <a:lstStyle/>
          <a:p>
            <a:pPr eaLnBrk="0" hangingPunct="0">
              <a:spcBef>
                <a:spcPct val="50000"/>
              </a:spcBef>
            </a:pPr>
            <a:r>
              <a:rPr lang="en-GB" sz="2000" b="1" dirty="0">
                <a:solidFill>
                  <a:schemeClr val="tx1">
                    <a:lumMod val="95000"/>
                    <a:lumOff val="5000"/>
                  </a:schemeClr>
                </a:solidFill>
                <a:latin typeface="Arial" pitchFamily="34" charset="0"/>
              </a:rPr>
              <a:t>REGIONAL WEATHER CHANGES:</a:t>
            </a:r>
          </a:p>
          <a:p>
            <a:pPr eaLnBrk="0" hangingPunct="0">
              <a:spcBef>
                <a:spcPct val="50000"/>
              </a:spcBef>
            </a:pPr>
            <a:r>
              <a:rPr lang="en-GB" b="1" dirty="0">
                <a:solidFill>
                  <a:schemeClr val="tx1">
                    <a:lumMod val="95000"/>
                    <a:lumOff val="5000"/>
                  </a:schemeClr>
                </a:solidFill>
                <a:latin typeface="Arial" pitchFamily="34" charset="0"/>
              </a:rPr>
              <a:t>- </a:t>
            </a:r>
            <a:r>
              <a:rPr lang="en-GB" b="1" dirty="0" err="1">
                <a:solidFill>
                  <a:schemeClr val="tx1">
                    <a:lumMod val="95000"/>
                    <a:lumOff val="5000"/>
                  </a:schemeClr>
                </a:solidFill>
                <a:latin typeface="Arial" pitchFamily="34" charset="0"/>
              </a:rPr>
              <a:t>heatwaves</a:t>
            </a:r>
            <a:endParaRPr lang="en-GB" b="1" dirty="0">
              <a:solidFill>
                <a:schemeClr val="tx1">
                  <a:lumMod val="95000"/>
                  <a:lumOff val="5000"/>
                </a:schemeClr>
              </a:solidFill>
              <a:latin typeface="Arial" pitchFamily="34" charset="0"/>
            </a:endParaRPr>
          </a:p>
          <a:p>
            <a:pPr eaLnBrk="0" hangingPunct="0">
              <a:spcBef>
                <a:spcPct val="50000"/>
              </a:spcBef>
            </a:pPr>
            <a:r>
              <a:rPr lang="en-GB" b="1" dirty="0">
                <a:solidFill>
                  <a:schemeClr val="tx1">
                    <a:lumMod val="95000"/>
                    <a:lumOff val="5000"/>
                  </a:schemeClr>
                </a:solidFill>
                <a:latin typeface="Arial" pitchFamily="34" charset="0"/>
              </a:rPr>
              <a:t>- extreme</a:t>
            </a:r>
          </a:p>
          <a:p>
            <a:pPr eaLnBrk="0" hangingPunct="0"/>
            <a:r>
              <a:rPr lang="en-GB" b="1" dirty="0">
                <a:solidFill>
                  <a:schemeClr val="tx1">
                    <a:lumMod val="95000"/>
                    <a:lumOff val="5000"/>
                  </a:schemeClr>
                </a:solidFill>
                <a:latin typeface="Arial" pitchFamily="34" charset="0"/>
              </a:rPr>
              <a:t>     events</a:t>
            </a:r>
          </a:p>
          <a:p>
            <a:pPr eaLnBrk="0" hangingPunct="0">
              <a:spcBef>
                <a:spcPct val="50000"/>
              </a:spcBef>
            </a:pPr>
            <a:r>
              <a:rPr lang="en-GB" b="1" dirty="0">
                <a:solidFill>
                  <a:schemeClr val="tx1">
                    <a:lumMod val="95000"/>
                    <a:lumOff val="5000"/>
                  </a:schemeClr>
                </a:solidFill>
                <a:latin typeface="Arial" pitchFamily="34" charset="0"/>
              </a:rPr>
              <a:t>- temperature</a:t>
            </a:r>
          </a:p>
          <a:p>
            <a:pPr eaLnBrk="0" hangingPunct="0">
              <a:spcBef>
                <a:spcPct val="50000"/>
              </a:spcBef>
            </a:pPr>
            <a:r>
              <a:rPr lang="en-GB" b="1" dirty="0">
                <a:solidFill>
                  <a:schemeClr val="tx1">
                    <a:lumMod val="95000"/>
                    <a:lumOff val="5000"/>
                  </a:schemeClr>
                </a:solidFill>
                <a:latin typeface="Arial" pitchFamily="34" charset="0"/>
              </a:rPr>
              <a:t>- precipitation</a:t>
            </a:r>
          </a:p>
          <a:p>
            <a:pPr eaLnBrk="0" hangingPunct="0">
              <a:spcBef>
                <a:spcPct val="50000"/>
              </a:spcBef>
            </a:pPr>
            <a:endParaRPr lang="en-GB" b="1" dirty="0">
              <a:solidFill>
                <a:schemeClr val="tx1">
                  <a:lumMod val="95000"/>
                  <a:lumOff val="5000"/>
                </a:schemeClr>
              </a:solidFill>
              <a:latin typeface="Arial" pitchFamily="34" charset="0"/>
            </a:endParaRPr>
          </a:p>
        </p:txBody>
      </p:sp>
      <p:sp>
        <p:nvSpPr>
          <p:cNvPr id="26628" name="Text Box 4"/>
          <p:cNvSpPr txBox="1">
            <a:spLocks noChangeArrowheads="1"/>
          </p:cNvSpPr>
          <p:nvPr/>
        </p:nvSpPr>
        <p:spPr bwMode="auto">
          <a:xfrm>
            <a:off x="4125913" y="3216275"/>
            <a:ext cx="1873250" cy="2292350"/>
          </a:xfrm>
          <a:prstGeom prst="rect">
            <a:avLst/>
          </a:prstGeom>
          <a:solidFill>
            <a:schemeClr val="hlink"/>
          </a:solidFill>
          <a:ln w="9525">
            <a:noFill/>
            <a:miter lim="800000"/>
            <a:headEnd/>
            <a:tailEnd/>
          </a:ln>
        </p:spPr>
        <p:txBody>
          <a:bodyPr>
            <a:spAutoFit/>
          </a:bodyPr>
          <a:lstStyle/>
          <a:p>
            <a:pPr algn="ctr" eaLnBrk="0" hangingPunct="0">
              <a:spcBef>
                <a:spcPct val="50000"/>
              </a:spcBef>
            </a:pPr>
            <a:r>
              <a:rPr lang="en-US" sz="1600" b="1">
                <a:solidFill>
                  <a:srgbClr val="333300"/>
                </a:solidFill>
                <a:latin typeface="Arial" pitchFamily="34" charset="0"/>
              </a:rPr>
              <a:t>Indirect mechanisms</a:t>
            </a:r>
            <a:endParaRPr lang="en-GB" sz="1600" b="1">
              <a:solidFill>
                <a:srgbClr val="333300"/>
              </a:solidFill>
              <a:latin typeface="Arial" pitchFamily="34" charset="0"/>
            </a:endParaRPr>
          </a:p>
          <a:p>
            <a:pPr algn="ctr" eaLnBrk="0" hangingPunct="0">
              <a:spcBef>
                <a:spcPct val="50000"/>
              </a:spcBef>
            </a:pPr>
            <a:r>
              <a:rPr lang="en-US" sz="1600" b="1">
                <a:solidFill>
                  <a:schemeClr val="bg1"/>
                </a:solidFill>
                <a:latin typeface="Arial" pitchFamily="34" charset="0"/>
              </a:rPr>
              <a:t>Floods</a:t>
            </a:r>
            <a:endParaRPr lang="en-GB" sz="1600" b="1">
              <a:solidFill>
                <a:schemeClr val="bg1"/>
              </a:solidFill>
              <a:latin typeface="Arial" pitchFamily="34" charset="0"/>
            </a:endParaRPr>
          </a:p>
          <a:p>
            <a:pPr algn="ctr" eaLnBrk="0" hangingPunct="0">
              <a:spcBef>
                <a:spcPct val="50000"/>
              </a:spcBef>
            </a:pPr>
            <a:r>
              <a:rPr lang="en-US" sz="1600" b="1">
                <a:solidFill>
                  <a:schemeClr val="bg1"/>
                </a:solidFill>
                <a:latin typeface="Arial" pitchFamily="34" charset="0"/>
              </a:rPr>
              <a:t>Droughts</a:t>
            </a:r>
            <a:endParaRPr lang="en-GB" sz="1600" b="1">
              <a:solidFill>
                <a:schemeClr val="bg1"/>
              </a:solidFill>
              <a:latin typeface="Arial" pitchFamily="34" charset="0"/>
            </a:endParaRPr>
          </a:p>
          <a:p>
            <a:pPr algn="ctr" eaLnBrk="0" hangingPunct="0">
              <a:spcBef>
                <a:spcPct val="50000"/>
              </a:spcBef>
            </a:pPr>
            <a:r>
              <a:rPr lang="en-GB" sz="1600" b="1">
                <a:solidFill>
                  <a:schemeClr val="bg1"/>
                </a:solidFill>
                <a:latin typeface="Arial" pitchFamily="34" charset="0"/>
              </a:rPr>
              <a:t>Crop production</a:t>
            </a:r>
          </a:p>
          <a:p>
            <a:pPr algn="ctr" eaLnBrk="0" hangingPunct="0">
              <a:spcBef>
                <a:spcPct val="50000"/>
              </a:spcBef>
            </a:pPr>
            <a:r>
              <a:rPr lang="en-GB" sz="1600" b="1">
                <a:solidFill>
                  <a:schemeClr val="bg1"/>
                </a:solidFill>
                <a:latin typeface="Arial" pitchFamily="34" charset="0"/>
              </a:rPr>
              <a:t>Socio economic decline</a:t>
            </a:r>
          </a:p>
        </p:txBody>
      </p:sp>
      <p:sp>
        <p:nvSpPr>
          <p:cNvPr id="26629" name="Line 5"/>
          <p:cNvSpPr>
            <a:spLocks noChangeShapeType="1"/>
          </p:cNvSpPr>
          <p:nvPr/>
        </p:nvSpPr>
        <p:spPr bwMode="auto">
          <a:xfrm>
            <a:off x="1243013" y="3432175"/>
            <a:ext cx="504825" cy="0"/>
          </a:xfrm>
          <a:prstGeom prst="line">
            <a:avLst/>
          </a:prstGeom>
          <a:noFill/>
          <a:ln w="28575">
            <a:solidFill>
              <a:srgbClr val="FFFF00"/>
            </a:solidFill>
            <a:round/>
            <a:headEnd/>
            <a:tailEnd type="triangle" w="med" len="med"/>
          </a:ln>
        </p:spPr>
        <p:txBody>
          <a:bodyPr wrap="none" anchor="ctr"/>
          <a:lstStyle/>
          <a:p>
            <a:endParaRPr lang="en-GB"/>
          </a:p>
        </p:txBody>
      </p:sp>
      <p:grpSp>
        <p:nvGrpSpPr>
          <p:cNvPr id="2" name="Group 6"/>
          <p:cNvGrpSpPr>
            <a:grpSpLocks/>
          </p:cNvGrpSpPr>
          <p:nvPr/>
        </p:nvGrpSpPr>
        <p:grpSpPr bwMode="auto">
          <a:xfrm>
            <a:off x="3638550" y="3432175"/>
            <a:ext cx="433388" cy="968375"/>
            <a:chOff x="2427" y="2160"/>
            <a:chExt cx="453" cy="619"/>
          </a:xfrm>
        </p:grpSpPr>
        <p:sp>
          <p:nvSpPr>
            <p:cNvPr id="26643" name="Line 7"/>
            <p:cNvSpPr>
              <a:spLocks noChangeShapeType="1"/>
            </p:cNvSpPr>
            <p:nvPr/>
          </p:nvSpPr>
          <p:spPr bwMode="auto">
            <a:xfrm>
              <a:off x="2427" y="2160"/>
              <a:ext cx="453" cy="0"/>
            </a:xfrm>
            <a:prstGeom prst="line">
              <a:avLst/>
            </a:prstGeom>
            <a:noFill/>
            <a:ln w="28575">
              <a:solidFill>
                <a:srgbClr val="FFFF00"/>
              </a:solidFill>
              <a:round/>
              <a:headEnd/>
              <a:tailEnd type="triangle" w="med" len="med"/>
            </a:ln>
          </p:spPr>
          <p:txBody>
            <a:bodyPr wrap="none" anchor="ctr"/>
            <a:lstStyle/>
            <a:p>
              <a:endParaRPr lang="en-GB"/>
            </a:p>
          </p:txBody>
        </p:sp>
        <p:sp>
          <p:nvSpPr>
            <p:cNvPr id="26644" name="Line 8"/>
            <p:cNvSpPr>
              <a:spLocks noChangeShapeType="1"/>
            </p:cNvSpPr>
            <p:nvPr/>
          </p:nvSpPr>
          <p:spPr bwMode="auto">
            <a:xfrm>
              <a:off x="2427" y="2464"/>
              <a:ext cx="453" cy="0"/>
            </a:xfrm>
            <a:prstGeom prst="line">
              <a:avLst/>
            </a:prstGeom>
            <a:noFill/>
            <a:ln w="28575">
              <a:solidFill>
                <a:srgbClr val="FFFF00"/>
              </a:solidFill>
              <a:round/>
              <a:headEnd/>
              <a:tailEnd type="triangle" w="med" len="med"/>
            </a:ln>
          </p:spPr>
          <p:txBody>
            <a:bodyPr wrap="none" anchor="ctr"/>
            <a:lstStyle/>
            <a:p>
              <a:endParaRPr lang="en-GB"/>
            </a:p>
          </p:txBody>
        </p:sp>
        <p:sp>
          <p:nvSpPr>
            <p:cNvPr id="26645" name="Line 9"/>
            <p:cNvSpPr>
              <a:spLocks noChangeShapeType="1"/>
            </p:cNvSpPr>
            <p:nvPr/>
          </p:nvSpPr>
          <p:spPr bwMode="auto">
            <a:xfrm>
              <a:off x="2427" y="2779"/>
              <a:ext cx="453" cy="0"/>
            </a:xfrm>
            <a:prstGeom prst="line">
              <a:avLst/>
            </a:prstGeom>
            <a:noFill/>
            <a:ln w="28575">
              <a:solidFill>
                <a:srgbClr val="FFFF00"/>
              </a:solidFill>
              <a:round/>
              <a:headEnd/>
              <a:tailEnd type="triangle" w="med" len="med"/>
            </a:ln>
          </p:spPr>
          <p:txBody>
            <a:bodyPr wrap="none" anchor="ctr"/>
            <a:lstStyle/>
            <a:p>
              <a:endParaRPr lang="en-GB"/>
            </a:p>
          </p:txBody>
        </p:sp>
      </p:grpSp>
      <p:grpSp>
        <p:nvGrpSpPr>
          <p:cNvPr id="3" name="Group 10"/>
          <p:cNvGrpSpPr>
            <a:grpSpLocks/>
          </p:cNvGrpSpPr>
          <p:nvPr/>
        </p:nvGrpSpPr>
        <p:grpSpPr bwMode="auto">
          <a:xfrm>
            <a:off x="6011863" y="3455988"/>
            <a:ext cx="461962" cy="982662"/>
            <a:chOff x="2427" y="2160"/>
            <a:chExt cx="453" cy="619"/>
          </a:xfrm>
        </p:grpSpPr>
        <p:sp>
          <p:nvSpPr>
            <p:cNvPr id="26640" name="Line 11"/>
            <p:cNvSpPr>
              <a:spLocks noChangeShapeType="1"/>
            </p:cNvSpPr>
            <p:nvPr/>
          </p:nvSpPr>
          <p:spPr bwMode="auto">
            <a:xfrm>
              <a:off x="2427" y="2160"/>
              <a:ext cx="453" cy="0"/>
            </a:xfrm>
            <a:prstGeom prst="line">
              <a:avLst/>
            </a:prstGeom>
            <a:noFill/>
            <a:ln w="28575">
              <a:solidFill>
                <a:srgbClr val="FFFF00"/>
              </a:solidFill>
              <a:round/>
              <a:headEnd/>
              <a:tailEnd type="triangle" w="med" len="med"/>
            </a:ln>
          </p:spPr>
          <p:txBody>
            <a:bodyPr wrap="none" anchor="ctr"/>
            <a:lstStyle/>
            <a:p>
              <a:endParaRPr lang="en-GB"/>
            </a:p>
          </p:txBody>
        </p:sp>
        <p:sp>
          <p:nvSpPr>
            <p:cNvPr id="26641" name="Line 12"/>
            <p:cNvSpPr>
              <a:spLocks noChangeShapeType="1"/>
            </p:cNvSpPr>
            <p:nvPr/>
          </p:nvSpPr>
          <p:spPr bwMode="auto">
            <a:xfrm>
              <a:off x="2427" y="2464"/>
              <a:ext cx="453" cy="0"/>
            </a:xfrm>
            <a:prstGeom prst="line">
              <a:avLst/>
            </a:prstGeom>
            <a:noFill/>
            <a:ln w="28575">
              <a:solidFill>
                <a:srgbClr val="FFFF00"/>
              </a:solidFill>
              <a:round/>
              <a:headEnd/>
              <a:tailEnd type="triangle" w="med" len="med"/>
            </a:ln>
          </p:spPr>
          <p:txBody>
            <a:bodyPr wrap="none" anchor="ctr"/>
            <a:lstStyle/>
            <a:p>
              <a:endParaRPr lang="en-GB"/>
            </a:p>
          </p:txBody>
        </p:sp>
        <p:sp>
          <p:nvSpPr>
            <p:cNvPr id="26642" name="Line 13"/>
            <p:cNvSpPr>
              <a:spLocks noChangeShapeType="1"/>
            </p:cNvSpPr>
            <p:nvPr/>
          </p:nvSpPr>
          <p:spPr bwMode="auto">
            <a:xfrm>
              <a:off x="2427" y="2779"/>
              <a:ext cx="453" cy="0"/>
            </a:xfrm>
            <a:prstGeom prst="line">
              <a:avLst/>
            </a:prstGeom>
            <a:noFill/>
            <a:ln w="28575">
              <a:solidFill>
                <a:srgbClr val="FFFF00"/>
              </a:solidFill>
              <a:round/>
              <a:headEnd/>
              <a:tailEnd type="triangle" w="med" len="med"/>
            </a:ln>
          </p:spPr>
          <p:txBody>
            <a:bodyPr wrap="none" anchor="ctr"/>
            <a:lstStyle/>
            <a:p>
              <a:endParaRPr lang="en-GB"/>
            </a:p>
          </p:txBody>
        </p:sp>
      </p:grpSp>
      <p:sp>
        <p:nvSpPr>
          <p:cNvPr id="26632" name="Text Box 14"/>
          <p:cNvSpPr txBox="1">
            <a:spLocks noChangeArrowheads="1"/>
          </p:cNvSpPr>
          <p:nvPr/>
        </p:nvSpPr>
        <p:spPr bwMode="auto">
          <a:xfrm>
            <a:off x="6705600" y="1412875"/>
            <a:ext cx="2438400" cy="4524375"/>
          </a:xfrm>
          <a:prstGeom prst="rect">
            <a:avLst/>
          </a:prstGeom>
          <a:solidFill>
            <a:srgbClr val="00FFFF"/>
          </a:solidFill>
          <a:ln w="9525">
            <a:noFill/>
            <a:miter lim="800000"/>
            <a:headEnd/>
            <a:tailEnd/>
          </a:ln>
        </p:spPr>
        <p:txBody>
          <a:bodyPr>
            <a:spAutoFit/>
          </a:bodyPr>
          <a:lstStyle/>
          <a:p>
            <a:pPr eaLnBrk="0" hangingPunct="0">
              <a:spcBef>
                <a:spcPct val="50000"/>
              </a:spcBef>
            </a:pPr>
            <a:r>
              <a:rPr lang="en-GB" b="1" dirty="0">
                <a:solidFill>
                  <a:schemeClr val="bg2">
                    <a:lumMod val="10000"/>
                  </a:schemeClr>
                </a:solidFill>
                <a:latin typeface="Arial" pitchFamily="34" charset="0"/>
              </a:rPr>
              <a:t>HEALTH EFFECTS</a:t>
            </a:r>
          </a:p>
          <a:p>
            <a:pPr eaLnBrk="0" hangingPunct="0">
              <a:spcBef>
                <a:spcPct val="50000"/>
              </a:spcBef>
            </a:pPr>
            <a:r>
              <a:rPr lang="en-GB" b="1" dirty="0">
                <a:solidFill>
                  <a:schemeClr val="bg2">
                    <a:lumMod val="10000"/>
                  </a:schemeClr>
                </a:solidFill>
                <a:latin typeface="Arial" pitchFamily="34" charset="0"/>
              </a:rPr>
              <a:t>Extreme weather-related health  effects</a:t>
            </a:r>
          </a:p>
          <a:p>
            <a:pPr eaLnBrk="0" hangingPunct="0">
              <a:spcBef>
                <a:spcPct val="50000"/>
              </a:spcBef>
            </a:pPr>
            <a:r>
              <a:rPr lang="en-GB" b="1" dirty="0">
                <a:solidFill>
                  <a:schemeClr val="bg2">
                    <a:lumMod val="10000"/>
                  </a:schemeClr>
                </a:solidFill>
                <a:latin typeface="Arial" pitchFamily="34" charset="0"/>
              </a:rPr>
              <a:t>Air (ozone) pollution related</a:t>
            </a:r>
          </a:p>
          <a:p>
            <a:pPr eaLnBrk="0" hangingPunct="0">
              <a:spcBef>
                <a:spcPct val="50000"/>
              </a:spcBef>
            </a:pPr>
            <a:r>
              <a:rPr lang="en-GB" b="1" dirty="0">
                <a:solidFill>
                  <a:schemeClr val="bg2">
                    <a:lumMod val="10000"/>
                  </a:schemeClr>
                </a:solidFill>
                <a:latin typeface="Arial" pitchFamily="34" charset="0"/>
              </a:rPr>
              <a:t>Water-related diseases </a:t>
            </a:r>
          </a:p>
          <a:p>
            <a:pPr eaLnBrk="0" hangingPunct="0">
              <a:spcBef>
                <a:spcPct val="50000"/>
              </a:spcBef>
            </a:pPr>
            <a:r>
              <a:rPr lang="en-GB" b="1" dirty="0">
                <a:solidFill>
                  <a:schemeClr val="bg2">
                    <a:lumMod val="10000"/>
                  </a:schemeClr>
                </a:solidFill>
                <a:latin typeface="Arial" pitchFamily="34" charset="0"/>
              </a:rPr>
              <a:t> Food borne diseases</a:t>
            </a:r>
          </a:p>
          <a:p>
            <a:pPr eaLnBrk="0" hangingPunct="0">
              <a:spcBef>
                <a:spcPct val="50000"/>
              </a:spcBef>
            </a:pPr>
            <a:r>
              <a:rPr lang="en-GB" b="1" dirty="0">
                <a:solidFill>
                  <a:schemeClr val="bg2">
                    <a:lumMod val="10000"/>
                  </a:schemeClr>
                </a:solidFill>
                <a:latin typeface="Arial" pitchFamily="34" charset="0"/>
              </a:rPr>
              <a:t>Vector-borne dis. rodent-borne dis. </a:t>
            </a:r>
          </a:p>
          <a:p>
            <a:pPr eaLnBrk="0" hangingPunct="0">
              <a:spcBef>
                <a:spcPct val="50000"/>
              </a:spcBef>
            </a:pPr>
            <a:r>
              <a:rPr lang="en-GB" b="1" dirty="0">
                <a:solidFill>
                  <a:schemeClr val="bg2">
                    <a:lumMod val="10000"/>
                  </a:schemeClr>
                </a:solidFill>
                <a:latin typeface="Arial" pitchFamily="34" charset="0"/>
              </a:rPr>
              <a:t>Malnutrition</a:t>
            </a:r>
          </a:p>
        </p:txBody>
      </p:sp>
      <p:sp>
        <p:nvSpPr>
          <p:cNvPr id="26633" name="Line 15"/>
          <p:cNvSpPr>
            <a:spLocks noChangeShapeType="1"/>
          </p:cNvSpPr>
          <p:nvPr/>
        </p:nvSpPr>
        <p:spPr bwMode="auto">
          <a:xfrm flipV="1">
            <a:off x="3644900" y="2593975"/>
            <a:ext cx="2889250" cy="3175"/>
          </a:xfrm>
          <a:prstGeom prst="line">
            <a:avLst/>
          </a:prstGeom>
          <a:noFill/>
          <a:ln w="28575">
            <a:solidFill>
              <a:srgbClr val="FFFF00"/>
            </a:solidFill>
            <a:round/>
            <a:headEnd/>
            <a:tailEnd type="triangle" w="med" len="med"/>
          </a:ln>
        </p:spPr>
        <p:txBody>
          <a:bodyPr wrap="none" anchor="ctr"/>
          <a:lstStyle/>
          <a:p>
            <a:endParaRPr lang="en-GB"/>
          </a:p>
        </p:txBody>
      </p:sp>
      <p:sp>
        <p:nvSpPr>
          <p:cNvPr id="26634" name="AutoShape 16"/>
          <p:cNvSpPr>
            <a:spLocks noChangeArrowheads="1"/>
          </p:cNvSpPr>
          <p:nvPr/>
        </p:nvSpPr>
        <p:spPr bwMode="auto">
          <a:xfrm>
            <a:off x="6000750" y="4575175"/>
            <a:ext cx="495300" cy="1371600"/>
          </a:xfrm>
          <a:prstGeom prst="upArrow">
            <a:avLst>
              <a:gd name="adj1" fmla="val 50000"/>
              <a:gd name="adj2" fmla="val 69231"/>
            </a:avLst>
          </a:prstGeom>
          <a:solidFill>
            <a:srgbClr val="66FF33"/>
          </a:solidFill>
          <a:ln w="9525">
            <a:solidFill>
              <a:schemeClr val="tx1"/>
            </a:solidFill>
            <a:miter lim="800000"/>
            <a:headEnd/>
            <a:tailEnd/>
          </a:ln>
        </p:spPr>
        <p:txBody>
          <a:bodyPr wrap="none" anchor="ctr"/>
          <a:lstStyle/>
          <a:p>
            <a:endParaRPr lang="en-GB"/>
          </a:p>
        </p:txBody>
      </p:sp>
      <p:sp>
        <p:nvSpPr>
          <p:cNvPr id="26635" name="AutoShape 17"/>
          <p:cNvSpPr>
            <a:spLocks noChangeArrowheads="1"/>
          </p:cNvSpPr>
          <p:nvPr/>
        </p:nvSpPr>
        <p:spPr bwMode="auto">
          <a:xfrm flipV="1">
            <a:off x="5238750" y="1984375"/>
            <a:ext cx="604838" cy="563563"/>
          </a:xfrm>
          <a:prstGeom prst="upArrow">
            <a:avLst>
              <a:gd name="adj1" fmla="val 50000"/>
              <a:gd name="adj2" fmla="val 25000"/>
            </a:avLst>
          </a:prstGeom>
          <a:solidFill>
            <a:srgbClr val="66FF33"/>
          </a:solidFill>
          <a:ln w="9525">
            <a:solidFill>
              <a:schemeClr val="tx1"/>
            </a:solidFill>
            <a:miter lim="800000"/>
            <a:headEnd/>
            <a:tailEnd/>
          </a:ln>
        </p:spPr>
        <p:txBody>
          <a:bodyPr wrap="none" anchor="ctr"/>
          <a:lstStyle/>
          <a:p>
            <a:endParaRPr lang="en-GB"/>
          </a:p>
        </p:txBody>
      </p:sp>
      <p:sp>
        <p:nvSpPr>
          <p:cNvPr id="26636" name="Line 18"/>
          <p:cNvSpPr>
            <a:spLocks noChangeShapeType="1"/>
          </p:cNvSpPr>
          <p:nvPr/>
        </p:nvSpPr>
        <p:spPr bwMode="auto">
          <a:xfrm flipV="1">
            <a:off x="3638550" y="2974975"/>
            <a:ext cx="2895600" cy="3175"/>
          </a:xfrm>
          <a:prstGeom prst="line">
            <a:avLst/>
          </a:prstGeom>
          <a:noFill/>
          <a:ln w="28575">
            <a:solidFill>
              <a:srgbClr val="FFFF00"/>
            </a:solidFill>
            <a:round/>
            <a:headEnd/>
            <a:tailEnd type="triangle" w="med" len="med"/>
          </a:ln>
        </p:spPr>
        <p:txBody>
          <a:bodyPr wrap="none" anchor="ctr"/>
          <a:lstStyle/>
          <a:p>
            <a:endParaRPr lang="en-GB"/>
          </a:p>
        </p:txBody>
      </p:sp>
      <p:sp>
        <p:nvSpPr>
          <p:cNvPr id="26637" name="Text Box 19"/>
          <p:cNvSpPr txBox="1">
            <a:spLocks noChangeArrowheads="1"/>
          </p:cNvSpPr>
          <p:nvPr/>
        </p:nvSpPr>
        <p:spPr bwMode="auto">
          <a:xfrm>
            <a:off x="5435600" y="5946775"/>
            <a:ext cx="1654175" cy="641350"/>
          </a:xfrm>
          <a:prstGeom prst="rect">
            <a:avLst/>
          </a:prstGeom>
          <a:solidFill>
            <a:srgbClr val="66FF33"/>
          </a:solidFill>
          <a:ln w="9525">
            <a:noFill/>
            <a:miter lim="800000"/>
            <a:headEnd/>
            <a:tailEnd/>
          </a:ln>
        </p:spPr>
        <p:txBody>
          <a:bodyPr>
            <a:spAutoFit/>
          </a:bodyPr>
          <a:lstStyle/>
          <a:p>
            <a:pPr algn="ctr" eaLnBrk="0" hangingPunct="0">
              <a:spcBef>
                <a:spcPct val="50000"/>
              </a:spcBef>
            </a:pPr>
            <a:r>
              <a:rPr lang="en-GB" b="1">
                <a:latin typeface="Arial" pitchFamily="34" charset="0"/>
              </a:rPr>
              <a:t>Adaptation measures</a:t>
            </a:r>
            <a:endParaRPr lang="en-GB">
              <a:latin typeface="Arial" pitchFamily="34" charset="0"/>
            </a:endParaRPr>
          </a:p>
        </p:txBody>
      </p:sp>
      <p:sp>
        <p:nvSpPr>
          <p:cNvPr id="26638" name="Text Box 20"/>
          <p:cNvSpPr txBox="1">
            <a:spLocks noChangeArrowheads="1"/>
          </p:cNvSpPr>
          <p:nvPr/>
        </p:nvSpPr>
        <p:spPr bwMode="auto">
          <a:xfrm>
            <a:off x="4857750" y="1341438"/>
            <a:ext cx="1449388" cy="800100"/>
          </a:xfrm>
          <a:prstGeom prst="rect">
            <a:avLst/>
          </a:prstGeom>
          <a:solidFill>
            <a:srgbClr val="66FF33"/>
          </a:solidFill>
          <a:ln w="9525">
            <a:noFill/>
            <a:miter lim="800000"/>
            <a:headEnd/>
            <a:tailEnd/>
          </a:ln>
        </p:spPr>
        <p:txBody>
          <a:bodyPr>
            <a:spAutoFit/>
          </a:bodyPr>
          <a:lstStyle/>
          <a:p>
            <a:pPr algn="ctr" eaLnBrk="0" hangingPunct="0">
              <a:spcBef>
                <a:spcPct val="50000"/>
              </a:spcBef>
            </a:pPr>
            <a:r>
              <a:rPr lang="en-GB" b="1">
                <a:latin typeface="Arial" pitchFamily="34" charset="0"/>
              </a:rPr>
              <a:t>Modulating influences</a:t>
            </a:r>
            <a:endParaRPr lang="en-GB" sz="2800" b="1">
              <a:latin typeface="Arial" pitchFamily="34" charset="0"/>
            </a:endParaRPr>
          </a:p>
        </p:txBody>
      </p:sp>
      <p:sp>
        <p:nvSpPr>
          <p:cNvPr id="26639" name="Oval 21"/>
          <p:cNvSpPr>
            <a:spLocks noChangeArrowheads="1"/>
          </p:cNvSpPr>
          <p:nvPr/>
        </p:nvSpPr>
        <p:spPr bwMode="auto">
          <a:xfrm>
            <a:off x="0" y="2441575"/>
            <a:ext cx="1352550" cy="2133600"/>
          </a:xfrm>
          <a:prstGeom prst="ellipse">
            <a:avLst/>
          </a:prstGeom>
          <a:solidFill>
            <a:srgbClr val="FFFFCC"/>
          </a:solidFill>
          <a:ln w="9525">
            <a:noFill/>
            <a:round/>
            <a:headEnd/>
            <a:tailEnd/>
          </a:ln>
        </p:spPr>
        <p:txBody>
          <a:bodyPr wrap="none" anchor="ctr"/>
          <a:lstStyle/>
          <a:p>
            <a:pPr algn="ctr" eaLnBrk="0" hangingPunct="0"/>
            <a:r>
              <a:rPr lang="en-GB" sz="2000" b="1" dirty="0">
                <a:solidFill>
                  <a:schemeClr val="tx1">
                    <a:lumMod val="95000"/>
                    <a:lumOff val="5000"/>
                  </a:schemeClr>
                </a:solidFill>
                <a:latin typeface="Arial" pitchFamily="34" charset="0"/>
              </a:rPr>
              <a:t>CLIMATE </a:t>
            </a:r>
          </a:p>
          <a:p>
            <a:pPr algn="ctr" eaLnBrk="0" hangingPunct="0"/>
            <a:r>
              <a:rPr lang="en-GB" sz="2000" b="1" dirty="0">
                <a:solidFill>
                  <a:schemeClr val="tx1">
                    <a:lumMod val="95000"/>
                    <a:lumOff val="5000"/>
                  </a:schemeClr>
                </a:solidFill>
                <a:latin typeface="Arial" pitchFamily="34" charset="0"/>
              </a:rPr>
              <a:t>CHANGE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49975"/>
            <a:ext cx="1362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866775"/>
            <a:ext cx="88582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5715000" y="5105400"/>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z="2400">
              <a:latin typeface="Times" pitchFamily="18" charset="0"/>
              <a:cs typeface="Arial" pitchFamily="34" charset="0"/>
            </a:endParaRPr>
          </a:p>
        </p:txBody>
      </p:sp>
      <p:sp>
        <p:nvSpPr>
          <p:cNvPr id="36869" name="Text Box 5"/>
          <p:cNvSpPr txBox="1">
            <a:spLocks noChangeArrowheads="1"/>
          </p:cNvSpPr>
          <p:nvPr/>
        </p:nvSpPr>
        <p:spPr bwMode="auto">
          <a:xfrm>
            <a:off x="-36513" y="-171450"/>
            <a:ext cx="9036051" cy="839788"/>
          </a:xfrm>
          <a:prstGeom prst="rect">
            <a:avLst/>
          </a:prstGeom>
          <a:solidFill>
            <a:srgbClr val="F7FD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700" b="1" dirty="0">
              <a:solidFill>
                <a:srgbClr val="000099"/>
              </a:solidFill>
              <a:cs typeface="Arial" pitchFamily="34" charset="0"/>
            </a:endParaRPr>
          </a:p>
          <a:p>
            <a:pPr algn="ctr">
              <a:spcBef>
                <a:spcPct val="50000"/>
              </a:spcBef>
            </a:pPr>
            <a:r>
              <a:rPr lang="en-US" sz="2800" b="1" dirty="0">
                <a:solidFill>
                  <a:srgbClr val="000099"/>
                </a:solidFill>
                <a:cs typeface="Arial" pitchFamily="34" charset="0"/>
              </a:rPr>
              <a:t>Deaths Attributable to Climate </a:t>
            </a:r>
            <a:r>
              <a:rPr lang="en-US" sz="2800" b="1" dirty="0" smtClean="0">
                <a:solidFill>
                  <a:srgbClr val="000099"/>
                </a:solidFill>
                <a:cs typeface="Arial" pitchFamily="34" charset="0"/>
              </a:rPr>
              <a:t>Change in </a:t>
            </a:r>
            <a:r>
              <a:rPr lang="en-US" sz="2800" b="1" dirty="0">
                <a:solidFill>
                  <a:srgbClr val="000099"/>
                </a:solidFill>
                <a:cs typeface="Arial" pitchFamily="34" charset="0"/>
              </a:rPr>
              <a:t>Year 2000</a:t>
            </a:r>
          </a:p>
        </p:txBody>
      </p:sp>
      <p:sp>
        <p:nvSpPr>
          <p:cNvPr id="36870" name="Text Box 6"/>
          <p:cNvSpPr txBox="1">
            <a:spLocks noChangeArrowheads="1"/>
          </p:cNvSpPr>
          <p:nvPr/>
        </p:nvSpPr>
        <p:spPr bwMode="auto">
          <a:xfrm>
            <a:off x="144463" y="5765800"/>
            <a:ext cx="8748712" cy="20682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000" dirty="0">
                <a:solidFill>
                  <a:srgbClr val="000099"/>
                </a:solidFill>
                <a:cs typeface="Arial" pitchFamily="34" charset="0"/>
              </a:rPr>
              <a:t>14 WHO statistical </a:t>
            </a:r>
            <a:r>
              <a:rPr lang="en-GB" sz="2000" dirty="0" smtClean="0">
                <a:solidFill>
                  <a:srgbClr val="000099"/>
                </a:solidFill>
                <a:cs typeface="Arial" pitchFamily="34" charset="0"/>
              </a:rPr>
              <a:t>regions are, here, </a:t>
            </a:r>
            <a:r>
              <a:rPr lang="en-GB" sz="2000" dirty="0">
                <a:solidFill>
                  <a:srgbClr val="000099"/>
                </a:solidFill>
                <a:cs typeface="Arial" pitchFamily="34" charset="0"/>
              </a:rPr>
              <a:t>scaled by estimated annual mortality (in 2000) due to change in climate since </a:t>
            </a:r>
            <a:r>
              <a:rPr lang="en-GB" sz="2000" dirty="0" smtClean="0">
                <a:solidFill>
                  <a:srgbClr val="000099"/>
                </a:solidFill>
                <a:cs typeface="Arial" pitchFamily="34" charset="0"/>
              </a:rPr>
              <a:t>~1970</a:t>
            </a:r>
            <a:r>
              <a:rPr lang="en-GB" sz="2000" dirty="0">
                <a:solidFill>
                  <a:srgbClr val="000099"/>
                </a:solidFill>
                <a:cs typeface="Arial" pitchFamily="34" charset="0"/>
              </a:rPr>
              <a:t>.  Selected </a:t>
            </a:r>
            <a:r>
              <a:rPr lang="en-GB" sz="2000" dirty="0" smtClean="0">
                <a:solidFill>
                  <a:srgbClr val="000099"/>
                </a:solidFill>
                <a:cs typeface="Arial" pitchFamily="34" charset="0"/>
              </a:rPr>
              <a:t>causes </a:t>
            </a:r>
            <a:r>
              <a:rPr lang="en-GB" sz="2000" dirty="0">
                <a:solidFill>
                  <a:srgbClr val="000099"/>
                </a:solidFill>
                <a:cs typeface="Arial" pitchFamily="34" charset="0"/>
              </a:rPr>
              <a:t>of death. </a:t>
            </a:r>
          </a:p>
          <a:p>
            <a:pPr algn="r" eaLnBrk="1" hangingPunct="1">
              <a:spcBef>
                <a:spcPct val="30000"/>
              </a:spcBef>
            </a:pPr>
            <a:r>
              <a:rPr lang="en-GB" sz="1600" dirty="0">
                <a:cs typeface="Arial" pitchFamily="34" charset="0"/>
              </a:rPr>
              <a:t>(</a:t>
            </a:r>
            <a:r>
              <a:rPr lang="en-GB" sz="1600" dirty="0" err="1">
                <a:cs typeface="Arial" pitchFamily="34" charset="0"/>
              </a:rPr>
              <a:t>Patz</a:t>
            </a:r>
            <a:r>
              <a:rPr lang="en-GB" sz="1600" dirty="0">
                <a:cs typeface="Arial" pitchFamily="34" charset="0"/>
              </a:rPr>
              <a:t>, Gibbs et al, 2007: based on McMichael, Campbell-</a:t>
            </a:r>
            <a:r>
              <a:rPr lang="en-GB" sz="1600" dirty="0" err="1">
                <a:cs typeface="Arial" pitchFamily="34" charset="0"/>
              </a:rPr>
              <a:t>Lendrum</a:t>
            </a:r>
            <a:r>
              <a:rPr lang="en-GB" sz="1600" dirty="0">
                <a:cs typeface="Arial" pitchFamily="34" charset="0"/>
              </a:rPr>
              <a:t>, et al, 2004)</a:t>
            </a:r>
          </a:p>
          <a:p>
            <a:pPr eaLnBrk="1" hangingPunct="1">
              <a:spcBef>
                <a:spcPct val="30000"/>
              </a:spcBef>
            </a:pPr>
            <a:endParaRPr lang="en-US" dirty="0">
              <a:cs typeface="Arial" pitchFamily="34" charset="0"/>
            </a:endParaRPr>
          </a:p>
          <a:p>
            <a:pPr eaLnBrk="1" hangingPunct="1">
              <a:spcBef>
                <a:spcPct val="30000"/>
              </a:spcBef>
            </a:pPr>
            <a:endParaRPr lang="en-US" dirty="0">
              <a:solidFill>
                <a:srgbClr val="0000FF"/>
              </a:solidFill>
              <a:cs typeface="Arial" pitchFamily="34" charset="0"/>
            </a:endParaRPr>
          </a:p>
          <a:p>
            <a:pPr eaLnBrk="1" hangingPunct="1">
              <a:spcBef>
                <a:spcPct val="30000"/>
              </a:spcBef>
            </a:pPr>
            <a:endParaRPr lang="en-US" sz="1600" dirty="0">
              <a:solidFill>
                <a:srgbClr val="0000FF"/>
              </a:solidFill>
              <a:cs typeface="Arial" pitchFamily="34" charset="0"/>
            </a:endParaRPr>
          </a:p>
        </p:txBody>
      </p:sp>
      <p:sp>
        <p:nvSpPr>
          <p:cNvPr id="36871" name="Text Box 7"/>
          <p:cNvSpPr txBox="1">
            <a:spLocks noChangeArrowheads="1"/>
          </p:cNvSpPr>
          <p:nvPr/>
        </p:nvSpPr>
        <p:spPr bwMode="auto">
          <a:xfrm>
            <a:off x="144463" y="815975"/>
            <a:ext cx="8675687" cy="771525"/>
          </a:xfrm>
          <a:prstGeom prst="rect">
            <a:avLst/>
          </a:prstGeom>
          <a:solidFill>
            <a:srgbClr val="F7F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2200"/>
              <a:t>Estimated annual deaths due to climate change from: </a:t>
            </a:r>
            <a:r>
              <a:rPr lang="en-AU" sz="2200">
                <a:solidFill>
                  <a:srgbClr val="E60000"/>
                </a:solidFill>
              </a:rPr>
              <a:t>malnutrition</a:t>
            </a:r>
            <a:r>
              <a:rPr lang="en-AU" sz="2200"/>
              <a:t> (~80K), </a:t>
            </a:r>
            <a:r>
              <a:rPr lang="en-AU" sz="2200">
                <a:solidFill>
                  <a:srgbClr val="E60000"/>
                </a:solidFill>
              </a:rPr>
              <a:t>diarrhoea</a:t>
            </a:r>
            <a:r>
              <a:rPr lang="en-AU" sz="2200"/>
              <a:t> (~50K), </a:t>
            </a:r>
            <a:r>
              <a:rPr lang="en-AU" sz="2200">
                <a:solidFill>
                  <a:srgbClr val="E60000"/>
                </a:solidFill>
              </a:rPr>
              <a:t>malaria</a:t>
            </a:r>
            <a:r>
              <a:rPr lang="en-AU" sz="2200"/>
              <a:t> (~20K), </a:t>
            </a:r>
            <a:r>
              <a:rPr lang="en-AU" sz="2200">
                <a:solidFill>
                  <a:srgbClr val="E60000"/>
                </a:solidFill>
              </a:rPr>
              <a:t>flooding</a:t>
            </a:r>
            <a:r>
              <a:rPr lang="en-AU" sz="2200"/>
              <a:t> (~3K)</a:t>
            </a:r>
            <a:endParaRPr lang="en-US" sz="2200"/>
          </a:p>
        </p:txBody>
      </p:sp>
    </p:spTree>
    <p:extLst>
      <p:ext uri="{BB962C8B-B14F-4D97-AF65-F5344CB8AC3E}">
        <p14:creationId xmlns:p14="http://schemas.microsoft.com/office/powerpoint/2010/main" val="31493142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0"/>
            <a:ext cx="7498080" cy="1143000"/>
          </a:xfrm>
        </p:spPr>
        <p:txBody>
          <a:bodyPr>
            <a:normAutofit fontScale="90000"/>
          </a:bodyPr>
          <a:lstStyle/>
          <a:p>
            <a:r>
              <a:rPr lang="en-GB" sz="3100" b="1" dirty="0" smtClean="0">
                <a:solidFill>
                  <a:schemeClr val="bg2">
                    <a:lumMod val="10000"/>
                  </a:schemeClr>
                </a:solidFill>
                <a:latin typeface="Calibri" pitchFamily="34" charset="0"/>
                <a:cs typeface="Calibri" pitchFamily="34" charset="0"/>
              </a:rPr>
              <a:t>An adaptability limit to climate change due to heat stress </a:t>
            </a:r>
            <a:r>
              <a:rPr lang="en-GB" sz="4000" dirty="0" smtClean="0">
                <a:solidFill>
                  <a:srgbClr val="FFFF00"/>
                </a:solidFill>
              </a:rPr>
              <a:t/>
            </a:r>
            <a:br>
              <a:rPr lang="en-GB" sz="4000" dirty="0" smtClean="0">
                <a:solidFill>
                  <a:srgbClr val="FFFF00"/>
                </a:solidFill>
              </a:rPr>
            </a:br>
            <a:r>
              <a:rPr lang="en-GB" sz="1600" dirty="0" smtClean="0"/>
              <a:t>Steven C. Sherwood and Matthew Huber PNAS  2010</a:t>
            </a:r>
            <a:endParaRPr lang="en-GB" sz="1600" dirty="0"/>
          </a:p>
        </p:txBody>
      </p:sp>
      <p:sp>
        <p:nvSpPr>
          <p:cNvPr id="3" name="Content Placeholder 2"/>
          <p:cNvSpPr>
            <a:spLocks noGrp="1"/>
          </p:cNvSpPr>
          <p:nvPr>
            <p:ph idx="1"/>
          </p:nvPr>
        </p:nvSpPr>
        <p:spPr>
          <a:xfrm>
            <a:off x="1357290" y="1214422"/>
            <a:ext cx="7498080" cy="4800600"/>
          </a:xfrm>
        </p:spPr>
        <p:txBody>
          <a:bodyPr>
            <a:noAutofit/>
          </a:bodyPr>
          <a:lstStyle/>
          <a:p>
            <a:pPr>
              <a:buNone/>
            </a:pPr>
            <a:r>
              <a:rPr lang="en-GB" sz="2400" dirty="0" smtClean="0">
                <a:latin typeface="Calibri" pitchFamily="34" charset="0"/>
                <a:cs typeface="Calibri" pitchFamily="34" charset="0"/>
              </a:rPr>
              <a:t>Exceeding peak heat stress for extended periods should induce hyperthermia in humans</a:t>
            </a:r>
          </a:p>
          <a:p>
            <a:pPr>
              <a:buNone/>
            </a:pPr>
            <a:r>
              <a:rPr lang="en-GB" sz="2400" dirty="0" smtClean="0">
                <a:latin typeface="Calibri" pitchFamily="34" charset="0"/>
                <a:cs typeface="Calibri" pitchFamily="34" charset="0"/>
              </a:rPr>
              <a:t>‘....It would begin to occur with global-mean warming of about on 7 °C, calling the habitability of some regions into question’</a:t>
            </a:r>
            <a:endParaRPr lang="en-GB" sz="2400" dirty="0">
              <a:latin typeface="Calibri" pitchFamily="34" charset="0"/>
              <a:cs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357422" y="3143248"/>
            <a:ext cx="5130937" cy="3162395"/>
          </a:xfrm>
          <a:prstGeom prst="rect">
            <a:avLst/>
          </a:prstGeom>
          <a:noFill/>
          <a:ln w="9525">
            <a:noFill/>
            <a:miter lim="800000"/>
            <a:headEnd/>
            <a:tailEnd/>
          </a:ln>
        </p:spPr>
      </p:pic>
      <p:sp>
        <p:nvSpPr>
          <p:cNvPr id="5" name="Text Box 3"/>
          <p:cNvSpPr txBox="1">
            <a:spLocks noChangeArrowheads="1"/>
          </p:cNvSpPr>
          <p:nvPr/>
        </p:nvSpPr>
        <p:spPr bwMode="auto">
          <a:xfrm>
            <a:off x="1142976" y="6550223"/>
            <a:ext cx="4352928" cy="307777"/>
          </a:xfrm>
          <a:prstGeom prst="rect">
            <a:avLst/>
          </a:prstGeom>
          <a:solidFill>
            <a:schemeClr val="bg1"/>
          </a:solidFill>
          <a:ln w="9525">
            <a:noFill/>
            <a:miter lim="800000"/>
            <a:headEnd/>
            <a:tailEnd/>
          </a:ln>
        </p:spPr>
        <p:txBody>
          <a:bodyPr wrap="square">
            <a:spAutoFit/>
          </a:bodyPr>
          <a:lstStyle/>
          <a:p>
            <a:r>
              <a:rPr lang="en-GB" sz="1400" dirty="0" err="1" smtClean="0">
                <a:latin typeface="Arial" pitchFamily="34" charset="0"/>
              </a:rPr>
              <a:t>D.S.Battisti</a:t>
            </a:r>
            <a:r>
              <a:rPr lang="en-GB" sz="1400" dirty="0" smtClean="0">
                <a:latin typeface="Arial" pitchFamily="34" charset="0"/>
              </a:rPr>
              <a:t> and R.L. Naylor . Science </a:t>
            </a:r>
            <a:r>
              <a:rPr lang="en-GB" sz="1400" dirty="0">
                <a:latin typeface="Arial" pitchFamily="34" charset="0"/>
              </a:rPr>
              <a:t>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87450" y="673100"/>
            <a:ext cx="7270750" cy="668338"/>
          </a:xfrm>
        </p:spPr>
        <p:txBody>
          <a:bodyPr>
            <a:normAutofit fontScale="90000"/>
          </a:bodyPr>
          <a:lstStyle/>
          <a:p>
            <a:pPr>
              <a:defRPr/>
            </a:pPr>
            <a:r>
              <a:rPr lang="it-IT" dirty="0">
                <a:solidFill>
                  <a:schemeClr val="tx1">
                    <a:lumMod val="95000"/>
                    <a:lumOff val="5000"/>
                  </a:schemeClr>
                </a:solidFill>
              </a:rPr>
              <a:t>France, August 2003</a:t>
            </a:r>
            <a:br>
              <a:rPr lang="it-IT" dirty="0">
                <a:solidFill>
                  <a:schemeClr val="tx1">
                    <a:lumMod val="95000"/>
                    <a:lumOff val="5000"/>
                  </a:schemeClr>
                </a:solidFill>
              </a:rPr>
            </a:br>
            <a:r>
              <a:rPr lang="it-IT" sz="3200" dirty="0">
                <a:solidFill>
                  <a:schemeClr val="tx1">
                    <a:lumMod val="95000"/>
                    <a:lumOff val="5000"/>
                  </a:schemeClr>
                </a:solidFill>
              </a:rPr>
              <a:t>~</a:t>
            </a:r>
            <a:r>
              <a:rPr lang="it-IT" sz="3200" dirty="0" smtClean="0">
                <a:solidFill>
                  <a:schemeClr val="tx1">
                    <a:lumMod val="95000"/>
                    <a:lumOff val="5000"/>
                  </a:schemeClr>
                </a:solidFill>
              </a:rPr>
              <a:t>15000 </a:t>
            </a:r>
            <a:r>
              <a:rPr lang="it-IT" sz="3200" dirty="0">
                <a:solidFill>
                  <a:schemeClr val="tx1">
                    <a:lumMod val="95000"/>
                    <a:lumOff val="5000"/>
                  </a:schemeClr>
                </a:solidFill>
              </a:rPr>
              <a:t>deaths </a:t>
            </a:r>
            <a:r>
              <a:rPr lang="it-IT" sz="3200" dirty="0" smtClean="0">
                <a:solidFill>
                  <a:schemeClr val="tx1">
                    <a:lumMod val="95000"/>
                    <a:lumOff val="5000"/>
                  </a:schemeClr>
                </a:solidFill>
              </a:rPr>
              <a:t>(~70,000 in </a:t>
            </a:r>
            <a:r>
              <a:rPr lang="it-IT" sz="3200" dirty="0">
                <a:solidFill>
                  <a:schemeClr val="tx1">
                    <a:lumMod val="95000"/>
                    <a:lumOff val="5000"/>
                  </a:schemeClr>
                </a:solidFill>
              </a:rPr>
              <a:t>Europe</a:t>
            </a:r>
            <a:r>
              <a:rPr lang="it-IT" sz="3200" dirty="0" smtClean="0">
                <a:solidFill>
                  <a:schemeClr val="tx1">
                    <a:lumMod val="95000"/>
                    <a:lumOff val="5000"/>
                  </a:schemeClr>
                </a:solidFill>
              </a:rPr>
              <a:t>) </a:t>
            </a:r>
            <a:r>
              <a:rPr lang="it-IT" sz="1800" dirty="0" smtClean="0">
                <a:solidFill>
                  <a:schemeClr val="tx1">
                    <a:lumMod val="95000"/>
                    <a:lumOff val="5000"/>
                  </a:schemeClr>
                </a:solidFill>
              </a:rPr>
              <a:t>Robine et al 2007 </a:t>
            </a:r>
            <a:endParaRPr lang="en-US" sz="1800" dirty="0">
              <a:solidFill>
                <a:schemeClr val="tx1">
                  <a:lumMod val="95000"/>
                  <a:lumOff val="5000"/>
                </a:schemeClr>
              </a:solidFill>
            </a:endParaRPr>
          </a:p>
        </p:txBody>
      </p:sp>
      <p:pic>
        <p:nvPicPr>
          <p:cNvPr id="2052" name="Picture 3" descr="cancouloirs"/>
          <p:cNvPicPr>
            <a:picLocks noChangeAspect="1" noChangeArrowheads="1"/>
          </p:cNvPicPr>
          <p:nvPr/>
        </p:nvPicPr>
        <p:blipFill>
          <a:blip r:embed="rId3" cstate="print"/>
          <a:srcRect/>
          <a:stretch>
            <a:fillRect/>
          </a:stretch>
        </p:blipFill>
        <p:spPr bwMode="auto">
          <a:xfrm>
            <a:off x="0" y="1928813"/>
            <a:ext cx="4786313" cy="3429000"/>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4929188" y="1928813"/>
          <a:ext cx="3930650" cy="3643312"/>
        </p:xfrm>
        <a:graphic>
          <a:graphicData uri="http://schemas.openxmlformats.org/presentationml/2006/ole">
            <mc:AlternateContent xmlns:mc="http://schemas.openxmlformats.org/markup-compatibility/2006">
              <mc:Choice xmlns:v="urn:schemas-microsoft-com:vml" Requires="v">
                <p:oleObj spid="_x0000_s1027" name="Document" r:id="rId5" imgW="3877200" imgH="3321720" progId="Word.Document.8">
                  <p:embed/>
                </p:oleObj>
              </mc:Choice>
              <mc:Fallback>
                <p:oleObj name="Document" r:id="rId5" imgW="3877200" imgH="332172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1928813"/>
                        <a:ext cx="3930650" cy="364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4"/>
          <p:cNvSpPr>
            <a:spLocks noChangeArrowheads="1"/>
          </p:cNvSpPr>
          <p:nvPr/>
        </p:nvSpPr>
        <p:spPr bwMode="auto">
          <a:xfrm>
            <a:off x="3571875" y="5857875"/>
            <a:ext cx="4572000" cy="646113"/>
          </a:xfrm>
          <a:prstGeom prst="rect">
            <a:avLst/>
          </a:prstGeom>
          <a:noFill/>
          <a:ln w="9525">
            <a:noFill/>
            <a:miter lim="800000"/>
            <a:headEnd/>
            <a:tailEnd/>
          </a:ln>
        </p:spPr>
        <p:txBody>
          <a:bodyPr>
            <a:spAutoFit/>
          </a:bodyPr>
          <a:lstStyle/>
          <a:p>
            <a:pPr eaLnBrk="0" hangingPunct="0"/>
            <a:r>
              <a:rPr lang="en-GB" b="1" dirty="0">
                <a:solidFill>
                  <a:schemeClr val="tx1">
                    <a:lumMod val="95000"/>
                    <a:lumOff val="5000"/>
                  </a:schemeClr>
                </a:solidFill>
                <a:latin typeface="Times" pitchFamily="18" charset="0"/>
              </a:rPr>
              <a:t>Temperature distribution across Europe on 10 August 2003 at 1500hrs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0" y="0"/>
            <a:ext cx="9144000" cy="6691313"/>
          </a:xfrm>
          <a:prstGeom prst="rect">
            <a:avLst/>
          </a:prstGeom>
          <a:noFill/>
          <a:ln w="9525">
            <a:noFill/>
            <a:miter lim="800000"/>
            <a:headEnd/>
            <a:tailEnd/>
          </a:ln>
        </p:spPr>
      </p:pic>
      <p:cxnSp>
        <p:nvCxnSpPr>
          <p:cNvPr id="4" name="Straight Arrow Connector 3"/>
          <p:cNvCxnSpPr/>
          <p:nvPr/>
        </p:nvCxnSpPr>
        <p:spPr>
          <a:xfrm rot="5400000">
            <a:off x="6743700" y="17907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flipV="1">
            <a:off x="7467600" y="16764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19213" y="3692525"/>
            <a:ext cx="7391400" cy="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1071546"/>
            <a:ext cx="7498080" cy="1143000"/>
          </a:xfrm>
        </p:spPr>
        <p:txBody>
          <a:bodyPr>
            <a:normAutofit fontScale="90000"/>
          </a:bodyPr>
          <a:lstStyle/>
          <a:p>
            <a:r>
              <a:rPr lang="en-GB" sz="3600" b="1" dirty="0" smtClean="0"/>
              <a:t>‘Mystery kidney disease decimates Central America sugarcane workers’</a:t>
            </a:r>
            <a:r>
              <a:rPr lang="en-GB" b="1" dirty="0" smtClean="0"/>
              <a:t/>
            </a:r>
            <a:br>
              <a:rPr lang="en-GB" b="1" dirty="0" smtClean="0"/>
            </a:br>
            <a:r>
              <a:rPr lang="en-GB" b="1" dirty="0" smtClean="0"/>
              <a:t>NBC News</a:t>
            </a:r>
            <a:br>
              <a:rPr lang="en-GB" b="1" dirty="0" smtClean="0"/>
            </a:br>
            <a:endParaRPr lang="en-GB" dirty="0"/>
          </a:p>
        </p:txBody>
      </p:sp>
      <p:pic>
        <p:nvPicPr>
          <p:cNvPr id="4" name="Content Placeholder 3" descr="cane cuttersindex.jpg"/>
          <p:cNvPicPr>
            <a:picLocks noGrp="1" noChangeAspect="1"/>
          </p:cNvPicPr>
          <p:nvPr>
            <p:ph idx="1"/>
          </p:nvPr>
        </p:nvPicPr>
        <p:blipFill>
          <a:blip r:embed="rId2" cstate="print"/>
          <a:stretch>
            <a:fillRect/>
          </a:stretch>
        </p:blipFill>
        <p:spPr>
          <a:xfrm>
            <a:off x="5643570" y="4572008"/>
            <a:ext cx="3214710" cy="2139243"/>
          </a:xfrm>
        </p:spPr>
      </p:pic>
      <p:pic>
        <p:nvPicPr>
          <p:cNvPr id="76802" name="Picture 2" descr="http://www.icij.org/sites/icij/files/styles/project_marquee/public/project-widows.png"/>
          <p:cNvPicPr>
            <a:picLocks noChangeAspect="1" noChangeArrowheads="1"/>
          </p:cNvPicPr>
          <p:nvPr/>
        </p:nvPicPr>
        <p:blipFill>
          <a:blip r:embed="rId3" cstate="print"/>
          <a:srcRect/>
          <a:stretch>
            <a:fillRect/>
          </a:stretch>
        </p:blipFill>
        <p:spPr bwMode="auto">
          <a:xfrm>
            <a:off x="71406" y="2500306"/>
            <a:ext cx="5572164" cy="37862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normAutofit/>
          </a:bodyPr>
          <a:lstStyle/>
          <a:p>
            <a:r>
              <a:rPr lang="en-GB" sz="3200" b="1" dirty="0" smtClean="0">
                <a:solidFill>
                  <a:schemeClr val="bg2">
                    <a:lumMod val="10000"/>
                  </a:schemeClr>
                </a:solidFill>
                <a:effectLst/>
              </a:rPr>
              <a:t>Diarrheal disease and rainfall</a:t>
            </a:r>
          </a:p>
        </p:txBody>
      </p:sp>
      <p:sp>
        <p:nvSpPr>
          <p:cNvPr id="27651" name="Rectangle 3"/>
          <p:cNvSpPr>
            <a:spLocks noGrp="1" noChangeArrowheads="1"/>
          </p:cNvSpPr>
          <p:nvPr>
            <p:ph type="body" sz="half" idx="1"/>
          </p:nvPr>
        </p:nvSpPr>
        <p:spPr>
          <a:xfrm>
            <a:off x="428625" y="1285875"/>
            <a:ext cx="5072063" cy="5214938"/>
          </a:xfrm>
        </p:spPr>
        <p:txBody>
          <a:bodyPr/>
          <a:lstStyle/>
          <a:p>
            <a:pPr>
              <a:spcBef>
                <a:spcPct val="0"/>
              </a:spcBef>
              <a:buClr>
                <a:schemeClr val="tx1"/>
              </a:buClr>
            </a:pPr>
            <a:r>
              <a:rPr lang="en-GB" sz="2400" dirty="0" smtClean="0">
                <a:effectLst/>
                <a:latin typeface="Calibri" pitchFamily="34" charset="0"/>
                <a:cs typeface="Calibri" pitchFamily="34" charset="0"/>
              </a:rPr>
              <a:t>Global overview of 36 published reports from LMICs from 1954-2000 </a:t>
            </a:r>
            <a:r>
              <a:rPr lang="en-GB" sz="1400" dirty="0" smtClean="0">
                <a:effectLst/>
              </a:rPr>
              <a:t>(Lloyd, </a:t>
            </a:r>
            <a:r>
              <a:rPr lang="en-GB" sz="1400" dirty="0" err="1" smtClean="0">
                <a:effectLst/>
              </a:rPr>
              <a:t>Kovats</a:t>
            </a:r>
            <a:r>
              <a:rPr lang="en-GB" sz="1400" dirty="0" smtClean="0">
                <a:effectLst/>
              </a:rPr>
              <a:t>, Armstrong.  Climate Res 2007)</a:t>
            </a:r>
          </a:p>
          <a:p>
            <a:pPr>
              <a:spcBef>
                <a:spcPct val="0"/>
              </a:spcBef>
              <a:buClr>
                <a:schemeClr val="tx1"/>
              </a:buClr>
            </a:pPr>
            <a:endParaRPr lang="en-GB" sz="1200" dirty="0" smtClean="0">
              <a:effectLst/>
            </a:endParaRPr>
          </a:p>
          <a:p>
            <a:pPr>
              <a:spcBef>
                <a:spcPct val="0"/>
              </a:spcBef>
              <a:buClr>
                <a:schemeClr val="tx1"/>
              </a:buClr>
            </a:pPr>
            <a:endParaRPr lang="en-GB" sz="1000" dirty="0" smtClean="0">
              <a:effectLst/>
            </a:endParaRPr>
          </a:p>
          <a:p>
            <a:pPr>
              <a:spcBef>
                <a:spcPct val="0"/>
              </a:spcBef>
              <a:buClr>
                <a:schemeClr val="tx1"/>
              </a:buClr>
            </a:pPr>
            <a:r>
              <a:rPr lang="en-GB" sz="2400" dirty="0" smtClean="0">
                <a:effectLst/>
                <a:latin typeface="Calibri" pitchFamily="34" charset="0"/>
                <a:cs typeface="Calibri" pitchFamily="34" charset="0"/>
              </a:rPr>
              <a:t>4% (1-7%) increase in diarrhoea incidence in children aged &lt;5 per 10 mm /month decrease in rainfall</a:t>
            </a:r>
          </a:p>
          <a:p>
            <a:pPr>
              <a:spcBef>
                <a:spcPct val="0"/>
              </a:spcBef>
              <a:buClr>
                <a:schemeClr val="tx1"/>
              </a:buClr>
            </a:pPr>
            <a:endParaRPr lang="en-GB" sz="2400" dirty="0" smtClean="0">
              <a:effectLst/>
            </a:endParaRPr>
          </a:p>
          <a:p>
            <a:pPr>
              <a:spcBef>
                <a:spcPct val="0"/>
              </a:spcBef>
              <a:buClr>
                <a:schemeClr val="tx1"/>
              </a:buClr>
            </a:pPr>
            <a:r>
              <a:rPr lang="en-GB" sz="2400" dirty="0" smtClean="0">
                <a:effectLst/>
              </a:rPr>
              <a:t>Reduced effect of hand washing where rainfall is low? </a:t>
            </a:r>
            <a:endParaRPr lang="en-GB" sz="1400" dirty="0" smtClean="0">
              <a:effectLst/>
            </a:endParaRPr>
          </a:p>
        </p:txBody>
      </p:sp>
      <p:pic>
        <p:nvPicPr>
          <p:cNvPr id="27652" name="Picture 4" descr="flies"/>
          <p:cNvPicPr>
            <a:picLocks noGrp="1" noChangeAspect="1" noChangeArrowheads="1"/>
          </p:cNvPicPr>
          <p:nvPr>
            <p:ph sz="half" idx="2"/>
          </p:nvPr>
        </p:nvPicPr>
        <p:blipFill>
          <a:blip r:embed="rId2" cstate="print"/>
          <a:srcRect/>
          <a:stretch>
            <a:fillRect/>
          </a:stretch>
        </p:blipFill>
        <p:spPr>
          <a:xfrm>
            <a:off x="5429250" y="2571750"/>
            <a:ext cx="3429000" cy="214313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533400" y="0"/>
            <a:ext cx="8610600" cy="762000"/>
          </a:xfrm>
        </p:spPr>
        <p:txBody>
          <a:bodyPr>
            <a:normAutofit fontScale="90000"/>
          </a:bodyPr>
          <a:lstStyle/>
          <a:p>
            <a:pPr>
              <a:defRPr/>
            </a:pPr>
            <a:r>
              <a:rPr lang="en-US" sz="3600" dirty="0">
                <a:solidFill>
                  <a:srgbClr val="FF0000"/>
                </a:solidFill>
                <a:latin typeface="Times New Roman" pitchFamily="18" charset="0"/>
              </a:rPr>
              <a:t/>
            </a:r>
            <a:br>
              <a:rPr lang="en-US" sz="3600" dirty="0">
                <a:solidFill>
                  <a:srgbClr val="FF0000"/>
                </a:solidFill>
                <a:latin typeface="Times New Roman" pitchFamily="18" charset="0"/>
              </a:rPr>
            </a:br>
            <a:r>
              <a:rPr lang="en-US" sz="3600" dirty="0">
                <a:solidFill>
                  <a:srgbClr val="FF0000"/>
                </a:solidFill>
                <a:latin typeface="Times New Roman" pitchFamily="18" charset="0"/>
              </a:rPr>
              <a:t/>
            </a:r>
            <a:br>
              <a:rPr lang="en-US" sz="3600" dirty="0">
                <a:solidFill>
                  <a:srgbClr val="FF0000"/>
                </a:solidFill>
                <a:latin typeface="Times New Roman" pitchFamily="18" charset="0"/>
              </a:rPr>
            </a:br>
            <a:r>
              <a:rPr lang="en-US" sz="3600" b="1" dirty="0">
                <a:solidFill>
                  <a:schemeClr val="bg2">
                    <a:lumMod val="10000"/>
                  </a:schemeClr>
                </a:solidFill>
              </a:rPr>
              <a:t>The Global Water Crisis</a:t>
            </a:r>
            <a:r>
              <a:rPr lang="en-US" sz="3600" dirty="0">
                <a:solidFill>
                  <a:srgbClr val="FF0000"/>
                </a:solidFill>
              </a:rPr>
              <a:t/>
            </a:r>
            <a:br>
              <a:rPr lang="en-US" sz="3600" dirty="0">
                <a:solidFill>
                  <a:srgbClr val="FF0000"/>
                </a:solidFill>
              </a:rPr>
            </a:br>
            <a:r>
              <a:rPr lang="en-US" sz="3600" dirty="0">
                <a:solidFill>
                  <a:srgbClr val="FF0000"/>
                </a:solidFill>
                <a:latin typeface="Times New Roman" pitchFamily="18" charset="0"/>
              </a:rPr>
              <a:t/>
            </a:r>
            <a:br>
              <a:rPr lang="en-US" sz="3600" dirty="0">
                <a:solidFill>
                  <a:srgbClr val="FF0000"/>
                </a:solidFill>
                <a:latin typeface="Times New Roman" pitchFamily="18" charset="0"/>
              </a:rPr>
            </a:br>
            <a:endParaRPr lang="en-US" sz="3600" dirty="0">
              <a:solidFill>
                <a:srgbClr val="FF0000"/>
              </a:solidFill>
              <a:latin typeface="Times New Roman" pitchFamily="18" charset="0"/>
            </a:endParaRPr>
          </a:p>
        </p:txBody>
      </p:sp>
      <p:sp>
        <p:nvSpPr>
          <p:cNvPr id="591875" name="Rectangle 3"/>
          <p:cNvSpPr>
            <a:spLocks noGrp="1" noChangeArrowheads="1"/>
          </p:cNvSpPr>
          <p:nvPr>
            <p:ph type="body" idx="4294967295"/>
          </p:nvPr>
        </p:nvSpPr>
        <p:spPr>
          <a:xfrm>
            <a:off x="785786" y="1341438"/>
            <a:ext cx="8358214" cy="4906962"/>
          </a:xfrm>
        </p:spPr>
        <p:txBody>
          <a:bodyPr/>
          <a:lstStyle/>
          <a:p>
            <a:pPr marL="223838" indent="-223838">
              <a:spcBef>
                <a:spcPct val="0"/>
              </a:spcBef>
              <a:buClr>
                <a:schemeClr val="tx1"/>
              </a:buClr>
              <a:buSzTx/>
              <a:buFont typeface="Wingdings" pitchFamily="2" charset="2"/>
              <a:buChar char="§"/>
              <a:defRPr/>
            </a:pPr>
            <a:r>
              <a:rPr lang="en-US" sz="2400" dirty="0">
                <a:cs typeface="Times New Roman" pitchFamily="18" charset="0"/>
              </a:rPr>
              <a:t>Water scarcity is growing - by 2025 more than half of the world’s population is projected to live under conditions of severe water stress</a:t>
            </a:r>
          </a:p>
          <a:p>
            <a:pPr marL="223838" indent="-223838">
              <a:spcBef>
                <a:spcPct val="0"/>
              </a:spcBef>
              <a:buClr>
                <a:schemeClr val="tx1"/>
              </a:buClr>
              <a:buSzTx/>
              <a:buFont typeface="Wingdings" pitchFamily="2" charset="2"/>
              <a:buChar char="§"/>
              <a:defRPr/>
            </a:pPr>
            <a:endParaRPr lang="en-US" sz="2400" dirty="0">
              <a:cs typeface="Times New Roman" pitchFamily="18" charset="0"/>
            </a:endParaRPr>
          </a:p>
          <a:p>
            <a:pPr marL="223838" indent="-223838">
              <a:spcBef>
                <a:spcPct val="0"/>
              </a:spcBef>
              <a:buClr>
                <a:schemeClr val="tx1"/>
              </a:buClr>
              <a:buSzTx/>
              <a:buFont typeface="Wingdings" pitchFamily="2" charset="2"/>
              <a:buChar char="§"/>
              <a:defRPr/>
            </a:pPr>
            <a:r>
              <a:rPr lang="en-US" sz="2400" dirty="0">
                <a:cs typeface="Times New Roman" pitchFamily="18" charset="0"/>
              </a:rPr>
              <a:t>Water quality is declining in many parts of the world</a:t>
            </a:r>
            <a:r>
              <a:rPr lang="en-US" sz="2400" dirty="0"/>
              <a:t> </a:t>
            </a:r>
          </a:p>
          <a:p>
            <a:pPr marL="223838" indent="-223838">
              <a:spcBef>
                <a:spcPct val="0"/>
              </a:spcBef>
              <a:buClr>
                <a:schemeClr val="tx1"/>
              </a:buClr>
              <a:buSzTx/>
              <a:buFont typeface="Wingdings" pitchFamily="2" charset="2"/>
              <a:buChar char="§"/>
              <a:defRPr/>
            </a:pPr>
            <a:endParaRPr lang="en-US" sz="2400" dirty="0"/>
          </a:p>
          <a:p>
            <a:pPr marL="223838" indent="-223838">
              <a:spcBef>
                <a:spcPct val="0"/>
              </a:spcBef>
              <a:buClr>
                <a:schemeClr val="tx1"/>
              </a:buClr>
              <a:buSzTx/>
              <a:buFont typeface="Wingdings" pitchFamily="2" charset="2"/>
              <a:buChar char="§"/>
              <a:defRPr/>
            </a:pPr>
            <a:r>
              <a:rPr lang="en-US" sz="2400" dirty="0"/>
              <a:t>70% of all freshwater is used for irrigation</a:t>
            </a:r>
          </a:p>
          <a:p>
            <a:pPr marL="223838" indent="-223838">
              <a:spcBef>
                <a:spcPct val="0"/>
              </a:spcBef>
              <a:buClr>
                <a:schemeClr val="tx1"/>
              </a:buClr>
              <a:buSzTx/>
              <a:buFont typeface="Wingdings" pitchFamily="2" charset="2"/>
              <a:buChar char="§"/>
              <a:defRPr/>
            </a:pPr>
            <a:endParaRPr lang="en-US" sz="2400" dirty="0"/>
          </a:p>
          <a:p>
            <a:pPr marL="223838" indent="-223838">
              <a:spcBef>
                <a:spcPct val="0"/>
              </a:spcBef>
              <a:buClr>
                <a:schemeClr val="tx1"/>
              </a:buClr>
              <a:buSzTx/>
              <a:buFont typeface="Wingdings" pitchFamily="2" charset="2"/>
              <a:buChar char="§"/>
              <a:defRPr/>
            </a:pPr>
            <a:r>
              <a:rPr lang="en-US" sz="2400" dirty="0"/>
              <a:t>50-60% of wetlands have been lost</a:t>
            </a:r>
          </a:p>
          <a:p>
            <a:pPr marL="223838" indent="-223838">
              <a:spcBef>
                <a:spcPct val="0"/>
              </a:spcBef>
              <a:buClr>
                <a:schemeClr val="tx1"/>
              </a:buClr>
              <a:buSzTx/>
              <a:buFont typeface="Wingdings" pitchFamily="2" charset="2"/>
              <a:buChar char="§"/>
              <a:defRPr/>
            </a:pPr>
            <a:endParaRPr lang="en-US" sz="2400" dirty="0"/>
          </a:p>
          <a:p>
            <a:pPr marL="223838" indent="-223838">
              <a:spcBef>
                <a:spcPct val="0"/>
              </a:spcBef>
              <a:buClr>
                <a:schemeClr val="tx1"/>
              </a:buClr>
              <a:buSzTx/>
              <a:buNone/>
              <a:defRPr/>
            </a:pPr>
            <a:endParaRPr lang="en-US" sz="2400" dirty="0">
              <a:cs typeface="Times New Roman" pitchFamily="18" charset="0"/>
            </a:endParaRPr>
          </a:p>
          <a:p>
            <a:pPr marL="223838" indent="-223838" algn="ctr">
              <a:buFont typeface="Wingdings" pitchFamily="2" charset="2"/>
              <a:buNone/>
              <a:defRPr/>
            </a:pPr>
            <a:endParaRPr lang="en-US" sz="2400" dirty="0">
              <a:solidFill>
                <a:srgbClr val="FFFF00"/>
              </a:solidFill>
            </a:endParaRPr>
          </a:p>
          <a:p>
            <a:pPr marL="223838" indent="-223838" algn="ctr">
              <a:buFont typeface="Wingdings" pitchFamily="2" charset="2"/>
              <a:buNone/>
              <a:defRPr/>
            </a:pPr>
            <a:endParaRPr lang="en-US" sz="2800" dirty="0">
              <a:solidFill>
                <a:schemeClr val="accent2"/>
              </a:solidFill>
            </a:endParaRPr>
          </a:p>
        </p:txBody>
      </p:sp>
      <p:pic>
        <p:nvPicPr>
          <p:cNvPr id="29700" name="Picture 8" descr="D:\SONALI\presentation\Newone\14_water.jpg"/>
          <p:cNvPicPr>
            <a:picLocks noChangeAspect="1" noChangeArrowheads="1"/>
          </p:cNvPicPr>
          <p:nvPr/>
        </p:nvPicPr>
        <p:blipFill>
          <a:blip r:embed="rId2" cstate="print"/>
          <a:srcRect l="3416" r="26572"/>
          <a:stretch>
            <a:fillRect/>
          </a:stretch>
        </p:blipFill>
        <p:spPr bwMode="auto">
          <a:xfrm>
            <a:off x="6745288" y="4714875"/>
            <a:ext cx="2398712"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ChangeArrowheads="1"/>
          </p:cNvSpPr>
          <p:nvPr/>
        </p:nvSpPr>
        <p:spPr bwMode="auto">
          <a:xfrm>
            <a:off x="1878013" y="4179888"/>
            <a:ext cx="4667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300">
                <a:solidFill>
                  <a:srgbClr val="FFFFFF"/>
                </a:solidFill>
                <a:latin typeface="Times" pitchFamily="18" charset="0"/>
                <a:cs typeface="Arial" pitchFamily="34" charset="0"/>
              </a:rPr>
              <a:t>64</a:t>
            </a:r>
            <a:endParaRPr lang="en-US">
              <a:cs typeface="Arial" pitchFamily="34" charset="0"/>
            </a:endParaRPr>
          </a:p>
        </p:txBody>
      </p:sp>
      <p:sp>
        <p:nvSpPr>
          <p:cNvPr id="100356" name="Rectangle 8"/>
          <p:cNvSpPr>
            <a:spLocks noChangeArrowheads="1"/>
          </p:cNvSpPr>
          <p:nvPr/>
        </p:nvSpPr>
        <p:spPr bwMode="auto">
          <a:xfrm>
            <a:off x="3117850" y="3495675"/>
            <a:ext cx="466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300">
                <a:solidFill>
                  <a:srgbClr val="FFFFFF"/>
                </a:solidFill>
                <a:latin typeface="Times" pitchFamily="18" charset="0"/>
                <a:cs typeface="Arial" pitchFamily="34" charset="0"/>
              </a:rPr>
              <a:t>36</a:t>
            </a:r>
            <a:endParaRPr lang="en-US">
              <a:cs typeface="Arial" pitchFamily="34" charset="0"/>
            </a:endParaRPr>
          </a:p>
        </p:txBody>
      </p:sp>
      <p:sp>
        <p:nvSpPr>
          <p:cNvPr id="100357" name="Rectangle 8"/>
          <p:cNvSpPr>
            <a:spLocks noChangeArrowheads="1"/>
          </p:cNvSpPr>
          <p:nvPr/>
        </p:nvSpPr>
        <p:spPr bwMode="auto">
          <a:xfrm>
            <a:off x="6035675" y="2674938"/>
            <a:ext cx="4667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300">
                <a:solidFill>
                  <a:srgbClr val="FFFFFF"/>
                </a:solidFill>
                <a:latin typeface="Times" pitchFamily="18" charset="0"/>
                <a:cs typeface="Arial" pitchFamily="34" charset="0"/>
              </a:rPr>
              <a:t>20</a:t>
            </a:r>
            <a:endParaRPr lang="en-US">
              <a:cs typeface="Arial" pitchFamily="34" charset="0"/>
            </a:endParaRPr>
          </a:p>
        </p:txBody>
      </p:sp>
      <p:sp>
        <p:nvSpPr>
          <p:cNvPr id="100358" name="Rectangle 9"/>
          <p:cNvSpPr>
            <a:spLocks noChangeArrowheads="1"/>
          </p:cNvSpPr>
          <p:nvPr/>
        </p:nvSpPr>
        <p:spPr bwMode="auto">
          <a:xfrm>
            <a:off x="7180263" y="4070350"/>
            <a:ext cx="4667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300">
                <a:solidFill>
                  <a:srgbClr val="FFFFFF"/>
                </a:solidFill>
                <a:latin typeface="Times" pitchFamily="18" charset="0"/>
                <a:cs typeface="Arial" pitchFamily="34" charset="0"/>
              </a:rPr>
              <a:t>80</a:t>
            </a:r>
            <a:endParaRPr lang="en-US">
              <a:cs typeface="Arial" pitchFamily="34" charset="0"/>
            </a:endParaRPr>
          </a:p>
        </p:txBody>
      </p:sp>
      <p:pic>
        <p:nvPicPr>
          <p:cNvPr id="100359"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8" y="1196975"/>
            <a:ext cx="8004175"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 Box 8"/>
          <p:cNvSpPr txBox="1">
            <a:spLocks noChangeArrowheads="1"/>
          </p:cNvSpPr>
          <p:nvPr/>
        </p:nvSpPr>
        <p:spPr bwMode="auto">
          <a:xfrm>
            <a:off x="2406650" y="5465763"/>
            <a:ext cx="43053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cs typeface="Arial" pitchFamily="34" charset="0"/>
              </a:rPr>
              <a:t>Percentage change in yields to 2050</a:t>
            </a:r>
          </a:p>
        </p:txBody>
      </p:sp>
      <p:sp>
        <p:nvSpPr>
          <p:cNvPr id="100361" name="Line 9"/>
          <p:cNvSpPr>
            <a:spLocks noChangeShapeType="1"/>
          </p:cNvSpPr>
          <p:nvPr/>
        </p:nvSpPr>
        <p:spPr bwMode="auto">
          <a:xfrm>
            <a:off x="2382838" y="5465763"/>
            <a:ext cx="45735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62" name="Text Box 10"/>
          <p:cNvSpPr txBox="1">
            <a:spLocks noChangeArrowheads="1"/>
          </p:cNvSpPr>
          <p:nvPr/>
        </p:nvSpPr>
        <p:spPr bwMode="auto">
          <a:xfrm>
            <a:off x="2382838" y="5957888"/>
            <a:ext cx="48196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1">
                <a:cs typeface="Arial" pitchFamily="34" charset="0"/>
              </a:rPr>
              <a:t>-50         -20         0       +20      +50     +100</a:t>
            </a:r>
          </a:p>
        </p:txBody>
      </p:sp>
      <p:sp>
        <p:nvSpPr>
          <p:cNvPr id="100363" name="Line 11"/>
          <p:cNvSpPr>
            <a:spLocks noChangeShapeType="1"/>
          </p:cNvSpPr>
          <p:nvPr/>
        </p:nvSpPr>
        <p:spPr bwMode="auto">
          <a:xfrm>
            <a:off x="2382838" y="6286500"/>
            <a:ext cx="45735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64" name="Line 12"/>
          <p:cNvSpPr>
            <a:spLocks noChangeShapeType="1"/>
          </p:cNvSpPr>
          <p:nvPr/>
        </p:nvSpPr>
        <p:spPr bwMode="auto">
          <a:xfrm>
            <a:off x="2382838" y="5465763"/>
            <a:ext cx="0" cy="820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65" name="Line 13"/>
          <p:cNvSpPr>
            <a:spLocks noChangeShapeType="1"/>
          </p:cNvSpPr>
          <p:nvPr/>
        </p:nvSpPr>
        <p:spPr bwMode="auto">
          <a:xfrm>
            <a:off x="6956425" y="5465763"/>
            <a:ext cx="0" cy="820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67" name="Text Box 15"/>
          <p:cNvSpPr txBox="1">
            <a:spLocks noChangeArrowheads="1"/>
          </p:cNvSpPr>
          <p:nvPr/>
        </p:nvSpPr>
        <p:spPr bwMode="auto">
          <a:xfrm>
            <a:off x="6732588" y="6308725"/>
            <a:ext cx="222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UN Devt Prog, 2009</a:t>
            </a:r>
          </a:p>
        </p:txBody>
      </p:sp>
      <p:sp>
        <p:nvSpPr>
          <p:cNvPr id="121872" name="Text Box 16"/>
          <p:cNvSpPr txBox="1">
            <a:spLocks noChangeArrowheads="1"/>
          </p:cNvSpPr>
          <p:nvPr/>
        </p:nvSpPr>
        <p:spPr bwMode="auto">
          <a:xfrm>
            <a:off x="65088" y="3789363"/>
            <a:ext cx="3051175" cy="1474787"/>
          </a:xfrm>
          <a:prstGeom prst="rect">
            <a:avLst/>
          </a:prstGeom>
          <a:solidFill>
            <a:srgbClr val="FEEAE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7800" indent="-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atin typeface="ar"/>
              </a:rPr>
              <a:t>Plus climate-related:</a:t>
            </a:r>
          </a:p>
          <a:p>
            <a:pPr>
              <a:buFontTx/>
              <a:buChar char="•"/>
            </a:pPr>
            <a:r>
              <a:rPr lang="en-US">
                <a:latin typeface="ar"/>
              </a:rPr>
              <a:t>Flood/storm/fire damage</a:t>
            </a:r>
          </a:p>
          <a:p>
            <a:pPr>
              <a:buFontTx/>
              <a:buChar char="•"/>
            </a:pPr>
            <a:r>
              <a:rPr lang="en-US">
                <a:latin typeface="ar"/>
              </a:rPr>
              <a:t>Droughts – range, severity</a:t>
            </a:r>
          </a:p>
          <a:p>
            <a:pPr>
              <a:buFontTx/>
              <a:buChar char="•"/>
            </a:pPr>
            <a:r>
              <a:rPr lang="en-US">
                <a:latin typeface="ar"/>
              </a:rPr>
              <a:t>Pests (climate-sensitive)</a:t>
            </a:r>
          </a:p>
          <a:p>
            <a:pPr>
              <a:buFontTx/>
              <a:buChar char="•"/>
            </a:pPr>
            <a:r>
              <a:rPr lang="en-US">
                <a:latin typeface="ar"/>
              </a:rPr>
              <a:t>Infectious diseases (ditto)</a:t>
            </a:r>
          </a:p>
        </p:txBody>
      </p:sp>
      <p:sp>
        <p:nvSpPr>
          <p:cNvPr id="100369" name="Text Box 17"/>
          <p:cNvSpPr txBox="1">
            <a:spLocks noChangeArrowheads="1"/>
          </p:cNvSpPr>
          <p:nvPr/>
        </p:nvSpPr>
        <p:spPr bwMode="auto">
          <a:xfrm>
            <a:off x="34925" y="188913"/>
            <a:ext cx="8964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ja-JP" sz="2400">
                <a:ea typeface="ＭＳ Ｐゴシック"/>
                <a:cs typeface="ＭＳ Ｐゴシック"/>
              </a:rPr>
              <a:t>CLIMATE CHANGE:  Poor Countries Projected to Fare Worst  </a:t>
            </a:r>
            <a:r>
              <a:rPr lang="en-US" altLang="ja-JP" sz="2400">
                <a:solidFill>
                  <a:srgbClr val="990099"/>
                </a:solidFill>
                <a:ea typeface="ＭＳ Ｐゴシック"/>
                <a:cs typeface="ＭＳ Ｐゴシック"/>
              </a:rPr>
              <a:t>MODELLED CHANGES IN CEREAL GRAIN YIELDS, </a:t>
            </a:r>
            <a:r>
              <a:rPr lang="en-US" altLang="ja-JP" sz="2400" b="1">
                <a:solidFill>
                  <a:srgbClr val="990099"/>
                </a:solidFill>
                <a:ea typeface="ＭＳ Ｐゴシック"/>
                <a:cs typeface="ＭＳ Ｐゴシック"/>
              </a:rPr>
              <a:t>TO 2050</a:t>
            </a:r>
            <a:endParaRPr lang="en-US" sz="2400" b="1">
              <a:solidFill>
                <a:srgbClr val="990099"/>
              </a:solidFill>
            </a:endParaRPr>
          </a:p>
        </p:txBody>
      </p:sp>
    </p:spTree>
    <p:extLst>
      <p:ext uri="{BB962C8B-B14F-4D97-AF65-F5344CB8AC3E}">
        <p14:creationId xmlns:p14="http://schemas.microsoft.com/office/powerpoint/2010/main" val="38203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GB" smtClean="0"/>
              <a:t>CO 2 over the last 650,000 years</a:t>
            </a:r>
          </a:p>
        </p:txBody>
      </p:sp>
      <p:pic>
        <p:nvPicPr>
          <p:cNvPr id="5123" name="Picture 2"/>
          <p:cNvPicPr>
            <a:picLocks noGrp="1" noChangeAspect="1" noChangeArrowheads="1"/>
          </p:cNvPicPr>
          <p:nvPr>
            <p:ph idx="1"/>
          </p:nvPr>
        </p:nvPicPr>
        <p:blipFill>
          <a:blip r:embed="rId2" cstate="print"/>
          <a:stretch>
            <a:fillRect/>
          </a:stretch>
        </p:blipFill>
        <p:spPr>
          <a:xfrm>
            <a:off x="1238250" y="2472531"/>
            <a:ext cx="6667500" cy="3314700"/>
          </a:xfrm>
        </p:spPr>
      </p:pic>
      <p:sp>
        <p:nvSpPr>
          <p:cNvPr id="4" name="Line 78"/>
          <p:cNvSpPr>
            <a:spLocks noChangeShapeType="1"/>
          </p:cNvSpPr>
          <p:nvPr/>
        </p:nvSpPr>
        <p:spPr bwMode="auto">
          <a:xfrm>
            <a:off x="1038225" y="3835400"/>
            <a:ext cx="7908925" cy="0"/>
          </a:xfrm>
          <a:prstGeom prst="line">
            <a:avLst/>
          </a:prstGeom>
          <a:noFill/>
          <a:ln w="9525">
            <a:solidFill>
              <a:schemeClr val="tx1"/>
            </a:solidFill>
            <a:prstDash val="dash"/>
            <a:round/>
            <a:headEnd/>
            <a:tailEnd/>
          </a:ln>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14313" y="0"/>
            <a:ext cx="822960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  </a:t>
            </a:r>
            <a:r>
              <a:rPr lang="en-GB" sz="4400" b="1" dirty="0" smtClean="0">
                <a:latin typeface="+mj-lt"/>
                <a:ea typeface="+mj-ea"/>
                <a:cs typeface="+mj-cs"/>
              </a:rPr>
              <a:t>I</a:t>
            </a:r>
            <a:r>
              <a:rPr kumimoji="0" lang="en-GB" sz="4400" b="1" i="0" u="none" strike="noStrike" kern="1200" cap="none" spc="0" normalizeH="0" baseline="0" noProof="0" dirty="0" err="1" smtClean="0">
                <a:ln>
                  <a:noFill/>
                </a:ln>
                <a:solidFill>
                  <a:schemeClr val="tx1"/>
                </a:solidFill>
                <a:effectLst/>
                <a:uLnTx/>
                <a:uFillTx/>
                <a:latin typeface="+mj-lt"/>
                <a:ea typeface="+mj-ea"/>
                <a:cs typeface="+mj-cs"/>
              </a:rPr>
              <a:t>mpacts</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 on malnutrition</a:t>
            </a:r>
          </a:p>
        </p:txBody>
      </p:sp>
      <p:sp>
        <p:nvSpPr>
          <p:cNvPr id="5" name="Text Box 8"/>
          <p:cNvSpPr txBox="1">
            <a:spLocks noChangeArrowheads="1"/>
          </p:cNvSpPr>
          <p:nvPr/>
        </p:nvSpPr>
        <p:spPr bwMode="auto">
          <a:xfrm>
            <a:off x="285720" y="857232"/>
            <a:ext cx="7500990" cy="523220"/>
          </a:xfrm>
          <a:prstGeom prst="rect">
            <a:avLst/>
          </a:prstGeom>
          <a:noFill/>
          <a:ln w="9525">
            <a:noFill/>
            <a:miter lim="800000"/>
            <a:headEnd/>
            <a:tailEnd/>
          </a:ln>
          <a:effectLst/>
        </p:spPr>
        <p:txBody>
          <a:bodyPr wrap="square">
            <a:spAutoFit/>
          </a:bodyPr>
          <a:lstStyle/>
          <a:p>
            <a:pPr algn="ctr">
              <a:spcBef>
                <a:spcPct val="50000"/>
              </a:spcBef>
              <a:defRPr/>
            </a:pPr>
            <a:r>
              <a:rPr lang="en-GB" sz="2800" b="1" smtClean="0">
                <a:solidFill>
                  <a:schemeClr val="bg2">
                    <a:lumMod val="25000"/>
                  </a:schemeClr>
                </a:solidFill>
              </a:rPr>
              <a:t>Increased numbers </a:t>
            </a:r>
            <a:r>
              <a:rPr lang="en-GB" sz="2800" b="1" dirty="0" smtClean="0">
                <a:solidFill>
                  <a:schemeClr val="bg2">
                    <a:lumMod val="25000"/>
                  </a:schemeClr>
                </a:solidFill>
              </a:rPr>
              <a:t>of stunted children</a:t>
            </a:r>
          </a:p>
        </p:txBody>
      </p:sp>
      <p:graphicFrame>
        <p:nvGraphicFramePr>
          <p:cNvPr id="6" name="Table 5"/>
          <p:cNvGraphicFramePr>
            <a:graphicFrameLocks noGrp="1"/>
          </p:cNvGraphicFramePr>
          <p:nvPr/>
        </p:nvGraphicFramePr>
        <p:xfrm>
          <a:off x="642910" y="2285992"/>
          <a:ext cx="8033545" cy="4165745"/>
        </p:xfrm>
        <a:graphic>
          <a:graphicData uri="http://schemas.openxmlformats.org/drawingml/2006/table">
            <a:tbl>
              <a:tblPr firstRow="1" bandRow="1">
                <a:tableStyleId>{5C22544A-7EE6-4342-B048-85BDC9FD1C3A}</a:tableStyleId>
              </a:tblPr>
              <a:tblGrid>
                <a:gridCol w="2928114"/>
                <a:gridCol w="2427583"/>
                <a:gridCol w="2677848"/>
              </a:tblGrid>
              <a:tr h="1940327">
                <a:tc rowSpan="2">
                  <a:txBody>
                    <a:bodyPr/>
                    <a:lstStyle/>
                    <a:p>
                      <a:endParaRPr lang="en-GB" dirty="0" smtClean="0">
                        <a:solidFill>
                          <a:schemeClr val="bg1"/>
                        </a:solidFill>
                      </a:endParaRPr>
                    </a:p>
                    <a:p>
                      <a:pPr algn="ctr"/>
                      <a:r>
                        <a:rPr lang="en-GB" sz="2400" dirty="0" smtClean="0">
                          <a:solidFill>
                            <a:schemeClr val="bg1"/>
                          </a:solidFill>
                        </a:rPr>
                        <a:t>Region</a:t>
                      </a:r>
                      <a:endParaRPr lang="en-GB" sz="2400" dirty="0">
                        <a:solidFill>
                          <a:schemeClr val="bg1"/>
                        </a:solidFill>
                      </a:endParaRPr>
                    </a:p>
                  </a:txBody>
                  <a:tcPr>
                    <a:solidFill>
                      <a:schemeClr val="accent1">
                        <a:lumMod val="75000"/>
                      </a:schemeClr>
                    </a:solidFill>
                  </a:tcPr>
                </a:tc>
                <a:tc gridSpan="2">
                  <a:txBody>
                    <a:bodyPr/>
                    <a:lstStyle/>
                    <a:p>
                      <a:pPr algn="ctr"/>
                      <a:r>
                        <a:rPr lang="en-GB" sz="2400" dirty="0" smtClean="0"/>
                        <a:t>Millions</a:t>
                      </a:r>
                      <a:r>
                        <a:rPr lang="en-GB" sz="2400" baseline="0" dirty="0" smtClean="0"/>
                        <a:t> of additional children with stunting in 2050 due to climate change</a:t>
                      </a:r>
                      <a:endParaRPr lang="en-GB" sz="2400" dirty="0"/>
                    </a:p>
                  </a:txBody>
                  <a:tcPr>
                    <a:solidFill>
                      <a:schemeClr val="accent1">
                        <a:lumMod val="75000"/>
                      </a:schemeClr>
                    </a:solidFill>
                  </a:tcPr>
                </a:tc>
                <a:tc hMerge="1">
                  <a:txBody>
                    <a:bodyPr/>
                    <a:lstStyle/>
                    <a:p>
                      <a:endParaRPr lang="en-GB" dirty="0"/>
                    </a:p>
                  </a:txBody>
                  <a:tcPr/>
                </a:tc>
              </a:tr>
              <a:tr h="746280">
                <a:tc vMerge="1">
                  <a:txBody>
                    <a:bodyPr/>
                    <a:lstStyle/>
                    <a:p>
                      <a:endParaRPr lang="en-GB" dirty="0">
                        <a:solidFill>
                          <a:schemeClr val="bg1"/>
                        </a:solidFill>
                      </a:endParaRPr>
                    </a:p>
                  </a:txBody>
                  <a:tcPr/>
                </a:tc>
                <a:tc>
                  <a:txBody>
                    <a:bodyPr/>
                    <a:lstStyle/>
                    <a:p>
                      <a:pPr algn="ctr"/>
                      <a:r>
                        <a:rPr lang="en-GB" sz="2400" baseline="0" dirty="0" smtClean="0"/>
                        <a:t>NCAR climate scenario</a:t>
                      </a:r>
                      <a:endParaRPr lang="en-GB" sz="2400" dirty="0"/>
                    </a:p>
                  </a:txBody>
                  <a:tcPr/>
                </a:tc>
                <a:tc>
                  <a:txBody>
                    <a:bodyPr/>
                    <a:lstStyle/>
                    <a:p>
                      <a:pPr algn="ctr"/>
                      <a:r>
                        <a:rPr lang="en-GB" sz="2400" dirty="0" smtClean="0"/>
                        <a:t>CSIRO</a:t>
                      </a:r>
                      <a:r>
                        <a:rPr lang="en-GB" sz="2400" baseline="0" dirty="0" smtClean="0"/>
                        <a:t> climate scenario</a:t>
                      </a:r>
                      <a:endParaRPr lang="en-GB" sz="2400" dirty="0"/>
                    </a:p>
                  </a:txBody>
                  <a:tcPr/>
                </a:tc>
              </a:tr>
              <a:tr h="701229">
                <a:tc>
                  <a:txBody>
                    <a:bodyPr/>
                    <a:lstStyle/>
                    <a:p>
                      <a:r>
                        <a:rPr lang="en-GB" sz="1800" dirty="0" smtClean="0"/>
                        <a:t>South</a:t>
                      </a:r>
                      <a:r>
                        <a:rPr lang="en-GB" sz="1800" baseline="0" dirty="0" smtClean="0"/>
                        <a:t> Asia</a:t>
                      </a:r>
                      <a:endParaRPr lang="en-GB" sz="1800" dirty="0"/>
                    </a:p>
                  </a:txBody>
                  <a:tcPr/>
                </a:tc>
                <a:tc>
                  <a:txBody>
                    <a:bodyPr/>
                    <a:lstStyle/>
                    <a:p>
                      <a:pPr algn="ctr"/>
                      <a:r>
                        <a:rPr lang="en-GB" dirty="0" smtClean="0"/>
                        <a:t>7</a:t>
                      </a:r>
                      <a:endParaRPr lang="en-GB" dirty="0"/>
                    </a:p>
                  </a:txBody>
                  <a:tcPr/>
                </a:tc>
                <a:tc>
                  <a:txBody>
                    <a:bodyPr/>
                    <a:lstStyle/>
                    <a:p>
                      <a:pPr algn="ctr"/>
                      <a:r>
                        <a:rPr lang="en-GB" dirty="0" smtClean="0"/>
                        <a:t>6</a:t>
                      </a:r>
                      <a:endParaRPr lang="en-GB" dirty="0"/>
                    </a:p>
                  </a:txBody>
                  <a:tcPr/>
                </a:tc>
              </a:tr>
              <a:tr h="701229">
                <a:tc>
                  <a:txBody>
                    <a:bodyPr/>
                    <a:lstStyle/>
                    <a:p>
                      <a:r>
                        <a:rPr lang="en-GB" dirty="0" smtClean="0"/>
                        <a:t>Sub-Saharan</a:t>
                      </a:r>
                      <a:r>
                        <a:rPr lang="en-GB" baseline="0" dirty="0" smtClean="0"/>
                        <a:t> Africa</a:t>
                      </a:r>
                      <a:endParaRPr lang="en-GB" dirty="0"/>
                    </a:p>
                  </a:txBody>
                  <a:tcPr/>
                </a:tc>
                <a:tc>
                  <a:txBody>
                    <a:bodyPr/>
                    <a:lstStyle/>
                    <a:p>
                      <a:pPr algn="ctr"/>
                      <a:r>
                        <a:rPr lang="en-GB" dirty="0" smtClean="0"/>
                        <a:t>9</a:t>
                      </a:r>
                      <a:endParaRPr lang="en-GB" dirty="0"/>
                    </a:p>
                  </a:txBody>
                  <a:tcPr/>
                </a:tc>
                <a:tc>
                  <a:txBody>
                    <a:bodyPr/>
                    <a:lstStyle/>
                    <a:p>
                      <a:pPr algn="ctr"/>
                      <a:r>
                        <a:rPr lang="en-GB" dirty="0" smtClean="0"/>
                        <a:t>9</a:t>
                      </a:r>
                      <a:endParaRPr lang="en-GB" dirty="0"/>
                    </a:p>
                  </a:txBody>
                  <a:tcPr/>
                </a:tc>
              </a:tr>
            </a:tbl>
          </a:graphicData>
        </a:graphic>
      </p:graphicFrame>
      <p:sp>
        <p:nvSpPr>
          <p:cNvPr id="7" name="Rectangle 6"/>
          <p:cNvSpPr/>
          <p:nvPr/>
        </p:nvSpPr>
        <p:spPr>
          <a:xfrm>
            <a:off x="5000628" y="1571612"/>
            <a:ext cx="3625160" cy="369332"/>
          </a:xfrm>
          <a:prstGeom prst="rect">
            <a:avLst/>
          </a:prstGeom>
        </p:spPr>
        <p:txBody>
          <a:bodyPr wrap="none">
            <a:spAutoFit/>
          </a:bodyPr>
          <a:lstStyle/>
          <a:p>
            <a:r>
              <a:rPr lang="en-GB" dirty="0" smtClean="0"/>
              <a:t>Lloyd S, </a:t>
            </a:r>
            <a:r>
              <a:rPr lang="en-GB" dirty="0" err="1" smtClean="0"/>
              <a:t>Kovats</a:t>
            </a:r>
            <a:r>
              <a:rPr lang="en-GB" dirty="0" smtClean="0"/>
              <a:t> RS, </a:t>
            </a:r>
            <a:r>
              <a:rPr lang="en-GB" dirty="0" err="1" smtClean="0"/>
              <a:t>Chalabi</a:t>
            </a:r>
            <a:r>
              <a:rPr lang="en-GB" dirty="0" smtClean="0"/>
              <a:t> Z (2011)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gradFill rotWithShape="1">
            <a:gsLst>
              <a:gs pos="0">
                <a:srgbClr val="111133"/>
              </a:gs>
              <a:gs pos="100000">
                <a:srgbClr val="24246E"/>
              </a:gs>
            </a:gsLst>
            <a:lin ang="5400000" scaled="1"/>
          </a:gradFill>
          <a:ln w="9525">
            <a:solidFill>
              <a:schemeClr val="tx1"/>
            </a:solidFill>
            <a:miter lim="800000"/>
            <a:headEnd/>
            <a:tailEnd/>
          </a:ln>
        </p:spPr>
        <p:txBody>
          <a:bodyPr wrap="none" anchor="ctr"/>
          <a:lstStyle/>
          <a:p>
            <a:endParaRPr lang="en-GB"/>
          </a:p>
        </p:txBody>
      </p:sp>
      <p:sp>
        <p:nvSpPr>
          <p:cNvPr id="53251" name="Rectangle 3"/>
          <p:cNvSpPr>
            <a:spLocks noGrp="1" noChangeArrowheads="1"/>
          </p:cNvSpPr>
          <p:nvPr>
            <p:ph type="title"/>
          </p:nvPr>
        </p:nvSpPr>
        <p:spPr>
          <a:xfrm>
            <a:off x="2114550" y="654050"/>
            <a:ext cx="5913438" cy="687388"/>
          </a:xfrm>
        </p:spPr>
        <p:txBody>
          <a:bodyPr/>
          <a:lstStyle/>
          <a:p>
            <a:pPr algn="r" eaLnBrk="1" hangingPunct="1">
              <a:defRPr/>
            </a:pPr>
            <a:r>
              <a:rPr lang="en-US" sz="2000" dirty="0" smtClean="0">
                <a:latin typeface="Gill Sans" charset="0"/>
              </a:rPr>
              <a:t>    </a:t>
            </a:r>
            <a:r>
              <a:rPr lang="en-US" sz="2000" dirty="0" smtClean="0">
                <a:solidFill>
                  <a:srgbClr val="00FFFF"/>
                </a:solidFill>
                <a:latin typeface="Gill Sans" charset="0"/>
              </a:rPr>
              <a:t>Baseline </a:t>
            </a:r>
            <a:r>
              <a:rPr lang="en-US" sz="2000" i="1" dirty="0" smtClean="0">
                <a:solidFill>
                  <a:srgbClr val="00FFFF"/>
                </a:solidFill>
                <a:latin typeface="Gill Sans" charset="0"/>
              </a:rPr>
              <a:t>2000</a:t>
            </a:r>
            <a:r>
              <a:rPr lang="en-US" sz="2000" dirty="0" smtClean="0">
                <a:latin typeface="Gill Sans" charset="0"/>
              </a:rPr>
              <a:t> </a:t>
            </a:r>
            <a:r>
              <a:rPr lang="en-US" sz="2000" b="0" dirty="0" smtClean="0">
                <a:solidFill>
                  <a:srgbClr val="D7FF65"/>
                </a:solidFill>
                <a:latin typeface="Gill Sans" charset="0"/>
              </a:rPr>
              <a:t>2025 2050</a:t>
            </a:r>
          </a:p>
        </p:txBody>
      </p:sp>
      <p:pic>
        <p:nvPicPr>
          <p:cNvPr id="31748" name="Picture 4" descr="2000"/>
          <p:cNvPicPr>
            <a:picLocks noChangeAspect="1" noChangeArrowheads="1"/>
          </p:cNvPicPr>
          <p:nvPr/>
        </p:nvPicPr>
        <p:blipFill>
          <a:blip r:embed="rId3" cstate="print"/>
          <a:srcRect/>
          <a:stretch>
            <a:fillRect/>
          </a:stretch>
        </p:blipFill>
        <p:spPr bwMode="auto">
          <a:xfrm>
            <a:off x="609600" y="1268413"/>
            <a:ext cx="7315200" cy="5267325"/>
          </a:xfrm>
          <a:prstGeom prst="rect">
            <a:avLst/>
          </a:prstGeom>
          <a:noFill/>
          <a:ln w="9525">
            <a:noFill/>
            <a:miter lim="800000"/>
            <a:headEnd/>
            <a:tailEnd/>
          </a:ln>
        </p:spPr>
      </p:pic>
      <p:sp>
        <p:nvSpPr>
          <p:cNvPr id="31749" name="Text Box 5"/>
          <p:cNvSpPr txBox="1">
            <a:spLocks noChangeArrowheads="1"/>
          </p:cNvSpPr>
          <p:nvPr/>
        </p:nvSpPr>
        <p:spPr bwMode="auto">
          <a:xfrm>
            <a:off x="6400800" y="6461125"/>
            <a:ext cx="2743200" cy="396875"/>
          </a:xfrm>
          <a:prstGeom prst="rect">
            <a:avLst/>
          </a:prstGeom>
          <a:noFill/>
          <a:ln w="9525">
            <a:noFill/>
            <a:miter lim="800000"/>
            <a:headEnd/>
            <a:tailEnd/>
          </a:ln>
        </p:spPr>
        <p:txBody>
          <a:bodyPr>
            <a:spAutoFit/>
          </a:bodyPr>
          <a:lstStyle/>
          <a:p>
            <a:pPr>
              <a:spcBef>
                <a:spcPct val="50000"/>
              </a:spcBef>
            </a:pPr>
            <a:r>
              <a:rPr lang="en-US" sz="2000" b="1">
                <a:latin typeface="Arial" pitchFamily="34" charset="0"/>
              </a:rPr>
              <a:t>Ebi et al., 2005</a:t>
            </a:r>
          </a:p>
        </p:txBody>
      </p:sp>
      <p:sp>
        <p:nvSpPr>
          <p:cNvPr id="247814" name="Oval 6"/>
          <p:cNvSpPr>
            <a:spLocks noChangeArrowheads="1"/>
          </p:cNvSpPr>
          <p:nvPr/>
        </p:nvSpPr>
        <p:spPr bwMode="auto">
          <a:xfrm rot="-1745863">
            <a:off x="3670300" y="3576638"/>
            <a:ext cx="4298950" cy="792162"/>
          </a:xfrm>
          <a:prstGeom prst="ellipse">
            <a:avLst/>
          </a:prstGeom>
          <a:solidFill>
            <a:srgbClr val="00FFFF">
              <a:alpha val="21960"/>
            </a:srgbClr>
          </a:solidFill>
          <a:ln w="38100">
            <a:solidFill>
              <a:srgbClr val="00FFFF"/>
            </a:solidFill>
            <a:round/>
            <a:headEnd/>
            <a:tailEnd/>
          </a:ln>
        </p:spPr>
        <p:txBody>
          <a:bodyPr wrap="none" anchor="ctr"/>
          <a:lstStyle/>
          <a:p>
            <a:endParaRPr lang="en-GB"/>
          </a:p>
        </p:txBody>
      </p:sp>
      <p:sp>
        <p:nvSpPr>
          <p:cNvPr id="31751" name="Text Box 7"/>
          <p:cNvSpPr txBox="1">
            <a:spLocks noChangeArrowheads="1"/>
          </p:cNvSpPr>
          <p:nvPr/>
        </p:nvSpPr>
        <p:spPr bwMode="auto">
          <a:xfrm>
            <a:off x="3946525" y="211138"/>
            <a:ext cx="184150" cy="457200"/>
          </a:xfrm>
          <a:prstGeom prst="rect">
            <a:avLst/>
          </a:prstGeom>
          <a:noFill/>
          <a:ln w="9525">
            <a:noFill/>
            <a:miter lim="800000"/>
            <a:headEnd/>
            <a:tailEnd/>
          </a:ln>
        </p:spPr>
        <p:txBody>
          <a:bodyPr wrap="none">
            <a:spAutoFit/>
          </a:bodyPr>
          <a:lstStyle/>
          <a:p>
            <a:endParaRPr lang="en-AU">
              <a:latin typeface="Times New Roman" pitchFamily="18" charset="0"/>
            </a:endParaRPr>
          </a:p>
        </p:txBody>
      </p:sp>
      <p:sp>
        <p:nvSpPr>
          <p:cNvPr id="31752" name="Text Box 8"/>
          <p:cNvSpPr txBox="1">
            <a:spLocks noChangeArrowheads="1"/>
          </p:cNvSpPr>
          <p:nvPr/>
        </p:nvSpPr>
        <p:spPr bwMode="auto">
          <a:xfrm>
            <a:off x="539750" y="42863"/>
            <a:ext cx="7632700" cy="869950"/>
          </a:xfrm>
          <a:prstGeom prst="rect">
            <a:avLst/>
          </a:prstGeom>
          <a:noFill/>
          <a:ln w="9525">
            <a:noFill/>
            <a:miter lim="800000"/>
            <a:headEnd/>
            <a:tailEnd/>
          </a:ln>
        </p:spPr>
        <p:txBody>
          <a:bodyPr>
            <a:spAutoFit/>
          </a:bodyPr>
          <a:lstStyle/>
          <a:p>
            <a:r>
              <a:rPr lang="en-AU" sz="2800" b="1">
                <a:solidFill>
                  <a:srgbClr val="FFFF00"/>
                </a:solidFill>
                <a:latin typeface="Arial" pitchFamily="34" charset="0"/>
              </a:rPr>
              <a:t>Climate Change and Malaria</a:t>
            </a:r>
            <a:r>
              <a:rPr lang="en-AU" sz="2300" b="1">
                <a:solidFill>
                  <a:srgbClr val="FFFF00"/>
                </a:solidFill>
                <a:latin typeface="Arial" pitchFamily="34" charset="0"/>
              </a:rPr>
              <a:t> </a:t>
            </a:r>
          </a:p>
          <a:p>
            <a:r>
              <a:rPr lang="en-AU" sz="2300" b="1">
                <a:solidFill>
                  <a:srgbClr val="FFFF00"/>
                </a:solidFill>
                <a:latin typeface="Arial" pitchFamily="34" charset="0"/>
              </a:rPr>
              <a:t>Potential transmission in Zimbabwe              </a:t>
            </a:r>
            <a:endParaRPr lang="en-US" sz="2300" b="1">
              <a:solidFill>
                <a:srgbClr val="FFFF00"/>
              </a:solidFill>
              <a:latin typeface="Arial" pitchFamily="34" charset="0"/>
            </a:endParaRPr>
          </a:p>
        </p:txBody>
      </p:sp>
      <p:sp>
        <p:nvSpPr>
          <p:cNvPr id="31753" name="Line 9"/>
          <p:cNvSpPr>
            <a:spLocks noChangeShapeType="1"/>
          </p:cNvSpPr>
          <p:nvPr/>
        </p:nvSpPr>
        <p:spPr bwMode="auto">
          <a:xfrm flipH="1">
            <a:off x="6372225" y="1484313"/>
            <a:ext cx="144463" cy="1152525"/>
          </a:xfrm>
          <a:prstGeom prst="line">
            <a:avLst/>
          </a:prstGeom>
          <a:noFill/>
          <a:ln w="28575">
            <a:solidFill>
              <a:schemeClr val="tx1"/>
            </a:solidFill>
            <a:round/>
            <a:headEnd/>
            <a:tailEnd type="triangle" w="med" len="med"/>
          </a:ln>
        </p:spPr>
        <p:txBody>
          <a:bodyPr/>
          <a:lstStyle/>
          <a:p>
            <a:endParaRPr lang="en-GB"/>
          </a:p>
        </p:txBody>
      </p:sp>
      <p:sp>
        <p:nvSpPr>
          <p:cNvPr id="31754" name="Text Box 10"/>
          <p:cNvSpPr txBox="1">
            <a:spLocks noChangeArrowheads="1"/>
          </p:cNvSpPr>
          <p:nvPr/>
        </p:nvSpPr>
        <p:spPr bwMode="auto">
          <a:xfrm>
            <a:off x="2484438" y="4724400"/>
            <a:ext cx="1250950" cy="366713"/>
          </a:xfrm>
          <a:prstGeom prst="rect">
            <a:avLst/>
          </a:prstGeom>
          <a:solidFill>
            <a:schemeClr val="bg1"/>
          </a:solidFill>
          <a:ln w="9525">
            <a:noFill/>
            <a:miter lim="800000"/>
            <a:headEnd/>
            <a:tailEnd/>
          </a:ln>
        </p:spPr>
        <p:txBody>
          <a:bodyPr wrap="none">
            <a:spAutoFit/>
          </a:bodyPr>
          <a:lstStyle/>
          <a:p>
            <a:r>
              <a:rPr lang="en-AU" b="1">
                <a:latin typeface="Arial" pitchFamily="34" charset="0"/>
              </a:rPr>
              <a:t>Bulawayo</a:t>
            </a:r>
            <a:endParaRPr lang="en-US" b="1">
              <a:latin typeface="Arial" pitchFamily="34" charset="0"/>
            </a:endParaRPr>
          </a:p>
        </p:txBody>
      </p:sp>
      <p:sp>
        <p:nvSpPr>
          <p:cNvPr id="31755" name="Line 11"/>
          <p:cNvSpPr>
            <a:spLocks noChangeShapeType="1"/>
          </p:cNvSpPr>
          <p:nvPr/>
        </p:nvSpPr>
        <p:spPr bwMode="auto">
          <a:xfrm flipV="1">
            <a:off x="3779838" y="4510088"/>
            <a:ext cx="720725" cy="358775"/>
          </a:xfrm>
          <a:prstGeom prst="line">
            <a:avLst/>
          </a:prstGeom>
          <a:noFill/>
          <a:ln w="28575">
            <a:solidFill>
              <a:schemeClr val="tx1"/>
            </a:solidFill>
            <a:round/>
            <a:headEnd/>
            <a:tailEnd type="triangle" w="med" len="med"/>
          </a:ln>
        </p:spPr>
        <p:txBody>
          <a:bodyPr/>
          <a:lstStyle/>
          <a:p>
            <a:endParaRPr lang="en-GB"/>
          </a:p>
        </p:txBody>
      </p:sp>
      <p:sp>
        <p:nvSpPr>
          <p:cNvPr id="247820" name="Oval 12"/>
          <p:cNvSpPr>
            <a:spLocks noChangeArrowheads="1"/>
          </p:cNvSpPr>
          <p:nvPr/>
        </p:nvSpPr>
        <p:spPr bwMode="auto">
          <a:xfrm rot="-1745863">
            <a:off x="6067425" y="2032000"/>
            <a:ext cx="1096963" cy="1757363"/>
          </a:xfrm>
          <a:prstGeom prst="ellipse">
            <a:avLst/>
          </a:prstGeom>
          <a:solidFill>
            <a:srgbClr val="00FFFF">
              <a:alpha val="21960"/>
            </a:srgbClr>
          </a:solidFill>
          <a:ln w="38100">
            <a:solidFill>
              <a:srgbClr val="00FFFF"/>
            </a:solidFill>
            <a:round/>
            <a:headEnd/>
            <a:tailEnd/>
          </a:ln>
        </p:spPr>
        <p:txBody>
          <a:bodyPr wrap="none" anchor="ctr"/>
          <a:lstStyle/>
          <a:p>
            <a:endParaRPr lang="en-GB"/>
          </a:p>
        </p:txBody>
      </p:sp>
      <p:sp>
        <p:nvSpPr>
          <p:cNvPr id="31757" name="Rectangle 13"/>
          <p:cNvSpPr>
            <a:spLocks noChangeArrowheads="1"/>
          </p:cNvSpPr>
          <p:nvPr/>
        </p:nvSpPr>
        <p:spPr bwMode="auto">
          <a:xfrm>
            <a:off x="827088" y="1412875"/>
            <a:ext cx="865187" cy="144463"/>
          </a:xfrm>
          <a:prstGeom prst="rect">
            <a:avLst/>
          </a:prstGeom>
          <a:solidFill>
            <a:schemeClr val="bg1"/>
          </a:solidFill>
          <a:ln w="9525">
            <a:noFill/>
            <a:miter lim="800000"/>
            <a:headEnd/>
            <a:tailEnd/>
          </a:ln>
        </p:spPr>
        <p:txBody>
          <a:bodyPr wrap="none" anchor="ctr"/>
          <a:lstStyle/>
          <a:p>
            <a:endParaRPr lang="en-GB"/>
          </a:p>
        </p:txBody>
      </p:sp>
      <p:sp>
        <p:nvSpPr>
          <p:cNvPr id="31758" name="Text Box 14"/>
          <p:cNvSpPr txBox="1">
            <a:spLocks noChangeArrowheads="1"/>
          </p:cNvSpPr>
          <p:nvPr/>
        </p:nvSpPr>
        <p:spPr bwMode="auto">
          <a:xfrm>
            <a:off x="663575" y="1341438"/>
            <a:ext cx="2900363" cy="508000"/>
          </a:xfrm>
          <a:prstGeom prst="rect">
            <a:avLst/>
          </a:prstGeom>
          <a:solidFill>
            <a:schemeClr val="bg1"/>
          </a:solidFill>
          <a:ln w="9525">
            <a:noFill/>
            <a:miter lim="800000"/>
            <a:headEnd/>
            <a:tailEnd/>
          </a:ln>
        </p:spPr>
        <p:txBody>
          <a:bodyPr>
            <a:spAutoFit/>
          </a:bodyPr>
          <a:lstStyle/>
          <a:p>
            <a:pPr>
              <a:lnSpc>
                <a:spcPct val="85000"/>
              </a:lnSpc>
            </a:pPr>
            <a:r>
              <a:rPr lang="en-US" sz="1600" b="1">
                <a:latin typeface="Arial" pitchFamily="34" charset="0"/>
              </a:rPr>
              <a:t>Climate suitability: </a:t>
            </a:r>
          </a:p>
          <a:p>
            <a:pPr>
              <a:lnSpc>
                <a:spcPct val="85000"/>
              </a:lnSpc>
            </a:pPr>
            <a:r>
              <a:rPr lang="en-US" sz="1600">
                <a:latin typeface="Arial" pitchFamily="34" charset="0"/>
              </a:rPr>
              <a:t>red = high;  blue/green = low</a:t>
            </a:r>
          </a:p>
        </p:txBody>
      </p:sp>
      <p:sp>
        <p:nvSpPr>
          <p:cNvPr id="31759" name="AutoShape 15"/>
          <p:cNvSpPr>
            <a:spLocks noChangeArrowheads="1"/>
          </p:cNvSpPr>
          <p:nvPr/>
        </p:nvSpPr>
        <p:spPr bwMode="auto">
          <a:xfrm>
            <a:off x="6300788" y="333375"/>
            <a:ext cx="287337" cy="503238"/>
          </a:xfrm>
          <a:prstGeom prst="downArrow">
            <a:avLst>
              <a:gd name="adj1" fmla="val 50000"/>
              <a:gd name="adj2" fmla="val 43785"/>
            </a:avLst>
          </a:prstGeom>
          <a:solidFill>
            <a:srgbClr val="66FFFF"/>
          </a:solidFill>
          <a:ln w="9525">
            <a:solidFill>
              <a:schemeClr val="tx1"/>
            </a:solidFill>
            <a:miter lim="800000"/>
            <a:headEnd/>
            <a:tailEnd/>
          </a:ln>
        </p:spPr>
        <p:txBody>
          <a:bodyPr wrap="none" anchor="ctr"/>
          <a:lstStyle/>
          <a:p>
            <a:endParaRPr lang="en-GB"/>
          </a:p>
        </p:txBody>
      </p:sp>
      <p:sp>
        <p:nvSpPr>
          <p:cNvPr id="31760" name="Text Box 16"/>
          <p:cNvSpPr txBox="1">
            <a:spLocks noChangeArrowheads="1"/>
          </p:cNvSpPr>
          <p:nvPr/>
        </p:nvSpPr>
        <p:spPr bwMode="auto">
          <a:xfrm>
            <a:off x="323850" y="4430713"/>
            <a:ext cx="1531938" cy="304800"/>
          </a:xfrm>
          <a:prstGeom prst="rect">
            <a:avLst/>
          </a:prstGeom>
          <a:solidFill>
            <a:schemeClr val="bg1"/>
          </a:solidFill>
          <a:ln w="9525">
            <a:noFill/>
            <a:miter lim="800000"/>
            <a:headEnd/>
            <a:tailEnd/>
          </a:ln>
        </p:spPr>
        <p:txBody>
          <a:bodyPr wrap="none">
            <a:spAutoFit/>
          </a:bodyPr>
          <a:lstStyle/>
          <a:p>
            <a:r>
              <a:rPr lang="en-US" sz="1400" b="1">
                <a:latin typeface="Arial" pitchFamily="34" charset="0"/>
              </a:rPr>
              <a:t>High probability</a:t>
            </a:r>
          </a:p>
        </p:txBody>
      </p:sp>
      <p:sp>
        <p:nvSpPr>
          <p:cNvPr id="31761" name="Text Box 17"/>
          <p:cNvSpPr txBox="1">
            <a:spLocks noChangeArrowheads="1"/>
          </p:cNvSpPr>
          <p:nvPr/>
        </p:nvSpPr>
        <p:spPr bwMode="auto">
          <a:xfrm>
            <a:off x="323850" y="3170238"/>
            <a:ext cx="1808163" cy="304800"/>
          </a:xfrm>
          <a:prstGeom prst="rect">
            <a:avLst/>
          </a:prstGeom>
          <a:solidFill>
            <a:schemeClr val="bg1"/>
          </a:solidFill>
          <a:ln w="9525">
            <a:noFill/>
            <a:miter lim="800000"/>
            <a:headEnd/>
            <a:tailEnd/>
          </a:ln>
        </p:spPr>
        <p:txBody>
          <a:bodyPr wrap="none">
            <a:spAutoFit/>
          </a:bodyPr>
          <a:lstStyle/>
          <a:p>
            <a:r>
              <a:rPr lang="en-US" sz="1400" b="1">
                <a:latin typeface="Arial" pitchFamily="34" charset="0"/>
              </a:rPr>
              <a:t>Medium probability</a:t>
            </a:r>
          </a:p>
        </p:txBody>
      </p:sp>
      <p:sp>
        <p:nvSpPr>
          <p:cNvPr id="31762" name="Text Box 18"/>
          <p:cNvSpPr txBox="1">
            <a:spLocks noChangeArrowheads="1"/>
          </p:cNvSpPr>
          <p:nvPr/>
        </p:nvSpPr>
        <p:spPr bwMode="auto">
          <a:xfrm>
            <a:off x="323850" y="2125663"/>
            <a:ext cx="1492250" cy="304800"/>
          </a:xfrm>
          <a:prstGeom prst="rect">
            <a:avLst/>
          </a:prstGeom>
          <a:solidFill>
            <a:schemeClr val="bg1"/>
          </a:solidFill>
          <a:ln w="9525">
            <a:noFill/>
            <a:miter lim="800000"/>
            <a:headEnd/>
            <a:tailEnd/>
          </a:ln>
        </p:spPr>
        <p:txBody>
          <a:bodyPr wrap="none">
            <a:spAutoFit/>
          </a:bodyPr>
          <a:lstStyle/>
          <a:p>
            <a:r>
              <a:rPr lang="en-US" sz="1400" b="1">
                <a:latin typeface="Arial" pitchFamily="34" charset="0"/>
              </a:rPr>
              <a:t>Low probability</a:t>
            </a:r>
          </a:p>
        </p:txBody>
      </p:sp>
      <p:sp>
        <p:nvSpPr>
          <p:cNvPr id="31763" name="Text Box 19"/>
          <p:cNvSpPr txBox="1">
            <a:spLocks noChangeArrowheads="1"/>
          </p:cNvSpPr>
          <p:nvPr/>
        </p:nvSpPr>
        <p:spPr bwMode="auto">
          <a:xfrm>
            <a:off x="6272213" y="1333500"/>
            <a:ext cx="908050" cy="366713"/>
          </a:xfrm>
          <a:prstGeom prst="rect">
            <a:avLst/>
          </a:prstGeom>
          <a:solidFill>
            <a:schemeClr val="bg1"/>
          </a:solidFill>
          <a:ln w="9525">
            <a:noFill/>
            <a:miter lim="800000"/>
            <a:headEnd/>
            <a:tailEnd/>
          </a:ln>
        </p:spPr>
        <p:txBody>
          <a:bodyPr wrap="none">
            <a:spAutoFit/>
          </a:bodyPr>
          <a:lstStyle/>
          <a:p>
            <a:r>
              <a:rPr lang="en-AU" b="1">
                <a:latin typeface="Arial" pitchFamily="34" charset="0"/>
              </a:rPr>
              <a:t>Harare</a:t>
            </a:r>
            <a:endParaRPr lang="en-US" b="1">
              <a:latin typeface="Arial" pitchFamily="34" charset="0"/>
            </a:endParaRPr>
          </a:p>
        </p:txBody>
      </p:sp>
      <p:sp>
        <p:nvSpPr>
          <p:cNvPr id="247828" name="Text Box 20"/>
          <p:cNvSpPr txBox="1">
            <a:spLocks noChangeArrowheads="1"/>
          </p:cNvSpPr>
          <p:nvPr/>
        </p:nvSpPr>
        <p:spPr bwMode="auto">
          <a:xfrm>
            <a:off x="5724525" y="3141663"/>
            <a:ext cx="1039813" cy="304800"/>
          </a:xfrm>
          <a:prstGeom prst="rect">
            <a:avLst/>
          </a:prstGeom>
          <a:solidFill>
            <a:schemeClr val="bg1"/>
          </a:solidFill>
          <a:ln w="9525">
            <a:noFill/>
            <a:miter lim="800000"/>
            <a:headEnd/>
            <a:tailEnd/>
          </a:ln>
        </p:spPr>
        <p:txBody>
          <a:bodyPr>
            <a:spAutoFit/>
          </a:bodyPr>
          <a:lstStyle/>
          <a:p>
            <a:r>
              <a:rPr lang="en-US" sz="1400" b="1">
                <a:latin typeface="Arial" pitchFamily="34" charset="0"/>
              </a:rPr>
              <a:t>Highlands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7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7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20" grpId="0" animBg="1"/>
      <p:bldP spid="2478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gradFill rotWithShape="1">
            <a:gsLst>
              <a:gs pos="0">
                <a:srgbClr val="111133"/>
              </a:gs>
              <a:gs pos="100000">
                <a:srgbClr val="24246E"/>
              </a:gs>
            </a:gsLst>
            <a:lin ang="5400000" scaled="1"/>
          </a:gradFill>
          <a:ln w="9525">
            <a:solidFill>
              <a:schemeClr val="tx1"/>
            </a:solidFill>
            <a:miter lim="800000"/>
            <a:headEnd/>
            <a:tailEnd/>
          </a:ln>
        </p:spPr>
        <p:txBody>
          <a:bodyPr wrap="none" anchor="ctr"/>
          <a:lstStyle/>
          <a:p>
            <a:pPr algn="ctr"/>
            <a:endParaRPr lang="en-AU" sz="2000" b="1">
              <a:latin typeface="Arial" pitchFamily="34" charset="0"/>
            </a:endParaRPr>
          </a:p>
        </p:txBody>
      </p:sp>
      <p:sp>
        <p:nvSpPr>
          <p:cNvPr id="32771" name="Text Box 3"/>
          <p:cNvSpPr txBox="1">
            <a:spLocks noChangeArrowheads="1"/>
          </p:cNvSpPr>
          <p:nvPr/>
        </p:nvSpPr>
        <p:spPr bwMode="auto">
          <a:xfrm>
            <a:off x="6400800" y="6461125"/>
            <a:ext cx="2743200" cy="396875"/>
          </a:xfrm>
          <a:prstGeom prst="rect">
            <a:avLst/>
          </a:prstGeom>
          <a:noFill/>
          <a:ln w="9525">
            <a:noFill/>
            <a:miter lim="800000"/>
            <a:headEnd/>
            <a:tailEnd/>
          </a:ln>
        </p:spPr>
        <p:txBody>
          <a:bodyPr>
            <a:spAutoFit/>
          </a:bodyPr>
          <a:lstStyle/>
          <a:p>
            <a:pPr>
              <a:spcBef>
                <a:spcPct val="50000"/>
              </a:spcBef>
            </a:pPr>
            <a:r>
              <a:rPr lang="en-US" sz="2000" b="1">
                <a:latin typeface="Arial" pitchFamily="34" charset="0"/>
              </a:rPr>
              <a:t>Ebi et al., 2005</a:t>
            </a:r>
          </a:p>
        </p:txBody>
      </p:sp>
      <p:grpSp>
        <p:nvGrpSpPr>
          <p:cNvPr id="2" name="Group 4"/>
          <p:cNvGrpSpPr>
            <a:grpSpLocks/>
          </p:cNvGrpSpPr>
          <p:nvPr/>
        </p:nvGrpSpPr>
        <p:grpSpPr bwMode="auto">
          <a:xfrm>
            <a:off x="609600" y="1268413"/>
            <a:ext cx="7316788" cy="5267325"/>
            <a:chOff x="384" y="709"/>
            <a:chExt cx="4609" cy="3408"/>
          </a:xfrm>
        </p:grpSpPr>
        <p:pic>
          <p:nvPicPr>
            <p:cNvPr id="32779" name="Picture 5" descr="2025"/>
            <p:cNvPicPr>
              <a:picLocks noChangeAspect="1" noChangeArrowheads="1"/>
            </p:cNvPicPr>
            <p:nvPr/>
          </p:nvPicPr>
          <p:blipFill>
            <a:blip r:embed="rId3" cstate="print"/>
            <a:srcRect/>
            <a:stretch>
              <a:fillRect/>
            </a:stretch>
          </p:blipFill>
          <p:spPr bwMode="auto">
            <a:xfrm>
              <a:off x="384" y="709"/>
              <a:ext cx="4609" cy="3408"/>
            </a:xfrm>
            <a:prstGeom prst="rect">
              <a:avLst/>
            </a:prstGeom>
            <a:noFill/>
            <a:ln w="9525">
              <a:noFill/>
              <a:miter lim="800000"/>
              <a:headEnd/>
              <a:tailEnd/>
            </a:ln>
          </p:spPr>
        </p:pic>
        <p:sp>
          <p:nvSpPr>
            <p:cNvPr id="32780" name="Text Box 6"/>
            <p:cNvSpPr txBox="1">
              <a:spLocks noChangeArrowheads="1"/>
            </p:cNvSpPr>
            <p:nvPr/>
          </p:nvSpPr>
          <p:spPr bwMode="auto">
            <a:xfrm>
              <a:off x="1565" y="2976"/>
              <a:ext cx="788" cy="237"/>
            </a:xfrm>
            <a:prstGeom prst="rect">
              <a:avLst/>
            </a:prstGeom>
            <a:solidFill>
              <a:schemeClr val="bg1"/>
            </a:solidFill>
            <a:ln w="9525">
              <a:noFill/>
              <a:miter lim="800000"/>
              <a:headEnd/>
              <a:tailEnd/>
            </a:ln>
          </p:spPr>
          <p:txBody>
            <a:bodyPr wrap="none">
              <a:spAutoFit/>
            </a:bodyPr>
            <a:lstStyle/>
            <a:p>
              <a:r>
                <a:rPr lang="en-AU" b="1">
                  <a:latin typeface="Arial" pitchFamily="34" charset="0"/>
                </a:rPr>
                <a:t>Bulawayo</a:t>
              </a:r>
              <a:endParaRPr lang="en-US" b="1">
                <a:latin typeface="Arial" pitchFamily="34" charset="0"/>
              </a:endParaRPr>
            </a:p>
          </p:txBody>
        </p:sp>
        <p:sp>
          <p:nvSpPr>
            <p:cNvPr id="32781" name="Line 7"/>
            <p:cNvSpPr>
              <a:spLocks noChangeShapeType="1"/>
            </p:cNvSpPr>
            <p:nvPr/>
          </p:nvSpPr>
          <p:spPr bwMode="auto">
            <a:xfrm flipV="1">
              <a:off x="2336" y="2795"/>
              <a:ext cx="499" cy="272"/>
            </a:xfrm>
            <a:prstGeom prst="line">
              <a:avLst/>
            </a:prstGeom>
            <a:noFill/>
            <a:ln w="28575">
              <a:solidFill>
                <a:schemeClr val="tx1"/>
              </a:solidFill>
              <a:round/>
              <a:headEnd/>
              <a:tailEnd type="triangle" w="med" len="med"/>
            </a:ln>
          </p:spPr>
          <p:txBody>
            <a:bodyPr/>
            <a:lstStyle/>
            <a:p>
              <a:endParaRPr lang="en-GB"/>
            </a:p>
          </p:txBody>
        </p:sp>
        <p:sp>
          <p:nvSpPr>
            <p:cNvPr id="32782" name="Text Box 8"/>
            <p:cNvSpPr txBox="1">
              <a:spLocks noChangeArrowheads="1"/>
            </p:cNvSpPr>
            <p:nvPr/>
          </p:nvSpPr>
          <p:spPr bwMode="auto">
            <a:xfrm>
              <a:off x="3951" y="721"/>
              <a:ext cx="572" cy="238"/>
            </a:xfrm>
            <a:prstGeom prst="rect">
              <a:avLst/>
            </a:prstGeom>
            <a:solidFill>
              <a:schemeClr val="bg1"/>
            </a:solidFill>
            <a:ln w="9525">
              <a:noFill/>
              <a:miter lim="800000"/>
              <a:headEnd/>
              <a:tailEnd/>
            </a:ln>
          </p:spPr>
          <p:txBody>
            <a:bodyPr wrap="none">
              <a:spAutoFit/>
            </a:bodyPr>
            <a:lstStyle/>
            <a:p>
              <a:r>
                <a:rPr lang="en-AU" b="1">
                  <a:latin typeface="Arial" pitchFamily="34" charset="0"/>
                </a:rPr>
                <a:t>Harare</a:t>
              </a:r>
              <a:endParaRPr lang="en-US" b="1">
                <a:latin typeface="Arial" pitchFamily="34" charset="0"/>
              </a:endParaRPr>
            </a:p>
          </p:txBody>
        </p:sp>
        <p:sp>
          <p:nvSpPr>
            <p:cNvPr id="32783" name="Line 9"/>
            <p:cNvSpPr>
              <a:spLocks noChangeShapeType="1"/>
            </p:cNvSpPr>
            <p:nvPr/>
          </p:nvSpPr>
          <p:spPr bwMode="auto">
            <a:xfrm flipH="1">
              <a:off x="4014" y="935"/>
              <a:ext cx="91" cy="726"/>
            </a:xfrm>
            <a:prstGeom prst="line">
              <a:avLst/>
            </a:prstGeom>
            <a:noFill/>
            <a:ln w="28575">
              <a:solidFill>
                <a:schemeClr val="tx1"/>
              </a:solidFill>
              <a:round/>
              <a:headEnd/>
              <a:tailEnd type="triangle" w="med" len="med"/>
            </a:ln>
          </p:spPr>
          <p:txBody>
            <a:bodyPr/>
            <a:lstStyle/>
            <a:p>
              <a:endParaRPr lang="en-GB"/>
            </a:p>
          </p:txBody>
        </p:sp>
      </p:grpSp>
      <p:sp>
        <p:nvSpPr>
          <p:cNvPr id="54277" name="Rectangle 10"/>
          <p:cNvSpPr>
            <a:spLocks noGrp="1" noChangeArrowheads="1"/>
          </p:cNvSpPr>
          <p:nvPr>
            <p:ph type="title"/>
          </p:nvPr>
        </p:nvSpPr>
        <p:spPr>
          <a:xfrm>
            <a:off x="2114550" y="654050"/>
            <a:ext cx="5913438" cy="687388"/>
          </a:xfrm>
        </p:spPr>
        <p:txBody>
          <a:bodyPr/>
          <a:lstStyle/>
          <a:p>
            <a:pPr algn="r" eaLnBrk="1" hangingPunct="1">
              <a:defRPr/>
            </a:pPr>
            <a:r>
              <a:rPr lang="en-US" sz="2000" dirty="0" smtClean="0">
                <a:latin typeface="Gill Sans" charset="0"/>
              </a:rPr>
              <a:t>    </a:t>
            </a:r>
            <a:r>
              <a:rPr lang="en-US" sz="2000" dirty="0" smtClean="0">
                <a:solidFill>
                  <a:srgbClr val="00FFFF"/>
                </a:solidFill>
                <a:latin typeface="Gill Sans" charset="0"/>
              </a:rPr>
              <a:t>Baseline </a:t>
            </a:r>
            <a:r>
              <a:rPr lang="en-US" sz="2000" i="1" dirty="0" smtClean="0">
                <a:solidFill>
                  <a:srgbClr val="00FFFF"/>
                </a:solidFill>
                <a:latin typeface="Gill Sans" charset="0"/>
              </a:rPr>
              <a:t>2000</a:t>
            </a:r>
            <a:r>
              <a:rPr lang="en-US" sz="2000" dirty="0" smtClean="0">
                <a:latin typeface="Gill Sans" charset="0"/>
              </a:rPr>
              <a:t> </a:t>
            </a:r>
            <a:r>
              <a:rPr lang="en-US" sz="2000" i="1" dirty="0" smtClean="0">
                <a:solidFill>
                  <a:srgbClr val="66FFFF"/>
                </a:solidFill>
                <a:latin typeface="Gill Sans" charset="0"/>
              </a:rPr>
              <a:t>2025</a:t>
            </a:r>
            <a:r>
              <a:rPr lang="en-US" sz="2000" b="0" dirty="0" smtClean="0">
                <a:solidFill>
                  <a:srgbClr val="D7FF65"/>
                </a:solidFill>
                <a:latin typeface="Gill Sans" charset="0"/>
              </a:rPr>
              <a:t> 2050</a:t>
            </a:r>
          </a:p>
        </p:txBody>
      </p:sp>
      <p:sp>
        <p:nvSpPr>
          <p:cNvPr id="32774" name="Text Box 11"/>
          <p:cNvSpPr txBox="1">
            <a:spLocks noChangeArrowheads="1"/>
          </p:cNvSpPr>
          <p:nvPr/>
        </p:nvSpPr>
        <p:spPr bwMode="auto">
          <a:xfrm>
            <a:off x="539750" y="42863"/>
            <a:ext cx="7632700" cy="869950"/>
          </a:xfrm>
          <a:prstGeom prst="rect">
            <a:avLst/>
          </a:prstGeom>
          <a:noFill/>
          <a:ln w="9525">
            <a:noFill/>
            <a:miter lim="800000"/>
            <a:headEnd/>
            <a:tailEnd/>
          </a:ln>
        </p:spPr>
        <p:txBody>
          <a:bodyPr>
            <a:spAutoFit/>
          </a:bodyPr>
          <a:lstStyle/>
          <a:p>
            <a:r>
              <a:rPr lang="en-AU" sz="2800" b="1">
                <a:solidFill>
                  <a:srgbClr val="FFFF00"/>
                </a:solidFill>
                <a:latin typeface="Arial" pitchFamily="34" charset="0"/>
              </a:rPr>
              <a:t>Climate Change and Malaria</a:t>
            </a:r>
            <a:r>
              <a:rPr lang="en-AU" sz="2300" b="1">
                <a:solidFill>
                  <a:srgbClr val="FFFF00"/>
                </a:solidFill>
                <a:latin typeface="Arial" pitchFamily="34" charset="0"/>
              </a:rPr>
              <a:t> </a:t>
            </a:r>
          </a:p>
          <a:p>
            <a:r>
              <a:rPr lang="en-AU" sz="2300" b="1">
                <a:solidFill>
                  <a:srgbClr val="FFFF00"/>
                </a:solidFill>
                <a:latin typeface="Arial" pitchFamily="34" charset="0"/>
              </a:rPr>
              <a:t>Potential transmission in Zimbabwe              </a:t>
            </a:r>
            <a:endParaRPr lang="en-US" sz="2300" b="1">
              <a:solidFill>
                <a:srgbClr val="FFFF00"/>
              </a:solidFill>
              <a:latin typeface="Arial" pitchFamily="34" charset="0"/>
            </a:endParaRPr>
          </a:p>
        </p:txBody>
      </p:sp>
      <p:sp>
        <p:nvSpPr>
          <p:cNvPr id="32775" name="Rectangle 12"/>
          <p:cNvSpPr>
            <a:spLocks noChangeArrowheads="1"/>
          </p:cNvSpPr>
          <p:nvPr/>
        </p:nvSpPr>
        <p:spPr bwMode="auto">
          <a:xfrm>
            <a:off x="827088" y="1412875"/>
            <a:ext cx="865187" cy="144463"/>
          </a:xfrm>
          <a:prstGeom prst="rect">
            <a:avLst/>
          </a:prstGeom>
          <a:solidFill>
            <a:schemeClr val="bg1"/>
          </a:solidFill>
          <a:ln w="9525">
            <a:noFill/>
            <a:miter lim="800000"/>
            <a:headEnd/>
            <a:tailEnd/>
          </a:ln>
        </p:spPr>
        <p:txBody>
          <a:bodyPr wrap="none" anchor="ctr"/>
          <a:lstStyle/>
          <a:p>
            <a:endParaRPr lang="en-GB"/>
          </a:p>
        </p:txBody>
      </p:sp>
      <p:sp>
        <p:nvSpPr>
          <p:cNvPr id="32776" name="Rectangle 13"/>
          <p:cNvSpPr>
            <a:spLocks noChangeArrowheads="1"/>
          </p:cNvSpPr>
          <p:nvPr/>
        </p:nvSpPr>
        <p:spPr bwMode="auto">
          <a:xfrm>
            <a:off x="827088" y="1412875"/>
            <a:ext cx="865187" cy="144463"/>
          </a:xfrm>
          <a:prstGeom prst="rect">
            <a:avLst/>
          </a:prstGeom>
          <a:solidFill>
            <a:schemeClr val="bg1"/>
          </a:solidFill>
          <a:ln w="9525">
            <a:noFill/>
            <a:miter lim="800000"/>
            <a:headEnd/>
            <a:tailEnd/>
          </a:ln>
        </p:spPr>
        <p:txBody>
          <a:bodyPr wrap="none" anchor="ctr"/>
          <a:lstStyle/>
          <a:p>
            <a:endParaRPr lang="en-GB"/>
          </a:p>
        </p:txBody>
      </p:sp>
      <p:sp>
        <p:nvSpPr>
          <p:cNvPr id="32777" name="Text Box 14"/>
          <p:cNvSpPr txBox="1">
            <a:spLocks noChangeArrowheads="1"/>
          </p:cNvSpPr>
          <p:nvPr/>
        </p:nvSpPr>
        <p:spPr bwMode="auto">
          <a:xfrm>
            <a:off x="663575" y="1341438"/>
            <a:ext cx="2900363" cy="508000"/>
          </a:xfrm>
          <a:prstGeom prst="rect">
            <a:avLst/>
          </a:prstGeom>
          <a:solidFill>
            <a:schemeClr val="bg1"/>
          </a:solidFill>
          <a:ln w="9525">
            <a:noFill/>
            <a:miter lim="800000"/>
            <a:headEnd/>
            <a:tailEnd/>
          </a:ln>
        </p:spPr>
        <p:txBody>
          <a:bodyPr>
            <a:spAutoFit/>
          </a:bodyPr>
          <a:lstStyle/>
          <a:p>
            <a:pPr>
              <a:lnSpc>
                <a:spcPct val="85000"/>
              </a:lnSpc>
            </a:pPr>
            <a:r>
              <a:rPr lang="en-US" sz="1600" b="1">
                <a:latin typeface="Arial" pitchFamily="34" charset="0"/>
              </a:rPr>
              <a:t>Climate suitability: </a:t>
            </a:r>
          </a:p>
          <a:p>
            <a:pPr>
              <a:lnSpc>
                <a:spcPct val="85000"/>
              </a:lnSpc>
            </a:pPr>
            <a:r>
              <a:rPr lang="en-US" sz="1600">
                <a:latin typeface="Arial" pitchFamily="34" charset="0"/>
              </a:rPr>
              <a:t>red = high;  blue/green = low</a:t>
            </a:r>
          </a:p>
        </p:txBody>
      </p:sp>
      <p:sp>
        <p:nvSpPr>
          <p:cNvPr id="32778" name="AutoShape 15"/>
          <p:cNvSpPr>
            <a:spLocks noChangeArrowheads="1"/>
          </p:cNvSpPr>
          <p:nvPr/>
        </p:nvSpPr>
        <p:spPr bwMode="auto">
          <a:xfrm>
            <a:off x="6877050" y="333375"/>
            <a:ext cx="287338" cy="503238"/>
          </a:xfrm>
          <a:prstGeom prst="downArrow">
            <a:avLst>
              <a:gd name="adj1" fmla="val 50000"/>
              <a:gd name="adj2" fmla="val 43784"/>
            </a:avLst>
          </a:prstGeom>
          <a:solidFill>
            <a:srgbClr val="66FFFF"/>
          </a:solidFill>
          <a:ln w="9525">
            <a:solidFill>
              <a:schemeClr val="tx1"/>
            </a:solidFill>
            <a:miter lim="800000"/>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idx="4294967295"/>
          </p:nvPr>
        </p:nvSpPr>
        <p:spPr>
          <a:xfrm>
            <a:off x="0" y="357188"/>
            <a:ext cx="8715375" cy="868362"/>
          </a:xfrm>
          <a:noFill/>
        </p:spPr>
        <p:txBody>
          <a:bodyPr/>
          <a:lstStyle/>
          <a:p>
            <a:r>
              <a:rPr lang="en-GB" sz="3200" b="1" dirty="0" err="1" smtClean="0">
                <a:solidFill>
                  <a:schemeClr val="bg2">
                    <a:lumMod val="10000"/>
                  </a:schemeClr>
                </a:solidFill>
                <a:effectLst/>
                <a:cs typeface="Arial" pitchFamily="34" charset="0"/>
              </a:rPr>
              <a:t>Schistosomiasis</a:t>
            </a:r>
            <a:r>
              <a:rPr lang="en-GB" sz="3200" b="1" dirty="0" smtClean="0">
                <a:solidFill>
                  <a:schemeClr val="bg2">
                    <a:lumMod val="10000"/>
                  </a:schemeClr>
                </a:solidFill>
                <a:effectLst/>
                <a:cs typeface="Arial" pitchFamily="34" charset="0"/>
              </a:rPr>
              <a:t> transmission, China</a:t>
            </a:r>
          </a:p>
        </p:txBody>
      </p:sp>
      <p:pic>
        <p:nvPicPr>
          <p:cNvPr id="33795" name="Picture 2"/>
          <p:cNvPicPr>
            <a:picLocks noGrp="1" noChangeAspect="1" noChangeArrowheads="1"/>
          </p:cNvPicPr>
          <p:nvPr>
            <p:ph idx="4294967295"/>
          </p:nvPr>
        </p:nvPicPr>
        <p:blipFill>
          <a:blip r:embed="rId2" cstate="print"/>
          <a:srcRect l="401" t="560" r="401"/>
          <a:stretch>
            <a:fillRect/>
          </a:stretch>
        </p:blipFill>
        <p:spPr>
          <a:xfrm>
            <a:off x="0" y="1412875"/>
            <a:ext cx="4376738" cy="3141663"/>
          </a:xfrm>
          <a:ln w="6350">
            <a:solidFill>
              <a:schemeClr val="tx1"/>
            </a:solidFill>
          </a:ln>
        </p:spPr>
      </p:pic>
      <p:pic>
        <p:nvPicPr>
          <p:cNvPr id="33796" name="Picture 3"/>
          <p:cNvPicPr>
            <a:picLocks noChangeAspect="1" noChangeArrowheads="1"/>
          </p:cNvPicPr>
          <p:nvPr/>
        </p:nvPicPr>
        <p:blipFill>
          <a:blip r:embed="rId3" cstate="print"/>
          <a:srcRect/>
          <a:stretch>
            <a:fillRect/>
          </a:stretch>
        </p:blipFill>
        <p:spPr bwMode="auto">
          <a:xfrm>
            <a:off x="4716463" y="1412875"/>
            <a:ext cx="4427537" cy="3168650"/>
          </a:xfrm>
          <a:prstGeom prst="rect">
            <a:avLst/>
          </a:prstGeom>
          <a:noFill/>
          <a:ln w="9525">
            <a:noFill/>
            <a:miter lim="800000"/>
            <a:headEnd/>
            <a:tailEnd/>
          </a:ln>
        </p:spPr>
      </p:pic>
      <p:sp>
        <p:nvSpPr>
          <p:cNvPr id="33797" name="Rectangle 7"/>
          <p:cNvSpPr>
            <a:spLocks noChangeArrowheads="1"/>
          </p:cNvSpPr>
          <p:nvPr/>
        </p:nvSpPr>
        <p:spPr bwMode="auto">
          <a:xfrm>
            <a:off x="323850" y="4868863"/>
            <a:ext cx="4143375" cy="1077912"/>
          </a:xfrm>
          <a:prstGeom prst="rect">
            <a:avLst/>
          </a:prstGeom>
          <a:noFill/>
          <a:ln w="9525">
            <a:noFill/>
            <a:miter lim="800000"/>
            <a:headEnd/>
            <a:tailEnd/>
          </a:ln>
        </p:spPr>
        <p:txBody>
          <a:bodyPr>
            <a:spAutoFit/>
          </a:bodyPr>
          <a:lstStyle/>
          <a:p>
            <a:r>
              <a:rPr lang="en-GB" sz="1600">
                <a:latin typeface="Arial" pitchFamily="34" charset="0"/>
              </a:rPr>
              <a:t>Risk map of schistosomiasis transmission in China in 2000 (green colour = potential risk areas for schistosomiasis</a:t>
            </a:r>
          </a:p>
          <a:p>
            <a:r>
              <a:rPr lang="en-GB" sz="1600">
                <a:latin typeface="Arial" pitchFamily="34" charset="0"/>
              </a:rPr>
              <a:t>transmission)</a:t>
            </a:r>
          </a:p>
        </p:txBody>
      </p:sp>
      <p:sp>
        <p:nvSpPr>
          <p:cNvPr id="33798" name="Rectangle 8"/>
          <p:cNvSpPr>
            <a:spLocks noChangeArrowheads="1"/>
          </p:cNvSpPr>
          <p:nvPr/>
        </p:nvSpPr>
        <p:spPr bwMode="auto">
          <a:xfrm>
            <a:off x="4714875" y="4941888"/>
            <a:ext cx="4429125" cy="831850"/>
          </a:xfrm>
          <a:prstGeom prst="rect">
            <a:avLst/>
          </a:prstGeom>
          <a:noFill/>
          <a:ln w="9525">
            <a:noFill/>
            <a:miter lim="800000"/>
            <a:headEnd/>
            <a:tailEnd/>
          </a:ln>
        </p:spPr>
        <p:txBody>
          <a:bodyPr>
            <a:spAutoFit/>
          </a:bodyPr>
          <a:lstStyle/>
          <a:p>
            <a:r>
              <a:rPr lang="en-GB" sz="1600">
                <a:latin typeface="Arial" pitchFamily="34" charset="0"/>
              </a:rPr>
              <a:t>Predicted risk map of schistosomiasis transmission in China in 2030 (blue colour = predicted additional risk areas)</a:t>
            </a:r>
          </a:p>
        </p:txBody>
      </p:sp>
      <p:sp>
        <p:nvSpPr>
          <p:cNvPr id="33799" name="TextBox 9"/>
          <p:cNvSpPr txBox="1">
            <a:spLocks noChangeArrowheads="1"/>
          </p:cNvSpPr>
          <p:nvPr/>
        </p:nvSpPr>
        <p:spPr bwMode="auto">
          <a:xfrm>
            <a:off x="0" y="6000750"/>
            <a:ext cx="9144000" cy="517525"/>
          </a:xfrm>
          <a:prstGeom prst="rect">
            <a:avLst/>
          </a:prstGeom>
          <a:noFill/>
          <a:ln w="9525">
            <a:noFill/>
            <a:miter lim="800000"/>
            <a:headEnd/>
            <a:tailEnd/>
          </a:ln>
        </p:spPr>
        <p:txBody>
          <a:bodyPr>
            <a:spAutoFit/>
          </a:bodyPr>
          <a:lstStyle/>
          <a:p>
            <a:r>
              <a:rPr lang="en-GB" sz="1400">
                <a:latin typeface="Arial" pitchFamily="34" charset="0"/>
              </a:rPr>
              <a:t>Xiao-Nong Zhou,Guo-Jing Yang, Kun Yang, Xian-Hong Wang, Qing-Biao Hong, Le-Ping Sun, John B. Malone, </a:t>
            </a:r>
            <a:r>
              <a:rPr lang="de-DE" sz="1400">
                <a:latin typeface="Arial" pitchFamily="34" charset="0"/>
              </a:rPr>
              <a:t>Thomas K. Kristensen, N. Robert Bergquist, and Jürg Utzinger.</a:t>
            </a:r>
            <a:r>
              <a:rPr lang="en-GB" sz="1400">
                <a:latin typeface="Arial" pitchFamily="34" charset="0"/>
              </a:rPr>
              <a:t>  Am. J. Trop. Med. Hyg 2008; 78(2): 188–194.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Rot="1" noChangeArrowheads="1"/>
          </p:cNvSpPr>
          <p:nvPr>
            <p:ph type="ctrTitle"/>
          </p:nvPr>
        </p:nvSpPr>
        <p:spPr>
          <a:xfrm>
            <a:off x="571472" y="142852"/>
            <a:ext cx="8072494" cy="1214446"/>
          </a:xfrm>
          <a:noFill/>
        </p:spPr>
        <p:txBody>
          <a:bodyPr>
            <a:normAutofit/>
          </a:bodyPr>
          <a:lstStyle/>
          <a:p>
            <a:r>
              <a:rPr lang="en-GB" sz="3200" b="1" dirty="0" smtClean="0">
                <a:solidFill>
                  <a:schemeClr val="bg2">
                    <a:lumMod val="10000"/>
                  </a:schemeClr>
                </a:solidFill>
                <a:effectLst/>
              </a:rPr>
              <a:t>Saltwater intrusion in coastal Bangladesh</a:t>
            </a:r>
            <a:r>
              <a:rPr lang="en-GB" sz="3200" dirty="0" smtClean="0">
                <a:solidFill>
                  <a:schemeClr val="bg2">
                    <a:lumMod val="10000"/>
                  </a:schemeClr>
                </a:solidFill>
                <a:effectLst/>
              </a:rPr>
              <a:t>   </a:t>
            </a:r>
            <a:r>
              <a:rPr lang="en-GB" sz="1400" dirty="0" smtClean="0">
                <a:solidFill>
                  <a:schemeClr val="bg2">
                    <a:lumMod val="10000"/>
                  </a:schemeClr>
                </a:solidFill>
                <a:effectLst/>
              </a:rPr>
              <a:t>Khan,  </a:t>
            </a:r>
            <a:r>
              <a:rPr lang="en-GB" sz="1400" dirty="0" err="1" smtClean="0">
                <a:solidFill>
                  <a:schemeClr val="bg2">
                    <a:lumMod val="10000"/>
                  </a:schemeClr>
                </a:solidFill>
                <a:effectLst/>
              </a:rPr>
              <a:t>Ireson</a:t>
            </a:r>
            <a:r>
              <a:rPr lang="en-GB" sz="1400" dirty="0" smtClean="0">
                <a:solidFill>
                  <a:schemeClr val="bg2">
                    <a:lumMod val="10000"/>
                  </a:schemeClr>
                </a:solidFill>
                <a:effectLst/>
              </a:rPr>
              <a:t>, </a:t>
            </a:r>
            <a:r>
              <a:rPr lang="en-GB" sz="1400" dirty="0" err="1" smtClean="0">
                <a:solidFill>
                  <a:schemeClr val="bg2">
                    <a:lumMod val="10000"/>
                  </a:schemeClr>
                </a:solidFill>
                <a:effectLst/>
              </a:rPr>
              <a:t>Vineis</a:t>
            </a:r>
            <a:r>
              <a:rPr lang="en-GB" sz="1400" dirty="0" smtClean="0">
                <a:solidFill>
                  <a:schemeClr val="bg2">
                    <a:lumMod val="10000"/>
                  </a:schemeClr>
                </a:solidFill>
                <a:effectLst/>
              </a:rPr>
              <a:t> 2009</a:t>
            </a:r>
            <a:r>
              <a:rPr lang="en-GB" sz="4000" dirty="0" smtClean="0">
                <a:solidFill>
                  <a:schemeClr val="bg2">
                    <a:lumMod val="10000"/>
                  </a:schemeClr>
                </a:solidFill>
                <a:effectLst/>
              </a:rPr>
              <a:t> </a:t>
            </a:r>
          </a:p>
        </p:txBody>
      </p:sp>
      <p:sp>
        <p:nvSpPr>
          <p:cNvPr id="36867" name="Rectangle 3"/>
          <p:cNvSpPr>
            <a:spLocks noGrp="1" noChangeArrowheads="1"/>
          </p:cNvSpPr>
          <p:nvPr>
            <p:ph type="subTitle" idx="1"/>
          </p:nvPr>
        </p:nvSpPr>
        <p:spPr>
          <a:xfrm>
            <a:off x="857224" y="1500174"/>
            <a:ext cx="5429288" cy="4411675"/>
          </a:xfrm>
          <a:noFill/>
        </p:spPr>
        <p:txBody>
          <a:bodyPr>
            <a:normAutofit/>
          </a:bodyPr>
          <a:lstStyle/>
          <a:p>
            <a:pPr>
              <a:lnSpc>
                <a:spcPct val="80000"/>
              </a:lnSpc>
            </a:pPr>
            <a:r>
              <a:rPr lang="en-GB" sz="2400" dirty="0" smtClean="0">
                <a:solidFill>
                  <a:schemeClr val="tx2">
                    <a:lumMod val="50000"/>
                  </a:schemeClr>
                </a:solidFill>
                <a:effectLst/>
                <a:latin typeface="+mj-lt"/>
              </a:rPr>
              <a:t>High levels of salinity in  drinking water for ~ 20 million people due to river flow changes, sea level rise, irrigation, shrimp farming.</a:t>
            </a:r>
          </a:p>
          <a:p>
            <a:pPr>
              <a:lnSpc>
                <a:spcPct val="80000"/>
              </a:lnSpc>
            </a:pPr>
            <a:endParaRPr lang="en-GB" sz="2400" dirty="0" smtClean="0">
              <a:solidFill>
                <a:schemeClr val="tx2">
                  <a:lumMod val="50000"/>
                </a:schemeClr>
              </a:solidFill>
              <a:effectLst/>
              <a:latin typeface="+mj-lt"/>
            </a:endParaRPr>
          </a:p>
          <a:p>
            <a:pPr>
              <a:lnSpc>
                <a:spcPct val="80000"/>
              </a:lnSpc>
              <a:buFont typeface="Wingdings" pitchFamily="2" charset="2"/>
              <a:buChar char="q"/>
            </a:pPr>
            <a:r>
              <a:rPr lang="en-GB" sz="2400" dirty="0" smtClean="0">
                <a:solidFill>
                  <a:schemeClr val="tx2">
                    <a:lumMod val="50000"/>
                  </a:schemeClr>
                </a:solidFill>
                <a:effectLst/>
                <a:latin typeface="+mj-lt"/>
              </a:rPr>
              <a:t>Mean Urinary Sodium ~ x 2 WHO/FAO recommended levels in pregnant women</a:t>
            </a:r>
          </a:p>
          <a:p>
            <a:pPr>
              <a:lnSpc>
                <a:spcPct val="80000"/>
              </a:lnSpc>
              <a:buFont typeface="Wingdings" pitchFamily="2" charset="2"/>
              <a:buChar char="q"/>
            </a:pPr>
            <a:r>
              <a:rPr lang="en-GB" sz="2400" dirty="0" smtClean="0">
                <a:solidFill>
                  <a:schemeClr val="tx2">
                    <a:lumMod val="50000"/>
                  </a:schemeClr>
                </a:solidFill>
                <a:effectLst/>
                <a:latin typeface="+mj-lt"/>
              </a:rPr>
              <a:t>Prevalence of pre-</a:t>
            </a:r>
            <a:r>
              <a:rPr lang="en-GB" sz="2400" dirty="0" err="1" smtClean="0">
                <a:solidFill>
                  <a:schemeClr val="tx2">
                    <a:lumMod val="50000"/>
                  </a:schemeClr>
                </a:solidFill>
                <a:effectLst/>
                <a:latin typeface="+mj-lt"/>
              </a:rPr>
              <a:t>eclampsia</a:t>
            </a:r>
            <a:r>
              <a:rPr lang="en-GB" sz="2400" dirty="0" smtClean="0">
                <a:solidFill>
                  <a:schemeClr val="tx2">
                    <a:lumMod val="50000"/>
                  </a:schemeClr>
                </a:solidFill>
                <a:effectLst/>
                <a:latin typeface="+mj-lt"/>
              </a:rPr>
              <a:t> highest in dry season</a:t>
            </a:r>
          </a:p>
        </p:txBody>
      </p:sp>
      <p:pic>
        <p:nvPicPr>
          <p:cNvPr id="36868" name="Picture 7" descr="coastal bangladesh"/>
          <p:cNvPicPr>
            <a:picLocks noGrp="1" noChangeAspect="1" noChangeArrowheads="1"/>
          </p:cNvPicPr>
          <p:nvPr>
            <p:ph sz="quarter" idx="4294967295"/>
          </p:nvPr>
        </p:nvPicPr>
        <p:blipFill>
          <a:blip r:embed="rId2" cstate="print"/>
          <a:srcRect/>
          <a:stretch>
            <a:fillRect/>
          </a:stretch>
        </p:blipFill>
        <p:spPr>
          <a:xfrm>
            <a:off x="4932844" y="4214818"/>
            <a:ext cx="3996847" cy="2643182"/>
          </a:xfrm>
        </p:spPr>
      </p:pic>
      <p:sp>
        <p:nvSpPr>
          <p:cNvPr id="36869" name="Rectangle 6"/>
          <p:cNvSpPr>
            <a:spLocks noChangeArrowheads="1"/>
          </p:cNvSpPr>
          <p:nvPr/>
        </p:nvSpPr>
        <p:spPr bwMode="auto">
          <a:xfrm>
            <a:off x="4857752" y="1643050"/>
            <a:ext cx="4038600" cy="4525963"/>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hlink"/>
              </a:buClr>
              <a:buSzPct val="70000"/>
              <a:buFont typeface="Wingdings" pitchFamily="2" charset="2"/>
              <a:buChar char="n"/>
            </a:pPr>
            <a:endParaRPr lang="en-GB" sz="280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38"/>
            <a:ext cx="9144000" cy="1143000"/>
          </a:xfrm>
        </p:spPr>
        <p:txBody>
          <a:bodyPr>
            <a:normAutofit fontScale="90000"/>
          </a:bodyPr>
          <a:lstStyle/>
          <a:p>
            <a:r>
              <a:rPr lang="en-GB" sz="3200" b="1" dirty="0" smtClean="0">
                <a:solidFill>
                  <a:schemeClr val="bg2">
                    <a:lumMod val="10000"/>
                  </a:schemeClr>
                </a:solidFill>
              </a:rPr>
              <a:t/>
            </a:r>
            <a:br>
              <a:rPr lang="en-GB" sz="3200" b="1" dirty="0" smtClean="0">
                <a:solidFill>
                  <a:schemeClr val="bg2">
                    <a:lumMod val="10000"/>
                  </a:schemeClr>
                </a:solidFill>
              </a:rPr>
            </a:br>
            <a:r>
              <a:rPr lang="en-GB" sz="3200" b="1" dirty="0" smtClean="0">
                <a:solidFill>
                  <a:schemeClr val="bg2">
                    <a:lumMod val="10000"/>
                  </a:schemeClr>
                </a:solidFill>
              </a:rPr>
              <a:t>2010 – a harbinger of things to come? </a:t>
            </a:r>
            <a:r>
              <a:rPr lang="en-GB" sz="2800" b="1" dirty="0" smtClean="0">
                <a:solidFill>
                  <a:schemeClr val="bg2">
                    <a:lumMod val="10000"/>
                  </a:schemeClr>
                </a:solidFill>
              </a:rPr>
              <a:t/>
            </a:r>
            <a:br>
              <a:rPr lang="en-GB" sz="2800" b="1" dirty="0" smtClean="0">
                <a:solidFill>
                  <a:schemeClr val="bg2">
                    <a:lumMod val="10000"/>
                  </a:schemeClr>
                </a:solidFill>
              </a:rPr>
            </a:br>
            <a:r>
              <a:rPr lang="en-GB" sz="2800" b="1" dirty="0" smtClean="0">
                <a:solidFill>
                  <a:schemeClr val="bg2">
                    <a:lumMod val="10000"/>
                  </a:schemeClr>
                </a:solidFill>
              </a:rPr>
              <a:t>Pakistan floods ~ 20 m affected  </a:t>
            </a:r>
            <a:br>
              <a:rPr lang="en-GB" sz="2800" b="1" dirty="0" smtClean="0">
                <a:solidFill>
                  <a:schemeClr val="bg2">
                    <a:lumMod val="10000"/>
                  </a:schemeClr>
                </a:solidFill>
              </a:rPr>
            </a:br>
            <a:r>
              <a:rPr lang="en-GB" sz="2800" b="1" dirty="0" smtClean="0">
                <a:solidFill>
                  <a:schemeClr val="bg2">
                    <a:lumMod val="10000"/>
                  </a:schemeClr>
                </a:solidFill>
              </a:rPr>
              <a:t>Chinese floods  ~ 12m displaced  </a:t>
            </a:r>
            <a:br>
              <a:rPr lang="en-GB" sz="2800" b="1" dirty="0" smtClean="0">
                <a:solidFill>
                  <a:schemeClr val="bg2">
                    <a:lumMod val="10000"/>
                  </a:schemeClr>
                </a:solidFill>
              </a:rPr>
            </a:br>
            <a:r>
              <a:rPr lang="en-GB" sz="2800" b="1" dirty="0" smtClean="0">
                <a:solidFill>
                  <a:schemeClr val="bg2">
                    <a:lumMod val="10000"/>
                  </a:schemeClr>
                </a:solidFill>
              </a:rPr>
              <a:t>Russian  drought  and fires –wheat harvest down ~ 30% </a:t>
            </a:r>
            <a:br>
              <a:rPr lang="en-GB" sz="2800" b="1" dirty="0" smtClean="0">
                <a:solidFill>
                  <a:schemeClr val="bg2">
                    <a:lumMod val="10000"/>
                  </a:schemeClr>
                </a:solidFill>
              </a:rPr>
            </a:br>
            <a:r>
              <a:rPr lang="en-US" sz="2400" b="1" dirty="0" smtClean="0">
                <a:latin typeface="ar"/>
              </a:rPr>
              <a:t>56,000 extra deaths in Moscow and Western Russia</a:t>
            </a:r>
            <a:br>
              <a:rPr lang="en-US" sz="2400" b="1" dirty="0" smtClean="0">
                <a:latin typeface="ar"/>
              </a:rPr>
            </a:br>
            <a:r>
              <a:rPr lang="en-US" sz="800" b="1" dirty="0" smtClean="0">
                <a:latin typeface="ar"/>
              </a:rPr>
              <a:t/>
            </a:r>
            <a:br>
              <a:rPr lang="en-US" sz="800" b="1" dirty="0" smtClean="0">
                <a:latin typeface="ar"/>
              </a:rPr>
            </a:br>
            <a:r>
              <a:rPr lang="en-US" sz="2000" b="1" i="1" dirty="0" smtClean="0">
                <a:latin typeface="ar"/>
              </a:rPr>
              <a:t>(Munich Re</a:t>
            </a:r>
            <a:r>
              <a:rPr lang="en-US" sz="2000" b="1" dirty="0" smtClean="0">
                <a:latin typeface="ar"/>
              </a:rPr>
              <a:t> estimate)</a:t>
            </a:r>
            <a:br>
              <a:rPr lang="en-US" sz="2000" b="1" dirty="0" smtClean="0">
                <a:latin typeface="ar"/>
              </a:rPr>
            </a:br>
            <a:endParaRPr lang="en-US" sz="2800" b="1" dirty="0">
              <a:solidFill>
                <a:schemeClr val="bg2">
                  <a:lumMod val="10000"/>
                </a:schemeClr>
              </a:solidFill>
            </a:endParaRPr>
          </a:p>
        </p:txBody>
      </p:sp>
      <p:pic>
        <p:nvPicPr>
          <p:cNvPr id="39939" name="Content Placeholder 3" descr="Pakistan floods.jpg"/>
          <p:cNvPicPr>
            <a:picLocks noGrp="1" noChangeAspect="1"/>
          </p:cNvPicPr>
          <p:nvPr>
            <p:ph idx="1"/>
          </p:nvPr>
        </p:nvPicPr>
        <p:blipFill>
          <a:blip r:embed="rId2" cstate="print"/>
          <a:srcRect/>
          <a:stretch>
            <a:fillRect/>
          </a:stretch>
        </p:blipFill>
        <p:spPr>
          <a:xfrm>
            <a:off x="285750" y="2500313"/>
            <a:ext cx="3962400" cy="2857500"/>
          </a:xfrm>
        </p:spPr>
      </p:pic>
      <p:pic>
        <p:nvPicPr>
          <p:cNvPr id="39940" name="Picture 2" descr="C:\Users\ITS\Pictures\_Chinese floodsboat.jpg"/>
          <p:cNvPicPr>
            <a:picLocks noChangeAspect="1" noChangeArrowheads="1"/>
          </p:cNvPicPr>
          <p:nvPr/>
        </p:nvPicPr>
        <p:blipFill>
          <a:blip r:embed="rId3" cstate="print"/>
          <a:srcRect/>
          <a:stretch>
            <a:fillRect/>
          </a:stretch>
        </p:blipFill>
        <p:spPr bwMode="auto">
          <a:xfrm>
            <a:off x="5500688" y="2357438"/>
            <a:ext cx="2895600" cy="1628775"/>
          </a:xfrm>
          <a:prstGeom prst="rect">
            <a:avLst/>
          </a:prstGeom>
          <a:noFill/>
          <a:ln w="9525">
            <a:noFill/>
            <a:miter lim="800000"/>
            <a:headEnd/>
            <a:tailEnd/>
          </a:ln>
        </p:spPr>
      </p:pic>
      <p:pic>
        <p:nvPicPr>
          <p:cNvPr id="39941" name="Picture 3" descr="C:\Users\ITS\Pictures\Russian fires.jpg"/>
          <p:cNvPicPr>
            <a:picLocks noChangeAspect="1" noChangeArrowheads="1"/>
          </p:cNvPicPr>
          <p:nvPr/>
        </p:nvPicPr>
        <p:blipFill>
          <a:blip r:embed="rId4" cstate="print"/>
          <a:srcRect/>
          <a:stretch>
            <a:fillRect/>
          </a:stretch>
        </p:blipFill>
        <p:spPr bwMode="auto">
          <a:xfrm>
            <a:off x="4356100" y="4149725"/>
            <a:ext cx="4419600" cy="2486025"/>
          </a:xfrm>
          <a:prstGeom prst="rect">
            <a:avLst/>
          </a:prstGeom>
          <a:noFill/>
          <a:ln w="9525">
            <a:noFill/>
            <a:miter lim="800000"/>
            <a:headEnd/>
            <a:tailEnd/>
          </a:ln>
        </p:spPr>
      </p:pic>
      <p:sp>
        <p:nvSpPr>
          <p:cNvPr id="39942" name="Rectangle 5"/>
          <p:cNvSpPr>
            <a:spLocks noChangeArrowheads="1"/>
          </p:cNvSpPr>
          <p:nvPr/>
        </p:nvSpPr>
        <p:spPr bwMode="auto">
          <a:xfrm>
            <a:off x="0" y="5805488"/>
            <a:ext cx="4143371" cy="707886"/>
          </a:xfrm>
          <a:prstGeom prst="rect">
            <a:avLst/>
          </a:prstGeom>
          <a:noFill/>
          <a:ln w="9525">
            <a:noFill/>
            <a:miter lim="800000"/>
            <a:headEnd/>
            <a:tailEnd/>
          </a:ln>
        </p:spPr>
        <p:txBody>
          <a:bodyPr wrap="square">
            <a:spAutoFit/>
          </a:bodyPr>
          <a:lstStyle/>
          <a:p>
            <a:r>
              <a:rPr lang="en-GB" sz="2000" b="1" dirty="0">
                <a:latin typeface="+mj-lt"/>
              </a:rPr>
              <a:t>Record temperatures in 17 countries</a:t>
            </a:r>
            <a:r>
              <a:rPr lang="en-GB" sz="2000" dirty="0"/>
              <a:t>.</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2" cstate="print"/>
          <a:srcRect/>
          <a:stretch>
            <a:fillRect/>
          </a:stretch>
        </p:blipFill>
        <p:spPr bwMode="auto">
          <a:xfrm>
            <a:off x="2987675" y="981075"/>
            <a:ext cx="6192838" cy="5256213"/>
          </a:xfrm>
          <a:prstGeom prst="rect">
            <a:avLst/>
          </a:prstGeom>
          <a:noFill/>
          <a:ln w="9525">
            <a:noFill/>
            <a:miter lim="800000"/>
            <a:headEnd/>
            <a:tailEnd/>
          </a:ln>
        </p:spPr>
      </p:pic>
      <p:sp>
        <p:nvSpPr>
          <p:cNvPr id="43011" name="Rectangle 6"/>
          <p:cNvSpPr>
            <a:spLocks noChangeArrowheads="1"/>
          </p:cNvSpPr>
          <p:nvPr/>
        </p:nvSpPr>
        <p:spPr bwMode="auto">
          <a:xfrm>
            <a:off x="8243888" y="5948363"/>
            <a:ext cx="936625" cy="288925"/>
          </a:xfrm>
          <a:prstGeom prst="rect">
            <a:avLst/>
          </a:prstGeom>
          <a:solidFill>
            <a:schemeClr val="bg1"/>
          </a:solidFill>
          <a:ln w="9525">
            <a:noFill/>
            <a:miter lim="800000"/>
            <a:headEnd/>
            <a:tailEnd/>
          </a:ln>
        </p:spPr>
        <p:txBody>
          <a:bodyPr wrap="none" anchor="ctr"/>
          <a:lstStyle/>
          <a:p>
            <a:endParaRPr lang="en-GB"/>
          </a:p>
        </p:txBody>
      </p:sp>
      <p:sp>
        <p:nvSpPr>
          <p:cNvPr id="43012" name="Rectangle 7"/>
          <p:cNvSpPr>
            <a:spLocks noChangeArrowheads="1"/>
          </p:cNvSpPr>
          <p:nvPr/>
        </p:nvSpPr>
        <p:spPr bwMode="auto">
          <a:xfrm>
            <a:off x="6588125" y="5229225"/>
            <a:ext cx="1511300" cy="1008063"/>
          </a:xfrm>
          <a:prstGeom prst="rect">
            <a:avLst/>
          </a:prstGeom>
          <a:solidFill>
            <a:schemeClr val="bg1"/>
          </a:solidFill>
          <a:ln w="9525">
            <a:noFill/>
            <a:miter lim="800000"/>
            <a:headEnd/>
            <a:tailEnd/>
          </a:ln>
        </p:spPr>
        <p:txBody>
          <a:bodyPr wrap="none" anchor="ctr"/>
          <a:lstStyle/>
          <a:p>
            <a:endParaRPr lang="en-GB"/>
          </a:p>
        </p:txBody>
      </p:sp>
      <p:sp>
        <p:nvSpPr>
          <p:cNvPr id="43013" name="Rectangle 8"/>
          <p:cNvSpPr>
            <a:spLocks noChangeArrowheads="1"/>
          </p:cNvSpPr>
          <p:nvPr/>
        </p:nvSpPr>
        <p:spPr bwMode="auto">
          <a:xfrm>
            <a:off x="3059113" y="5243513"/>
            <a:ext cx="2952750" cy="1008062"/>
          </a:xfrm>
          <a:prstGeom prst="rect">
            <a:avLst/>
          </a:prstGeom>
          <a:solidFill>
            <a:schemeClr val="bg1"/>
          </a:solidFill>
          <a:ln w="9525">
            <a:noFill/>
            <a:miter lim="800000"/>
            <a:headEnd/>
            <a:tailEnd/>
          </a:ln>
        </p:spPr>
        <p:txBody>
          <a:bodyPr wrap="none" anchor="ctr"/>
          <a:lstStyle/>
          <a:p>
            <a:endParaRPr lang="en-GB"/>
          </a:p>
        </p:txBody>
      </p:sp>
      <p:sp>
        <p:nvSpPr>
          <p:cNvPr id="43014" name="Rectangle 9"/>
          <p:cNvSpPr>
            <a:spLocks noChangeArrowheads="1"/>
          </p:cNvSpPr>
          <p:nvPr/>
        </p:nvSpPr>
        <p:spPr bwMode="auto">
          <a:xfrm>
            <a:off x="8172450" y="1901825"/>
            <a:ext cx="935038" cy="1223963"/>
          </a:xfrm>
          <a:prstGeom prst="rect">
            <a:avLst/>
          </a:prstGeom>
          <a:solidFill>
            <a:schemeClr val="bg1"/>
          </a:solidFill>
          <a:ln w="9525">
            <a:noFill/>
            <a:miter lim="800000"/>
            <a:headEnd/>
            <a:tailEnd/>
          </a:ln>
        </p:spPr>
        <p:txBody>
          <a:bodyPr wrap="none" anchor="ctr"/>
          <a:lstStyle/>
          <a:p>
            <a:endParaRPr lang="en-GB"/>
          </a:p>
        </p:txBody>
      </p:sp>
      <p:sp>
        <p:nvSpPr>
          <p:cNvPr id="43015" name="Rectangle 10"/>
          <p:cNvSpPr>
            <a:spLocks noChangeArrowheads="1"/>
          </p:cNvSpPr>
          <p:nvPr/>
        </p:nvSpPr>
        <p:spPr bwMode="auto">
          <a:xfrm>
            <a:off x="2700338" y="966788"/>
            <a:ext cx="6408737" cy="1008062"/>
          </a:xfrm>
          <a:prstGeom prst="rect">
            <a:avLst/>
          </a:prstGeom>
          <a:solidFill>
            <a:schemeClr val="bg1"/>
          </a:solidFill>
          <a:ln w="9525">
            <a:noFill/>
            <a:miter lim="800000"/>
            <a:headEnd/>
            <a:tailEnd/>
          </a:ln>
        </p:spPr>
        <p:txBody>
          <a:bodyPr wrap="none" anchor="ctr"/>
          <a:lstStyle/>
          <a:p>
            <a:endParaRPr lang="en-GB"/>
          </a:p>
        </p:txBody>
      </p:sp>
      <p:sp>
        <p:nvSpPr>
          <p:cNvPr id="43016" name="Rectangle 11"/>
          <p:cNvSpPr>
            <a:spLocks noChangeArrowheads="1"/>
          </p:cNvSpPr>
          <p:nvPr/>
        </p:nvSpPr>
        <p:spPr bwMode="auto">
          <a:xfrm>
            <a:off x="6515100" y="1989138"/>
            <a:ext cx="1800225" cy="215900"/>
          </a:xfrm>
          <a:prstGeom prst="rect">
            <a:avLst/>
          </a:prstGeom>
          <a:solidFill>
            <a:schemeClr val="bg1"/>
          </a:solidFill>
          <a:ln w="9525">
            <a:noFill/>
            <a:miter lim="800000"/>
            <a:headEnd/>
            <a:tailEnd/>
          </a:ln>
        </p:spPr>
        <p:txBody>
          <a:bodyPr wrap="none" anchor="ctr"/>
          <a:lstStyle/>
          <a:p>
            <a:endParaRPr lang="en-GB"/>
          </a:p>
        </p:txBody>
      </p:sp>
      <p:sp>
        <p:nvSpPr>
          <p:cNvPr id="43017" name="Freeform 12"/>
          <p:cNvSpPr>
            <a:spLocks/>
          </p:cNvSpPr>
          <p:nvPr/>
        </p:nvSpPr>
        <p:spPr bwMode="auto">
          <a:xfrm>
            <a:off x="4495800" y="5229225"/>
            <a:ext cx="579438" cy="792163"/>
          </a:xfrm>
          <a:custGeom>
            <a:avLst/>
            <a:gdLst>
              <a:gd name="T0" fmla="*/ 396 w 405"/>
              <a:gd name="T1" fmla="*/ 0 h 481"/>
              <a:gd name="T2" fmla="*/ 330 w 405"/>
              <a:gd name="T3" fmla="*/ 113 h 481"/>
              <a:gd name="T4" fmla="*/ 283 w 405"/>
              <a:gd name="T5" fmla="*/ 245 h 481"/>
              <a:gd name="T6" fmla="*/ 283 w 405"/>
              <a:gd name="T7" fmla="*/ 453 h 481"/>
              <a:gd name="T8" fmla="*/ 179 w 405"/>
              <a:gd name="T9" fmla="*/ 453 h 481"/>
              <a:gd name="T10" fmla="*/ 170 w 405"/>
              <a:gd name="T11" fmla="*/ 387 h 481"/>
              <a:gd name="T12" fmla="*/ 132 w 405"/>
              <a:gd name="T13" fmla="*/ 340 h 481"/>
              <a:gd name="T14" fmla="*/ 94 w 405"/>
              <a:gd name="T15" fmla="*/ 236 h 481"/>
              <a:gd name="T16" fmla="*/ 56 w 405"/>
              <a:gd name="T17" fmla="*/ 170 h 481"/>
              <a:gd name="T18" fmla="*/ 37 w 405"/>
              <a:gd name="T19" fmla="*/ 132 h 481"/>
              <a:gd name="T20" fmla="*/ 0 w 405"/>
              <a:gd name="T21" fmla="*/ 75 h 481"/>
              <a:gd name="T22" fmla="*/ 9 w 405"/>
              <a:gd name="T23" fmla="*/ 9 h 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5"/>
              <a:gd name="T37" fmla="*/ 0 h 481"/>
              <a:gd name="T38" fmla="*/ 405 w 405"/>
              <a:gd name="T39" fmla="*/ 481 h 4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5" h="481">
                <a:moveTo>
                  <a:pt x="396" y="0"/>
                </a:moveTo>
                <a:cubicBezTo>
                  <a:pt x="383" y="125"/>
                  <a:pt x="405" y="62"/>
                  <a:pt x="330" y="113"/>
                </a:cubicBezTo>
                <a:cubicBezTo>
                  <a:pt x="312" y="170"/>
                  <a:pt x="337" y="208"/>
                  <a:pt x="283" y="245"/>
                </a:cubicBezTo>
                <a:cubicBezTo>
                  <a:pt x="256" y="320"/>
                  <a:pt x="226" y="368"/>
                  <a:pt x="283" y="453"/>
                </a:cubicBezTo>
                <a:cubicBezTo>
                  <a:pt x="252" y="463"/>
                  <a:pt x="210" y="481"/>
                  <a:pt x="179" y="453"/>
                </a:cubicBezTo>
                <a:cubicBezTo>
                  <a:pt x="162" y="438"/>
                  <a:pt x="179" y="408"/>
                  <a:pt x="170" y="387"/>
                </a:cubicBezTo>
                <a:cubicBezTo>
                  <a:pt x="162" y="368"/>
                  <a:pt x="145" y="356"/>
                  <a:pt x="132" y="340"/>
                </a:cubicBezTo>
                <a:cubicBezTo>
                  <a:pt x="119" y="302"/>
                  <a:pt x="117" y="269"/>
                  <a:pt x="94" y="236"/>
                </a:cubicBezTo>
                <a:cubicBezTo>
                  <a:pt x="75" y="134"/>
                  <a:pt x="104" y="227"/>
                  <a:pt x="56" y="170"/>
                </a:cubicBezTo>
                <a:cubicBezTo>
                  <a:pt x="47" y="159"/>
                  <a:pt x="44" y="144"/>
                  <a:pt x="37" y="132"/>
                </a:cubicBezTo>
                <a:cubicBezTo>
                  <a:pt x="25" y="112"/>
                  <a:pt x="0" y="75"/>
                  <a:pt x="0" y="75"/>
                </a:cubicBezTo>
                <a:cubicBezTo>
                  <a:pt x="10" y="16"/>
                  <a:pt x="9" y="38"/>
                  <a:pt x="9" y="9"/>
                </a:cubicBezTo>
              </a:path>
            </a:pathLst>
          </a:custGeom>
          <a:solidFill>
            <a:srgbClr val="EAEAEA"/>
          </a:solidFill>
          <a:ln w="9525">
            <a:solidFill>
              <a:srgbClr val="5F5F5F"/>
            </a:solidFill>
            <a:round/>
            <a:headEnd/>
            <a:tailEnd/>
          </a:ln>
        </p:spPr>
        <p:txBody>
          <a:bodyPr/>
          <a:lstStyle/>
          <a:p>
            <a:endParaRPr lang="en-GB"/>
          </a:p>
        </p:txBody>
      </p:sp>
      <p:sp>
        <p:nvSpPr>
          <p:cNvPr id="43018" name="Freeform 13"/>
          <p:cNvSpPr>
            <a:spLocks/>
          </p:cNvSpPr>
          <p:nvPr/>
        </p:nvSpPr>
        <p:spPr bwMode="auto">
          <a:xfrm>
            <a:off x="4510088" y="5259388"/>
            <a:ext cx="584200" cy="1587"/>
          </a:xfrm>
          <a:custGeom>
            <a:avLst/>
            <a:gdLst>
              <a:gd name="T0" fmla="*/ 0 w 368"/>
              <a:gd name="T1" fmla="*/ 0 h 1"/>
              <a:gd name="T2" fmla="*/ 368 w 368"/>
              <a:gd name="T3" fmla="*/ 0 h 1"/>
              <a:gd name="T4" fmla="*/ 0 60000 65536"/>
              <a:gd name="T5" fmla="*/ 0 60000 65536"/>
              <a:gd name="T6" fmla="*/ 0 w 368"/>
              <a:gd name="T7" fmla="*/ 0 h 1"/>
              <a:gd name="T8" fmla="*/ 368 w 368"/>
              <a:gd name="T9" fmla="*/ 1 h 1"/>
            </a:gdLst>
            <a:ahLst/>
            <a:cxnLst>
              <a:cxn ang="T4">
                <a:pos x="T0" y="T1"/>
              </a:cxn>
              <a:cxn ang="T5">
                <a:pos x="T2" y="T3"/>
              </a:cxn>
            </a:cxnLst>
            <a:rect l="T6" t="T7" r="T8" b="T9"/>
            <a:pathLst>
              <a:path w="368" h="1">
                <a:moveTo>
                  <a:pt x="0" y="0"/>
                </a:moveTo>
                <a:cubicBezTo>
                  <a:pt x="123" y="0"/>
                  <a:pt x="245" y="0"/>
                  <a:pt x="368" y="0"/>
                </a:cubicBezTo>
              </a:path>
            </a:pathLst>
          </a:custGeom>
          <a:solidFill>
            <a:srgbClr val="F3F3F3"/>
          </a:solidFill>
          <a:ln w="9525">
            <a:noFill/>
            <a:round/>
            <a:headEnd/>
            <a:tailEnd/>
          </a:ln>
        </p:spPr>
        <p:txBody>
          <a:bodyPr/>
          <a:lstStyle/>
          <a:p>
            <a:endParaRPr lang="en-GB"/>
          </a:p>
        </p:txBody>
      </p:sp>
      <p:sp>
        <p:nvSpPr>
          <p:cNvPr id="43019" name="Freeform 14"/>
          <p:cNvSpPr>
            <a:spLocks/>
          </p:cNvSpPr>
          <p:nvPr/>
        </p:nvSpPr>
        <p:spPr bwMode="auto">
          <a:xfrm>
            <a:off x="8167688" y="2347913"/>
            <a:ext cx="652462" cy="649287"/>
          </a:xfrm>
          <a:custGeom>
            <a:avLst/>
            <a:gdLst>
              <a:gd name="T0" fmla="*/ 0 w 275"/>
              <a:gd name="T1" fmla="*/ 16 h 517"/>
              <a:gd name="T2" fmla="*/ 132 w 275"/>
              <a:gd name="T3" fmla="*/ 120 h 517"/>
              <a:gd name="T4" fmla="*/ 142 w 275"/>
              <a:gd name="T5" fmla="*/ 149 h 517"/>
              <a:gd name="T6" fmla="*/ 179 w 275"/>
              <a:gd name="T7" fmla="*/ 186 h 517"/>
              <a:gd name="T8" fmla="*/ 246 w 275"/>
              <a:gd name="T9" fmla="*/ 252 h 517"/>
              <a:gd name="T10" fmla="*/ 274 w 275"/>
              <a:gd name="T11" fmla="*/ 271 h 517"/>
              <a:gd name="T12" fmla="*/ 246 w 275"/>
              <a:gd name="T13" fmla="*/ 441 h 517"/>
              <a:gd name="T14" fmla="*/ 217 w 275"/>
              <a:gd name="T15" fmla="*/ 460 h 517"/>
              <a:gd name="T16" fmla="*/ 198 w 275"/>
              <a:gd name="T17" fmla="*/ 517 h 5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5"/>
              <a:gd name="T28" fmla="*/ 0 h 517"/>
              <a:gd name="T29" fmla="*/ 275 w 275"/>
              <a:gd name="T30" fmla="*/ 517 h 5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5" h="517">
                <a:moveTo>
                  <a:pt x="0" y="16"/>
                </a:moveTo>
                <a:cubicBezTo>
                  <a:pt x="133" y="26"/>
                  <a:pt x="175" y="0"/>
                  <a:pt x="132" y="120"/>
                </a:cubicBezTo>
                <a:cubicBezTo>
                  <a:pt x="135" y="130"/>
                  <a:pt x="136" y="141"/>
                  <a:pt x="142" y="149"/>
                </a:cubicBezTo>
                <a:cubicBezTo>
                  <a:pt x="152" y="163"/>
                  <a:pt x="171" y="170"/>
                  <a:pt x="179" y="186"/>
                </a:cubicBezTo>
                <a:cubicBezTo>
                  <a:pt x="219" y="266"/>
                  <a:pt x="143" y="236"/>
                  <a:pt x="246" y="252"/>
                </a:cubicBezTo>
                <a:cubicBezTo>
                  <a:pt x="255" y="258"/>
                  <a:pt x="272" y="260"/>
                  <a:pt x="274" y="271"/>
                </a:cubicBezTo>
                <a:cubicBezTo>
                  <a:pt x="275" y="274"/>
                  <a:pt x="254" y="426"/>
                  <a:pt x="246" y="441"/>
                </a:cubicBezTo>
                <a:cubicBezTo>
                  <a:pt x="241" y="451"/>
                  <a:pt x="227" y="454"/>
                  <a:pt x="217" y="460"/>
                </a:cubicBezTo>
                <a:cubicBezTo>
                  <a:pt x="206" y="505"/>
                  <a:pt x="214" y="486"/>
                  <a:pt x="198" y="517"/>
                </a:cubicBezTo>
              </a:path>
            </a:pathLst>
          </a:custGeom>
          <a:solidFill>
            <a:srgbClr val="EAEAEA"/>
          </a:solidFill>
          <a:ln w="9525">
            <a:solidFill>
              <a:schemeClr val="bg2"/>
            </a:solidFill>
            <a:round/>
            <a:headEnd/>
            <a:tailEnd/>
          </a:ln>
        </p:spPr>
        <p:txBody>
          <a:bodyPr/>
          <a:lstStyle/>
          <a:p>
            <a:endParaRPr lang="en-GB"/>
          </a:p>
        </p:txBody>
      </p:sp>
      <p:sp>
        <p:nvSpPr>
          <p:cNvPr id="43020" name="AutoShape 15"/>
          <p:cNvSpPr>
            <a:spLocks noChangeArrowheads="1"/>
          </p:cNvSpPr>
          <p:nvPr/>
        </p:nvSpPr>
        <p:spPr bwMode="auto">
          <a:xfrm>
            <a:off x="8158163" y="2347913"/>
            <a:ext cx="287337" cy="792162"/>
          </a:xfrm>
          <a:prstGeom prst="rtTriangle">
            <a:avLst/>
          </a:prstGeom>
          <a:solidFill>
            <a:srgbClr val="EAEAEA"/>
          </a:solidFill>
          <a:ln w="9525">
            <a:noFill/>
            <a:miter lim="800000"/>
            <a:headEnd/>
            <a:tailEnd/>
          </a:ln>
        </p:spPr>
        <p:txBody>
          <a:bodyPr wrap="none" anchor="ctr"/>
          <a:lstStyle/>
          <a:p>
            <a:endParaRPr lang="en-GB"/>
          </a:p>
        </p:txBody>
      </p:sp>
      <p:sp>
        <p:nvSpPr>
          <p:cNvPr id="43021" name="Rectangle 16"/>
          <p:cNvSpPr>
            <a:spLocks noChangeArrowheads="1"/>
          </p:cNvSpPr>
          <p:nvPr/>
        </p:nvSpPr>
        <p:spPr bwMode="auto">
          <a:xfrm>
            <a:off x="2773363" y="1916113"/>
            <a:ext cx="358775" cy="4321175"/>
          </a:xfrm>
          <a:prstGeom prst="rect">
            <a:avLst/>
          </a:prstGeom>
          <a:solidFill>
            <a:schemeClr val="bg1"/>
          </a:solidFill>
          <a:ln w="9525">
            <a:noFill/>
            <a:miter lim="800000"/>
            <a:headEnd/>
            <a:tailEnd/>
          </a:ln>
        </p:spPr>
        <p:txBody>
          <a:bodyPr wrap="none" anchor="ctr"/>
          <a:lstStyle/>
          <a:p>
            <a:endParaRPr lang="en-GB"/>
          </a:p>
        </p:txBody>
      </p:sp>
      <p:sp>
        <p:nvSpPr>
          <p:cNvPr id="43022" name="Rectangle 18"/>
          <p:cNvSpPr>
            <a:spLocks noChangeArrowheads="1"/>
          </p:cNvSpPr>
          <p:nvPr/>
        </p:nvSpPr>
        <p:spPr bwMode="auto">
          <a:xfrm>
            <a:off x="-34925" y="3500438"/>
            <a:ext cx="3670300" cy="2730500"/>
          </a:xfrm>
          <a:prstGeom prst="rect">
            <a:avLst/>
          </a:prstGeom>
          <a:solidFill>
            <a:srgbClr val="FEE5E2"/>
          </a:solidFill>
          <a:ln w="9525">
            <a:noFill/>
            <a:miter lim="800000"/>
            <a:headEnd/>
            <a:tailEnd/>
          </a:ln>
        </p:spPr>
        <p:txBody>
          <a:bodyPr/>
          <a:lstStyle/>
          <a:p>
            <a:pPr eaLnBrk="1" hangingPunct="1">
              <a:lnSpc>
                <a:spcPct val="95000"/>
              </a:lnSpc>
              <a:spcBef>
                <a:spcPct val="20000"/>
              </a:spcBef>
              <a:buFontTx/>
              <a:buChar char="•"/>
            </a:pPr>
            <a:endParaRPr lang="en-US" sz="200">
              <a:latin typeface="Arial" pitchFamily="34" charset="0"/>
            </a:endParaRPr>
          </a:p>
          <a:p>
            <a:pPr eaLnBrk="1" hangingPunct="1">
              <a:lnSpc>
                <a:spcPct val="95000"/>
              </a:lnSpc>
              <a:spcBef>
                <a:spcPct val="20000"/>
              </a:spcBef>
            </a:pPr>
            <a:r>
              <a:rPr lang="en-US" sz="1800" b="1">
                <a:latin typeface="Arial" pitchFamily="34" charset="0"/>
              </a:rPr>
              <a:t>Regions afflicted by problems due to environmental stresses: </a:t>
            </a:r>
            <a:endParaRPr lang="en-US" sz="1400" b="1">
              <a:latin typeface="Arial" pitchFamily="34" charset="0"/>
            </a:endParaRPr>
          </a:p>
          <a:p>
            <a:pPr eaLnBrk="1" hangingPunct="1">
              <a:lnSpc>
                <a:spcPct val="95000"/>
              </a:lnSpc>
              <a:spcBef>
                <a:spcPct val="20000"/>
              </a:spcBef>
              <a:buFontTx/>
              <a:buChar char="•"/>
            </a:pPr>
            <a:r>
              <a:rPr lang="en-US" sz="1800">
                <a:latin typeface="Arial" pitchFamily="34" charset="0"/>
              </a:rPr>
              <a:t> population</a:t>
            </a:r>
            <a:r>
              <a:rPr lang="en-US" sz="1800" b="1">
                <a:latin typeface="Arial" pitchFamily="34" charset="0"/>
              </a:rPr>
              <a:t> pressure </a:t>
            </a:r>
          </a:p>
          <a:p>
            <a:pPr eaLnBrk="1" hangingPunct="1">
              <a:lnSpc>
                <a:spcPct val="95000"/>
              </a:lnSpc>
              <a:spcBef>
                <a:spcPct val="20000"/>
              </a:spcBef>
              <a:buFontTx/>
              <a:buChar char="•"/>
            </a:pPr>
            <a:r>
              <a:rPr lang="en-US" sz="1800">
                <a:latin typeface="Arial" pitchFamily="34" charset="0"/>
              </a:rPr>
              <a:t> water shortage</a:t>
            </a:r>
            <a:endParaRPr lang="en-US" sz="1800" b="1">
              <a:latin typeface="Arial" pitchFamily="34" charset="0"/>
            </a:endParaRPr>
          </a:p>
          <a:p>
            <a:pPr eaLnBrk="1" hangingPunct="1">
              <a:lnSpc>
                <a:spcPct val="95000"/>
              </a:lnSpc>
              <a:spcBef>
                <a:spcPct val="20000"/>
              </a:spcBef>
              <a:buFontTx/>
              <a:buChar char="•"/>
            </a:pPr>
            <a:r>
              <a:rPr lang="en-US" sz="1800" b="1">
                <a:latin typeface="Arial" pitchFamily="34" charset="0"/>
              </a:rPr>
              <a:t> </a:t>
            </a:r>
            <a:r>
              <a:rPr lang="en-US" sz="1800">
                <a:latin typeface="Arial" pitchFamily="34" charset="0"/>
              </a:rPr>
              <a:t>climate change</a:t>
            </a:r>
            <a:r>
              <a:rPr lang="en-US" sz="1800" b="1">
                <a:latin typeface="Arial" pitchFamily="34" charset="0"/>
              </a:rPr>
              <a:t> </a:t>
            </a:r>
            <a:r>
              <a:rPr lang="en-US" sz="1800">
                <a:latin typeface="Arial" pitchFamily="34" charset="0"/>
              </a:rPr>
              <a:t>affecting</a:t>
            </a:r>
            <a:r>
              <a:rPr lang="en-US" sz="1800" b="1">
                <a:latin typeface="Arial" pitchFamily="34" charset="0"/>
              </a:rPr>
              <a:t> crops </a:t>
            </a:r>
          </a:p>
          <a:p>
            <a:pPr eaLnBrk="1" hangingPunct="1">
              <a:lnSpc>
                <a:spcPct val="95000"/>
              </a:lnSpc>
              <a:spcBef>
                <a:spcPct val="20000"/>
              </a:spcBef>
              <a:buFontTx/>
              <a:buChar char="•"/>
            </a:pPr>
            <a:r>
              <a:rPr lang="en-US" sz="1800" b="1">
                <a:latin typeface="Arial" pitchFamily="34" charset="0"/>
              </a:rPr>
              <a:t> </a:t>
            </a:r>
            <a:r>
              <a:rPr lang="en-US" sz="1800">
                <a:latin typeface="Arial" pitchFamily="34" charset="0"/>
              </a:rPr>
              <a:t>sea level</a:t>
            </a:r>
            <a:r>
              <a:rPr lang="en-US" sz="1800" b="1">
                <a:latin typeface="Arial" pitchFamily="34" charset="0"/>
              </a:rPr>
              <a:t> </a:t>
            </a:r>
            <a:r>
              <a:rPr lang="en-US" sz="1800">
                <a:latin typeface="Arial" pitchFamily="34" charset="0"/>
              </a:rPr>
              <a:t>rise</a:t>
            </a:r>
            <a:r>
              <a:rPr lang="en-US" sz="1800" b="1">
                <a:latin typeface="Arial" pitchFamily="34" charset="0"/>
              </a:rPr>
              <a:t> </a:t>
            </a:r>
          </a:p>
          <a:p>
            <a:pPr eaLnBrk="1" hangingPunct="1">
              <a:lnSpc>
                <a:spcPct val="95000"/>
              </a:lnSpc>
              <a:spcBef>
                <a:spcPct val="20000"/>
              </a:spcBef>
              <a:buFontTx/>
              <a:buChar char="•"/>
            </a:pPr>
            <a:r>
              <a:rPr lang="en-US" sz="1800" b="1">
                <a:latin typeface="Arial" pitchFamily="34" charset="0"/>
              </a:rPr>
              <a:t> pre-existing </a:t>
            </a:r>
            <a:r>
              <a:rPr lang="en-US" sz="1800">
                <a:latin typeface="Arial" pitchFamily="34" charset="0"/>
              </a:rPr>
              <a:t>hunger</a:t>
            </a:r>
          </a:p>
          <a:p>
            <a:pPr eaLnBrk="1" hangingPunct="1">
              <a:lnSpc>
                <a:spcPct val="95000"/>
              </a:lnSpc>
              <a:spcBef>
                <a:spcPct val="20000"/>
              </a:spcBef>
              <a:buFontTx/>
              <a:buChar char="•"/>
            </a:pPr>
            <a:r>
              <a:rPr lang="en-US" sz="1800" b="1">
                <a:latin typeface="Arial" pitchFamily="34" charset="0"/>
              </a:rPr>
              <a:t>       </a:t>
            </a:r>
            <a:r>
              <a:rPr lang="en-US" sz="1800">
                <a:latin typeface="Arial" pitchFamily="34" charset="0"/>
              </a:rPr>
              <a:t>armed conflict</a:t>
            </a:r>
            <a:r>
              <a:rPr lang="en-US" sz="1800" b="1">
                <a:latin typeface="Arial" pitchFamily="34" charset="0"/>
              </a:rPr>
              <a:t>, </a:t>
            </a:r>
            <a:r>
              <a:rPr lang="en-US" sz="1600" b="1">
                <a:latin typeface="Arial" pitchFamily="34" charset="0"/>
              </a:rPr>
              <a:t>current/recent</a:t>
            </a:r>
          </a:p>
          <a:p>
            <a:pPr eaLnBrk="1" hangingPunct="1">
              <a:lnSpc>
                <a:spcPct val="95000"/>
              </a:lnSpc>
              <a:spcBef>
                <a:spcPct val="20000"/>
              </a:spcBef>
              <a:buFontTx/>
              <a:buChar char="•"/>
            </a:pPr>
            <a:endParaRPr lang="en-US" sz="1600" b="1">
              <a:latin typeface="Arial" pitchFamily="34" charset="0"/>
            </a:endParaRPr>
          </a:p>
        </p:txBody>
      </p:sp>
      <p:sp>
        <p:nvSpPr>
          <p:cNvPr id="43023" name="Oval 19"/>
          <p:cNvSpPr>
            <a:spLocks noChangeArrowheads="1"/>
          </p:cNvSpPr>
          <p:nvPr/>
        </p:nvSpPr>
        <p:spPr bwMode="auto">
          <a:xfrm>
            <a:off x="2395538" y="4133850"/>
            <a:ext cx="206375" cy="344488"/>
          </a:xfrm>
          <a:prstGeom prst="ellipse">
            <a:avLst/>
          </a:prstGeom>
          <a:solidFill>
            <a:srgbClr val="F9E867"/>
          </a:solidFill>
          <a:ln w="9525">
            <a:solidFill>
              <a:schemeClr val="tx1"/>
            </a:solidFill>
            <a:round/>
            <a:headEnd/>
            <a:tailEnd/>
          </a:ln>
        </p:spPr>
        <p:txBody>
          <a:bodyPr wrap="none" anchor="ctr"/>
          <a:lstStyle/>
          <a:p>
            <a:endParaRPr lang="en-GB"/>
          </a:p>
        </p:txBody>
      </p:sp>
      <p:sp>
        <p:nvSpPr>
          <p:cNvPr id="43024" name="Oval 20"/>
          <p:cNvSpPr>
            <a:spLocks noChangeArrowheads="1"/>
          </p:cNvSpPr>
          <p:nvPr/>
        </p:nvSpPr>
        <p:spPr bwMode="auto">
          <a:xfrm>
            <a:off x="1801813" y="4478338"/>
            <a:ext cx="211137" cy="347662"/>
          </a:xfrm>
          <a:prstGeom prst="ellipse">
            <a:avLst/>
          </a:prstGeom>
          <a:solidFill>
            <a:srgbClr val="0033CC"/>
          </a:solidFill>
          <a:ln w="9525">
            <a:solidFill>
              <a:schemeClr val="tx1"/>
            </a:solidFill>
            <a:round/>
            <a:headEnd/>
            <a:tailEnd/>
          </a:ln>
        </p:spPr>
        <p:txBody>
          <a:bodyPr wrap="none" anchor="ctr"/>
          <a:lstStyle/>
          <a:p>
            <a:endParaRPr lang="en-GB"/>
          </a:p>
        </p:txBody>
      </p:sp>
      <p:sp>
        <p:nvSpPr>
          <p:cNvPr id="43025" name="Oval 21"/>
          <p:cNvSpPr>
            <a:spLocks noChangeArrowheads="1"/>
          </p:cNvSpPr>
          <p:nvPr/>
        </p:nvSpPr>
        <p:spPr bwMode="auto">
          <a:xfrm>
            <a:off x="3348038" y="4792663"/>
            <a:ext cx="209550" cy="349250"/>
          </a:xfrm>
          <a:prstGeom prst="ellipse">
            <a:avLst/>
          </a:prstGeom>
          <a:solidFill>
            <a:srgbClr val="009900"/>
          </a:solidFill>
          <a:ln w="9525">
            <a:solidFill>
              <a:schemeClr val="tx1"/>
            </a:solidFill>
            <a:round/>
            <a:headEnd/>
            <a:tailEnd/>
          </a:ln>
        </p:spPr>
        <p:txBody>
          <a:bodyPr wrap="none" anchor="ctr"/>
          <a:lstStyle/>
          <a:p>
            <a:endParaRPr lang="en-GB"/>
          </a:p>
        </p:txBody>
      </p:sp>
      <p:sp>
        <p:nvSpPr>
          <p:cNvPr id="43026" name="Oval 22"/>
          <p:cNvSpPr>
            <a:spLocks noChangeArrowheads="1"/>
          </p:cNvSpPr>
          <p:nvPr/>
        </p:nvSpPr>
        <p:spPr bwMode="auto">
          <a:xfrm>
            <a:off x="2373313" y="5437188"/>
            <a:ext cx="207962" cy="346075"/>
          </a:xfrm>
          <a:prstGeom prst="ellipse">
            <a:avLst/>
          </a:prstGeom>
          <a:solidFill>
            <a:srgbClr val="CC0000"/>
          </a:solidFill>
          <a:ln w="9525">
            <a:solidFill>
              <a:schemeClr val="tx1"/>
            </a:solidFill>
            <a:round/>
            <a:headEnd/>
            <a:tailEnd/>
          </a:ln>
        </p:spPr>
        <p:txBody>
          <a:bodyPr wrap="none" anchor="ctr"/>
          <a:lstStyle/>
          <a:p>
            <a:endParaRPr lang="en-GB"/>
          </a:p>
        </p:txBody>
      </p:sp>
      <p:sp>
        <p:nvSpPr>
          <p:cNvPr id="43027" name="Freeform 23"/>
          <p:cNvSpPr>
            <a:spLocks/>
          </p:cNvSpPr>
          <p:nvPr/>
        </p:nvSpPr>
        <p:spPr bwMode="auto">
          <a:xfrm>
            <a:off x="1579563" y="5197475"/>
            <a:ext cx="544512" cy="196850"/>
          </a:xfrm>
          <a:custGeom>
            <a:avLst/>
            <a:gdLst>
              <a:gd name="T0" fmla="*/ 0 w 354"/>
              <a:gd name="T1" fmla="*/ 77 h 77"/>
              <a:gd name="T2" fmla="*/ 60 w 354"/>
              <a:gd name="T3" fmla="*/ 47 h 77"/>
              <a:gd name="T4" fmla="*/ 180 w 354"/>
              <a:gd name="T5" fmla="*/ 65 h 77"/>
              <a:gd name="T6" fmla="*/ 288 w 354"/>
              <a:gd name="T7" fmla="*/ 11 h 77"/>
              <a:gd name="T8" fmla="*/ 354 w 354"/>
              <a:gd name="T9" fmla="*/ 5 h 77"/>
              <a:gd name="T10" fmla="*/ 0 60000 65536"/>
              <a:gd name="T11" fmla="*/ 0 60000 65536"/>
              <a:gd name="T12" fmla="*/ 0 60000 65536"/>
              <a:gd name="T13" fmla="*/ 0 60000 65536"/>
              <a:gd name="T14" fmla="*/ 0 60000 65536"/>
              <a:gd name="T15" fmla="*/ 0 w 354"/>
              <a:gd name="T16" fmla="*/ 0 h 77"/>
              <a:gd name="T17" fmla="*/ 354 w 354"/>
              <a:gd name="T18" fmla="*/ 77 h 77"/>
            </a:gdLst>
            <a:ahLst/>
            <a:cxnLst>
              <a:cxn ang="T10">
                <a:pos x="T0" y="T1"/>
              </a:cxn>
              <a:cxn ang="T11">
                <a:pos x="T2" y="T3"/>
              </a:cxn>
              <a:cxn ang="T12">
                <a:pos x="T4" y="T5"/>
              </a:cxn>
              <a:cxn ang="T13">
                <a:pos x="T6" y="T7"/>
              </a:cxn>
              <a:cxn ang="T14">
                <a:pos x="T8" y="T9"/>
              </a:cxn>
            </a:cxnLst>
            <a:rect l="T15" t="T16" r="T17" b="T18"/>
            <a:pathLst>
              <a:path w="354" h="77">
                <a:moveTo>
                  <a:pt x="0" y="77"/>
                </a:moveTo>
                <a:cubicBezTo>
                  <a:pt x="43" y="48"/>
                  <a:pt x="22" y="56"/>
                  <a:pt x="60" y="47"/>
                </a:cubicBezTo>
                <a:cubicBezTo>
                  <a:pt x="103" y="51"/>
                  <a:pt x="138" y="59"/>
                  <a:pt x="180" y="65"/>
                </a:cubicBezTo>
                <a:cubicBezTo>
                  <a:pt x="248" y="55"/>
                  <a:pt x="236" y="48"/>
                  <a:pt x="288" y="11"/>
                </a:cubicBezTo>
                <a:cubicBezTo>
                  <a:pt x="303" y="0"/>
                  <a:pt x="344" y="5"/>
                  <a:pt x="354" y="5"/>
                </a:cubicBezTo>
              </a:path>
            </a:pathLst>
          </a:custGeom>
          <a:noFill/>
          <a:ln w="28575" cmpd="sng">
            <a:solidFill>
              <a:srgbClr val="FF0000"/>
            </a:solidFill>
            <a:round/>
            <a:headEnd/>
            <a:tailEnd/>
          </a:ln>
        </p:spPr>
        <p:txBody>
          <a:bodyPr/>
          <a:lstStyle/>
          <a:p>
            <a:endParaRPr lang="en-GB"/>
          </a:p>
        </p:txBody>
      </p:sp>
      <p:grpSp>
        <p:nvGrpSpPr>
          <p:cNvPr id="2" name="Group 24"/>
          <p:cNvGrpSpPr>
            <a:grpSpLocks/>
          </p:cNvGrpSpPr>
          <p:nvPr/>
        </p:nvGrpSpPr>
        <p:grpSpPr bwMode="auto">
          <a:xfrm>
            <a:off x="179388" y="5776913"/>
            <a:ext cx="347662" cy="403225"/>
            <a:chOff x="204" y="3339"/>
            <a:chExt cx="227" cy="227"/>
          </a:xfrm>
        </p:grpSpPr>
        <p:sp>
          <p:nvSpPr>
            <p:cNvPr id="43037" name="Line 25"/>
            <p:cNvSpPr>
              <a:spLocks noChangeShapeType="1"/>
            </p:cNvSpPr>
            <p:nvPr/>
          </p:nvSpPr>
          <p:spPr bwMode="auto">
            <a:xfrm>
              <a:off x="236" y="3339"/>
              <a:ext cx="163" cy="171"/>
            </a:xfrm>
            <a:prstGeom prst="line">
              <a:avLst/>
            </a:prstGeom>
            <a:noFill/>
            <a:ln w="28575">
              <a:solidFill>
                <a:srgbClr val="FF0000"/>
              </a:solidFill>
              <a:round/>
              <a:headEnd/>
              <a:tailEnd/>
            </a:ln>
          </p:spPr>
          <p:txBody>
            <a:bodyPr/>
            <a:lstStyle/>
            <a:p>
              <a:endParaRPr lang="en-GB"/>
            </a:p>
          </p:txBody>
        </p:sp>
        <p:sp>
          <p:nvSpPr>
            <p:cNvPr id="43038" name="Line 26"/>
            <p:cNvSpPr>
              <a:spLocks noChangeShapeType="1"/>
            </p:cNvSpPr>
            <p:nvPr/>
          </p:nvSpPr>
          <p:spPr bwMode="auto">
            <a:xfrm flipV="1">
              <a:off x="236" y="3368"/>
              <a:ext cx="163" cy="142"/>
            </a:xfrm>
            <a:prstGeom prst="line">
              <a:avLst/>
            </a:prstGeom>
            <a:noFill/>
            <a:ln w="28575">
              <a:solidFill>
                <a:srgbClr val="FF0000"/>
              </a:solidFill>
              <a:round/>
              <a:headEnd/>
              <a:tailEnd/>
            </a:ln>
          </p:spPr>
          <p:txBody>
            <a:bodyPr/>
            <a:lstStyle/>
            <a:p>
              <a:endParaRPr lang="en-GB"/>
            </a:p>
          </p:txBody>
        </p:sp>
        <p:sp>
          <p:nvSpPr>
            <p:cNvPr id="43039" name="Line 27"/>
            <p:cNvSpPr>
              <a:spLocks noChangeShapeType="1"/>
            </p:cNvSpPr>
            <p:nvPr/>
          </p:nvSpPr>
          <p:spPr bwMode="auto">
            <a:xfrm flipV="1">
              <a:off x="301" y="3339"/>
              <a:ext cx="33" cy="227"/>
            </a:xfrm>
            <a:prstGeom prst="line">
              <a:avLst/>
            </a:prstGeom>
            <a:noFill/>
            <a:ln w="28575">
              <a:solidFill>
                <a:srgbClr val="FF0000"/>
              </a:solidFill>
              <a:round/>
              <a:headEnd/>
              <a:tailEnd/>
            </a:ln>
          </p:spPr>
          <p:txBody>
            <a:bodyPr/>
            <a:lstStyle/>
            <a:p>
              <a:endParaRPr lang="en-GB"/>
            </a:p>
          </p:txBody>
        </p:sp>
        <p:sp>
          <p:nvSpPr>
            <p:cNvPr id="43040" name="Line 28"/>
            <p:cNvSpPr>
              <a:spLocks noChangeShapeType="1"/>
            </p:cNvSpPr>
            <p:nvPr/>
          </p:nvSpPr>
          <p:spPr bwMode="auto">
            <a:xfrm>
              <a:off x="204" y="3424"/>
              <a:ext cx="227" cy="0"/>
            </a:xfrm>
            <a:prstGeom prst="line">
              <a:avLst/>
            </a:prstGeom>
            <a:noFill/>
            <a:ln w="28575">
              <a:solidFill>
                <a:srgbClr val="FF0000"/>
              </a:solidFill>
              <a:round/>
              <a:headEnd/>
              <a:tailEnd/>
            </a:ln>
          </p:spPr>
          <p:txBody>
            <a:bodyPr/>
            <a:lstStyle/>
            <a:p>
              <a:endParaRPr lang="en-GB"/>
            </a:p>
          </p:txBody>
        </p:sp>
        <p:sp>
          <p:nvSpPr>
            <p:cNvPr id="43041" name="Oval 29"/>
            <p:cNvSpPr>
              <a:spLocks noChangeArrowheads="1"/>
            </p:cNvSpPr>
            <p:nvPr/>
          </p:nvSpPr>
          <p:spPr bwMode="auto">
            <a:xfrm>
              <a:off x="269" y="3396"/>
              <a:ext cx="98" cy="85"/>
            </a:xfrm>
            <a:prstGeom prst="ellipse">
              <a:avLst/>
            </a:prstGeom>
            <a:solidFill>
              <a:schemeClr val="tx1"/>
            </a:solidFill>
            <a:ln w="9525">
              <a:solidFill>
                <a:schemeClr val="tx1"/>
              </a:solidFill>
              <a:round/>
              <a:headEnd/>
              <a:tailEnd/>
            </a:ln>
          </p:spPr>
          <p:txBody>
            <a:bodyPr wrap="none" anchor="ctr"/>
            <a:lstStyle/>
            <a:p>
              <a:endParaRPr lang="en-GB"/>
            </a:p>
          </p:txBody>
        </p:sp>
      </p:grpSp>
      <p:sp>
        <p:nvSpPr>
          <p:cNvPr id="43029" name="Text Box 30"/>
          <p:cNvSpPr txBox="1">
            <a:spLocks noChangeArrowheads="1"/>
          </p:cNvSpPr>
          <p:nvPr/>
        </p:nvSpPr>
        <p:spPr bwMode="auto">
          <a:xfrm>
            <a:off x="3995738" y="5759450"/>
            <a:ext cx="3960812" cy="619125"/>
          </a:xfrm>
          <a:prstGeom prst="rect">
            <a:avLst/>
          </a:prstGeom>
          <a:solidFill>
            <a:srgbClr val="F7F7F7"/>
          </a:solidFill>
          <a:ln w="9525">
            <a:solidFill>
              <a:schemeClr val="tx1"/>
            </a:solidFill>
            <a:miter lim="800000"/>
            <a:headEnd/>
            <a:tailEnd/>
          </a:ln>
        </p:spPr>
        <p:txBody>
          <a:bodyPr>
            <a:spAutoFit/>
          </a:bodyPr>
          <a:lstStyle/>
          <a:p>
            <a:pPr>
              <a:lnSpc>
                <a:spcPct val="90000"/>
              </a:lnSpc>
            </a:pPr>
            <a:r>
              <a:rPr lang="en-US" sz="1600" b="1">
                <a:latin typeface="Arial" pitchFamily="34" charset="0"/>
              </a:rPr>
              <a:t>From UK Ministry of Defence</a:t>
            </a:r>
          </a:p>
          <a:p>
            <a:pPr>
              <a:lnSpc>
                <a:spcPct val="90000"/>
              </a:lnSpc>
            </a:pPr>
            <a:r>
              <a:rPr lang="en-US" sz="400" b="1">
                <a:latin typeface="Arial" pitchFamily="34" charset="0"/>
              </a:rPr>
              <a:t> </a:t>
            </a:r>
          </a:p>
          <a:p>
            <a:r>
              <a:rPr lang="en-US" sz="1400">
                <a:latin typeface="Arial" pitchFamily="34" charset="0"/>
              </a:rPr>
              <a:t>[May RM, 2007</a:t>
            </a:r>
            <a:r>
              <a:rPr lang="en-US" sz="1400" i="1">
                <a:latin typeface="Arial" pitchFamily="34" charset="0"/>
              </a:rPr>
              <a:t> Lowy Institute Lecture. Sydney</a:t>
            </a:r>
            <a:r>
              <a:rPr lang="en-US" sz="1400">
                <a:latin typeface="Arial" pitchFamily="34" charset="0"/>
              </a:rPr>
              <a:t>]</a:t>
            </a:r>
          </a:p>
          <a:p>
            <a:endParaRPr lang="en-US" sz="200" b="1">
              <a:latin typeface="Arial" pitchFamily="34" charset="0"/>
            </a:endParaRPr>
          </a:p>
        </p:txBody>
      </p:sp>
      <p:sp>
        <p:nvSpPr>
          <p:cNvPr id="43030" name="Rectangle 31"/>
          <p:cNvSpPr>
            <a:spLocks noChangeArrowheads="1"/>
          </p:cNvSpPr>
          <p:nvPr/>
        </p:nvSpPr>
        <p:spPr bwMode="auto">
          <a:xfrm>
            <a:off x="9094788" y="908050"/>
            <a:ext cx="215900" cy="5329238"/>
          </a:xfrm>
          <a:prstGeom prst="rect">
            <a:avLst/>
          </a:prstGeom>
          <a:solidFill>
            <a:schemeClr val="bg1"/>
          </a:solidFill>
          <a:ln w="9525">
            <a:noFill/>
            <a:miter lim="800000"/>
            <a:headEnd/>
            <a:tailEnd/>
          </a:ln>
        </p:spPr>
        <p:txBody>
          <a:bodyPr wrap="none" anchor="ctr"/>
          <a:lstStyle/>
          <a:p>
            <a:endParaRPr lang="en-GB"/>
          </a:p>
        </p:txBody>
      </p:sp>
      <p:sp>
        <p:nvSpPr>
          <p:cNvPr id="43031" name="Rectangle 32"/>
          <p:cNvSpPr>
            <a:spLocks noChangeArrowheads="1"/>
          </p:cNvSpPr>
          <p:nvPr/>
        </p:nvSpPr>
        <p:spPr bwMode="auto">
          <a:xfrm>
            <a:off x="395288" y="587375"/>
            <a:ext cx="8027987" cy="825500"/>
          </a:xfrm>
          <a:prstGeom prst="rect">
            <a:avLst/>
          </a:prstGeom>
          <a:noFill/>
          <a:ln w="9525">
            <a:noFill/>
            <a:miter lim="800000"/>
            <a:headEnd/>
            <a:tailEnd/>
          </a:ln>
        </p:spPr>
        <p:txBody>
          <a:bodyPr anchor="ctr"/>
          <a:lstStyle/>
          <a:p>
            <a:pPr algn="ctr" eaLnBrk="1" hangingPunct="1">
              <a:lnSpc>
                <a:spcPct val="90000"/>
              </a:lnSpc>
            </a:pPr>
            <a:r>
              <a:rPr lang="en-US" sz="4000">
                <a:solidFill>
                  <a:schemeClr val="tx2"/>
                </a:solidFill>
                <a:latin typeface="Arial" pitchFamily="34" charset="0"/>
              </a:rPr>
              <a:t>Climate Change: </a:t>
            </a:r>
            <a:r>
              <a:rPr lang="en-US" sz="4000">
                <a:solidFill>
                  <a:srgbClr val="0033CC"/>
                </a:solidFill>
                <a:latin typeface="Arial" pitchFamily="34" charset="0"/>
              </a:rPr>
              <a:t>Multiplier</a:t>
            </a:r>
            <a:r>
              <a:rPr lang="en-US" sz="4000">
                <a:solidFill>
                  <a:schemeClr val="tx2"/>
                </a:solidFill>
                <a:latin typeface="Arial" pitchFamily="34" charset="0"/>
              </a:rPr>
              <a:t> of Conflicts and Regional Tensions</a:t>
            </a:r>
          </a:p>
        </p:txBody>
      </p:sp>
      <p:sp>
        <p:nvSpPr>
          <p:cNvPr id="43032" name="AutoShape 33"/>
          <p:cNvSpPr>
            <a:spLocks noChangeArrowheads="1"/>
          </p:cNvSpPr>
          <p:nvPr/>
        </p:nvSpPr>
        <p:spPr bwMode="auto">
          <a:xfrm rot="-1775454">
            <a:off x="8235950" y="2338388"/>
            <a:ext cx="222250" cy="725487"/>
          </a:xfrm>
          <a:prstGeom prst="triangle">
            <a:avLst>
              <a:gd name="adj" fmla="val 50000"/>
            </a:avLst>
          </a:prstGeom>
          <a:solidFill>
            <a:srgbClr val="E8E8E8"/>
          </a:solidFill>
          <a:ln w="9525">
            <a:noFill/>
            <a:miter lim="800000"/>
            <a:headEnd/>
            <a:tailEnd/>
          </a:ln>
        </p:spPr>
        <p:txBody>
          <a:bodyPr wrap="none" anchor="ctr"/>
          <a:lstStyle/>
          <a:p>
            <a:endParaRPr lang="en-GB"/>
          </a:p>
        </p:txBody>
      </p:sp>
      <p:sp>
        <p:nvSpPr>
          <p:cNvPr id="43033" name="Freeform 34"/>
          <p:cNvSpPr>
            <a:spLocks/>
          </p:cNvSpPr>
          <p:nvPr/>
        </p:nvSpPr>
        <p:spPr bwMode="auto">
          <a:xfrm>
            <a:off x="8467725" y="2970213"/>
            <a:ext cx="165100" cy="173037"/>
          </a:xfrm>
          <a:custGeom>
            <a:avLst/>
            <a:gdLst>
              <a:gd name="T0" fmla="*/ 104 w 104"/>
              <a:gd name="T1" fmla="*/ 5 h 109"/>
              <a:gd name="T2" fmla="*/ 0 w 104"/>
              <a:gd name="T3" fmla="*/ 109 h 109"/>
              <a:gd name="T4" fmla="*/ 0 60000 65536"/>
              <a:gd name="T5" fmla="*/ 0 60000 65536"/>
              <a:gd name="T6" fmla="*/ 0 w 104"/>
              <a:gd name="T7" fmla="*/ 0 h 109"/>
              <a:gd name="T8" fmla="*/ 104 w 104"/>
              <a:gd name="T9" fmla="*/ 109 h 109"/>
            </a:gdLst>
            <a:ahLst/>
            <a:cxnLst>
              <a:cxn ang="T4">
                <a:pos x="T0" y="T1"/>
              </a:cxn>
              <a:cxn ang="T5">
                <a:pos x="T2" y="T3"/>
              </a:cxn>
            </a:cxnLst>
            <a:rect l="T6" t="T7" r="T8" b="T9"/>
            <a:pathLst>
              <a:path w="104" h="109">
                <a:moveTo>
                  <a:pt x="104" y="5"/>
                </a:moveTo>
                <a:cubicBezTo>
                  <a:pt x="8" y="20"/>
                  <a:pt x="0" y="0"/>
                  <a:pt x="0" y="109"/>
                </a:cubicBezTo>
              </a:path>
            </a:pathLst>
          </a:custGeom>
          <a:noFill/>
          <a:ln w="9525">
            <a:solidFill>
              <a:schemeClr val="bg2"/>
            </a:solidFill>
            <a:round/>
            <a:headEnd/>
            <a:tailEnd/>
          </a:ln>
        </p:spPr>
        <p:txBody>
          <a:bodyPr/>
          <a:lstStyle/>
          <a:p>
            <a:endParaRPr lang="en-GB"/>
          </a:p>
        </p:txBody>
      </p:sp>
      <p:sp>
        <p:nvSpPr>
          <p:cNvPr id="43034" name="Rectangle 35"/>
          <p:cNvSpPr>
            <a:spLocks noChangeArrowheads="1"/>
          </p:cNvSpPr>
          <p:nvPr/>
        </p:nvSpPr>
        <p:spPr bwMode="auto">
          <a:xfrm>
            <a:off x="8027988" y="2132013"/>
            <a:ext cx="215900" cy="215900"/>
          </a:xfrm>
          <a:prstGeom prst="rect">
            <a:avLst/>
          </a:prstGeom>
          <a:solidFill>
            <a:schemeClr val="bg1"/>
          </a:solidFill>
          <a:ln w="9525">
            <a:noFill/>
            <a:miter lim="800000"/>
            <a:headEnd/>
            <a:tailEnd/>
          </a:ln>
        </p:spPr>
        <p:txBody>
          <a:bodyPr wrap="none" anchor="ctr"/>
          <a:lstStyle/>
          <a:p>
            <a:endParaRPr lang="en-GB"/>
          </a:p>
        </p:txBody>
      </p:sp>
      <p:sp>
        <p:nvSpPr>
          <p:cNvPr id="43035" name="Line 36"/>
          <p:cNvSpPr>
            <a:spLocks noChangeShapeType="1"/>
          </p:cNvSpPr>
          <p:nvPr/>
        </p:nvSpPr>
        <p:spPr bwMode="auto">
          <a:xfrm>
            <a:off x="5075238" y="5229225"/>
            <a:ext cx="0" cy="0"/>
          </a:xfrm>
          <a:prstGeom prst="line">
            <a:avLst/>
          </a:prstGeom>
          <a:noFill/>
          <a:ln w="9525">
            <a:solidFill>
              <a:schemeClr val="bg2"/>
            </a:solidFill>
            <a:round/>
            <a:headEnd/>
            <a:tailEnd/>
          </a:ln>
        </p:spPr>
        <p:txBody>
          <a:bodyPr/>
          <a:lstStyle/>
          <a:p>
            <a:endParaRPr lang="en-GB"/>
          </a:p>
        </p:txBody>
      </p:sp>
      <p:sp>
        <p:nvSpPr>
          <p:cNvPr id="43036" name="Rectangle 37"/>
          <p:cNvSpPr>
            <a:spLocks noChangeArrowheads="1"/>
          </p:cNvSpPr>
          <p:nvPr/>
        </p:nvSpPr>
        <p:spPr bwMode="auto">
          <a:xfrm>
            <a:off x="8027988" y="2420938"/>
            <a:ext cx="431800" cy="647700"/>
          </a:xfrm>
          <a:prstGeom prst="rect">
            <a:avLst/>
          </a:prstGeom>
          <a:solidFill>
            <a:srgbClr val="E8E8E8"/>
          </a:solidFill>
          <a:ln w="9525">
            <a:no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lIns="92075" tIns="46038" rIns="92075" bIns="46038"/>
          <a:lstStyle/>
          <a:p>
            <a:pPr>
              <a:defRPr/>
            </a:pPr>
            <a:r>
              <a:rPr lang="en-GB" sz="4000" dirty="0">
                <a:solidFill>
                  <a:schemeClr val="bg2">
                    <a:lumMod val="10000"/>
                  </a:schemeClr>
                </a:solidFill>
              </a:rPr>
              <a:t>Possible flooding in the UK by 2080s</a:t>
            </a:r>
          </a:p>
        </p:txBody>
      </p:sp>
      <p:graphicFrame>
        <p:nvGraphicFramePr>
          <p:cNvPr id="1026" name="Object 2"/>
          <p:cNvGraphicFramePr>
            <a:graphicFrameLocks/>
          </p:cNvGraphicFramePr>
          <p:nvPr/>
        </p:nvGraphicFramePr>
        <p:xfrm>
          <a:off x="419100" y="990600"/>
          <a:ext cx="8318500" cy="5630863"/>
        </p:xfrm>
        <a:graphic>
          <a:graphicData uri="http://schemas.openxmlformats.org/presentationml/2006/ole">
            <mc:AlternateContent xmlns:mc="http://schemas.openxmlformats.org/markup-compatibility/2006">
              <mc:Choice xmlns:v="urn:schemas-microsoft-com:vml" Requires="v">
                <p:oleObj spid="_x0000_s50179" name="Photo Editor Photo" r:id="rId4" imgW="8318160" imgH="5630760" progId="">
                  <p:embed/>
                </p:oleObj>
              </mc:Choice>
              <mc:Fallback>
                <p:oleObj name="Photo Editor Photo" r:id="rId4" imgW="8318160" imgH="563076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990600"/>
                        <a:ext cx="8318500" cy="56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143375" y="2500313"/>
            <a:ext cx="4779963" cy="4262243"/>
          </a:xfrm>
          <a:prstGeom prst="rect">
            <a:avLst/>
          </a:prstGeom>
          <a:noFill/>
          <a:ln w="9525">
            <a:noFill/>
            <a:miter lim="800000"/>
            <a:headEnd/>
            <a:tailEnd/>
          </a:ln>
        </p:spPr>
        <p:txBody>
          <a:bodyPr lIns="75743" tIns="37871" rIns="75743" bIns="37871">
            <a:spAutoFit/>
          </a:bodyPr>
          <a:lstStyle/>
          <a:p>
            <a:pPr defTabSz="757238">
              <a:buFont typeface="Wingdings" pitchFamily="2" charset="2"/>
              <a:buChar char="§"/>
            </a:pPr>
            <a:r>
              <a:rPr lang="en-GB" sz="2000" b="1" dirty="0">
                <a:solidFill>
                  <a:schemeClr val="bg2">
                    <a:lumMod val="25000"/>
                  </a:schemeClr>
                </a:solidFill>
                <a:latin typeface="Arial" pitchFamily="34" charset="0"/>
                <a:cs typeface="Times New Roman" pitchFamily="18" charset="0"/>
              </a:rPr>
              <a:t>  </a:t>
            </a:r>
            <a:r>
              <a:rPr lang="en-GB" sz="2400" b="1" dirty="0">
                <a:solidFill>
                  <a:schemeClr val="bg2">
                    <a:lumMod val="25000"/>
                  </a:schemeClr>
                </a:solidFill>
                <a:latin typeface="Arial" pitchFamily="34" charset="0"/>
                <a:cs typeface="Times New Roman" pitchFamily="18" charset="0"/>
              </a:rPr>
              <a:t>Physical limits:  small low lying islands e.g. Cayman Islands</a:t>
            </a:r>
          </a:p>
          <a:p>
            <a:pPr defTabSz="757238">
              <a:buFont typeface="Wingdings" pitchFamily="2" charset="2"/>
              <a:buChar char="§"/>
            </a:pPr>
            <a:endParaRPr lang="en-GB" sz="2000" b="1" dirty="0">
              <a:solidFill>
                <a:schemeClr val="bg2">
                  <a:lumMod val="25000"/>
                </a:schemeClr>
              </a:solidFill>
              <a:latin typeface="Arial" pitchFamily="34" charset="0"/>
              <a:cs typeface="Times New Roman" pitchFamily="18" charset="0"/>
            </a:endParaRPr>
          </a:p>
          <a:p>
            <a:pPr defTabSz="757238">
              <a:buClr>
                <a:schemeClr val="tx1"/>
              </a:buClr>
              <a:buFont typeface="Wingdings" pitchFamily="2" charset="2"/>
              <a:buChar char="§"/>
            </a:pPr>
            <a:r>
              <a:rPr lang="en-GB" b="1" dirty="0">
                <a:solidFill>
                  <a:schemeClr val="bg2">
                    <a:lumMod val="25000"/>
                  </a:schemeClr>
                </a:solidFill>
                <a:latin typeface="Arial" pitchFamily="34" charset="0"/>
                <a:cs typeface="Times New Roman" pitchFamily="18" charset="0"/>
              </a:rPr>
              <a:t> </a:t>
            </a:r>
            <a:r>
              <a:rPr lang="en-GB" sz="2400" b="1" dirty="0">
                <a:solidFill>
                  <a:schemeClr val="bg2">
                    <a:lumMod val="25000"/>
                  </a:schemeClr>
                </a:solidFill>
                <a:latin typeface="Arial" pitchFamily="34" charset="0"/>
                <a:cs typeface="Times New Roman" pitchFamily="18" charset="0"/>
              </a:rPr>
              <a:t>Behavioural limits: influence where we live and why, e.g. New Orleans</a:t>
            </a:r>
          </a:p>
          <a:p>
            <a:pPr defTabSz="757238"/>
            <a:endParaRPr lang="en-GB" b="1" dirty="0">
              <a:solidFill>
                <a:schemeClr val="bg2">
                  <a:lumMod val="25000"/>
                </a:schemeClr>
              </a:solidFill>
              <a:latin typeface="Arial" pitchFamily="34" charset="0"/>
              <a:cs typeface="Times New Roman" pitchFamily="18" charset="0"/>
            </a:endParaRPr>
          </a:p>
          <a:p>
            <a:pPr defTabSz="757238">
              <a:buFont typeface="Wingdings" pitchFamily="2" charset="2"/>
              <a:buChar char="§"/>
            </a:pPr>
            <a:r>
              <a:rPr lang="en-GB" b="1" dirty="0">
                <a:solidFill>
                  <a:schemeClr val="bg2">
                    <a:lumMod val="25000"/>
                  </a:schemeClr>
                </a:solidFill>
                <a:latin typeface="Arial" pitchFamily="34" charset="0"/>
                <a:cs typeface="Times New Roman" pitchFamily="18" charset="0"/>
              </a:rPr>
              <a:t> </a:t>
            </a:r>
            <a:r>
              <a:rPr lang="en-GB" sz="2400" b="1" dirty="0">
                <a:solidFill>
                  <a:schemeClr val="bg2">
                    <a:lumMod val="25000"/>
                  </a:schemeClr>
                </a:solidFill>
                <a:latin typeface="Arial" pitchFamily="34" charset="0"/>
                <a:cs typeface="Times New Roman" pitchFamily="18" charset="0"/>
              </a:rPr>
              <a:t>Technological limits: e.g. to the flood defences  such as Thames Barrier, London</a:t>
            </a:r>
          </a:p>
          <a:p>
            <a:pPr defTabSz="757238">
              <a:buFont typeface="Wingdings" pitchFamily="2" charset="2"/>
              <a:buChar char="§"/>
            </a:pPr>
            <a:endParaRPr lang="en-US" b="1" dirty="0">
              <a:solidFill>
                <a:schemeClr val="bg2">
                  <a:lumMod val="25000"/>
                </a:schemeClr>
              </a:solidFill>
              <a:latin typeface="Arial" pitchFamily="34" charset="0"/>
              <a:cs typeface="Times New Roman" pitchFamily="18" charset="0"/>
            </a:endParaRPr>
          </a:p>
        </p:txBody>
      </p:sp>
      <p:sp>
        <p:nvSpPr>
          <p:cNvPr id="43011" name="Rectangle 3"/>
          <p:cNvSpPr>
            <a:spLocks noGrp="1" noChangeArrowheads="1"/>
          </p:cNvSpPr>
          <p:nvPr>
            <p:ph type="title" idx="4294967295"/>
          </p:nvPr>
        </p:nvSpPr>
        <p:spPr>
          <a:xfrm>
            <a:off x="357188" y="0"/>
            <a:ext cx="8786812" cy="1714500"/>
          </a:xfrm>
          <a:noFill/>
        </p:spPr>
        <p:txBody>
          <a:bodyPr lIns="75740" tIns="37869" rIns="75740" bIns="37869" anchorCtr="1"/>
          <a:lstStyle/>
          <a:p>
            <a:pPr defTabSz="1054100" eaLnBrk="1" hangingPunct="1"/>
            <a:r>
              <a:rPr lang="en-GB" sz="3200" b="1" dirty="0" smtClean="0">
                <a:solidFill>
                  <a:schemeClr val="tx1">
                    <a:lumMod val="95000"/>
                    <a:lumOff val="5000"/>
                  </a:schemeClr>
                </a:solidFill>
                <a:effectLst/>
              </a:rPr>
              <a:t>Are there limits to how much we can adapt?…physical, behavioural and technological limits</a:t>
            </a:r>
            <a:endParaRPr lang="en-US" sz="3200" b="1" dirty="0" smtClean="0">
              <a:solidFill>
                <a:schemeClr val="tx1">
                  <a:lumMod val="95000"/>
                  <a:lumOff val="5000"/>
                </a:schemeClr>
              </a:solidFill>
              <a:effectLst/>
            </a:endParaRPr>
          </a:p>
        </p:txBody>
      </p:sp>
      <p:pic>
        <p:nvPicPr>
          <p:cNvPr id="43012" name="Picture 4" descr="New_Orlean_Elevation2"/>
          <p:cNvPicPr>
            <a:picLocks noGrp="1" noChangeAspect="1" noChangeArrowheads="1"/>
          </p:cNvPicPr>
          <p:nvPr>
            <p:ph sz="quarter" idx="4294967295"/>
          </p:nvPr>
        </p:nvPicPr>
        <p:blipFill>
          <a:blip r:embed="rId3" cstate="print"/>
          <a:srcRect l="2766" t="2779" r="1503" b="3535"/>
          <a:stretch>
            <a:fillRect/>
          </a:stretch>
        </p:blipFill>
        <p:spPr>
          <a:xfrm>
            <a:off x="500034" y="3286124"/>
            <a:ext cx="2492375" cy="1909762"/>
          </a:xfrm>
        </p:spPr>
      </p:pic>
      <p:pic>
        <p:nvPicPr>
          <p:cNvPr id="43013" name="Picture 5"/>
          <p:cNvPicPr>
            <a:picLocks noGrp="1" noChangeAspect="1" noChangeArrowheads="1"/>
          </p:cNvPicPr>
          <p:nvPr>
            <p:ph sz="quarter" idx="4294967295"/>
          </p:nvPr>
        </p:nvPicPr>
        <p:blipFill>
          <a:blip r:embed="rId4" cstate="print"/>
          <a:srcRect l="1405" t="1817" r="1405" b="1817"/>
          <a:stretch>
            <a:fillRect/>
          </a:stretch>
        </p:blipFill>
        <p:spPr>
          <a:xfrm>
            <a:off x="500034" y="1643050"/>
            <a:ext cx="2519363" cy="1928813"/>
          </a:xfrm>
        </p:spPr>
      </p:pic>
      <p:pic>
        <p:nvPicPr>
          <p:cNvPr id="43014" name="Picture 6" descr="barrier"/>
          <p:cNvPicPr>
            <a:picLocks noGrp="1" noChangeAspect="1" noChangeArrowheads="1"/>
          </p:cNvPicPr>
          <p:nvPr>
            <p:ph sz="half" idx="4294967295"/>
          </p:nvPr>
        </p:nvPicPr>
        <p:blipFill>
          <a:blip r:embed="rId5" cstate="print"/>
          <a:srcRect t="591"/>
          <a:stretch>
            <a:fillRect/>
          </a:stretch>
        </p:blipFill>
        <p:spPr>
          <a:xfrm>
            <a:off x="500034" y="5143512"/>
            <a:ext cx="2500330" cy="171448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4"/>
          <p:cNvSpPr>
            <a:spLocks noGrp="1" noChangeArrowheads="1"/>
          </p:cNvSpPr>
          <p:nvPr>
            <p:ph type="title"/>
          </p:nvPr>
        </p:nvSpPr>
        <p:spPr>
          <a:xfrm>
            <a:off x="1000100" y="285750"/>
            <a:ext cx="8182000" cy="723900"/>
          </a:xfrm>
        </p:spPr>
        <p:txBody>
          <a:bodyPr anchor="t"/>
          <a:lstStyle/>
          <a:p>
            <a:pPr>
              <a:defRPr/>
            </a:pPr>
            <a:r>
              <a:rPr lang="en-US" sz="4000" dirty="0" err="1" smtClean="0">
                <a:solidFill>
                  <a:schemeClr val="bg2">
                    <a:lumMod val="10000"/>
                  </a:schemeClr>
                </a:solidFill>
                <a:latin typeface="Helvetica" pitchFamily="34" charset="0"/>
              </a:rPr>
              <a:t>Stabilisation</a:t>
            </a:r>
            <a:r>
              <a:rPr lang="en-US" sz="4000" dirty="0" smtClean="0">
                <a:solidFill>
                  <a:schemeClr val="bg2">
                    <a:lumMod val="10000"/>
                  </a:schemeClr>
                </a:solidFill>
                <a:latin typeface="Helvetica" pitchFamily="34" charset="0"/>
              </a:rPr>
              <a:t> scenarios</a:t>
            </a:r>
          </a:p>
        </p:txBody>
      </p:sp>
      <p:grpSp>
        <p:nvGrpSpPr>
          <p:cNvPr id="2" name="Group 35"/>
          <p:cNvGrpSpPr>
            <a:grpSpLocks/>
          </p:cNvGrpSpPr>
          <p:nvPr/>
        </p:nvGrpSpPr>
        <p:grpSpPr bwMode="auto">
          <a:xfrm>
            <a:off x="777875" y="1420813"/>
            <a:ext cx="7716838" cy="4262437"/>
            <a:chOff x="286" y="679"/>
            <a:chExt cx="3733" cy="2349"/>
          </a:xfrm>
        </p:grpSpPr>
        <p:sp>
          <p:nvSpPr>
            <p:cNvPr id="44036" name="Rectangle 36"/>
            <p:cNvSpPr>
              <a:spLocks noChangeArrowheads="1"/>
            </p:cNvSpPr>
            <p:nvPr/>
          </p:nvSpPr>
          <p:spPr bwMode="auto">
            <a:xfrm>
              <a:off x="3904" y="2763"/>
              <a:ext cx="115" cy="265"/>
            </a:xfrm>
            <a:prstGeom prst="rect">
              <a:avLst/>
            </a:prstGeom>
            <a:noFill/>
            <a:ln w="9525">
              <a:noFill/>
              <a:miter lim="800000"/>
              <a:headEnd/>
              <a:tailEnd/>
            </a:ln>
          </p:spPr>
          <p:txBody>
            <a:bodyPr anchor="ctr"/>
            <a:lstStyle/>
            <a:p>
              <a:pPr marL="342900" indent="-342900">
                <a:tabLst>
                  <a:tab pos="180975" algn="l"/>
                  <a:tab pos="3432175" algn="l"/>
                </a:tabLst>
              </a:pPr>
              <a:endParaRPr lang="en-GB" sz="2000" b="1">
                <a:cs typeface="Times New Roman" pitchFamily="18" charset="0"/>
              </a:endParaRPr>
            </a:p>
          </p:txBody>
        </p:sp>
        <p:sp>
          <p:nvSpPr>
            <p:cNvPr id="44037" name="Rectangle 37"/>
            <p:cNvSpPr>
              <a:spLocks noChangeArrowheads="1"/>
            </p:cNvSpPr>
            <p:nvPr/>
          </p:nvSpPr>
          <p:spPr bwMode="auto">
            <a:xfrm>
              <a:off x="3904" y="2497"/>
              <a:ext cx="115" cy="266"/>
            </a:xfrm>
            <a:prstGeom prst="rect">
              <a:avLst/>
            </a:prstGeom>
            <a:noFill/>
            <a:ln w="9525">
              <a:noFill/>
              <a:miter lim="800000"/>
              <a:headEnd/>
              <a:tailEnd/>
            </a:ln>
          </p:spPr>
          <p:txBody>
            <a:bodyPr anchor="ctr"/>
            <a:lstStyle/>
            <a:p>
              <a:pPr marL="342900" indent="-342900">
                <a:tabLst>
                  <a:tab pos="180975" algn="l"/>
                  <a:tab pos="3432175" algn="l"/>
                </a:tabLst>
              </a:pPr>
              <a:endParaRPr lang="en-GB" sz="2000" b="1">
                <a:cs typeface="Times New Roman" pitchFamily="18" charset="0"/>
              </a:endParaRPr>
            </a:p>
          </p:txBody>
        </p:sp>
        <p:sp>
          <p:nvSpPr>
            <p:cNvPr id="44038" name="Line 38"/>
            <p:cNvSpPr>
              <a:spLocks noChangeShapeType="1"/>
            </p:cNvSpPr>
            <p:nvPr/>
          </p:nvSpPr>
          <p:spPr bwMode="auto">
            <a:xfrm>
              <a:off x="286" y="3028"/>
              <a:ext cx="3613" cy="0"/>
            </a:xfrm>
            <a:prstGeom prst="line">
              <a:avLst/>
            </a:prstGeom>
            <a:noFill/>
            <a:ln w="12700" cap="rnd">
              <a:solidFill>
                <a:srgbClr val="000000"/>
              </a:solidFill>
              <a:round/>
              <a:headEnd/>
              <a:tailEnd/>
            </a:ln>
          </p:spPr>
          <p:txBody>
            <a:bodyPr/>
            <a:lstStyle/>
            <a:p>
              <a:endParaRPr lang="en-GB"/>
            </a:p>
          </p:txBody>
        </p:sp>
        <p:sp>
          <p:nvSpPr>
            <p:cNvPr id="44039" name="Line 39"/>
            <p:cNvSpPr>
              <a:spLocks noChangeShapeType="1"/>
            </p:cNvSpPr>
            <p:nvPr/>
          </p:nvSpPr>
          <p:spPr bwMode="auto">
            <a:xfrm>
              <a:off x="286" y="2232"/>
              <a:ext cx="3601" cy="0"/>
            </a:xfrm>
            <a:prstGeom prst="line">
              <a:avLst/>
            </a:prstGeom>
            <a:noFill/>
            <a:ln w="12700" cap="rnd">
              <a:solidFill>
                <a:srgbClr val="000000"/>
              </a:solidFill>
              <a:round/>
              <a:headEnd/>
              <a:tailEnd/>
            </a:ln>
          </p:spPr>
          <p:txBody>
            <a:bodyPr/>
            <a:lstStyle/>
            <a:p>
              <a:endParaRPr lang="en-GB"/>
            </a:p>
          </p:txBody>
        </p:sp>
        <p:sp>
          <p:nvSpPr>
            <p:cNvPr id="44040" name="Line 40"/>
            <p:cNvSpPr>
              <a:spLocks noChangeShapeType="1"/>
            </p:cNvSpPr>
            <p:nvPr/>
          </p:nvSpPr>
          <p:spPr bwMode="auto">
            <a:xfrm>
              <a:off x="286" y="2497"/>
              <a:ext cx="3589" cy="0"/>
            </a:xfrm>
            <a:prstGeom prst="line">
              <a:avLst/>
            </a:prstGeom>
            <a:noFill/>
            <a:ln w="12700" cap="rnd">
              <a:solidFill>
                <a:srgbClr val="000000"/>
              </a:solidFill>
              <a:round/>
              <a:headEnd/>
              <a:tailEnd/>
            </a:ln>
          </p:spPr>
          <p:txBody>
            <a:bodyPr/>
            <a:lstStyle/>
            <a:p>
              <a:endParaRPr lang="en-GB"/>
            </a:p>
          </p:txBody>
        </p:sp>
        <p:sp>
          <p:nvSpPr>
            <p:cNvPr id="44041" name="Line 41"/>
            <p:cNvSpPr>
              <a:spLocks noChangeShapeType="1"/>
            </p:cNvSpPr>
            <p:nvPr/>
          </p:nvSpPr>
          <p:spPr bwMode="auto">
            <a:xfrm>
              <a:off x="286" y="2763"/>
              <a:ext cx="3601" cy="0"/>
            </a:xfrm>
            <a:prstGeom prst="line">
              <a:avLst/>
            </a:prstGeom>
            <a:noFill/>
            <a:ln w="12700" cap="rnd">
              <a:solidFill>
                <a:srgbClr val="000000"/>
              </a:solidFill>
              <a:round/>
              <a:headEnd/>
              <a:tailEnd/>
            </a:ln>
          </p:spPr>
          <p:txBody>
            <a:bodyPr/>
            <a:lstStyle/>
            <a:p>
              <a:endParaRPr lang="en-GB"/>
            </a:p>
          </p:txBody>
        </p:sp>
        <p:grpSp>
          <p:nvGrpSpPr>
            <p:cNvPr id="3" name="Group 42"/>
            <p:cNvGrpSpPr>
              <a:grpSpLocks/>
            </p:cNvGrpSpPr>
            <p:nvPr/>
          </p:nvGrpSpPr>
          <p:grpSpPr bwMode="auto">
            <a:xfrm>
              <a:off x="286" y="679"/>
              <a:ext cx="3618" cy="2349"/>
              <a:chOff x="286" y="679"/>
              <a:chExt cx="3618" cy="2349"/>
            </a:xfrm>
          </p:grpSpPr>
          <p:sp>
            <p:nvSpPr>
              <p:cNvPr id="44044" name="Rectangle 43"/>
              <p:cNvSpPr>
                <a:spLocks noChangeArrowheads="1"/>
              </p:cNvSpPr>
              <p:nvPr/>
            </p:nvSpPr>
            <p:spPr bwMode="auto">
              <a:xfrm>
                <a:off x="286" y="2763"/>
                <a:ext cx="1246"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3.2 – 4.0</a:t>
                </a:r>
              </a:p>
            </p:txBody>
          </p:sp>
          <p:sp>
            <p:nvSpPr>
              <p:cNvPr id="44045" name="Rectangle 44"/>
              <p:cNvSpPr>
                <a:spLocks noChangeArrowheads="1"/>
              </p:cNvSpPr>
              <p:nvPr/>
            </p:nvSpPr>
            <p:spPr bwMode="auto">
              <a:xfrm>
                <a:off x="286" y="2497"/>
                <a:ext cx="1246" cy="266"/>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2.8 – 3.2</a:t>
                </a:r>
              </a:p>
            </p:txBody>
          </p:sp>
          <p:sp>
            <p:nvSpPr>
              <p:cNvPr id="44046" name="Rectangle 45"/>
              <p:cNvSpPr>
                <a:spLocks noChangeArrowheads="1"/>
              </p:cNvSpPr>
              <p:nvPr/>
            </p:nvSpPr>
            <p:spPr bwMode="auto">
              <a:xfrm>
                <a:off x="286" y="2232"/>
                <a:ext cx="1246"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2.4 – 2.8</a:t>
                </a:r>
                <a:endParaRPr lang="en-GB" sz="2200" b="1"/>
              </a:p>
            </p:txBody>
          </p:sp>
          <p:sp>
            <p:nvSpPr>
              <p:cNvPr id="44047" name="Rectangle 46"/>
              <p:cNvSpPr>
                <a:spLocks noChangeArrowheads="1"/>
              </p:cNvSpPr>
              <p:nvPr/>
            </p:nvSpPr>
            <p:spPr bwMode="auto">
              <a:xfrm>
                <a:off x="286" y="1967"/>
                <a:ext cx="1246" cy="265"/>
              </a:xfrm>
              <a:prstGeom prst="rect">
                <a:avLst/>
              </a:prstGeom>
              <a:gradFill rotWithShape="0">
                <a:gsLst>
                  <a:gs pos="0">
                    <a:schemeClr val="bg1"/>
                  </a:gs>
                  <a:gs pos="100000">
                    <a:srgbClr val="6B8EFF"/>
                  </a:gs>
                </a:gsLst>
                <a:lin ang="5400000" scaled="1"/>
              </a:grad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2.0 – 2.4</a:t>
                </a:r>
                <a:endParaRPr lang="en-GB" sz="2200" b="1"/>
              </a:p>
            </p:txBody>
          </p:sp>
          <p:sp>
            <p:nvSpPr>
              <p:cNvPr id="22544" name="Rectangle 47"/>
              <p:cNvSpPr>
                <a:spLocks noChangeArrowheads="1"/>
              </p:cNvSpPr>
              <p:nvPr/>
            </p:nvSpPr>
            <p:spPr bwMode="auto">
              <a:xfrm>
                <a:off x="290" y="683"/>
                <a:ext cx="1242" cy="1284"/>
              </a:xfrm>
              <a:prstGeom prst="rect">
                <a:avLst/>
              </a:prstGeom>
              <a:gradFill rotWithShape="0">
                <a:gsLst>
                  <a:gs pos="0">
                    <a:srgbClr val="EE7E0E"/>
                  </a:gs>
                  <a:gs pos="100000">
                    <a:srgbClr val="FFFFFF"/>
                  </a:gs>
                </a:gsLst>
                <a:lin ang="5400000" scaled="1"/>
              </a:gradFill>
              <a:ln w="9525">
                <a:noFill/>
                <a:miter lim="800000"/>
                <a:headEnd/>
                <a:tailEnd/>
              </a:ln>
            </p:spPr>
            <p:txBody>
              <a:bodyPr anchor="ctr"/>
              <a:lstStyle/>
              <a:p>
                <a:pPr>
                  <a:tabLst>
                    <a:tab pos="180975" algn="l"/>
                  </a:tabLst>
                  <a:defRPr/>
                </a:pPr>
                <a:r>
                  <a:rPr lang="en-US" sz="2200" b="1" dirty="0">
                    <a:solidFill>
                      <a:schemeClr val="tx2">
                        <a:lumMod val="50000"/>
                      </a:schemeClr>
                    </a:solidFill>
                  </a:rPr>
                  <a:t>Global mean temp. increase </a:t>
                </a:r>
              </a:p>
              <a:p>
                <a:pPr>
                  <a:tabLst>
                    <a:tab pos="180975" algn="l"/>
                  </a:tabLst>
                  <a:defRPr/>
                </a:pPr>
                <a:r>
                  <a:rPr lang="en-GB" sz="2200" b="1" dirty="0">
                    <a:solidFill>
                      <a:schemeClr val="tx2">
                        <a:lumMod val="50000"/>
                      </a:schemeClr>
                    </a:solidFill>
                  </a:rPr>
                  <a:t>(ºC)</a:t>
                </a:r>
                <a:endParaRPr lang="en-GB" altLang="ja-JP" sz="2200" b="1" dirty="0">
                  <a:solidFill>
                    <a:schemeClr val="tx2">
                      <a:lumMod val="50000"/>
                    </a:schemeClr>
                  </a:solidFill>
                </a:endParaRPr>
              </a:p>
            </p:txBody>
          </p:sp>
          <p:sp>
            <p:nvSpPr>
              <p:cNvPr id="44049" name="Rectangle 48"/>
              <p:cNvSpPr>
                <a:spLocks noChangeArrowheads="1"/>
              </p:cNvSpPr>
              <p:nvPr/>
            </p:nvSpPr>
            <p:spPr bwMode="auto">
              <a:xfrm>
                <a:off x="2744" y="2763"/>
                <a:ext cx="1160"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2020 – 2060</a:t>
                </a:r>
                <a:endParaRPr lang="en-GB" sz="2200" b="1"/>
              </a:p>
            </p:txBody>
          </p:sp>
          <p:sp>
            <p:nvSpPr>
              <p:cNvPr id="44050" name="Rectangle 49"/>
              <p:cNvSpPr>
                <a:spLocks noChangeArrowheads="1"/>
              </p:cNvSpPr>
              <p:nvPr/>
            </p:nvSpPr>
            <p:spPr bwMode="auto">
              <a:xfrm>
                <a:off x="1532" y="2763"/>
                <a:ext cx="1212"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590 – 710</a:t>
                </a:r>
                <a:endParaRPr lang="en-GB" sz="2200" b="1"/>
              </a:p>
            </p:txBody>
          </p:sp>
          <p:sp>
            <p:nvSpPr>
              <p:cNvPr id="44051" name="Rectangle 50"/>
              <p:cNvSpPr>
                <a:spLocks noChangeArrowheads="1"/>
              </p:cNvSpPr>
              <p:nvPr/>
            </p:nvSpPr>
            <p:spPr bwMode="auto">
              <a:xfrm>
                <a:off x="2744" y="2497"/>
                <a:ext cx="1160" cy="266"/>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2010 – 2030</a:t>
                </a:r>
                <a:endParaRPr lang="en-GB" sz="2200" b="1"/>
              </a:p>
            </p:txBody>
          </p:sp>
          <p:sp>
            <p:nvSpPr>
              <p:cNvPr id="44052" name="Rectangle 51"/>
              <p:cNvSpPr>
                <a:spLocks noChangeArrowheads="1"/>
              </p:cNvSpPr>
              <p:nvPr/>
            </p:nvSpPr>
            <p:spPr bwMode="auto">
              <a:xfrm>
                <a:off x="1532" y="2497"/>
                <a:ext cx="1212" cy="266"/>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535 – 590</a:t>
                </a:r>
                <a:endParaRPr lang="en-GB" sz="2200" b="1"/>
              </a:p>
            </p:txBody>
          </p:sp>
          <p:sp>
            <p:nvSpPr>
              <p:cNvPr id="44053" name="Rectangle 52"/>
              <p:cNvSpPr>
                <a:spLocks noChangeArrowheads="1"/>
              </p:cNvSpPr>
              <p:nvPr/>
            </p:nvSpPr>
            <p:spPr bwMode="auto">
              <a:xfrm>
                <a:off x="2744" y="2232"/>
                <a:ext cx="1160"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2000 – 2020</a:t>
                </a:r>
                <a:endParaRPr lang="en-GB" sz="2200" b="1"/>
              </a:p>
            </p:txBody>
          </p:sp>
          <p:sp>
            <p:nvSpPr>
              <p:cNvPr id="44054" name="Rectangle 53"/>
              <p:cNvSpPr>
                <a:spLocks noChangeArrowheads="1"/>
              </p:cNvSpPr>
              <p:nvPr/>
            </p:nvSpPr>
            <p:spPr bwMode="auto">
              <a:xfrm>
                <a:off x="1532" y="2232"/>
                <a:ext cx="1212" cy="265"/>
              </a:xfrm>
              <a:prstGeom prst="rect">
                <a:avLst/>
              </a:prstGeom>
              <a:no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490 – 535</a:t>
                </a:r>
              </a:p>
            </p:txBody>
          </p:sp>
          <p:sp>
            <p:nvSpPr>
              <p:cNvPr id="44055" name="Rectangle 54"/>
              <p:cNvSpPr>
                <a:spLocks noChangeArrowheads="1"/>
              </p:cNvSpPr>
              <p:nvPr/>
            </p:nvSpPr>
            <p:spPr bwMode="auto">
              <a:xfrm>
                <a:off x="2744" y="1967"/>
                <a:ext cx="1160" cy="265"/>
              </a:xfrm>
              <a:prstGeom prst="rect">
                <a:avLst/>
              </a:prstGeom>
              <a:gradFill rotWithShape="0">
                <a:gsLst>
                  <a:gs pos="0">
                    <a:schemeClr val="bg1"/>
                  </a:gs>
                  <a:gs pos="100000">
                    <a:srgbClr val="6B8EFF"/>
                  </a:gs>
                </a:gsLst>
                <a:lin ang="5400000" scaled="1"/>
              </a:grad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2000 – 2015</a:t>
                </a:r>
                <a:endParaRPr lang="en-GB" sz="2200" b="1"/>
              </a:p>
            </p:txBody>
          </p:sp>
          <p:sp>
            <p:nvSpPr>
              <p:cNvPr id="44056" name="Rectangle 55"/>
              <p:cNvSpPr>
                <a:spLocks noChangeArrowheads="1"/>
              </p:cNvSpPr>
              <p:nvPr/>
            </p:nvSpPr>
            <p:spPr bwMode="auto">
              <a:xfrm>
                <a:off x="1532" y="1967"/>
                <a:ext cx="1212" cy="265"/>
              </a:xfrm>
              <a:prstGeom prst="rect">
                <a:avLst/>
              </a:prstGeom>
              <a:gradFill rotWithShape="0">
                <a:gsLst>
                  <a:gs pos="0">
                    <a:schemeClr val="bg1"/>
                  </a:gs>
                  <a:gs pos="100000">
                    <a:srgbClr val="6B8EFF"/>
                  </a:gs>
                </a:gsLst>
                <a:lin ang="5400000" scaled="1"/>
              </a:gradFill>
              <a:ln w="9525">
                <a:noFill/>
                <a:miter lim="800000"/>
                <a:headEnd/>
                <a:tailEnd/>
              </a:ln>
            </p:spPr>
            <p:txBody>
              <a:bodyPr anchor="ctr"/>
              <a:lstStyle/>
              <a:p>
                <a:pPr marL="342900" indent="-342900">
                  <a:tabLst>
                    <a:tab pos="180975" algn="l"/>
                    <a:tab pos="3432175" algn="l"/>
                  </a:tabLst>
                </a:pPr>
                <a:r>
                  <a:rPr lang="en-GB" sz="2200" b="1">
                    <a:cs typeface="Times New Roman" pitchFamily="18" charset="0"/>
                  </a:rPr>
                  <a:t>445 – 490</a:t>
                </a:r>
              </a:p>
            </p:txBody>
          </p:sp>
          <p:sp>
            <p:nvSpPr>
              <p:cNvPr id="44057" name="Rectangle 56"/>
              <p:cNvSpPr>
                <a:spLocks noChangeArrowheads="1"/>
              </p:cNvSpPr>
              <p:nvPr/>
            </p:nvSpPr>
            <p:spPr bwMode="auto">
              <a:xfrm>
                <a:off x="2744" y="679"/>
                <a:ext cx="1160" cy="1288"/>
              </a:xfrm>
              <a:prstGeom prst="rect">
                <a:avLst/>
              </a:prstGeom>
              <a:gradFill rotWithShape="0">
                <a:gsLst>
                  <a:gs pos="0">
                    <a:srgbClr val="3366FF"/>
                  </a:gs>
                  <a:gs pos="100000">
                    <a:schemeClr val="bg1"/>
                  </a:gs>
                </a:gsLst>
                <a:lin ang="5400000" scaled="1"/>
              </a:gradFill>
              <a:ln w="9525">
                <a:noFill/>
                <a:miter lim="800000"/>
                <a:headEnd/>
                <a:tailEnd/>
              </a:ln>
            </p:spPr>
            <p:txBody>
              <a:bodyPr anchor="ctr"/>
              <a:lstStyle/>
              <a:p>
                <a:pPr>
                  <a:tabLst>
                    <a:tab pos="180975" algn="l"/>
                    <a:tab pos="3432175" algn="l"/>
                  </a:tabLst>
                </a:pPr>
                <a:r>
                  <a:rPr lang="en-GB" sz="2200" b="1">
                    <a:cs typeface="Times New Roman" pitchFamily="18" charset="0"/>
                  </a:rPr>
                  <a:t>Year CO</a:t>
                </a:r>
                <a:r>
                  <a:rPr lang="en-GB" sz="2200" b="1" baseline="-25000">
                    <a:cs typeface="Times New Roman" pitchFamily="18" charset="0"/>
                  </a:rPr>
                  <a:t>2 </a:t>
                </a:r>
                <a:r>
                  <a:rPr lang="en-GB" sz="2200" b="1">
                    <a:cs typeface="Times New Roman" pitchFamily="18" charset="0"/>
                  </a:rPr>
                  <a:t>needs to peak</a:t>
                </a:r>
                <a:endParaRPr lang="en-GB" sz="2200" b="1"/>
              </a:p>
            </p:txBody>
          </p:sp>
          <p:sp>
            <p:nvSpPr>
              <p:cNvPr id="22554" name="Rectangle 57"/>
              <p:cNvSpPr>
                <a:spLocks noChangeArrowheads="1"/>
              </p:cNvSpPr>
              <p:nvPr/>
            </p:nvSpPr>
            <p:spPr bwMode="auto">
              <a:xfrm>
                <a:off x="1534" y="683"/>
                <a:ext cx="1210" cy="1288"/>
              </a:xfrm>
              <a:prstGeom prst="rect">
                <a:avLst/>
              </a:prstGeom>
              <a:gradFill rotWithShape="0">
                <a:gsLst>
                  <a:gs pos="0">
                    <a:srgbClr val="EE7E0E"/>
                  </a:gs>
                  <a:gs pos="100000">
                    <a:srgbClr val="FFFFFF"/>
                  </a:gs>
                </a:gsLst>
                <a:lin ang="5400000" scaled="1"/>
              </a:gradFill>
              <a:ln w="9525">
                <a:noFill/>
                <a:miter lim="800000"/>
                <a:headEnd/>
                <a:tailEnd/>
              </a:ln>
            </p:spPr>
            <p:txBody>
              <a:bodyPr anchor="ctr"/>
              <a:lstStyle/>
              <a:p>
                <a:pPr marL="342900" indent="-342900">
                  <a:tabLst>
                    <a:tab pos="180975" algn="l"/>
                  </a:tabLst>
                  <a:defRPr/>
                </a:pPr>
                <a:r>
                  <a:rPr lang="en-GB" altLang="ja-JP" sz="2200" b="1" dirty="0">
                    <a:solidFill>
                      <a:schemeClr val="tx2">
                        <a:lumMod val="50000"/>
                      </a:schemeClr>
                    </a:solidFill>
                  </a:rPr>
                  <a:t>Stabilization</a:t>
                </a:r>
              </a:p>
              <a:p>
                <a:pPr marL="342900" indent="-342900">
                  <a:tabLst>
                    <a:tab pos="180975" algn="l"/>
                  </a:tabLst>
                  <a:defRPr/>
                </a:pPr>
                <a:r>
                  <a:rPr lang="en-GB" altLang="ja-JP" sz="2200" b="1" dirty="0">
                    <a:solidFill>
                      <a:schemeClr val="tx2">
                        <a:lumMod val="50000"/>
                      </a:schemeClr>
                    </a:solidFill>
                  </a:rPr>
                  <a:t>level </a:t>
                </a:r>
              </a:p>
              <a:p>
                <a:pPr marL="342900" indent="-342900">
                  <a:tabLst>
                    <a:tab pos="180975" algn="l"/>
                  </a:tabLst>
                  <a:defRPr/>
                </a:pPr>
                <a:r>
                  <a:rPr lang="en-GB" altLang="ja-JP" sz="2200" b="1" dirty="0">
                    <a:solidFill>
                      <a:schemeClr val="tx2">
                        <a:lumMod val="50000"/>
                      </a:schemeClr>
                    </a:solidFill>
                  </a:rPr>
                  <a:t>(</a:t>
                </a:r>
                <a:r>
                  <a:rPr lang="en-GB" altLang="ja-JP" sz="2200" b="1" dirty="0" err="1">
                    <a:solidFill>
                      <a:schemeClr val="tx2">
                        <a:lumMod val="50000"/>
                      </a:schemeClr>
                    </a:solidFill>
                  </a:rPr>
                  <a:t>ppm</a:t>
                </a:r>
                <a:r>
                  <a:rPr lang="en-GB" altLang="ja-JP" sz="2200" b="1" dirty="0">
                    <a:solidFill>
                      <a:schemeClr val="tx2">
                        <a:lumMod val="50000"/>
                      </a:schemeClr>
                    </a:solidFill>
                  </a:rPr>
                  <a:t> </a:t>
                </a:r>
                <a:r>
                  <a:rPr lang="en-US" sz="2200" b="1" dirty="0">
                    <a:solidFill>
                      <a:schemeClr val="tx2">
                        <a:lumMod val="50000"/>
                      </a:schemeClr>
                    </a:solidFill>
                  </a:rPr>
                  <a:t>CO</a:t>
                </a:r>
                <a:r>
                  <a:rPr lang="en-US" sz="2200" b="1" baseline="-25000" dirty="0">
                    <a:solidFill>
                      <a:schemeClr val="tx2">
                        <a:lumMod val="50000"/>
                      </a:schemeClr>
                    </a:solidFill>
                  </a:rPr>
                  <a:t>2</a:t>
                </a:r>
                <a:r>
                  <a:rPr lang="en-US" sz="2200" b="1" dirty="0">
                    <a:solidFill>
                      <a:schemeClr val="tx2">
                        <a:lumMod val="50000"/>
                      </a:schemeClr>
                    </a:solidFill>
                  </a:rPr>
                  <a:t>-eq)</a:t>
                </a:r>
                <a:endParaRPr lang="en-GB" altLang="ja-JP" sz="2200" b="1" dirty="0">
                  <a:solidFill>
                    <a:schemeClr val="tx2">
                      <a:lumMod val="50000"/>
                    </a:schemeClr>
                  </a:solidFill>
                </a:endParaRPr>
              </a:p>
            </p:txBody>
          </p:sp>
          <p:sp>
            <p:nvSpPr>
              <p:cNvPr id="44059" name="Line 58"/>
              <p:cNvSpPr>
                <a:spLocks noChangeShapeType="1"/>
              </p:cNvSpPr>
              <p:nvPr/>
            </p:nvSpPr>
            <p:spPr bwMode="auto">
              <a:xfrm>
                <a:off x="286" y="679"/>
                <a:ext cx="1246" cy="0"/>
              </a:xfrm>
              <a:prstGeom prst="line">
                <a:avLst/>
              </a:prstGeom>
              <a:noFill/>
              <a:ln w="12700">
                <a:solidFill>
                  <a:srgbClr val="000000"/>
                </a:solidFill>
                <a:round/>
                <a:headEnd/>
                <a:tailEnd/>
              </a:ln>
            </p:spPr>
            <p:txBody>
              <a:bodyPr/>
              <a:lstStyle/>
              <a:p>
                <a:endParaRPr lang="en-GB"/>
              </a:p>
            </p:txBody>
          </p:sp>
          <p:sp>
            <p:nvSpPr>
              <p:cNvPr id="44060" name="Line 59"/>
              <p:cNvSpPr>
                <a:spLocks noChangeShapeType="1"/>
              </p:cNvSpPr>
              <p:nvPr/>
            </p:nvSpPr>
            <p:spPr bwMode="auto">
              <a:xfrm>
                <a:off x="286" y="679"/>
                <a:ext cx="0" cy="1288"/>
              </a:xfrm>
              <a:prstGeom prst="line">
                <a:avLst/>
              </a:prstGeom>
              <a:noFill/>
              <a:ln w="12700">
                <a:solidFill>
                  <a:srgbClr val="000000"/>
                </a:solidFill>
                <a:round/>
                <a:headEnd/>
                <a:tailEnd/>
              </a:ln>
            </p:spPr>
            <p:txBody>
              <a:bodyPr/>
              <a:lstStyle/>
              <a:p>
                <a:endParaRPr lang="en-GB"/>
              </a:p>
            </p:txBody>
          </p:sp>
          <p:sp>
            <p:nvSpPr>
              <p:cNvPr id="44061" name="Line 60"/>
              <p:cNvSpPr>
                <a:spLocks noChangeShapeType="1"/>
              </p:cNvSpPr>
              <p:nvPr/>
            </p:nvSpPr>
            <p:spPr bwMode="auto">
              <a:xfrm flipV="1">
                <a:off x="290" y="1943"/>
                <a:ext cx="1210" cy="16"/>
              </a:xfrm>
              <a:prstGeom prst="line">
                <a:avLst/>
              </a:prstGeom>
              <a:noFill/>
              <a:ln w="12700">
                <a:solidFill>
                  <a:schemeClr val="tx1"/>
                </a:solidFill>
                <a:round/>
                <a:headEnd/>
                <a:tailEnd/>
              </a:ln>
            </p:spPr>
            <p:txBody>
              <a:bodyPr/>
              <a:lstStyle/>
              <a:p>
                <a:endParaRPr lang="en-GB"/>
              </a:p>
            </p:txBody>
          </p:sp>
          <p:sp>
            <p:nvSpPr>
              <p:cNvPr id="44062" name="Line 61"/>
              <p:cNvSpPr>
                <a:spLocks noChangeShapeType="1"/>
              </p:cNvSpPr>
              <p:nvPr/>
            </p:nvSpPr>
            <p:spPr bwMode="auto">
              <a:xfrm>
                <a:off x="2744" y="679"/>
                <a:ext cx="0" cy="2349"/>
              </a:xfrm>
              <a:prstGeom prst="line">
                <a:avLst/>
              </a:prstGeom>
              <a:noFill/>
              <a:ln w="12700" cap="rnd">
                <a:solidFill>
                  <a:srgbClr val="000000"/>
                </a:solidFill>
                <a:round/>
                <a:headEnd/>
                <a:tailEnd/>
              </a:ln>
            </p:spPr>
            <p:txBody>
              <a:bodyPr/>
              <a:lstStyle/>
              <a:p>
                <a:endParaRPr lang="en-GB"/>
              </a:p>
            </p:txBody>
          </p:sp>
          <p:sp>
            <p:nvSpPr>
              <p:cNvPr id="44063" name="Line 62"/>
              <p:cNvSpPr>
                <a:spLocks noChangeShapeType="1"/>
              </p:cNvSpPr>
              <p:nvPr/>
            </p:nvSpPr>
            <p:spPr bwMode="auto">
              <a:xfrm>
                <a:off x="3904" y="679"/>
                <a:ext cx="0" cy="2349"/>
              </a:xfrm>
              <a:prstGeom prst="line">
                <a:avLst/>
              </a:prstGeom>
              <a:noFill/>
              <a:ln w="12700" cap="rnd">
                <a:solidFill>
                  <a:srgbClr val="000000"/>
                </a:solidFill>
                <a:round/>
                <a:headEnd/>
                <a:tailEnd/>
              </a:ln>
            </p:spPr>
            <p:txBody>
              <a:bodyPr/>
              <a:lstStyle/>
              <a:p>
                <a:endParaRPr lang="en-GB"/>
              </a:p>
            </p:txBody>
          </p:sp>
          <p:sp>
            <p:nvSpPr>
              <p:cNvPr id="44064" name="Line 63"/>
              <p:cNvSpPr>
                <a:spLocks noChangeShapeType="1"/>
              </p:cNvSpPr>
              <p:nvPr/>
            </p:nvSpPr>
            <p:spPr bwMode="auto">
              <a:xfrm>
                <a:off x="1532" y="679"/>
                <a:ext cx="0" cy="2349"/>
              </a:xfrm>
              <a:prstGeom prst="line">
                <a:avLst/>
              </a:prstGeom>
              <a:noFill/>
              <a:ln w="12700">
                <a:solidFill>
                  <a:srgbClr val="000000"/>
                </a:solidFill>
                <a:round/>
                <a:headEnd/>
                <a:tailEnd/>
              </a:ln>
            </p:spPr>
            <p:txBody>
              <a:bodyPr/>
              <a:lstStyle/>
              <a:p>
                <a:endParaRPr lang="en-GB"/>
              </a:p>
            </p:txBody>
          </p:sp>
          <p:sp>
            <p:nvSpPr>
              <p:cNvPr id="44065" name="Line 64"/>
              <p:cNvSpPr>
                <a:spLocks noChangeShapeType="1"/>
              </p:cNvSpPr>
              <p:nvPr/>
            </p:nvSpPr>
            <p:spPr bwMode="auto">
              <a:xfrm>
                <a:off x="286" y="1967"/>
                <a:ext cx="0" cy="1061"/>
              </a:xfrm>
              <a:prstGeom prst="line">
                <a:avLst/>
              </a:prstGeom>
              <a:noFill/>
              <a:ln w="12700" cap="rnd">
                <a:solidFill>
                  <a:srgbClr val="000000"/>
                </a:solidFill>
                <a:round/>
                <a:headEnd/>
                <a:tailEnd/>
              </a:ln>
            </p:spPr>
            <p:txBody>
              <a:bodyPr/>
              <a:lstStyle/>
              <a:p>
                <a:endParaRPr lang="en-GB"/>
              </a:p>
            </p:txBody>
          </p:sp>
        </p:grpSp>
        <p:sp>
          <p:nvSpPr>
            <p:cNvPr id="44043" name="Line 65"/>
            <p:cNvSpPr>
              <a:spLocks noChangeShapeType="1"/>
            </p:cNvSpPr>
            <p:nvPr/>
          </p:nvSpPr>
          <p:spPr bwMode="auto">
            <a:xfrm>
              <a:off x="1532" y="1967"/>
              <a:ext cx="2367" cy="0"/>
            </a:xfrm>
            <a:prstGeom prst="line">
              <a:avLst/>
            </a:prstGeom>
            <a:noFill/>
            <a:ln w="12700" cap="rnd">
              <a:solidFill>
                <a:srgbClr val="000000"/>
              </a:solidFill>
              <a:round/>
              <a:headEnd/>
              <a:tailEnd/>
            </a:ln>
          </p:spPr>
          <p:txBody>
            <a:bodyPr/>
            <a:lstStyle/>
            <a:p>
              <a:endParaRPr lang="en-GB"/>
            </a:p>
          </p:txBody>
        </p:sp>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Global temperature trends </a:t>
            </a:r>
            <a:endParaRPr lang="en-GB" dirty="0"/>
          </a:p>
        </p:txBody>
      </p:sp>
      <p:pic>
        <p:nvPicPr>
          <p:cNvPr id="6" name="Content Placeholder 5" descr="NOAA GLobal temp 201101-201112.png"/>
          <p:cNvPicPr>
            <a:picLocks noGrp="1" noChangeAspect="1"/>
          </p:cNvPicPr>
          <p:nvPr>
            <p:ph idx="1"/>
          </p:nvPr>
        </p:nvPicPr>
        <p:blipFill>
          <a:blip r:embed="rId2" cstate="print"/>
          <a:stretch>
            <a:fillRect/>
          </a:stretch>
        </p:blipFill>
        <p:spPr>
          <a:xfrm>
            <a:off x="100899" y="1500174"/>
            <a:ext cx="9043101" cy="500066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274638"/>
            <a:ext cx="9144000" cy="993775"/>
          </a:xfrm>
        </p:spPr>
        <p:txBody>
          <a:bodyPr>
            <a:normAutofit fontScale="90000"/>
          </a:bodyPr>
          <a:lstStyle/>
          <a:p>
            <a:pPr eaLnBrk="1" hangingPunct="1"/>
            <a:r>
              <a:rPr lang="en-GB" sz="3200" b="1" dirty="0" smtClean="0">
                <a:solidFill>
                  <a:schemeClr val="bg2">
                    <a:lumMod val="10000"/>
                  </a:schemeClr>
                </a:solidFill>
                <a:effectLst/>
              </a:rPr>
              <a:t>The scale of the emissions challenge for a high income country (UK) </a:t>
            </a:r>
          </a:p>
        </p:txBody>
      </p:sp>
      <p:pic>
        <p:nvPicPr>
          <p:cNvPr id="45059" name="Picture 3"/>
          <p:cNvPicPr>
            <a:picLocks noGrp="1" noChangeAspect="1" noChangeArrowheads="1"/>
          </p:cNvPicPr>
          <p:nvPr>
            <p:ph idx="1"/>
          </p:nvPr>
        </p:nvPicPr>
        <p:blipFill>
          <a:blip r:embed="rId2" cstate="print"/>
          <a:srcRect/>
          <a:stretch>
            <a:fillRect/>
          </a:stretch>
        </p:blipFill>
        <p:spPr>
          <a:xfrm>
            <a:off x="611188" y="1341438"/>
            <a:ext cx="7921625" cy="4824412"/>
          </a:xfrm>
        </p:spPr>
      </p:pic>
      <p:sp>
        <p:nvSpPr>
          <p:cNvPr id="45060" name="Rectangle 4"/>
          <p:cNvSpPr>
            <a:spLocks noChangeArrowheads="1"/>
          </p:cNvSpPr>
          <p:nvPr/>
        </p:nvSpPr>
        <p:spPr bwMode="auto">
          <a:xfrm>
            <a:off x="0" y="6491288"/>
            <a:ext cx="9144000" cy="336550"/>
          </a:xfrm>
          <a:prstGeom prst="rect">
            <a:avLst/>
          </a:prstGeom>
          <a:noFill/>
          <a:ln w="9525">
            <a:noFill/>
            <a:miter lim="800000"/>
            <a:headEnd/>
            <a:tailEnd/>
          </a:ln>
        </p:spPr>
        <p:txBody>
          <a:bodyPr>
            <a:spAutoFit/>
          </a:bodyPr>
          <a:lstStyle/>
          <a:p>
            <a:r>
              <a:rPr lang="en-GB" sz="1600">
                <a:latin typeface="Arial" pitchFamily="34" charset="0"/>
              </a:rPr>
              <a:t>Source: UK National Atmospheric Emissions Inventory (2008).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7900" y="2873375"/>
            <a:ext cx="4618038" cy="2000250"/>
            <a:chOff x="834" y="1388"/>
            <a:chExt cx="2871" cy="1190"/>
          </a:xfrm>
        </p:grpSpPr>
        <p:sp>
          <p:nvSpPr>
            <p:cNvPr id="47132" name="Line 3"/>
            <p:cNvSpPr>
              <a:spLocks noChangeShapeType="1"/>
            </p:cNvSpPr>
            <p:nvPr/>
          </p:nvSpPr>
          <p:spPr bwMode="auto">
            <a:xfrm flipV="1">
              <a:off x="834" y="1463"/>
              <a:ext cx="2871" cy="1115"/>
            </a:xfrm>
            <a:prstGeom prst="line">
              <a:avLst/>
            </a:prstGeom>
            <a:noFill/>
            <a:ln w="38100">
              <a:solidFill>
                <a:srgbClr val="CC3300"/>
              </a:solidFill>
              <a:round/>
              <a:headEnd/>
              <a:tailEnd/>
            </a:ln>
          </p:spPr>
          <p:txBody>
            <a:bodyPr/>
            <a:lstStyle/>
            <a:p>
              <a:endParaRPr lang="en-GB"/>
            </a:p>
          </p:txBody>
        </p:sp>
        <p:sp>
          <p:nvSpPr>
            <p:cNvPr id="47133" name="Text Box 4"/>
            <p:cNvSpPr txBox="1">
              <a:spLocks noChangeArrowheads="1"/>
            </p:cNvSpPr>
            <p:nvPr/>
          </p:nvSpPr>
          <p:spPr bwMode="auto">
            <a:xfrm>
              <a:off x="1767" y="1388"/>
              <a:ext cx="1664" cy="494"/>
            </a:xfrm>
            <a:prstGeom prst="rect">
              <a:avLst/>
            </a:prstGeom>
            <a:noFill/>
            <a:ln w="9525">
              <a:noFill/>
              <a:miter lim="800000"/>
              <a:headEnd/>
              <a:tailEnd/>
            </a:ln>
          </p:spPr>
          <p:txBody>
            <a:bodyPr>
              <a:spAutoFit/>
            </a:bodyPr>
            <a:lstStyle/>
            <a:p>
              <a:pPr>
                <a:spcBef>
                  <a:spcPct val="50000"/>
                </a:spcBef>
              </a:pPr>
              <a:r>
                <a:rPr lang="nl-NL" sz="2400" b="1" dirty="0">
                  <a:solidFill>
                    <a:schemeClr val="tx1">
                      <a:lumMod val="95000"/>
                      <a:lumOff val="5000"/>
                    </a:schemeClr>
                  </a:solidFill>
                  <a:latin typeface="Arial" pitchFamily="34" charset="0"/>
                </a:rPr>
                <a:t>GDP without mitigation</a:t>
              </a:r>
              <a:endParaRPr lang="en-US" sz="2400" b="1" dirty="0">
                <a:solidFill>
                  <a:schemeClr val="tx1">
                    <a:lumMod val="95000"/>
                    <a:lumOff val="5000"/>
                  </a:schemeClr>
                </a:solidFill>
                <a:latin typeface="Arial" pitchFamily="34" charset="0"/>
              </a:endParaRPr>
            </a:p>
          </p:txBody>
        </p:sp>
      </p:grpSp>
      <p:grpSp>
        <p:nvGrpSpPr>
          <p:cNvPr id="3" name="Group 5"/>
          <p:cNvGrpSpPr>
            <a:grpSpLocks/>
          </p:cNvGrpSpPr>
          <p:nvPr/>
        </p:nvGrpSpPr>
        <p:grpSpPr bwMode="auto">
          <a:xfrm>
            <a:off x="960438" y="3109913"/>
            <a:ext cx="4795837" cy="2330450"/>
            <a:chOff x="974" y="1844"/>
            <a:chExt cx="2880" cy="1385"/>
          </a:xfrm>
        </p:grpSpPr>
        <p:sp>
          <p:nvSpPr>
            <p:cNvPr id="47130" name="Line 6"/>
            <p:cNvSpPr>
              <a:spLocks noChangeShapeType="1"/>
            </p:cNvSpPr>
            <p:nvPr/>
          </p:nvSpPr>
          <p:spPr bwMode="auto">
            <a:xfrm flipV="1">
              <a:off x="974" y="1844"/>
              <a:ext cx="2880" cy="1060"/>
            </a:xfrm>
            <a:prstGeom prst="line">
              <a:avLst/>
            </a:prstGeom>
            <a:noFill/>
            <a:ln w="38100">
              <a:solidFill>
                <a:srgbClr val="3333FF"/>
              </a:solidFill>
              <a:round/>
              <a:headEnd/>
              <a:tailEnd/>
            </a:ln>
          </p:spPr>
          <p:txBody>
            <a:bodyPr/>
            <a:lstStyle/>
            <a:p>
              <a:endParaRPr lang="en-GB"/>
            </a:p>
          </p:txBody>
        </p:sp>
        <p:sp>
          <p:nvSpPr>
            <p:cNvPr id="47131" name="Text Box 7"/>
            <p:cNvSpPr txBox="1">
              <a:spLocks noChangeArrowheads="1"/>
            </p:cNvSpPr>
            <p:nvPr/>
          </p:nvSpPr>
          <p:spPr bwMode="auto">
            <a:xfrm>
              <a:off x="1944" y="2516"/>
              <a:ext cx="1206" cy="713"/>
            </a:xfrm>
            <a:prstGeom prst="rect">
              <a:avLst/>
            </a:prstGeom>
            <a:noFill/>
            <a:ln w="9525">
              <a:noFill/>
              <a:miter lim="800000"/>
              <a:headEnd/>
              <a:tailEnd/>
            </a:ln>
          </p:spPr>
          <p:txBody>
            <a:bodyPr>
              <a:spAutoFit/>
            </a:bodyPr>
            <a:lstStyle/>
            <a:p>
              <a:pPr>
                <a:spcBef>
                  <a:spcPct val="50000"/>
                </a:spcBef>
              </a:pPr>
              <a:r>
                <a:rPr lang="nl-NL" sz="2400" b="1" dirty="0">
                  <a:solidFill>
                    <a:schemeClr val="tx1">
                      <a:lumMod val="95000"/>
                      <a:lumOff val="5000"/>
                    </a:schemeClr>
                  </a:solidFill>
                  <a:latin typeface="Arial" pitchFamily="34" charset="0"/>
                </a:rPr>
                <a:t>GDP with stringent mitigation</a:t>
              </a:r>
              <a:endParaRPr lang="en-US" sz="2400" b="1" dirty="0">
                <a:solidFill>
                  <a:schemeClr val="tx1">
                    <a:lumMod val="95000"/>
                    <a:lumOff val="5000"/>
                  </a:schemeClr>
                </a:solidFill>
                <a:latin typeface="Arial" pitchFamily="34" charset="0"/>
              </a:endParaRPr>
            </a:p>
          </p:txBody>
        </p:sp>
      </p:grpSp>
      <p:sp>
        <p:nvSpPr>
          <p:cNvPr id="47108" name="Text Box 8"/>
          <p:cNvSpPr txBox="1">
            <a:spLocks noChangeArrowheads="1"/>
          </p:cNvSpPr>
          <p:nvPr/>
        </p:nvSpPr>
        <p:spPr bwMode="auto">
          <a:xfrm>
            <a:off x="4964113" y="5822950"/>
            <a:ext cx="871537" cy="342900"/>
          </a:xfrm>
          <a:prstGeom prst="rect">
            <a:avLst/>
          </a:prstGeom>
          <a:noFill/>
          <a:ln w="9525">
            <a:noFill/>
            <a:miter lim="800000"/>
            <a:headEnd/>
            <a:tailEnd/>
          </a:ln>
        </p:spPr>
        <p:txBody>
          <a:bodyPr wrap="none">
            <a:spAutoFit/>
          </a:bodyPr>
          <a:lstStyle/>
          <a:p>
            <a:pPr>
              <a:lnSpc>
                <a:spcPct val="65000"/>
              </a:lnSpc>
              <a:spcBef>
                <a:spcPct val="50000"/>
              </a:spcBef>
            </a:pPr>
            <a:r>
              <a:rPr lang="nl-NL" sz="2400">
                <a:latin typeface="Arial" pitchFamily="34" charset="0"/>
              </a:rPr>
              <a:t>2030</a:t>
            </a:r>
            <a:endParaRPr lang="en-US">
              <a:latin typeface="Arial" pitchFamily="34" charset="0"/>
            </a:endParaRPr>
          </a:p>
        </p:txBody>
      </p:sp>
      <p:sp>
        <p:nvSpPr>
          <p:cNvPr id="47109" name="Line 9"/>
          <p:cNvSpPr>
            <a:spLocks noChangeShapeType="1"/>
          </p:cNvSpPr>
          <p:nvPr/>
        </p:nvSpPr>
        <p:spPr bwMode="auto">
          <a:xfrm flipH="1">
            <a:off x="954088" y="2047875"/>
            <a:ext cx="0" cy="3559175"/>
          </a:xfrm>
          <a:prstGeom prst="line">
            <a:avLst/>
          </a:prstGeom>
          <a:noFill/>
          <a:ln w="9525">
            <a:solidFill>
              <a:schemeClr val="tx1"/>
            </a:solidFill>
            <a:round/>
            <a:headEnd/>
            <a:tailEnd/>
          </a:ln>
        </p:spPr>
        <p:txBody>
          <a:bodyPr/>
          <a:lstStyle/>
          <a:p>
            <a:endParaRPr lang="en-GB"/>
          </a:p>
        </p:txBody>
      </p:sp>
      <p:sp>
        <p:nvSpPr>
          <p:cNvPr id="47110" name="Text Box 10"/>
          <p:cNvSpPr txBox="1">
            <a:spLocks noChangeArrowheads="1"/>
          </p:cNvSpPr>
          <p:nvPr/>
        </p:nvSpPr>
        <p:spPr bwMode="auto">
          <a:xfrm>
            <a:off x="127000" y="1722438"/>
            <a:ext cx="930275" cy="457200"/>
          </a:xfrm>
          <a:prstGeom prst="rect">
            <a:avLst/>
          </a:prstGeom>
          <a:noFill/>
          <a:ln w="9525">
            <a:noFill/>
            <a:miter lim="800000"/>
            <a:headEnd/>
            <a:tailEnd/>
          </a:ln>
        </p:spPr>
        <p:txBody>
          <a:bodyPr>
            <a:spAutoFit/>
          </a:bodyPr>
          <a:lstStyle/>
          <a:p>
            <a:pPr>
              <a:spcBef>
                <a:spcPct val="50000"/>
              </a:spcBef>
            </a:pPr>
            <a:r>
              <a:rPr lang="nl-NL" sz="2400" b="1">
                <a:latin typeface="Arial" pitchFamily="34" charset="0"/>
              </a:rPr>
              <a:t>GDP</a:t>
            </a:r>
            <a:endParaRPr lang="en-US" sz="2400" b="1">
              <a:latin typeface="Arial" pitchFamily="34" charset="0"/>
            </a:endParaRPr>
          </a:p>
        </p:txBody>
      </p:sp>
      <p:sp>
        <p:nvSpPr>
          <p:cNvPr id="47111" name="Text Box 11"/>
          <p:cNvSpPr txBox="1">
            <a:spLocks noChangeArrowheads="1"/>
          </p:cNvSpPr>
          <p:nvPr/>
        </p:nvSpPr>
        <p:spPr bwMode="auto">
          <a:xfrm>
            <a:off x="7958138" y="5654675"/>
            <a:ext cx="962025" cy="457200"/>
          </a:xfrm>
          <a:prstGeom prst="rect">
            <a:avLst/>
          </a:prstGeom>
          <a:noFill/>
          <a:ln w="9525">
            <a:noFill/>
            <a:miter lim="800000"/>
            <a:headEnd/>
            <a:tailEnd/>
          </a:ln>
        </p:spPr>
        <p:txBody>
          <a:bodyPr>
            <a:spAutoFit/>
          </a:bodyPr>
          <a:lstStyle/>
          <a:p>
            <a:pPr>
              <a:spcBef>
                <a:spcPct val="50000"/>
              </a:spcBef>
            </a:pPr>
            <a:r>
              <a:rPr lang="nl-NL" sz="2400" b="1">
                <a:latin typeface="Arial" pitchFamily="34" charset="0"/>
              </a:rPr>
              <a:t>Time</a:t>
            </a:r>
            <a:endParaRPr lang="en-US" sz="2400" b="1">
              <a:latin typeface="Arial" pitchFamily="34" charset="0"/>
            </a:endParaRPr>
          </a:p>
        </p:txBody>
      </p:sp>
      <p:sp>
        <p:nvSpPr>
          <p:cNvPr id="47112" name="Text Box 12"/>
          <p:cNvSpPr txBox="1">
            <a:spLocks noChangeArrowheads="1"/>
          </p:cNvSpPr>
          <p:nvPr/>
        </p:nvSpPr>
        <p:spPr bwMode="auto">
          <a:xfrm>
            <a:off x="347663" y="5614988"/>
            <a:ext cx="1355725" cy="457200"/>
          </a:xfrm>
          <a:prstGeom prst="rect">
            <a:avLst/>
          </a:prstGeom>
          <a:noFill/>
          <a:ln w="9525">
            <a:noFill/>
            <a:miter lim="800000"/>
            <a:headEnd/>
            <a:tailEnd/>
          </a:ln>
        </p:spPr>
        <p:txBody>
          <a:bodyPr>
            <a:spAutoFit/>
          </a:bodyPr>
          <a:lstStyle/>
          <a:p>
            <a:pPr algn="r">
              <a:spcBef>
                <a:spcPct val="50000"/>
              </a:spcBef>
            </a:pPr>
            <a:r>
              <a:rPr lang="nl-NL" sz="2400">
                <a:latin typeface="Arial" pitchFamily="34" charset="0"/>
              </a:rPr>
              <a:t>Current</a:t>
            </a:r>
            <a:endParaRPr lang="en-US" sz="2400">
              <a:latin typeface="Arial" pitchFamily="34" charset="0"/>
            </a:endParaRPr>
          </a:p>
        </p:txBody>
      </p:sp>
      <p:sp>
        <p:nvSpPr>
          <p:cNvPr id="47113" name="Line 13"/>
          <p:cNvSpPr>
            <a:spLocks noChangeShapeType="1"/>
          </p:cNvSpPr>
          <p:nvPr/>
        </p:nvSpPr>
        <p:spPr bwMode="auto">
          <a:xfrm>
            <a:off x="958850" y="5602288"/>
            <a:ext cx="7737475" cy="0"/>
          </a:xfrm>
          <a:prstGeom prst="line">
            <a:avLst/>
          </a:prstGeom>
          <a:noFill/>
          <a:ln w="9525">
            <a:solidFill>
              <a:schemeClr val="tx1"/>
            </a:solidFill>
            <a:round/>
            <a:headEnd/>
            <a:tailEnd/>
          </a:ln>
        </p:spPr>
        <p:txBody>
          <a:bodyPr/>
          <a:lstStyle/>
          <a:p>
            <a:endParaRPr lang="en-GB"/>
          </a:p>
        </p:txBody>
      </p:sp>
      <p:grpSp>
        <p:nvGrpSpPr>
          <p:cNvPr id="4" name="Group 14"/>
          <p:cNvGrpSpPr>
            <a:grpSpLocks/>
          </p:cNvGrpSpPr>
          <p:nvPr/>
        </p:nvGrpSpPr>
        <p:grpSpPr bwMode="auto">
          <a:xfrm>
            <a:off x="4662488" y="2752725"/>
            <a:ext cx="3965575" cy="3014663"/>
            <a:chOff x="2937" y="1734"/>
            <a:chExt cx="2498" cy="1899"/>
          </a:xfrm>
        </p:grpSpPr>
        <p:sp>
          <p:nvSpPr>
            <p:cNvPr id="47126" name="Text Box 15"/>
            <p:cNvSpPr txBox="1">
              <a:spLocks noChangeArrowheads="1"/>
            </p:cNvSpPr>
            <p:nvPr/>
          </p:nvSpPr>
          <p:spPr bwMode="auto">
            <a:xfrm>
              <a:off x="3704" y="2536"/>
              <a:ext cx="1731" cy="968"/>
            </a:xfrm>
            <a:prstGeom prst="rect">
              <a:avLst/>
            </a:prstGeom>
            <a:noFill/>
            <a:ln w="9525">
              <a:noFill/>
              <a:miter lim="800000"/>
              <a:headEnd/>
              <a:tailEnd/>
            </a:ln>
          </p:spPr>
          <p:txBody>
            <a:bodyPr>
              <a:spAutoFit/>
            </a:bodyPr>
            <a:lstStyle/>
            <a:p>
              <a:pPr>
                <a:lnSpc>
                  <a:spcPct val="90000"/>
                </a:lnSpc>
                <a:spcBef>
                  <a:spcPct val="50000"/>
                </a:spcBef>
              </a:pPr>
              <a:r>
                <a:rPr lang="en-US" sz="2100">
                  <a:latin typeface="Arial" pitchFamily="34" charset="0"/>
                </a:rPr>
                <a:t>Mitigation would postpone GDP growth by </a:t>
              </a:r>
              <a:r>
                <a:rPr lang="en-US" sz="2100" b="1">
                  <a:latin typeface="Arial" pitchFamily="34" charset="0"/>
                </a:rPr>
                <a:t>one year</a:t>
              </a:r>
              <a:r>
                <a:rPr lang="en-US" sz="2100">
                  <a:latin typeface="Arial" pitchFamily="34" charset="0"/>
                </a:rPr>
                <a:t> at most over the medium term</a:t>
              </a:r>
            </a:p>
          </p:txBody>
        </p:sp>
        <p:sp>
          <p:nvSpPr>
            <p:cNvPr id="47127" name="Line 16"/>
            <p:cNvSpPr>
              <a:spLocks noChangeShapeType="1"/>
            </p:cNvSpPr>
            <p:nvPr/>
          </p:nvSpPr>
          <p:spPr bwMode="auto">
            <a:xfrm flipH="1">
              <a:off x="3129" y="1734"/>
              <a:ext cx="3" cy="1899"/>
            </a:xfrm>
            <a:prstGeom prst="line">
              <a:avLst/>
            </a:prstGeom>
            <a:noFill/>
            <a:ln w="9525">
              <a:solidFill>
                <a:schemeClr val="tx1"/>
              </a:solidFill>
              <a:prstDash val="dash"/>
              <a:round/>
              <a:headEnd/>
              <a:tailEnd/>
            </a:ln>
          </p:spPr>
          <p:txBody>
            <a:bodyPr/>
            <a:lstStyle/>
            <a:p>
              <a:endParaRPr lang="en-GB"/>
            </a:p>
          </p:txBody>
        </p:sp>
        <p:sp>
          <p:nvSpPr>
            <p:cNvPr id="47128" name="Line 17"/>
            <p:cNvSpPr>
              <a:spLocks noChangeShapeType="1"/>
            </p:cNvSpPr>
            <p:nvPr/>
          </p:nvSpPr>
          <p:spPr bwMode="auto">
            <a:xfrm>
              <a:off x="2937" y="3276"/>
              <a:ext cx="188" cy="1"/>
            </a:xfrm>
            <a:prstGeom prst="line">
              <a:avLst/>
            </a:prstGeom>
            <a:noFill/>
            <a:ln w="9525">
              <a:solidFill>
                <a:schemeClr val="tx1"/>
              </a:solidFill>
              <a:round/>
              <a:headEnd/>
              <a:tailEnd type="triangle" w="med" len="med"/>
            </a:ln>
          </p:spPr>
          <p:txBody>
            <a:bodyPr/>
            <a:lstStyle/>
            <a:p>
              <a:endParaRPr lang="en-GB"/>
            </a:p>
          </p:txBody>
        </p:sp>
        <p:sp>
          <p:nvSpPr>
            <p:cNvPr id="47129" name="Line 18"/>
            <p:cNvSpPr>
              <a:spLocks noChangeShapeType="1"/>
            </p:cNvSpPr>
            <p:nvPr/>
          </p:nvSpPr>
          <p:spPr bwMode="auto">
            <a:xfrm flipV="1">
              <a:off x="3355" y="3275"/>
              <a:ext cx="274" cy="2"/>
            </a:xfrm>
            <a:prstGeom prst="line">
              <a:avLst/>
            </a:prstGeom>
            <a:noFill/>
            <a:ln w="9525">
              <a:solidFill>
                <a:schemeClr val="tx1"/>
              </a:solidFill>
              <a:round/>
              <a:headEnd type="triangle" w="med" len="med"/>
              <a:tailEnd/>
            </a:ln>
          </p:spPr>
          <p:txBody>
            <a:bodyPr/>
            <a:lstStyle/>
            <a:p>
              <a:endParaRPr lang="en-GB"/>
            </a:p>
          </p:txBody>
        </p:sp>
      </p:grpSp>
      <p:grpSp>
        <p:nvGrpSpPr>
          <p:cNvPr id="5" name="Group 19"/>
          <p:cNvGrpSpPr>
            <a:grpSpLocks/>
          </p:cNvGrpSpPr>
          <p:nvPr/>
        </p:nvGrpSpPr>
        <p:grpSpPr bwMode="auto">
          <a:xfrm>
            <a:off x="4630738" y="2667000"/>
            <a:ext cx="4017962" cy="3065463"/>
            <a:chOff x="3085" y="1272"/>
            <a:chExt cx="2531" cy="1931"/>
          </a:xfrm>
        </p:grpSpPr>
        <p:sp>
          <p:nvSpPr>
            <p:cNvPr id="47118" name="Line 20"/>
            <p:cNvSpPr>
              <a:spLocks noChangeShapeType="1"/>
            </p:cNvSpPr>
            <p:nvPr/>
          </p:nvSpPr>
          <p:spPr bwMode="auto">
            <a:xfrm>
              <a:off x="3507" y="1304"/>
              <a:ext cx="1" cy="1899"/>
            </a:xfrm>
            <a:prstGeom prst="line">
              <a:avLst/>
            </a:prstGeom>
            <a:noFill/>
            <a:ln w="9525">
              <a:solidFill>
                <a:schemeClr val="tx1"/>
              </a:solidFill>
              <a:prstDash val="dash"/>
              <a:round/>
              <a:headEnd/>
              <a:tailEnd/>
            </a:ln>
          </p:spPr>
          <p:txBody>
            <a:bodyPr/>
            <a:lstStyle/>
            <a:p>
              <a:endParaRPr lang="en-GB"/>
            </a:p>
          </p:txBody>
        </p:sp>
        <p:grpSp>
          <p:nvGrpSpPr>
            <p:cNvPr id="6" name="Group 21"/>
            <p:cNvGrpSpPr>
              <a:grpSpLocks/>
            </p:cNvGrpSpPr>
            <p:nvPr/>
          </p:nvGrpSpPr>
          <p:grpSpPr bwMode="auto">
            <a:xfrm>
              <a:off x="3085" y="1272"/>
              <a:ext cx="2531" cy="652"/>
              <a:chOff x="3085" y="1272"/>
              <a:chExt cx="2531" cy="652"/>
            </a:xfrm>
          </p:grpSpPr>
          <p:sp>
            <p:nvSpPr>
              <p:cNvPr id="47120" name="Line 22"/>
              <p:cNvSpPr>
                <a:spLocks noChangeShapeType="1"/>
              </p:cNvSpPr>
              <p:nvPr/>
            </p:nvSpPr>
            <p:spPr bwMode="auto">
              <a:xfrm flipV="1">
                <a:off x="3085" y="1651"/>
                <a:ext cx="1024" cy="1"/>
              </a:xfrm>
              <a:prstGeom prst="line">
                <a:avLst/>
              </a:prstGeom>
              <a:noFill/>
              <a:ln w="9525">
                <a:solidFill>
                  <a:schemeClr val="tx1"/>
                </a:solidFill>
                <a:prstDash val="dash"/>
                <a:round/>
                <a:headEnd/>
                <a:tailEnd/>
              </a:ln>
            </p:spPr>
            <p:txBody>
              <a:bodyPr/>
              <a:lstStyle/>
              <a:p>
                <a:endParaRPr lang="en-GB"/>
              </a:p>
            </p:txBody>
          </p:sp>
          <p:grpSp>
            <p:nvGrpSpPr>
              <p:cNvPr id="7" name="Group 23"/>
              <p:cNvGrpSpPr>
                <a:grpSpLocks/>
              </p:cNvGrpSpPr>
              <p:nvPr/>
            </p:nvGrpSpPr>
            <p:grpSpPr bwMode="auto">
              <a:xfrm>
                <a:off x="3115" y="1272"/>
                <a:ext cx="2501" cy="652"/>
                <a:chOff x="3115" y="1272"/>
                <a:chExt cx="2501" cy="652"/>
              </a:xfrm>
            </p:grpSpPr>
            <p:sp>
              <p:nvSpPr>
                <p:cNvPr id="47122" name="Line 24"/>
                <p:cNvSpPr>
                  <a:spLocks noChangeShapeType="1"/>
                </p:cNvSpPr>
                <p:nvPr/>
              </p:nvSpPr>
              <p:spPr bwMode="auto">
                <a:xfrm>
                  <a:off x="3115" y="1558"/>
                  <a:ext cx="972" cy="3"/>
                </a:xfrm>
                <a:prstGeom prst="line">
                  <a:avLst/>
                </a:prstGeom>
                <a:noFill/>
                <a:ln w="9525">
                  <a:solidFill>
                    <a:schemeClr val="tx1"/>
                  </a:solidFill>
                  <a:prstDash val="dash"/>
                  <a:round/>
                  <a:headEnd/>
                  <a:tailEnd/>
                </a:ln>
              </p:spPr>
              <p:txBody>
                <a:bodyPr/>
                <a:lstStyle/>
                <a:p>
                  <a:endParaRPr lang="en-GB"/>
                </a:p>
              </p:txBody>
            </p:sp>
            <p:sp>
              <p:nvSpPr>
                <p:cNvPr id="47123" name="Text Box 25"/>
                <p:cNvSpPr txBox="1">
                  <a:spLocks noChangeArrowheads="1"/>
                </p:cNvSpPr>
                <p:nvPr/>
              </p:nvSpPr>
              <p:spPr bwMode="auto">
                <a:xfrm>
                  <a:off x="4176" y="1320"/>
                  <a:ext cx="1440" cy="604"/>
                </a:xfrm>
                <a:prstGeom prst="rect">
                  <a:avLst/>
                </a:prstGeom>
                <a:noFill/>
                <a:ln w="9525">
                  <a:noFill/>
                  <a:miter lim="800000"/>
                  <a:headEnd/>
                  <a:tailEnd/>
                </a:ln>
              </p:spPr>
              <p:txBody>
                <a:bodyPr>
                  <a:spAutoFit/>
                </a:bodyPr>
                <a:lstStyle/>
                <a:p>
                  <a:pPr>
                    <a:lnSpc>
                      <a:spcPct val="90000"/>
                    </a:lnSpc>
                    <a:spcBef>
                      <a:spcPct val="50000"/>
                    </a:spcBef>
                  </a:pPr>
                  <a:r>
                    <a:rPr lang="en-US" sz="2100">
                      <a:latin typeface="Arial" pitchFamily="34" charset="0"/>
                    </a:rPr>
                    <a:t>Cost of mitigation in 2030: max </a:t>
                  </a:r>
                  <a:r>
                    <a:rPr lang="en-US" sz="2100" b="1">
                      <a:latin typeface="Arial" pitchFamily="34" charset="0"/>
                    </a:rPr>
                    <a:t>3%</a:t>
                  </a:r>
                  <a:r>
                    <a:rPr lang="en-US" sz="2100">
                      <a:latin typeface="Arial" pitchFamily="34" charset="0"/>
                    </a:rPr>
                    <a:t> of global GDP</a:t>
                  </a:r>
                </a:p>
              </p:txBody>
            </p:sp>
            <p:sp>
              <p:nvSpPr>
                <p:cNvPr id="47124" name="Line 26"/>
                <p:cNvSpPr>
                  <a:spLocks noChangeShapeType="1"/>
                </p:cNvSpPr>
                <p:nvPr/>
              </p:nvSpPr>
              <p:spPr bwMode="auto">
                <a:xfrm>
                  <a:off x="3984" y="1272"/>
                  <a:ext cx="1" cy="240"/>
                </a:xfrm>
                <a:prstGeom prst="line">
                  <a:avLst/>
                </a:prstGeom>
                <a:noFill/>
                <a:ln w="9525">
                  <a:solidFill>
                    <a:schemeClr val="tx1"/>
                  </a:solidFill>
                  <a:round/>
                  <a:headEnd/>
                  <a:tailEnd type="triangle" w="med" len="med"/>
                </a:ln>
              </p:spPr>
              <p:txBody>
                <a:bodyPr/>
                <a:lstStyle/>
                <a:p>
                  <a:endParaRPr lang="en-GB"/>
                </a:p>
              </p:txBody>
            </p:sp>
            <p:sp>
              <p:nvSpPr>
                <p:cNvPr id="47125" name="Line 27"/>
                <p:cNvSpPr>
                  <a:spLocks noChangeShapeType="1"/>
                </p:cNvSpPr>
                <p:nvPr/>
              </p:nvSpPr>
              <p:spPr bwMode="auto">
                <a:xfrm flipV="1">
                  <a:off x="3984" y="1680"/>
                  <a:ext cx="1" cy="240"/>
                </a:xfrm>
                <a:prstGeom prst="line">
                  <a:avLst/>
                </a:prstGeom>
                <a:noFill/>
                <a:ln w="9525">
                  <a:solidFill>
                    <a:schemeClr val="tx1"/>
                  </a:solidFill>
                  <a:round/>
                  <a:headEnd/>
                  <a:tailEnd type="triangle" w="lg" len="med"/>
                </a:ln>
              </p:spPr>
              <p:txBody>
                <a:bodyPr/>
                <a:lstStyle/>
                <a:p>
                  <a:endParaRPr lang="en-GB"/>
                </a:p>
              </p:txBody>
            </p:sp>
          </p:grpSp>
        </p:grpSp>
      </p:grpSp>
      <p:sp>
        <p:nvSpPr>
          <p:cNvPr id="47116" name="Text Box 28"/>
          <p:cNvSpPr txBox="1">
            <a:spLocks noChangeArrowheads="1"/>
          </p:cNvSpPr>
          <p:nvPr/>
        </p:nvSpPr>
        <p:spPr bwMode="auto">
          <a:xfrm>
            <a:off x="428596" y="266700"/>
            <a:ext cx="8601104" cy="1016000"/>
          </a:xfrm>
          <a:prstGeom prst="rect">
            <a:avLst/>
          </a:prstGeom>
          <a:noFill/>
          <a:ln w="9525">
            <a:noFill/>
            <a:miter lim="800000"/>
            <a:headEnd/>
            <a:tailEnd/>
          </a:ln>
        </p:spPr>
        <p:txBody>
          <a:bodyPr wrap="square">
            <a:spAutoFit/>
          </a:bodyPr>
          <a:lstStyle/>
          <a:p>
            <a:pPr>
              <a:spcBef>
                <a:spcPct val="50000"/>
              </a:spcBef>
            </a:pPr>
            <a:r>
              <a:rPr lang="en-US" sz="3600" b="1" dirty="0">
                <a:solidFill>
                  <a:schemeClr val="tx1">
                    <a:lumMod val="95000"/>
                    <a:lumOff val="5000"/>
                  </a:schemeClr>
                </a:solidFill>
                <a:latin typeface="Arial" pitchFamily="34" charset="0"/>
              </a:rPr>
              <a:t>Impacts of mitigation on GDP growth</a:t>
            </a:r>
          </a:p>
          <a:p>
            <a:r>
              <a:rPr lang="en-US" sz="2400" b="1" dirty="0">
                <a:solidFill>
                  <a:schemeClr val="tx1">
                    <a:lumMod val="95000"/>
                    <a:lumOff val="5000"/>
                  </a:schemeClr>
                </a:solidFill>
                <a:latin typeface="Arial" pitchFamily="34" charset="0"/>
              </a:rPr>
              <a:t>(for </a:t>
            </a:r>
            <a:r>
              <a:rPr lang="en-US" sz="2400" b="1" dirty="0" err="1">
                <a:solidFill>
                  <a:schemeClr val="tx1">
                    <a:lumMod val="95000"/>
                    <a:lumOff val="5000"/>
                  </a:schemeClr>
                </a:solidFill>
                <a:latin typeface="Arial" pitchFamily="34" charset="0"/>
              </a:rPr>
              <a:t>stabilisation</a:t>
            </a:r>
            <a:r>
              <a:rPr lang="en-US" sz="2400" b="1" dirty="0">
                <a:solidFill>
                  <a:schemeClr val="tx1">
                    <a:lumMod val="95000"/>
                    <a:lumOff val="5000"/>
                  </a:schemeClr>
                </a:solidFill>
                <a:latin typeface="Arial" pitchFamily="34" charset="0"/>
              </a:rPr>
              <a:t> scenario of 445-535 </a:t>
            </a:r>
            <a:r>
              <a:rPr lang="en-US" sz="2400" b="1" dirty="0" err="1">
                <a:solidFill>
                  <a:schemeClr val="tx1">
                    <a:lumMod val="95000"/>
                    <a:lumOff val="5000"/>
                  </a:schemeClr>
                </a:solidFill>
                <a:latin typeface="Arial" pitchFamily="34" charset="0"/>
              </a:rPr>
              <a:t>ppm</a:t>
            </a:r>
            <a:r>
              <a:rPr lang="en-US" sz="2400" b="1" dirty="0">
                <a:solidFill>
                  <a:schemeClr val="tx1">
                    <a:lumMod val="95000"/>
                    <a:lumOff val="5000"/>
                  </a:schemeClr>
                </a:solidFill>
                <a:latin typeface="Arial" pitchFamily="34" charset="0"/>
              </a:rPr>
              <a:t> CO</a:t>
            </a:r>
            <a:r>
              <a:rPr lang="en-US" sz="2400" b="1" baseline="-18000" dirty="0">
                <a:solidFill>
                  <a:schemeClr val="tx1">
                    <a:lumMod val="95000"/>
                    <a:lumOff val="5000"/>
                  </a:schemeClr>
                </a:solidFill>
                <a:latin typeface="Arial" pitchFamily="34" charset="0"/>
              </a:rPr>
              <a:t>2</a:t>
            </a:r>
            <a:r>
              <a:rPr lang="en-US" sz="2400" b="1" dirty="0">
                <a:solidFill>
                  <a:schemeClr val="tx1">
                    <a:lumMod val="95000"/>
                    <a:lumOff val="5000"/>
                  </a:schemeClr>
                </a:solidFill>
                <a:latin typeface="Arial" pitchFamily="34" charset="0"/>
              </a:rPr>
              <a:t>-eq)</a:t>
            </a:r>
          </a:p>
        </p:txBody>
      </p:sp>
      <p:sp>
        <p:nvSpPr>
          <p:cNvPr id="47117" name="Text Box 29"/>
          <p:cNvSpPr txBox="1">
            <a:spLocks noChangeArrowheads="1"/>
          </p:cNvSpPr>
          <p:nvPr/>
        </p:nvSpPr>
        <p:spPr bwMode="auto">
          <a:xfrm>
            <a:off x="285750" y="6143625"/>
            <a:ext cx="321945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Schematic graph</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 co-benefits from the ‘low-carbon’ economy</a:t>
            </a:r>
            <a:endParaRPr lang="en-GB" dirty="0"/>
          </a:p>
        </p:txBody>
      </p:sp>
      <p:sp>
        <p:nvSpPr>
          <p:cNvPr id="3" name="Content Placeholder 2"/>
          <p:cNvSpPr>
            <a:spLocks noGrp="1"/>
          </p:cNvSpPr>
          <p:nvPr>
            <p:ph idx="1"/>
          </p:nvPr>
        </p:nvSpPr>
        <p:spPr/>
        <p:txBody>
          <a:bodyPr/>
          <a:lstStyle/>
          <a:p>
            <a:pPr>
              <a:buNone/>
            </a:pPr>
            <a:r>
              <a:rPr lang="en-GB" dirty="0" smtClean="0"/>
              <a:t>Through policies in several sectors e.g.</a:t>
            </a:r>
          </a:p>
          <a:p>
            <a:r>
              <a:rPr lang="en-GB" dirty="0" smtClean="0"/>
              <a:t>Housing</a:t>
            </a:r>
          </a:p>
          <a:p>
            <a:r>
              <a:rPr lang="en-GB" dirty="0" smtClean="0"/>
              <a:t>Transport</a:t>
            </a:r>
          </a:p>
          <a:p>
            <a:r>
              <a:rPr lang="en-GB" dirty="0" smtClean="0"/>
              <a:t>Food and agriculture</a:t>
            </a:r>
          </a:p>
          <a:p>
            <a:r>
              <a:rPr lang="en-GB" dirty="0" smtClean="0"/>
              <a:t>Electricity generation</a:t>
            </a:r>
            <a:endParaRPr lang="en-GB" dirty="0"/>
          </a:p>
        </p:txBody>
      </p:sp>
      <p:pic>
        <p:nvPicPr>
          <p:cNvPr id="4" name="Picture 4" descr="family%20thames%20path%20web%20version"/>
          <p:cNvPicPr>
            <a:picLocks noChangeAspect="1" noChangeArrowheads="1"/>
          </p:cNvPicPr>
          <p:nvPr/>
        </p:nvPicPr>
        <p:blipFill>
          <a:blip r:embed="rId2" cstate="print"/>
          <a:srcRect/>
          <a:stretch>
            <a:fillRect/>
          </a:stretch>
        </p:blipFill>
        <p:spPr>
          <a:xfrm>
            <a:off x="6697628" y="4786322"/>
            <a:ext cx="2303528" cy="1850009"/>
          </a:xfrm>
          <a:prstGeom prst="rect">
            <a:avLst/>
          </a:prstGeom>
          <a:noFill/>
        </p:spPr>
      </p:pic>
      <p:pic>
        <p:nvPicPr>
          <p:cNvPr id="5" name="Picture 5"/>
          <p:cNvPicPr>
            <a:picLocks noChangeAspect="1" noChangeArrowheads="1"/>
          </p:cNvPicPr>
          <p:nvPr/>
        </p:nvPicPr>
        <p:blipFill>
          <a:blip r:embed="rId3" cstate="print"/>
          <a:srcRect/>
          <a:stretch>
            <a:fillRect/>
          </a:stretch>
        </p:blipFill>
        <p:spPr>
          <a:xfrm>
            <a:off x="3950761" y="4714884"/>
            <a:ext cx="2550065" cy="1891598"/>
          </a:xfrm>
          <a:prstGeom prst="rect">
            <a:avLst/>
          </a:prstGeom>
          <a:noFill/>
        </p:spPr>
      </p:pic>
      <p:pic>
        <p:nvPicPr>
          <p:cNvPr id="6" name="Picture 4"/>
          <p:cNvPicPr>
            <a:picLocks noChangeAspect="1" noChangeArrowheads="1"/>
          </p:cNvPicPr>
          <p:nvPr/>
        </p:nvPicPr>
        <p:blipFill>
          <a:blip r:embed="rId4" cstate="print"/>
          <a:srcRect/>
          <a:stretch>
            <a:fillRect/>
          </a:stretch>
        </p:blipFill>
        <p:spPr>
          <a:xfrm>
            <a:off x="5786446" y="2285992"/>
            <a:ext cx="2744788" cy="2103437"/>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928662" y="4572008"/>
            <a:ext cx="2857500"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77" name="Rectangle 29"/>
          <p:cNvSpPr>
            <a:spLocks/>
          </p:cNvSpPr>
          <p:nvPr/>
        </p:nvSpPr>
        <p:spPr bwMode="auto">
          <a:xfrm>
            <a:off x="1142976" y="571480"/>
            <a:ext cx="7858181" cy="576263"/>
          </a:xfrm>
          <a:prstGeom prst="rect">
            <a:avLst/>
          </a:prstGeom>
          <a:noFill/>
          <a:ln w="9525">
            <a:noFill/>
            <a:miter lim="800000"/>
            <a:headEnd/>
            <a:tailEnd/>
          </a:ln>
        </p:spPr>
        <p:txBody>
          <a:bodyPr anchor="ctr"/>
          <a:lstStyle/>
          <a:p>
            <a:pPr eaLnBrk="0" hangingPunct="0"/>
            <a:r>
              <a:rPr lang="en-GB" sz="3200" b="1" dirty="0" smtClean="0">
                <a:latin typeface="Calibri" pitchFamily="34" charset="0"/>
              </a:rPr>
              <a:t>Health and GHG </a:t>
            </a:r>
            <a:r>
              <a:rPr lang="en-GB" sz="3200" b="1" dirty="0">
                <a:latin typeface="Calibri" pitchFamily="34" charset="0"/>
              </a:rPr>
              <a:t>benefits of Indian </a:t>
            </a:r>
            <a:r>
              <a:rPr lang="en-GB" sz="3200" b="1" dirty="0" smtClean="0">
                <a:latin typeface="Calibri" pitchFamily="34" charset="0"/>
              </a:rPr>
              <a:t>improved stove programme -150 m over 10 years</a:t>
            </a:r>
          </a:p>
          <a:p>
            <a:pPr eaLnBrk="0" hangingPunct="0"/>
            <a:r>
              <a:rPr lang="en-GB" sz="3200" b="1" dirty="0" smtClean="0">
                <a:latin typeface="Calibri" pitchFamily="34" charset="0"/>
              </a:rPr>
              <a:t> </a:t>
            </a:r>
            <a:r>
              <a:rPr lang="en-GB" sz="1600" b="1" dirty="0" smtClean="0">
                <a:latin typeface="Calibri" pitchFamily="34" charset="0"/>
              </a:rPr>
              <a:t>Wilkinson P Smith KR et al 2009</a:t>
            </a:r>
            <a:endParaRPr lang="en-GB" sz="1600" b="1" dirty="0">
              <a:latin typeface="Calibri" pitchFamily="34" charset="0"/>
            </a:endParaRPr>
          </a:p>
        </p:txBody>
      </p:sp>
      <p:sp>
        <p:nvSpPr>
          <p:cNvPr id="78878" name="Rectangle 30"/>
          <p:cNvSpPr>
            <a:spLocks/>
          </p:cNvSpPr>
          <p:nvPr/>
        </p:nvSpPr>
        <p:spPr bwMode="auto">
          <a:xfrm>
            <a:off x="2428860" y="1142984"/>
            <a:ext cx="4286280" cy="3863988"/>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GB" sz="3200" b="0" dirty="0" smtClean="0">
              <a:latin typeface="Calibri" pitchFamily="34" charset="0"/>
            </a:endParaRPr>
          </a:p>
          <a:p>
            <a:pPr marL="342900" indent="-342900" eaLnBrk="0" hangingPunct="0">
              <a:spcBef>
                <a:spcPct val="20000"/>
              </a:spcBef>
              <a:buFont typeface="Arial" charset="0"/>
              <a:buChar char="•"/>
            </a:pPr>
            <a:r>
              <a:rPr lang="en-GB" sz="2800" b="1" dirty="0" smtClean="0">
                <a:latin typeface="Calibri" pitchFamily="34" charset="0"/>
              </a:rPr>
              <a:t>2 Million premature deaths averted </a:t>
            </a:r>
            <a:r>
              <a:rPr lang="en-GB" sz="2800" b="0" dirty="0" smtClean="0">
                <a:latin typeface="Calibri" pitchFamily="34" charset="0"/>
              </a:rPr>
              <a:t>(mainly women and children) </a:t>
            </a:r>
          </a:p>
          <a:p>
            <a:pPr marL="342900" indent="-342900" eaLnBrk="0" hangingPunct="0">
              <a:spcBef>
                <a:spcPct val="20000"/>
              </a:spcBef>
              <a:buFont typeface="Arial" charset="0"/>
              <a:buChar char="•"/>
            </a:pPr>
            <a:r>
              <a:rPr lang="en-GB" sz="2800" b="1" dirty="0" smtClean="0">
                <a:latin typeface="Calibri" pitchFamily="34" charset="0"/>
              </a:rPr>
              <a:t>Reductions</a:t>
            </a:r>
            <a:r>
              <a:rPr lang="en-GB" sz="2800" b="0" dirty="0" smtClean="0">
                <a:latin typeface="Calibri" pitchFamily="34" charset="0"/>
              </a:rPr>
              <a:t> </a:t>
            </a:r>
            <a:r>
              <a:rPr lang="en-GB" sz="2800" b="0" dirty="0">
                <a:latin typeface="Calibri" pitchFamily="34" charset="0"/>
              </a:rPr>
              <a:t>in black carbon, methane, ozone precursors </a:t>
            </a:r>
            <a:r>
              <a:rPr lang="en-GB" sz="2800" b="1" dirty="0" smtClean="0">
                <a:latin typeface="Calibri" pitchFamily="34" charset="0"/>
              </a:rPr>
              <a:t>~ </a:t>
            </a:r>
            <a:r>
              <a:rPr lang="en-GB" sz="2800" b="1" dirty="0">
                <a:latin typeface="Calibri" pitchFamily="34" charset="0"/>
              </a:rPr>
              <a:t>0.5-1.0 billion tonnes of CO</a:t>
            </a:r>
            <a:r>
              <a:rPr lang="en-GB" sz="2800" b="1" baseline="-25000" dirty="0">
                <a:latin typeface="Calibri" pitchFamily="34" charset="0"/>
              </a:rPr>
              <a:t>2 </a:t>
            </a:r>
            <a:r>
              <a:rPr lang="en-GB" sz="2800" b="1" dirty="0" err="1">
                <a:latin typeface="Calibri" pitchFamily="34" charset="0"/>
              </a:rPr>
              <a:t>eq</a:t>
            </a:r>
            <a:r>
              <a:rPr lang="en-GB" sz="2800" b="1" dirty="0">
                <a:latin typeface="Calibri" pitchFamily="34" charset="0"/>
              </a:rPr>
              <a:t> over the </a:t>
            </a:r>
            <a:r>
              <a:rPr lang="en-GB" sz="2800" b="1" dirty="0" smtClean="0">
                <a:latin typeface="Calibri" pitchFamily="34" charset="0"/>
              </a:rPr>
              <a:t>decade</a:t>
            </a:r>
          </a:p>
          <a:p>
            <a:pPr marL="342900" indent="-342900" eaLnBrk="0" hangingPunct="0">
              <a:spcBef>
                <a:spcPct val="20000"/>
              </a:spcBef>
              <a:buFont typeface="Arial" charset="0"/>
              <a:buChar char="•"/>
            </a:pPr>
            <a:r>
              <a:rPr lang="en-GB" sz="2800" b="0" dirty="0" smtClean="0">
                <a:latin typeface="Calibri" pitchFamily="34" charset="0"/>
              </a:rPr>
              <a:t>Cost </a:t>
            </a:r>
            <a:r>
              <a:rPr lang="en-GB" sz="2800" b="0" dirty="0">
                <a:latin typeface="Calibri" pitchFamily="34" charset="0"/>
              </a:rPr>
              <a:t>&lt;$50 per household </a:t>
            </a:r>
            <a:r>
              <a:rPr lang="en-GB" sz="2800" b="0" dirty="0" smtClean="0">
                <a:latin typeface="Calibri" pitchFamily="34" charset="0"/>
              </a:rPr>
              <a:t>every </a:t>
            </a:r>
            <a:r>
              <a:rPr lang="en-GB" sz="2800" b="0" dirty="0">
                <a:latin typeface="Calibri" pitchFamily="34" charset="0"/>
              </a:rPr>
              <a:t>5 years</a:t>
            </a:r>
          </a:p>
        </p:txBody>
      </p:sp>
      <p:pic>
        <p:nvPicPr>
          <p:cNvPr id="5" name="Picture 5" descr="Closeup of stove for water boiling2"/>
          <p:cNvPicPr>
            <a:picLocks noChangeAspect="1" noChangeArrowheads="1"/>
          </p:cNvPicPr>
          <p:nvPr/>
        </p:nvPicPr>
        <p:blipFill>
          <a:blip r:embed="rId2" cstate="print"/>
          <a:srcRect/>
          <a:stretch>
            <a:fillRect/>
          </a:stretch>
        </p:blipFill>
        <p:spPr bwMode="auto">
          <a:xfrm>
            <a:off x="0" y="3602361"/>
            <a:ext cx="2643174" cy="3255639"/>
          </a:xfrm>
          <a:prstGeom prst="rect">
            <a:avLst/>
          </a:prstGeom>
          <a:noFill/>
        </p:spPr>
      </p:pic>
      <p:pic>
        <p:nvPicPr>
          <p:cNvPr id="6" name="Picture 3" descr="DSCN3259"/>
          <p:cNvPicPr>
            <a:picLocks noChangeAspect="1" noChangeArrowheads="1"/>
          </p:cNvPicPr>
          <p:nvPr/>
        </p:nvPicPr>
        <p:blipFill>
          <a:blip r:embed="rId3" cstate="print"/>
          <a:srcRect/>
          <a:stretch>
            <a:fillRect/>
          </a:stretch>
        </p:blipFill>
        <p:spPr bwMode="auto">
          <a:xfrm>
            <a:off x="6572265" y="3595401"/>
            <a:ext cx="2571736" cy="326259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nvGraphicFramePr>
        <p:xfrm>
          <a:off x="428596" y="4429131"/>
          <a:ext cx="8215370" cy="2326268"/>
        </p:xfrm>
        <a:graphic>
          <a:graphicData uri="http://schemas.openxmlformats.org/drawingml/2006/table">
            <a:tbl>
              <a:tblPr/>
              <a:tblGrid>
                <a:gridCol w="3798734"/>
                <a:gridCol w="4416636"/>
              </a:tblGrid>
              <a:tr h="9115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2">
                              <a:lumMod val="10000"/>
                            </a:schemeClr>
                          </a:solidFill>
                          <a:effectLst/>
                          <a:latin typeface="Calibri" pitchFamily="34" charset="0"/>
                          <a:cs typeface="Arial" pitchFamily="34" charset="0"/>
                        </a:rPr>
                        <a:t>Impacts </a:t>
                      </a:r>
                      <a:endParaRPr kumimoji="0" lang="en-US" sz="2000" b="1" i="0" u="none" strike="noStrike" cap="none" normalizeH="0" baseline="0" dirty="0" smtClean="0">
                        <a:ln>
                          <a:noFill/>
                        </a:ln>
                        <a:solidFill>
                          <a:schemeClr val="tx2">
                            <a:lumMod val="10000"/>
                          </a:schemeClr>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1" i="0" u="none" strike="noStrike" cap="none" normalizeH="0" baseline="0" dirty="0" smtClean="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10000"/>
                            </a:schemeClr>
                          </a:solidFill>
                          <a:effectLst/>
                          <a:latin typeface="Calibri" pitchFamily="34" charset="0"/>
                          <a:cs typeface="Arial" pitchFamily="34" charset="0"/>
                        </a:rPr>
                        <a:t>Reduced exposures e.g. to fine particles, radon, cold, mould, tobacco smoke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021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cs typeface="Arial" pitchFamily="34" charset="0"/>
                        </a:rPr>
                        <a:t>Premature deaths averted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cs typeface="Arial" pitchFamily="34" charset="0"/>
                        </a:rPr>
                        <a:t>~ 5400/ year</a:t>
                      </a:r>
                      <a:endParaRPr kumimoji="0" lang="en-US" sz="2000" b="0" i="0" u="none" strike="noStrike" cap="none" normalizeH="0" baseline="0" dirty="0" smtClean="0">
                        <a:ln>
                          <a:noFill/>
                        </a:ln>
                        <a:solidFill>
                          <a:srgbClr val="000000"/>
                        </a:solidFill>
                        <a:effectLst/>
                        <a:latin typeface="Calibri"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6021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cs typeface="Arial" pitchFamily="34" charset="0"/>
                        </a:rPr>
                        <a:t>Mt-CO</a:t>
                      </a:r>
                      <a:r>
                        <a:rPr kumimoji="0" lang="en-GB" sz="2000" b="0" i="0" u="none" strike="noStrike" cap="none" normalizeH="0" baseline="-25000" dirty="0" smtClean="0">
                          <a:ln>
                            <a:noFill/>
                          </a:ln>
                          <a:solidFill>
                            <a:srgbClr val="000000"/>
                          </a:solidFill>
                          <a:effectLst/>
                          <a:latin typeface="Calibri" pitchFamily="34" charset="0"/>
                          <a:cs typeface="Arial" pitchFamily="34" charset="0"/>
                        </a:rPr>
                        <a:t>2</a:t>
                      </a:r>
                      <a:r>
                        <a:rPr kumimoji="0" lang="en-GB" sz="2000" b="0" i="0" u="none" strike="noStrike" cap="none" normalizeH="0" baseline="0" dirty="0" smtClean="0">
                          <a:ln>
                            <a:noFill/>
                          </a:ln>
                          <a:solidFill>
                            <a:srgbClr val="000000"/>
                          </a:solidFill>
                          <a:effectLst/>
                          <a:latin typeface="Calibri" pitchFamily="34" charset="0"/>
                          <a:cs typeface="Arial" pitchFamily="34" charset="0"/>
                        </a:rPr>
                        <a:t> saved (</a:t>
                      </a:r>
                      <a:r>
                        <a:rPr kumimoji="0" lang="en-GB" sz="2000" b="0" i="0" u="none" strike="noStrike" cap="none" normalizeH="0" baseline="0" dirty="0" err="1" smtClean="0">
                          <a:ln>
                            <a:noFill/>
                          </a:ln>
                          <a:solidFill>
                            <a:srgbClr val="000000"/>
                          </a:solidFill>
                          <a:effectLst/>
                          <a:latin typeface="Calibri" pitchFamily="34" charset="0"/>
                          <a:cs typeface="Arial" pitchFamily="34" charset="0"/>
                        </a:rPr>
                        <a:t>vs</a:t>
                      </a:r>
                      <a:r>
                        <a:rPr kumimoji="0" lang="en-GB" sz="2000" b="0" i="0" u="none" strike="noStrike" cap="none" normalizeH="0" baseline="0" dirty="0" smtClean="0">
                          <a:ln>
                            <a:noFill/>
                          </a:ln>
                          <a:solidFill>
                            <a:srgbClr val="000000"/>
                          </a:solidFill>
                          <a:effectLst/>
                          <a:latin typeface="Calibri" pitchFamily="34" charset="0"/>
                          <a:cs typeface="Arial" pitchFamily="34" charset="0"/>
                        </a:rPr>
                        <a:t> 1990)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Calibri" pitchFamily="34" charset="0"/>
                          <a:cs typeface="Arial" pitchFamily="34" charset="0"/>
                        </a:rPr>
                        <a:t>55 </a:t>
                      </a:r>
                      <a:endParaRPr kumimoji="0" lang="en-US" sz="2000" b="0" i="0" u="none" strike="noStrike" cap="none" normalizeH="0" baseline="0" dirty="0" smtClean="0">
                        <a:ln>
                          <a:noFill/>
                        </a:ln>
                        <a:solidFill>
                          <a:srgbClr val="000000"/>
                        </a:solidFill>
                        <a:effectLst/>
                        <a:latin typeface="Calibri"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itle 4"/>
          <p:cNvSpPr>
            <a:spLocks noGrp="1"/>
          </p:cNvSpPr>
          <p:nvPr>
            <p:ph type="title"/>
          </p:nvPr>
        </p:nvSpPr>
        <p:spPr>
          <a:xfrm>
            <a:off x="914400" y="142852"/>
            <a:ext cx="8229600" cy="1143000"/>
          </a:xfrm>
        </p:spPr>
        <p:txBody>
          <a:bodyPr>
            <a:noAutofit/>
          </a:bodyPr>
          <a:lstStyle/>
          <a:p>
            <a:r>
              <a:rPr lang="en-GB" sz="2800" b="1" dirty="0" smtClean="0">
                <a:solidFill>
                  <a:schemeClr val="bg2">
                    <a:lumMod val="10000"/>
                  </a:schemeClr>
                </a:solidFill>
                <a:latin typeface="Calibri" pitchFamily="34" charset="0"/>
                <a:cs typeface="Arial" pitchFamily="34" charset="0"/>
              </a:rPr>
              <a:t>Benefits of  household energy efficiency in the UK</a:t>
            </a:r>
            <a:br>
              <a:rPr lang="en-GB" sz="2800" b="1" dirty="0" smtClean="0">
                <a:solidFill>
                  <a:schemeClr val="bg2">
                    <a:lumMod val="10000"/>
                  </a:schemeClr>
                </a:solidFill>
                <a:latin typeface="Calibri" pitchFamily="34" charset="0"/>
                <a:cs typeface="Arial" pitchFamily="34" charset="0"/>
              </a:rPr>
            </a:br>
            <a:r>
              <a:rPr lang="en-GB" sz="2000" b="1" dirty="0" smtClean="0">
                <a:solidFill>
                  <a:schemeClr val="bg2">
                    <a:lumMod val="10000"/>
                  </a:schemeClr>
                </a:solidFill>
                <a:latin typeface="Calibri" pitchFamily="34" charset="0"/>
                <a:cs typeface="Arial" pitchFamily="34" charset="0"/>
              </a:rPr>
              <a:t>(combined insulation and ventilation control  improvements)  </a:t>
            </a:r>
            <a:br>
              <a:rPr lang="en-GB" sz="2000" b="1" dirty="0" smtClean="0">
                <a:solidFill>
                  <a:schemeClr val="bg2">
                    <a:lumMod val="10000"/>
                  </a:schemeClr>
                </a:solidFill>
                <a:latin typeface="Calibri" pitchFamily="34" charset="0"/>
                <a:cs typeface="Arial" pitchFamily="34" charset="0"/>
              </a:rPr>
            </a:br>
            <a:r>
              <a:rPr lang="en-GB" sz="2000" b="1" dirty="0" smtClean="0">
                <a:solidFill>
                  <a:schemeClr val="bg2">
                    <a:lumMod val="10000"/>
                  </a:schemeClr>
                </a:solidFill>
                <a:latin typeface="Calibri" pitchFamily="34" charset="0"/>
                <a:cs typeface="Arial" pitchFamily="34" charset="0"/>
              </a:rPr>
              <a:t>( Wilkinson et al 2009</a:t>
            </a:r>
            <a:endParaRPr lang="en-GB" sz="2000" b="1" dirty="0"/>
          </a:p>
        </p:txBody>
      </p:sp>
      <p:pic>
        <p:nvPicPr>
          <p:cNvPr id="7" name="Content Placeholder 3"/>
          <p:cNvPicPr>
            <a:picLocks noGrp="1" noChangeAspect="1" noChangeArrowheads="1"/>
          </p:cNvPicPr>
          <p:nvPr>
            <p:ph idx="1"/>
          </p:nvPr>
        </p:nvPicPr>
        <p:blipFill>
          <a:blip r:embed="rId2" cstate="print"/>
          <a:srcRect/>
          <a:stretch>
            <a:fillRect/>
          </a:stretch>
        </p:blipFill>
        <p:spPr bwMode="auto">
          <a:xfrm>
            <a:off x="4746498" y="1357682"/>
            <a:ext cx="3940302" cy="2642822"/>
          </a:xfrm>
          <a:prstGeom prst="rect">
            <a:avLst/>
          </a:prstGeom>
          <a:noFill/>
          <a:ln w="9525">
            <a:noFill/>
            <a:miter lim="800000"/>
            <a:headEnd/>
            <a:tailEnd/>
          </a:ln>
        </p:spPr>
      </p:pic>
      <p:pic>
        <p:nvPicPr>
          <p:cNvPr id="6" name="Picture 2" descr="DSCF0047"/>
          <p:cNvPicPr>
            <a:picLocks noChangeAspect="1" noChangeArrowheads="1"/>
          </p:cNvPicPr>
          <p:nvPr/>
        </p:nvPicPr>
        <p:blipFill>
          <a:blip r:embed="rId3" cstate="print"/>
          <a:srcRect l="16551" t="21387" r="32050" b="4585"/>
          <a:stretch>
            <a:fillRect/>
          </a:stretch>
        </p:blipFill>
        <p:spPr bwMode="auto">
          <a:xfrm>
            <a:off x="928661" y="1366480"/>
            <a:ext cx="3311345" cy="2634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3" descr="Slide51"/>
          <p:cNvPicPr>
            <a:picLocks noChangeAspect="1" noChangeArrowheads="1"/>
          </p:cNvPicPr>
          <p:nvPr/>
        </p:nvPicPr>
        <p:blipFill>
          <a:blip r:embed="rId2" cstate="print"/>
          <a:srcRect/>
          <a:stretch>
            <a:fillRect/>
          </a:stretch>
        </p:blipFill>
        <p:spPr bwMode="auto">
          <a:xfrm>
            <a:off x="5072066" y="1571612"/>
            <a:ext cx="3820943" cy="2647963"/>
          </a:xfrm>
          <a:prstGeom prst="rect">
            <a:avLst/>
          </a:prstGeom>
          <a:noFill/>
          <a:ln w="9525">
            <a:noFill/>
            <a:miter lim="800000"/>
            <a:headEnd/>
            <a:tailEnd/>
          </a:ln>
        </p:spPr>
      </p:pic>
      <p:pic>
        <p:nvPicPr>
          <p:cNvPr id="80902" name="Picture 2"/>
          <p:cNvPicPr>
            <a:picLocks noChangeAspect="1" noChangeArrowheads="1"/>
          </p:cNvPicPr>
          <p:nvPr/>
        </p:nvPicPr>
        <p:blipFill>
          <a:blip r:embed="rId3" cstate="print"/>
          <a:srcRect/>
          <a:stretch>
            <a:fillRect/>
          </a:stretch>
        </p:blipFill>
        <p:spPr bwMode="auto">
          <a:xfrm>
            <a:off x="1142976" y="1571612"/>
            <a:ext cx="3643338" cy="2678078"/>
          </a:xfrm>
          <a:prstGeom prst="rect">
            <a:avLst/>
          </a:prstGeom>
          <a:noFill/>
          <a:ln w="9525">
            <a:noFill/>
            <a:miter lim="800000"/>
            <a:headEnd/>
            <a:tailEnd/>
          </a:ln>
        </p:spPr>
      </p:pic>
      <p:sp>
        <p:nvSpPr>
          <p:cNvPr id="80903" name="TextBox 4"/>
          <p:cNvSpPr txBox="1">
            <a:spLocks noChangeArrowheads="1"/>
          </p:cNvSpPr>
          <p:nvPr/>
        </p:nvSpPr>
        <p:spPr bwMode="auto">
          <a:xfrm>
            <a:off x="1214414" y="142875"/>
            <a:ext cx="8501086" cy="954107"/>
          </a:xfrm>
          <a:prstGeom prst="rect">
            <a:avLst/>
          </a:prstGeom>
          <a:noFill/>
          <a:ln w="9525">
            <a:noFill/>
            <a:miter lim="800000"/>
            <a:headEnd/>
            <a:tailEnd/>
          </a:ln>
        </p:spPr>
        <p:txBody>
          <a:bodyPr wrap="square">
            <a:spAutoFit/>
          </a:bodyPr>
          <a:lstStyle/>
          <a:p>
            <a:r>
              <a:rPr lang="en-GB" sz="2800" b="1" dirty="0">
                <a:latin typeface="Calibri" pitchFamily="34" charset="0"/>
              </a:rPr>
              <a:t>Urban Transport Pathways modelled: </a:t>
            </a:r>
          </a:p>
          <a:p>
            <a:r>
              <a:rPr lang="en-GB" sz="2800" b="1" dirty="0">
                <a:latin typeface="Calibri" pitchFamily="34" charset="0"/>
              </a:rPr>
              <a:t>London and </a:t>
            </a:r>
            <a:r>
              <a:rPr lang="en-GB" sz="2800" b="1" dirty="0" smtClean="0">
                <a:latin typeface="Calibri" pitchFamily="34" charset="0"/>
              </a:rPr>
              <a:t>Delhi </a:t>
            </a:r>
            <a:r>
              <a:rPr lang="en-GB" sz="2400" b="1" dirty="0" smtClean="0">
                <a:latin typeface="Calibri" pitchFamily="34" charset="0"/>
              </a:rPr>
              <a:t>( Woodcock et al 2009)</a:t>
            </a:r>
            <a:endParaRPr lang="en-US" sz="2400" b="1" dirty="0">
              <a:latin typeface="Calibri" pitchFamily="34" charset="0"/>
            </a:endParaRPr>
          </a:p>
        </p:txBody>
      </p:sp>
      <p:pic>
        <p:nvPicPr>
          <p:cNvPr id="80904" name="Picture 7"/>
          <p:cNvPicPr>
            <a:picLocks noChangeAspect="1" noChangeArrowheads="1"/>
          </p:cNvPicPr>
          <p:nvPr/>
        </p:nvPicPr>
        <p:blipFill>
          <a:blip r:embed="rId4" cstate="print"/>
          <a:srcRect b="6793"/>
          <a:stretch>
            <a:fillRect/>
          </a:stretch>
        </p:blipFill>
        <p:spPr bwMode="auto">
          <a:xfrm>
            <a:off x="3143240" y="4210050"/>
            <a:ext cx="3718891"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94" name="Group 38"/>
          <p:cNvGraphicFramePr>
            <a:graphicFrameLocks noGrp="1"/>
          </p:cNvGraphicFramePr>
          <p:nvPr/>
        </p:nvGraphicFramePr>
        <p:xfrm>
          <a:off x="250825" y="1844675"/>
          <a:ext cx="8643938" cy="4460877"/>
        </p:xfrm>
        <a:graphic>
          <a:graphicData uri="http://schemas.openxmlformats.org/drawingml/2006/table">
            <a:tbl>
              <a:tblPr/>
              <a:tblGrid>
                <a:gridCol w="2751138"/>
                <a:gridCol w="2846387"/>
                <a:gridCol w="3046413"/>
              </a:tblGrid>
              <a:tr h="785813">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endParaRPr kumimoji="0" lang="en-GB" sz="2000" b="1" i="0" u="none" strike="noStrike" cap="none" normalizeH="0" baseline="0" dirty="0" smtClean="0">
                        <a:ln>
                          <a:noFill/>
                        </a:ln>
                        <a:solidFill>
                          <a:srgbClr val="000000"/>
                        </a:solidFill>
                        <a:effectLst/>
                        <a:latin typeface="Calibri"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000000"/>
                          </a:solidFill>
                          <a:effectLst/>
                          <a:latin typeface="Calibri" pitchFamily="34" charset="0"/>
                          <a:cs typeface="Times New Roman" pitchFamily="18" charset="0"/>
                        </a:rPr>
                        <a:t>Change in disease burden</a:t>
                      </a:r>
                      <a:endParaRPr kumimoji="0" lang="en-US" sz="20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smtClean="0">
                          <a:ln>
                            <a:noFill/>
                          </a:ln>
                          <a:solidFill>
                            <a:srgbClr val="000000"/>
                          </a:solidFill>
                          <a:effectLst/>
                          <a:latin typeface="Calibri" pitchFamily="34" charset="0"/>
                          <a:cs typeface="Times New Roman" pitchFamily="18" charset="0"/>
                        </a:rPr>
                        <a:t>Change in premature deaths</a:t>
                      </a:r>
                      <a:endParaRPr kumimoji="0" lang="en-US" sz="20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r>
              <a:tr h="838200">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Arial" charset="0"/>
                        </a:rPr>
                        <a:t>Ischaemic heart disease</a:t>
                      </a:r>
                      <a:endParaRPr kumimoji="0" lang="en-US" sz="2200" b="1"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Times New Roman" pitchFamily="18" charset="0"/>
                        </a:rPr>
                        <a:t>10-19% </a:t>
                      </a:r>
                      <a:endParaRPr kumimoji="0" lang="en-US" sz="2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cs typeface="Times New Roman" pitchFamily="18" charset="0"/>
                        </a:rPr>
                        <a:t>1443-2207</a:t>
                      </a:r>
                      <a:endParaRPr kumimoji="0" lang="en-US" sz="22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r>
              <a:tr h="728663">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Arial" charset="0"/>
                        </a:rPr>
                        <a:t>Cerebrovascular disease</a:t>
                      </a:r>
                      <a:endParaRPr kumimoji="0" lang="en-US" sz="2200" b="1" i="1" u="none" strike="noStrike" cap="none" normalizeH="0" baseline="0" smtClean="0">
                        <a:ln>
                          <a:noFill/>
                        </a:ln>
                        <a:solidFill>
                          <a:srgbClr val="000000"/>
                        </a:solidFill>
                        <a:effectLst/>
                        <a:latin typeface="Times New Roman" pitchFamily="18"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Times New Roman" pitchFamily="18" charset="0"/>
                        </a:rPr>
                        <a:t>10-18%</a:t>
                      </a:r>
                      <a:endParaRPr kumimoji="0" lang="en-US" sz="2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cs typeface="Times New Roman" pitchFamily="18" charset="0"/>
                        </a:rPr>
                        <a:t>866-1271</a:t>
                      </a:r>
                      <a:endParaRPr kumimoji="0" lang="en-US" sz="22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r>
              <a:tr h="677863">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Arial" charset="0"/>
                        </a:rPr>
                        <a:t>Dementia</a:t>
                      </a:r>
                      <a:endParaRPr kumimoji="0" lang="en-US" sz="2200" b="1" i="1" u="none" strike="noStrike" cap="none" normalizeH="0" baseline="0" smtClean="0">
                        <a:ln>
                          <a:noFill/>
                        </a:ln>
                        <a:solidFill>
                          <a:srgbClr val="000000"/>
                        </a:solidFill>
                        <a:effectLst/>
                        <a:latin typeface="Times New Roman" pitchFamily="18"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Times New Roman" pitchFamily="18" charset="0"/>
                        </a:rPr>
                        <a:t>7-8%</a:t>
                      </a:r>
                      <a:endParaRPr kumimoji="0" lang="en-US" sz="2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cs typeface="Times New Roman" pitchFamily="18" charset="0"/>
                        </a:rPr>
                        <a:t>195-250</a:t>
                      </a:r>
                      <a:endParaRPr kumimoji="0" lang="en-US" sz="22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BFF86"/>
                        </a:gs>
                        <a:gs pos="50000">
                          <a:srgbClr val="C1FFB6"/>
                        </a:gs>
                        <a:gs pos="100000">
                          <a:srgbClr val="E0FFDB"/>
                        </a:gs>
                      </a:gsLst>
                      <a:lin ang="18900000" scaled="1"/>
                    </a:gradFill>
                  </a:tcPr>
                </a:tc>
              </a:tr>
              <a:tr h="720725">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Arial" charset="0"/>
                        </a:rPr>
                        <a:t>Breast cancer</a:t>
                      </a:r>
                      <a:endParaRPr kumimoji="0" lang="en-US" sz="2200" b="1"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Times New Roman" pitchFamily="18" charset="0"/>
                        </a:rPr>
                        <a:t>12-13%</a:t>
                      </a:r>
                      <a:endParaRPr kumimoji="0" lang="en-US" sz="2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0F190"/>
                        </a:gs>
                        <a:gs pos="50000">
                          <a:srgbClr val="BCF5BC"/>
                        </a:gs>
                        <a:gs pos="100000">
                          <a:srgbClr val="DFF9DF"/>
                        </a:gs>
                      </a:gsLst>
                      <a:lin ang="18900000" scaled="1"/>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cs typeface="Times New Roman" pitchFamily="18" charset="0"/>
                        </a:rPr>
                        <a:t>203-211</a:t>
                      </a:r>
                      <a:endParaRPr kumimoji="0" lang="en-US" sz="22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0F190"/>
                        </a:gs>
                        <a:gs pos="50000">
                          <a:srgbClr val="BCF5BC"/>
                        </a:gs>
                        <a:gs pos="100000">
                          <a:srgbClr val="DFF9DF"/>
                        </a:gs>
                      </a:gsLst>
                      <a:lin ang="18900000" scaled="1"/>
                    </a:gradFill>
                  </a:tcPr>
                </a:tc>
              </a:tr>
              <a:tr h="709613">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Arial" charset="0"/>
                        </a:rPr>
                        <a:t>Road traffic crashes</a:t>
                      </a:r>
                      <a:endParaRPr kumimoji="0" lang="en-US" sz="2200" b="1" i="0" u="none" strike="noStrike" cap="none" normalizeH="0" baseline="0" smtClean="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smtClean="0">
                          <a:ln>
                            <a:noFill/>
                          </a:ln>
                          <a:solidFill>
                            <a:srgbClr val="000000"/>
                          </a:solidFill>
                          <a:effectLst/>
                          <a:latin typeface="Calibri" pitchFamily="34" charset="0"/>
                          <a:cs typeface="Times New Roman" pitchFamily="18" charset="0"/>
                        </a:rPr>
                        <a:t>19-39%</a:t>
                      </a:r>
                      <a:endParaRPr kumimoji="0" lang="en-US" sz="2200" b="1"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8E8E"/>
                        </a:gs>
                        <a:gs pos="50000">
                          <a:srgbClr val="FFBABA"/>
                        </a:gs>
                        <a:gs pos="100000">
                          <a:srgbClr val="FFDDDD"/>
                        </a:gs>
                      </a:gsLst>
                      <a:lin ang="8100000" scaled="1"/>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2200" b="1" i="0" u="none" strike="noStrike" cap="none" normalizeH="0" baseline="0" dirty="0" smtClean="0">
                          <a:ln>
                            <a:noFill/>
                          </a:ln>
                          <a:solidFill>
                            <a:srgbClr val="000000"/>
                          </a:solidFill>
                          <a:effectLst/>
                          <a:latin typeface="Calibri" pitchFamily="34" charset="0"/>
                          <a:cs typeface="Times New Roman" pitchFamily="18" charset="0"/>
                        </a:rPr>
                        <a:t>47-86</a:t>
                      </a:r>
                      <a:endParaRPr kumimoji="0" lang="en-US" sz="2200" b="1"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F8E8E"/>
                        </a:gs>
                        <a:gs pos="50000">
                          <a:srgbClr val="FFBABA"/>
                        </a:gs>
                        <a:gs pos="100000">
                          <a:srgbClr val="FFDDDD"/>
                        </a:gs>
                      </a:gsLst>
                      <a:lin ang="8100000" scaled="1"/>
                    </a:gradFill>
                  </a:tcPr>
                </a:tc>
              </a:tr>
            </a:tbl>
          </a:graphicData>
        </a:graphic>
      </p:graphicFrame>
      <p:sp>
        <p:nvSpPr>
          <p:cNvPr id="18464" name="Rectangle 4"/>
          <p:cNvSpPr>
            <a:spLocks noChangeArrowheads="1"/>
          </p:cNvSpPr>
          <p:nvPr/>
        </p:nvSpPr>
        <p:spPr bwMode="auto">
          <a:xfrm>
            <a:off x="142875" y="142875"/>
            <a:ext cx="7786711" cy="1569660"/>
          </a:xfrm>
          <a:prstGeom prst="rect">
            <a:avLst/>
          </a:prstGeom>
          <a:noFill/>
          <a:ln w="9525">
            <a:noFill/>
            <a:miter lim="800000"/>
            <a:headEnd/>
            <a:tailEnd/>
          </a:ln>
        </p:spPr>
        <p:txBody>
          <a:bodyPr wrap="square">
            <a:spAutoFit/>
          </a:bodyPr>
          <a:lstStyle/>
          <a:p>
            <a:r>
              <a:rPr lang="en-GB" sz="3200" b="1" dirty="0" smtClean="0">
                <a:latin typeface="Calibri" pitchFamily="34" charset="0"/>
              </a:rPr>
              <a:t>Increased active travel in London--- Health </a:t>
            </a:r>
            <a:r>
              <a:rPr lang="en-GB" sz="3200" b="1" dirty="0">
                <a:latin typeface="Calibri" pitchFamily="34" charset="0"/>
              </a:rPr>
              <a:t>effects </a:t>
            </a:r>
            <a:r>
              <a:rPr lang="en-GB" sz="3200" b="1" dirty="0" smtClean="0">
                <a:latin typeface="Calibri" pitchFamily="34" charset="0"/>
              </a:rPr>
              <a:t>( also diabetes, depression , cancer of the breast and bowel)</a:t>
            </a:r>
            <a:endParaRPr lang="en-GB" sz="3200" b="1"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jpg"/>
          <p:cNvPicPr>
            <a:picLocks noChangeAspect="1"/>
          </p:cNvPicPr>
          <p:nvPr/>
        </p:nvPicPr>
        <p:blipFill>
          <a:blip r:embed="rId2" cstate="print"/>
          <a:stretch>
            <a:fillRect/>
          </a:stretch>
        </p:blipFill>
        <p:spPr>
          <a:xfrm>
            <a:off x="23904" y="0"/>
            <a:ext cx="9120096" cy="6021288"/>
          </a:xfrm>
          <a:prstGeom prst="rect">
            <a:avLst/>
          </a:prstGeom>
        </p:spPr>
      </p:pic>
      <p:sp>
        <p:nvSpPr>
          <p:cNvPr id="5" name="Text Placeholder 4"/>
          <p:cNvSpPr>
            <a:spLocks noGrp="1"/>
          </p:cNvSpPr>
          <p:nvPr>
            <p:ph type="body" sz="half" idx="2"/>
          </p:nvPr>
        </p:nvSpPr>
        <p:spPr>
          <a:xfrm>
            <a:off x="1259632" y="6021288"/>
            <a:ext cx="4203576" cy="617984"/>
          </a:xfrm>
        </p:spPr>
        <p:txBody>
          <a:bodyPr>
            <a:normAutofit fontScale="70000" lnSpcReduction="20000"/>
          </a:bodyPr>
          <a:lstStyle/>
          <a:p>
            <a:r>
              <a:rPr lang="en-GB" b="1" dirty="0" smtClean="0">
                <a:effectLst>
                  <a:outerShdw blurRad="38100" dist="38100" dir="2700000" algn="tl">
                    <a:srgbClr val="000000">
                      <a:alpha val="43137"/>
                    </a:srgbClr>
                  </a:outerShdw>
                </a:effectLst>
              </a:rPr>
              <a:t>James Jarrett, James Woodcock, Ulla K. Griffiths, </a:t>
            </a:r>
            <a:r>
              <a:rPr lang="en-GB" b="1" dirty="0" err="1" smtClean="0">
                <a:effectLst>
                  <a:outerShdw blurRad="38100" dist="38100" dir="2700000" algn="tl">
                    <a:srgbClr val="000000">
                      <a:alpha val="43137"/>
                    </a:srgbClr>
                  </a:outerShdw>
                </a:effectLst>
              </a:rPr>
              <a:t>Zaid</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Chalabi</a:t>
            </a:r>
            <a:r>
              <a:rPr lang="en-GB" b="1" dirty="0" smtClean="0">
                <a:effectLst>
                  <a:outerShdw blurRad="38100" dist="38100" dir="2700000" algn="tl">
                    <a:srgbClr val="000000">
                      <a:alpha val="43137"/>
                    </a:srgbClr>
                  </a:outerShdw>
                </a:effectLst>
              </a:rPr>
              <a:t>, Phil Edwards , Ian Roberts , Andy Haines Lancet 2012 </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bwMode="auto">
          <a:xfrm>
            <a:off x="142844" y="142852"/>
            <a:ext cx="8858312" cy="1428760"/>
          </a:xfrm>
          <a:prstGeom prst="rect">
            <a:avLst/>
          </a:prstGeom>
          <a:solidFill>
            <a:srgbClr val="FFFFFF"/>
          </a:solidFill>
          <a:ln>
            <a:solidFill>
              <a:srgbClr val="000000"/>
            </a:solidFill>
            <a:miter lim="800000"/>
            <a:headEnd/>
            <a:tailEnd/>
          </a:ln>
        </p:spPr>
        <p:txBody>
          <a:bodyPr anchor="ctr">
            <a:normAutofit/>
          </a:bodyPr>
          <a:lstStyle/>
          <a:p>
            <a:r>
              <a:rPr lang="en-GB" sz="2400" b="1" dirty="0" smtClean="0">
                <a:latin typeface="Arial" charset="0"/>
              </a:rPr>
              <a:t>Estimates of total greenhouse-gas emissions for livestock products in the UK</a:t>
            </a:r>
          </a:p>
        </p:txBody>
      </p:sp>
      <p:pic>
        <p:nvPicPr>
          <p:cNvPr id="29699" name="Content Placeholder 5" descr="0.jpg"/>
          <p:cNvPicPr>
            <a:picLocks noGrp="1" noChangeAspect="1"/>
          </p:cNvPicPr>
          <p:nvPr>
            <p:ph idx="4294967295"/>
          </p:nvPr>
        </p:nvPicPr>
        <p:blipFill>
          <a:blip r:embed="rId2" cstate="print"/>
          <a:srcRect/>
          <a:stretch>
            <a:fillRect/>
          </a:stretch>
        </p:blipFill>
        <p:spPr bwMode="auto">
          <a:xfrm>
            <a:off x="2428861" y="1714488"/>
            <a:ext cx="6286544" cy="4167295"/>
          </a:xfrm>
          <a:prstGeom prst="rect">
            <a:avLst/>
          </a:prstGeom>
          <a:noFill/>
          <a:ln>
            <a:solidFill>
              <a:schemeClr val="accent1"/>
            </a:solidFill>
            <a:miter lim="800000"/>
            <a:headEnd/>
            <a:tailEnd/>
          </a:ln>
        </p:spPr>
      </p:pic>
      <p:sp>
        <p:nvSpPr>
          <p:cNvPr id="29700" name="Rectangle 6"/>
          <p:cNvSpPr>
            <a:spLocks noChangeArrowheads="1"/>
          </p:cNvSpPr>
          <p:nvPr/>
        </p:nvSpPr>
        <p:spPr bwMode="auto">
          <a:xfrm>
            <a:off x="142875" y="2643188"/>
            <a:ext cx="2000250" cy="1938992"/>
          </a:xfrm>
          <a:prstGeom prst="rect">
            <a:avLst/>
          </a:prstGeom>
          <a:noFill/>
          <a:ln w="9525">
            <a:noFill/>
            <a:miter lim="800000"/>
            <a:headEnd/>
            <a:tailEnd/>
          </a:ln>
        </p:spPr>
        <p:txBody>
          <a:bodyPr>
            <a:spAutoFit/>
          </a:bodyPr>
          <a:lstStyle/>
          <a:p>
            <a:r>
              <a:rPr lang="en-GB" sz="1400" dirty="0"/>
              <a:t>*</a:t>
            </a:r>
            <a:r>
              <a:rPr lang="en-GB" sz="2400" dirty="0">
                <a:latin typeface="+mj-lt"/>
              </a:rPr>
              <a:t>Tonnes of CO</a:t>
            </a:r>
            <a:r>
              <a:rPr lang="en-GB" sz="2400" baseline="-25000" dirty="0">
                <a:latin typeface="+mj-lt"/>
              </a:rPr>
              <a:t>2</a:t>
            </a:r>
            <a:r>
              <a:rPr lang="en-GB" sz="2400" dirty="0">
                <a:latin typeface="+mj-lt"/>
              </a:rPr>
              <a:t>e per tonne of carcass mass or equivalent</a:t>
            </a:r>
            <a:r>
              <a:rPr lang="en-GB" sz="2000" dirty="0"/>
              <a:t>.</a:t>
            </a:r>
            <a:endParaRPr lang="en-GB" sz="2000" b="0" dirty="0">
              <a:latin typeface="Calibri" pitchFamily="34" charset="0"/>
            </a:endParaRPr>
          </a:p>
        </p:txBody>
      </p:sp>
      <p:sp>
        <p:nvSpPr>
          <p:cNvPr id="29701" name="Rectangle 8"/>
          <p:cNvSpPr>
            <a:spLocks noChangeArrowheads="1"/>
          </p:cNvSpPr>
          <p:nvPr/>
        </p:nvSpPr>
        <p:spPr bwMode="auto">
          <a:xfrm>
            <a:off x="357188" y="6021388"/>
            <a:ext cx="8786812" cy="366712"/>
          </a:xfrm>
          <a:prstGeom prst="rect">
            <a:avLst/>
          </a:prstGeom>
          <a:noFill/>
          <a:ln w="9525">
            <a:noFill/>
            <a:miter lim="800000"/>
            <a:headEnd/>
            <a:tailEnd/>
          </a:ln>
        </p:spPr>
        <p:txBody>
          <a:bodyPr>
            <a:spAutoFit/>
          </a:bodyPr>
          <a:lstStyle/>
          <a:p>
            <a:r>
              <a:rPr lang="en-GB" dirty="0"/>
              <a:t>Not including emissions resulting from global change in land use </a:t>
            </a:r>
            <a:endParaRPr lang="en-GB" sz="1400" dirty="0"/>
          </a:p>
        </p:txBody>
      </p:sp>
      <p:sp>
        <p:nvSpPr>
          <p:cNvPr id="29702" name="Rectangle 9"/>
          <p:cNvSpPr>
            <a:spLocks noChangeArrowheads="1"/>
          </p:cNvSpPr>
          <p:nvPr/>
        </p:nvSpPr>
        <p:spPr bwMode="auto">
          <a:xfrm>
            <a:off x="214313" y="1643063"/>
            <a:ext cx="1928812" cy="523875"/>
          </a:xfrm>
          <a:prstGeom prst="rect">
            <a:avLst/>
          </a:prstGeom>
          <a:noFill/>
          <a:ln w="9525">
            <a:noFill/>
            <a:miter lim="800000"/>
            <a:headEnd/>
            <a:tailEnd/>
          </a:ln>
        </p:spPr>
        <p:txBody>
          <a:bodyPr>
            <a:spAutoFit/>
          </a:bodyPr>
          <a:lstStyle/>
          <a:p>
            <a:r>
              <a:rPr lang="en-GB" sz="1400">
                <a:solidFill>
                  <a:schemeClr val="bg1"/>
                </a:solidFill>
              </a:rPr>
              <a:t>CO</a:t>
            </a:r>
            <a:r>
              <a:rPr lang="en-GB" sz="1400" baseline="-25000">
                <a:solidFill>
                  <a:schemeClr val="bg1"/>
                </a:solidFill>
              </a:rPr>
              <a:t>2</a:t>
            </a:r>
            <a:r>
              <a:rPr lang="en-GB" sz="1400">
                <a:solidFill>
                  <a:schemeClr val="bg1"/>
                </a:solidFill>
              </a:rPr>
              <a:t>e=carbon dioxide equivalents </a:t>
            </a:r>
            <a:endParaRPr lang="en-GB" sz="1400" b="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58" name="Picture 2"/>
          <p:cNvPicPr>
            <a:picLocks noChangeAspect="1" noChangeArrowheads="1"/>
          </p:cNvPicPr>
          <p:nvPr/>
        </p:nvPicPr>
        <p:blipFill>
          <a:blip r:embed="rId3" cstate="print"/>
          <a:srcRect l="30937" t="37500" r="14687" b="6666"/>
          <a:stretch>
            <a:fillRect/>
          </a:stretch>
        </p:blipFill>
        <p:spPr bwMode="auto">
          <a:xfrm>
            <a:off x="-63468" y="0"/>
            <a:ext cx="9144000" cy="6858000"/>
          </a:xfrm>
          <a:prstGeom prst="rect">
            <a:avLst/>
          </a:prstGeom>
          <a:noFill/>
          <a:ln w="9525">
            <a:noFill/>
            <a:miter lim="800000"/>
            <a:headEnd/>
            <a:tailEnd/>
          </a:ln>
        </p:spPr>
      </p:pic>
      <p:sp>
        <p:nvSpPr>
          <p:cNvPr id="3" name="Rectangle 2"/>
          <p:cNvSpPr/>
          <p:nvPr/>
        </p:nvSpPr>
        <p:spPr>
          <a:xfrm>
            <a:off x="1396978" y="714356"/>
            <a:ext cx="4953035" cy="2677656"/>
          </a:xfrm>
          <a:prstGeom prst="rect">
            <a:avLst/>
          </a:prstGeom>
          <a:solidFill>
            <a:schemeClr val="bg1"/>
          </a:solidFill>
        </p:spPr>
        <p:txBody>
          <a:bodyPr wrap="square">
            <a:spAutoFit/>
          </a:bodyPr>
          <a:lstStyle/>
          <a:p>
            <a:pPr algn="l"/>
            <a:r>
              <a:rPr lang="en-US" sz="2800" b="1" dirty="0" smtClean="0"/>
              <a:t>Past and projected meat production</a:t>
            </a:r>
          </a:p>
          <a:p>
            <a:pPr algn="l"/>
            <a:r>
              <a:rPr lang="en-US" sz="2800" b="1" dirty="0" smtClean="0"/>
              <a:t>in developed and developing</a:t>
            </a:r>
          </a:p>
          <a:p>
            <a:pPr algn="l"/>
            <a:r>
              <a:rPr lang="en-US" sz="2800" b="1" dirty="0" smtClean="0"/>
              <a:t>countries from 1970 to 2050</a:t>
            </a:r>
          </a:p>
        </p:txBody>
      </p:sp>
      <p:sp>
        <p:nvSpPr>
          <p:cNvPr id="4" name="Rectangle 3"/>
          <p:cNvSpPr/>
          <p:nvPr/>
        </p:nvSpPr>
        <p:spPr>
          <a:xfrm>
            <a:off x="6215074" y="5143512"/>
            <a:ext cx="2286000" cy="1015663"/>
          </a:xfrm>
          <a:prstGeom prst="rect">
            <a:avLst/>
          </a:prstGeom>
        </p:spPr>
        <p:txBody>
          <a:bodyPr>
            <a:spAutoFit/>
          </a:bodyPr>
          <a:lstStyle/>
          <a:p>
            <a:pPr lvl="0" algn="l"/>
            <a:r>
              <a:rPr lang="en-US" sz="2000" dirty="0" smtClean="0">
                <a:solidFill>
                  <a:srgbClr val="000000"/>
                </a:solidFill>
              </a:rPr>
              <a:t>Source: FAO (2006a) and FAO (2006b).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2309" t="66592" r="65591" b="2231"/>
          <a:stretch>
            <a:fillRect/>
          </a:stretch>
        </p:blipFill>
        <p:spPr bwMode="auto">
          <a:xfrm>
            <a:off x="0" y="323850"/>
            <a:ext cx="6172200" cy="4705350"/>
          </a:xfrm>
          <a:prstGeom prst="rect">
            <a:avLst/>
          </a:prstGeom>
          <a:noFill/>
          <a:ln w="9525">
            <a:noFill/>
            <a:miter lim="800000"/>
            <a:headEnd/>
            <a:tailEnd/>
          </a:ln>
        </p:spPr>
      </p:pic>
      <p:sp>
        <p:nvSpPr>
          <p:cNvPr id="20483" name="Text Box 3"/>
          <p:cNvSpPr txBox="1">
            <a:spLocks noChangeArrowheads="1"/>
          </p:cNvSpPr>
          <p:nvPr/>
        </p:nvSpPr>
        <p:spPr bwMode="auto">
          <a:xfrm>
            <a:off x="6324600" y="687388"/>
            <a:ext cx="2819400" cy="3016250"/>
          </a:xfrm>
          <a:prstGeom prst="rect">
            <a:avLst/>
          </a:prstGeom>
          <a:noFill/>
          <a:ln w="9525" algn="ctr">
            <a:noFill/>
            <a:miter lim="800000"/>
            <a:headEnd/>
            <a:tailEnd/>
          </a:ln>
        </p:spPr>
        <p:txBody>
          <a:bodyPr>
            <a:spAutoFit/>
          </a:bodyPr>
          <a:lstStyle/>
          <a:p>
            <a:r>
              <a:rPr lang="en-US" sz="3200">
                <a:latin typeface="Humanst521 BT"/>
              </a:rPr>
              <a:t>Human activities are </a:t>
            </a:r>
            <a:r>
              <a:rPr lang="en-US" sz="3200" i="1">
                <a:latin typeface="Humanst521 BT"/>
              </a:rPr>
              <a:t>very likely</a:t>
            </a:r>
            <a:r>
              <a:rPr lang="en-US" sz="3200">
                <a:latin typeface="Humanst521 BT"/>
              </a:rPr>
              <a:t> the cause of the warming of last 100 years.</a:t>
            </a:r>
          </a:p>
        </p:txBody>
      </p:sp>
      <p:sp>
        <p:nvSpPr>
          <p:cNvPr id="20484" name="Text Box 4"/>
          <p:cNvSpPr txBox="1">
            <a:spLocks noChangeArrowheads="1"/>
          </p:cNvSpPr>
          <p:nvPr/>
        </p:nvSpPr>
        <p:spPr bwMode="auto">
          <a:xfrm>
            <a:off x="285720" y="5143500"/>
            <a:ext cx="7950230" cy="1631216"/>
          </a:xfrm>
          <a:prstGeom prst="rect">
            <a:avLst/>
          </a:prstGeom>
          <a:noFill/>
          <a:ln w="9525" algn="ctr">
            <a:noFill/>
            <a:miter lim="800000"/>
            <a:headEnd/>
            <a:tailEnd/>
          </a:ln>
        </p:spPr>
        <p:txBody>
          <a:bodyPr wrap="square">
            <a:spAutoFit/>
          </a:bodyPr>
          <a:lstStyle/>
          <a:p>
            <a:r>
              <a:rPr lang="en-US" sz="2000" b="1" dirty="0">
                <a:solidFill>
                  <a:schemeClr val="tx1">
                    <a:lumMod val="95000"/>
                    <a:lumOff val="5000"/>
                  </a:schemeClr>
                </a:solidFill>
                <a:latin typeface="Humanst521 BT"/>
              </a:rPr>
              <a:t>Black </a:t>
            </a:r>
            <a:r>
              <a:rPr lang="en-US" sz="2000" b="1" dirty="0">
                <a:solidFill>
                  <a:schemeClr val="accent6">
                    <a:lumMod val="50000"/>
                  </a:schemeClr>
                </a:solidFill>
                <a:latin typeface="Humanst521 BT"/>
              </a:rPr>
              <a:t>line</a:t>
            </a:r>
            <a:r>
              <a:rPr lang="en-US" sz="2000" dirty="0">
                <a:solidFill>
                  <a:schemeClr val="accent6">
                    <a:lumMod val="50000"/>
                  </a:schemeClr>
                </a:solidFill>
                <a:latin typeface="Humanst521 BT"/>
              </a:rPr>
              <a:t>: temperature observation from thermometers.</a:t>
            </a:r>
          </a:p>
          <a:p>
            <a:r>
              <a:rPr lang="en-US" sz="2000" b="1" dirty="0">
                <a:solidFill>
                  <a:srgbClr val="FF0066"/>
                </a:solidFill>
                <a:latin typeface="Humanst521 BT"/>
              </a:rPr>
              <a:t>Pink</a:t>
            </a:r>
            <a:r>
              <a:rPr lang="en-US" sz="2000" b="1" dirty="0">
                <a:solidFill>
                  <a:schemeClr val="bg2"/>
                </a:solidFill>
                <a:latin typeface="Humanst521 BT"/>
              </a:rPr>
              <a:t> </a:t>
            </a:r>
            <a:r>
              <a:rPr lang="en-US" sz="2000" b="1" dirty="0">
                <a:solidFill>
                  <a:schemeClr val="accent3">
                    <a:lumMod val="60000"/>
                    <a:lumOff val="40000"/>
                  </a:schemeClr>
                </a:solidFill>
                <a:latin typeface="Humanst521 BT"/>
              </a:rPr>
              <a:t>shade</a:t>
            </a:r>
            <a:r>
              <a:rPr lang="en-US" sz="2000" dirty="0">
                <a:solidFill>
                  <a:schemeClr val="tx1">
                    <a:lumMod val="95000"/>
                    <a:lumOff val="5000"/>
                  </a:schemeClr>
                </a:solidFill>
                <a:latin typeface="Humanst521 BT"/>
              </a:rPr>
              <a:t>: Climate model simulations using all past </a:t>
            </a:r>
            <a:r>
              <a:rPr lang="en-US" sz="2000" dirty="0" err="1">
                <a:solidFill>
                  <a:schemeClr val="tx1">
                    <a:lumMod val="95000"/>
                    <a:lumOff val="5000"/>
                  </a:schemeClr>
                </a:solidFill>
                <a:latin typeface="Humanst521 BT"/>
              </a:rPr>
              <a:t>radiative</a:t>
            </a:r>
            <a:r>
              <a:rPr lang="en-US" sz="2000" dirty="0">
                <a:solidFill>
                  <a:schemeClr val="tx1">
                    <a:lumMod val="95000"/>
                    <a:lumOff val="5000"/>
                  </a:schemeClr>
                </a:solidFill>
                <a:latin typeface="Humanst521 BT"/>
              </a:rPr>
              <a:t> </a:t>
            </a:r>
            <a:r>
              <a:rPr lang="en-US" sz="2000" dirty="0" err="1">
                <a:solidFill>
                  <a:schemeClr val="tx1">
                    <a:lumMod val="95000"/>
                    <a:lumOff val="5000"/>
                  </a:schemeClr>
                </a:solidFill>
                <a:latin typeface="Humanst521 BT"/>
              </a:rPr>
              <a:t>forcings</a:t>
            </a:r>
            <a:r>
              <a:rPr lang="en-US" sz="2000" dirty="0">
                <a:solidFill>
                  <a:schemeClr val="tx1">
                    <a:lumMod val="95000"/>
                    <a:lumOff val="5000"/>
                  </a:schemeClr>
                </a:solidFill>
                <a:latin typeface="Humanst521 BT"/>
              </a:rPr>
              <a:t>.</a:t>
            </a:r>
          </a:p>
          <a:p>
            <a:r>
              <a:rPr lang="en-US" sz="2000" b="1" dirty="0">
                <a:solidFill>
                  <a:srgbClr val="0070C0"/>
                </a:solidFill>
                <a:latin typeface="Humanst521 BT"/>
              </a:rPr>
              <a:t>Blue shade</a:t>
            </a:r>
            <a:r>
              <a:rPr lang="en-US" sz="2000" dirty="0">
                <a:solidFill>
                  <a:srgbClr val="FFFF00"/>
                </a:solidFill>
                <a:latin typeface="Humanst521 BT"/>
              </a:rPr>
              <a:t>: </a:t>
            </a:r>
            <a:r>
              <a:rPr lang="en-US" sz="2000" dirty="0">
                <a:solidFill>
                  <a:schemeClr val="tx1">
                    <a:lumMod val="95000"/>
                    <a:lumOff val="5000"/>
                  </a:schemeClr>
                </a:solidFill>
                <a:latin typeface="Humanst521 BT"/>
              </a:rPr>
              <a:t>Climate model simulation using only natural </a:t>
            </a:r>
            <a:r>
              <a:rPr lang="en-US" sz="2000" dirty="0" err="1">
                <a:solidFill>
                  <a:schemeClr val="tx1">
                    <a:lumMod val="95000"/>
                    <a:lumOff val="5000"/>
                  </a:schemeClr>
                </a:solidFill>
                <a:latin typeface="Humanst521 BT"/>
              </a:rPr>
              <a:t>forcings</a:t>
            </a:r>
            <a:r>
              <a:rPr lang="en-US" sz="2000" dirty="0">
                <a:solidFill>
                  <a:schemeClr val="tx1">
                    <a:lumMod val="95000"/>
                    <a:lumOff val="5000"/>
                  </a:schemeClr>
                </a:solidFill>
                <a:latin typeface="Humanst521 BT"/>
              </a:rPr>
              <a:t> </a:t>
            </a:r>
          </a:p>
          <a:p>
            <a:r>
              <a:rPr lang="en-US" sz="2000" dirty="0">
                <a:solidFill>
                  <a:schemeClr val="tx1">
                    <a:lumMod val="95000"/>
                    <a:lumOff val="5000"/>
                  </a:schemeClr>
                </a:solidFill>
                <a:latin typeface="Humanst521 BT"/>
              </a:rPr>
              <a:t>(solar, volcanoes).</a:t>
            </a:r>
          </a:p>
        </p:txBody>
      </p:sp>
      <p:sp>
        <p:nvSpPr>
          <p:cNvPr id="20485" name="Text Box 6"/>
          <p:cNvSpPr txBox="1">
            <a:spLocks noChangeArrowheads="1"/>
          </p:cNvSpPr>
          <p:nvPr/>
        </p:nvSpPr>
        <p:spPr bwMode="auto">
          <a:xfrm>
            <a:off x="4022725" y="6338888"/>
            <a:ext cx="1809750" cy="366712"/>
          </a:xfrm>
          <a:prstGeom prst="rect">
            <a:avLst/>
          </a:prstGeom>
          <a:noFill/>
          <a:ln w="9525">
            <a:noFill/>
            <a:miter lim="800000"/>
            <a:headEnd/>
            <a:tailEnd/>
          </a:ln>
        </p:spPr>
        <p:txBody>
          <a:bodyPr wrap="none">
            <a:spAutoFit/>
          </a:bodyPr>
          <a:lstStyle/>
          <a:p>
            <a:r>
              <a:rPr lang="en-US"/>
              <a:t>IPCC WGI SPM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a:xfrm>
            <a:off x="914400" y="304800"/>
            <a:ext cx="8229600" cy="576263"/>
          </a:xfrm>
        </p:spPr>
        <p:txBody>
          <a:bodyPr>
            <a:normAutofit fontScale="90000"/>
          </a:bodyPr>
          <a:lstStyle/>
          <a:p>
            <a:pPr eaLnBrk="1" hangingPunct="1">
              <a:defRPr/>
            </a:pPr>
            <a:r>
              <a:rPr lang="en-GB" sz="3200" dirty="0" smtClean="0">
                <a:solidFill>
                  <a:srgbClr val="FFFF00"/>
                </a:solidFill>
              </a:rPr>
              <a:t>             </a:t>
            </a:r>
            <a:r>
              <a:rPr lang="en-GB" sz="3200" b="1" dirty="0" smtClean="0">
                <a:solidFill>
                  <a:schemeClr val="bg2">
                    <a:lumMod val="10000"/>
                  </a:schemeClr>
                </a:solidFill>
              </a:rPr>
              <a:t>Food and Agriculture Sector</a:t>
            </a:r>
            <a:endParaRPr lang="en-US" sz="3200" b="1" dirty="0" smtClean="0">
              <a:solidFill>
                <a:schemeClr val="bg2">
                  <a:lumMod val="10000"/>
                </a:schemeClr>
              </a:solidFill>
            </a:endParaRPr>
          </a:p>
        </p:txBody>
      </p:sp>
      <p:sp>
        <p:nvSpPr>
          <p:cNvPr id="11267" name="Rectangle 5"/>
          <p:cNvSpPr>
            <a:spLocks noGrp="1" noChangeArrowheads="1"/>
          </p:cNvSpPr>
          <p:nvPr>
            <p:ph type="body" idx="4294967295"/>
          </p:nvPr>
        </p:nvSpPr>
        <p:spPr>
          <a:xfrm>
            <a:off x="0" y="1371600"/>
            <a:ext cx="8229600" cy="5486400"/>
          </a:xfrm>
        </p:spPr>
        <p:txBody>
          <a:bodyPr>
            <a:normAutofit/>
          </a:bodyPr>
          <a:lstStyle/>
          <a:p>
            <a:pPr eaLnBrk="1" hangingPunct="1">
              <a:buFontTx/>
              <a:buNone/>
              <a:defRPr/>
            </a:pPr>
            <a:endParaRPr lang="en-GB" sz="2400" dirty="0" smtClean="0"/>
          </a:p>
          <a:p>
            <a:pPr eaLnBrk="1" hangingPunct="1">
              <a:buFontTx/>
              <a:buNone/>
              <a:defRPr/>
            </a:pPr>
            <a:endParaRPr lang="en-GB" sz="2400" dirty="0" smtClean="0"/>
          </a:p>
          <a:p>
            <a:pPr eaLnBrk="1" hangingPunct="1">
              <a:defRPr/>
            </a:pPr>
            <a:endParaRPr lang="en-GB" sz="2400" dirty="0" smtClean="0"/>
          </a:p>
          <a:p>
            <a:pPr eaLnBrk="1" hangingPunct="1">
              <a:defRPr/>
            </a:pPr>
            <a:endParaRPr lang="en-GB" sz="2400" dirty="0" smtClean="0"/>
          </a:p>
          <a:p>
            <a:pPr eaLnBrk="1" hangingPunct="1">
              <a:defRPr/>
            </a:pPr>
            <a:endParaRPr lang="en-GB" sz="2400" dirty="0" smtClean="0"/>
          </a:p>
          <a:p>
            <a:pPr eaLnBrk="1" hangingPunct="1">
              <a:defRPr/>
            </a:pPr>
            <a:endParaRPr lang="en-GB" sz="2400" dirty="0" smtClean="0"/>
          </a:p>
          <a:p>
            <a:pPr eaLnBrk="1" hangingPunct="1">
              <a:defRPr/>
            </a:pPr>
            <a:endParaRPr lang="en-GB" sz="2400" dirty="0" smtClean="0"/>
          </a:p>
          <a:p>
            <a:pPr eaLnBrk="1" hangingPunct="1">
              <a:defRPr/>
            </a:pPr>
            <a:endParaRPr lang="en-GB" sz="2400" dirty="0" smtClean="0"/>
          </a:p>
          <a:p>
            <a:pPr eaLnBrk="1" hangingPunct="1">
              <a:defRPr/>
            </a:pPr>
            <a:r>
              <a:rPr lang="en-GB" sz="2400" dirty="0" smtClean="0"/>
              <a:t>80% of total emissions in sector from livestock production</a:t>
            </a:r>
          </a:p>
          <a:p>
            <a:pPr>
              <a:defRPr/>
            </a:pPr>
            <a:r>
              <a:rPr lang="en-GB" sz="2400" dirty="0" smtClean="0"/>
              <a:t>Reducing animal source saturated fat by 30 % and replacing it with </a:t>
            </a:r>
            <a:r>
              <a:rPr lang="en-GB" sz="2400" dirty="0" err="1" smtClean="0"/>
              <a:t>polyunsaturates</a:t>
            </a:r>
            <a:r>
              <a:rPr lang="en-GB" sz="2400" dirty="0" smtClean="0"/>
              <a:t>  could reduce heart disease deaths by ~ 15% (~ 18,000 premature deaths) in the UK</a:t>
            </a:r>
            <a:endParaRPr lang="en-US" sz="2400" dirty="0" smtClean="0"/>
          </a:p>
        </p:txBody>
      </p:sp>
      <p:pic>
        <p:nvPicPr>
          <p:cNvPr id="54276" name="Picture 11" descr="Agriculture slide.jpg"/>
          <p:cNvPicPr>
            <a:picLocks noChangeAspect="1"/>
          </p:cNvPicPr>
          <p:nvPr/>
        </p:nvPicPr>
        <p:blipFill>
          <a:blip r:embed="rId2" cstate="print"/>
          <a:srcRect/>
          <a:stretch>
            <a:fillRect/>
          </a:stretch>
        </p:blipFill>
        <p:spPr bwMode="auto">
          <a:xfrm>
            <a:off x="1371600" y="1066800"/>
            <a:ext cx="61690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836613"/>
            <a:ext cx="9144000" cy="5472112"/>
            <a:chOff x="0" y="527"/>
            <a:chExt cx="5760" cy="3447"/>
          </a:xfrm>
        </p:grpSpPr>
        <p:sp>
          <p:nvSpPr>
            <p:cNvPr id="146437" name="AutoShape 3"/>
            <p:cNvSpPr>
              <a:spLocks noChangeAspect="1" noChangeArrowheads="1"/>
            </p:cNvSpPr>
            <p:nvPr/>
          </p:nvSpPr>
          <p:spPr bwMode="auto">
            <a:xfrm>
              <a:off x="0" y="527"/>
              <a:ext cx="5760" cy="3447"/>
            </a:xfrm>
            <a:prstGeom prst="rect">
              <a:avLst/>
            </a:prstGeom>
            <a:noFill/>
            <a:ln w="9525">
              <a:noFill/>
              <a:miter lim="800000"/>
              <a:headEnd/>
              <a:tailEnd/>
            </a:ln>
          </p:spPr>
          <p:txBody>
            <a:bodyPr/>
            <a:lstStyle/>
            <a:p>
              <a:endParaRPr lang="en-US"/>
            </a:p>
          </p:txBody>
        </p:sp>
        <p:sp>
          <p:nvSpPr>
            <p:cNvPr id="146438" name="Rectangle 4"/>
            <p:cNvSpPr>
              <a:spLocks noChangeArrowheads="1"/>
            </p:cNvSpPr>
            <p:nvPr/>
          </p:nvSpPr>
          <p:spPr bwMode="auto">
            <a:xfrm>
              <a:off x="51" y="577"/>
              <a:ext cx="5661" cy="3344"/>
            </a:xfrm>
            <a:prstGeom prst="rect">
              <a:avLst/>
            </a:prstGeom>
            <a:solidFill>
              <a:srgbClr val="EAF2F3"/>
            </a:solidFill>
            <a:ln w="9525">
              <a:noFill/>
              <a:miter lim="800000"/>
              <a:headEnd/>
              <a:tailEnd/>
            </a:ln>
          </p:spPr>
          <p:txBody>
            <a:bodyPr/>
            <a:lstStyle/>
            <a:p>
              <a:endParaRPr lang="en-US"/>
            </a:p>
          </p:txBody>
        </p:sp>
        <p:sp>
          <p:nvSpPr>
            <p:cNvPr id="146439" name="Rectangle 5"/>
            <p:cNvSpPr>
              <a:spLocks noChangeArrowheads="1"/>
            </p:cNvSpPr>
            <p:nvPr/>
          </p:nvSpPr>
          <p:spPr bwMode="auto">
            <a:xfrm>
              <a:off x="59" y="585"/>
              <a:ext cx="5653" cy="3336"/>
            </a:xfrm>
            <a:prstGeom prst="rect">
              <a:avLst/>
            </a:prstGeom>
            <a:solidFill>
              <a:srgbClr val="EAF2F3"/>
            </a:solidFill>
            <a:ln w="7620">
              <a:solidFill>
                <a:srgbClr val="EAF2F3"/>
              </a:solidFill>
              <a:miter lim="800000"/>
              <a:headEnd/>
              <a:tailEnd/>
            </a:ln>
          </p:spPr>
          <p:txBody>
            <a:bodyPr/>
            <a:lstStyle/>
            <a:p>
              <a:endParaRPr lang="en-US"/>
            </a:p>
          </p:txBody>
        </p:sp>
        <p:sp>
          <p:nvSpPr>
            <p:cNvPr id="146440" name="Rectangle 6"/>
            <p:cNvSpPr>
              <a:spLocks noChangeArrowheads="1"/>
            </p:cNvSpPr>
            <p:nvPr/>
          </p:nvSpPr>
          <p:spPr bwMode="auto">
            <a:xfrm>
              <a:off x="439" y="1028"/>
              <a:ext cx="2387" cy="2315"/>
            </a:xfrm>
            <a:prstGeom prst="rect">
              <a:avLst/>
            </a:prstGeom>
            <a:solidFill>
              <a:srgbClr val="FFFFFF"/>
            </a:solidFill>
            <a:ln w="7620">
              <a:solidFill>
                <a:srgbClr val="FFFFFF"/>
              </a:solidFill>
              <a:miter lim="800000"/>
              <a:headEnd/>
              <a:tailEnd/>
            </a:ln>
          </p:spPr>
          <p:txBody>
            <a:bodyPr/>
            <a:lstStyle/>
            <a:p>
              <a:endParaRPr lang="en-US"/>
            </a:p>
          </p:txBody>
        </p:sp>
        <p:sp>
          <p:nvSpPr>
            <p:cNvPr id="146441" name="Line 7"/>
            <p:cNvSpPr>
              <a:spLocks noChangeShapeType="1"/>
            </p:cNvSpPr>
            <p:nvPr/>
          </p:nvSpPr>
          <p:spPr bwMode="auto">
            <a:xfrm>
              <a:off x="453" y="3286"/>
              <a:ext cx="2344" cy="0"/>
            </a:xfrm>
            <a:prstGeom prst="line">
              <a:avLst/>
            </a:prstGeom>
            <a:noFill/>
            <a:ln w="11430">
              <a:solidFill>
                <a:srgbClr val="EAF2F3"/>
              </a:solidFill>
              <a:round/>
              <a:headEnd/>
              <a:tailEnd/>
            </a:ln>
          </p:spPr>
          <p:txBody>
            <a:bodyPr/>
            <a:lstStyle/>
            <a:p>
              <a:endParaRPr lang="en-GB"/>
            </a:p>
          </p:txBody>
        </p:sp>
        <p:sp>
          <p:nvSpPr>
            <p:cNvPr id="146442" name="Line 8"/>
            <p:cNvSpPr>
              <a:spLocks noChangeShapeType="1"/>
            </p:cNvSpPr>
            <p:nvPr/>
          </p:nvSpPr>
          <p:spPr bwMode="auto">
            <a:xfrm>
              <a:off x="453" y="2744"/>
              <a:ext cx="2344" cy="0"/>
            </a:xfrm>
            <a:prstGeom prst="line">
              <a:avLst/>
            </a:prstGeom>
            <a:noFill/>
            <a:ln w="11430">
              <a:solidFill>
                <a:srgbClr val="EAF2F3"/>
              </a:solidFill>
              <a:round/>
              <a:headEnd/>
              <a:tailEnd/>
            </a:ln>
          </p:spPr>
          <p:txBody>
            <a:bodyPr/>
            <a:lstStyle/>
            <a:p>
              <a:endParaRPr lang="en-GB"/>
            </a:p>
          </p:txBody>
        </p:sp>
        <p:sp>
          <p:nvSpPr>
            <p:cNvPr id="146443" name="Line 9"/>
            <p:cNvSpPr>
              <a:spLocks noChangeShapeType="1"/>
            </p:cNvSpPr>
            <p:nvPr/>
          </p:nvSpPr>
          <p:spPr bwMode="auto">
            <a:xfrm>
              <a:off x="453" y="2203"/>
              <a:ext cx="2344" cy="0"/>
            </a:xfrm>
            <a:prstGeom prst="line">
              <a:avLst/>
            </a:prstGeom>
            <a:noFill/>
            <a:ln w="11430">
              <a:solidFill>
                <a:srgbClr val="EAF2F3"/>
              </a:solidFill>
              <a:round/>
              <a:headEnd/>
              <a:tailEnd/>
            </a:ln>
          </p:spPr>
          <p:txBody>
            <a:bodyPr/>
            <a:lstStyle/>
            <a:p>
              <a:endParaRPr lang="en-GB"/>
            </a:p>
          </p:txBody>
        </p:sp>
        <p:sp>
          <p:nvSpPr>
            <p:cNvPr id="146444" name="Line 10"/>
            <p:cNvSpPr>
              <a:spLocks noChangeShapeType="1"/>
            </p:cNvSpPr>
            <p:nvPr/>
          </p:nvSpPr>
          <p:spPr bwMode="auto">
            <a:xfrm>
              <a:off x="453" y="1659"/>
              <a:ext cx="2344" cy="2"/>
            </a:xfrm>
            <a:prstGeom prst="line">
              <a:avLst/>
            </a:prstGeom>
            <a:noFill/>
            <a:ln w="11430">
              <a:solidFill>
                <a:srgbClr val="EAF2F3"/>
              </a:solidFill>
              <a:round/>
              <a:headEnd/>
              <a:tailEnd/>
            </a:ln>
          </p:spPr>
          <p:txBody>
            <a:bodyPr/>
            <a:lstStyle/>
            <a:p>
              <a:endParaRPr lang="en-GB"/>
            </a:p>
          </p:txBody>
        </p:sp>
        <p:sp>
          <p:nvSpPr>
            <p:cNvPr id="146445" name="Oval 11"/>
            <p:cNvSpPr>
              <a:spLocks noChangeArrowheads="1"/>
            </p:cNvSpPr>
            <p:nvPr/>
          </p:nvSpPr>
          <p:spPr bwMode="auto">
            <a:xfrm>
              <a:off x="1990" y="1483"/>
              <a:ext cx="35" cy="35"/>
            </a:xfrm>
            <a:prstGeom prst="ellipse">
              <a:avLst/>
            </a:prstGeom>
            <a:solidFill>
              <a:srgbClr val="1A476F"/>
            </a:solidFill>
            <a:ln w="11430">
              <a:solidFill>
                <a:srgbClr val="1A476F"/>
              </a:solidFill>
              <a:round/>
              <a:headEnd/>
              <a:tailEnd/>
            </a:ln>
          </p:spPr>
          <p:txBody>
            <a:bodyPr/>
            <a:lstStyle/>
            <a:p>
              <a:endParaRPr lang="en-US"/>
            </a:p>
          </p:txBody>
        </p:sp>
        <p:sp>
          <p:nvSpPr>
            <p:cNvPr id="146446" name="Rectangle 12"/>
            <p:cNvSpPr>
              <a:spLocks noChangeArrowheads="1"/>
            </p:cNvSpPr>
            <p:nvPr/>
          </p:nvSpPr>
          <p:spPr bwMode="auto">
            <a:xfrm>
              <a:off x="2103" y="1426"/>
              <a:ext cx="346"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lignite</a:t>
              </a:r>
              <a:endParaRPr lang="en-GB">
                <a:latin typeface="Times New Roman" pitchFamily="18" charset="0"/>
                <a:cs typeface="Arial" charset="0"/>
              </a:endParaRPr>
            </a:p>
          </p:txBody>
        </p:sp>
        <p:sp>
          <p:nvSpPr>
            <p:cNvPr id="146447" name="Oval 13"/>
            <p:cNvSpPr>
              <a:spLocks noChangeArrowheads="1"/>
            </p:cNvSpPr>
            <p:nvPr/>
          </p:nvSpPr>
          <p:spPr bwMode="auto">
            <a:xfrm>
              <a:off x="1919" y="1933"/>
              <a:ext cx="34" cy="36"/>
            </a:xfrm>
            <a:prstGeom prst="ellipse">
              <a:avLst/>
            </a:prstGeom>
            <a:solidFill>
              <a:srgbClr val="1A476F"/>
            </a:solidFill>
            <a:ln w="11430">
              <a:solidFill>
                <a:srgbClr val="1A476F"/>
              </a:solidFill>
              <a:round/>
              <a:headEnd/>
              <a:tailEnd/>
            </a:ln>
          </p:spPr>
          <p:txBody>
            <a:bodyPr/>
            <a:lstStyle/>
            <a:p>
              <a:endParaRPr lang="en-US"/>
            </a:p>
          </p:txBody>
        </p:sp>
        <p:sp>
          <p:nvSpPr>
            <p:cNvPr id="146448" name="Rectangle 14"/>
            <p:cNvSpPr>
              <a:spLocks noChangeArrowheads="1"/>
            </p:cNvSpPr>
            <p:nvPr/>
          </p:nvSpPr>
          <p:spPr bwMode="auto">
            <a:xfrm>
              <a:off x="1975" y="1882"/>
              <a:ext cx="235"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coal</a:t>
              </a:r>
              <a:endParaRPr lang="en-GB">
                <a:latin typeface="Times New Roman" pitchFamily="18" charset="0"/>
                <a:cs typeface="Arial" charset="0"/>
              </a:endParaRPr>
            </a:p>
          </p:txBody>
        </p:sp>
        <p:sp>
          <p:nvSpPr>
            <p:cNvPr id="146449" name="Oval 15"/>
            <p:cNvSpPr>
              <a:spLocks noChangeArrowheads="1"/>
            </p:cNvSpPr>
            <p:nvPr/>
          </p:nvSpPr>
          <p:spPr bwMode="auto">
            <a:xfrm>
              <a:off x="1514" y="2267"/>
              <a:ext cx="35" cy="36"/>
            </a:xfrm>
            <a:prstGeom prst="ellipse">
              <a:avLst/>
            </a:prstGeom>
            <a:solidFill>
              <a:srgbClr val="1A476F"/>
            </a:solidFill>
            <a:ln w="11430">
              <a:solidFill>
                <a:srgbClr val="1A476F"/>
              </a:solidFill>
              <a:round/>
              <a:headEnd/>
              <a:tailEnd/>
            </a:ln>
          </p:spPr>
          <p:txBody>
            <a:bodyPr/>
            <a:lstStyle/>
            <a:p>
              <a:endParaRPr lang="en-US"/>
            </a:p>
          </p:txBody>
        </p:sp>
        <p:sp>
          <p:nvSpPr>
            <p:cNvPr id="146450" name="Rectangle 16"/>
            <p:cNvSpPr>
              <a:spLocks noChangeArrowheads="1"/>
            </p:cNvSpPr>
            <p:nvPr/>
          </p:nvSpPr>
          <p:spPr bwMode="auto">
            <a:xfrm>
              <a:off x="1571" y="2220"/>
              <a:ext cx="143"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oil</a:t>
              </a:r>
              <a:endParaRPr lang="en-GB">
                <a:latin typeface="Times New Roman" pitchFamily="18" charset="0"/>
                <a:cs typeface="Arial" charset="0"/>
              </a:endParaRPr>
            </a:p>
          </p:txBody>
        </p:sp>
        <p:sp>
          <p:nvSpPr>
            <p:cNvPr id="146451" name="Oval 17"/>
            <p:cNvSpPr>
              <a:spLocks noChangeArrowheads="1"/>
            </p:cNvSpPr>
            <p:nvPr/>
          </p:nvSpPr>
          <p:spPr bwMode="auto">
            <a:xfrm>
              <a:off x="544" y="3016"/>
              <a:ext cx="35" cy="36"/>
            </a:xfrm>
            <a:prstGeom prst="ellipse">
              <a:avLst/>
            </a:prstGeom>
            <a:solidFill>
              <a:srgbClr val="1A476F"/>
            </a:solidFill>
            <a:ln w="11430">
              <a:solidFill>
                <a:srgbClr val="1A476F"/>
              </a:solidFill>
              <a:round/>
              <a:headEnd/>
              <a:tailEnd/>
            </a:ln>
          </p:spPr>
          <p:txBody>
            <a:bodyPr/>
            <a:lstStyle/>
            <a:p>
              <a:endParaRPr lang="en-US"/>
            </a:p>
          </p:txBody>
        </p:sp>
        <p:sp>
          <p:nvSpPr>
            <p:cNvPr id="146452" name="Rectangle 18"/>
            <p:cNvSpPr>
              <a:spLocks noChangeArrowheads="1"/>
            </p:cNvSpPr>
            <p:nvPr/>
          </p:nvSpPr>
          <p:spPr bwMode="auto">
            <a:xfrm>
              <a:off x="598" y="2966"/>
              <a:ext cx="465"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biomass</a:t>
              </a:r>
              <a:endParaRPr lang="en-GB">
                <a:latin typeface="Times New Roman" pitchFamily="18" charset="0"/>
                <a:cs typeface="Arial" charset="0"/>
              </a:endParaRPr>
            </a:p>
          </p:txBody>
        </p:sp>
        <p:sp>
          <p:nvSpPr>
            <p:cNvPr id="146453" name="Oval 19"/>
            <p:cNvSpPr>
              <a:spLocks noChangeArrowheads="1"/>
            </p:cNvSpPr>
            <p:nvPr/>
          </p:nvSpPr>
          <p:spPr bwMode="auto">
            <a:xfrm>
              <a:off x="1174" y="3113"/>
              <a:ext cx="36" cy="37"/>
            </a:xfrm>
            <a:prstGeom prst="ellipse">
              <a:avLst/>
            </a:prstGeom>
            <a:solidFill>
              <a:srgbClr val="1A476F"/>
            </a:solidFill>
            <a:ln w="11430">
              <a:solidFill>
                <a:srgbClr val="1A476F"/>
              </a:solidFill>
              <a:round/>
              <a:headEnd/>
              <a:tailEnd/>
            </a:ln>
          </p:spPr>
          <p:txBody>
            <a:bodyPr/>
            <a:lstStyle/>
            <a:p>
              <a:endParaRPr lang="en-US"/>
            </a:p>
          </p:txBody>
        </p:sp>
        <p:sp>
          <p:nvSpPr>
            <p:cNvPr id="146454" name="Rectangle 20"/>
            <p:cNvSpPr>
              <a:spLocks noChangeArrowheads="1"/>
            </p:cNvSpPr>
            <p:nvPr/>
          </p:nvSpPr>
          <p:spPr bwMode="auto">
            <a:xfrm>
              <a:off x="1229" y="3064"/>
              <a:ext cx="177"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gas</a:t>
              </a:r>
              <a:endParaRPr lang="en-GB">
                <a:latin typeface="Times New Roman" pitchFamily="18" charset="0"/>
                <a:cs typeface="Arial" charset="0"/>
              </a:endParaRPr>
            </a:p>
          </p:txBody>
        </p:sp>
        <p:sp>
          <p:nvSpPr>
            <p:cNvPr id="146455" name="Oval 21"/>
            <p:cNvSpPr>
              <a:spLocks noChangeArrowheads="1"/>
            </p:cNvSpPr>
            <p:nvPr/>
          </p:nvSpPr>
          <p:spPr bwMode="auto">
            <a:xfrm>
              <a:off x="501" y="3262"/>
              <a:ext cx="36" cy="36"/>
            </a:xfrm>
            <a:prstGeom prst="ellipse">
              <a:avLst/>
            </a:prstGeom>
            <a:solidFill>
              <a:srgbClr val="1A476F"/>
            </a:solidFill>
            <a:ln w="11430">
              <a:solidFill>
                <a:srgbClr val="1A476F"/>
              </a:solidFill>
              <a:round/>
              <a:headEnd/>
              <a:tailEnd/>
            </a:ln>
          </p:spPr>
          <p:txBody>
            <a:bodyPr/>
            <a:lstStyle/>
            <a:p>
              <a:endParaRPr lang="en-US"/>
            </a:p>
          </p:txBody>
        </p:sp>
        <p:sp>
          <p:nvSpPr>
            <p:cNvPr id="146456" name="Rectangle 22"/>
            <p:cNvSpPr>
              <a:spLocks noChangeArrowheads="1"/>
            </p:cNvSpPr>
            <p:nvPr/>
          </p:nvSpPr>
          <p:spPr bwMode="auto">
            <a:xfrm>
              <a:off x="555" y="3213"/>
              <a:ext cx="426"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nuclear</a:t>
              </a:r>
              <a:endParaRPr lang="en-GB">
                <a:latin typeface="Times New Roman" pitchFamily="18" charset="0"/>
                <a:cs typeface="Arial" charset="0"/>
              </a:endParaRPr>
            </a:p>
          </p:txBody>
        </p:sp>
        <p:sp>
          <p:nvSpPr>
            <p:cNvPr id="146457" name="Line 23"/>
            <p:cNvSpPr>
              <a:spLocks noChangeShapeType="1"/>
            </p:cNvSpPr>
            <p:nvPr/>
          </p:nvSpPr>
          <p:spPr bwMode="auto">
            <a:xfrm flipV="1">
              <a:off x="453" y="1064"/>
              <a:ext cx="0" cy="2275"/>
            </a:xfrm>
            <a:prstGeom prst="line">
              <a:avLst/>
            </a:prstGeom>
            <a:noFill/>
            <a:ln w="7620">
              <a:solidFill>
                <a:srgbClr val="000000"/>
              </a:solidFill>
              <a:round/>
              <a:headEnd/>
              <a:tailEnd/>
            </a:ln>
          </p:spPr>
          <p:txBody>
            <a:bodyPr/>
            <a:lstStyle/>
            <a:p>
              <a:endParaRPr lang="en-GB"/>
            </a:p>
          </p:txBody>
        </p:sp>
        <p:sp>
          <p:nvSpPr>
            <p:cNvPr id="146458" name="Line 24"/>
            <p:cNvSpPr>
              <a:spLocks noChangeShapeType="1"/>
            </p:cNvSpPr>
            <p:nvPr/>
          </p:nvSpPr>
          <p:spPr bwMode="auto">
            <a:xfrm flipH="1">
              <a:off x="420" y="3286"/>
              <a:ext cx="33" cy="0"/>
            </a:xfrm>
            <a:prstGeom prst="line">
              <a:avLst/>
            </a:prstGeom>
            <a:noFill/>
            <a:ln w="7620">
              <a:solidFill>
                <a:srgbClr val="000000"/>
              </a:solidFill>
              <a:round/>
              <a:headEnd/>
              <a:tailEnd/>
            </a:ln>
          </p:spPr>
          <p:txBody>
            <a:bodyPr/>
            <a:lstStyle/>
            <a:p>
              <a:endParaRPr lang="en-GB"/>
            </a:p>
          </p:txBody>
        </p:sp>
        <p:sp>
          <p:nvSpPr>
            <p:cNvPr id="146459" name="Rectangle 25"/>
            <p:cNvSpPr>
              <a:spLocks noChangeArrowheads="1"/>
            </p:cNvSpPr>
            <p:nvPr/>
          </p:nvSpPr>
          <p:spPr bwMode="auto">
            <a:xfrm rot="-5400000">
              <a:off x="344" y="3190"/>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0</a:t>
              </a:r>
              <a:endParaRPr lang="en-GB">
                <a:latin typeface="Times New Roman" pitchFamily="18" charset="0"/>
                <a:cs typeface="Arial" charset="0"/>
              </a:endParaRPr>
            </a:p>
          </p:txBody>
        </p:sp>
        <p:sp>
          <p:nvSpPr>
            <p:cNvPr id="146460" name="Line 26"/>
            <p:cNvSpPr>
              <a:spLocks noChangeShapeType="1"/>
            </p:cNvSpPr>
            <p:nvPr/>
          </p:nvSpPr>
          <p:spPr bwMode="auto">
            <a:xfrm flipH="1">
              <a:off x="420" y="2744"/>
              <a:ext cx="33" cy="0"/>
            </a:xfrm>
            <a:prstGeom prst="line">
              <a:avLst/>
            </a:prstGeom>
            <a:noFill/>
            <a:ln w="7620">
              <a:solidFill>
                <a:srgbClr val="000000"/>
              </a:solidFill>
              <a:round/>
              <a:headEnd/>
              <a:tailEnd/>
            </a:ln>
          </p:spPr>
          <p:txBody>
            <a:bodyPr/>
            <a:lstStyle/>
            <a:p>
              <a:endParaRPr lang="en-GB"/>
            </a:p>
          </p:txBody>
        </p:sp>
        <p:sp>
          <p:nvSpPr>
            <p:cNvPr id="146461" name="Rectangle 27"/>
            <p:cNvSpPr>
              <a:spLocks noChangeArrowheads="1"/>
            </p:cNvSpPr>
            <p:nvPr/>
          </p:nvSpPr>
          <p:spPr bwMode="auto">
            <a:xfrm rot="-5400000">
              <a:off x="317" y="2647"/>
              <a:ext cx="14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10</a:t>
              </a:r>
              <a:endParaRPr lang="en-GB">
                <a:latin typeface="Times New Roman" pitchFamily="18" charset="0"/>
                <a:cs typeface="Arial" charset="0"/>
              </a:endParaRPr>
            </a:p>
          </p:txBody>
        </p:sp>
        <p:sp>
          <p:nvSpPr>
            <p:cNvPr id="146462" name="Line 28"/>
            <p:cNvSpPr>
              <a:spLocks noChangeShapeType="1"/>
            </p:cNvSpPr>
            <p:nvPr/>
          </p:nvSpPr>
          <p:spPr bwMode="auto">
            <a:xfrm flipH="1">
              <a:off x="420" y="2203"/>
              <a:ext cx="33" cy="0"/>
            </a:xfrm>
            <a:prstGeom prst="line">
              <a:avLst/>
            </a:prstGeom>
            <a:noFill/>
            <a:ln w="7620">
              <a:solidFill>
                <a:srgbClr val="000000"/>
              </a:solidFill>
              <a:round/>
              <a:headEnd/>
              <a:tailEnd/>
            </a:ln>
          </p:spPr>
          <p:txBody>
            <a:bodyPr/>
            <a:lstStyle/>
            <a:p>
              <a:endParaRPr lang="en-GB"/>
            </a:p>
          </p:txBody>
        </p:sp>
        <p:sp>
          <p:nvSpPr>
            <p:cNvPr id="146463" name="Rectangle 29"/>
            <p:cNvSpPr>
              <a:spLocks noChangeArrowheads="1"/>
            </p:cNvSpPr>
            <p:nvPr/>
          </p:nvSpPr>
          <p:spPr bwMode="auto">
            <a:xfrm rot="-5400000">
              <a:off x="317" y="2106"/>
              <a:ext cx="14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20</a:t>
              </a:r>
              <a:endParaRPr lang="en-GB">
                <a:latin typeface="Times New Roman" pitchFamily="18" charset="0"/>
                <a:cs typeface="Arial" charset="0"/>
              </a:endParaRPr>
            </a:p>
          </p:txBody>
        </p:sp>
        <p:sp>
          <p:nvSpPr>
            <p:cNvPr id="146464" name="Line 30"/>
            <p:cNvSpPr>
              <a:spLocks noChangeShapeType="1"/>
            </p:cNvSpPr>
            <p:nvPr/>
          </p:nvSpPr>
          <p:spPr bwMode="auto">
            <a:xfrm flipH="1">
              <a:off x="420" y="1659"/>
              <a:ext cx="33" cy="2"/>
            </a:xfrm>
            <a:prstGeom prst="line">
              <a:avLst/>
            </a:prstGeom>
            <a:noFill/>
            <a:ln w="7620">
              <a:solidFill>
                <a:srgbClr val="000000"/>
              </a:solidFill>
              <a:round/>
              <a:headEnd/>
              <a:tailEnd/>
            </a:ln>
          </p:spPr>
          <p:txBody>
            <a:bodyPr/>
            <a:lstStyle/>
            <a:p>
              <a:endParaRPr lang="en-GB"/>
            </a:p>
          </p:txBody>
        </p:sp>
        <p:sp>
          <p:nvSpPr>
            <p:cNvPr id="146465" name="Rectangle 31"/>
            <p:cNvSpPr>
              <a:spLocks noChangeArrowheads="1"/>
            </p:cNvSpPr>
            <p:nvPr/>
          </p:nvSpPr>
          <p:spPr bwMode="auto">
            <a:xfrm rot="-5400000">
              <a:off x="317" y="1563"/>
              <a:ext cx="14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30</a:t>
              </a:r>
              <a:endParaRPr lang="en-GB">
                <a:latin typeface="Times New Roman" pitchFamily="18" charset="0"/>
                <a:cs typeface="Arial" charset="0"/>
              </a:endParaRPr>
            </a:p>
          </p:txBody>
        </p:sp>
        <p:sp>
          <p:nvSpPr>
            <p:cNvPr id="146466" name="Line 32"/>
            <p:cNvSpPr>
              <a:spLocks noChangeShapeType="1"/>
            </p:cNvSpPr>
            <p:nvPr/>
          </p:nvSpPr>
          <p:spPr bwMode="auto">
            <a:xfrm flipH="1">
              <a:off x="420" y="1117"/>
              <a:ext cx="33" cy="1"/>
            </a:xfrm>
            <a:prstGeom prst="line">
              <a:avLst/>
            </a:prstGeom>
            <a:noFill/>
            <a:ln w="7620">
              <a:solidFill>
                <a:srgbClr val="000000"/>
              </a:solidFill>
              <a:round/>
              <a:headEnd/>
              <a:tailEnd/>
            </a:ln>
          </p:spPr>
          <p:txBody>
            <a:bodyPr/>
            <a:lstStyle/>
            <a:p>
              <a:endParaRPr lang="en-GB"/>
            </a:p>
          </p:txBody>
        </p:sp>
        <p:sp>
          <p:nvSpPr>
            <p:cNvPr id="146467" name="Rectangle 33"/>
            <p:cNvSpPr>
              <a:spLocks noChangeArrowheads="1"/>
            </p:cNvSpPr>
            <p:nvPr/>
          </p:nvSpPr>
          <p:spPr bwMode="auto">
            <a:xfrm rot="-5400000">
              <a:off x="292" y="1012"/>
              <a:ext cx="14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40</a:t>
              </a:r>
              <a:endParaRPr lang="en-GB">
                <a:latin typeface="Times New Roman" pitchFamily="18" charset="0"/>
                <a:cs typeface="Arial" charset="0"/>
              </a:endParaRPr>
            </a:p>
          </p:txBody>
        </p:sp>
        <p:sp>
          <p:nvSpPr>
            <p:cNvPr id="146468" name="Rectangle 34"/>
            <p:cNvSpPr>
              <a:spLocks noChangeArrowheads="1"/>
            </p:cNvSpPr>
            <p:nvPr/>
          </p:nvSpPr>
          <p:spPr bwMode="auto">
            <a:xfrm rot="-5400000">
              <a:off x="-1160" y="1892"/>
              <a:ext cx="2655"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Deaths from air pollution and accidents/TWh</a:t>
              </a:r>
              <a:endParaRPr lang="en-GB">
                <a:latin typeface="Times New Roman" pitchFamily="18" charset="0"/>
                <a:cs typeface="Arial" charset="0"/>
              </a:endParaRPr>
            </a:p>
          </p:txBody>
        </p:sp>
        <p:sp>
          <p:nvSpPr>
            <p:cNvPr id="146469" name="Line 35"/>
            <p:cNvSpPr>
              <a:spLocks noChangeShapeType="1"/>
            </p:cNvSpPr>
            <p:nvPr/>
          </p:nvSpPr>
          <p:spPr bwMode="auto">
            <a:xfrm>
              <a:off x="453" y="3339"/>
              <a:ext cx="2344" cy="1"/>
            </a:xfrm>
            <a:prstGeom prst="line">
              <a:avLst/>
            </a:prstGeom>
            <a:noFill/>
            <a:ln w="7620">
              <a:solidFill>
                <a:srgbClr val="000000"/>
              </a:solidFill>
              <a:round/>
              <a:headEnd/>
              <a:tailEnd/>
            </a:ln>
          </p:spPr>
          <p:txBody>
            <a:bodyPr/>
            <a:lstStyle/>
            <a:p>
              <a:endParaRPr lang="en-GB"/>
            </a:p>
          </p:txBody>
        </p:sp>
        <p:sp>
          <p:nvSpPr>
            <p:cNvPr id="146470" name="Line 36"/>
            <p:cNvSpPr>
              <a:spLocks noChangeShapeType="1"/>
            </p:cNvSpPr>
            <p:nvPr/>
          </p:nvSpPr>
          <p:spPr bwMode="auto">
            <a:xfrm>
              <a:off x="506" y="3339"/>
              <a:ext cx="1" cy="37"/>
            </a:xfrm>
            <a:prstGeom prst="line">
              <a:avLst/>
            </a:prstGeom>
            <a:noFill/>
            <a:ln w="7620">
              <a:solidFill>
                <a:srgbClr val="000000"/>
              </a:solidFill>
              <a:round/>
              <a:headEnd/>
              <a:tailEnd/>
            </a:ln>
          </p:spPr>
          <p:txBody>
            <a:bodyPr/>
            <a:lstStyle/>
            <a:p>
              <a:endParaRPr lang="en-GB"/>
            </a:p>
          </p:txBody>
        </p:sp>
        <p:sp>
          <p:nvSpPr>
            <p:cNvPr id="146471" name="Rectangle 37"/>
            <p:cNvSpPr>
              <a:spLocks noChangeArrowheads="1"/>
            </p:cNvSpPr>
            <p:nvPr/>
          </p:nvSpPr>
          <p:spPr bwMode="auto">
            <a:xfrm>
              <a:off x="467" y="3392"/>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0</a:t>
              </a:r>
              <a:endParaRPr lang="en-GB">
                <a:latin typeface="Times New Roman" pitchFamily="18" charset="0"/>
                <a:cs typeface="Arial" charset="0"/>
              </a:endParaRPr>
            </a:p>
          </p:txBody>
        </p:sp>
        <p:sp>
          <p:nvSpPr>
            <p:cNvPr id="146472" name="Line 38"/>
            <p:cNvSpPr>
              <a:spLocks noChangeShapeType="1"/>
            </p:cNvSpPr>
            <p:nvPr/>
          </p:nvSpPr>
          <p:spPr bwMode="auto">
            <a:xfrm>
              <a:off x="1253" y="3339"/>
              <a:ext cx="0" cy="37"/>
            </a:xfrm>
            <a:prstGeom prst="line">
              <a:avLst/>
            </a:prstGeom>
            <a:noFill/>
            <a:ln w="7620">
              <a:solidFill>
                <a:srgbClr val="000000"/>
              </a:solidFill>
              <a:round/>
              <a:headEnd/>
              <a:tailEnd/>
            </a:ln>
          </p:spPr>
          <p:txBody>
            <a:bodyPr/>
            <a:lstStyle/>
            <a:p>
              <a:endParaRPr lang="en-GB"/>
            </a:p>
          </p:txBody>
        </p:sp>
        <p:sp>
          <p:nvSpPr>
            <p:cNvPr id="146473" name="Rectangle 39"/>
            <p:cNvSpPr>
              <a:spLocks noChangeArrowheads="1"/>
            </p:cNvSpPr>
            <p:nvPr/>
          </p:nvSpPr>
          <p:spPr bwMode="auto">
            <a:xfrm>
              <a:off x="1171" y="3392"/>
              <a:ext cx="21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500</a:t>
              </a:r>
              <a:endParaRPr lang="en-GB">
                <a:latin typeface="Times New Roman" pitchFamily="18" charset="0"/>
                <a:cs typeface="Arial" charset="0"/>
              </a:endParaRPr>
            </a:p>
          </p:txBody>
        </p:sp>
        <p:sp>
          <p:nvSpPr>
            <p:cNvPr id="146474" name="Line 40"/>
            <p:cNvSpPr>
              <a:spLocks noChangeShapeType="1"/>
            </p:cNvSpPr>
            <p:nvPr/>
          </p:nvSpPr>
          <p:spPr bwMode="auto">
            <a:xfrm>
              <a:off x="1999" y="3339"/>
              <a:ext cx="0" cy="37"/>
            </a:xfrm>
            <a:prstGeom prst="line">
              <a:avLst/>
            </a:prstGeom>
            <a:noFill/>
            <a:ln w="7620">
              <a:solidFill>
                <a:srgbClr val="000000"/>
              </a:solidFill>
              <a:round/>
              <a:headEnd/>
              <a:tailEnd/>
            </a:ln>
          </p:spPr>
          <p:txBody>
            <a:bodyPr/>
            <a:lstStyle/>
            <a:p>
              <a:endParaRPr lang="en-GB"/>
            </a:p>
          </p:txBody>
        </p:sp>
        <p:sp>
          <p:nvSpPr>
            <p:cNvPr id="146475" name="Rectangle 41"/>
            <p:cNvSpPr>
              <a:spLocks noChangeArrowheads="1"/>
            </p:cNvSpPr>
            <p:nvPr/>
          </p:nvSpPr>
          <p:spPr bwMode="auto">
            <a:xfrm>
              <a:off x="1895" y="3392"/>
              <a:ext cx="28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1000</a:t>
              </a:r>
              <a:endParaRPr lang="en-GB">
                <a:latin typeface="Times New Roman" pitchFamily="18" charset="0"/>
                <a:cs typeface="Arial" charset="0"/>
              </a:endParaRPr>
            </a:p>
          </p:txBody>
        </p:sp>
        <p:sp>
          <p:nvSpPr>
            <p:cNvPr id="146476" name="Line 42"/>
            <p:cNvSpPr>
              <a:spLocks noChangeShapeType="1"/>
            </p:cNvSpPr>
            <p:nvPr/>
          </p:nvSpPr>
          <p:spPr bwMode="auto">
            <a:xfrm>
              <a:off x="2743" y="3339"/>
              <a:ext cx="0" cy="37"/>
            </a:xfrm>
            <a:prstGeom prst="line">
              <a:avLst/>
            </a:prstGeom>
            <a:noFill/>
            <a:ln w="7620">
              <a:solidFill>
                <a:srgbClr val="000000"/>
              </a:solidFill>
              <a:round/>
              <a:headEnd/>
              <a:tailEnd/>
            </a:ln>
          </p:spPr>
          <p:txBody>
            <a:bodyPr/>
            <a:lstStyle/>
            <a:p>
              <a:endParaRPr lang="en-GB"/>
            </a:p>
          </p:txBody>
        </p:sp>
        <p:sp>
          <p:nvSpPr>
            <p:cNvPr id="146477" name="Rectangle 43"/>
            <p:cNvSpPr>
              <a:spLocks noChangeArrowheads="1"/>
            </p:cNvSpPr>
            <p:nvPr/>
          </p:nvSpPr>
          <p:spPr bwMode="auto">
            <a:xfrm>
              <a:off x="2639" y="3392"/>
              <a:ext cx="28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1500</a:t>
              </a:r>
              <a:endParaRPr lang="en-GB">
                <a:latin typeface="Times New Roman" pitchFamily="18" charset="0"/>
                <a:cs typeface="Arial" charset="0"/>
              </a:endParaRPr>
            </a:p>
          </p:txBody>
        </p:sp>
        <p:sp>
          <p:nvSpPr>
            <p:cNvPr id="146478" name="Rectangle 44"/>
            <p:cNvSpPr>
              <a:spLocks noChangeArrowheads="1"/>
            </p:cNvSpPr>
            <p:nvPr/>
          </p:nvSpPr>
          <p:spPr bwMode="auto">
            <a:xfrm>
              <a:off x="1594" y="345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 </a:t>
              </a:r>
              <a:endParaRPr lang="en-GB">
                <a:latin typeface="Times New Roman" pitchFamily="18" charset="0"/>
                <a:cs typeface="Arial" charset="0"/>
              </a:endParaRPr>
            </a:p>
          </p:txBody>
        </p:sp>
        <p:sp>
          <p:nvSpPr>
            <p:cNvPr id="146479" name="Rectangle 45"/>
            <p:cNvSpPr>
              <a:spLocks noChangeArrowheads="1"/>
            </p:cNvSpPr>
            <p:nvPr/>
          </p:nvSpPr>
          <p:spPr bwMode="auto">
            <a:xfrm>
              <a:off x="370" y="670"/>
              <a:ext cx="139" cy="173"/>
            </a:xfrm>
            <a:prstGeom prst="rect">
              <a:avLst/>
            </a:prstGeom>
            <a:noFill/>
            <a:ln w="9525">
              <a:noFill/>
              <a:miter lim="800000"/>
              <a:headEnd/>
              <a:tailEnd/>
            </a:ln>
          </p:spPr>
          <p:txBody>
            <a:bodyPr lIns="0" tIns="0" rIns="0" bIns="0">
              <a:spAutoFit/>
            </a:bodyPr>
            <a:lstStyle/>
            <a:p>
              <a:pPr eaLnBrk="1" hangingPunct="1"/>
              <a:r>
                <a:rPr lang="en-US">
                  <a:solidFill>
                    <a:srgbClr val="1E2D53"/>
                  </a:solidFill>
                  <a:latin typeface="Gill Sans MT" pitchFamily="34" charset="0"/>
                  <a:cs typeface="Arial" charset="0"/>
                </a:rPr>
                <a:t>A</a:t>
              </a:r>
              <a:endParaRPr lang="en-GB">
                <a:latin typeface="Times New Roman" pitchFamily="18" charset="0"/>
                <a:cs typeface="Arial" charset="0"/>
              </a:endParaRPr>
            </a:p>
          </p:txBody>
        </p:sp>
        <p:sp>
          <p:nvSpPr>
            <p:cNvPr id="146480" name="Rectangle 46"/>
            <p:cNvSpPr>
              <a:spLocks noChangeArrowheads="1"/>
            </p:cNvSpPr>
            <p:nvPr/>
          </p:nvSpPr>
          <p:spPr bwMode="auto">
            <a:xfrm>
              <a:off x="3211" y="1064"/>
              <a:ext cx="2339" cy="2273"/>
            </a:xfrm>
            <a:prstGeom prst="rect">
              <a:avLst/>
            </a:prstGeom>
            <a:solidFill>
              <a:srgbClr val="FFFFFF"/>
            </a:solidFill>
            <a:ln w="7620">
              <a:solidFill>
                <a:srgbClr val="FFFFFF"/>
              </a:solidFill>
              <a:miter lim="800000"/>
              <a:headEnd/>
              <a:tailEnd/>
            </a:ln>
          </p:spPr>
          <p:txBody>
            <a:bodyPr/>
            <a:lstStyle/>
            <a:p>
              <a:endParaRPr lang="en-US"/>
            </a:p>
          </p:txBody>
        </p:sp>
        <p:sp>
          <p:nvSpPr>
            <p:cNvPr id="146481" name="Line 47"/>
            <p:cNvSpPr>
              <a:spLocks noChangeShapeType="1"/>
            </p:cNvSpPr>
            <p:nvPr/>
          </p:nvSpPr>
          <p:spPr bwMode="auto">
            <a:xfrm>
              <a:off x="3211" y="3286"/>
              <a:ext cx="2342" cy="0"/>
            </a:xfrm>
            <a:prstGeom prst="line">
              <a:avLst/>
            </a:prstGeom>
            <a:noFill/>
            <a:ln w="11430">
              <a:solidFill>
                <a:srgbClr val="EAF2F3"/>
              </a:solidFill>
              <a:round/>
              <a:headEnd/>
              <a:tailEnd/>
            </a:ln>
          </p:spPr>
          <p:txBody>
            <a:bodyPr/>
            <a:lstStyle/>
            <a:p>
              <a:endParaRPr lang="en-GB"/>
            </a:p>
          </p:txBody>
        </p:sp>
        <p:sp>
          <p:nvSpPr>
            <p:cNvPr id="146482" name="Line 48"/>
            <p:cNvSpPr>
              <a:spLocks noChangeShapeType="1"/>
            </p:cNvSpPr>
            <p:nvPr/>
          </p:nvSpPr>
          <p:spPr bwMode="auto">
            <a:xfrm>
              <a:off x="3211" y="2562"/>
              <a:ext cx="2342" cy="0"/>
            </a:xfrm>
            <a:prstGeom prst="line">
              <a:avLst/>
            </a:prstGeom>
            <a:noFill/>
            <a:ln w="11430">
              <a:solidFill>
                <a:srgbClr val="EAF2F3"/>
              </a:solidFill>
              <a:round/>
              <a:headEnd/>
              <a:tailEnd/>
            </a:ln>
          </p:spPr>
          <p:txBody>
            <a:bodyPr/>
            <a:lstStyle/>
            <a:p>
              <a:endParaRPr lang="en-GB"/>
            </a:p>
          </p:txBody>
        </p:sp>
        <p:sp>
          <p:nvSpPr>
            <p:cNvPr id="146483" name="Line 49"/>
            <p:cNvSpPr>
              <a:spLocks noChangeShapeType="1"/>
            </p:cNvSpPr>
            <p:nvPr/>
          </p:nvSpPr>
          <p:spPr bwMode="auto">
            <a:xfrm>
              <a:off x="3211" y="1841"/>
              <a:ext cx="2342" cy="1"/>
            </a:xfrm>
            <a:prstGeom prst="line">
              <a:avLst/>
            </a:prstGeom>
            <a:noFill/>
            <a:ln w="11430">
              <a:solidFill>
                <a:srgbClr val="EAF2F3"/>
              </a:solidFill>
              <a:round/>
              <a:headEnd/>
              <a:tailEnd/>
            </a:ln>
          </p:spPr>
          <p:txBody>
            <a:bodyPr/>
            <a:lstStyle/>
            <a:p>
              <a:endParaRPr lang="en-GB"/>
            </a:p>
          </p:txBody>
        </p:sp>
        <p:sp>
          <p:nvSpPr>
            <p:cNvPr id="146484" name="Line 50"/>
            <p:cNvSpPr>
              <a:spLocks noChangeShapeType="1"/>
            </p:cNvSpPr>
            <p:nvPr/>
          </p:nvSpPr>
          <p:spPr bwMode="auto">
            <a:xfrm>
              <a:off x="3239" y="1100"/>
              <a:ext cx="2341" cy="1"/>
            </a:xfrm>
            <a:prstGeom prst="line">
              <a:avLst/>
            </a:prstGeom>
            <a:noFill/>
            <a:ln w="11430">
              <a:solidFill>
                <a:srgbClr val="EAF2F3"/>
              </a:solidFill>
              <a:round/>
              <a:headEnd/>
              <a:tailEnd/>
            </a:ln>
          </p:spPr>
          <p:txBody>
            <a:bodyPr/>
            <a:lstStyle/>
            <a:p>
              <a:endParaRPr lang="en-GB"/>
            </a:p>
          </p:txBody>
        </p:sp>
        <p:sp>
          <p:nvSpPr>
            <p:cNvPr id="146485" name="Oval 51"/>
            <p:cNvSpPr>
              <a:spLocks noChangeArrowheads="1"/>
            </p:cNvSpPr>
            <p:nvPr/>
          </p:nvSpPr>
          <p:spPr bwMode="auto">
            <a:xfrm>
              <a:off x="4765" y="1100"/>
              <a:ext cx="35" cy="36"/>
            </a:xfrm>
            <a:prstGeom prst="ellipse">
              <a:avLst/>
            </a:prstGeom>
            <a:solidFill>
              <a:srgbClr val="1A476F"/>
            </a:solidFill>
            <a:ln w="11430">
              <a:solidFill>
                <a:srgbClr val="1A476F"/>
              </a:solidFill>
              <a:round/>
              <a:headEnd/>
              <a:tailEnd/>
            </a:ln>
          </p:spPr>
          <p:txBody>
            <a:bodyPr/>
            <a:lstStyle/>
            <a:p>
              <a:endParaRPr lang="en-US"/>
            </a:p>
          </p:txBody>
        </p:sp>
        <p:sp>
          <p:nvSpPr>
            <p:cNvPr id="146486" name="Rectangle 52"/>
            <p:cNvSpPr>
              <a:spLocks noChangeArrowheads="1"/>
            </p:cNvSpPr>
            <p:nvPr/>
          </p:nvSpPr>
          <p:spPr bwMode="auto">
            <a:xfrm>
              <a:off x="4858" y="1053"/>
              <a:ext cx="346"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lignite</a:t>
              </a:r>
              <a:endParaRPr lang="en-GB">
                <a:latin typeface="Times New Roman" pitchFamily="18" charset="0"/>
                <a:cs typeface="Arial" charset="0"/>
              </a:endParaRPr>
            </a:p>
          </p:txBody>
        </p:sp>
        <p:sp>
          <p:nvSpPr>
            <p:cNvPr id="146487" name="Oval 53"/>
            <p:cNvSpPr>
              <a:spLocks noChangeArrowheads="1"/>
            </p:cNvSpPr>
            <p:nvPr/>
          </p:nvSpPr>
          <p:spPr bwMode="auto">
            <a:xfrm>
              <a:off x="4675" y="1644"/>
              <a:ext cx="34" cy="36"/>
            </a:xfrm>
            <a:prstGeom prst="ellipse">
              <a:avLst/>
            </a:prstGeom>
            <a:solidFill>
              <a:srgbClr val="1A476F"/>
            </a:solidFill>
            <a:ln w="11430">
              <a:solidFill>
                <a:srgbClr val="1A476F"/>
              </a:solidFill>
              <a:round/>
              <a:headEnd/>
              <a:tailEnd/>
            </a:ln>
          </p:spPr>
          <p:txBody>
            <a:bodyPr/>
            <a:lstStyle/>
            <a:p>
              <a:endParaRPr lang="en-US"/>
            </a:p>
          </p:txBody>
        </p:sp>
        <p:sp>
          <p:nvSpPr>
            <p:cNvPr id="146488" name="Rectangle 54"/>
            <p:cNvSpPr>
              <a:spLocks noChangeArrowheads="1"/>
            </p:cNvSpPr>
            <p:nvPr/>
          </p:nvSpPr>
          <p:spPr bwMode="auto">
            <a:xfrm>
              <a:off x="4731" y="1593"/>
              <a:ext cx="235"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coal</a:t>
              </a:r>
              <a:endParaRPr lang="en-GB">
                <a:latin typeface="Times New Roman" pitchFamily="18" charset="0"/>
                <a:cs typeface="Arial" charset="0"/>
              </a:endParaRPr>
            </a:p>
          </p:txBody>
        </p:sp>
        <p:sp>
          <p:nvSpPr>
            <p:cNvPr id="146489" name="Oval 55"/>
            <p:cNvSpPr>
              <a:spLocks noChangeArrowheads="1"/>
            </p:cNvSpPr>
            <p:nvPr/>
          </p:nvSpPr>
          <p:spPr bwMode="auto">
            <a:xfrm>
              <a:off x="4273" y="2100"/>
              <a:ext cx="36" cy="36"/>
            </a:xfrm>
            <a:prstGeom prst="ellipse">
              <a:avLst/>
            </a:prstGeom>
            <a:solidFill>
              <a:srgbClr val="1A476F"/>
            </a:solidFill>
            <a:ln w="11430">
              <a:solidFill>
                <a:srgbClr val="1A476F"/>
              </a:solidFill>
              <a:round/>
              <a:headEnd/>
              <a:tailEnd/>
            </a:ln>
          </p:spPr>
          <p:txBody>
            <a:bodyPr/>
            <a:lstStyle/>
            <a:p>
              <a:endParaRPr lang="en-US"/>
            </a:p>
          </p:txBody>
        </p:sp>
        <p:sp>
          <p:nvSpPr>
            <p:cNvPr id="146490" name="Rectangle 56"/>
            <p:cNvSpPr>
              <a:spLocks noChangeArrowheads="1"/>
            </p:cNvSpPr>
            <p:nvPr/>
          </p:nvSpPr>
          <p:spPr bwMode="auto">
            <a:xfrm>
              <a:off x="4326" y="2050"/>
              <a:ext cx="143"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oil</a:t>
              </a:r>
              <a:endParaRPr lang="en-GB">
                <a:latin typeface="Times New Roman" pitchFamily="18" charset="0"/>
                <a:cs typeface="Arial" charset="0"/>
              </a:endParaRPr>
            </a:p>
          </p:txBody>
        </p:sp>
        <p:sp>
          <p:nvSpPr>
            <p:cNvPr id="146491" name="Oval 57"/>
            <p:cNvSpPr>
              <a:spLocks noChangeArrowheads="1"/>
            </p:cNvSpPr>
            <p:nvPr/>
          </p:nvSpPr>
          <p:spPr bwMode="auto">
            <a:xfrm>
              <a:off x="3301" y="2955"/>
              <a:ext cx="34" cy="36"/>
            </a:xfrm>
            <a:prstGeom prst="ellipse">
              <a:avLst/>
            </a:prstGeom>
            <a:solidFill>
              <a:srgbClr val="1A476F"/>
            </a:solidFill>
            <a:ln w="11430">
              <a:solidFill>
                <a:srgbClr val="1A476F"/>
              </a:solidFill>
              <a:round/>
              <a:headEnd/>
              <a:tailEnd/>
            </a:ln>
          </p:spPr>
          <p:txBody>
            <a:bodyPr/>
            <a:lstStyle/>
            <a:p>
              <a:endParaRPr lang="en-US"/>
            </a:p>
          </p:txBody>
        </p:sp>
        <p:sp>
          <p:nvSpPr>
            <p:cNvPr id="146492" name="Rectangle 58"/>
            <p:cNvSpPr>
              <a:spLocks noChangeArrowheads="1"/>
            </p:cNvSpPr>
            <p:nvPr/>
          </p:nvSpPr>
          <p:spPr bwMode="auto">
            <a:xfrm>
              <a:off x="3354" y="2905"/>
              <a:ext cx="465"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biomass</a:t>
              </a:r>
              <a:endParaRPr lang="en-GB">
                <a:latin typeface="Times New Roman" pitchFamily="18" charset="0"/>
                <a:cs typeface="Arial" charset="0"/>
              </a:endParaRPr>
            </a:p>
          </p:txBody>
        </p:sp>
        <p:sp>
          <p:nvSpPr>
            <p:cNvPr id="146493" name="Oval 59"/>
            <p:cNvSpPr>
              <a:spLocks noChangeArrowheads="1"/>
            </p:cNvSpPr>
            <p:nvPr/>
          </p:nvSpPr>
          <p:spPr bwMode="auto">
            <a:xfrm>
              <a:off x="3931" y="3050"/>
              <a:ext cx="35" cy="36"/>
            </a:xfrm>
            <a:prstGeom prst="ellipse">
              <a:avLst/>
            </a:prstGeom>
            <a:solidFill>
              <a:srgbClr val="1A476F"/>
            </a:solidFill>
            <a:ln w="11430">
              <a:solidFill>
                <a:srgbClr val="1A476F"/>
              </a:solidFill>
              <a:round/>
              <a:headEnd/>
              <a:tailEnd/>
            </a:ln>
          </p:spPr>
          <p:txBody>
            <a:bodyPr/>
            <a:lstStyle/>
            <a:p>
              <a:endParaRPr lang="en-US"/>
            </a:p>
          </p:txBody>
        </p:sp>
        <p:sp>
          <p:nvSpPr>
            <p:cNvPr id="146494" name="Rectangle 60"/>
            <p:cNvSpPr>
              <a:spLocks noChangeArrowheads="1"/>
            </p:cNvSpPr>
            <p:nvPr/>
          </p:nvSpPr>
          <p:spPr bwMode="auto">
            <a:xfrm>
              <a:off x="3984" y="3002"/>
              <a:ext cx="177"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gas</a:t>
              </a:r>
              <a:endParaRPr lang="en-GB">
                <a:latin typeface="Times New Roman" pitchFamily="18" charset="0"/>
                <a:cs typeface="Arial" charset="0"/>
              </a:endParaRPr>
            </a:p>
          </p:txBody>
        </p:sp>
        <p:sp>
          <p:nvSpPr>
            <p:cNvPr id="146495" name="Oval 61"/>
            <p:cNvSpPr>
              <a:spLocks noChangeArrowheads="1"/>
            </p:cNvSpPr>
            <p:nvPr/>
          </p:nvSpPr>
          <p:spPr bwMode="auto">
            <a:xfrm>
              <a:off x="3257" y="3264"/>
              <a:ext cx="35" cy="36"/>
            </a:xfrm>
            <a:prstGeom prst="ellipse">
              <a:avLst/>
            </a:prstGeom>
            <a:solidFill>
              <a:srgbClr val="1A476F"/>
            </a:solidFill>
            <a:ln w="11430">
              <a:solidFill>
                <a:srgbClr val="1A476F"/>
              </a:solidFill>
              <a:round/>
              <a:headEnd/>
              <a:tailEnd/>
            </a:ln>
          </p:spPr>
          <p:txBody>
            <a:bodyPr/>
            <a:lstStyle/>
            <a:p>
              <a:endParaRPr lang="en-US"/>
            </a:p>
          </p:txBody>
        </p:sp>
        <p:sp>
          <p:nvSpPr>
            <p:cNvPr id="146496" name="Rectangle 62"/>
            <p:cNvSpPr>
              <a:spLocks noChangeArrowheads="1"/>
            </p:cNvSpPr>
            <p:nvPr/>
          </p:nvSpPr>
          <p:spPr bwMode="auto">
            <a:xfrm>
              <a:off x="3312" y="3217"/>
              <a:ext cx="426" cy="173"/>
            </a:xfrm>
            <a:prstGeom prst="rect">
              <a:avLst/>
            </a:prstGeom>
            <a:noFill/>
            <a:ln w="9525">
              <a:noFill/>
              <a:miter lim="800000"/>
              <a:headEnd/>
              <a:tailEnd/>
            </a:ln>
          </p:spPr>
          <p:txBody>
            <a:bodyPr wrap="none" lIns="0" tIns="0" rIns="0" bIns="0">
              <a:spAutoFit/>
            </a:bodyPr>
            <a:lstStyle/>
            <a:p>
              <a:pPr eaLnBrk="1" hangingPunct="1"/>
              <a:r>
                <a:rPr lang="en-US">
                  <a:solidFill>
                    <a:srgbClr val="1A476F"/>
                  </a:solidFill>
                  <a:latin typeface="Gill Sans MT" pitchFamily="34" charset="0"/>
                  <a:cs typeface="Arial" charset="0"/>
                </a:rPr>
                <a:t>nuclear</a:t>
              </a:r>
              <a:endParaRPr lang="en-GB">
                <a:latin typeface="Times New Roman" pitchFamily="18" charset="0"/>
                <a:cs typeface="Arial" charset="0"/>
              </a:endParaRPr>
            </a:p>
          </p:txBody>
        </p:sp>
        <p:sp>
          <p:nvSpPr>
            <p:cNvPr id="146497" name="Line 63"/>
            <p:cNvSpPr>
              <a:spLocks noChangeShapeType="1"/>
            </p:cNvSpPr>
            <p:nvPr/>
          </p:nvSpPr>
          <p:spPr bwMode="auto">
            <a:xfrm flipV="1">
              <a:off x="3211" y="1100"/>
              <a:ext cx="0" cy="2276"/>
            </a:xfrm>
            <a:prstGeom prst="line">
              <a:avLst/>
            </a:prstGeom>
            <a:noFill/>
            <a:ln w="7620">
              <a:solidFill>
                <a:srgbClr val="000000"/>
              </a:solidFill>
              <a:round/>
              <a:headEnd/>
              <a:tailEnd/>
            </a:ln>
          </p:spPr>
          <p:txBody>
            <a:bodyPr/>
            <a:lstStyle/>
            <a:p>
              <a:endParaRPr lang="en-GB"/>
            </a:p>
          </p:txBody>
        </p:sp>
        <p:sp>
          <p:nvSpPr>
            <p:cNvPr id="146498" name="Line 64"/>
            <p:cNvSpPr>
              <a:spLocks noChangeShapeType="1"/>
            </p:cNvSpPr>
            <p:nvPr/>
          </p:nvSpPr>
          <p:spPr bwMode="auto">
            <a:xfrm flipH="1">
              <a:off x="3176" y="3286"/>
              <a:ext cx="35" cy="0"/>
            </a:xfrm>
            <a:prstGeom prst="line">
              <a:avLst/>
            </a:prstGeom>
            <a:noFill/>
            <a:ln w="7620">
              <a:solidFill>
                <a:srgbClr val="000000"/>
              </a:solidFill>
              <a:round/>
              <a:headEnd/>
              <a:tailEnd/>
            </a:ln>
          </p:spPr>
          <p:txBody>
            <a:bodyPr/>
            <a:lstStyle/>
            <a:p>
              <a:endParaRPr lang="en-GB"/>
            </a:p>
          </p:txBody>
        </p:sp>
        <p:sp>
          <p:nvSpPr>
            <p:cNvPr id="146499" name="Line 65"/>
            <p:cNvSpPr>
              <a:spLocks noChangeShapeType="1"/>
            </p:cNvSpPr>
            <p:nvPr/>
          </p:nvSpPr>
          <p:spPr bwMode="auto">
            <a:xfrm flipH="1">
              <a:off x="3176" y="2562"/>
              <a:ext cx="35" cy="0"/>
            </a:xfrm>
            <a:prstGeom prst="line">
              <a:avLst/>
            </a:prstGeom>
            <a:noFill/>
            <a:ln w="7620">
              <a:solidFill>
                <a:srgbClr val="000000"/>
              </a:solidFill>
              <a:round/>
              <a:headEnd/>
              <a:tailEnd/>
            </a:ln>
          </p:spPr>
          <p:txBody>
            <a:bodyPr/>
            <a:lstStyle/>
            <a:p>
              <a:endParaRPr lang="en-GB"/>
            </a:p>
          </p:txBody>
        </p:sp>
        <p:sp>
          <p:nvSpPr>
            <p:cNvPr id="146500" name="Rectangle 66"/>
            <p:cNvSpPr>
              <a:spLocks noChangeArrowheads="1"/>
            </p:cNvSpPr>
            <p:nvPr/>
          </p:nvSpPr>
          <p:spPr bwMode="auto">
            <a:xfrm rot="-5400000">
              <a:off x="2990" y="2535"/>
              <a:ext cx="21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100</a:t>
              </a:r>
              <a:endParaRPr lang="en-GB">
                <a:latin typeface="Times New Roman" pitchFamily="18" charset="0"/>
                <a:cs typeface="Arial" charset="0"/>
              </a:endParaRPr>
            </a:p>
          </p:txBody>
        </p:sp>
        <p:sp>
          <p:nvSpPr>
            <p:cNvPr id="146501" name="Line 67"/>
            <p:cNvSpPr>
              <a:spLocks noChangeShapeType="1"/>
            </p:cNvSpPr>
            <p:nvPr/>
          </p:nvSpPr>
          <p:spPr bwMode="auto">
            <a:xfrm flipH="1">
              <a:off x="3176" y="1841"/>
              <a:ext cx="35" cy="1"/>
            </a:xfrm>
            <a:prstGeom prst="line">
              <a:avLst/>
            </a:prstGeom>
            <a:noFill/>
            <a:ln w="7620">
              <a:solidFill>
                <a:srgbClr val="000000"/>
              </a:solidFill>
              <a:round/>
              <a:headEnd/>
              <a:tailEnd/>
            </a:ln>
          </p:spPr>
          <p:txBody>
            <a:bodyPr/>
            <a:lstStyle/>
            <a:p>
              <a:endParaRPr lang="en-GB"/>
            </a:p>
          </p:txBody>
        </p:sp>
        <p:sp>
          <p:nvSpPr>
            <p:cNvPr id="146502" name="Rectangle 68"/>
            <p:cNvSpPr>
              <a:spLocks noChangeArrowheads="1"/>
            </p:cNvSpPr>
            <p:nvPr/>
          </p:nvSpPr>
          <p:spPr bwMode="auto">
            <a:xfrm rot="-5400000">
              <a:off x="2989" y="1675"/>
              <a:ext cx="21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200</a:t>
              </a:r>
              <a:endParaRPr lang="en-GB">
                <a:latin typeface="Times New Roman" pitchFamily="18" charset="0"/>
                <a:cs typeface="Arial" charset="0"/>
              </a:endParaRPr>
            </a:p>
          </p:txBody>
        </p:sp>
        <p:sp>
          <p:nvSpPr>
            <p:cNvPr id="146503" name="Line 69"/>
            <p:cNvSpPr>
              <a:spLocks noChangeShapeType="1"/>
            </p:cNvSpPr>
            <p:nvPr/>
          </p:nvSpPr>
          <p:spPr bwMode="auto">
            <a:xfrm flipH="1">
              <a:off x="3176" y="1117"/>
              <a:ext cx="35" cy="1"/>
            </a:xfrm>
            <a:prstGeom prst="line">
              <a:avLst/>
            </a:prstGeom>
            <a:noFill/>
            <a:ln w="7620">
              <a:solidFill>
                <a:srgbClr val="000000"/>
              </a:solidFill>
              <a:round/>
              <a:headEnd/>
              <a:tailEnd/>
            </a:ln>
          </p:spPr>
          <p:txBody>
            <a:bodyPr/>
            <a:lstStyle/>
            <a:p>
              <a:endParaRPr lang="en-GB"/>
            </a:p>
          </p:txBody>
        </p:sp>
        <p:sp>
          <p:nvSpPr>
            <p:cNvPr id="146504" name="Rectangle 70"/>
            <p:cNvSpPr>
              <a:spLocks noChangeArrowheads="1"/>
            </p:cNvSpPr>
            <p:nvPr/>
          </p:nvSpPr>
          <p:spPr bwMode="auto">
            <a:xfrm rot="-5400000">
              <a:off x="3081" y="930"/>
              <a:ext cx="201" cy="346"/>
            </a:xfrm>
            <a:prstGeom prst="rect">
              <a:avLst/>
            </a:prstGeom>
            <a:noFill/>
            <a:ln w="9525">
              <a:noFill/>
              <a:miter lim="800000"/>
              <a:headEnd/>
              <a:tailEnd/>
            </a:ln>
          </p:spPr>
          <p:txBody>
            <a:bodyPr lIns="0" tIns="0" rIns="0" bIns="0">
              <a:spAutoFit/>
            </a:bodyPr>
            <a:lstStyle/>
            <a:p>
              <a:pPr eaLnBrk="1" hangingPunct="1"/>
              <a:r>
                <a:rPr lang="en-US">
                  <a:solidFill>
                    <a:srgbClr val="000000"/>
                  </a:solidFill>
                  <a:latin typeface="Gill Sans MT" pitchFamily="34" charset="0"/>
                  <a:cs typeface="Arial" charset="0"/>
                </a:rPr>
                <a:t>300</a:t>
              </a:r>
              <a:endParaRPr lang="en-GB">
                <a:latin typeface="Times New Roman" pitchFamily="18" charset="0"/>
                <a:cs typeface="Arial" charset="0"/>
              </a:endParaRPr>
            </a:p>
          </p:txBody>
        </p:sp>
        <p:sp>
          <p:nvSpPr>
            <p:cNvPr id="146505" name="Rectangle 71"/>
            <p:cNvSpPr>
              <a:spLocks noChangeArrowheads="1"/>
            </p:cNvSpPr>
            <p:nvPr/>
          </p:nvSpPr>
          <p:spPr bwMode="auto">
            <a:xfrm rot="-5400000">
              <a:off x="1520" y="1854"/>
              <a:ext cx="2803"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Cases of serious illness from air pollution /TWh</a:t>
              </a:r>
              <a:endParaRPr lang="en-GB">
                <a:latin typeface="Times New Roman" pitchFamily="18" charset="0"/>
                <a:cs typeface="Arial" charset="0"/>
              </a:endParaRPr>
            </a:p>
          </p:txBody>
        </p:sp>
        <p:sp>
          <p:nvSpPr>
            <p:cNvPr id="146506" name="Line 72"/>
            <p:cNvSpPr>
              <a:spLocks noChangeShapeType="1"/>
            </p:cNvSpPr>
            <p:nvPr/>
          </p:nvSpPr>
          <p:spPr bwMode="auto">
            <a:xfrm>
              <a:off x="3211" y="3339"/>
              <a:ext cx="2342" cy="1"/>
            </a:xfrm>
            <a:prstGeom prst="line">
              <a:avLst/>
            </a:prstGeom>
            <a:noFill/>
            <a:ln w="7620">
              <a:solidFill>
                <a:srgbClr val="000000"/>
              </a:solidFill>
              <a:round/>
              <a:headEnd/>
              <a:tailEnd/>
            </a:ln>
          </p:spPr>
          <p:txBody>
            <a:bodyPr/>
            <a:lstStyle/>
            <a:p>
              <a:endParaRPr lang="en-GB"/>
            </a:p>
          </p:txBody>
        </p:sp>
        <p:sp>
          <p:nvSpPr>
            <p:cNvPr id="146507" name="Line 73"/>
            <p:cNvSpPr>
              <a:spLocks noChangeShapeType="1"/>
            </p:cNvSpPr>
            <p:nvPr/>
          </p:nvSpPr>
          <p:spPr bwMode="auto">
            <a:xfrm>
              <a:off x="3263" y="3339"/>
              <a:ext cx="0" cy="37"/>
            </a:xfrm>
            <a:prstGeom prst="line">
              <a:avLst/>
            </a:prstGeom>
            <a:noFill/>
            <a:ln w="7620">
              <a:solidFill>
                <a:srgbClr val="000000"/>
              </a:solidFill>
              <a:round/>
              <a:headEnd/>
              <a:tailEnd/>
            </a:ln>
          </p:spPr>
          <p:txBody>
            <a:bodyPr/>
            <a:lstStyle/>
            <a:p>
              <a:endParaRPr lang="en-GB"/>
            </a:p>
          </p:txBody>
        </p:sp>
        <p:sp>
          <p:nvSpPr>
            <p:cNvPr id="146508" name="Rectangle 74"/>
            <p:cNvSpPr>
              <a:spLocks noChangeArrowheads="1"/>
            </p:cNvSpPr>
            <p:nvPr/>
          </p:nvSpPr>
          <p:spPr bwMode="auto">
            <a:xfrm>
              <a:off x="3223" y="3392"/>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0</a:t>
              </a:r>
              <a:endParaRPr lang="en-GB">
                <a:latin typeface="Times New Roman" pitchFamily="18" charset="0"/>
                <a:cs typeface="Arial" charset="0"/>
              </a:endParaRPr>
            </a:p>
          </p:txBody>
        </p:sp>
        <p:sp>
          <p:nvSpPr>
            <p:cNvPr id="146509" name="Line 75"/>
            <p:cNvSpPr>
              <a:spLocks noChangeShapeType="1"/>
            </p:cNvSpPr>
            <p:nvPr/>
          </p:nvSpPr>
          <p:spPr bwMode="auto">
            <a:xfrm>
              <a:off x="4009" y="3339"/>
              <a:ext cx="1" cy="37"/>
            </a:xfrm>
            <a:prstGeom prst="line">
              <a:avLst/>
            </a:prstGeom>
            <a:noFill/>
            <a:ln w="7620">
              <a:solidFill>
                <a:srgbClr val="000000"/>
              </a:solidFill>
              <a:round/>
              <a:headEnd/>
              <a:tailEnd/>
            </a:ln>
          </p:spPr>
          <p:txBody>
            <a:bodyPr/>
            <a:lstStyle/>
            <a:p>
              <a:endParaRPr lang="en-GB"/>
            </a:p>
          </p:txBody>
        </p:sp>
        <p:sp>
          <p:nvSpPr>
            <p:cNvPr id="146510" name="Rectangle 76"/>
            <p:cNvSpPr>
              <a:spLocks noChangeArrowheads="1"/>
            </p:cNvSpPr>
            <p:nvPr/>
          </p:nvSpPr>
          <p:spPr bwMode="auto">
            <a:xfrm>
              <a:off x="3927" y="3392"/>
              <a:ext cx="21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500</a:t>
              </a:r>
              <a:endParaRPr lang="en-GB">
                <a:latin typeface="Times New Roman" pitchFamily="18" charset="0"/>
                <a:cs typeface="Arial" charset="0"/>
              </a:endParaRPr>
            </a:p>
          </p:txBody>
        </p:sp>
        <p:sp>
          <p:nvSpPr>
            <p:cNvPr id="146511" name="Line 77"/>
            <p:cNvSpPr>
              <a:spLocks noChangeShapeType="1"/>
            </p:cNvSpPr>
            <p:nvPr/>
          </p:nvSpPr>
          <p:spPr bwMode="auto">
            <a:xfrm>
              <a:off x="4755" y="3339"/>
              <a:ext cx="0" cy="37"/>
            </a:xfrm>
            <a:prstGeom prst="line">
              <a:avLst/>
            </a:prstGeom>
            <a:noFill/>
            <a:ln w="7620">
              <a:solidFill>
                <a:srgbClr val="000000"/>
              </a:solidFill>
              <a:round/>
              <a:headEnd/>
              <a:tailEnd/>
            </a:ln>
          </p:spPr>
          <p:txBody>
            <a:bodyPr/>
            <a:lstStyle/>
            <a:p>
              <a:endParaRPr lang="en-GB"/>
            </a:p>
          </p:txBody>
        </p:sp>
        <p:sp>
          <p:nvSpPr>
            <p:cNvPr id="146512" name="Rectangle 78"/>
            <p:cNvSpPr>
              <a:spLocks noChangeArrowheads="1"/>
            </p:cNvSpPr>
            <p:nvPr/>
          </p:nvSpPr>
          <p:spPr bwMode="auto">
            <a:xfrm>
              <a:off x="4652" y="3392"/>
              <a:ext cx="28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1000</a:t>
              </a:r>
              <a:endParaRPr lang="en-GB">
                <a:latin typeface="Times New Roman" pitchFamily="18" charset="0"/>
                <a:cs typeface="Arial" charset="0"/>
              </a:endParaRPr>
            </a:p>
          </p:txBody>
        </p:sp>
        <p:sp>
          <p:nvSpPr>
            <p:cNvPr id="146513" name="Line 79"/>
            <p:cNvSpPr>
              <a:spLocks noChangeShapeType="1"/>
            </p:cNvSpPr>
            <p:nvPr/>
          </p:nvSpPr>
          <p:spPr bwMode="auto">
            <a:xfrm>
              <a:off x="5499" y="3339"/>
              <a:ext cx="0" cy="37"/>
            </a:xfrm>
            <a:prstGeom prst="line">
              <a:avLst/>
            </a:prstGeom>
            <a:noFill/>
            <a:ln w="7620">
              <a:solidFill>
                <a:srgbClr val="000000"/>
              </a:solidFill>
              <a:round/>
              <a:headEnd/>
              <a:tailEnd/>
            </a:ln>
          </p:spPr>
          <p:txBody>
            <a:bodyPr/>
            <a:lstStyle/>
            <a:p>
              <a:endParaRPr lang="en-GB"/>
            </a:p>
          </p:txBody>
        </p:sp>
        <p:sp>
          <p:nvSpPr>
            <p:cNvPr id="146514" name="Rectangle 80"/>
            <p:cNvSpPr>
              <a:spLocks noChangeArrowheads="1"/>
            </p:cNvSpPr>
            <p:nvPr/>
          </p:nvSpPr>
          <p:spPr bwMode="auto">
            <a:xfrm>
              <a:off x="5395" y="3392"/>
              <a:ext cx="28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1500</a:t>
              </a:r>
              <a:endParaRPr lang="en-GB">
                <a:latin typeface="Times New Roman" pitchFamily="18" charset="0"/>
                <a:cs typeface="Arial" charset="0"/>
              </a:endParaRPr>
            </a:p>
          </p:txBody>
        </p:sp>
        <p:sp>
          <p:nvSpPr>
            <p:cNvPr id="146515" name="Rectangle 81"/>
            <p:cNvSpPr>
              <a:spLocks noChangeArrowheads="1"/>
            </p:cNvSpPr>
            <p:nvPr/>
          </p:nvSpPr>
          <p:spPr bwMode="auto">
            <a:xfrm>
              <a:off x="4351" y="345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 </a:t>
              </a:r>
              <a:endParaRPr lang="en-GB">
                <a:latin typeface="Times New Roman" pitchFamily="18" charset="0"/>
                <a:cs typeface="Arial" charset="0"/>
              </a:endParaRPr>
            </a:p>
          </p:txBody>
        </p:sp>
        <p:sp>
          <p:nvSpPr>
            <p:cNvPr id="146516" name="Rectangle 82"/>
            <p:cNvSpPr>
              <a:spLocks noChangeArrowheads="1"/>
            </p:cNvSpPr>
            <p:nvPr/>
          </p:nvSpPr>
          <p:spPr bwMode="auto">
            <a:xfrm>
              <a:off x="3147" y="670"/>
              <a:ext cx="81" cy="173"/>
            </a:xfrm>
            <a:prstGeom prst="rect">
              <a:avLst/>
            </a:prstGeom>
            <a:noFill/>
            <a:ln w="9525">
              <a:noFill/>
              <a:miter lim="800000"/>
              <a:headEnd/>
              <a:tailEnd/>
            </a:ln>
          </p:spPr>
          <p:txBody>
            <a:bodyPr wrap="none" lIns="0" tIns="0" rIns="0" bIns="0">
              <a:spAutoFit/>
            </a:bodyPr>
            <a:lstStyle/>
            <a:p>
              <a:pPr eaLnBrk="1" hangingPunct="1"/>
              <a:r>
                <a:rPr lang="en-US">
                  <a:solidFill>
                    <a:srgbClr val="1E2D53"/>
                  </a:solidFill>
                  <a:latin typeface="Gill Sans MT" pitchFamily="34" charset="0"/>
                  <a:cs typeface="Arial" charset="0"/>
                </a:rPr>
                <a:t>B</a:t>
              </a:r>
              <a:endParaRPr lang="en-GB">
                <a:latin typeface="Times New Roman" pitchFamily="18" charset="0"/>
                <a:cs typeface="Arial" charset="0"/>
              </a:endParaRPr>
            </a:p>
          </p:txBody>
        </p:sp>
        <p:sp>
          <p:nvSpPr>
            <p:cNvPr id="146517" name="Rectangle 83"/>
            <p:cNvSpPr>
              <a:spLocks noChangeArrowheads="1"/>
            </p:cNvSpPr>
            <p:nvPr/>
          </p:nvSpPr>
          <p:spPr bwMode="auto">
            <a:xfrm>
              <a:off x="1610" y="3702"/>
              <a:ext cx="2504" cy="173"/>
            </a:xfrm>
            <a:prstGeom prst="rect">
              <a:avLst/>
            </a:prstGeom>
            <a:noFill/>
            <a:ln w="9525">
              <a:noFill/>
              <a:miter lim="800000"/>
              <a:headEnd/>
              <a:tailEnd/>
            </a:ln>
          </p:spPr>
          <p:txBody>
            <a:bodyPr lIns="0" tIns="0" rIns="0" bIns="0">
              <a:spAutoFit/>
            </a:bodyPr>
            <a:lstStyle/>
            <a:p>
              <a:pPr eaLnBrk="1" hangingPunct="1"/>
              <a:r>
                <a:rPr lang="en-US">
                  <a:solidFill>
                    <a:srgbClr val="000000"/>
                  </a:solidFill>
                  <a:latin typeface="Gill Sans MT" pitchFamily="34" charset="0"/>
                  <a:cs typeface="Arial" charset="0"/>
                </a:rPr>
                <a:t>Equivalent CO</a:t>
              </a:r>
              <a:r>
                <a:rPr lang="en-US" baseline="-25000">
                  <a:solidFill>
                    <a:srgbClr val="000000"/>
                  </a:solidFill>
                  <a:latin typeface="Gill Sans MT" pitchFamily="34" charset="0"/>
                  <a:cs typeface="Arial" charset="0"/>
                </a:rPr>
                <a:t>2</a:t>
              </a:r>
              <a:r>
                <a:rPr lang="en-US">
                  <a:solidFill>
                    <a:srgbClr val="000000"/>
                  </a:solidFill>
                  <a:latin typeface="Gill Sans MT" pitchFamily="34" charset="0"/>
                  <a:cs typeface="Arial" charset="0"/>
                </a:rPr>
                <a:t> emissions g/kW.hr</a:t>
              </a:r>
              <a:r>
                <a:rPr lang="en-US" baseline="30000">
                  <a:solidFill>
                    <a:srgbClr val="000000"/>
                  </a:solidFill>
                  <a:latin typeface="Gill Sans MT" pitchFamily="34" charset="0"/>
                  <a:cs typeface="Arial" charset="0"/>
                </a:rPr>
                <a:t>-1</a:t>
              </a:r>
              <a:endParaRPr lang="en-GB">
                <a:latin typeface="Times New Roman" pitchFamily="18" charset="0"/>
                <a:cs typeface="Arial" charset="0"/>
              </a:endParaRPr>
            </a:p>
          </p:txBody>
        </p:sp>
        <p:sp>
          <p:nvSpPr>
            <p:cNvPr id="146518" name="Rectangle 84"/>
            <p:cNvSpPr>
              <a:spLocks noChangeArrowheads="1"/>
            </p:cNvSpPr>
            <p:nvPr/>
          </p:nvSpPr>
          <p:spPr bwMode="auto">
            <a:xfrm>
              <a:off x="2826" y="65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1E2D53"/>
                  </a:solidFill>
                  <a:latin typeface="Gill Sans MT" pitchFamily="34" charset="0"/>
                  <a:cs typeface="Arial" charset="0"/>
                </a:rPr>
                <a:t> </a:t>
              </a:r>
              <a:endParaRPr lang="en-GB">
                <a:latin typeface="Times New Roman" pitchFamily="18" charset="0"/>
                <a:cs typeface="Arial" charset="0"/>
              </a:endParaRPr>
            </a:p>
          </p:txBody>
        </p:sp>
        <p:sp>
          <p:nvSpPr>
            <p:cNvPr id="146519" name="Rectangle 85"/>
            <p:cNvSpPr>
              <a:spLocks noChangeArrowheads="1"/>
            </p:cNvSpPr>
            <p:nvPr/>
          </p:nvSpPr>
          <p:spPr bwMode="auto">
            <a:xfrm rot="-5400000">
              <a:off x="3060" y="3176"/>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Gill Sans MT" pitchFamily="34" charset="0"/>
                  <a:cs typeface="Arial" charset="0"/>
                </a:rPr>
                <a:t>0</a:t>
              </a:r>
              <a:endParaRPr lang="en-GB">
                <a:latin typeface="Times New Roman" pitchFamily="18" charset="0"/>
                <a:cs typeface="Arial" charset="0"/>
              </a:endParaRPr>
            </a:p>
          </p:txBody>
        </p:sp>
      </p:grpSp>
      <p:sp>
        <p:nvSpPr>
          <p:cNvPr id="932950" name="Rectangle 86"/>
          <p:cNvSpPr>
            <a:spLocks noChangeArrowheads="1"/>
          </p:cNvSpPr>
          <p:nvPr/>
        </p:nvSpPr>
        <p:spPr bwMode="auto">
          <a:xfrm>
            <a:off x="395288" y="203200"/>
            <a:ext cx="8229600" cy="536575"/>
          </a:xfrm>
          <a:prstGeom prst="rect">
            <a:avLst/>
          </a:prstGeom>
          <a:noFill/>
          <a:ln w="9525">
            <a:noFill/>
            <a:miter lim="800000"/>
            <a:headEnd/>
            <a:tailEnd/>
          </a:ln>
          <a:effectLst/>
        </p:spPr>
        <p:txBody>
          <a:bodyPr anchor="b"/>
          <a:lstStyle/>
          <a:p>
            <a:pPr eaLnBrk="1" hangingPunct="1">
              <a:defRPr/>
            </a:pPr>
            <a:r>
              <a:rPr lang="en-GB" sz="3200" b="1" dirty="0">
                <a:solidFill>
                  <a:schemeClr val="bg2">
                    <a:lumMod val="10000"/>
                  </a:schemeClr>
                </a:solidFill>
                <a:latin typeface="Calibri" pitchFamily="34" charset="0"/>
                <a:ea typeface="+mj-ea"/>
                <a:cs typeface="+mj-cs"/>
              </a:rPr>
              <a:t>Air pollution impacts </a:t>
            </a:r>
            <a:r>
              <a:rPr lang="en-GB" sz="3200" b="1" dirty="0" err="1">
                <a:solidFill>
                  <a:schemeClr val="bg2">
                    <a:lumMod val="10000"/>
                  </a:schemeClr>
                </a:solidFill>
                <a:latin typeface="Calibri" pitchFamily="34" charset="0"/>
                <a:ea typeface="+mj-ea"/>
                <a:cs typeface="+mj-cs"/>
              </a:rPr>
              <a:t>vs</a:t>
            </a:r>
            <a:r>
              <a:rPr lang="en-GB" sz="3200" b="1" dirty="0">
                <a:solidFill>
                  <a:schemeClr val="bg2">
                    <a:lumMod val="10000"/>
                  </a:schemeClr>
                </a:solidFill>
                <a:latin typeface="Calibri" pitchFamily="34" charset="0"/>
                <a:ea typeface="+mj-ea"/>
                <a:cs typeface="+mj-cs"/>
              </a:rPr>
              <a:t> CO</a:t>
            </a:r>
            <a:r>
              <a:rPr lang="en-GB" sz="3200" b="1" baseline="-25000" dirty="0">
                <a:solidFill>
                  <a:schemeClr val="bg2">
                    <a:lumMod val="10000"/>
                  </a:schemeClr>
                </a:solidFill>
                <a:latin typeface="Calibri" pitchFamily="34" charset="0"/>
                <a:ea typeface="+mj-ea"/>
                <a:cs typeface="+mj-cs"/>
              </a:rPr>
              <a:t>2</a:t>
            </a:r>
            <a:r>
              <a:rPr lang="en-GB" sz="3200" b="1" dirty="0">
                <a:solidFill>
                  <a:schemeClr val="bg2">
                    <a:lumMod val="10000"/>
                  </a:schemeClr>
                </a:solidFill>
                <a:latin typeface="Calibri" pitchFamily="34" charset="0"/>
                <a:ea typeface="+mj-ea"/>
                <a:cs typeface="+mj-cs"/>
              </a:rPr>
              <a:t> emissions</a:t>
            </a:r>
          </a:p>
        </p:txBody>
      </p:sp>
      <p:sp>
        <p:nvSpPr>
          <p:cNvPr id="146436" name="Text Box 87"/>
          <p:cNvSpPr txBox="1">
            <a:spLocks noChangeArrowheads="1"/>
          </p:cNvSpPr>
          <p:nvPr/>
        </p:nvSpPr>
        <p:spPr bwMode="auto">
          <a:xfrm>
            <a:off x="250825" y="6381750"/>
            <a:ext cx="7058025" cy="336550"/>
          </a:xfrm>
          <a:prstGeom prst="rect">
            <a:avLst/>
          </a:prstGeom>
          <a:noFill/>
          <a:ln w="9525" algn="ctr">
            <a:noFill/>
            <a:miter lim="800000"/>
            <a:headEnd/>
            <a:tailEnd/>
          </a:ln>
        </p:spPr>
        <p:txBody>
          <a:bodyPr>
            <a:spAutoFit/>
          </a:bodyPr>
          <a:lstStyle/>
          <a:p>
            <a:pPr marL="342900" indent="-342900" eaLnBrk="1" hangingPunct="1">
              <a:spcBef>
                <a:spcPct val="50000"/>
              </a:spcBef>
              <a:spcAft>
                <a:spcPct val="50000"/>
              </a:spcAft>
              <a:buClr>
                <a:srgbClr val="4D4D4D"/>
              </a:buClr>
            </a:pPr>
            <a:r>
              <a:rPr lang="en-GB" sz="1600">
                <a:solidFill>
                  <a:srgbClr val="4D4D4D"/>
                </a:solidFill>
                <a:latin typeface="Gill Sans MT" pitchFamily="34" charset="0"/>
              </a:rPr>
              <a:t>Source: Markandya A, Wilkinson P. Lancet 2007</a:t>
            </a:r>
            <a:endParaRPr lang="en-US" sz="1600">
              <a:solidFill>
                <a:srgbClr val="4D4D4D"/>
              </a:solidFill>
              <a:latin typeface="Gill Sans MT"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sp portugal"/>
          <p:cNvPicPr>
            <a:picLocks noChangeAspect="1" noChangeArrowheads="1"/>
          </p:cNvPicPr>
          <p:nvPr/>
        </p:nvPicPr>
        <p:blipFill>
          <a:blip r:embed="rId3" cstate="print"/>
          <a:srcRect/>
          <a:stretch>
            <a:fillRect/>
          </a:stretch>
        </p:blipFill>
        <p:spPr bwMode="auto">
          <a:xfrm>
            <a:off x="0" y="1125538"/>
            <a:ext cx="9144000" cy="5732462"/>
          </a:xfrm>
          <a:prstGeom prst="rect">
            <a:avLst/>
          </a:prstGeom>
          <a:noFill/>
          <a:ln w="9525">
            <a:noFill/>
            <a:miter lim="800000"/>
            <a:headEnd/>
            <a:tailEnd/>
          </a:ln>
        </p:spPr>
      </p:pic>
      <p:sp>
        <p:nvSpPr>
          <p:cNvPr id="24579" name="Rectangle 3"/>
          <p:cNvSpPr>
            <a:spLocks noGrp="1" noChangeArrowheads="1"/>
          </p:cNvSpPr>
          <p:nvPr>
            <p:ph type="title"/>
          </p:nvPr>
        </p:nvSpPr>
        <p:spPr bwMode="auto">
          <a:xfrm>
            <a:off x="571472" y="0"/>
            <a:ext cx="8305800" cy="11430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r>
              <a:rPr lang="en-GB" dirty="0" smtClean="0"/>
              <a:t>New technologies for clean energy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EC-Map"/>
          <p:cNvPicPr>
            <a:picLocks noChangeAspect="1" noChangeArrowheads="1"/>
          </p:cNvPicPr>
          <p:nvPr/>
        </p:nvPicPr>
        <p:blipFill>
          <a:blip r:embed="rId2" cstate="print"/>
          <a:srcRect/>
          <a:stretch>
            <a:fillRect/>
          </a:stretch>
        </p:blipFill>
        <p:spPr bwMode="auto">
          <a:xfrm>
            <a:off x="0" y="0"/>
            <a:ext cx="9144000" cy="6215082"/>
          </a:xfrm>
          <a:prstGeom prst="rect">
            <a:avLst/>
          </a:prstGeom>
          <a:noFill/>
          <a:ln w="9525">
            <a:noFill/>
            <a:miter lim="800000"/>
            <a:headEnd/>
            <a:tailEnd/>
          </a:ln>
        </p:spPr>
      </p:pic>
      <p:sp>
        <p:nvSpPr>
          <p:cNvPr id="25603" name="Rectangle 4"/>
          <p:cNvSpPr>
            <a:spLocks noChangeArrowheads="1"/>
          </p:cNvSpPr>
          <p:nvPr/>
        </p:nvSpPr>
        <p:spPr bwMode="auto">
          <a:xfrm>
            <a:off x="714348" y="6357958"/>
            <a:ext cx="7715250" cy="366712"/>
          </a:xfrm>
          <a:prstGeom prst="rect">
            <a:avLst/>
          </a:prstGeom>
          <a:noFill/>
          <a:ln w="9525">
            <a:noFill/>
            <a:miter lim="800000"/>
            <a:headEnd/>
            <a:tailEnd/>
          </a:ln>
        </p:spPr>
        <p:txBody>
          <a:bodyPr wrap="none">
            <a:spAutoFit/>
          </a:bodyPr>
          <a:lstStyle/>
          <a:p>
            <a:r>
              <a:rPr lang="en-GB" b="0" dirty="0"/>
              <a:t>Within 6 hours, deserts receive more energy than the world uses in a year.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600200" y="3230563"/>
            <a:ext cx="7292975" cy="519112"/>
          </a:xfrm>
          <a:prstGeom prst="rect">
            <a:avLst/>
          </a:prstGeom>
          <a:noFill/>
          <a:ln w="9525">
            <a:noFill/>
            <a:miter lim="800000"/>
            <a:headEnd/>
            <a:tailEnd/>
          </a:ln>
        </p:spPr>
        <p:txBody>
          <a:bodyPr>
            <a:spAutoFit/>
          </a:bodyPr>
          <a:lstStyle/>
          <a:p>
            <a:pPr>
              <a:spcBef>
                <a:spcPct val="30000"/>
              </a:spcBef>
            </a:pPr>
            <a:r>
              <a:rPr lang="en-US" sz="2800"/>
              <a:t>Regulations and standards</a:t>
            </a:r>
          </a:p>
        </p:txBody>
      </p:sp>
      <p:sp>
        <p:nvSpPr>
          <p:cNvPr id="46083" name="Text Box 3"/>
          <p:cNvSpPr txBox="1">
            <a:spLocks noChangeArrowheads="1"/>
          </p:cNvSpPr>
          <p:nvPr/>
        </p:nvSpPr>
        <p:spPr bwMode="auto">
          <a:xfrm>
            <a:off x="1608138" y="2374900"/>
            <a:ext cx="7440612" cy="519113"/>
          </a:xfrm>
          <a:prstGeom prst="rect">
            <a:avLst/>
          </a:prstGeom>
          <a:noFill/>
          <a:ln w="9525">
            <a:noFill/>
            <a:miter lim="800000"/>
            <a:headEnd/>
            <a:tailEnd/>
          </a:ln>
        </p:spPr>
        <p:txBody>
          <a:bodyPr>
            <a:spAutoFit/>
          </a:bodyPr>
          <a:lstStyle/>
          <a:p>
            <a:pPr>
              <a:spcBef>
                <a:spcPct val="30000"/>
              </a:spcBef>
            </a:pPr>
            <a:r>
              <a:rPr lang="en-US" sz="2800"/>
              <a:t>Appropriate energy infrastructure investments</a:t>
            </a:r>
          </a:p>
        </p:txBody>
      </p:sp>
      <p:sp>
        <p:nvSpPr>
          <p:cNvPr id="46084" name="Text Box 4"/>
          <p:cNvSpPr txBox="1">
            <a:spLocks noChangeArrowheads="1"/>
          </p:cNvSpPr>
          <p:nvPr/>
        </p:nvSpPr>
        <p:spPr bwMode="auto">
          <a:xfrm>
            <a:off x="1630363" y="1646238"/>
            <a:ext cx="7399337" cy="519112"/>
          </a:xfrm>
          <a:prstGeom prst="rect">
            <a:avLst/>
          </a:prstGeom>
          <a:noFill/>
          <a:ln w="9525">
            <a:noFill/>
            <a:miter lim="800000"/>
            <a:headEnd/>
            <a:tailEnd/>
          </a:ln>
        </p:spPr>
        <p:txBody>
          <a:bodyPr>
            <a:spAutoFit/>
          </a:bodyPr>
          <a:lstStyle/>
          <a:p>
            <a:pPr>
              <a:spcBef>
                <a:spcPct val="30000"/>
              </a:spcBef>
            </a:pPr>
            <a:r>
              <a:rPr lang="en-US" sz="2800"/>
              <a:t>Research, development and demonstration</a:t>
            </a:r>
          </a:p>
        </p:txBody>
      </p:sp>
      <p:pic>
        <p:nvPicPr>
          <p:cNvPr id="46085" name="Picture 7" descr="D:\SONALI\presentation\carbonprice.jpg"/>
          <p:cNvPicPr>
            <a:picLocks noChangeAspect="1" noChangeArrowheads="1"/>
          </p:cNvPicPr>
          <p:nvPr/>
        </p:nvPicPr>
        <p:blipFill>
          <a:blip r:embed="rId3" cstate="print">
            <a:lum contrast="-6000"/>
          </a:blip>
          <a:srcRect l="2457" t="1294" r="2457" b="2586"/>
          <a:stretch>
            <a:fillRect/>
          </a:stretch>
        </p:blipFill>
        <p:spPr bwMode="auto">
          <a:xfrm>
            <a:off x="57150" y="5287963"/>
            <a:ext cx="1504950" cy="1244600"/>
          </a:xfrm>
          <a:prstGeom prst="rect">
            <a:avLst/>
          </a:prstGeom>
          <a:noFill/>
          <a:ln w="9525">
            <a:noFill/>
            <a:miter lim="800000"/>
            <a:headEnd/>
            <a:tailEnd/>
          </a:ln>
        </p:spPr>
      </p:pic>
      <p:sp>
        <p:nvSpPr>
          <p:cNvPr id="28678" name="Rectangle 9"/>
          <p:cNvSpPr>
            <a:spLocks noGrp="1" noChangeArrowheads="1"/>
          </p:cNvSpPr>
          <p:nvPr>
            <p:ph type="title"/>
          </p:nvPr>
        </p:nvSpPr>
        <p:spPr>
          <a:xfrm>
            <a:off x="0" y="95250"/>
            <a:ext cx="9144000" cy="800100"/>
          </a:xfrm>
        </p:spPr>
        <p:txBody>
          <a:bodyPr anchor="t">
            <a:noAutofit/>
          </a:bodyPr>
          <a:lstStyle/>
          <a:p>
            <a:pPr>
              <a:defRPr/>
            </a:pPr>
            <a:r>
              <a:rPr lang="en-US" sz="3200" b="1" dirty="0" smtClean="0">
                <a:solidFill>
                  <a:schemeClr val="tx1">
                    <a:lumMod val="95000"/>
                    <a:lumOff val="5000"/>
                  </a:schemeClr>
                </a:solidFill>
              </a:rPr>
              <a:t>Key mitigation instruments,  policies &amp; practices</a:t>
            </a:r>
          </a:p>
        </p:txBody>
      </p:sp>
      <p:sp>
        <p:nvSpPr>
          <p:cNvPr id="46087" name="Text Box 10"/>
          <p:cNvSpPr txBox="1">
            <a:spLocks noChangeArrowheads="1"/>
          </p:cNvSpPr>
          <p:nvPr/>
        </p:nvSpPr>
        <p:spPr bwMode="auto">
          <a:xfrm>
            <a:off x="1638300" y="5657850"/>
            <a:ext cx="8324850" cy="519113"/>
          </a:xfrm>
          <a:prstGeom prst="rect">
            <a:avLst/>
          </a:prstGeom>
          <a:noFill/>
          <a:ln w="9525">
            <a:noFill/>
            <a:miter lim="800000"/>
            <a:headEnd/>
            <a:tailEnd/>
          </a:ln>
        </p:spPr>
        <p:txBody>
          <a:bodyPr>
            <a:spAutoFit/>
          </a:bodyPr>
          <a:lstStyle/>
          <a:p>
            <a:pPr>
              <a:spcBef>
                <a:spcPct val="50000"/>
              </a:spcBef>
            </a:pPr>
            <a:r>
              <a:rPr lang="en-US" sz="2800" b="1" dirty="0">
                <a:solidFill>
                  <a:schemeClr val="accent3">
                    <a:lumMod val="50000"/>
                  </a:schemeClr>
                </a:solidFill>
              </a:rPr>
              <a:t>Effective carbon-price signal</a:t>
            </a:r>
          </a:p>
        </p:txBody>
      </p:sp>
      <p:sp>
        <p:nvSpPr>
          <p:cNvPr id="46088" name="Text Box 12"/>
          <p:cNvSpPr txBox="1">
            <a:spLocks noChangeArrowheads="1"/>
          </p:cNvSpPr>
          <p:nvPr/>
        </p:nvSpPr>
        <p:spPr bwMode="auto">
          <a:xfrm>
            <a:off x="1608138" y="4051300"/>
            <a:ext cx="7440612" cy="519113"/>
          </a:xfrm>
          <a:prstGeom prst="rect">
            <a:avLst/>
          </a:prstGeom>
          <a:noFill/>
          <a:ln w="9525">
            <a:noFill/>
            <a:miter lim="800000"/>
            <a:headEnd/>
            <a:tailEnd/>
          </a:ln>
        </p:spPr>
        <p:txBody>
          <a:bodyPr>
            <a:spAutoFit/>
          </a:bodyPr>
          <a:lstStyle/>
          <a:p>
            <a:pPr>
              <a:spcBef>
                <a:spcPct val="30000"/>
              </a:spcBef>
            </a:pPr>
            <a:r>
              <a:rPr lang="en-US" sz="2800"/>
              <a:t>Taxes and charges</a:t>
            </a:r>
          </a:p>
        </p:txBody>
      </p:sp>
      <p:sp>
        <p:nvSpPr>
          <p:cNvPr id="46089" name="ZoneTexte 10"/>
          <p:cNvSpPr txBox="1">
            <a:spLocks noChangeArrowheads="1"/>
          </p:cNvSpPr>
          <p:nvPr/>
        </p:nvSpPr>
        <p:spPr bwMode="auto">
          <a:xfrm>
            <a:off x="1504950" y="4857750"/>
            <a:ext cx="7410450" cy="523875"/>
          </a:xfrm>
          <a:prstGeom prst="rect">
            <a:avLst/>
          </a:prstGeom>
          <a:noFill/>
          <a:ln w="9525">
            <a:noFill/>
            <a:miter lim="800000"/>
            <a:headEnd/>
            <a:tailEnd/>
          </a:ln>
        </p:spPr>
        <p:txBody>
          <a:bodyPr>
            <a:spAutoFit/>
          </a:bodyPr>
          <a:lstStyle/>
          <a:p>
            <a:r>
              <a:rPr lang="en-GB" sz="2800"/>
              <a:t>Change in lifestyles &amp; consumption patterns</a:t>
            </a:r>
          </a:p>
        </p:txBody>
      </p:sp>
      <p:pic>
        <p:nvPicPr>
          <p:cNvPr id="46090" name="Image 12" descr="shutterstock_3058617.jpg"/>
          <p:cNvPicPr>
            <a:picLocks noChangeAspect="1"/>
          </p:cNvPicPr>
          <p:nvPr/>
        </p:nvPicPr>
        <p:blipFill>
          <a:blip r:embed="rId4" cstate="print"/>
          <a:srcRect l="8025" t="5556" r="22839"/>
          <a:stretch>
            <a:fillRect/>
          </a:stretch>
        </p:blipFill>
        <p:spPr bwMode="auto">
          <a:xfrm>
            <a:off x="38100" y="2571750"/>
            <a:ext cx="1524000" cy="1293813"/>
          </a:xfrm>
          <a:prstGeom prst="rect">
            <a:avLst/>
          </a:prstGeom>
          <a:noFill/>
          <a:ln w="9525">
            <a:noFill/>
            <a:miter lim="800000"/>
            <a:headEnd/>
            <a:tailEnd/>
          </a:ln>
        </p:spPr>
      </p:pic>
      <p:pic>
        <p:nvPicPr>
          <p:cNvPr id="46091" name="Picture 2" descr="bicycle"/>
          <p:cNvPicPr>
            <a:picLocks noChangeAspect="1" noChangeArrowheads="1"/>
          </p:cNvPicPr>
          <p:nvPr/>
        </p:nvPicPr>
        <p:blipFill>
          <a:blip r:embed="rId5" cstate="print"/>
          <a:srcRect l="3366" t="8720" r="6290"/>
          <a:stretch>
            <a:fillRect/>
          </a:stretch>
        </p:blipFill>
        <p:spPr bwMode="auto">
          <a:xfrm>
            <a:off x="57150" y="3924300"/>
            <a:ext cx="1511300" cy="1311275"/>
          </a:xfrm>
          <a:prstGeom prst="rect">
            <a:avLst/>
          </a:prstGeom>
          <a:noFill/>
          <a:ln w="9525">
            <a:noFill/>
            <a:miter lim="800000"/>
            <a:headEnd/>
            <a:tailEnd/>
          </a:ln>
        </p:spPr>
      </p:pic>
      <p:pic>
        <p:nvPicPr>
          <p:cNvPr id="46092" name="Picture 3" descr="180px-Twinshin"/>
          <p:cNvPicPr>
            <a:picLocks noChangeAspect="1" noChangeArrowheads="1"/>
          </p:cNvPicPr>
          <p:nvPr/>
        </p:nvPicPr>
        <p:blipFill>
          <a:blip r:embed="rId6" cstate="print"/>
          <a:srcRect l="11348" t="7777" r="13475"/>
          <a:stretch>
            <a:fillRect/>
          </a:stretch>
        </p:blipFill>
        <p:spPr bwMode="auto">
          <a:xfrm>
            <a:off x="38100" y="1162050"/>
            <a:ext cx="1531938" cy="13525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42910" y="1785926"/>
            <a:ext cx="7772400" cy="1785950"/>
          </a:xfrm>
        </p:spPr>
        <p:txBody>
          <a:bodyPr>
            <a:normAutofit fontScale="90000"/>
          </a:bodyPr>
          <a:lstStyle/>
          <a:p>
            <a:pPr eaLnBrk="1" hangingPunct="1"/>
            <a:r>
              <a:rPr lang="en-US" b="1" dirty="0" smtClean="0">
                <a:solidFill>
                  <a:schemeClr val="bg2">
                    <a:lumMod val="10000"/>
                  </a:schemeClr>
                </a:solidFill>
              </a:rPr>
              <a:t>  Climate change has far  reaching impacts on health but low carbon policies can improve </a:t>
            </a:r>
            <a:r>
              <a:rPr lang="en-US" b="1" smtClean="0">
                <a:solidFill>
                  <a:schemeClr val="bg2">
                    <a:lumMod val="10000"/>
                  </a:schemeClr>
                </a:solidFill>
              </a:rPr>
              <a:t>health and the </a:t>
            </a:r>
            <a:r>
              <a:rPr lang="en-US" b="1" dirty="0" smtClean="0">
                <a:solidFill>
                  <a:schemeClr val="bg2">
                    <a:lumMod val="10000"/>
                  </a:schemeClr>
                </a:solidFill>
              </a:rPr>
              <a:t>economy.</a:t>
            </a:r>
            <a:br>
              <a:rPr lang="en-US" b="1" dirty="0" smtClean="0">
                <a:solidFill>
                  <a:schemeClr val="bg2">
                    <a:lumMod val="10000"/>
                  </a:schemeClr>
                </a:solidFill>
              </a:rPr>
            </a:br>
            <a:endParaRPr lang="en-GB" b="1" dirty="0" smtClean="0">
              <a:solidFill>
                <a:schemeClr val="bg2">
                  <a:lumMod val="10000"/>
                </a:schemeClr>
              </a:solidFill>
            </a:endParaRPr>
          </a:p>
        </p:txBody>
      </p:sp>
      <p:sp>
        <p:nvSpPr>
          <p:cNvPr id="18435" name="Rectangle 4"/>
          <p:cNvSpPr>
            <a:spLocks noGrp="1" noChangeArrowheads="1"/>
          </p:cNvSpPr>
          <p:nvPr>
            <p:ph type="subTitle" idx="1"/>
          </p:nvPr>
        </p:nvSpPr>
        <p:spPr>
          <a:xfrm>
            <a:off x="1357290" y="3429000"/>
            <a:ext cx="6934200" cy="3200400"/>
          </a:xfrm>
        </p:spPr>
        <p:txBody>
          <a:bodyPr>
            <a:normAutofit fontScale="62500" lnSpcReduction="20000"/>
          </a:bodyPr>
          <a:lstStyle/>
          <a:p>
            <a:pPr eaLnBrk="1" hangingPunct="1"/>
            <a:r>
              <a:rPr lang="en-GB" sz="2800" b="1" dirty="0" smtClean="0"/>
              <a:t>Co-benefits research was supported by a consortium of funding bodies led by the </a:t>
            </a:r>
            <a:r>
              <a:rPr lang="en-GB" sz="2800" b="1" dirty="0" err="1" smtClean="0"/>
              <a:t>Wellcome</a:t>
            </a:r>
            <a:r>
              <a:rPr lang="en-GB" sz="2800" b="1" dirty="0" smtClean="0"/>
              <a:t> Trust and published in the Lancet 2009</a:t>
            </a:r>
          </a:p>
          <a:p>
            <a:pPr eaLnBrk="1" hangingPunct="1"/>
            <a:r>
              <a:rPr lang="en-GB" sz="2400" dirty="0" smtClean="0"/>
              <a:t>Involving 55 researchers from UK, USA, India, Canada, Australia, Spain, France, New Zealand, WHO Geneva</a:t>
            </a:r>
          </a:p>
          <a:p>
            <a:endParaRPr lang="en-GB" sz="2600" b="1" dirty="0" smtClean="0"/>
          </a:p>
          <a:p>
            <a:r>
              <a:rPr lang="en-GB" sz="2600" b="1" dirty="0" smtClean="0"/>
              <a:t>Economic impacts research </a:t>
            </a:r>
            <a:r>
              <a:rPr lang="en-GB" b="1" dirty="0" smtClean="0"/>
              <a:t>commissioned and funded by the Policy Research Programme in the Department of Health</a:t>
            </a:r>
            <a:r>
              <a:rPr lang="en-GB" dirty="0" smtClean="0"/>
              <a:t>.  </a:t>
            </a:r>
            <a:r>
              <a:rPr lang="en-GB" sz="2200" dirty="0" smtClean="0"/>
              <a:t>The views expressed are not necessarily those of the Department</a:t>
            </a:r>
            <a:endParaRPr lang="en-GB" sz="2200" b="1" dirty="0" smtClean="0"/>
          </a:p>
          <a:p>
            <a:r>
              <a:rPr lang="en-GB" sz="2400" dirty="0" smtClean="0"/>
              <a:t>Research team: Richard D Smith, Marcus Keogh-Brown, Henning Tarp Jensen, </a:t>
            </a:r>
            <a:r>
              <a:rPr lang="en-GB" sz="2400" dirty="0" err="1" smtClean="0"/>
              <a:t>Zaid</a:t>
            </a:r>
            <a:r>
              <a:rPr lang="en-GB" sz="2400" dirty="0" smtClean="0"/>
              <a:t> </a:t>
            </a:r>
            <a:r>
              <a:rPr lang="en-GB" sz="2400" dirty="0" err="1" smtClean="0"/>
              <a:t>Chalabi</a:t>
            </a:r>
            <a:r>
              <a:rPr lang="en-GB" sz="2400" dirty="0" smtClean="0"/>
              <a:t>, Alan </a:t>
            </a:r>
            <a:r>
              <a:rPr lang="en-GB" sz="2400" dirty="0" err="1" smtClean="0"/>
              <a:t>Dangour</a:t>
            </a:r>
            <a:r>
              <a:rPr lang="en-GB" sz="2400" dirty="0" smtClean="0"/>
              <a:t>, Mike Davies, Phil Edwards, Tara Garnett, Moshe </a:t>
            </a:r>
            <a:r>
              <a:rPr lang="en-GB" sz="2400" dirty="0" err="1" smtClean="0"/>
              <a:t>Givoni</a:t>
            </a:r>
            <a:r>
              <a:rPr lang="en-GB" sz="2400" dirty="0" smtClean="0"/>
              <a:t>, Ulla Griffiths, Ian Hamilton, James Jarrett, Ian Roberts, Paul Wilkinson, James Woodcock, Andy Haines (chair), </a:t>
            </a:r>
          </a:p>
          <a:p>
            <a:r>
              <a:rPr lang="en-GB" sz="2400" dirty="0" smtClean="0"/>
              <a:t> </a:t>
            </a:r>
          </a:p>
          <a:p>
            <a:pPr eaLnBrk="1" hangingPunct="1"/>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oneTexte 3"/>
          <p:cNvSpPr txBox="1">
            <a:spLocks noChangeArrowheads="1"/>
          </p:cNvSpPr>
          <p:nvPr/>
        </p:nvSpPr>
        <p:spPr bwMode="auto">
          <a:xfrm>
            <a:off x="1000100" y="1009650"/>
            <a:ext cx="7877200" cy="3908425"/>
          </a:xfrm>
          <a:prstGeom prst="rect">
            <a:avLst/>
          </a:prstGeom>
          <a:noFill/>
          <a:ln w="9525">
            <a:noFill/>
            <a:miter lim="800000"/>
            <a:headEnd/>
            <a:tailEnd/>
          </a:ln>
        </p:spPr>
        <p:txBody>
          <a:bodyPr wrap="square">
            <a:spAutoFit/>
          </a:bodyPr>
          <a:lstStyle/>
          <a:p>
            <a:r>
              <a:rPr lang="en-US" sz="3200" b="1" dirty="0">
                <a:solidFill>
                  <a:schemeClr val="bg2">
                    <a:lumMod val="10000"/>
                  </a:schemeClr>
                </a:solidFill>
                <a:latin typeface="Arial" pitchFamily="34" charset="0"/>
              </a:rPr>
              <a:t>Man did not weave the web of life, </a:t>
            </a:r>
          </a:p>
          <a:p>
            <a:r>
              <a:rPr lang="en-US" sz="3200" b="1" dirty="0">
                <a:solidFill>
                  <a:schemeClr val="bg2">
                    <a:lumMod val="10000"/>
                  </a:schemeClr>
                </a:solidFill>
                <a:latin typeface="Arial" pitchFamily="34" charset="0"/>
              </a:rPr>
              <a:t>he is merely a strand in it. </a:t>
            </a:r>
          </a:p>
          <a:p>
            <a:pPr>
              <a:spcBef>
                <a:spcPct val="50000"/>
              </a:spcBef>
            </a:pPr>
            <a:r>
              <a:rPr lang="en-US" sz="3200" b="1" dirty="0">
                <a:solidFill>
                  <a:schemeClr val="bg2">
                    <a:lumMod val="10000"/>
                  </a:schemeClr>
                </a:solidFill>
                <a:latin typeface="Arial" pitchFamily="34" charset="0"/>
              </a:rPr>
              <a:t>Whatever he does to the web, </a:t>
            </a:r>
          </a:p>
          <a:p>
            <a:r>
              <a:rPr lang="en-US" sz="3200" b="1" dirty="0">
                <a:solidFill>
                  <a:schemeClr val="bg2">
                    <a:lumMod val="10000"/>
                  </a:schemeClr>
                </a:solidFill>
                <a:latin typeface="Arial" pitchFamily="34" charset="0"/>
              </a:rPr>
              <a:t>he does to himself. </a:t>
            </a:r>
          </a:p>
          <a:p>
            <a:endParaRPr lang="en-US" sz="3200" b="1" dirty="0">
              <a:solidFill>
                <a:schemeClr val="bg2">
                  <a:lumMod val="10000"/>
                </a:schemeClr>
              </a:solidFill>
              <a:latin typeface="Arial" pitchFamily="34" charset="0"/>
            </a:endParaRPr>
          </a:p>
          <a:p>
            <a:r>
              <a:rPr lang="en-US" sz="3200" b="1" dirty="0">
                <a:solidFill>
                  <a:schemeClr val="bg2">
                    <a:lumMod val="10000"/>
                  </a:schemeClr>
                </a:solidFill>
                <a:latin typeface="Arial" pitchFamily="34" charset="0"/>
              </a:rPr>
              <a:t>			       Chief Seattle, 1854</a:t>
            </a:r>
          </a:p>
          <a:p>
            <a:endParaRPr lang="en-GB" sz="4000" dirty="0">
              <a:solidFill>
                <a:schemeClr val="bg2">
                  <a:lumMod val="10000"/>
                </a:schemeClr>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plot1"/>
          <p:cNvPicPr>
            <a:picLocks noChangeAspect="1" noChangeArrowheads="1"/>
          </p:cNvPicPr>
          <p:nvPr/>
        </p:nvPicPr>
        <p:blipFill>
          <a:blip r:embed="rId3" cstate="print"/>
          <a:srcRect l="10083" b="14455"/>
          <a:stretch>
            <a:fillRect/>
          </a:stretch>
        </p:blipFill>
        <p:spPr bwMode="auto">
          <a:xfrm>
            <a:off x="1835150" y="1060450"/>
            <a:ext cx="5778500" cy="4367213"/>
          </a:xfrm>
          <a:prstGeom prst="rect">
            <a:avLst/>
          </a:prstGeom>
          <a:noFill/>
          <a:ln w="9525">
            <a:noFill/>
            <a:miter lim="800000"/>
            <a:headEnd/>
            <a:tailEnd/>
          </a:ln>
        </p:spPr>
      </p:pic>
      <p:sp>
        <p:nvSpPr>
          <p:cNvPr id="6147" name="Rectangle 2"/>
          <p:cNvSpPr>
            <a:spLocks noChangeArrowheads="1"/>
          </p:cNvSpPr>
          <p:nvPr/>
        </p:nvSpPr>
        <p:spPr bwMode="auto">
          <a:xfrm>
            <a:off x="417513" y="307975"/>
            <a:ext cx="8293100" cy="504825"/>
          </a:xfrm>
          <a:prstGeom prst="rect">
            <a:avLst/>
          </a:prstGeom>
          <a:noFill/>
          <a:ln w="9525">
            <a:noFill/>
            <a:miter lim="800000"/>
            <a:headEnd/>
            <a:tailEnd/>
          </a:ln>
        </p:spPr>
        <p:txBody>
          <a:bodyPr anchor="ctr"/>
          <a:lstStyle/>
          <a:p>
            <a:pPr algn="ctr"/>
            <a:r>
              <a:rPr lang="en-AU" sz="2400">
                <a:solidFill>
                  <a:srgbClr val="000066"/>
                </a:solidFill>
                <a:latin typeface="Arial Narrow" pitchFamily="34" charset="0"/>
                <a:ea typeface="ＭＳ Ｐゴシック" pitchFamily="34" charset="-128"/>
              </a:rPr>
              <a:t>Fossil Fuel CO</a:t>
            </a:r>
            <a:r>
              <a:rPr lang="en-AU" sz="2400" baseline="-25000">
                <a:solidFill>
                  <a:srgbClr val="000066"/>
                </a:solidFill>
                <a:latin typeface="Arial Narrow" pitchFamily="34" charset="0"/>
                <a:ea typeface="ＭＳ Ｐゴシック" pitchFamily="34" charset="-128"/>
              </a:rPr>
              <a:t>2</a:t>
            </a:r>
            <a:r>
              <a:rPr lang="en-AU" sz="2400">
                <a:solidFill>
                  <a:srgbClr val="000066"/>
                </a:solidFill>
                <a:latin typeface="Arial Narrow" pitchFamily="34" charset="0"/>
                <a:ea typeface="ＭＳ Ｐゴシック" pitchFamily="34" charset="-128"/>
              </a:rPr>
              <a:t> Emissions compared to </a:t>
            </a:r>
          </a:p>
          <a:p>
            <a:pPr algn="ctr"/>
            <a:r>
              <a:rPr lang="en-AU" sz="2400">
                <a:solidFill>
                  <a:srgbClr val="000066"/>
                </a:solidFill>
                <a:latin typeface="Arial Narrow" pitchFamily="34" charset="0"/>
                <a:ea typeface="ＭＳ Ｐゴシック" pitchFamily="34" charset="-128"/>
              </a:rPr>
              <a:t>IPCC Marker scenarios used for climate projections</a:t>
            </a:r>
            <a:endParaRPr lang="en-GB" sz="2400" baseline="-25000">
              <a:solidFill>
                <a:srgbClr val="000066"/>
              </a:solidFill>
              <a:latin typeface="Arial Narrow" pitchFamily="34" charset="0"/>
              <a:ea typeface="ＭＳ Ｐゴシック" pitchFamily="34" charset="-128"/>
            </a:endParaRPr>
          </a:p>
        </p:txBody>
      </p:sp>
      <p:sp>
        <p:nvSpPr>
          <p:cNvPr id="6148" name="Text Box 6"/>
          <p:cNvSpPr txBox="1">
            <a:spLocks noChangeArrowheads="1"/>
          </p:cNvSpPr>
          <p:nvPr/>
        </p:nvSpPr>
        <p:spPr bwMode="auto">
          <a:xfrm>
            <a:off x="1843088" y="6359525"/>
            <a:ext cx="5381625" cy="517525"/>
          </a:xfrm>
          <a:prstGeom prst="rect">
            <a:avLst/>
          </a:prstGeom>
          <a:noFill/>
          <a:ln w="9525">
            <a:noFill/>
            <a:miter lim="800000"/>
            <a:headEnd/>
            <a:tailEnd/>
          </a:ln>
        </p:spPr>
        <p:txBody>
          <a:bodyPr wrap="none">
            <a:spAutoFit/>
          </a:bodyPr>
          <a:lstStyle/>
          <a:p>
            <a:pPr algn="ctr"/>
            <a:r>
              <a:rPr lang="en-US" sz="1400">
                <a:latin typeface="Arial Narrow" pitchFamily="34" charset="0"/>
                <a:ea typeface="ＭＳ Ｐゴシック" pitchFamily="34" charset="-128"/>
              </a:rPr>
              <a:t>Updated from Le Quéré et al (2009) Nature Geoscience, using Marker scenarios</a:t>
            </a:r>
          </a:p>
          <a:p>
            <a:pPr algn="ctr"/>
            <a:r>
              <a:rPr lang="en-US" sz="1400">
                <a:latin typeface="Arial Narrow" pitchFamily="34" charset="0"/>
                <a:ea typeface="ＭＳ Ｐゴシック" pitchFamily="34" charset="-128"/>
              </a:rPr>
              <a:t>modified from Raupach et al. PNAS (2007)</a:t>
            </a:r>
            <a:endParaRPr lang="en-AU" sz="1400">
              <a:latin typeface="Arial Narrow" pitchFamily="34" charset="0"/>
              <a:ea typeface="ＭＳ Ｐゴシック" pitchFamily="34" charset="-128"/>
            </a:endParaRPr>
          </a:p>
        </p:txBody>
      </p:sp>
      <p:sp>
        <p:nvSpPr>
          <p:cNvPr id="6149" name="Text Box 4"/>
          <p:cNvSpPr txBox="1">
            <a:spLocks noChangeArrowheads="1"/>
          </p:cNvSpPr>
          <p:nvPr/>
        </p:nvSpPr>
        <p:spPr bwMode="auto">
          <a:xfrm rot="-5400000">
            <a:off x="-1282700" y="2876551"/>
            <a:ext cx="3959225" cy="457200"/>
          </a:xfrm>
          <a:prstGeom prst="rect">
            <a:avLst/>
          </a:prstGeom>
          <a:noFill/>
          <a:ln w="9525">
            <a:noFill/>
            <a:miter lim="800000"/>
            <a:headEnd/>
            <a:tailEnd/>
          </a:ln>
        </p:spPr>
        <p:txBody>
          <a:bodyPr>
            <a:spAutoFit/>
          </a:bodyPr>
          <a:lstStyle/>
          <a:p>
            <a:pPr algn="ctr">
              <a:spcBef>
                <a:spcPct val="50000"/>
              </a:spcBef>
            </a:pPr>
            <a:r>
              <a:rPr lang="en-GB" sz="2400">
                <a:ea typeface="ＭＳ Ｐゴシック" pitchFamily="34" charset="-128"/>
              </a:rPr>
              <a:t>CO</a:t>
            </a:r>
            <a:r>
              <a:rPr lang="en-GB" sz="2400" baseline="-25000">
                <a:ea typeface="ＭＳ Ｐゴシック" pitchFamily="34" charset="-128"/>
              </a:rPr>
              <a:t>2</a:t>
            </a:r>
            <a:r>
              <a:rPr lang="en-GB" sz="2400">
                <a:ea typeface="ＭＳ Ｐゴシック" pitchFamily="34" charset="-128"/>
              </a:rPr>
              <a:t> emissions (Pg C y</a:t>
            </a:r>
            <a:r>
              <a:rPr lang="en-GB" sz="2400" baseline="30000">
                <a:ea typeface="ＭＳ Ｐゴシック" pitchFamily="34" charset="-128"/>
              </a:rPr>
              <a:t>-1</a:t>
            </a:r>
            <a:r>
              <a:rPr lang="en-GB" sz="2400">
                <a:ea typeface="ＭＳ Ｐゴシック" pitchFamily="34" charset="-128"/>
              </a:rPr>
              <a:t>)</a:t>
            </a:r>
          </a:p>
        </p:txBody>
      </p:sp>
      <p:sp>
        <p:nvSpPr>
          <p:cNvPr id="6150" name="Text Box 6"/>
          <p:cNvSpPr txBox="1">
            <a:spLocks noChangeArrowheads="1"/>
          </p:cNvSpPr>
          <p:nvPr/>
        </p:nvSpPr>
        <p:spPr bwMode="auto">
          <a:xfrm>
            <a:off x="3513138" y="5870575"/>
            <a:ext cx="2427287" cy="457200"/>
          </a:xfrm>
          <a:prstGeom prst="rect">
            <a:avLst/>
          </a:prstGeom>
          <a:noFill/>
          <a:ln w="0" algn="ctr">
            <a:noFill/>
            <a:miter lim="800000"/>
            <a:headEnd/>
            <a:tailEnd/>
          </a:ln>
        </p:spPr>
        <p:txBody>
          <a:bodyPr>
            <a:spAutoFit/>
          </a:bodyPr>
          <a:lstStyle/>
          <a:p>
            <a:pPr algn="ctr">
              <a:spcBef>
                <a:spcPct val="50000"/>
              </a:spcBef>
            </a:pPr>
            <a:r>
              <a:rPr lang="en-GB" sz="2400">
                <a:ea typeface="ＭＳ Ｐゴシック" pitchFamily="34" charset="-128"/>
              </a:rPr>
              <a:t>Time (y)</a:t>
            </a:r>
          </a:p>
        </p:txBody>
      </p:sp>
      <p:sp>
        <p:nvSpPr>
          <p:cNvPr id="6151" name="Line 7"/>
          <p:cNvSpPr>
            <a:spLocks noChangeShapeType="1"/>
          </p:cNvSpPr>
          <p:nvPr/>
        </p:nvSpPr>
        <p:spPr bwMode="auto">
          <a:xfrm flipV="1">
            <a:off x="7667625" y="476250"/>
            <a:ext cx="360363" cy="431800"/>
          </a:xfrm>
          <a:prstGeom prst="line">
            <a:avLst/>
          </a:prstGeom>
          <a:noFill/>
          <a:ln w="9525">
            <a:solidFill>
              <a:srgbClr val="00CC00"/>
            </a:solidFill>
            <a:round/>
            <a:headEnd/>
            <a:tailEnd type="triangle" w="med" len="med"/>
          </a:ln>
        </p:spPr>
        <p:txBody>
          <a:bodyPr/>
          <a:lstStyle/>
          <a:p>
            <a:endParaRPr lang="en-GB"/>
          </a:p>
        </p:txBody>
      </p:sp>
      <p:sp>
        <p:nvSpPr>
          <p:cNvPr id="6152" name="Text Box 8"/>
          <p:cNvSpPr txBox="1">
            <a:spLocks noChangeArrowheads="1"/>
          </p:cNvSpPr>
          <p:nvPr/>
        </p:nvSpPr>
        <p:spPr bwMode="auto">
          <a:xfrm>
            <a:off x="8027988" y="188913"/>
            <a:ext cx="1295400" cy="366712"/>
          </a:xfrm>
          <a:prstGeom prst="rect">
            <a:avLst/>
          </a:prstGeom>
          <a:noFill/>
          <a:ln w="9525">
            <a:noFill/>
            <a:miter lim="800000"/>
            <a:headEnd/>
            <a:tailEnd/>
          </a:ln>
        </p:spPr>
        <p:txBody>
          <a:bodyPr>
            <a:spAutoFit/>
          </a:bodyPr>
          <a:lstStyle/>
          <a:p>
            <a:pPr>
              <a:spcBef>
                <a:spcPct val="50000"/>
              </a:spcBef>
            </a:pPr>
            <a:r>
              <a:rPr lang="en-GB">
                <a:solidFill>
                  <a:srgbClr val="00CC00"/>
                </a:solidFill>
              </a:rPr>
              <a:t>2.9-6.9</a:t>
            </a:r>
            <a:r>
              <a:rPr lang="en-US">
                <a:solidFill>
                  <a:srgbClr val="00CC00"/>
                </a:solidFill>
              </a:rPr>
              <a:t>°C</a:t>
            </a:r>
          </a:p>
        </p:txBody>
      </p:sp>
      <p:sp>
        <p:nvSpPr>
          <p:cNvPr id="6153" name="Line 9"/>
          <p:cNvSpPr>
            <a:spLocks noChangeShapeType="1"/>
          </p:cNvSpPr>
          <p:nvPr/>
        </p:nvSpPr>
        <p:spPr bwMode="auto">
          <a:xfrm flipV="1">
            <a:off x="7667625" y="1916113"/>
            <a:ext cx="504825" cy="217487"/>
          </a:xfrm>
          <a:prstGeom prst="line">
            <a:avLst/>
          </a:prstGeom>
          <a:noFill/>
          <a:ln w="9525">
            <a:solidFill>
              <a:schemeClr val="accent2"/>
            </a:solidFill>
            <a:round/>
            <a:headEnd/>
            <a:tailEnd type="triangle" w="med" len="med"/>
          </a:ln>
        </p:spPr>
        <p:txBody>
          <a:bodyPr/>
          <a:lstStyle/>
          <a:p>
            <a:endParaRPr lang="en-GB"/>
          </a:p>
        </p:txBody>
      </p:sp>
      <p:sp>
        <p:nvSpPr>
          <p:cNvPr id="6154" name="Text Box 10"/>
          <p:cNvSpPr txBox="1">
            <a:spLocks noChangeArrowheads="1"/>
          </p:cNvSpPr>
          <p:nvPr/>
        </p:nvSpPr>
        <p:spPr bwMode="auto">
          <a:xfrm>
            <a:off x="7956550" y="1557338"/>
            <a:ext cx="1295400" cy="366712"/>
          </a:xfrm>
          <a:prstGeom prst="rect">
            <a:avLst/>
          </a:prstGeom>
          <a:noFill/>
          <a:ln w="9525">
            <a:noFill/>
            <a:miter lim="800000"/>
            <a:headEnd/>
            <a:tailEnd/>
          </a:ln>
        </p:spPr>
        <p:txBody>
          <a:bodyPr>
            <a:spAutoFit/>
          </a:bodyPr>
          <a:lstStyle/>
          <a:p>
            <a:pPr>
              <a:spcBef>
                <a:spcPct val="50000"/>
              </a:spcBef>
            </a:pPr>
            <a:r>
              <a:rPr lang="en-GB">
                <a:solidFill>
                  <a:schemeClr val="accent2"/>
                </a:solidFill>
              </a:rPr>
              <a:t>1.6-3.4</a:t>
            </a:r>
            <a:r>
              <a:rPr lang="en-US">
                <a:solidFill>
                  <a:schemeClr val="accent2"/>
                </a:solidFill>
              </a:rPr>
              <a:t>°C</a:t>
            </a:r>
          </a:p>
        </p:txBody>
      </p:sp>
      <p:sp>
        <p:nvSpPr>
          <p:cNvPr id="6155" name="Text Box 11"/>
          <p:cNvSpPr txBox="1">
            <a:spLocks noChangeArrowheads="1"/>
          </p:cNvSpPr>
          <p:nvPr/>
        </p:nvSpPr>
        <p:spPr bwMode="auto">
          <a:xfrm>
            <a:off x="1189038" y="5084763"/>
            <a:ext cx="503237" cy="366712"/>
          </a:xfrm>
          <a:prstGeom prst="rect">
            <a:avLst/>
          </a:prstGeom>
          <a:noFill/>
          <a:ln w="9525">
            <a:noFill/>
            <a:miter lim="800000"/>
            <a:headEnd/>
            <a:tailEnd/>
          </a:ln>
        </p:spPr>
        <p:txBody>
          <a:bodyPr>
            <a:spAutoFit/>
          </a:bodyPr>
          <a:lstStyle/>
          <a:p>
            <a:pPr algn="r">
              <a:spcBef>
                <a:spcPct val="50000"/>
              </a:spcBef>
            </a:pPr>
            <a:r>
              <a:rPr lang="en-GB"/>
              <a:t>5</a:t>
            </a:r>
          </a:p>
        </p:txBody>
      </p:sp>
      <p:sp>
        <p:nvSpPr>
          <p:cNvPr id="6156" name="Text Box 12"/>
          <p:cNvSpPr txBox="1">
            <a:spLocks noChangeArrowheads="1"/>
          </p:cNvSpPr>
          <p:nvPr/>
        </p:nvSpPr>
        <p:spPr bwMode="auto">
          <a:xfrm>
            <a:off x="1258888" y="2276475"/>
            <a:ext cx="503237" cy="366713"/>
          </a:xfrm>
          <a:prstGeom prst="rect">
            <a:avLst/>
          </a:prstGeom>
          <a:noFill/>
          <a:ln w="9525">
            <a:noFill/>
            <a:miter lim="800000"/>
            <a:headEnd/>
            <a:tailEnd/>
          </a:ln>
        </p:spPr>
        <p:txBody>
          <a:bodyPr>
            <a:spAutoFit/>
          </a:bodyPr>
          <a:lstStyle/>
          <a:p>
            <a:pPr algn="r">
              <a:spcBef>
                <a:spcPct val="50000"/>
              </a:spcBef>
            </a:pPr>
            <a:r>
              <a:rPr lang="en-GB"/>
              <a:t>10</a:t>
            </a:r>
          </a:p>
        </p:txBody>
      </p:sp>
      <p:sp>
        <p:nvSpPr>
          <p:cNvPr id="6157" name="Text Box 13"/>
          <p:cNvSpPr txBox="1">
            <a:spLocks noChangeArrowheads="1"/>
          </p:cNvSpPr>
          <p:nvPr/>
        </p:nvSpPr>
        <p:spPr bwMode="auto">
          <a:xfrm>
            <a:off x="1620838" y="5438775"/>
            <a:ext cx="790575" cy="366713"/>
          </a:xfrm>
          <a:prstGeom prst="rect">
            <a:avLst/>
          </a:prstGeom>
          <a:noFill/>
          <a:ln w="9525">
            <a:noFill/>
            <a:miter lim="800000"/>
            <a:headEnd/>
            <a:tailEnd/>
          </a:ln>
        </p:spPr>
        <p:txBody>
          <a:bodyPr>
            <a:spAutoFit/>
          </a:bodyPr>
          <a:lstStyle/>
          <a:p>
            <a:pPr algn="ctr">
              <a:spcBef>
                <a:spcPct val="50000"/>
              </a:spcBef>
            </a:pPr>
            <a:r>
              <a:rPr lang="en-GB"/>
              <a:t>1980</a:t>
            </a:r>
          </a:p>
        </p:txBody>
      </p:sp>
      <p:sp>
        <p:nvSpPr>
          <p:cNvPr id="6158" name="Text Box 14"/>
          <p:cNvSpPr txBox="1">
            <a:spLocks noChangeArrowheads="1"/>
          </p:cNvSpPr>
          <p:nvPr/>
        </p:nvSpPr>
        <p:spPr bwMode="auto">
          <a:xfrm>
            <a:off x="4068763" y="5445125"/>
            <a:ext cx="790575" cy="366713"/>
          </a:xfrm>
          <a:prstGeom prst="rect">
            <a:avLst/>
          </a:prstGeom>
          <a:noFill/>
          <a:ln w="9525">
            <a:noFill/>
            <a:miter lim="800000"/>
            <a:headEnd/>
            <a:tailEnd/>
          </a:ln>
        </p:spPr>
        <p:txBody>
          <a:bodyPr>
            <a:spAutoFit/>
          </a:bodyPr>
          <a:lstStyle/>
          <a:p>
            <a:pPr algn="ctr">
              <a:spcBef>
                <a:spcPct val="50000"/>
              </a:spcBef>
            </a:pPr>
            <a:r>
              <a:rPr lang="en-GB"/>
              <a:t>2000</a:t>
            </a:r>
          </a:p>
        </p:txBody>
      </p:sp>
      <p:sp>
        <p:nvSpPr>
          <p:cNvPr id="6159" name="Text Box 15"/>
          <p:cNvSpPr txBox="1">
            <a:spLocks noChangeArrowheads="1"/>
          </p:cNvSpPr>
          <p:nvPr/>
        </p:nvSpPr>
        <p:spPr bwMode="auto">
          <a:xfrm>
            <a:off x="6589713" y="5445125"/>
            <a:ext cx="790575" cy="366713"/>
          </a:xfrm>
          <a:prstGeom prst="rect">
            <a:avLst/>
          </a:prstGeom>
          <a:noFill/>
          <a:ln w="9525">
            <a:noFill/>
            <a:miter lim="800000"/>
            <a:headEnd/>
            <a:tailEnd/>
          </a:ln>
        </p:spPr>
        <p:txBody>
          <a:bodyPr>
            <a:spAutoFit/>
          </a:bodyPr>
          <a:lstStyle/>
          <a:p>
            <a:pPr algn="ctr">
              <a:spcBef>
                <a:spcPct val="50000"/>
              </a:spcBef>
            </a:pPr>
            <a:r>
              <a:rPr lang="en-GB"/>
              <a:t>2020</a:t>
            </a:r>
          </a:p>
        </p:txBody>
      </p:sp>
      <p:sp>
        <p:nvSpPr>
          <p:cNvPr id="6160" name="Rectangle 16"/>
          <p:cNvSpPr>
            <a:spLocks noChangeArrowheads="1"/>
          </p:cNvSpPr>
          <p:nvPr/>
        </p:nvSpPr>
        <p:spPr bwMode="auto">
          <a:xfrm>
            <a:off x="4859338" y="3908425"/>
            <a:ext cx="2665412" cy="1314450"/>
          </a:xfrm>
          <a:prstGeom prst="rect">
            <a:avLst/>
          </a:prstGeom>
          <a:noFill/>
          <a:ln w="9525">
            <a:noFill/>
            <a:miter lim="800000"/>
            <a:headEnd/>
            <a:tailEnd/>
          </a:ln>
        </p:spPr>
        <p:txBody>
          <a:bodyPr>
            <a:spAutoFit/>
          </a:bodyPr>
          <a:lstStyle/>
          <a:p>
            <a:pPr algn="ctr"/>
            <a:r>
              <a:rPr lang="en-US" sz="1600">
                <a:latin typeface="Arial Narrow" pitchFamily="34" charset="0"/>
                <a:ea typeface="ＭＳ Ｐゴシック" pitchFamily="34" charset="-128"/>
              </a:rPr>
              <a:t>Projected growth in </a:t>
            </a:r>
          </a:p>
          <a:p>
            <a:pPr algn="ctr"/>
            <a:r>
              <a:rPr lang="en-US" sz="1600">
                <a:latin typeface="Arial Narrow" pitchFamily="34" charset="0"/>
                <a:ea typeface="ＭＳ Ｐゴシック" pitchFamily="34" charset="-128"/>
              </a:rPr>
              <a:t>GDP by the IMF, </a:t>
            </a:r>
          </a:p>
          <a:p>
            <a:pPr algn="ctr"/>
            <a:r>
              <a:rPr lang="en-US" sz="1600">
                <a:latin typeface="Arial Narrow" pitchFamily="34" charset="0"/>
                <a:ea typeface="ＭＳ Ｐゴシック" pitchFamily="34" charset="-128"/>
              </a:rPr>
              <a:t>and -1.0 to -1.7 %/y improvement</a:t>
            </a:r>
          </a:p>
          <a:p>
            <a:pPr algn="ctr"/>
            <a:r>
              <a:rPr lang="en-US" sz="1600">
                <a:latin typeface="Arial Narrow" pitchFamily="34" charset="0"/>
                <a:ea typeface="ＭＳ Ｐゴシック" pitchFamily="34" charset="-128"/>
              </a:rPr>
              <a:t>in carbon intensity</a:t>
            </a:r>
          </a:p>
          <a:p>
            <a:pPr algn="ctr"/>
            <a:r>
              <a:rPr lang="en-US" sz="1600">
                <a:latin typeface="Arial Narrow" pitchFamily="34" charset="0"/>
                <a:ea typeface="ＭＳ Ｐゴシック" pitchFamily="34" charset="-128"/>
              </a:rPr>
              <a:t>of the economy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873125" y="2362200"/>
            <a:ext cx="8189913" cy="2133600"/>
          </a:xfrm>
          <a:prstGeom prst="rect">
            <a:avLst/>
          </a:prstGeom>
          <a:noFill/>
          <a:ln w="9525">
            <a:noFill/>
            <a:miter lim="800000"/>
            <a:headEnd/>
            <a:tailEnd/>
          </a:ln>
        </p:spPr>
      </p:pic>
      <p:sp>
        <p:nvSpPr>
          <p:cNvPr id="37891" name="Text Box 3"/>
          <p:cNvSpPr txBox="1">
            <a:spLocks noChangeArrowheads="1"/>
          </p:cNvSpPr>
          <p:nvPr/>
        </p:nvSpPr>
        <p:spPr bwMode="auto">
          <a:xfrm>
            <a:off x="6918325" y="1700213"/>
            <a:ext cx="1501775" cy="504825"/>
          </a:xfrm>
          <a:prstGeom prst="rect">
            <a:avLst/>
          </a:prstGeom>
          <a:noFill/>
          <a:ln w="9525">
            <a:noFill/>
            <a:miter lim="800000"/>
            <a:headEnd/>
            <a:tailEnd/>
          </a:ln>
        </p:spPr>
        <p:txBody>
          <a:bodyPr>
            <a:spAutoFit/>
          </a:bodyPr>
          <a:lstStyle/>
          <a:p>
            <a:pPr algn="ctr">
              <a:lnSpc>
                <a:spcPct val="90000"/>
              </a:lnSpc>
            </a:pPr>
            <a:r>
              <a:rPr lang="en-US" sz="1500">
                <a:latin typeface="Arial" pitchFamily="34" charset="0"/>
              </a:rPr>
              <a:t>West Antarctic ice sheet</a:t>
            </a:r>
          </a:p>
        </p:txBody>
      </p:sp>
      <p:sp>
        <p:nvSpPr>
          <p:cNvPr id="37892" name="Text Box 4"/>
          <p:cNvSpPr txBox="1">
            <a:spLocks noChangeArrowheads="1"/>
          </p:cNvSpPr>
          <p:nvPr/>
        </p:nvSpPr>
        <p:spPr bwMode="auto">
          <a:xfrm>
            <a:off x="7956550" y="1123950"/>
            <a:ext cx="1327150" cy="504825"/>
          </a:xfrm>
          <a:prstGeom prst="rect">
            <a:avLst/>
          </a:prstGeom>
          <a:noFill/>
          <a:ln w="9525">
            <a:noFill/>
            <a:miter lim="800000"/>
            <a:headEnd/>
            <a:tailEnd/>
          </a:ln>
        </p:spPr>
        <p:txBody>
          <a:bodyPr>
            <a:spAutoFit/>
          </a:bodyPr>
          <a:lstStyle/>
          <a:p>
            <a:pPr algn="ctr">
              <a:lnSpc>
                <a:spcPct val="90000"/>
              </a:lnSpc>
            </a:pPr>
            <a:r>
              <a:rPr lang="en-US" sz="1500">
                <a:latin typeface="Arial" pitchFamily="34" charset="0"/>
              </a:rPr>
              <a:t>Arctic ice sheets</a:t>
            </a:r>
          </a:p>
        </p:txBody>
      </p:sp>
      <p:sp>
        <p:nvSpPr>
          <p:cNvPr id="37893" name="Line 5"/>
          <p:cNvSpPr>
            <a:spLocks noChangeShapeType="1"/>
          </p:cNvSpPr>
          <p:nvPr/>
        </p:nvSpPr>
        <p:spPr bwMode="auto">
          <a:xfrm flipH="1">
            <a:off x="8770938" y="1773238"/>
            <a:ext cx="0" cy="647700"/>
          </a:xfrm>
          <a:prstGeom prst="line">
            <a:avLst/>
          </a:prstGeom>
          <a:noFill/>
          <a:ln w="19050">
            <a:solidFill>
              <a:schemeClr val="tx1"/>
            </a:solidFill>
            <a:round/>
            <a:headEnd/>
            <a:tailEnd/>
          </a:ln>
        </p:spPr>
        <p:txBody>
          <a:bodyPr/>
          <a:lstStyle/>
          <a:p>
            <a:endParaRPr lang="en-GB"/>
          </a:p>
        </p:txBody>
      </p:sp>
      <p:sp>
        <p:nvSpPr>
          <p:cNvPr id="37894" name="Rectangle 6"/>
          <p:cNvSpPr>
            <a:spLocks noChangeArrowheads="1"/>
          </p:cNvSpPr>
          <p:nvPr/>
        </p:nvSpPr>
        <p:spPr bwMode="auto">
          <a:xfrm>
            <a:off x="4833938" y="3835400"/>
            <a:ext cx="280987" cy="647700"/>
          </a:xfrm>
          <a:prstGeom prst="rect">
            <a:avLst/>
          </a:prstGeom>
          <a:solidFill>
            <a:schemeClr val="bg1"/>
          </a:solidFill>
          <a:ln w="9525">
            <a:noFill/>
            <a:miter lim="800000"/>
            <a:headEnd/>
            <a:tailEnd/>
          </a:ln>
        </p:spPr>
        <p:txBody>
          <a:bodyPr wrap="none" anchor="ctr"/>
          <a:lstStyle/>
          <a:p>
            <a:endParaRPr lang="en-GB"/>
          </a:p>
        </p:txBody>
      </p:sp>
      <p:sp>
        <p:nvSpPr>
          <p:cNvPr id="37895" name="Rectangle 7"/>
          <p:cNvSpPr>
            <a:spLocks noChangeArrowheads="1"/>
          </p:cNvSpPr>
          <p:nvPr/>
        </p:nvSpPr>
        <p:spPr bwMode="auto">
          <a:xfrm>
            <a:off x="6103938" y="3810000"/>
            <a:ext cx="282575" cy="647700"/>
          </a:xfrm>
          <a:prstGeom prst="rect">
            <a:avLst/>
          </a:prstGeom>
          <a:solidFill>
            <a:schemeClr val="bg1"/>
          </a:solidFill>
          <a:ln w="9525">
            <a:noFill/>
            <a:miter lim="800000"/>
            <a:headEnd/>
            <a:tailEnd/>
          </a:ln>
        </p:spPr>
        <p:txBody>
          <a:bodyPr wrap="none" anchor="ctr"/>
          <a:lstStyle/>
          <a:p>
            <a:endParaRPr lang="en-GB"/>
          </a:p>
        </p:txBody>
      </p:sp>
      <p:sp>
        <p:nvSpPr>
          <p:cNvPr id="37896" name="Rectangle 8"/>
          <p:cNvSpPr>
            <a:spLocks noChangeArrowheads="1"/>
          </p:cNvSpPr>
          <p:nvPr/>
        </p:nvSpPr>
        <p:spPr bwMode="auto">
          <a:xfrm>
            <a:off x="6969125" y="3035300"/>
            <a:ext cx="282575" cy="215900"/>
          </a:xfrm>
          <a:prstGeom prst="rect">
            <a:avLst/>
          </a:prstGeom>
          <a:solidFill>
            <a:schemeClr val="bg1"/>
          </a:solidFill>
          <a:ln w="9525">
            <a:noFill/>
            <a:miter lim="800000"/>
            <a:headEnd/>
            <a:tailEnd/>
          </a:ln>
        </p:spPr>
        <p:txBody>
          <a:bodyPr wrap="none" anchor="ctr"/>
          <a:lstStyle/>
          <a:p>
            <a:endParaRPr lang="en-GB"/>
          </a:p>
        </p:txBody>
      </p:sp>
      <p:sp>
        <p:nvSpPr>
          <p:cNvPr id="37897" name="Line 9"/>
          <p:cNvSpPr>
            <a:spLocks noChangeShapeType="1"/>
          </p:cNvSpPr>
          <p:nvPr/>
        </p:nvSpPr>
        <p:spPr bwMode="auto">
          <a:xfrm>
            <a:off x="5610225" y="4468813"/>
            <a:ext cx="3317875" cy="0"/>
          </a:xfrm>
          <a:prstGeom prst="line">
            <a:avLst/>
          </a:prstGeom>
          <a:noFill/>
          <a:ln w="28575">
            <a:solidFill>
              <a:schemeClr val="bg1"/>
            </a:solidFill>
            <a:round/>
            <a:headEnd/>
            <a:tailEnd/>
          </a:ln>
        </p:spPr>
        <p:txBody>
          <a:bodyPr/>
          <a:lstStyle/>
          <a:p>
            <a:endParaRPr lang="en-GB"/>
          </a:p>
        </p:txBody>
      </p:sp>
      <p:sp>
        <p:nvSpPr>
          <p:cNvPr id="37898" name="Text Box 10"/>
          <p:cNvSpPr txBox="1">
            <a:spLocks noChangeArrowheads="1"/>
          </p:cNvSpPr>
          <p:nvPr/>
        </p:nvSpPr>
        <p:spPr bwMode="auto">
          <a:xfrm>
            <a:off x="5557838" y="1557338"/>
            <a:ext cx="1501775" cy="504825"/>
          </a:xfrm>
          <a:prstGeom prst="rect">
            <a:avLst/>
          </a:prstGeom>
          <a:noFill/>
          <a:ln w="9525">
            <a:noFill/>
            <a:miter lim="800000"/>
            <a:headEnd/>
            <a:tailEnd/>
          </a:ln>
        </p:spPr>
        <p:txBody>
          <a:bodyPr>
            <a:spAutoFit/>
          </a:bodyPr>
          <a:lstStyle/>
          <a:p>
            <a:pPr algn="ctr">
              <a:lnSpc>
                <a:spcPct val="90000"/>
              </a:lnSpc>
            </a:pPr>
            <a:r>
              <a:rPr lang="en-US" sz="1500" dirty="0">
                <a:latin typeface="Arial" pitchFamily="34" charset="0"/>
              </a:rPr>
              <a:t>East Antarctic ice sheet</a:t>
            </a:r>
          </a:p>
        </p:txBody>
      </p:sp>
      <p:sp>
        <p:nvSpPr>
          <p:cNvPr id="37899" name="Line 11"/>
          <p:cNvSpPr>
            <a:spLocks noChangeShapeType="1"/>
          </p:cNvSpPr>
          <p:nvPr/>
        </p:nvSpPr>
        <p:spPr bwMode="auto">
          <a:xfrm>
            <a:off x="6334125" y="2060575"/>
            <a:ext cx="0" cy="576263"/>
          </a:xfrm>
          <a:prstGeom prst="line">
            <a:avLst/>
          </a:prstGeom>
          <a:noFill/>
          <a:ln w="19050">
            <a:solidFill>
              <a:schemeClr val="tx1"/>
            </a:solidFill>
            <a:round/>
            <a:headEnd/>
            <a:tailEnd type="triangle" w="med" len="med"/>
          </a:ln>
        </p:spPr>
        <p:txBody>
          <a:bodyPr/>
          <a:lstStyle/>
          <a:p>
            <a:endParaRPr lang="en-GB"/>
          </a:p>
        </p:txBody>
      </p:sp>
      <p:sp>
        <p:nvSpPr>
          <p:cNvPr id="37900" name="Rectangle 12"/>
          <p:cNvSpPr>
            <a:spLocks noChangeArrowheads="1"/>
          </p:cNvSpPr>
          <p:nvPr/>
        </p:nvSpPr>
        <p:spPr bwMode="auto">
          <a:xfrm>
            <a:off x="4851400" y="2852738"/>
            <a:ext cx="2452688" cy="215900"/>
          </a:xfrm>
          <a:prstGeom prst="rect">
            <a:avLst/>
          </a:prstGeom>
          <a:solidFill>
            <a:schemeClr val="bg1"/>
          </a:solidFill>
          <a:ln w="9525">
            <a:noFill/>
            <a:miter lim="800000"/>
            <a:headEnd/>
            <a:tailEnd/>
          </a:ln>
        </p:spPr>
        <p:txBody>
          <a:bodyPr wrap="none" anchor="ctr"/>
          <a:lstStyle/>
          <a:p>
            <a:endParaRPr lang="en-GB"/>
          </a:p>
        </p:txBody>
      </p:sp>
      <p:sp>
        <p:nvSpPr>
          <p:cNvPr id="37901" name="Line 13"/>
          <p:cNvSpPr>
            <a:spLocks noChangeShapeType="1"/>
          </p:cNvSpPr>
          <p:nvPr/>
        </p:nvSpPr>
        <p:spPr bwMode="auto">
          <a:xfrm>
            <a:off x="8550275" y="3475038"/>
            <a:ext cx="0" cy="1008062"/>
          </a:xfrm>
          <a:prstGeom prst="line">
            <a:avLst/>
          </a:prstGeom>
          <a:noFill/>
          <a:ln w="57150">
            <a:solidFill>
              <a:schemeClr val="bg1"/>
            </a:solidFill>
            <a:round/>
            <a:headEnd/>
            <a:tailEnd/>
          </a:ln>
        </p:spPr>
        <p:txBody>
          <a:bodyPr/>
          <a:lstStyle/>
          <a:p>
            <a:endParaRPr lang="en-GB"/>
          </a:p>
        </p:txBody>
      </p:sp>
      <p:sp>
        <p:nvSpPr>
          <p:cNvPr id="37902" name="Text Box 14"/>
          <p:cNvSpPr txBox="1">
            <a:spLocks noChangeArrowheads="1"/>
          </p:cNvSpPr>
          <p:nvPr/>
        </p:nvSpPr>
        <p:spPr bwMode="auto">
          <a:xfrm>
            <a:off x="1525588" y="4541838"/>
            <a:ext cx="7720012" cy="641350"/>
          </a:xfrm>
          <a:prstGeom prst="rect">
            <a:avLst/>
          </a:prstGeom>
          <a:noFill/>
          <a:ln w="9525">
            <a:noFill/>
            <a:miter lim="800000"/>
            <a:headEnd/>
            <a:tailEnd/>
          </a:ln>
        </p:spPr>
        <p:txBody>
          <a:bodyPr>
            <a:spAutoFit/>
          </a:bodyPr>
          <a:lstStyle/>
          <a:p>
            <a:r>
              <a:rPr lang="en-US" sz="1800">
                <a:latin typeface="Arial" pitchFamily="34" charset="0"/>
              </a:rPr>
              <a:t>60myr	    50myr	        40myr           30myr	    20myr         10myr      Now	</a:t>
            </a:r>
          </a:p>
        </p:txBody>
      </p:sp>
      <p:sp>
        <p:nvSpPr>
          <p:cNvPr id="37903" name="Rectangle 15"/>
          <p:cNvSpPr>
            <a:spLocks noChangeArrowheads="1"/>
          </p:cNvSpPr>
          <p:nvPr/>
        </p:nvSpPr>
        <p:spPr bwMode="auto">
          <a:xfrm>
            <a:off x="2236788" y="3068638"/>
            <a:ext cx="495300" cy="406400"/>
          </a:xfrm>
          <a:prstGeom prst="rect">
            <a:avLst/>
          </a:prstGeom>
          <a:solidFill>
            <a:schemeClr val="bg1"/>
          </a:solidFill>
          <a:ln w="9525">
            <a:noFill/>
            <a:miter lim="800000"/>
            <a:headEnd/>
            <a:tailEnd/>
          </a:ln>
        </p:spPr>
        <p:txBody>
          <a:bodyPr wrap="none" anchor="ctr"/>
          <a:lstStyle/>
          <a:p>
            <a:endParaRPr lang="en-GB"/>
          </a:p>
        </p:txBody>
      </p:sp>
      <p:sp>
        <p:nvSpPr>
          <p:cNvPr id="37904" name="Rectangle 16"/>
          <p:cNvSpPr>
            <a:spLocks noChangeArrowheads="1"/>
          </p:cNvSpPr>
          <p:nvPr/>
        </p:nvSpPr>
        <p:spPr bwMode="auto">
          <a:xfrm>
            <a:off x="2097088" y="3141663"/>
            <a:ext cx="495300" cy="1079500"/>
          </a:xfrm>
          <a:prstGeom prst="rect">
            <a:avLst/>
          </a:prstGeom>
          <a:solidFill>
            <a:schemeClr val="bg1"/>
          </a:solidFill>
          <a:ln w="9525">
            <a:noFill/>
            <a:miter lim="800000"/>
            <a:headEnd/>
            <a:tailEnd/>
          </a:ln>
        </p:spPr>
        <p:txBody>
          <a:bodyPr wrap="none" anchor="ctr"/>
          <a:lstStyle/>
          <a:p>
            <a:endParaRPr lang="en-GB"/>
          </a:p>
        </p:txBody>
      </p:sp>
      <p:sp>
        <p:nvSpPr>
          <p:cNvPr id="37905" name="Text Box 17"/>
          <p:cNvSpPr txBox="1">
            <a:spLocks noChangeArrowheads="1"/>
          </p:cNvSpPr>
          <p:nvPr/>
        </p:nvSpPr>
        <p:spPr bwMode="auto">
          <a:xfrm>
            <a:off x="2987675" y="5013325"/>
            <a:ext cx="4095750" cy="339725"/>
          </a:xfrm>
          <a:prstGeom prst="rect">
            <a:avLst/>
          </a:prstGeom>
          <a:noFill/>
          <a:ln w="9525">
            <a:noFill/>
            <a:miter lim="800000"/>
            <a:headEnd/>
            <a:tailEnd/>
          </a:ln>
        </p:spPr>
        <p:txBody>
          <a:bodyPr>
            <a:spAutoFit/>
          </a:bodyPr>
          <a:lstStyle/>
          <a:p>
            <a:pPr algn="ctr">
              <a:lnSpc>
                <a:spcPct val="90000"/>
              </a:lnSpc>
            </a:pPr>
            <a:r>
              <a:rPr lang="en-US" sz="1800" b="1">
                <a:latin typeface="Arial" pitchFamily="34" charset="0"/>
              </a:rPr>
              <a:t>Millions of Years Before Present</a:t>
            </a:r>
          </a:p>
        </p:txBody>
      </p:sp>
      <p:sp>
        <p:nvSpPr>
          <p:cNvPr id="37906" name="Text Box 18"/>
          <p:cNvSpPr txBox="1">
            <a:spLocks noChangeArrowheads="1"/>
          </p:cNvSpPr>
          <p:nvPr/>
        </p:nvSpPr>
        <p:spPr bwMode="auto">
          <a:xfrm>
            <a:off x="465138" y="2571750"/>
            <a:ext cx="438150" cy="1403350"/>
          </a:xfrm>
          <a:prstGeom prst="rect">
            <a:avLst/>
          </a:prstGeom>
          <a:noFill/>
          <a:ln w="9525">
            <a:noFill/>
            <a:miter lim="800000"/>
            <a:headEnd/>
            <a:tailEnd/>
          </a:ln>
        </p:spPr>
        <p:txBody>
          <a:bodyPr wrap="none">
            <a:spAutoFit/>
          </a:bodyPr>
          <a:lstStyle/>
          <a:p>
            <a:pPr algn="r"/>
            <a:r>
              <a:rPr lang="en-US" sz="1800">
                <a:latin typeface="Arial" pitchFamily="34" charset="0"/>
              </a:rPr>
              <a:t>12</a:t>
            </a:r>
          </a:p>
          <a:p>
            <a:pPr algn="r"/>
            <a:endParaRPr lang="en-US" sz="500">
              <a:latin typeface="Arial" pitchFamily="34" charset="0"/>
            </a:endParaRPr>
          </a:p>
          <a:p>
            <a:pPr algn="r"/>
            <a:r>
              <a:rPr lang="en-US" sz="1800">
                <a:latin typeface="Arial" pitchFamily="34" charset="0"/>
              </a:rPr>
              <a:t>8</a:t>
            </a:r>
          </a:p>
          <a:p>
            <a:pPr algn="r"/>
            <a:endParaRPr lang="en-US" sz="500">
              <a:latin typeface="Arial" pitchFamily="34" charset="0"/>
            </a:endParaRPr>
          </a:p>
          <a:p>
            <a:pPr algn="r"/>
            <a:r>
              <a:rPr lang="en-US" sz="1800">
                <a:latin typeface="Arial" pitchFamily="34" charset="0"/>
              </a:rPr>
              <a:t>4</a:t>
            </a:r>
          </a:p>
          <a:p>
            <a:pPr algn="r"/>
            <a:endParaRPr lang="en-US" sz="400">
              <a:latin typeface="Arial" pitchFamily="34" charset="0"/>
            </a:endParaRPr>
          </a:p>
          <a:p>
            <a:pPr algn="r"/>
            <a:r>
              <a:rPr lang="en-US" sz="1800">
                <a:latin typeface="Arial" pitchFamily="34" charset="0"/>
              </a:rPr>
              <a:t>0</a:t>
            </a:r>
          </a:p>
        </p:txBody>
      </p:sp>
      <p:sp>
        <p:nvSpPr>
          <p:cNvPr id="37907" name="Rectangle 19"/>
          <p:cNvSpPr>
            <a:spLocks noChangeArrowheads="1"/>
          </p:cNvSpPr>
          <p:nvPr/>
        </p:nvSpPr>
        <p:spPr bwMode="auto">
          <a:xfrm>
            <a:off x="8993188" y="2636838"/>
            <a:ext cx="71437" cy="1871662"/>
          </a:xfrm>
          <a:prstGeom prst="rect">
            <a:avLst/>
          </a:prstGeom>
          <a:solidFill>
            <a:schemeClr val="bg1"/>
          </a:solidFill>
          <a:ln w="9525">
            <a:noFill/>
            <a:miter lim="800000"/>
            <a:headEnd/>
            <a:tailEnd/>
          </a:ln>
        </p:spPr>
        <p:txBody>
          <a:bodyPr wrap="none" anchor="ctr"/>
          <a:lstStyle/>
          <a:p>
            <a:endParaRPr lang="en-GB"/>
          </a:p>
        </p:txBody>
      </p:sp>
      <p:sp>
        <p:nvSpPr>
          <p:cNvPr id="37908" name="Line 20"/>
          <p:cNvSpPr>
            <a:spLocks noChangeShapeType="1"/>
          </p:cNvSpPr>
          <p:nvPr/>
        </p:nvSpPr>
        <p:spPr bwMode="auto">
          <a:xfrm>
            <a:off x="9024938" y="2708275"/>
            <a:ext cx="0" cy="1800225"/>
          </a:xfrm>
          <a:prstGeom prst="line">
            <a:avLst/>
          </a:prstGeom>
          <a:noFill/>
          <a:ln w="12700">
            <a:solidFill>
              <a:schemeClr val="tx1"/>
            </a:solidFill>
            <a:round/>
            <a:headEnd/>
            <a:tailEnd/>
          </a:ln>
        </p:spPr>
        <p:txBody>
          <a:bodyPr/>
          <a:lstStyle/>
          <a:p>
            <a:endParaRPr lang="en-GB"/>
          </a:p>
        </p:txBody>
      </p:sp>
      <p:sp>
        <p:nvSpPr>
          <p:cNvPr id="37909" name="Line 21"/>
          <p:cNvSpPr>
            <a:spLocks noChangeShapeType="1"/>
          </p:cNvSpPr>
          <p:nvPr/>
        </p:nvSpPr>
        <p:spPr bwMode="auto">
          <a:xfrm rot="688864" flipH="1" flipV="1">
            <a:off x="8982075" y="3814763"/>
            <a:ext cx="14288" cy="434975"/>
          </a:xfrm>
          <a:prstGeom prst="line">
            <a:avLst/>
          </a:prstGeom>
          <a:noFill/>
          <a:ln w="28575">
            <a:solidFill>
              <a:schemeClr val="tx1"/>
            </a:solidFill>
            <a:round/>
            <a:headEnd/>
            <a:tailEnd/>
          </a:ln>
        </p:spPr>
        <p:txBody>
          <a:bodyPr/>
          <a:lstStyle/>
          <a:p>
            <a:endParaRPr lang="en-GB"/>
          </a:p>
        </p:txBody>
      </p:sp>
      <p:sp>
        <p:nvSpPr>
          <p:cNvPr id="37910" name="Oval 22"/>
          <p:cNvSpPr>
            <a:spLocks noChangeArrowheads="1"/>
          </p:cNvSpPr>
          <p:nvPr/>
        </p:nvSpPr>
        <p:spPr bwMode="auto">
          <a:xfrm>
            <a:off x="8999538" y="3732213"/>
            <a:ext cx="69850" cy="71437"/>
          </a:xfrm>
          <a:prstGeom prst="ellipse">
            <a:avLst/>
          </a:prstGeom>
          <a:solidFill>
            <a:srgbClr val="FF0000"/>
          </a:solidFill>
          <a:ln w="9525">
            <a:solidFill>
              <a:srgbClr val="FF0000"/>
            </a:solidFill>
            <a:round/>
            <a:headEnd/>
            <a:tailEnd/>
          </a:ln>
        </p:spPr>
        <p:txBody>
          <a:bodyPr wrap="none" anchor="ctr"/>
          <a:lstStyle/>
          <a:p>
            <a:endParaRPr lang="en-GB"/>
          </a:p>
        </p:txBody>
      </p:sp>
      <p:grpSp>
        <p:nvGrpSpPr>
          <p:cNvPr id="2" name="Group 23"/>
          <p:cNvGrpSpPr>
            <a:grpSpLocks/>
          </p:cNvGrpSpPr>
          <p:nvPr/>
        </p:nvGrpSpPr>
        <p:grpSpPr bwMode="auto">
          <a:xfrm>
            <a:off x="7019925" y="2997200"/>
            <a:ext cx="638175" cy="215900"/>
            <a:chOff x="4513" y="1888"/>
            <a:chExt cx="227" cy="136"/>
          </a:xfrm>
        </p:grpSpPr>
        <p:sp>
          <p:nvSpPr>
            <p:cNvPr id="37963" name="AutoShape 24"/>
            <p:cNvSpPr>
              <a:spLocks noChangeArrowheads="1"/>
            </p:cNvSpPr>
            <p:nvPr/>
          </p:nvSpPr>
          <p:spPr bwMode="auto">
            <a:xfrm rot="5400000" flipH="1" flipV="1">
              <a:off x="4581" y="1826"/>
              <a:ext cx="91" cy="227"/>
            </a:xfrm>
            <a:prstGeom prst="triangle">
              <a:avLst>
                <a:gd name="adj" fmla="val 50000"/>
              </a:avLst>
            </a:prstGeom>
            <a:solidFill>
              <a:srgbClr val="579EC1"/>
            </a:solidFill>
            <a:ln w="9525">
              <a:noFill/>
              <a:miter lim="800000"/>
              <a:headEnd/>
              <a:tailEnd/>
            </a:ln>
          </p:spPr>
          <p:txBody>
            <a:bodyPr wrap="none" anchor="ctr"/>
            <a:lstStyle/>
            <a:p>
              <a:endParaRPr lang="en-GB"/>
            </a:p>
          </p:txBody>
        </p:sp>
        <p:sp>
          <p:nvSpPr>
            <p:cNvPr id="37964" name="Line 25"/>
            <p:cNvSpPr>
              <a:spLocks noChangeShapeType="1"/>
            </p:cNvSpPr>
            <p:nvPr/>
          </p:nvSpPr>
          <p:spPr bwMode="auto">
            <a:xfrm>
              <a:off x="4734" y="1888"/>
              <a:ext cx="0" cy="136"/>
            </a:xfrm>
            <a:prstGeom prst="line">
              <a:avLst/>
            </a:prstGeom>
            <a:noFill/>
            <a:ln w="28575">
              <a:solidFill>
                <a:schemeClr val="bg1"/>
              </a:solidFill>
              <a:round/>
              <a:headEnd/>
              <a:tailEnd/>
            </a:ln>
          </p:spPr>
          <p:txBody>
            <a:bodyPr/>
            <a:lstStyle/>
            <a:p>
              <a:endParaRPr lang="en-GB"/>
            </a:p>
          </p:txBody>
        </p:sp>
        <p:sp>
          <p:nvSpPr>
            <p:cNvPr id="37965" name="Line 26"/>
            <p:cNvSpPr>
              <a:spLocks noChangeShapeType="1"/>
            </p:cNvSpPr>
            <p:nvPr/>
          </p:nvSpPr>
          <p:spPr bwMode="auto">
            <a:xfrm flipH="1">
              <a:off x="4694" y="1888"/>
              <a:ext cx="6" cy="136"/>
            </a:xfrm>
            <a:prstGeom prst="line">
              <a:avLst/>
            </a:prstGeom>
            <a:noFill/>
            <a:ln w="28575">
              <a:solidFill>
                <a:schemeClr val="bg1"/>
              </a:solidFill>
              <a:round/>
              <a:headEnd/>
              <a:tailEnd/>
            </a:ln>
          </p:spPr>
          <p:txBody>
            <a:bodyPr/>
            <a:lstStyle/>
            <a:p>
              <a:endParaRPr lang="en-GB"/>
            </a:p>
          </p:txBody>
        </p:sp>
        <p:sp>
          <p:nvSpPr>
            <p:cNvPr id="37966" name="Line 27"/>
            <p:cNvSpPr>
              <a:spLocks noChangeShapeType="1"/>
            </p:cNvSpPr>
            <p:nvPr/>
          </p:nvSpPr>
          <p:spPr bwMode="auto">
            <a:xfrm>
              <a:off x="4660" y="1888"/>
              <a:ext cx="0" cy="136"/>
            </a:xfrm>
            <a:prstGeom prst="line">
              <a:avLst/>
            </a:prstGeom>
            <a:noFill/>
            <a:ln w="28575">
              <a:solidFill>
                <a:schemeClr val="bg1"/>
              </a:solidFill>
              <a:round/>
              <a:headEnd/>
              <a:tailEnd/>
            </a:ln>
          </p:spPr>
          <p:txBody>
            <a:bodyPr/>
            <a:lstStyle/>
            <a:p>
              <a:endParaRPr lang="en-GB"/>
            </a:p>
          </p:txBody>
        </p:sp>
        <p:sp>
          <p:nvSpPr>
            <p:cNvPr id="37967" name="Line 28"/>
            <p:cNvSpPr>
              <a:spLocks noChangeShapeType="1"/>
            </p:cNvSpPr>
            <p:nvPr/>
          </p:nvSpPr>
          <p:spPr bwMode="auto">
            <a:xfrm>
              <a:off x="4626" y="1888"/>
              <a:ext cx="0" cy="136"/>
            </a:xfrm>
            <a:prstGeom prst="line">
              <a:avLst/>
            </a:prstGeom>
            <a:noFill/>
            <a:ln w="28575">
              <a:solidFill>
                <a:schemeClr val="bg1"/>
              </a:solidFill>
              <a:round/>
              <a:headEnd/>
              <a:tailEnd/>
            </a:ln>
          </p:spPr>
          <p:txBody>
            <a:bodyPr/>
            <a:lstStyle/>
            <a:p>
              <a:endParaRPr lang="en-GB"/>
            </a:p>
          </p:txBody>
        </p:sp>
        <p:sp>
          <p:nvSpPr>
            <p:cNvPr id="37968" name="Line 29"/>
            <p:cNvSpPr>
              <a:spLocks noChangeShapeType="1"/>
            </p:cNvSpPr>
            <p:nvPr/>
          </p:nvSpPr>
          <p:spPr bwMode="auto">
            <a:xfrm>
              <a:off x="4586" y="1888"/>
              <a:ext cx="0" cy="136"/>
            </a:xfrm>
            <a:prstGeom prst="line">
              <a:avLst/>
            </a:prstGeom>
            <a:noFill/>
            <a:ln w="28575">
              <a:solidFill>
                <a:schemeClr val="bg1"/>
              </a:solidFill>
              <a:round/>
              <a:headEnd/>
              <a:tailEnd/>
            </a:ln>
          </p:spPr>
          <p:txBody>
            <a:bodyPr/>
            <a:lstStyle/>
            <a:p>
              <a:endParaRPr lang="en-GB"/>
            </a:p>
          </p:txBody>
        </p:sp>
        <p:sp>
          <p:nvSpPr>
            <p:cNvPr id="37969" name="Line 30"/>
            <p:cNvSpPr>
              <a:spLocks noChangeShapeType="1"/>
            </p:cNvSpPr>
            <p:nvPr/>
          </p:nvSpPr>
          <p:spPr bwMode="auto">
            <a:xfrm>
              <a:off x="4552" y="1888"/>
              <a:ext cx="0" cy="136"/>
            </a:xfrm>
            <a:prstGeom prst="line">
              <a:avLst/>
            </a:prstGeom>
            <a:noFill/>
            <a:ln w="28575">
              <a:solidFill>
                <a:schemeClr val="bg1"/>
              </a:solidFill>
              <a:round/>
              <a:headEnd/>
              <a:tailEnd/>
            </a:ln>
          </p:spPr>
          <p:txBody>
            <a:bodyPr/>
            <a:lstStyle/>
            <a:p>
              <a:endParaRPr lang="en-GB"/>
            </a:p>
          </p:txBody>
        </p:sp>
      </p:grpSp>
      <p:sp>
        <p:nvSpPr>
          <p:cNvPr id="37912" name="Rectangle 31"/>
          <p:cNvSpPr>
            <a:spLocks noChangeArrowheads="1"/>
          </p:cNvSpPr>
          <p:nvPr/>
        </p:nvSpPr>
        <p:spPr bwMode="auto">
          <a:xfrm>
            <a:off x="971550" y="3933825"/>
            <a:ext cx="144463" cy="503238"/>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37913" name="Text Box 32"/>
          <p:cNvSpPr txBox="1">
            <a:spLocks noChangeArrowheads="1"/>
          </p:cNvSpPr>
          <p:nvPr/>
        </p:nvSpPr>
        <p:spPr bwMode="auto">
          <a:xfrm>
            <a:off x="26988" y="3933825"/>
            <a:ext cx="1808162" cy="560388"/>
          </a:xfrm>
          <a:prstGeom prst="rect">
            <a:avLst/>
          </a:prstGeom>
          <a:noFill/>
          <a:ln w="9525">
            <a:noFill/>
            <a:miter lim="800000"/>
            <a:headEnd/>
            <a:tailEnd/>
          </a:ln>
        </p:spPr>
        <p:txBody>
          <a:bodyPr>
            <a:spAutoFit/>
          </a:bodyPr>
          <a:lstStyle/>
          <a:p>
            <a:pPr>
              <a:lnSpc>
                <a:spcPct val="90000"/>
              </a:lnSpc>
            </a:pPr>
            <a:r>
              <a:rPr lang="en-US" sz="1800" b="1" dirty="0">
                <a:latin typeface="Arial" pitchFamily="34" charset="0"/>
              </a:rPr>
              <a:t>Temp </a:t>
            </a:r>
            <a:r>
              <a:rPr lang="en-US" sz="1800" b="1" baseline="30000" dirty="0" err="1">
                <a:latin typeface="Arial" pitchFamily="34" charset="0"/>
              </a:rPr>
              <a:t>o</a:t>
            </a:r>
            <a:r>
              <a:rPr lang="en-US" sz="1800" b="1" dirty="0" err="1">
                <a:latin typeface="Arial" pitchFamily="34" charset="0"/>
              </a:rPr>
              <a:t>C</a:t>
            </a:r>
            <a:r>
              <a:rPr lang="en-US" sz="1000" b="1" dirty="0">
                <a:latin typeface="Arial" pitchFamily="34" charset="0"/>
              </a:rPr>
              <a:t> </a:t>
            </a:r>
            <a:r>
              <a:rPr lang="en-US" sz="1800" b="1" dirty="0" smtClean="0">
                <a:latin typeface="Arial" pitchFamily="34" charset="0"/>
              </a:rPr>
              <a:t> </a:t>
            </a:r>
            <a:r>
              <a:rPr lang="en-US" sz="1600" dirty="0">
                <a:latin typeface="Arial" pitchFamily="34" charset="0"/>
              </a:rPr>
              <a:t>(</a:t>
            </a:r>
            <a:r>
              <a:rPr lang="en-US" sz="1600" dirty="0" err="1">
                <a:latin typeface="Arial" pitchFamily="34" charset="0"/>
              </a:rPr>
              <a:t>vs</a:t>
            </a:r>
            <a:r>
              <a:rPr lang="en-US" sz="1600" dirty="0">
                <a:latin typeface="Arial" pitchFamily="34" charset="0"/>
              </a:rPr>
              <a:t> 1961-90 </a:t>
            </a:r>
            <a:r>
              <a:rPr lang="en-US" sz="1600" dirty="0" err="1">
                <a:latin typeface="Arial" pitchFamily="34" charset="0"/>
              </a:rPr>
              <a:t>av</a:t>
            </a:r>
            <a:r>
              <a:rPr lang="en-US" sz="1600" dirty="0">
                <a:latin typeface="Arial" pitchFamily="34" charset="0"/>
              </a:rPr>
              <a:t> temp)</a:t>
            </a:r>
          </a:p>
        </p:txBody>
      </p:sp>
      <p:grpSp>
        <p:nvGrpSpPr>
          <p:cNvPr id="3" name="Group 33"/>
          <p:cNvGrpSpPr>
            <a:grpSpLocks/>
          </p:cNvGrpSpPr>
          <p:nvPr/>
        </p:nvGrpSpPr>
        <p:grpSpPr bwMode="auto">
          <a:xfrm>
            <a:off x="1019175" y="3084513"/>
            <a:ext cx="6361113" cy="682625"/>
            <a:chOff x="642" y="1927"/>
            <a:chExt cx="4007" cy="430"/>
          </a:xfrm>
        </p:grpSpPr>
        <p:grpSp>
          <p:nvGrpSpPr>
            <p:cNvPr id="4" name="Group 34"/>
            <p:cNvGrpSpPr>
              <a:grpSpLocks/>
            </p:cNvGrpSpPr>
            <p:nvPr/>
          </p:nvGrpSpPr>
          <p:grpSpPr bwMode="auto">
            <a:xfrm>
              <a:off x="642" y="1927"/>
              <a:ext cx="4007" cy="318"/>
              <a:chOff x="521" y="1888"/>
              <a:chExt cx="2449" cy="408"/>
            </a:xfrm>
          </p:grpSpPr>
          <p:sp>
            <p:nvSpPr>
              <p:cNvPr id="37961" name="Line 35"/>
              <p:cNvSpPr>
                <a:spLocks noChangeShapeType="1"/>
              </p:cNvSpPr>
              <p:nvPr/>
            </p:nvSpPr>
            <p:spPr bwMode="auto">
              <a:xfrm>
                <a:off x="521" y="2296"/>
                <a:ext cx="2449" cy="0"/>
              </a:xfrm>
              <a:prstGeom prst="line">
                <a:avLst/>
              </a:prstGeom>
              <a:noFill/>
              <a:ln w="28575">
                <a:solidFill>
                  <a:srgbClr val="0000FF"/>
                </a:solidFill>
                <a:prstDash val="dash"/>
                <a:round/>
                <a:headEnd/>
                <a:tailEnd/>
              </a:ln>
            </p:spPr>
            <p:txBody>
              <a:bodyPr/>
              <a:lstStyle/>
              <a:p>
                <a:endParaRPr lang="en-GB"/>
              </a:p>
            </p:txBody>
          </p:sp>
          <p:sp>
            <p:nvSpPr>
              <p:cNvPr id="37962" name="Line 36"/>
              <p:cNvSpPr>
                <a:spLocks noChangeShapeType="1"/>
              </p:cNvSpPr>
              <p:nvPr/>
            </p:nvSpPr>
            <p:spPr bwMode="auto">
              <a:xfrm flipV="1">
                <a:off x="2970" y="1888"/>
                <a:ext cx="0" cy="408"/>
              </a:xfrm>
              <a:prstGeom prst="line">
                <a:avLst/>
              </a:prstGeom>
              <a:noFill/>
              <a:ln w="28575">
                <a:solidFill>
                  <a:srgbClr val="0000FF"/>
                </a:solidFill>
                <a:prstDash val="dash"/>
                <a:round/>
                <a:headEnd/>
                <a:tailEnd/>
              </a:ln>
            </p:spPr>
            <p:txBody>
              <a:bodyPr/>
              <a:lstStyle/>
              <a:p>
                <a:endParaRPr lang="en-GB"/>
              </a:p>
            </p:txBody>
          </p:sp>
        </p:grpSp>
        <p:sp>
          <p:nvSpPr>
            <p:cNvPr id="37960" name="Text Box 37"/>
            <p:cNvSpPr txBox="1">
              <a:spLocks noChangeArrowheads="1"/>
            </p:cNvSpPr>
            <p:nvPr/>
          </p:nvSpPr>
          <p:spPr bwMode="auto">
            <a:xfrm>
              <a:off x="1973" y="2160"/>
              <a:ext cx="499" cy="197"/>
            </a:xfrm>
            <a:prstGeom prst="rect">
              <a:avLst/>
            </a:prstGeom>
            <a:solidFill>
              <a:schemeClr val="bg1"/>
            </a:solidFill>
            <a:ln w="28575">
              <a:solidFill>
                <a:schemeClr val="tx1"/>
              </a:solidFill>
              <a:miter lim="800000"/>
              <a:headEnd/>
              <a:tailEnd/>
            </a:ln>
          </p:spPr>
          <p:txBody>
            <a:bodyPr>
              <a:spAutoFit/>
            </a:bodyPr>
            <a:lstStyle/>
            <a:p>
              <a:pPr algn="ctr">
                <a:lnSpc>
                  <a:spcPct val="90000"/>
                </a:lnSpc>
              </a:pPr>
              <a:r>
                <a:rPr lang="en-US" sz="1400" b="1">
                  <a:latin typeface="Arial" pitchFamily="34" charset="0"/>
                </a:rPr>
                <a:t>+3</a:t>
              </a:r>
              <a:r>
                <a:rPr lang="en-US" sz="1400" b="1" baseline="30000">
                  <a:latin typeface="Arial" pitchFamily="34" charset="0"/>
                </a:rPr>
                <a:t>o</a:t>
              </a:r>
              <a:r>
                <a:rPr lang="en-US" sz="1400" b="1">
                  <a:latin typeface="Arial" pitchFamily="34" charset="0"/>
                </a:rPr>
                <a:t>C</a:t>
              </a:r>
            </a:p>
          </p:txBody>
        </p:sp>
      </p:grpSp>
      <p:grpSp>
        <p:nvGrpSpPr>
          <p:cNvPr id="5" name="Group 38"/>
          <p:cNvGrpSpPr>
            <a:grpSpLocks/>
          </p:cNvGrpSpPr>
          <p:nvPr/>
        </p:nvGrpSpPr>
        <p:grpSpPr bwMode="auto">
          <a:xfrm>
            <a:off x="1019175" y="2749550"/>
            <a:ext cx="3813175" cy="800100"/>
            <a:chOff x="642" y="1740"/>
            <a:chExt cx="2402" cy="504"/>
          </a:xfrm>
        </p:grpSpPr>
        <p:sp>
          <p:nvSpPr>
            <p:cNvPr id="37956" name="Line 39"/>
            <p:cNvSpPr>
              <a:spLocks noChangeShapeType="1"/>
            </p:cNvSpPr>
            <p:nvPr/>
          </p:nvSpPr>
          <p:spPr bwMode="auto">
            <a:xfrm>
              <a:off x="642" y="2148"/>
              <a:ext cx="2402" cy="0"/>
            </a:xfrm>
            <a:prstGeom prst="line">
              <a:avLst/>
            </a:prstGeom>
            <a:noFill/>
            <a:ln w="28575">
              <a:solidFill>
                <a:srgbClr val="0000FF"/>
              </a:solidFill>
              <a:prstDash val="dash"/>
              <a:round/>
              <a:headEnd/>
              <a:tailEnd/>
            </a:ln>
          </p:spPr>
          <p:txBody>
            <a:bodyPr/>
            <a:lstStyle/>
            <a:p>
              <a:endParaRPr lang="en-GB"/>
            </a:p>
          </p:txBody>
        </p:sp>
        <p:sp>
          <p:nvSpPr>
            <p:cNvPr id="37957" name="Line 40"/>
            <p:cNvSpPr>
              <a:spLocks noChangeShapeType="1"/>
            </p:cNvSpPr>
            <p:nvPr/>
          </p:nvSpPr>
          <p:spPr bwMode="auto">
            <a:xfrm flipV="1">
              <a:off x="3044" y="1740"/>
              <a:ext cx="0" cy="408"/>
            </a:xfrm>
            <a:prstGeom prst="line">
              <a:avLst/>
            </a:prstGeom>
            <a:noFill/>
            <a:ln w="28575">
              <a:solidFill>
                <a:srgbClr val="0000FF"/>
              </a:solidFill>
              <a:prstDash val="dash"/>
              <a:round/>
              <a:headEnd/>
              <a:tailEnd/>
            </a:ln>
          </p:spPr>
          <p:txBody>
            <a:bodyPr/>
            <a:lstStyle/>
            <a:p>
              <a:endParaRPr lang="en-GB"/>
            </a:p>
          </p:txBody>
        </p:sp>
        <p:sp>
          <p:nvSpPr>
            <p:cNvPr id="37958" name="Text Box 41"/>
            <p:cNvSpPr txBox="1">
              <a:spLocks noChangeArrowheads="1"/>
            </p:cNvSpPr>
            <p:nvPr/>
          </p:nvSpPr>
          <p:spPr bwMode="auto">
            <a:xfrm>
              <a:off x="1338" y="2047"/>
              <a:ext cx="499" cy="197"/>
            </a:xfrm>
            <a:prstGeom prst="rect">
              <a:avLst/>
            </a:prstGeom>
            <a:solidFill>
              <a:schemeClr val="bg1"/>
            </a:solidFill>
            <a:ln w="28575">
              <a:solidFill>
                <a:schemeClr val="tx1"/>
              </a:solidFill>
              <a:miter lim="800000"/>
              <a:headEnd/>
              <a:tailEnd/>
            </a:ln>
          </p:spPr>
          <p:txBody>
            <a:bodyPr>
              <a:spAutoFit/>
            </a:bodyPr>
            <a:lstStyle/>
            <a:p>
              <a:pPr algn="ctr">
                <a:lnSpc>
                  <a:spcPct val="90000"/>
                </a:lnSpc>
              </a:pPr>
              <a:r>
                <a:rPr lang="en-US" sz="1400" b="1">
                  <a:latin typeface="Arial" pitchFamily="34" charset="0"/>
                </a:rPr>
                <a:t>+5</a:t>
              </a:r>
              <a:r>
                <a:rPr lang="en-US" sz="1400" b="1" baseline="30000">
                  <a:latin typeface="Arial" pitchFamily="34" charset="0"/>
                </a:rPr>
                <a:t>o</a:t>
              </a:r>
              <a:r>
                <a:rPr lang="en-US" sz="1400" b="1">
                  <a:latin typeface="Arial" pitchFamily="34" charset="0"/>
                </a:rPr>
                <a:t>C</a:t>
              </a:r>
            </a:p>
          </p:txBody>
        </p:sp>
      </p:grpSp>
      <p:pic>
        <p:nvPicPr>
          <p:cNvPr id="37916" name="Picture 42"/>
          <p:cNvPicPr>
            <a:picLocks noChangeAspect="1" noChangeArrowheads="1"/>
          </p:cNvPicPr>
          <p:nvPr/>
        </p:nvPicPr>
        <p:blipFill>
          <a:blip r:embed="rId3" cstate="print"/>
          <a:srcRect/>
          <a:stretch>
            <a:fillRect/>
          </a:stretch>
        </p:blipFill>
        <p:spPr bwMode="auto">
          <a:xfrm>
            <a:off x="663575" y="1339850"/>
            <a:ext cx="884238" cy="1009650"/>
          </a:xfrm>
          <a:prstGeom prst="rect">
            <a:avLst/>
          </a:prstGeom>
          <a:noFill/>
          <a:ln w="9525">
            <a:noFill/>
            <a:miter lim="800000"/>
            <a:headEnd/>
            <a:tailEnd/>
          </a:ln>
        </p:spPr>
      </p:pic>
      <p:pic>
        <p:nvPicPr>
          <p:cNvPr id="37917" name="Picture 43"/>
          <p:cNvPicPr>
            <a:picLocks noChangeAspect="1" noChangeArrowheads="1"/>
          </p:cNvPicPr>
          <p:nvPr/>
        </p:nvPicPr>
        <p:blipFill>
          <a:blip r:embed="rId4" cstate="print"/>
          <a:srcRect/>
          <a:stretch>
            <a:fillRect/>
          </a:stretch>
        </p:blipFill>
        <p:spPr bwMode="auto">
          <a:xfrm>
            <a:off x="179388" y="549275"/>
            <a:ext cx="944562" cy="1077913"/>
          </a:xfrm>
          <a:prstGeom prst="rect">
            <a:avLst/>
          </a:prstGeom>
          <a:noFill/>
          <a:ln w="9525">
            <a:noFill/>
            <a:miter lim="800000"/>
            <a:headEnd/>
            <a:tailEnd/>
          </a:ln>
        </p:spPr>
      </p:pic>
      <p:sp>
        <p:nvSpPr>
          <p:cNvPr id="37919" name="Line 45"/>
          <p:cNvSpPr>
            <a:spLocks noChangeShapeType="1"/>
          </p:cNvSpPr>
          <p:nvPr/>
        </p:nvSpPr>
        <p:spPr bwMode="auto">
          <a:xfrm>
            <a:off x="7816850" y="3716338"/>
            <a:ext cx="642938" cy="36512"/>
          </a:xfrm>
          <a:prstGeom prst="line">
            <a:avLst/>
          </a:prstGeom>
          <a:noFill/>
          <a:ln w="19050">
            <a:solidFill>
              <a:schemeClr val="tx1"/>
            </a:solidFill>
            <a:prstDash val="dash"/>
            <a:round/>
            <a:headEnd/>
            <a:tailEnd/>
          </a:ln>
        </p:spPr>
        <p:txBody>
          <a:bodyPr/>
          <a:lstStyle/>
          <a:p>
            <a:endParaRPr lang="en-GB"/>
          </a:p>
        </p:txBody>
      </p:sp>
      <p:sp>
        <p:nvSpPr>
          <p:cNvPr id="37920" name="Rectangle 46"/>
          <p:cNvSpPr>
            <a:spLocks noChangeArrowheads="1"/>
          </p:cNvSpPr>
          <p:nvPr/>
        </p:nvSpPr>
        <p:spPr bwMode="auto">
          <a:xfrm>
            <a:off x="7837488" y="3789363"/>
            <a:ext cx="288925" cy="144462"/>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37921" name="Line 47"/>
          <p:cNvSpPr>
            <a:spLocks noChangeShapeType="1"/>
          </p:cNvSpPr>
          <p:nvPr/>
        </p:nvSpPr>
        <p:spPr bwMode="auto">
          <a:xfrm flipV="1">
            <a:off x="7962900" y="2205038"/>
            <a:ext cx="0" cy="431800"/>
          </a:xfrm>
          <a:prstGeom prst="line">
            <a:avLst/>
          </a:prstGeom>
          <a:noFill/>
          <a:ln w="19050">
            <a:solidFill>
              <a:schemeClr val="tx1"/>
            </a:solidFill>
            <a:round/>
            <a:headEnd/>
            <a:tailEnd/>
          </a:ln>
        </p:spPr>
        <p:txBody>
          <a:bodyPr/>
          <a:lstStyle/>
          <a:p>
            <a:endParaRPr lang="en-GB"/>
          </a:p>
        </p:txBody>
      </p:sp>
      <p:sp>
        <p:nvSpPr>
          <p:cNvPr id="37922" name="Text Box 48"/>
          <p:cNvSpPr txBox="1">
            <a:spLocks noChangeArrowheads="1"/>
          </p:cNvSpPr>
          <p:nvPr/>
        </p:nvSpPr>
        <p:spPr bwMode="auto">
          <a:xfrm>
            <a:off x="1476375" y="265113"/>
            <a:ext cx="7199313" cy="860425"/>
          </a:xfrm>
          <a:prstGeom prst="rect">
            <a:avLst/>
          </a:prstGeom>
          <a:noFill/>
          <a:ln w="9525">
            <a:noFill/>
            <a:miter lim="800000"/>
            <a:headEnd/>
            <a:tailEnd/>
          </a:ln>
        </p:spPr>
        <p:txBody>
          <a:bodyPr>
            <a:spAutoFit/>
          </a:bodyPr>
          <a:lstStyle/>
          <a:p>
            <a:pPr algn="ctr">
              <a:lnSpc>
                <a:spcPct val="90000"/>
              </a:lnSpc>
            </a:pPr>
            <a:r>
              <a:rPr lang="en-US" sz="2800" b="1">
                <a:latin typeface="Arial" pitchFamily="34" charset="0"/>
              </a:rPr>
              <a:t>Earth’s Temperature Chart, since Dinosaur Extinction 65m yrs ago</a:t>
            </a:r>
          </a:p>
        </p:txBody>
      </p:sp>
      <p:sp>
        <p:nvSpPr>
          <p:cNvPr id="37923" name="Text Box 49"/>
          <p:cNvSpPr txBox="1">
            <a:spLocks noChangeArrowheads="1"/>
          </p:cNvSpPr>
          <p:nvPr/>
        </p:nvSpPr>
        <p:spPr bwMode="auto">
          <a:xfrm>
            <a:off x="6659563" y="2852738"/>
            <a:ext cx="339725" cy="396875"/>
          </a:xfrm>
          <a:prstGeom prst="rect">
            <a:avLst/>
          </a:prstGeom>
          <a:noFill/>
          <a:ln w="9525">
            <a:noFill/>
            <a:miter lim="800000"/>
            <a:headEnd/>
            <a:tailEnd/>
          </a:ln>
        </p:spPr>
        <p:txBody>
          <a:bodyPr wrap="none">
            <a:spAutoFit/>
          </a:bodyPr>
          <a:lstStyle/>
          <a:p>
            <a:r>
              <a:rPr lang="en-US" sz="2000" b="1">
                <a:solidFill>
                  <a:srgbClr val="579EC1"/>
                </a:solidFill>
                <a:latin typeface="Arial" pitchFamily="34" charset="0"/>
              </a:rPr>
              <a:t>?</a:t>
            </a:r>
          </a:p>
        </p:txBody>
      </p:sp>
      <p:sp>
        <p:nvSpPr>
          <p:cNvPr id="37924" name="Rectangle 50"/>
          <p:cNvSpPr>
            <a:spLocks noChangeArrowheads="1"/>
          </p:cNvSpPr>
          <p:nvPr/>
        </p:nvSpPr>
        <p:spPr bwMode="auto">
          <a:xfrm>
            <a:off x="1068388" y="4437063"/>
            <a:ext cx="7921625" cy="73025"/>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37925" name="Line 51"/>
          <p:cNvSpPr>
            <a:spLocks noChangeShapeType="1"/>
          </p:cNvSpPr>
          <p:nvPr/>
        </p:nvSpPr>
        <p:spPr bwMode="auto">
          <a:xfrm flipH="1">
            <a:off x="1038225" y="4508500"/>
            <a:ext cx="7980363" cy="0"/>
          </a:xfrm>
          <a:prstGeom prst="line">
            <a:avLst/>
          </a:prstGeom>
          <a:noFill/>
          <a:ln w="19050">
            <a:solidFill>
              <a:schemeClr val="tx1"/>
            </a:solidFill>
            <a:round/>
            <a:headEnd/>
            <a:tailEnd/>
          </a:ln>
        </p:spPr>
        <p:txBody>
          <a:bodyPr/>
          <a:lstStyle/>
          <a:p>
            <a:endParaRPr lang="en-GB"/>
          </a:p>
        </p:txBody>
      </p:sp>
      <p:sp>
        <p:nvSpPr>
          <p:cNvPr id="37926" name="Line 52"/>
          <p:cNvSpPr>
            <a:spLocks noChangeShapeType="1"/>
          </p:cNvSpPr>
          <p:nvPr/>
        </p:nvSpPr>
        <p:spPr bwMode="auto">
          <a:xfrm>
            <a:off x="1763713" y="4437063"/>
            <a:ext cx="0" cy="144462"/>
          </a:xfrm>
          <a:prstGeom prst="line">
            <a:avLst/>
          </a:prstGeom>
          <a:noFill/>
          <a:ln w="28575">
            <a:solidFill>
              <a:srgbClr val="ABBED5"/>
            </a:solidFill>
            <a:round/>
            <a:headEnd/>
            <a:tailEnd/>
          </a:ln>
        </p:spPr>
        <p:txBody>
          <a:bodyPr/>
          <a:lstStyle/>
          <a:p>
            <a:endParaRPr lang="en-GB"/>
          </a:p>
        </p:txBody>
      </p:sp>
      <p:sp>
        <p:nvSpPr>
          <p:cNvPr id="37927" name="Line 53"/>
          <p:cNvSpPr>
            <a:spLocks noChangeShapeType="1"/>
          </p:cNvSpPr>
          <p:nvPr/>
        </p:nvSpPr>
        <p:spPr bwMode="auto">
          <a:xfrm>
            <a:off x="2974975" y="4437063"/>
            <a:ext cx="0" cy="144462"/>
          </a:xfrm>
          <a:prstGeom prst="line">
            <a:avLst/>
          </a:prstGeom>
          <a:noFill/>
          <a:ln w="28575">
            <a:solidFill>
              <a:srgbClr val="ABBED5"/>
            </a:solidFill>
            <a:round/>
            <a:headEnd/>
            <a:tailEnd/>
          </a:ln>
        </p:spPr>
        <p:txBody>
          <a:bodyPr/>
          <a:lstStyle/>
          <a:p>
            <a:endParaRPr lang="en-GB"/>
          </a:p>
        </p:txBody>
      </p:sp>
      <p:sp>
        <p:nvSpPr>
          <p:cNvPr id="37928" name="Line 54"/>
          <p:cNvSpPr>
            <a:spLocks noChangeShapeType="1"/>
          </p:cNvSpPr>
          <p:nvPr/>
        </p:nvSpPr>
        <p:spPr bwMode="auto">
          <a:xfrm>
            <a:off x="4186238" y="4437063"/>
            <a:ext cx="0" cy="144462"/>
          </a:xfrm>
          <a:prstGeom prst="line">
            <a:avLst/>
          </a:prstGeom>
          <a:noFill/>
          <a:ln w="28575">
            <a:solidFill>
              <a:srgbClr val="ABBED5"/>
            </a:solidFill>
            <a:round/>
            <a:headEnd/>
            <a:tailEnd/>
          </a:ln>
        </p:spPr>
        <p:txBody>
          <a:bodyPr/>
          <a:lstStyle/>
          <a:p>
            <a:endParaRPr lang="en-GB"/>
          </a:p>
        </p:txBody>
      </p:sp>
      <p:sp>
        <p:nvSpPr>
          <p:cNvPr id="37929" name="Line 55"/>
          <p:cNvSpPr>
            <a:spLocks noChangeShapeType="1"/>
          </p:cNvSpPr>
          <p:nvPr/>
        </p:nvSpPr>
        <p:spPr bwMode="auto">
          <a:xfrm>
            <a:off x="5397500" y="4437063"/>
            <a:ext cx="0" cy="144462"/>
          </a:xfrm>
          <a:prstGeom prst="line">
            <a:avLst/>
          </a:prstGeom>
          <a:noFill/>
          <a:ln w="28575">
            <a:solidFill>
              <a:srgbClr val="ABBED5"/>
            </a:solidFill>
            <a:round/>
            <a:headEnd/>
            <a:tailEnd/>
          </a:ln>
        </p:spPr>
        <p:txBody>
          <a:bodyPr/>
          <a:lstStyle/>
          <a:p>
            <a:endParaRPr lang="en-GB"/>
          </a:p>
        </p:txBody>
      </p:sp>
      <p:sp>
        <p:nvSpPr>
          <p:cNvPr id="37930" name="Line 56"/>
          <p:cNvSpPr>
            <a:spLocks noChangeShapeType="1"/>
          </p:cNvSpPr>
          <p:nvPr/>
        </p:nvSpPr>
        <p:spPr bwMode="auto">
          <a:xfrm>
            <a:off x="6608763" y="4437063"/>
            <a:ext cx="0" cy="144462"/>
          </a:xfrm>
          <a:prstGeom prst="line">
            <a:avLst/>
          </a:prstGeom>
          <a:noFill/>
          <a:ln w="28575">
            <a:solidFill>
              <a:srgbClr val="ABBED5"/>
            </a:solidFill>
            <a:round/>
            <a:headEnd/>
            <a:tailEnd/>
          </a:ln>
        </p:spPr>
        <p:txBody>
          <a:bodyPr/>
          <a:lstStyle/>
          <a:p>
            <a:endParaRPr lang="en-GB"/>
          </a:p>
        </p:txBody>
      </p:sp>
      <p:sp>
        <p:nvSpPr>
          <p:cNvPr id="37931" name="Line 57"/>
          <p:cNvSpPr>
            <a:spLocks noChangeShapeType="1"/>
          </p:cNvSpPr>
          <p:nvPr/>
        </p:nvSpPr>
        <p:spPr bwMode="auto">
          <a:xfrm>
            <a:off x="7820025" y="4437063"/>
            <a:ext cx="0" cy="144462"/>
          </a:xfrm>
          <a:prstGeom prst="line">
            <a:avLst/>
          </a:prstGeom>
          <a:noFill/>
          <a:ln w="28575">
            <a:solidFill>
              <a:srgbClr val="ABBED5"/>
            </a:solidFill>
            <a:round/>
            <a:headEnd/>
            <a:tailEnd/>
          </a:ln>
        </p:spPr>
        <p:txBody>
          <a:bodyPr/>
          <a:lstStyle/>
          <a:p>
            <a:endParaRPr lang="en-GB"/>
          </a:p>
        </p:txBody>
      </p:sp>
      <p:sp>
        <p:nvSpPr>
          <p:cNvPr id="262202" name="AutoShape 58"/>
          <p:cNvSpPr>
            <a:spLocks noChangeArrowheads="1"/>
          </p:cNvSpPr>
          <p:nvPr/>
        </p:nvSpPr>
        <p:spPr bwMode="auto">
          <a:xfrm>
            <a:off x="6948488" y="5084763"/>
            <a:ext cx="2051050" cy="1079500"/>
          </a:xfrm>
          <a:prstGeom prst="wedgeRoundRectCallout">
            <a:avLst>
              <a:gd name="adj1" fmla="val -62847"/>
              <a:gd name="adj2" fmla="val -183972"/>
              <a:gd name="adj3" fmla="val 16667"/>
            </a:avLst>
          </a:prstGeom>
          <a:solidFill>
            <a:srgbClr val="DEF1F2"/>
          </a:solidFill>
          <a:ln w="9525">
            <a:solidFill>
              <a:schemeClr val="tx1"/>
            </a:solidFill>
            <a:miter lim="800000"/>
            <a:headEnd/>
            <a:tailEnd/>
          </a:ln>
        </p:spPr>
        <p:txBody>
          <a:bodyPr/>
          <a:lstStyle/>
          <a:p>
            <a:pPr algn="ctr">
              <a:lnSpc>
                <a:spcPct val="90000"/>
              </a:lnSpc>
            </a:pPr>
            <a:r>
              <a:rPr lang="en-US" sz="1700">
                <a:latin typeface="Arial" pitchFamily="34" charset="0"/>
              </a:rPr>
              <a:t>Sea level 25-40 metres higher than today</a:t>
            </a:r>
          </a:p>
          <a:p>
            <a:pPr algn="ctr">
              <a:lnSpc>
                <a:spcPct val="90000"/>
              </a:lnSpc>
            </a:pPr>
            <a:r>
              <a:rPr lang="en-US" sz="1200">
                <a:latin typeface="Arial" pitchFamily="34" charset="0"/>
              </a:rPr>
              <a:t>Tripati et al </a:t>
            </a:r>
            <a:r>
              <a:rPr lang="en-US" sz="1200" i="1">
                <a:latin typeface="Arial" pitchFamily="34" charset="0"/>
              </a:rPr>
              <a:t>Science</a:t>
            </a:r>
            <a:r>
              <a:rPr lang="en-US" sz="1200">
                <a:latin typeface="Arial" pitchFamily="34" charset="0"/>
              </a:rPr>
              <a:t> 2009</a:t>
            </a:r>
          </a:p>
        </p:txBody>
      </p:sp>
      <p:sp>
        <p:nvSpPr>
          <p:cNvPr id="37933" name="Rectangle 59"/>
          <p:cNvSpPr>
            <a:spLocks noChangeArrowheads="1"/>
          </p:cNvSpPr>
          <p:nvPr/>
        </p:nvSpPr>
        <p:spPr bwMode="auto">
          <a:xfrm flipH="1">
            <a:off x="8912225" y="3203575"/>
            <a:ext cx="71438" cy="144463"/>
          </a:xfrm>
          <a:prstGeom prst="rect">
            <a:avLst/>
          </a:prstGeom>
          <a:solidFill>
            <a:schemeClr val="bg1"/>
          </a:solidFill>
          <a:ln w="9525">
            <a:noFill/>
            <a:miter lim="800000"/>
            <a:headEnd/>
            <a:tailEnd/>
          </a:ln>
        </p:spPr>
        <p:txBody>
          <a:bodyPr wrap="none" anchor="ctr"/>
          <a:lstStyle/>
          <a:p>
            <a:endParaRPr lang="en-GB"/>
          </a:p>
        </p:txBody>
      </p:sp>
      <p:sp>
        <p:nvSpPr>
          <p:cNvPr id="37934" name="AutoShape 60"/>
          <p:cNvSpPr>
            <a:spLocks noChangeArrowheads="1"/>
          </p:cNvSpPr>
          <p:nvPr/>
        </p:nvSpPr>
        <p:spPr bwMode="auto">
          <a:xfrm rot="5400000" flipH="1" flipV="1">
            <a:off x="8307388" y="3222625"/>
            <a:ext cx="152400" cy="403225"/>
          </a:xfrm>
          <a:prstGeom prst="triangle">
            <a:avLst>
              <a:gd name="adj" fmla="val 50000"/>
            </a:avLst>
          </a:prstGeom>
          <a:solidFill>
            <a:srgbClr val="5492BC"/>
          </a:solidFill>
          <a:ln w="9525">
            <a:noFill/>
            <a:miter lim="800000"/>
            <a:headEnd/>
            <a:tailEnd/>
          </a:ln>
        </p:spPr>
        <p:txBody>
          <a:bodyPr wrap="none" anchor="ctr"/>
          <a:lstStyle/>
          <a:p>
            <a:endParaRPr lang="en-GB"/>
          </a:p>
        </p:txBody>
      </p:sp>
      <p:sp>
        <p:nvSpPr>
          <p:cNvPr id="37935" name="Line 61"/>
          <p:cNvSpPr>
            <a:spLocks noChangeShapeType="1"/>
          </p:cNvSpPr>
          <p:nvPr/>
        </p:nvSpPr>
        <p:spPr bwMode="auto">
          <a:xfrm>
            <a:off x="8280400" y="3338513"/>
            <a:ext cx="0" cy="142875"/>
          </a:xfrm>
          <a:prstGeom prst="line">
            <a:avLst/>
          </a:prstGeom>
          <a:noFill/>
          <a:ln w="28575">
            <a:solidFill>
              <a:schemeClr val="bg1"/>
            </a:solidFill>
            <a:round/>
            <a:headEnd/>
            <a:tailEnd/>
          </a:ln>
        </p:spPr>
        <p:txBody>
          <a:bodyPr/>
          <a:lstStyle/>
          <a:p>
            <a:endParaRPr lang="en-GB"/>
          </a:p>
        </p:txBody>
      </p:sp>
      <p:sp>
        <p:nvSpPr>
          <p:cNvPr id="37936" name="Line 62"/>
          <p:cNvSpPr>
            <a:spLocks noChangeShapeType="1"/>
          </p:cNvSpPr>
          <p:nvPr/>
        </p:nvSpPr>
        <p:spPr bwMode="auto">
          <a:xfrm flipH="1">
            <a:off x="8524875" y="3338513"/>
            <a:ext cx="11113" cy="203200"/>
          </a:xfrm>
          <a:prstGeom prst="line">
            <a:avLst/>
          </a:prstGeom>
          <a:noFill/>
          <a:ln w="28575">
            <a:solidFill>
              <a:schemeClr val="bg1"/>
            </a:solidFill>
            <a:round/>
            <a:headEnd/>
            <a:tailEnd/>
          </a:ln>
        </p:spPr>
        <p:txBody>
          <a:bodyPr/>
          <a:lstStyle/>
          <a:p>
            <a:endParaRPr lang="en-GB"/>
          </a:p>
        </p:txBody>
      </p:sp>
      <p:sp>
        <p:nvSpPr>
          <p:cNvPr id="37937" name="Line 63"/>
          <p:cNvSpPr>
            <a:spLocks noChangeShapeType="1"/>
          </p:cNvSpPr>
          <p:nvPr/>
        </p:nvSpPr>
        <p:spPr bwMode="auto">
          <a:xfrm>
            <a:off x="8464550" y="3338513"/>
            <a:ext cx="0" cy="203200"/>
          </a:xfrm>
          <a:prstGeom prst="line">
            <a:avLst/>
          </a:prstGeom>
          <a:noFill/>
          <a:ln w="28575">
            <a:solidFill>
              <a:schemeClr val="bg1"/>
            </a:solidFill>
            <a:round/>
            <a:headEnd/>
            <a:tailEnd/>
          </a:ln>
        </p:spPr>
        <p:txBody>
          <a:bodyPr/>
          <a:lstStyle/>
          <a:p>
            <a:endParaRPr lang="en-GB"/>
          </a:p>
        </p:txBody>
      </p:sp>
      <p:sp>
        <p:nvSpPr>
          <p:cNvPr id="37938" name="Line 64"/>
          <p:cNvSpPr>
            <a:spLocks noChangeShapeType="1"/>
          </p:cNvSpPr>
          <p:nvPr/>
        </p:nvSpPr>
        <p:spPr bwMode="auto">
          <a:xfrm>
            <a:off x="8402638" y="3338513"/>
            <a:ext cx="0" cy="203200"/>
          </a:xfrm>
          <a:prstGeom prst="line">
            <a:avLst/>
          </a:prstGeom>
          <a:noFill/>
          <a:ln w="28575">
            <a:solidFill>
              <a:schemeClr val="bg1"/>
            </a:solidFill>
            <a:round/>
            <a:headEnd/>
            <a:tailEnd/>
          </a:ln>
        </p:spPr>
        <p:txBody>
          <a:bodyPr/>
          <a:lstStyle/>
          <a:p>
            <a:endParaRPr lang="en-GB"/>
          </a:p>
        </p:txBody>
      </p:sp>
      <p:sp>
        <p:nvSpPr>
          <p:cNvPr id="37939" name="Line 65"/>
          <p:cNvSpPr>
            <a:spLocks noChangeShapeType="1"/>
          </p:cNvSpPr>
          <p:nvPr/>
        </p:nvSpPr>
        <p:spPr bwMode="auto">
          <a:xfrm>
            <a:off x="8331200" y="3338513"/>
            <a:ext cx="0" cy="203200"/>
          </a:xfrm>
          <a:prstGeom prst="line">
            <a:avLst/>
          </a:prstGeom>
          <a:noFill/>
          <a:ln w="28575">
            <a:solidFill>
              <a:schemeClr val="bg1"/>
            </a:solidFill>
            <a:round/>
            <a:headEnd/>
            <a:tailEnd/>
          </a:ln>
        </p:spPr>
        <p:txBody>
          <a:bodyPr/>
          <a:lstStyle/>
          <a:p>
            <a:endParaRPr lang="en-GB"/>
          </a:p>
        </p:txBody>
      </p:sp>
      <p:sp>
        <p:nvSpPr>
          <p:cNvPr id="37940" name="Line 66"/>
          <p:cNvSpPr>
            <a:spLocks noChangeShapeType="1"/>
          </p:cNvSpPr>
          <p:nvPr/>
        </p:nvSpPr>
        <p:spPr bwMode="auto">
          <a:xfrm>
            <a:off x="8272463" y="3338513"/>
            <a:ext cx="0" cy="203200"/>
          </a:xfrm>
          <a:prstGeom prst="line">
            <a:avLst/>
          </a:prstGeom>
          <a:noFill/>
          <a:ln w="28575">
            <a:solidFill>
              <a:schemeClr val="bg1"/>
            </a:solidFill>
            <a:round/>
            <a:headEnd/>
            <a:tailEnd/>
          </a:ln>
        </p:spPr>
        <p:txBody>
          <a:bodyPr/>
          <a:lstStyle/>
          <a:p>
            <a:endParaRPr lang="en-GB"/>
          </a:p>
        </p:txBody>
      </p:sp>
      <p:sp>
        <p:nvSpPr>
          <p:cNvPr id="37941" name="Rectangle 67"/>
          <p:cNvSpPr>
            <a:spLocks noChangeArrowheads="1"/>
          </p:cNvSpPr>
          <p:nvPr/>
        </p:nvSpPr>
        <p:spPr bwMode="auto">
          <a:xfrm>
            <a:off x="8532813" y="3357563"/>
            <a:ext cx="441325" cy="142875"/>
          </a:xfrm>
          <a:prstGeom prst="rect">
            <a:avLst/>
          </a:prstGeom>
          <a:solidFill>
            <a:srgbClr val="5492BC"/>
          </a:solidFill>
          <a:ln w="9525">
            <a:noFill/>
            <a:miter lim="800000"/>
            <a:headEnd/>
            <a:tailEnd/>
          </a:ln>
        </p:spPr>
        <p:txBody>
          <a:bodyPr wrap="none" anchor="ctr"/>
          <a:lstStyle/>
          <a:p>
            <a:endParaRPr lang="en-GB"/>
          </a:p>
        </p:txBody>
      </p:sp>
      <p:sp>
        <p:nvSpPr>
          <p:cNvPr id="37942" name="Text Box 68"/>
          <p:cNvSpPr txBox="1">
            <a:spLocks noChangeArrowheads="1"/>
          </p:cNvSpPr>
          <p:nvPr/>
        </p:nvSpPr>
        <p:spPr bwMode="auto">
          <a:xfrm>
            <a:off x="1042988" y="2349500"/>
            <a:ext cx="1501775" cy="271463"/>
          </a:xfrm>
          <a:prstGeom prst="rect">
            <a:avLst/>
          </a:prstGeom>
          <a:solidFill>
            <a:schemeClr val="bg1"/>
          </a:solidFill>
          <a:ln w="9525">
            <a:noFill/>
            <a:miter lim="800000"/>
            <a:headEnd/>
            <a:tailEnd/>
          </a:ln>
        </p:spPr>
        <p:txBody>
          <a:bodyPr>
            <a:spAutoFit/>
          </a:bodyPr>
          <a:lstStyle/>
          <a:p>
            <a:pPr algn="ctr">
              <a:lnSpc>
                <a:spcPct val="90000"/>
              </a:lnSpc>
            </a:pPr>
            <a:r>
              <a:rPr lang="en-US" sz="1300" b="1">
                <a:latin typeface="Arial" pitchFamily="34" charset="0"/>
              </a:rPr>
              <a:t>Paleocene</a:t>
            </a:r>
          </a:p>
        </p:txBody>
      </p:sp>
      <p:sp>
        <p:nvSpPr>
          <p:cNvPr id="37943" name="Rectangle 69"/>
          <p:cNvSpPr>
            <a:spLocks noChangeArrowheads="1"/>
          </p:cNvSpPr>
          <p:nvPr/>
        </p:nvSpPr>
        <p:spPr bwMode="auto">
          <a:xfrm>
            <a:off x="7677150" y="3006725"/>
            <a:ext cx="1296988" cy="144463"/>
          </a:xfrm>
          <a:prstGeom prst="rect">
            <a:avLst/>
          </a:prstGeom>
          <a:noFill/>
          <a:ln w="28575">
            <a:solidFill>
              <a:srgbClr val="5492BC"/>
            </a:solidFill>
            <a:miter lim="800000"/>
            <a:headEnd/>
            <a:tailEnd/>
          </a:ln>
        </p:spPr>
        <p:txBody>
          <a:bodyPr wrap="none" anchor="ctr"/>
          <a:lstStyle/>
          <a:p>
            <a:endParaRPr lang="en-GB"/>
          </a:p>
        </p:txBody>
      </p:sp>
      <p:sp>
        <p:nvSpPr>
          <p:cNvPr id="37944" name="Line 70"/>
          <p:cNvSpPr>
            <a:spLocks noChangeShapeType="1"/>
          </p:cNvSpPr>
          <p:nvPr/>
        </p:nvSpPr>
        <p:spPr bwMode="auto">
          <a:xfrm>
            <a:off x="7740650" y="3025775"/>
            <a:ext cx="1223963" cy="0"/>
          </a:xfrm>
          <a:prstGeom prst="line">
            <a:avLst/>
          </a:prstGeom>
          <a:noFill/>
          <a:ln w="9525">
            <a:solidFill>
              <a:srgbClr val="5492BC"/>
            </a:solidFill>
            <a:round/>
            <a:headEnd/>
            <a:tailEnd/>
          </a:ln>
        </p:spPr>
        <p:txBody>
          <a:bodyPr/>
          <a:lstStyle/>
          <a:p>
            <a:endParaRPr lang="en-GB"/>
          </a:p>
        </p:txBody>
      </p:sp>
      <p:sp>
        <p:nvSpPr>
          <p:cNvPr id="37945" name="Line 71"/>
          <p:cNvSpPr>
            <a:spLocks noChangeShapeType="1"/>
          </p:cNvSpPr>
          <p:nvPr/>
        </p:nvSpPr>
        <p:spPr bwMode="auto">
          <a:xfrm>
            <a:off x="8777288" y="2636838"/>
            <a:ext cx="0" cy="647700"/>
          </a:xfrm>
          <a:prstGeom prst="line">
            <a:avLst/>
          </a:prstGeom>
          <a:noFill/>
          <a:ln w="19050">
            <a:solidFill>
              <a:schemeClr val="tx1"/>
            </a:solidFill>
            <a:round/>
            <a:headEnd/>
            <a:tailEnd/>
          </a:ln>
        </p:spPr>
        <p:txBody>
          <a:bodyPr/>
          <a:lstStyle/>
          <a:p>
            <a:endParaRPr lang="en-GB"/>
          </a:p>
        </p:txBody>
      </p:sp>
      <p:sp>
        <p:nvSpPr>
          <p:cNvPr id="37946" name="Rectangle 73"/>
          <p:cNvSpPr>
            <a:spLocks noChangeArrowheads="1"/>
          </p:cNvSpPr>
          <p:nvPr/>
        </p:nvSpPr>
        <p:spPr bwMode="auto">
          <a:xfrm>
            <a:off x="8532813" y="3500438"/>
            <a:ext cx="215900" cy="936625"/>
          </a:xfrm>
          <a:prstGeom prst="rect">
            <a:avLst/>
          </a:prstGeom>
          <a:solidFill>
            <a:schemeClr val="bg1"/>
          </a:solidFill>
          <a:ln w="9525">
            <a:noFill/>
            <a:miter lim="800000"/>
            <a:headEnd/>
            <a:tailEnd/>
          </a:ln>
        </p:spPr>
        <p:txBody>
          <a:bodyPr wrap="none" anchor="ctr"/>
          <a:lstStyle/>
          <a:p>
            <a:endParaRPr lang="en-GB"/>
          </a:p>
        </p:txBody>
      </p:sp>
      <p:sp>
        <p:nvSpPr>
          <p:cNvPr id="37947" name="Line 74"/>
          <p:cNvSpPr>
            <a:spLocks noChangeShapeType="1"/>
          </p:cNvSpPr>
          <p:nvPr/>
        </p:nvSpPr>
        <p:spPr bwMode="auto">
          <a:xfrm>
            <a:off x="8485188" y="3743325"/>
            <a:ext cx="334962" cy="323850"/>
          </a:xfrm>
          <a:prstGeom prst="line">
            <a:avLst/>
          </a:prstGeom>
          <a:noFill/>
          <a:ln w="19050">
            <a:solidFill>
              <a:schemeClr val="tx1"/>
            </a:solidFill>
            <a:prstDash val="dash"/>
            <a:round/>
            <a:headEnd/>
            <a:tailEnd/>
          </a:ln>
        </p:spPr>
        <p:txBody>
          <a:bodyPr/>
          <a:lstStyle/>
          <a:p>
            <a:endParaRPr lang="en-GB"/>
          </a:p>
        </p:txBody>
      </p:sp>
      <p:sp>
        <p:nvSpPr>
          <p:cNvPr id="37948" name="Rectangle 75"/>
          <p:cNvSpPr>
            <a:spLocks noChangeArrowheads="1"/>
          </p:cNvSpPr>
          <p:nvPr/>
        </p:nvSpPr>
        <p:spPr bwMode="auto">
          <a:xfrm flipH="1">
            <a:off x="8532813" y="2843213"/>
            <a:ext cx="215900" cy="144462"/>
          </a:xfrm>
          <a:prstGeom prst="rect">
            <a:avLst/>
          </a:prstGeom>
          <a:solidFill>
            <a:schemeClr val="bg1"/>
          </a:solidFill>
          <a:ln w="9525">
            <a:noFill/>
            <a:miter lim="800000"/>
            <a:headEnd/>
            <a:tailEnd/>
          </a:ln>
        </p:spPr>
        <p:txBody>
          <a:bodyPr wrap="none" anchor="ctr"/>
          <a:lstStyle/>
          <a:p>
            <a:endParaRPr lang="en-GB"/>
          </a:p>
        </p:txBody>
      </p:sp>
      <p:sp>
        <p:nvSpPr>
          <p:cNvPr id="37949" name="Rectangle 76"/>
          <p:cNvSpPr>
            <a:spLocks noChangeArrowheads="1"/>
          </p:cNvSpPr>
          <p:nvPr/>
        </p:nvSpPr>
        <p:spPr bwMode="auto">
          <a:xfrm flipH="1">
            <a:off x="8459788" y="2546350"/>
            <a:ext cx="215900" cy="144463"/>
          </a:xfrm>
          <a:prstGeom prst="rect">
            <a:avLst/>
          </a:prstGeom>
          <a:solidFill>
            <a:schemeClr val="bg1"/>
          </a:solidFill>
          <a:ln w="9525">
            <a:noFill/>
            <a:miter lim="800000"/>
            <a:headEnd/>
            <a:tailEnd/>
          </a:ln>
        </p:spPr>
        <p:txBody>
          <a:bodyPr wrap="none" anchor="ctr"/>
          <a:lstStyle/>
          <a:p>
            <a:endParaRPr lang="en-GB"/>
          </a:p>
        </p:txBody>
      </p:sp>
      <p:sp>
        <p:nvSpPr>
          <p:cNvPr id="37950" name="Rectangle 77"/>
          <p:cNvSpPr>
            <a:spLocks noChangeArrowheads="1"/>
          </p:cNvSpPr>
          <p:nvPr/>
        </p:nvSpPr>
        <p:spPr bwMode="auto">
          <a:xfrm flipH="1" flipV="1">
            <a:off x="9036050" y="2420938"/>
            <a:ext cx="215900" cy="215900"/>
          </a:xfrm>
          <a:prstGeom prst="rect">
            <a:avLst/>
          </a:prstGeom>
          <a:solidFill>
            <a:schemeClr val="bg1"/>
          </a:solidFill>
          <a:ln w="9525">
            <a:noFill/>
            <a:miter lim="800000"/>
            <a:headEnd/>
            <a:tailEnd/>
          </a:ln>
        </p:spPr>
        <p:txBody>
          <a:bodyPr wrap="none" anchor="ctr"/>
          <a:lstStyle/>
          <a:p>
            <a:endParaRPr lang="en-GB"/>
          </a:p>
        </p:txBody>
      </p:sp>
      <p:sp>
        <p:nvSpPr>
          <p:cNvPr id="37951" name="Line 78"/>
          <p:cNvSpPr>
            <a:spLocks noChangeShapeType="1"/>
          </p:cNvSpPr>
          <p:nvPr/>
        </p:nvSpPr>
        <p:spPr bwMode="auto">
          <a:xfrm>
            <a:off x="1038225" y="3835400"/>
            <a:ext cx="7908925" cy="0"/>
          </a:xfrm>
          <a:prstGeom prst="line">
            <a:avLst/>
          </a:prstGeom>
          <a:noFill/>
          <a:ln w="9525">
            <a:solidFill>
              <a:schemeClr val="tx1"/>
            </a:solidFill>
            <a:prstDash val="dash"/>
            <a:round/>
            <a:headEnd/>
            <a:tailEnd/>
          </a:ln>
        </p:spPr>
        <p:txBody>
          <a:bodyPr/>
          <a:lstStyle/>
          <a:p>
            <a:endParaRPr lang="en-GB"/>
          </a:p>
        </p:txBody>
      </p:sp>
      <p:sp>
        <p:nvSpPr>
          <p:cNvPr id="262216" name="Text Box 72"/>
          <p:cNvSpPr txBox="1">
            <a:spLocks noChangeArrowheads="1"/>
          </p:cNvSpPr>
          <p:nvPr/>
        </p:nvSpPr>
        <p:spPr bwMode="auto">
          <a:xfrm>
            <a:off x="8029575" y="3575050"/>
            <a:ext cx="719138" cy="285750"/>
          </a:xfrm>
          <a:prstGeom prst="rect">
            <a:avLst/>
          </a:prstGeom>
          <a:solidFill>
            <a:schemeClr val="bg1"/>
          </a:solidFill>
          <a:ln w="28575">
            <a:solidFill>
              <a:srgbClr val="000000"/>
            </a:solidFill>
            <a:miter lim="800000"/>
            <a:headEnd/>
            <a:tailEnd/>
          </a:ln>
        </p:spPr>
        <p:txBody>
          <a:bodyPr>
            <a:spAutoFit/>
          </a:bodyPr>
          <a:lstStyle/>
          <a:p>
            <a:pPr algn="ctr">
              <a:lnSpc>
                <a:spcPct val="90000"/>
              </a:lnSpc>
            </a:pPr>
            <a:r>
              <a:rPr lang="en-US" sz="1200" b="1">
                <a:latin typeface="Arial" pitchFamily="34" charset="0"/>
              </a:rPr>
              <a:t>+1.5</a:t>
            </a:r>
            <a:r>
              <a:rPr lang="en-US" sz="1200" b="1" baseline="30000">
                <a:latin typeface="Arial" pitchFamily="34" charset="0"/>
              </a:rPr>
              <a:t>o</a:t>
            </a:r>
            <a:r>
              <a:rPr lang="en-US" sz="1200" b="1">
                <a:latin typeface="Arial" pitchFamily="34" charset="0"/>
              </a:rPr>
              <a:t>C</a:t>
            </a:r>
          </a:p>
        </p:txBody>
      </p:sp>
      <p:sp>
        <p:nvSpPr>
          <p:cNvPr id="262224" name="Rectangle 80"/>
          <p:cNvSpPr>
            <a:spLocks noChangeArrowheads="1"/>
          </p:cNvSpPr>
          <p:nvPr/>
        </p:nvSpPr>
        <p:spPr bwMode="auto">
          <a:xfrm>
            <a:off x="4808538" y="3467100"/>
            <a:ext cx="4284662" cy="203200"/>
          </a:xfrm>
          <a:prstGeom prst="rect">
            <a:avLst/>
          </a:prstGeom>
          <a:solidFill>
            <a:srgbClr val="FEDAD6">
              <a:alpha val="34901"/>
            </a:srgbClr>
          </a:solidFill>
          <a:ln w="9525">
            <a:solidFill>
              <a:srgbClr val="FF0000"/>
            </a:solidFill>
            <a:miter lim="800000"/>
            <a:headEnd/>
            <a:tailEnd/>
          </a:ln>
        </p:spPr>
        <p:txBody>
          <a:bodyPr wrap="none" anchor="ctr"/>
          <a:lstStyle/>
          <a:p>
            <a:endParaRPr lang="en-GB"/>
          </a:p>
        </p:txBody>
      </p:sp>
      <p:sp>
        <p:nvSpPr>
          <p:cNvPr id="37955" name="Text Box 83"/>
          <p:cNvSpPr txBox="1">
            <a:spLocks noChangeArrowheads="1"/>
          </p:cNvSpPr>
          <p:nvPr/>
        </p:nvSpPr>
        <p:spPr bwMode="auto">
          <a:xfrm>
            <a:off x="7935913" y="4076700"/>
            <a:ext cx="1008062" cy="403225"/>
          </a:xfrm>
          <a:prstGeom prst="rect">
            <a:avLst/>
          </a:prstGeom>
          <a:noFill/>
          <a:ln w="9525">
            <a:noFill/>
            <a:miter lim="800000"/>
            <a:headEnd/>
            <a:tailEnd/>
          </a:ln>
        </p:spPr>
        <p:txBody>
          <a:bodyPr>
            <a:spAutoFit/>
          </a:bodyPr>
          <a:lstStyle/>
          <a:p>
            <a:pPr algn="ctr">
              <a:lnSpc>
                <a:spcPct val="85000"/>
              </a:lnSpc>
            </a:pPr>
            <a:r>
              <a:rPr lang="en-US" sz="1200">
                <a:latin typeface="ar"/>
              </a:rPr>
              <a:t>last 2m yr    = ice-age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2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62224"/>
                                        </p:tgtEl>
                                        <p:attrNameLst>
                                          <p:attrName>style.visibility</p:attrName>
                                        </p:attrNameLst>
                                      </p:cBhvr>
                                      <p:to>
                                        <p:strVal val="visible"/>
                                      </p:to>
                                    </p:set>
                                    <p:anim calcmode="lin" valueType="num">
                                      <p:cBhvr additive="base">
                                        <p:cTn id="23" dur="3000" fill="hold"/>
                                        <p:tgtEl>
                                          <p:spTgt spid="262224"/>
                                        </p:tgtEl>
                                        <p:attrNameLst>
                                          <p:attrName>ppt_x</p:attrName>
                                        </p:attrNameLst>
                                      </p:cBhvr>
                                      <p:tavLst>
                                        <p:tav tm="0">
                                          <p:val>
                                            <p:strVal val="1+#ppt_w/2"/>
                                          </p:val>
                                        </p:tav>
                                        <p:tav tm="100000">
                                          <p:val>
                                            <p:strVal val="#ppt_x"/>
                                          </p:val>
                                        </p:tav>
                                      </p:tavLst>
                                    </p:anim>
                                    <p:anim calcmode="lin" valueType="num">
                                      <p:cBhvr additive="base">
                                        <p:cTn id="24" dur="3000" fill="hold"/>
                                        <p:tgtEl>
                                          <p:spTgt spid="262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202" grpId="0" animBg="1"/>
      <p:bldP spid="262216" grpId="0" animBg="1"/>
      <p:bldP spid="262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3-5"/>
          <p:cNvPicPr>
            <a:picLocks noChangeAspect="1" noChangeArrowheads="1"/>
          </p:cNvPicPr>
          <p:nvPr/>
        </p:nvPicPr>
        <p:blipFill>
          <a:blip r:embed="rId2" cstate="print"/>
          <a:srcRect/>
          <a:stretch>
            <a:fillRect/>
          </a:stretch>
        </p:blipFill>
        <p:spPr bwMode="auto">
          <a:xfrm>
            <a:off x="785813" y="1000125"/>
            <a:ext cx="7637462" cy="4165600"/>
          </a:xfrm>
          <a:prstGeom prst="rect">
            <a:avLst/>
          </a:prstGeom>
          <a:noFill/>
          <a:ln w="9525">
            <a:noFill/>
            <a:miter lim="800000"/>
            <a:headEnd/>
            <a:tailEnd/>
          </a:ln>
        </p:spPr>
      </p:pic>
      <p:sp>
        <p:nvSpPr>
          <p:cNvPr id="23555" name="Text Box 3"/>
          <p:cNvSpPr txBox="1">
            <a:spLocks noChangeArrowheads="1"/>
          </p:cNvSpPr>
          <p:nvPr/>
        </p:nvSpPr>
        <p:spPr bwMode="auto">
          <a:xfrm>
            <a:off x="357188" y="5500688"/>
            <a:ext cx="8632825" cy="1190625"/>
          </a:xfrm>
          <a:prstGeom prst="rect">
            <a:avLst/>
          </a:prstGeom>
          <a:noFill/>
          <a:ln w="31750">
            <a:solidFill>
              <a:schemeClr val="tx1"/>
            </a:solidFill>
            <a:miter lim="800000"/>
            <a:headEnd/>
            <a:tailEnd/>
          </a:ln>
        </p:spPr>
        <p:txBody>
          <a:bodyPr>
            <a:spAutoFit/>
          </a:bodyPr>
          <a:lstStyle/>
          <a:p>
            <a:pPr marL="463550" indent="-463550">
              <a:lnSpc>
                <a:spcPct val="85000"/>
              </a:lnSpc>
              <a:buFontTx/>
              <a:buChar char="•"/>
            </a:pPr>
            <a:r>
              <a:rPr lang="en-US" sz="2800" i="1" dirty="0">
                <a:solidFill>
                  <a:schemeClr val="tx2"/>
                </a:solidFill>
              </a:rPr>
              <a:t>Very likely</a:t>
            </a:r>
            <a:r>
              <a:rPr lang="en-US" sz="2800" dirty="0">
                <a:solidFill>
                  <a:schemeClr val="tx2"/>
                </a:solidFill>
              </a:rPr>
              <a:t> runoff will increase in high latitudes.</a:t>
            </a:r>
          </a:p>
          <a:p>
            <a:pPr marL="463550" indent="-463550">
              <a:lnSpc>
                <a:spcPct val="85000"/>
              </a:lnSpc>
              <a:buFontTx/>
              <a:buChar char="•"/>
            </a:pPr>
            <a:r>
              <a:rPr lang="en-US" sz="2800" i="1" dirty="0">
                <a:solidFill>
                  <a:schemeClr val="bg2">
                    <a:lumMod val="10000"/>
                  </a:schemeClr>
                </a:solidFill>
              </a:rPr>
              <a:t>Likely</a:t>
            </a:r>
            <a:r>
              <a:rPr lang="en-US" sz="2800" dirty="0">
                <a:solidFill>
                  <a:schemeClr val="bg2">
                    <a:lumMod val="10000"/>
                  </a:schemeClr>
                </a:solidFill>
              </a:rPr>
              <a:t> runoff will decrease over some subtropical and tropical regions. </a:t>
            </a:r>
            <a:r>
              <a:rPr lang="en-US" sz="2800" dirty="0">
                <a:solidFill>
                  <a:srgbClr val="A50021"/>
                </a:solidFill>
              </a:rPr>
              <a:t>	</a:t>
            </a:r>
            <a:endParaRPr lang="ru-RU" sz="2800" dirty="0">
              <a:solidFill>
                <a:srgbClr val="A50021"/>
              </a:solidFill>
            </a:endParaRPr>
          </a:p>
        </p:txBody>
      </p:sp>
      <p:sp>
        <p:nvSpPr>
          <p:cNvPr id="23556" name="Text Box 4"/>
          <p:cNvSpPr txBox="1">
            <a:spLocks noChangeArrowheads="1"/>
          </p:cNvSpPr>
          <p:nvPr/>
        </p:nvSpPr>
        <p:spPr bwMode="auto">
          <a:xfrm>
            <a:off x="1127125" y="112713"/>
            <a:ext cx="184150" cy="366712"/>
          </a:xfrm>
          <a:prstGeom prst="rect">
            <a:avLst/>
          </a:prstGeom>
          <a:noFill/>
          <a:ln w="9525">
            <a:noFill/>
            <a:miter lim="800000"/>
            <a:headEnd/>
            <a:tailEnd/>
          </a:ln>
        </p:spPr>
        <p:txBody>
          <a:bodyPr wrap="none">
            <a:spAutoFit/>
          </a:bodyPr>
          <a:lstStyle/>
          <a:p>
            <a:endParaRPr lang="en-US"/>
          </a:p>
        </p:txBody>
      </p:sp>
      <p:sp>
        <p:nvSpPr>
          <p:cNvPr id="23557" name="Text Box 5"/>
          <p:cNvSpPr txBox="1">
            <a:spLocks noChangeArrowheads="1"/>
          </p:cNvSpPr>
          <p:nvPr/>
        </p:nvSpPr>
        <p:spPr bwMode="auto">
          <a:xfrm>
            <a:off x="900434" y="225425"/>
            <a:ext cx="7247882" cy="830997"/>
          </a:xfrm>
          <a:prstGeom prst="rect">
            <a:avLst/>
          </a:prstGeom>
          <a:noFill/>
          <a:ln w="25400" algn="ctr">
            <a:noFill/>
            <a:miter lim="800000"/>
            <a:headEnd/>
            <a:tailEnd/>
          </a:ln>
        </p:spPr>
        <p:txBody>
          <a:bodyPr wrap="none">
            <a:spAutoFit/>
          </a:bodyPr>
          <a:lstStyle/>
          <a:p>
            <a:pPr algn="ctr" eaLnBrk="0" hangingPunct="0"/>
            <a:r>
              <a:rPr lang="en-US" sz="2800" dirty="0">
                <a:solidFill>
                  <a:schemeClr val="bg2">
                    <a:lumMod val="10000"/>
                  </a:schemeClr>
                </a:solidFill>
              </a:rPr>
              <a:t>21</a:t>
            </a:r>
            <a:r>
              <a:rPr lang="en-US" sz="2800" baseline="30000" dirty="0">
                <a:solidFill>
                  <a:schemeClr val="bg2">
                    <a:lumMod val="10000"/>
                  </a:schemeClr>
                </a:solidFill>
              </a:rPr>
              <a:t>st</a:t>
            </a:r>
            <a:r>
              <a:rPr lang="en-US" sz="2800" dirty="0">
                <a:solidFill>
                  <a:schemeClr val="bg2">
                    <a:lumMod val="10000"/>
                  </a:schemeClr>
                </a:solidFill>
              </a:rPr>
              <a:t> Century Water Availability (Runoff) Changes</a:t>
            </a:r>
          </a:p>
          <a:p>
            <a:pPr algn="ctr" eaLnBrk="0" hangingPunct="0"/>
            <a:r>
              <a:rPr lang="en-US" sz="2000" b="1" dirty="0">
                <a:solidFill>
                  <a:schemeClr val="bg2">
                    <a:lumMod val="10000"/>
                  </a:schemeClr>
                </a:solidFill>
              </a:rPr>
              <a:t>(Annually averaged)</a:t>
            </a:r>
          </a:p>
        </p:txBody>
      </p:sp>
      <p:sp>
        <p:nvSpPr>
          <p:cNvPr id="23558" name="Text Box 6"/>
          <p:cNvSpPr txBox="1">
            <a:spLocks noChangeArrowheads="1"/>
          </p:cNvSpPr>
          <p:nvPr/>
        </p:nvSpPr>
        <p:spPr bwMode="auto">
          <a:xfrm>
            <a:off x="5129213" y="5119688"/>
            <a:ext cx="1042987" cy="366712"/>
          </a:xfrm>
          <a:prstGeom prst="rect">
            <a:avLst/>
          </a:prstGeom>
          <a:noFill/>
          <a:ln w="25400" algn="ctr">
            <a:noFill/>
            <a:miter lim="800000"/>
            <a:headEnd/>
            <a:tailEnd/>
          </a:ln>
        </p:spPr>
        <p:txBody>
          <a:bodyPr>
            <a:spAutoFit/>
          </a:bodyPr>
          <a:lstStyle/>
          <a:p>
            <a:pPr algn="ctr" eaLnBrk="0" hangingPunct="0"/>
            <a:r>
              <a:rPr lang="en-US" b="1"/>
              <a:t>Wetter</a:t>
            </a:r>
          </a:p>
        </p:txBody>
      </p:sp>
      <p:sp>
        <p:nvSpPr>
          <p:cNvPr id="23559" name="Text Box 7"/>
          <p:cNvSpPr txBox="1">
            <a:spLocks noChangeArrowheads="1"/>
          </p:cNvSpPr>
          <p:nvPr/>
        </p:nvSpPr>
        <p:spPr bwMode="auto">
          <a:xfrm>
            <a:off x="2928938" y="5143500"/>
            <a:ext cx="946150" cy="366713"/>
          </a:xfrm>
          <a:prstGeom prst="rect">
            <a:avLst/>
          </a:prstGeom>
          <a:noFill/>
          <a:ln w="25400" algn="ctr">
            <a:noFill/>
            <a:miter lim="800000"/>
            <a:headEnd/>
            <a:tailEnd/>
          </a:ln>
        </p:spPr>
        <p:txBody>
          <a:bodyPr>
            <a:spAutoFit/>
          </a:bodyPr>
          <a:lstStyle/>
          <a:p>
            <a:pPr algn="ctr" eaLnBrk="0" hangingPunct="0"/>
            <a:r>
              <a:rPr lang="en-US" b="1"/>
              <a:t>Drier</a:t>
            </a:r>
          </a:p>
        </p:txBody>
      </p:sp>
      <p:sp>
        <p:nvSpPr>
          <p:cNvPr id="23560" name="Text Box 8"/>
          <p:cNvSpPr txBox="1">
            <a:spLocks noChangeArrowheads="1"/>
          </p:cNvSpPr>
          <p:nvPr/>
        </p:nvSpPr>
        <p:spPr bwMode="auto">
          <a:xfrm>
            <a:off x="6553200" y="6338888"/>
            <a:ext cx="2292350" cy="366712"/>
          </a:xfrm>
          <a:prstGeom prst="rect">
            <a:avLst/>
          </a:prstGeom>
          <a:noFill/>
          <a:ln w="9525">
            <a:noFill/>
            <a:miter lim="800000"/>
            <a:headEnd/>
            <a:tailEnd/>
          </a:ln>
        </p:spPr>
        <p:txBody>
          <a:bodyPr wrap="none">
            <a:spAutoFit/>
          </a:bodyPr>
          <a:lstStyle/>
          <a:p>
            <a:r>
              <a:rPr lang="en-US"/>
              <a:t>IPCC AR4 Synthesis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Drought Monitor Update for November 27, 2012 "/>
          <p:cNvPicPr>
            <a:picLocks noChangeAspect="1" noChangeArrowheads="1"/>
          </p:cNvPicPr>
          <p:nvPr/>
        </p:nvPicPr>
        <p:blipFill>
          <a:blip r:embed="rId2" cstate="print"/>
          <a:srcRect/>
          <a:stretch>
            <a:fillRect/>
          </a:stretch>
        </p:blipFill>
        <p:spPr bwMode="auto">
          <a:xfrm>
            <a:off x="1257246" y="1714488"/>
            <a:ext cx="7172406" cy="4357718"/>
          </a:xfrm>
          <a:prstGeom prst="rect">
            <a:avLst/>
          </a:prstGeom>
          <a:noFill/>
        </p:spPr>
      </p:pic>
      <p:sp>
        <p:nvSpPr>
          <p:cNvPr id="3" name="Rectangle 2"/>
          <p:cNvSpPr/>
          <p:nvPr/>
        </p:nvSpPr>
        <p:spPr>
          <a:xfrm>
            <a:off x="1428696" y="285728"/>
            <a:ext cx="7715304" cy="923330"/>
          </a:xfrm>
          <a:prstGeom prst="rect">
            <a:avLst/>
          </a:prstGeom>
        </p:spPr>
        <p:txBody>
          <a:bodyPr wrap="square">
            <a:spAutoFit/>
          </a:bodyPr>
          <a:lstStyle/>
          <a:p>
            <a:r>
              <a:rPr lang="en-GB" b="1" dirty="0" smtClean="0"/>
              <a:t>According to the November 27 U.S. Drought Monitor, moderate to exceptional drought covers 62.7% of the contiguous U.S.  </a:t>
            </a:r>
          </a:p>
          <a:p>
            <a:r>
              <a:rPr lang="en-GB" b="1" dirty="0" smtClean="0"/>
              <a:t>S = Short term &lt; 6 months and L = Long term &gt;6 months</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1EF2729E-6C04-4C26-B971-AF33EF7DDC23}" type="slidenum">
              <a:rPr lang="en-US"/>
              <a:pPr/>
              <a:t>9</a:t>
            </a:fld>
            <a:r>
              <a:rPr lang="en-US"/>
              <a:t> </a:t>
            </a:r>
            <a:endParaRPr lang="en-US">
              <a:solidFill>
                <a:schemeClr val="tx1"/>
              </a:solidFill>
            </a:endParaRPr>
          </a:p>
        </p:txBody>
      </p:sp>
      <p:sp>
        <p:nvSpPr>
          <p:cNvPr id="26627" name="Rectangle 2"/>
          <p:cNvSpPr>
            <a:spLocks noChangeArrowheads="1"/>
          </p:cNvSpPr>
          <p:nvPr/>
        </p:nvSpPr>
        <p:spPr bwMode="auto">
          <a:xfrm>
            <a:off x="304800" y="4589463"/>
            <a:ext cx="8636000" cy="990600"/>
          </a:xfrm>
          <a:prstGeom prst="rect">
            <a:avLst/>
          </a:prstGeom>
          <a:solidFill>
            <a:srgbClr val="EAEAEA"/>
          </a:solidFill>
          <a:ln w="9525">
            <a:noFill/>
            <a:miter lim="800000"/>
            <a:headEnd/>
            <a:tailEnd/>
          </a:ln>
        </p:spPr>
        <p:txBody>
          <a:bodyPr wrap="none" anchor="ctr"/>
          <a:lstStyle/>
          <a:p>
            <a:endParaRPr lang="en-GB"/>
          </a:p>
        </p:txBody>
      </p:sp>
      <p:sp>
        <p:nvSpPr>
          <p:cNvPr id="26628" name="Rectangle 3"/>
          <p:cNvSpPr>
            <a:spLocks noChangeArrowheads="1"/>
          </p:cNvSpPr>
          <p:nvPr/>
        </p:nvSpPr>
        <p:spPr bwMode="auto">
          <a:xfrm>
            <a:off x="304800" y="5562600"/>
            <a:ext cx="8636000" cy="914400"/>
          </a:xfrm>
          <a:prstGeom prst="rect">
            <a:avLst/>
          </a:prstGeom>
          <a:solidFill>
            <a:srgbClr val="DDDDDD"/>
          </a:solidFill>
          <a:ln w="9525">
            <a:noFill/>
            <a:miter lim="800000"/>
            <a:headEnd/>
            <a:tailEnd/>
          </a:ln>
        </p:spPr>
        <p:txBody>
          <a:bodyPr wrap="none" anchor="ctr"/>
          <a:lstStyle/>
          <a:p>
            <a:endParaRPr lang="en-GB"/>
          </a:p>
        </p:txBody>
      </p:sp>
      <p:sp>
        <p:nvSpPr>
          <p:cNvPr id="26629" name="Rectangle 4"/>
          <p:cNvSpPr>
            <a:spLocks noChangeArrowheads="1"/>
          </p:cNvSpPr>
          <p:nvPr/>
        </p:nvSpPr>
        <p:spPr bwMode="auto">
          <a:xfrm>
            <a:off x="304800" y="3733800"/>
            <a:ext cx="8636000" cy="1019175"/>
          </a:xfrm>
          <a:prstGeom prst="rect">
            <a:avLst/>
          </a:prstGeom>
          <a:solidFill>
            <a:srgbClr val="DDDDDD"/>
          </a:solidFill>
          <a:ln w="9525">
            <a:noFill/>
            <a:miter lim="800000"/>
            <a:headEnd/>
            <a:tailEnd/>
          </a:ln>
        </p:spPr>
        <p:txBody>
          <a:bodyPr wrap="none" anchor="ctr"/>
          <a:lstStyle/>
          <a:p>
            <a:endParaRPr lang="en-GB"/>
          </a:p>
        </p:txBody>
      </p:sp>
      <p:sp>
        <p:nvSpPr>
          <p:cNvPr id="26630" name="Rectangle 5"/>
          <p:cNvSpPr>
            <a:spLocks noChangeArrowheads="1"/>
          </p:cNvSpPr>
          <p:nvPr/>
        </p:nvSpPr>
        <p:spPr bwMode="auto">
          <a:xfrm>
            <a:off x="304800" y="1295400"/>
            <a:ext cx="8636000" cy="1295400"/>
          </a:xfrm>
          <a:prstGeom prst="rect">
            <a:avLst/>
          </a:prstGeom>
          <a:solidFill>
            <a:srgbClr val="DDDDDD"/>
          </a:solidFill>
          <a:ln w="9525">
            <a:noFill/>
            <a:miter lim="800000"/>
            <a:headEnd/>
            <a:tailEnd/>
          </a:ln>
        </p:spPr>
        <p:txBody>
          <a:bodyPr wrap="none" anchor="ctr"/>
          <a:lstStyle/>
          <a:p>
            <a:endParaRPr lang="en-GB"/>
          </a:p>
        </p:txBody>
      </p:sp>
      <p:sp>
        <p:nvSpPr>
          <p:cNvPr id="26631" name="Rectangle 6"/>
          <p:cNvSpPr>
            <a:spLocks noChangeArrowheads="1"/>
          </p:cNvSpPr>
          <p:nvPr/>
        </p:nvSpPr>
        <p:spPr bwMode="auto">
          <a:xfrm>
            <a:off x="304800" y="2514600"/>
            <a:ext cx="8636000" cy="1219200"/>
          </a:xfrm>
          <a:prstGeom prst="rect">
            <a:avLst/>
          </a:prstGeom>
          <a:solidFill>
            <a:srgbClr val="EAEAEA"/>
          </a:solidFill>
          <a:ln w="9525">
            <a:noFill/>
            <a:miter lim="800000"/>
            <a:headEnd/>
            <a:tailEnd/>
          </a:ln>
        </p:spPr>
        <p:txBody>
          <a:bodyPr wrap="none" anchor="ctr"/>
          <a:lstStyle/>
          <a:p>
            <a:endParaRPr lang="en-GB"/>
          </a:p>
        </p:txBody>
      </p:sp>
      <p:sp>
        <p:nvSpPr>
          <p:cNvPr id="26632" name="Rectangle 7"/>
          <p:cNvSpPr>
            <a:spLocks noChangeArrowheads="1"/>
          </p:cNvSpPr>
          <p:nvPr/>
        </p:nvSpPr>
        <p:spPr bwMode="auto">
          <a:xfrm>
            <a:off x="304800" y="0"/>
            <a:ext cx="8636000" cy="1295400"/>
          </a:xfrm>
          <a:prstGeom prst="rect">
            <a:avLst/>
          </a:prstGeom>
          <a:solidFill>
            <a:schemeClr val="folHlink"/>
          </a:solidFill>
          <a:ln w="9525">
            <a:noFill/>
            <a:miter lim="800000"/>
            <a:headEnd/>
            <a:tailEnd/>
          </a:ln>
        </p:spPr>
        <p:txBody>
          <a:bodyPr wrap="none" anchor="ctr"/>
          <a:lstStyle/>
          <a:p>
            <a:endParaRPr lang="en-GB"/>
          </a:p>
        </p:txBody>
      </p:sp>
      <p:sp>
        <p:nvSpPr>
          <p:cNvPr id="26633" name="Text Box 8"/>
          <p:cNvSpPr txBox="1">
            <a:spLocks noChangeArrowheads="1"/>
          </p:cNvSpPr>
          <p:nvPr/>
        </p:nvSpPr>
        <p:spPr bwMode="auto">
          <a:xfrm>
            <a:off x="1778000" y="928688"/>
            <a:ext cx="7620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1</a:t>
            </a:r>
            <a:r>
              <a:rPr lang="en-GB" sz="1800" b="1">
                <a:latin typeface="Arial" charset="0"/>
                <a:cs typeface="Arial" charset="0"/>
              </a:rPr>
              <a:t>°C</a:t>
            </a:r>
          </a:p>
        </p:txBody>
      </p:sp>
      <p:sp>
        <p:nvSpPr>
          <p:cNvPr id="26634" name="Text Box 9"/>
          <p:cNvSpPr txBox="1">
            <a:spLocks noChangeArrowheads="1"/>
          </p:cNvSpPr>
          <p:nvPr/>
        </p:nvSpPr>
        <p:spPr bwMode="auto">
          <a:xfrm>
            <a:off x="3149600" y="928688"/>
            <a:ext cx="7112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2</a:t>
            </a:r>
            <a:r>
              <a:rPr lang="en-GB" sz="1800" b="1">
                <a:latin typeface="Arial" charset="0"/>
                <a:cs typeface="Arial" charset="0"/>
              </a:rPr>
              <a:t>°C</a:t>
            </a:r>
          </a:p>
        </p:txBody>
      </p:sp>
      <p:sp>
        <p:nvSpPr>
          <p:cNvPr id="26635" name="Text Box 10"/>
          <p:cNvSpPr txBox="1">
            <a:spLocks noChangeArrowheads="1"/>
          </p:cNvSpPr>
          <p:nvPr/>
        </p:nvSpPr>
        <p:spPr bwMode="auto">
          <a:xfrm>
            <a:off x="7188200" y="928688"/>
            <a:ext cx="8382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5</a:t>
            </a:r>
            <a:r>
              <a:rPr lang="en-GB" sz="1800" b="1">
                <a:latin typeface="Arial" charset="0"/>
                <a:cs typeface="Arial" charset="0"/>
              </a:rPr>
              <a:t>°C</a:t>
            </a:r>
          </a:p>
        </p:txBody>
      </p:sp>
      <p:sp>
        <p:nvSpPr>
          <p:cNvPr id="26636" name="Text Box 11"/>
          <p:cNvSpPr txBox="1">
            <a:spLocks noChangeArrowheads="1"/>
          </p:cNvSpPr>
          <p:nvPr/>
        </p:nvSpPr>
        <p:spPr bwMode="auto">
          <a:xfrm>
            <a:off x="5816600" y="928688"/>
            <a:ext cx="7874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4</a:t>
            </a:r>
            <a:r>
              <a:rPr lang="en-GB" sz="1800" b="1">
                <a:latin typeface="Arial" charset="0"/>
                <a:cs typeface="Arial" charset="0"/>
              </a:rPr>
              <a:t>°C</a:t>
            </a:r>
          </a:p>
        </p:txBody>
      </p:sp>
      <p:sp>
        <p:nvSpPr>
          <p:cNvPr id="26637" name="Text Box 12"/>
          <p:cNvSpPr txBox="1">
            <a:spLocks noChangeArrowheads="1"/>
          </p:cNvSpPr>
          <p:nvPr/>
        </p:nvSpPr>
        <p:spPr bwMode="auto">
          <a:xfrm>
            <a:off x="4521200" y="928688"/>
            <a:ext cx="8636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3</a:t>
            </a:r>
            <a:r>
              <a:rPr lang="en-GB" sz="1800" b="1">
                <a:latin typeface="Arial" charset="0"/>
                <a:cs typeface="Arial" charset="0"/>
              </a:rPr>
              <a:t>°C</a:t>
            </a:r>
          </a:p>
        </p:txBody>
      </p:sp>
      <p:sp>
        <p:nvSpPr>
          <p:cNvPr id="26638" name="AutoShape 13"/>
          <p:cNvSpPr>
            <a:spLocks noChangeArrowheads="1"/>
          </p:cNvSpPr>
          <p:nvPr/>
        </p:nvSpPr>
        <p:spPr bwMode="auto">
          <a:xfrm>
            <a:off x="2971800" y="5595938"/>
            <a:ext cx="5740400" cy="838200"/>
          </a:xfrm>
          <a:custGeom>
            <a:avLst/>
            <a:gdLst>
              <a:gd name="T0" fmla="*/ 4196870 w 21600"/>
              <a:gd name="T1" fmla="*/ 0 h 21600"/>
              <a:gd name="T2" fmla="*/ 0 w 21600"/>
              <a:gd name="T3" fmla="*/ 419100 h 21600"/>
              <a:gd name="T4" fmla="*/ 4196870 w 21600"/>
              <a:gd name="T5" fmla="*/ 838200 h 21600"/>
              <a:gd name="T6" fmla="*/ 5740400 w 21600"/>
              <a:gd name="T7" fmla="*/ 419100 h 21600"/>
              <a:gd name="T8" fmla="*/ 17694720 60000 65536"/>
              <a:gd name="T9" fmla="*/ 11796480 60000 65536"/>
              <a:gd name="T10" fmla="*/ 5898240 60000 65536"/>
              <a:gd name="T11" fmla="*/ 0 60000 65536"/>
              <a:gd name="T12" fmla="*/ 3375 w 21600"/>
              <a:gd name="T13" fmla="*/ 2922 h 21600"/>
              <a:gd name="T14" fmla="*/ 17363 w 21600"/>
              <a:gd name="T15" fmla="*/ 18678 h 21600"/>
            </a:gdLst>
            <a:ahLst/>
            <a:cxnLst>
              <a:cxn ang="T8">
                <a:pos x="T0" y="T1"/>
              </a:cxn>
              <a:cxn ang="T9">
                <a:pos x="T2" y="T3"/>
              </a:cxn>
              <a:cxn ang="T10">
                <a:pos x="T4" y="T5"/>
              </a:cxn>
              <a:cxn ang="T11">
                <a:pos x="T6" y="T7"/>
              </a:cxn>
            </a:cxnLst>
            <a:rect l="T12" t="T13" r="T14" b="T15"/>
            <a:pathLst>
              <a:path w="21600" h="21600">
                <a:moveTo>
                  <a:pt x="15792" y="0"/>
                </a:moveTo>
                <a:lnTo>
                  <a:pt x="15792" y="2922"/>
                </a:lnTo>
                <a:lnTo>
                  <a:pt x="3375" y="2922"/>
                </a:lnTo>
                <a:lnTo>
                  <a:pt x="3375" y="18678"/>
                </a:lnTo>
                <a:lnTo>
                  <a:pt x="15792" y="18678"/>
                </a:lnTo>
                <a:lnTo>
                  <a:pt x="15792" y="21600"/>
                </a:lnTo>
                <a:lnTo>
                  <a:pt x="21600" y="10800"/>
                </a:lnTo>
                <a:close/>
              </a:path>
              <a:path w="21600" h="21600">
                <a:moveTo>
                  <a:pt x="1350" y="2922"/>
                </a:moveTo>
                <a:lnTo>
                  <a:pt x="1350" y="18678"/>
                </a:lnTo>
                <a:lnTo>
                  <a:pt x="2700" y="18678"/>
                </a:lnTo>
                <a:lnTo>
                  <a:pt x="2700" y="2922"/>
                </a:lnTo>
                <a:close/>
              </a:path>
              <a:path w="21600" h="21600">
                <a:moveTo>
                  <a:pt x="0" y="2922"/>
                </a:moveTo>
                <a:lnTo>
                  <a:pt x="0" y="18678"/>
                </a:lnTo>
                <a:lnTo>
                  <a:pt x="675" y="18678"/>
                </a:lnTo>
                <a:lnTo>
                  <a:pt x="675" y="2922"/>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39" name="AutoShape 14"/>
          <p:cNvSpPr>
            <a:spLocks noChangeArrowheads="1"/>
          </p:cNvSpPr>
          <p:nvPr/>
        </p:nvSpPr>
        <p:spPr bwMode="auto">
          <a:xfrm>
            <a:off x="6516688" y="2590800"/>
            <a:ext cx="2398712" cy="990600"/>
          </a:xfrm>
          <a:custGeom>
            <a:avLst/>
            <a:gdLst>
              <a:gd name="T0" fmla="*/ 1736068 w 21600"/>
              <a:gd name="T1" fmla="*/ 0 h 21600"/>
              <a:gd name="T2" fmla="*/ 0 w 21600"/>
              <a:gd name="T3" fmla="*/ 495300 h 21600"/>
              <a:gd name="T4" fmla="*/ 1736068 w 21600"/>
              <a:gd name="T5" fmla="*/ 990600 h 21600"/>
              <a:gd name="T6" fmla="*/ 2398712 w 21600"/>
              <a:gd name="T7" fmla="*/ 495300 h 21600"/>
              <a:gd name="T8" fmla="*/ 17694720 60000 65536"/>
              <a:gd name="T9" fmla="*/ 11796480 60000 65536"/>
              <a:gd name="T10" fmla="*/ 5898240 60000 65536"/>
              <a:gd name="T11" fmla="*/ 0 60000 65536"/>
              <a:gd name="T12" fmla="*/ 3375 w 21600"/>
              <a:gd name="T13" fmla="*/ 3682 h 21600"/>
              <a:gd name="T14" fmla="*/ 17667 w 21600"/>
              <a:gd name="T15" fmla="*/ 17918 h 21600"/>
            </a:gdLst>
            <a:ahLst/>
            <a:cxnLst>
              <a:cxn ang="T8">
                <a:pos x="T0" y="T1"/>
              </a:cxn>
              <a:cxn ang="T9">
                <a:pos x="T2" y="T3"/>
              </a:cxn>
              <a:cxn ang="T10">
                <a:pos x="T4" y="T5"/>
              </a:cxn>
              <a:cxn ang="T11">
                <a:pos x="T6" y="T7"/>
              </a:cxn>
            </a:cxnLst>
            <a:rect l="T12" t="T13" r="T14" b="T15"/>
            <a:pathLst>
              <a:path w="21600" h="21600">
                <a:moveTo>
                  <a:pt x="15633" y="0"/>
                </a:moveTo>
                <a:lnTo>
                  <a:pt x="15633" y="3682"/>
                </a:lnTo>
                <a:lnTo>
                  <a:pt x="3375" y="3682"/>
                </a:lnTo>
                <a:lnTo>
                  <a:pt x="3375" y="17918"/>
                </a:lnTo>
                <a:lnTo>
                  <a:pt x="15633" y="17918"/>
                </a:lnTo>
                <a:lnTo>
                  <a:pt x="15633" y="21600"/>
                </a:lnTo>
                <a:lnTo>
                  <a:pt x="21600" y="10800"/>
                </a:lnTo>
                <a:close/>
              </a:path>
              <a:path w="21600" h="21600">
                <a:moveTo>
                  <a:pt x="1350" y="3682"/>
                </a:moveTo>
                <a:lnTo>
                  <a:pt x="1350" y="17918"/>
                </a:lnTo>
                <a:lnTo>
                  <a:pt x="2700" y="17918"/>
                </a:lnTo>
                <a:lnTo>
                  <a:pt x="2700" y="3682"/>
                </a:lnTo>
                <a:close/>
              </a:path>
              <a:path w="21600" h="21600">
                <a:moveTo>
                  <a:pt x="0" y="3682"/>
                </a:moveTo>
                <a:lnTo>
                  <a:pt x="0" y="17918"/>
                </a:lnTo>
                <a:lnTo>
                  <a:pt x="675" y="17918"/>
                </a:lnTo>
                <a:lnTo>
                  <a:pt x="675" y="3682"/>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40" name="Rectangle 15"/>
          <p:cNvSpPr>
            <a:spLocks noChangeArrowheads="1"/>
          </p:cNvSpPr>
          <p:nvPr/>
        </p:nvSpPr>
        <p:spPr bwMode="auto">
          <a:xfrm>
            <a:off x="6591300" y="2771775"/>
            <a:ext cx="2133600" cy="581025"/>
          </a:xfrm>
          <a:prstGeom prst="rect">
            <a:avLst/>
          </a:prstGeom>
          <a:noFill/>
          <a:ln w="9525">
            <a:noFill/>
            <a:miter lim="800000"/>
            <a:headEnd/>
            <a:tailEnd/>
          </a:ln>
        </p:spPr>
        <p:txBody>
          <a:bodyPr>
            <a:spAutoFit/>
          </a:bodyPr>
          <a:lstStyle/>
          <a:p>
            <a:pPr eaLnBrk="1" hangingPunct="1"/>
            <a:r>
              <a:rPr lang="en-GB" sz="1600" i="1">
                <a:latin typeface="Arial" charset="0"/>
                <a:cs typeface="Arial" charset="0"/>
              </a:rPr>
              <a:t>Sea level rise threatens major cities</a:t>
            </a:r>
            <a:endParaRPr lang="en-GB" sz="1600" i="1">
              <a:latin typeface="Times New Roman" pitchFamily="18" charset="0"/>
            </a:endParaRPr>
          </a:p>
        </p:txBody>
      </p:sp>
      <p:sp>
        <p:nvSpPr>
          <p:cNvPr id="26641" name="AutoShape 16"/>
          <p:cNvSpPr>
            <a:spLocks noChangeArrowheads="1"/>
          </p:cNvSpPr>
          <p:nvPr/>
        </p:nvSpPr>
        <p:spPr bwMode="auto">
          <a:xfrm>
            <a:off x="1219200" y="1276350"/>
            <a:ext cx="7620000" cy="762000"/>
          </a:xfrm>
          <a:custGeom>
            <a:avLst/>
            <a:gdLst>
              <a:gd name="T0" fmla="*/ 5499099 w 21600"/>
              <a:gd name="T1" fmla="*/ 0 h 21600"/>
              <a:gd name="T2" fmla="*/ 0 w 21600"/>
              <a:gd name="T3" fmla="*/ 381000 h 21600"/>
              <a:gd name="T4" fmla="*/ 5499099 w 21600"/>
              <a:gd name="T5" fmla="*/ 762000 h 21600"/>
              <a:gd name="T6" fmla="*/ 7620000 w 21600"/>
              <a:gd name="T7" fmla="*/ 381000 h 21600"/>
              <a:gd name="T8" fmla="*/ 17694720 60000 65536"/>
              <a:gd name="T9" fmla="*/ 11796480 60000 65536"/>
              <a:gd name="T10" fmla="*/ 5898240 60000 65536"/>
              <a:gd name="T11" fmla="*/ 0 60000 65536"/>
              <a:gd name="T12" fmla="*/ 3375 w 21600"/>
              <a:gd name="T13" fmla="*/ 3211 h 21600"/>
              <a:gd name="T14" fmla="*/ 17375 w 21600"/>
              <a:gd name="T15" fmla="*/ 18389 h 21600"/>
            </a:gdLst>
            <a:ahLst/>
            <a:cxnLst>
              <a:cxn ang="T8">
                <a:pos x="T0" y="T1"/>
              </a:cxn>
              <a:cxn ang="T9">
                <a:pos x="T2" y="T3"/>
              </a:cxn>
              <a:cxn ang="T10">
                <a:pos x="T4" y="T5"/>
              </a:cxn>
              <a:cxn ang="T11">
                <a:pos x="T6" y="T7"/>
              </a:cxn>
            </a:cxnLst>
            <a:rect l="T12" t="T13" r="T14" b="T15"/>
            <a:pathLst>
              <a:path w="21600" h="21600">
                <a:moveTo>
                  <a:pt x="15588" y="0"/>
                </a:moveTo>
                <a:lnTo>
                  <a:pt x="15588" y="3211"/>
                </a:lnTo>
                <a:lnTo>
                  <a:pt x="3375" y="3211"/>
                </a:lnTo>
                <a:lnTo>
                  <a:pt x="3375" y="18389"/>
                </a:lnTo>
                <a:lnTo>
                  <a:pt x="15588" y="18389"/>
                </a:lnTo>
                <a:lnTo>
                  <a:pt x="15588" y="21600"/>
                </a:lnTo>
                <a:lnTo>
                  <a:pt x="21600" y="10800"/>
                </a:lnTo>
                <a:close/>
              </a:path>
              <a:path w="21600" h="21600">
                <a:moveTo>
                  <a:pt x="1350" y="3211"/>
                </a:moveTo>
                <a:lnTo>
                  <a:pt x="1350" y="18389"/>
                </a:lnTo>
                <a:lnTo>
                  <a:pt x="2700" y="18389"/>
                </a:lnTo>
                <a:lnTo>
                  <a:pt x="2700" y="3211"/>
                </a:lnTo>
                <a:close/>
              </a:path>
              <a:path w="21600" h="21600">
                <a:moveTo>
                  <a:pt x="0" y="3211"/>
                </a:moveTo>
                <a:lnTo>
                  <a:pt x="0" y="18389"/>
                </a:lnTo>
                <a:lnTo>
                  <a:pt x="675" y="18389"/>
                </a:lnTo>
                <a:lnTo>
                  <a:pt x="675" y="3211"/>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42" name="Text Box 17"/>
          <p:cNvSpPr txBox="1">
            <a:spLocks noChangeArrowheads="1"/>
          </p:cNvSpPr>
          <p:nvPr/>
        </p:nvSpPr>
        <p:spPr bwMode="auto">
          <a:xfrm>
            <a:off x="2438400" y="1352550"/>
            <a:ext cx="4495800" cy="581025"/>
          </a:xfrm>
          <a:prstGeom prst="rect">
            <a:avLst/>
          </a:prstGeom>
          <a:noFill/>
          <a:ln w="9525">
            <a:noFill/>
            <a:miter lim="800000"/>
            <a:headEnd/>
            <a:tailEnd/>
          </a:ln>
        </p:spPr>
        <p:txBody>
          <a:bodyPr>
            <a:spAutoFit/>
          </a:bodyPr>
          <a:lstStyle/>
          <a:p>
            <a:pPr eaLnBrk="1" hangingPunct="1">
              <a:spcBef>
                <a:spcPct val="50000"/>
              </a:spcBef>
            </a:pPr>
            <a:r>
              <a:rPr lang="en-US" sz="1600" i="1">
                <a:latin typeface="Arial" charset="0"/>
              </a:rPr>
              <a:t>Falling crop yields in many areas, particularly developing regions </a:t>
            </a:r>
            <a:endParaRPr lang="en-GB" sz="1600" i="1">
              <a:latin typeface="Arial" charset="0"/>
            </a:endParaRPr>
          </a:p>
        </p:txBody>
      </p:sp>
      <p:sp>
        <p:nvSpPr>
          <p:cNvPr id="38930" name="Text Box 18"/>
          <p:cNvSpPr txBox="1">
            <a:spLocks noChangeArrowheads="1"/>
          </p:cNvSpPr>
          <p:nvPr/>
        </p:nvSpPr>
        <p:spPr bwMode="auto">
          <a:xfrm>
            <a:off x="304800" y="1309688"/>
            <a:ext cx="1016000" cy="366712"/>
          </a:xfrm>
          <a:prstGeom prst="rect">
            <a:avLst/>
          </a:prstGeom>
          <a:noFill/>
          <a:ln w="9525">
            <a:noFill/>
            <a:miter lim="800000"/>
            <a:headEnd/>
            <a:tailEnd/>
          </a:ln>
          <a:effectLst/>
        </p:spPr>
        <p:txBody>
          <a:bodyPr>
            <a:spAutoFit/>
          </a:bodyPr>
          <a:lstStyle/>
          <a:p>
            <a:pPr eaLnBrk="1" hangingPunct="1">
              <a:spcBef>
                <a:spcPct val="50000"/>
              </a:spcBef>
              <a:defRPr/>
            </a:pPr>
            <a:r>
              <a:rPr lang="en-US" sz="1800" b="1">
                <a:effectLst>
                  <a:outerShdw blurRad="38100" dist="38100" dir="2700000" algn="tl">
                    <a:srgbClr val="C0C0C0"/>
                  </a:outerShdw>
                </a:effectLst>
                <a:latin typeface="Arial" charset="0"/>
              </a:rPr>
              <a:t>Food</a:t>
            </a:r>
            <a:endParaRPr lang="en-GB" sz="1800" b="1">
              <a:effectLst>
                <a:outerShdw blurRad="38100" dist="38100" dir="2700000" algn="tl">
                  <a:srgbClr val="C0C0C0"/>
                </a:outerShdw>
              </a:effectLst>
              <a:latin typeface="Arial" charset="0"/>
            </a:endParaRPr>
          </a:p>
        </p:txBody>
      </p:sp>
      <p:sp>
        <p:nvSpPr>
          <p:cNvPr id="38931" name="Text Box 19"/>
          <p:cNvSpPr txBox="1">
            <a:spLocks noChangeArrowheads="1"/>
          </p:cNvSpPr>
          <p:nvPr/>
        </p:nvSpPr>
        <p:spPr bwMode="auto">
          <a:xfrm>
            <a:off x="304800" y="2590800"/>
            <a:ext cx="1016000" cy="366713"/>
          </a:xfrm>
          <a:prstGeom prst="rect">
            <a:avLst/>
          </a:prstGeom>
          <a:noFill/>
          <a:ln w="9525">
            <a:noFill/>
            <a:miter lim="800000"/>
            <a:headEnd/>
            <a:tailEnd/>
          </a:ln>
          <a:effectLst/>
        </p:spPr>
        <p:txBody>
          <a:bodyPr>
            <a:spAutoFit/>
          </a:bodyPr>
          <a:lstStyle/>
          <a:p>
            <a:pPr eaLnBrk="1" hangingPunct="1">
              <a:spcBef>
                <a:spcPct val="50000"/>
              </a:spcBef>
              <a:defRPr/>
            </a:pPr>
            <a:r>
              <a:rPr lang="en-US" sz="1800" b="1">
                <a:effectLst>
                  <a:outerShdw blurRad="38100" dist="38100" dir="2700000" algn="tl">
                    <a:srgbClr val="C0C0C0"/>
                  </a:outerShdw>
                </a:effectLst>
                <a:latin typeface="Arial" charset="0"/>
              </a:rPr>
              <a:t>Water</a:t>
            </a:r>
            <a:endParaRPr lang="en-GB" sz="1800" b="1">
              <a:effectLst>
                <a:outerShdw blurRad="38100" dist="38100" dir="2700000" algn="tl">
                  <a:srgbClr val="C0C0C0"/>
                </a:outerShdw>
              </a:effectLst>
              <a:latin typeface="Arial" charset="0"/>
            </a:endParaRPr>
          </a:p>
        </p:txBody>
      </p:sp>
      <p:sp>
        <p:nvSpPr>
          <p:cNvPr id="38932" name="Text Box 20"/>
          <p:cNvSpPr txBox="1">
            <a:spLocks noChangeArrowheads="1"/>
          </p:cNvSpPr>
          <p:nvPr/>
        </p:nvSpPr>
        <p:spPr bwMode="auto">
          <a:xfrm>
            <a:off x="304800" y="3686175"/>
            <a:ext cx="1600200" cy="366713"/>
          </a:xfrm>
          <a:prstGeom prst="rect">
            <a:avLst/>
          </a:prstGeom>
          <a:noFill/>
          <a:ln w="9525">
            <a:noFill/>
            <a:miter lim="800000"/>
            <a:headEnd/>
            <a:tailEnd/>
          </a:ln>
          <a:effectLst/>
        </p:spPr>
        <p:txBody>
          <a:bodyPr>
            <a:spAutoFit/>
          </a:bodyPr>
          <a:lstStyle/>
          <a:p>
            <a:pPr eaLnBrk="1" hangingPunct="1">
              <a:spcBef>
                <a:spcPct val="50000"/>
              </a:spcBef>
              <a:defRPr/>
            </a:pPr>
            <a:r>
              <a:rPr lang="en-US" sz="1800" b="1">
                <a:effectLst>
                  <a:outerShdw blurRad="38100" dist="38100" dir="2700000" algn="tl">
                    <a:srgbClr val="C0C0C0"/>
                  </a:outerShdw>
                </a:effectLst>
                <a:latin typeface="Arial" charset="0"/>
              </a:rPr>
              <a:t>Ecosystems</a:t>
            </a:r>
            <a:endParaRPr lang="en-GB" sz="1800" b="1">
              <a:effectLst>
                <a:outerShdw blurRad="38100" dist="38100" dir="2700000" algn="tl">
                  <a:srgbClr val="C0C0C0"/>
                </a:outerShdw>
              </a:effectLst>
              <a:latin typeface="Arial" charset="0"/>
            </a:endParaRPr>
          </a:p>
        </p:txBody>
      </p:sp>
      <p:sp>
        <p:nvSpPr>
          <p:cNvPr id="38933" name="Text Box 21"/>
          <p:cNvSpPr txBox="1">
            <a:spLocks noChangeArrowheads="1"/>
          </p:cNvSpPr>
          <p:nvPr/>
        </p:nvSpPr>
        <p:spPr bwMode="auto">
          <a:xfrm>
            <a:off x="304800" y="5527675"/>
            <a:ext cx="2362200" cy="915988"/>
          </a:xfrm>
          <a:prstGeom prst="rect">
            <a:avLst/>
          </a:prstGeom>
          <a:noFill/>
          <a:ln w="9525">
            <a:noFill/>
            <a:miter lim="800000"/>
            <a:headEnd/>
            <a:tailEnd/>
          </a:ln>
          <a:effectLst/>
        </p:spPr>
        <p:txBody>
          <a:bodyPr>
            <a:spAutoFit/>
          </a:bodyPr>
          <a:lstStyle/>
          <a:p>
            <a:pPr eaLnBrk="1" hangingPunct="1">
              <a:spcBef>
                <a:spcPct val="50000"/>
              </a:spcBef>
              <a:defRPr/>
            </a:pPr>
            <a:r>
              <a:rPr lang="en-GB" sz="1800" b="1">
                <a:effectLst>
                  <a:outerShdw blurRad="38100" dist="38100" dir="2700000" algn="tl">
                    <a:srgbClr val="C0C0C0"/>
                  </a:outerShdw>
                </a:effectLst>
                <a:latin typeface="Arial" charset="0"/>
                <a:cs typeface="Times New Roman" pitchFamily="18" charset="0"/>
              </a:rPr>
              <a:t>Risk of Abrupt and Major Irreversible Changes</a:t>
            </a:r>
            <a:endParaRPr lang="en-GB" sz="1800" b="1">
              <a:effectLst>
                <a:outerShdw blurRad="38100" dist="38100" dir="2700000" algn="tl">
                  <a:srgbClr val="C0C0C0"/>
                </a:outerShdw>
              </a:effectLst>
              <a:latin typeface="Arial" charset="0"/>
            </a:endParaRPr>
          </a:p>
        </p:txBody>
      </p:sp>
      <p:sp>
        <p:nvSpPr>
          <p:cNvPr id="26647" name="Text Box 22"/>
          <p:cNvSpPr txBox="1">
            <a:spLocks noChangeArrowheads="1"/>
          </p:cNvSpPr>
          <p:nvPr/>
        </p:nvSpPr>
        <p:spPr bwMode="auto">
          <a:xfrm>
            <a:off x="406400" y="928688"/>
            <a:ext cx="711200" cy="366712"/>
          </a:xfrm>
          <a:prstGeom prst="rect">
            <a:avLst/>
          </a:prstGeom>
          <a:noFill/>
          <a:ln w="9525">
            <a:noFill/>
            <a:miter lim="800000"/>
            <a:headEnd/>
            <a:tailEnd/>
          </a:ln>
        </p:spPr>
        <p:txBody>
          <a:bodyPr>
            <a:spAutoFit/>
          </a:bodyPr>
          <a:lstStyle/>
          <a:p>
            <a:pPr eaLnBrk="1" hangingPunct="1">
              <a:spcBef>
                <a:spcPct val="50000"/>
              </a:spcBef>
            </a:pPr>
            <a:r>
              <a:rPr lang="en-GB" sz="1800" b="1">
                <a:latin typeface="Arial" charset="0"/>
              </a:rPr>
              <a:t>0</a:t>
            </a:r>
            <a:r>
              <a:rPr lang="en-GB" sz="1800" b="1">
                <a:latin typeface="Arial" charset="0"/>
                <a:cs typeface="Arial" charset="0"/>
              </a:rPr>
              <a:t>°C</a:t>
            </a:r>
            <a:endParaRPr lang="en-GB" sz="1800" b="1">
              <a:latin typeface="Arial" charset="0"/>
            </a:endParaRPr>
          </a:p>
        </p:txBody>
      </p:sp>
      <p:sp>
        <p:nvSpPr>
          <p:cNvPr id="26648" name="AutoShape 23"/>
          <p:cNvSpPr>
            <a:spLocks noChangeArrowheads="1"/>
          </p:cNvSpPr>
          <p:nvPr/>
        </p:nvSpPr>
        <p:spPr bwMode="auto">
          <a:xfrm>
            <a:off x="5384800" y="1885950"/>
            <a:ext cx="3352800" cy="609600"/>
          </a:xfrm>
          <a:custGeom>
            <a:avLst/>
            <a:gdLst>
              <a:gd name="T0" fmla="*/ 2458720 w 21600"/>
              <a:gd name="T1" fmla="*/ 0 h 21600"/>
              <a:gd name="T2" fmla="*/ 0 w 21600"/>
              <a:gd name="T3" fmla="*/ 304800 h 21600"/>
              <a:gd name="T4" fmla="*/ 2458720 w 21600"/>
              <a:gd name="T5" fmla="*/ 609600 h 21600"/>
              <a:gd name="T6" fmla="*/ 3352800 w 21600"/>
              <a:gd name="T7" fmla="*/ 304800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49" name="Rectangle 24"/>
          <p:cNvSpPr>
            <a:spLocks noChangeArrowheads="1"/>
          </p:cNvSpPr>
          <p:nvPr/>
        </p:nvSpPr>
        <p:spPr bwMode="auto">
          <a:xfrm>
            <a:off x="5943600" y="1895475"/>
            <a:ext cx="2286000" cy="581025"/>
          </a:xfrm>
          <a:prstGeom prst="rect">
            <a:avLst/>
          </a:prstGeom>
          <a:noFill/>
          <a:ln w="9525">
            <a:noFill/>
            <a:miter lim="800000"/>
            <a:headEnd/>
            <a:tailEnd/>
          </a:ln>
        </p:spPr>
        <p:txBody>
          <a:bodyPr>
            <a:spAutoFit/>
          </a:bodyPr>
          <a:lstStyle/>
          <a:p>
            <a:pPr eaLnBrk="1" hangingPunct="1"/>
            <a:r>
              <a:rPr lang="en-GB" sz="1600" i="1">
                <a:latin typeface="Arial" charset="0"/>
                <a:cs typeface="Arial" charset="0"/>
              </a:rPr>
              <a:t>Falling yields in many developed regions</a:t>
            </a:r>
            <a:endParaRPr lang="en-GB" sz="1600" i="1">
              <a:latin typeface="Arial" charset="0"/>
            </a:endParaRPr>
          </a:p>
        </p:txBody>
      </p:sp>
      <p:sp>
        <p:nvSpPr>
          <p:cNvPr id="26650" name="AutoShape 25"/>
          <p:cNvSpPr>
            <a:spLocks noChangeArrowheads="1"/>
          </p:cNvSpPr>
          <p:nvPr/>
        </p:nvSpPr>
        <p:spPr bwMode="auto">
          <a:xfrm>
            <a:off x="3251200" y="2514600"/>
            <a:ext cx="3251200" cy="1066800"/>
          </a:xfrm>
          <a:custGeom>
            <a:avLst/>
            <a:gdLst>
              <a:gd name="T0" fmla="*/ 2424100 w 21600"/>
              <a:gd name="T1" fmla="*/ 0 h 21600"/>
              <a:gd name="T2" fmla="*/ 0 w 21600"/>
              <a:gd name="T3" fmla="*/ 533400 h 21600"/>
              <a:gd name="T4" fmla="*/ 2424100 w 21600"/>
              <a:gd name="T5" fmla="*/ 1066800 h 21600"/>
              <a:gd name="T6" fmla="*/ 3251200 w 21600"/>
              <a:gd name="T7" fmla="*/ 533400 h 21600"/>
              <a:gd name="T8" fmla="*/ 17694720 60000 65536"/>
              <a:gd name="T9" fmla="*/ 11796480 60000 65536"/>
              <a:gd name="T10" fmla="*/ 5898240 60000 65536"/>
              <a:gd name="T11" fmla="*/ 0 60000 65536"/>
              <a:gd name="T12" fmla="*/ 3375 w 21600"/>
              <a:gd name="T13" fmla="*/ 1929 h 21600"/>
              <a:gd name="T14" fmla="*/ 17086 w 21600"/>
              <a:gd name="T15" fmla="*/ 19671 h 21600"/>
            </a:gdLst>
            <a:ahLst/>
            <a:cxnLst>
              <a:cxn ang="T8">
                <a:pos x="T0" y="T1"/>
              </a:cxn>
              <a:cxn ang="T9">
                <a:pos x="T2" y="T3"/>
              </a:cxn>
              <a:cxn ang="T10">
                <a:pos x="T4" y="T5"/>
              </a:cxn>
              <a:cxn ang="T11">
                <a:pos x="T6" y="T7"/>
              </a:cxn>
            </a:cxnLst>
            <a:rect l="T12" t="T13" r="T14" b="T15"/>
            <a:pathLst>
              <a:path w="21600" h="21600">
                <a:moveTo>
                  <a:pt x="16105" y="0"/>
                </a:moveTo>
                <a:lnTo>
                  <a:pt x="16105" y="1929"/>
                </a:lnTo>
                <a:lnTo>
                  <a:pt x="3375" y="1929"/>
                </a:lnTo>
                <a:lnTo>
                  <a:pt x="3375" y="19671"/>
                </a:lnTo>
                <a:lnTo>
                  <a:pt x="16105" y="19671"/>
                </a:lnTo>
                <a:lnTo>
                  <a:pt x="16105" y="21600"/>
                </a:lnTo>
                <a:lnTo>
                  <a:pt x="21600" y="10800"/>
                </a:lnTo>
                <a:close/>
              </a:path>
              <a:path w="21600" h="21600">
                <a:moveTo>
                  <a:pt x="1350" y="1929"/>
                </a:moveTo>
                <a:lnTo>
                  <a:pt x="1350" y="19671"/>
                </a:lnTo>
                <a:lnTo>
                  <a:pt x="2700" y="19671"/>
                </a:lnTo>
                <a:lnTo>
                  <a:pt x="2700" y="1929"/>
                </a:lnTo>
                <a:close/>
              </a:path>
              <a:path w="21600" h="21600">
                <a:moveTo>
                  <a:pt x="0" y="1929"/>
                </a:moveTo>
                <a:lnTo>
                  <a:pt x="0" y="19671"/>
                </a:lnTo>
                <a:lnTo>
                  <a:pt x="675" y="19671"/>
                </a:lnTo>
                <a:lnTo>
                  <a:pt x="675" y="1929"/>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51" name="AutoShape 26"/>
          <p:cNvSpPr>
            <a:spLocks noChangeArrowheads="1"/>
          </p:cNvSpPr>
          <p:nvPr/>
        </p:nvSpPr>
        <p:spPr bwMode="auto">
          <a:xfrm>
            <a:off x="2438400" y="3886200"/>
            <a:ext cx="5994400" cy="790575"/>
          </a:xfrm>
          <a:custGeom>
            <a:avLst/>
            <a:gdLst>
              <a:gd name="T0" fmla="*/ 4483034 w 21600"/>
              <a:gd name="T1" fmla="*/ 0 h 21600"/>
              <a:gd name="T2" fmla="*/ 0 w 21600"/>
              <a:gd name="T3" fmla="*/ 395288 h 21600"/>
              <a:gd name="T4" fmla="*/ 4483034 w 21600"/>
              <a:gd name="T5" fmla="*/ 790575 h 21600"/>
              <a:gd name="T6" fmla="*/ 5994400 w 21600"/>
              <a:gd name="T7" fmla="*/ 395288 h 21600"/>
              <a:gd name="T8" fmla="*/ 17694720 60000 65536"/>
              <a:gd name="T9" fmla="*/ 11796480 60000 65536"/>
              <a:gd name="T10" fmla="*/ 5898240 60000 65536"/>
              <a:gd name="T11" fmla="*/ 0 60000 65536"/>
              <a:gd name="T12" fmla="*/ 3375 w 21600"/>
              <a:gd name="T13" fmla="*/ 3411 h 21600"/>
              <a:gd name="T14" fmla="*/ 17874 w 21600"/>
              <a:gd name="T15" fmla="*/ 18189 h 21600"/>
            </a:gdLst>
            <a:ahLst/>
            <a:cxnLst>
              <a:cxn ang="T8">
                <a:pos x="T0" y="T1"/>
              </a:cxn>
              <a:cxn ang="T9">
                <a:pos x="T2" y="T3"/>
              </a:cxn>
              <a:cxn ang="T10">
                <a:pos x="T4" y="T5"/>
              </a:cxn>
              <a:cxn ang="T11">
                <a:pos x="T6" y="T7"/>
              </a:cxn>
            </a:cxnLst>
            <a:rect l="T12" t="T13" r="T14" b="T15"/>
            <a:pathLst>
              <a:path w="21600" h="21600">
                <a:moveTo>
                  <a:pt x="16154" y="0"/>
                </a:moveTo>
                <a:lnTo>
                  <a:pt x="16154" y="3411"/>
                </a:lnTo>
                <a:lnTo>
                  <a:pt x="3375" y="3411"/>
                </a:lnTo>
                <a:lnTo>
                  <a:pt x="3375" y="18189"/>
                </a:lnTo>
                <a:lnTo>
                  <a:pt x="16154" y="18189"/>
                </a:lnTo>
                <a:lnTo>
                  <a:pt x="16154" y="21600"/>
                </a:lnTo>
                <a:lnTo>
                  <a:pt x="21600" y="10800"/>
                </a:lnTo>
                <a:close/>
              </a:path>
              <a:path w="21600" h="21600">
                <a:moveTo>
                  <a:pt x="1350" y="3411"/>
                </a:moveTo>
                <a:lnTo>
                  <a:pt x="1350" y="18189"/>
                </a:lnTo>
                <a:lnTo>
                  <a:pt x="2700" y="18189"/>
                </a:lnTo>
                <a:lnTo>
                  <a:pt x="2700" y="3411"/>
                </a:lnTo>
                <a:close/>
              </a:path>
              <a:path w="21600" h="21600">
                <a:moveTo>
                  <a:pt x="0" y="3411"/>
                </a:moveTo>
                <a:lnTo>
                  <a:pt x="0" y="18189"/>
                </a:lnTo>
                <a:lnTo>
                  <a:pt x="675" y="18189"/>
                </a:lnTo>
                <a:lnTo>
                  <a:pt x="675" y="3411"/>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52" name="Text Box 27"/>
          <p:cNvSpPr txBox="1">
            <a:spLocks noChangeArrowheads="1"/>
          </p:cNvSpPr>
          <p:nvPr/>
        </p:nvSpPr>
        <p:spPr bwMode="auto">
          <a:xfrm>
            <a:off x="3352800" y="4114800"/>
            <a:ext cx="4552950" cy="336550"/>
          </a:xfrm>
          <a:prstGeom prst="rect">
            <a:avLst/>
          </a:prstGeom>
          <a:noFill/>
          <a:ln w="9525">
            <a:noFill/>
            <a:miter lim="800000"/>
            <a:headEnd/>
            <a:tailEnd/>
          </a:ln>
        </p:spPr>
        <p:txBody>
          <a:bodyPr>
            <a:spAutoFit/>
          </a:bodyPr>
          <a:lstStyle/>
          <a:p>
            <a:pPr eaLnBrk="1" hangingPunct="1">
              <a:spcBef>
                <a:spcPct val="50000"/>
              </a:spcBef>
            </a:pPr>
            <a:r>
              <a:rPr lang="en-US" sz="1600" i="1">
                <a:latin typeface="Arial" charset="0"/>
              </a:rPr>
              <a:t>Rising number of species face extinction</a:t>
            </a:r>
            <a:endParaRPr lang="en-GB" sz="1600" i="1">
              <a:latin typeface="Arial" charset="0"/>
            </a:endParaRPr>
          </a:p>
        </p:txBody>
      </p:sp>
      <p:sp>
        <p:nvSpPr>
          <p:cNvPr id="26653" name="Text Box 28"/>
          <p:cNvSpPr txBox="1">
            <a:spLocks noChangeArrowheads="1"/>
          </p:cNvSpPr>
          <p:nvPr/>
        </p:nvSpPr>
        <p:spPr bwMode="auto">
          <a:xfrm>
            <a:off x="3800475" y="5710238"/>
            <a:ext cx="4572000" cy="581025"/>
          </a:xfrm>
          <a:prstGeom prst="rect">
            <a:avLst/>
          </a:prstGeom>
          <a:noFill/>
          <a:ln w="9525">
            <a:noFill/>
            <a:miter lim="800000"/>
            <a:headEnd/>
            <a:tailEnd/>
          </a:ln>
        </p:spPr>
        <p:txBody>
          <a:bodyPr>
            <a:spAutoFit/>
          </a:bodyPr>
          <a:lstStyle/>
          <a:p>
            <a:pPr eaLnBrk="1" hangingPunct="1">
              <a:spcBef>
                <a:spcPct val="50000"/>
              </a:spcBef>
            </a:pPr>
            <a:r>
              <a:rPr lang="en-US" sz="1600" i="1">
                <a:latin typeface="Arial" charset="0"/>
              </a:rPr>
              <a:t>Increasing risk of dangerous feedbacks and abrupt, large-scale shifts in the climate system</a:t>
            </a:r>
            <a:endParaRPr lang="en-GB" sz="1600" i="1">
              <a:latin typeface="Arial" charset="0"/>
            </a:endParaRPr>
          </a:p>
        </p:txBody>
      </p:sp>
      <p:sp>
        <p:nvSpPr>
          <p:cNvPr id="26654" name="Rectangle 29"/>
          <p:cNvSpPr>
            <a:spLocks noChangeArrowheads="1"/>
          </p:cNvSpPr>
          <p:nvPr/>
        </p:nvSpPr>
        <p:spPr bwMode="auto">
          <a:xfrm>
            <a:off x="3409950" y="2590800"/>
            <a:ext cx="3048000" cy="730250"/>
          </a:xfrm>
          <a:prstGeom prst="rect">
            <a:avLst/>
          </a:prstGeom>
          <a:noFill/>
          <a:ln w="9525">
            <a:noFill/>
            <a:miter lim="800000"/>
            <a:headEnd/>
            <a:tailEnd/>
          </a:ln>
        </p:spPr>
        <p:txBody>
          <a:bodyPr>
            <a:spAutoFit/>
          </a:bodyPr>
          <a:lstStyle/>
          <a:p>
            <a:r>
              <a:rPr lang="en-GB" sz="1400" i="1">
                <a:latin typeface="Arial" charset="0"/>
                <a:cs typeface="Arial" charset="0"/>
              </a:rPr>
              <a:t>Significant decreases in water availability in many areas, including Mediterranean and Southern Africa</a:t>
            </a:r>
          </a:p>
        </p:txBody>
      </p:sp>
      <p:sp>
        <p:nvSpPr>
          <p:cNvPr id="26655" name="AutoShape 30"/>
          <p:cNvSpPr>
            <a:spLocks noChangeArrowheads="1"/>
          </p:cNvSpPr>
          <p:nvPr/>
        </p:nvSpPr>
        <p:spPr bwMode="auto">
          <a:xfrm>
            <a:off x="1295400" y="2638425"/>
            <a:ext cx="2159000" cy="1066800"/>
          </a:xfrm>
          <a:custGeom>
            <a:avLst/>
            <a:gdLst>
              <a:gd name="T0" fmla="*/ 1521295 w 21600"/>
              <a:gd name="T1" fmla="*/ 0 h 21600"/>
              <a:gd name="T2" fmla="*/ 0 w 21600"/>
              <a:gd name="T3" fmla="*/ 533400 h 21600"/>
              <a:gd name="T4" fmla="*/ 1521295 w 21600"/>
              <a:gd name="T5" fmla="*/ 1066800 h 21600"/>
              <a:gd name="T6" fmla="*/ 2159000 w 21600"/>
              <a:gd name="T7" fmla="*/ 533400 h 21600"/>
              <a:gd name="T8" fmla="*/ 17694720 60000 65536"/>
              <a:gd name="T9" fmla="*/ 11796480 60000 65536"/>
              <a:gd name="T10" fmla="*/ 5898240 60000 65536"/>
              <a:gd name="T11" fmla="*/ 0 60000 65536"/>
              <a:gd name="T12" fmla="*/ 3375 w 21600"/>
              <a:gd name="T13" fmla="*/ 1896 h 21600"/>
              <a:gd name="T14" fmla="*/ 16340 w 21600"/>
              <a:gd name="T15" fmla="*/ 19704 h 21600"/>
            </a:gdLst>
            <a:ahLst/>
            <a:cxnLst>
              <a:cxn ang="T8">
                <a:pos x="T0" y="T1"/>
              </a:cxn>
              <a:cxn ang="T9">
                <a:pos x="T2" y="T3"/>
              </a:cxn>
              <a:cxn ang="T10">
                <a:pos x="T4" y="T5"/>
              </a:cxn>
              <a:cxn ang="T11">
                <a:pos x="T6" y="T7"/>
              </a:cxn>
            </a:cxnLst>
            <a:rect l="T12" t="T13" r="T14" b="T15"/>
            <a:pathLst>
              <a:path w="21600" h="21600">
                <a:moveTo>
                  <a:pt x="15220" y="0"/>
                </a:moveTo>
                <a:lnTo>
                  <a:pt x="15220" y="1896"/>
                </a:lnTo>
                <a:lnTo>
                  <a:pt x="3375" y="1896"/>
                </a:lnTo>
                <a:lnTo>
                  <a:pt x="3375" y="19704"/>
                </a:lnTo>
                <a:lnTo>
                  <a:pt x="15220" y="19704"/>
                </a:lnTo>
                <a:lnTo>
                  <a:pt x="15220" y="21600"/>
                </a:lnTo>
                <a:lnTo>
                  <a:pt x="21600" y="10800"/>
                </a:lnTo>
                <a:close/>
              </a:path>
              <a:path w="21600" h="21600">
                <a:moveTo>
                  <a:pt x="1350" y="1896"/>
                </a:moveTo>
                <a:lnTo>
                  <a:pt x="1350" y="19704"/>
                </a:lnTo>
                <a:lnTo>
                  <a:pt x="2700" y="19704"/>
                </a:lnTo>
                <a:lnTo>
                  <a:pt x="2700" y="1896"/>
                </a:lnTo>
                <a:close/>
              </a:path>
              <a:path w="21600" h="21600">
                <a:moveTo>
                  <a:pt x="0" y="1896"/>
                </a:moveTo>
                <a:lnTo>
                  <a:pt x="0" y="19704"/>
                </a:lnTo>
                <a:lnTo>
                  <a:pt x="675" y="19704"/>
                </a:lnTo>
                <a:lnTo>
                  <a:pt x="675" y="1896"/>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56" name="Rectangle 31"/>
          <p:cNvSpPr>
            <a:spLocks noChangeArrowheads="1"/>
          </p:cNvSpPr>
          <p:nvPr/>
        </p:nvSpPr>
        <p:spPr bwMode="auto">
          <a:xfrm>
            <a:off x="1295400" y="2714625"/>
            <a:ext cx="2133600" cy="942975"/>
          </a:xfrm>
          <a:prstGeom prst="rect">
            <a:avLst/>
          </a:prstGeom>
          <a:noFill/>
          <a:ln w="9525">
            <a:noFill/>
            <a:miter lim="800000"/>
            <a:headEnd/>
            <a:tailEnd/>
          </a:ln>
        </p:spPr>
        <p:txBody>
          <a:bodyPr>
            <a:spAutoFit/>
          </a:bodyPr>
          <a:lstStyle/>
          <a:p>
            <a:pPr eaLnBrk="1" hangingPunct="1"/>
            <a:r>
              <a:rPr lang="en-GB" sz="1400" i="1">
                <a:latin typeface="Arial" charset="0"/>
                <a:cs typeface="Arial" charset="0"/>
              </a:rPr>
              <a:t>Small mountain glaciers disappear  – water supplies threatened in several areas</a:t>
            </a:r>
          </a:p>
        </p:txBody>
      </p:sp>
      <p:sp>
        <p:nvSpPr>
          <p:cNvPr id="26657" name="AutoShape 32"/>
          <p:cNvSpPr>
            <a:spLocks noChangeArrowheads="1"/>
          </p:cNvSpPr>
          <p:nvPr/>
        </p:nvSpPr>
        <p:spPr bwMode="auto">
          <a:xfrm>
            <a:off x="1016000" y="4038600"/>
            <a:ext cx="2235200" cy="685800"/>
          </a:xfrm>
          <a:custGeom>
            <a:avLst/>
            <a:gdLst>
              <a:gd name="T0" fmla="*/ 1570849 w 21600"/>
              <a:gd name="T1" fmla="*/ 0 h 21600"/>
              <a:gd name="T2" fmla="*/ 0 w 21600"/>
              <a:gd name="T3" fmla="*/ 342900 h 21600"/>
              <a:gd name="T4" fmla="*/ 1570849 w 21600"/>
              <a:gd name="T5" fmla="*/ 685800 h 21600"/>
              <a:gd name="T6" fmla="*/ 2235200 w 21600"/>
              <a:gd name="T7" fmla="*/ 342900 h 21600"/>
              <a:gd name="T8" fmla="*/ 17694720 60000 65536"/>
              <a:gd name="T9" fmla="*/ 11796480 60000 65536"/>
              <a:gd name="T10" fmla="*/ 5898240 60000 65536"/>
              <a:gd name="T11" fmla="*/ 0 60000 65536"/>
              <a:gd name="T12" fmla="*/ 3375 w 21600"/>
              <a:gd name="T13" fmla="*/ 2025 h 21600"/>
              <a:gd name="T14" fmla="*/ 16384 w 21600"/>
              <a:gd name="T15" fmla="*/ 19575 h 21600"/>
            </a:gdLst>
            <a:ahLst/>
            <a:cxnLst>
              <a:cxn ang="T8">
                <a:pos x="T0" y="T1"/>
              </a:cxn>
              <a:cxn ang="T9">
                <a:pos x="T2" y="T3"/>
              </a:cxn>
              <a:cxn ang="T10">
                <a:pos x="T4" y="T5"/>
              </a:cxn>
              <a:cxn ang="T11">
                <a:pos x="T6" y="T7"/>
              </a:cxn>
            </a:cxnLst>
            <a:rect l="T12" t="T13" r="T14" b="T15"/>
            <a:pathLst>
              <a:path w="21600" h="21600">
                <a:moveTo>
                  <a:pt x="15180" y="0"/>
                </a:moveTo>
                <a:lnTo>
                  <a:pt x="15180" y="2025"/>
                </a:lnTo>
                <a:lnTo>
                  <a:pt x="3375" y="2025"/>
                </a:lnTo>
                <a:lnTo>
                  <a:pt x="3375" y="19575"/>
                </a:lnTo>
                <a:lnTo>
                  <a:pt x="15180" y="19575"/>
                </a:lnTo>
                <a:lnTo>
                  <a:pt x="15180" y="21600"/>
                </a:lnTo>
                <a:lnTo>
                  <a:pt x="21600" y="10800"/>
                </a:lnTo>
                <a:close/>
              </a:path>
              <a:path w="21600" h="21600">
                <a:moveTo>
                  <a:pt x="1350" y="2025"/>
                </a:moveTo>
                <a:lnTo>
                  <a:pt x="1350" y="19575"/>
                </a:lnTo>
                <a:lnTo>
                  <a:pt x="2700" y="19575"/>
                </a:lnTo>
                <a:lnTo>
                  <a:pt x="2700" y="2025"/>
                </a:lnTo>
                <a:close/>
              </a:path>
              <a:path w="21600" h="21600">
                <a:moveTo>
                  <a:pt x="0" y="2025"/>
                </a:moveTo>
                <a:lnTo>
                  <a:pt x="0" y="19575"/>
                </a:lnTo>
                <a:lnTo>
                  <a:pt x="675" y="19575"/>
                </a:lnTo>
                <a:lnTo>
                  <a:pt x="675" y="2025"/>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58" name="Rectangle 33"/>
          <p:cNvSpPr>
            <a:spLocks noChangeArrowheads="1"/>
          </p:cNvSpPr>
          <p:nvPr/>
        </p:nvSpPr>
        <p:spPr bwMode="auto">
          <a:xfrm>
            <a:off x="1219200" y="4095750"/>
            <a:ext cx="1930400" cy="581025"/>
          </a:xfrm>
          <a:prstGeom prst="rect">
            <a:avLst/>
          </a:prstGeom>
          <a:noFill/>
          <a:ln w="9525">
            <a:noFill/>
            <a:miter lim="800000"/>
            <a:headEnd/>
            <a:tailEnd/>
          </a:ln>
        </p:spPr>
        <p:txBody>
          <a:bodyPr>
            <a:spAutoFit/>
          </a:bodyPr>
          <a:lstStyle/>
          <a:p>
            <a:pPr eaLnBrk="1" hangingPunct="1"/>
            <a:r>
              <a:rPr lang="en-GB" sz="1600" i="1">
                <a:latin typeface="Arial" charset="0"/>
                <a:cs typeface="Arial" charset="0"/>
              </a:rPr>
              <a:t>Extensive Damage to Coral Reefs</a:t>
            </a:r>
            <a:endParaRPr lang="en-GB" sz="1600" i="1">
              <a:latin typeface="Arial" charset="0"/>
            </a:endParaRPr>
          </a:p>
        </p:txBody>
      </p:sp>
      <p:sp>
        <p:nvSpPr>
          <p:cNvPr id="38946" name="Text Box 34"/>
          <p:cNvSpPr txBox="1">
            <a:spLocks noChangeArrowheads="1"/>
          </p:cNvSpPr>
          <p:nvPr/>
        </p:nvSpPr>
        <p:spPr bwMode="auto">
          <a:xfrm>
            <a:off x="304800" y="4694238"/>
            <a:ext cx="1828800" cy="915987"/>
          </a:xfrm>
          <a:prstGeom prst="rect">
            <a:avLst/>
          </a:prstGeom>
          <a:noFill/>
          <a:ln w="9525">
            <a:noFill/>
            <a:miter lim="800000"/>
            <a:headEnd/>
            <a:tailEnd/>
          </a:ln>
          <a:effectLst/>
        </p:spPr>
        <p:txBody>
          <a:bodyPr>
            <a:spAutoFit/>
          </a:bodyPr>
          <a:lstStyle/>
          <a:p>
            <a:pPr eaLnBrk="1" hangingPunct="1">
              <a:spcBef>
                <a:spcPct val="50000"/>
              </a:spcBef>
              <a:defRPr/>
            </a:pPr>
            <a:r>
              <a:rPr lang="en-GB" sz="1800" b="1">
                <a:effectLst>
                  <a:outerShdw blurRad="38100" dist="38100" dir="2700000" algn="tl">
                    <a:srgbClr val="C0C0C0"/>
                  </a:outerShdw>
                </a:effectLst>
                <a:latin typeface="Arial" charset="0"/>
                <a:cs typeface="Times New Roman" pitchFamily="18" charset="0"/>
              </a:rPr>
              <a:t>Extreme Weather Events</a:t>
            </a:r>
            <a:endParaRPr lang="en-GB" sz="1800" b="1">
              <a:effectLst>
                <a:outerShdw blurRad="38100" dist="38100" dir="2700000" algn="tl">
                  <a:srgbClr val="C0C0C0"/>
                </a:outerShdw>
              </a:effectLst>
              <a:latin typeface="Arial" charset="0"/>
            </a:endParaRPr>
          </a:p>
        </p:txBody>
      </p:sp>
      <p:sp>
        <p:nvSpPr>
          <p:cNvPr id="26660" name="AutoShape 35"/>
          <p:cNvSpPr>
            <a:spLocks noChangeArrowheads="1"/>
          </p:cNvSpPr>
          <p:nvPr/>
        </p:nvSpPr>
        <p:spPr bwMode="auto">
          <a:xfrm>
            <a:off x="1905000" y="4800600"/>
            <a:ext cx="6908800" cy="609600"/>
          </a:xfrm>
          <a:custGeom>
            <a:avLst/>
            <a:gdLst>
              <a:gd name="T0" fmla="*/ 5166886 w 21600"/>
              <a:gd name="T1" fmla="*/ 0 h 21600"/>
              <a:gd name="T2" fmla="*/ 0 w 21600"/>
              <a:gd name="T3" fmla="*/ 304800 h 21600"/>
              <a:gd name="T4" fmla="*/ 5166886 w 21600"/>
              <a:gd name="T5" fmla="*/ 609600 h 21600"/>
              <a:gd name="T6" fmla="*/ 6908800 w 21600"/>
              <a:gd name="T7" fmla="*/ 304800 h 21600"/>
              <a:gd name="T8" fmla="*/ 17694720 60000 65536"/>
              <a:gd name="T9" fmla="*/ 11796480 60000 65536"/>
              <a:gd name="T10" fmla="*/ 5898240 60000 65536"/>
              <a:gd name="T11" fmla="*/ 0 60000 65536"/>
              <a:gd name="T12" fmla="*/ 3375 w 21600"/>
              <a:gd name="T13" fmla="*/ 2200 h 21600"/>
              <a:gd name="T14" fmla="*/ 17263 w 21600"/>
              <a:gd name="T15" fmla="*/ 19400 h 21600"/>
            </a:gdLst>
            <a:ahLst/>
            <a:cxnLst>
              <a:cxn ang="T8">
                <a:pos x="T0" y="T1"/>
              </a:cxn>
              <a:cxn ang="T9">
                <a:pos x="T2" y="T3"/>
              </a:cxn>
              <a:cxn ang="T10">
                <a:pos x="T4" y="T5"/>
              </a:cxn>
              <a:cxn ang="T11">
                <a:pos x="T6" y="T7"/>
              </a:cxn>
            </a:cxnLst>
            <a:rect l="T12" t="T13" r="T14" b="T15"/>
            <a:pathLst>
              <a:path w="21600" h="21600">
                <a:moveTo>
                  <a:pt x="16154" y="0"/>
                </a:moveTo>
                <a:lnTo>
                  <a:pt x="16154" y="2200"/>
                </a:lnTo>
                <a:lnTo>
                  <a:pt x="3375" y="2200"/>
                </a:lnTo>
                <a:lnTo>
                  <a:pt x="3375" y="19400"/>
                </a:lnTo>
                <a:lnTo>
                  <a:pt x="16154" y="19400"/>
                </a:lnTo>
                <a:lnTo>
                  <a:pt x="16154" y="21600"/>
                </a:lnTo>
                <a:lnTo>
                  <a:pt x="21600" y="10800"/>
                </a:lnTo>
                <a:close/>
              </a:path>
              <a:path w="21600" h="21600">
                <a:moveTo>
                  <a:pt x="1350" y="2200"/>
                </a:moveTo>
                <a:lnTo>
                  <a:pt x="1350" y="19400"/>
                </a:lnTo>
                <a:lnTo>
                  <a:pt x="2700" y="19400"/>
                </a:lnTo>
                <a:lnTo>
                  <a:pt x="2700" y="2200"/>
                </a:lnTo>
                <a:close/>
              </a:path>
              <a:path w="21600" h="21600">
                <a:moveTo>
                  <a:pt x="0" y="2200"/>
                </a:moveTo>
                <a:lnTo>
                  <a:pt x="0" y="19400"/>
                </a:lnTo>
                <a:lnTo>
                  <a:pt x="675" y="19400"/>
                </a:lnTo>
                <a:lnTo>
                  <a:pt x="675" y="2200"/>
                </a:lnTo>
                <a:close/>
              </a:path>
            </a:pathLst>
          </a:custGeom>
          <a:gradFill rotWithShape="0">
            <a:gsLst>
              <a:gs pos="0">
                <a:srgbClr val="FFFF66"/>
              </a:gs>
              <a:gs pos="100000">
                <a:srgbClr val="FF0000"/>
              </a:gs>
            </a:gsLst>
            <a:lin ang="0" scaled="1"/>
          </a:gradFill>
          <a:ln w="9525">
            <a:noFill/>
            <a:miter lim="800000"/>
            <a:headEnd/>
            <a:tailEnd/>
          </a:ln>
        </p:spPr>
        <p:txBody>
          <a:bodyPr wrap="none" anchor="ctr"/>
          <a:lstStyle/>
          <a:p>
            <a:endParaRPr lang="en-GB"/>
          </a:p>
        </p:txBody>
      </p:sp>
      <p:sp>
        <p:nvSpPr>
          <p:cNvPr id="26661" name="Rectangle 36"/>
          <p:cNvSpPr>
            <a:spLocks noChangeArrowheads="1"/>
          </p:cNvSpPr>
          <p:nvPr/>
        </p:nvSpPr>
        <p:spPr bwMode="auto">
          <a:xfrm>
            <a:off x="1828800" y="4951413"/>
            <a:ext cx="7010400" cy="336550"/>
          </a:xfrm>
          <a:prstGeom prst="rect">
            <a:avLst/>
          </a:prstGeom>
          <a:noFill/>
          <a:ln w="9525">
            <a:noFill/>
            <a:miter lim="800000"/>
            <a:headEnd/>
            <a:tailEnd/>
          </a:ln>
        </p:spPr>
        <p:txBody>
          <a:bodyPr>
            <a:spAutoFit/>
          </a:bodyPr>
          <a:lstStyle/>
          <a:p>
            <a:pPr eaLnBrk="1" hangingPunct="1">
              <a:spcBef>
                <a:spcPct val="50000"/>
              </a:spcBef>
            </a:pPr>
            <a:r>
              <a:rPr lang="en-GB" sz="1600" i="1">
                <a:latin typeface="Arial" charset="0"/>
              </a:rPr>
              <a:t>Rising intensity of storms, forest fires, droughts, flooding and heat waves</a:t>
            </a:r>
          </a:p>
        </p:txBody>
      </p:sp>
      <p:sp>
        <p:nvSpPr>
          <p:cNvPr id="26662" name="AutoShape 37"/>
          <p:cNvSpPr>
            <a:spLocks noChangeArrowheads="1"/>
          </p:cNvSpPr>
          <p:nvPr/>
        </p:nvSpPr>
        <p:spPr bwMode="auto">
          <a:xfrm>
            <a:off x="1219200" y="1905000"/>
            <a:ext cx="3352800" cy="609600"/>
          </a:xfrm>
          <a:custGeom>
            <a:avLst/>
            <a:gdLst>
              <a:gd name="T0" fmla="*/ 2458720 w 21600"/>
              <a:gd name="T1" fmla="*/ 0 h 21600"/>
              <a:gd name="T2" fmla="*/ 0 w 21600"/>
              <a:gd name="T3" fmla="*/ 304800 h 21600"/>
              <a:gd name="T4" fmla="*/ 2458720 w 21600"/>
              <a:gd name="T5" fmla="*/ 609600 h 21600"/>
              <a:gd name="T6" fmla="*/ 3352800 w 21600"/>
              <a:gd name="T7" fmla="*/ 304800 h 21600"/>
              <a:gd name="T8" fmla="*/ 17694720 60000 65536"/>
              <a:gd name="T9" fmla="*/ 11796480 60000 65536"/>
              <a:gd name="T10" fmla="*/ 5898240 60000 65536"/>
              <a:gd name="T11" fmla="*/ 0 60000 65536"/>
              <a:gd name="T12" fmla="*/ 3375 w 21600"/>
              <a:gd name="T13" fmla="*/ 2700 h 21600"/>
              <a:gd name="T14" fmla="*/ 17280 w 21600"/>
              <a:gd name="T15" fmla="*/ 18900 h 21600"/>
            </a:gdLst>
            <a:ahLst/>
            <a:cxnLst>
              <a:cxn ang="T8">
                <a:pos x="T0" y="T1"/>
              </a:cxn>
              <a:cxn ang="T9">
                <a:pos x="T2" y="T3"/>
              </a:cxn>
              <a:cxn ang="T10">
                <a:pos x="T4" y="T5"/>
              </a:cxn>
              <a:cxn ang="T11">
                <a:pos x="T6" y="T7"/>
              </a:cxn>
            </a:cxnLst>
            <a:rect l="T12" t="T13" r="T14" b="T15"/>
            <a:pathLst>
              <a:path w="21600" h="21600">
                <a:moveTo>
                  <a:pt x="15840" y="0"/>
                </a:moveTo>
                <a:lnTo>
                  <a:pt x="15840" y="2700"/>
                </a:lnTo>
                <a:lnTo>
                  <a:pt x="3375" y="2700"/>
                </a:lnTo>
                <a:lnTo>
                  <a:pt x="3375" y="18900"/>
                </a:lnTo>
                <a:lnTo>
                  <a:pt x="15840" y="18900"/>
                </a:lnTo>
                <a:lnTo>
                  <a:pt x="15840" y="21600"/>
                </a:lnTo>
                <a:lnTo>
                  <a:pt x="21600" y="10800"/>
                </a:lnTo>
                <a:close/>
              </a:path>
              <a:path w="21600" h="21600">
                <a:moveTo>
                  <a:pt x="1350" y="2700"/>
                </a:moveTo>
                <a:lnTo>
                  <a:pt x="1350" y="18900"/>
                </a:lnTo>
                <a:lnTo>
                  <a:pt x="2700" y="18900"/>
                </a:lnTo>
                <a:lnTo>
                  <a:pt x="2700" y="2700"/>
                </a:lnTo>
                <a:close/>
              </a:path>
              <a:path w="21600" h="21600">
                <a:moveTo>
                  <a:pt x="0" y="2700"/>
                </a:moveTo>
                <a:lnTo>
                  <a:pt x="0" y="18900"/>
                </a:lnTo>
                <a:lnTo>
                  <a:pt x="675" y="18900"/>
                </a:lnTo>
                <a:lnTo>
                  <a:pt x="675" y="2700"/>
                </a:lnTo>
                <a:close/>
              </a:path>
            </a:pathLst>
          </a:custGeom>
          <a:gradFill rotWithShape="0">
            <a:gsLst>
              <a:gs pos="0">
                <a:srgbClr val="99CC00"/>
              </a:gs>
              <a:gs pos="100000">
                <a:srgbClr val="FFFF00"/>
              </a:gs>
            </a:gsLst>
            <a:lin ang="0" scaled="1"/>
          </a:gradFill>
          <a:ln w="9525">
            <a:noFill/>
            <a:miter lim="800000"/>
            <a:headEnd/>
            <a:tailEnd/>
          </a:ln>
        </p:spPr>
        <p:txBody>
          <a:bodyPr wrap="none" anchor="ctr"/>
          <a:lstStyle/>
          <a:p>
            <a:endParaRPr lang="en-GB"/>
          </a:p>
        </p:txBody>
      </p:sp>
      <p:sp>
        <p:nvSpPr>
          <p:cNvPr id="26663" name="Rectangle 38"/>
          <p:cNvSpPr>
            <a:spLocks noChangeArrowheads="1"/>
          </p:cNvSpPr>
          <p:nvPr/>
        </p:nvSpPr>
        <p:spPr bwMode="auto">
          <a:xfrm>
            <a:off x="1536700" y="1914525"/>
            <a:ext cx="2667000" cy="581025"/>
          </a:xfrm>
          <a:prstGeom prst="rect">
            <a:avLst/>
          </a:prstGeom>
          <a:noFill/>
          <a:ln w="9525">
            <a:noFill/>
            <a:miter lim="800000"/>
            <a:headEnd/>
            <a:tailEnd/>
          </a:ln>
        </p:spPr>
        <p:txBody>
          <a:bodyPr>
            <a:spAutoFit/>
          </a:bodyPr>
          <a:lstStyle/>
          <a:p>
            <a:pPr eaLnBrk="1" hangingPunct="1"/>
            <a:r>
              <a:rPr lang="en-GB" sz="1600" i="1">
                <a:latin typeface="Arial" charset="0"/>
                <a:cs typeface="Arial" charset="0"/>
              </a:rPr>
              <a:t>Possible rising yields in some high latitude regions</a:t>
            </a:r>
            <a:endParaRPr lang="en-GB" sz="1600" i="1">
              <a:latin typeface="Arial" charset="0"/>
            </a:endParaRPr>
          </a:p>
        </p:txBody>
      </p:sp>
      <p:sp>
        <p:nvSpPr>
          <p:cNvPr id="26664" name="Line 39"/>
          <p:cNvSpPr>
            <a:spLocks noChangeShapeType="1"/>
          </p:cNvSpPr>
          <p:nvPr/>
        </p:nvSpPr>
        <p:spPr bwMode="auto">
          <a:xfrm>
            <a:off x="1981200" y="2514600"/>
            <a:ext cx="3733800" cy="0"/>
          </a:xfrm>
          <a:prstGeom prst="line">
            <a:avLst/>
          </a:prstGeom>
          <a:noFill/>
          <a:ln w="76200">
            <a:solidFill>
              <a:srgbClr val="0000FF"/>
            </a:solidFill>
            <a:round/>
            <a:headEnd/>
            <a:tailEnd type="oval" w="med" len="med"/>
          </a:ln>
        </p:spPr>
        <p:txBody>
          <a:bodyPr wrap="none"/>
          <a:lstStyle/>
          <a:p>
            <a:endParaRPr lang="en-GB"/>
          </a:p>
        </p:txBody>
      </p:sp>
      <p:sp>
        <p:nvSpPr>
          <p:cNvPr id="26665" name="Line 40"/>
          <p:cNvSpPr>
            <a:spLocks noChangeShapeType="1"/>
          </p:cNvSpPr>
          <p:nvPr/>
        </p:nvSpPr>
        <p:spPr bwMode="auto">
          <a:xfrm>
            <a:off x="4343400" y="4724400"/>
            <a:ext cx="4343400" cy="0"/>
          </a:xfrm>
          <a:prstGeom prst="line">
            <a:avLst/>
          </a:prstGeom>
          <a:noFill/>
          <a:ln w="76200">
            <a:solidFill>
              <a:srgbClr val="0000FF"/>
            </a:solidFill>
            <a:round/>
            <a:headEnd/>
            <a:tailEnd type="oval" w="med" len="med"/>
          </a:ln>
        </p:spPr>
        <p:txBody>
          <a:bodyPr wrap="none"/>
          <a:lstStyle/>
          <a:p>
            <a:endParaRPr lang="en-GB"/>
          </a:p>
        </p:txBody>
      </p:sp>
      <p:sp>
        <p:nvSpPr>
          <p:cNvPr id="26666" name="Text Box 41"/>
          <p:cNvSpPr txBox="1">
            <a:spLocks noChangeArrowheads="1"/>
          </p:cNvSpPr>
          <p:nvPr/>
        </p:nvSpPr>
        <p:spPr bwMode="auto">
          <a:xfrm>
            <a:off x="3657600" y="2209800"/>
            <a:ext cx="1981200" cy="336550"/>
          </a:xfrm>
          <a:prstGeom prst="rect">
            <a:avLst/>
          </a:prstGeom>
          <a:noFill/>
          <a:ln w="9525">
            <a:noFill/>
            <a:miter lim="800000"/>
            <a:headEnd/>
            <a:tailEnd/>
          </a:ln>
        </p:spPr>
        <p:txBody>
          <a:bodyPr>
            <a:spAutoFit/>
          </a:bodyPr>
          <a:lstStyle/>
          <a:p>
            <a:pPr algn="r" eaLnBrk="1" hangingPunct="1">
              <a:spcBef>
                <a:spcPct val="50000"/>
              </a:spcBef>
            </a:pPr>
            <a:r>
              <a:rPr lang="en-US" sz="1600" b="1">
                <a:solidFill>
                  <a:srgbClr val="0000FF"/>
                </a:solidFill>
                <a:latin typeface="Arial" charset="0"/>
              </a:rPr>
              <a:t>450 ppm CO2 eq</a:t>
            </a:r>
          </a:p>
        </p:txBody>
      </p:sp>
      <p:sp>
        <p:nvSpPr>
          <p:cNvPr id="26667" name="Text Box 42"/>
          <p:cNvSpPr txBox="1">
            <a:spLocks noChangeArrowheads="1"/>
          </p:cNvSpPr>
          <p:nvPr/>
        </p:nvSpPr>
        <p:spPr bwMode="auto">
          <a:xfrm>
            <a:off x="4953000" y="4419600"/>
            <a:ext cx="1981200" cy="336550"/>
          </a:xfrm>
          <a:prstGeom prst="rect">
            <a:avLst/>
          </a:prstGeom>
          <a:noFill/>
          <a:ln w="9525">
            <a:noFill/>
            <a:miter lim="800000"/>
            <a:headEnd/>
            <a:tailEnd/>
          </a:ln>
        </p:spPr>
        <p:txBody>
          <a:bodyPr>
            <a:spAutoFit/>
          </a:bodyPr>
          <a:lstStyle/>
          <a:p>
            <a:pPr algn="r" eaLnBrk="1" hangingPunct="1">
              <a:spcBef>
                <a:spcPct val="50000"/>
              </a:spcBef>
            </a:pPr>
            <a:r>
              <a:rPr lang="en-US" sz="1600" b="1">
                <a:solidFill>
                  <a:srgbClr val="0000FF"/>
                </a:solidFill>
                <a:latin typeface="Arial" charset="0"/>
              </a:rPr>
              <a:t>650 ppm CO2 eq</a:t>
            </a:r>
          </a:p>
        </p:txBody>
      </p:sp>
      <p:sp>
        <p:nvSpPr>
          <p:cNvPr id="26668" name="Rectangle 43"/>
          <p:cNvSpPr>
            <a:spLocks noGrp="1" noChangeArrowheads="1"/>
          </p:cNvSpPr>
          <p:nvPr>
            <p:ph type="title"/>
          </p:nvPr>
        </p:nvSpPr>
        <p:spPr>
          <a:xfrm>
            <a:off x="304800" y="114300"/>
            <a:ext cx="8610600" cy="800100"/>
          </a:xfrm>
        </p:spPr>
        <p:txBody>
          <a:bodyPr>
            <a:normAutofit fontScale="90000"/>
          </a:bodyPr>
          <a:lstStyle/>
          <a:p>
            <a:pPr eaLnBrk="1" hangingPunct="1">
              <a:lnSpc>
                <a:spcPct val="80000"/>
              </a:lnSpc>
            </a:pPr>
            <a:r>
              <a:rPr lang="en-GB" sz="3600" smtClean="0"/>
              <a:t>Projected Impacts of Global</a:t>
            </a:r>
            <a:br>
              <a:rPr lang="en-GB" sz="3600" smtClean="0"/>
            </a:br>
            <a:r>
              <a:rPr lang="en-GB" sz="3600" smtClean="0"/>
              <a:t>Temperature Change</a:t>
            </a:r>
          </a:p>
        </p:txBody>
      </p:sp>
      <p:sp>
        <p:nvSpPr>
          <p:cNvPr id="26669" name="Text Box 44"/>
          <p:cNvSpPr txBox="1">
            <a:spLocks noChangeArrowheads="1"/>
          </p:cNvSpPr>
          <p:nvPr/>
        </p:nvSpPr>
        <p:spPr bwMode="auto">
          <a:xfrm>
            <a:off x="0" y="6491288"/>
            <a:ext cx="5105400"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Arial" charset="0"/>
              </a:rPr>
              <a:t>Source: L. Rudolph, 2008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410</TotalTime>
  <Words>3091</Words>
  <Application>Microsoft Office PowerPoint</Application>
  <PresentationFormat>On-screen Show (4:3)</PresentationFormat>
  <Paragraphs>424</Paragraphs>
  <Slides>46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Solstice</vt:lpstr>
      <vt:lpstr>Document</vt:lpstr>
      <vt:lpstr>Photo Editor Photo</vt:lpstr>
      <vt:lpstr>PowerPoint Presentation</vt:lpstr>
      <vt:lpstr>CO 2 over the last 650,000 years</vt:lpstr>
      <vt:lpstr>Global temperature trends </vt:lpstr>
      <vt:lpstr>PowerPoint Presentation</vt:lpstr>
      <vt:lpstr>PowerPoint Presentation</vt:lpstr>
      <vt:lpstr>PowerPoint Presentation</vt:lpstr>
      <vt:lpstr>PowerPoint Presentation</vt:lpstr>
      <vt:lpstr>PowerPoint Presentation</vt:lpstr>
      <vt:lpstr>Projected Impacts of Global Temperature Change</vt:lpstr>
      <vt:lpstr>Barriers to policy change</vt:lpstr>
      <vt:lpstr>PowerPoint Presentation</vt:lpstr>
      <vt:lpstr>PowerPoint Presentation</vt:lpstr>
      <vt:lpstr>An adaptability limit to climate change due to heat stress  Steven C. Sherwood and Matthew Huber PNAS  2010</vt:lpstr>
      <vt:lpstr>France, August 2003 ~15000 deaths (~70,000 in Europe) Robine et al 2007 </vt:lpstr>
      <vt:lpstr>PowerPoint Presentation</vt:lpstr>
      <vt:lpstr>‘Mystery kidney disease decimates Central America sugarcane workers’ NBC News </vt:lpstr>
      <vt:lpstr>Diarrheal disease and rainfall</vt:lpstr>
      <vt:lpstr>  The Global Water Crisis  </vt:lpstr>
      <vt:lpstr>PowerPoint Presentation</vt:lpstr>
      <vt:lpstr>PowerPoint Presentation</vt:lpstr>
      <vt:lpstr>    Baseline 2000 2025 2050</vt:lpstr>
      <vt:lpstr>    Baseline 2000 2025 2050</vt:lpstr>
      <vt:lpstr>Schistosomiasis transmission, China</vt:lpstr>
      <vt:lpstr>Saltwater intrusion in coastal Bangladesh   Khan,  Ireson, Vineis 2009 </vt:lpstr>
      <vt:lpstr> 2010 – a harbinger of things to come?  Pakistan floods ~ 20 m affected   Chinese floods  ~ 12m displaced   Russian  drought  and fires –wheat harvest down ~ 30%  56,000 extra deaths in Moscow and Western Russia  (Munich Re estimate) </vt:lpstr>
      <vt:lpstr>PowerPoint Presentation</vt:lpstr>
      <vt:lpstr>Possible flooding in the UK by 2080s</vt:lpstr>
      <vt:lpstr>Are there limits to how much we can adapt?…physical, behavioural and technological limits</vt:lpstr>
      <vt:lpstr>Stabilisation scenarios</vt:lpstr>
      <vt:lpstr>The scale of the emissions challenge for a high income country (UK) </vt:lpstr>
      <vt:lpstr>PowerPoint Presentation</vt:lpstr>
      <vt:lpstr>Health co-benefits from the ‘low-carbon’ economy</vt:lpstr>
      <vt:lpstr>PowerPoint Presentation</vt:lpstr>
      <vt:lpstr>Benefits of  household energy efficiency in the UK (combined insulation and ventilation control  improvements)   ( Wilkinson et al 2009</vt:lpstr>
      <vt:lpstr>PowerPoint Presentation</vt:lpstr>
      <vt:lpstr>PowerPoint Presentation</vt:lpstr>
      <vt:lpstr>PowerPoint Presentation</vt:lpstr>
      <vt:lpstr>Estimates of total greenhouse-gas emissions for livestock products in the UK</vt:lpstr>
      <vt:lpstr>PowerPoint Presentation</vt:lpstr>
      <vt:lpstr>             Food and Agriculture Sector</vt:lpstr>
      <vt:lpstr>PowerPoint Presentation</vt:lpstr>
      <vt:lpstr>New technologies for clean energy</vt:lpstr>
      <vt:lpstr>PowerPoint Presentation</vt:lpstr>
      <vt:lpstr>Key mitigation instruments,  policies &amp; practices</vt:lpstr>
      <vt:lpstr>  Climate change has far  reaching impacts on health but low carbon policies can improve health and the economy.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Haines</dc:creator>
  <cp:lastModifiedBy>Shiel, Nuala</cp:lastModifiedBy>
  <cp:revision>52</cp:revision>
  <dcterms:created xsi:type="dcterms:W3CDTF">2011-11-30T22:44:28Z</dcterms:created>
  <dcterms:modified xsi:type="dcterms:W3CDTF">2012-12-12T15:55:54Z</dcterms:modified>
</cp:coreProperties>
</file>