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68"/>
  </p:notesMasterIdLst>
  <p:handoutMasterIdLst>
    <p:handoutMasterId r:id="rId69"/>
  </p:handoutMasterIdLst>
  <p:sldIdLst>
    <p:sldId id="500" r:id="rId2"/>
    <p:sldId id="737" r:id="rId3"/>
    <p:sldId id="774" r:id="rId4"/>
    <p:sldId id="738" r:id="rId5"/>
    <p:sldId id="508" r:id="rId6"/>
    <p:sldId id="499" r:id="rId7"/>
    <p:sldId id="590" r:id="rId8"/>
    <p:sldId id="591" r:id="rId9"/>
    <p:sldId id="486" r:id="rId10"/>
    <p:sldId id="509" r:id="rId11"/>
    <p:sldId id="734" r:id="rId12"/>
    <p:sldId id="523" r:id="rId13"/>
    <p:sldId id="747" r:id="rId14"/>
    <p:sldId id="742" r:id="rId15"/>
    <p:sldId id="787" r:id="rId16"/>
    <p:sldId id="746" r:id="rId17"/>
    <p:sldId id="776" r:id="rId18"/>
    <p:sldId id="748" r:id="rId19"/>
    <p:sldId id="784" r:id="rId20"/>
    <p:sldId id="749" r:id="rId21"/>
    <p:sldId id="750" r:id="rId22"/>
    <p:sldId id="753" r:id="rId23"/>
    <p:sldId id="754" r:id="rId24"/>
    <p:sldId id="788" r:id="rId25"/>
    <p:sldId id="756" r:id="rId26"/>
    <p:sldId id="757" r:id="rId27"/>
    <p:sldId id="763" r:id="rId28"/>
    <p:sldId id="760" r:id="rId29"/>
    <p:sldId id="762" r:id="rId30"/>
    <p:sldId id="764" r:id="rId31"/>
    <p:sldId id="766" r:id="rId32"/>
    <p:sldId id="767" r:id="rId33"/>
    <p:sldId id="768" r:id="rId34"/>
    <p:sldId id="769" r:id="rId35"/>
    <p:sldId id="770" r:id="rId36"/>
    <p:sldId id="790" r:id="rId37"/>
    <p:sldId id="780" r:id="rId38"/>
    <p:sldId id="779" r:id="rId39"/>
    <p:sldId id="554" r:id="rId40"/>
    <p:sldId id="540" r:id="rId41"/>
    <p:sldId id="564" r:id="rId42"/>
    <p:sldId id="565" r:id="rId43"/>
    <p:sldId id="815" r:id="rId44"/>
    <p:sldId id="830" r:id="rId45"/>
    <p:sldId id="836" r:id="rId46"/>
    <p:sldId id="807" r:id="rId47"/>
    <p:sldId id="837" r:id="rId48"/>
    <p:sldId id="840" r:id="rId49"/>
    <p:sldId id="841" r:id="rId50"/>
    <p:sldId id="812" r:id="rId51"/>
    <p:sldId id="796" r:id="rId52"/>
    <p:sldId id="797" r:id="rId53"/>
    <p:sldId id="799" r:id="rId54"/>
    <p:sldId id="798" r:id="rId55"/>
    <p:sldId id="800" r:id="rId56"/>
    <p:sldId id="801" r:id="rId57"/>
    <p:sldId id="804" r:id="rId58"/>
    <p:sldId id="803" r:id="rId59"/>
    <p:sldId id="802" r:id="rId60"/>
    <p:sldId id="629" r:id="rId61"/>
    <p:sldId id="711" r:id="rId62"/>
    <p:sldId id="713" r:id="rId63"/>
    <p:sldId id="791" r:id="rId64"/>
    <p:sldId id="792" r:id="rId65"/>
    <p:sldId id="714" r:id="rId66"/>
    <p:sldId id="813" r:id="rId67"/>
  </p:sldIdLst>
  <p:sldSz cx="9144000" cy="6858000" type="screen4x3"/>
  <p:notesSz cx="6794500" cy="9918700"/>
  <p:defaultTextStyle>
    <a:defPPr>
      <a:defRPr lang="en-GB"/>
    </a:defPPr>
    <a:lvl1pPr algn="l" rtl="0" fontAlgn="base">
      <a:spcBef>
        <a:spcPct val="0"/>
      </a:spcBef>
      <a:spcAft>
        <a:spcPct val="0"/>
      </a:spcAft>
      <a:defRPr sz="4400" kern="1200">
        <a:solidFill>
          <a:schemeClr val="tx2"/>
        </a:solidFill>
        <a:latin typeface="Arial" pitchFamily="34" charset="0"/>
        <a:ea typeface="+mn-ea"/>
        <a:cs typeface="+mn-cs"/>
      </a:defRPr>
    </a:lvl1pPr>
    <a:lvl2pPr marL="457200" algn="l" rtl="0" fontAlgn="base">
      <a:spcBef>
        <a:spcPct val="0"/>
      </a:spcBef>
      <a:spcAft>
        <a:spcPct val="0"/>
      </a:spcAft>
      <a:defRPr sz="4400" kern="1200">
        <a:solidFill>
          <a:schemeClr val="tx2"/>
        </a:solidFill>
        <a:latin typeface="Arial" pitchFamily="34" charset="0"/>
        <a:ea typeface="+mn-ea"/>
        <a:cs typeface="+mn-cs"/>
      </a:defRPr>
    </a:lvl2pPr>
    <a:lvl3pPr marL="914400" algn="l" rtl="0" fontAlgn="base">
      <a:spcBef>
        <a:spcPct val="0"/>
      </a:spcBef>
      <a:spcAft>
        <a:spcPct val="0"/>
      </a:spcAft>
      <a:defRPr sz="4400" kern="1200">
        <a:solidFill>
          <a:schemeClr val="tx2"/>
        </a:solidFill>
        <a:latin typeface="Arial" pitchFamily="34" charset="0"/>
        <a:ea typeface="+mn-ea"/>
        <a:cs typeface="+mn-cs"/>
      </a:defRPr>
    </a:lvl3pPr>
    <a:lvl4pPr marL="1371600" algn="l" rtl="0" fontAlgn="base">
      <a:spcBef>
        <a:spcPct val="0"/>
      </a:spcBef>
      <a:spcAft>
        <a:spcPct val="0"/>
      </a:spcAft>
      <a:defRPr sz="4400" kern="1200">
        <a:solidFill>
          <a:schemeClr val="tx2"/>
        </a:solidFill>
        <a:latin typeface="Arial" pitchFamily="34" charset="0"/>
        <a:ea typeface="+mn-ea"/>
        <a:cs typeface="+mn-cs"/>
      </a:defRPr>
    </a:lvl4pPr>
    <a:lvl5pPr marL="1828800" algn="l" rtl="0" fontAlgn="base">
      <a:spcBef>
        <a:spcPct val="0"/>
      </a:spcBef>
      <a:spcAft>
        <a:spcPct val="0"/>
      </a:spcAft>
      <a:defRPr sz="4400" kern="1200">
        <a:solidFill>
          <a:schemeClr val="tx2"/>
        </a:solidFill>
        <a:latin typeface="Arial" pitchFamily="34" charset="0"/>
        <a:ea typeface="+mn-ea"/>
        <a:cs typeface="+mn-cs"/>
      </a:defRPr>
    </a:lvl5pPr>
    <a:lvl6pPr marL="2286000" algn="l" defTabSz="914400" rtl="0" eaLnBrk="1" latinLnBrk="0" hangingPunct="1">
      <a:defRPr sz="4400" kern="1200">
        <a:solidFill>
          <a:schemeClr val="tx2"/>
        </a:solidFill>
        <a:latin typeface="Arial" pitchFamily="34" charset="0"/>
        <a:ea typeface="+mn-ea"/>
        <a:cs typeface="+mn-cs"/>
      </a:defRPr>
    </a:lvl6pPr>
    <a:lvl7pPr marL="2743200" algn="l" defTabSz="914400" rtl="0" eaLnBrk="1" latinLnBrk="0" hangingPunct="1">
      <a:defRPr sz="4400" kern="1200">
        <a:solidFill>
          <a:schemeClr val="tx2"/>
        </a:solidFill>
        <a:latin typeface="Arial" pitchFamily="34" charset="0"/>
        <a:ea typeface="+mn-ea"/>
        <a:cs typeface="+mn-cs"/>
      </a:defRPr>
    </a:lvl7pPr>
    <a:lvl8pPr marL="3200400" algn="l" defTabSz="914400" rtl="0" eaLnBrk="1" latinLnBrk="0" hangingPunct="1">
      <a:defRPr sz="4400" kern="1200">
        <a:solidFill>
          <a:schemeClr val="tx2"/>
        </a:solidFill>
        <a:latin typeface="Arial" pitchFamily="34" charset="0"/>
        <a:ea typeface="+mn-ea"/>
        <a:cs typeface="+mn-cs"/>
      </a:defRPr>
    </a:lvl8pPr>
    <a:lvl9pPr marL="3657600" algn="l" defTabSz="914400" rtl="0" eaLnBrk="1" latinLnBrk="0" hangingPunct="1">
      <a:defRPr sz="4400" kern="1200">
        <a:solidFill>
          <a:schemeClr val="tx2"/>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00CC"/>
    <a:srgbClr val="008000"/>
    <a:srgbClr val="FEBEFE"/>
    <a:srgbClr val="C2E49C"/>
    <a:srgbClr val="000099"/>
    <a:srgbClr val="99FF99"/>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7970" autoAdjust="0"/>
  </p:normalViewPr>
  <p:slideViewPr>
    <p:cSldViewPr>
      <p:cViewPr>
        <p:scale>
          <a:sx n="50" d="100"/>
          <a:sy n="50" d="100"/>
        </p:scale>
        <p:origin x="-804" y="-34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4386"/>
    </p:cViewPr>
  </p:sorterViewPr>
  <p:notesViewPr>
    <p:cSldViewPr>
      <p:cViewPr varScale="1">
        <p:scale>
          <a:sx n="55" d="100"/>
          <a:sy n="55" d="100"/>
        </p:scale>
        <p:origin x="-1950" y="-10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pt>
    <dgm:pt modelId="{9B7EC1DC-7FCD-4A60-B944-6ABB34C5E00A}">
      <dgm:prSet phldrT="[Text]"/>
      <dgm:spPr>
        <a:scene3d>
          <a:camera prst="orthographicFront"/>
          <a:lightRig rig="threePt" dir="t"/>
        </a:scene3d>
        <a:sp3d>
          <a:bevelT prst="angle"/>
        </a:sp3d>
      </dgm:spPr>
      <dgm:t>
        <a:bodyPr/>
        <a:lstStyle/>
        <a:p>
          <a:r>
            <a:rPr lang="en-GB" b="1" dirty="0" smtClean="0">
              <a:solidFill>
                <a:srgbClr val="0000CC"/>
              </a:solidFill>
              <a:latin typeface="Arial" pitchFamily="34" charset="0"/>
              <a:cs typeface="Arial" pitchFamily="34" charset="0"/>
            </a:rPr>
            <a:t> Types of CVD</a:t>
          </a:r>
        </a:p>
        <a:p>
          <a:endParaRPr lang="en-GB" b="1" dirty="0" smtClean="0">
            <a:solidFill>
              <a:srgbClr val="0000CC"/>
            </a:solidFill>
            <a:latin typeface="Arial" pitchFamily="34" charset="0"/>
            <a:cs typeface="Arial" pitchFamily="34" charset="0"/>
          </a:endParaRPr>
        </a:p>
        <a:p>
          <a:r>
            <a:rPr lang="en-GB" b="1" dirty="0" smtClean="0">
              <a:solidFill>
                <a:srgbClr val="0000CC"/>
              </a:solidFill>
              <a:latin typeface="Arial" pitchFamily="34" charset="0"/>
              <a:cs typeface="Arial" pitchFamily="34" charset="0"/>
            </a:rPr>
            <a:t>General burden and importance relative to other diseases</a:t>
          </a:r>
        </a:p>
        <a:p>
          <a:endParaRPr lang="en-GB" b="1" dirty="0" smtClean="0">
            <a:solidFill>
              <a:srgbClr val="0000CC"/>
            </a:solidFill>
            <a:latin typeface="Arial" pitchFamily="34" charset="0"/>
            <a:cs typeface="Arial" pitchFamily="34" charset="0"/>
          </a:endParaRPr>
        </a:p>
        <a:p>
          <a:r>
            <a:rPr lang="en-GB" b="1" dirty="0" smtClean="0">
              <a:solidFill>
                <a:srgbClr val="0000CC"/>
              </a:solidFill>
              <a:latin typeface="Arial" pitchFamily="34" charset="0"/>
              <a:cs typeface="Arial" pitchFamily="34" charset="0"/>
            </a:rPr>
            <a:t>Gender differences</a:t>
          </a:r>
        </a:p>
        <a:p>
          <a:endParaRPr lang="en-GB" b="1" dirty="0">
            <a:solidFill>
              <a:srgbClr val="0000CC"/>
            </a:solidFill>
            <a:latin typeface="Arial" pitchFamily="34" charset="0"/>
            <a:cs typeface="Arial" pitchFamily="34" charset="0"/>
          </a:endParaRPr>
        </a:p>
      </dgm:t>
    </dgm:pt>
    <dgm:pt modelId="{6940E212-BE03-403F-A828-E449CB32A981}" type="parTrans" cxnId="{71944AFA-66B3-4A9E-9368-71C1A51EF97C}">
      <dgm:prSet/>
      <dgm:spPr/>
      <dgm:t>
        <a:bodyPr/>
        <a:lstStyle/>
        <a:p>
          <a:endParaRPr lang="en-GB"/>
        </a:p>
      </dgm:t>
    </dgm:pt>
    <dgm:pt modelId="{E396D126-6E93-40E5-A249-621166C1E64C}" type="sibTrans" cxnId="{71944AFA-66B3-4A9E-9368-71C1A51EF97C}">
      <dgm:prSet/>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pt>
    <dgm:pt modelId="{40EFB653-DA54-44CF-947C-BD749E41B994}" type="pres">
      <dgm:prSet presAssocID="{9B7EC1DC-7FCD-4A60-B944-6ABB34C5E00A}" presName="circ1TxSh" presStyleLbl="vennNode1" presStyleIdx="0" presStyleCnt="1"/>
      <dgm:spPr/>
      <dgm:t>
        <a:bodyPr/>
        <a:lstStyle/>
        <a:p>
          <a:endParaRPr lang="en-GB"/>
        </a:p>
      </dgm:t>
    </dgm:pt>
  </dgm:ptLst>
  <dgm:cxnLst>
    <dgm:cxn modelId="{71944AFA-66B3-4A9E-9368-71C1A51EF97C}" srcId="{CBDBB7A8-506F-4EDE-81F2-A456F2EBC610}" destId="{9B7EC1DC-7FCD-4A60-B944-6ABB34C5E00A}" srcOrd="0" destOrd="0" parTransId="{6940E212-BE03-403F-A828-E449CB32A981}" sibTransId="{E396D126-6E93-40E5-A249-621166C1E64C}"/>
    <dgm:cxn modelId="{B7FB8F7D-6249-4D71-9BD1-0C6EB653CD63}" type="presOf" srcId="{9B7EC1DC-7FCD-4A60-B944-6ABB34C5E00A}" destId="{40EFB653-DA54-44CF-947C-BD749E41B994}" srcOrd="0" destOrd="0" presId="urn:microsoft.com/office/officeart/2005/8/layout/venn1"/>
    <dgm:cxn modelId="{3AA0C0EF-1786-47DC-976E-1DFDF4A5D2EF}" type="presOf" srcId="{CBDBB7A8-506F-4EDE-81F2-A456F2EBC610}" destId="{2DE1B9C7-A095-4E44-883B-957EA45D74EF}" srcOrd="0" destOrd="0" presId="urn:microsoft.com/office/officeart/2005/8/layout/venn1"/>
    <dgm:cxn modelId="{C4CF6F58-7400-4CA2-B67D-16EC731CD060}" type="presParOf" srcId="{2DE1B9C7-A095-4E44-883B-957EA45D74EF}" destId="{40EFB653-DA54-44CF-947C-BD749E41B99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pt>
    <dgm:pt modelId="{9B7EC1DC-7FCD-4A60-B944-6ABB34C5E00A}">
      <dgm:prSet phldrT="[Text]"/>
      <dgm:spPr>
        <a:scene3d>
          <a:camera prst="orthographicFront"/>
          <a:lightRig rig="threePt" dir="t"/>
        </a:scene3d>
        <a:sp3d>
          <a:bevelT prst="angle"/>
        </a:sp3d>
      </dgm:spPr>
      <dgm:t>
        <a:bodyPr/>
        <a:lstStyle/>
        <a:p>
          <a:r>
            <a:rPr lang="en-GB" b="1" dirty="0" smtClean="0">
              <a:solidFill>
                <a:srgbClr val="0000CC"/>
              </a:solidFill>
              <a:latin typeface="Arial" pitchFamily="34" charset="0"/>
              <a:cs typeface="Arial" pitchFamily="34" charset="0"/>
            </a:rPr>
            <a:t>Time trends</a:t>
          </a:r>
        </a:p>
      </dgm:t>
    </dgm:pt>
    <dgm:pt modelId="{6940E212-BE03-403F-A828-E449CB32A981}" type="parTrans" cxnId="{71944AFA-66B3-4A9E-9368-71C1A51EF97C}">
      <dgm:prSet/>
      <dgm:spPr/>
      <dgm:t>
        <a:bodyPr/>
        <a:lstStyle/>
        <a:p>
          <a:endParaRPr lang="en-GB"/>
        </a:p>
      </dgm:t>
    </dgm:pt>
    <dgm:pt modelId="{E396D126-6E93-40E5-A249-621166C1E64C}" type="sibTrans" cxnId="{71944AFA-66B3-4A9E-9368-71C1A51EF97C}">
      <dgm:prSet/>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pt>
    <dgm:pt modelId="{40EFB653-DA54-44CF-947C-BD749E41B994}" type="pres">
      <dgm:prSet presAssocID="{9B7EC1DC-7FCD-4A60-B944-6ABB34C5E00A}" presName="circ1TxSh" presStyleLbl="vennNode1" presStyleIdx="0" presStyleCnt="1"/>
      <dgm:spPr/>
      <dgm:t>
        <a:bodyPr/>
        <a:lstStyle/>
        <a:p>
          <a:endParaRPr lang="en-GB"/>
        </a:p>
      </dgm:t>
    </dgm:pt>
  </dgm:ptLst>
  <dgm:cxnLst>
    <dgm:cxn modelId="{8526C4DB-B6FB-4B58-8C4F-09A75AB239ED}" type="presOf" srcId="{9B7EC1DC-7FCD-4A60-B944-6ABB34C5E00A}" destId="{40EFB653-DA54-44CF-947C-BD749E41B994}" srcOrd="0" destOrd="0" presId="urn:microsoft.com/office/officeart/2005/8/layout/venn1"/>
    <dgm:cxn modelId="{71944AFA-66B3-4A9E-9368-71C1A51EF97C}" srcId="{CBDBB7A8-506F-4EDE-81F2-A456F2EBC610}" destId="{9B7EC1DC-7FCD-4A60-B944-6ABB34C5E00A}" srcOrd="0" destOrd="0" parTransId="{6940E212-BE03-403F-A828-E449CB32A981}" sibTransId="{E396D126-6E93-40E5-A249-621166C1E64C}"/>
    <dgm:cxn modelId="{9C2FDF6E-A59E-4953-AE41-97FA1169601A}" type="presOf" srcId="{CBDBB7A8-506F-4EDE-81F2-A456F2EBC610}" destId="{2DE1B9C7-A095-4E44-883B-957EA45D74EF}" srcOrd="0" destOrd="0" presId="urn:microsoft.com/office/officeart/2005/8/layout/venn1"/>
    <dgm:cxn modelId="{18CAB5A8-0216-4559-8198-E66C45DBA424}" type="presParOf" srcId="{2DE1B9C7-A095-4E44-883B-957EA45D74EF}" destId="{40EFB653-DA54-44CF-947C-BD749E41B994}"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pt>
    <dgm:pt modelId="{9B7EC1DC-7FCD-4A60-B944-6ABB34C5E00A}">
      <dgm:prSet phldrT="[Text]"/>
      <dgm:spPr/>
      <dgm:t>
        <a:bodyPr/>
        <a:lstStyle/>
        <a:p>
          <a:r>
            <a:rPr lang="en-GB" b="0" dirty="0" smtClean="0">
              <a:solidFill>
                <a:schemeClr val="bg1">
                  <a:lumMod val="75000"/>
                </a:schemeClr>
              </a:solidFill>
              <a:latin typeface="Arial" pitchFamily="34" charset="0"/>
              <a:cs typeface="Arial" pitchFamily="34" charset="0"/>
            </a:rPr>
            <a:t>Time</a:t>
          </a:r>
        </a:p>
        <a:p>
          <a:r>
            <a:rPr lang="en-GB" b="0" dirty="0" smtClean="0">
              <a:solidFill>
                <a:schemeClr val="bg1">
                  <a:lumMod val="75000"/>
                </a:schemeClr>
              </a:solidFill>
              <a:latin typeface="Arial" pitchFamily="34" charset="0"/>
              <a:cs typeface="Arial" pitchFamily="34" charset="0"/>
            </a:rPr>
            <a:t>trends</a:t>
          </a:r>
          <a:endParaRPr lang="en-GB" b="0" dirty="0">
            <a:solidFill>
              <a:schemeClr val="bg1">
                <a:lumMod val="75000"/>
              </a:schemeClr>
            </a:solidFill>
            <a:latin typeface="Arial" pitchFamily="34" charset="0"/>
            <a:cs typeface="Arial" pitchFamily="34" charset="0"/>
          </a:endParaRPr>
        </a:p>
      </dgm:t>
    </dgm:pt>
    <dgm:pt modelId="{6940E212-BE03-403F-A828-E449CB32A981}" type="parTrans" cxnId="{71944AFA-66B3-4A9E-9368-71C1A51EF97C}">
      <dgm:prSet/>
      <dgm:spPr/>
      <dgm:t>
        <a:bodyPr/>
        <a:lstStyle/>
        <a:p>
          <a:endParaRPr lang="en-GB"/>
        </a:p>
      </dgm:t>
    </dgm:pt>
    <dgm:pt modelId="{E396D126-6E93-40E5-A249-621166C1E64C}" type="sibTrans" cxnId="{71944AFA-66B3-4A9E-9368-71C1A51EF97C}">
      <dgm:prSet/>
      <dgm:spPr/>
      <dgm:t>
        <a:bodyPr/>
        <a:lstStyle/>
        <a:p>
          <a:endParaRPr lang="en-GB"/>
        </a:p>
      </dgm:t>
    </dgm:pt>
    <dgm:pt modelId="{94D4D50C-BC23-4F74-9CD9-BE0107A143F2}">
      <dgm:prSet phldrT="[Text]"/>
      <dgm:spPr>
        <a:solidFill>
          <a:srgbClr val="99FF99">
            <a:alpha val="43000"/>
          </a:srgbClr>
        </a:solidFill>
        <a:scene3d>
          <a:camera prst="orthographicFront"/>
          <a:lightRig rig="threePt" dir="t"/>
        </a:scene3d>
        <a:sp3d>
          <a:bevelT/>
        </a:sp3d>
      </dgm:spPr>
      <dgm:t>
        <a:bodyPr/>
        <a:lstStyle/>
        <a:p>
          <a:r>
            <a:rPr lang="en-GB" b="1" dirty="0" smtClean="0">
              <a:solidFill>
                <a:srgbClr val="0000CC"/>
              </a:solidFill>
              <a:latin typeface="Arial" pitchFamily="34" charset="0"/>
              <a:cs typeface="Arial" pitchFamily="34" charset="0"/>
            </a:rPr>
            <a:t>Place</a:t>
          </a:r>
          <a:endParaRPr lang="en-GB" b="1" dirty="0">
            <a:solidFill>
              <a:srgbClr val="0000CC"/>
            </a:solidFill>
            <a:latin typeface="Arial" pitchFamily="34" charset="0"/>
            <a:cs typeface="Arial" pitchFamily="34" charset="0"/>
          </a:endParaRPr>
        </a:p>
      </dgm:t>
    </dgm:pt>
    <dgm:pt modelId="{44F5AF7E-428A-40EE-B41E-4BEF5F2B3126}" type="parTrans" cxnId="{D759613A-D962-4B15-ABCC-19F05DD8F707}">
      <dgm:prSet/>
      <dgm:spPr/>
      <dgm:t>
        <a:bodyPr/>
        <a:lstStyle/>
        <a:p>
          <a:endParaRPr lang="en-GB"/>
        </a:p>
      </dgm:t>
    </dgm:pt>
    <dgm:pt modelId="{0EA6FE51-BFFF-45EA-9CCE-A9E8D199E480}" type="sibTrans" cxnId="{D759613A-D962-4B15-ABCC-19F05DD8F707}">
      <dgm:prSet/>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pt>
    <dgm:pt modelId="{8BA84D4D-D380-4F6C-B849-2D84689F530B}" type="pres">
      <dgm:prSet presAssocID="{9B7EC1DC-7FCD-4A60-B944-6ABB34C5E00A}" presName="circ1" presStyleLbl="vennNode1" presStyleIdx="0" presStyleCnt="2"/>
      <dgm:spPr/>
      <dgm:t>
        <a:bodyPr/>
        <a:lstStyle/>
        <a:p>
          <a:endParaRPr lang="en-GB"/>
        </a:p>
      </dgm:t>
    </dgm:pt>
    <dgm:pt modelId="{50A9F42E-03C2-4618-8C95-C9D6FEFCA6B8}" type="pres">
      <dgm:prSet presAssocID="{9B7EC1DC-7FCD-4A60-B944-6ABB34C5E00A}" presName="circ1Tx" presStyleLbl="revTx" presStyleIdx="0" presStyleCnt="0">
        <dgm:presLayoutVars>
          <dgm:chMax val="0"/>
          <dgm:chPref val="0"/>
          <dgm:bulletEnabled val="1"/>
        </dgm:presLayoutVars>
      </dgm:prSet>
      <dgm:spPr/>
      <dgm:t>
        <a:bodyPr/>
        <a:lstStyle/>
        <a:p>
          <a:endParaRPr lang="en-GB"/>
        </a:p>
      </dgm:t>
    </dgm:pt>
    <dgm:pt modelId="{A3210518-DECC-4EE6-B2EA-E2EB54820FE8}" type="pres">
      <dgm:prSet presAssocID="{94D4D50C-BC23-4F74-9CD9-BE0107A143F2}" presName="circ2" presStyleLbl="vennNode1" presStyleIdx="1" presStyleCnt="2"/>
      <dgm:spPr/>
      <dgm:t>
        <a:bodyPr/>
        <a:lstStyle/>
        <a:p>
          <a:endParaRPr lang="en-GB"/>
        </a:p>
      </dgm:t>
    </dgm:pt>
    <dgm:pt modelId="{02E324A2-DF6F-42DC-A140-4B964980909B}" type="pres">
      <dgm:prSet presAssocID="{94D4D50C-BC23-4F74-9CD9-BE0107A143F2}" presName="circ2Tx" presStyleLbl="revTx" presStyleIdx="0" presStyleCnt="0">
        <dgm:presLayoutVars>
          <dgm:chMax val="0"/>
          <dgm:chPref val="0"/>
          <dgm:bulletEnabled val="1"/>
        </dgm:presLayoutVars>
      </dgm:prSet>
      <dgm:spPr/>
      <dgm:t>
        <a:bodyPr/>
        <a:lstStyle/>
        <a:p>
          <a:endParaRPr lang="en-GB"/>
        </a:p>
      </dgm:t>
    </dgm:pt>
  </dgm:ptLst>
  <dgm:cxnLst>
    <dgm:cxn modelId="{14028302-FF47-4130-BDDD-F9796C465637}" type="presOf" srcId="{9B7EC1DC-7FCD-4A60-B944-6ABB34C5E00A}" destId="{50A9F42E-03C2-4618-8C95-C9D6FEFCA6B8}" srcOrd="1" destOrd="0" presId="urn:microsoft.com/office/officeart/2005/8/layout/venn1"/>
    <dgm:cxn modelId="{CD74962E-3652-4DA8-ABA2-2428D9CB230A}" type="presOf" srcId="{94D4D50C-BC23-4F74-9CD9-BE0107A143F2}" destId="{A3210518-DECC-4EE6-B2EA-E2EB54820FE8}" srcOrd="0" destOrd="0" presId="urn:microsoft.com/office/officeart/2005/8/layout/venn1"/>
    <dgm:cxn modelId="{D759613A-D962-4B15-ABCC-19F05DD8F707}" srcId="{CBDBB7A8-506F-4EDE-81F2-A456F2EBC610}" destId="{94D4D50C-BC23-4F74-9CD9-BE0107A143F2}" srcOrd="1" destOrd="0" parTransId="{44F5AF7E-428A-40EE-B41E-4BEF5F2B3126}" sibTransId="{0EA6FE51-BFFF-45EA-9CCE-A9E8D199E480}"/>
    <dgm:cxn modelId="{71944AFA-66B3-4A9E-9368-71C1A51EF97C}" srcId="{CBDBB7A8-506F-4EDE-81F2-A456F2EBC610}" destId="{9B7EC1DC-7FCD-4A60-B944-6ABB34C5E00A}" srcOrd="0" destOrd="0" parTransId="{6940E212-BE03-403F-A828-E449CB32A981}" sibTransId="{E396D126-6E93-40E5-A249-621166C1E64C}"/>
    <dgm:cxn modelId="{C8F146E8-9ABB-40A4-AA7F-278D38C13817}" type="presOf" srcId="{94D4D50C-BC23-4F74-9CD9-BE0107A143F2}" destId="{02E324A2-DF6F-42DC-A140-4B964980909B}" srcOrd="1" destOrd="0" presId="urn:microsoft.com/office/officeart/2005/8/layout/venn1"/>
    <dgm:cxn modelId="{7D35DF9B-C628-406E-B472-A1CF51302A8D}" type="presOf" srcId="{9B7EC1DC-7FCD-4A60-B944-6ABB34C5E00A}" destId="{8BA84D4D-D380-4F6C-B849-2D84689F530B}" srcOrd="0" destOrd="0" presId="urn:microsoft.com/office/officeart/2005/8/layout/venn1"/>
    <dgm:cxn modelId="{CE7DA755-C753-47DA-B070-25B350E00D5D}" type="presOf" srcId="{CBDBB7A8-506F-4EDE-81F2-A456F2EBC610}" destId="{2DE1B9C7-A095-4E44-883B-957EA45D74EF}" srcOrd="0" destOrd="0" presId="urn:microsoft.com/office/officeart/2005/8/layout/venn1"/>
    <dgm:cxn modelId="{28513E5D-7C90-4025-ADC2-9474A566E746}" type="presParOf" srcId="{2DE1B9C7-A095-4E44-883B-957EA45D74EF}" destId="{8BA84D4D-D380-4F6C-B849-2D84689F530B}" srcOrd="0" destOrd="0" presId="urn:microsoft.com/office/officeart/2005/8/layout/venn1"/>
    <dgm:cxn modelId="{6B534F3D-0620-43A4-AF71-7A8D65D83F9B}" type="presParOf" srcId="{2DE1B9C7-A095-4E44-883B-957EA45D74EF}" destId="{50A9F42E-03C2-4618-8C95-C9D6FEFCA6B8}" srcOrd="1" destOrd="0" presId="urn:microsoft.com/office/officeart/2005/8/layout/venn1"/>
    <dgm:cxn modelId="{1107E870-48FD-475B-8035-688FF3AE5535}" type="presParOf" srcId="{2DE1B9C7-A095-4E44-883B-957EA45D74EF}" destId="{A3210518-DECC-4EE6-B2EA-E2EB54820FE8}" srcOrd="2" destOrd="0" presId="urn:microsoft.com/office/officeart/2005/8/layout/venn1"/>
    <dgm:cxn modelId="{3E582D94-4A85-4628-B5EE-20E2BE572660}" type="presParOf" srcId="{2DE1B9C7-A095-4E44-883B-957EA45D74EF}" destId="{02E324A2-DF6F-42DC-A140-4B964980909B}"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t>
        <a:bodyPr/>
        <a:lstStyle/>
        <a:p>
          <a:endParaRPr lang="en-GB"/>
        </a:p>
      </dgm:t>
    </dgm:pt>
  </dgm:ptLst>
  <dgm:cxnLst>
    <dgm:cxn modelId="{1D37B80A-D001-4055-A019-2D70A4F86F55}" type="presOf" srcId="{CBDBB7A8-506F-4EDE-81F2-A456F2EBC610}" destId="{2DE1B9C7-A095-4E44-883B-957EA45D74EF}"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pt>
    <dgm:pt modelId="{9B7EC1DC-7FCD-4A60-B944-6ABB34C5E00A}">
      <dgm:prSet phldrT="[Text]"/>
      <dgm:spPr/>
      <dgm:t>
        <a:bodyPr/>
        <a:lstStyle/>
        <a:p>
          <a:r>
            <a:rPr lang="en-GB" b="0" dirty="0" smtClean="0">
              <a:solidFill>
                <a:schemeClr val="bg1">
                  <a:lumMod val="75000"/>
                </a:schemeClr>
              </a:solidFill>
              <a:latin typeface="Arial" pitchFamily="34" charset="0"/>
              <a:cs typeface="Arial" pitchFamily="34" charset="0"/>
            </a:rPr>
            <a:t>Time</a:t>
          </a:r>
          <a:endParaRPr lang="en-GB" b="0" dirty="0">
            <a:solidFill>
              <a:schemeClr val="bg1">
                <a:lumMod val="75000"/>
              </a:schemeClr>
            </a:solidFill>
            <a:latin typeface="Arial" pitchFamily="34" charset="0"/>
            <a:cs typeface="Arial" pitchFamily="34" charset="0"/>
          </a:endParaRPr>
        </a:p>
      </dgm:t>
    </dgm:pt>
    <dgm:pt modelId="{6940E212-BE03-403F-A828-E449CB32A981}" type="parTrans" cxnId="{71944AFA-66B3-4A9E-9368-71C1A51EF97C}">
      <dgm:prSet/>
      <dgm:spPr/>
      <dgm:t>
        <a:bodyPr/>
        <a:lstStyle/>
        <a:p>
          <a:endParaRPr lang="en-GB"/>
        </a:p>
      </dgm:t>
    </dgm:pt>
    <dgm:pt modelId="{E396D126-6E93-40E5-A249-621166C1E64C}" type="sibTrans" cxnId="{71944AFA-66B3-4A9E-9368-71C1A51EF97C}">
      <dgm:prSet/>
      <dgm:spPr/>
      <dgm:t>
        <a:bodyPr/>
        <a:lstStyle/>
        <a:p>
          <a:endParaRPr lang="en-GB"/>
        </a:p>
      </dgm:t>
    </dgm:pt>
    <dgm:pt modelId="{E2FDCA18-A309-4557-9A08-3B960A9BD44F}">
      <dgm:prSet phldrT="[Text]"/>
      <dgm:spPr>
        <a:solidFill>
          <a:schemeClr val="accent3">
            <a:lumMod val="85000"/>
            <a:alpha val="37000"/>
          </a:schemeClr>
        </a:solidFill>
      </dgm:spPr>
      <dgm:t>
        <a:bodyPr/>
        <a:lstStyle/>
        <a:p>
          <a:r>
            <a:rPr lang="en-GB" b="0" dirty="0" smtClean="0">
              <a:solidFill>
                <a:schemeClr val="bg1">
                  <a:lumMod val="75000"/>
                </a:schemeClr>
              </a:solidFill>
              <a:latin typeface="Arial" pitchFamily="34" charset="0"/>
              <a:cs typeface="Arial" pitchFamily="34" charset="0"/>
            </a:rPr>
            <a:t>Place</a:t>
          </a:r>
          <a:endParaRPr lang="en-GB" b="0" dirty="0">
            <a:solidFill>
              <a:schemeClr val="bg1">
                <a:lumMod val="75000"/>
              </a:schemeClr>
            </a:solidFill>
            <a:latin typeface="Arial" pitchFamily="34" charset="0"/>
            <a:cs typeface="Arial" pitchFamily="34" charset="0"/>
          </a:endParaRPr>
        </a:p>
      </dgm:t>
    </dgm:pt>
    <dgm:pt modelId="{1C660F65-5E0E-45EC-8E56-6DFCD741CDD7}" type="parTrans" cxnId="{C5EEEF74-5A54-4B1F-B409-93BBD7023561}">
      <dgm:prSet/>
      <dgm:spPr/>
      <dgm:t>
        <a:bodyPr/>
        <a:lstStyle/>
        <a:p>
          <a:endParaRPr lang="en-GB"/>
        </a:p>
      </dgm:t>
    </dgm:pt>
    <dgm:pt modelId="{22C68447-DCD8-49F2-B610-5BEDC3E4A71F}" type="sibTrans" cxnId="{C5EEEF74-5A54-4B1F-B409-93BBD7023561}">
      <dgm:prSet/>
      <dgm:spPr/>
      <dgm:t>
        <a:bodyPr/>
        <a:lstStyle/>
        <a:p>
          <a:endParaRPr lang="en-GB"/>
        </a:p>
      </dgm:t>
    </dgm:pt>
    <dgm:pt modelId="{94D4D50C-BC23-4F74-9CD9-BE0107A143F2}">
      <dgm:prSet phldrT="[Text]"/>
      <dgm:spPr>
        <a:solidFill>
          <a:srgbClr val="99FF99">
            <a:alpha val="43000"/>
          </a:srgbClr>
        </a:solidFill>
        <a:scene3d>
          <a:camera prst="orthographicFront"/>
          <a:lightRig rig="threePt" dir="t"/>
        </a:scene3d>
        <a:sp3d>
          <a:bevelT/>
        </a:sp3d>
      </dgm:spPr>
      <dgm:t>
        <a:bodyPr/>
        <a:lstStyle/>
        <a:p>
          <a:r>
            <a:rPr lang="en-GB" b="1" dirty="0" smtClean="0">
              <a:solidFill>
                <a:srgbClr val="0000CC"/>
              </a:solidFill>
              <a:latin typeface="Arial" pitchFamily="34" charset="0"/>
              <a:cs typeface="Arial" pitchFamily="34" charset="0"/>
            </a:rPr>
            <a:t>Person, Risk Factors for CVD</a:t>
          </a:r>
        </a:p>
        <a:p>
          <a:r>
            <a:rPr lang="en-GB" b="1" dirty="0" smtClean="0">
              <a:solidFill>
                <a:srgbClr val="0000CC"/>
              </a:solidFill>
              <a:latin typeface="Arial" pitchFamily="34" charset="0"/>
              <a:cs typeface="Arial" pitchFamily="34" charset="0"/>
            </a:rPr>
            <a:t>BP, smoking, </a:t>
          </a:r>
          <a:r>
            <a:rPr lang="en-GB" b="1" dirty="0" err="1" smtClean="0">
              <a:solidFill>
                <a:srgbClr val="0000CC"/>
              </a:solidFill>
              <a:latin typeface="Arial" pitchFamily="34" charset="0"/>
              <a:cs typeface="Arial" pitchFamily="34" charset="0"/>
            </a:rPr>
            <a:t>chol</a:t>
          </a:r>
          <a:r>
            <a:rPr lang="en-GB" b="1" dirty="0" smtClean="0">
              <a:solidFill>
                <a:srgbClr val="0000CC"/>
              </a:solidFill>
              <a:latin typeface="Arial" pitchFamily="34" charset="0"/>
              <a:cs typeface="Arial" pitchFamily="34" charset="0"/>
            </a:rPr>
            <a:t>, sex, ethnic group, obesity</a:t>
          </a:r>
          <a:endParaRPr lang="en-GB" b="1" dirty="0">
            <a:solidFill>
              <a:srgbClr val="0000CC"/>
            </a:solidFill>
            <a:latin typeface="Arial" pitchFamily="34" charset="0"/>
            <a:cs typeface="Arial" pitchFamily="34" charset="0"/>
          </a:endParaRPr>
        </a:p>
      </dgm:t>
    </dgm:pt>
    <dgm:pt modelId="{44F5AF7E-428A-40EE-B41E-4BEF5F2B3126}" type="parTrans" cxnId="{D759613A-D962-4B15-ABCC-19F05DD8F707}">
      <dgm:prSet/>
      <dgm:spPr/>
      <dgm:t>
        <a:bodyPr/>
        <a:lstStyle/>
        <a:p>
          <a:endParaRPr lang="en-GB"/>
        </a:p>
      </dgm:t>
    </dgm:pt>
    <dgm:pt modelId="{0EA6FE51-BFFF-45EA-9CCE-A9E8D199E480}" type="sibTrans" cxnId="{D759613A-D962-4B15-ABCC-19F05DD8F707}">
      <dgm:prSet/>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pt>
    <dgm:pt modelId="{8BA84D4D-D380-4F6C-B849-2D84689F530B}" type="pres">
      <dgm:prSet presAssocID="{9B7EC1DC-7FCD-4A60-B944-6ABB34C5E00A}" presName="circ1" presStyleLbl="vennNode1" presStyleIdx="0" presStyleCnt="3"/>
      <dgm:spPr/>
      <dgm:t>
        <a:bodyPr/>
        <a:lstStyle/>
        <a:p>
          <a:endParaRPr lang="en-GB"/>
        </a:p>
      </dgm:t>
    </dgm:pt>
    <dgm:pt modelId="{50A9F42E-03C2-4618-8C95-C9D6FEFCA6B8}" type="pres">
      <dgm:prSet presAssocID="{9B7EC1DC-7FCD-4A60-B944-6ABB34C5E00A}" presName="circ1Tx" presStyleLbl="revTx" presStyleIdx="0" presStyleCnt="0">
        <dgm:presLayoutVars>
          <dgm:chMax val="0"/>
          <dgm:chPref val="0"/>
          <dgm:bulletEnabled val="1"/>
        </dgm:presLayoutVars>
      </dgm:prSet>
      <dgm:spPr/>
      <dgm:t>
        <a:bodyPr/>
        <a:lstStyle/>
        <a:p>
          <a:endParaRPr lang="en-GB"/>
        </a:p>
      </dgm:t>
    </dgm:pt>
    <dgm:pt modelId="{D22D8C3B-78EF-4198-931C-0315B7648C99}" type="pres">
      <dgm:prSet presAssocID="{E2FDCA18-A309-4557-9A08-3B960A9BD44F}" presName="circ2" presStyleLbl="vennNode1" presStyleIdx="1" presStyleCnt="3" custLinFactNeighborX="-8939" custLinFactNeighborY="-22909"/>
      <dgm:spPr/>
      <dgm:t>
        <a:bodyPr/>
        <a:lstStyle/>
        <a:p>
          <a:endParaRPr lang="en-GB"/>
        </a:p>
      </dgm:t>
    </dgm:pt>
    <dgm:pt modelId="{A2C7ECCB-3642-4A3A-AD5F-B66C6E71B94A}" type="pres">
      <dgm:prSet presAssocID="{E2FDCA18-A309-4557-9A08-3B960A9BD44F}" presName="circ2Tx" presStyleLbl="revTx" presStyleIdx="0" presStyleCnt="0">
        <dgm:presLayoutVars>
          <dgm:chMax val="0"/>
          <dgm:chPref val="0"/>
          <dgm:bulletEnabled val="1"/>
        </dgm:presLayoutVars>
      </dgm:prSet>
      <dgm:spPr/>
      <dgm:t>
        <a:bodyPr/>
        <a:lstStyle/>
        <a:p>
          <a:endParaRPr lang="en-GB"/>
        </a:p>
      </dgm:t>
    </dgm:pt>
    <dgm:pt modelId="{08A2415C-2F46-47C5-955C-0950ADD20268}" type="pres">
      <dgm:prSet presAssocID="{94D4D50C-BC23-4F74-9CD9-BE0107A143F2}" presName="circ3" presStyleLbl="vennNode1" presStyleIdx="2" presStyleCnt="3" custLinFactNeighborX="-14544" custLinFactNeighborY="-4610"/>
      <dgm:spPr/>
      <dgm:t>
        <a:bodyPr/>
        <a:lstStyle/>
        <a:p>
          <a:endParaRPr lang="en-GB"/>
        </a:p>
      </dgm:t>
    </dgm:pt>
    <dgm:pt modelId="{13BAE2EE-5285-409C-A6D6-07F35A14A7CA}" type="pres">
      <dgm:prSet presAssocID="{94D4D50C-BC23-4F74-9CD9-BE0107A143F2}" presName="circ3Tx" presStyleLbl="revTx" presStyleIdx="0" presStyleCnt="0">
        <dgm:presLayoutVars>
          <dgm:chMax val="0"/>
          <dgm:chPref val="0"/>
          <dgm:bulletEnabled val="1"/>
        </dgm:presLayoutVars>
      </dgm:prSet>
      <dgm:spPr/>
      <dgm:t>
        <a:bodyPr/>
        <a:lstStyle/>
        <a:p>
          <a:endParaRPr lang="en-GB"/>
        </a:p>
      </dgm:t>
    </dgm:pt>
  </dgm:ptLst>
  <dgm:cxnLst>
    <dgm:cxn modelId="{5893187C-35DC-48AE-BA03-10ED5A324AC7}" type="presOf" srcId="{9B7EC1DC-7FCD-4A60-B944-6ABB34C5E00A}" destId="{50A9F42E-03C2-4618-8C95-C9D6FEFCA6B8}" srcOrd="1" destOrd="0" presId="urn:microsoft.com/office/officeart/2005/8/layout/venn1"/>
    <dgm:cxn modelId="{C5EEEF74-5A54-4B1F-B409-93BBD7023561}" srcId="{CBDBB7A8-506F-4EDE-81F2-A456F2EBC610}" destId="{E2FDCA18-A309-4557-9A08-3B960A9BD44F}" srcOrd="1" destOrd="0" parTransId="{1C660F65-5E0E-45EC-8E56-6DFCD741CDD7}" sibTransId="{22C68447-DCD8-49F2-B610-5BEDC3E4A71F}"/>
    <dgm:cxn modelId="{BE4CD536-52A7-48FD-8964-E3915137F222}" type="presOf" srcId="{9B7EC1DC-7FCD-4A60-B944-6ABB34C5E00A}" destId="{8BA84D4D-D380-4F6C-B849-2D84689F530B}" srcOrd="0" destOrd="0" presId="urn:microsoft.com/office/officeart/2005/8/layout/venn1"/>
    <dgm:cxn modelId="{D759613A-D962-4B15-ABCC-19F05DD8F707}" srcId="{CBDBB7A8-506F-4EDE-81F2-A456F2EBC610}" destId="{94D4D50C-BC23-4F74-9CD9-BE0107A143F2}" srcOrd="2" destOrd="0" parTransId="{44F5AF7E-428A-40EE-B41E-4BEF5F2B3126}" sibTransId="{0EA6FE51-BFFF-45EA-9CCE-A9E8D199E480}"/>
    <dgm:cxn modelId="{71944AFA-66B3-4A9E-9368-71C1A51EF97C}" srcId="{CBDBB7A8-506F-4EDE-81F2-A456F2EBC610}" destId="{9B7EC1DC-7FCD-4A60-B944-6ABB34C5E00A}" srcOrd="0" destOrd="0" parTransId="{6940E212-BE03-403F-A828-E449CB32A981}" sibTransId="{E396D126-6E93-40E5-A249-621166C1E64C}"/>
    <dgm:cxn modelId="{CD77A908-58F5-4DFE-B22F-DBF48734DA38}" type="presOf" srcId="{CBDBB7A8-506F-4EDE-81F2-A456F2EBC610}" destId="{2DE1B9C7-A095-4E44-883B-957EA45D74EF}" srcOrd="0" destOrd="0" presId="urn:microsoft.com/office/officeart/2005/8/layout/venn1"/>
    <dgm:cxn modelId="{3B179A37-848D-4683-8B9C-66E054E75DB5}" type="presOf" srcId="{E2FDCA18-A309-4557-9A08-3B960A9BD44F}" destId="{A2C7ECCB-3642-4A3A-AD5F-B66C6E71B94A}" srcOrd="1" destOrd="0" presId="urn:microsoft.com/office/officeart/2005/8/layout/venn1"/>
    <dgm:cxn modelId="{D6CC1B1B-2B17-46E9-A427-B83D60154226}" type="presOf" srcId="{94D4D50C-BC23-4F74-9CD9-BE0107A143F2}" destId="{13BAE2EE-5285-409C-A6D6-07F35A14A7CA}" srcOrd="1" destOrd="0" presId="urn:microsoft.com/office/officeart/2005/8/layout/venn1"/>
    <dgm:cxn modelId="{F589EE45-C7F3-4C4C-8141-FDE946A2F197}" type="presOf" srcId="{94D4D50C-BC23-4F74-9CD9-BE0107A143F2}" destId="{08A2415C-2F46-47C5-955C-0950ADD20268}" srcOrd="0" destOrd="0" presId="urn:microsoft.com/office/officeart/2005/8/layout/venn1"/>
    <dgm:cxn modelId="{CCED8AB2-785D-4BC1-A1FB-11FDCC64AA81}" type="presOf" srcId="{E2FDCA18-A309-4557-9A08-3B960A9BD44F}" destId="{D22D8C3B-78EF-4198-931C-0315B7648C99}" srcOrd="0" destOrd="0" presId="urn:microsoft.com/office/officeart/2005/8/layout/venn1"/>
    <dgm:cxn modelId="{25F09C7F-1B12-457B-94B4-5493FB2E979B}" type="presParOf" srcId="{2DE1B9C7-A095-4E44-883B-957EA45D74EF}" destId="{8BA84D4D-D380-4F6C-B849-2D84689F530B}" srcOrd="0" destOrd="0" presId="urn:microsoft.com/office/officeart/2005/8/layout/venn1"/>
    <dgm:cxn modelId="{DEBFE5D3-59D1-4B60-81F7-1911B8582365}" type="presParOf" srcId="{2DE1B9C7-A095-4E44-883B-957EA45D74EF}" destId="{50A9F42E-03C2-4618-8C95-C9D6FEFCA6B8}" srcOrd="1" destOrd="0" presId="urn:microsoft.com/office/officeart/2005/8/layout/venn1"/>
    <dgm:cxn modelId="{C5E5B58C-EBC2-4026-A3EA-981C3213D21B}" type="presParOf" srcId="{2DE1B9C7-A095-4E44-883B-957EA45D74EF}" destId="{D22D8C3B-78EF-4198-931C-0315B7648C99}" srcOrd="2" destOrd="0" presId="urn:microsoft.com/office/officeart/2005/8/layout/venn1"/>
    <dgm:cxn modelId="{FB39CC17-2375-4E8E-AD73-E00AFBB1A9C0}" type="presParOf" srcId="{2DE1B9C7-A095-4E44-883B-957EA45D74EF}" destId="{A2C7ECCB-3642-4A3A-AD5F-B66C6E71B94A}" srcOrd="3" destOrd="0" presId="urn:microsoft.com/office/officeart/2005/8/layout/venn1"/>
    <dgm:cxn modelId="{4A276390-60DA-405D-BCD0-F09EF2C2C2C8}" type="presParOf" srcId="{2DE1B9C7-A095-4E44-883B-957EA45D74EF}" destId="{08A2415C-2F46-47C5-955C-0950ADD20268}" srcOrd="4" destOrd="0" presId="urn:microsoft.com/office/officeart/2005/8/layout/venn1"/>
    <dgm:cxn modelId="{C292AA3D-3FD2-4560-ABF7-8312A953A150}" type="presParOf" srcId="{2DE1B9C7-A095-4E44-883B-957EA45D74EF}" destId="{13BAE2EE-5285-409C-A6D6-07F35A14A7C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DBB7A8-506F-4EDE-81F2-A456F2EBC61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GB"/>
        </a:p>
      </dgm:t>
    </dgm:pt>
    <dgm:pt modelId="{9B7EC1DC-7FCD-4A60-B944-6ABB34C5E00A}">
      <dgm:prSet phldrT="[Text]"/>
      <dgm:spPr>
        <a:noFill/>
      </dgm:spPr>
      <dgm:t>
        <a:bodyPr/>
        <a:lstStyle/>
        <a:p>
          <a:r>
            <a:rPr lang="en-GB" b="0" dirty="0" smtClean="0">
              <a:solidFill>
                <a:schemeClr val="bg1">
                  <a:lumMod val="75000"/>
                </a:schemeClr>
              </a:solidFill>
              <a:latin typeface="Arial" pitchFamily="34" charset="0"/>
              <a:cs typeface="Arial" pitchFamily="34" charset="0"/>
            </a:rPr>
            <a:t>Time</a:t>
          </a:r>
          <a:endParaRPr lang="en-GB" b="0" dirty="0">
            <a:solidFill>
              <a:schemeClr val="bg1">
                <a:lumMod val="75000"/>
              </a:schemeClr>
            </a:solidFill>
            <a:latin typeface="Arial" pitchFamily="34" charset="0"/>
            <a:cs typeface="Arial" pitchFamily="34" charset="0"/>
          </a:endParaRPr>
        </a:p>
      </dgm:t>
    </dgm:pt>
    <dgm:pt modelId="{6940E212-BE03-403F-A828-E449CB32A981}" type="parTrans" cxnId="{71944AFA-66B3-4A9E-9368-71C1A51EF97C}">
      <dgm:prSet/>
      <dgm:spPr/>
      <dgm:t>
        <a:bodyPr/>
        <a:lstStyle/>
        <a:p>
          <a:endParaRPr lang="en-GB"/>
        </a:p>
      </dgm:t>
    </dgm:pt>
    <dgm:pt modelId="{E396D126-6E93-40E5-A249-621166C1E64C}" type="sibTrans" cxnId="{71944AFA-66B3-4A9E-9368-71C1A51EF97C}">
      <dgm:prSet/>
      <dgm:spPr/>
      <dgm:t>
        <a:bodyPr/>
        <a:lstStyle/>
        <a:p>
          <a:endParaRPr lang="en-GB"/>
        </a:p>
      </dgm:t>
    </dgm:pt>
    <dgm:pt modelId="{E2FDCA18-A309-4557-9A08-3B960A9BD44F}">
      <dgm:prSet phldrT="[Text]"/>
      <dgm:spPr>
        <a:solidFill>
          <a:schemeClr val="accent3">
            <a:lumMod val="85000"/>
            <a:alpha val="37000"/>
          </a:schemeClr>
        </a:solidFill>
      </dgm:spPr>
      <dgm:t>
        <a:bodyPr/>
        <a:lstStyle/>
        <a:p>
          <a:r>
            <a:rPr lang="en-GB" b="0" dirty="0" smtClean="0">
              <a:solidFill>
                <a:schemeClr val="bg1">
                  <a:lumMod val="75000"/>
                </a:schemeClr>
              </a:solidFill>
              <a:latin typeface="Arial" pitchFamily="34" charset="0"/>
              <a:cs typeface="Arial" pitchFamily="34" charset="0"/>
            </a:rPr>
            <a:t>Person</a:t>
          </a:r>
          <a:endParaRPr lang="en-GB" b="0" dirty="0">
            <a:solidFill>
              <a:schemeClr val="bg1">
                <a:lumMod val="75000"/>
              </a:schemeClr>
            </a:solidFill>
            <a:latin typeface="Arial" pitchFamily="34" charset="0"/>
            <a:cs typeface="Arial" pitchFamily="34" charset="0"/>
          </a:endParaRPr>
        </a:p>
      </dgm:t>
    </dgm:pt>
    <dgm:pt modelId="{1C660F65-5E0E-45EC-8E56-6DFCD741CDD7}" type="parTrans" cxnId="{C5EEEF74-5A54-4B1F-B409-93BBD7023561}">
      <dgm:prSet/>
      <dgm:spPr/>
      <dgm:t>
        <a:bodyPr/>
        <a:lstStyle/>
        <a:p>
          <a:endParaRPr lang="en-GB"/>
        </a:p>
      </dgm:t>
    </dgm:pt>
    <dgm:pt modelId="{22C68447-DCD8-49F2-B610-5BEDC3E4A71F}" type="sibTrans" cxnId="{C5EEEF74-5A54-4B1F-B409-93BBD7023561}">
      <dgm:prSet/>
      <dgm:spPr/>
      <dgm:t>
        <a:bodyPr/>
        <a:lstStyle/>
        <a:p>
          <a:endParaRPr lang="en-GB"/>
        </a:p>
      </dgm:t>
    </dgm:pt>
    <dgm:pt modelId="{94D4D50C-BC23-4F74-9CD9-BE0107A143F2}">
      <dgm:prSet phldrT="[Text]"/>
      <dgm:spPr>
        <a:noFill/>
        <a:scene3d>
          <a:camera prst="orthographicFront"/>
          <a:lightRig rig="threePt" dir="t"/>
        </a:scene3d>
        <a:sp3d>
          <a:bevelT/>
        </a:sp3d>
      </dgm:spPr>
      <dgm:t>
        <a:bodyPr/>
        <a:lstStyle/>
        <a:p>
          <a:r>
            <a:rPr lang="en-GB" b="0" dirty="0" smtClean="0">
              <a:solidFill>
                <a:schemeClr val="bg1">
                  <a:lumMod val="75000"/>
                </a:schemeClr>
              </a:solidFill>
              <a:latin typeface="Arial" pitchFamily="34" charset="0"/>
              <a:cs typeface="Arial" pitchFamily="34" charset="0"/>
            </a:rPr>
            <a:t>Place</a:t>
          </a:r>
          <a:endParaRPr lang="en-GB" b="0" dirty="0">
            <a:solidFill>
              <a:schemeClr val="bg1">
                <a:lumMod val="75000"/>
              </a:schemeClr>
            </a:solidFill>
            <a:latin typeface="Arial" pitchFamily="34" charset="0"/>
            <a:cs typeface="Arial" pitchFamily="34" charset="0"/>
          </a:endParaRPr>
        </a:p>
      </dgm:t>
    </dgm:pt>
    <dgm:pt modelId="{44F5AF7E-428A-40EE-B41E-4BEF5F2B3126}" type="parTrans" cxnId="{D759613A-D962-4B15-ABCC-19F05DD8F707}">
      <dgm:prSet/>
      <dgm:spPr/>
      <dgm:t>
        <a:bodyPr/>
        <a:lstStyle/>
        <a:p>
          <a:endParaRPr lang="en-GB"/>
        </a:p>
      </dgm:t>
    </dgm:pt>
    <dgm:pt modelId="{0EA6FE51-BFFF-45EA-9CCE-A9E8D199E480}" type="sibTrans" cxnId="{D759613A-D962-4B15-ABCC-19F05DD8F707}">
      <dgm:prSet/>
      <dgm:spPr/>
      <dgm:t>
        <a:bodyPr/>
        <a:lstStyle/>
        <a:p>
          <a:endParaRPr lang="en-GB"/>
        </a:p>
      </dgm:t>
    </dgm:pt>
    <dgm:pt modelId="{F6E589C6-C294-42BA-BDCF-A95B332275AB}">
      <dgm:prSet phldrT="[Text]"/>
      <dgm:spPr>
        <a:solidFill>
          <a:srgbClr val="99FF99">
            <a:alpha val="43000"/>
          </a:srgbClr>
        </a:solidFill>
        <a:scene3d>
          <a:camera prst="orthographicFront"/>
          <a:lightRig rig="threePt" dir="t"/>
        </a:scene3d>
        <a:sp3d>
          <a:bevelT/>
        </a:sp3d>
      </dgm:spPr>
      <dgm:t>
        <a:bodyPr/>
        <a:lstStyle/>
        <a:p>
          <a:pPr algn="l"/>
          <a:r>
            <a:rPr lang="en-GB" b="1" dirty="0" smtClean="0">
              <a:solidFill>
                <a:srgbClr val="CC00CC"/>
              </a:solidFill>
              <a:latin typeface="Arial" pitchFamily="34" charset="0"/>
              <a:cs typeface="Arial" pitchFamily="34" charset="0"/>
            </a:rPr>
            <a:t>Why Prevention Strategies</a:t>
          </a:r>
        </a:p>
        <a:p>
          <a:pPr algn="l"/>
          <a:r>
            <a:rPr lang="en-GB" b="1" dirty="0" smtClean="0">
              <a:solidFill>
                <a:srgbClr val="CC00CC"/>
              </a:solidFill>
              <a:latin typeface="Arial" pitchFamily="34" charset="0"/>
              <a:cs typeface="Arial" pitchFamily="34" charset="0"/>
            </a:rPr>
            <a:t>-Major course of premature death</a:t>
          </a:r>
        </a:p>
        <a:p>
          <a:pPr algn="l"/>
          <a:r>
            <a:rPr lang="en-GB" b="1" dirty="0" smtClean="0">
              <a:solidFill>
                <a:srgbClr val="CC00CC"/>
              </a:solidFill>
              <a:latin typeface="Arial" pitchFamily="34" charset="0"/>
              <a:cs typeface="Arial" pitchFamily="34" charset="0"/>
            </a:rPr>
            <a:t>-Atherosclerosis develops slowly</a:t>
          </a:r>
        </a:p>
        <a:p>
          <a:pPr algn="l"/>
          <a:r>
            <a:rPr lang="en-GB" b="1" dirty="0" smtClean="0">
              <a:solidFill>
                <a:srgbClr val="CC00CC"/>
              </a:solidFill>
              <a:latin typeface="Arial" pitchFamily="34" charset="0"/>
              <a:cs typeface="Arial" pitchFamily="34" charset="0"/>
            </a:rPr>
            <a:t>- Many preventable risk factors/risk factor modification -&gt; mortality decreases</a:t>
          </a:r>
        </a:p>
        <a:p>
          <a:pPr algn="l"/>
          <a:r>
            <a:rPr lang="en-GB" b="1" dirty="0" smtClean="0">
              <a:solidFill>
                <a:srgbClr val="CC00CC"/>
              </a:solidFill>
              <a:latin typeface="Arial" pitchFamily="34" charset="0"/>
              <a:cs typeface="Arial" pitchFamily="34" charset="0"/>
            </a:rPr>
            <a:t> </a:t>
          </a:r>
          <a:endParaRPr lang="en-GB" b="1" dirty="0">
            <a:solidFill>
              <a:srgbClr val="CC00CC"/>
            </a:solidFill>
            <a:latin typeface="Arial" pitchFamily="34" charset="0"/>
            <a:cs typeface="Arial" pitchFamily="34" charset="0"/>
          </a:endParaRPr>
        </a:p>
      </dgm:t>
    </dgm:pt>
    <dgm:pt modelId="{6515A466-E6DD-4294-9083-E93B8F3860EC}" type="parTrans" cxnId="{46F9E7FB-ADA1-45D4-83EA-F6B113E00F6E}">
      <dgm:prSet/>
      <dgm:spPr/>
      <dgm:t>
        <a:bodyPr/>
        <a:lstStyle/>
        <a:p>
          <a:endParaRPr lang="en-GB"/>
        </a:p>
      </dgm:t>
    </dgm:pt>
    <dgm:pt modelId="{B77C3C48-E0C5-4A51-8024-932AD365B55F}" type="sibTrans" cxnId="{46F9E7FB-ADA1-45D4-83EA-F6B113E00F6E}">
      <dgm:prSet/>
      <dgm:spPr/>
      <dgm:t>
        <a:bodyPr/>
        <a:lstStyle/>
        <a:p>
          <a:endParaRPr lang="en-GB"/>
        </a:p>
      </dgm:t>
    </dgm:pt>
    <dgm:pt modelId="{BEAF1800-9E3C-4376-8D4E-994389F77E54}">
      <dgm:prSet phldrT="[Text]"/>
      <dgm:spPr>
        <a:noFill/>
        <a:scene3d>
          <a:camera prst="orthographicFront"/>
          <a:lightRig rig="threePt" dir="t"/>
        </a:scene3d>
        <a:sp3d>
          <a:bevelT/>
        </a:sp3d>
      </dgm:spPr>
      <dgm:t>
        <a:bodyPr/>
        <a:lstStyle/>
        <a:p>
          <a:r>
            <a:rPr lang="en-GB" b="0" dirty="0" smtClean="0">
              <a:solidFill>
                <a:schemeClr val="bg1">
                  <a:lumMod val="75000"/>
                </a:schemeClr>
              </a:solidFill>
              <a:latin typeface="Arial" pitchFamily="34" charset="0"/>
              <a:cs typeface="Arial" pitchFamily="34" charset="0"/>
            </a:rPr>
            <a:t>Epidemiologic Transition</a:t>
          </a:r>
          <a:endParaRPr lang="en-GB" b="0" dirty="0">
            <a:solidFill>
              <a:schemeClr val="bg1">
                <a:lumMod val="75000"/>
              </a:schemeClr>
            </a:solidFill>
            <a:latin typeface="Arial" pitchFamily="34" charset="0"/>
            <a:cs typeface="Arial" pitchFamily="34" charset="0"/>
          </a:endParaRPr>
        </a:p>
      </dgm:t>
    </dgm:pt>
    <dgm:pt modelId="{7A5AC9D4-CEC6-49D4-8525-2B1FF3CFE66A}" type="parTrans" cxnId="{40C2844E-5DC7-48B9-AA8E-06393977CE62}">
      <dgm:prSet/>
      <dgm:spPr/>
      <dgm:t>
        <a:bodyPr/>
        <a:lstStyle/>
        <a:p>
          <a:endParaRPr lang="en-GB"/>
        </a:p>
      </dgm:t>
    </dgm:pt>
    <dgm:pt modelId="{6A9922B0-D61F-4295-A575-E9F6DC9F6058}" type="sibTrans" cxnId="{40C2844E-5DC7-48B9-AA8E-06393977CE62}">
      <dgm:prSet/>
      <dgm:spPr/>
      <dgm:t>
        <a:bodyPr/>
        <a:lstStyle/>
        <a:p>
          <a:endParaRPr lang="en-GB"/>
        </a:p>
      </dgm:t>
    </dgm:pt>
    <dgm:pt modelId="{434E0460-06F1-4BA7-8141-47B003A8971E}">
      <dgm:prSet phldrT="[Text]"/>
      <dgm:spPr>
        <a:noFill/>
        <a:scene3d>
          <a:camera prst="orthographicFront"/>
          <a:lightRig rig="threePt" dir="t"/>
        </a:scene3d>
        <a:sp3d>
          <a:bevelT/>
        </a:sp3d>
      </dgm:spPr>
      <dgm:t>
        <a:bodyPr/>
        <a:lstStyle/>
        <a:p>
          <a:r>
            <a:rPr lang="en-GB" b="0" dirty="0" smtClean="0">
              <a:solidFill>
                <a:schemeClr val="bg1">
                  <a:lumMod val="75000"/>
                </a:schemeClr>
              </a:solidFill>
              <a:latin typeface="Arial" pitchFamily="34" charset="0"/>
              <a:cs typeface="Arial" pitchFamily="34" charset="0"/>
            </a:rPr>
            <a:t>Risk Factor</a:t>
          </a:r>
          <a:endParaRPr lang="en-GB" b="0" dirty="0">
            <a:solidFill>
              <a:schemeClr val="bg1">
                <a:lumMod val="75000"/>
              </a:schemeClr>
            </a:solidFill>
            <a:latin typeface="Arial" pitchFamily="34" charset="0"/>
            <a:cs typeface="Arial" pitchFamily="34" charset="0"/>
          </a:endParaRPr>
        </a:p>
      </dgm:t>
    </dgm:pt>
    <dgm:pt modelId="{7FE4927A-170C-4291-8770-66C0A3B0A2BC}" type="parTrans" cxnId="{928C1313-C521-47D7-8ADC-B4762592CCB4}">
      <dgm:prSet/>
      <dgm:spPr/>
      <dgm:t>
        <a:bodyPr/>
        <a:lstStyle/>
        <a:p>
          <a:endParaRPr lang="en-GB"/>
        </a:p>
      </dgm:t>
    </dgm:pt>
    <dgm:pt modelId="{E1354AF2-2467-4C5B-82DC-2F175E9D867C}" type="sibTrans" cxnId="{928C1313-C521-47D7-8ADC-B4762592CCB4}">
      <dgm:prSet/>
      <dgm:spPr/>
      <dgm:t>
        <a:bodyPr/>
        <a:lstStyle/>
        <a:p>
          <a:endParaRPr lang="en-GB"/>
        </a:p>
      </dgm:t>
    </dgm:pt>
    <dgm:pt modelId="{2DE1B9C7-A095-4E44-883B-957EA45D74EF}" type="pres">
      <dgm:prSet presAssocID="{CBDBB7A8-506F-4EDE-81F2-A456F2EBC610}" presName="compositeShape" presStyleCnt="0">
        <dgm:presLayoutVars>
          <dgm:chMax val="7"/>
          <dgm:dir/>
          <dgm:resizeHandles val="exact"/>
        </dgm:presLayoutVars>
      </dgm:prSet>
      <dgm:spPr/>
      <dgm:t>
        <a:bodyPr/>
        <a:lstStyle/>
        <a:p>
          <a:endParaRPr lang="en-GB"/>
        </a:p>
      </dgm:t>
    </dgm:pt>
    <dgm:pt modelId="{8BA84D4D-D380-4F6C-B849-2D84689F530B}" type="pres">
      <dgm:prSet presAssocID="{9B7EC1DC-7FCD-4A60-B944-6ABB34C5E00A}" presName="circ1" presStyleLbl="vennNode1" presStyleIdx="0" presStyleCnt="6"/>
      <dgm:spPr/>
      <dgm:t>
        <a:bodyPr/>
        <a:lstStyle/>
        <a:p>
          <a:endParaRPr lang="en-GB"/>
        </a:p>
      </dgm:t>
    </dgm:pt>
    <dgm:pt modelId="{50A9F42E-03C2-4618-8C95-C9D6FEFCA6B8}" type="pres">
      <dgm:prSet presAssocID="{9B7EC1DC-7FCD-4A60-B944-6ABB34C5E00A}" presName="circ1Tx" presStyleLbl="revTx" presStyleIdx="0" presStyleCnt="0">
        <dgm:presLayoutVars>
          <dgm:chMax val="0"/>
          <dgm:chPref val="0"/>
          <dgm:bulletEnabled val="1"/>
        </dgm:presLayoutVars>
      </dgm:prSet>
      <dgm:spPr/>
      <dgm:t>
        <a:bodyPr/>
        <a:lstStyle/>
        <a:p>
          <a:endParaRPr lang="en-GB"/>
        </a:p>
      </dgm:t>
    </dgm:pt>
    <dgm:pt modelId="{D22D8C3B-78EF-4198-931C-0315B7648C99}" type="pres">
      <dgm:prSet presAssocID="{E2FDCA18-A309-4557-9A08-3B960A9BD44F}" presName="circ2" presStyleLbl="vennNode1" presStyleIdx="1" presStyleCnt="6"/>
      <dgm:spPr/>
      <dgm:t>
        <a:bodyPr/>
        <a:lstStyle/>
        <a:p>
          <a:endParaRPr lang="en-GB"/>
        </a:p>
      </dgm:t>
    </dgm:pt>
    <dgm:pt modelId="{A2C7ECCB-3642-4A3A-AD5F-B66C6E71B94A}" type="pres">
      <dgm:prSet presAssocID="{E2FDCA18-A309-4557-9A08-3B960A9BD44F}" presName="circ2Tx" presStyleLbl="revTx" presStyleIdx="0" presStyleCnt="0">
        <dgm:presLayoutVars>
          <dgm:chMax val="0"/>
          <dgm:chPref val="0"/>
          <dgm:bulletEnabled val="1"/>
        </dgm:presLayoutVars>
      </dgm:prSet>
      <dgm:spPr/>
      <dgm:t>
        <a:bodyPr/>
        <a:lstStyle/>
        <a:p>
          <a:endParaRPr lang="en-GB"/>
        </a:p>
      </dgm:t>
    </dgm:pt>
    <dgm:pt modelId="{08A2415C-2F46-47C5-955C-0950ADD20268}" type="pres">
      <dgm:prSet presAssocID="{94D4D50C-BC23-4F74-9CD9-BE0107A143F2}" presName="circ3" presStyleLbl="vennNode1" presStyleIdx="2" presStyleCnt="6" custLinFactNeighborX="-2570"/>
      <dgm:spPr/>
      <dgm:t>
        <a:bodyPr/>
        <a:lstStyle/>
        <a:p>
          <a:endParaRPr lang="en-GB"/>
        </a:p>
      </dgm:t>
    </dgm:pt>
    <dgm:pt modelId="{13BAE2EE-5285-409C-A6D6-07F35A14A7CA}" type="pres">
      <dgm:prSet presAssocID="{94D4D50C-BC23-4F74-9CD9-BE0107A143F2}" presName="circ3Tx" presStyleLbl="revTx" presStyleIdx="0" presStyleCnt="0">
        <dgm:presLayoutVars>
          <dgm:chMax val="0"/>
          <dgm:chPref val="0"/>
          <dgm:bulletEnabled val="1"/>
        </dgm:presLayoutVars>
      </dgm:prSet>
      <dgm:spPr/>
      <dgm:t>
        <a:bodyPr/>
        <a:lstStyle/>
        <a:p>
          <a:endParaRPr lang="en-GB"/>
        </a:p>
      </dgm:t>
    </dgm:pt>
    <dgm:pt modelId="{F655886C-5DE9-4F2B-B07F-6179FF875DB5}" type="pres">
      <dgm:prSet presAssocID="{434E0460-06F1-4BA7-8141-47B003A8971E}" presName="circ4" presStyleLbl="vennNode1" presStyleIdx="3" presStyleCnt="6"/>
      <dgm:spPr/>
    </dgm:pt>
    <dgm:pt modelId="{62E87954-5BDC-4E08-8E89-E0CC8E281C47}" type="pres">
      <dgm:prSet presAssocID="{434E0460-06F1-4BA7-8141-47B003A8971E}" presName="circ4Tx" presStyleLbl="revTx" presStyleIdx="0" presStyleCnt="0">
        <dgm:presLayoutVars>
          <dgm:chMax val="0"/>
          <dgm:chPref val="0"/>
          <dgm:bulletEnabled val="1"/>
        </dgm:presLayoutVars>
      </dgm:prSet>
      <dgm:spPr/>
      <dgm:t>
        <a:bodyPr/>
        <a:lstStyle/>
        <a:p>
          <a:endParaRPr lang="en-GB"/>
        </a:p>
      </dgm:t>
    </dgm:pt>
    <dgm:pt modelId="{5D655CEA-B357-4345-B759-46FBECF5728F}" type="pres">
      <dgm:prSet presAssocID="{BEAF1800-9E3C-4376-8D4E-994389F77E54}" presName="circ5" presStyleLbl="vennNode1" presStyleIdx="4" presStyleCnt="6"/>
      <dgm:spPr/>
    </dgm:pt>
    <dgm:pt modelId="{1D1B5EC2-97FA-4F90-A1F6-3598F84337BB}" type="pres">
      <dgm:prSet presAssocID="{BEAF1800-9E3C-4376-8D4E-994389F77E54}" presName="circ5Tx" presStyleLbl="revTx" presStyleIdx="0" presStyleCnt="0">
        <dgm:presLayoutVars>
          <dgm:chMax val="0"/>
          <dgm:chPref val="0"/>
          <dgm:bulletEnabled val="1"/>
        </dgm:presLayoutVars>
      </dgm:prSet>
      <dgm:spPr/>
      <dgm:t>
        <a:bodyPr/>
        <a:lstStyle/>
        <a:p>
          <a:endParaRPr lang="en-GB"/>
        </a:p>
      </dgm:t>
    </dgm:pt>
    <dgm:pt modelId="{34A97AAA-4C8C-4E19-B1E6-DBC600FF8B2F}" type="pres">
      <dgm:prSet presAssocID="{F6E589C6-C294-42BA-BDCF-A95B332275AB}" presName="circ6" presStyleLbl="vennNode1" presStyleIdx="5" presStyleCnt="6"/>
      <dgm:spPr>
        <a:solidFill>
          <a:schemeClr val="accent6">
            <a:lumMod val="20000"/>
            <a:lumOff val="80000"/>
          </a:schemeClr>
        </a:solidFill>
        <a:scene3d>
          <a:camera prst="orthographicFront"/>
          <a:lightRig rig="twoPt" dir="t"/>
        </a:scene3d>
        <a:sp3d>
          <a:bevelT h="38100" prst="convex"/>
        </a:sp3d>
      </dgm:spPr>
    </dgm:pt>
    <dgm:pt modelId="{CB907410-65FB-4151-82DD-89EA298776F3}" type="pres">
      <dgm:prSet presAssocID="{F6E589C6-C294-42BA-BDCF-A95B332275AB}" presName="circ6Tx" presStyleLbl="revTx" presStyleIdx="0" presStyleCnt="0" custScaleY="259361">
        <dgm:presLayoutVars>
          <dgm:chMax val="0"/>
          <dgm:chPref val="0"/>
          <dgm:bulletEnabled val="1"/>
        </dgm:presLayoutVars>
      </dgm:prSet>
      <dgm:spPr/>
      <dgm:t>
        <a:bodyPr/>
        <a:lstStyle/>
        <a:p>
          <a:endParaRPr lang="en-GB"/>
        </a:p>
      </dgm:t>
    </dgm:pt>
  </dgm:ptLst>
  <dgm:cxnLst>
    <dgm:cxn modelId="{38918B67-F3B6-47C6-9529-46973D3E3876}" type="presOf" srcId="{E2FDCA18-A309-4557-9A08-3B960A9BD44F}" destId="{A2C7ECCB-3642-4A3A-AD5F-B66C6E71B94A}" srcOrd="0" destOrd="0" presId="urn:microsoft.com/office/officeart/2005/8/layout/venn1"/>
    <dgm:cxn modelId="{C5EEEF74-5A54-4B1F-B409-93BBD7023561}" srcId="{CBDBB7A8-506F-4EDE-81F2-A456F2EBC610}" destId="{E2FDCA18-A309-4557-9A08-3B960A9BD44F}" srcOrd="1" destOrd="0" parTransId="{1C660F65-5E0E-45EC-8E56-6DFCD741CDD7}" sibTransId="{22C68447-DCD8-49F2-B610-5BEDC3E4A71F}"/>
    <dgm:cxn modelId="{B7750367-B9CE-40C5-A1EE-B1E427A14F8A}" type="presOf" srcId="{F6E589C6-C294-42BA-BDCF-A95B332275AB}" destId="{CB907410-65FB-4151-82DD-89EA298776F3}" srcOrd="0" destOrd="0" presId="urn:microsoft.com/office/officeart/2005/8/layout/venn1"/>
    <dgm:cxn modelId="{D759613A-D962-4B15-ABCC-19F05DD8F707}" srcId="{CBDBB7A8-506F-4EDE-81F2-A456F2EBC610}" destId="{94D4D50C-BC23-4F74-9CD9-BE0107A143F2}" srcOrd="2" destOrd="0" parTransId="{44F5AF7E-428A-40EE-B41E-4BEF5F2B3126}" sibTransId="{0EA6FE51-BFFF-45EA-9CCE-A9E8D199E480}"/>
    <dgm:cxn modelId="{71944AFA-66B3-4A9E-9368-71C1A51EF97C}" srcId="{CBDBB7A8-506F-4EDE-81F2-A456F2EBC610}" destId="{9B7EC1DC-7FCD-4A60-B944-6ABB34C5E00A}" srcOrd="0" destOrd="0" parTransId="{6940E212-BE03-403F-A828-E449CB32A981}" sibTransId="{E396D126-6E93-40E5-A249-621166C1E64C}"/>
    <dgm:cxn modelId="{46F9E7FB-ADA1-45D4-83EA-F6B113E00F6E}" srcId="{CBDBB7A8-506F-4EDE-81F2-A456F2EBC610}" destId="{F6E589C6-C294-42BA-BDCF-A95B332275AB}" srcOrd="5" destOrd="0" parTransId="{6515A466-E6DD-4294-9083-E93B8F3860EC}" sibTransId="{B77C3C48-E0C5-4A51-8024-932AD365B55F}"/>
    <dgm:cxn modelId="{80E96301-0AB9-498B-A17A-812577880CB9}" type="presOf" srcId="{94D4D50C-BC23-4F74-9CD9-BE0107A143F2}" destId="{13BAE2EE-5285-409C-A6D6-07F35A14A7CA}" srcOrd="0" destOrd="0" presId="urn:microsoft.com/office/officeart/2005/8/layout/venn1"/>
    <dgm:cxn modelId="{D4263F88-EDD0-405F-9E99-EED8A346A562}" type="presOf" srcId="{434E0460-06F1-4BA7-8141-47B003A8971E}" destId="{62E87954-5BDC-4E08-8E89-E0CC8E281C47}" srcOrd="0" destOrd="0" presId="urn:microsoft.com/office/officeart/2005/8/layout/venn1"/>
    <dgm:cxn modelId="{928C1313-C521-47D7-8ADC-B4762592CCB4}" srcId="{CBDBB7A8-506F-4EDE-81F2-A456F2EBC610}" destId="{434E0460-06F1-4BA7-8141-47B003A8971E}" srcOrd="3" destOrd="0" parTransId="{7FE4927A-170C-4291-8770-66C0A3B0A2BC}" sibTransId="{E1354AF2-2467-4C5B-82DC-2F175E9D867C}"/>
    <dgm:cxn modelId="{910AFE12-3172-4AD0-8B65-39071850D283}" type="presOf" srcId="{9B7EC1DC-7FCD-4A60-B944-6ABB34C5E00A}" destId="{50A9F42E-03C2-4618-8C95-C9D6FEFCA6B8}" srcOrd="0" destOrd="0" presId="urn:microsoft.com/office/officeart/2005/8/layout/venn1"/>
    <dgm:cxn modelId="{128A244D-AD3D-4B43-8134-BDFBC333CC77}" type="presOf" srcId="{BEAF1800-9E3C-4376-8D4E-994389F77E54}" destId="{1D1B5EC2-97FA-4F90-A1F6-3598F84337BB}" srcOrd="0" destOrd="0" presId="urn:microsoft.com/office/officeart/2005/8/layout/venn1"/>
    <dgm:cxn modelId="{849A59DA-4645-424C-BF98-74AE41F2DEA9}" type="presOf" srcId="{CBDBB7A8-506F-4EDE-81F2-A456F2EBC610}" destId="{2DE1B9C7-A095-4E44-883B-957EA45D74EF}" srcOrd="0" destOrd="0" presId="urn:microsoft.com/office/officeart/2005/8/layout/venn1"/>
    <dgm:cxn modelId="{40C2844E-5DC7-48B9-AA8E-06393977CE62}" srcId="{CBDBB7A8-506F-4EDE-81F2-A456F2EBC610}" destId="{BEAF1800-9E3C-4376-8D4E-994389F77E54}" srcOrd="4" destOrd="0" parTransId="{7A5AC9D4-CEC6-49D4-8525-2B1FF3CFE66A}" sibTransId="{6A9922B0-D61F-4295-A575-E9F6DC9F6058}"/>
    <dgm:cxn modelId="{9397B81E-61D2-4183-ACA4-96CDFE50BD43}" type="presParOf" srcId="{2DE1B9C7-A095-4E44-883B-957EA45D74EF}" destId="{8BA84D4D-D380-4F6C-B849-2D84689F530B}" srcOrd="0" destOrd="0" presId="urn:microsoft.com/office/officeart/2005/8/layout/venn1"/>
    <dgm:cxn modelId="{DFF5C4D4-6E6A-404D-9F39-969DF8D5AE8D}" type="presParOf" srcId="{2DE1B9C7-A095-4E44-883B-957EA45D74EF}" destId="{50A9F42E-03C2-4618-8C95-C9D6FEFCA6B8}" srcOrd="1" destOrd="0" presId="urn:microsoft.com/office/officeart/2005/8/layout/venn1"/>
    <dgm:cxn modelId="{62AF4EA2-C6CE-4860-ABBB-A96A57E0A2EC}" type="presParOf" srcId="{2DE1B9C7-A095-4E44-883B-957EA45D74EF}" destId="{D22D8C3B-78EF-4198-931C-0315B7648C99}" srcOrd="2" destOrd="0" presId="urn:microsoft.com/office/officeart/2005/8/layout/venn1"/>
    <dgm:cxn modelId="{6764565B-DD8B-4FBD-B4F0-CDDAEC872B02}" type="presParOf" srcId="{2DE1B9C7-A095-4E44-883B-957EA45D74EF}" destId="{A2C7ECCB-3642-4A3A-AD5F-B66C6E71B94A}" srcOrd="3" destOrd="0" presId="urn:microsoft.com/office/officeart/2005/8/layout/venn1"/>
    <dgm:cxn modelId="{03E4BFD9-84DC-479B-AFFB-B1ADCCD31644}" type="presParOf" srcId="{2DE1B9C7-A095-4E44-883B-957EA45D74EF}" destId="{08A2415C-2F46-47C5-955C-0950ADD20268}" srcOrd="4" destOrd="0" presId="urn:microsoft.com/office/officeart/2005/8/layout/venn1"/>
    <dgm:cxn modelId="{DA394726-AFF1-4568-AB7A-AF256A96EF6F}" type="presParOf" srcId="{2DE1B9C7-A095-4E44-883B-957EA45D74EF}" destId="{13BAE2EE-5285-409C-A6D6-07F35A14A7CA}" srcOrd="5" destOrd="0" presId="urn:microsoft.com/office/officeart/2005/8/layout/venn1"/>
    <dgm:cxn modelId="{1DB699FD-65C7-46AA-A2C0-DDF6C9BFF416}" type="presParOf" srcId="{2DE1B9C7-A095-4E44-883B-957EA45D74EF}" destId="{F655886C-5DE9-4F2B-B07F-6179FF875DB5}" srcOrd="6" destOrd="0" presId="urn:microsoft.com/office/officeart/2005/8/layout/venn1"/>
    <dgm:cxn modelId="{9B45BB35-BD01-4345-BC00-3B65D112692A}" type="presParOf" srcId="{2DE1B9C7-A095-4E44-883B-957EA45D74EF}" destId="{62E87954-5BDC-4E08-8E89-E0CC8E281C47}" srcOrd="7" destOrd="0" presId="urn:microsoft.com/office/officeart/2005/8/layout/venn1"/>
    <dgm:cxn modelId="{58D4EC15-B4B8-4560-948B-119D9EEE9BC2}" type="presParOf" srcId="{2DE1B9C7-A095-4E44-883B-957EA45D74EF}" destId="{5D655CEA-B357-4345-B759-46FBECF5728F}" srcOrd="8" destOrd="0" presId="urn:microsoft.com/office/officeart/2005/8/layout/venn1"/>
    <dgm:cxn modelId="{A1647186-B977-4C6E-93BA-307A9ED6210E}" type="presParOf" srcId="{2DE1B9C7-A095-4E44-883B-957EA45D74EF}" destId="{1D1B5EC2-97FA-4F90-A1F6-3598F84337BB}" srcOrd="9" destOrd="0" presId="urn:microsoft.com/office/officeart/2005/8/layout/venn1"/>
    <dgm:cxn modelId="{DE2EE2C5-DCA4-4734-882B-70EC90C4A875}" type="presParOf" srcId="{2DE1B9C7-A095-4E44-883B-957EA45D74EF}" destId="{34A97AAA-4C8C-4E19-B1E6-DBC600FF8B2F}" srcOrd="10" destOrd="0" presId="urn:microsoft.com/office/officeart/2005/8/layout/venn1"/>
    <dgm:cxn modelId="{0903C832-5132-4720-A6BC-EDD92E498A7C}" type="presParOf" srcId="{2DE1B9C7-A095-4E44-883B-957EA45D74EF}" destId="{CB907410-65FB-4151-82DD-89EA298776F3}"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FB653-DA54-44CF-947C-BD749E41B994}">
      <dsp:nvSpPr>
        <dsp:cNvPr id="0" name=""/>
        <dsp:cNvSpPr/>
      </dsp:nvSpPr>
      <dsp:spPr>
        <a:xfrm>
          <a:off x="1091421" y="0"/>
          <a:ext cx="5246710" cy="52467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b="1" kern="1200" dirty="0" smtClean="0">
              <a:solidFill>
                <a:srgbClr val="0000CC"/>
              </a:solidFill>
              <a:latin typeface="Arial" pitchFamily="34" charset="0"/>
              <a:cs typeface="Arial" pitchFamily="34" charset="0"/>
            </a:rPr>
            <a:t> Types of CVD</a:t>
          </a:r>
        </a:p>
        <a:p>
          <a:pPr lvl="0" algn="ctr" defTabSz="1244600">
            <a:lnSpc>
              <a:spcPct val="90000"/>
            </a:lnSpc>
            <a:spcBef>
              <a:spcPct val="0"/>
            </a:spcBef>
            <a:spcAft>
              <a:spcPct val="35000"/>
            </a:spcAft>
          </a:pPr>
          <a:endParaRPr lang="en-GB" sz="2800" b="1" kern="1200" dirty="0" smtClean="0">
            <a:solidFill>
              <a:srgbClr val="0000CC"/>
            </a:solidFill>
            <a:latin typeface="Arial" pitchFamily="34" charset="0"/>
            <a:cs typeface="Arial" pitchFamily="34" charset="0"/>
          </a:endParaRPr>
        </a:p>
        <a:p>
          <a:pPr lvl="0" algn="ctr" defTabSz="1244600">
            <a:lnSpc>
              <a:spcPct val="90000"/>
            </a:lnSpc>
            <a:spcBef>
              <a:spcPct val="0"/>
            </a:spcBef>
            <a:spcAft>
              <a:spcPct val="35000"/>
            </a:spcAft>
          </a:pPr>
          <a:r>
            <a:rPr lang="en-GB" sz="2800" b="1" kern="1200" dirty="0" smtClean="0">
              <a:solidFill>
                <a:srgbClr val="0000CC"/>
              </a:solidFill>
              <a:latin typeface="Arial" pitchFamily="34" charset="0"/>
              <a:cs typeface="Arial" pitchFamily="34" charset="0"/>
            </a:rPr>
            <a:t>General burden and importance relative to other diseases</a:t>
          </a:r>
        </a:p>
        <a:p>
          <a:pPr lvl="0" algn="ctr" defTabSz="1244600">
            <a:lnSpc>
              <a:spcPct val="90000"/>
            </a:lnSpc>
            <a:spcBef>
              <a:spcPct val="0"/>
            </a:spcBef>
            <a:spcAft>
              <a:spcPct val="35000"/>
            </a:spcAft>
          </a:pPr>
          <a:endParaRPr lang="en-GB" sz="2800" b="1" kern="1200" dirty="0" smtClean="0">
            <a:solidFill>
              <a:srgbClr val="0000CC"/>
            </a:solidFill>
            <a:latin typeface="Arial" pitchFamily="34" charset="0"/>
            <a:cs typeface="Arial" pitchFamily="34" charset="0"/>
          </a:endParaRPr>
        </a:p>
        <a:p>
          <a:pPr lvl="0" algn="ctr" defTabSz="1244600">
            <a:lnSpc>
              <a:spcPct val="90000"/>
            </a:lnSpc>
            <a:spcBef>
              <a:spcPct val="0"/>
            </a:spcBef>
            <a:spcAft>
              <a:spcPct val="35000"/>
            </a:spcAft>
          </a:pPr>
          <a:r>
            <a:rPr lang="en-GB" sz="2800" b="1" kern="1200" dirty="0" smtClean="0">
              <a:solidFill>
                <a:srgbClr val="0000CC"/>
              </a:solidFill>
              <a:latin typeface="Arial" pitchFamily="34" charset="0"/>
              <a:cs typeface="Arial" pitchFamily="34" charset="0"/>
            </a:rPr>
            <a:t>Gender differences</a:t>
          </a:r>
        </a:p>
        <a:p>
          <a:pPr lvl="0" algn="ctr" defTabSz="1244600">
            <a:lnSpc>
              <a:spcPct val="90000"/>
            </a:lnSpc>
            <a:spcBef>
              <a:spcPct val="0"/>
            </a:spcBef>
            <a:spcAft>
              <a:spcPct val="35000"/>
            </a:spcAft>
          </a:pPr>
          <a:endParaRPr lang="en-GB" sz="2800" b="1" kern="1200" dirty="0">
            <a:solidFill>
              <a:srgbClr val="0000CC"/>
            </a:solidFill>
            <a:latin typeface="Arial" pitchFamily="34" charset="0"/>
            <a:cs typeface="Arial" pitchFamily="34" charset="0"/>
          </a:endParaRPr>
        </a:p>
      </dsp:txBody>
      <dsp:txXfrm>
        <a:off x="1859784" y="768363"/>
        <a:ext cx="3709984" cy="3709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FB653-DA54-44CF-947C-BD749E41B994}">
      <dsp:nvSpPr>
        <dsp:cNvPr id="0" name=""/>
        <dsp:cNvSpPr/>
      </dsp:nvSpPr>
      <dsp:spPr>
        <a:xfrm>
          <a:off x="1091421" y="0"/>
          <a:ext cx="5246710" cy="524671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GB" sz="6500" b="1" kern="1200" dirty="0" smtClean="0">
              <a:solidFill>
                <a:srgbClr val="0000CC"/>
              </a:solidFill>
              <a:latin typeface="Arial" pitchFamily="34" charset="0"/>
              <a:cs typeface="Arial" pitchFamily="34" charset="0"/>
            </a:rPr>
            <a:t>Time trends</a:t>
          </a:r>
        </a:p>
      </dsp:txBody>
      <dsp:txXfrm>
        <a:off x="1859784" y="768363"/>
        <a:ext cx="3709984" cy="3709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4D4D-D380-4F6C-B849-2D84689F530B}">
      <dsp:nvSpPr>
        <dsp:cNvPr id="0" name=""/>
        <dsp:cNvSpPr/>
      </dsp:nvSpPr>
      <dsp:spPr>
        <a:xfrm>
          <a:off x="167164" y="561654"/>
          <a:ext cx="4123401" cy="412340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GB" sz="6500" b="0" kern="1200" dirty="0" smtClean="0">
              <a:solidFill>
                <a:schemeClr val="bg1">
                  <a:lumMod val="75000"/>
                </a:schemeClr>
              </a:solidFill>
              <a:latin typeface="Arial" pitchFamily="34" charset="0"/>
              <a:cs typeface="Arial" pitchFamily="34" charset="0"/>
            </a:rPr>
            <a:t>Time</a:t>
          </a:r>
        </a:p>
        <a:p>
          <a:pPr lvl="0" algn="ctr" defTabSz="2889250">
            <a:lnSpc>
              <a:spcPct val="90000"/>
            </a:lnSpc>
            <a:spcBef>
              <a:spcPct val="0"/>
            </a:spcBef>
            <a:spcAft>
              <a:spcPct val="35000"/>
            </a:spcAft>
          </a:pPr>
          <a:r>
            <a:rPr lang="en-GB" sz="6500" b="0" kern="1200" dirty="0" smtClean="0">
              <a:solidFill>
                <a:schemeClr val="bg1">
                  <a:lumMod val="75000"/>
                </a:schemeClr>
              </a:solidFill>
              <a:latin typeface="Arial" pitchFamily="34" charset="0"/>
              <a:cs typeface="Arial" pitchFamily="34" charset="0"/>
            </a:rPr>
            <a:t>trends</a:t>
          </a:r>
          <a:endParaRPr lang="en-GB" sz="6500" b="0" kern="1200" dirty="0">
            <a:solidFill>
              <a:schemeClr val="bg1">
                <a:lumMod val="75000"/>
              </a:schemeClr>
            </a:solidFill>
            <a:latin typeface="Arial" pitchFamily="34" charset="0"/>
            <a:cs typeface="Arial" pitchFamily="34" charset="0"/>
          </a:endParaRPr>
        </a:p>
      </dsp:txBody>
      <dsp:txXfrm>
        <a:off x="742955" y="1047891"/>
        <a:ext cx="2377456" cy="3150926"/>
      </dsp:txXfrm>
    </dsp:sp>
    <dsp:sp modelId="{A3210518-DECC-4EE6-B2EA-E2EB54820FE8}">
      <dsp:nvSpPr>
        <dsp:cNvPr id="0" name=""/>
        <dsp:cNvSpPr/>
      </dsp:nvSpPr>
      <dsp:spPr>
        <a:xfrm>
          <a:off x="3138985" y="561654"/>
          <a:ext cx="4123401" cy="4123401"/>
        </a:xfrm>
        <a:prstGeom prst="ellipse">
          <a:avLst/>
        </a:prstGeom>
        <a:solidFill>
          <a:srgbClr val="99FF99">
            <a:alpha val="43000"/>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GB" sz="6500" b="1" kern="1200" dirty="0" smtClean="0">
              <a:solidFill>
                <a:srgbClr val="0000CC"/>
              </a:solidFill>
              <a:latin typeface="Arial" pitchFamily="34" charset="0"/>
              <a:cs typeface="Arial" pitchFamily="34" charset="0"/>
            </a:rPr>
            <a:t>Place</a:t>
          </a:r>
          <a:endParaRPr lang="en-GB" sz="6500" b="1" kern="1200" dirty="0">
            <a:solidFill>
              <a:srgbClr val="0000CC"/>
            </a:solidFill>
            <a:latin typeface="Arial" pitchFamily="34" charset="0"/>
            <a:cs typeface="Arial" pitchFamily="34" charset="0"/>
          </a:endParaRPr>
        </a:p>
      </dsp:txBody>
      <dsp:txXfrm>
        <a:off x="4309140" y="1047891"/>
        <a:ext cx="2377456" cy="3150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4D4D-D380-4F6C-B849-2D84689F530B}">
      <dsp:nvSpPr>
        <dsp:cNvPr id="0" name=""/>
        <dsp:cNvSpPr/>
      </dsp:nvSpPr>
      <dsp:spPr>
        <a:xfrm>
          <a:off x="2140762" y="65583"/>
          <a:ext cx="3148026" cy="314802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b="0" kern="1200" dirty="0" smtClean="0">
              <a:solidFill>
                <a:schemeClr val="bg1">
                  <a:lumMod val="75000"/>
                </a:schemeClr>
              </a:solidFill>
              <a:latin typeface="Arial" pitchFamily="34" charset="0"/>
              <a:cs typeface="Arial" pitchFamily="34" charset="0"/>
            </a:rPr>
            <a:t>Time</a:t>
          </a:r>
          <a:endParaRPr lang="en-GB" sz="1900" b="0" kern="1200" dirty="0">
            <a:solidFill>
              <a:schemeClr val="bg1">
                <a:lumMod val="75000"/>
              </a:schemeClr>
            </a:solidFill>
            <a:latin typeface="Arial" pitchFamily="34" charset="0"/>
            <a:cs typeface="Arial" pitchFamily="34" charset="0"/>
          </a:endParaRPr>
        </a:p>
      </dsp:txBody>
      <dsp:txXfrm>
        <a:off x="2560499" y="616488"/>
        <a:ext cx="2308552" cy="1416611"/>
      </dsp:txXfrm>
    </dsp:sp>
    <dsp:sp modelId="{D22D8C3B-78EF-4198-931C-0315B7648C99}">
      <dsp:nvSpPr>
        <dsp:cNvPr id="0" name=""/>
        <dsp:cNvSpPr/>
      </dsp:nvSpPr>
      <dsp:spPr>
        <a:xfrm>
          <a:off x="2995273" y="1311918"/>
          <a:ext cx="3148026" cy="3148026"/>
        </a:xfrm>
        <a:prstGeom prst="ellipse">
          <a:avLst/>
        </a:prstGeom>
        <a:solidFill>
          <a:schemeClr val="accent3">
            <a:lumMod val="85000"/>
            <a:alpha val="37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b="0" kern="1200" dirty="0" smtClean="0">
              <a:solidFill>
                <a:schemeClr val="bg1">
                  <a:lumMod val="75000"/>
                </a:schemeClr>
              </a:solidFill>
              <a:latin typeface="Arial" pitchFamily="34" charset="0"/>
              <a:cs typeface="Arial" pitchFamily="34" charset="0"/>
            </a:rPr>
            <a:t>Place</a:t>
          </a:r>
          <a:endParaRPr lang="en-GB" sz="1900" b="0" kern="1200" dirty="0">
            <a:solidFill>
              <a:schemeClr val="bg1">
                <a:lumMod val="75000"/>
              </a:schemeClr>
            </a:solidFill>
            <a:latin typeface="Arial" pitchFamily="34" charset="0"/>
            <a:cs typeface="Arial" pitchFamily="34" charset="0"/>
          </a:endParaRPr>
        </a:p>
      </dsp:txBody>
      <dsp:txXfrm>
        <a:off x="3958044" y="2125158"/>
        <a:ext cx="1888815" cy="1731414"/>
      </dsp:txXfrm>
    </dsp:sp>
    <dsp:sp modelId="{08A2415C-2F46-47C5-955C-0950ADD20268}">
      <dsp:nvSpPr>
        <dsp:cNvPr id="0" name=""/>
        <dsp:cNvSpPr/>
      </dsp:nvSpPr>
      <dsp:spPr>
        <a:xfrm>
          <a:off x="547001" y="1887976"/>
          <a:ext cx="3148026" cy="3148026"/>
        </a:xfrm>
        <a:prstGeom prst="ellipse">
          <a:avLst/>
        </a:prstGeom>
        <a:solidFill>
          <a:srgbClr val="99FF99">
            <a:alpha val="43000"/>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GB" sz="1900" b="1" kern="1200" dirty="0" smtClean="0">
              <a:solidFill>
                <a:srgbClr val="0000CC"/>
              </a:solidFill>
              <a:latin typeface="Arial" pitchFamily="34" charset="0"/>
              <a:cs typeface="Arial" pitchFamily="34" charset="0"/>
            </a:rPr>
            <a:t>Person, Risk Factors for CVD</a:t>
          </a:r>
        </a:p>
        <a:p>
          <a:pPr lvl="0" algn="ctr" defTabSz="844550">
            <a:lnSpc>
              <a:spcPct val="90000"/>
            </a:lnSpc>
            <a:spcBef>
              <a:spcPct val="0"/>
            </a:spcBef>
            <a:spcAft>
              <a:spcPct val="35000"/>
            </a:spcAft>
          </a:pPr>
          <a:r>
            <a:rPr lang="en-GB" sz="1900" b="1" kern="1200" dirty="0" smtClean="0">
              <a:solidFill>
                <a:srgbClr val="0000CC"/>
              </a:solidFill>
              <a:latin typeface="Arial" pitchFamily="34" charset="0"/>
              <a:cs typeface="Arial" pitchFamily="34" charset="0"/>
            </a:rPr>
            <a:t>BP, smoking, </a:t>
          </a:r>
          <a:r>
            <a:rPr lang="en-GB" sz="1900" b="1" kern="1200" dirty="0" err="1" smtClean="0">
              <a:solidFill>
                <a:srgbClr val="0000CC"/>
              </a:solidFill>
              <a:latin typeface="Arial" pitchFamily="34" charset="0"/>
              <a:cs typeface="Arial" pitchFamily="34" charset="0"/>
            </a:rPr>
            <a:t>chol</a:t>
          </a:r>
          <a:r>
            <a:rPr lang="en-GB" sz="1900" b="1" kern="1200" dirty="0" smtClean="0">
              <a:solidFill>
                <a:srgbClr val="0000CC"/>
              </a:solidFill>
              <a:latin typeface="Arial" pitchFamily="34" charset="0"/>
              <a:cs typeface="Arial" pitchFamily="34" charset="0"/>
            </a:rPr>
            <a:t>, sex, ethnic group, obesity</a:t>
          </a:r>
          <a:endParaRPr lang="en-GB" sz="1900" b="1" kern="1200" dirty="0">
            <a:solidFill>
              <a:srgbClr val="0000CC"/>
            </a:solidFill>
            <a:latin typeface="Arial" pitchFamily="34" charset="0"/>
            <a:cs typeface="Arial" pitchFamily="34" charset="0"/>
          </a:endParaRPr>
        </a:p>
      </dsp:txBody>
      <dsp:txXfrm>
        <a:off x="843440" y="2701216"/>
        <a:ext cx="1888815" cy="17314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4D4D-D380-4F6C-B849-2D84689F530B}">
      <dsp:nvSpPr>
        <dsp:cNvPr id="0" name=""/>
        <dsp:cNvSpPr/>
      </dsp:nvSpPr>
      <dsp:spPr>
        <a:xfrm>
          <a:off x="2905733" y="1220329"/>
          <a:ext cx="1618085" cy="1618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0A9F42E-03C2-4618-8C95-C9D6FEFCA6B8}">
      <dsp:nvSpPr>
        <dsp:cNvPr id="0" name=""/>
        <dsp:cNvSpPr/>
      </dsp:nvSpPr>
      <dsp:spPr>
        <a:xfrm>
          <a:off x="2703472" y="12536"/>
          <a:ext cx="2022606" cy="110180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lumMod val="75000"/>
                </a:schemeClr>
              </a:solidFill>
              <a:latin typeface="Arial" pitchFamily="34" charset="0"/>
              <a:cs typeface="Arial" pitchFamily="34" charset="0"/>
            </a:rPr>
            <a:t>Time</a:t>
          </a:r>
          <a:endParaRPr lang="en-GB" sz="1700" b="0" kern="1200" dirty="0">
            <a:solidFill>
              <a:schemeClr val="bg1">
                <a:lumMod val="75000"/>
              </a:schemeClr>
            </a:solidFill>
            <a:latin typeface="Arial" pitchFamily="34" charset="0"/>
            <a:cs typeface="Arial" pitchFamily="34" charset="0"/>
          </a:endParaRPr>
        </a:p>
      </dsp:txBody>
      <dsp:txXfrm>
        <a:off x="2703472" y="12536"/>
        <a:ext cx="2022606" cy="1101809"/>
      </dsp:txXfrm>
    </dsp:sp>
    <dsp:sp modelId="{D22D8C3B-78EF-4198-931C-0315B7648C99}">
      <dsp:nvSpPr>
        <dsp:cNvPr id="0" name=""/>
        <dsp:cNvSpPr/>
      </dsp:nvSpPr>
      <dsp:spPr>
        <a:xfrm>
          <a:off x="3430936" y="1523589"/>
          <a:ext cx="1618085" cy="1618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2C7ECCB-3642-4A3A-AD5F-B66C6E71B94A}">
      <dsp:nvSpPr>
        <dsp:cNvPr id="0" name=""/>
        <dsp:cNvSpPr/>
      </dsp:nvSpPr>
      <dsp:spPr>
        <a:xfrm>
          <a:off x="5169030" y="1061878"/>
          <a:ext cx="1916756" cy="120674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lumMod val="75000"/>
                </a:schemeClr>
              </a:solidFill>
              <a:latin typeface="Arial" pitchFamily="34" charset="0"/>
              <a:cs typeface="Arial" pitchFamily="34" charset="0"/>
            </a:rPr>
            <a:t>Person</a:t>
          </a:r>
          <a:endParaRPr lang="en-GB" sz="1700" b="0" kern="1200" dirty="0">
            <a:solidFill>
              <a:schemeClr val="bg1">
                <a:lumMod val="75000"/>
              </a:schemeClr>
            </a:solidFill>
            <a:latin typeface="Arial" pitchFamily="34" charset="0"/>
            <a:cs typeface="Arial" pitchFamily="34" charset="0"/>
          </a:endParaRPr>
        </a:p>
      </dsp:txBody>
      <dsp:txXfrm>
        <a:off x="5169030" y="1061878"/>
        <a:ext cx="1916756" cy="1206743"/>
      </dsp:txXfrm>
    </dsp:sp>
    <dsp:sp modelId="{08A2415C-2F46-47C5-955C-0950ADD20268}">
      <dsp:nvSpPr>
        <dsp:cNvPr id="0" name=""/>
        <dsp:cNvSpPr/>
      </dsp:nvSpPr>
      <dsp:spPr>
        <a:xfrm>
          <a:off x="3389352" y="2130108"/>
          <a:ext cx="1618085" cy="1618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3BAE2EE-5285-409C-A6D6-07F35A14A7CA}">
      <dsp:nvSpPr>
        <dsp:cNvPr id="0" name=""/>
        <dsp:cNvSpPr/>
      </dsp:nvSpPr>
      <dsp:spPr>
        <a:xfrm>
          <a:off x="5169030" y="2861500"/>
          <a:ext cx="1916756" cy="1348404"/>
        </a:xfrm>
        <a:prstGeom prst="rect">
          <a:avLst/>
        </a:prstGeom>
        <a:noFill/>
        <a:ln>
          <a:noFill/>
        </a:ln>
        <a:effectLst/>
        <a:scene3d>
          <a:camera prst="orthographicFront"/>
          <a:lightRig rig="threePt" dir="t"/>
        </a:scene3d>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lumMod val="75000"/>
                </a:schemeClr>
              </a:solidFill>
              <a:latin typeface="Arial" pitchFamily="34" charset="0"/>
              <a:cs typeface="Arial" pitchFamily="34" charset="0"/>
            </a:rPr>
            <a:t>Place</a:t>
          </a:r>
          <a:endParaRPr lang="en-GB" sz="1700" b="0" kern="1200" dirty="0">
            <a:solidFill>
              <a:schemeClr val="bg1">
                <a:lumMod val="75000"/>
              </a:schemeClr>
            </a:solidFill>
            <a:latin typeface="Arial" pitchFamily="34" charset="0"/>
            <a:cs typeface="Arial" pitchFamily="34" charset="0"/>
          </a:endParaRPr>
        </a:p>
      </dsp:txBody>
      <dsp:txXfrm>
        <a:off x="5169030" y="2861500"/>
        <a:ext cx="1916756" cy="1348404"/>
      </dsp:txXfrm>
    </dsp:sp>
    <dsp:sp modelId="{F655886C-5DE9-4F2B-B07F-6179FF875DB5}">
      <dsp:nvSpPr>
        <dsp:cNvPr id="0" name=""/>
        <dsp:cNvSpPr/>
      </dsp:nvSpPr>
      <dsp:spPr>
        <a:xfrm>
          <a:off x="2905733" y="2433893"/>
          <a:ext cx="1618085" cy="1618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2E87954-5BDC-4E08-8E89-E0CC8E281C47}">
      <dsp:nvSpPr>
        <dsp:cNvPr id="0" name=""/>
        <dsp:cNvSpPr/>
      </dsp:nvSpPr>
      <dsp:spPr>
        <a:xfrm>
          <a:off x="2703472" y="4157437"/>
          <a:ext cx="2022606" cy="1101809"/>
        </a:xfrm>
        <a:prstGeom prst="rect">
          <a:avLst/>
        </a:prstGeom>
        <a:noFill/>
        <a:ln>
          <a:noFill/>
        </a:ln>
        <a:effectLst/>
        <a:scene3d>
          <a:camera prst="orthographicFront"/>
          <a:lightRig rig="threePt" dir="t"/>
        </a:scene3d>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lumMod val="75000"/>
                </a:schemeClr>
              </a:solidFill>
              <a:latin typeface="Arial" pitchFamily="34" charset="0"/>
              <a:cs typeface="Arial" pitchFamily="34" charset="0"/>
            </a:rPr>
            <a:t>Risk Factor</a:t>
          </a:r>
          <a:endParaRPr lang="en-GB" sz="1700" b="0" kern="1200" dirty="0">
            <a:solidFill>
              <a:schemeClr val="bg1">
                <a:lumMod val="75000"/>
              </a:schemeClr>
            </a:solidFill>
            <a:latin typeface="Arial" pitchFamily="34" charset="0"/>
            <a:cs typeface="Arial" pitchFamily="34" charset="0"/>
          </a:endParaRPr>
        </a:p>
      </dsp:txBody>
      <dsp:txXfrm>
        <a:off x="2703472" y="4157437"/>
        <a:ext cx="2022606" cy="1101809"/>
      </dsp:txXfrm>
    </dsp:sp>
    <dsp:sp modelId="{5D655CEA-B357-4345-B759-46FBECF5728F}">
      <dsp:nvSpPr>
        <dsp:cNvPr id="0" name=""/>
        <dsp:cNvSpPr/>
      </dsp:nvSpPr>
      <dsp:spPr>
        <a:xfrm>
          <a:off x="2380529" y="2130108"/>
          <a:ext cx="1618085" cy="161808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D1B5EC2-97FA-4F90-A1F6-3598F84337BB}">
      <dsp:nvSpPr>
        <dsp:cNvPr id="0" name=""/>
        <dsp:cNvSpPr/>
      </dsp:nvSpPr>
      <dsp:spPr>
        <a:xfrm>
          <a:off x="343764" y="2861500"/>
          <a:ext cx="1916756" cy="1348404"/>
        </a:xfrm>
        <a:prstGeom prst="rect">
          <a:avLst/>
        </a:prstGeom>
        <a:noFill/>
        <a:ln>
          <a:noFill/>
        </a:ln>
        <a:effectLst/>
        <a:scene3d>
          <a:camera prst="orthographicFront"/>
          <a:lightRig rig="threePt" dir="t"/>
        </a:scene3d>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GB" sz="1700" b="0" kern="1200" dirty="0" smtClean="0">
              <a:solidFill>
                <a:schemeClr val="bg1">
                  <a:lumMod val="75000"/>
                </a:schemeClr>
              </a:solidFill>
              <a:latin typeface="Arial" pitchFamily="34" charset="0"/>
              <a:cs typeface="Arial" pitchFamily="34" charset="0"/>
            </a:rPr>
            <a:t>Epidemiologic Transition</a:t>
          </a:r>
          <a:endParaRPr lang="en-GB" sz="1700" b="0" kern="1200" dirty="0">
            <a:solidFill>
              <a:schemeClr val="bg1">
                <a:lumMod val="75000"/>
              </a:schemeClr>
            </a:solidFill>
            <a:latin typeface="Arial" pitchFamily="34" charset="0"/>
            <a:cs typeface="Arial" pitchFamily="34" charset="0"/>
          </a:endParaRPr>
        </a:p>
      </dsp:txBody>
      <dsp:txXfrm>
        <a:off x="343764" y="2861500"/>
        <a:ext cx="1916756" cy="1348404"/>
      </dsp:txXfrm>
    </dsp:sp>
    <dsp:sp modelId="{34A97AAA-4C8C-4E19-B1E6-DBC600FF8B2F}">
      <dsp:nvSpPr>
        <dsp:cNvPr id="0" name=""/>
        <dsp:cNvSpPr/>
      </dsp:nvSpPr>
      <dsp:spPr>
        <a:xfrm>
          <a:off x="2380529" y="1523589"/>
          <a:ext cx="1618085" cy="1618085"/>
        </a:xfrm>
        <a:prstGeom prst="ellipse">
          <a:avLst/>
        </a:prstGeom>
        <a:solidFill>
          <a:schemeClr val="accent6">
            <a:lumMod val="20000"/>
            <a:lumOff val="80000"/>
          </a:schemeClr>
        </a:solidFill>
        <a:ln w="25400" cap="flat" cmpd="sng" algn="ctr">
          <a:solidFill>
            <a:schemeClr val="lt1">
              <a:hueOff val="0"/>
              <a:satOff val="0"/>
              <a:lumOff val="0"/>
              <a:alphaOff val="0"/>
            </a:schemeClr>
          </a:solidFill>
          <a:prstDash val="solid"/>
        </a:ln>
        <a:effectLst/>
        <a:scene3d>
          <a:camera prst="orthographicFront"/>
          <a:lightRig rig="twoPt" dir="t"/>
        </a:scene3d>
        <a:sp3d>
          <a:bevelT h="38100" prst="convex"/>
        </a:sp3d>
      </dsp:spPr>
      <dsp:style>
        <a:lnRef idx="2">
          <a:scrgbClr r="0" g="0" b="0"/>
        </a:lnRef>
        <a:fillRef idx="1">
          <a:scrgbClr r="0" g="0" b="0"/>
        </a:fillRef>
        <a:effectRef idx="0">
          <a:scrgbClr r="0" g="0" b="0"/>
        </a:effectRef>
        <a:fontRef idx="minor">
          <a:schemeClr val="tx1"/>
        </a:fontRef>
      </dsp:style>
    </dsp:sp>
    <dsp:sp modelId="{CB907410-65FB-4151-82DD-89EA298776F3}">
      <dsp:nvSpPr>
        <dsp:cNvPr id="0" name=""/>
        <dsp:cNvSpPr/>
      </dsp:nvSpPr>
      <dsp:spPr>
        <a:xfrm>
          <a:off x="343764" y="-12536"/>
          <a:ext cx="1916756" cy="3497235"/>
        </a:xfrm>
        <a:prstGeom prst="rect">
          <a:avLst/>
        </a:prstGeom>
        <a:noFill/>
        <a:ln>
          <a:noFill/>
        </a:ln>
        <a:effectLst/>
        <a:scene3d>
          <a:camera prst="orthographicFront"/>
          <a:lightRig rig="threePt" dir="t"/>
        </a:scene3d>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55650">
            <a:lnSpc>
              <a:spcPct val="90000"/>
            </a:lnSpc>
            <a:spcBef>
              <a:spcPct val="0"/>
            </a:spcBef>
            <a:spcAft>
              <a:spcPct val="35000"/>
            </a:spcAft>
          </a:pPr>
          <a:r>
            <a:rPr lang="en-GB" sz="1700" b="1" kern="1200" dirty="0" smtClean="0">
              <a:solidFill>
                <a:srgbClr val="CC00CC"/>
              </a:solidFill>
              <a:latin typeface="Arial" pitchFamily="34" charset="0"/>
              <a:cs typeface="Arial" pitchFamily="34" charset="0"/>
            </a:rPr>
            <a:t>Why Prevention Strategies</a:t>
          </a:r>
        </a:p>
        <a:p>
          <a:pPr lvl="0" algn="l" defTabSz="755650">
            <a:lnSpc>
              <a:spcPct val="90000"/>
            </a:lnSpc>
            <a:spcBef>
              <a:spcPct val="0"/>
            </a:spcBef>
            <a:spcAft>
              <a:spcPct val="35000"/>
            </a:spcAft>
          </a:pPr>
          <a:r>
            <a:rPr lang="en-GB" sz="1700" b="1" kern="1200" dirty="0" smtClean="0">
              <a:solidFill>
                <a:srgbClr val="CC00CC"/>
              </a:solidFill>
              <a:latin typeface="Arial" pitchFamily="34" charset="0"/>
              <a:cs typeface="Arial" pitchFamily="34" charset="0"/>
            </a:rPr>
            <a:t>-Major course of premature death</a:t>
          </a:r>
        </a:p>
        <a:p>
          <a:pPr lvl="0" algn="l" defTabSz="755650">
            <a:lnSpc>
              <a:spcPct val="90000"/>
            </a:lnSpc>
            <a:spcBef>
              <a:spcPct val="0"/>
            </a:spcBef>
            <a:spcAft>
              <a:spcPct val="35000"/>
            </a:spcAft>
          </a:pPr>
          <a:r>
            <a:rPr lang="en-GB" sz="1700" b="1" kern="1200" dirty="0" smtClean="0">
              <a:solidFill>
                <a:srgbClr val="CC00CC"/>
              </a:solidFill>
              <a:latin typeface="Arial" pitchFamily="34" charset="0"/>
              <a:cs typeface="Arial" pitchFamily="34" charset="0"/>
            </a:rPr>
            <a:t>-Atherosclerosis develops slowly</a:t>
          </a:r>
        </a:p>
        <a:p>
          <a:pPr lvl="0" algn="l" defTabSz="755650">
            <a:lnSpc>
              <a:spcPct val="90000"/>
            </a:lnSpc>
            <a:spcBef>
              <a:spcPct val="0"/>
            </a:spcBef>
            <a:spcAft>
              <a:spcPct val="35000"/>
            </a:spcAft>
          </a:pPr>
          <a:r>
            <a:rPr lang="en-GB" sz="1700" b="1" kern="1200" dirty="0" smtClean="0">
              <a:solidFill>
                <a:srgbClr val="CC00CC"/>
              </a:solidFill>
              <a:latin typeface="Arial" pitchFamily="34" charset="0"/>
              <a:cs typeface="Arial" pitchFamily="34" charset="0"/>
            </a:rPr>
            <a:t>- Many preventable risk factors/risk factor modification -&gt; mortality decreases</a:t>
          </a:r>
        </a:p>
        <a:p>
          <a:pPr lvl="0" algn="l" defTabSz="755650">
            <a:lnSpc>
              <a:spcPct val="90000"/>
            </a:lnSpc>
            <a:spcBef>
              <a:spcPct val="0"/>
            </a:spcBef>
            <a:spcAft>
              <a:spcPct val="35000"/>
            </a:spcAft>
          </a:pPr>
          <a:r>
            <a:rPr lang="en-GB" sz="1700" b="1" kern="1200" dirty="0" smtClean="0">
              <a:solidFill>
                <a:srgbClr val="CC00CC"/>
              </a:solidFill>
              <a:latin typeface="Arial" pitchFamily="34" charset="0"/>
              <a:cs typeface="Arial" pitchFamily="34" charset="0"/>
            </a:rPr>
            <a:t> </a:t>
          </a:r>
          <a:endParaRPr lang="en-GB" sz="1700" b="1" kern="1200" dirty="0">
            <a:solidFill>
              <a:srgbClr val="CC00CC"/>
            </a:solidFill>
            <a:latin typeface="Arial" pitchFamily="34" charset="0"/>
            <a:cs typeface="Arial" pitchFamily="34" charset="0"/>
          </a:endParaRPr>
        </a:p>
      </dsp:txBody>
      <dsp:txXfrm>
        <a:off x="343764" y="-12536"/>
        <a:ext cx="1916756" cy="349723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87316" tIns="43658" rIns="87316" bIns="43658" rtlCol="0"/>
          <a:lstStyle>
            <a:lvl1pPr algn="l">
              <a:defRPr sz="1100">
                <a:latin typeface="Arial" charset="0"/>
              </a:defRPr>
            </a:lvl1pPr>
          </a:lstStyle>
          <a:p>
            <a:pPr>
              <a:defRPr/>
            </a:pPr>
            <a:endParaRPr lang="en-GB"/>
          </a:p>
        </p:txBody>
      </p:sp>
      <p:sp>
        <p:nvSpPr>
          <p:cNvPr id="3" name="Date Placeholder 2"/>
          <p:cNvSpPr>
            <a:spLocks noGrp="1"/>
          </p:cNvSpPr>
          <p:nvPr>
            <p:ph type="dt" sz="quarter" idx="1"/>
          </p:nvPr>
        </p:nvSpPr>
        <p:spPr>
          <a:xfrm>
            <a:off x="3848100" y="0"/>
            <a:ext cx="2944813" cy="495300"/>
          </a:xfrm>
          <a:prstGeom prst="rect">
            <a:avLst/>
          </a:prstGeom>
        </p:spPr>
        <p:txBody>
          <a:bodyPr vert="horz" lIns="87316" tIns="43658" rIns="87316" bIns="43658" rtlCol="0"/>
          <a:lstStyle>
            <a:lvl1pPr algn="r">
              <a:defRPr sz="1100">
                <a:latin typeface="Arial" charset="0"/>
              </a:defRPr>
            </a:lvl1pPr>
          </a:lstStyle>
          <a:p>
            <a:pPr>
              <a:defRPr/>
            </a:pPr>
            <a:fld id="{21CCBDD6-4AFD-42BE-85DA-1F3B79830D79}" type="datetimeFigureOut">
              <a:rPr lang="en-US"/>
              <a:pPr>
                <a:defRPr/>
              </a:pPr>
              <a:t>11/28/2012</a:t>
            </a:fld>
            <a:endParaRPr lang="en-GB"/>
          </a:p>
        </p:txBody>
      </p:sp>
      <p:sp>
        <p:nvSpPr>
          <p:cNvPr id="4" name="Footer Placeholder 3"/>
          <p:cNvSpPr>
            <a:spLocks noGrp="1"/>
          </p:cNvSpPr>
          <p:nvPr>
            <p:ph type="ftr" sz="quarter" idx="2"/>
          </p:nvPr>
        </p:nvSpPr>
        <p:spPr>
          <a:xfrm>
            <a:off x="0" y="9421813"/>
            <a:ext cx="2944813" cy="495300"/>
          </a:xfrm>
          <a:prstGeom prst="rect">
            <a:avLst/>
          </a:prstGeom>
        </p:spPr>
        <p:txBody>
          <a:bodyPr vert="horz" lIns="87316" tIns="43658" rIns="87316" bIns="43658" rtlCol="0" anchor="b"/>
          <a:lstStyle>
            <a:lvl1pPr algn="l">
              <a:defRPr sz="1100">
                <a:latin typeface="Arial" charset="0"/>
              </a:defRPr>
            </a:lvl1pPr>
          </a:lstStyle>
          <a:p>
            <a:pPr>
              <a:defRPr/>
            </a:pPr>
            <a:endParaRPr lang="en-GB"/>
          </a:p>
        </p:txBody>
      </p:sp>
      <p:sp>
        <p:nvSpPr>
          <p:cNvPr id="5" name="Slide Number Placeholder 4"/>
          <p:cNvSpPr>
            <a:spLocks noGrp="1"/>
          </p:cNvSpPr>
          <p:nvPr>
            <p:ph type="sldNum" sz="quarter" idx="3"/>
          </p:nvPr>
        </p:nvSpPr>
        <p:spPr>
          <a:xfrm>
            <a:off x="3848100" y="9421813"/>
            <a:ext cx="2944813" cy="495300"/>
          </a:xfrm>
          <a:prstGeom prst="rect">
            <a:avLst/>
          </a:prstGeom>
        </p:spPr>
        <p:txBody>
          <a:bodyPr vert="horz" lIns="87316" tIns="43658" rIns="87316" bIns="43658" rtlCol="0" anchor="b"/>
          <a:lstStyle>
            <a:lvl1pPr algn="r">
              <a:defRPr sz="1100">
                <a:latin typeface="Arial" charset="0"/>
              </a:defRPr>
            </a:lvl1pPr>
          </a:lstStyle>
          <a:p>
            <a:pPr>
              <a:defRPr/>
            </a:pPr>
            <a:fld id="{A65F9640-D5CD-485B-B7DB-C03AFADF715A}" type="slidenum">
              <a:rPr lang="en-GB"/>
              <a:pPr>
                <a:defRPr/>
              </a:pPr>
              <a:t>‹#›</a:t>
            </a:fld>
            <a:endParaRPr lang="en-GB"/>
          </a:p>
        </p:txBody>
      </p:sp>
    </p:spTree>
    <p:extLst>
      <p:ext uri="{BB962C8B-B14F-4D97-AF65-F5344CB8AC3E}">
        <p14:creationId xmlns:p14="http://schemas.microsoft.com/office/powerpoint/2010/main" val="37484024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530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l" defTabSz="923186" eaLnBrk="1" hangingPunct="1">
              <a:defRPr sz="1200">
                <a:solidFill>
                  <a:schemeClr val="tx1"/>
                </a:solidFill>
                <a:latin typeface="Georgia" pitchFamily="18" charset="0"/>
              </a:defRPr>
            </a:lvl1pPr>
          </a:lstStyle>
          <a:p>
            <a:pPr>
              <a:defRPr/>
            </a:pPr>
            <a:endParaRPr lang="en-US"/>
          </a:p>
        </p:txBody>
      </p:sp>
      <p:sp>
        <p:nvSpPr>
          <p:cNvPr id="3075" name="Rectangle 3"/>
          <p:cNvSpPr>
            <a:spLocks noGrp="1" noChangeArrowheads="1"/>
          </p:cNvSpPr>
          <p:nvPr>
            <p:ph type="dt" idx="1"/>
          </p:nvPr>
        </p:nvSpPr>
        <p:spPr bwMode="auto">
          <a:xfrm>
            <a:off x="3848100" y="0"/>
            <a:ext cx="2944813" cy="495300"/>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lvl1pPr algn="r" defTabSz="923186" eaLnBrk="1" hangingPunct="1">
              <a:defRPr sz="1200">
                <a:solidFill>
                  <a:schemeClr val="tx1"/>
                </a:solidFill>
                <a:latin typeface="Georgia"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919163" y="744538"/>
            <a:ext cx="4959350" cy="37195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1700"/>
            <a:ext cx="5435600" cy="4462463"/>
          </a:xfrm>
          <a:prstGeom prst="rect">
            <a:avLst/>
          </a:prstGeom>
          <a:noFill/>
          <a:ln w="9525">
            <a:noFill/>
            <a:miter lim="800000"/>
            <a:headEnd/>
            <a:tailEnd/>
          </a:ln>
        </p:spPr>
        <p:txBody>
          <a:bodyPr vert="horz" wrap="square" lIns="92302" tIns="46151" rIns="92302" bIns="46151"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1813"/>
            <a:ext cx="2944813" cy="49530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l" defTabSz="923186" eaLnBrk="1" hangingPunct="1">
              <a:defRPr sz="1200">
                <a:solidFill>
                  <a:schemeClr val="tx1"/>
                </a:solidFill>
                <a:latin typeface="Georgia"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48100" y="9421813"/>
            <a:ext cx="2944813" cy="495300"/>
          </a:xfrm>
          <a:prstGeom prst="rect">
            <a:avLst/>
          </a:prstGeom>
          <a:noFill/>
          <a:ln w="9525">
            <a:noFill/>
            <a:miter lim="800000"/>
            <a:headEnd/>
            <a:tailEnd/>
          </a:ln>
        </p:spPr>
        <p:txBody>
          <a:bodyPr vert="horz" wrap="square" lIns="92302" tIns="46151" rIns="92302" bIns="46151" numCol="1" anchor="b" anchorCtr="0" compatLnSpc="1">
            <a:prstTxWarp prst="textNoShape">
              <a:avLst/>
            </a:prstTxWarp>
          </a:bodyPr>
          <a:lstStyle>
            <a:lvl1pPr algn="r" defTabSz="923186" eaLnBrk="1" hangingPunct="1">
              <a:defRPr sz="1200">
                <a:solidFill>
                  <a:schemeClr val="tx1"/>
                </a:solidFill>
                <a:latin typeface="Georgia" pitchFamily="18" charset="0"/>
              </a:defRPr>
            </a:lvl1pPr>
          </a:lstStyle>
          <a:p>
            <a:pPr>
              <a:defRPr/>
            </a:pPr>
            <a:fld id="{27EC75DC-4A9D-495A-A7A2-4B933F78B8CF}" type="slidenum">
              <a:rPr lang="en-GB"/>
              <a:pPr>
                <a:defRPr/>
              </a:pPr>
              <a:t>‹#›</a:t>
            </a:fld>
            <a:endParaRPr lang="en-GB"/>
          </a:p>
        </p:txBody>
      </p:sp>
    </p:spTree>
    <p:extLst>
      <p:ext uri="{BB962C8B-B14F-4D97-AF65-F5344CB8AC3E}">
        <p14:creationId xmlns:p14="http://schemas.microsoft.com/office/powerpoint/2010/main" val="28264767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Georgi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Georgi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Georgi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Georgi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Georgi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4F6B24E3-7C61-4F75-976C-7588D87E990C}" type="slidenum">
              <a:rPr lang="en-GB" sz="1200" smtClean="0">
                <a:solidFill>
                  <a:schemeClr val="tx1"/>
                </a:solidFill>
                <a:latin typeface="Georgia" pitchFamily="18" charset="0"/>
              </a:rPr>
              <a:pPr eaLnBrk="1" hangingPunct="1"/>
              <a:t>1</a:t>
            </a:fld>
            <a:endParaRPr lang="en-GB" sz="1200" smtClean="0">
              <a:solidFill>
                <a:schemeClr val="tx1"/>
              </a:solidFill>
              <a:latin typeface="Georgia"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54172DD5-3495-47CE-9157-C6D9E5DC7CCD}" type="slidenum">
              <a:rPr lang="en-US" sz="1200" smtClean="0">
                <a:solidFill>
                  <a:schemeClr val="tx1"/>
                </a:solidFill>
              </a:rPr>
              <a:pPr eaLnBrk="1" hangingPunct="1"/>
              <a:t>13</a:t>
            </a:fld>
            <a:endParaRPr lang="en-US" sz="1200" smtClean="0">
              <a:solidFill>
                <a:schemeClr val="tx1"/>
              </a:solidFill>
            </a:endParaRPr>
          </a:p>
        </p:txBody>
      </p:sp>
      <p:sp>
        <p:nvSpPr>
          <p:cNvPr id="80899" name="Rectangle 2"/>
          <p:cNvSpPr>
            <a:spLocks noGrp="1" noRot="1" noChangeAspect="1" noChangeArrowheads="1" noTextEdit="1"/>
          </p:cNvSpPr>
          <p:nvPr>
            <p:ph type="sldImg"/>
          </p:nvPr>
        </p:nvSpPr>
        <p:spPr>
          <a:xfrm>
            <a:off x="1130300" y="992188"/>
            <a:ext cx="4533900" cy="3400425"/>
          </a:xfrm>
          <a:solidFill>
            <a:srgbClr val="FFFFFF"/>
          </a:solidFill>
          <a:ln/>
        </p:spPr>
      </p:sp>
      <p:sp>
        <p:nvSpPr>
          <p:cNvPr id="80900" name="Rectangle 3"/>
          <p:cNvSpPr>
            <a:spLocks noGrp="1" noChangeArrowheads="1"/>
          </p:cNvSpPr>
          <p:nvPr>
            <p:ph type="body" idx="1"/>
          </p:nvPr>
        </p:nvSpPr>
        <p:spPr>
          <a:xfrm>
            <a:off x="1036638" y="4722813"/>
            <a:ext cx="4725987" cy="3773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357" tIns="39179" rIns="78357" bIns="39179" anchor="ct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C7AB4AFF-AED5-4038-AE1B-14D31DA28839}" type="slidenum">
              <a:rPr lang="en-US" sz="1200" smtClean="0">
                <a:solidFill>
                  <a:schemeClr val="tx1"/>
                </a:solidFill>
              </a:rPr>
              <a:pPr eaLnBrk="1" hangingPunct="1"/>
              <a:t>14</a:t>
            </a:fld>
            <a:endParaRPr lang="en-US" sz="1200" smtClean="0">
              <a:solidFill>
                <a:schemeClr val="tx1"/>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92F44ED8-BF50-460E-BD1C-3A8E15B2E7B8}" type="slidenum">
              <a:rPr lang="en-US" sz="1200" smtClean="0">
                <a:solidFill>
                  <a:schemeClr val="tx1"/>
                </a:solidFill>
              </a:rPr>
              <a:pPr eaLnBrk="1" hangingPunct="1"/>
              <a:t>16</a:t>
            </a:fld>
            <a:endParaRPr lang="en-US" sz="1200" smtClean="0">
              <a:solidFill>
                <a:schemeClr val="tx1"/>
              </a:solidFill>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94E77A39-AC42-4A47-BCF8-47F0ACCE080A}" type="slidenum">
              <a:rPr lang="en-US" sz="1200" smtClean="0">
                <a:solidFill>
                  <a:schemeClr val="tx1"/>
                </a:solidFill>
              </a:rPr>
              <a:pPr eaLnBrk="1" hangingPunct="1"/>
              <a:t>18</a:t>
            </a:fld>
            <a:endParaRPr lang="en-US" sz="1200" smtClean="0">
              <a:solidFill>
                <a:schemeClr val="tx1"/>
              </a:solidFill>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4F11AC84-E68A-462D-9FDF-104F213D3FE6}" type="slidenum">
              <a:rPr lang="en-US" sz="1200" smtClean="0">
                <a:solidFill>
                  <a:schemeClr val="tx1"/>
                </a:solidFill>
              </a:rPr>
              <a:pPr eaLnBrk="1" hangingPunct="1"/>
              <a:t>20</a:t>
            </a:fld>
            <a:endParaRPr lang="en-US" sz="1200" smtClean="0">
              <a:solidFill>
                <a:schemeClr val="tx1"/>
              </a:solidFill>
            </a:endParaRPr>
          </a:p>
        </p:txBody>
      </p:sp>
      <p:sp>
        <p:nvSpPr>
          <p:cNvPr id="87043" name="Rectangle 7"/>
          <p:cNvSpPr txBox="1">
            <a:spLocks noGrp="1" noChangeArrowheads="1"/>
          </p:cNvSpPr>
          <p:nvPr/>
        </p:nvSpPr>
        <p:spPr bwMode="auto">
          <a:xfrm>
            <a:off x="3849688" y="9420225"/>
            <a:ext cx="29432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nchor="b"/>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r"/>
            <a:fld id="{7DB1C3C2-2070-4437-B01B-FC7375F18F3F}" type="slidenum">
              <a:rPr lang="en-US" sz="1100">
                <a:latin typeface="Times New Roman" pitchFamily="18" charset="0"/>
              </a:rPr>
              <a:pPr algn="r"/>
              <a:t>20</a:t>
            </a:fld>
            <a:endParaRPr lang="en-US" sz="1100">
              <a:latin typeface="Times New Roman" pitchFamily="18" charset="0"/>
            </a:endParaRPr>
          </a:p>
        </p:txBody>
      </p:sp>
      <p:sp>
        <p:nvSpPr>
          <p:cNvPr id="87044" name="Rectangle 2"/>
          <p:cNvSpPr>
            <a:spLocks noGrp="1" noRot="1" noChangeAspect="1" noChangeArrowheads="1" noTextEdit="1"/>
          </p:cNvSpPr>
          <p:nvPr>
            <p:ph type="sldImg"/>
          </p:nvPr>
        </p:nvSpPr>
        <p:spPr>
          <a:ln/>
        </p:spPr>
      </p:sp>
      <p:sp>
        <p:nvSpPr>
          <p:cNvPr id="870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9D251BE0-3253-4278-B6BC-8F10CE834E9B}" type="slidenum">
              <a:rPr lang="en-US" sz="1200" smtClean="0">
                <a:solidFill>
                  <a:schemeClr val="tx1"/>
                </a:solidFill>
              </a:rPr>
              <a:pPr eaLnBrk="1" hangingPunct="1"/>
              <a:t>21</a:t>
            </a:fld>
            <a:endParaRPr lang="en-US" sz="1200" smtClean="0">
              <a:solidFill>
                <a:schemeClr val="tx1"/>
              </a:solidFill>
            </a:endParaRPr>
          </a:p>
        </p:txBody>
      </p:sp>
      <p:sp>
        <p:nvSpPr>
          <p:cNvPr id="88067" name="Rectangle 7"/>
          <p:cNvSpPr txBox="1">
            <a:spLocks noGrp="1" noChangeArrowheads="1"/>
          </p:cNvSpPr>
          <p:nvPr/>
        </p:nvSpPr>
        <p:spPr bwMode="auto">
          <a:xfrm>
            <a:off x="3849688" y="9420225"/>
            <a:ext cx="29432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nchor="b"/>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r"/>
            <a:fld id="{4457DD9B-C3F3-41EC-9FDD-C4159F9AE984}" type="slidenum">
              <a:rPr lang="en-US" sz="1100">
                <a:latin typeface="Times New Roman" pitchFamily="18" charset="0"/>
              </a:rPr>
              <a:pPr algn="r"/>
              <a:t>21</a:t>
            </a:fld>
            <a:endParaRPr lang="en-US" sz="1100">
              <a:latin typeface="Times New Roman" pitchFamily="18" charset="0"/>
            </a:endParaRPr>
          </a:p>
        </p:txBody>
      </p:sp>
      <p:sp>
        <p:nvSpPr>
          <p:cNvPr id="88068" name="Rectangle 2"/>
          <p:cNvSpPr>
            <a:spLocks noGrp="1" noRot="1" noChangeAspect="1" noChangeArrowheads="1" noTextEdit="1"/>
          </p:cNvSpPr>
          <p:nvPr>
            <p:ph type="sldImg"/>
          </p:nvPr>
        </p:nvSpPr>
        <p:spPr>
          <a:ln/>
        </p:spPr>
      </p:sp>
      <p:sp>
        <p:nvSpPr>
          <p:cNvPr id="880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BE5A7096-4685-41B2-8A5D-A7260F2FF595}" type="slidenum">
              <a:rPr lang="en-US" sz="1200" smtClean="0">
                <a:solidFill>
                  <a:schemeClr val="tx1"/>
                </a:solidFill>
              </a:rPr>
              <a:pPr eaLnBrk="1" hangingPunct="1"/>
              <a:t>22</a:t>
            </a:fld>
            <a:endParaRPr lang="en-US" sz="1200" smtClean="0">
              <a:solidFill>
                <a:schemeClr val="tx1"/>
              </a:solidFill>
            </a:endParaRPr>
          </a:p>
        </p:txBody>
      </p:sp>
      <p:sp>
        <p:nvSpPr>
          <p:cNvPr id="89091" name="Slide Image Placeholder 1"/>
          <p:cNvSpPr>
            <a:spLocks noGrp="1" noRot="1" noChangeAspect="1" noTextEdit="1"/>
          </p:cNvSpPr>
          <p:nvPr>
            <p:ph type="sldImg"/>
          </p:nvPr>
        </p:nvSpPr>
        <p:spPr>
          <a:ln/>
        </p:spPr>
      </p:sp>
      <p:sp>
        <p:nvSpPr>
          <p:cNvPr id="8909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89093" name="Slide Number Placeholder 3"/>
          <p:cNvSpPr txBox="1">
            <a:spLocks noGrp="1"/>
          </p:cNvSpPr>
          <p:nvPr/>
        </p:nvSpPr>
        <p:spPr bwMode="auto">
          <a:xfrm>
            <a:off x="3849688" y="9420225"/>
            <a:ext cx="29432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nchor="b"/>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r" eaLnBrk="1" hangingPunct="1"/>
            <a:fld id="{C94500DB-B2D0-49FD-A42F-16A58498B2C3}" type="slidenum">
              <a:rPr lang="en-US" sz="1100"/>
              <a:pPr algn="r" eaLnBrk="1" hangingPunct="1"/>
              <a:t>22</a:t>
            </a:fld>
            <a:endParaRPr lang="en-US"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64E61A54-D6D0-44D3-994E-D98166FFFCEF}" type="slidenum">
              <a:rPr lang="en-US" sz="1200" smtClean="0">
                <a:solidFill>
                  <a:schemeClr val="tx1"/>
                </a:solidFill>
              </a:rPr>
              <a:pPr eaLnBrk="1" hangingPunct="1"/>
              <a:t>23</a:t>
            </a:fld>
            <a:endParaRPr lang="en-US" sz="1200" smtClean="0">
              <a:solidFill>
                <a:schemeClr val="tx1"/>
              </a:solidFill>
            </a:endParaRPr>
          </a:p>
        </p:txBody>
      </p:sp>
      <p:sp>
        <p:nvSpPr>
          <p:cNvPr id="90115" name="Slide Image Placeholder 1"/>
          <p:cNvSpPr>
            <a:spLocks noGrp="1" noRot="1" noChangeAspect="1" noTextEdit="1"/>
          </p:cNvSpPr>
          <p:nvPr>
            <p:ph type="sldImg"/>
          </p:nvPr>
        </p:nvSpPr>
        <p:spPr>
          <a:ln/>
        </p:spPr>
      </p:sp>
      <p:sp>
        <p:nvSpPr>
          <p:cNvPr id="9011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endParaRPr>
          </a:p>
        </p:txBody>
      </p:sp>
      <p:sp>
        <p:nvSpPr>
          <p:cNvPr id="90117" name="Slide Number Placeholder 3"/>
          <p:cNvSpPr txBox="1">
            <a:spLocks noGrp="1"/>
          </p:cNvSpPr>
          <p:nvPr/>
        </p:nvSpPr>
        <p:spPr bwMode="auto">
          <a:xfrm>
            <a:off x="3849688" y="9420225"/>
            <a:ext cx="294322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6" tIns="43658" rIns="87316" bIns="43658" anchor="b"/>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r" eaLnBrk="1" hangingPunct="1"/>
            <a:fld id="{DE784AA9-F523-4EA1-8C5C-9BC139D4F518}" type="slidenum">
              <a:rPr lang="en-US" sz="1100"/>
              <a:pPr algn="r" eaLnBrk="1" hangingPunct="1"/>
              <a:t>23</a:t>
            </a:fld>
            <a:endParaRPr lang="en-US"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A7535905-4F36-4E98-9A9A-B8F84BEA0880}" type="slidenum">
              <a:rPr lang="en-GB" sz="1200" smtClean="0">
                <a:solidFill>
                  <a:schemeClr val="tx1"/>
                </a:solidFill>
                <a:latin typeface="Georgia" pitchFamily="18" charset="0"/>
              </a:rPr>
              <a:pPr eaLnBrk="1" hangingPunct="1"/>
              <a:t>2</a:t>
            </a:fld>
            <a:endParaRPr lang="en-GB" sz="1200" smtClean="0">
              <a:solidFill>
                <a:schemeClr val="tx1"/>
              </a:solidFill>
              <a:latin typeface="Georgia"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D451DBA9-4161-4CED-96DA-6075CD106E1D}" type="slidenum">
              <a:rPr lang="en-US" sz="1200" smtClean="0">
                <a:solidFill>
                  <a:schemeClr val="tx1"/>
                </a:solidFill>
              </a:rPr>
              <a:pPr eaLnBrk="1" hangingPunct="1"/>
              <a:t>25</a:t>
            </a:fld>
            <a:endParaRPr lang="en-US" sz="1200" smtClean="0">
              <a:solidFill>
                <a:schemeClr val="tx1"/>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06463" y="4711700"/>
            <a:ext cx="49815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FD5E8A8F-3ACA-4534-8616-E67C646F1883}" type="slidenum">
              <a:rPr lang="en-US" sz="1200" smtClean="0">
                <a:solidFill>
                  <a:schemeClr val="tx1"/>
                </a:solidFill>
              </a:rPr>
              <a:pPr eaLnBrk="1" hangingPunct="1"/>
              <a:t>26</a:t>
            </a:fld>
            <a:endParaRPr lang="en-US" sz="1200" smtClean="0">
              <a:solidFill>
                <a:schemeClr val="tx1"/>
              </a:solidFill>
            </a:endParaRPr>
          </a:p>
        </p:txBody>
      </p:sp>
      <p:sp>
        <p:nvSpPr>
          <p:cNvPr id="93187" name="Rectangle 2"/>
          <p:cNvSpPr>
            <a:spLocks noGrp="1" noRot="1" noChangeAspect="1" noChangeArrowheads="1" noTextEdit="1"/>
          </p:cNvSpPr>
          <p:nvPr>
            <p:ph type="sldImg"/>
          </p:nvPr>
        </p:nvSpPr>
        <p:spPr>
          <a:xfrm>
            <a:off x="954088" y="768350"/>
            <a:ext cx="4932362" cy="3698875"/>
          </a:xfrm>
          <a:ln/>
        </p:spPr>
      </p:sp>
      <p:sp>
        <p:nvSpPr>
          <p:cNvPr id="93188" name="Rectangle 3"/>
          <p:cNvSpPr>
            <a:spLocks noGrp="1" noChangeArrowheads="1"/>
          </p:cNvSpPr>
          <p:nvPr>
            <p:ph type="body" idx="1"/>
          </p:nvPr>
        </p:nvSpPr>
        <p:spPr>
          <a:xfrm>
            <a:off x="933450" y="4695825"/>
            <a:ext cx="4973638"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747" tIns="42374" rIns="84747" bIns="42374"/>
          <a:lstStyle/>
          <a:p>
            <a:pPr defTabSz="727075" eaLnBrk="1" hangingPunct="1"/>
            <a:r>
              <a:rPr lang="en-GB" smtClean="0">
                <a:latin typeface="Arial" pitchFamily="34" charset="0"/>
              </a:rPr>
              <a:t>Jennifer is making a new one using mean BP from book chapter?</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827F5FD1-C0E4-4611-ACA5-BA7F27213DAD}" type="slidenum">
              <a:rPr lang="en-US" sz="1200" smtClean="0">
                <a:solidFill>
                  <a:schemeClr val="tx1"/>
                </a:solidFill>
              </a:rPr>
              <a:pPr eaLnBrk="1" hangingPunct="1"/>
              <a:t>27</a:t>
            </a:fld>
            <a:endParaRPr lang="en-US" sz="1200" smtClean="0">
              <a:solidFill>
                <a:schemeClr val="tx1"/>
              </a:solidFill>
            </a:endParaRPr>
          </a:p>
        </p:txBody>
      </p:sp>
      <p:sp>
        <p:nvSpPr>
          <p:cNvPr id="94211" name="Rectangle 2"/>
          <p:cNvSpPr>
            <a:spLocks noGrp="1" noRot="1" noChangeAspect="1" noChangeArrowheads="1" noTextEdit="1"/>
          </p:cNvSpPr>
          <p:nvPr>
            <p:ph type="sldImg"/>
          </p:nvPr>
        </p:nvSpPr>
        <p:spPr>
          <a:xfrm>
            <a:off x="954088" y="768350"/>
            <a:ext cx="4927600" cy="3695700"/>
          </a:xfrm>
          <a:ln/>
        </p:spPr>
      </p:sp>
      <p:sp>
        <p:nvSpPr>
          <p:cNvPr id="94212" name="Rectangle 3"/>
          <p:cNvSpPr>
            <a:spLocks noGrp="1" noChangeArrowheads="1"/>
          </p:cNvSpPr>
          <p:nvPr>
            <p:ph type="body" idx="1"/>
          </p:nvPr>
        </p:nvSpPr>
        <p:spPr>
          <a:xfrm>
            <a:off x="933450" y="4695825"/>
            <a:ext cx="4973638"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91" tIns="44296" rIns="88591" bIns="44296"/>
          <a:lstStyle/>
          <a:p>
            <a:pPr eaLnBrk="1" hangingPunct="1"/>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2EA6BF23-553C-49CE-890F-55D089E0261F}" type="slidenum">
              <a:rPr lang="en-US" sz="1200" smtClean="0">
                <a:solidFill>
                  <a:schemeClr val="tx1"/>
                </a:solidFill>
              </a:rPr>
              <a:pPr eaLnBrk="1" hangingPunct="1"/>
              <a:t>28</a:t>
            </a:fld>
            <a:endParaRPr lang="en-US" sz="1200" smtClean="0">
              <a:solidFill>
                <a:schemeClr val="tx1"/>
              </a:solidFill>
            </a:endParaRPr>
          </a:p>
        </p:txBody>
      </p:sp>
      <p:sp>
        <p:nvSpPr>
          <p:cNvPr id="95235" name="Rectangle 2"/>
          <p:cNvSpPr>
            <a:spLocks noGrp="1" noRot="1" noChangeAspect="1" noChangeArrowheads="1" noTextEdit="1"/>
          </p:cNvSpPr>
          <p:nvPr>
            <p:ph type="sldImg"/>
          </p:nvPr>
        </p:nvSpPr>
        <p:spPr>
          <a:xfrm>
            <a:off x="903288" y="760413"/>
            <a:ext cx="4975225" cy="3732212"/>
          </a:xfrm>
          <a:ln/>
        </p:spPr>
      </p:sp>
      <p:sp>
        <p:nvSpPr>
          <p:cNvPr id="95236" name="Rectangle 3"/>
          <p:cNvSpPr>
            <a:spLocks noGrp="1" noChangeArrowheads="1"/>
          </p:cNvSpPr>
          <p:nvPr>
            <p:ph type="body" idx="1"/>
          </p:nvPr>
        </p:nvSpPr>
        <p:spPr>
          <a:xfrm>
            <a:off x="915988" y="4721225"/>
            <a:ext cx="4946650" cy="4492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050" tIns="43025" rIns="86050" bIns="43025"/>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30227A7D-5AB4-471E-B3FD-A5191F9E8414}" type="slidenum">
              <a:rPr lang="en-US" sz="1200" smtClean="0">
                <a:solidFill>
                  <a:schemeClr val="tx1"/>
                </a:solidFill>
              </a:rPr>
              <a:pPr eaLnBrk="1" hangingPunct="1"/>
              <a:t>30</a:t>
            </a:fld>
            <a:endParaRPr lang="en-US" sz="1200" smtClean="0">
              <a:solidFill>
                <a:schemeClr val="tx1"/>
              </a:solidFill>
            </a:endParaRPr>
          </a:p>
        </p:txBody>
      </p:sp>
      <p:sp>
        <p:nvSpPr>
          <p:cNvPr id="96259" name="Rectangle 2"/>
          <p:cNvSpPr>
            <a:spLocks noGrp="1" noRot="1" noChangeAspect="1" noChangeArrowheads="1" noTextEdit="1"/>
          </p:cNvSpPr>
          <p:nvPr>
            <p:ph type="sldImg"/>
          </p:nvPr>
        </p:nvSpPr>
        <p:spPr>
          <a:xfrm>
            <a:off x="1130300" y="992188"/>
            <a:ext cx="4533900" cy="3400425"/>
          </a:xfrm>
          <a:solidFill>
            <a:srgbClr val="FFFFFF"/>
          </a:solidFill>
          <a:ln/>
        </p:spPr>
      </p:sp>
      <p:sp>
        <p:nvSpPr>
          <p:cNvPr id="96260" name="Rectangle 3"/>
          <p:cNvSpPr>
            <a:spLocks noGrp="1" noChangeArrowheads="1"/>
          </p:cNvSpPr>
          <p:nvPr>
            <p:ph type="body" idx="1"/>
          </p:nvPr>
        </p:nvSpPr>
        <p:spPr>
          <a:xfrm>
            <a:off x="1036638" y="4722813"/>
            <a:ext cx="4725987" cy="3773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357" tIns="39179" rIns="78357" bIns="39179" anchor="ct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4B0E7524-ABAD-4939-A0D2-3E64F92254A9}" type="slidenum">
              <a:rPr lang="en-US" sz="1200" smtClean="0">
                <a:solidFill>
                  <a:schemeClr val="tx1"/>
                </a:solidFill>
              </a:rPr>
              <a:pPr eaLnBrk="1" hangingPunct="1"/>
              <a:t>31</a:t>
            </a:fld>
            <a:endParaRPr lang="en-US" sz="1200" smtClean="0">
              <a:solidFill>
                <a:schemeClr val="tx1"/>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41ED2E9F-051B-4A59-ABA6-0D89F21717DD}" type="slidenum">
              <a:rPr lang="en-US" sz="1200" smtClean="0">
                <a:solidFill>
                  <a:schemeClr val="tx1"/>
                </a:solidFill>
              </a:rPr>
              <a:pPr eaLnBrk="1" hangingPunct="1"/>
              <a:t>32</a:t>
            </a:fld>
            <a:endParaRPr lang="en-US" sz="1200" smtClean="0">
              <a:solidFill>
                <a:schemeClr val="tx1"/>
              </a:solidFill>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421E2A79-0F95-43AA-8F07-19E5187166D4}" type="slidenum">
              <a:rPr lang="en-US" sz="1200" smtClean="0">
                <a:solidFill>
                  <a:schemeClr val="tx1"/>
                </a:solidFill>
              </a:rPr>
              <a:pPr eaLnBrk="1" hangingPunct="1"/>
              <a:t>33</a:t>
            </a:fld>
            <a:endParaRPr lang="en-US" sz="1200" smtClean="0">
              <a:solidFill>
                <a:schemeClr val="tx1"/>
              </a:solidFill>
            </a:endParaRPr>
          </a:p>
        </p:txBody>
      </p:sp>
      <p:sp>
        <p:nvSpPr>
          <p:cNvPr id="99331" name="Rectangle 2"/>
          <p:cNvSpPr>
            <a:spLocks noGrp="1" noRot="1" noChangeAspect="1" noChangeArrowheads="1" noTextEdit="1"/>
          </p:cNvSpPr>
          <p:nvPr>
            <p:ph type="sldImg"/>
          </p:nvPr>
        </p:nvSpPr>
        <p:spPr>
          <a:xfrm>
            <a:off x="1130300" y="992188"/>
            <a:ext cx="4533900" cy="3400425"/>
          </a:xfrm>
          <a:solidFill>
            <a:srgbClr val="FFFFFF"/>
          </a:solidFill>
          <a:ln/>
        </p:spPr>
      </p:sp>
      <p:sp>
        <p:nvSpPr>
          <p:cNvPr id="99332" name="Rectangle 3"/>
          <p:cNvSpPr>
            <a:spLocks noGrp="1" noChangeArrowheads="1"/>
          </p:cNvSpPr>
          <p:nvPr>
            <p:ph type="body" idx="1"/>
          </p:nvPr>
        </p:nvSpPr>
        <p:spPr>
          <a:xfrm>
            <a:off x="1036638" y="4721225"/>
            <a:ext cx="4725987" cy="377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65" tIns="40633" rIns="81265" bIns="40633" anchor="ctr"/>
          <a:lstStyle/>
          <a:p>
            <a:pPr eaLnBrk="1" hangingPunct="1"/>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9FD3FE86-6809-4F3C-AD28-8915BA88A68F}" type="slidenum">
              <a:rPr lang="en-US" sz="1200" smtClean="0">
                <a:solidFill>
                  <a:schemeClr val="tx1"/>
                </a:solidFill>
              </a:rPr>
              <a:pPr eaLnBrk="1" hangingPunct="1"/>
              <a:t>34</a:t>
            </a:fld>
            <a:endParaRPr lang="en-US" sz="1200" smtClean="0">
              <a:solidFill>
                <a:schemeClr val="tx1"/>
              </a:solidFill>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80B76DD8-6D70-4B28-A1A7-68009E34C6D2}" type="slidenum">
              <a:rPr lang="en-US" sz="1200" smtClean="0">
                <a:solidFill>
                  <a:schemeClr val="tx1"/>
                </a:solidFill>
              </a:rPr>
              <a:pPr eaLnBrk="1" hangingPunct="1"/>
              <a:t>35</a:t>
            </a:fld>
            <a:endParaRPr lang="en-US" sz="1200" smtClean="0">
              <a:solidFill>
                <a:schemeClr val="tx1"/>
              </a:solidFill>
            </a:endParaRPr>
          </a:p>
        </p:txBody>
      </p:sp>
      <p:sp>
        <p:nvSpPr>
          <p:cNvPr id="101379" name="Rectangle 2"/>
          <p:cNvSpPr>
            <a:spLocks noGrp="1" noRot="1" noChangeAspect="1" noChangeArrowheads="1" noTextEdit="1"/>
          </p:cNvSpPr>
          <p:nvPr>
            <p:ph type="sldImg"/>
          </p:nvPr>
        </p:nvSpPr>
        <p:spPr>
          <a:xfrm>
            <a:off x="1130300" y="992188"/>
            <a:ext cx="4533900" cy="3400425"/>
          </a:xfrm>
          <a:solidFill>
            <a:srgbClr val="FFFFFF"/>
          </a:solidFill>
          <a:ln/>
        </p:spPr>
      </p:sp>
      <p:sp>
        <p:nvSpPr>
          <p:cNvPr id="101380" name="Rectangle 3"/>
          <p:cNvSpPr>
            <a:spLocks noGrp="1" noChangeArrowheads="1"/>
          </p:cNvSpPr>
          <p:nvPr>
            <p:ph type="body" idx="1"/>
          </p:nvPr>
        </p:nvSpPr>
        <p:spPr>
          <a:xfrm>
            <a:off x="1036638" y="4721225"/>
            <a:ext cx="4725987" cy="377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265" tIns="40633" rIns="81265" bIns="40633" anchor="ctr"/>
          <a:lstStyle/>
          <a:p>
            <a:pPr eaLnBrk="1" hangingPunct="1"/>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A6E08DE1-892F-4B6D-8404-A7F7F63FABF0}" type="slidenum">
              <a:rPr lang="en-US" sz="1200" smtClean="0">
                <a:solidFill>
                  <a:schemeClr val="tx1"/>
                </a:solidFill>
              </a:rPr>
              <a:pPr eaLnBrk="1" hangingPunct="1"/>
              <a:t>43</a:t>
            </a:fld>
            <a:endParaRPr lang="en-US" sz="1200" smtClean="0">
              <a:solidFill>
                <a:schemeClr val="tx1"/>
              </a:solidFill>
            </a:endParaRPr>
          </a:p>
        </p:txBody>
      </p:sp>
      <p:sp>
        <p:nvSpPr>
          <p:cNvPr id="108547" name="Rectangle 2"/>
          <p:cNvSpPr>
            <a:spLocks noGrp="1" noRot="1" noChangeAspect="1" noChangeArrowheads="1" noTextEdit="1"/>
          </p:cNvSpPr>
          <p:nvPr>
            <p:ph type="sldImg"/>
          </p:nvPr>
        </p:nvSpPr>
        <p:spPr>
          <a:xfrm>
            <a:off x="901700" y="760413"/>
            <a:ext cx="4976813" cy="3732212"/>
          </a:xfrm>
          <a:ln/>
        </p:spPr>
      </p:sp>
      <p:sp>
        <p:nvSpPr>
          <p:cNvPr id="108548" name="Rectangle 3"/>
          <p:cNvSpPr>
            <a:spLocks noGrp="1" noChangeArrowheads="1"/>
          </p:cNvSpPr>
          <p:nvPr>
            <p:ph type="body" idx="1"/>
          </p:nvPr>
        </p:nvSpPr>
        <p:spPr>
          <a:xfrm>
            <a:off x="914400" y="4721225"/>
            <a:ext cx="4949825" cy="4491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E6CE4B15-792B-4A40-B3EA-705BBECFE20D}" type="slidenum">
              <a:rPr lang="en-US" sz="1200" smtClean="0">
                <a:solidFill>
                  <a:schemeClr val="tx1"/>
                </a:solidFill>
              </a:rPr>
              <a:pPr eaLnBrk="1" hangingPunct="1"/>
              <a:t>44</a:t>
            </a:fld>
            <a:endParaRPr lang="en-US" sz="1200" smtClean="0">
              <a:solidFill>
                <a:schemeClr val="tx1"/>
              </a:solidFill>
            </a:endParaRPr>
          </a:p>
        </p:txBody>
      </p:sp>
      <p:sp>
        <p:nvSpPr>
          <p:cNvPr id="109571" name="Rectangle 2"/>
          <p:cNvSpPr>
            <a:spLocks noGrp="1" noRot="1" noChangeAspect="1" noChangeArrowheads="1" noTextEdit="1"/>
          </p:cNvSpPr>
          <p:nvPr>
            <p:ph type="sldImg"/>
          </p:nvPr>
        </p:nvSpPr>
        <p:spPr>
          <a:xfrm>
            <a:off x="901700" y="760413"/>
            <a:ext cx="4976813" cy="3732212"/>
          </a:xfrm>
          <a:ln/>
        </p:spPr>
      </p:sp>
      <p:sp>
        <p:nvSpPr>
          <p:cNvPr id="109572" name="Rectangle 3"/>
          <p:cNvSpPr>
            <a:spLocks noGrp="1" noChangeArrowheads="1"/>
          </p:cNvSpPr>
          <p:nvPr>
            <p:ph type="body" idx="1"/>
          </p:nvPr>
        </p:nvSpPr>
        <p:spPr>
          <a:xfrm>
            <a:off x="914400" y="4721225"/>
            <a:ext cx="4949825" cy="4491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B5F1B8EC-5AFB-4D00-A57B-5C4EA000CE2C}" type="slidenum">
              <a:rPr lang="en-US" sz="1200" smtClean="0">
                <a:solidFill>
                  <a:schemeClr val="tx1"/>
                </a:solidFill>
              </a:rPr>
              <a:pPr eaLnBrk="1" hangingPunct="1"/>
              <a:t>45</a:t>
            </a:fld>
            <a:endParaRPr lang="en-US" sz="1200" smtClean="0">
              <a:solidFill>
                <a:schemeClr val="tx1"/>
              </a:solidFill>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AA6CAAAF-77F6-42D1-A46A-0FEC2A4E9B21}" type="slidenum">
              <a:rPr lang="en-GB" sz="1200" smtClean="0">
                <a:solidFill>
                  <a:schemeClr val="tx1"/>
                </a:solidFill>
                <a:latin typeface="Georgia" pitchFamily="18" charset="0"/>
              </a:rPr>
              <a:pPr eaLnBrk="1" hangingPunct="1"/>
              <a:t>5</a:t>
            </a:fld>
            <a:endParaRPr lang="en-GB" sz="1200" smtClean="0">
              <a:solidFill>
                <a:schemeClr val="tx1"/>
              </a:solidFill>
              <a:latin typeface="Georgia"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5BB45FFD-FA02-4A95-BEC8-2D6B680D5D97}" type="slidenum">
              <a:rPr lang="en-US" sz="1200" smtClean="0">
                <a:solidFill>
                  <a:schemeClr val="tx1"/>
                </a:solidFill>
                <a:latin typeface="Georgia" pitchFamily="18" charset="0"/>
              </a:rPr>
              <a:pPr eaLnBrk="1" hangingPunct="1"/>
              <a:t>46</a:t>
            </a:fld>
            <a:endParaRPr lang="en-US" sz="1200" smtClean="0">
              <a:solidFill>
                <a:schemeClr val="tx1"/>
              </a:solidFill>
              <a:latin typeface="Georgia" pitchFamily="18" charset="0"/>
            </a:endParaRP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xfrm>
            <a:off x="904875" y="4711700"/>
            <a:ext cx="4984750"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4400">
                <a:solidFill>
                  <a:schemeClr val="tx2"/>
                </a:solidFill>
                <a:latin typeface="Arial" pitchFamily="34" charset="0"/>
              </a:defRPr>
            </a:lvl1pPr>
            <a:lvl2pPr marL="742950" indent="-285750" defTabSz="920750" eaLnBrk="0" hangingPunct="0">
              <a:defRPr sz="4400">
                <a:solidFill>
                  <a:schemeClr val="tx2"/>
                </a:solidFill>
                <a:latin typeface="Arial" pitchFamily="34" charset="0"/>
              </a:defRPr>
            </a:lvl2pPr>
            <a:lvl3pPr marL="1143000" indent="-228600" defTabSz="920750" eaLnBrk="0" hangingPunct="0">
              <a:defRPr sz="4400">
                <a:solidFill>
                  <a:schemeClr val="tx2"/>
                </a:solidFill>
                <a:latin typeface="Arial" pitchFamily="34" charset="0"/>
              </a:defRPr>
            </a:lvl3pPr>
            <a:lvl4pPr marL="1600200" indent="-228600" defTabSz="920750" eaLnBrk="0" hangingPunct="0">
              <a:defRPr sz="4400">
                <a:solidFill>
                  <a:schemeClr val="tx2"/>
                </a:solidFill>
                <a:latin typeface="Arial" pitchFamily="34" charset="0"/>
              </a:defRPr>
            </a:lvl4pPr>
            <a:lvl5pPr marL="2057400" indent="-228600" defTabSz="920750" eaLnBrk="0" hangingPunct="0">
              <a:defRPr sz="4400">
                <a:solidFill>
                  <a:schemeClr val="tx2"/>
                </a:solidFill>
                <a:latin typeface="Arial" pitchFamily="34" charset="0"/>
              </a:defRPr>
            </a:lvl5pPr>
            <a:lvl6pPr marL="2514600" indent="-228600" defTabSz="920750" eaLnBrk="0" fontAlgn="base" hangingPunct="0">
              <a:spcBef>
                <a:spcPct val="0"/>
              </a:spcBef>
              <a:spcAft>
                <a:spcPct val="0"/>
              </a:spcAft>
              <a:defRPr sz="4400">
                <a:solidFill>
                  <a:schemeClr val="tx2"/>
                </a:solidFill>
                <a:latin typeface="Arial" pitchFamily="34" charset="0"/>
              </a:defRPr>
            </a:lvl6pPr>
            <a:lvl7pPr marL="2971800" indent="-228600" defTabSz="920750" eaLnBrk="0" fontAlgn="base" hangingPunct="0">
              <a:spcBef>
                <a:spcPct val="0"/>
              </a:spcBef>
              <a:spcAft>
                <a:spcPct val="0"/>
              </a:spcAft>
              <a:defRPr sz="4400">
                <a:solidFill>
                  <a:schemeClr val="tx2"/>
                </a:solidFill>
                <a:latin typeface="Arial" pitchFamily="34" charset="0"/>
              </a:defRPr>
            </a:lvl7pPr>
            <a:lvl8pPr marL="3429000" indent="-228600" defTabSz="920750" eaLnBrk="0" fontAlgn="base" hangingPunct="0">
              <a:spcBef>
                <a:spcPct val="0"/>
              </a:spcBef>
              <a:spcAft>
                <a:spcPct val="0"/>
              </a:spcAft>
              <a:defRPr sz="4400">
                <a:solidFill>
                  <a:schemeClr val="tx2"/>
                </a:solidFill>
                <a:latin typeface="Arial" pitchFamily="34" charset="0"/>
              </a:defRPr>
            </a:lvl8pPr>
            <a:lvl9pPr marL="3886200" indent="-228600" defTabSz="920750" eaLnBrk="0" fontAlgn="base" hangingPunct="0">
              <a:spcBef>
                <a:spcPct val="0"/>
              </a:spcBef>
              <a:spcAft>
                <a:spcPct val="0"/>
              </a:spcAft>
              <a:defRPr sz="4400">
                <a:solidFill>
                  <a:schemeClr val="tx2"/>
                </a:solidFill>
                <a:latin typeface="Arial" pitchFamily="34" charset="0"/>
              </a:defRPr>
            </a:lvl9pPr>
          </a:lstStyle>
          <a:p>
            <a:pPr eaLnBrk="1" hangingPunct="1"/>
            <a:fld id="{6E570EE5-551A-4B35-BC37-E16DB1D9D4E3}" type="slidenum">
              <a:rPr lang="en-GB" sz="1200" smtClean="0">
                <a:solidFill>
                  <a:schemeClr val="tx1"/>
                </a:solidFill>
                <a:latin typeface="Georgia" pitchFamily="18" charset="0"/>
              </a:rPr>
              <a:pPr eaLnBrk="1" hangingPunct="1"/>
              <a:t>47</a:t>
            </a:fld>
            <a:endParaRPr lang="en-GB" sz="1200" smtClean="0">
              <a:solidFill>
                <a:schemeClr val="tx1"/>
              </a:solidFill>
              <a:latin typeface="Georgia"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9F16EA9C-8D24-430A-B0AB-8C4354FE6F63}" type="slidenum">
              <a:rPr lang="en-GB" sz="1200" smtClean="0">
                <a:solidFill>
                  <a:schemeClr val="tx1"/>
                </a:solidFill>
                <a:latin typeface="Georgia" pitchFamily="18" charset="0"/>
              </a:rPr>
              <a:pPr eaLnBrk="1" hangingPunct="1"/>
              <a:t>6</a:t>
            </a:fld>
            <a:endParaRPr lang="en-GB" sz="1200" smtClean="0">
              <a:solidFill>
                <a:schemeClr val="tx1"/>
              </a:solidFill>
              <a:latin typeface="Georgia"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06463" y="4711700"/>
            <a:ext cx="49815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Total cardiovascular risk in the context of these guidelines means the likelihood of a person developing an atherosclerotic cardiovascular event over a defined period of time</a:t>
            </a: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06463" y="4711700"/>
            <a:ext cx="49815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906463" y="4711700"/>
            <a:ext cx="4981575" cy="44624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sz="4400">
                <a:solidFill>
                  <a:schemeClr val="tx2"/>
                </a:solidFill>
                <a:latin typeface="Arial" pitchFamily="34" charset="0"/>
              </a:defRPr>
            </a:lvl1pPr>
            <a:lvl2pPr marL="742950" indent="-285750" defTabSz="922338" eaLnBrk="0" hangingPunct="0">
              <a:defRPr sz="4400">
                <a:solidFill>
                  <a:schemeClr val="tx2"/>
                </a:solidFill>
                <a:latin typeface="Arial" pitchFamily="34" charset="0"/>
              </a:defRPr>
            </a:lvl2pPr>
            <a:lvl3pPr marL="1143000" indent="-228600" defTabSz="922338" eaLnBrk="0" hangingPunct="0">
              <a:defRPr sz="4400">
                <a:solidFill>
                  <a:schemeClr val="tx2"/>
                </a:solidFill>
                <a:latin typeface="Arial" pitchFamily="34" charset="0"/>
              </a:defRPr>
            </a:lvl3pPr>
            <a:lvl4pPr marL="1600200" indent="-228600" defTabSz="922338" eaLnBrk="0" hangingPunct="0">
              <a:defRPr sz="4400">
                <a:solidFill>
                  <a:schemeClr val="tx2"/>
                </a:solidFill>
                <a:latin typeface="Arial" pitchFamily="34" charset="0"/>
              </a:defRPr>
            </a:lvl4pPr>
            <a:lvl5pPr marL="2057400" indent="-228600" defTabSz="922338" eaLnBrk="0" hangingPunct="0">
              <a:defRPr sz="4400">
                <a:solidFill>
                  <a:schemeClr val="tx2"/>
                </a:solidFill>
                <a:latin typeface="Arial" pitchFamily="34" charset="0"/>
              </a:defRPr>
            </a:lvl5pPr>
            <a:lvl6pPr marL="2514600" indent="-228600" defTabSz="922338" eaLnBrk="0" fontAlgn="base" hangingPunct="0">
              <a:spcBef>
                <a:spcPct val="0"/>
              </a:spcBef>
              <a:spcAft>
                <a:spcPct val="0"/>
              </a:spcAft>
              <a:defRPr sz="4400">
                <a:solidFill>
                  <a:schemeClr val="tx2"/>
                </a:solidFill>
                <a:latin typeface="Arial" pitchFamily="34" charset="0"/>
              </a:defRPr>
            </a:lvl6pPr>
            <a:lvl7pPr marL="2971800" indent="-228600" defTabSz="922338" eaLnBrk="0" fontAlgn="base" hangingPunct="0">
              <a:spcBef>
                <a:spcPct val="0"/>
              </a:spcBef>
              <a:spcAft>
                <a:spcPct val="0"/>
              </a:spcAft>
              <a:defRPr sz="4400">
                <a:solidFill>
                  <a:schemeClr val="tx2"/>
                </a:solidFill>
                <a:latin typeface="Arial" pitchFamily="34" charset="0"/>
              </a:defRPr>
            </a:lvl7pPr>
            <a:lvl8pPr marL="3429000" indent="-228600" defTabSz="922338" eaLnBrk="0" fontAlgn="base" hangingPunct="0">
              <a:spcBef>
                <a:spcPct val="0"/>
              </a:spcBef>
              <a:spcAft>
                <a:spcPct val="0"/>
              </a:spcAft>
              <a:defRPr sz="4400">
                <a:solidFill>
                  <a:schemeClr val="tx2"/>
                </a:solidFill>
                <a:latin typeface="Arial" pitchFamily="34" charset="0"/>
              </a:defRPr>
            </a:lvl8pPr>
            <a:lvl9pPr marL="3886200" indent="-228600" defTabSz="922338" eaLnBrk="0" fontAlgn="base" hangingPunct="0">
              <a:spcBef>
                <a:spcPct val="0"/>
              </a:spcBef>
              <a:spcAft>
                <a:spcPct val="0"/>
              </a:spcAft>
              <a:defRPr sz="4400">
                <a:solidFill>
                  <a:schemeClr val="tx2"/>
                </a:solidFill>
                <a:latin typeface="Arial" pitchFamily="34" charset="0"/>
              </a:defRPr>
            </a:lvl9pPr>
          </a:lstStyle>
          <a:p>
            <a:pPr eaLnBrk="1" hangingPunct="1"/>
            <a:fld id="{5CF2629B-8CAA-49A2-8AF9-D81B412E9191}" type="slidenum">
              <a:rPr lang="en-US" sz="1200" smtClean="0">
                <a:solidFill>
                  <a:schemeClr val="tx1"/>
                </a:solidFill>
              </a:rPr>
              <a:pPr eaLnBrk="1" hangingPunct="1"/>
              <a:t>66</a:t>
            </a:fld>
            <a:endParaRPr lang="en-US" sz="1200" smtClean="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D4CA4BDC-50ED-4DC4-9BF6-F1A4217A67E0}" type="slidenum">
              <a:rPr lang="en-GB"/>
              <a:pPr>
                <a:defRPr/>
              </a:pPr>
              <a:t>‹#›</a:t>
            </a:fld>
            <a:endParaRPr lang="en-GB"/>
          </a:p>
        </p:txBody>
      </p:sp>
    </p:spTree>
    <p:extLst>
      <p:ext uri="{BB962C8B-B14F-4D97-AF65-F5344CB8AC3E}">
        <p14:creationId xmlns:p14="http://schemas.microsoft.com/office/powerpoint/2010/main" val="7278783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37362179-6DFD-478F-930A-99E5B8F09561}" type="slidenum">
              <a:rPr lang="en-GB"/>
              <a:pPr>
                <a:defRPr/>
              </a:pPr>
              <a:t>‹#›</a:t>
            </a:fld>
            <a:endParaRPr lang="en-GB"/>
          </a:p>
        </p:txBody>
      </p:sp>
    </p:spTree>
    <p:extLst>
      <p:ext uri="{BB962C8B-B14F-4D97-AF65-F5344CB8AC3E}">
        <p14:creationId xmlns:p14="http://schemas.microsoft.com/office/powerpoint/2010/main" val="15852090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39421D54-9603-421E-B149-C12E30F8641D}" type="slidenum">
              <a:rPr lang="en-GB"/>
              <a:pPr>
                <a:defRPr/>
              </a:pPr>
              <a:t>‹#›</a:t>
            </a:fld>
            <a:endParaRPr lang="en-GB"/>
          </a:p>
        </p:txBody>
      </p:sp>
    </p:spTree>
    <p:extLst>
      <p:ext uri="{BB962C8B-B14F-4D97-AF65-F5344CB8AC3E}">
        <p14:creationId xmlns:p14="http://schemas.microsoft.com/office/powerpoint/2010/main" val="13944948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C481E060-B182-4350-9B06-35AE643BBFAC}" type="slidenum">
              <a:rPr lang="en-GB"/>
              <a:pPr>
                <a:defRPr/>
              </a:pPr>
              <a:t>‹#›</a:t>
            </a:fld>
            <a:endParaRPr lang="en-GB"/>
          </a:p>
        </p:txBody>
      </p:sp>
    </p:spTree>
    <p:extLst>
      <p:ext uri="{BB962C8B-B14F-4D97-AF65-F5344CB8AC3E}">
        <p14:creationId xmlns:p14="http://schemas.microsoft.com/office/powerpoint/2010/main" val="40381333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85922F3-98AE-4D60-B856-3805094D4562}" type="slidenum">
              <a:rPr lang="en-US"/>
              <a:pPr>
                <a:defRPr/>
              </a:pPr>
              <a:t>‹#›</a:t>
            </a:fld>
            <a:endParaRPr lang="en-US"/>
          </a:p>
        </p:txBody>
      </p:sp>
    </p:spTree>
    <p:extLst>
      <p:ext uri="{BB962C8B-B14F-4D97-AF65-F5344CB8AC3E}">
        <p14:creationId xmlns:p14="http://schemas.microsoft.com/office/powerpoint/2010/main" val="282255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1329D0FB-A88B-4DE2-8ED2-711F0B8AF201}" type="slidenum">
              <a:rPr lang="en-GB"/>
              <a:pPr>
                <a:defRPr/>
              </a:pPr>
              <a:t>‹#›</a:t>
            </a:fld>
            <a:endParaRPr lang="en-GB"/>
          </a:p>
        </p:txBody>
      </p:sp>
    </p:spTree>
    <p:extLst>
      <p:ext uri="{BB962C8B-B14F-4D97-AF65-F5344CB8AC3E}">
        <p14:creationId xmlns:p14="http://schemas.microsoft.com/office/powerpoint/2010/main" val="14640554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6" name="Rectangle 6"/>
          <p:cNvSpPr>
            <a:spLocks noGrp="1" noChangeArrowheads="1"/>
          </p:cNvSpPr>
          <p:nvPr>
            <p:ph type="sldNum" sz="quarter" idx="12"/>
          </p:nvPr>
        </p:nvSpPr>
        <p:spPr>
          <a:ln/>
        </p:spPr>
        <p:txBody>
          <a:bodyPr/>
          <a:lstStyle>
            <a:lvl1pPr>
              <a:defRPr/>
            </a:lvl1pPr>
          </a:lstStyle>
          <a:p>
            <a:pPr>
              <a:defRPr/>
            </a:pPr>
            <a:fld id="{C0835DA9-2520-4CC3-A9C0-CE4FEFDDEA31}" type="slidenum">
              <a:rPr lang="en-GB"/>
              <a:pPr>
                <a:defRPr/>
              </a:pPr>
              <a:t>‹#›</a:t>
            </a:fld>
            <a:endParaRPr lang="en-GB"/>
          </a:p>
        </p:txBody>
      </p:sp>
    </p:spTree>
    <p:extLst>
      <p:ext uri="{BB962C8B-B14F-4D97-AF65-F5344CB8AC3E}">
        <p14:creationId xmlns:p14="http://schemas.microsoft.com/office/powerpoint/2010/main" val="32070779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7" name="Rectangle 6"/>
          <p:cNvSpPr>
            <a:spLocks noGrp="1" noChangeArrowheads="1"/>
          </p:cNvSpPr>
          <p:nvPr>
            <p:ph type="sldNum" sz="quarter" idx="12"/>
          </p:nvPr>
        </p:nvSpPr>
        <p:spPr>
          <a:ln/>
        </p:spPr>
        <p:txBody>
          <a:bodyPr/>
          <a:lstStyle>
            <a:lvl1pPr>
              <a:defRPr/>
            </a:lvl1pPr>
          </a:lstStyle>
          <a:p>
            <a:pPr>
              <a:defRPr/>
            </a:pPr>
            <a:fld id="{7D7F6F14-9D11-4D81-A6F7-DE0618DF7FCB}" type="slidenum">
              <a:rPr lang="en-GB"/>
              <a:pPr>
                <a:defRPr/>
              </a:pPr>
              <a:t>‹#›</a:t>
            </a:fld>
            <a:endParaRPr lang="en-GB"/>
          </a:p>
        </p:txBody>
      </p:sp>
    </p:spTree>
    <p:extLst>
      <p:ext uri="{BB962C8B-B14F-4D97-AF65-F5344CB8AC3E}">
        <p14:creationId xmlns:p14="http://schemas.microsoft.com/office/powerpoint/2010/main" val="24503936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9" name="Rectangle 6"/>
          <p:cNvSpPr>
            <a:spLocks noGrp="1" noChangeArrowheads="1"/>
          </p:cNvSpPr>
          <p:nvPr>
            <p:ph type="sldNum" sz="quarter" idx="12"/>
          </p:nvPr>
        </p:nvSpPr>
        <p:spPr>
          <a:ln/>
        </p:spPr>
        <p:txBody>
          <a:bodyPr/>
          <a:lstStyle>
            <a:lvl1pPr>
              <a:defRPr/>
            </a:lvl1pPr>
          </a:lstStyle>
          <a:p>
            <a:pPr>
              <a:defRPr/>
            </a:pPr>
            <a:fld id="{5A45C8A4-C820-4650-AE2A-7EA626173D08}" type="slidenum">
              <a:rPr lang="en-GB"/>
              <a:pPr>
                <a:defRPr/>
              </a:pPr>
              <a:t>‹#›</a:t>
            </a:fld>
            <a:endParaRPr lang="en-GB"/>
          </a:p>
        </p:txBody>
      </p:sp>
    </p:spTree>
    <p:extLst>
      <p:ext uri="{BB962C8B-B14F-4D97-AF65-F5344CB8AC3E}">
        <p14:creationId xmlns:p14="http://schemas.microsoft.com/office/powerpoint/2010/main" val="262870848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5" name="Rectangle 6"/>
          <p:cNvSpPr>
            <a:spLocks noGrp="1" noChangeArrowheads="1"/>
          </p:cNvSpPr>
          <p:nvPr>
            <p:ph type="sldNum" sz="quarter" idx="12"/>
          </p:nvPr>
        </p:nvSpPr>
        <p:spPr>
          <a:ln/>
        </p:spPr>
        <p:txBody>
          <a:bodyPr/>
          <a:lstStyle>
            <a:lvl1pPr>
              <a:defRPr/>
            </a:lvl1pPr>
          </a:lstStyle>
          <a:p>
            <a:pPr>
              <a:defRPr/>
            </a:pPr>
            <a:fld id="{C22B1547-4E0C-4F12-881A-CA9114E61E3B}" type="slidenum">
              <a:rPr lang="en-GB"/>
              <a:pPr>
                <a:defRPr/>
              </a:pPr>
              <a:t>‹#›</a:t>
            </a:fld>
            <a:endParaRPr lang="en-GB"/>
          </a:p>
        </p:txBody>
      </p:sp>
    </p:spTree>
    <p:extLst>
      <p:ext uri="{BB962C8B-B14F-4D97-AF65-F5344CB8AC3E}">
        <p14:creationId xmlns:p14="http://schemas.microsoft.com/office/powerpoint/2010/main" val="8559675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4" name="Rectangle 6"/>
          <p:cNvSpPr>
            <a:spLocks noGrp="1" noChangeArrowheads="1"/>
          </p:cNvSpPr>
          <p:nvPr>
            <p:ph type="sldNum" sz="quarter" idx="12"/>
          </p:nvPr>
        </p:nvSpPr>
        <p:spPr>
          <a:ln/>
        </p:spPr>
        <p:txBody>
          <a:bodyPr/>
          <a:lstStyle>
            <a:lvl1pPr>
              <a:defRPr/>
            </a:lvl1pPr>
          </a:lstStyle>
          <a:p>
            <a:pPr>
              <a:defRPr/>
            </a:pPr>
            <a:fld id="{19D0A7DA-9E5D-4B2E-920F-EB4D5C9CE92B}" type="slidenum">
              <a:rPr lang="en-GB"/>
              <a:pPr>
                <a:defRPr/>
              </a:pPr>
              <a:t>‹#›</a:t>
            </a:fld>
            <a:endParaRPr lang="en-GB"/>
          </a:p>
        </p:txBody>
      </p:sp>
    </p:spTree>
    <p:extLst>
      <p:ext uri="{BB962C8B-B14F-4D97-AF65-F5344CB8AC3E}">
        <p14:creationId xmlns:p14="http://schemas.microsoft.com/office/powerpoint/2010/main" val="27562052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7" name="Rectangle 6"/>
          <p:cNvSpPr>
            <a:spLocks noGrp="1" noChangeArrowheads="1"/>
          </p:cNvSpPr>
          <p:nvPr>
            <p:ph type="sldNum" sz="quarter" idx="12"/>
          </p:nvPr>
        </p:nvSpPr>
        <p:spPr>
          <a:ln/>
        </p:spPr>
        <p:txBody>
          <a:bodyPr/>
          <a:lstStyle>
            <a:lvl1pPr>
              <a:defRPr/>
            </a:lvl1pPr>
          </a:lstStyle>
          <a:p>
            <a:pPr>
              <a:defRPr/>
            </a:pPr>
            <a:fld id="{9BD60C20-E7C8-45A5-A476-57336D2CED91}" type="slidenum">
              <a:rPr lang="en-GB"/>
              <a:pPr>
                <a:defRPr/>
              </a:pPr>
              <a:t>‹#›</a:t>
            </a:fld>
            <a:endParaRPr lang="en-GB"/>
          </a:p>
        </p:txBody>
      </p:sp>
    </p:spTree>
    <p:extLst>
      <p:ext uri="{BB962C8B-B14F-4D97-AF65-F5344CB8AC3E}">
        <p14:creationId xmlns:p14="http://schemas.microsoft.com/office/powerpoint/2010/main" val="36918114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  Imperial College London </a:t>
            </a:r>
          </a:p>
        </p:txBody>
      </p:sp>
      <p:sp>
        <p:nvSpPr>
          <p:cNvPr id="7" name="Rectangle 6"/>
          <p:cNvSpPr>
            <a:spLocks noGrp="1" noChangeArrowheads="1"/>
          </p:cNvSpPr>
          <p:nvPr>
            <p:ph type="sldNum" sz="quarter" idx="12"/>
          </p:nvPr>
        </p:nvSpPr>
        <p:spPr>
          <a:ln/>
        </p:spPr>
        <p:txBody>
          <a:bodyPr/>
          <a:lstStyle>
            <a:lvl1pPr>
              <a:defRPr/>
            </a:lvl1pPr>
          </a:lstStyle>
          <a:p>
            <a:pPr>
              <a:defRPr/>
            </a:pPr>
            <a:fld id="{479F59D1-A365-45F0-8BC7-875E52980B14}" type="slidenum">
              <a:rPr lang="en-GB"/>
              <a:pPr>
                <a:defRPr/>
              </a:pPr>
              <a:t>‹#›</a:t>
            </a:fld>
            <a:endParaRPr lang="en-GB"/>
          </a:p>
        </p:txBody>
      </p:sp>
    </p:spTree>
    <p:extLst>
      <p:ext uri="{BB962C8B-B14F-4D97-AF65-F5344CB8AC3E}">
        <p14:creationId xmlns:p14="http://schemas.microsoft.com/office/powerpoint/2010/main" val="270601282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latin typeface="+mn-lt"/>
              </a:defRPr>
            </a:lvl1pPr>
          </a:lstStyle>
          <a:p>
            <a:pPr>
              <a:defRPr/>
            </a:pPr>
            <a:r>
              <a:rPr lang="en-US"/>
              <a:t>©  Imperial College London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latin typeface="+mn-lt"/>
              </a:defRPr>
            </a:lvl1pPr>
          </a:lstStyle>
          <a:p>
            <a:pPr>
              <a:defRPr/>
            </a:pPr>
            <a:fld id="{540A0FFB-D3AB-409C-B343-5D171AD2519A}"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Lst>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eorgia" pitchFamily="18" charset="0"/>
        </a:defRPr>
      </a:lvl2pPr>
      <a:lvl3pPr algn="ctr" rtl="0" eaLnBrk="0" fontAlgn="base" hangingPunct="0">
        <a:spcBef>
          <a:spcPct val="0"/>
        </a:spcBef>
        <a:spcAft>
          <a:spcPct val="0"/>
        </a:spcAft>
        <a:defRPr sz="4400">
          <a:solidFill>
            <a:schemeClr val="tx2"/>
          </a:solidFill>
          <a:latin typeface="Georgia" pitchFamily="18" charset="0"/>
        </a:defRPr>
      </a:lvl3pPr>
      <a:lvl4pPr algn="ctr" rtl="0" eaLnBrk="0" fontAlgn="base" hangingPunct="0">
        <a:spcBef>
          <a:spcPct val="0"/>
        </a:spcBef>
        <a:spcAft>
          <a:spcPct val="0"/>
        </a:spcAft>
        <a:defRPr sz="4400">
          <a:solidFill>
            <a:schemeClr val="tx2"/>
          </a:solidFill>
          <a:latin typeface="Georgia" pitchFamily="18" charset="0"/>
        </a:defRPr>
      </a:lvl4pPr>
      <a:lvl5pPr algn="ctr" rtl="0" eaLnBrk="0" fontAlgn="base" hangingPunct="0">
        <a:spcBef>
          <a:spcPct val="0"/>
        </a:spcBef>
        <a:spcAft>
          <a:spcPct val="0"/>
        </a:spcAft>
        <a:defRPr sz="4400">
          <a:solidFill>
            <a:schemeClr val="tx2"/>
          </a:solidFill>
          <a:latin typeface="Georgia" pitchFamily="18" charset="0"/>
        </a:defRPr>
      </a:lvl5pPr>
      <a:lvl6pPr marL="457200" algn="ctr" rtl="0" eaLnBrk="0" fontAlgn="base" hangingPunct="0">
        <a:spcBef>
          <a:spcPct val="0"/>
        </a:spcBef>
        <a:spcAft>
          <a:spcPct val="0"/>
        </a:spcAft>
        <a:defRPr sz="4400">
          <a:solidFill>
            <a:schemeClr val="tx2"/>
          </a:solidFill>
          <a:latin typeface="Georgia" pitchFamily="18" charset="0"/>
        </a:defRPr>
      </a:lvl6pPr>
      <a:lvl7pPr marL="914400" algn="ctr" rtl="0" eaLnBrk="0" fontAlgn="base" hangingPunct="0">
        <a:spcBef>
          <a:spcPct val="0"/>
        </a:spcBef>
        <a:spcAft>
          <a:spcPct val="0"/>
        </a:spcAft>
        <a:defRPr sz="4400">
          <a:solidFill>
            <a:schemeClr val="tx2"/>
          </a:solidFill>
          <a:latin typeface="Georgia" pitchFamily="18" charset="0"/>
        </a:defRPr>
      </a:lvl7pPr>
      <a:lvl8pPr marL="1371600" algn="ctr" rtl="0" eaLnBrk="0" fontAlgn="base" hangingPunct="0">
        <a:spcBef>
          <a:spcPct val="0"/>
        </a:spcBef>
        <a:spcAft>
          <a:spcPct val="0"/>
        </a:spcAft>
        <a:defRPr sz="4400">
          <a:solidFill>
            <a:schemeClr val="tx2"/>
          </a:solidFill>
          <a:latin typeface="Georgia" pitchFamily="18" charset="0"/>
        </a:defRPr>
      </a:lvl8pPr>
      <a:lvl9pPr marL="1828800" algn="ctr" rtl="0" eaLnBrk="0" fontAlgn="base" hangingPunct="0">
        <a:spcBef>
          <a:spcPct val="0"/>
        </a:spcBef>
        <a:spcAft>
          <a:spcPct val="0"/>
        </a:spcAft>
        <a:defRPr sz="4400">
          <a:solidFill>
            <a:schemeClr val="tx2"/>
          </a:solidFill>
          <a:latin typeface="Georgi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5.emf"/><Relationship Id="rId4" Type="http://schemas.openxmlformats.org/officeDocument/2006/relationships/oleObject" Targ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oleObject" Target="???" TargetMode="Externa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4.emf"/><Relationship Id="rId5" Type="http://schemas.openxmlformats.org/officeDocument/2006/relationships/oleObject" Target="???" TargetMode="Externa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6.png"/><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3.emf"/><Relationship Id="rId4" Type="http://schemas.openxmlformats.org/officeDocument/2006/relationships/oleObject" Target="???"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sciencedirect.com/science/journal/01406736"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46.png"/><Relationship Id="rId5" Type="http://schemas.openxmlformats.org/officeDocument/2006/relationships/oleObject" Target="../embeddings/oleObject3.bin"/><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6.png"/><Relationship Id="rId5" Type="http://schemas.openxmlformats.org/officeDocument/2006/relationships/oleObject" Target="../embeddings/oleObject4.bin"/><Relationship Id="rId4" Type="http://schemas.openxmlformats.org/officeDocument/2006/relationships/image" Target="../media/image48.jpe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5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png"/><Relationship Id="rId3" Type="http://schemas.openxmlformats.org/officeDocument/2006/relationships/image" Target="../media/image53.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4.png"/><Relationship Id="rId9" Type="http://schemas.openxmlformats.org/officeDocument/2006/relationships/image" Target="../media/image63.png"/></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67.png"/><Relationship Id="rId4" Type="http://schemas.openxmlformats.org/officeDocument/2006/relationships/image" Target="../media/image56.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0.png"/></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C:\Documents and Settings\mt5605\Local Settings\Temporary Internet Files\Content.IE5\AIZ3B7E8\MPj04387430000[1].jpg"/>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14313"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4"/>
          <p:cNvSpPr>
            <a:spLocks noChangeArrowheads="1"/>
          </p:cNvSpPr>
          <p:nvPr/>
        </p:nvSpPr>
        <p:spPr bwMode="auto">
          <a:xfrm>
            <a:off x="723900" y="309563"/>
            <a:ext cx="7848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636838" algn="ctr"/>
                <a:tab pos="5273675" algn="r"/>
              </a:tabLst>
            </a:pPr>
            <a:r>
              <a:rPr lang="en-GB" sz="6000" b="1" i="1" dirty="0">
                <a:solidFill>
                  <a:schemeClr val="bg1"/>
                </a:solidFill>
              </a:rPr>
              <a:t>Global Health</a:t>
            </a:r>
            <a:endParaRPr lang="en-GB" sz="6000" b="1" dirty="0">
              <a:solidFill>
                <a:schemeClr val="bg1"/>
              </a:solidFill>
            </a:endParaRPr>
          </a:p>
        </p:txBody>
      </p:sp>
      <p:sp>
        <p:nvSpPr>
          <p:cNvPr id="12292" name="Rectangle 5"/>
          <p:cNvSpPr>
            <a:spLocks noChangeArrowheads="1"/>
          </p:cNvSpPr>
          <p:nvPr/>
        </p:nvSpPr>
        <p:spPr bwMode="auto">
          <a:xfrm>
            <a:off x="571500" y="1557338"/>
            <a:ext cx="79946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4800" b="1">
                <a:solidFill>
                  <a:srgbClr val="FEBEFE"/>
                </a:solidFill>
              </a:rPr>
              <a:t>Cardiovascular Disease Epidemiology and biomarkers for CVD</a:t>
            </a:r>
          </a:p>
        </p:txBody>
      </p:sp>
      <p:sp>
        <p:nvSpPr>
          <p:cNvPr id="12293" name="Text Box 4"/>
          <p:cNvSpPr txBox="1">
            <a:spLocks noChangeArrowheads="1"/>
          </p:cNvSpPr>
          <p:nvPr/>
        </p:nvSpPr>
        <p:spPr bwMode="auto">
          <a:xfrm>
            <a:off x="1071563" y="4149080"/>
            <a:ext cx="5461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3200" b="1" dirty="0">
                <a:solidFill>
                  <a:schemeClr val="bg1"/>
                </a:solidFill>
              </a:rPr>
              <a:t>Marjo-Riitta Jarvelin</a:t>
            </a:r>
          </a:p>
          <a:p>
            <a:pPr eaLnBrk="1" hangingPunct="1"/>
            <a:r>
              <a:rPr lang="fi-FI" sz="3200" b="1" dirty="0">
                <a:solidFill>
                  <a:schemeClr val="bg1"/>
                </a:solidFill>
              </a:rPr>
              <a:t>Professor</a:t>
            </a:r>
          </a:p>
          <a:p>
            <a:pPr eaLnBrk="1" hangingPunct="1"/>
            <a:endParaRPr lang="en-US" sz="2400" b="1" dirty="0">
              <a:solidFill>
                <a:schemeClr val="tx1"/>
              </a:solidFill>
            </a:endParaRPr>
          </a:p>
          <a:p>
            <a:pPr eaLnBrk="1" hangingPunct="1"/>
            <a:r>
              <a:rPr lang="en-US" sz="2400" b="1" dirty="0">
                <a:solidFill>
                  <a:schemeClr val="bg1"/>
                </a:solidFill>
              </a:rPr>
              <a:t>School of Public Health</a:t>
            </a:r>
          </a:p>
          <a:p>
            <a:pPr eaLnBrk="1" hangingPunct="1"/>
            <a:r>
              <a:rPr lang="en-US" sz="2400" b="1" dirty="0">
                <a:solidFill>
                  <a:schemeClr val="bg1"/>
                </a:solidFill>
              </a:rPr>
              <a:t>Imperial College London</a:t>
            </a:r>
          </a:p>
          <a:p>
            <a:pPr eaLnBrk="1" hangingPunct="1"/>
            <a:endParaRPr lang="en-GB" sz="2400" b="1" dirty="0">
              <a:solidFill>
                <a:schemeClr val="tx1"/>
              </a:solidFill>
            </a:endParaRPr>
          </a:p>
        </p:txBody>
      </p:sp>
      <p:sp>
        <p:nvSpPr>
          <p:cNvPr id="7" name="Footer Placeholder 6"/>
          <p:cNvSpPr>
            <a:spLocks noGrp="1"/>
          </p:cNvSpPr>
          <p:nvPr>
            <p:ph type="ftr" sz="quarter" idx="11"/>
          </p:nvPr>
        </p:nvSpPr>
        <p:spPr>
          <a:xfrm>
            <a:off x="3124200" y="6357938"/>
            <a:ext cx="2895600" cy="327025"/>
          </a:xfrm>
        </p:spPr>
        <p:txBody>
          <a:bodyPr/>
          <a:lstStyle/>
          <a:p>
            <a:pPr>
              <a:defRPr/>
            </a:pPr>
            <a:r>
              <a:rPr lang="en-US" b="1" dirty="0">
                <a:solidFill>
                  <a:schemeClr val="bg1"/>
                </a:solidFill>
              </a:rPr>
              <a:t>©  Imperial College London </a:t>
            </a:r>
          </a:p>
          <a:p>
            <a:pPr>
              <a:defRPr/>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a:off x="6072188" y="6530975"/>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785938"/>
            <a:ext cx="9012238"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4"/>
          <p:cNvSpPr txBox="1">
            <a:spLocks noChangeArrowheads="1"/>
          </p:cNvSpPr>
          <p:nvPr/>
        </p:nvSpPr>
        <p:spPr bwMode="auto">
          <a:xfrm>
            <a:off x="0" y="6000750"/>
            <a:ext cx="485775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9pPr>
          </a:lstStyle>
          <a:p>
            <a:pPr algn="ctr" eaLnBrk="1" hangingPunct="1">
              <a:lnSpc>
                <a:spcPct val="97000"/>
              </a:lnSpc>
              <a:buClr>
                <a:srgbClr val="000000"/>
              </a:buClr>
              <a:buSzPct val="45000"/>
              <a:buFont typeface="StarSymbol" charset="0"/>
              <a:buNone/>
            </a:pPr>
            <a:r>
              <a:rPr lang="en-GB" sz="1800" b="1">
                <a:solidFill>
                  <a:srgbClr val="0000CC"/>
                </a:solidFill>
              </a:rPr>
              <a:t>Jemal, A. et al. JAMA 2005;294:1255-1259</a:t>
            </a:r>
          </a:p>
        </p:txBody>
      </p:sp>
      <p:sp>
        <p:nvSpPr>
          <p:cNvPr id="21509" name="Text Box 5"/>
          <p:cNvSpPr txBox="1">
            <a:spLocks noChangeArrowheads="1"/>
          </p:cNvSpPr>
          <p:nvPr/>
        </p:nvSpPr>
        <p:spPr bwMode="auto">
          <a:xfrm>
            <a:off x="142875" y="-17463"/>
            <a:ext cx="892968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9pPr>
          </a:lstStyle>
          <a:p>
            <a:pPr algn="ctr" eaLnBrk="1" hangingPunct="1">
              <a:lnSpc>
                <a:spcPct val="97000"/>
              </a:lnSpc>
              <a:buClr>
                <a:srgbClr val="000000"/>
              </a:buClr>
              <a:buSzPct val="45000"/>
              <a:buFont typeface="StarSymbol" charset="0"/>
              <a:buNone/>
            </a:pPr>
            <a:r>
              <a:rPr lang="en-GB" sz="3600" b="1">
                <a:solidFill>
                  <a:srgbClr val="000000"/>
                </a:solidFill>
              </a:rPr>
              <a:t>Trends in Age-Standardized Death Rates for the 6 Leading Causes of Death in the United States, 1970-2002</a:t>
            </a:r>
          </a:p>
        </p:txBody>
      </p:sp>
      <p:pic>
        <p:nvPicPr>
          <p:cNvPr id="215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188" y="5929313"/>
            <a:ext cx="9509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sp>
        <p:nvSpPr>
          <p:cNvPr id="22531" name="Text Box 5"/>
          <p:cNvSpPr txBox="1">
            <a:spLocks noChangeArrowheads="1"/>
          </p:cNvSpPr>
          <p:nvPr/>
        </p:nvSpPr>
        <p:spPr bwMode="auto">
          <a:xfrm>
            <a:off x="142875" y="177800"/>
            <a:ext cx="8929688"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4400">
                <a:solidFill>
                  <a:schemeClr val="tx2"/>
                </a:solidFill>
                <a:latin typeface="Arial" pitchFamily="34" charset="0"/>
              </a:defRPr>
            </a:lvl9pPr>
          </a:lstStyle>
          <a:p>
            <a:pPr algn="ctr" eaLnBrk="1" hangingPunct="1">
              <a:lnSpc>
                <a:spcPct val="97000"/>
              </a:lnSpc>
              <a:buClr>
                <a:srgbClr val="000000"/>
              </a:buClr>
              <a:buSzPct val="45000"/>
              <a:buFont typeface="StarSymbol" charset="0"/>
              <a:buNone/>
            </a:pPr>
            <a:r>
              <a:rPr lang="en-GB" sz="3200" b="1">
                <a:solidFill>
                  <a:srgbClr val="000099"/>
                </a:solidFill>
                <a:latin typeface="Arial Black" pitchFamily="34" charset="0"/>
              </a:rPr>
              <a:t>Trends of Age-Standardized Death Rates in the United States between 1970-2002</a:t>
            </a:r>
          </a:p>
        </p:txBody>
      </p:sp>
      <p:grpSp>
        <p:nvGrpSpPr>
          <p:cNvPr id="22532" name="Group 22"/>
          <p:cNvGrpSpPr>
            <a:grpSpLocks/>
          </p:cNvGrpSpPr>
          <p:nvPr/>
        </p:nvGrpSpPr>
        <p:grpSpPr bwMode="auto">
          <a:xfrm>
            <a:off x="250825" y="1844675"/>
            <a:ext cx="8572500" cy="5013325"/>
            <a:chOff x="214282" y="1714488"/>
            <a:chExt cx="8572560" cy="5072098"/>
          </a:xfrm>
        </p:grpSpPr>
        <p:sp>
          <p:nvSpPr>
            <p:cNvPr id="22533" name="Rectangle 9"/>
            <p:cNvSpPr>
              <a:spLocks noChangeArrowheads="1"/>
            </p:cNvSpPr>
            <p:nvPr/>
          </p:nvSpPr>
          <p:spPr bwMode="auto">
            <a:xfrm>
              <a:off x="214282" y="1714488"/>
              <a:ext cx="8572560" cy="507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eaLnBrk="0" hangingPunct="0"/>
              <a:endParaRPr lang="en-US" sz="800" b="1">
                <a:solidFill>
                  <a:schemeClr val="tx1"/>
                </a:solidFill>
              </a:endParaRPr>
            </a:p>
            <a:p>
              <a:pPr eaLnBrk="0" hangingPunct="0"/>
              <a:r>
                <a:rPr lang="en-US" b="1">
                  <a:solidFill>
                    <a:schemeClr val="tx1"/>
                  </a:solidFill>
                </a:rPr>
                <a:t>Stroke deaths</a:t>
              </a:r>
              <a:r>
                <a:rPr lang="en-US">
                  <a:solidFill>
                    <a:schemeClr val="tx1"/>
                  </a:solidFill>
                </a:rPr>
                <a:t>: </a:t>
              </a:r>
              <a:r>
                <a:rPr lang="en-US" b="1">
                  <a:solidFill>
                    <a:schemeClr val="tx1"/>
                  </a:solidFill>
                </a:rPr>
                <a:t>63%</a:t>
              </a:r>
              <a:r>
                <a:rPr lang="en-US">
                  <a:solidFill>
                    <a:schemeClr val="tx1"/>
                  </a:solidFill>
                </a:rPr>
                <a:t> </a:t>
              </a:r>
            </a:p>
            <a:p>
              <a:pPr eaLnBrk="0" hangingPunct="0"/>
              <a:endParaRPr lang="en-US" sz="800" b="1">
                <a:solidFill>
                  <a:schemeClr val="tx1"/>
                </a:solidFill>
              </a:endParaRPr>
            </a:p>
            <a:p>
              <a:pPr eaLnBrk="0" hangingPunct="0"/>
              <a:r>
                <a:rPr lang="en-US" b="1">
                  <a:solidFill>
                    <a:schemeClr val="tx1"/>
                  </a:solidFill>
                </a:rPr>
                <a:t>Heart disease deaths</a:t>
              </a:r>
              <a:r>
                <a:rPr lang="en-US">
                  <a:solidFill>
                    <a:schemeClr val="tx1"/>
                  </a:solidFill>
                </a:rPr>
                <a:t>: </a:t>
              </a:r>
              <a:r>
                <a:rPr lang="en-US" b="1">
                  <a:solidFill>
                    <a:schemeClr val="tx1"/>
                  </a:solidFill>
                </a:rPr>
                <a:t>52%</a:t>
              </a:r>
              <a:r>
                <a:rPr lang="en-US">
                  <a:solidFill>
                    <a:schemeClr val="tx1"/>
                  </a:solidFill>
                </a:rPr>
                <a:t> </a:t>
              </a:r>
            </a:p>
            <a:p>
              <a:pPr eaLnBrk="0" hangingPunct="0"/>
              <a:endParaRPr lang="en-US" sz="800" b="1">
                <a:solidFill>
                  <a:schemeClr val="tx1"/>
                </a:solidFill>
              </a:endParaRPr>
            </a:p>
            <a:p>
              <a:pPr eaLnBrk="0" hangingPunct="0"/>
              <a:r>
                <a:rPr lang="en-US" b="1">
                  <a:solidFill>
                    <a:schemeClr val="tx1"/>
                  </a:solidFill>
                </a:rPr>
                <a:t>Cancer deaths</a:t>
              </a:r>
              <a:r>
                <a:rPr lang="en-US">
                  <a:solidFill>
                    <a:schemeClr val="tx1"/>
                  </a:solidFill>
                </a:rPr>
                <a:t>: </a:t>
              </a:r>
              <a:r>
                <a:rPr lang="en-US" b="1">
                  <a:solidFill>
                    <a:schemeClr val="tx1"/>
                  </a:solidFill>
                </a:rPr>
                <a:t>2.7%</a:t>
              </a:r>
              <a:r>
                <a:rPr lang="en-US">
                  <a:solidFill>
                    <a:schemeClr val="tx1"/>
                  </a:solidFill>
                </a:rPr>
                <a:t> </a:t>
              </a:r>
            </a:p>
            <a:p>
              <a:pPr eaLnBrk="0" hangingPunct="0"/>
              <a:endParaRPr lang="en-US" sz="800" b="1">
                <a:solidFill>
                  <a:schemeClr val="tx1"/>
                </a:solidFill>
              </a:endParaRPr>
            </a:p>
            <a:p>
              <a:pPr eaLnBrk="0" hangingPunct="0"/>
              <a:r>
                <a:rPr lang="en-US" b="1">
                  <a:solidFill>
                    <a:schemeClr val="tx1"/>
                  </a:solidFill>
                </a:rPr>
                <a:t>Diabetes deaths</a:t>
              </a:r>
              <a:r>
                <a:rPr lang="en-US">
                  <a:solidFill>
                    <a:schemeClr val="tx1"/>
                  </a:solidFill>
                </a:rPr>
                <a:t>: </a:t>
              </a:r>
              <a:r>
                <a:rPr lang="en-US" b="1">
                  <a:solidFill>
                    <a:schemeClr val="tx1"/>
                  </a:solidFill>
                </a:rPr>
                <a:t>45%</a:t>
              </a:r>
              <a:r>
                <a:rPr lang="en-US">
                  <a:solidFill>
                    <a:schemeClr val="tx1"/>
                  </a:solidFill>
                </a:rPr>
                <a:t> </a:t>
              </a:r>
            </a:p>
            <a:p>
              <a:pPr eaLnBrk="0" hangingPunct="0"/>
              <a:endParaRPr lang="en-US" sz="800" b="1">
                <a:solidFill>
                  <a:schemeClr val="tx1"/>
                </a:solidFill>
              </a:endParaRPr>
            </a:p>
            <a:p>
              <a:pPr eaLnBrk="0" hangingPunct="0"/>
              <a:r>
                <a:rPr lang="en-US" b="1">
                  <a:solidFill>
                    <a:schemeClr val="tx1"/>
                  </a:solidFill>
                </a:rPr>
                <a:t>COPD deaths</a:t>
              </a:r>
              <a:r>
                <a:rPr lang="en-US">
                  <a:solidFill>
                    <a:schemeClr val="tx1"/>
                  </a:solidFill>
                </a:rPr>
                <a:t>: </a:t>
              </a:r>
              <a:r>
                <a:rPr lang="en-US" b="1">
                  <a:solidFill>
                    <a:schemeClr val="tx1"/>
                  </a:solidFill>
                </a:rPr>
                <a:t>102%</a:t>
              </a:r>
            </a:p>
            <a:p>
              <a:pPr eaLnBrk="0" hangingPunct="0"/>
              <a:endParaRPr lang="en-US" sz="1000" b="1">
                <a:solidFill>
                  <a:schemeClr val="tx1"/>
                </a:solidFill>
              </a:endParaRPr>
            </a:p>
            <a:p>
              <a:pPr eaLnBrk="0" hangingPunct="0"/>
              <a:endParaRPr lang="en-US" sz="1000" b="1">
                <a:solidFill>
                  <a:schemeClr val="tx1"/>
                </a:solidFill>
              </a:endParaRPr>
            </a:p>
            <a:p>
              <a:pPr eaLnBrk="0" hangingPunct="0"/>
              <a:r>
                <a:rPr lang="en-GB" sz="4800" b="1">
                  <a:solidFill>
                    <a:schemeClr val="tx1"/>
                  </a:solidFill>
                </a:rPr>
                <a:t>    </a:t>
              </a:r>
              <a:endParaRPr lang="en-GB" sz="5400" b="1">
                <a:solidFill>
                  <a:schemeClr val="tx1"/>
                </a:solidFill>
              </a:endParaRPr>
            </a:p>
          </p:txBody>
        </p:sp>
        <p:sp>
          <p:nvSpPr>
            <p:cNvPr id="11" name="Down Arrow 10"/>
            <p:cNvSpPr/>
            <p:nvPr/>
          </p:nvSpPr>
          <p:spPr bwMode="auto">
            <a:xfrm>
              <a:off x="5643585" y="2071671"/>
              <a:ext cx="1214447" cy="428628"/>
            </a:xfrm>
            <a:prstGeom prst="downArrow">
              <a:avLst/>
            </a:prstGeom>
            <a:gradFill>
              <a:gsLst>
                <a:gs pos="0">
                  <a:schemeClr val="accent1">
                    <a:shade val="30000"/>
                    <a:satMod val="115000"/>
                  </a:schemeClr>
                </a:gs>
                <a:gs pos="50000">
                  <a:srgbClr val="008000"/>
                </a:gs>
                <a:gs pos="100000">
                  <a:schemeClr val="accent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a:scene3d>
              <a:camera prst="orthographicFront"/>
              <a:lightRig rig="threePt" dir="t"/>
            </a:scene3d>
            <a:sp3d extrusionH="76200" contourW="12700" prstMaterial="flat">
              <a:extrusionClr>
                <a:srgbClr val="99FF99"/>
              </a:extrusionClr>
              <a:contourClr>
                <a:srgbClr val="008000"/>
              </a:contourClr>
            </a:sp3d>
          </p:spPr>
          <p:txBody>
            <a:bodyPr/>
            <a:lstStyle/>
            <a:p>
              <a:pPr eaLnBrk="0" hangingPunct="0">
                <a:defRPr/>
              </a:pPr>
              <a:endParaRPr lang="en-GB" sz="1800">
                <a:solidFill>
                  <a:schemeClr val="tx1"/>
                </a:solidFill>
                <a:latin typeface="Arial" charset="0"/>
              </a:endParaRPr>
            </a:p>
          </p:txBody>
        </p:sp>
        <p:sp>
          <p:nvSpPr>
            <p:cNvPr id="12" name="Down Arrow 11"/>
            <p:cNvSpPr/>
            <p:nvPr/>
          </p:nvSpPr>
          <p:spPr bwMode="auto">
            <a:xfrm>
              <a:off x="7429521" y="2786056"/>
              <a:ext cx="1214447" cy="428628"/>
            </a:xfrm>
            <a:prstGeom prst="downArrow">
              <a:avLst/>
            </a:prstGeom>
            <a:gradFill>
              <a:gsLst>
                <a:gs pos="0">
                  <a:schemeClr val="accent1">
                    <a:shade val="30000"/>
                    <a:satMod val="115000"/>
                  </a:schemeClr>
                </a:gs>
                <a:gs pos="50000">
                  <a:srgbClr val="008000"/>
                </a:gs>
                <a:gs pos="100000">
                  <a:schemeClr val="accent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a:scene3d>
              <a:camera prst="orthographicFront"/>
              <a:lightRig rig="threePt" dir="t"/>
            </a:scene3d>
            <a:sp3d extrusionH="76200" contourW="12700" prstMaterial="flat">
              <a:extrusionClr>
                <a:srgbClr val="99FF99"/>
              </a:extrusionClr>
              <a:contourClr>
                <a:srgbClr val="008000"/>
              </a:contourClr>
            </a:sp3d>
          </p:spPr>
          <p:txBody>
            <a:bodyPr/>
            <a:lstStyle/>
            <a:p>
              <a:pPr eaLnBrk="0" hangingPunct="0">
                <a:defRPr/>
              </a:pPr>
              <a:endParaRPr lang="en-GB" sz="1800">
                <a:solidFill>
                  <a:schemeClr val="tx1"/>
                </a:solidFill>
                <a:latin typeface="Arial" charset="0"/>
              </a:endParaRPr>
            </a:p>
          </p:txBody>
        </p:sp>
        <p:sp>
          <p:nvSpPr>
            <p:cNvPr id="13" name="Down Arrow 12"/>
            <p:cNvSpPr/>
            <p:nvPr/>
          </p:nvSpPr>
          <p:spPr bwMode="auto">
            <a:xfrm>
              <a:off x="6072208" y="3571880"/>
              <a:ext cx="1214447" cy="428628"/>
            </a:xfrm>
            <a:prstGeom prst="downArrow">
              <a:avLst/>
            </a:prstGeom>
            <a:gradFill>
              <a:gsLst>
                <a:gs pos="0">
                  <a:schemeClr val="accent1">
                    <a:shade val="30000"/>
                    <a:satMod val="115000"/>
                  </a:schemeClr>
                </a:gs>
                <a:gs pos="50000">
                  <a:srgbClr val="008000"/>
                </a:gs>
                <a:gs pos="100000">
                  <a:schemeClr val="accent1">
                    <a:shade val="100000"/>
                    <a:satMod val="115000"/>
                  </a:schemeClr>
                </a:gs>
              </a:gsLst>
              <a:path path="shape">
                <a:fillToRect l="50000" t="50000" r="50000" b="50000"/>
              </a:path>
            </a:gradFill>
            <a:ln w="9525" cap="flat" cmpd="sng" algn="ctr">
              <a:solidFill>
                <a:schemeClr val="tx1"/>
              </a:solidFill>
              <a:prstDash val="solid"/>
              <a:round/>
              <a:headEnd type="none" w="med" len="med"/>
              <a:tailEnd type="none" w="med" len="med"/>
            </a:ln>
            <a:effectLst/>
            <a:scene3d>
              <a:camera prst="orthographicFront"/>
              <a:lightRig rig="threePt" dir="t"/>
            </a:scene3d>
            <a:sp3d extrusionH="76200" contourW="12700" prstMaterial="flat">
              <a:extrusionClr>
                <a:srgbClr val="99FF99"/>
              </a:extrusionClr>
              <a:contourClr>
                <a:srgbClr val="008000"/>
              </a:contourClr>
            </a:sp3d>
          </p:spPr>
          <p:txBody>
            <a:bodyPr/>
            <a:lstStyle/>
            <a:p>
              <a:pPr eaLnBrk="0" hangingPunct="0">
                <a:defRPr/>
              </a:pPr>
              <a:endParaRPr lang="en-GB" sz="1800">
                <a:solidFill>
                  <a:schemeClr val="tx1"/>
                </a:solidFill>
                <a:latin typeface="Arial" charset="0"/>
              </a:endParaRPr>
            </a:p>
          </p:txBody>
        </p:sp>
        <p:sp>
          <p:nvSpPr>
            <p:cNvPr id="15" name="Down Arrow 14"/>
            <p:cNvSpPr/>
            <p:nvPr/>
          </p:nvSpPr>
          <p:spPr bwMode="auto">
            <a:xfrm>
              <a:off x="6357970" y="4214823"/>
              <a:ext cx="1214447" cy="428628"/>
            </a:xfrm>
            <a:prstGeom prst="downArrow">
              <a:avLst/>
            </a:prstGeom>
            <a:gradFill>
              <a:gsLst>
                <a:gs pos="0">
                  <a:srgbClr val="FFF200"/>
                </a:gs>
                <a:gs pos="45000">
                  <a:srgbClr val="FF7A00"/>
                </a:gs>
                <a:gs pos="70000">
                  <a:srgbClr val="FF0300"/>
                </a:gs>
                <a:gs pos="100000">
                  <a:srgbClr val="4D0808"/>
                </a:gs>
              </a:gsLst>
              <a:lin ang="5400000" scaled="0"/>
            </a:gradFill>
            <a:ln w="0" cap="flat" cmpd="sng" algn="ctr">
              <a:noFill/>
              <a:prstDash val="solid"/>
              <a:round/>
              <a:headEnd type="none" w="med" len="med"/>
              <a:tailEnd type="none" w="med" len="med"/>
            </a:ln>
            <a:effectLst/>
            <a:scene3d>
              <a:camera prst="orthographicFront">
                <a:rot lat="10800000" lon="0" rev="0"/>
              </a:camera>
              <a:lightRig rig="threePt" dir="t"/>
            </a:scene3d>
            <a:sp3d extrusionH="76200" contourW="12700" prstMaterial="flat">
              <a:extrusionClr>
                <a:srgbClr val="99FF99"/>
              </a:extrusionClr>
              <a:contourClr>
                <a:srgbClr val="008000"/>
              </a:contourClr>
            </a:sp3d>
          </p:spPr>
          <p:txBody>
            <a:bodyPr/>
            <a:lstStyle/>
            <a:p>
              <a:pPr eaLnBrk="0" hangingPunct="0">
                <a:defRPr/>
              </a:pPr>
              <a:endParaRPr lang="en-GB" sz="1800">
                <a:solidFill>
                  <a:schemeClr val="tx1"/>
                </a:solidFill>
                <a:latin typeface="Arial" charset="0"/>
              </a:endParaRPr>
            </a:p>
          </p:txBody>
        </p:sp>
        <p:sp>
          <p:nvSpPr>
            <p:cNvPr id="16" name="Down Arrow 15"/>
            <p:cNvSpPr/>
            <p:nvPr/>
          </p:nvSpPr>
          <p:spPr bwMode="auto">
            <a:xfrm>
              <a:off x="6072216" y="5000647"/>
              <a:ext cx="1214447" cy="428628"/>
            </a:xfrm>
            <a:prstGeom prst="downArrow">
              <a:avLst/>
            </a:prstGeom>
            <a:gradFill>
              <a:gsLst>
                <a:gs pos="0">
                  <a:srgbClr val="FFF200"/>
                </a:gs>
                <a:gs pos="45000">
                  <a:srgbClr val="FF7A00"/>
                </a:gs>
                <a:gs pos="70000">
                  <a:srgbClr val="FF0300"/>
                </a:gs>
                <a:gs pos="100000">
                  <a:srgbClr val="4D0808"/>
                </a:gs>
              </a:gsLst>
              <a:lin ang="5400000" scaled="0"/>
            </a:gradFill>
            <a:ln w="0" cap="flat" cmpd="sng" algn="ctr">
              <a:noFill/>
              <a:prstDash val="solid"/>
              <a:round/>
              <a:headEnd type="none" w="med" len="med"/>
              <a:tailEnd type="none" w="med" len="med"/>
            </a:ln>
            <a:effectLst/>
            <a:scene3d>
              <a:camera prst="orthographicFront">
                <a:rot lat="10800000" lon="0" rev="0"/>
              </a:camera>
              <a:lightRig rig="threePt" dir="t"/>
            </a:scene3d>
            <a:sp3d extrusionH="76200" contourW="12700" prstMaterial="flat">
              <a:extrusionClr>
                <a:srgbClr val="99FF99"/>
              </a:extrusionClr>
              <a:contourClr>
                <a:srgbClr val="008000"/>
              </a:contourClr>
            </a:sp3d>
          </p:spPr>
          <p:txBody>
            <a:bodyPr/>
            <a:lstStyle/>
            <a:p>
              <a:pPr eaLnBrk="0" hangingPunct="0">
                <a:defRPr/>
              </a:pPr>
              <a:endParaRPr lang="en-GB" sz="1800">
                <a:solidFill>
                  <a:schemeClr val="tx1"/>
                </a:solidFill>
                <a:latin typeface="Arial" charset="0"/>
              </a:endParaRP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2355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9350"/>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5715000"/>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1143000"/>
            <a:ext cx="8782050" cy="42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4"/>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eaLnBrk="1" hangingPunct="1">
              <a:lnSpc>
                <a:spcPct val="97000"/>
              </a:lnSpc>
              <a:buClr>
                <a:srgbClr val="000000"/>
              </a:buClr>
              <a:buSzPct val="100000"/>
              <a:buFont typeface="Times New Roman" pitchFamily="18" charset="0"/>
              <a:buNone/>
            </a:pPr>
            <a:r>
              <a:rPr lang="en-GB" sz="800">
                <a:solidFill>
                  <a:schemeClr val="tx1"/>
                </a:solidFill>
                <a:latin typeface="Sans Serif"/>
              </a:rPr>
              <a:t>Copyright ©2000 American Heart Association</a:t>
            </a:r>
          </a:p>
        </p:txBody>
      </p:sp>
      <p:sp>
        <p:nvSpPr>
          <p:cNvPr id="23559" name="Text Box 5"/>
          <p:cNvSpPr txBox="1">
            <a:spLocks noChangeArrowheads="1"/>
          </p:cNvSpPr>
          <p:nvPr/>
        </p:nvSpPr>
        <p:spPr bwMode="auto">
          <a:xfrm>
            <a:off x="1277938" y="5630863"/>
            <a:ext cx="65881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eaLnBrk="1" hangingPunct="1">
              <a:lnSpc>
                <a:spcPct val="97000"/>
              </a:lnSpc>
              <a:buClr>
                <a:srgbClr val="000000"/>
              </a:buClr>
              <a:buSzPct val="100000"/>
              <a:buFont typeface="Times New Roman" pitchFamily="18" charset="0"/>
              <a:buNone/>
            </a:pPr>
            <a:r>
              <a:rPr lang="en-GB" sz="2000" b="1">
                <a:solidFill>
                  <a:schemeClr val="tx1"/>
                </a:solidFill>
                <a:cs typeface="Arial" pitchFamily="34" charset="0"/>
              </a:rPr>
              <a:t>Cooper, R. et al. Circulation 2000;102:3137-3147</a:t>
            </a:r>
          </a:p>
        </p:txBody>
      </p:sp>
      <p:sp>
        <p:nvSpPr>
          <p:cNvPr id="23560" name="Text Box 6"/>
          <p:cNvSpPr txBox="1">
            <a:spLocks noChangeArrowheads="1"/>
          </p:cNvSpPr>
          <p:nvPr/>
        </p:nvSpPr>
        <p:spPr bwMode="auto">
          <a:xfrm>
            <a:off x="179388" y="211138"/>
            <a:ext cx="8783637"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algn="ctr" eaLnBrk="1" hangingPunct="1">
              <a:lnSpc>
                <a:spcPct val="97000"/>
              </a:lnSpc>
              <a:buClr>
                <a:srgbClr val="000000"/>
              </a:buClr>
              <a:buSzPct val="100000"/>
              <a:buFont typeface="Times New Roman" pitchFamily="18" charset="0"/>
              <a:buNone/>
            </a:pPr>
            <a:r>
              <a:rPr lang="en-GB" sz="2800" b="1">
                <a:solidFill>
                  <a:srgbClr val="000099"/>
                </a:solidFill>
                <a:cs typeface="Arial" pitchFamily="34" charset="0"/>
              </a:rPr>
              <a:t>Death rates for </a:t>
            </a:r>
            <a:r>
              <a:rPr lang="en-GB" sz="2800" b="1">
                <a:solidFill>
                  <a:srgbClr val="FF0000"/>
                </a:solidFill>
                <a:cs typeface="Arial" pitchFamily="34" charset="0"/>
              </a:rPr>
              <a:t>major cardiovascular diseases </a:t>
            </a:r>
            <a:r>
              <a:rPr lang="en-GB" sz="2800" b="1">
                <a:solidFill>
                  <a:srgbClr val="000099"/>
                </a:solidFill>
                <a:cs typeface="Arial" pitchFamily="34" charset="0"/>
              </a:rPr>
              <a:t>in the United States from 1900 to 1997</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6224588"/>
            <a:ext cx="1062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371600"/>
            <a:ext cx="6613525"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163513" y="6694488"/>
            <a:ext cx="881697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700">
                <a:solidFill>
                  <a:srgbClr val="000000"/>
                </a:solidFill>
              </a:rPr>
              <a:t>Copyright ©2002 BMJ Publishing Group Ltd.</a:t>
            </a:r>
          </a:p>
        </p:txBody>
      </p:sp>
      <p:sp>
        <p:nvSpPr>
          <p:cNvPr id="24581" name="Text Box 5"/>
          <p:cNvSpPr txBox="1">
            <a:spLocks noChangeArrowheads="1"/>
          </p:cNvSpPr>
          <p:nvPr/>
        </p:nvSpPr>
        <p:spPr bwMode="auto">
          <a:xfrm>
            <a:off x="1219200" y="6096000"/>
            <a:ext cx="8816975" cy="1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1100" b="1">
                <a:solidFill>
                  <a:srgbClr val="000000"/>
                </a:solidFill>
              </a:rPr>
              <a:t>Levi, F et al. Heart 2002;88:119-124</a:t>
            </a:r>
          </a:p>
        </p:txBody>
      </p:sp>
      <p:sp>
        <p:nvSpPr>
          <p:cNvPr id="29702" name="Text Box 6"/>
          <p:cNvSpPr txBox="1">
            <a:spLocks noChangeArrowheads="1"/>
          </p:cNvSpPr>
          <p:nvPr/>
        </p:nvSpPr>
        <p:spPr bwMode="auto">
          <a:xfrm>
            <a:off x="327025" y="92075"/>
            <a:ext cx="8816975" cy="1193800"/>
          </a:xfrm>
          <a:prstGeom prst="rect">
            <a:avLst/>
          </a:prstGeom>
          <a:noFill/>
          <a:ln w="9525">
            <a:noFill/>
            <a:miter lim="800000"/>
            <a:headEnd/>
            <a:tailEnd/>
          </a:ln>
        </p:spPr>
        <p:txBody>
          <a:bodyPr lIns="0" tIns="0" rIns="0" bIns="0" anchor="ctr" anchorCtr="1">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pPr>
            <a:r>
              <a:rPr lang="en-GB" sz="2000" b="1" dirty="0">
                <a:solidFill>
                  <a:srgbClr val="0E207F"/>
                </a:solidFill>
              </a:rPr>
              <a:t>Age standardised death rates from </a:t>
            </a:r>
            <a:r>
              <a:rPr lang="en-GB" sz="2000" b="1" dirty="0">
                <a:solidFill>
                  <a:srgbClr val="FF0000"/>
                </a:solidFill>
              </a:rPr>
              <a:t>coronary heart diseases (CHD) </a:t>
            </a:r>
            <a:r>
              <a:rPr lang="en-GB" sz="2000" b="1" dirty="0">
                <a:solidFill>
                  <a:srgbClr val="0E207F"/>
                </a:solidFill>
              </a:rPr>
              <a:t>in </a:t>
            </a:r>
            <a:r>
              <a:rPr lang="en-GB" sz="2000" b="1" dirty="0">
                <a:solidFill>
                  <a:schemeClr val="accent1">
                    <a:lumMod val="50000"/>
                  </a:schemeClr>
                </a:solidFill>
              </a:rPr>
              <a:t>men</a:t>
            </a:r>
            <a:r>
              <a:rPr lang="en-GB" sz="2000" b="1" dirty="0">
                <a:solidFill>
                  <a:srgbClr val="0E207F"/>
                </a:solidFill>
              </a:rPr>
              <a:t>, all ages from the </a:t>
            </a:r>
            <a:r>
              <a:rPr lang="en-GB" sz="2000" b="1" dirty="0">
                <a:solidFill>
                  <a:srgbClr val="FF0000"/>
                </a:solidFill>
              </a:rPr>
              <a:t>European Union, eastern European countries </a:t>
            </a:r>
            <a:r>
              <a:rPr lang="en-GB" sz="2000" b="1" dirty="0">
                <a:solidFill>
                  <a:srgbClr val="0E207F"/>
                </a:solidFill>
              </a:rPr>
              <a:t>(Bulgaria, Czech Republic, Hungary, Poland, Romania, and Slovakia), </a:t>
            </a:r>
            <a:r>
              <a:rPr lang="en-GB" sz="2000" b="1" dirty="0">
                <a:solidFill>
                  <a:srgbClr val="FF0000"/>
                </a:solidFill>
              </a:rPr>
              <a:t>USA, and Japan</a:t>
            </a:r>
            <a:r>
              <a:rPr lang="en-GB" sz="2000" b="1" dirty="0">
                <a:solidFill>
                  <a:srgbClr val="0E207F"/>
                </a:solidFill>
              </a:rPr>
              <a:t>, 1965-1997</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693738"/>
            <a:ext cx="7488237"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p:cNvSpPr txBox="1">
            <a:spLocks noChangeArrowheads="1"/>
          </p:cNvSpPr>
          <p:nvPr/>
        </p:nvSpPr>
        <p:spPr bwMode="auto">
          <a:xfrm>
            <a:off x="323850" y="260350"/>
            <a:ext cx="8675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b="1"/>
              <a:t>Heart disease mortality by race and gender, US, 1979-98 (per 100 000)</a:t>
            </a:r>
            <a:endParaRPr lang="en-US" sz="2000" b="1"/>
          </a:p>
        </p:txBody>
      </p:sp>
      <p:sp>
        <p:nvSpPr>
          <p:cNvPr id="25604" name="Text Box 6"/>
          <p:cNvSpPr txBox="1">
            <a:spLocks noChangeArrowheads="1"/>
          </p:cNvSpPr>
          <p:nvPr/>
        </p:nvSpPr>
        <p:spPr bwMode="auto">
          <a:xfrm>
            <a:off x="1187450" y="5734050"/>
            <a:ext cx="33131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a:t>Data from CDC Wonder 2003</a:t>
            </a:r>
            <a:endParaRPr lang="en-US" sz="1600"/>
          </a:p>
        </p:txBody>
      </p:sp>
      <p:sp>
        <p:nvSpPr>
          <p:cNvPr id="25605" name="Text Box 7"/>
          <p:cNvSpPr txBox="1">
            <a:spLocks noChangeArrowheads="1"/>
          </p:cNvSpPr>
          <p:nvPr/>
        </p:nvSpPr>
        <p:spPr bwMode="auto">
          <a:xfrm>
            <a:off x="1187450" y="6021388"/>
            <a:ext cx="792003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400"/>
              <a:t>Cooper RS. Coronary heart disease among persons of African origin. In: M  Marmot &amp; P Elliott (eds). Coronary Heart Disease Epidemiology. From Aetiology to Public Health, 2005, Oxford University Press, Oxford, UK, pp73-82.</a:t>
            </a:r>
            <a:endParaRPr lang="en-US" sz="1400"/>
          </a:p>
        </p:txBody>
      </p:sp>
      <p:sp>
        <p:nvSpPr>
          <p:cNvPr id="25606" name="Text Box 8"/>
          <p:cNvSpPr txBox="1">
            <a:spLocks noChangeArrowheads="1"/>
          </p:cNvSpPr>
          <p:nvPr/>
        </p:nvSpPr>
        <p:spPr bwMode="auto">
          <a:xfrm rot="-5400000">
            <a:off x="8013700" y="5719763"/>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000">
                <a:solidFill>
                  <a:schemeClr val="accent2"/>
                </a:solidFill>
              </a:rPr>
              <a:t>© Imperial College London</a:t>
            </a:r>
            <a:endParaRPr lang="en-US" sz="1000">
              <a:solidFill>
                <a:schemeClr val="accent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5" name="Rectangle 2"/>
          <p:cNvSpPr txBox="1">
            <a:spLocks noChangeArrowheads="1"/>
          </p:cNvSpPr>
          <p:nvPr/>
        </p:nvSpPr>
        <p:spPr bwMode="auto">
          <a:xfrm>
            <a:off x="457200" y="274638"/>
            <a:ext cx="8229600" cy="1143000"/>
          </a:xfrm>
          <a:prstGeom prst="rect">
            <a:avLst/>
          </a:prstGeom>
          <a:ln w="9525">
            <a:noFill/>
            <a:miter lim="800000"/>
            <a:headEnd/>
            <a:tailEnd/>
          </a:ln>
        </p:spPr>
        <p:txBody>
          <a:bodyPr anchor="ctr"/>
          <a:lstStyle/>
          <a:p>
            <a:pPr algn="ctr" eaLnBrk="0" hangingPunct="0">
              <a:defRPr/>
            </a:pPr>
            <a:r>
              <a:rPr lang="fi-FI" sz="6000" b="1" kern="0">
                <a:solidFill>
                  <a:srgbClr val="0000CC"/>
                </a:solidFill>
                <a:ea typeface="+mj-ea"/>
                <a:cs typeface="+mj-cs"/>
              </a:rPr>
              <a:t>Global Health &amp; CVD</a:t>
            </a:r>
            <a:endParaRPr lang="en-GB" sz="6000" b="1" kern="0" dirty="0">
              <a:solidFill>
                <a:srgbClr val="0000CC"/>
              </a:solidFill>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8BA84D4D-D380-4F6C-B849-2D84689F530B}"/>
                                            </p:graphicEl>
                                          </p:spTgt>
                                        </p:tgtEl>
                                        <p:attrNameLst>
                                          <p:attrName>style.visibility</p:attrName>
                                        </p:attrNameLst>
                                      </p:cBhvr>
                                      <p:to>
                                        <p:strVal val="visible"/>
                                      </p:to>
                                    </p:set>
                                    <p:anim calcmode="lin" valueType="num">
                                      <p:cBhvr additive="base">
                                        <p:cTn id="7" dur="500" fill="hold"/>
                                        <p:tgtEl>
                                          <p:spTgt spid="9">
                                            <p:graphicEl>
                                              <a:dgm id="{8BA84D4D-D380-4F6C-B849-2D84689F53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8BA84D4D-D380-4F6C-B849-2D84689F530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A3210518-DECC-4EE6-B2EA-E2EB54820FE8}"/>
                                            </p:graphicEl>
                                          </p:spTgt>
                                        </p:tgtEl>
                                        <p:attrNameLst>
                                          <p:attrName>style.visibility</p:attrName>
                                        </p:attrNameLst>
                                      </p:cBhvr>
                                      <p:to>
                                        <p:strVal val="visible"/>
                                      </p:to>
                                    </p:set>
                                    <p:anim calcmode="lin" valueType="num">
                                      <p:cBhvr additive="base">
                                        <p:cTn id="13" dur="500" fill="hold"/>
                                        <p:tgtEl>
                                          <p:spTgt spid="9">
                                            <p:graphicEl>
                                              <a:dgm id="{A3210518-DECC-4EE6-B2EA-E2EB54820FE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A3210518-DECC-4EE6-B2EA-E2EB54820FE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1258888" y="333375"/>
          <a:ext cx="5184775" cy="6264275"/>
        </p:xfrm>
        <a:graphic>
          <a:graphicData uri="http://schemas.openxmlformats.org/presentationml/2006/ole">
            <mc:AlternateContent xmlns:mc="http://schemas.openxmlformats.org/markup-compatibility/2006">
              <mc:Choice xmlns:v="urn:schemas-microsoft-com:vml" Requires="v">
                <p:oleObj spid="_x0000_s1031" name="Worksheet" r:id="rId4" imgW="4010025" imgH="6877101" progId="Excel.Sheet.8">
                  <p:embed/>
                </p:oleObj>
              </mc:Choice>
              <mc:Fallback>
                <p:oleObj name="Worksheet" r:id="rId4" imgW="4010025" imgH="6877101"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33375"/>
                        <a:ext cx="5184775" cy="6264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5"/>
          <p:cNvSpPr txBox="1">
            <a:spLocks noChangeArrowheads="1"/>
          </p:cNvSpPr>
          <p:nvPr/>
        </p:nvSpPr>
        <p:spPr bwMode="auto">
          <a:xfrm>
            <a:off x="5651500" y="620713"/>
            <a:ext cx="31686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b="1">
                <a:solidFill>
                  <a:srgbClr val="0E207F"/>
                </a:solidFill>
              </a:rPr>
              <a:t>Age-standardized mortality from CHD per 100 000 in European countries in 2000 or the latest available year</a:t>
            </a:r>
            <a:endParaRPr lang="en-US" sz="2000" b="1">
              <a:solidFill>
                <a:srgbClr val="0E207F"/>
              </a:solidFill>
            </a:endParaRPr>
          </a:p>
        </p:txBody>
      </p:sp>
      <p:sp>
        <p:nvSpPr>
          <p:cNvPr id="1028" name="Text Box 6"/>
          <p:cNvSpPr txBox="1">
            <a:spLocks noChangeArrowheads="1"/>
          </p:cNvSpPr>
          <p:nvPr/>
        </p:nvSpPr>
        <p:spPr bwMode="auto">
          <a:xfrm>
            <a:off x="5651500" y="2343150"/>
            <a:ext cx="28082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a:t>Data from the WHO Health for All database</a:t>
            </a:r>
            <a:endParaRPr lang="en-US" sz="1600"/>
          </a:p>
        </p:txBody>
      </p:sp>
      <p:sp>
        <p:nvSpPr>
          <p:cNvPr id="1029" name="Text Box 7"/>
          <p:cNvSpPr txBox="1">
            <a:spLocks noChangeArrowheads="1"/>
          </p:cNvSpPr>
          <p:nvPr/>
        </p:nvSpPr>
        <p:spPr bwMode="auto">
          <a:xfrm>
            <a:off x="5695950" y="4652963"/>
            <a:ext cx="32400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400"/>
              <a:t>Bobak M, Marmot M. Central and Eastern Europe and the Former Soviet Union. In: M  Marmot &amp; P Elliott (eds). Coronary Heart Disease Epidemiology. From Aetiology to Public Health, 2005, Oxford University Press, Oxford, UK, pp 83-101.</a:t>
            </a:r>
            <a:endParaRPr lang="en-US" sz="1400"/>
          </a:p>
        </p:txBody>
      </p:sp>
      <p:sp>
        <p:nvSpPr>
          <p:cNvPr id="1030" name="Text Box 8"/>
          <p:cNvSpPr txBox="1">
            <a:spLocks noChangeArrowheads="1"/>
          </p:cNvSpPr>
          <p:nvPr/>
        </p:nvSpPr>
        <p:spPr bwMode="auto">
          <a:xfrm>
            <a:off x="7235825" y="6424613"/>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000">
                <a:solidFill>
                  <a:schemeClr val="accent2"/>
                </a:solidFill>
              </a:rPr>
              <a:t>© Imperial College London</a:t>
            </a:r>
            <a:endParaRPr lang="en-US" sz="1000">
              <a:solidFill>
                <a:schemeClr val="accent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65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04813"/>
            <a:ext cx="74168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187450" y="476250"/>
            <a:ext cx="7200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b="1">
                <a:solidFill>
                  <a:srgbClr val="0E207F"/>
                </a:solidFill>
              </a:rPr>
              <a:t>Age-adjusted prevalence rates of definite + possible CHD identified for 11,900 men by ECG</a:t>
            </a:r>
            <a:r>
              <a:rPr lang="en-GB">
                <a:solidFill>
                  <a:srgbClr val="0E207F"/>
                </a:solidFill>
              </a:rPr>
              <a:t> </a:t>
            </a:r>
            <a:endParaRPr lang="en-US">
              <a:solidFill>
                <a:srgbClr val="0E207F"/>
              </a:solidFill>
            </a:endParaRPr>
          </a:p>
        </p:txBody>
      </p:sp>
      <p:grpSp>
        <p:nvGrpSpPr>
          <p:cNvPr id="2052" name="Group 3"/>
          <p:cNvGrpSpPr>
            <a:grpSpLocks/>
          </p:cNvGrpSpPr>
          <p:nvPr/>
        </p:nvGrpSpPr>
        <p:grpSpPr bwMode="auto">
          <a:xfrm>
            <a:off x="1066800" y="1201738"/>
            <a:ext cx="7250113" cy="4935537"/>
            <a:chOff x="672" y="663"/>
            <a:chExt cx="4567" cy="3109"/>
          </a:xfrm>
        </p:grpSpPr>
        <p:graphicFrame>
          <p:nvGraphicFramePr>
            <p:cNvPr id="2050" name="Object 4"/>
            <p:cNvGraphicFramePr>
              <a:graphicFrameLocks noChangeAspect="1"/>
            </p:cNvGraphicFramePr>
            <p:nvPr/>
          </p:nvGraphicFramePr>
          <p:xfrm>
            <a:off x="960" y="663"/>
            <a:ext cx="4188" cy="2631"/>
          </p:xfrm>
          <a:graphic>
            <a:graphicData uri="http://schemas.openxmlformats.org/presentationml/2006/ole">
              <mc:AlternateContent xmlns:mc="http://schemas.openxmlformats.org/markup-compatibility/2006">
                <mc:Choice xmlns:v="urn:schemas-microsoft-com:vml" Requires="v">
                  <p:oleObj spid="_x0000_s2057" name="Worksheet" r:id="rId4" imgW="9305925" imgH="5715203" progId="Excel.Sheet.8">
                    <p:link updateAutomatic="1"/>
                  </p:oleObj>
                </mc:Choice>
                <mc:Fallback>
                  <p:oleObj name="Worksheet" r:id="rId4" imgW="9305925" imgH="5715203" progId="Excel.Sheet.8">
                    <p:link updateAutomatic="1"/>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 y="663"/>
                          <a:ext cx="4188" cy="26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Text Box 5"/>
            <p:cNvSpPr txBox="1">
              <a:spLocks noChangeArrowheads="1"/>
            </p:cNvSpPr>
            <p:nvPr/>
          </p:nvSpPr>
          <p:spPr bwMode="auto">
            <a:xfrm rot="-5400000">
              <a:off x="-323" y="1724"/>
              <a:ext cx="220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a:t>Age-adjusted prevalence rates/1000</a:t>
              </a:r>
              <a:endParaRPr lang="en-US" sz="1600"/>
            </a:p>
          </p:txBody>
        </p:sp>
        <p:sp>
          <p:nvSpPr>
            <p:cNvPr id="2056" name="Text Box 6"/>
            <p:cNvSpPr txBox="1">
              <a:spLocks noChangeArrowheads="1"/>
            </p:cNvSpPr>
            <p:nvPr/>
          </p:nvSpPr>
          <p:spPr bwMode="auto">
            <a:xfrm>
              <a:off x="1247" y="3287"/>
              <a:ext cx="3992"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a:t>Country of residence of men of </a:t>
              </a:r>
              <a:r>
                <a:rPr lang="en-GB" sz="1600" b="1">
                  <a:solidFill>
                    <a:srgbClr val="FF0000"/>
                  </a:solidFill>
                </a:rPr>
                <a:t>Japanese ancestry </a:t>
              </a:r>
              <a:r>
                <a:rPr lang="en-GB" sz="1600"/>
                <a:t>aged 45-69 yrs</a:t>
              </a:r>
              <a:r>
                <a:rPr lang="en-GB"/>
                <a:t> </a:t>
              </a:r>
              <a:endParaRPr lang="en-US"/>
            </a:p>
          </p:txBody>
        </p:sp>
      </p:grpSp>
      <p:sp>
        <p:nvSpPr>
          <p:cNvPr id="2053" name="Text Box 7"/>
          <p:cNvSpPr txBox="1">
            <a:spLocks noChangeArrowheads="1"/>
          </p:cNvSpPr>
          <p:nvPr/>
        </p:nvSpPr>
        <p:spPr bwMode="auto">
          <a:xfrm>
            <a:off x="3779838" y="6003925"/>
            <a:ext cx="4392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400"/>
              <a:t>Marmot MG et al. Am J Epidemiol 1975; 102: 514-25</a:t>
            </a:r>
            <a:endParaRPr lang="en-US" sz="1400"/>
          </a:p>
        </p:txBody>
      </p:sp>
      <p:sp>
        <p:nvSpPr>
          <p:cNvPr id="2054" name="Text Box 8"/>
          <p:cNvSpPr txBox="1">
            <a:spLocks noChangeArrowheads="1"/>
          </p:cNvSpPr>
          <p:nvPr/>
        </p:nvSpPr>
        <p:spPr bwMode="auto">
          <a:xfrm>
            <a:off x="7235825" y="6424613"/>
            <a:ext cx="1800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000">
                <a:solidFill>
                  <a:schemeClr val="accent2"/>
                </a:solidFill>
              </a:rPr>
              <a:t>© Imperial College London</a:t>
            </a:r>
            <a:endParaRPr lang="en-US" sz="1000">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0" y="169863"/>
            <a:ext cx="914400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fi-FI" sz="3600">
                <a:cs typeface="Arial" pitchFamily="34" charset="0"/>
              </a:rPr>
              <a:t>Deaths across the globe: an overview</a:t>
            </a:r>
          </a:p>
          <a:p>
            <a:pPr algn="ctr" eaLnBrk="0" hangingPunct="0"/>
            <a:r>
              <a:rPr lang="fi-FI" sz="1100">
                <a:cs typeface="Arial" pitchFamily="34" charset="0"/>
              </a:rPr>
              <a:t>Imagine a diverse international group of 1000 individuals representative of the women, men and children from all over the globe who died in 2004. Of those 1000 people, 138 would have come from high-income countries, 415 from middle-income countries and 447 from low-income countries.</a:t>
            </a:r>
          </a:p>
          <a:p>
            <a:pPr algn="ctr" eaLnBrk="0" hangingPunct="0"/>
            <a:r>
              <a:rPr lang="fi-FI" sz="1100">
                <a:cs typeface="Arial" pitchFamily="34" charset="0"/>
              </a:rPr>
              <a:t>What would be the top 10 causes of their deaths?</a:t>
            </a:r>
          </a:p>
          <a:p>
            <a:pPr algn="ctr" eaLnBrk="0" hangingPunct="0"/>
            <a:r>
              <a:rPr lang="fi-FI" sz="1100">
                <a:cs typeface="Arial" pitchFamily="34" charset="0"/>
              </a:rPr>
              <a:t> </a:t>
            </a:r>
          </a:p>
        </p:txBody>
      </p:sp>
      <p:pic>
        <p:nvPicPr>
          <p:cNvPr id="28675" name="Picture 2" descr="Top 10 causes of death - low-income count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989138"/>
            <a:ext cx="4014788" cy="2379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3" descr="Top 10 causes of death - middle-income count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2060575"/>
            <a:ext cx="3943350" cy="233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77" name="Picture 11" descr="http://www.who.int/entity/mediacentre/factsheets/fs310_graph3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4437063"/>
            <a:ext cx="5565775" cy="18113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Tekstikehys 20"/>
          <p:cNvSpPr txBox="1"/>
          <p:nvPr/>
        </p:nvSpPr>
        <p:spPr>
          <a:xfrm>
            <a:off x="179388" y="6308725"/>
            <a:ext cx="8605837" cy="415925"/>
          </a:xfrm>
          <a:prstGeom prst="rect">
            <a:avLst/>
          </a:prstGeom>
          <a:noFill/>
        </p:spPr>
        <p:txBody>
          <a:bodyPr>
            <a:spAutoFit/>
          </a:bodyPr>
          <a:lstStyle/>
          <a:p>
            <a:pPr fontAlgn="auto">
              <a:spcBef>
                <a:spcPts val="0"/>
              </a:spcBef>
              <a:spcAft>
                <a:spcPts val="0"/>
              </a:spcAft>
              <a:defRPr/>
            </a:pPr>
            <a:r>
              <a:rPr lang="en-US" sz="1050" b="1" dirty="0">
                <a:cs typeface="Arial" pitchFamily="34" charset="0"/>
              </a:rPr>
              <a:t>Note:</a:t>
            </a:r>
            <a:r>
              <a:rPr lang="en-US" sz="1050" dirty="0">
                <a:cs typeface="Arial" pitchFamily="34" charset="0"/>
              </a:rPr>
              <a:t> In this fact sheet, we use low-, middle- and high-income categories as defined by the World Bank. Countries are grouped based on their 2004 gross national income. See </a:t>
            </a:r>
            <a:r>
              <a:rPr lang="en-US" sz="1050" i="1" dirty="0">
                <a:cs typeface="Arial" pitchFamily="34" charset="0"/>
              </a:rPr>
              <a:t>The global burden of disease 2004 update</a:t>
            </a:r>
            <a:r>
              <a:rPr lang="en-US" sz="1050" dirty="0">
                <a:cs typeface="Arial" pitchFamily="34" charset="0"/>
              </a:rPr>
              <a:t> for more information.</a:t>
            </a:r>
            <a:endParaRPr lang="fi-FI" sz="1050" dirty="0">
              <a:cs typeface="Arial" pitchFamily="34" charset="0"/>
            </a:endParaRPr>
          </a:p>
        </p:txBody>
      </p:sp>
      <p:sp>
        <p:nvSpPr>
          <p:cNvPr id="28679" name="Tekstikehys 21"/>
          <p:cNvSpPr txBox="1">
            <a:spLocks noChangeArrowheads="1"/>
          </p:cNvSpPr>
          <p:nvPr/>
        </p:nvSpPr>
        <p:spPr bwMode="auto">
          <a:xfrm>
            <a:off x="179388" y="1614488"/>
            <a:ext cx="41862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900">
                <a:cs typeface="Arial" pitchFamily="34" charset="0"/>
              </a:rPr>
              <a:t>Source:  WHO, http://www.who.int/mediacentre/factsheets/fs310/en/index.html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mt5605\Local Settings\Temporary Internet Files\Content.IE5\AIZ3B7E8\MPj04387430000[1].jpg"/>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214313" y="0"/>
            <a:ext cx="9358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p:cNvSpPr>
            <a:spLocks noChangeArrowheads="1"/>
          </p:cNvSpPr>
          <p:nvPr/>
        </p:nvSpPr>
        <p:spPr bwMode="auto">
          <a:xfrm>
            <a:off x="0" y="217488"/>
            <a:ext cx="9144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tabLst>
                <a:tab pos="2636838" algn="ctr"/>
                <a:tab pos="5273675" algn="r"/>
              </a:tabLst>
            </a:pPr>
            <a:r>
              <a:rPr lang="en-GB" sz="3200" b="1">
                <a:solidFill>
                  <a:srgbClr val="FEBEFE"/>
                </a:solidFill>
              </a:rPr>
              <a:t>Cardiovascular Disease  (CVD) Epidemiology</a:t>
            </a:r>
          </a:p>
          <a:p>
            <a:pPr algn="ctr">
              <a:tabLst>
                <a:tab pos="2636838" algn="ctr"/>
                <a:tab pos="5273675" algn="r"/>
              </a:tabLst>
            </a:pPr>
            <a:endParaRPr lang="en-GB" sz="6000" b="1">
              <a:solidFill>
                <a:schemeClr val="bg1"/>
              </a:solidFill>
              <a:latin typeface="Calibri" pitchFamily="34" charset="0"/>
            </a:endParaRPr>
          </a:p>
        </p:txBody>
      </p:sp>
      <p:sp>
        <p:nvSpPr>
          <p:cNvPr id="13316" name="Rectangle 5"/>
          <p:cNvSpPr>
            <a:spLocks noChangeArrowheads="1"/>
          </p:cNvSpPr>
          <p:nvPr/>
        </p:nvSpPr>
        <p:spPr bwMode="auto">
          <a:xfrm>
            <a:off x="571500" y="2643188"/>
            <a:ext cx="79946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4800" b="1">
              <a:solidFill>
                <a:srgbClr val="FEBEFE"/>
              </a:solidFill>
              <a:latin typeface="Calibri" pitchFamily="34" charset="0"/>
            </a:endParaRPr>
          </a:p>
        </p:txBody>
      </p:sp>
      <p:sp>
        <p:nvSpPr>
          <p:cNvPr id="13317" name="Text Box 4"/>
          <p:cNvSpPr txBox="1">
            <a:spLocks noChangeArrowheads="1"/>
          </p:cNvSpPr>
          <p:nvPr/>
        </p:nvSpPr>
        <p:spPr bwMode="auto">
          <a:xfrm>
            <a:off x="1071563" y="4335463"/>
            <a:ext cx="546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endParaRPr lang="en-US" sz="2400" b="1">
              <a:latin typeface="Calibri" pitchFamily="34" charset="0"/>
            </a:endParaRPr>
          </a:p>
        </p:txBody>
      </p:sp>
      <p:sp>
        <p:nvSpPr>
          <p:cNvPr id="13318" name="Rectangle 4"/>
          <p:cNvSpPr>
            <a:spLocks noChangeArrowheads="1"/>
          </p:cNvSpPr>
          <p:nvPr/>
        </p:nvSpPr>
        <p:spPr bwMode="auto">
          <a:xfrm>
            <a:off x="0" y="106363"/>
            <a:ext cx="9144000"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GB" sz="2400">
              <a:solidFill>
                <a:schemeClr val="bg1"/>
              </a:solidFill>
            </a:endParaRPr>
          </a:p>
          <a:p>
            <a:endParaRPr lang="en-GB" sz="2400">
              <a:solidFill>
                <a:schemeClr val="bg1"/>
              </a:solidFill>
            </a:endParaRPr>
          </a:p>
          <a:p>
            <a:r>
              <a:rPr lang="en-GB" sz="2400">
                <a:solidFill>
                  <a:schemeClr val="bg1"/>
                </a:solidFill>
              </a:rPr>
              <a:t>Outline:</a:t>
            </a:r>
            <a:endParaRPr lang="en-GB" sz="2000">
              <a:solidFill>
                <a:schemeClr val="bg1"/>
              </a:solidFill>
            </a:endParaRPr>
          </a:p>
          <a:p>
            <a:endParaRPr lang="en-GB" sz="2400">
              <a:solidFill>
                <a:schemeClr val="bg1"/>
              </a:solidFill>
            </a:endParaRPr>
          </a:p>
          <a:p>
            <a:pPr>
              <a:buFont typeface="Arial" pitchFamily="34" charset="0"/>
              <a:buChar char="•"/>
            </a:pPr>
            <a:r>
              <a:rPr lang="en-GB" sz="2400">
                <a:solidFill>
                  <a:schemeClr val="bg1"/>
                </a:solidFill>
              </a:rPr>
              <a:t>  CVD and their intermediate endophenotypes –  some definitions 	and diagnostic points,  overall  death estimates (by cause)</a:t>
            </a:r>
          </a:p>
          <a:p>
            <a:pPr>
              <a:buFont typeface="Arial" pitchFamily="34" charset="0"/>
              <a:buChar char="•"/>
            </a:pPr>
            <a:endParaRPr lang="en-GB" sz="2400">
              <a:solidFill>
                <a:schemeClr val="bg1"/>
              </a:solidFill>
            </a:endParaRPr>
          </a:p>
          <a:p>
            <a:pPr>
              <a:buFont typeface="Arial" pitchFamily="34" charset="0"/>
              <a:buChar char="•"/>
            </a:pPr>
            <a:r>
              <a:rPr lang="en-GB" sz="2400">
                <a:solidFill>
                  <a:schemeClr val="bg1"/>
                </a:solidFill>
              </a:rPr>
              <a:t>   Main causes of death from CVD perspective – globally and in 	selected regions</a:t>
            </a:r>
          </a:p>
          <a:p>
            <a:endParaRPr lang="en-GB" sz="2400">
              <a:solidFill>
                <a:schemeClr val="bg1"/>
              </a:solidFill>
            </a:endParaRPr>
          </a:p>
          <a:p>
            <a:pPr>
              <a:buFont typeface="Arial" pitchFamily="34" charset="0"/>
              <a:buChar char="•"/>
            </a:pPr>
            <a:r>
              <a:rPr lang="en-GB" sz="2400">
                <a:solidFill>
                  <a:schemeClr val="bg1"/>
                </a:solidFill>
              </a:rPr>
              <a:t>  Trends in CVD deaths and disease</a:t>
            </a:r>
          </a:p>
          <a:p>
            <a:endParaRPr lang="en-GB" sz="2400">
              <a:solidFill>
                <a:schemeClr val="bg1"/>
              </a:solidFill>
            </a:endParaRPr>
          </a:p>
          <a:p>
            <a:pPr>
              <a:buFont typeface="Arial" pitchFamily="34" charset="0"/>
              <a:buChar char="•"/>
            </a:pPr>
            <a:r>
              <a:rPr lang="en-GB" sz="2400">
                <a:solidFill>
                  <a:schemeClr val="bg1"/>
                </a:solidFill>
              </a:rPr>
              <a:t>  Global burden of CVD </a:t>
            </a:r>
          </a:p>
          <a:p>
            <a:endParaRPr lang="en-GB" sz="2400">
              <a:solidFill>
                <a:schemeClr val="bg1"/>
              </a:solidFill>
            </a:endParaRPr>
          </a:p>
          <a:p>
            <a:pPr>
              <a:buFont typeface="Arial" pitchFamily="34" charset="0"/>
              <a:buChar char="•"/>
            </a:pPr>
            <a:r>
              <a:rPr lang="en-GB" sz="2400">
                <a:solidFill>
                  <a:schemeClr val="bg1"/>
                </a:solidFill>
              </a:rPr>
              <a:t>  Determinants, causes and intermediate endophenotypes of 	CVD</a:t>
            </a:r>
          </a:p>
          <a:p>
            <a:endParaRPr lang="en-GB" sz="2400">
              <a:solidFill>
                <a:schemeClr val="bg1"/>
              </a:solidFill>
            </a:endParaRPr>
          </a:p>
          <a:p>
            <a:pPr>
              <a:buFont typeface="Arial" pitchFamily="34" charset="0"/>
              <a:buChar char="•"/>
            </a:pPr>
            <a:r>
              <a:rPr lang="en-GB" sz="2400">
                <a:solidFill>
                  <a:schemeClr val="bg1"/>
                </a:solidFill>
              </a:rPr>
              <a:t>  Life-course perspective in CVD mortality and morbidity </a:t>
            </a:r>
          </a:p>
          <a:p>
            <a:pPr algn="ctr"/>
            <a:endParaRPr lang="en-GB" sz="2500">
              <a:solidFill>
                <a:schemeClr val="bg1"/>
              </a:solidFill>
              <a:latin typeface="Calibri"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3"/>
          <p:cNvSpPr>
            <a:spLocks noGrp="1" noChangeArrowheads="1"/>
          </p:cNvSpPr>
          <p:nvPr>
            <p:ph type="title" idx="4294967295"/>
          </p:nvPr>
        </p:nvSpPr>
        <p:spPr>
          <a:xfrm>
            <a:off x="381000" y="285750"/>
            <a:ext cx="7772400" cy="1143000"/>
          </a:xfrm>
        </p:spPr>
        <p:txBody>
          <a:bodyPr anchor="b">
            <a:normAutofit fontScale="90000"/>
          </a:bodyPr>
          <a:lstStyle/>
          <a:p>
            <a:pPr eaLnBrk="1" hangingPunct="1">
              <a:defRPr/>
            </a:pPr>
            <a:r>
              <a:rPr lang="sv-SE" dirty="0">
                <a:solidFill>
                  <a:schemeClr val="accent6">
                    <a:lumMod val="50000"/>
                  </a:schemeClr>
                </a:solidFill>
                <a:latin typeface="Arial" pitchFamily="34" charset="0"/>
                <a:cs typeface="Arial" pitchFamily="34" charset="0"/>
              </a:rPr>
              <a:t>Epidemiologic </a:t>
            </a:r>
            <a:r>
              <a:rPr lang="sv-SE" dirty="0" smtClean="0">
                <a:solidFill>
                  <a:schemeClr val="accent6">
                    <a:lumMod val="50000"/>
                  </a:schemeClr>
                </a:solidFill>
                <a:latin typeface="Arial" pitchFamily="34" charset="0"/>
                <a:cs typeface="Arial" pitchFamily="34" charset="0"/>
              </a:rPr>
              <a:t>transition and the Global Burden of Disease</a:t>
            </a:r>
            <a:endParaRPr lang="sv-SE" dirty="0">
              <a:solidFill>
                <a:schemeClr val="accent6">
                  <a:lumMod val="50000"/>
                </a:schemeClr>
              </a:solidFill>
              <a:latin typeface="Arial" pitchFamily="34" charset="0"/>
              <a:cs typeface="Arial" pitchFamily="34" charset="0"/>
            </a:endParaRPr>
          </a:p>
        </p:txBody>
      </p:sp>
      <p:sp>
        <p:nvSpPr>
          <p:cNvPr id="29699" name="Text Box 5"/>
          <p:cNvSpPr txBox="1">
            <a:spLocks noChangeArrowheads="1"/>
          </p:cNvSpPr>
          <p:nvPr/>
        </p:nvSpPr>
        <p:spPr bwMode="auto">
          <a:xfrm>
            <a:off x="755650" y="1500188"/>
            <a:ext cx="7561263"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3200"/>
              <a:t>During the epidemiologic transition, a long-term shift occurs in mortality and disease patterns whereby pandemics of infection are replaced by degenerative and man-made diseases….</a:t>
            </a:r>
            <a:endParaRPr lang="en-US" sz="3200"/>
          </a:p>
        </p:txBody>
      </p:sp>
      <p:pic>
        <p:nvPicPr>
          <p:cNvPr id="297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4008438"/>
            <a:ext cx="3705225"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21_02f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404813"/>
            <a:ext cx="3935412"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0" y="0"/>
            <a:ext cx="4643438" cy="1628775"/>
          </a:xfrm>
        </p:spPr>
        <p:txBody>
          <a:bodyPr/>
          <a:lstStyle/>
          <a:p>
            <a:pPr eaLnBrk="1" hangingPunct="1"/>
            <a:r>
              <a:rPr lang="en-GB" sz="2400" smtClean="0">
                <a:solidFill>
                  <a:srgbClr val="0E207F"/>
                </a:solidFill>
              </a:rPr>
              <a:t>% Living in urban settings:</a:t>
            </a:r>
            <a:br>
              <a:rPr lang="en-GB" sz="2400" smtClean="0">
                <a:solidFill>
                  <a:srgbClr val="0E207F"/>
                </a:solidFill>
              </a:rPr>
            </a:br>
            <a:r>
              <a:rPr lang="en-GB" sz="2400" smtClean="0">
                <a:solidFill>
                  <a:srgbClr val="0E207F"/>
                </a:solidFill>
              </a:rPr>
              <a:t>1970, 1994, &amp; 2025 (projected)</a:t>
            </a:r>
            <a:endParaRPr lang="en-US" sz="2400" smtClean="0">
              <a:solidFill>
                <a:srgbClr val="0E207F"/>
              </a:solidFill>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773238"/>
            <a:ext cx="4578350" cy="344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3"/>
          <p:cNvSpPr>
            <a:spLocks noChangeArrowheads="1"/>
          </p:cNvSpPr>
          <p:nvPr/>
        </p:nvSpPr>
        <p:spPr bwMode="auto">
          <a:xfrm>
            <a:off x="323850" y="5445125"/>
            <a:ext cx="41036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1400"/>
              <a:t>Source: Yusuf S, </a:t>
            </a:r>
            <a:r>
              <a:rPr lang="en-GB" sz="1400" i="1"/>
              <a:t>Circulation </a:t>
            </a:r>
            <a:r>
              <a:rPr lang="en-GB" sz="1400"/>
              <a:t>2001;104:2746-2753</a:t>
            </a:r>
            <a:endParaRPr lang="en-US" sz="1400"/>
          </a:p>
        </p:txBody>
      </p:sp>
      <p:graphicFrame>
        <p:nvGraphicFramePr>
          <p:cNvPr id="3074" name="Object 5"/>
          <p:cNvGraphicFramePr>
            <a:graphicFrameLocks noChangeAspect="1"/>
          </p:cNvGraphicFramePr>
          <p:nvPr/>
        </p:nvGraphicFramePr>
        <p:xfrm>
          <a:off x="4140200" y="1773238"/>
          <a:ext cx="4464050" cy="3438525"/>
        </p:xfrm>
        <a:graphic>
          <a:graphicData uri="http://schemas.openxmlformats.org/presentationml/2006/ole">
            <mc:AlternateContent xmlns:mc="http://schemas.openxmlformats.org/markup-compatibility/2006">
              <mc:Choice xmlns:v="urn:schemas-microsoft-com:vml" Requires="v">
                <p:oleObj spid="_x0000_s3080" name="Photo Editor Photo" r:id="rId5" imgW="3467584" imgH="2285714" progId="MSPhotoEd.3">
                  <p:link updateAutomatic="1"/>
                </p:oleObj>
              </mc:Choice>
              <mc:Fallback>
                <p:oleObj name="Photo Editor Photo" r:id="rId5" imgW="3467584" imgH="2285714" progId="MSPhotoEd.3">
                  <p:link updateAutomatic="1"/>
                  <p:pic>
                    <p:nvPicPr>
                      <p:cNvPr id="0" name="Object 5"/>
                      <p:cNvPicPr>
                        <a:picLocks noChangeAspect="1" noChangeArrowheads="1"/>
                      </p:cNvPicPr>
                      <p:nvPr/>
                    </p:nvPicPr>
                    <p:blipFill>
                      <a:blip r:embed="rId6">
                        <a:lum contrast="44000"/>
                        <a:extLst>
                          <a:ext uri="{28A0092B-C50C-407E-A947-70E740481C1C}">
                            <a14:useLocalDpi xmlns:a14="http://schemas.microsoft.com/office/drawing/2010/main" val="0"/>
                          </a:ext>
                        </a:extLst>
                      </a:blip>
                      <a:srcRect/>
                      <a:stretch>
                        <a:fillRect/>
                      </a:stretch>
                    </p:blipFill>
                    <p:spPr bwMode="auto">
                      <a:xfrm>
                        <a:off x="4140200" y="1773238"/>
                        <a:ext cx="4464050" cy="343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 Box 5"/>
          <p:cNvSpPr txBox="1">
            <a:spLocks noChangeArrowheads="1"/>
          </p:cNvSpPr>
          <p:nvPr/>
        </p:nvSpPr>
        <p:spPr bwMode="auto">
          <a:xfrm>
            <a:off x="4716463" y="404813"/>
            <a:ext cx="43561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a:spcBef>
                <a:spcPct val="50000"/>
              </a:spcBef>
            </a:pPr>
            <a:r>
              <a:rPr lang="en-GB" sz="2400">
                <a:solidFill>
                  <a:srgbClr val="0E207F"/>
                </a:solidFill>
              </a:rPr>
              <a:t>Projected change in global population 1990 to 2020</a:t>
            </a:r>
            <a:endParaRPr lang="en-US" sz="2400">
              <a:solidFill>
                <a:srgbClr val="0E207F"/>
              </a:solidFill>
            </a:endParaRPr>
          </a:p>
        </p:txBody>
      </p:sp>
      <p:sp>
        <p:nvSpPr>
          <p:cNvPr id="3079" name="Text Box 6"/>
          <p:cNvSpPr txBox="1">
            <a:spLocks noChangeArrowheads="1"/>
          </p:cNvSpPr>
          <p:nvPr/>
        </p:nvSpPr>
        <p:spPr bwMode="auto">
          <a:xfrm>
            <a:off x="4787900" y="5445125"/>
            <a:ext cx="4464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400"/>
              <a:t>Murray CJL, Lopez AD Lancet 1997;349:1498-1504</a:t>
            </a:r>
            <a:endParaRPr lang="en-US" sz="1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Documents and Settings\brown01\Desktop\CVD burden slides\Reddy2004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28625"/>
            <a:ext cx="67659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Box 2"/>
          <p:cNvSpPr txBox="1">
            <a:spLocks noChangeArrowheads="1"/>
          </p:cNvSpPr>
          <p:nvPr/>
        </p:nvSpPr>
        <p:spPr bwMode="auto">
          <a:xfrm>
            <a:off x="1143000" y="5572125"/>
            <a:ext cx="6929438"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600" b="1"/>
              <a:t>Deaths from cardiovascular causes, worldwide, in 1990 and estimated for 2020. Data from Global Burden of Disease study</a:t>
            </a:r>
          </a:p>
          <a:p>
            <a:pPr eaLnBrk="1" hangingPunct="1"/>
            <a:r>
              <a:rPr lang="en-GB" sz="1000"/>
              <a:t>Source: Reddy KS, </a:t>
            </a:r>
            <a:r>
              <a:rPr lang="en-GB" sz="1000" i="1"/>
              <a:t>NEJM</a:t>
            </a:r>
            <a:r>
              <a:rPr lang="en-GB" sz="1000"/>
              <a:t> 2004;350:2438-2440</a:t>
            </a:r>
            <a:endParaRPr lang="en-US" sz="1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5" name="Rectangle 2"/>
          <p:cNvSpPr txBox="1">
            <a:spLocks noChangeArrowheads="1"/>
          </p:cNvSpPr>
          <p:nvPr/>
        </p:nvSpPr>
        <p:spPr bwMode="auto">
          <a:xfrm>
            <a:off x="457200" y="274638"/>
            <a:ext cx="8229600" cy="1143000"/>
          </a:xfrm>
          <a:prstGeom prst="rect">
            <a:avLst/>
          </a:prstGeom>
          <a:ln w="9525">
            <a:noFill/>
            <a:miter lim="800000"/>
            <a:headEnd/>
            <a:tailEnd/>
          </a:ln>
        </p:spPr>
        <p:txBody>
          <a:bodyPr anchor="ctr"/>
          <a:lstStyle/>
          <a:p>
            <a:pPr algn="ctr" eaLnBrk="0" hangingPunct="0">
              <a:defRPr/>
            </a:pPr>
            <a:r>
              <a:rPr lang="fi-FI" sz="6000" b="1" kern="0">
                <a:solidFill>
                  <a:srgbClr val="0000CC"/>
                </a:solidFill>
                <a:ea typeface="+mj-ea"/>
                <a:cs typeface="+mj-cs"/>
              </a:rPr>
              <a:t>Global Health &amp; CVD</a:t>
            </a:r>
            <a:endParaRPr lang="en-GB" sz="6000" b="1" kern="0" dirty="0">
              <a:solidFill>
                <a:srgbClr val="0000CC"/>
              </a:solidFill>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8BA84D4D-D380-4F6C-B849-2D84689F530B}"/>
                                            </p:graphicEl>
                                          </p:spTgt>
                                        </p:tgtEl>
                                        <p:attrNameLst>
                                          <p:attrName>style.visibility</p:attrName>
                                        </p:attrNameLst>
                                      </p:cBhvr>
                                      <p:to>
                                        <p:strVal val="visible"/>
                                      </p:to>
                                    </p:set>
                                    <p:anim calcmode="lin" valueType="num">
                                      <p:cBhvr additive="base">
                                        <p:cTn id="7" dur="500" fill="hold"/>
                                        <p:tgtEl>
                                          <p:spTgt spid="9">
                                            <p:graphicEl>
                                              <a:dgm id="{8BA84D4D-D380-4F6C-B849-2D84689F53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8BA84D4D-D380-4F6C-B849-2D84689F530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graphicEl>
                                              <a:dgm id="{D22D8C3B-78EF-4198-931C-0315B7648C99}"/>
                                            </p:graphicEl>
                                          </p:spTgt>
                                        </p:tgtEl>
                                        <p:attrNameLst>
                                          <p:attrName>style.visibility</p:attrName>
                                        </p:attrNameLst>
                                      </p:cBhvr>
                                      <p:to>
                                        <p:strVal val="visible"/>
                                      </p:to>
                                    </p:set>
                                    <p:anim calcmode="lin" valueType="num">
                                      <p:cBhvr additive="base">
                                        <p:cTn id="13" dur="500" fill="hold"/>
                                        <p:tgtEl>
                                          <p:spTgt spid="9">
                                            <p:graphicEl>
                                              <a:dgm id="{D22D8C3B-78EF-4198-931C-0315B7648C9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graphicEl>
                                              <a:dgm id="{D22D8C3B-78EF-4198-931C-0315B7648C99}"/>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graphicEl>
                                              <a:dgm id="{08A2415C-2F46-47C5-955C-0950ADD20268}"/>
                                            </p:graphicEl>
                                          </p:spTgt>
                                        </p:tgtEl>
                                        <p:attrNameLst>
                                          <p:attrName>style.visibility</p:attrName>
                                        </p:attrNameLst>
                                      </p:cBhvr>
                                      <p:to>
                                        <p:strVal val="visible"/>
                                      </p:to>
                                    </p:set>
                                    <p:anim calcmode="lin" valueType="num">
                                      <p:cBhvr additive="base">
                                        <p:cTn id="19" dur="500" fill="hold"/>
                                        <p:tgtEl>
                                          <p:spTgt spid="9">
                                            <p:graphicEl>
                                              <a:dgm id="{08A2415C-2F46-47C5-955C-0950ADD2026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graphicEl>
                                              <a:dgm id="{08A2415C-2F46-47C5-955C-0950ADD20268}"/>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6892925" y="6578600"/>
            <a:ext cx="2203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ctr" eaLnBrk="0" hangingPunct="0"/>
            <a:r>
              <a:rPr lang="en-GB" sz="900" b="1">
                <a:solidFill>
                  <a:srgbClr val="FFFFFF"/>
                </a:solidFill>
              </a:rPr>
              <a:t>Ezzati et al. Lancet 2002:360:1347-60.</a:t>
            </a:r>
          </a:p>
        </p:txBody>
      </p:sp>
      <p:sp>
        <p:nvSpPr>
          <p:cNvPr id="33795" name="Rectangle 3"/>
          <p:cNvSpPr>
            <a:spLocks noChangeArrowheads="1"/>
          </p:cNvSpPr>
          <p:nvPr/>
        </p:nvSpPr>
        <p:spPr bwMode="auto">
          <a:xfrm>
            <a:off x="1003300" y="3436938"/>
            <a:ext cx="173831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GB" sz="2000" b="1"/>
              <a:t>Underweight</a:t>
            </a:r>
            <a:endParaRPr lang="en-US" sz="2000" b="1"/>
          </a:p>
        </p:txBody>
      </p:sp>
      <p:sp>
        <p:nvSpPr>
          <p:cNvPr id="33796" name="Rectangle 4"/>
          <p:cNvSpPr>
            <a:spLocks noChangeArrowheads="1"/>
          </p:cNvSpPr>
          <p:nvPr/>
        </p:nvSpPr>
        <p:spPr bwMode="auto">
          <a:xfrm rot="5400000">
            <a:off x="3565526" y="2668587"/>
            <a:ext cx="252412" cy="1935163"/>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797" name="Rectangle 5"/>
          <p:cNvSpPr>
            <a:spLocks noChangeArrowheads="1"/>
          </p:cNvSpPr>
          <p:nvPr/>
        </p:nvSpPr>
        <p:spPr bwMode="auto">
          <a:xfrm rot="5400000">
            <a:off x="4629151" y="3540125"/>
            <a:ext cx="252412" cy="192087"/>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798" name="Rectangle 6"/>
          <p:cNvSpPr>
            <a:spLocks noChangeArrowheads="1"/>
          </p:cNvSpPr>
          <p:nvPr/>
        </p:nvSpPr>
        <p:spPr bwMode="auto">
          <a:xfrm>
            <a:off x="1201738" y="3951288"/>
            <a:ext cx="15398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algn="r"/>
            <a:r>
              <a:rPr lang="en-GB" sz="2000" b="1"/>
              <a:t>Unsafe sex</a:t>
            </a:r>
            <a:endParaRPr lang="en-US" sz="2000" b="1"/>
          </a:p>
        </p:txBody>
      </p:sp>
      <p:sp>
        <p:nvSpPr>
          <p:cNvPr id="33799" name="Rectangle 7"/>
          <p:cNvSpPr>
            <a:spLocks noChangeArrowheads="1"/>
          </p:cNvSpPr>
          <p:nvPr/>
        </p:nvSpPr>
        <p:spPr bwMode="auto">
          <a:xfrm rot="5400000">
            <a:off x="4147344" y="4109244"/>
            <a:ext cx="252413" cy="85725"/>
          </a:xfrm>
          <a:prstGeom prst="rect">
            <a:avLst/>
          </a:prstGeom>
          <a:solidFill>
            <a:srgbClr val="00FFFF"/>
          </a:solidFill>
          <a:ln w="9525" algn="ctr">
            <a:solidFill>
              <a:srgbClr val="00FFFF"/>
            </a:solidFill>
            <a:miter lim="800000"/>
            <a:headEnd/>
            <a:tailEnd/>
          </a:ln>
        </p:spPr>
        <p:txBody>
          <a:bodyPr wrap="none" anchor="ctr"/>
          <a:lstStyle/>
          <a:p>
            <a:endParaRPr lang="en-US"/>
          </a:p>
        </p:txBody>
      </p:sp>
      <p:grpSp>
        <p:nvGrpSpPr>
          <p:cNvPr id="33800" name="Group 8"/>
          <p:cNvGrpSpPr>
            <a:grpSpLocks/>
          </p:cNvGrpSpPr>
          <p:nvPr/>
        </p:nvGrpSpPr>
        <p:grpSpPr bwMode="auto">
          <a:xfrm rot="5400000">
            <a:off x="3418681" y="3332957"/>
            <a:ext cx="252413" cy="1638300"/>
            <a:chOff x="3120" y="2262"/>
            <a:chExt cx="159" cy="1032"/>
          </a:xfrm>
        </p:grpSpPr>
        <p:sp>
          <p:nvSpPr>
            <p:cNvPr id="33845" name="Rectangle 9"/>
            <p:cNvSpPr>
              <a:spLocks noChangeArrowheads="1"/>
            </p:cNvSpPr>
            <p:nvPr/>
          </p:nvSpPr>
          <p:spPr bwMode="auto">
            <a:xfrm>
              <a:off x="3120" y="2346"/>
              <a:ext cx="159" cy="948"/>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846" name="Rectangle 10"/>
            <p:cNvSpPr>
              <a:spLocks noChangeArrowheads="1"/>
            </p:cNvSpPr>
            <p:nvPr/>
          </p:nvSpPr>
          <p:spPr bwMode="auto">
            <a:xfrm>
              <a:off x="3120" y="2262"/>
              <a:ext cx="159" cy="30"/>
            </a:xfrm>
            <a:prstGeom prst="rect">
              <a:avLst/>
            </a:prstGeom>
            <a:solidFill>
              <a:srgbClr val="FFFF00"/>
            </a:solidFill>
            <a:ln w="9525" algn="ctr">
              <a:solidFill>
                <a:srgbClr val="FFFF00"/>
              </a:solidFill>
              <a:miter lim="800000"/>
              <a:headEnd/>
              <a:tailEnd/>
            </a:ln>
          </p:spPr>
          <p:txBody>
            <a:bodyPr wrap="none" anchor="ctr"/>
            <a:lstStyle/>
            <a:p>
              <a:endParaRPr lang="en-US"/>
            </a:p>
          </p:txBody>
        </p:sp>
      </p:grpSp>
      <p:sp>
        <p:nvSpPr>
          <p:cNvPr id="33801" name="Rectangle 11"/>
          <p:cNvSpPr>
            <a:spLocks noChangeArrowheads="1"/>
          </p:cNvSpPr>
          <p:nvPr/>
        </p:nvSpPr>
        <p:spPr bwMode="auto">
          <a:xfrm>
            <a:off x="547688" y="2922588"/>
            <a:ext cx="21939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GB" sz="2000" b="1"/>
              <a:t>High cholesterol</a:t>
            </a:r>
            <a:endParaRPr lang="en-US" sz="2000" b="1"/>
          </a:p>
        </p:txBody>
      </p:sp>
      <p:sp>
        <p:nvSpPr>
          <p:cNvPr id="33802" name="Rectangle 12"/>
          <p:cNvSpPr>
            <a:spLocks noChangeArrowheads="1"/>
          </p:cNvSpPr>
          <p:nvPr/>
        </p:nvSpPr>
        <p:spPr bwMode="auto">
          <a:xfrm rot="5400000">
            <a:off x="2993232" y="2728119"/>
            <a:ext cx="252412" cy="787400"/>
          </a:xfrm>
          <a:prstGeom prst="rect">
            <a:avLst/>
          </a:prstGeom>
          <a:solidFill>
            <a:srgbClr val="00FFFF"/>
          </a:solidFill>
          <a:ln w="9525" algn="ctr">
            <a:solidFill>
              <a:srgbClr val="00FFFF"/>
            </a:solidFill>
            <a:miter lim="800000"/>
            <a:headEnd/>
            <a:tailEnd/>
          </a:ln>
        </p:spPr>
        <p:txBody>
          <a:bodyPr wrap="none" anchor="ctr"/>
          <a:lstStyle/>
          <a:p>
            <a:endParaRPr lang="en-US"/>
          </a:p>
        </p:txBody>
      </p:sp>
      <p:grpSp>
        <p:nvGrpSpPr>
          <p:cNvPr id="33803" name="Group 13"/>
          <p:cNvGrpSpPr>
            <a:grpSpLocks/>
          </p:cNvGrpSpPr>
          <p:nvPr/>
        </p:nvGrpSpPr>
        <p:grpSpPr bwMode="auto">
          <a:xfrm rot="5400000">
            <a:off x="4234657" y="2274094"/>
            <a:ext cx="252412" cy="1695450"/>
            <a:chOff x="2429" y="1730"/>
            <a:chExt cx="159" cy="1068"/>
          </a:xfrm>
        </p:grpSpPr>
        <p:sp>
          <p:nvSpPr>
            <p:cNvPr id="33843" name="Rectangle 14"/>
            <p:cNvSpPr>
              <a:spLocks noChangeArrowheads="1"/>
            </p:cNvSpPr>
            <p:nvPr/>
          </p:nvSpPr>
          <p:spPr bwMode="auto">
            <a:xfrm>
              <a:off x="2429" y="2499"/>
              <a:ext cx="159" cy="299"/>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844" name="Rectangle 15"/>
            <p:cNvSpPr>
              <a:spLocks noChangeArrowheads="1"/>
            </p:cNvSpPr>
            <p:nvPr/>
          </p:nvSpPr>
          <p:spPr bwMode="auto">
            <a:xfrm>
              <a:off x="2429" y="1730"/>
              <a:ext cx="159" cy="769"/>
            </a:xfrm>
            <a:prstGeom prst="rect">
              <a:avLst/>
            </a:prstGeom>
            <a:solidFill>
              <a:srgbClr val="FFFF00"/>
            </a:solidFill>
            <a:ln w="9525" algn="ctr">
              <a:solidFill>
                <a:srgbClr val="FFFF00"/>
              </a:solidFill>
              <a:miter lim="800000"/>
              <a:headEnd/>
              <a:tailEnd/>
            </a:ln>
          </p:spPr>
          <p:txBody>
            <a:bodyPr wrap="none" anchor="ctr"/>
            <a:lstStyle/>
            <a:p>
              <a:endParaRPr lang="en-US"/>
            </a:p>
          </p:txBody>
        </p:sp>
      </p:grpSp>
      <p:sp>
        <p:nvSpPr>
          <p:cNvPr id="33804" name="Rectangle 16"/>
          <p:cNvSpPr>
            <a:spLocks noChangeArrowheads="1"/>
          </p:cNvSpPr>
          <p:nvPr/>
        </p:nvSpPr>
        <p:spPr bwMode="auto">
          <a:xfrm>
            <a:off x="1519238" y="2408238"/>
            <a:ext cx="122237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GB" sz="2000" b="1"/>
              <a:t>Tobacco</a:t>
            </a:r>
            <a:endParaRPr lang="en-US" sz="2000" b="1"/>
          </a:p>
        </p:txBody>
      </p:sp>
      <p:sp>
        <p:nvSpPr>
          <p:cNvPr id="33805" name="Rectangle 17"/>
          <p:cNvSpPr>
            <a:spLocks noChangeArrowheads="1"/>
          </p:cNvSpPr>
          <p:nvPr/>
        </p:nvSpPr>
        <p:spPr bwMode="auto">
          <a:xfrm rot="5400000">
            <a:off x="2936876" y="2268537"/>
            <a:ext cx="252412" cy="677863"/>
          </a:xfrm>
          <a:prstGeom prst="rect">
            <a:avLst/>
          </a:prstGeom>
          <a:solidFill>
            <a:srgbClr val="00FFFF"/>
          </a:solidFill>
          <a:ln w="9525" algn="ctr">
            <a:solidFill>
              <a:srgbClr val="00FFFF"/>
            </a:solidFill>
            <a:miter lim="800000"/>
            <a:headEnd/>
            <a:tailEnd/>
          </a:ln>
        </p:spPr>
        <p:txBody>
          <a:bodyPr wrap="none" anchor="ctr"/>
          <a:lstStyle/>
          <a:p>
            <a:endParaRPr lang="en-US"/>
          </a:p>
        </p:txBody>
      </p:sp>
      <p:grpSp>
        <p:nvGrpSpPr>
          <p:cNvPr id="33806" name="Group 18"/>
          <p:cNvGrpSpPr>
            <a:grpSpLocks/>
          </p:cNvGrpSpPr>
          <p:nvPr/>
        </p:nvGrpSpPr>
        <p:grpSpPr bwMode="auto">
          <a:xfrm rot="5400000">
            <a:off x="4320382" y="1564481"/>
            <a:ext cx="252412" cy="2085975"/>
            <a:chOff x="2084" y="1553"/>
            <a:chExt cx="159" cy="1314"/>
          </a:xfrm>
        </p:grpSpPr>
        <p:sp>
          <p:nvSpPr>
            <p:cNvPr id="33841" name="Rectangle 19"/>
            <p:cNvSpPr>
              <a:spLocks noChangeArrowheads="1"/>
            </p:cNvSpPr>
            <p:nvPr/>
          </p:nvSpPr>
          <p:spPr bwMode="auto">
            <a:xfrm>
              <a:off x="2084" y="2418"/>
              <a:ext cx="159" cy="449"/>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842" name="Rectangle 20"/>
            <p:cNvSpPr>
              <a:spLocks noChangeArrowheads="1"/>
            </p:cNvSpPr>
            <p:nvPr/>
          </p:nvSpPr>
          <p:spPr bwMode="auto">
            <a:xfrm>
              <a:off x="2084" y="1553"/>
              <a:ext cx="159" cy="865"/>
            </a:xfrm>
            <a:prstGeom prst="rect">
              <a:avLst/>
            </a:prstGeom>
            <a:solidFill>
              <a:srgbClr val="FFFF00"/>
            </a:solidFill>
            <a:ln w="9525" algn="ctr">
              <a:solidFill>
                <a:srgbClr val="FFFF00"/>
              </a:solidFill>
              <a:miter lim="800000"/>
              <a:headEnd/>
              <a:tailEnd/>
            </a:ln>
          </p:spPr>
          <p:txBody>
            <a:bodyPr wrap="none" anchor="ctr"/>
            <a:lstStyle/>
            <a:p>
              <a:endParaRPr lang="en-US"/>
            </a:p>
          </p:txBody>
        </p:sp>
      </p:grpSp>
      <p:sp>
        <p:nvSpPr>
          <p:cNvPr id="33807" name="Rectangle 21"/>
          <p:cNvSpPr>
            <a:spLocks noChangeArrowheads="1"/>
          </p:cNvSpPr>
          <p:nvPr/>
        </p:nvSpPr>
        <p:spPr bwMode="auto">
          <a:xfrm>
            <a:off x="55563" y="1895475"/>
            <a:ext cx="2686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GB" sz="1800" b="1"/>
              <a:t>Raised Blood Pressure</a:t>
            </a:r>
            <a:endParaRPr lang="en-US" sz="1800" b="1"/>
          </a:p>
        </p:txBody>
      </p:sp>
      <p:sp>
        <p:nvSpPr>
          <p:cNvPr id="33808" name="Rectangle 22"/>
          <p:cNvSpPr>
            <a:spLocks noChangeArrowheads="1"/>
          </p:cNvSpPr>
          <p:nvPr/>
        </p:nvSpPr>
        <p:spPr bwMode="auto">
          <a:xfrm rot="5400000">
            <a:off x="3156744" y="1521619"/>
            <a:ext cx="252413" cy="1114425"/>
          </a:xfrm>
          <a:prstGeom prst="rect">
            <a:avLst/>
          </a:prstGeom>
          <a:solidFill>
            <a:srgbClr val="00FFFF"/>
          </a:solidFill>
          <a:ln w="9525" algn="ctr">
            <a:solidFill>
              <a:srgbClr val="00FFFF"/>
            </a:solidFill>
            <a:miter lim="800000"/>
            <a:headEnd/>
            <a:tailEnd/>
          </a:ln>
        </p:spPr>
        <p:txBody>
          <a:bodyPr wrap="none" anchor="ctr"/>
          <a:lstStyle/>
          <a:p>
            <a:endParaRPr lang="en-US"/>
          </a:p>
        </p:txBody>
      </p:sp>
      <p:grpSp>
        <p:nvGrpSpPr>
          <p:cNvPr id="33809" name="Group 23"/>
          <p:cNvGrpSpPr>
            <a:grpSpLocks/>
          </p:cNvGrpSpPr>
          <p:nvPr/>
        </p:nvGrpSpPr>
        <p:grpSpPr bwMode="auto">
          <a:xfrm rot="5400000">
            <a:off x="5166519" y="626269"/>
            <a:ext cx="252413" cy="2905125"/>
            <a:chOff x="1739" y="762"/>
            <a:chExt cx="159" cy="1830"/>
          </a:xfrm>
        </p:grpSpPr>
        <p:sp>
          <p:nvSpPr>
            <p:cNvPr id="33839" name="Rectangle 24"/>
            <p:cNvSpPr>
              <a:spLocks noChangeArrowheads="1"/>
            </p:cNvSpPr>
            <p:nvPr/>
          </p:nvSpPr>
          <p:spPr bwMode="auto">
            <a:xfrm>
              <a:off x="1739" y="1811"/>
              <a:ext cx="159" cy="781"/>
            </a:xfrm>
            <a:prstGeom prst="rect">
              <a:avLst/>
            </a:prstGeom>
            <a:solidFill>
              <a:srgbClr val="00FFFF"/>
            </a:solidFill>
            <a:ln w="9525" algn="ctr">
              <a:solidFill>
                <a:srgbClr val="00FFFF"/>
              </a:solidFill>
              <a:miter lim="800000"/>
              <a:headEnd/>
              <a:tailEnd/>
            </a:ln>
          </p:spPr>
          <p:txBody>
            <a:bodyPr wrap="none" anchor="ctr"/>
            <a:lstStyle/>
            <a:p>
              <a:endParaRPr lang="en-US"/>
            </a:p>
          </p:txBody>
        </p:sp>
        <p:sp>
          <p:nvSpPr>
            <p:cNvPr id="33840" name="Rectangle 25"/>
            <p:cNvSpPr>
              <a:spLocks noChangeArrowheads="1"/>
            </p:cNvSpPr>
            <p:nvPr/>
          </p:nvSpPr>
          <p:spPr bwMode="auto">
            <a:xfrm>
              <a:off x="1739" y="762"/>
              <a:ext cx="159" cy="1049"/>
            </a:xfrm>
            <a:prstGeom prst="rect">
              <a:avLst/>
            </a:prstGeom>
            <a:solidFill>
              <a:srgbClr val="FFFF00"/>
            </a:solidFill>
            <a:ln w="9525" algn="ctr">
              <a:solidFill>
                <a:srgbClr val="FFFF00"/>
              </a:solidFill>
              <a:miter lim="800000"/>
              <a:headEnd/>
              <a:tailEnd/>
            </a:ln>
          </p:spPr>
          <p:txBody>
            <a:bodyPr wrap="none" anchor="ctr"/>
            <a:lstStyle/>
            <a:p>
              <a:endParaRPr lang="en-US"/>
            </a:p>
          </p:txBody>
        </p:sp>
      </p:grpSp>
      <p:sp>
        <p:nvSpPr>
          <p:cNvPr id="33810" name="Line 26"/>
          <p:cNvSpPr>
            <a:spLocks noChangeShapeType="1"/>
          </p:cNvSpPr>
          <p:nvPr/>
        </p:nvSpPr>
        <p:spPr bwMode="auto">
          <a:xfrm rot="5400000">
            <a:off x="1312069" y="3188494"/>
            <a:ext cx="282733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3811" name="Line 27"/>
          <p:cNvSpPr>
            <a:spLocks noChangeShapeType="1"/>
          </p:cNvSpPr>
          <p:nvPr/>
        </p:nvSpPr>
        <p:spPr bwMode="auto">
          <a:xfrm rot="5400000">
            <a:off x="4840288" y="2501900"/>
            <a:ext cx="0" cy="423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2" name="Line 28"/>
          <p:cNvSpPr>
            <a:spLocks noChangeShapeType="1"/>
          </p:cNvSpPr>
          <p:nvPr/>
        </p:nvSpPr>
        <p:spPr bwMode="auto">
          <a:xfrm rot="5400000" flipH="1">
            <a:off x="6643687"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3" name="Line 29"/>
          <p:cNvSpPr>
            <a:spLocks noChangeShapeType="1"/>
          </p:cNvSpPr>
          <p:nvPr/>
        </p:nvSpPr>
        <p:spPr bwMode="auto">
          <a:xfrm rot="5400000" flipH="1">
            <a:off x="6072187"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4" name="Line 30"/>
          <p:cNvSpPr>
            <a:spLocks noChangeShapeType="1"/>
          </p:cNvSpPr>
          <p:nvPr/>
        </p:nvSpPr>
        <p:spPr bwMode="auto">
          <a:xfrm rot="5400000" flipH="1">
            <a:off x="5522912"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5" name="Line 31"/>
          <p:cNvSpPr>
            <a:spLocks noChangeShapeType="1"/>
          </p:cNvSpPr>
          <p:nvPr/>
        </p:nvSpPr>
        <p:spPr bwMode="auto">
          <a:xfrm rot="5400000" flipH="1">
            <a:off x="4962525"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6" name="Line 32"/>
          <p:cNvSpPr>
            <a:spLocks noChangeShapeType="1"/>
          </p:cNvSpPr>
          <p:nvPr/>
        </p:nvSpPr>
        <p:spPr bwMode="auto">
          <a:xfrm rot="5400000" flipH="1">
            <a:off x="4400550"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7" name="Line 33"/>
          <p:cNvSpPr>
            <a:spLocks noChangeShapeType="1"/>
          </p:cNvSpPr>
          <p:nvPr/>
        </p:nvSpPr>
        <p:spPr bwMode="auto">
          <a:xfrm rot="5400000" flipH="1">
            <a:off x="3830637"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8" name="Line 34"/>
          <p:cNvSpPr>
            <a:spLocks noChangeShapeType="1"/>
          </p:cNvSpPr>
          <p:nvPr/>
        </p:nvSpPr>
        <p:spPr bwMode="auto">
          <a:xfrm rot="5400000" flipH="1">
            <a:off x="3265487"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19" name="Line 35"/>
          <p:cNvSpPr>
            <a:spLocks noChangeShapeType="1"/>
          </p:cNvSpPr>
          <p:nvPr/>
        </p:nvSpPr>
        <p:spPr bwMode="auto">
          <a:xfrm rot="5400000" flipH="1">
            <a:off x="2698750" y="4646613"/>
            <a:ext cx="53975"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spAutoFit/>
          </a:bodyPr>
          <a:lstStyle/>
          <a:p>
            <a:endParaRPr lang="en-GB"/>
          </a:p>
        </p:txBody>
      </p:sp>
      <p:sp>
        <p:nvSpPr>
          <p:cNvPr id="33820" name="Rectangle 36"/>
          <p:cNvSpPr>
            <a:spLocks noChangeArrowheads="1"/>
          </p:cNvSpPr>
          <p:nvPr/>
        </p:nvSpPr>
        <p:spPr bwMode="auto">
          <a:xfrm>
            <a:off x="2582863" y="4622800"/>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0</a:t>
            </a:r>
            <a:endParaRPr lang="en-US" sz="1400" b="1">
              <a:solidFill>
                <a:schemeClr val="accent2"/>
              </a:solidFill>
            </a:endParaRPr>
          </a:p>
        </p:txBody>
      </p:sp>
      <p:sp>
        <p:nvSpPr>
          <p:cNvPr id="33821" name="Rectangle 37"/>
          <p:cNvSpPr>
            <a:spLocks noChangeArrowheads="1"/>
          </p:cNvSpPr>
          <p:nvPr/>
        </p:nvSpPr>
        <p:spPr bwMode="auto">
          <a:xfrm>
            <a:off x="3152775"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1</a:t>
            </a:r>
            <a:endParaRPr lang="en-US" sz="1400" b="1">
              <a:solidFill>
                <a:schemeClr val="accent2"/>
              </a:solidFill>
            </a:endParaRPr>
          </a:p>
        </p:txBody>
      </p:sp>
      <p:sp>
        <p:nvSpPr>
          <p:cNvPr id="33822" name="Rectangle 38"/>
          <p:cNvSpPr>
            <a:spLocks noChangeArrowheads="1"/>
          </p:cNvSpPr>
          <p:nvPr/>
        </p:nvSpPr>
        <p:spPr bwMode="auto">
          <a:xfrm>
            <a:off x="3713163"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2</a:t>
            </a:r>
            <a:endParaRPr lang="en-US" sz="1400" b="1">
              <a:solidFill>
                <a:schemeClr val="accent2"/>
              </a:solidFill>
            </a:endParaRPr>
          </a:p>
        </p:txBody>
      </p:sp>
      <p:sp>
        <p:nvSpPr>
          <p:cNvPr id="33823" name="Rectangle 39"/>
          <p:cNvSpPr>
            <a:spLocks noChangeArrowheads="1"/>
          </p:cNvSpPr>
          <p:nvPr/>
        </p:nvSpPr>
        <p:spPr bwMode="auto">
          <a:xfrm>
            <a:off x="4294188"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3</a:t>
            </a:r>
            <a:endParaRPr lang="en-US" sz="1400" b="1">
              <a:solidFill>
                <a:schemeClr val="accent2"/>
              </a:solidFill>
            </a:endParaRPr>
          </a:p>
        </p:txBody>
      </p:sp>
      <p:sp>
        <p:nvSpPr>
          <p:cNvPr id="33824" name="Rectangle 40"/>
          <p:cNvSpPr>
            <a:spLocks noChangeArrowheads="1"/>
          </p:cNvSpPr>
          <p:nvPr/>
        </p:nvSpPr>
        <p:spPr bwMode="auto">
          <a:xfrm>
            <a:off x="4846638"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4</a:t>
            </a:r>
            <a:endParaRPr lang="en-US" sz="1400" b="1">
              <a:solidFill>
                <a:schemeClr val="accent2"/>
              </a:solidFill>
            </a:endParaRPr>
          </a:p>
        </p:txBody>
      </p:sp>
      <p:sp>
        <p:nvSpPr>
          <p:cNvPr id="33825" name="Rectangle 41"/>
          <p:cNvSpPr>
            <a:spLocks noChangeArrowheads="1"/>
          </p:cNvSpPr>
          <p:nvPr/>
        </p:nvSpPr>
        <p:spPr bwMode="auto">
          <a:xfrm>
            <a:off x="5405438"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5</a:t>
            </a:r>
            <a:endParaRPr lang="en-US" sz="1400" b="1">
              <a:solidFill>
                <a:schemeClr val="accent2"/>
              </a:solidFill>
            </a:endParaRPr>
          </a:p>
        </p:txBody>
      </p:sp>
      <p:sp>
        <p:nvSpPr>
          <p:cNvPr id="33826" name="Rectangle 42"/>
          <p:cNvSpPr>
            <a:spLocks noChangeArrowheads="1"/>
          </p:cNvSpPr>
          <p:nvPr/>
        </p:nvSpPr>
        <p:spPr bwMode="auto">
          <a:xfrm>
            <a:off x="5954713"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6</a:t>
            </a:r>
            <a:endParaRPr lang="en-US" sz="1400" b="1">
              <a:solidFill>
                <a:schemeClr val="accent2"/>
              </a:solidFill>
            </a:endParaRPr>
          </a:p>
        </p:txBody>
      </p:sp>
      <p:sp>
        <p:nvSpPr>
          <p:cNvPr id="33827" name="Rectangle 43"/>
          <p:cNvSpPr>
            <a:spLocks noChangeArrowheads="1"/>
          </p:cNvSpPr>
          <p:nvPr/>
        </p:nvSpPr>
        <p:spPr bwMode="auto">
          <a:xfrm>
            <a:off x="6526213" y="462597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solidFill>
                  <a:schemeClr val="accent2"/>
                </a:solidFill>
              </a:rPr>
              <a:t>7</a:t>
            </a:r>
            <a:endParaRPr lang="en-US" sz="1400" b="1">
              <a:solidFill>
                <a:schemeClr val="accent2"/>
              </a:solidFill>
            </a:endParaRPr>
          </a:p>
        </p:txBody>
      </p:sp>
      <p:sp>
        <p:nvSpPr>
          <p:cNvPr id="33828" name="Line 44"/>
          <p:cNvSpPr>
            <a:spLocks noChangeShapeType="1"/>
          </p:cNvSpPr>
          <p:nvPr/>
        </p:nvSpPr>
        <p:spPr bwMode="auto">
          <a:xfrm rot="5400000">
            <a:off x="4840288" y="-341313"/>
            <a:ext cx="0" cy="423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3829" name="Line 45"/>
          <p:cNvSpPr>
            <a:spLocks noChangeShapeType="1"/>
          </p:cNvSpPr>
          <p:nvPr/>
        </p:nvSpPr>
        <p:spPr bwMode="auto">
          <a:xfrm rot="5400000">
            <a:off x="5537993" y="3193257"/>
            <a:ext cx="28368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en-GB"/>
          </a:p>
        </p:txBody>
      </p:sp>
      <p:sp>
        <p:nvSpPr>
          <p:cNvPr id="33830" name="Rectangle 46"/>
          <p:cNvSpPr>
            <a:spLocks noChangeArrowheads="1"/>
          </p:cNvSpPr>
          <p:nvPr/>
        </p:nvSpPr>
        <p:spPr bwMode="auto">
          <a:xfrm>
            <a:off x="3348038" y="4913313"/>
            <a:ext cx="316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1400" b="1">
                <a:solidFill>
                  <a:schemeClr val="tx1"/>
                </a:solidFill>
              </a:rPr>
              <a:t>Millions of Attributable Deaths </a:t>
            </a:r>
            <a:endParaRPr lang="en-US" sz="1400" b="1">
              <a:solidFill>
                <a:schemeClr val="tx1"/>
              </a:solidFill>
            </a:endParaRPr>
          </a:p>
        </p:txBody>
      </p:sp>
      <p:sp>
        <p:nvSpPr>
          <p:cNvPr id="33831" name="Rectangle 47"/>
          <p:cNvSpPr>
            <a:spLocks noChangeArrowheads="1"/>
          </p:cNvSpPr>
          <p:nvPr/>
        </p:nvSpPr>
        <p:spPr bwMode="auto">
          <a:xfrm>
            <a:off x="5872163" y="1912938"/>
            <a:ext cx="903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t>7 million</a:t>
            </a:r>
            <a:endParaRPr lang="en-US" sz="1400" b="1"/>
          </a:p>
        </p:txBody>
      </p:sp>
      <p:sp>
        <p:nvSpPr>
          <p:cNvPr id="33832" name="Rectangle 48"/>
          <p:cNvSpPr>
            <a:spLocks noChangeArrowheads="1"/>
          </p:cNvSpPr>
          <p:nvPr/>
        </p:nvSpPr>
        <p:spPr bwMode="auto">
          <a:xfrm>
            <a:off x="7435850" y="3070225"/>
            <a:ext cx="1728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t>Developing region</a:t>
            </a:r>
            <a:endParaRPr lang="en-US" sz="1400" b="1"/>
          </a:p>
        </p:txBody>
      </p:sp>
      <p:sp>
        <p:nvSpPr>
          <p:cNvPr id="33833" name="Rectangle 49"/>
          <p:cNvSpPr>
            <a:spLocks noChangeArrowheads="1"/>
          </p:cNvSpPr>
          <p:nvPr/>
        </p:nvSpPr>
        <p:spPr bwMode="auto">
          <a:xfrm>
            <a:off x="7435850" y="2557463"/>
            <a:ext cx="1670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GB" sz="1400" b="1"/>
              <a:t>Developed region</a:t>
            </a:r>
            <a:endParaRPr lang="en-US" sz="1400" b="1"/>
          </a:p>
        </p:txBody>
      </p:sp>
      <p:sp>
        <p:nvSpPr>
          <p:cNvPr id="33834" name="Rectangle 50"/>
          <p:cNvSpPr>
            <a:spLocks noChangeArrowheads="1"/>
          </p:cNvSpPr>
          <p:nvPr/>
        </p:nvSpPr>
        <p:spPr bwMode="auto">
          <a:xfrm>
            <a:off x="7164388" y="3068638"/>
            <a:ext cx="252412" cy="252412"/>
          </a:xfrm>
          <a:prstGeom prst="rect">
            <a:avLst/>
          </a:prstGeom>
          <a:solidFill>
            <a:srgbClr val="00FFFF"/>
          </a:solidFill>
          <a:ln w="9525">
            <a:solidFill>
              <a:srgbClr val="00FFFF"/>
            </a:solidFill>
            <a:miter lim="800000"/>
            <a:headEnd/>
            <a:tailEnd/>
          </a:ln>
        </p:spPr>
        <p:txBody>
          <a:bodyPr wrap="none" anchor="ctr"/>
          <a:lstStyle/>
          <a:p>
            <a:endParaRPr lang="en-US"/>
          </a:p>
        </p:txBody>
      </p:sp>
      <p:sp>
        <p:nvSpPr>
          <p:cNvPr id="33835" name="Rectangle 51"/>
          <p:cNvSpPr>
            <a:spLocks noChangeArrowheads="1"/>
          </p:cNvSpPr>
          <p:nvPr/>
        </p:nvSpPr>
        <p:spPr bwMode="auto">
          <a:xfrm>
            <a:off x="7142163" y="2579688"/>
            <a:ext cx="252412" cy="252412"/>
          </a:xfrm>
          <a:prstGeom prst="rect">
            <a:avLst/>
          </a:prstGeom>
          <a:solidFill>
            <a:srgbClr val="FFFF00"/>
          </a:solidFill>
          <a:ln w="9525">
            <a:solidFill>
              <a:srgbClr val="FFFF00"/>
            </a:solidFill>
            <a:miter lim="800000"/>
            <a:headEnd/>
            <a:tailEnd/>
          </a:ln>
        </p:spPr>
        <p:txBody>
          <a:bodyPr wrap="none" anchor="ctr"/>
          <a:lstStyle/>
          <a:p>
            <a:endParaRPr lang="en-US"/>
          </a:p>
        </p:txBody>
      </p:sp>
      <p:sp>
        <p:nvSpPr>
          <p:cNvPr id="33836" name="Text Box 52"/>
          <p:cNvSpPr txBox="1">
            <a:spLocks noChangeArrowheads="1"/>
          </p:cNvSpPr>
          <p:nvPr/>
        </p:nvSpPr>
        <p:spPr bwMode="auto">
          <a:xfrm>
            <a:off x="1187450" y="5300663"/>
            <a:ext cx="6765925" cy="13208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a:lnSpc>
                <a:spcPct val="95000"/>
              </a:lnSpc>
              <a:spcBef>
                <a:spcPct val="15000"/>
              </a:spcBef>
              <a:spcAft>
                <a:spcPct val="40000"/>
              </a:spcAft>
            </a:pPr>
            <a:r>
              <a:rPr lang="en-GB" sz="2800" b="1">
                <a:solidFill>
                  <a:srgbClr val="000099"/>
                </a:solidFill>
              </a:rPr>
              <a:t>62% of all Strokes and 49% of all Heart Disease attributable to </a:t>
            </a:r>
            <a:r>
              <a:rPr lang="en-GB" sz="2800" b="1">
                <a:solidFill>
                  <a:srgbClr val="FF0000"/>
                </a:solidFill>
              </a:rPr>
              <a:t>raised BP  (ignored often!!)</a:t>
            </a:r>
            <a:endParaRPr lang="en-GB" sz="2800">
              <a:solidFill>
                <a:srgbClr val="FF0000"/>
              </a:solidFill>
            </a:endParaRPr>
          </a:p>
        </p:txBody>
      </p:sp>
      <p:sp>
        <p:nvSpPr>
          <p:cNvPr id="33837" name="Rectangle 53"/>
          <p:cNvSpPr>
            <a:spLocks noGrp="1" noChangeArrowheads="1"/>
          </p:cNvSpPr>
          <p:nvPr>
            <p:ph type="title"/>
          </p:nvPr>
        </p:nvSpPr>
        <p:spPr/>
        <p:txBody>
          <a:bodyPr/>
          <a:lstStyle/>
          <a:p>
            <a:pPr eaLnBrk="1" hangingPunct="1"/>
            <a:r>
              <a:rPr lang="en-GB" sz="2800" b="1" smtClean="0">
                <a:solidFill>
                  <a:srgbClr val="000066"/>
                </a:solidFill>
                <a:latin typeface="Arial" pitchFamily="34" charset="0"/>
                <a:cs typeface="Arial" pitchFamily="34" charset="0"/>
                <a:sym typeface="Symbol" pitchFamily="18" charset="2"/>
              </a:rPr>
              <a:t>Major Risk Factors for Death  Worldwide</a:t>
            </a:r>
            <a:endParaRPr lang="en-US" sz="2800" b="1" smtClean="0">
              <a:solidFill>
                <a:srgbClr val="000066"/>
              </a:solidFill>
              <a:latin typeface="Arial" pitchFamily="34" charset="0"/>
              <a:cs typeface="Arial" pitchFamily="34" charset="0"/>
              <a:sym typeface="Symbol" pitchFamily="18" charset="2"/>
            </a:endParaRPr>
          </a:p>
        </p:txBody>
      </p:sp>
      <p:sp>
        <p:nvSpPr>
          <p:cNvPr id="33838" name="Text Box 54"/>
          <p:cNvSpPr txBox="1">
            <a:spLocks noChangeArrowheads="1"/>
          </p:cNvSpPr>
          <p:nvPr/>
        </p:nvSpPr>
        <p:spPr bwMode="auto">
          <a:xfrm>
            <a:off x="5940425" y="6375400"/>
            <a:ext cx="2952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400" i="1">
                <a:solidFill>
                  <a:schemeClr val="accent2"/>
                </a:solidFill>
              </a:rPr>
              <a:t>Lancet</a:t>
            </a:r>
            <a:r>
              <a:rPr lang="en-GB" sz="1400">
                <a:solidFill>
                  <a:schemeClr val="accent2"/>
                </a:solidFill>
              </a:rPr>
              <a:t> 2002; 360: 1347-60</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11"/>
          <p:cNvSpPr txBox="1">
            <a:spLocks noChangeArrowheads="1"/>
          </p:cNvSpPr>
          <p:nvPr/>
        </p:nvSpPr>
        <p:spPr bwMode="auto">
          <a:xfrm>
            <a:off x="2462213" y="6180138"/>
            <a:ext cx="223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200">
                <a:solidFill>
                  <a:schemeClr val="bg1"/>
                </a:solidFill>
              </a:rPr>
              <a:t>© Imperial College London</a:t>
            </a:r>
          </a:p>
        </p:txBody>
      </p:sp>
      <p:sp>
        <p:nvSpPr>
          <p:cNvPr id="4100" name="Text Box 12"/>
          <p:cNvSpPr txBox="1">
            <a:spLocks noChangeArrowheads="1"/>
          </p:cNvSpPr>
          <p:nvPr/>
        </p:nvSpPr>
        <p:spPr bwMode="auto">
          <a:xfrm>
            <a:off x="158750" y="6180138"/>
            <a:ext cx="6778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000">
                <a:solidFill>
                  <a:schemeClr val="bg1"/>
                </a:solidFill>
              </a:rPr>
              <a:t>Slide </a:t>
            </a:r>
            <a:fld id="{7E6F60D5-9CCE-4748-8356-0CF9A0427DA1}" type="slidenum">
              <a:rPr lang="en-GB" sz="1000">
                <a:solidFill>
                  <a:schemeClr val="bg1"/>
                </a:solidFill>
              </a:rPr>
              <a:pPr>
                <a:spcBef>
                  <a:spcPct val="50000"/>
                </a:spcBef>
              </a:pPr>
              <a:t>26</a:t>
            </a:fld>
            <a:endParaRPr lang="en-GB" sz="1000">
              <a:solidFill>
                <a:schemeClr val="bg1"/>
              </a:solidFill>
            </a:endParaRPr>
          </a:p>
        </p:txBody>
      </p:sp>
      <p:sp>
        <p:nvSpPr>
          <p:cNvPr id="4101" name="Text Box 14"/>
          <p:cNvSpPr txBox="1">
            <a:spLocks noChangeArrowheads="1"/>
          </p:cNvSpPr>
          <p:nvPr/>
        </p:nvSpPr>
        <p:spPr bwMode="auto">
          <a:xfrm>
            <a:off x="2641600" y="6324600"/>
            <a:ext cx="2235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200">
                <a:solidFill>
                  <a:schemeClr val="bg1"/>
                </a:solidFill>
              </a:rPr>
              <a:t>© Imperial College London</a:t>
            </a:r>
          </a:p>
        </p:txBody>
      </p:sp>
      <p:sp>
        <p:nvSpPr>
          <p:cNvPr id="4102" name="Text Box 15"/>
          <p:cNvSpPr txBox="1">
            <a:spLocks noChangeArrowheads="1"/>
          </p:cNvSpPr>
          <p:nvPr/>
        </p:nvSpPr>
        <p:spPr bwMode="auto">
          <a:xfrm>
            <a:off x="338138" y="6324600"/>
            <a:ext cx="6778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000">
                <a:solidFill>
                  <a:schemeClr val="bg1"/>
                </a:solidFill>
              </a:rPr>
              <a:t>Slide </a:t>
            </a:r>
            <a:fld id="{42185907-684E-45E9-85B1-C1A6CB8E4F00}" type="slidenum">
              <a:rPr lang="en-GB" sz="1000">
                <a:solidFill>
                  <a:schemeClr val="bg1"/>
                </a:solidFill>
              </a:rPr>
              <a:pPr>
                <a:spcBef>
                  <a:spcPct val="50000"/>
                </a:spcBef>
              </a:pPr>
              <a:t>26</a:t>
            </a:fld>
            <a:endParaRPr lang="en-GB" sz="1000">
              <a:solidFill>
                <a:schemeClr val="bg1"/>
              </a:solidFill>
            </a:endParaRPr>
          </a:p>
        </p:txBody>
      </p:sp>
      <p:pic>
        <p:nvPicPr>
          <p:cNvPr id="410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13313" y="836613"/>
            <a:ext cx="4411662"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7"/>
          <p:cNvSpPr txBox="1">
            <a:spLocks noChangeArrowheads="1"/>
          </p:cNvSpPr>
          <p:nvPr/>
        </p:nvSpPr>
        <p:spPr bwMode="auto">
          <a:xfrm>
            <a:off x="6156325" y="627063"/>
            <a:ext cx="23764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800" b="1">
                <a:solidFill>
                  <a:srgbClr val="000066"/>
                </a:solidFill>
              </a:rPr>
              <a:t>INTERSALT: Four low BP populations</a:t>
            </a:r>
          </a:p>
        </p:txBody>
      </p:sp>
      <p:graphicFrame>
        <p:nvGraphicFramePr>
          <p:cNvPr id="4098" name="Object 8"/>
          <p:cNvGraphicFramePr>
            <a:graphicFrameLocks noChangeAspect="1"/>
          </p:cNvGraphicFramePr>
          <p:nvPr/>
        </p:nvGraphicFramePr>
        <p:xfrm>
          <a:off x="0" y="836613"/>
          <a:ext cx="5724525" cy="4113212"/>
        </p:xfrm>
        <a:graphic>
          <a:graphicData uri="http://schemas.openxmlformats.org/presentationml/2006/ole">
            <mc:AlternateContent xmlns:mc="http://schemas.openxmlformats.org/markup-compatibility/2006">
              <mc:Choice xmlns:v="urn:schemas-microsoft-com:vml" Requires="v">
                <p:oleObj spid="_x0000_s4105" name="Worksheet" r:id="rId5" imgW="9305925" imgH="5715203" progId="Excel.Sheet.8">
                  <p:link updateAutomatic="1"/>
                </p:oleObj>
              </mc:Choice>
              <mc:Fallback>
                <p:oleObj name="Worksheet" r:id="rId5" imgW="9305925" imgH="5715203" progId="Excel.Sheet.8">
                  <p:link updateAutomatic="1"/>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836613"/>
                        <a:ext cx="5724525" cy="4113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323850" y="114300"/>
            <a:ext cx="8451850" cy="938213"/>
          </a:xfrm>
        </p:spPr>
        <p:txBody>
          <a:bodyPr/>
          <a:lstStyle/>
          <a:p>
            <a:pPr eaLnBrk="1" hangingPunct="1">
              <a:defRPr/>
            </a:pPr>
            <a:r>
              <a:rPr lang="en-GB" sz="3300" b="1" dirty="0" smtClean="0">
                <a:solidFill>
                  <a:schemeClr val="accent6">
                    <a:lumMod val="50000"/>
                  </a:schemeClr>
                </a:solidFill>
                <a:latin typeface="Arial" pitchFamily="34" charset="0"/>
                <a:cs typeface="Arial" pitchFamily="34" charset="0"/>
              </a:rPr>
              <a:t>BP Distributions in Different Populations</a:t>
            </a:r>
          </a:p>
        </p:txBody>
      </p:sp>
      <p:sp>
        <p:nvSpPr>
          <p:cNvPr id="5124" name="Rectangle 3"/>
          <p:cNvSpPr>
            <a:spLocks noGrp="1" noChangeArrowheads="1"/>
          </p:cNvSpPr>
          <p:nvPr>
            <p:ph type="body" idx="1"/>
          </p:nvPr>
        </p:nvSpPr>
        <p:spPr>
          <a:xfrm>
            <a:off x="468313" y="4797425"/>
            <a:ext cx="8424862" cy="1152525"/>
          </a:xfrm>
        </p:spPr>
        <p:txBody>
          <a:bodyPr/>
          <a:lstStyle/>
          <a:p>
            <a:pPr eaLnBrk="1" hangingPunct="1">
              <a:lnSpc>
                <a:spcPct val="90000"/>
              </a:lnSpc>
              <a:buFontTx/>
              <a:buNone/>
            </a:pPr>
            <a:r>
              <a:rPr lang="en-GB" sz="2400" smtClean="0">
                <a:latin typeface="Arial" pitchFamily="34" charset="0"/>
                <a:cs typeface="Arial" pitchFamily="34" charset="0"/>
              </a:rPr>
              <a:t>Lifestyle factors – especially diet – are key in explaining </a:t>
            </a:r>
          </a:p>
          <a:p>
            <a:pPr eaLnBrk="1" hangingPunct="1">
              <a:lnSpc>
                <a:spcPct val="90000"/>
              </a:lnSpc>
              <a:spcBef>
                <a:spcPct val="0"/>
              </a:spcBef>
              <a:buFontTx/>
              <a:buNone/>
            </a:pPr>
            <a:r>
              <a:rPr lang="en-GB" sz="2400" smtClean="0">
                <a:latin typeface="Arial" pitchFamily="34" charset="0"/>
                <a:cs typeface="Arial" pitchFamily="34" charset="0"/>
              </a:rPr>
              <a:t>differences between populations in the rise in BP with age </a:t>
            </a:r>
          </a:p>
          <a:p>
            <a:pPr eaLnBrk="1" hangingPunct="1">
              <a:lnSpc>
                <a:spcPct val="90000"/>
              </a:lnSpc>
              <a:spcBef>
                <a:spcPct val="0"/>
              </a:spcBef>
              <a:buFontTx/>
              <a:buNone/>
            </a:pPr>
            <a:r>
              <a:rPr lang="en-GB" sz="2400" smtClean="0">
                <a:latin typeface="Arial" pitchFamily="34" charset="0"/>
                <a:cs typeface="Arial" pitchFamily="34" charset="0"/>
              </a:rPr>
              <a:t>and the consequent prevalence of high BP at older ages</a:t>
            </a:r>
          </a:p>
        </p:txBody>
      </p:sp>
      <p:graphicFrame>
        <p:nvGraphicFramePr>
          <p:cNvPr id="5122" name="Object 4"/>
          <p:cNvGraphicFramePr>
            <a:graphicFrameLocks noChangeAspect="1"/>
          </p:cNvGraphicFramePr>
          <p:nvPr/>
        </p:nvGraphicFramePr>
        <p:xfrm>
          <a:off x="830263" y="1125538"/>
          <a:ext cx="7027862" cy="3495675"/>
        </p:xfrm>
        <a:graphic>
          <a:graphicData uri="http://schemas.openxmlformats.org/presentationml/2006/ole">
            <mc:AlternateContent xmlns:mc="http://schemas.openxmlformats.org/markup-compatibility/2006">
              <mc:Choice xmlns:v="urn:schemas-microsoft-com:vml" Requires="v">
                <p:oleObj spid="_x0000_s5129" name="Bitmap Image" r:id="rId4" imgW="7028571" imgH="3495238" progId="PBrush">
                  <p:embed/>
                </p:oleObj>
              </mc:Choice>
              <mc:Fallback>
                <p:oleObj name="Bitmap Image" r:id="rId4" imgW="7028571" imgH="3495238"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263" y="1125538"/>
                        <a:ext cx="7027862"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125" name="Group 5"/>
          <p:cNvGrpSpPr>
            <a:grpSpLocks/>
          </p:cNvGrpSpPr>
          <p:nvPr/>
        </p:nvGrpSpPr>
        <p:grpSpPr bwMode="auto">
          <a:xfrm>
            <a:off x="338138" y="6435725"/>
            <a:ext cx="6996112" cy="274638"/>
            <a:chOff x="240" y="4032"/>
            <a:chExt cx="4958" cy="173"/>
          </a:xfrm>
        </p:grpSpPr>
        <p:sp>
          <p:nvSpPr>
            <p:cNvPr id="5127" name="Text Box 6"/>
            <p:cNvSpPr txBox="1">
              <a:spLocks noChangeArrowheads="1"/>
            </p:cNvSpPr>
            <p:nvPr/>
          </p:nvSpPr>
          <p:spPr bwMode="auto">
            <a:xfrm>
              <a:off x="1872" y="4032"/>
              <a:ext cx="332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200">
                  <a:solidFill>
                    <a:schemeClr val="bg1"/>
                  </a:solidFill>
                </a:rPr>
                <a:t>© Imperial College London</a:t>
              </a:r>
            </a:p>
          </p:txBody>
        </p:sp>
        <p:sp>
          <p:nvSpPr>
            <p:cNvPr id="5128" name="Text Box 7"/>
            <p:cNvSpPr txBox="1">
              <a:spLocks noChangeArrowheads="1"/>
            </p:cNvSpPr>
            <p:nvPr/>
          </p:nvSpPr>
          <p:spPr bwMode="auto">
            <a:xfrm>
              <a:off x="240" y="4032"/>
              <a:ext cx="10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762000" eaLnBrk="0" hangingPunct="0">
                <a:defRPr sz="4400">
                  <a:solidFill>
                    <a:schemeClr val="tx2"/>
                  </a:solidFill>
                  <a:latin typeface="Arial" pitchFamily="34" charset="0"/>
                </a:defRPr>
              </a:lvl1pPr>
              <a:lvl2pPr marL="742950" indent="-285750" defTabSz="762000" eaLnBrk="0" hangingPunct="0">
                <a:defRPr sz="4400">
                  <a:solidFill>
                    <a:schemeClr val="tx2"/>
                  </a:solidFill>
                  <a:latin typeface="Arial" pitchFamily="34" charset="0"/>
                </a:defRPr>
              </a:lvl2pPr>
              <a:lvl3pPr marL="1143000" indent="-228600" defTabSz="762000" eaLnBrk="0" hangingPunct="0">
                <a:defRPr sz="4400">
                  <a:solidFill>
                    <a:schemeClr val="tx2"/>
                  </a:solidFill>
                  <a:latin typeface="Arial" pitchFamily="34" charset="0"/>
                </a:defRPr>
              </a:lvl3pPr>
              <a:lvl4pPr marL="1600200" indent="-228600" defTabSz="762000" eaLnBrk="0" hangingPunct="0">
                <a:defRPr sz="4400">
                  <a:solidFill>
                    <a:schemeClr val="tx2"/>
                  </a:solidFill>
                  <a:latin typeface="Arial" pitchFamily="34" charset="0"/>
                </a:defRPr>
              </a:lvl4pPr>
              <a:lvl5pPr marL="2057400" indent="-228600" defTabSz="762000" eaLnBrk="0" hangingPunct="0">
                <a:defRPr sz="4400">
                  <a:solidFill>
                    <a:schemeClr val="tx2"/>
                  </a:solidFill>
                  <a:latin typeface="Arial" pitchFamily="34" charset="0"/>
                </a:defRPr>
              </a:lvl5pPr>
              <a:lvl6pPr marL="2514600" indent="-228600" defTabSz="762000" eaLnBrk="0" fontAlgn="base" hangingPunct="0">
                <a:spcBef>
                  <a:spcPct val="0"/>
                </a:spcBef>
                <a:spcAft>
                  <a:spcPct val="0"/>
                </a:spcAft>
                <a:defRPr sz="4400">
                  <a:solidFill>
                    <a:schemeClr val="tx2"/>
                  </a:solidFill>
                  <a:latin typeface="Arial" pitchFamily="34" charset="0"/>
                </a:defRPr>
              </a:lvl6pPr>
              <a:lvl7pPr marL="2971800" indent="-228600" defTabSz="762000" eaLnBrk="0" fontAlgn="base" hangingPunct="0">
                <a:spcBef>
                  <a:spcPct val="0"/>
                </a:spcBef>
                <a:spcAft>
                  <a:spcPct val="0"/>
                </a:spcAft>
                <a:defRPr sz="4400">
                  <a:solidFill>
                    <a:schemeClr val="tx2"/>
                  </a:solidFill>
                  <a:latin typeface="Arial" pitchFamily="34" charset="0"/>
                </a:defRPr>
              </a:lvl7pPr>
              <a:lvl8pPr marL="3429000" indent="-228600" defTabSz="762000" eaLnBrk="0" fontAlgn="base" hangingPunct="0">
                <a:spcBef>
                  <a:spcPct val="0"/>
                </a:spcBef>
                <a:spcAft>
                  <a:spcPct val="0"/>
                </a:spcAft>
                <a:defRPr sz="4400">
                  <a:solidFill>
                    <a:schemeClr val="tx2"/>
                  </a:solidFill>
                  <a:latin typeface="Arial" pitchFamily="34" charset="0"/>
                </a:defRPr>
              </a:lvl8pPr>
              <a:lvl9pPr marL="3886200" indent="-228600" defTabSz="7620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000">
                  <a:solidFill>
                    <a:schemeClr val="bg1"/>
                  </a:solidFill>
                </a:rPr>
                <a:t>Slide </a:t>
              </a:r>
              <a:fld id="{C45CAA4F-80F6-4E7C-80A3-ADBC3A34F09D}" type="slidenum">
                <a:rPr lang="en-GB" sz="1000">
                  <a:solidFill>
                    <a:schemeClr val="bg1"/>
                  </a:solidFill>
                </a:rPr>
                <a:pPr>
                  <a:spcBef>
                    <a:spcPct val="50000"/>
                  </a:spcBef>
                </a:pPr>
                <a:t>27</a:t>
              </a:fld>
              <a:endParaRPr lang="en-GB" sz="1000">
                <a:solidFill>
                  <a:schemeClr val="bg1"/>
                </a:solidFill>
              </a:endParaRPr>
            </a:p>
          </p:txBody>
        </p:sp>
      </p:grpSp>
      <p:sp>
        <p:nvSpPr>
          <p:cNvPr id="5126" name="Text Box 8"/>
          <p:cNvSpPr txBox="1">
            <a:spLocks noChangeArrowheads="1"/>
          </p:cNvSpPr>
          <p:nvPr/>
        </p:nvSpPr>
        <p:spPr bwMode="auto">
          <a:xfrm>
            <a:off x="1763713" y="6092825"/>
            <a:ext cx="5832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800">
                <a:latin typeface="Times New Roman" pitchFamily="18" charset="0"/>
              </a:rPr>
              <a:t>Adapted from Rose </a:t>
            </a:r>
            <a:r>
              <a:rPr lang="en-GB" sz="1800" i="1">
                <a:latin typeface="Times New Roman" pitchFamily="18" charset="0"/>
              </a:rPr>
              <a:t>Int J Epidemiol </a:t>
            </a:r>
            <a:r>
              <a:rPr lang="en-GB" sz="1800">
                <a:latin typeface="Times New Roman" pitchFamily="18" charset="0"/>
              </a:rPr>
              <a:t>1985; 14: 32-38</a:t>
            </a:r>
            <a:endParaRPr lang="en-US" sz="1800">
              <a:latin typeface="Times New Roman" pitchFamily="18"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Text Box 2"/>
          <p:cNvSpPr txBox="1">
            <a:spLocks noChangeArrowheads="1"/>
          </p:cNvSpPr>
          <p:nvPr/>
        </p:nvSpPr>
        <p:spPr bwMode="auto">
          <a:xfrm>
            <a:off x="7196138" y="4868863"/>
            <a:ext cx="320675" cy="304800"/>
          </a:xfrm>
          <a:prstGeom prst="rect">
            <a:avLst/>
          </a:prstGeom>
          <a:noFill/>
          <a:ln w="12700">
            <a:noFill/>
            <a:miter lim="800000"/>
            <a:headEnd type="none" w="sm" len="sm"/>
            <a:tailEnd type="none" w="sm" len="sm"/>
          </a:ln>
          <a:effectLst/>
        </p:spPr>
        <p:txBody>
          <a:bodyPr>
            <a:spAutoFit/>
          </a:bodyPr>
          <a:lstStyle/>
          <a:p>
            <a:pPr eaLnBrk="0" hangingPunct="0">
              <a:spcBef>
                <a:spcPct val="50000"/>
              </a:spcBef>
              <a:defRPr/>
            </a:pPr>
            <a:r>
              <a:rPr lang="en-GB" sz="1400">
                <a:effectLst>
                  <a:outerShdw blurRad="38100" dist="38100" dir="2700000" algn="tl">
                    <a:srgbClr val="C0C0C0"/>
                  </a:outerShdw>
                </a:effectLst>
                <a:latin typeface="Times New Roman" pitchFamily="18" charset="0"/>
              </a:rPr>
              <a:t>_</a:t>
            </a:r>
            <a:endParaRPr lang="en-US" sz="1400">
              <a:effectLst>
                <a:outerShdw blurRad="38100" dist="38100" dir="2700000" algn="tl">
                  <a:srgbClr val="C0C0C0"/>
                </a:outerShdw>
              </a:effectLst>
              <a:latin typeface="Times New Roman" pitchFamily="18" charset="0"/>
            </a:endParaRPr>
          </a:p>
        </p:txBody>
      </p:sp>
      <p:graphicFrame>
        <p:nvGraphicFramePr>
          <p:cNvPr id="6146" name="Object 3"/>
          <p:cNvGraphicFramePr>
            <a:graphicFrameLocks noChangeAspect="1"/>
          </p:cNvGraphicFramePr>
          <p:nvPr/>
        </p:nvGraphicFramePr>
        <p:xfrm>
          <a:off x="107950" y="260350"/>
          <a:ext cx="8856663" cy="5715000"/>
        </p:xfrm>
        <a:graphic>
          <a:graphicData uri="http://schemas.openxmlformats.org/presentationml/2006/ole">
            <mc:AlternateContent xmlns:mc="http://schemas.openxmlformats.org/markup-compatibility/2006">
              <mc:Choice xmlns:v="urn:schemas-microsoft-com:vml" Requires="v">
                <p:oleObj spid="_x0000_s6157" name="Worksheet" r:id="rId4" imgW="9305925" imgH="5715203" progId="Excel.Sheet.8">
                  <p:link updateAutomatic="1"/>
                </p:oleObj>
              </mc:Choice>
              <mc:Fallback>
                <p:oleObj name="Worksheet" r:id="rId4" imgW="9305925" imgH="5715203" progId="Excel.Sheet.8">
                  <p:link updateAutomatic="1"/>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260350"/>
                        <a:ext cx="8856663"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48" name="Group 4"/>
          <p:cNvGrpSpPr>
            <a:grpSpLocks/>
          </p:cNvGrpSpPr>
          <p:nvPr/>
        </p:nvGrpSpPr>
        <p:grpSpPr bwMode="auto">
          <a:xfrm>
            <a:off x="511175" y="5972175"/>
            <a:ext cx="8774113" cy="708025"/>
            <a:chOff x="563" y="3853"/>
            <a:chExt cx="5807" cy="446"/>
          </a:xfrm>
        </p:grpSpPr>
        <p:sp>
          <p:nvSpPr>
            <p:cNvPr id="6155" name="Text Box 5"/>
            <p:cNvSpPr txBox="1">
              <a:spLocks noChangeArrowheads="1"/>
            </p:cNvSpPr>
            <p:nvPr/>
          </p:nvSpPr>
          <p:spPr bwMode="auto">
            <a:xfrm>
              <a:off x="3920" y="3853"/>
              <a:ext cx="2450"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600">
                  <a:solidFill>
                    <a:srgbClr val="393939"/>
                  </a:solidFill>
                </a:rPr>
                <a:t>Adapted from Elliott &amp; Stamler 2005</a:t>
              </a:r>
            </a:p>
            <a:p>
              <a:pPr>
                <a:spcBef>
                  <a:spcPct val="50000"/>
                </a:spcBef>
              </a:pPr>
              <a:r>
                <a:rPr lang="en-GB" sz="1600">
                  <a:solidFill>
                    <a:srgbClr val="393939"/>
                  </a:solidFill>
                </a:rPr>
                <a:t>Multiple Risk Factor Intervention Trial</a:t>
              </a:r>
              <a:endParaRPr lang="en-US" sz="1600">
                <a:solidFill>
                  <a:srgbClr val="393939"/>
                </a:solidFill>
              </a:endParaRPr>
            </a:p>
          </p:txBody>
        </p:sp>
        <p:sp>
          <p:nvSpPr>
            <p:cNvPr id="6156" name="Text Box 6"/>
            <p:cNvSpPr txBox="1">
              <a:spLocks noChangeArrowheads="1"/>
            </p:cNvSpPr>
            <p:nvPr/>
          </p:nvSpPr>
          <p:spPr bwMode="auto">
            <a:xfrm>
              <a:off x="563" y="3853"/>
              <a:ext cx="245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spcBef>
                  <a:spcPct val="50000"/>
                </a:spcBef>
              </a:pPr>
              <a:r>
                <a:rPr lang="en-GB" sz="1600">
                  <a:solidFill>
                    <a:srgbClr val="393939"/>
                  </a:solidFill>
                </a:rPr>
                <a:t>347,978 men ages 35-57 at baseline</a:t>
              </a:r>
              <a:endParaRPr lang="en-US" sz="1600">
                <a:solidFill>
                  <a:srgbClr val="393939"/>
                </a:solidFill>
              </a:endParaRPr>
            </a:p>
          </p:txBody>
        </p:sp>
      </p:grpSp>
      <p:sp>
        <p:nvSpPr>
          <p:cNvPr id="6149" name="Text Box 7"/>
          <p:cNvSpPr txBox="1">
            <a:spLocks noChangeArrowheads="1"/>
          </p:cNvSpPr>
          <p:nvPr/>
        </p:nvSpPr>
        <p:spPr bwMode="auto">
          <a:xfrm>
            <a:off x="5867400" y="1219200"/>
            <a:ext cx="1968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b="1"/>
              <a:t>CHD mortality</a:t>
            </a:r>
            <a:endParaRPr lang="en-US" sz="1600" b="1"/>
          </a:p>
        </p:txBody>
      </p:sp>
      <p:sp>
        <p:nvSpPr>
          <p:cNvPr id="6150" name="Line 8"/>
          <p:cNvSpPr>
            <a:spLocks noChangeShapeType="1"/>
          </p:cNvSpPr>
          <p:nvPr/>
        </p:nvSpPr>
        <p:spPr bwMode="auto">
          <a:xfrm flipV="1">
            <a:off x="4114800" y="1905000"/>
            <a:ext cx="0" cy="312420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151" name="Text Box 9"/>
          <p:cNvSpPr txBox="1">
            <a:spLocks noChangeArrowheads="1"/>
          </p:cNvSpPr>
          <p:nvPr/>
        </p:nvSpPr>
        <p:spPr bwMode="auto">
          <a:xfrm>
            <a:off x="4800600" y="2133600"/>
            <a:ext cx="2219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a:t>“Hypertension”</a:t>
            </a:r>
          </a:p>
        </p:txBody>
      </p:sp>
      <p:sp>
        <p:nvSpPr>
          <p:cNvPr id="6152" name="Text Box 10"/>
          <p:cNvSpPr txBox="1">
            <a:spLocks noChangeArrowheads="1"/>
          </p:cNvSpPr>
          <p:nvPr/>
        </p:nvSpPr>
        <p:spPr bwMode="auto">
          <a:xfrm>
            <a:off x="1835150" y="2895600"/>
            <a:ext cx="212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a:t>“Normotension”</a:t>
            </a:r>
          </a:p>
        </p:txBody>
      </p:sp>
      <p:sp>
        <p:nvSpPr>
          <p:cNvPr id="6153" name="Line 11"/>
          <p:cNvSpPr>
            <a:spLocks noChangeShapeType="1"/>
          </p:cNvSpPr>
          <p:nvPr/>
        </p:nvSpPr>
        <p:spPr bwMode="auto">
          <a:xfrm>
            <a:off x="4114800" y="2362200"/>
            <a:ext cx="685800"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54" name="Line 12"/>
          <p:cNvSpPr>
            <a:spLocks noChangeShapeType="1"/>
          </p:cNvSpPr>
          <p:nvPr/>
        </p:nvSpPr>
        <p:spPr bwMode="auto">
          <a:xfrm flipH="1">
            <a:off x="3581400" y="3124200"/>
            <a:ext cx="533400"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3524250"/>
            <a:ext cx="5726113"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42875"/>
            <a:ext cx="5595938" cy="377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215188" y="5357813"/>
            <a:ext cx="1714500" cy="830262"/>
          </a:xfrm>
          <a:prstGeom prst="rect">
            <a:avLst/>
          </a:prstGeom>
          <a:noFill/>
        </p:spPr>
        <p:txBody>
          <a:bodyPr>
            <a:spAutoFit/>
          </a:bodyPr>
          <a:lstStyle/>
          <a:p>
            <a:pPr>
              <a:defRPr/>
            </a:pPr>
            <a:r>
              <a:rPr lang="en-GB" sz="1600" dirty="0">
                <a:solidFill>
                  <a:schemeClr val="accent6">
                    <a:lumMod val="50000"/>
                  </a:schemeClr>
                </a:solidFill>
              </a:rPr>
              <a:t>Percent reporting hypertension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338" name="Rectangle 2"/>
          <p:cNvSpPr>
            <a:spLocks noGrp="1" noChangeArrowheads="1"/>
          </p:cNvSpPr>
          <p:nvPr>
            <p:ph type="title" idx="4294967295"/>
          </p:nvPr>
        </p:nvSpPr>
        <p:spPr/>
        <p:txBody>
          <a:bodyPr/>
          <a:lstStyle/>
          <a:p>
            <a:r>
              <a:rPr lang="fi-FI" sz="6000" b="1" smtClean="0">
                <a:solidFill>
                  <a:srgbClr val="0000CC"/>
                </a:solidFill>
                <a:latin typeface="Arial" pitchFamily="34" charset="0"/>
              </a:rPr>
              <a:t>Global Health &amp; CVD</a:t>
            </a:r>
            <a:endParaRPr lang="en-GB" sz="6000" b="1" smtClean="0">
              <a:solidFill>
                <a:srgbClr val="0000CC"/>
              </a:solidFill>
              <a:latin typeface="Arial" pitchFamily="34" charset="0"/>
            </a:endParaRPr>
          </a:p>
        </p:txBody>
      </p:sp>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40EFB653-DA54-44CF-947C-BD749E41B994}"/>
                                            </p:graphicEl>
                                          </p:spTgt>
                                        </p:tgtEl>
                                        <p:attrNameLst>
                                          <p:attrName>style.visibility</p:attrName>
                                        </p:attrNameLst>
                                      </p:cBhvr>
                                      <p:to>
                                        <p:strVal val="visible"/>
                                      </p:to>
                                    </p:set>
                                    <p:anim calcmode="lin" valueType="num">
                                      <p:cBhvr additive="base">
                                        <p:cTn id="7" dur="500" fill="hold"/>
                                        <p:tgtEl>
                                          <p:spTgt spid="9">
                                            <p:graphicEl>
                                              <a:dgm id="{40EFB653-DA54-44CF-947C-BD749E41B99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40EFB653-DA54-44CF-947C-BD749E41B99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0838" y="6224588"/>
            <a:ext cx="1062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238" y="1331913"/>
            <a:ext cx="6613525"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163513" y="6694488"/>
            <a:ext cx="881697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700">
                <a:solidFill>
                  <a:srgbClr val="000000"/>
                </a:solidFill>
              </a:rPr>
              <a:t>Copyright ©2004 BMJ Publishing Group Ltd.</a:t>
            </a:r>
          </a:p>
        </p:txBody>
      </p:sp>
      <p:sp>
        <p:nvSpPr>
          <p:cNvPr id="35845" name="Text Box 5"/>
          <p:cNvSpPr txBox="1">
            <a:spLocks noChangeArrowheads="1"/>
          </p:cNvSpPr>
          <p:nvPr/>
        </p:nvSpPr>
        <p:spPr bwMode="auto">
          <a:xfrm>
            <a:off x="1265238" y="5624513"/>
            <a:ext cx="66135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1100" b="1">
                <a:solidFill>
                  <a:srgbClr val="000000"/>
                </a:solidFill>
              </a:rPr>
              <a:t>Doll, R. et al. BMJ 2004;328:1519</a:t>
            </a:r>
          </a:p>
        </p:txBody>
      </p:sp>
      <p:sp>
        <p:nvSpPr>
          <p:cNvPr id="51206" name="Text Box 6"/>
          <p:cNvSpPr txBox="1">
            <a:spLocks noChangeArrowheads="1"/>
          </p:cNvSpPr>
          <p:nvPr/>
        </p:nvSpPr>
        <p:spPr bwMode="auto">
          <a:xfrm>
            <a:off x="163513" y="339725"/>
            <a:ext cx="8816975" cy="650875"/>
          </a:xfrm>
          <a:prstGeom prst="rect">
            <a:avLst/>
          </a:prstGeom>
          <a:noFill/>
          <a:ln w="9525">
            <a:noFill/>
            <a:miter lim="800000"/>
            <a:headEnd/>
            <a:tailEnd/>
          </a:ln>
        </p:spPr>
        <p:txBody>
          <a:bodyPr lIns="0" tIns="0" rIns="0" bIns="0" anchor="ctr" anchorCtr="1">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pPr>
            <a:r>
              <a:rPr lang="en-GB" sz="2200" b="1" dirty="0">
                <a:solidFill>
                  <a:schemeClr val="accent6">
                    <a:lumMod val="50000"/>
                  </a:schemeClr>
                </a:solidFill>
              </a:rPr>
              <a:t>Survival from age 35 for continuing </a:t>
            </a:r>
            <a:r>
              <a:rPr lang="en-GB" sz="2200" b="1" dirty="0">
                <a:solidFill>
                  <a:srgbClr val="FF0000"/>
                </a:solidFill>
              </a:rPr>
              <a:t>cigarette smokers </a:t>
            </a:r>
            <a:r>
              <a:rPr lang="en-GB" sz="2200" b="1" dirty="0">
                <a:solidFill>
                  <a:schemeClr val="accent6">
                    <a:lumMod val="50000"/>
                  </a:schemeClr>
                </a:solidFill>
              </a:rPr>
              <a:t>and lifelong non-smokers among UK male doctors born 1900-1930</a:t>
            </a: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07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120775"/>
            <a:ext cx="864235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2982" name="Rectangle 6"/>
          <p:cNvSpPr>
            <a:spLocks noGrp="1" noChangeArrowheads="1"/>
          </p:cNvSpPr>
          <p:nvPr>
            <p:ph type="title"/>
          </p:nvPr>
        </p:nvSpPr>
        <p:spPr/>
        <p:txBody>
          <a:bodyPr/>
          <a:lstStyle/>
          <a:p>
            <a:pPr eaLnBrk="1" hangingPunct="1">
              <a:defRPr/>
            </a:pPr>
            <a:r>
              <a:rPr lang="en-GB" dirty="0" smtClean="0">
                <a:solidFill>
                  <a:schemeClr val="accent6">
                    <a:lumMod val="50000"/>
                  </a:schemeClr>
                </a:solidFill>
                <a:latin typeface="Arial" pitchFamily="34" charset="0"/>
                <a:cs typeface="Arial" pitchFamily="34" charset="0"/>
              </a:rPr>
              <a:t>Smoking ban in Scotland</a:t>
            </a:r>
          </a:p>
        </p:txBody>
      </p:sp>
      <p:sp>
        <p:nvSpPr>
          <p:cNvPr id="382983" name="Text Box 7"/>
          <p:cNvSpPr txBox="1">
            <a:spLocks noChangeArrowheads="1"/>
          </p:cNvSpPr>
          <p:nvPr/>
        </p:nvSpPr>
        <p:spPr bwMode="auto">
          <a:xfrm>
            <a:off x="468313" y="5516563"/>
            <a:ext cx="8353425" cy="641350"/>
          </a:xfrm>
          <a:prstGeom prst="rect">
            <a:avLst/>
          </a:prstGeom>
          <a:noFill/>
          <a:ln w="9525">
            <a:noFill/>
            <a:miter lim="800000"/>
            <a:headEnd/>
            <a:tailEnd/>
          </a:ln>
          <a:effectLst/>
        </p:spPr>
        <p:txBody>
          <a:bodyPr>
            <a:spAutoFit/>
          </a:bodyPr>
          <a:lstStyle/>
          <a:p>
            <a:pPr>
              <a:spcBef>
                <a:spcPct val="50000"/>
              </a:spcBef>
              <a:defRPr/>
            </a:pPr>
            <a:r>
              <a:rPr lang="en-GB" sz="1800" dirty="0">
                <a:solidFill>
                  <a:schemeClr val="accent6">
                    <a:lumMod val="50000"/>
                  </a:schemeClr>
                </a:solidFill>
              </a:rPr>
              <a:t>Admissions for Acute Coronary Syndrome According to Month before and after Smoke-free Legislation </a:t>
            </a:r>
          </a:p>
        </p:txBody>
      </p:sp>
      <p:sp>
        <p:nvSpPr>
          <p:cNvPr id="36869" name="Text Box 8"/>
          <p:cNvSpPr txBox="1">
            <a:spLocks noChangeArrowheads="1"/>
          </p:cNvSpPr>
          <p:nvPr/>
        </p:nvSpPr>
        <p:spPr bwMode="auto">
          <a:xfrm>
            <a:off x="4714875" y="6308725"/>
            <a:ext cx="4105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1600"/>
              <a:t>Pell J </a:t>
            </a:r>
            <a:r>
              <a:rPr lang="en-GB" sz="1600" i="1"/>
              <a:t>et al.</a:t>
            </a:r>
            <a:r>
              <a:rPr lang="en-GB" sz="1600"/>
              <a:t> </a:t>
            </a:r>
            <a:r>
              <a:rPr lang="en-GB" sz="1600" i="1"/>
              <a:t>NEJM</a:t>
            </a:r>
            <a:r>
              <a:rPr lang="en-GB" sz="1600"/>
              <a:t> 2008; 359:482-491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5"/>
          <p:cNvGraphicFramePr>
            <a:graphicFrameLocks noChangeAspect="1"/>
          </p:cNvGraphicFramePr>
          <p:nvPr/>
        </p:nvGraphicFramePr>
        <p:xfrm>
          <a:off x="395288" y="908050"/>
          <a:ext cx="8748712" cy="5949950"/>
        </p:xfrm>
        <a:graphic>
          <a:graphicData uri="http://schemas.openxmlformats.org/presentationml/2006/ole">
            <mc:AlternateContent xmlns:mc="http://schemas.openxmlformats.org/markup-compatibility/2006">
              <mc:Choice xmlns:v="urn:schemas-microsoft-com:vml" Requires="v">
                <p:oleObj spid="_x0000_s7173" name="Worksheet" r:id="rId4" imgW="8153400" imgH="5524500" progId="Excel.Sheet.8">
                  <p:link updateAutomatic="1"/>
                </p:oleObj>
              </mc:Choice>
              <mc:Fallback>
                <p:oleObj name="Worksheet" r:id="rId4" imgW="8153400" imgH="5524500" progId="Excel.Sheet.8">
                  <p:link updateAutomatic="1"/>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908050"/>
                        <a:ext cx="8748712" cy="594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1" name="Rectangle 6"/>
          <p:cNvSpPr>
            <a:spLocks noChangeArrowheads="1"/>
          </p:cNvSpPr>
          <p:nvPr/>
        </p:nvSpPr>
        <p:spPr bwMode="auto">
          <a:xfrm>
            <a:off x="323850" y="6381750"/>
            <a:ext cx="4321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pPr defTabSz="762000" eaLnBrk="0" hangingPunct="0">
              <a:spcBef>
                <a:spcPct val="50000"/>
              </a:spcBef>
            </a:pPr>
            <a:r>
              <a:rPr lang="en-GB" sz="1400"/>
              <a:t>Neaton JD et al. Arch Intern Med 1992; 152: 56-64</a:t>
            </a:r>
            <a:br>
              <a:rPr lang="en-GB" sz="1400"/>
            </a:br>
            <a:endParaRPr lang="en-GB" sz="1400"/>
          </a:p>
        </p:txBody>
      </p:sp>
      <p:sp>
        <p:nvSpPr>
          <p:cNvPr id="349192" name="Text Box 8"/>
          <p:cNvSpPr txBox="1">
            <a:spLocks noChangeArrowheads="1"/>
          </p:cNvSpPr>
          <p:nvPr/>
        </p:nvSpPr>
        <p:spPr bwMode="auto">
          <a:xfrm>
            <a:off x="223838" y="80963"/>
            <a:ext cx="8669337" cy="1200150"/>
          </a:xfrm>
          <a:prstGeom prst="rect">
            <a:avLst/>
          </a:prstGeom>
          <a:noFill/>
          <a:ln w="12700">
            <a:noFill/>
            <a:miter lim="800000"/>
            <a:headEnd type="none" w="sm" len="sm"/>
            <a:tailEnd type="none" w="sm" len="sm"/>
          </a:ln>
          <a:effectLst/>
        </p:spPr>
        <p:txBody>
          <a:bodyPr>
            <a:spAutoFit/>
          </a:bodyPr>
          <a:lstStyle/>
          <a:p>
            <a:pPr algn="r" defTabSz="762000" eaLnBrk="0" hangingPunct="0">
              <a:spcBef>
                <a:spcPct val="50000"/>
              </a:spcBef>
              <a:defRPr/>
            </a:pPr>
            <a:r>
              <a:rPr lang="en-GB" sz="2400" b="1" dirty="0">
                <a:solidFill>
                  <a:schemeClr val="accent6">
                    <a:lumMod val="50000"/>
                  </a:schemeClr>
                </a:solidFill>
              </a:rPr>
              <a:t>Age-adjusted CHD death rates per 10 000 person-years by level of serum cholesterol and SBP for cigarette smokers screened in MRFIT Study</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6138863"/>
            <a:ext cx="2973388"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5238" y="1222375"/>
            <a:ext cx="6613525"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5"/>
          <p:cNvSpPr txBox="1">
            <a:spLocks noChangeArrowheads="1"/>
          </p:cNvSpPr>
          <p:nvPr/>
        </p:nvSpPr>
        <p:spPr bwMode="auto">
          <a:xfrm>
            <a:off x="1265238" y="5732463"/>
            <a:ext cx="6613525"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1pPr>
            <a:lvl2pPr marL="742950" indent="-28575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2pPr>
            <a:lvl3pPr marL="11430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3pPr>
            <a:lvl4pPr marL="16002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4pPr>
            <a:lvl5pPr marL="2057400" indent="-228600" defTabSz="828675" eaLnBrk="0" hangingPunct="0">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5pPr>
            <a:lvl6pPr marL="25146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6pPr>
            <a:lvl7pPr marL="29718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7pPr>
            <a:lvl8pPr marL="34290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8pPr>
            <a:lvl9pPr marL="3886200" indent="-228600" defTabSz="828675"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1300" b="1">
                <a:solidFill>
                  <a:srgbClr val="000000"/>
                </a:solidFill>
              </a:rPr>
              <a:t>Rose, G. Int. J. Epidemiol. 1985 </a:t>
            </a:r>
            <a:r>
              <a:rPr lang="en-GB" sz="1300" b="1" i="1">
                <a:solidFill>
                  <a:srgbClr val="000000"/>
                </a:solidFill>
              </a:rPr>
              <a:t>Sick individuals and sick populations</a:t>
            </a:r>
            <a:endParaRPr lang="en-GB" sz="1300" b="1">
              <a:solidFill>
                <a:srgbClr val="000000"/>
              </a:solidFill>
            </a:endParaRPr>
          </a:p>
        </p:txBody>
      </p:sp>
      <p:sp>
        <p:nvSpPr>
          <p:cNvPr id="219142" name="Text Box 6"/>
          <p:cNvSpPr txBox="1">
            <a:spLocks noChangeArrowheads="1"/>
          </p:cNvSpPr>
          <p:nvPr/>
        </p:nvSpPr>
        <p:spPr bwMode="auto">
          <a:xfrm>
            <a:off x="163513" y="74613"/>
            <a:ext cx="8816975" cy="1074737"/>
          </a:xfrm>
          <a:prstGeom prst="rect">
            <a:avLst/>
          </a:prstGeom>
          <a:noFill/>
          <a:ln w="9525">
            <a:noFill/>
            <a:miter lim="800000"/>
            <a:headEnd/>
            <a:tailEnd/>
          </a:ln>
        </p:spPr>
        <p:txBody>
          <a:bodyPr lIns="0" tIns="0" rIns="0" bIns="0" anchor="ctr" anchorCtr="1">
            <a:spAutoFit/>
          </a:bodyPr>
          <a:lstStyle/>
          <a:p>
            <a:pPr algn="ctr" defTabSz="828675"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a:pPr>
            <a:r>
              <a:rPr lang="en-GB" sz="2400" b="1" dirty="0">
                <a:solidFill>
                  <a:schemeClr val="accent6">
                    <a:lumMod val="50000"/>
                  </a:schemeClr>
                </a:solidFill>
              </a:rPr>
              <a:t>Percentage distribution of serum cholesterol levels (mg/dl) in men aged 50-62 who did or did not subsequently develop coronary heart disease (Framingham Study)</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57200" y="557213"/>
            <a:ext cx="8229600" cy="1143000"/>
          </a:xfrm>
        </p:spPr>
        <p:txBody>
          <a:bodyPr/>
          <a:lstStyle/>
          <a:p>
            <a:pPr eaLnBrk="1" hangingPunct="1">
              <a:defRPr/>
            </a:pPr>
            <a:r>
              <a:rPr lang="en-GB" sz="3600" dirty="0" smtClean="0">
                <a:solidFill>
                  <a:schemeClr val="accent6">
                    <a:lumMod val="50000"/>
                  </a:schemeClr>
                </a:solidFill>
                <a:latin typeface="Arial" pitchFamily="34" charset="0"/>
                <a:cs typeface="Arial" pitchFamily="34" charset="0"/>
              </a:rPr>
              <a:t>Serum Cholesterol</a:t>
            </a:r>
            <a:endParaRPr lang="en-US" sz="3600" dirty="0" smtClean="0">
              <a:solidFill>
                <a:schemeClr val="accent6">
                  <a:lumMod val="50000"/>
                </a:schemeClr>
              </a:solidFill>
              <a:latin typeface="Arial" pitchFamily="34" charset="0"/>
              <a:cs typeface="Arial" pitchFamily="34" charset="0"/>
            </a:endParaRPr>
          </a:p>
        </p:txBody>
      </p:sp>
      <p:sp>
        <p:nvSpPr>
          <p:cNvPr id="38915" name="Rectangle 3"/>
          <p:cNvSpPr>
            <a:spLocks noGrp="1" noChangeArrowheads="1"/>
          </p:cNvSpPr>
          <p:nvPr>
            <p:ph type="body" idx="1"/>
          </p:nvPr>
        </p:nvSpPr>
        <p:spPr>
          <a:xfrm>
            <a:off x="381000" y="1600200"/>
            <a:ext cx="7772400" cy="4349750"/>
          </a:xfrm>
        </p:spPr>
        <p:txBody>
          <a:bodyPr/>
          <a:lstStyle/>
          <a:p>
            <a:pPr eaLnBrk="1" hangingPunct="1">
              <a:lnSpc>
                <a:spcPct val="90000"/>
              </a:lnSpc>
            </a:pPr>
            <a:r>
              <a:rPr lang="en-GB" smtClean="0">
                <a:latin typeface="Arial" pitchFamily="34" charset="0"/>
                <a:cs typeface="Arial" pitchFamily="34" charset="0"/>
              </a:rPr>
              <a:t>Cholesterol is a </a:t>
            </a:r>
            <a:r>
              <a:rPr lang="en-GB" smtClean="0">
                <a:solidFill>
                  <a:srgbClr val="FF0000"/>
                </a:solidFill>
                <a:latin typeface="Arial" pitchFamily="34" charset="0"/>
                <a:cs typeface="Arial" pitchFamily="34" charset="0"/>
              </a:rPr>
              <a:t>good predictive</a:t>
            </a:r>
            <a:r>
              <a:rPr lang="en-GB" smtClean="0">
                <a:latin typeface="Arial" pitchFamily="34" charset="0"/>
                <a:cs typeface="Arial" pitchFamily="34" charset="0"/>
              </a:rPr>
              <a:t> marker</a:t>
            </a:r>
          </a:p>
          <a:p>
            <a:pPr eaLnBrk="1" hangingPunct="1">
              <a:lnSpc>
                <a:spcPct val="90000"/>
              </a:lnSpc>
            </a:pPr>
            <a:r>
              <a:rPr lang="en-GB" smtClean="0">
                <a:latin typeface="Arial" pitchFamily="34" charset="0"/>
                <a:cs typeface="Arial" pitchFamily="34" charset="0"/>
              </a:rPr>
              <a:t>Well–measured, so that a </a:t>
            </a:r>
            <a:r>
              <a:rPr lang="en-GB" smtClean="0">
                <a:solidFill>
                  <a:srgbClr val="FF0000"/>
                </a:solidFill>
                <a:latin typeface="Arial" pitchFamily="34" charset="0"/>
                <a:cs typeface="Arial" pitchFamily="34" charset="0"/>
              </a:rPr>
              <a:t>single measure characterises the population </a:t>
            </a:r>
            <a:r>
              <a:rPr lang="en-GB" smtClean="0">
                <a:latin typeface="Arial" pitchFamily="34" charset="0"/>
                <a:cs typeface="Arial" pitchFamily="34" charset="0"/>
              </a:rPr>
              <a:t>reasonably well </a:t>
            </a:r>
          </a:p>
          <a:p>
            <a:pPr eaLnBrk="1" hangingPunct="1">
              <a:lnSpc>
                <a:spcPct val="90000"/>
              </a:lnSpc>
            </a:pPr>
            <a:r>
              <a:rPr lang="en-GB" smtClean="0">
                <a:latin typeface="Arial" pitchFamily="34" charset="0"/>
                <a:cs typeface="Arial" pitchFamily="34" charset="0"/>
              </a:rPr>
              <a:t>Longitudinal studies show </a:t>
            </a:r>
            <a:r>
              <a:rPr lang="en-GB" smtClean="0">
                <a:solidFill>
                  <a:srgbClr val="FF0000"/>
                </a:solidFill>
                <a:latin typeface="Arial" pitchFamily="34" charset="0"/>
                <a:cs typeface="Arial" pitchFamily="34" charset="0"/>
              </a:rPr>
              <a:t>prognostic validity</a:t>
            </a:r>
          </a:p>
          <a:p>
            <a:pPr eaLnBrk="1" hangingPunct="1">
              <a:lnSpc>
                <a:spcPct val="90000"/>
              </a:lnSpc>
            </a:pPr>
            <a:r>
              <a:rPr lang="en-GB" smtClean="0">
                <a:latin typeface="Arial" pitchFamily="34" charset="0"/>
                <a:cs typeface="Arial" pitchFamily="34" charset="0"/>
              </a:rPr>
              <a:t>However poor ability to discriminate between cases and non-cases of heart disease</a:t>
            </a:r>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28600"/>
            <a:ext cx="74676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4400">
                <a:solidFill>
                  <a:schemeClr val="tx2"/>
                </a:solidFill>
                <a:latin typeface="Arial" pitchFamily="34" charset="0"/>
              </a:defRPr>
            </a:lvl9pPr>
          </a:lstStyle>
          <a:p>
            <a:pPr eaLnBrk="1">
              <a:lnSpc>
                <a:spcPct val="97000"/>
              </a:lnSpc>
              <a:buClr>
                <a:srgbClr val="000000"/>
              </a:buClr>
              <a:buSzPct val="45000"/>
              <a:buFont typeface="StarSymbol" charset="0"/>
              <a:buNone/>
            </a:pPr>
            <a:r>
              <a:rPr lang="en-GB" sz="800">
                <a:solidFill>
                  <a:srgbClr val="000000"/>
                </a:solidFill>
              </a:rPr>
              <a:t>Copyright ©2007 BMJ Publishing Group Ltd.</a:t>
            </a:r>
          </a:p>
        </p:txBody>
      </p:sp>
      <p:sp>
        <p:nvSpPr>
          <p:cNvPr id="39940" name="Text Box 6"/>
          <p:cNvSpPr txBox="1">
            <a:spLocks noChangeArrowheads="1"/>
          </p:cNvSpPr>
          <p:nvPr/>
        </p:nvSpPr>
        <p:spPr bwMode="auto">
          <a:xfrm>
            <a:off x="179388" y="179388"/>
            <a:ext cx="878363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endParaRPr lang="en-US"/>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6357938"/>
            <a:ext cx="256698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7138" y="885825"/>
            <a:ext cx="3821112"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3"/>
          <p:cNvSpPr txBox="1">
            <a:spLocks noChangeArrowheads="1"/>
          </p:cNvSpPr>
          <p:nvPr/>
        </p:nvSpPr>
        <p:spPr bwMode="auto">
          <a:xfrm>
            <a:off x="2544763" y="6535738"/>
            <a:ext cx="645636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1pPr>
            <a:lvl2pPr marL="742950" indent="-28575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2pPr>
            <a:lvl3pPr marL="11430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3pPr>
            <a:lvl4pPr marL="16002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4pPr>
            <a:lvl5pPr marL="2057400" indent="-228600" eaLnBrk="0" hangingPunct="0">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4400">
                <a:solidFill>
                  <a:schemeClr val="tx2"/>
                </a:solidFill>
                <a:latin typeface="Arial" pitchFamily="34" charset="0"/>
              </a:defRPr>
            </a:lvl9pPr>
          </a:lstStyle>
          <a:p>
            <a:pPr eaLnBrk="1" hangingPunct="1">
              <a:lnSpc>
                <a:spcPct val="97000"/>
              </a:lnSpc>
              <a:buClr>
                <a:srgbClr val="FFFFFF"/>
              </a:buClr>
              <a:buSzPct val="45000"/>
              <a:buFont typeface="StarSymbol" charset="0"/>
              <a:buNone/>
            </a:pPr>
            <a:r>
              <a:rPr lang="en-GB" sz="1200" b="1">
                <a:solidFill>
                  <a:srgbClr val="0000CC"/>
                </a:solidFill>
              </a:rPr>
              <a:t>Ford I et al. N Engl J Med 2007;357:1477-1486</a:t>
            </a:r>
          </a:p>
        </p:txBody>
      </p:sp>
      <p:sp>
        <p:nvSpPr>
          <p:cNvPr id="12" name="Footer Placeholder 6"/>
          <p:cNvSpPr txBox="1">
            <a:spLocks/>
          </p:cNvSpPr>
          <p:nvPr/>
        </p:nvSpPr>
        <p:spPr bwMode="auto">
          <a:xfrm rot="16200000">
            <a:off x="7532688" y="3355975"/>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sp>
        <p:nvSpPr>
          <p:cNvPr id="40966" name="Rectangle 12"/>
          <p:cNvSpPr>
            <a:spLocks noChangeArrowheads="1"/>
          </p:cNvSpPr>
          <p:nvPr/>
        </p:nvSpPr>
        <p:spPr bwMode="auto">
          <a:xfrm>
            <a:off x="0" y="857250"/>
            <a:ext cx="5000625"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marL="342900" indent="-342900" eaLnBrk="0" hangingPunct="0">
              <a:buFont typeface="Arial" pitchFamily="34" charset="0"/>
              <a:buChar char="•"/>
            </a:pPr>
            <a:r>
              <a:rPr lang="en-US" sz="2400">
                <a:solidFill>
                  <a:schemeClr val="tx1"/>
                </a:solidFill>
              </a:rPr>
              <a:t>Kaplan-Meier estimate for Deaths</a:t>
            </a:r>
          </a:p>
          <a:p>
            <a:pPr marL="342900" indent="-342900" eaLnBrk="0" hangingPunct="0"/>
            <a:endParaRPr lang="en-US" sz="2400">
              <a:solidFill>
                <a:schemeClr val="tx1"/>
              </a:solidFill>
            </a:endParaRPr>
          </a:p>
          <a:p>
            <a:pPr marL="342900" indent="-342900" eaLnBrk="0" hangingPunct="0"/>
            <a:endParaRPr lang="en-US" sz="2400">
              <a:solidFill>
                <a:schemeClr val="tx1"/>
              </a:solidFill>
            </a:endParaRPr>
          </a:p>
          <a:p>
            <a:pPr marL="342900" indent="-342900" eaLnBrk="0" hangingPunct="0">
              <a:buFont typeface="Arial" pitchFamily="34" charset="0"/>
              <a:buChar char="•"/>
            </a:pPr>
            <a:r>
              <a:rPr lang="en-US" sz="2400">
                <a:solidFill>
                  <a:schemeClr val="tx1"/>
                </a:solidFill>
              </a:rPr>
              <a:t>Hypercholesterolemic men (LDL &gt; 4 mmol) with no history of myocardial infarction </a:t>
            </a:r>
          </a:p>
          <a:p>
            <a:pPr marL="342900" indent="-342900" eaLnBrk="0" hangingPunct="0">
              <a:buFont typeface="Arial" pitchFamily="34" charset="0"/>
              <a:buChar char="•"/>
            </a:pPr>
            <a:endParaRPr lang="en-US" sz="2400">
              <a:solidFill>
                <a:schemeClr val="tx1"/>
              </a:solidFill>
            </a:endParaRPr>
          </a:p>
          <a:p>
            <a:pPr marL="342900" indent="-342900" eaLnBrk="0" hangingPunct="0"/>
            <a:endParaRPr lang="en-US" sz="2400">
              <a:solidFill>
                <a:schemeClr val="tx1"/>
              </a:solidFill>
            </a:endParaRPr>
          </a:p>
          <a:p>
            <a:pPr marL="342900" indent="-342900" eaLnBrk="0" hangingPunct="0">
              <a:buFont typeface="Arial" pitchFamily="34" charset="0"/>
              <a:buChar char="•"/>
            </a:pPr>
            <a:r>
              <a:rPr lang="en-US" sz="2400">
                <a:solidFill>
                  <a:schemeClr val="tx1"/>
                </a:solidFill>
              </a:rPr>
              <a:t>Statin treatment for an average of 5 years provided an ongoing reduction in the risk of coronary events for an additional period of up to 10 years </a:t>
            </a:r>
          </a:p>
        </p:txBody>
      </p:sp>
      <p:sp>
        <p:nvSpPr>
          <p:cNvPr id="40967" name="TextBox 7"/>
          <p:cNvSpPr txBox="1">
            <a:spLocks noChangeArrowheads="1"/>
          </p:cNvSpPr>
          <p:nvPr/>
        </p:nvSpPr>
        <p:spPr bwMode="auto">
          <a:xfrm>
            <a:off x="3214688" y="139700"/>
            <a:ext cx="29289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3600" b="1">
                <a:solidFill>
                  <a:srgbClr val="0000CC"/>
                </a:solidFill>
              </a:rPr>
              <a:t>Cholesterol</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41987" name="Picture 4" descr="The Lanc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113" y="6367463"/>
            <a:ext cx="28384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6" descr="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6688" y="1285875"/>
            <a:ext cx="6492875"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6"/>
          <p:cNvSpPr txBox="1">
            <a:spLocks noChangeArrowheads="1"/>
          </p:cNvSpPr>
          <p:nvPr/>
        </p:nvSpPr>
        <p:spPr bwMode="auto">
          <a:xfrm>
            <a:off x="1071563" y="403225"/>
            <a:ext cx="7286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en-US" sz="2800" b="1">
                <a:solidFill>
                  <a:srgbClr val="0000CC"/>
                </a:solidFill>
              </a:rPr>
              <a:t>Number of deaths from CHD by age and </a:t>
            </a:r>
            <a:r>
              <a:rPr lang="en-US" sz="2800" b="1">
                <a:solidFill>
                  <a:srgbClr val="FF0000"/>
                </a:solidFill>
              </a:rPr>
              <a:t>sex </a:t>
            </a:r>
            <a:r>
              <a:rPr lang="en-US" sz="2800" b="1">
                <a:solidFill>
                  <a:srgbClr val="0000CC"/>
                </a:solidFill>
              </a:rPr>
              <a:t>in England &amp; Wales, 1989-93</a:t>
            </a:r>
            <a:endParaRPr lang="en-GB" sz="2800" b="1">
              <a:solidFill>
                <a:srgbClr val="0000CC"/>
              </a:solidFill>
            </a:endParaRPr>
          </a:p>
        </p:txBody>
      </p:sp>
      <p:sp>
        <p:nvSpPr>
          <p:cNvPr id="41990" name="TextBox 8"/>
          <p:cNvSpPr txBox="1">
            <a:spLocks noChangeArrowheads="1"/>
          </p:cNvSpPr>
          <p:nvPr/>
        </p:nvSpPr>
        <p:spPr bwMode="auto">
          <a:xfrm>
            <a:off x="2527300" y="5500688"/>
            <a:ext cx="4402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400"/>
              <a:t>Tunstall Pedoe H. Lancet 1998</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430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42875"/>
            <a:ext cx="5400675"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3850" y="6143625"/>
            <a:ext cx="12001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5"/>
          <p:cNvSpPr txBox="1">
            <a:spLocks noChangeArrowheads="1"/>
          </p:cNvSpPr>
          <p:nvPr/>
        </p:nvSpPr>
        <p:spPr bwMode="auto">
          <a:xfrm>
            <a:off x="1928813" y="6253163"/>
            <a:ext cx="5214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400"/>
              <a:t>Tunstall-Pedoe h, Br Med J. 1992</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4403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29350"/>
            <a:ext cx="20955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5715000"/>
            <a:ext cx="20955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7938" y="1000125"/>
            <a:ext cx="65881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4"/>
          <p:cNvSpPr txBox="1">
            <a:spLocks noChangeArrowheads="1"/>
          </p:cNvSpPr>
          <p:nvPr/>
        </p:nvSpPr>
        <p:spPr bwMode="auto">
          <a:xfrm>
            <a:off x="179388" y="6678613"/>
            <a:ext cx="8783637"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eaLnBrk="1" hangingPunct="1">
              <a:lnSpc>
                <a:spcPct val="97000"/>
              </a:lnSpc>
              <a:buClr>
                <a:srgbClr val="000000"/>
              </a:buClr>
              <a:buSzPct val="100000"/>
              <a:buFont typeface="Times New Roman" pitchFamily="18" charset="0"/>
              <a:buNone/>
            </a:pPr>
            <a:r>
              <a:rPr lang="en-GB" sz="800">
                <a:solidFill>
                  <a:schemeClr val="tx1"/>
                </a:solidFill>
                <a:latin typeface="Sans Serif"/>
              </a:rPr>
              <a:t>Copyright ©1997 American Heart Association</a:t>
            </a:r>
          </a:p>
        </p:txBody>
      </p:sp>
      <p:sp>
        <p:nvSpPr>
          <p:cNvPr id="44039" name="Text Box 5"/>
          <p:cNvSpPr txBox="1">
            <a:spLocks noChangeArrowheads="1"/>
          </p:cNvSpPr>
          <p:nvPr/>
        </p:nvSpPr>
        <p:spPr bwMode="auto">
          <a:xfrm>
            <a:off x="1277938" y="5643563"/>
            <a:ext cx="6588125"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eaLnBrk="1" hangingPunct="1">
              <a:lnSpc>
                <a:spcPct val="97000"/>
              </a:lnSpc>
              <a:buClr>
                <a:srgbClr val="000000"/>
              </a:buClr>
              <a:buSzPct val="100000"/>
              <a:buFont typeface="Times New Roman" pitchFamily="18" charset="0"/>
              <a:buNone/>
            </a:pPr>
            <a:r>
              <a:rPr lang="en-GB" sz="1200" b="1">
                <a:solidFill>
                  <a:schemeClr val="tx1"/>
                </a:solidFill>
                <a:latin typeface="Sans Serif"/>
              </a:rPr>
              <a:t>Barrett-Connor, E. Circulation 1997;95:252-264</a:t>
            </a:r>
          </a:p>
        </p:txBody>
      </p:sp>
      <p:sp>
        <p:nvSpPr>
          <p:cNvPr id="44040" name="Text Box 6"/>
          <p:cNvSpPr txBox="1">
            <a:spLocks noChangeArrowheads="1"/>
          </p:cNvSpPr>
          <p:nvPr/>
        </p:nvSpPr>
        <p:spPr bwMode="auto">
          <a:xfrm>
            <a:off x="179388" y="201613"/>
            <a:ext cx="8783637"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4400">
                <a:solidFill>
                  <a:schemeClr val="tx2"/>
                </a:solidFill>
                <a:latin typeface="Arial" pitchFamily="34" charset="0"/>
              </a:defRPr>
            </a:lvl9pPr>
          </a:lstStyle>
          <a:p>
            <a:pPr algn="ctr" eaLnBrk="1" hangingPunct="1">
              <a:lnSpc>
                <a:spcPct val="97000"/>
              </a:lnSpc>
              <a:buClr>
                <a:srgbClr val="000000"/>
              </a:buClr>
              <a:buSzPct val="100000"/>
              <a:buFont typeface="Times New Roman" pitchFamily="18" charset="0"/>
              <a:buNone/>
            </a:pPr>
            <a:r>
              <a:rPr lang="en-GB" sz="2400" b="1">
                <a:solidFill>
                  <a:schemeClr val="tx1"/>
                </a:solidFill>
                <a:cs typeface="Arial" pitchFamily="34" charset="0"/>
              </a:rPr>
              <a:t>International age-standardized stroke rates by sex [note:</a:t>
            </a:r>
            <a:r>
              <a:rPr lang="en-GB" sz="2400" b="1">
                <a:solidFill>
                  <a:srgbClr val="FF0000"/>
                </a:solidFill>
                <a:cs typeface="Arial" pitchFamily="34" charset="0"/>
              </a:rPr>
              <a:t>males</a:t>
            </a:r>
            <a:r>
              <a:rPr lang="en-GB" sz="2400" b="1">
                <a:solidFill>
                  <a:schemeClr val="tx1"/>
                </a:solidFill>
                <a:cs typeface="Arial" pitchFamily="34" charset="0"/>
              </a:rPr>
              <a:t> at higher risk, review by Appelros et al 2009]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0" y="214313"/>
            <a:ext cx="9144000" cy="838200"/>
          </a:xfrm>
        </p:spPr>
        <p:txBody>
          <a:bodyPr/>
          <a:lstStyle/>
          <a:p>
            <a:r>
              <a:rPr lang="en-GB" sz="3600" smtClean="0">
                <a:latin typeface="Arial" pitchFamily="34" charset="0"/>
                <a:cs typeface="Arial" pitchFamily="34" charset="0"/>
              </a:rPr>
              <a:t>Main types of cardiovascular disease (CVD) </a:t>
            </a:r>
          </a:p>
        </p:txBody>
      </p:sp>
      <p:sp>
        <p:nvSpPr>
          <p:cNvPr id="3" name="Subtitle 2"/>
          <p:cNvSpPr>
            <a:spLocks noGrp="1"/>
          </p:cNvSpPr>
          <p:nvPr>
            <p:ph type="subTitle" idx="1"/>
          </p:nvPr>
        </p:nvSpPr>
        <p:spPr>
          <a:xfrm>
            <a:off x="755650" y="981075"/>
            <a:ext cx="8388350" cy="5688013"/>
          </a:xfrm>
        </p:spPr>
        <p:txBody>
          <a:bodyPr>
            <a:normAutofit fontScale="25000" lnSpcReduction="20000"/>
          </a:bodyPr>
          <a:lstStyle/>
          <a:p>
            <a:pPr algn="l">
              <a:lnSpc>
                <a:spcPct val="170000"/>
              </a:lnSpc>
              <a:buFont typeface="Arial" pitchFamily="34" charset="0"/>
              <a:buChar char="•"/>
              <a:defRPr/>
            </a:pPr>
            <a:r>
              <a:rPr lang="en-GB" sz="8000" dirty="0" smtClean="0">
                <a:solidFill>
                  <a:srgbClr val="FF0000"/>
                </a:solidFill>
                <a:latin typeface="Arial" pitchFamily="34" charset="0"/>
                <a:cs typeface="Arial" pitchFamily="34" charset="0"/>
              </a:rPr>
              <a:t>  </a:t>
            </a:r>
            <a:r>
              <a:rPr lang="en-GB" sz="8000" b="1" dirty="0" smtClean="0">
                <a:solidFill>
                  <a:srgbClr val="FF0000"/>
                </a:solidFill>
                <a:latin typeface="Arial" pitchFamily="34" charset="0"/>
                <a:cs typeface="Arial" pitchFamily="34" charset="0"/>
              </a:rPr>
              <a:t>Coronary Heart Disease (CHD)  (Coronary Artery Disease) </a:t>
            </a:r>
            <a:endParaRPr lang="en-GB" sz="8000" b="1" dirty="0" smtClean="0">
              <a:latin typeface="Arial" pitchFamily="34" charset="0"/>
              <a:cs typeface="Arial" pitchFamily="34" charset="0"/>
            </a:endParaRPr>
          </a:p>
          <a:p>
            <a:pPr algn="l">
              <a:lnSpc>
                <a:spcPct val="170000"/>
              </a:lnSpc>
              <a:buFont typeface="Arial" pitchFamily="34" charset="0"/>
              <a:buChar char="•"/>
              <a:defRPr/>
            </a:pPr>
            <a:r>
              <a:rPr lang="en-GB" sz="8000" b="1" dirty="0" smtClean="0">
                <a:latin typeface="Arial" pitchFamily="34" charset="0"/>
                <a:cs typeface="Arial" pitchFamily="34" charset="0"/>
              </a:rPr>
              <a:t>  </a:t>
            </a:r>
            <a:r>
              <a:rPr lang="en-GB" sz="8000" b="1" dirty="0" err="1" smtClean="0">
                <a:solidFill>
                  <a:srgbClr val="FF0000"/>
                </a:solidFill>
                <a:latin typeface="Arial" pitchFamily="34" charset="0"/>
                <a:cs typeface="Arial" pitchFamily="34" charset="0"/>
              </a:rPr>
              <a:t>Cerebrovascular</a:t>
            </a:r>
            <a:r>
              <a:rPr lang="en-GB" sz="8000" b="1" dirty="0" smtClean="0">
                <a:solidFill>
                  <a:srgbClr val="FF0000"/>
                </a:solidFill>
                <a:latin typeface="Arial" pitchFamily="34" charset="0"/>
                <a:cs typeface="Arial" pitchFamily="34" charset="0"/>
              </a:rPr>
              <a:t> Accident (Stroke) (blockage of flow or leakage)</a:t>
            </a:r>
          </a:p>
          <a:p>
            <a:pPr algn="l">
              <a:lnSpc>
                <a:spcPct val="170000"/>
              </a:lnSpc>
              <a:buFont typeface="Arial" pitchFamily="34" charset="0"/>
              <a:buChar char="•"/>
              <a:defRPr/>
            </a:pPr>
            <a:r>
              <a:rPr lang="en-GB" sz="8000" b="1" dirty="0" smtClean="0">
                <a:latin typeface="Arial" pitchFamily="34" charset="0"/>
                <a:cs typeface="Arial" pitchFamily="34" charset="0"/>
              </a:rPr>
              <a:t>  </a:t>
            </a:r>
            <a:r>
              <a:rPr lang="en-GB" sz="8000" b="1" dirty="0" smtClean="0">
                <a:solidFill>
                  <a:srgbClr val="FF0000"/>
                </a:solidFill>
                <a:latin typeface="Arial" pitchFamily="34" charset="0"/>
                <a:cs typeface="Arial" pitchFamily="34" charset="0"/>
              </a:rPr>
              <a:t>Myocardial Infarction (Heart Attack)</a:t>
            </a:r>
          </a:p>
          <a:p>
            <a:pPr algn="l">
              <a:lnSpc>
                <a:spcPct val="170000"/>
              </a:lnSpc>
              <a:buFont typeface="Arial" pitchFamily="34" charset="0"/>
              <a:buChar char="•"/>
              <a:defRPr/>
            </a:pPr>
            <a:r>
              <a:rPr lang="en-GB" sz="8000" b="1" dirty="0" smtClean="0">
                <a:latin typeface="Arial" pitchFamily="34" charset="0"/>
                <a:cs typeface="Arial" pitchFamily="34" charset="0"/>
              </a:rPr>
              <a:t>  </a:t>
            </a:r>
            <a:r>
              <a:rPr lang="en-GB" sz="8000" b="1" dirty="0" smtClean="0">
                <a:solidFill>
                  <a:srgbClr val="FF0000"/>
                </a:solidFill>
                <a:latin typeface="Arial" pitchFamily="34" charset="0"/>
                <a:cs typeface="Arial" pitchFamily="34" charset="0"/>
              </a:rPr>
              <a:t>Angina,  Atherosclerosis</a:t>
            </a:r>
          </a:p>
          <a:p>
            <a:pPr algn="l">
              <a:lnSpc>
                <a:spcPct val="170000"/>
              </a:lnSpc>
              <a:buFont typeface="Arial" pitchFamily="34" charset="0"/>
              <a:buChar char="•"/>
              <a:defRPr/>
            </a:pPr>
            <a:r>
              <a:rPr lang="en-GB" sz="8000" b="1" dirty="0" smtClean="0">
                <a:latin typeface="Arial" pitchFamily="34" charset="0"/>
                <a:cs typeface="Arial" pitchFamily="34" charset="0"/>
              </a:rPr>
              <a:t>  Aneurysm</a:t>
            </a:r>
          </a:p>
          <a:p>
            <a:pPr algn="l">
              <a:lnSpc>
                <a:spcPct val="170000"/>
              </a:lnSpc>
              <a:buFont typeface="Arial" pitchFamily="34" charset="0"/>
              <a:buChar char="•"/>
              <a:defRPr/>
            </a:pPr>
            <a:r>
              <a:rPr lang="en-GB" sz="8000" b="1" dirty="0" smtClean="0">
                <a:latin typeface="Arial" pitchFamily="34" charset="0"/>
                <a:cs typeface="Arial" pitchFamily="34" charset="0"/>
              </a:rPr>
              <a:t>  Arrhythmia</a:t>
            </a:r>
          </a:p>
          <a:p>
            <a:pPr algn="l">
              <a:lnSpc>
                <a:spcPct val="170000"/>
              </a:lnSpc>
              <a:buFont typeface="Arial" pitchFamily="34" charset="0"/>
              <a:buChar char="•"/>
              <a:defRPr/>
            </a:pPr>
            <a:r>
              <a:rPr lang="en-GB" sz="8000" b="1" dirty="0" smtClean="0">
                <a:latin typeface="Arial" pitchFamily="34" charset="0"/>
                <a:cs typeface="Arial" pitchFamily="34" charset="0"/>
              </a:rPr>
              <a:t>  </a:t>
            </a:r>
            <a:r>
              <a:rPr lang="en-GB" sz="8000" b="1" dirty="0" smtClean="0">
                <a:solidFill>
                  <a:srgbClr val="FF0000"/>
                </a:solidFill>
                <a:latin typeface="Arial" pitchFamily="34" charset="0"/>
                <a:cs typeface="Arial" pitchFamily="34" charset="0"/>
              </a:rPr>
              <a:t>High Blood Pressure (Hypertension)  </a:t>
            </a:r>
            <a:r>
              <a:rPr lang="en-GB" sz="8000" b="1" dirty="0" smtClean="0">
                <a:latin typeface="Arial" pitchFamily="34" charset="0"/>
                <a:cs typeface="Arial" pitchFamily="34" charset="0"/>
              </a:rPr>
              <a:t>(Hypotension)</a:t>
            </a:r>
          </a:p>
          <a:p>
            <a:pPr algn="l">
              <a:lnSpc>
                <a:spcPct val="170000"/>
              </a:lnSpc>
              <a:buFont typeface="Arial" pitchFamily="34" charset="0"/>
              <a:buChar char="•"/>
              <a:defRPr/>
            </a:pPr>
            <a:r>
              <a:rPr lang="en-GB" sz="8000" b="1" dirty="0" smtClean="0">
                <a:latin typeface="Arial" pitchFamily="34" charset="0"/>
                <a:cs typeface="Arial" pitchFamily="34" charset="0"/>
              </a:rPr>
              <a:t>  Venous </a:t>
            </a:r>
            <a:r>
              <a:rPr lang="en-GB" sz="8000" b="1" dirty="0" err="1" smtClean="0">
                <a:latin typeface="Arial" pitchFamily="34" charset="0"/>
                <a:cs typeface="Arial" pitchFamily="34" charset="0"/>
              </a:rPr>
              <a:t>Thromboembolism</a:t>
            </a:r>
            <a:endParaRPr lang="en-GB" sz="8000" b="1" dirty="0" smtClean="0">
              <a:latin typeface="Arial" pitchFamily="34" charset="0"/>
              <a:cs typeface="Arial" pitchFamily="34" charset="0"/>
            </a:endParaRPr>
          </a:p>
          <a:p>
            <a:pPr algn="l">
              <a:lnSpc>
                <a:spcPct val="170000"/>
              </a:lnSpc>
              <a:buFont typeface="Arial" pitchFamily="34" charset="0"/>
              <a:buChar char="•"/>
              <a:defRPr/>
            </a:pPr>
            <a:r>
              <a:rPr lang="en-GB" sz="8000" b="1" dirty="0" smtClean="0">
                <a:latin typeface="Arial" pitchFamily="34" charset="0"/>
                <a:cs typeface="Arial" pitchFamily="34" charset="0"/>
              </a:rPr>
              <a:t>  Congestive Heart Failure  </a:t>
            </a:r>
          </a:p>
          <a:p>
            <a:pPr algn="l">
              <a:lnSpc>
                <a:spcPct val="170000"/>
              </a:lnSpc>
              <a:buFont typeface="Arial" pitchFamily="34" charset="0"/>
              <a:buChar char="•"/>
              <a:defRPr/>
            </a:pPr>
            <a:r>
              <a:rPr lang="en-GB" sz="8000" b="1" dirty="0" smtClean="0">
                <a:latin typeface="Arial" pitchFamily="34" charset="0"/>
                <a:cs typeface="Arial" pitchFamily="34" charset="0"/>
              </a:rPr>
              <a:t>  Hypertrophic </a:t>
            </a:r>
            <a:r>
              <a:rPr lang="en-GB" sz="8000" b="1" dirty="0" err="1" smtClean="0">
                <a:latin typeface="Arial" pitchFamily="34" charset="0"/>
                <a:cs typeface="Arial" pitchFamily="34" charset="0"/>
              </a:rPr>
              <a:t>Cardiomyopathy</a:t>
            </a:r>
            <a:endParaRPr lang="en-GB" sz="8000" b="1" dirty="0" smtClean="0">
              <a:latin typeface="Arial" pitchFamily="34" charset="0"/>
              <a:cs typeface="Arial" pitchFamily="34" charset="0"/>
            </a:endParaRPr>
          </a:p>
          <a:p>
            <a:pPr algn="l">
              <a:lnSpc>
                <a:spcPct val="170000"/>
              </a:lnSpc>
              <a:buFont typeface="Arial" pitchFamily="34" charset="0"/>
              <a:buChar char="•"/>
              <a:defRPr/>
            </a:pPr>
            <a:r>
              <a:rPr lang="en-GB" sz="8000" b="1" dirty="0" smtClean="0">
                <a:latin typeface="Arial" pitchFamily="34" charset="0"/>
                <a:cs typeface="Arial" pitchFamily="34" charset="0"/>
              </a:rPr>
              <a:t>  Congenital Heart Disease</a:t>
            </a:r>
          </a:p>
          <a:p>
            <a:pPr algn="l">
              <a:lnSpc>
                <a:spcPct val="170000"/>
              </a:lnSpc>
              <a:defRPr/>
            </a:pPr>
            <a:endParaRPr lang="en-GB" sz="6400" dirty="0">
              <a:latin typeface="Arial" pitchFamily="34" charset="0"/>
              <a:cs typeface="Arial" pitchFamily="34" charset="0"/>
            </a:endParaRPr>
          </a:p>
          <a:p>
            <a:pPr algn="l">
              <a:lnSpc>
                <a:spcPct val="150000"/>
              </a:lnSpc>
              <a:defRPr/>
            </a:pPr>
            <a:r>
              <a:rPr lang="en-GB" sz="6400" dirty="0" smtClean="0">
                <a:latin typeface="Arial" pitchFamily="34" charset="0"/>
                <a:cs typeface="Arial" pitchFamily="34" charset="0"/>
              </a:rPr>
              <a:t> </a:t>
            </a:r>
          </a:p>
          <a:p>
            <a:pPr algn="l">
              <a:lnSpc>
                <a:spcPct val="150000"/>
              </a:lnSpc>
              <a:defRPr/>
            </a:pPr>
            <a:endParaRPr lang="en-GB" sz="5400" dirty="0" smtClean="0">
              <a:latin typeface="Arial" pitchFamily="34" charset="0"/>
              <a:cs typeface="Arial" pitchFamily="34" charset="0"/>
            </a:endParaRPr>
          </a:p>
          <a:p>
            <a:pPr algn="l">
              <a:lnSpc>
                <a:spcPct val="170000"/>
              </a:lnSpc>
              <a:defRPr/>
            </a:pPr>
            <a:endParaRPr lang="en-GB" sz="5100" dirty="0">
              <a:latin typeface="Arial" pitchFamily="34" charset="0"/>
              <a:cs typeface="Arial" pitchFamily="34" charset="0"/>
            </a:endParaRPr>
          </a:p>
          <a:p>
            <a:pPr algn="l">
              <a:lnSpc>
                <a:spcPct val="170000"/>
              </a:lnSpc>
              <a:defRPr/>
            </a:pPr>
            <a:endParaRPr lang="en-GB" sz="5100" dirty="0">
              <a:solidFill>
                <a:srgbClr val="FF0000"/>
              </a:solidFill>
              <a:latin typeface="Arial" pitchFamily="34" charset="0"/>
              <a:cs typeface="Arial" pitchFamily="34" charset="0"/>
            </a:endParaRPr>
          </a:p>
          <a:p>
            <a:pPr algn="l">
              <a:lnSpc>
                <a:spcPct val="170000"/>
              </a:lnSpc>
              <a:defRPr/>
            </a:pPr>
            <a:endParaRPr lang="en-GB" sz="5100" dirty="0">
              <a:latin typeface="Arial" pitchFamily="34" charset="0"/>
              <a:cs typeface="Arial" pitchFamily="34" charset="0"/>
            </a:endParaRPr>
          </a:p>
          <a:p>
            <a:pPr algn="l">
              <a:lnSpc>
                <a:spcPct val="170000"/>
              </a:lnSpc>
              <a:defRPr/>
            </a:pPr>
            <a:endParaRPr lang="en-GB" sz="5100" dirty="0">
              <a:latin typeface="Arial" pitchFamily="34" charset="0"/>
              <a:cs typeface="Arial" pitchFamily="34" charset="0"/>
            </a:endParaRPr>
          </a:p>
          <a:p>
            <a:pPr algn="l">
              <a:lnSpc>
                <a:spcPct val="170000"/>
              </a:lnSpc>
              <a:defRPr/>
            </a:pPr>
            <a:endParaRPr lang="en-GB" sz="5100" dirty="0">
              <a:solidFill>
                <a:srgbClr val="FF0000"/>
              </a:solidFill>
              <a:latin typeface="Arial" pitchFamily="34" charset="0"/>
              <a:cs typeface="Arial" pitchFamily="34" charset="0"/>
            </a:endParaRPr>
          </a:p>
          <a:p>
            <a:pPr algn="l">
              <a:lnSpc>
                <a:spcPct val="170000"/>
              </a:lnSpc>
              <a:buFont typeface="Arial" pitchFamily="34" charset="0"/>
              <a:buChar char="•"/>
              <a:defRPr/>
            </a:pPr>
            <a:endParaRPr lang="en-GB"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sp>
        <p:nvSpPr>
          <p:cNvPr id="3" name="Rectangle 2"/>
          <p:cNvSpPr/>
          <p:nvPr/>
        </p:nvSpPr>
        <p:spPr bwMode="auto">
          <a:xfrm>
            <a:off x="214313" y="214313"/>
            <a:ext cx="8501062" cy="6429375"/>
          </a:xfrm>
          <a:prstGeom prst="rect">
            <a:avLst/>
          </a:prstGeom>
          <a:noFill/>
          <a:ln w="9525" cap="flat" cmpd="sng" algn="ctr">
            <a:noFill/>
            <a:prstDash val="solid"/>
            <a:round/>
            <a:headEnd type="none" w="med" len="med"/>
            <a:tailEnd type="none" w="med" len="med"/>
          </a:ln>
          <a:effectLst/>
        </p:spPr>
        <p:txBody>
          <a:bodyPr/>
          <a:lstStyle/>
          <a:p>
            <a:pPr algn="ctr" eaLnBrk="0" hangingPunct="0">
              <a:defRPr/>
            </a:pPr>
            <a:r>
              <a:rPr lang="en-US" sz="2800" b="1" dirty="0">
                <a:solidFill>
                  <a:schemeClr val="tx1"/>
                </a:solidFill>
                <a:cs typeface="Arial" pitchFamily="34" charset="0"/>
              </a:rPr>
              <a:t>Sex difference</a:t>
            </a:r>
            <a:r>
              <a:rPr lang="en-US" sz="2800" dirty="0">
                <a:solidFill>
                  <a:schemeClr val="tx1"/>
                </a:solidFill>
                <a:latin typeface="Arial" charset="0"/>
              </a:rPr>
              <a:t> </a:t>
            </a:r>
            <a:endParaRPr lang="en-US" sz="2800" b="1" dirty="0">
              <a:solidFill>
                <a:schemeClr val="tx1"/>
              </a:solidFill>
              <a:cs typeface="Arial" pitchFamily="34" charset="0"/>
            </a:endParaRPr>
          </a:p>
          <a:p>
            <a:pPr eaLnBrk="0" hangingPunct="0">
              <a:defRPr/>
            </a:pPr>
            <a:endParaRPr lang="en-US" sz="1400" dirty="0">
              <a:solidFill>
                <a:schemeClr val="tx1"/>
              </a:solidFill>
              <a:latin typeface="Arial" charset="0"/>
            </a:endParaRPr>
          </a:p>
          <a:p>
            <a:pPr marL="514350" indent="-514350" eaLnBrk="0" hangingPunct="0">
              <a:buFont typeface="Arial" pitchFamily="34" charset="0"/>
              <a:buChar char="•"/>
              <a:defRPr/>
            </a:pPr>
            <a:r>
              <a:rPr lang="en-US" sz="2800" dirty="0">
                <a:solidFill>
                  <a:schemeClr val="tx1"/>
                </a:solidFill>
                <a:latin typeface="Arial" charset="0"/>
              </a:rPr>
              <a:t>Unhealthy Behaviors (cigarette smoking, heavy alcohol use, eating more red meat and fewer fruits and vegetables, and exposure to physical hazards, etc.)</a:t>
            </a:r>
          </a:p>
          <a:p>
            <a:pPr marL="514350" indent="-514350" eaLnBrk="0" hangingPunct="0">
              <a:defRPr/>
            </a:pPr>
            <a:endParaRPr lang="en-US" sz="2800" dirty="0">
              <a:solidFill>
                <a:schemeClr val="tx1"/>
              </a:solidFill>
              <a:latin typeface="Arial" charset="0"/>
            </a:endParaRPr>
          </a:p>
          <a:p>
            <a:pPr marL="514350" indent="-514350" eaLnBrk="0" hangingPunct="0">
              <a:buFont typeface="Arial" pitchFamily="34" charset="0"/>
              <a:buChar char="•"/>
              <a:defRPr/>
            </a:pPr>
            <a:r>
              <a:rPr lang="en-US" sz="2800" dirty="0">
                <a:solidFill>
                  <a:schemeClr val="tx1"/>
                </a:solidFill>
                <a:latin typeface="Arial" charset="0"/>
              </a:rPr>
              <a:t>Recent studies adjusting for unhealthy behaviors show that they contribute to but do not fully explain the increased risk of CHD in men</a:t>
            </a:r>
          </a:p>
          <a:p>
            <a:pPr marL="514350" indent="-514350" eaLnBrk="0" hangingPunct="0">
              <a:defRPr/>
            </a:pPr>
            <a:endParaRPr lang="en-US" sz="2800" dirty="0">
              <a:solidFill>
                <a:schemeClr val="tx1"/>
              </a:solidFill>
              <a:latin typeface="Arial" charset="0"/>
            </a:endParaRPr>
          </a:p>
          <a:p>
            <a:pPr marL="514350" indent="-514350" eaLnBrk="0" hangingPunct="0">
              <a:buFont typeface="Arial" pitchFamily="34" charset="0"/>
              <a:buChar char="•"/>
              <a:defRPr/>
            </a:pPr>
            <a:r>
              <a:rPr lang="en-US" sz="2800" dirty="0">
                <a:solidFill>
                  <a:schemeClr val="tx1"/>
                </a:solidFill>
                <a:latin typeface="Arial" charset="0"/>
              </a:rPr>
              <a:t>HDL/other lipid levels</a:t>
            </a:r>
          </a:p>
          <a:p>
            <a:pPr marL="514350" indent="-514350" eaLnBrk="0" hangingPunct="0">
              <a:defRPr/>
            </a:pPr>
            <a:endParaRPr lang="en-US" sz="2800" dirty="0">
              <a:solidFill>
                <a:schemeClr val="tx1"/>
              </a:solidFill>
              <a:latin typeface="Arial" charset="0"/>
            </a:endParaRPr>
          </a:p>
          <a:p>
            <a:pPr marL="514350" indent="-514350" eaLnBrk="0" hangingPunct="0">
              <a:buFont typeface="Arial" pitchFamily="34" charset="0"/>
              <a:buChar char="•"/>
              <a:defRPr/>
            </a:pPr>
            <a:r>
              <a:rPr lang="en-US" sz="2800" dirty="0">
                <a:solidFill>
                  <a:schemeClr val="tx1"/>
                </a:solidFill>
                <a:latin typeface="Arial" charset="0"/>
              </a:rPr>
              <a:t>Role of hormones, estrogen </a:t>
            </a:r>
          </a:p>
          <a:p>
            <a:pPr eaLnBrk="0" hangingPunct="0">
              <a:defRPr/>
            </a:pPr>
            <a:endParaRPr lang="en-US" sz="1800" dirty="0">
              <a:solidFill>
                <a:schemeClr val="tx1"/>
              </a:solidFill>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713" y="1624013"/>
            <a:ext cx="61245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 y="357188"/>
            <a:ext cx="8274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5"/>
          <p:cNvSpPr>
            <a:spLocks noChangeArrowheads="1"/>
          </p:cNvSpPr>
          <p:nvPr/>
        </p:nvSpPr>
        <p:spPr bwMode="auto">
          <a:xfrm>
            <a:off x="357188" y="52863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0000"/>
                </a:solidFill>
              </a:rPr>
              <a:t>Race: </a:t>
            </a:r>
            <a:r>
              <a:rPr lang="en-US" sz="2400"/>
              <a:t>CVD mortality rates for men and women, 45-64 years of age</a:t>
            </a:r>
            <a:endParaRPr lang="en-GB" sz="2400"/>
          </a:p>
        </p:txBody>
      </p:sp>
      <p:sp>
        <p:nvSpPr>
          <p:cNvPr id="46086" name="Rectangle 6"/>
          <p:cNvSpPr>
            <a:spLocks noChangeArrowheads="1"/>
          </p:cNvSpPr>
          <p:nvPr/>
        </p:nvSpPr>
        <p:spPr bwMode="auto">
          <a:xfrm>
            <a:off x="395288" y="609282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t>Jones-Webb et al, J. Ethnicity &amp; Disease 2004</a:t>
            </a:r>
            <a:endParaRPr lang="en-GB" sz="2400" i="1"/>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sp>
        <p:nvSpPr>
          <p:cNvPr id="47107" name="Rectangle 5"/>
          <p:cNvSpPr>
            <a:spLocks noChangeArrowheads="1"/>
          </p:cNvSpPr>
          <p:nvPr/>
        </p:nvSpPr>
        <p:spPr bwMode="auto">
          <a:xfrm>
            <a:off x="357188" y="5286375"/>
            <a:ext cx="84296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0000"/>
                </a:solidFill>
              </a:rPr>
              <a:t>Race: </a:t>
            </a:r>
            <a:r>
              <a:rPr lang="en-US" sz="2400"/>
              <a:t>CVD mortality rates for men and women, 65+ years of age</a:t>
            </a:r>
            <a:endParaRPr lang="en-GB" sz="2400"/>
          </a:p>
        </p:txBody>
      </p:sp>
      <p:sp>
        <p:nvSpPr>
          <p:cNvPr id="47108" name="Rectangle 6"/>
          <p:cNvSpPr>
            <a:spLocks noChangeArrowheads="1"/>
          </p:cNvSpPr>
          <p:nvPr/>
        </p:nvSpPr>
        <p:spPr bwMode="auto">
          <a:xfrm>
            <a:off x="323850" y="6092825"/>
            <a:ext cx="8462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t>Jones-Webb et al, J. Ethnicity &amp; Disease 2004</a:t>
            </a:r>
            <a:endParaRPr lang="en-GB" sz="2400" i="1"/>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714375"/>
            <a:ext cx="82772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88913"/>
            <a:ext cx="9144000" cy="1143000"/>
          </a:xfrm>
        </p:spPr>
        <p:txBody>
          <a:bodyPr/>
          <a:lstStyle/>
          <a:p>
            <a:pPr eaLnBrk="1" hangingPunct="1"/>
            <a:r>
              <a:rPr lang="en-US" sz="2400" b="1" smtClean="0">
                <a:solidFill>
                  <a:srgbClr val="FF0000"/>
                </a:solidFill>
              </a:rPr>
              <a:t>Obesity</a:t>
            </a:r>
            <a:r>
              <a:rPr lang="en-US" sz="2400" smtClean="0">
                <a:solidFill>
                  <a:srgbClr val="FF0000"/>
                </a:solidFill>
              </a:rPr>
              <a:t> </a:t>
            </a:r>
            <a:r>
              <a:rPr lang="en-US" sz="2400" smtClean="0">
                <a:solidFill>
                  <a:schemeClr val="tx1"/>
                </a:solidFill>
              </a:rPr>
              <a:t>Trends* Among U.S. Adults</a:t>
            </a:r>
            <a:br>
              <a:rPr lang="en-US" sz="2400" smtClean="0">
                <a:solidFill>
                  <a:schemeClr val="tx1"/>
                </a:solidFill>
              </a:rPr>
            </a:br>
            <a:r>
              <a:rPr lang="en-US" sz="2400" smtClean="0">
                <a:solidFill>
                  <a:srgbClr val="A50021"/>
                </a:solidFill>
              </a:rPr>
              <a:t>BRFSS </a:t>
            </a:r>
            <a:r>
              <a:rPr lang="en-US" sz="2400" smtClean="0">
                <a:solidFill>
                  <a:srgbClr val="DE3021"/>
                </a:solidFill>
              </a:rPr>
              <a:t>(Behavioral Risk Factor Surveillance System), </a:t>
            </a:r>
            <a:r>
              <a:rPr lang="en-US" sz="2400" smtClean="0">
                <a:solidFill>
                  <a:srgbClr val="A50021"/>
                </a:solidFill>
              </a:rPr>
              <a:t>, 1985</a:t>
            </a:r>
            <a:endParaRPr lang="en-US" sz="2400" smtClean="0">
              <a:solidFill>
                <a:schemeClr val="tx1"/>
              </a:solidFill>
            </a:endParaRPr>
          </a:p>
        </p:txBody>
      </p:sp>
      <p:sp>
        <p:nvSpPr>
          <p:cNvPr id="8196" name="Freeform 3"/>
          <p:cNvSpPr>
            <a:spLocks/>
          </p:cNvSpPr>
          <p:nvPr/>
        </p:nvSpPr>
        <p:spPr bwMode="auto">
          <a:xfrm>
            <a:off x="4011613" y="2003425"/>
            <a:ext cx="644525"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197" name="Freeform 4"/>
          <p:cNvSpPr>
            <a:spLocks/>
          </p:cNvSpPr>
          <p:nvPr/>
        </p:nvSpPr>
        <p:spPr bwMode="auto">
          <a:xfrm>
            <a:off x="3983038" y="2398713"/>
            <a:ext cx="682625"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198" name="Freeform 5"/>
          <p:cNvSpPr>
            <a:spLocks/>
          </p:cNvSpPr>
          <p:nvPr/>
        </p:nvSpPr>
        <p:spPr bwMode="auto">
          <a:xfrm>
            <a:off x="3960813" y="2794000"/>
            <a:ext cx="806450"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199" name="Freeform 6"/>
          <p:cNvSpPr>
            <a:spLocks/>
          </p:cNvSpPr>
          <p:nvPr/>
        </p:nvSpPr>
        <p:spPr bwMode="auto">
          <a:xfrm>
            <a:off x="4121150" y="3203575"/>
            <a:ext cx="723900"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00" name="Freeform 7"/>
          <p:cNvSpPr>
            <a:spLocks/>
          </p:cNvSpPr>
          <p:nvPr/>
        </p:nvSpPr>
        <p:spPr bwMode="auto">
          <a:xfrm>
            <a:off x="4019550" y="3590925"/>
            <a:ext cx="838200"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01" name="Freeform 8"/>
          <p:cNvSpPr>
            <a:spLocks/>
          </p:cNvSpPr>
          <p:nvPr/>
        </p:nvSpPr>
        <p:spPr bwMode="auto">
          <a:xfrm>
            <a:off x="4651375" y="2740025"/>
            <a:ext cx="592138"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02" name="Freeform 9"/>
          <p:cNvSpPr>
            <a:spLocks/>
          </p:cNvSpPr>
          <p:nvPr/>
        </p:nvSpPr>
        <p:spPr bwMode="auto">
          <a:xfrm>
            <a:off x="4730750" y="3127375"/>
            <a:ext cx="649288"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03" name="Freeform 10"/>
          <p:cNvSpPr>
            <a:spLocks/>
          </p:cNvSpPr>
          <p:nvPr/>
        </p:nvSpPr>
        <p:spPr bwMode="auto">
          <a:xfrm>
            <a:off x="4975225"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04" name="Freeform 11"/>
          <p:cNvSpPr>
            <a:spLocks/>
          </p:cNvSpPr>
          <p:nvPr/>
        </p:nvSpPr>
        <p:spPr bwMode="auto">
          <a:xfrm>
            <a:off x="5343525" y="3265488"/>
            <a:ext cx="719138"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05" name="Freeform 12"/>
          <p:cNvSpPr>
            <a:spLocks/>
          </p:cNvSpPr>
          <p:nvPr/>
        </p:nvSpPr>
        <p:spPr bwMode="auto">
          <a:xfrm>
            <a:off x="5280025" y="3560763"/>
            <a:ext cx="801688"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06" name="Freeform 13"/>
          <p:cNvSpPr>
            <a:spLocks/>
          </p:cNvSpPr>
          <p:nvPr/>
        </p:nvSpPr>
        <p:spPr bwMode="auto">
          <a:xfrm>
            <a:off x="5489575" y="3824288"/>
            <a:ext cx="374650"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07" name="Freeform 14"/>
          <p:cNvSpPr>
            <a:spLocks/>
          </p:cNvSpPr>
          <p:nvPr/>
        </p:nvSpPr>
        <p:spPr bwMode="auto">
          <a:xfrm>
            <a:off x="5729288" y="2840038"/>
            <a:ext cx="411162"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08" name="Freeform 15"/>
          <p:cNvSpPr>
            <a:spLocks/>
          </p:cNvSpPr>
          <p:nvPr/>
        </p:nvSpPr>
        <p:spPr bwMode="auto">
          <a:xfrm>
            <a:off x="5843588"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09" name="Freeform 16"/>
          <p:cNvSpPr>
            <a:spLocks/>
          </p:cNvSpPr>
          <p:nvPr/>
        </p:nvSpPr>
        <p:spPr bwMode="auto">
          <a:xfrm>
            <a:off x="5591175" y="4311650"/>
            <a:ext cx="889000"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10" name="Freeform 17"/>
          <p:cNvSpPr>
            <a:spLocks/>
          </p:cNvSpPr>
          <p:nvPr/>
        </p:nvSpPr>
        <p:spPr bwMode="auto">
          <a:xfrm>
            <a:off x="5988050" y="3009900"/>
            <a:ext cx="441325"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11" name="Freeform 18"/>
          <p:cNvSpPr>
            <a:spLocks/>
          </p:cNvSpPr>
          <p:nvPr/>
        </p:nvSpPr>
        <p:spPr bwMode="auto">
          <a:xfrm>
            <a:off x="4845050" y="3660775"/>
            <a:ext cx="484188"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12" name="Freeform 19"/>
          <p:cNvSpPr>
            <a:spLocks/>
          </p:cNvSpPr>
          <p:nvPr/>
        </p:nvSpPr>
        <p:spPr bwMode="auto">
          <a:xfrm>
            <a:off x="2103438"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13" name="Freeform 20"/>
          <p:cNvSpPr>
            <a:spLocks/>
          </p:cNvSpPr>
          <p:nvPr/>
        </p:nvSpPr>
        <p:spPr bwMode="auto">
          <a:xfrm>
            <a:off x="3324225" y="2452688"/>
            <a:ext cx="682625"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14" name="Freeform 21"/>
          <p:cNvSpPr>
            <a:spLocks/>
          </p:cNvSpPr>
          <p:nvPr/>
        </p:nvSpPr>
        <p:spPr bwMode="auto">
          <a:xfrm>
            <a:off x="3435350" y="3003550"/>
            <a:ext cx="715963"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15" name="Freeform 22"/>
          <p:cNvSpPr>
            <a:spLocks/>
          </p:cNvSpPr>
          <p:nvPr/>
        </p:nvSpPr>
        <p:spPr bwMode="auto">
          <a:xfrm>
            <a:off x="3341688" y="3521075"/>
            <a:ext cx="684212"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16" name="Freeform 23"/>
          <p:cNvSpPr>
            <a:spLocks/>
          </p:cNvSpPr>
          <p:nvPr/>
        </p:nvSpPr>
        <p:spPr bwMode="auto">
          <a:xfrm>
            <a:off x="3600450" y="3660775"/>
            <a:ext cx="1368425"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17" name="Freeform 24"/>
          <p:cNvSpPr>
            <a:spLocks/>
          </p:cNvSpPr>
          <p:nvPr/>
        </p:nvSpPr>
        <p:spPr bwMode="auto">
          <a:xfrm>
            <a:off x="6169025"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18" name="Freeform 25"/>
          <p:cNvSpPr>
            <a:spLocks/>
          </p:cNvSpPr>
          <p:nvPr/>
        </p:nvSpPr>
        <p:spPr bwMode="auto">
          <a:xfrm>
            <a:off x="6661150" y="2266950"/>
            <a:ext cx="165100"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chemeClr val="bg1"/>
          </a:solidFill>
          <a:ln w="12700" cmpd="sng">
            <a:solidFill>
              <a:srgbClr val="000000"/>
            </a:solidFill>
            <a:prstDash val="solid"/>
            <a:round/>
            <a:headEnd/>
            <a:tailEnd/>
          </a:ln>
        </p:spPr>
        <p:txBody>
          <a:bodyPr/>
          <a:lstStyle/>
          <a:p>
            <a:endParaRPr lang="en-GB"/>
          </a:p>
        </p:txBody>
      </p:sp>
      <p:grpSp>
        <p:nvGrpSpPr>
          <p:cNvPr id="8219" name="Group 26"/>
          <p:cNvGrpSpPr>
            <a:grpSpLocks/>
          </p:cNvGrpSpPr>
          <p:nvPr/>
        </p:nvGrpSpPr>
        <p:grpSpPr bwMode="auto">
          <a:xfrm>
            <a:off x="1027113" y="3886200"/>
            <a:ext cx="1785937" cy="1390650"/>
            <a:chOff x="768" y="2832"/>
            <a:chExt cx="1203" cy="876"/>
          </a:xfrm>
        </p:grpSpPr>
        <p:sp>
          <p:nvSpPr>
            <p:cNvPr id="8258" name="Freeform 27"/>
            <p:cNvSpPr>
              <a:spLocks/>
            </p:cNvSpPr>
            <p:nvPr/>
          </p:nvSpPr>
          <p:spPr bwMode="auto">
            <a:xfrm>
              <a:off x="1056" y="2832"/>
              <a:ext cx="915" cy="780"/>
            </a:xfrm>
            <a:custGeom>
              <a:avLst/>
              <a:gdLst>
                <a:gd name="T0" fmla="*/ 38162 w 188"/>
                <a:gd name="T1" fmla="*/ 85269 h 160"/>
                <a:gd name="T2" fmla="*/ 71253 w 188"/>
                <a:gd name="T3" fmla="*/ 110180 h 160"/>
                <a:gd name="T4" fmla="*/ 49342 w 188"/>
                <a:gd name="T5" fmla="*/ 137743 h 160"/>
                <a:gd name="T6" fmla="*/ 43798 w 188"/>
                <a:gd name="T7" fmla="*/ 118638 h 160"/>
                <a:gd name="T8" fmla="*/ 13477 w 188"/>
                <a:gd name="T9" fmla="*/ 151432 h 160"/>
                <a:gd name="T10" fmla="*/ 30322 w 188"/>
                <a:gd name="T11" fmla="*/ 176222 h 160"/>
                <a:gd name="T12" fmla="*/ 73550 w 188"/>
                <a:gd name="T13" fmla="*/ 167763 h 160"/>
                <a:gd name="T14" fmla="*/ 60074 w 188"/>
                <a:gd name="T15" fmla="*/ 203911 h 160"/>
                <a:gd name="T16" fmla="*/ 49342 w 188"/>
                <a:gd name="T17" fmla="*/ 217454 h 160"/>
                <a:gd name="T18" fmla="*/ 27431 w 188"/>
                <a:gd name="T19" fmla="*/ 225917 h 160"/>
                <a:gd name="T20" fmla="*/ 16251 w 188"/>
                <a:gd name="T21" fmla="*/ 269953 h 160"/>
                <a:gd name="T22" fmla="*/ 30322 w 188"/>
                <a:gd name="T23" fmla="*/ 294859 h 160"/>
                <a:gd name="T24" fmla="*/ 60074 w 188"/>
                <a:gd name="T25" fmla="*/ 308407 h 160"/>
                <a:gd name="T26" fmla="*/ 60074 w 188"/>
                <a:gd name="T27" fmla="*/ 330413 h 160"/>
                <a:gd name="T28" fmla="*/ 95345 w 188"/>
                <a:gd name="T29" fmla="*/ 338876 h 160"/>
                <a:gd name="T30" fmla="*/ 114482 w 188"/>
                <a:gd name="T31" fmla="*/ 343985 h 160"/>
                <a:gd name="T32" fmla="*/ 79094 w 188"/>
                <a:gd name="T33" fmla="*/ 387996 h 160"/>
                <a:gd name="T34" fmla="*/ 51639 w 188"/>
                <a:gd name="T35" fmla="*/ 404917 h 160"/>
                <a:gd name="T36" fmla="*/ 8410 w 188"/>
                <a:gd name="T37" fmla="*/ 426928 h 160"/>
                <a:gd name="T38" fmla="*/ 8410 w 188"/>
                <a:gd name="T39" fmla="*/ 440495 h 160"/>
                <a:gd name="T40" fmla="*/ 79094 w 188"/>
                <a:gd name="T41" fmla="*/ 410026 h 160"/>
                <a:gd name="T42" fmla="*/ 169489 w 188"/>
                <a:gd name="T43" fmla="*/ 330413 h 160"/>
                <a:gd name="T44" fmla="*/ 161055 w 188"/>
                <a:gd name="T45" fmla="*/ 321974 h 160"/>
                <a:gd name="T46" fmla="*/ 210396 w 188"/>
                <a:gd name="T47" fmla="*/ 261495 h 160"/>
                <a:gd name="T48" fmla="*/ 196350 w 188"/>
                <a:gd name="T49" fmla="*/ 277821 h 160"/>
                <a:gd name="T50" fmla="*/ 199217 w 188"/>
                <a:gd name="T51" fmla="*/ 299944 h 160"/>
                <a:gd name="T52" fmla="*/ 196350 w 188"/>
                <a:gd name="T53" fmla="*/ 314086 h 160"/>
                <a:gd name="T54" fmla="*/ 235077 w 188"/>
                <a:gd name="T55" fmla="*/ 291959 h 160"/>
                <a:gd name="T56" fmla="*/ 235077 w 188"/>
                <a:gd name="T57" fmla="*/ 269953 h 160"/>
                <a:gd name="T58" fmla="*/ 292381 w 188"/>
                <a:gd name="T59" fmla="*/ 283501 h 160"/>
                <a:gd name="T60" fmla="*/ 330539 w 188"/>
                <a:gd name="T61" fmla="*/ 277821 h 160"/>
                <a:gd name="T62" fmla="*/ 396132 w 188"/>
                <a:gd name="T63" fmla="*/ 299944 h 160"/>
                <a:gd name="T64" fmla="*/ 418043 w 188"/>
                <a:gd name="T65" fmla="*/ 327634 h 160"/>
                <a:gd name="T66" fmla="*/ 453436 w 188"/>
                <a:gd name="T67" fmla="*/ 352443 h 160"/>
                <a:gd name="T68" fmla="*/ 513388 w 188"/>
                <a:gd name="T69" fmla="*/ 358122 h 160"/>
                <a:gd name="T70" fmla="*/ 504978 w 188"/>
                <a:gd name="T71" fmla="*/ 321974 h 160"/>
                <a:gd name="T72" fmla="*/ 480867 w 188"/>
                <a:gd name="T73" fmla="*/ 316865 h 160"/>
                <a:gd name="T74" fmla="*/ 445026 w 188"/>
                <a:gd name="T75" fmla="*/ 291959 h 160"/>
                <a:gd name="T76" fmla="*/ 401203 w 188"/>
                <a:gd name="T77" fmla="*/ 261495 h 160"/>
                <a:gd name="T78" fmla="*/ 384952 w 188"/>
                <a:gd name="T79" fmla="*/ 283501 h 160"/>
                <a:gd name="T80" fmla="*/ 352333 w 188"/>
                <a:gd name="T81" fmla="*/ 255811 h 160"/>
                <a:gd name="T82" fmla="*/ 319243 w 188"/>
                <a:gd name="T83" fmla="*/ 220238 h 160"/>
                <a:gd name="T84" fmla="*/ 278311 w 188"/>
                <a:gd name="T85" fmla="*/ 57583 h 160"/>
                <a:gd name="T86" fmla="*/ 245785 w 188"/>
                <a:gd name="T87" fmla="*/ 13548 h 160"/>
                <a:gd name="T88" fmla="*/ 188509 w 188"/>
                <a:gd name="T89" fmla="*/ 13548 h 160"/>
                <a:gd name="T90" fmla="*/ 161055 w 188"/>
                <a:gd name="T91" fmla="*/ 13548 h 160"/>
                <a:gd name="T92" fmla="*/ 122892 w 188"/>
                <a:gd name="T93" fmla="*/ 0 h 160"/>
                <a:gd name="T94" fmla="*/ 95345 w 188"/>
                <a:gd name="T95" fmla="*/ 11359 h 160"/>
                <a:gd name="T96" fmla="*/ 65593 w 188"/>
                <a:gd name="T97" fmla="*/ 35578 h 160"/>
                <a:gd name="T98" fmla="*/ 51639 w 188"/>
                <a:gd name="T99" fmla="*/ 57583 h 160"/>
                <a:gd name="T100" fmla="*/ 27431 w 188"/>
                <a:gd name="T101" fmla="*/ 717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59" name="Freeform 28"/>
            <p:cNvSpPr>
              <a:spLocks/>
            </p:cNvSpPr>
            <p:nvPr/>
          </p:nvSpPr>
          <p:spPr bwMode="auto">
            <a:xfrm>
              <a:off x="1021" y="3608"/>
              <a:ext cx="20" cy="14"/>
            </a:xfrm>
            <a:custGeom>
              <a:avLst/>
              <a:gdLst>
                <a:gd name="T0" fmla="*/ 6250 w 4"/>
                <a:gd name="T1" fmla="*/ 4270 h 3"/>
                <a:gd name="T2" fmla="*/ 6250 w 4"/>
                <a:gd name="T3" fmla="*/ 2329 h 3"/>
                <a:gd name="T4" fmla="*/ 6250 w 4"/>
                <a:gd name="T5" fmla="*/ 2329 h 3"/>
                <a:gd name="T6" fmla="*/ 6250 w 4"/>
                <a:gd name="T7" fmla="*/ 2329 h 3"/>
                <a:gd name="T8" fmla="*/ 6250 w 4"/>
                <a:gd name="T9" fmla="*/ 2329 h 3"/>
                <a:gd name="T10" fmla="*/ 6250 w 4"/>
                <a:gd name="T11" fmla="*/ 2329 h 3"/>
                <a:gd name="T12" fmla="*/ 6250 w 4"/>
                <a:gd name="T13" fmla="*/ 2329 h 3"/>
                <a:gd name="T14" fmla="*/ 3125 w 4"/>
                <a:gd name="T15" fmla="*/ 0 h 3"/>
                <a:gd name="T16" fmla="*/ 3125 w 4"/>
                <a:gd name="T17" fmla="*/ 0 h 3"/>
                <a:gd name="T18" fmla="*/ 0 w 4"/>
                <a:gd name="T19" fmla="*/ 2329 h 3"/>
                <a:gd name="T20" fmla="*/ 0 w 4"/>
                <a:gd name="T21" fmla="*/ 2329 h 3"/>
                <a:gd name="T22" fmla="*/ 0 w 4"/>
                <a:gd name="T23" fmla="*/ 2329 h 3"/>
                <a:gd name="T24" fmla="*/ 0 w 4"/>
                <a:gd name="T25" fmla="*/ 2329 h 3"/>
                <a:gd name="T26" fmla="*/ 0 w 4"/>
                <a:gd name="T27" fmla="*/ 2329 h 3"/>
                <a:gd name="T28" fmla="*/ 0 w 4"/>
                <a:gd name="T29" fmla="*/ 2329 h 3"/>
                <a:gd name="T30" fmla="*/ 0 w 4"/>
                <a:gd name="T31" fmla="*/ 4270 h 3"/>
                <a:gd name="T32" fmla="*/ 0 w 4"/>
                <a:gd name="T33" fmla="*/ 4270 h 3"/>
                <a:gd name="T34" fmla="*/ 3125 w 4"/>
                <a:gd name="T35" fmla="*/ 4270 h 3"/>
                <a:gd name="T36" fmla="*/ 3125 w 4"/>
                <a:gd name="T37" fmla="*/ 4270 h 3"/>
                <a:gd name="T38" fmla="*/ 3125 w 4"/>
                <a:gd name="T39" fmla="*/ 6599 h 3"/>
                <a:gd name="T40" fmla="*/ 6250 w 4"/>
                <a:gd name="T41" fmla="*/ 6599 h 3"/>
                <a:gd name="T42" fmla="*/ 6250 w 4"/>
                <a:gd name="T43" fmla="*/ 6599 h 3"/>
                <a:gd name="T44" fmla="*/ 9375 w 4"/>
                <a:gd name="T45" fmla="*/ 6599 h 3"/>
                <a:gd name="T46" fmla="*/ 9375 w 4"/>
                <a:gd name="T47" fmla="*/ 6599 h 3"/>
                <a:gd name="T48" fmla="*/ 12500 w 4"/>
                <a:gd name="T49" fmla="*/ 4270 h 3"/>
                <a:gd name="T50" fmla="*/ 12500 w 4"/>
                <a:gd name="T51" fmla="*/ 4270 h 3"/>
                <a:gd name="T52" fmla="*/ 12500 w 4"/>
                <a:gd name="T53" fmla="*/ 4270 h 3"/>
                <a:gd name="T54" fmla="*/ 12500 w 4"/>
                <a:gd name="T55" fmla="*/ 2329 h 3"/>
                <a:gd name="T56" fmla="*/ 12500 w 4"/>
                <a:gd name="T57" fmla="*/ 2329 h 3"/>
                <a:gd name="T58" fmla="*/ 12500 w 4"/>
                <a:gd name="T59" fmla="*/ 2329 h 3"/>
                <a:gd name="T60" fmla="*/ 12500 w 4"/>
                <a:gd name="T61" fmla="*/ 2329 h 3"/>
                <a:gd name="T62" fmla="*/ 12500 w 4"/>
                <a:gd name="T63" fmla="*/ 2329 h 3"/>
                <a:gd name="T64" fmla="*/ 12500 w 4"/>
                <a:gd name="T65" fmla="*/ 0 h 3"/>
                <a:gd name="T66" fmla="*/ 12500 w 4"/>
                <a:gd name="T67" fmla="*/ 0 h 3"/>
                <a:gd name="T68" fmla="*/ 12500 w 4"/>
                <a:gd name="T69" fmla="*/ 0 h 3"/>
                <a:gd name="T70" fmla="*/ 12500 w 4"/>
                <a:gd name="T71" fmla="*/ 0 h 3"/>
                <a:gd name="T72" fmla="*/ 12500 w 4"/>
                <a:gd name="T73" fmla="*/ 2329 h 3"/>
                <a:gd name="T74" fmla="*/ 9375 w 4"/>
                <a:gd name="T75" fmla="*/ 2329 h 3"/>
                <a:gd name="T76" fmla="*/ 9375 w 4"/>
                <a:gd name="T77" fmla="*/ 2329 h 3"/>
                <a:gd name="T78" fmla="*/ 6250 w 4"/>
                <a:gd name="T79" fmla="*/ 4270 h 3"/>
                <a:gd name="T80" fmla="*/ 6250 w 4"/>
                <a:gd name="T81" fmla="*/ 4270 h 3"/>
                <a:gd name="T82" fmla="*/ 6250 w 4"/>
                <a:gd name="T83" fmla="*/ 4270 h 3"/>
                <a:gd name="T84" fmla="*/ 6250 w 4"/>
                <a:gd name="T85" fmla="*/ 4270 h 3"/>
                <a:gd name="T86" fmla="*/ 6250 w 4"/>
                <a:gd name="T87" fmla="*/ 6599 h 3"/>
                <a:gd name="T88" fmla="*/ 9375 w 4"/>
                <a:gd name="T89" fmla="*/ 6599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GB"/>
            </a:p>
          </p:txBody>
        </p:sp>
        <p:sp>
          <p:nvSpPr>
            <p:cNvPr id="8260" name="Freeform 29"/>
            <p:cNvSpPr>
              <a:spLocks/>
            </p:cNvSpPr>
            <p:nvPr/>
          </p:nvSpPr>
          <p:spPr bwMode="auto">
            <a:xfrm>
              <a:off x="978" y="3610"/>
              <a:ext cx="43" cy="30"/>
            </a:xfrm>
            <a:custGeom>
              <a:avLst/>
              <a:gdLst>
                <a:gd name="T0" fmla="*/ 17233 w 9"/>
                <a:gd name="T1" fmla="*/ 0 h 6"/>
                <a:gd name="T2" fmla="*/ 9928 w 9"/>
                <a:gd name="T3" fmla="*/ 0 h 6"/>
                <a:gd name="T4" fmla="*/ 7305 w 9"/>
                <a:gd name="T5" fmla="*/ 3125 h 6"/>
                <a:gd name="T6" fmla="*/ 7305 w 9"/>
                <a:gd name="T7" fmla="*/ 3125 h 6"/>
                <a:gd name="T8" fmla="*/ 7305 w 9"/>
                <a:gd name="T9" fmla="*/ 6250 h 6"/>
                <a:gd name="T10" fmla="*/ 7305 w 9"/>
                <a:gd name="T11" fmla="*/ 9375 h 6"/>
                <a:gd name="T12" fmla="*/ 5227 w 9"/>
                <a:gd name="T13" fmla="*/ 9375 h 6"/>
                <a:gd name="T14" fmla="*/ 5227 w 9"/>
                <a:gd name="T15" fmla="*/ 9375 h 6"/>
                <a:gd name="T16" fmla="*/ 2623 w 9"/>
                <a:gd name="T17" fmla="*/ 9375 h 6"/>
                <a:gd name="T18" fmla="*/ 2623 w 9"/>
                <a:gd name="T19" fmla="*/ 12500 h 6"/>
                <a:gd name="T20" fmla="*/ 2623 w 9"/>
                <a:gd name="T21" fmla="*/ 15625 h 6"/>
                <a:gd name="T22" fmla="*/ 0 w 9"/>
                <a:gd name="T23" fmla="*/ 15625 h 6"/>
                <a:gd name="T24" fmla="*/ 0 w 9"/>
                <a:gd name="T25" fmla="*/ 18750 h 6"/>
                <a:gd name="T26" fmla="*/ 0 w 9"/>
                <a:gd name="T27" fmla="*/ 18750 h 6"/>
                <a:gd name="T28" fmla="*/ 0 w 9"/>
                <a:gd name="T29" fmla="*/ 18750 h 6"/>
                <a:gd name="T30" fmla="*/ 0 w 9"/>
                <a:gd name="T31" fmla="*/ 18750 h 6"/>
                <a:gd name="T32" fmla="*/ 0 w 9"/>
                <a:gd name="T33" fmla="*/ 18750 h 6"/>
                <a:gd name="T34" fmla="*/ 0 w 9"/>
                <a:gd name="T35" fmla="*/ 18750 h 6"/>
                <a:gd name="T36" fmla="*/ 0 w 9"/>
                <a:gd name="T37" fmla="*/ 18750 h 6"/>
                <a:gd name="T38" fmla="*/ 2623 w 9"/>
                <a:gd name="T39" fmla="*/ 18750 h 6"/>
                <a:gd name="T40" fmla="*/ 5227 w 9"/>
                <a:gd name="T41" fmla="*/ 18750 h 6"/>
                <a:gd name="T42" fmla="*/ 7305 w 9"/>
                <a:gd name="T43" fmla="*/ 15625 h 6"/>
                <a:gd name="T44" fmla="*/ 15155 w 9"/>
                <a:gd name="T45" fmla="*/ 9375 h 6"/>
                <a:gd name="T46" fmla="*/ 17233 w 9"/>
                <a:gd name="T47" fmla="*/ 6250 h 6"/>
                <a:gd name="T48" fmla="*/ 19861 w 9"/>
                <a:gd name="T49" fmla="*/ 6250 h 6"/>
                <a:gd name="T50" fmla="*/ 22346 w 9"/>
                <a:gd name="T51" fmla="*/ 3125 h 6"/>
                <a:gd name="T52" fmla="*/ 22346 w 9"/>
                <a:gd name="T53" fmla="*/ 3125 h 6"/>
                <a:gd name="T54" fmla="*/ 22346 w 9"/>
                <a:gd name="T55" fmla="*/ 3125 h 6"/>
                <a:gd name="T56" fmla="*/ 19861 w 9"/>
                <a:gd name="T57" fmla="*/ 0 h 6"/>
                <a:gd name="T58" fmla="*/ 19861 w 9"/>
                <a:gd name="T59" fmla="*/ 0 h 6"/>
                <a:gd name="T60" fmla="*/ 19861 w 9"/>
                <a:gd name="T61" fmla="*/ 0 h 6"/>
                <a:gd name="T62" fmla="*/ 1986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61" name="Freeform 30"/>
            <p:cNvSpPr>
              <a:spLocks/>
            </p:cNvSpPr>
            <p:nvPr/>
          </p:nvSpPr>
          <p:spPr bwMode="auto">
            <a:xfrm>
              <a:off x="934" y="3632"/>
              <a:ext cx="44" cy="34"/>
            </a:xfrm>
            <a:custGeom>
              <a:avLst/>
              <a:gdLst>
                <a:gd name="T0" fmla="*/ 22323 w 9"/>
                <a:gd name="T1" fmla="*/ 8374 h 7"/>
                <a:gd name="T2" fmla="*/ 22323 w 9"/>
                <a:gd name="T3" fmla="*/ 2759 h 7"/>
                <a:gd name="T4" fmla="*/ 13669 w 9"/>
                <a:gd name="T5" fmla="*/ 8374 h 7"/>
                <a:gd name="T6" fmla="*/ 11450 w 9"/>
                <a:gd name="T7" fmla="*/ 10545 h 7"/>
                <a:gd name="T8" fmla="*/ 11450 w 9"/>
                <a:gd name="T9" fmla="*/ 10545 h 7"/>
                <a:gd name="T10" fmla="*/ 5735 w 9"/>
                <a:gd name="T11" fmla="*/ 13401 h 7"/>
                <a:gd name="T12" fmla="*/ 2796 w 9"/>
                <a:gd name="T13" fmla="*/ 16160 h 7"/>
                <a:gd name="T14" fmla="*/ 0 w 9"/>
                <a:gd name="T15" fmla="*/ 16160 h 7"/>
                <a:gd name="T16" fmla="*/ 5735 w 9"/>
                <a:gd name="T17" fmla="*/ 16160 h 7"/>
                <a:gd name="T18" fmla="*/ 8531 w 9"/>
                <a:gd name="T19" fmla="*/ 13401 h 7"/>
                <a:gd name="T20" fmla="*/ 16588 w 9"/>
                <a:gd name="T21" fmla="*/ 10545 h 7"/>
                <a:gd name="T22" fmla="*/ 22323 w 9"/>
                <a:gd name="T23" fmla="*/ 8374 h 7"/>
                <a:gd name="T24" fmla="*/ 22323 w 9"/>
                <a:gd name="T25" fmla="*/ 83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GB"/>
            </a:p>
          </p:txBody>
        </p:sp>
        <p:sp>
          <p:nvSpPr>
            <p:cNvPr id="8262" name="Freeform 31"/>
            <p:cNvSpPr>
              <a:spLocks/>
            </p:cNvSpPr>
            <p:nvPr/>
          </p:nvSpPr>
          <p:spPr bwMode="auto">
            <a:xfrm>
              <a:off x="934" y="3637"/>
              <a:ext cx="39" cy="29"/>
            </a:xfrm>
            <a:custGeom>
              <a:avLst/>
              <a:gdLst>
                <a:gd name="T0" fmla="*/ 22006 w 8"/>
                <a:gd name="T1" fmla="*/ 5418 h 6"/>
                <a:gd name="T2" fmla="*/ 22006 w 8"/>
                <a:gd name="T3" fmla="*/ 2712 h 6"/>
                <a:gd name="T4" fmla="*/ 22006 w 8"/>
                <a:gd name="T5" fmla="*/ 2712 h 6"/>
                <a:gd name="T6" fmla="*/ 22006 w 8"/>
                <a:gd name="T7" fmla="*/ 0 h 6"/>
                <a:gd name="T8" fmla="*/ 22006 w 8"/>
                <a:gd name="T9" fmla="*/ 0 h 6"/>
                <a:gd name="T10" fmla="*/ 22006 w 8"/>
                <a:gd name="T11" fmla="*/ 0 h 6"/>
                <a:gd name="T12" fmla="*/ 22006 w 8"/>
                <a:gd name="T13" fmla="*/ 0 h 6"/>
                <a:gd name="T14" fmla="*/ 22006 w 8"/>
                <a:gd name="T15" fmla="*/ 0 h 6"/>
                <a:gd name="T16" fmla="*/ 22006 w 8"/>
                <a:gd name="T17" fmla="*/ 0 h 6"/>
                <a:gd name="T18" fmla="*/ 22006 w 8"/>
                <a:gd name="T19" fmla="*/ 0 h 6"/>
                <a:gd name="T20" fmla="*/ 19227 w 8"/>
                <a:gd name="T21" fmla="*/ 0 h 6"/>
                <a:gd name="T22" fmla="*/ 19227 w 8"/>
                <a:gd name="T23" fmla="*/ 0 h 6"/>
                <a:gd name="T24" fmla="*/ 16326 w 8"/>
                <a:gd name="T25" fmla="*/ 0 h 6"/>
                <a:gd name="T26" fmla="*/ 13548 w 8"/>
                <a:gd name="T27" fmla="*/ 2712 h 6"/>
                <a:gd name="T28" fmla="*/ 13548 w 8"/>
                <a:gd name="T29" fmla="*/ 5418 h 6"/>
                <a:gd name="T30" fmla="*/ 13548 w 8"/>
                <a:gd name="T31" fmla="*/ 5418 h 6"/>
                <a:gd name="T32" fmla="*/ 11242 w 8"/>
                <a:gd name="T33" fmla="*/ 5418 h 6"/>
                <a:gd name="T34" fmla="*/ 11242 w 8"/>
                <a:gd name="T35" fmla="*/ 5418 h 6"/>
                <a:gd name="T36" fmla="*/ 11242 w 8"/>
                <a:gd name="T37" fmla="*/ 5418 h 6"/>
                <a:gd name="T38" fmla="*/ 11242 w 8"/>
                <a:gd name="T39" fmla="*/ 8130 h 6"/>
                <a:gd name="T40" fmla="*/ 11242 w 8"/>
                <a:gd name="T41" fmla="*/ 8130 h 6"/>
                <a:gd name="T42" fmla="*/ 11242 w 8"/>
                <a:gd name="T43" fmla="*/ 8130 h 6"/>
                <a:gd name="T44" fmla="*/ 11242 w 8"/>
                <a:gd name="T45" fmla="*/ 8130 h 6"/>
                <a:gd name="T46" fmla="*/ 5679 w 8"/>
                <a:gd name="T47" fmla="*/ 10397 h 6"/>
                <a:gd name="T48" fmla="*/ 5679 w 8"/>
                <a:gd name="T49" fmla="*/ 10397 h 6"/>
                <a:gd name="T50" fmla="*/ 5679 w 8"/>
                <a:gd name="T51" fmla="*/ 10397 h 6"/>
                <a:gd name="T52" fmla="*/ 5679 w 8"/>
                <a:gd name="T53" fmla="*/ 10397 h 6"/>
                <a:gd name="T54" fmla="*/ 2779 w 8"/>
                <a:gd name="T55" fmla="*/ 10397 h 6"/>
                <a:gd name="T56" fmla="*/ 2779 w 8"/>
                <a:gd name="T57" fmla="*/ 13108 h 6"/>
                <a:gd name="T58" fmla="*/ 2779 w 8"/>
                <a:gd name="T59" fmla="*/ 13108 h 6"/>
                <a:gd name="T60" fmla="*/ 0 w 8"/>
                <a:gd name="T61" fmla="*/ 13108 h 6"/>
                <a:gd name="T62" fmla="*/ 0 w 8"/>
                <a:gd name="T63" fmla="*/ 13108 h 6"/>
                <a:gd name="T64" fmla="*/ 0 w 8"/>
                <a:gd name="T65" fmla="*/ 13108 h 6"/>
                <a:gd name="T66" fmla="*/ 2779 w 8"/>
                <a:gd name="T67" fmla="*/ 15815 h 6"/>
                <a:gd name="T68" fmla="*/ 2779 w 8"/>
                <a:gd name="T69" fmla="*/ 15815 h 6"/>
                <a:gd name="T70" fmla="*/ 2779 w 8"/>
                <a:gd name="T71" fmla="*/ 15815 h 6"/>
                <a:gd name="T72" fmla="*/ 2779 w 8"/>
                <a:gd name="T73" fmla="*/ 15815 h 6"/>
                <a:gd name="T74" fmla="*/ 5679 w 8"/>
                <a:gd name="T75" fmla="*/ 13108 h 6"/>
                <a:gd name="T76" fmla="*/ 5679 w 8"/>
                <a:gd name="T77" fmla="*/ 13108 h 6"/>
                <a:gd name="T78" fmla="*/ 8458 w 8"/>
                <a:gd name="T79" fmla="*/ 13108 h 6"/>
                <a:gd name="T80" fmla="*/ 8458 w 8"/>
                <a:gd name="T81" fmla="*/ 10397 h 6"/>
                <a:gd name="T82" fmla="*/ 8458 w 8"/>
                <a:gd name="T83" fmla="*/ 10397 h 6"/>
                <a:gd name="T84" fmla="*/ 13548 w 8"/>
                <a:gd name="T85" fmla="*/ 10397 h 6"/>
                <a:gd name="T86" fmla="*/ 13548 w 8"/>
                <a:gd name="T87" fmla="*/ 8130 h 6"/>
                <a:gd name="T88" fmla="*/ 16326 w 8"/>
                <a:gd name="T89" fmla="*/ 8130 h 6"/>
                <a:gd name="T90" fmla="*/ 19227 w 8"/>
                <a:gd name="T91" fmla="*/ 8130 h 6"/>
                <a:gd name="T92" fmla="*/ 19227 w 8"/>
                <a:gd name="T93" fmla="*/ 5418 h 6"/>
                <a:gd name="T94" fmla="*/ 19227 w 8"/>
                <a:gd name="T95" fmla="*/ 5418 h 6"/>
                <a:gd name="T96" fmla="*/ 22006 w 8"/>
                <a:gd name="T97" fmla="*/ 5418 h 6"/>
                <a:gd name="T98" fmla="*/ 22006 w 8"/>
                <a:gd name="T99" fmla="*/ 5418 h 6"/>
                <a:gd name="T100" fmla="*/ 22006 w 8"/>
                <a:gd name="T101" fmla="*/ 541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63" name="Freeform 32"/>
            <p:cNvSpPr>
              <a:spLocks/>
            </p:cNvSpPr>
            <p:nvPr/>
          </p:nvSpPr>
          <p:spPr bwMode="auto">
            <a:xfrm>
              <a:off x="909" y="3676"/>
              <a:ext cx="5" cy="5"/>
            </a:xfrm>
            <a:custGeom>
              <a:avLst/>
              <a:gdLst>
                <a:gd name="T0" fmla="*/ 3125 w 1"/>
                <a:gd name="T1" fmla="*/ 0 h 1"/>
                <a:gd name="T2" fmla="*/ 0 w 1"/>
                <a:gd name="T3" fmla="*/ 0 h 1"/>
                <a:gd name="T4" fmla="*/ 0 w 1"/>
                <a:gd name="T5" fmla="*/ 3125 h 1"/>
                <a:gd name="T6" fmla="*/ 3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GB"/>
            </a:p>
          </p:txBody>
        </p:sp>
        <p:sp>
          <p:nvSpPr>
            <p:cNvPr id="8264" name="Freeform 33"/>
            <p:cNvSpPr>
              <a:spLocks/>
            </p:cNvSpPr>
            <p:nvPr/>
          </p:nvSpPr>
          <p:spPr bwMode="auto">
            <a:xfrm>
              <a:off x="909" y="3676"/>
              <a:ext cx="5" cy="5"/>
            </a:xfrm>
            <a:custGeom>
              <a:avLst/>
              <a:gdLst>
                <a:gd name="T0" fmla="*/ 3125 w 1"/>
                <a:gd name="T1" fmla="*/ 0 h 1"/>
                <a:gd name="T2" fmla="*/ 3125 w 1"/>
                <a:gd name="T3" fmla="*/ 0 h 1"/>
                <a:gd name="T4" fmla="*/ 3125 w 1"/>
                <a:gd name="T5" fmla="*/ 0 h 1"/>
                <a:gd name="T6" fmla="*/ 3125 w 1"/>
                <a:gd name="T7" fmla="*/ 0 h 1"/>
                <a:gd name="T8" fmla="*/ 0 w 1"/>
                <a:gd name="T9" fmla="*/ 0 h 1"/>
                <a:gd name="T10" fmla="*/ 0 w 1"/>
                <a:gd name="T11" fmla="*/ 0 h 1"/>
                <a:gd name="T12" fmla="*/ 0 w 1"/>
                <a:gd name="T13" fmla="*/ 0 h 1"/>
                <a:gd name="T14" fmla="*/ 0 w 1"/>
                <a:gd name="T15" fmla="*/ 0 h 1"/>
                <a:gd name="T16" fmla="*/ 0 w 1"/>
                <a:gd name="T17" fmla="*/ 3125 h 1"/>
                <a:gd name="T18" fmla="*/ 0 w 1"/>
                <a:gd name="T19" fmla="*/ 3125 h 1"/>
                <a:gd name="T20" fmla="*/ 0 w 1"/>
                <a:gd name="T21" fmla="*/ 3125 h 1"/>
                <a:gd name="T22" fmla="*/ 0 w 1"/>
                <a:gd name="T23" fmla="*/ 3125 h 1"/>
                <a:gd name="T24" fmla="*/ 0 w 1"/>
                <a:gd name="T25" fmla="*/ 3125 h 1"/>
                <a:gd name="T26" fmla="*/ 3125 w 1"/>
                <a:gd name="T27" fmla="*/ 3125 h 1"/>
                <a:gd name="T28" fmla="*/ 3125 w 1"/>
                <a:gd name="T29" fmla="*/ 0 h 1"/>
                <a:gd name="T30" fmla="*/ 3125 w 1"/>
                <a:gd name="T31" fmla="*/ 0 h 1"/>
                <a:gd name="T32" fmla="*/ 3125 w 1"/>
                <a:gd name="T33" fmla="*/ 0 h 1"/>
                <a:gd name="T34" fmla="*/ 3125 w 1"/>
                <a:gd name="T35" fmla="*/ 0 h 1"/>
                <a:gd name="T36" fmla="*/ 3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65" name="Freeform 34"/>
            <p:cNvSpPr>
              <a:spLocks/>
            </p:cNvSpPr>
            <p:nvPr/>
          </p:nvSpPr>
          <p:spPr bwMode="auto">
            <a:xfrm>
              <a:off x="870" y="3682"/>
              <a:ext cx="14" cy="14"/>
            </a:xfrm>
            <a:custGeom>
              <a:avLst/>
              <a:gdLst>
                <a:gd name="T0" fmla="*/ 4270 w 3"/>
                <a:gd name="T1" fmla="*/ 2329 h 3"/>
                <a:gd name="T2" fmla="*/ 6599 w 3"/>
                <a:gd name="T3" fmla="*/ 2329 h 3"/>
                <a:gd name="T4" fmla="*/ 4270 w 3"/>
                <a:gd name="T5" fmla="*/ 2329 h 3"/>
                <a:gd name="T6" fmla="*/ 6599 w 3"/>
                <a:gd name="T7" fmla="*/ 4270 h 3"/>
                <a:gd name="T8" fmla="*/ 4270 w 3"/>
                <a:gd name="T9" fmla="*/ 4270 h 3"/>
                <a:gd name="T10" fmla="*/ 2329 w 3"/>
                <a:gd name="T11" fmla="*/ 6599 h 3"/>
                <a:gd name="T12" fmla="*/ 0 w 3"/>
                <a:gd name="T13" fmla="*/ 6599 h 3"/>
                <a:gd name="T14" fmla="*/ 2329 w 3"/>
                <a:gd name="T15" fmla="*/ 2329 h 3"/>
                <a:gd name="T16" fmla="*/ 4270 w 3"/>
                <a:gd name="T17" fmla="*/ 232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GB"/>
            </a:p>
          </p:txBody>
        </p:sp>
        <p:sp>
          <p:nvSpPr>
            <p:cNvPr id="8266" name="Freeform 35"/>
            <p:cNvSpPr>
              <a:spLocks/>
            </p:cNvSpPr>
            <p:nvPr/>
          </p:nvSpPr>
          <p:spPr bwMode="auto">
            <a:xfrm>
              <a:off x="875" y="3684"/>
              <a:ext cx="14" cy="9"/>
            </a:xfrm>
            <a:custGeom>
              <a:avLst/>
              <a:gdLst>
                <a:gd name="T0" fmla="*/ 4270 w 3"/>
                <a:gd name="T1" fmla="*/ 0 h 2"/>
                <a:gd name="T2" fmla="*/ 4270 w 3"/>
                <a:gd name="T3" fmla="*/ 0 h 2"/>
                <a:gd name="T4" fmla="*/ 4270 w 3"/>
                <a:gd name="T5" fmla="*/ 0 h 2"/>
                <a:gd name="T6" fmla="*/ 4270 w 3"/>
                <a:gd name="T7" fmla="*/ 0 h 2"/>
                <a:gd name="T8" fmla="*/ 6599 w 3"/>
                <a:gd name="T9" fmla="*/ 0 h 2"/>
                <a:gd name="T10" fmla="*/ 6599 w 3"/>
                <a:gd name="T11" fmla="*/ 0 h 2"/>
                <a:gd name="T12" fmla="*/ 6599 w 3"/>
                <a:gd name="T13" fmla="*/ 0 h 2"/>
                <a:gd name="T14" fmla="*/ 6599 w 3"/>
                <a:gd name="T15" fmla="*/ 0 h 2"/>
                <a:gd name="T16" fmla="*/ 6599 w 3"/>
                <a:gd name="T17" fmla="*/ 0 h 2"/>
                <a:gd name="T18" fmla="*/ 6599 w 3"/>
                <a:gd name="T19" fmla="*/ 0 h 2"/>
                <a:gd name="T20" fmla="*/ 6599 w 3"/>
                <a:gd name="T21" fmla="*/ 0 h 2"/>
                <a:gd name="T22" fmla="*/ 4270 w 3"/>
                <a:gd name="T23" fmla="*/ 0 h 2"/>
                <a:gd name="T24" fmla="*/ 4270 w 3"/>
                <a:gd name="T25" fmla="*/ 2002 h 2"/>
                <a:gd name="T26" fmla="*/ 6599 w 3"/>
                <a:gd name="T27" fmla="*/ 2002 h 2"/>
                <a:gd name="T28" fmla="*/ 6599 w 3"/>
                <a:gd name="T29" fmla="*/ 2002 h 2"/>
                <a:gd name="T30" fmla="*/ 6599 w 3"/>
                <a:gd name="T31" fmla="*/ 2002 h 2"/>
                <a:gd name="T32" fmla="*/ 4270 w 3"/>
                <a:gd name="T33" fmla="*/ 2002 h 2"/>
                <a:gd name="T34" fmla="*/ 4270 w 3"/>
                <a:gd name="T35" fmla="*/ 2002 h 2"/>
                <a:gd name="T36" fmla="*/ 4270 w 3"/>
                <a:gd name="T37" fmla="*/ 2002 h 2"/>
                <a:gd name="T38" fmla="*/ 4270 w 3"/>
                <a:gd name="T39" fmla="*/ 2002 h 2"/>
                <a:gd name="T40" fmla="*/ 4270 w 3"/>
                <a:gd name="T41" fmla="*/ 2002 h 2"/>
                <a:gd name="T42" fmla="*/ 2329 w 3"/>
                <a:gd name="T43" fmla="*/ 3645 h 2"/>
                <a:gd name="T44" fmla="*/ 2329 w 3"/>
                <a:gd name="T45" fmla="*/ 3645 h 2"/>
                <a:gd name="T46" fmla="*/ 2329 w 3"/>
                <a:gd name="T47" fmla="*/ 3645 h 2"/>
                <a:gd name="T48" fmla="*/ 0 w 3"/>
                <a:gd name="T49" fmla="*/ 3645 h 2"/>
                <a:gd name="T50" fmla="*/ 0 w 3"/>
                <a:gd name="T51" fmla="*/ 3645 h 2"/>
                <a:gd name="T52" fmla="*/ 0 w 3"/>
                <a:gd name="T53" fmla="*/ 2002 h 2"/>
                <a:gd name="T54" fmla="*/ 2329 w 3"/>
                <a:gd name="T55" fmla="*/ 2002 h 2"/>
                <a:gd name="T56" fmla="*/ 2329 w 3"/>
                <a:gd name="T57" fmla="*/ 2002 h 2"/>
                <a:gd name="T58" fmla="*/ 2329 w 3"/>
                <a:gd name="T59" fmla="*/ 2002 h 2"/>
                <a:gd name="T60" fmla="*/ 2329 w 3"/>
                <a:gd name="T61" fmla="*/ 0 h 2"/>
                <a:gd name="T62" fmla="*/ 4270 w 3"/>
                <a:gd name="T63" fmla="*/ 0 h 2"/>
                <a:gd name="T64" fmla="*/ 4270 w 3"/>
                <a:gd name="T65" fmla="*/ 0 h 2"/>
                <a:gd name="T66" fmla="*/ 4270 w 3"/>
                <a:gd name="T67" fmla="*/ 0 h 2"/>
                <a:gd name="T68" fmla="*/ 4270 w 3"/>
                <a:gd name="T69" fmla="*/ 0 h 2"/>
                <a:gd name="T70" fmla="*/ 4270 w 3"/>
                <a:gd name="T71" fmla="*/ 0 h 2"/>
                <a:gd name="T72" fmla="*/ 4270 w 3"/>
                <a:gd name="T73" fmla="*/ 0 h 2"/>
                <a:gd name="T74" fmla="*/ 427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67" name="Freeform 36"/>
            <p:cNvSpPr>
              <a:spLocks/>
            </p:cNvSpPr>
            <p:nvPr/>
          </p:nvSpPr>
          <p:spPr bwMode="auto">
            <a:xfrm>
              <a:off x="833" y="3690"/>
              <a:ext cx="19" cy="10"/>
            </a:xfrm>
            <a:custGeom>
              <a:avLst/>
              <a:gdLst>
                <a:gd name="T0" fmla="*/ 7063 w 4"/>
                <a:gd name="T1" fmla="*/ 3125 h 2"/>
                <a:gd name="T2" fmla="*/ 7063 w 4"/>
                <a:gd name="T3" fmla="*/ 0 h 2"/>
                <a:gd name="T4" fmla="*/ 9633 w 4"/>
                <a:gd name="T5" fmla="*/ 0 h 2"/>
                <a:gd name="T6" fmla="*/ 9633 w 4"/>
                <a:gd name="T7" fmla="*/ 3125 h 2"/>
                <a:gd name="T8" fmla="*/ 2570 w 4"/>
                <a:gd name="T9" fmla="*/ 6250 h 2"/>
                <a:gd name="T10" fmla="*/ 7063 w 4"/>
                <a:gd name="T11" fmla="*/ 3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GB"/>
            </a:p>
          </p:txBody>
        </p:sp>
        <p:sp>
          <p:nvSpPr>
            <p:cNvPr id="8268" name="Freeform 37"/>
            <p:cNvSpPr>
              <a:spLocks/>
            </p:cNvSpPr>
            <p:nvPr/>
          </p:nvSpPr>
          <p:spPr bwMode="auto">
            <a:xfrm>
              <a:off x="838" y="3690"/>
              <a:ext cx="14" cy="10"/>
            </a:xfrm>
            <a:custGeom>
              <a:avLst/>
              <a:gdLst>
                <a:gd name="T0" fmla="*/ 4270 w 3"/>
                <a:gd name="T1" fmla="*/ 3125 h 2"/>
                <a:gd name="T2" fmla="*/ 4270 w 3"/>
                <a:gd name="T3" fmla="*/ 3125 h 2"/>
                <a:gd name="T4" fmla="*/ 4270 w 3"/>
                <a:gd name="T5" fmla="*/ 0 h 2"/>
                <a:gd name="T6" fmla="*/ 4270 w 3"/>
                <a:gd name="T7" fmla="*/ 0 h 2"/>
                <a:gd name="T8" fmla="*/ 4270 w 3"/>
                <a:gd name="T9" fmla="*/ 0 h 2"/>
                <a:gd name="T10" fmla="*/ 4270 w 3"/>
                <a:gd name="T11" fmla="*/ 0 h 2"/>
                <a:gd name="T12" fmla="*/ 4270 w 3"/>
                <a:gd name="T13" fmla="*/ 0 h 2"/>
                <a:gd name="T14" fmla="*/ 6599 w 3"/>
                <a:gd name="T15" fmla="*/ 0 h 2"/>
                <a:gd name="T16" fmla="*/ 6599 w 3"/>
                <a:gd name="T17" fmla="*/ 0 h 2"/>
                <a:gd name="T18" fmla="*/ 6599 w 3"/>
                <a:gd name="T19" fmla="*/ 0 h 2"/>
                <a:gd name="T20" fmla="*/ 6599 w 3"/>
                <a:gd name="T21" fmla="*/ 3125 h 2"/>
                <a:gd name="T22" fmla="*/ 6599 w 3"/>
                <a:gd name="T23" fmla="*/ 3125 h 2"/>
                <a:gd name="T24" fmla="*/ 6599 w 3"/>
                <a:gd name="T25" fmla="*/ 3125 h 2"/>
                <a:gd name="T26" fmla="*/ 6599 w 3"/>
                <a:gd name="T27" fmla="*/ 3125 h 2"/>
                <a:gd name="T28" fmla="*/ 4270 w 3"/>
                <a:gd name="T29" fmla="*/ 6250 h 2"/>
                <a:gd name="T30" fmla="*/ 2329 w 3"/>
                <a:gd name="T31" fmla="*/ 6250 h 2"/>
                <a:gd name="T32" fmla="*/ 0 w 3"/>
                <a:gd name="T33" fmla="*/ 6250 h 2"/>
                <a:gd name="T34" fmla="*/ 0 w 3"/>
                <a:gd name="T35" fmla="*/ 6250 h 2"/>
                <a:gd name="T36" fmla="*/ 0 w 3"/>
                <a:gd name="T37" fmla="*/ 6250 h 2"/>
                <a:gd name="T38" fmla="*/ 0 w 3"/>
                <a:gd name="T39" fmla="*/ 6250 h 2"/>
                <a:gd name="T40" fmla="*/ 0 w 3"/>
                <a:gd name="T41" fmla="*/ 6250 h 2"/>
                <a:gd name="T42" fmla="*/ 0 w 3"/>
                <a:gd name="T43" fmla="*/ 6250 h 2"/>
                <a:gd name="T44" fmla="*/ 2329 w 3"/>
                <a:gd name="T45" fmla="*/ 6250 h 2"/>
                <a:gd name="T46" fmla="*/ 4270 w 3"/>
                <a:gd name="T47" fmla="*/ 3125 h 2"/>
                <a:gd name="T48" fmla="*/ 4270 w 3"/>
                <a:gd name="T49" fmla="*/ 3125 h 2"/>
                <a:gd name="T50" fmla="*/ 4270 w 3"/>
                <a:gd name="T51" fmla="*/ 3125 h 2"/>
                <a:gd name="T52" fmla="*/ 4270 w 3"/>
                <a:gd name="T53" fmla="*/ 3125 h 2"/>
                <a:gd name="T54" fmla="*/ 4270 w 3"/>
                <a:gd name="T55" fmla="*/ 3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69" name="Freeform 38"/>
            <p:cNvSpPr>
              <a:spLocks/>
            </p:cNvSpPr>
            <p:nvPr/>
          </p:nvSpPr>
          <p:spPr bwMode="auto">
            <a:xfrm>
              <a:off x="814" y="3691"/>
              <a:ext cx="10" cy="15"/>
            </a:xfrm>
            <a:custGeom>
              <a:avLst/>
              <a:gdLst>
                <a:gd name="T0" fmla="*/ 3125 w 2"/>
                <a:gd name="T1" fmla="*/ 3125 h 3"/>
                <a:gd name="T2" fmla="*/ 0 w 2"/>
                <a:gd name="T3" fmla="*/ 0 h 3"/>
                <a:gd name="T4" fmla="*/ 0 w 2"/>
                <a:gd name="T5" fmla="*/ 0 h 3"/>
                <a:gd name="T6" fmla="*/ 3125 w 2"/>
                <a:gd name="T7" fmla="*/ 6250 h 3"/>
                <a:gd name="T8" fmla="*/ 0 w 2"/>
                <a:gd name="T9" fmla="*/ 6250 h 3"/>
                <a:gd name="T10" fmla="*/ 0 w 2"/>
                <a:gd name="T11" fmla="*/ 6250 h 3"/>
                <a:gd name="T12" fmla="*/ 0 w 2"/>
                <a:gd name="T13" fmla="*/ 9375 h 3"/>
                <a:gd name="T14" fmla="*/ 3125 w 2"/>
                <a:gd name="T15" fmla="*/ 9375 h 3"/>
                <a:gd name="T16" fmla="*/ 3125 w 2"/>
                <a:gd name="T17" fmla="*/ 9375 h 3"/>
                <a:gd name="T18" fmla="*/ 6250 w 2"/>
                <a:gd name="T19" fmla="*/ 9375 h 3"/>
                <a:gd name="T20" fmla="*/ 6250 w 2"/>
                <a:gd name="T21" fmla="*/ 3125 h 3"/>
                <a:gd name="T22" fmla="*/ 6250 w 2"/>
                <a:gd name="T23" fmla="*/ 0 h 3"/>
                <a:gd name="T24" fmla="*/ 3125 w 2"/>
                <a:gd name="T25" fmla="*/ 0 h 3"/>
                <a:gd name="T26" fmla="*/ 3125 w 2"/>
                <a:gd name="T27" fmla="*/ 3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GB"/>
            </a:p>
          </p:txBody>
        </p:sp>
        <p:sp>
          <p:nvSpPr>
            <p:cNvPr id="8270" name="Freeform 39"/>
            <p:cNvSpPr>
              <a:spLocks/>
            </p:cNvSpPr>
            <p:nvPr/>
          </p:nvSpPr>
          <p:spPr bwMode="auto">
            <a:xfrm>
              <a:off x="814" y="3691"/>
              <a:ext cx="10" cy="15"/>
            </a:xfrm>
            <a:custGeom>
              <a:avLst/>
              <a:gdLst>
                <a:gd name="T0" fmla="*/ 3125 w 2"/>
                <a:gd name="T1" fmla="*/ 3125 h 3"/>
                <a:gd name="T2" fmla="*/ 3125 w 2"/>
                <a:gd name="T3" fmla="*/ 0 h 3"/>
                <a:gd name="T4" fmla="*/ 3125 w 2"/>
                <a:gd name="T5" fmla="*/ 0 h 3"/>
                <a:gd name="T6" fmla="*/ 3125 w 2"/>
                <a:gd name="T7" fmla="*/ 0 h 3"/>
                <a:gd name="T8" fmla="*/ 0 w 2"/>
                <a:gd name="T9" fmla="*/ 0 h 3"/>
                <a:gd name="T10" fmla="*/ 0 w 2"/>
                <a:gd name="T11" fmla="*/ 0 h 3"/>
                <a:gd name="T12" fmla="*/ 0 w 2"/>
                <a:gd name="T13" fmla="*/ 3125 h 3"/>
                <a:gd name="T14" fmla="*/ 3125 w 2"/>
                <a:gd name="T15" fmla="*/ 3125 h 3"/>
                <a:gd name="T16" fmla="*/ 3125 w 2"/>
                <a:gd name="T17" fmla="*/ 3125 h 3"/>
                <a:gd name="T18" fmla="*/ 3125 w 2"/>
                <a:gd name="T19" fmla="*/ 6250 h 3"/>
                <a:gd name="T20" fmla="*/ 0 w 2"/>
                <a:gd name="T21" fmla="*/ 6250 h 3"/>
                <a:gd name="T22" fmla="*/ 0 w 2"/>
                <a:gd name="T23" fmla="*/ 6250 h 3"/>
                <a:gd name="T24" fmla="*/ 0 w 2"/>
                <a:gd name="T25" fmla="*/ 6250 h 3"/>
                <a:gd name="T26" fmla="*/ 0 w 2"/>
                <a:gd name="T27" fmla="*/ 6250 h 3"/>
                <a:gd name="T28" fmla="*/ 0 w 2"/>
                <a:gd name="T29" fmla="*/ 6250 h 3"/>
                <a:gd name="T30" fmla="*/ 0 w 2"/>
                <a:gd name="T31" fmla="*/ 6250 h 3"/>
                <a:gd name="T32" fmla="*/ 0 w 2"/>
                <a:gd name="T33" fmla="*/ 9375 h 3"/>
                <a:gd name="T34" fmla="*/ 3125 w 2"/>
                <a:gd name="T35" fmla="*/ 9375 h 3"/>
                <a:gd name="T36" fmla="*/ 3125 w 2"/>
                <a:gd name="T37" fmla="*/ 9375 h 3"/>
                <a:gd name="T38" fmla="*/ 3125 w 2"/>
                <a:gd name="T39" fmla="*/ 9375 h 3"/>
                <a:gd name="T40" fmla="*/ 3125 w 2"/>
                <a:gd name="T41" fmla="*/ 9375 h 3"/>
                <a:gd name="T42" fmla="*/ 3125 w 2"/>
                <a:gd name="T43" fmla="*/ 9375 h 3"/>
                <a:gd name="T44" fmla="*/ 6250 w 2"/>
                <a:gd name="T45" fmla="*/ 9375 h 3"/>
                <a:gd name="T46" fmla="*/ 6250 w 2"/>
                <a:gd name="T47" fmla="*/ 6250 h 3"/>
                <a:gd name="T48" fmla="*/ 6250 w 2"/>
                <a:gd name="T49" fmla="*/ 3125 h 3"/>
                <a:gd name="T50" fmla="*/ 6250 w 2"/>
                <a:gd name="T51" fmla="*/ 3125 h 3"/>
                <a:gd name="T52" fmla="*/ 6250 w 2"/>
                <a:gd name="T53" fmla="*/ 3125 h 3"/>
                <a:gd name="T54" fmla="*/ 6250 w 2"/>
                <a:gd name="T55" fmla="*/ 0 h 3"/>
                <a:gd name="T56" fmla="*/ 6250 w 2"/>
                <a:gd name="T57" fmla="*/ 0 h 3"/>
                <a:gd name="T58" fmla="*/ 6250 w 2"/>
                <a:gd name="T59" fmla="*/ 0 h 3"/>
                <a:gd name="T60" fmla="*/ 3125 w 2"/>
                <a:gd name="T61" fmla="*/ 0 h 3"/>
                <a:gd name="T62" fmla="*/ 3125 w 2"/>
                <a:gd name="T63" fmla="*/ 0 h 3"/>
                <a:gd name="T64" fmla="*/ 3125 w 2"/>
                <a:gd name="T65" fmla="*/ 3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71" name="Freeform 40"/>
            <p:cNvSpPr>
              <a:spLocks/>
            </p:cNvSpPr>
            <p:nvPr/>
          </p:nvSpPr>
          <p:spPr bwMode="auto">
            <a:xfrm>
              <a:off x="795" y="3693"/>
              <a:ext cx="15" cy="15"/>
            </a:xfrm>
            <a:custGeom>
              <a:avLst/>
              <a:gdLst>
                <a:gd name="T0" fmla="*/ 9375 w 3"/>
                <a:gd name="T1" fmla="*/ 9375 h 3"/>
                <a:gd name="T2" fmla="*/ 9375 w 3"/>
                <a:gd name="T3" fmla="*/ 9375 h 3"/>
                <a:gd name="T4" fmla="*/ 9375 w 3"/>
                <a:gd name="T5" fmla="*/ 9375 h 3"/>
                <a:gd name="T6" fmla="*/ 9375 w 3"/>
                <a:gd name="T7" fmla="*/ 9375 h 3"/>
                <a:gd name="T8" fmla="*/ 9375 w 3"/>
                <a:gd name="T9" fmla="*/ 9375 h 3"/>
                <a:gd name="T10" fmla="*/ 9375 w 3"/>
                <a:gd name="T11" fmla="*/ 9375 h 3"/>
                <a:gd name="T12" fmla="*/ 6250 w 3"/>
                <a:gd name="T13" fmla="*/ 6250 h 3"/>
                <a:gd name="T14" fmla="*/ 3125 w 3"/>
                <a:gd name="T15" fmla="*/ 3125 h 3"/>
                <a:gd name="T16" fmla="*/ 3125 w 3"/>
                <a:gd name="T17" fmla="*/ 3125 h 3"/>
                <a:gd name="T18" fmla="*/ 3125 w 3"/>
                <a:gd name="T19" fmla="*/ 3125 h 3"/>
                <a:gd name="T20" fmla="*/ 3125 w 3"/>
                <a:gd name="T21" fmla="*/ 3125 h 3"/>
                <a:gd name="T22" fmla="*/ 3125 w 3"/>
                <a:gd name="T23" fmla="*/ 3125 h 3"/>
                <a:gd name="T24" fmla="*/ 3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3125 h 3"/>
                <a:gd name="T42" fmla="*/ 0 w 3"/>
                <a:gd name="T43" fmla="*/ 3125 h 3"/>
                <a:gd name="T44" fmla="*/ 0 w 3"/>
                <a:gd name="T45" fmla="*/ 3125 h 3"/>
                <a:gd name="T46" fmla="*/ 0 w 3"/>
                <a:gd name="T47" fmla="*/ 3125 h 3"/>
                <a:gd name="T48" fmla="*/ 3125 w 3"/>
                <a:gd name="T49" fmla="*/ 3125 h 3"/>
                <a:gd name="T50" fmla="*/ 3125 w 3"/>
                <a:gd name="T51" fmla="*/ 6250 h 3"/>
                <a:gd name="T52" fmla="*/ 3125 w 3"/>
                <a:gd name="T53" fmla="*/ 6250 h 3"/>
                <a:gd name="T54" fmla="*/ 6250 w 3"/>
                <a:gd name="T55" fmla="*/ 9375 h 3"/>
                <a:gd name="T56" fmla="*/ 6250 w 3"/>
                <a:gd name="T57" fmla="*/ 9375 h 3"/>
                <a:gd name="T58" fmla="*/ 9375 w 3"/>
                <a:gd name="T59" fmla="*/ 9375 h 3"/>
                <a:gd name="T60" fmla="*/ 9375 w 3"/>
                <a:gd name="T61" fmla="*/ 9375 h 3"/>
                <a:gd name="T62" fmla="*/ 9375 w 3"/>
                <a:gd name="T63" fmla="*/ 9375 h 3"/>
                <a:gd name="T64" fmla="*/ 9375 w 3"/>
                <a:gd name="T65" fmla="*/ 9375 h 3"/>
                <a:gd name="T66" fmla="*/ 9375 w 3"/>
                <a:gd name="T67" fmla="*/ 9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72" name="Freeform 41"/>
            <p:cNvSpPr>
              <a:spLocks/>
            </p:cNvSpPr>
            <p:nvPr/>
          </p:nvSpPr>
          <p:spPr bwMode="auto">
            <a:xfrm>
              <a:off x="768" y="3683"/>
              <a:ext cx="19" cy="10"/>
            </a:xfrm>
            <a:custGeom>
              <a:avLst/>
              <a:gdLst>
                <a:gd name="T0" fmla="*/ 0 w 4"/>
                <a:gd name="T1" fmla="*/ 3125 h 2"/>
                <a:gd name="T2" fmla="*/ 0 w 4"/>
                <a:gd name="T3" fmla="*/ 3125 h 2"/>
                <a:gd name="T4" fmla="*/ 2570 w 4"/>
                <a:gd name="T5" fmla="*/ 0 h 2"/>
                <a:gd name="T6" fmla="*/ 2570 w 4"/>
                <a:gd name="T7" fmla="*/ 0 h 2"/>
                <a:gd name="T8" fmla="*/ 5030 w 4"/>
                <a:gd name="T9" fmla="*/ 0 h 2"/>
                <a:gd name="T10" fmla="*/ 7063 w 4"/>
                <a:gd name="T11" fmla="*/ 0 h 2"/>
                <a:gd name="T12" fmla="*/ 7063 w 4"/>
                <a:gd name="T13" fmla="*/ 0 h 2"/>
                <a:gd name="T14" fmla="*/ 7063 w 4"/>
                <a:gd name="T15" fmla="*/ 0 h 2"/>
                <a:gd name="T16" fmla="*/ 7063 w 4"/>
                <a:gd name="T17" fmla="*/ 3125 h 2"/>
                <a:gd name="T18" fmla="*/ 9633 w 4"/>
                <a:gd name="T19" fmla="*/ 3125 h 2"/>
                <a:gd name="T20" fmla="*/ 9633 w 4"/>
                <a:gd name="T21" fmla="*/ 3125 h 2"/>
                <a:gd name="T22" fmla="*/ 9633 w 4"/>
                <a:gd name="T23" fmla="*/ 3125 h 2"/>
                <a:gd name="T24" fmla="*/ 9633 w 4"/>
                <a:gd name="T25" fmla="*/ 3125 h 2"/>
                <a:gd name="T26" fmla="*/ 9633 w 4"/>
                <a:gd name="T27" fmla="*/ 3125 h 2"/>
                <a:gd name="T28" fmla="*/ 9633 w 4"/>
                <a:gd name="T29" fmla="*/ 3125 h 2"/>
                <a:gd name="T30" fmla="*/ 9633 w 4"/>
                <a:gd name="T31" fmla="*/ 3125 h 2"/>
                <a:gd name="T32" fmla="*/ 9633 w 4"/>
                <a:gd name="T33" fmla="*/ 6250 h 2"/>
                <a:gd name="T34" fmla="*/ 9633 w 4"/>
                <a:gd name="T35" fmla="*/ 6250 h 2"/>
                <a:gd name="T36" fmla="*/ 9633 w 4"/>
                <a:gd name="T37" fmla="*/ 6250 h 2"/>
                <a:gd name="T38" fmla="*/ 9633 w 4"/>
                <a:gd name="T39" fmla="*/ 6250 h 2"/>
                <a:gd name="T40" fmla="*/ 7063 w 4"/>
                <a:gd name="T41" fmla="*/ 3125 h 2"/>
                <a:gd name="T42" fmla="*/ 7063 w 4"/>
                <a:gd name="T43" fmla="*/ 3125 h 2"/>
                <a:gd name="T44" fmla="*/ 7063 w 4"/>
                <a:gd name="T45" fmla="*/ 6250 h 2"/>
                <a:gd name="T46" fmla="*/ 7063 w 4"/>
                <a:gd name="T47" fmla="*/ 6250 h 2"/>
                <a:gd name="T48" fmla="*/ 7063 w 4"/>
                <a:gd name="T49" fmla="*/ 6250 h 2"/>
                <a:gd name="T50" fmla="*/ 5030 w 4"/>
                <a:gd name="T51" fmla="*/ 6250 h 2"/>
                <a:gd name="T52" fmla="*/ 5030 w 4"/>
                <a:gd name="T53" fmla="*/ 6250 h 2"/>
                <a:gd name="T54" fmla="*/ 5030 w 4"/>
                <a:gd name="T55" fmla="*/ 6250 h 2"/>
                <a:gd name="T56" fmla="*/ 5030 w 4"/>
                <a:gd name="T57" fmla="*/ 6250 h 2"/>
                <a:gd name="T58" fmla="*/ 5030 w 4"/>
                <a:gd name="T59" fmla="*/ 6250 h 2"/>
                <a:gd name="T60" fmla="*/ 5030 w 4"/>
                <a:gd name="T61" fmla="*/ 6250 h 2"/>
                <a:gd name="T62" fmla="*/ 5030 w 4"/>
                <a:gd name="T63" fmla="*/ 6250 h 2"/>
                <a:gd name="T64" fmla="*/ 2570 w 4"/>
                <a:gd name="T65" fmla="*/ 6250 h 2"/>
                <a:gd name="T66" fmla="*/ 2570 w 4"/>
                <a:gd name="T67" fmla="*/ 6250 h 2"/>
                <a:gd name="T68" fmla="*/ 2570 w 4"/>
                <a:gd name="T69" fmla="*/ 3125 h 2"/>
                <a:gd name="T70" fmla="*/ 2570 w 4"/>
                <a:gd name="T71" fmla="*/ 3125 h 2"/>
                <a:gd name="T72" fmla="*/ 2570 w 4"/>
                <a:gd name="T73" fmla="*/ 3125 h 2"/>
                <a:gd name="T74" fmla="*/ 2570 w 4"/>
                <a:gd name="T75" fmla="*/ 3125 h 2"/>
                <a:gd name="T76" fmla="*/ 2570 w 4"/>
                <a:gd name="T77" fmla="*/ 3125 h 2"/>
                <a:gd name="T78" fmla="*/ 2570 w 4"/>
                <a:gd name="T79" fmla="*/ 3125 h 2"/>
                <a:gd name="T80" fmla="*/ 2570 w 4"/>
                <a:gd name="T81" fmla="*/ 3125 h 2"/>
                <a:gd name="T82" fmla="*/ 2570 w 4"/>
                <a:gd name="T83" fmla="*/ 3125 h 2"/>
                <a:gd name="T84" fmla="*/ 2570 w 4"/>
                <a:gd name="T85" fmla="*/ 3125 h 2"/>
                <a:gd name="T86" fmla="*/ 2570 w 4"/>
                <a:gd name="T87" fmla="*/ 3125 h 2"/>
                <a:gd name="T88" fmla="*/ 2570 w 4"/>
                <a:gd name="T89" fmla="*/ 3125 h 2"/>
                <a:gd name="T90" fmla="*/ 2570 w 4"/>
                <a:gd name="T91" fmla="*/ 3125 h 2"/>
                <a:gd name="T92" fmla="*/ 2570 w 4"/>
                <a:gd name="T93" fmla="*/ 3125 h 2"/>
                <a:gd name="T94" fmla="*/ 0 w 4"/>
                <a:gd name="T95" fmla="*/ 3125 h 2"/>
                <a:gd name="T96" fmla="*/ 0 w 4"/>
                <a:gd name="T97" fmla="*/ 3125 h 2"/>
                <a:gd name="T98" fmla="*/ 0 w 4"/>
                <a:gd name="T99" fmla="*/ 3125 h 2"/>
                <a:gd name="T100" fmla="*/ 0 w 4"/>
                <a:gd name="T101" fmla="*/ 3125 h 2"/>
                <a:gd name="T102" fmla="*/ 0 w 4"/>
                <a:gd name="T103" fmla="*/ 3125 h 2"/>
                <a:gd name="T104" fmla="*/ 0 w 4"/>
                <a:gd name="T105" fmla="*/ 3125 h 2"/>
                <a:gd name="T106" fmla="*/ 0 w 4"/>
                <a:gd name="T107" fmla="*/ 3125 h 2"/>
                <a:gd name="T108" fmla="*/ 0 w 4"/>
                <a:gd name="T109" fmla="*/ 3125 h 2"/>
                <a:gd name="T110" fmla="*/ 0 w 4"/>
                <a:gd name="T111" fmla="*/ 3125 h 2"/>
                <a:gd name="T112" fmla="*/ 0 w 4"/>
                <a:gd name="T113" fmla="*/ 3125 h 2"/>
                <a:gd name="T114" fmla="*/ 0 w 4"/>
                <a:gd name="T115" fmla="*/ 3125 h 2"/>
                <a:gd name="T116" fmla="*/ 0 w 4"/>
                <a:gd name="T117" fmla="*/ 3125 h 2"/>
                <a:gd name="T118" fmla="*/ 0 w 4"/>
                <a:gd name="T119" fmla="*/ 3125 h 2"/>
                <a:gd name="T120" fmla="*/ 0 w 4"/>
                <a:gd name="T121" fmla="*/ 3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rgbClr val="000000"/>
              </a:solidFill>
              <a:prstDash val="solid"/>
              <a:round/>
              <a:headEnd/>
              <a:tailEnd/>
            </a:ln>
          </p:spPr>
          <p:txBody>
            <a:bodyPr/>
            <a:lstStyle/>
            <a:p>
              <a:endParaRPr lang="en-GB"/>
            </a:p>
          </p:txBody>
        </p:sp>
      </p:grpSp>
      <p:sp>
        <p:nvSpPr>
          <p:cNvPr id="8220" name="Freeform 42"/>
          <p:cNvSpPr>
            <a:spLocks/>
          </p:cNvSpPr>
          <p:nvPr/>
        </p:nvSpPr>
        <p:spPr bwMode="auto">
          <a:xfrm>
            <a:off x="2955925" y="2794000"/>
            <a:ext cx="552450"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21" name="Freeform 43"/>
          <p:cNvSpPr>
            <a:spLocks/>
          </p:cNvSpPr>
          <p:nvPr/>
        </p:nvSpPr>
        <p:spPr bwMode="auto">
          <a:xfrm>
            <a:off x="2343150" y="1709738"/>
            <a:ext cx="649288"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22" name="Freeform 44"/>
          <p:cNvSpPr>
            <a:spLocks/>
          </p:cNvSpPr>
          <p:nvPr/>
        </p:nvSpPr>
        <p:spPr bwMode="auto">
          <a:xfrm>
            <a:off x="2168525" y="2035175"/>
            <a:ext cx="782638"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23" name="Freeform 45"/>
          <p:cNvSpPr>
            <a:spLocks/>
          </p:cNvSpPr>
          <p:nvPr/>
        </p:nvSpPr>
        <p:spPr bwMode="auto">
          <a:xfrm>
            <a:off x="2805113"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24" name="Freeform 46"/>
          <p:cNvSpPr>
            <a:spLocks/>
          </p:cNvSpPr>
          <p:nvPr/>
        </p:nvSpPr>
        <p:spPr bwMode="auto">
          <a:xfrm>
            <a:off x="3051175"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25" name="Freeform 47"/>
          <p:cNvSpPr>
            <a:spLocks/>
          </p:cNvSpPr>
          <p:nvPr/>
        </p:nvSpPr>
        <p:spPr bwMode="auto">
          <a:xfrm>
            <a:off x="2451100"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26" name="Freeform 48"/>
          <p:cNvSpPr>
            <a:spLocks/>
          </p:cNvSpPr>
          <p:nvPr/>
        </p:nvSpPr>
        <p:spPr bwMode="auto">
          <a:xfrm>
            <a:off x="2774950" y="3444875"/>
            <a:ext cx="660400"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27" name="Freeform 49"/>
          <p:cNvSpPr>
            <a:spLocks/>
          </p:cNvSpPr>
          <p:nvPr/>
        </p:nvSpPr>
        <p:spPr bwMode="auto">
          <a:xfrm>
            <a:off x="4606925" y="1981200"/>
            <a:ext cx="642938"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28" name="Freeform 50"/>
          <p:cNvSpPr>
            <a:spLocks/>
          </p:cNvSpPr>
          <p:nvPr/>
        </p:nvSpPr>
        <p:spPr bwMode="auto">
          <a:xfrm>
            <a:off x="4902200" y="4133850"/>
            <a:ext cx="557213"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29" name="Freeform 51"/>
          <p:cNvSpPr>
            <a:spLocks/>
          </p:cNvSpPr>
          <p:nvPr/>
        </p:nvSpPr>
        <p:spPr bwMode="auto">
          <a:xfrm>
            <a:off x="5126038" y="2855913"/>
            <a:ext cx="392112"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AC8F5"/>
          </a:solidFill>
          <a:ln w="12700" cmpd="sng">
            <a:solidFill>
              <a:srgbClr val="000000"/>
            </a:solidFill>
            <a:prstDash val="solid"/>
            <a:round/>
            <a:headEnd/>
            <a:tailEnd/>
          </a:ln>
        </p:spPr>
        <p:txBody>
          <a:bodyPr/>
          <a:lstStyle/>
          <a:p>
            <a:endParaRPr lang="en-GB"/>
          </a:p>
        </p:txBody>
      </p:sp>
      <p:grpSp>
        <p:nvGrpSpPr>
          <p:cNvPr id="8230" name="Group 52"/>
          <p:cNvGrpSpPr>
            <a:grpSpLocks/>
          </p:cNvGrpSpPr>
          <p:nvPr/>
        </p:nvGrpSpPr>
        <p:grpSpPr bwMode="auto">
          <a:xfrm>
            <a:off x="5176838" y="2197100"/>
            <a:ext cx="738187" cy="742950"/>
            <a:chOff x="3562" y="1636"/>
            <a:chExt cx="497" cy="468"/>
          </a:xfrm>
        </p:grpSpPr>
        <p:sp>
          <p:nvSpPr>
            <p:cNvPr id="8256" name="Freeform 53"/>
            <p:cNvSpPr>
              <a:spLocks/>
            </p:cNvSpPr>
            <p:nvPr/>
          </p:nvSpPr>
          <p:spPr bwMode="auto">
            <a:xfrm>
              <a:off x="3806" y="1758"/>
              <a:ext cx="253" cy="346"/>
            </a:xfrm>
            <a:custGeom>
              <a:avLst/>
              <a:gdLst>
                <a:gd name="T0" fmla="*/ 71181 w 52"/>
                <a:gd name="T1" fmla="*/ 186689 h 71"/>
                <a:gd name="T2" fmla="*/ 117129 w 52"/>
                <a:gd name="T3" fmla="*/ 184476 h 71"/>
                <a:gd name="T4" fmla="*/ 122788 w 52"/>
                <a:gd name="T5" fmla="*/ 170349 h 71"/>
                <a:gd name="T6" fmla="*/ 122788 w 52"/>
                <a:gd name="T7" fmla="*/ 159589 h 71"/>
                <a:gd name="T8" fmla="*/ 131073 w 52"/>
                <a:gd name="T9" fmla="*/ 151134 h 71"/>
                <a:gd name="T10" fmla="*/ 133370 w 52"/>
                <a:gd name="T11" fmla="*/ 142703 h 71"/>
                <a:gd name="T12" fmla="*/ 136138 w 52"/>
                <a:gd name="T13" fmla="*/ 137601 h 71"/>
                <a:gd name="T14" fmla="*/ 139023 w 52"/>
                <a:gd name="T15" fmla="*/ 140379 h 71"/>
                <a:gd name="T16" fmla="*/ 141772 w 52"/>
                <a:gd name="T17" fmla="*/ 137601 h 71"/>
                <a:gd name="T18" fmla="*/ 141772 w 52"/>
                <a:gd name="T19" fmla="*/ 126387 h 71"/>
                <a:gd name="T20" fmla="*/ 139023 w 52"/>
                <a:gd name="T21" fmla="*/ 115608 h 71"/>
                <a:gd name="T22" fmla="*/ 128300 w 52"/>
                <a:gd name="T23" fmla="*/ 76729 h 71"/>
                <a:gd name="T24" fmla="*/ 114361 w 52"/>
                <a:gd name="T25" fmla="*/ 76729 h 71"/>
                <a:gd name="T26" fmla="*/ 98003 w 52"/>
                <a:gd name="T27" fmla="*/ 98722 h 71"/>
                <a:gd name="T28" fmla="*/ 95255 w 52"/>
                <a:gd name="T29" fmla="*/ 96393 h 71"/>
                <a:gd name="T30" fmla="*/ 90190 w 52"/>
                <a:gd name="T31" fmla="*/ 93615 h 71"/>
                <a:gd name="T32" fmla="*/ 90190 w 52"/>
                <a:gd name="T33" fmla="*/ 82290 h 71"/>
                <a:gd name="T34" fmla="*/ 98003 w 52"/>
                <a:gd name="T35" fmla="*/ 76729 h 71"/>
                <a:gd name="T36" fmla="*/ 98003 w 52"/>
                <a:gd name="T37" fmla="*/ 71651 h 71"/>
                <a:gd name="T38" fmla="*/ 103662 w 52"/>
                <a:gd name="T39" fmla="*/ 65974 h 71"/>
                <a:gd name="T40" fmla="*/ 103662 w 52"/>
                <a:gd name="T41" fmla="*/ 46759 h 71"/>
                <a:gd name="T42" fmla="*/ 100889 w 52"/>
                <a:gd name="T43" fmla="*/ 38309 h 71"/>
                <a:gd name="T44" fmla="*/ 95255 w 52"/>
                <a:gd name="T45" fmla="*/ 32748 h 71"/>
                <a:gd name="T46" fmla="*/ 100889 w 52"/>
                <a:gd name="T47" fmla="*/ 27665 h 71"/>
                <a:gd name="T48" fmla="*/ 98003 w 52"/>
                <a:gd name="T49" fmla="*/ 19210 h 71"/>
                <a:gd name="T50" fmla="*/ 81763 w 52"/>
                <a:gd name="T51" fmla="*/ 10760 h 71"/>
                <a:gd name="T52" fmla="*/ 71181 w 52"/>
                <a:gd name="T53" fmla="*/ 5677 h 71"/>
                <a:gd name="T54" fmla="*/ 57120 w 52"/>
                <a:gd name="T55" fmla="*/ 2778 h 71"/>
                <a:gd name="T56" fmla="*/ 49286 w 52"/>
                <a:gd name="T57" fmla="*/ 2778 h 71"/>
                <a:gd name="T58" fmla="*/ 40884 w 52"/>
                <a:gd name="T59" fmla="*/ 8455 h 71"/>
                <a:gd name="T60" fmla="*/ 40884 w 52"/>
                <a:gd name="T61" fmla="*/ 16316 h 71"/>
                <a:gd name="T62" fmla="*/ 43769 w 52"/>
                <a:gd name="T63" fmla="*/ 19210 h 71"/>
                <a:gd name="T64" fmla="*/ 40884 w 52"/>
                <a:gd name="T65" fmla="*/ 21993 h 71"/>
                <a:gd name="T66" fmla="*/ 35366 w 52"/>
                <a:gd name="T67" fmla="*/ 27665 h 71"/>
                <a:gd name="T68" fmla="*/ 32476 w 52"/>
                <a:gd name="T69" fmla="*/ 35526 h 71"/>
                <a:gd name="T70" fmla="*/ 32476 w 52"/>
                <a:gd name="T71" fmla="*/ 46759 h 71"/>
                <a:gd name="T72" fmla="*/ 27412 w 52"/>
                <a:gd name="T73" fmla="*/ 43981 h 71"/>
                <a:gd name="T74" fmla="*/ 27412 w 52"/>
                <a:gd name="T75" fmla="*/ 35526 h 71"/>
                <a:gd name="T76" fmla="*/ 27412 w 52"/>
                <a:gd name="T77" fmla="*/ 30443 h 71"/>
                <a:gd name="T78" fmla="*/ 21875 w 52"/>
                <a:gd name="T79" fmla="*/ 35526 h 71"/>
                <a:gd name="T80" fmla="*/ 21875 w 52"/>
                <a:gd name="T81" fmla="*/ 43981 h 71"/>
                <a:gd name="T82" fmla="*/ 13467 w 52"/>
                <a:gd name="T83" fmla="*/ 46759 h 71"/>
                <a:gd name="T84" fmla="*/ 10607 w 52"/>
                <a:gd name="T85" fmla="*/ 52436 h 71"/>
                <a:gd name="T86" fmla="*/ 8403 w 52"/>
                <a:gd name="T87" fmla="*/ 63196 h 71"/>
                <a:gd name="T88" fmla="*/ 5634 w 52"/>
                <a:gd name="T89" fmla="*/ 76729 h 71"/>
                <a:gd name="T90" fmla="*/ 2768 w 52"/>
                <a:gd name="T91" fmla="*/ 87962 h 71"/>
                <a:gd name="T92" fmla="*/ 5634 w 52"/>
                <a:gd name="T93" fmla="*/ 101500 h 71"/>
                <a:gd name="T94" fmla="*/ 5634 w 52"/>
                <a:gd name="T95" fmla="*/ 112830 h 71"/>
                <a:gd name="T96" fmla="*/ 16241 w 52"/>
                <a:gd name="T97" fmla="*/ 137601 h 71"/>
                <a:gd name="T98" fmla="*/ 19009 w 52"/>
                <a:gd name="T99" fmla="*/ 151134 h 71"/>
                <a:gd name="T100" fmla="*/ 19009 w 52"/>
                <a:gd name="T101" fmla="*/ 153911 h 71"/>
                <a:gd name="T102" fmla="*/ 16241 w 52"/>
                <a:gd name="T103" fmla="*/ 170349 h 71"/>
                <a:gd name="T104" fmla="*/ 5634 w 52"/>
                <a:gd name="T105" fmla="*/ 189442 h 71"/>
                <a:gd name="T106" fmla="*/ 0 w 52"/>
                <a:gd name="T107" fmla="*/ 19512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57" name="Freeform 54"/>
            <p:cNvSpPr>
              <a:spLocks/>
            </p:cNvSpPr>
            <p:nvPr/>
          </p:nvSpPr>
          <p:spPr bwMode="auto">
            <a:xfrm>
              <a:off x="3562" y="1636"/>
              <a:ext cx="405" cy="200"/>
            </a:xfrm>
            <a:custGeom>
              <a:avLst/>
              <a:gdLst>
                <a:gd name="T0" fmla="*/ 11379 w 83"/>
                <a:gd name="T1" fmla="*/ 44117 h 41"/>
                <a:gd name="T2" fmla="*/ 22070 w 83"/>
                <a:gd name="T3" fmla="*/ 35644 h 41"/>
                <a:gd name="T4" fmla="*/ 55524 w 83"/>
                <a:gd name="T5" fmla="*/ 16371 h 41"/>
                <a:gd name="T6" fmla="*/ 72027 w 83"/>
                <a:gd name="T7" fmla="*/ 2785 h 41"/>
                <a:gd name="T8" fmla="*/ 85621 w 83"/>
                <a:gd name="T9" fmla="*/ 2785 h 41"/>
                <a:gd name="T10" fmla="*/ 77618 w 83"/>
                <a:gd name="T11" fmla="*/ 11376 h 41"/>
                <a:gd name="T12" fmla="*/ 63546 w 83"/>
                <a:gd name="T13" fmla="*/ 24961 h 41"/>
                <a:gd name="T14" fmla="*/ 63546 w 83"/>
                <a:gd name="T15" fmla="*/ 33434 h 41"/>
                <a:gd name="T16" fmla="*/ 77618 w 83"/>
                <a:gd name="T17" fmla="*/ 27746 h 41"/>
                <a:gd name="T18" fmla="*/ 107691 w 83"/>
                <a:gd name="T19" fmla="*/ 41332 h 41"/>
                <a:gd name="T20" fmla="*/ 119094 w 83"/>
                <a:gd name="T21" fmla="*/ 44117 h 41"/>
                <a:gd name="T22" fmla="*/ 121881 w 83"/>
                <a:gd name="T23" fmla="*/ 47020 h 41"/>
                <a:gd name="T24" fmla="*/ 135475 w 83"/>
                <a:gd name="T25" fmla="*/ 35644 h 41"/>
                <a:gd name="T26" fmla="*/ 176834 w 83"/>
                <a:gd name="T27" fmla="*/ 22059 h 41"/>
                <a:gd name="T28" fmla="*/ 174048 w 83"/>
                <a:gd name="T29" fmla="*/ 30532 h 41"/>
                <a:gd name="T30" fmla="*/ 182523 w 83"/>
                <a:gd name="T31" fmla="*/ 38546 h 41"/>
                <a:gd name="T32" fmla="*/ 199026 w 83"/>
                <a:gd name="T33" fmla="*/ 35644 h 41"/>
                <a:gd name="T34" fmla="*/ 210288 w 83"/>
                <a:gd name="T35" fmla="*/ 49805 h 41"/>
                <a:gd name="T36" fmla="*/ 226785 w 83"/>
                <a:gd name="T37" fmla="*/ 52707 h 41"/>
                <a:gd name="T38" fmla="*/ 226785 w 83"/>
                <a:gd name="T39" fmla="*/ 57800 h 41"/>
                <a:gd name="T40" fmla="*/ 218310 w 83"/>
                <a:gd name="T41" fmla="*/ 57800 h 41"/>
                <a:gd name="T42" fmla="*/ 207502 w 83"/>
                <a:gd name="T43" fmla="*/ 57800 h 41"/>
                <a:gd name="T44" fmla="*/ 190999 w 83"/>
                <a:gd name="T45" fmla="*/ 57800 h 41"/>
                <a:gd name="T46" fmla="*/ 190999 w 83"/>
                <a:gd name="T47" fmla="*/ 66268 h 41"/>
                <a:gd name="T48" fmla="*/ 171715 w 83"/>
                <a:gd name="T49" fmla="*/ 57800 h 41"/>
                <a:gd name="T50" fmla="*/ 157667 w 83"/>
                <a:gd name="T51" fmla="*/ 63366 h 41"/>
                <a:gd name="T52" fmla="*/ 151953 w 83"/>
                <a:gd name="T53" fmla="*/ 69054 h 41"/>
                <a:gd name="T54" fmla="*/ 138383 w 83"/>
                <a:gd name="T55" fmla="*/ 69054 h 41"/>
                <a:gd name="T56" fmla="*/ 126975 w 83"/>
                <a:gd name="T57" fmla="*/ 82639 h 41"/>
                <a:gd name="T58" fmla="*/ 129761 w 83"/>
                <a:gd name="T59" fmla="*/ 77551 h 41"/>
                <a:gd name="T60" fmla="*/ 121881 w 83"/>
                <a:gd name="T61" fmla="*/ 77551 h 41"/>
                <a:gd name="T62" fmla="*/ 116191 w 83"/>
                <a:gd name="T63" fmla="*/ 74741 h 41"/>
                <a:gd name="T64" fmla="*/ 110594 w 83"/>
                <a:gd name="T65" fmla="*/ 88327 h 41"/>
                <a:gd name="T66" fmla="*/ 99811 w 83"/>
                <a:gd name="T67" fmla="*/ 104698 h 41"/>
                <a:gd name="T68" fmla="*/ 94097 w 83"/>
                <a:gd name="T69" fmla="*/ 107605 h 41"/>
                <a:gd name="T70" fmla="*/ 96907 w 83"/>
                <a:gd name="T71" fmla="*/ 99702 h 41"/>
                <a:gd name="T72" fmla="*/ 88407 w 83"/>
                <a:gd name="T73" fmla="*/ 99702 h 41"/>
                <a:gd name="T74" fmla="*/ 82713 w 83"/>
                <a:gd name="T75" fmla="*/ 79859 h 41"/>
                <a:gd name="T76" fmla="*/ 80527 w 83"/>
                <a:gd name="T77" fmla="*/ 77551 h 41"/>
                <a:gd name="T78" fmla="*/ 63546 w 83"/>
                <a:gd name="T79" fmla="*/ 71956 h 41"/>
                <a:gd name="T80" fmla="*/ 60643 w 83"/>
                <a:gd name="T81" fmla="*/ 71956 h 41"/>
                <a:gd name="T82" fmla="*/ 44262 w 83"/>
                <a:gd name="T83" fmla="*/ 66268 h 41"/>
                <a:gd name="T84" fmla="*/ 11379 w 83"/>
                <a:gd name="T85" fmla="*/ 52707 h 41"/>
                <a:gd name="T86" fmla="*/ 0 w 83"/>
                <a:gd name="T87" fmla="*/ 4702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chemeClr val="bg1"/>
            </a:solidFill>
            <a:ln w="12700" cmpd="sng">
              <a:solidFill>
                <a:srgbClr val="000000"/>
              </a:solidFill>
              <a:prstDash val="solid"/>
              <a:round/>
              <a:headEnd/>
              <a:tailEnd/>
            </a:ln>
          </p:spPr>
          <p:txBody>
            <a:bodyPr/>
            <a:lstStyle/>
            <a:p>
              <a:endParaRPr lang="en-GB"/>
            </a:p>
          </p:txBody>
        </p:sp>
      </p:grpSp>
      <p:sp>
        <p:nvSpPr>
          <p:cNvPr id="8231" name="Freeform 55"/>
          <p:cNvSpPr>
            <a:spLocks/>
          </p:cNvSpPr>
          <p:nvPr/>
        </p:nvSpPr>
        <p:spPr bwMode="auto">
          <a:xfrm>
            <a:off x="5473700"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32" name="Freeform 56"/>
          <p:cNvSpPr>
            <a:spLocks/>
          </p:cNvSpPr>
          <p:nvPr/>
        </p:nvSpPr>
        <p:spPr bwMode="auto">
          <a:xfrm>
            <a:off x="5172075" y="3846513"/>
            <a:ext cx="338138"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33" name="Freeform 57"/>
          <p:cNvSpPr>
            <a:spLocks/>
          </p:cNvSpPr>
          <p:nvPr/>
        </p:nvSpPr>
        <p:spPr bwMode="auto">
          <a:xfrm>
            <a:off x="6111875"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34" name="Freeform 58"/>
          <p:cNvSpPr>
            <a:spLocks/>
          </p:cNvSpPr>
          <p:nvPr/>
        </p:nvSpPr>
        <p:spPr bwMode="auto">
          <a:xfrm>
            <a:off x="5922963" y="3127375"/>
            <a:ext cx="738187"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35" name="Freeform 59"/>
          <p:cNvSpPr>
            <a:spLocks/>
          </p:cNvSpPr>
          <p:nvPr/>
        </p:nvSpPr>
        <p:spPr bwMode="auto">
          <a:xfrm>
            <a:off x="5973763" y="3730625"/>
            <a:ext cx="496887"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rgbClr val="000000"/>
            </a:solidFill>
            <a:prstDash val="solid"/>
            <a:round/>
            <a:headEnd/>
            <a:tailEnd/>
          </a:ln>
        </p:spPr>
        <p:txBody>
          <a:bodyPr/>
          <a:lstStyle/>
          <a:p>
            <a:endParaRPr lang="en-GB"/>
          </a:p>
        </p:txBody>
      </p:sp>
      <p:sp>
        <p:nvSpPr>
          <p:cNvPr id="8236" name="Freeform 60"/>
          <p:cNvSpPr>
            <a:spLocks/>
          </p:cNvSpPr>
          <p:nvPr/>
        </p:nvSpPr>
        <p:spPr bwMode="auto">
          <a:xfrm>
            <a:off x="5748338"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487E6"/>
          </a:solidFill>
          <a:ln w="12700" cmpd="sng">
            <a:solidFill>
              <a:srgbClr val="000000"/>
            </a:solidFill>
            <a:prstDash val="solid"/>
            <a:round/>
            <a:headEnd/>
            <a:tailEnd/>
          </a:ln>
        </p:spPr>
        <p:txBody>
          <a:bodyPr/>
          <a:lstStyle/>
          <a:p>
            <a:endParaRPr lang="en-GB"/>
          </a:p>
        </p:txBody>
      </p:sp>
      <p:sp>
        <p:nvSpPr>
          <p:cNvPr id="8237" name="Freeform 61"/>
          <p:cNvSpPr>
            <a:spLocks/>
          </p:cNvSpPr>
          <p:nvPr/>
        </p:nvSpPr>
        <p:spPr bwMode="auto">
          <a:xfrm>
            <a:off x="6246813"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38" name="Freeform 62"/>
          <p:cNvSpPr>
            <a:spLocks/>
          </p:cNvSpPr>
          <p:nvPr/>
        </p:nvSpPr>
        <p:spPr bwMode="auto">
          <a:xfrm>
            <a:off x="6588125"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39" name="Freeform 63"/>
          <p:cNvSpPr>
            <a:spLocks/>
          </p:cNvSpPr>
          <p:nvPr/>
        </p:nvSpPr>
        <p:spPr bwMode="auto">
          <a:xfrm>
            <a:off x="6616700" y="2801938"/>
            <a:ext cx="138113"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40" name="Freeform 64"/>
          <p:cNvSpPr>
            <a:spLocks/>
          </p:cNvSpPr>
          <p:nvPr/>
        </p:nvSpPr>
        <p:spPr bwMode="auto">
          <a:xfrm>
            <a:off x="6738938"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41" name="Freeform 65"/>
          <p:cNvSpPr>
            <a:spLocks/>
          </p:cNvSpPr>
          <p:nvPr/>
        </p:nvSpPr>
        <p:spPr bwMode="auto">
          <a:xfrm>
            <a:off x="6732588"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42" name="Freeform 66"/>
          <p:cNvSpPr>
            <a:spLocks/>
          </p:cNvSpPr>
          <p:nvPr/>
        </p:nvSpPr>
        <p:spPr bwMode="auto">
          <a:xfrm>
            <a:off x="6884988"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AC8F5"/>
          </a:solidFill>
          <a:ln w="12700" cmpd="sng">
            <a:solidFill>
              <a:srgbClr val="000000"/>
            </a:solidFill>
            <a:prstDash val="solid"/>
            <a:round/>
            <a:headEnd/>
            <a:tailEnd/>
          </a:ln>
        </p:spPr>
        <p:txBody>
          <a:bodyPr/>
          <a:lstStyle/>
          <a:p>
            <a:endParaRPr lang="en-GB"/>
          </a:p>
        </p:txBody>
      </p:sp>
      <p:sp>
        <p:nvSpPr>
          <p:cNvPr id="8243" name="Freeform 67"/>
          <p:cNvSpPr>
            <a:spLocks/>
          </p:cNvSpPr>
          <p:nvPr/>
        </p:nvSpPr>
        <p:spPr bwMode="auto">
          <a:xfrm>
            <a:off x="6789738"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chemeClr val="bg1"/>
          </a:solidFill>
          <a:ln w="12700" cmpd="sng">
            <a:solidFill>
              <a:srgbClr val="000000"/>
            </a:solidFill>
            <a:prstDash val="solid"/>
            <a:round/>
            <a:headEnd/>
            <a:tailEnd/>
          </a:ln>
        </p:spPr>
        <p:txBody>
          <a:bodyPr/>
          <a:lstStyle/>
          <a:p>
            <a:endParaRPr lang="en-GB"/>
          </a:p>
        </p:txBody>
      </p:sp>
      <p:sp>
        <p:nvSpPr>
          <p:cNvPr id="8244" name="Freeform 68"/>
          <p:cNvSpPr>
            <a:spLocks/>
          </p:cNvSpPr>
          <p:nvPr/>
        </p:nvSpPr>
        <p:spPr bwMode="auto">
          <a:xfrm>
            <a:off x="6840538"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chemeClr val="bg1"/>
          </a:solidFill>
          <a:ln w="12700" cmpd="sng">
            <a:solidFill>
              <a:srgbClr val="000000"/>
            </a:solidFill>
            <a:prstDash val="solid"/>
            <a:round/>
            <a:headEnd/>
            <a:tailEnd/>
          </a:ln>
        </p:spPr>
        <p:txBody>
          <a:bodyPr/>
          <a:lstStyle/>
          <a:p>
            <a:endParaRPr lang="en-GB"/>
          </a:p>
        </p:txBody>
      </p:sp>
      <p:grpSp>
        <p:nvGrpSpPr>
          <p:cNvPr id="8245" name="Group 69"/>
          <p:cNvGrpSpPr>
            <a:grpSpLocks/>
          </p:cNvGrpSpPr>
          <p:nvPr/>
        </p:nvGrpSpPr>
        <p:grpSpPr bwMode="auto">
          <a:xfrm>
            <a:off x="2876550" y="4635500"/>
            <a:ext cx="858838" cy="588963"/>
            <a:chOff x="1991" y="3321"/>
            <a:chExt cx="361" cy="231"/>
          </a:xfrm>
        </p:grpSpPr>
        <p:sp>
          <p:nvSpPr>
            <p:cNvPr id="8248" name="Freeform 70"/>
            <p:cNvSpPr>
              <a:spLocks/>
            </p:cNvSpPr>
            <p:nvPr/>
          </p:nvSpPr>
          <p:spPr bwMode="auto">
            <a:xfrm>
              <a:off x="2274" y="3459"/>
              <a:ext cx="78" cy="93"/>
            </a:xfrm>
            <a:custGeom>
              <a:avLst/>
              <a:gdLst>
                <a:gd name="T0" fmla="*/ 0 w 16"/>
                <a:gd name="T1" fmla="*/ 19476 h 19"/>
                <a:gd name="T2" fmla="*/ 2779 w 16"/>
                <a:gd name="T3" fmla="*/ 36706 h 19"/>
                <a:gd name="T4" fmla="*/ 2779 w 16"/>
                <a:gd name="T5" fmla="*/ 44802 h 19"/>
                <a:gd name="T6" fmla="*/ 16326 w 16"/>
                <a:gd name="T7" fmla="*/ 53358 h 19"/>
                <a:gd name="T8" fmla="*/ 22006 w 16"/>
                <a:gd name="T9" fmla="*/ 44802 h 19"/>
                <a:gd name="T10" fmla="*/ 44011 w 16"/>
                <a:gd name="T11" fmla="*/ 30954 h 19"/>
                <a:gd name="T12" fmla="*/ 35578 w 16"/>
                <a:gd name="T13" fmla="*/ 13730 h 19"/>
                <a:gd name="T14" fmla="*/ 8458 w 16"/>
                <a:gd name="T15" fmla="*/ 0 h 19"/>
                <a:gd name="T16" fmla="*/ 8458 w 16"/>
                <a:gd name="T17" fmla="*/ 13730 h 19"/>
                <a:gd name="T18" fmla="*/ 0 w 16"/>
                <a:gd name="T19" fmla="*/ 19476 h 19"/>
                <a:gd name="T20" fmla="*/ 0 w 16"/>
                <a:gd name="T21" fmla="*/ 1947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49" name="Freeform 71"/>
            <p:cNvSpPr>
              <a:spLocks/>
            </p:cNvSpPr>
            <p:nvPr/>
          </p:nvSpPr>
          <p:spPr bwMode="auto">
            <a:xfrm>
              <a:off x="2235" y="3409"/>
              <a:ext cx="44" cy="29"/>
            </a:xfrm>
            <a:custGeom>
              <a:avLst/>
              <a:gdLst>
                <a:gd name="T0" fmla="*/ 8531 w 9"/>
                <a:gd name="T1" fmla="*/ 15815 h 6"/>
                <a:gd name="T2" fmla="*/ 22323 w 9"/>
                <a:gd name="T3" fmla="*/ 15815 h 6"/>
                <a:gd name="T4" fmla="*/ 25119 w 9"/>
                <a:gd name="T5" fmla="*/ 8130 h 6"/>
                <a:gd name="T6" fmla="*/ 13669 w 9"/>
                <a:gd name="T7" fmla="*/ 5418 h 6"/>
                <a:gd name="T8" fmla="*/ 8531 w 9"/>
                <a:gd name="T9" fmla="*/ 5418 h 6"/>
                <a:gd name="T10" fmla="*/ 5735 w 9"/>
                <a:gd name="T11" fmla="*/ 0 h 6"/>
                <a:gd name="T12" fmla="*/ 0 w 9"/>
                <a:gd name="T13" fmla="*/ 5418 h 6"/>
                <a:gd name="T14" fmla="*/ 5735 w 9"/>
                <a:gd name="T15" fmla="*/ 13108 h 6"/>
                <a:gd name="T16" fmla="*/ 8531 w 9"/>
                <a:gd name="T17" fmla="*/ 15815 h 6"/>
                <a:gd name="T18" fmla="*/ 8531 w 9"/>
                <a:gd name="T19" fmla="*/ 1581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0" name="Freeform 72"/>
            <p:cNvSpPr>
              <a:spLocks/>
            </p:cNvSpPr>
            <p:nvPr/>
          </p:nvSpPr>
          <p:spPr bwMode="auto">
            <a:xfrm>
              <a:off x="2225" y="3438"/>
              <a:ext cx="20" cy="10"/>
            </a:xfrm>
            <a:custGeom>
              <a:avLst/>
              <a:gdLst>
                <a:gd name="T0" fmla="*/ 0 w 4"/>
                <a:gd name="T1" fmla="*/ 6250 h 2"/>
                <a:gd name="T2" fmla="*/ 12500 w 4"/>
                <a:gd name="T3" fmla="*/ 0 h 2"/>
                <a:gd name="T4" fmla="*/ 12500 w 4"/>
                <a:gd name="T5" fmla="*/ 6250 h 2"/>
                <a:gd name="T6" fmla="*/ 0 w 4"/>
                <a:gd name="T7" fmla="*/ 6250 h 2"/>
                <a:gd name="T8" fmla="*/ 0 w 4"/>
                <a:gd name="T9" fmla="*/ 6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1" name="Freeform 73"/>
            <p:cNvSpPr>
              <a:spLocks/>
            </p:cNvSpPr>
            <p:nvPr/>
          </p:nvSpPr>
          <p:spPr bwMode="auto">
            <a:xfrm>
              <a:off x="2211" y="3419"/>
              <a:ext cx="19" cy="14"/>
            </a:xfrm>
            <a:custGeom>
              <a:avLst/>
              <a:gdLst>
                <a:gd name="T0" fmla="*/ 5030 w 4"/>
                <a:gd name="T1" fmla="*/ 0 h 3"/>
                <a:gd name="T2" fmla="*/ 5030 w 4"/>
                <a:gd name="T3" fmla="*/ 0 h 3"/>
                <a:gd name="T4" fmla="*/ 7063 w 4"/>
                <a:gd name="T5" fmla="*/ 0 h 3"/>
                <a:gd name="T6" fmla="*/ 7063 w 4"/>
                <a:gd name="T7" fmla="*/ 0 h 3"/>
                <a:gd name="T8" fmla="*/ 7063 w 4"/>
                <a:gd name="T9" fmla="*/ 0 h 3"/>
                <a:gd name="T10" fmla="*/ 7063 w 4"/>
                <a:gd name="T11" fmla="*/ 2329 h 3"/>
                <a:gd name="T12" fmla="*/ 7063 w 4"/>
                <a:gd name="T13" fmla="*/ 2329 h 3"/>
                <a:gd name="T14" fmla="*/ 7063 w 4"/>
                <a:gd name="T15" fmla="*/ 2329 h 3"/>
                <a:gd name="T16" fmla="*/ 9633 w 4"/>
                <a:gd name="T17" fmla="*/ 2329 h 3"/>
                <a:gd name="T18" fmla="*/ 7063 w 4"/>
                <a:gd name="T19" fmla="*/ 4270 h 3"/>
                <a:gd name="T20" fmla="*/ 7063 w 4"/>
                <a:gd name="T21" fmla="*/ 4270 h 3"/>
                <a:gd name="T22" fmla="*/ 7063 w 4"/>
                <a:gd name="T23" fmla="*/ 4270 h 3"/>
                <a:gd name="T24" fmla="*/ 7063 w 4"/>
                <a:gd name="T25" fmla="*/ 6599 h 3"/>
                <a:gd name="T26" fmla="*/ 7063 w 4"/>
                <a:gd name="T27" fmla="*/ 6599 h 3"/>
                <a:gd name="T28" fmla="*/ 7063 w 4"/>
                <a:gd name="T29" fmla="*/ 6599 h 3"/>
                <a:gd name="T30" fmla="*/ 5030 w 4"/>
                <a:gd name="T31" fmla="*/ 6599 h 3"/>
                <a:gd name="T32" fmla="*/ 5030 w 4"/>
                <a:gd name="T33" fmla="*/ 6599 h 3"/>
                <a:gd name="T34" fmla="*/ 5030 w 4"/>
                <a:gd name="T35" fmla="*/ 6599 h 3"/>
                <a:gd name="T36" fmla="*/ 2570 w 4"/>
                <a:gd name="T37" fmla="*/ 6599 h 3"/>
                <a:gd name="T38" fmla="*/ 2570 w 4"/>
                <a:gd name="T39" fmla="*/ 6599 h 3"/>
                <a:gd name="T40" fmla="*/ 2570 w 4"/>
                <a:gd name="T41" fmla="*/ 6599 h 3"/>
                <a:gd name="T42" fmla="*/ 2570 w 4"/>
                <a:gd name="T43" fmla="*/ 4270 h 3"/>
                <a:gd name="T44" fmla="*/ 0 w 4"/>
                <a:gd name="T45" fmla="*/ 4270 h 3"/>
                <a:gd name="T46" fmla="*/ 0 w 4"/>
                <a:gd name="T47" fmla="*/ 4270 h 3"/>
                <a:gd name="T48" fmla="*/ 0 w 4"/>
                <a:gd name="T49" fmla="*/ 2329 h 3"/>
                <a:gd name="T50" fmla="*/ 0 w 4"/>
                <a:gd name="T51" fmla="*/ 2329 h 3"/>
                <a:gd name="T52" fmla="*/ 0 w 4"/>
                <a:gd name="T53" fmla="*/ 2329 h 3"/>
                <a:gd name="T54" fmla="*/ 2570 w 4"/>
                <a:gd name="T55" fmla="*/ 2329 h 3"/>
                <a:gd name="T56" fmla="*/ 2570 w 4"/>
                <a:gd name="T57" fmla="*/ 0 h 3"/>
                <a:gd name="T58" fmla="*/ 2570 w 4"/>
                <a:gd name="T59" fmla="*/ 0 h 3"/>
                <a:gd name="T60" fmla="*/ 2570 w 4"/>
                <a:gd name="T61" fmla="*/ 0 h 3"/>
                <a:gd name="T62" fmla="*/ 5030 w 4"/>
                <a:gd name="T63" fmla="*/ 0 h 3"/>
                <a:gd name="T64" fmla="*/ 5030 w 4"/>
                <a:gd name="T65" fmla="*/ 0 h 3"/>
                <a:gd name="T66" fmla="*/ 503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2" name="Freeform 74"/>
            <p:cNvSpPr>
              <a:spLocks/>
            </p:cNvSpPr>
            <p:nvPr/>
          </p:nvSpPr>
          <p:spPr bwMode="auto">
            <a:xfrm>
              <a:off x="2186" y="3394"/>
              <a:ext cx="39" cy="15"/>
            </a:xfrm>
            <a:custGeom>
              <a:avLst/>
              <a:gdLst>
                <a:gd name="T0" fmla="*/ 0 w 8"/>
                <a:gd name="T1" fmla="*/ 9375 h 3"/>
                <a:gd name="T2" fmla="*/ 19227 w 8"/>
                <a:gd name="T3" fmla="*/ 9375 h 3"/>
                <a:gd name="T4" fmla="*/ 22006 w 8"/>
                <a:gd name="T5" fmla="*/ 0 h 3"/>
                <a:gd name="T6" fmla="*/ 5679 w 8"/>
                <a:gd name="T7" fmla="*/ 0 h 3"/>
                <a:gd name="T8" fmla="*/ 0 w 8"/>
                <a:gd name="T9" fmla="*/ 9375 h 3"/>
                <a:gd name="T10" fmla="*/ 0 w 8"/>
                <a:gd name="T11" fmla="*/ 9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3" name="Freeform 75"/>
            <p:cNvSpPr>
              <a:spLocks/>
            </p:cNvSpPr>
            <p:nvPr/>
          </p:nvSpPr>
          <p:spPr bwMode="auto">
            <a:xfrm>
              <a:off x="2026" y="3321"/>
              <a:ext cx="38" cy="24"/>
            </a:xfrm>
            <a:custGeom>
              <a:avLst/>
              <a:gdLst>
                <a:gd name="T0" fmla="*/ 0 w 8"/>
                <a:gd name="T1" fmla="*/ 10070 h 5"/>
                <a:gd name="T2" fmla="*/ 7063 w 8"/>
                <a:gd name="T3" fmla="*/ 12720 h 5"/>
                <a:gd name="T4" fmla="*/ 14259 w 8"/>
                <a:gd name="T5" fmla="*/ 12720 h 5"/>
                <a:gd name="T6" fmla="*/ 19290 w 8"/>
                <a:gd name="T7" fmla="*/ 5299 h 5"/>
                <a:gd name="T8" fmla="*/ 12207 w 8"/>
                <a:gd name="T9" fmla="*/ 0 h 5"/>
                <a:gd name="T10" fmla="*/ 2570 w 8"/>
                <a:gd name="T11" fmla="*/ 5299 h 5"/>
                <a:gd name="T12" fmla="*/ 0 w 8"/>
                <a:gd name="T13" fmla="*/ 10070 h 5"/>
                <a:gd name="T14" fmla="*/ 0 w 8"/>
                <a:gd name="T15" fmla="*/ 1007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4" name="Freeform 76"/>
            <p:cNvSpPr>
              <a:spLocks/>
            </p:cNvSpPr>
            <p:nvPr/>
          </p:nvSpPr>
          <p:spPr bwMode="auto">
            <a:xfrm>
              <a:off x="1991" y="3321"/>
              <a:ext cx="20" cy="24"/>
            </a:xfrm>
            <a:custGeom>
              <a:avLst/>
              <a:gdLst>
                <a:gd name="T0" fmla="*/ 0 w 4"/>
                <a:gd name="T1" fmla="*/ 12720 h 5"/>
                <a:gd name="T2" fmla="*/ 12500 w 4"/>
                <a:gd name="T3" fmla="*/ 5299 h 5"/>
                <a:gd name="T4" fmla="*/ 12500 w 4"/>
                <a:gd name="T5" fmla="*/ 0 h 5"/>
                <a:gd name="T6" fmla="*/ 0 w 4"/>
                <a:gd name="T7" fmla="*/ 10070 h 5"/>
                <a:gd name="T8" fmla="*/ 0 w 4"/>
                <a:gd name="T9" fmla="*/ 12720 h 5"/>
                <a:gd name="T10" fmla="*/ 0 w 4"/>
                <a:gd name="T11" fmla="*/ 1272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chemeClr val="bg1"/>
            </a:solidFill>
            <a:ln w="12700" cmpd="sng">
              <a:solidFill>
                <a:schemeClr val="tx1"/>
              </a:solidFill>
              <a:prstDash val="solid"/>
              <a:round/>
              <a:headEnd/>
              <a:tailEnd/>
            </a:ln>
          </p:spPr>
          <p:txBody>
            <a:bodyPr/>
            <a:lstStyle/>
            <a:p>
              <a:endParaRPr lang="en-GB"/>
            </a:p>
          </p:txBody>
        </p:sp>
        <p:sp>
          <p:nvSpPr>
            <p:cNvPr id="8255" name="Freeform 77"/>
            <p:cNvSpPr>
              <a:spLocks/>
            </p:cNvSpPr>
            <p:nvPr/>
          </p:nvSpPr>
          <p:spPr bwMode="auto">
            <a:xfrm>
              <a:off x="2128" y="3360"/>
              <a:ext cx="39" cy="34"/>
            </a:xfrm>
            <a:custGeom>
              <a:avLst/>
              <a:gdLst>
                <a:gd name="T0" fmla="*/ 8458 w 8"/>
                <a:gd name="T1" fmla="*/ 18899 h 7"/>
                <a:gd name="T2" fmla="*/ 22006 w 8"/>
                <a:gd name="T3" fmla="*/ 18899 h 7"/>
                <a:gd name="T4" fmla="*/ 22006 w 8"/>
                <a:gd name="T5" fmla="*/ 10545 h 7"/>
                <a:gd name="T6" fmla="*/ 11242 w 8"/>
                <a:gd name="T7" fmla="*/ 0 h 7"/>
                <a:gd name="T8" fmla="*/ 0 w 8"/>
                <a:gd name="T9" fmla="*/ 5615 h 7"/>
                <a:gd name="T10" fmla="*/ 8458 w 8"/>
                <a:gd name="T11" fmla="*/ 18899 h 7"/>
                <a:gd name="T12" fmla="*/ 8458 w 8"/>
                <a:gd name="T13" fmla="*/ 18899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chemeClr val="bg1"/>
            </a:solidFill>
            <a:ln w="12700" cmpd="sng">
              <a:solidFill>
                <a:schemeClr val="tx1"/>
              </a:solidFill>
              <a:prstDash val="solid"/>
              <a:round/>
              <a:headEnd/>
              <a:tailEnd/>
            </a:ln>
          </p:spPr>
          <p:txBody>
            <a:bodyPr/>
            <a:lstStyle/>
            <a:p>
              <a:endParaRPr lang="en-GB"/>
            </a:p>
          </p:txBody>
        </p:sp>
      </p:grpSp>
      <p:sp>
        <p:nvSpPr>
          <p:cNvPr id="8246" name="Rectangle 78"/>
          <p:cNvSpPr>
            <a:spLocks noChangeArrowheads="1"/>
          </p:cNvSpPr>
          <p:nvPr/>
        </p:nvSpPr>
        <p:spPr bwMode="auto">
          <a:xfrm>
            <a:off x="623888" y="6096000"/>
            <a:ext cx="8051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a:latin typeface="Verdana" pitchFamily="34" charset="0"/>
                <a:cs typeface="Times New Roman" pitchFamily="18" charset="0"/>
              </a:rPr>
              <a:t>Source: Mokdad A H, et al.</a:t>
            </a:r>
            <a:r>
              <a:rPr lang="en-US" sz="1400" i="1">
                <a:latin typeface="Verdana" pitchFamily="34" charset="0"/>
                <a:cs typeface="Times New Roman" pitchFamily="18" charset="0"/>
              </a:rPr>
              <a:t> J Am Med Assoc</a:t>
            </a:r>
            <a:r>
              <a:rPr lang="en-US" sz="1400">
                <a:latin typeface="Verdana" pitchFamily="34" charset="0"/>
                <a:cs typeface="Times New Roman" pitchFamily="18" charset="0"/>
              </a:rPr>
              <a:t> </a:t>
            </a:r>
            <a:r>
              <a:rPr lang="en-US" sz="1400">
                <a:latin typeface="Verdana" pitchFamily="34" charset="0"/>
              </a:rPr>
              <a:t>1999;282:16, </a:t>
            </a:r>
            <a:r>
              <a:rPr lang="en-US" sz="1400">
                <a:latin typeface="Verdana" pitchFamily="34" charset="0"/>
                <a:cs typeface="Times New Roman" pitchFamily="18" charset="0"/>
              </a:rPr>
              <a:t>2001;286:10.  </a:t>
            </a:r>
          </a:p>
        </p:txBody>
      </p:sp>
      <p:pic>
        <p:nvPicPr>
          <p:cNvPr id="8247" name="Picture 79" descr="obeselegen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5334000"/>
            <a:ext cx="76533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194" name="Object 80"/>
          <p:cNvGraphicFramePr>
            <a:graphicFrameLocks noChangeAspect="1"/>
          </p:cNvGraphicFramePr>
          <p:nvPr/>
        </p:nvGraphicFramePr>
        <p:xfrm>
          <a:off x="1752600" y="1371600"/>
          <a:ext cx="5562600" cy="266700"/>
        </p:xfrm>
        <a:graphic>
          <a:graphicData uri="http://schemas.openxmlformats.org/presentationml/2006/ole">
            <mc:AlternateContent xmlns:mc="http://schemas.openxmlformats.org/markup-compatibility/2006">
              <mc:Choice xmlns:v="urn:schemas-microsoft-com:vml" Requires="v">
                <p:oleObj spid="_x0000_s8273" name="Image" r:id="rId5" imgW="5561905" imgH="266385" progId="">
                  <p:embed/>
                </p:oleObj>
              </mc:Choice>
              <mc:Fallback>
                <p:oleObj name="Image" r:id="rId5" imgW="5561905" imgH="266385" progId="">
                  <p:embed/>
                  <p:pic>
                    <p:nvPicPr>
                      <p:cNvPr id="0" name="Object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371600"/>
                        <a:ext cx="5562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randomBa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reeform 2"/>
          <p:cNvSpPr>
            <a:spLocks/>
          </p:cNvSpPr>
          <p:nvPr/>
        </p:nvSpPr>
        <p:spPr bwMode="auto">
          <a:xfrm>
            <a:off x="4002088" y="2003425"/>
            <a:ext cx="642937"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20" name="Freeform 3"/>
          <p:cNvSpPr>
            <a:spLocks/>
          </p:cNvSpPr>
          <p:nvPr/>
        </p:nvSpPr>
        <p:spPr bwMode="auto">
          <a:xfrm>
            <a:off x="3973513" y="2398713"/>
            <a:ext cx="681037"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21" name="Freeform 4"/>
          <p:cNvSpPr>
            <a:spLocks/>
          </p:cNvSpPr>
          <p:nvPr/>
        </p:nvSpPr>
        <p:spPr bwMode="auto">
          <a:xfrm>
            <a:off x="3951288" y="2794000"/>
            <a:ext cx="804862"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2" name="Freeform 5"/>
          <p:cNvSpPr>
            <a:spLocks/>
          </p:cNvSpPr>
          <p:nvPr/>
        </p:nvSpPr>
        <p:spPr bwMode="auto">
          <a:xfrm>
            <a:off x="4110038" y="3203575"/>
            <a:ext cx="722312"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3" name="Freeform 6"/>
          <p:cNvSpPr>
            <a:spLocks/>
          </p:cNvSpPr>
          <p:nvPr/>
        </p:nvSpPr>
        <p:spPr bwMode="auto">
          <a:xfrm>
            <a:off x="4008438" y="3590925"/>
            <a:ext cx="839787"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24" name="Freeform 7"/>
          <p:cNvSpPr>
            <a:spLocks/>
          </p:cNvSpPr>
          <p:nvPr/>
        </p:nvSpPr>
        <p:spPr bwMode="auto">
          <a:xfrm>
            <a:off x="4640263" y="2740025"/>
            <a:ext cx="592137"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5" name="Freeform 8"/>
          <p:cNvSpPr>
            <a:spLocks/>
          </p:cNvSpPr>
          <p:nvPr/>
        </p:nvSpPr>
        <p:spPr bwMode="auto">
          <a:xfrm>
            <a:off x="4719638" y="3127375"/>
            <a:ext cx="649287"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6" name="Freeform 9"/>
          <p:cNvSpPr>
            <a:spLocks/>
          </p:cNvSpPr>
          <p:nvPr/>
        </p:nvSpPr>
        <p:spPr bwMode="auto">
          <a:xfrm>
            <a:off x="4964113"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27" name="Freeform 10"/>
          <p:cNvSpPr>
            <a:spLocks/>
          </p:cNvSpPr>
          <p:nvPr/>
        </p:nvSpPr>
        <p:spPr bwMode="auto">
          <a:xfrm>
            <a:off x="5332413" y="3265488"/>
            <a:ext cx="719137"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8" name="Freeform 11"/>
          <p:cNvSpPr>
            <a:spLocks/>
          </p:cNvSpPr>
          <p:nvPr/>
        </p:nvSpPr>
        <p:spPr bwMode="auto">
          <a:xfrm>
            <a:off x="5268913" y="3560763"/>
            <a:ext cx="801687"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29" name="Freeform 12"/>
          <p:cNvSpPr>
            <a:spLocks/>
          </p:cNvSpPr>
          <p:nvPr/>
        </p:nvSpPr>
        <p:spPr bwMode="auto">
          <a:xfrm>
            <a:off x="5478463" y="3824288"/>
            <a:ext cx="376237"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30" name="Freeform 13"/>
          <p:cNvSpPr>
            <a:spLocks/>
          </p:cNvSpPr>
          <p:nvPr/>
        </p:nvSpPr>
        <p:spPr bwMode="auto">
          <a:xfrm>
            <a:off x="5718175" y="2840038"/>
            <a:ext cx="409575"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31" name="Freeform 14"/>
          <p:cNvSpPr>
            <a:spLocks/>
          </p:cNvSpPr>
          <p:nvPr/>
        </p:nvSpPr>
        <p:spPr bwMode="auto">
          <a:xfrm>
            <a:off x="5834063"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32" name="Freeform 15"/>
          <p:cNvSpPr>
            <a:spLocks/>
          </p:cNvSpPr>
          <p:nvPr/>
        </p:nvSpPr>
        <p:spPr bwMode="auto">
          <a:xfrm>
            <a:off x="5580063" y="4311650"/>
            <a:ext cx="890587"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33" name="Freeform 16"/>
          <p:cNvSpPr>
            <a:spLocks/>
          </p:cNvSpPr>
          <p:nvPr/>
        </p:nvSpPr>
        <p:spPr bwMode="auto">
          <a:xfrm>
            <a:off x="5976938" y="3009900"/>
            <a:ext cx="442912"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34" name="Freeform 17"/>
          <p:cNvSpPr>
            <a:spLocks/>
          </p:cNvSpPr>
          <p:nvPr/>
        </p:nvSpPr>
        <p:spPr bwMode="auto">
          <a:xfrm>
            <a:off x="4832350" y="3660775"/>
            <a:ext cx="487363"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35" name="Freeform 18"/>
          <p:cNvSpPr>
            <a:spLocks/>
          </p:cNvSpPr>
          <p:nvPr/>
        </p:nvSpPr>
        <p:spPr bwMode="auto">
          <a:xfrm>
            <a:off x="2093913"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36" name="Freeform 19"/>
          <p:cNvSpPr>
            <a:spLocks/>
          </p:cNvSpPr>
          <p:nvPr/>
        </p:nvSpPr>
        <p:spPr bwMode="auto">
          <a:xfrm>
            <a:off x="3314700" y="2452688"/>
            <a:ext cx="681038"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37" name="Freeform 20"/>
          <p:cNvSpPr>
            <a:spLocks/>
          </p:cNvSpPr>
          <p:nvPr/>
        </p:nvSpPr>
        <p:spPr bwMode="auto">
          <a:xfrm>
            <a:off x="3424238" y="3003550"/>
            <a:ext cx="7159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GB"/>
          </a:p>
        </p:txBody>
      </p:sp>
      <p:sp>
        <p:nvSpPr>
          <p:cNvPr id="9238" name="Freeform 21"/>
          <p:cNvSpPr>
            <a:spLocks/>
          </p:cNvSpPr>
          <p:nvPr/>
        </p:nvSpPr>
        <p:spPr bwMode="auto">
          <a:xfrm>
            <a:off x="3330575"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39" name="Freeform 22"/>
          <p:cNvSpPr>
            <a:spLocks/>
          </p:cNvSpPr>
          <p:nvPr/>
        </p:nvSpPr>
        <p:spPr bwMode="auto">
          <a:xfrm>
            <a:off x="3590925" y="3660775"/>
            <a:ext cx="1366838"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40" name="Freeform 23"/>
          <p:cNvSpPr>
            <a:spLocks/>
          </p:cNvSpPr>
          <p:nvPr/>
        </p:nvSpPr>
        <p:spPr bwMode="auto">
          <a:xfrm>
            <a:off x="6159500"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1" name="Freeform 24"/>
          <p:cNvSpPr>
            <a:spLocks/>
          </p:cNvSpPr>
          <p:nvPr/>
        </p:nvSpPr>
        <p:spPr bwMode="auto">
          <a:xfrm>
            <a:off x="6650038" y="2266950"/>
            <a:ext cx="166687"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GB"/>
          </a:p>
        </p:txBody>
      </p:sp>
      <p:grpSp>
        <p:nvGrpSpPr>
          <p:cNvPr id="9242" name="Group 25"/>
          <p:cNvGrpSpPr>
            <a:grpSpLocks/>
          </p:cNvGrpSpPr>
          <p:nvPr/>
        </p:nvGrpSpPr>
        <p:grpSpPr bwMode="auto">
          <a:xfrm>
            <a:off x="1016000" y="3886200"/>
            <a:ext cx="1785938" cy="1390650"/>
            <a:chOff x="768" y="2832"/>
            <a:chExt cx="1203" cy="876"/>
          </a:xfrm>
        </p:grpSpPr>
        <p:sp>
          <p:nvSpPr>
            <p:cNvPr id="9282" name="Freeform 26"/>
            <p:cNvSpPr>
              <a:spLocks/>
            </p:cNvSpPr>
            <p:nvPr/>
          </p:nvSpPr>
          <p:spPr bwMode="auto">
            <a:xfrm>
              <a:off x="1056" y="2832"/>
              <a:ext cx="915" cy="780"/>
            </a:xfrm>
            <a:custGeom>
              <a:avLst/>
              <a:gdLst>
                <a:gd name="T0" fmla="*/ 38162 w 188"/>
                <a:gd name="T1" fmla="*/ 85269 h 160"/>
                <a:gd name="T2" fmla="*/ 71253 w 188"/>
                <a:gd name="T3" fmla="*/ 110180 h 160"/>
                <a:gd name="T4" fmla="*/ 49342 w 188"/>
                <a:gd name="T5" fmla="*/ 137743 h 160"/>
                <a:gd name="T6" fmla="*/ 43798 w 188"/>
                <a:gd name="T7" fmla="*/ 118638 h 160"/>
                <a:gd name="T8" fmla="*/ 13477 w 188"/>
                <a:gd name="T9" fmla="*/ 151432 h 160"/>
                <a:gd name="T10" fmla="*/ 30322 w 188"/>
                <a:gd name="T11" fmla="*/ 176222 h 160"/>
                <a:gd name="T12" fmla="*/ 73550 w 188"/>
                <a:gd name="T13" fmla="*/ 167763 h 160"/>
                <a:gd name="T14" fmla="*/ 60074 w 188"/>
                <a:gd name="T15" fmla="*/ 203911 h 160"/>
                <a:gd name="T16" fmla="*/ 49342 w 188"/>
                <a:gd name="T17" fmla="*/ 217454 h 160"/>
                <a:gd name="T18" fmla="*/ 27431 w 188"/>
                <a:gd name="T19" fmla="*/ 225917 h 160"/>
                <a:gd name="T20" fmla="*/ 16251 w 188"/>
                <a:gd name="T21" fmla="*/ 269953 h 160"/>
                <a:gd name="T22" fmla="*/ 30322 w 188"/>
                <a:gd name="T23" fmla="*/ 294859 h 160"/>
                <a:gd name="T24" fmla="*/ 60074 w 188"/>
                <a:gd name="T25" fmla="*/ 308407 h 160"/>
                <a:gd name="T26" fmla="*/ 60074 w 188"/>
                <a:gd name="T27" fmla="*/ 330413 h 160"/>
                <a:gd name="T28" fmla="*/ 95345 w 188"/>
                <a:gd name="T29" fmla="*/ 338876 h 160"/>
                <a:gd name="T30" fmla="*/ 114482 w 188"/>
                <a:gd name="T31" fmla="*/ 343985 h 160"/>
                <a:gd name="T32" fmla="*/ 79094 w 188"/>
                <a:gd name="T33" fmla="*/ 387996 h 160"/>
                <a:gd name="T34" fmla="*/ 51639 w 188"/>
                <a:gd name="T35" fmla="*/ 404917 h 160"/>
                <a:gd name="T36" fmla="*/ 8410 w 188"/>
                <a:gd name="T37" fmla="*/ 426928 h 160"/>
                <a:gd name="T38" fmla="*/ 8410 w 188"/>
                <a:gd name="T39" fmla="*/ 440495 h 160"/>
                <a:gd name="T40" fmla="*/ 79094 w 188"/>
                <a:gd name="T41" fmla="*/ 410026 h 160"/>
                <a:gd name="T42" fmla="*/ 169489 w 188"/>
                <a:gd name="T43" fmla="*/ 330413 h 160"/>
                <a:gd name="T44" fmla="*/ 161055 w 188"/>
                <a:gd name="T45" fmla="*/ 321974 h 160"/>
                <a:gd name="T46" fmla="*/ 210396 w 188"/>
                <a:gd name="T47" fmla="*/ 261495 h 160"/>
                <a:gd name="T48" fmla="*/ 196350 w 188"/>
                <a:gd name="T49" fmla="*/ 277821 h 160"/>
                <a:gd name="T50" fmla="*/ 199217 w 188"/>
                <a:gd name="T51" fmla="*/ 299944 h 160"/>
                <a:gd name="T52" fmla="*/ 196350 w 188"/>
                <a:gd name="T53" fmla="*/ 314086 h 160"/>
                <a:gd name="T54" fmla="*/ 235077 w 188"/>
                <a:gd name="T55" fmla="*/ 291959 h 160"/>
                <a:gd name="T56" fmla="*/ 235077 w 188"/>
                <a:gd name="T57" fmla="*/ 269953 h 160"/>
                <a:gd name="T58" fmla="*/ 292381 w 188"/>
                <a:gd name="T59" fmla="*/ 283501 h 160"/>
                <a:gd name="T60" fmla="*/ 330539 w 188"/>
                <a:gd name="T61" fmla="*/ 277821 h 160"/>
                <a:gd name="T62" fmla="*/ 396132 w 188"/>
                <a:gd name="T63" fmla="*/ 299944 h 160"/>
                <a:gd name="T64" fmla="*/ 418043 w 188"/>
                <a:gd name="T65" fmla="*/ 327634 h 160"/>
                <a:gd name="T66" fmla="*/ 453436 w 188"/>
                <a:gd name="T67" fmla="*/ 352443 h 160"/>
                <a:gd name="T68" fmla="*/ 513388 w 188"/>
                <a:gd name="T69" fmla="*/ 358122 h 160"/>
                <a:gd name="T70" fmla="*/ 504978 w 188"/>
                <a:gd name="T71" fmla="*/ 321974 h 160"/>
                <a:gd name="T72" fmla="*/ 480867 w 188"/>
                <a:gd name="T73" fmla="*/ 316865 h 160"/>
                <a:gd name="T74" fmla="*/ 445026 w 188"/>
                <a:gd name="T75" fmla="*/ 291959 h 160"/>
                <a:gd name="T76" fmla="*/ 401203 w 188"/>
                <a:gd name="T77" fmla="*/ 261495 h 160"/>
                <a:gd name="T78" fmla="*/ 384952 w 188"/>
                <a:gd name="T79" fmla="*/ 283501 h 160"/>
                <a:gd name="T80" fmla="*/ 352333 w 188"/>
                <a:gd name="T81" fmla="*/ 255811 h 160"/>
                <a:gd name="T82" fmla="*/ 319243 w 188"/>
                <a:gd name="T83" fmla="*/ 220238 h 160"/>
                <a:gd name="T84" fmla="*/ 278311 w 188"/>
                <a:gd name="T85" fmla="*/ 57583 h 160"/>
                <a:gd name="T86" fmla="*/ 245785 w 188"/>
                <a:gd name="T87" fmla="*/ 13548 h 160"/>
                <a:gd name="T88" fmla="*/ 188509 w 188"/>
                <a:gd name="T89" fmla="*/ 13548 h 160"/>
                <a:gd name="T90" fmla="*/ 161055 w 188"/>
                <a:gd name="T91" fmla="*/ 13548 h 160"/>
                <a:gd name="T92" fmla="*/ 122892 w 188"/>
                <a:gd name="T93" fmla="*/ 0 h 160"/>
                <a:gd name="T94" fmla="*/ 95345 w 188"/>
                <a:gd name="T95" fmla="*/ 11359 h 160"/>
                <a:gd name="T96" fmla="*/ 65593 w 188"/>
                <a:gd name="T97" fmla="*/ 35578 h 160"/>
                <a:gd name="T98" fmla="*/ 51639 w 188"/>
                <a:gd name="T99" fmla="*/ 57583 h 160"/>
                <a:gd name="T100" fmla="*/ 27431 w 188"/>
                <a:gd name="T101" fmla="*/ 717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83" name="Freeform 27"/>
            <p:cNvSpPr>
              <a:spLocks/>
            </p:cNvSpPr>
            <p:nvPr/>
          </p:nvSpPr>
          <p:spPr bwMode="auto">
            <a:xfrm>
              <a:off x="1021" y="3608"/>
              <a:ext cx="20" cy="14"/>
            </a:xfrm>
            <a:custGeom>
              <a:avLst/>
              <a:gdLst>
                <a:gd name="T0" fmla="*/ 6250 w 4"/>
                <a:gd name="T1" fmla="*/ 4270 h 3"/>
                <a:gd name="T2" fmla="*/ 6250 w 4"/>
                <a:gd name="T3" fmla="*/ 2329 h 3"/>
                <a:gd name="T4" fmla="*/ 6250 w 4"/>
                <a:gd name="T5" fmla="*/ 2329 h 3"/>
                <a:gd name="T6" fmla="*/ 6250 w 4"/>
                <a:gd name="T7" fmla="*/ 2329 h 3"/>
                <a:gd name="T8" fmla="*/ 6250 w 4"/>
                <a:gd name="T9" fmla="*/ 2329 h 3"/>
                <a:gd name="T10" fmla="*/ 6250 w 4"/>
                <a:gd name="T11" fmla="*/ 2329 h 3"/>
                <a:gd name="T12" fmla="*/ 6250 w 4"/>
                <a:gd name="T13" fmla="*/ 2329 h 3"/>
                <a:gd name="T14" fmla="*/ 3125 w 4"/>
                <a:gd name="T15" fmla="*/ 0 h 3"/>
                <a:gd name="T16" fmla="*/ 3125 w 4"/>
                <a:gd name="T17" fmla="*/ 0 h 3"/>
                <a:gd name="T18" fmla="*/ 0 w 4"/>
                <a:gd name="T19" fmla="*/ 2329 h 3"/>
                <a:gd name="T20" fmla="*/ 0 w 4"/>
                <a:gd name="T21" fmla="*/ 2329 h 3"/>
                <a:gd name="T22" fmla="*/ 0 w 4"/>
                <a:gd name="T23" fmla="*/ 2329 h 3"/>
                <a:gd name="T24" fmla="*/ 0 w 4"/>
                <a:gd name="T25" fmla="*/ 2329 h 3"/>
                <a:gd name="T26" fmla="*/ 0 w 4"/>
                <a:gd name="T27" fmla="*/ 2329 h 3"/>
                <a:gd name="T28" fmla="*/ 0 w 4"/>
                <a:gd name="T29" fmla="*/ 2329 h 3"/>
                <a:gd name="T30" fmla="*/ 0 w 4"/>
                <a:gd name="T31" fmla="*/ 4270 h 3"/>
                <a:gd name="T32" fmla="*/ 0 w 4"/>
                <a:gd name="T33" fmla="*/ 4270 h 3"/>
                <a:gd name="T34" fmla="*/ 3125 w 4"/>
                <a:gd name="T35" fmla="*/ 4270 h 3"/>
                <a:gd name="T36" fmla="*/ 3125 w 4"/>
                <a:gd name="T37" fmla="*/ 4270 h 3"/>
                <a:gd name="T38" fmla="*/ 3125 w 4"/>
                <a:gd name="T39" fmla="*/ 6599 h 3"/>
                <a:gd name="T40" fmla="*/ 6250 w 4"/>
                <a:gd name="T41" fmla="*/ 6599 h 3"/>
                <a:gd name="T42" fmla="*/ 6250 w 4"/>
                <a:gd name="T43" fmla="*/ 6599 h 3"/>
                <a:gd name="T44" fmla="*/ 9375 w 4"/>
                <a:gd name="T45" fmla="*/ 6599 h 3"/>
                <a:gd name="T46" fmla="*/ 9375 w 4"/>
                <a:gd name="T47" fmla="*/ 6599 h 3"/>
                <a:gd name="T48" fmla="*/ 12500 w 4"/>
                <a:gd name="T49" fmla="*/ 4270 h 3"/>
                <a:gd name="T50" fmla="*/ 12500 w 4"/>
                <a:gd name="T51" fmla="*/ 4270 h 3"/>
                <a:gd name="T52" fmla="*/ 12500 w 4"/>
                <a:gd name="T53" fmla="*/ 4270 h 3"/>
                <a:gd name="T54" fmla="*/ 12500 w 4"/>
                <a:gd name="T55" fmla="*/ 2329 h 3"/>
                <a:gd name="T56" fmla="*/ 12500 w 4"/>
                <a:gd name="T57" fmla="*/ 2329 h 3"/>
                <a:gd name="T58" fmla="*/ 12500 w 4"/>
                <a:gd name="T59" fmla="*/ 2329 h 3"/>
                <a:gd name="T60" fmla="*/ 12500 w 4"/>
                <a:gd name="T61" fmla="*/ 2329 h 3"/>
                <a:gd name="T62" fmla="*/ 12500 w 4"/>
                <a:gd name="T63" fmla="*/ 2329 h 3"/>
                <a:gd name="T64" fmla="*/ 12500 w 4"/>
                <a:gd name="T65" fmla="*/ 0 h 3"/>
                <a:gd name="T66" fmla="*/ 12500 w 4"/>
                <a:gd name="T67" fmla="*/ 0 h 3"/>
                <a:gd name="T68" fmla="*/ 12500 w 4"/>
                <a:gd name="T69" fmla="*/ 0 h 3"/>
                <a:gd name="T70" fmla="*/ 12500 w 4"/>
                <a:gd name="T71" fmla="*/ 0 h 3"/>
                <a:gd name="T72" fmla="*/ 12500 w 4"/>
                <a:gd name="T73" fmla="*/ 2329 h 3"/>
                <a:gd name="T74" fmla="*/ 9375 w 4"/>
                <a:gd name="T75" fmla="*/ 2329 h 3"/>
                <a:gd name="T76" fmla="*/ 9375 w 4"/>
                <a:gd name="T77" fmla="*/ 2329 h 3"/>
                <a:gd name="T78" fmla="*/ 6250 w 4"/>
                <a:gd name="T79" fmla="*/ 4270 h 3"/>
                <a:gd name="T80" fmla="*/ 6250 w 4"/>
                <a:gd name="T81" fmla="*/ 4270 h 3"/>
                <a:gd name="T82" fmla="*/ 6250 w 4"/>
                <a:gd name="T83" fmla="*/ 4270 h 3"/>
                <a:gd name="T84" fmla="*/ 6250 w 4"/>
                <a:gd name="T85" fmla="*/ 4270 h 3"/>
                <a:gd name="T86" fmla="*/ 6250 w 4"/>
                <a:gd name="T87" fmla="*/ 6599 h 3"/>
                <a:gd name="T88" fmla="*/ 9375 w 4"/>
                <a:gd name="T89" fmla="*/ 6599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A50021"/>
            </a:solidFill>
            <a:ln w="12700" cmpd="sng">
              <a:solidFill>
                <a:schemeClr val="tx1"/>
              </a:solidFill>
              <a:prstDash val="solid"/>
              <a:round/>
              <a:headEnd/>
              <a:tailEnd/>
            </a:ln>
          </p:spPr>
          <p:txBody>
            <a:bodyPr/>
            <a:lstStyle/>
            <a:p>
              <a:endParaRPr lang="en-GB"/>
            </a:p>
          </p:txBody>
        </p:sp>
        <p:sp>
          <p:nvSpPr>
            <p:cNvPr id="9284" name="Freeform 28"/>
            <p:cNvSpPr>
              <a:spLocks/>
            </p:cNvSpPr>
            <p:nvPr/>
          </p:nvSpPr>
          <p:spPr bwMode="auto">
            <a:xfrm>
              <a:off x="978" y="3610"/>
              <a:ext cx="43" cy="30"/>
            </a:xfrm>
            <a:custGeom>
              <a:avLst/>
              <a:gdLst>
                <a:gd name="T0" fmla="*/ 17233 w 9"/>
                <a:gd name="T1" fmla="*/ 0 h 6"/>
                <a:gd name="T2" fmla="*/ 9928 w 9"/>
                <a:gd name="T3" fmla="*/ 0 h 6"/>
                <a:gd name="T4" fmla="*/ 7305 w 9"/>
                <a:gd name="T5" fmla="*/ 3125 h 6"/>
                <a:gd name="T6" fmla="*/ 7305 w 9"/>
                <a:gd name="T7" fmla="*/ 3125 h 6"/>
                <a:gd name="T8" fmla="*/ 7305 w 9"/>
                <a:gd name="T9" fmla="*/ 6250 h 6"/>
                <a:gd name="T10" fmla="*/ 7305 w 9"/>
                <a:gd name="T11" fmla="*/ 9375 h 6"/>
                <a:gd name="T12" fmla="*/ 5227 w 9"/>
                <a:gd name="T13" fmla="*/ 9375 h 6"/>
                <a:gd name="T14" fmla="*/ 5227 w 9"/>
                <a:gd name="T15" fmla="*/ 9375 h 6"/>
                <a:gd name="T16" fmla="*/ 2623 w 9"/>
                <a:gd name="T17" fmla="*/ 9375 h 6"/>
                <a:gd name="T18" fmla="*/ 2623 w 9"/>
                <a:gd name="T19" fmla="*/ 12500 h 6"/>
                <a:gd name="T20" fmla="*/ 2623 w 9"/>
                <a:gd name="T21" fmla="*/ 15625 h 6"/>
                <a:gd name="T22" fmla="*/ 0 w 9"/>
                <a:gd name="T23" fmla="*/ 15625 h 6"/>
                <a:gd name="T24" fmla="*/ 0 w 9"/>
                <a:gd name="T25" fmla="*/ 18750 h 6"/>
                <a:gd name="T26" fmla="*/ 0 w 9"/>
                <a:gd name="T27" fmla="*/ 18750 h 6"/>
                <a:gd name="T28" fmla="*/ 0 w 9"/>
                <a:gd name="T29" fmla="*/ 18750 h 6"/>
                <a:gd name="T30" fmla="*/ 0 w 9"/>
                <a:gd name="T31" fmla="*/ 18750 h 6"/>
                <a:gd name="T32" fmla="*/ 0 w 9"/>
                <a:gd name="T33" fmla="*/ 18750 h 6"/>
                <a:gd name="T34" fmla="*/ 0 w 9"/>
                <a:gd name="T35" fmla="*/ 18750 h 6"/>
                <a:gd name="T36" fmla="*/ 0 w 9"/>
                <a:gd name="T37" fmla="*/ 18750 h 6"/>
                <a:gd name="T38" fmla="*/ 2623 w 9"/>
                <a:gd name="T39" fmla="*/ 18750 h 6"/>
                <a:gd name="T40" fmla="*/ 5227 w 9"/>
                <a:gd name="T41" fmla="*/ 18750 h 6"/>
                <a:gd name="T42" fmla="*/ 7305 w 9"/>
                <a:gd name="T43" fmla="*/ 15625 h 6"/>
                <a:gd name="T44" fmla="*/ 15155 w 9"/>
                <a:gd name="T45" fmla="*/ 9375 h 6"/>
                <a:gd name="T46" fmla="*/ 17233 w 9"/>
                <a:gd name="T47" fmla="*/ 6250 h 6"/>
                <a:gd name="T48" fmla="*/ 19861 w 9"/>
                <a:gd name="T49" fmla="*/ 6250 h 6"/>
                <a:gd name="T50" fmla="*/ 22346 w 9"/>
                <a:gd name="T51" fmla="*/ 3125 h 6"/>
                <a:gd name="T52" fmla="*/ 22346 w 9"/>
                <a:gd name="T53" fmla="*/ 3125 h 6"/>
                <a:gd name="T54" fmla="*/ 22346 w 9"/>
                <a:gd name="T55" fmla="*/ 3125 h 6"/>
                <a:gd name="T56" fmla="*/ 19861 w 9"/>
                <a:gd name="T57" fmla="*/ 0 h 6"/>
                <a:gd name="T58" fmla="*/ 19861 w 9"/>
                <a:gd name="T59" fmla="*/ 0 h 6"/>
                <a:gd name="T60" fmla="*/ 19861 w 9"/>
                <a:gd name="T61" fmla="*/ 0 h 6"/>
                <a:gd name="T62" fmla="*/ 1986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85" name="Freeform 29"/>
            <p:cNvSpPr>
              <a:spLocks/>
            </p:cNvSpPr>
            <p:nvPr/>
          </p:nvSpPr>
          <p:spPr bwMode="auto">
            <a:xfrm>
              <a:off x="934" y="3632"/>
              <a:ext cx="44" cy="34"/>
            </a:xfrm>
            <a:custGeom>
              <a:avLst/>
              <a:gdLst>
                <a:gd name="T0" fmla="*/ 22323 w 9"/>
                <a:gd name="T1" fmla="*/ 8374 h 7"/>
                <a:gd name="T2" fmla="*/ 22323 w 9"/>
                <a:gd name="T3" fmla="*/ 2759 h 7"/>
                <a:gd name="T4" fmla="*/ 13669 w 9"/>
                <a:gd name="T5" fmla="*/ 8374 h 7"/>
                <a:gd name="T6" fmla="*/ 11450 w 9"/>
                <a:gd name="T7" fmla="*/ 10545 h 7"/>
                <a:gd name="T8" fmla="*/ 11450 w 9"/>
                <a:gd name="T9" fmla="*/ 10545 h 7"/>
                <a:gd name="T10" fmla="*/ 5735 w 9"/>
                <a:gd name="T11" fmla="*/ 13401 h 7"/>
                <a:gd name="T12" fmla="*/ 2796 w 9"/>
                <a:gd name="T13" fmla="*/ 16160 h 7"/>
                <a:gd name="T14" fmla="*/ 0 w 9"/>
                <a:gd name="T15" fmla="*/ 16160 h 7"/>
                <a:gd name="T16" fmla="*/ 5735 w 9"/>
                <a:gd name="T17" fmla="*/ 16160 h 7"/>
                <a:gd name="T18" fmla="*/ 8531 w 9"/>
                <a:gd name="T19" fmla="*/ 13401 h 7"/>
                <a:gd name="T20" fmla="*/ 16588 w 9"/>
                <a:gd name="T21" fmla="*/ 10545 h 7"/>
                <a:gd name="T22" fmla="*/ 22323 w 9"/>
                <a:gd name="T23" fmla="*/ 8374 h 7"/>
                <a:gd name="T24" fmla="*/ 22323 w 9"/>
                <a:gd name="T25" fmla="*/ 83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A50021"/>
            </a:solidFill>
            <a:ln w="12700" cmpd="sng">
              <a:solidFill>
                <a:schemeClr val="tx1"/>
              </a:solidFill>
              <a:prstDash val="solid"/>
              <a:round/>
              <a:headEnd/>
              <a:tailEnd/>
            </a:ln>
          </p:spPr>
          <p:txBody>
            <a:bodyPr/>
            <a:lstStyle/>
            <a:p>
              <a:endParaRPr lang="en-GB"/>
            </a:p>
          </p:txBody>
        </p:sp>
        <p:sp>
          <p:nvSpPr>
            <p:cNvPr id="9286" name="Freeform 30"/>
            <p:cNvSpPr>
              <a:spLocks/>
            </p:cNvSpPr>
            <p:nvPr/>
          </p:nvSpPr>
          <p:spPr bwMode="auto">
            <a:xfrm>
              <a:off x="934" y="3637"/>
              <a:ext cx="39" cy="29"/>
            </a:xfrm>
            <a:custGeom>
              <a:avLst/>
              <a:gdLst>
                <a:gd name="T0" fmla="*/ 22006 w 8"/>
                <a:gd name="T1" fmla="*/ 5418 h 6"/>
                <a:gd name="T2" fmla="*/ 22006 w 8"/>
                <a:gd name="T3" fmla="*/ 2712 h 6"/>
                <a:gd name="T4" fmla="*/ 22006 w 8"/>
                <a:gd name="T5" fmla="*/ 2712 h 6"/>
                <a:gd name="T6" fmla="*/ 22006 w 8"/>
                <a:gd name="T7" fmla="*/ 0 h 6"/>
                <a:gd name="T8" fmla="*/ 22006 w 8"/>
                <a:gd name="T9" fmla="*/ 0 h 6"/>
                <a:gd name="T10" fmla="*/ 22006 w 8"/>
                <a:gd name="T11" fmla="*/ 0 h 6"/>
                <a:gd name="T12" fmla="*/ 22006 w 8"/>
                <a:gd name="T13" fmla="*/ 0 h 6"/>
                <a:gd name="T14" fmla="*/ 22006 w 8"/>
                <a:gd name="T15" fmla="*/ 0 h 6"/>
                <a:gd name="T16" fmla="*/ 22006 w 8"/>
                <a:gd name="T17" fmla="*/ 0 h 6"/>
                <a:gd name="T18" fmla="*/ 22006 w 8"/>
                <a:gd name="T19" fmla="*/ 0 h 6"/>
                <a:gd name="T20" fmla="*/ 19227 w 8"/>
                <a:gd name="T21" fmla="*/ 0 h 6"/>
                <a:gd name="T22" fmla="*/ 19227 w 8"/>
                <a:gd name="T23" fmla="*/ 0 h 6"/>
                <a:gd name="T24" fmla="*/ 16326 w 8"/>
                <a:gd name="T25" fmla="*/ 0 h 6"/>
                <a:gd name="T26" fmla="*/ 13548 w 8"/>
                <a:gd name="T27" fmla="*/ 2712 h 6"/>
                <a:gd name="T28" fmla="*/ 13548 w 8"/>
                <a:gd name="T29" fmla="*/ 5418 h 6"/>
                <a:gd name="T30" fmla="*/ 13548 w 8"/>
                <a:gd name="T31" fmla="*/ 5418 h 6"/>
                <a:gd name="T32" fmla="*/ 11242 w 8"/>
                <a:gd name="T33" fmla="*/ 5418 h 6"/>
                <a:gd name="T34" fmla="*/ 11242 w 8"/>
                <a:gd name="T35" fmla="*/ 5418 h 6"/>
                <a:gd name="T36" fmla="*/ 11242 w 8"/>
                <a:gd name="T37" fmla="*/ 5418 h 6"/>
                <a:gd name="T38" fmla="*/ 11242 w 8"/>
                <a:gd name="T39" fmla="*/ 8130 h 6"/>
                <a:gd name="T40" fmla="*/ 11242 w 8"/>
                <a:gd name="T41" fmla="*/ 8130 h 6"/>
                <a:gd name="T42" fmla="*/ 11242 w 8"/>
                <a:gd name="T43" fmla="*/ 8130 h 6"/>
                <a:gd name="T44" fmla="*/ 11242 w 8"/>
                <a:gd name="T45" fmla="*/ 8130 h 6"/>
                <a:gd name="T46" fmla="*/ 5679 w 8"/>
                <a:gd name="T47" fmla="*/ 10397 h 6"/>
                <a:gd name="T48" fmla="*/ 5679 w 8"/>
                <a:gd name="T49" fmla="*/ 10397 h 6"/>
                <a:gd name="T50" fmla="*/ 5679 w 8"/>
                <a:gd name="T51" fmla="*/ 10397 h 6"/>
                <a:gd name="T52" fmla="*/ 5679 w 8"/>
                <a:gd name="T53" fmla="*/ 10397 h 6"/>
                <a:gd name="T54" fmla="*/ 2779 w 8"/>
                <a:gd name="T55" fmla="*/ 10397 h 6"/>
                <a:gd name="T56" fmla="*/ 2779 w 8"/>
                <a:gd name="T57" fmla="*/ 13108 h 6"/>
                <a:gd name="T58" fmla="*/ 2779 w 8"/>
                <a:gd name="T59" fmla="*/ 13108 h 6"/>
                <a:gd name="T60" fmla="*/ 0 w 8"/>
                <a:gd name="T61" fmla="*/ 13108 h 6"/>
                <a:gd name="T62" fmla="*/ 0 w 8"/>
                <a:gd name="T63" fmla="*/ 13108 h 6"/>
                <a:gd name="T64" fmla="*/ 0 w 8"/>
                <a:gd name="T65" fmla="*/ 13108 h 6"/>
                <a:gd name="T66" fmla="*/ 2779 w 8"/>
                <a:gd name="T67" fmla="*/ 15815 h 6"/>
                <a:gd name="T68" fmla="*/ 2779 w 8"/>
                <a:gd name="T69" fmla="*/ 15815 h 6"/>
                <a:gd name="T70" fmla="*/ 2779 w 8"/>
                <a:gd name="T71" fmla="*/ 15815 h 6"/>
                <a:gd name="T72" fmla="*/ 2779 w 8"/>
                <a:gd name="T73" fmla="*/ 15815 h 6"/>
                <a:gd name="T74" fmla="*/ 5679 w 8"/>
                <a:gd name="T75" fmla="*/ 13108 h 6"/>
                <a:gd name="T76" fmla="*/ 5679 w 8"/>
                <a:gd name="T77" fmla="*/ 13108 h 6"/>
                <a:gd name="T78" fmla="*/ 8458 w 8"/>
                <a:gd name="T79" fmla="*/ 13108 h 6"/>
                <a:gd name="T80" fmla="*/ 8458 w 8"/>
                <a:gd name="T81" fmla="*/ 10397 h 6"/>
                <a:gd name="T82" fmla="*/ 8458 w 8"/>
                <a:gd name="T83" fmla="*/ 10397 h 6"/>
                <a:gd name="T84" fmla="*/ 13548 w 8"/>
                <a:gd name="T85" fmla="*/ 10397 h 6"/>
                <a:gd name="T86" fmla="*/ 13548 w 8"/>
                <a:gd name="T87" fmla="*/ 8130 h 6"/>
                <a:gd name="T88" fmla="*/ 16326 w 8"/>
                <a:gd name="T89" fmla="*/ 8130 h 6"/>
                <a:gd name="T90" fmla="*/ 19227 w 8"/>
                <a:gd name="T91" fmla="*/ 8130 h 6"/>
                <a:gd name="T92" fmla="*/ 19227 w 8"/>
                <a:gd name="T93" fmla="*/ 5418 h 6"/>
                <a:gd name="T94" fmla="*/ 19227 w 8"/>
                <a:gd name="T95" fmla="*/ 5418 h 6"/>
                <a:gd name="T96" fmla="*/ 22006 w 8"/>
                <a:gd name="T97" fmla="*/ 5418 h 6"/>
                <a:gd name="T98" fmla="*/ 22006 w 8"/>
                <a:gd name="T99" fmla="*/ 5418 h 6"/>
                <a:gd name="T100" fmla="*/ 22006 w 8"/>
                <a:gd name="T101" fmla="*/ 541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87" name="Freeform 31"/>
            <p:cNvSpPr>
              <a:spLocks/>
            </p:cNvSpPr>
            <p:nvPr/>
          </p:nvSpPr>
          <p:spPr bwMode="auto">
            <a:xfrm>
              <a:off x="909" y="3676"/>
              <a:ext cx="5" cy="5"/>
            </a:xfrm>
            <a:custGeom>
              <a:avLst/>
              <a:gdLst>
                <a:gd name="T0" fmla="*/ 3125 w 1"/>
                <a:gd name="T1" fmla="*/ 0 h 1"/>
                <a:gd name="T2" fmla="*/ 0 w 1"/>
                <a:gd name="T3" fmla="*/ 0 h 1"/>
                <a:gd name="T4" fmla="*/ 0 w 1"/>
                <a:gd name="T5" fmla="*/ 3125 h 1"/>
                <a:gd name="T6" fmla="*/ 3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A50021"/>
            </a:solidFill>
            <a:ln w="12700" cmpd="sng">
              <a:solidFill>
                <a:schemeClr val="tx1"/>
              </a:solidFill>
              <a:prstDash val="solid"/>
              <a:round/>
              <a:headEnd/>
              <a:tailEnd/>
            </a:ln>
          </p:spPr>
          <p:txBody>
            <a:bodyPr/>
            <a:lstStyle/>
            <a:p>
              <a:endParaRPr lang="en-GB"/>
            </a:p>
          </p:txBody>
        </p:sp>
        <p:sp>
          <p:nvSpPr>
            <p:cNvPr id="9288" name="Freeform 32"/>
            <p:cNvSpPr>
              <a:spLocks/>
            </p:cNvSpPr>
            <p:nvPr/>
          </p:nvSpPr>
          <p:spPr bwMode="auto">
            <a:xfrm>
              <a:off x="909" y="3676"/>
              <a:ext cx="5" cy="5"/>
            </a:xfrm>
            <a:custGeom>
              <a:avLst/>
              <a:gdLst>
                <a:gd name="T0" fmla="*/ 3125 w 1"/>
                <a:gd name="T1" fmla="*/ 0 h 1"/>
                <a:gd name="T2" fmla="*/ 3125 w 1"/>
                <a:gd name="T3" fmla="*/ 0 h 1"/>
                <a:gd name="T4" fmla="*/ 3125 w 1"/>
                <a:gd name="T5" fmla="*/ 0 h 1"/>
                <a:gd name="T6" fmla="*/ 3125 w 1"/>
                <a:gd name="T7" fmla="*/ 0 h 1"/>
                <a:gd name="T8" fmla="*/ 0 w 1"/>
                <a:gd name="T9" fmla="*/ 0 h 1"/>
                <a:gd name="T10" fmla="*/ 0 w 1"/>
                <a:gd name="T11" fmla="*/ 0 h 1"/>
                <a:gd name="T12" fmla="*/ 0 w 1"/>
                <a:gd name="T13" fmla="*/ 0 h 1"/>
                <a:gd name="T14" fmla="*/ 0 w 1"/>
                <a:gd name="T15" fmla="*/ 0 h 1"/>
                <a:gd name="T16" fmla="*/ 0 w 1"/>
                <a:gd name="T17" fmla="*/ 3125 h 1"/>
                <a:gd name="T18" fmla="*/ 0 w 1"/>
                <a:gd name="T19" fmla="*/ 3125 h 1"/>
                <a:gd name="T20" fmla="*/ 0 w 1"/>
                <a:gd name="T21" fmla="*/ 3125 h 1"/>
                <a:gd name="T22" fmla="*/ 0 w 1"/>
                <a:gd name="T23" fmla="*/ 3125 h 1"/>
                <a:gd name="T24" fmla="*/ 0 w 1"/>
                <a:gd name="T25" fmla="*/ 3125 h 1"/>
                <a:gd name="T26" fmla="*/ 3125 w 1"/>
                <a:gd name="T27" fmla="*/ 3125 h 1"/>
                <a:gd name="T28" fmla="*/ 3125 w 1"/>
                <a:gd name="T29" fmla="*/ 0 h 1"/>
                <a:gd name="T30" fmla="*/ 3125 w 1"/>
                <a:gd name="T31" fmla="*/ 0 h 1"/>
                <a:gd name="T32" fmla="*/ 3125 w 1"/>
                <a:gd name="T33" fmla="*/ 0 h 1"/>
                <a:gd name="T34" fmla="*/ 3125 w 1"/>
                <a:gd name="T35" fmla="*/ 0 h 1"/>
                <a:gd name="T36" fmla="*/ 3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89" name="Freeform 33"/>
            <p:cNvSpPr>
              <a:spLocks/>
            </p:cNvSpPr>
            <p:nvPr/>
          </p:nvSpPr>
          <p:spPr bwMode="auto">
            <a:xfrm>
              <a:off x="870" y="3682"/>
              <a:ext cx="14" cy="14"/>
            </a:xfrm>
            <a:custGeom>
              <a:avLst/>
              <a:gdLst>
                <a:gd name="T0" fmla="*/ 4270 w 3"/>
                <a:gd name="T1" fmla="*/ 2329 h 3"/>
                <a:gd name="T2" fmla="*/ 6599 w 3"/>
                <a:gd name="T3" fmla="*/ 2329 h 3"/>
                <a:gd name="T4" fmla="*/ 4270 w 3"/>
                <a:gd name="T5" fmla="*/ 2329 h 3"/>
                <a:gd name="T6" fmla="*/ 6599 w 3"/>
                <a:gd name="T7" fmla="*/ 4270 h 3"/>
                <a:gd name="T8" fmla="*/ 4270 w 3"/>
                <a:gd name="T9" fmla="*/ 4270 h 3"/>
                <a:gd name="T10" fmla="*/ 2329 w 3"/>
                <a:gd name="T11" fmla="*/ 6599 h 3"/>
                <a:gd name="T12" fmla="*/ 0 w 3"/>
                <a:gd name="T13" fmla="*/ 6599 h 3"/>
                <a:gd name="T14" fmla="*/ 2329 w 3"/>
                <a:gd name="T15" fmla="*/ 2329 h 3"/>
                <a:gd name="T16" fmla="*/ 4270 w 3"/>
                <a:gd name="T17" fmla="*/ 232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A50021"/>
            </a:solidFill>
            <a:ln w="12700" cmpd="sng">
              <a:solidFill>
                <a:schemeClr val="tx1"/>
              </a:solidFill>
              <a:prstDash val="solid"/>
              <a:round/>
              <a:headEnd/>
              <a:tailEnd/>
            </a:ln>
          </p:spPr>
          <p:txBody>
            <a:bodyPr/>
            <a:lstStyle/>
            <a:p>
              <a:endParaRPr lang="en-GB"/>
            </a:p>
          </p:txBody>
        </p:sp>
        <p:sp>
          <p:nvSpPr>
            <p:cNvPr id="9290" name="Freeform 34"/>
            <p:cNvSpPr>
              <a:spLocks/>
            </p:cNvSpPr>
            <p:nvPr/>
          </p:nvSpPr>
          <p:spPr bwMode="auto">
            <a:xfrm>
              <a:off x="875" y="3684"/>
              <a:ext cx="14" cy="9"/>
            </a:xfrm>
            <a:custGeom>
              <a:avLst/>
              <a:gdLst>
                <a:gd name="T0" fmla="*/ 4270 w 3"/>
                <a:gd name="T1" fmla="*/ 0 h 2"/>
                <a:gd name="T2" fmla="*/ 4270 w 3"/>
                <a:gd name="T3" fmla="*/ 0 h 2"/>
                <a:gd name="T4" fmla="*/ 4270 w 3"/>
                <a:gd name="T5" fmla="*/ 0 h 2"/>
                <a:gd name="T6" fmla="*/ 4270 w 3"/>
                <a:gd name="T7" fmla="*/ 0 h 2"/>
                <a:gd name="T8" fmla="*/ 6599 w 3"/>
                <a:gd name="T9" fmla="*/ 0 h 2"/>
                <a:gd name="T10" fmla="*/ 6599 w 3"/>
                <a:gd name="T11" fmla="*/ 0 h 2"/>
                <a:gd name="T12" fmla="*/ 6599 w 3"/>
                <a:gd name="T13" fmla="*/ 0 h 2"/>
                <a:gd name="T14" fmla="*/ 6599 w 3"/>
                <a:gd name="T15" fmla="*/ 0 h 2"/>
                <a:gd name="T16" fmla="*/ 6599 w 3"/>
                <a:gd name="T17" fmla="*/ 0 h 2"/>
                <a:gd name="T18" fmla="*/ 6599 w 3"/>
                <a:gd name="T19" fmla="*/ 0 h 2"/>
                <a:gd name="T20" fmla="*/ 6599 w 3"/>
                <a:gd name="T21" fmla="*/ 0 h 2"/>
                <a:gd name="T22" fmla="*/ 4270 w 3"/>
                <a:gd name="T23" fmla="*/ 0 h 2"/>
                <a:gd name="T24" fmla="*/ 4270 w 3"/>
                <a:gd name="T25" fmla="*/ 2002 h 2"/>
                <a:gd name="T26" fmla="*/ 6599 w 3"/>
                <a:gd name="T27" fmla="*/ 2002 h 2"/>
                <a:gd name="T28" fmla="*/ 6599 w 3"/>
                <a:gd name="T29" fmla="*/ 2002 h 2"/>
                <a:gd name="T30" fmla="*/ 6599 w 3"/>
                <a:gd name="T31" fmla="*/ 2002 h 2"/>
                <a:gd name="T32" fmla="*/ 4270 w 3"/>
                <a:gd name="T33" fmla="*/ 2002 h 2"/>
                <a:gd name="T34" fmla="*/ 4270 w 3"/>
                <a:gd name="T35" fmla="*/ 2002 h 2"/>
                <a:gd name="T36" fmla="*/ 4270 w 3"/>
                <a:gd name="T37" fmla="*/ 2002 h 2"/>
                <a:gd name="T38" fmla="*/ 4270 w 3"/>
                <a:gd name="T39" fmla="*/ 2002 h 2"/>
                <a:gd name="T40" fmla="*/ 4270 w 3"/>
                <a:gd name="T41" fmla="*/ 2002 h 2"/>
                <a:gd name="T42" fmla="*/ 2329 w 3"/>
                <a:gd name="T43" fmla="*/ 3645 h 2"/>
                <a:gd name="T44" fmla="*/ 2329 w 3"/>
                <a:gd name="T45" fmla="*/ 3645 h 2"/>
                <a:gd name="T46" fmla="*/ 2329 w 3"/>
                <a:gd name="T47" fmla="*/ 3645 h 2"/>
                <a:gd name="T48" fmla="*/ 0 w 3"/>
                <a:gd name="T49" fmla="*/ 3645 h 2"/>
                <a:gd name="T50" fmla="*/ 0 w 3"/>
                <a:gd name="T51" fmla="*/ 3645 h 2"/>
                <a:gd name="T52" fmla="*/ 0 w 3"/>
                <a:gd name="T53" fmla="*/ 2002 h 2"/>
                <a:gd name="T54" fmla="*/ 2329 w 3"/>
                <a:gd name="T55" fmla="*/ 2002 h 2"/>
                <a:gd name="T56" fmla="*/ 2329 w 3"/>
                <a:gd name="T57" fmla="*/ 2002 h 2"/>
                <a:gd name="T58" fmla="*/ 2329 w 3"/>
                <a:gd name="T59" fmla="*/ 2002 h 2"/>
                <a:gd name="T60" fmla="*/ 2329 w 3"/>
                <a:gd name="T61" fmla="*/ 0 h 2"/>
                <a:gd name="T62" fmla="*/ 4270 w 3"/>
                <a:gd name="T63" fmla="*/ 0 h 2"/>
                <a:gd name="T64" fmla="*/ 4270 w 3"/>
                <a:gd name="T65" fmla="*/ 0 h 2"/>
                <a:gd name="T66" fmla="*/ 4270 w 3"/>
                <a:gd name="T67" fmla="*/ 0 h 2"/>
                <a:gd name="T68" fmla="*/ 4270 w 3"/>
                <a:gd name="T69" fmla="*/ 0 h 2"/>
                <a:gd name="T70" fmla="*/ 4270 w 3"/>
                <a:gd name="T71" fmla="*/ 0 h 2"/>
                <a:gd name="T72" fmla="*/ 4270 w 3"/>
                <a:gd name="T73" fmla="*/ 0 h 2"/>
                <a:gd name="T74" fmla="*/ 427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91" name="Freeform 35"/>
            <p:cNvSpPr>
              <a:spLocks/>
            </p:cNvSpPr>
            <p:nvPr/>
          </p:nvSpPr>
          <p:spPr bwMode="auto">
            <a:xfrm>
              <a:off x="833" y="3690"/>
              <a:ext cx="19" cy="10"/>
            </a:xfrm>
            <a:custGeom>
              <a:avLst/>
              <a:gdLst>
                <a:gd name="T0" fmla="*/ 7063 w 4"/>
                <a:gd name="T1" fmla="*/ 3125 h 2"/>
                <a:gd name="T2" fmla="*/ 7063 w 4"/>
                <a:gd name="T3" fmla="*/ 0 h 2"/>
                <a:gd name="T4" fmla="*/ 9633 w 4"/>
                <a:gd name="T5" fmla="*/ 0 h 2"/>
                <a:gd name="T6" fmla="*/ 9633 w 4"/>
                <a:gd name="T7" fmla="*/ 3125 h 2"/>
                <a:gd name="T8" fmla="*/ 2570 w 4"/>
                <a:gd name="T9" fmla="*/ 6250 h 2"/>
                <a:gd name="T10" fmla="*/ 7063 w 4"/>
                <a:gd name="T11" fmla="*/ 3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A50021"/>
            </a:solidFill>
            <a:ln w="12700" cmpd="sng">
              <a:solidFill>
                <a:schemeClr val="tx1"/>
              </a:solidFill>
              <a:prstDash val="solid"/>
              <a:round/>
              <a:headEnd/>
              <a:tailEnd/>
            </a:ln>
          </p:spPr>
          <p:txBody>
            <a:bodyPr/>
            <a:lstStyle/>
            <a:p>
              <a:endParaRPr lang="en-GB"/>
            </a:p>
          </p:txBody>
        </p:sp>
        <p:sp>
          <p:nvSpPr>
            <p:cNvPr id="9292" name="Freeform 36"/>
            <p:cNvSpPr>
              <a:spLocks/>
            </p:cNvSpPr>
            <p:nvPr/>
          </p:nvSpPr>
          <p:spPr bwMode="auto">
            <a:xfrm>
              <a:off x="838" y="3690"/>
              <a:ext cx="14" cy="10"/>
            </a:xfrm>
            <a:custGeom>
              <a:avLst/>
              <a:gdLst>
                <a:gd name="T0" fmla="*/ 4270 w 3"/>
                <a:gd name="T1" fmla="*/ 3125 h 2"/>
                <a:gd name="T2" fmla="*/ 4270 w 3"/>
                <a:gd name="T3" fmla="*/ 3125 h 2"/>
                <a:gd name="T4" fmla="*/ 4270 w 3"/>
                <a:gd name="T5" fmla="*/ 0 h 2"/>
                <a:gd name="T6" fmla="*/ 4270 w 3"/>
                <a:gd name="T7" fmla="*/ 0 h 2"/>
                <a:gd name="T8" fmla="*/ 4270 w 3"/>
                <a:gd name="T9" fmla="*/ 0 h 2"/>
                <a:gd name="T10" fmla="*/ 4270 w 3"/>
                <a:gd name="T11" fmla="*/ 0 h 2"/>
                <a:gd name="T12" fmla="*/ 4270 w 3"/>
                <a:gd name="T13" fmla="*/ 0 h 2"/>
                <a:gd name="T14" fmla="*/ 6599 w 3"/>
                <a:gd name="T15" fmla="*/ 0 h 2"/>
                <a:gd name="T16" fmla="*/ 6599 w 3"/>
                <a:gd name="T17" fmla="*/ 0 h 2"/>
                <a:gd name="T18" fmla="*/ 6599 w 3"/>
                <a:gd name="T19" fmla="*/ 0 h 2"/>
                <a:gd name="T20" fmla="*/ 6599 w 3"/>
                <a:gd name="T21" fmla="*/ 3125 h 2"/>
                <a:gd name="T22" fmla="*/ 6599 w 3"/>
                <a:gd name="T23" fmla="*/ 3125 h 2"/>
                <a:gd name="T24" fmla="*/ 6599 w 3"/>
                <a:gd name="T25" fmla="*/ 3125 h 2"/>
                <a:gd name="T26" fmla="*/ 6599 w 3"/>
                <a:gd name="T27" fmla="*/ 3125 h 2"/>
                <a:gd name="T28" fmla="*/ 4270 w 3"/>
                <a:gd name="T29" fmla="*/ 6250 h 2"/>
                <a:gd name="T30" fmla="*/ 2329 w 3"/>
                <a:gd name="T31" fmla="*/ 6250 h 2"/>
                <a:gd name="T32" fmla="*/ 0 w 3"/>
                <a:gd name="T33" fmla="*/ 6250 h 2"/>
                <a:gd name="T34" fmla="*/ 0 w 3"/>
                <a:gd name="T35" fmla="*/ 6250 h 2"/>
                <a:gd name="T36" fmla="*/ 0 w 3"/>
                <a:gd name="T37" fmla="*/ 6250 h 2"/>
                <a:gd name="T38" fmla="*/ 0 w 3"/>
                <a:gd name="T39" fmla="*/ 6250 h 2"/>
                <a:gd name="T40" fmla="*/ 0 w 3"/>
                <a:gd name="T41" fmla="*/ 6250 h 2"/>
                <a:gd name="T42" fmla="*/ 0 w 3"/>
                <a:gd name="T43" fmla="*/ 6250 h 2"/>
                <a:gd name="T44" fmla="*/ 2329 w 3"/>
                <a:gd name="T45" fmla="*/ 6250 h 2"/>
                <a:gd name="T46" fmla="*/ 4270 w 3"/>
                <a:gd name="T47" fmla="*/ 3125 h 2"/>
                <a:gd name="T48" fmla="*/ 4270 w 3"/>
                <a:gd name="T49" fmla="*/ 3125 h 2"/>
                <a:gd name="T50" fmla="*/ 4270 w 3"/>
                <a:gd name="T51" fmla="*/ 3125 h 2"/>
                <a:gd name="T52" fmla="*/ 4270 w 3"/>
                <a:gd name="T53" fmla="*/ 3125 h 2"/>
                <a:gd name="T54" fmla="*/ 4270 w 3"/>
                <a:gd name="T55" fmla="*/ 3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93" name="Freeform 37"/>
            <p:cNvSpPr>
              <a:spLocks/>
            </p:cNvSpPr>
            <p:nvPr/>
          </p:nvSpPr>
          <p:spPr bwMode="auto">
            <a:xfrm>
              <a:off x="814" y="3691"/>
              <a:ext cx="10" cy="15"/>
            </a:xfrm>
            <a:custGeom>
              <a:avLst/>
              <a:gdLst>
                <a:gd name="T0" fmla="*/ 3125 w 2"/>
                <a:gd name="T1" fmla="*/ 3125 h 3"/>
                <a:gd name="T2" fmla="*/ 0 w 2"/>
                <a:gd name="T3" fmla="*/ 0 h 3"/>
                <a:gd name="T4" fmla="*/ 0 w 2"/>
                <a:gd name="T5" fmla="*/ 0 h 3"/>
                <a:gd name="T6" fmla="*/ 3125 w 2"/>
                <a:gd name="T7" fmla="*/ 6250 h 3"/>
                <a:gd name="T8" fmla="*/ 0 w 2"/>
                <a:gd name="T9" fmla="*/ 6250 h 3"/>
                <a:gd name="T10" fmla="*/ 0 w 2"/>
                <a:gd name="T11" fmla="*/ 6250 h 3"/>
                <a:gd name="T12" fmla="*/ 0 w 2"/>
                <a:gd name="T13" fmla="*/ 9375 h 3"/>
                <a:gd name="T14" fmla="*/ 3125 w 2"/>
                <a:gd name="T15" fmla="*/ 9375 h 3"/>
                <a:gd name="T16" fmla="*/ 3125 w 2"/>
                <a:gd name="T17" fmla="*/ 9375 h 3"/>
                <a:gd name="T18" fmla="*/ 6250 w 2"/>
                <a:gd name="T19" fmla="*/ 9375 h 3"/>
                <a:gd name="T20" fmla="*/ 6250 w 2"/>
                <a:gd name="T21" fmla="*/ 3125 h 3"/>
                <a:gd name="T22" fmla="*/ 6250 w 2"/>
                <a:gd name="T23" fmla="*/ 0 h 3"/>
                <a:gd name="T24" fmla="*/ 3125 w 2"/>
                <a:gd name="T25" fmla="*/ 0 h 3"/>
                <a:gd name="T26" fmla="*/ 3125 w 2"/>
                <a:gd name="T27" fmla="*/ 3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A50021"/>
            </a:solidFill>
            <a:ln w="12700" cmpd="sng">
              <a:solidFill>
                <a:schemeClr val="tx1"/>
              </a:solidFill>
              <a:prstDash val="solid"/>
              <a:round/>
              <a:headEnd/>
              <a:tailEnd/>
            </a:ln>
          </p:spPr>
          <p:txBody>
            <a:bodyPr/>
            <a:lstStyle/>
            <a:p>
              <a:endParaRPr lang="en-GB"/>
            </a:p>
          </p:txBody>
        </p:sp>
        <p:sp>
          <p:nvSpPr>
            <p:cNvPr id="9294" name="Freeform 38"/>
            <p:cNvSpPr>
              <a:spLocks/>
            </p:cNvSpPr>
            <p:nvPr/>
          </p:nvSpPr>
          <p:spPr bwMode="auto">
            <a:xfrm>
              <a:off x="814" y="3691"/>
              <a:ext cx="10" cy="15"/>
            </a:xfrm>
            <a:custGeom>
              <a:avLst/>
              <a:gdLst>
                <a:gd name="T0" fmla="*/ 3125 w 2"/>
                <a:gd name="T1" fmla="*/ 3125 h 3"/>
                <a:gd name="T2" fmla="*/ 3125 w 2"/>
                <a:gd name="T3" fmla="*/ 0 h 3"/>
                <a:gd name="T4" fmla="*/ 3125 w 2"/>
                <a:gd name="T5" fmla="*/ 0 h 3"/>
                <a:gd name="T6" fmla="*/ 3125 w 2"/>
                <a:gd name="T7" fmla="*/ 0 h 3"/>
                <a:gd name="T8" fmla="*/ 0 w 2"/>
                <a:gd name="T9" fmla="*/ 0 h 3"/>
                <a:gd name="T10" fmla="*/ 0 w 2"/>
                <a:gd name="T11" fmla="*/ 0 h 3"/>
                <a:gd name="T12" fmla="*/ 0 w 2"/>
                <a:gd name="T13" fmla="*/ 3125 h 3"/>
                <a:gd name="T14" fmla="*/ 3125 w 2"/>
                <a:gd name="T15" fmla="*/ 3125 h 3"/>
                <a:gd name="T16" fmla="*/ 3125 w 2"/>
                <a:gd name="T17" fmla="*/ 3125 h 3"/>
                <a:gd name="T18" fmla="*/ 3125 w 2"/>
                <a:gd name="T19" fmla="*/ 6250 h 3"/>
                <a:gd name="T20" fmla="*/ 0 w 2"/>
                <a:gd name="T21" fmla="*/ 6250 h 3"/>
                <a:gd name="T22" fmla="*/ 0 w 2"/>
                <a:gd name="T23" fmla="*/ 6250 h 3"/>
                <a:gd name="T24" fmla="*/ 0 w 2"/>
                <a:gd name="T25" fmla="*/ 6250 h 3"/>
                <a:gd name="T26" fmla="*/ 0 w 2"/>
                <a:gd name="T27" fmla="*/ 6250 h 3"/>
                <a:gd name="T28" fmla="*/ 0 w 2"/>
                <a:gd name="T29" fmla="*/ 6250 h 3"/>
                <a:gd name="T30" fmla="*/ 0 w 2"/>
                <a:gd name="T31" fmla="*/ 6250 h 3"/>
                <a:gd name="T32" fmla="*/ 0 w 2"/>
                <a:gd name="T33" fmla="*/ 9375 h 3"/>
                <a:gd name="T34" fmla="*/ 3125 w 2"/>
                <a:gd name="T35" fmla="*/ 9375 h 3"/>
                <a:gd name="T36" fmla="*/ 3125 w 2"/>
                <a:gd name="T37" fmla="*/ 9375 h 3"/>
                <a:gd name="T38" fmla="*/ 3125 w 2"/>
                <a:gd name="T39" fmla="*/ 9375 h 3"/>
                <a:gd name="T40" fmla="*/ 3125 w 2"/>
                <a:gd name="T41" fmla="*/ 9375 h 3"/>
                <a:gd name="T42" fmla="*/ 3125 w 2"/>
                <a:gd name="T43" fmla="*/ 9375 h 3"/>
                <a:gd name="T44" fmla="*/ 6250 w 2"/>
                <a:gd name="T45" fmla="*/ 9375 h 3"/>
                <a:gd name="T46" fmla="*/ 6250 w 2"/>
                <a:gd name="T47" fmla="*/ 6250 h 3"/>
                <a:gd name="T48" fmla="*/ 6250 w 2"/>
                <a:gd name="T49" fmla="*/ 3125 h 3"/>
                <a:gd name="T50" fmla="*/ 6250 w 2"/>
                <a:gd name="T51" fmla="*/ 3125 h 3"/>
                <a:gd name="T52" fmla="*/ 6250 w 2"/>
                <a:gd name="T53" fmla="*/ 3125 h 3"/>
                <a:gd name="T54" fmla="*/ 6250 w 2"/>
                <a:gd name="T55" fmla="*/ 0 h 3"/>
                <a:gd name="T56" fmla="*/ 6250 w 2"/>
                <a:gd name="T57" fmla="*/ 0 h 3"/>
                <a:gd name="T58" fmla="*/ 6250 w 2"/>
                <a:gd name="T59" fmla="*/ 0 h 3"/>
                <a:gd name="T60" fmla="*/ 3125 w 2"/>
                <a:gd name="T61" fmla="*/ 0 h 3"/>
                <a:gd name="T62" fmla="*/ 3125 w 2"/>
                <a:gd name="T63" fmla="*/ 0 h 3"/>
                <a:gd name="T64" fmla="*/ 3125 w 2"/>
                <a:gd name="T65" fmla="*/ 3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95" name="Freeform 39"/>
            <p:cNvSpPr>
              <a:spLocks/>
            </p:cNvSpPr>
            <p:nvPr/>
          </p:nvSpPr>
          <p:spPr bwMode="auto">
            <a:xfrm>
              <a:off x="795" y="3693"/>
              <a:ext cx="15" cy="15"/>
            </a:xfrm>
            <a:custGeom>
              <a:avLst/>
              <a:gdLst>
                <a:gd name="T0" fmla="*/ 9375 w 3"/>
                <a:gd name="T1" fmla="*/ 9375 h 3"/>
                <a:gd name="T2" fmla="*/ 9375 w 3"/>
                <a:gd name="T3" fmla="*/ 9375 h 3"/>
                <a:gd name="T4" fmla="*/ 9375 w 3"/>
                <a:gd name="T5" fmla="*/ 9375 h 3"/>
                <a:gd name="T6" fmla="*/ 9375 w 3"/>
                <a:gd name="T7" fmla="*/ 9375 h 3"/>
                <a:gd name="T8" fmla="*/ 9375 w 3"/>
                <a:gd name="T9" fmla="*/ 9375 h 3"/>
                <a:gd name="T10" fmla="*/ 9375 w 3"/>
                <a:gd name="T11" fmla="*/ 9375 h 3"/>
                <a:gd name="T12" fmla="*/ 6250 w 3"/>
                <a:gd name="T13" fmla="*/ 6250 h 3"/>
                <a:gd name="T14" fmla="*/ 3125 w 3"/>
                <a:gd name="T15" fmla="*/ 3125 h 3"/>
                <a:gd name="T16" fmla="*/ 3125 w 3"/>
                <a:gd name="T17" fmla="*/ 3125 h 3"/>
                <a:gd name="T18" fmla="*/ 3125 w 3"/>
                <a:gd name="T19" fmla="*/ 3125 h 3"/>
                <a:gd name="T20" fmla="*/ 3125 w 3"/>
                <a:gd name="T21" fmla="*/ 3125 h 3"/>
                <a:gd name="T22" fmla="*/ 3125 w 3"/>
                <a:gd name="T23" fmla="*/ 3125 h 3"/>
                <a:gd name="T24" fmla="*/ 3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3125 h 3"/>
                <a:gd name="T42" fmla="*/ 0 w 3"/>
                <a:gd name="T43" fmla="*/ 3125 h 3"/>
                <a:gd name="T44" fmla="*/ 0 w 3"/>
                <a:gd name="T45" fmla="*/ 3125 h 3"/>
                <a:gd name="T46" fmla="*/ 0 w 3"/>
                <a:gd name="T47" fmla="*/ 3125 h 3"/>
                <a:gd name="T48" fmla="*/ 3125 w 3"/>
                <a:gd name="T49" fmla="*/ 3125 h 3"/>
                <a:gd name="T50" fmla="*/ 3125 w 3"/>
                <a:gd name="T51" fmla="*/ 6250 h 3"/>
                <a:gd name="T52" fmla="*/ 3125 w 3"/>
                <a:gd name="T53" fmla="*/ 6250 h 3"/>
                <a:gd name="T54" fmla="*/ 6250 w 3"/>
                <a:gd name="T55" fmla="*/ 9375 h 3"/>
                <a:gd name="T56" fmla="*/ 6250 w 3"/>
                <a:gd name="T57" fmla="*/ 9375 h 3"/>
                <a:gd name="T58" fmla="*/ 9375 w 3"/>
                <a:gd name="T59" fmla="*/ 9375 h 3"/>
                <a:gd name="T60" fmla="*/ 9375 w 3"/>
                <a:gd name="T61" fmla="*/ 9375 h 3"/>
                <a:gd name="T62" fmla="*/ 9375 w 3"/>
                <a:gd name="T63" fmla="*/ 9375 h 3"/>
                <a:gd name="T64" fmla="*/ 9375 w 3"/>
                <a:gd name="T65" fmla="*/ 9375 h 3"/>
                <a:gd name="T66" fmla="*/ 9375 w 3"/>
                <a:gd name="T67" fmla="*/ 9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96" name="Freeform 40"/>
            <p:cNvSpPr>
              <a:spLocks/>
            </p:cNvSpPr>
            <p:nvPr/>
          </p:nvSpPr>
          <p:spPr bwMode="auto">
            <a:xfrm>
              <a:off x="768" y="3683"/>
              <a:ext cx="19" cy="10"/>
            </a:xfrm>
            <a:custGeom>
              <a:avLst/>
              <a:gdLst>
                <a:gd name="T0" fmla="*/ 0 w 4"/>
                <a:gd name="T1" fmla="*/ 3125 h 2"/>
                <a:gd name="T2" fmla="*/ 0 w 4"/>
                <a:gd name="T3" fmla="*/ 3125 h 2"/>
                <a:gd name="T4" fmla="*/ 2570 w 4"/>
                <a:gd name="T5" fmla="*/ 0 h 2"/>
                <a:gd name="T6" fmla="*/ 2570 w 4"/>
                <a:gd name="T7" fmla="*/ 0 h 2"/>
                <a:gd name="T8" fmla="*/ 5030 w 4"/>
                <a:gd name="T9" fmla="*/ 0 h 2"/>
                <a:gd name="T10" fmla="*/ 7063 w 4"/>
                <a:gd name="T11" fmla="*/ 0 h 2"/>
                <a:gd name="T12" fmla="*/ 7063 w 4"/>
                <a:gd name="T13" fmla="*/ 0 h 2"/>
                <a:gd name="T14" fmla="*/ 7063 w 4"/>
                <a:gd name="T15" fmla="*/ 0 h 2"/>
                <a:gd name="T16" fmla="*/ 7063 w 4"/>
                <a:gd name="T17" fmla="*/ 3125 h 2"/>
                <a:gd name="T18" fmla="*/ 9633 w 4"/>
                <a:gd name="T19" fmla="*/ 3125 h 2"/>
                <a:gd name="T20" fmla="*/ 9633 w 4"/>
                <a:gd name="T21" fmla="*/ 3125 h 2"/>
                <a:gd name="T22" fmla="*/ 9633 w 4"/>
                <a:gd name="T23" fmla="*/ 3125 h 2"/>
                <a:gd name="T24" fmla="*/ 9633 w 4"/>
                <a:gd name="T25" fmla="*/ 3125 h 2"/>
                <a:gd name="T26" fmla="*/ 9633 w 4"/>
                <a:gd name="T27" fmla="*/ 3125 h 2"/>
                <a:gd name="T28" fmla="*/ 9633 w 4"/>
                <a:gd name="T29" fmla="*/ 3125 h 2"/>
                <a:gd name="T30" fmla="*/ 9633 w 4"/>
                <a:gd name="T31" fmla="*/ 3125 h 2"/>
                <a:gd name="T32" fmla="*/ 9633 w 4"/>
                <a:gd name="T33" fmla="*/ 6250 h 2"/>
                <a:gd name="T34" fmla="*/ 9633 w 4"/>
                <a:gd name="T35" fmla="*/ 6250 h 2"/>
                <a:gd name="T36" fmla="*/ 9633 w 4"/>
                <a:gd name="T37" fmla="*/ 6250 h 2"/>
                <a:gd name="T38" fmla="*/ 9633 w 4"/>
                <a:gd name="T39" fmla="*/ 6250 h 2"/>
                <a:gd name="T40" fmla="*/ 7063 w 4"/>
                <a:gd name="T41" fmla="*/ 3125 h 2"/>
                <a:gd name="T42" fmla="*/ 7063 w 4"/>
                <a:gd name="T43" fmla="*/ 3125 h 2"/>
                <a:gd name="T44" fmla="*/ 7063 w 4"/>
                <a:gd name="T45" fmla="*/ 6250 h 2"/>
                <a:gd name="T46" fmla="*/ 7063 w 4"/>
                <a:gd name="T47" fmla="*/ 6250 h 2"/>
                <a:gd name="T48" fmla="*/ 7063 w 4"/>
                <a:gd name="T49" fmla="*/ 6250 h 2"/>
                <a:gd name="T50" fmla="*/ 5030 w 4"/>
                <a:gd name="T51" fmla="*/ 6250 h 2"/>
                <a:gd name="T52" fmla="*/ 5030 w 4"/>
                <a:gd name="T53" fmla="*/ 6250 h 2"/>
                <a:gd name="T54" fmla="*/ 5030 w 4"/>
                <a:gd name="T55" fmla="*/ 6250 h 2"/>
                <a:gd name="T56" fmla="*/ 5030 w 4"/>
                <a:gd name="T57" fmla="*/ 6250 h 2"/>
                <a:gd name="T58" fmla="*/ 5030 w 4"/>
                <a:gd name="T59" fmla="*/ 6250 h 2"/>
                <a:gd name="T60" fmla="*/ 5030 w 4"/>
                <a:gd name="T61" fmla="*/ 6250 h 2"/>
                <a:gd name="T62" fmla="*/ 5030 w 4"/>
                <a:gd name="T63" fmla="*/ 6250 h 2"/>
                <a:gd name="T64" fmla="*/ 2570 w 4"/>
                <a:gd name="T65" fmla="*/ 6250 h 2"/>
                <a:gd name="T66" fmla="*/ 2570 w 4"/>
                <a:gd name="T67" fmla="*/ 6250 h 2"/>
                <a:gd name="T68" fmla="*/ 2570 w 4"/>
                <a:gd name="T69" fmla="*/ 3125 h 2"/>
                <a:gd name="T70" fmla="*/ 2570 w 4"/>
                <a:gd name="T71" fmla="*/ 3125 h 2"/>
                <a:gd name="T72" fmla="*/ 2570 w 4"/>
                <a:gd name="T73" fmla="*/ 3125 h 2"/>
                <a:gd name="T74" fmla="*/ 2570 w 4"/>
                <a:gd name="T75" fmla="*/ 3125 h 2"/>
                <a:gd name="T76" fmla="*/ 2570 w 4"/>
                <a:gd name="T77" fmla="*/ 3125 h 2"/>
                <a:gd name="T78" fmla="*/ 2570 w 4"/>
                <a:gd name="T79" fmla="*/ 3125 h 2"/>
                <a:gd name="T80" fmla="*/ 2570 w 4"/>
                <a:gd name="T81" fmla="*/ 3125 h 2"/>
                <a:gd name="T82" fmla="*/ 2570 w 4"/>
                <a:gd name="T83" fmla="*/ 3125 h 2"/>
                <a:gd name="T84" fmla="*/ 2570 w 4"/>
                <a:gd name="T85" fmla="*/ 3125 h 2"/>
                <a:gd name="T86" fmla="*/ 2570 w 4"/>
                <a:gd name="T87" fmla="*/ 3125 h 2"/>
                <a:gd name="T88" fmla="*/ 2570 w 4"/>
                <a:gd name="T89" fmla="*/ 3125 h 2"/>
                <a:gd name="T90" fmla="*/ 2570 w 4"/>
                <a:gd name="T91" fmla="*/ 3125 h 2"/>
                <a:gd name="T92" fmla="*/ 2570 w 4"/>
                <a:gd name="T93" fmla="*/ 3125 h 2"/>
                <a:gd name="T94" fmla="*/ 0 w 4"/>
                <a:gd name="T95" fmla="*/ 3125 h 2"/>
                <a:gd name="T96" fmla="*/ 0 w 4"/>
                <a:gd name="T97" fmla="*/ 3125 h 2"/>
                <a:gd name="T98" fmla="*/ 0 w 4"/>
                <a:gd name="T99" fmla="*/ 3125 h 2"/>
                <a:gd name="T100" fmla="*/ 0 w 4"/>
                <a:gd name="T101" fmla="*/ 3125 h 2"/>
                <a:gd name="T102" fmla="*/ 0 w 4"/>
                <a:gd name="T103" fmla="*/ 3125 h 2"/>
                <a:gd name="T104" fmla="*/ 0 w 4"/>
                <a:gd name="T105" fmla="*/ 3125 h 2"/>
                <a:gd name="T106" fmla="*/ 0 w 4"/>
                <a:gd name="T107" fmla="*/ 3125 h 2"/>
                <a:gd name="T108" fmla="*/ 0 w 4"/>
                <a:gd name="T109" fmla="*/ 3125 h 2"/>
                <a:gd name="T110" fmla="*/ 0 w 4"/>
                <a:gd name="T111" fmla="*/ 3125 h 2"/>
                <a:gd name="T112" fmla="*/ 0 w 4"/>
                <a:gd name="T113" fmla="*/ 3125 h 2"/>
                <a:gd name="T114" fmla="*/ 0 w 4"/>
                <a:gd name="T115" fmla="*/ 3125 h 2"/>
                <a:gd name="T116" fmla="*/ 0 w 4"/>
                <a:gd name="T117" fmla="*/ 3125 h 2"/>
                <a:gd name="T118" fmla="*/ 0 w 4"/>
                <a:gd name="T119" fmla="*/ 3125 h 2"/>
                <a:gd name="T120" fmla="*/ 0 w 4"/>
                <a:gd name="T121" fmla="*/ 3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A50021"/>
            </a:solidFill>
            <a:ln w="12700" cmpd="sng">
              <a:solidFill>
                <a:schemeClr val="tx1"/>
              </a:solidFill>
              <a:prstDash val="solid"/>
              <a:round/>
              <a:headEnd/>
              <a:tailEnd/>
            </a:ln>
          </p:spPr>
          <p:txBody>
            <a:bodyPr/>
            <a:lstStyle/>
            <a:p>
              <a:endParaRPr lang="en-GB"/>
            </a:p>
          </p:txBody>
        </p:sp>
      </p:grpSp>
      <p:sp>
        <p:nvSpPr>
          <p:cNvPr id="9243" name="Freeform 41"/>
          <p:cNvSpPr>
            <a:spLocks/>
          </p:cNvSpPr>
          <p:nvPr/>
        </p:nvSpPr>
        <p:spPr bwMode="auto">
          <a:xfrm>
            <a:off x="2946400" y="2794000"/>
            <a:ext cx="550863"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4" name="Freeform 42"/>
          <p:cNvSpPr>
            <a:spLocks/>
          </p:cNvSpPr>
          <p:nvPr/>
        </p:nvSpPr>
        <p:spPr bwMode="auto">
          <a:xfrm>
            <a:off x="2332038" y="1709738"/>
            <a:ext cx="649287"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5" name="Freeform 43"/>
          <p:cNvSpPr>
            <a:spLocks/>
          </p:cNvSpPr>
          <p:nvPr/>
        </p:nvSpPr>
        <p:spPr bwMode="auto">
          <a:xfrm>
            <a:off x="2157413" y="2035175"/>
            <a:ext cx="782637"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46" name="Freeform 44"/>
          <p:cNvSpPr>
            <a:spLocks/>
          </p:cNvSpPr>
          <p:nvPr/>
        </p:nvSpPr>
        <p:spPr bwMode="auto">
          <a:xfrm>
            <a:off x="2795588"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7" name="Freeform 45"/>
          <p:cNvSpPr>
            <a:spLocks/>
          </p:cNvSpPr>
          <p:nvPr/>
        </p:nvSpPr>
        <p:spPr bwMode="auto">
          <a:xfrm>
            <a:off x="3041650"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8" name="Freeform 46"/>
          <p:cNvSpPr>
            <a:spLocks/>
          </p:cNvSpPr>
          <p:nvPr/>
        </p:nvSpPr>
        <p:spPr bwMode="auto">
          <a:xfrm>
            <a:off x="2441575"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49" name="Freeform 47"/>
          <p:cNvSpPr>
            <a:spLocks/>
          </p:cNvSpPr>
          <p:nvPr/>
        </p:nvSpPr>
        <p:spPr bwMode="auto">
          <a:xfrm>
            <a:off x="2765425" y="3444875"/>
            <a:ext cx="65881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50" name="Freeform 48"/>
          <p:cNvSpPr>
            <a:spLocks/>
          </p:cNvSpPr>
          <p:nvPr/>
        </p:nvSpPr>
        <p:spPr bwMode="auto">
          <a:xfrm>
            <a:off x="4595813" y="1981200"/>
            <a:ext cx="642937"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51" name="Freeform 49"/>
          <p:cNvSpPr>
            <a:spLocks/>
          </p:cNvSpPr>
          <p:nvPr/>
        </p:nvSpPr>
        <p:spPr bwMode="auto">
          <a:xfrm>
            <a:off x="4892675"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52" name="Freeform 50"/>
          <p:cNvSpPr>
            <a:spLocks/>
          </p:cNvSpPr>
          <p:nvPr/>
        </p:nvSpPr>
        <p:spPr bwMode="auto">
          <a:xfrm>
            <a:off x="5116513"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50021"/>
          </a:solidFill>
          <a:ln w="12700" cmpd="sng">
            <a:solidFill>
              <a:schemeClr val="tx1"/>
            </a:solidFill>
            <a:prstDash val="solid"/>
            <a:round/>
            <a:headEnd/>
            <a:tailEnd/>
          </a:ln>
        </p:spPr>
        <p:txBody>
          <a:bodyPr/>
          <a:lstStyle/>
          <a:p>
            <a:endParaRPr lang="en-GB"/>
          </a:p>
        </p:txBody>
      </p:sp>
      <p:grpSp>
        <p:nvGrpSpPr>
          <p:cNvPr id="9253" name="Group 51"/>
          <p:cNvGrpSpPr>
            <a:grpSpLocks/>
          </p:cNvGrpSpPr>
          <p:nvPr/>
        </p:nvGrpSpPr>
        <p:grpSpPr bwMode="auto">
          <a:xfrm>
            <a:off x="5165725" y="2197100"/>
            <a:ext cx="738188" cy="742950"/>
            <a:chOff x="3562" y="1636"/>
            <a:chExt cx="497" cy="468"/>
          </a:xfrm>
        </p:grpSpPr>
        <p:sp>
          <p:nvSpPr>
            <p:cNvPr id="9280" name="Freeform 52"/>
            <p:cNvSpPr>
              <a:spLocks/>
            </p:cNvSpPr>
            <p:nvPr/>
          </p:nvSpPr>
          <p:spPr bwMode="auto">
            <a:xfrm>
              <a:off x="3806" y="1758"/>
              <a:ext cx="253" cy="346"/>
            </a:xfrm>
            <a:custGeom>
              <a:avLst/>
              <a:gdLst>
                <a:gd name="T0" fmla="*/ 71181 w 52"/>
                <a:gd name="T1" fmla="*/ 186689 h 71"/>
                <a:gd name="T2" fmla="*/ 117129 w 52"/>
                <a:gd name="T3" fmla="*/ 184476 h 71"/>
                <a:gd name="T4" fmla="*/ 122788 w 52"/>
                <a:gd name="T5" fmla="*/ 170349 h 71"/>
                <a:gd name="T6" fmla="*/ 122788 w 52"/>
                <a:gd name="T7" fmla="*/ 159589 h 71"/>
                <a:gd name="T8" fmla="*/ 131073 w 52"/>
                <a:gd name="T9" fmla="*/ 151134 h 71"/>
                <a:gd name="T10" fmla="*/ 133370 w 52"/>
                <a:gd name="T11" fmla="*/ 142703 h 71"/>
                <a:gd name="T12" fmla="*/ 136138 w 52"/>
                <a:gd name="T13" fmla="*/ 137601 h 71"/>
                <a:gd name="T14" fmla="*/ 139023 w 52"/>
                <a:gd name="T15" fmla="*/ 140379 h 71"/>
                <a:gd name="T16" fmla="*/ 141772 w 52"/>
                <a:gd name="T17" fmla="*/ 137601 h 71"/>
                <a:gd name="T18" fmla="*/ 141772 w 52"/>
                <a:gd name="T19" fmla="*/ 126387 h 71"/>
                <a:gd name="T20" fmla="*/ 139023 w 52"/>
                <a:gd name="T21" fmla="*/ 115608 h 71"/>
                <a:gd name="T22" fmla="*/ 128300 w 52"/>
                <a:gd name="T23" fmla="*/ 76729 h 71"/>
                <a:gd name="T24" fmla="*/ 114361 w 52"/>
                <a:gd name="T25" fmla="*/ 76729 h 71"/>
                <a:gd name="T26" fmla="*/ 98003 w 52"/>
                <a:gd name="T27" fmla="*/ 98722 h 71"/>
                <a:gd name="T28" fmla="*/ 95255 w 52"/>
                <a:gd name="T29" fmla="*/ 96393 h 71"/>
                <a:gd name="T30" fmla="*/ 90190 w 52"/>
                <a:gd name="T31" fmla="*/ 93615 h 71"/>
                <a:gd name="T32" fmla="*/ 90190 w 52"/>
                <a:gd name="T33" fmla="*/ 82290 h 71"/>
                <a:gd name="T34" fmla="*/ 98003 w 52"/>
                <a:gd name="T35" fmla="*/ 76729 h 71"/>
                <a:gd name="T36" fmla="*/ 98003 w 52"/>
                <a:gd name="T37" fmla="*/ 71651 h 71"/>
                <a:gd name="T38" fmla="*/ 103662 w 52"/>
                <a:gd name="T39" fmla="*/ 65974 h 71"/>
                <a:gd name="T40" fmla="*/ 103662 w 52"/>
                <a:gd name="T41" fmla="*/ 46759 h 71"/>
                <a:gd name="T42" fmla="*/ 100889 w 52"/>
                <a:gd name="T43" fmla="*/ 38309 h 71"/>
                <a:gd name="T44" fmla="*/ 95255 w 52"/>
                <a:gd name="T45" fmla="*/ 32748 h 71"/>
                <a:gd name="T46" fmla="*/ 100889 w 52"/>
                <a:gd name="T47" fmla="*/ 27665 h 71"/>
                <a:gd name="T48" fmla="*/ 98003 w 52"/>
                <a:gd name="T49" fmla="*/ 19210 h 71"/>
                <a:gd name="T50" fmla="*/ 81763 w 52"/>
                <a:gd name="T51" fmla="*/ 10760 h 71"/>
                <a:gd name="T52" fmla="*/ 71181 w 52"/>
                <a:gd name="T53" fmla="*/ 5677 h 71"/>
                <a:gd name="T54" fmla="*/ 57120 w 52"/>
                <a:gd name="T55" fmla="*/ 2778 h 71"/>
                <a:gd name="T56" fmla="*/ 49286 w 52"/>
                <a:gd name="T57" fmla="*/ 2778 h 71"/>
                <a:gd name="T58" fmla="*/ 40884 w 52"/>
                <a:gd name="T59" fmla="*/ 8455 h 71"/>
                <a:gd name="T60" fmla="*/ 40884 w 52"/>
                <a:gd name="T61" fmla="*/ 16316 h 71"/>
                <a:gd name="T62" fmla="*/ 43769 w 52"/>
                <a:gd name="T63" fmla="*/ 19210 h 71"/>
                <a:gd name="T64" fmla="*/ 40884 w 52"/>
                <a:gd name="T65" fmla="*/ 21993 h 71"/>
                <a:gd name="T66" fmla="*/ 35366 w 52"/>
                <a:gd name="T67" fmla="*/ 27665 h 71"/>
                <a:gd name="T68" fmla="*/ 32476 w 52"/>
                <a:gd name="T69" fmla="*/ 35526 h 71"/>
                <a:gd name="T70" fmla="*/ 32476 w 52"/>
                <a:gd name="T71" fmla="*/ 46759 h 71"/>
                <a:gd name="T72" fmla="*/ 27412 w 52"/>
                <a:gd name="T73" fmla="*/ 43981 h 71"/>
                <a:gd name="T74" fmla="*/ 27412 w 52"/>
                <a:gd name="T75" fmla="*/ 35526 h 71"/>
                <a:gd name="T76" fmla="*/ 27412 w 52"/>
                <a:gd name="T77" fmla="*/ 30443 h 71"/>
                <a:gd name="T78" fmla="*/ 21875 w 52"/>
                <a:gd name="T79" fmla="*/ 35526 h 71"/>
                <a:gd name="T80" fmla="*/ 21875 w 52"/>
                <a:gd name="T81" fmla="*/ 43981 h 71"/>
                <a:gd name="T82" fmla="*/ 13467 w 52"/>
                <a:gd name="T83" fmla="*/ 46759 h 71"/>
                <a:gd name="T84" fmla="*/ 10607 w 52"/>
                <a:gd name="T85" fmla="*/ 52436 h 71"/>
                <a:gd name="T86" fmla="*/ 8403 w 52"/>
                <a:gd name="T87" fmla="*/ 63196 h 71"/>
                <a:gd name="T88" fmla="*/ 5634 w 52"/>
                <a:gd name="T89" fmla="*/ 76729 h 71"/>
                <a:gd name="T90" fmla="*/ 2768 w 52"/>
                <a:gd name="T91" fmla="*/ 87962 h 71"/>
                <a:gd name="T92" fmla="*/ 5634 w 52"/>
                <a:gd name="T93" fmla="*/ 101500 h 71"/>
                <a:gd name="T94" fmla="*/ 5634 w 52"/>
                <a:gd name="T95" fmla="*/ 112830 h 71"/>
                <a:gd name="T96" fmla="*/ 16241 w 52"/>
                <a:gd name="T97" fmla="*/ 137601 h 71"/>
                <a:gd name="T98" fmla="*/ 19009 w 52"/>
                <a:gd name="T99" fmla="*/ 151134 h 71"/>
                <a:gd name="T100" fmla="*/ 19009 w 52"/>
                <a:gd name="T101" fmla="*/ 153911 h 71"/>
                <a:gd name="T102" fmla="*/ 16241 w 52"/>
                <a:gd name="T103" fmla="*/ 170349 h 71"/>
                <a:gd name="T104" fmla="*/ 5634 w 52"/>
                <a:gd name="T105" fmla="*/ 189442 h 71"/>
                <a:gd name="T106" fmla="*/ 0 w 52"/>
                <a:gd name="T107" fmla="*/ 19512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81" name="Freeform 53"/>
            <p:cNvSpPr>
              <a:spLocks/>
            </p:cNvSpPr>
            <p:nvPr/>
          </p:nvSpPr>
          <p:spPr bwMode="auto">
            <a:xfrm>
              <a:off x="3562" y="1636"/>
              <a:ext cx="405" cy="200"/>
            </a:xfrm>
            <a:custGeom>
              <a:avLst/>
              <a:gdLst>
                <a:gd name="T0" fmla="*/ 11379 w 83"/>
                <a:gd name="T1" fmla="*/ 44117 h 41"/>
                <a:gd name="T2" fmla="*/ 22070 w 83"/>
                <a:gd name="T3" fmla="*/ 35644 h 41"/>
                <a:gd name="T4" fmla="*/ 55524 w 83"/>
                <a:gd name="T5" fmla="*/ 16371 h 41"/>
                <a:gd name="T6" fmla="*/ 72027 w 83"/>
                <a:gd name="T7" fmla="*/ 2785 h 41"/>
                <a:gd name="T8" fmla="*/ 85621 w 83"/>
                <a:gd name="T9" fmla="*/ 2785 h 41"/>
                <a:gd name="T10" fmla="*/ 77618 w 83"/>
                <a:gd name="T11" fmla="*/ 11376 h 41"/>
                <a:gd name="T12" fmla="*/ 63546 w 83"/>
                <a:gd name="T13" fmla="*/ 24961 h 41"/>
                <a:gd name="T14" fmla="*/ 63546 w 83"/>
                <a:gd name="T15" fmla="*/ 33434 h 41"/>
                <a:gd name="T16" fmla="*/ 77618 w 83"/>
                <a:gd name="T17" fmla="*/ 27746 h 41"/>
                <a:gd name="T18" fmla="*/ 107691 w 83"/>
                <a:gd name="T19" fmla="*/ 41332 h 41"/>
                <a:gd name="T20" fmla="*/ 119094 w 83"/>
                <a:gd name="T21" fmla="*/ 44117 h 41"/>
                <a:gd name="T22" fmla="*/ 121881 w 83"/>
                <a:gd name="T23" fmla="*/ 47020 h 41"/>
                <a:gd name="T24" fmla="*/ 135475 w 83"/>
                <a:gd name="T25" fmla="*/ 35644 h 41"/>
                <a:gd name="T26" fmla="*/ 176834 w 83"/>
                <a:gd name="T27" fmla="*/ 22059 h 41"/>
                <a:gd name="T28" fmla="*/ 174048 w 83"/>
                <a:gd name="T29" fmla="*/ 30532 h 41"/>
                <a:gd name="T30" fmla="*/ 182523 w 83"/>
                <a:gd name="T31" fmla="*/ 38546 h 41"/>
                <a:gd name="T32" fmla="*/ 199026 w 83"/>
                <a:gd name="T33" fmla="*/ 35644 h 41"/>
                <a:gd name="T34" fmla="*/ 210288 w 83"/>
                <a:gd name="T35" fmla="*/ 49805 h 41"/>
                <a:gd name="T36" fmla="*/ 226785 w 83"/>
                <a:gd name="T37" fmla="*/ 52707 h 41"/>
                <a:gd name="T38" fmla="*/ 226785 w 83"/>
                <a:gd name="T39" fmla="*/ 57800 h 41"/>
                <a:gd name="T40" fmla="*/ 218310 w 83"/>
                <a:gd name="T41" fmla="*/ 57800 h 41"/>
                <a:gd name="T42" fmla="*/ 207502 w 83"/>
                <a:gd name="T43" fmla="*/ 57800 h 41"/>
                <a:gd name="T44" fmla="*/ 190999 w 83"/>
                <a:gd name="T45" fmla="*/ 57800 h 41"/>
                <a:gd name="T46" fmla="*/ 190999 w 83"/>
                <a:gd name="T47" fmla="*/ 66268 h 41"/>
                <a:gd name="T48" fmla="*/ 171715 w 83"/>
                <a:gd name="T49" fmla="*/ 57800 h 41"/>
                <a:gd name="T50" fmla="*/ 157667 w 83"/>
                <a:gd name="T51" fmla="*/ 63366 h 41"/>
                <a:gd name="T52" fmla="*/ 151953 w 83"/>
                <a:gd name="T53" fmla="*/ 69054 h 41"/>
                <a:gd name="T54" fmla="*/ 138383 w 83"/>
                <a:gd name="T55" fmla="*/ 69054 h 41"/>
                <a:gd name="T56" fmla="*/ 126975 w 83"/>
                <a:gd name="T57" fmla="*/ 82639 h 41"/>
                <a:gd name="T58" fmla="*/ 129761 w 83"/>
                <a:gd name="T59" fmla="*/ 77551 h 41"/>
                <a:gd name="T60" fmla="*/ 121881 w 83"/>
                <a:gd name="T61" fmla="*/ 77551 h 41"/>
                <a:gd name="T62" fmla="*/ 116191 w 83"/>
                <a:gd name="T63" fmla="*/ 74741 h 41"/>
                <a:gd name="T64" fmla="*/ 110594 w 83"/>
                <a:gd name="T65" fmla="*/ 88327 h 41"/>
                <a:gd name="T66" fmla="*/ 99811 w 83"/>
                <a:gd name="T67" fmla="*/ 104698 h 41"/>
                <a:gd name="T68" fmla="*/ 94097 w 83"/>
                <a:gd name="T69" fmla="*/ 107605 h 41"/>
                <a:gd name="T70" fmla="*/ 96907 w 83"/>
                <a:gd name="T71" fmla="*/ 99702 h 41"/>
                <a:gd name="T72" fmla="*/ 88407 w 83"/>
                <a:gd name="T73" fmla="*/ 99702 h 41"/>
                <a:gd name="T74" fmla="*/ 82713 w 83"/>
                <a:gd name="T75" fmla="*/ 79859 h 41"/>
                <a:gd name="T76" fmla="*/ 80527 w 83"/>
                <a:gd name="T77" fmla="*/ 77551 h 41"/>
                <a:gd name="T78" fmla="*/ 63546 w 83"/>
                <a:gd name="T79" fmla="*/ 71956 h 41"/>
                <a:gd name="T80" fmla="*/ 60643 w 83"/>
                <a:gd name="T81" fmla="*/ 71956 h 41"/>
                <a:gd name="T82" fmla="*/ 44262 w 83"/>
                <a:gd name="T83" fmla="*/ 66268 h 41"/>
                <a:gd name="T84" fmla="*/ 11379 w 83"/>
                <a:gd name="T85" fmla="*/ 52707 h 41"/>
                <a:gd name="T86" fmla="*/ 0 w 83"/>
                <a:gd name="T87" fmla="*/ 4702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A50021"/>
            </a:solidFill>
            <a:ln w="12700" cmpd="sng">
              <a:solidFill>
                <a:schemeClr val="tx1"/>
              </a:solidFill>
              <a:prstDash val="solid"/>
              <a:round/>
              <a:headEnd/>
              <a:tailEnd/>
            </a:ln>
          </p:spPr>
          <p:txBody>
            <a:bodyPr/>
            <a:lstStyle/>
            <a:p>
              <a:endParaRPr lang="en-GB"/>
            </a:p>
          </p:txBody>
        </p:sp>
      </p:grpSp>
      <p:sp>
        <p:nvSpPr>
          <p:cNvPr id="9254" name="Freeform 54"/>
          <p:cNvSpPr>
            <a:spLocks/>
          </p:cNvSpPr>
          <p:nvPr/>
        </p:nvSpPr>
        <p:spPr bwMode="auto">
          <a:xfrm>
            <a:off x="5464175"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55" name="Freeform 55"/>
          <p:cNvSpPr>
            <a:spLocks/>
          </p:cNvSpPr>
          <p:nvPr/>
        </p:nvSpPr>
        <p:spPr bwMode="auto">
          <a:xfrm>
            <a:off x="5160963" y="3846513"/>
            <a:ext cx="338137"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56" name="Freeform 56"/>
          <p:cNvSpPr>
            <a:spLocks/>
          </p:cNvSpPr>
          <p:nvPr/>
        </p:nvSpPr>
        <p:spPr bwMode="auto">
          <a:xfrm>
            <a:off x="6102350"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57" name="Freeform 57"/>
          <p:cNvSpPr>
            <a:spLocks/>
          </p:cNvSpPr>
          <p:nvPr/>
        </p:nvSpPr>
        <p:spPr bwMode="auto">
          <a:xfrm>
            <a:off x="5911850" y="3127375"/>
            <a:ext cx="738188"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58" name="Freeform 58"/>
          <p:cNvSpPr>
            <a:spLocks/>
          </p:cNvSpPr>
          <p:nvPr/>
        </p:nvSpPr>
        <p:spPr bwMode="auto">
          <a:xfrm>
            <a:off x="5962650" y="3730625"/>
            <a:ext cx="498475"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59" name="Freeform 59"/>
          <p:cNvSpPr>
            <a:spLocks/>
          </p:cNvSpPr>
          <p:nvPr/>
        </p:nvSpPr>
        <p:spPr bwMode="auto">
          <a:xfrm>
            <a:off x="5737225"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A50021"/>
          </a:solidFill>
          <a:ln w="12700" cmpd="sng">
            <a:solidFill>
              <a:schemeClr val="tx1"/>
            </a:solidFill>
            <a:prstDash val="solid"/>
            <a:round/>
            <a:headEnd/>
            <a:tailEnd/>
          </a:ln>
        </p:spPr>
        <p:txBody>
          <a:bodyPr/>
          <a:lstStyle/>
          <a:p>
            <a:endParaRPr lang="en-GB"/>
          </a:p>
        </p:txBody>
      </p:sp>
      <p:sp>
        <p:nvSpPr>
          <p:cNvPr id="9260" name="Freeform 60"/>
          <p:cNvSpPr>
            <a:spLocks/>
          </p:cNvSpPr>
          <p:nvPr/>
        </p:nvSpPr>
        <p:spPr bwMode="auto">
          <a:xfrm>
            <a:off x="6237288"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1" name="Freeform 61"/>
          <p:cNvSpPr>
            <a:spLocks/>
          </p:cNvSpPr>
          <p:nvPr/>
        </p:nvSpPr>
        <p:spPr bwMode="auto">
          <a:xfrm>
            <a:off x="6578600"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2" name="Freeform 62"/>
          <p:cNvSpPr>
            <a:spLocks/>
          </p:cNvSpPr>
          <p:nvPr/>
        </p:nvSpPr>
        <p:spPr bwMode="auto">
          <a:xfrm>
            <a:off x="6607175"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3" name="Freeform 63"/>
          <p:cNvSpPr>
            <a:spLocks/>
          </p:cNvSpPr>
          <p:nvPr/>
        </p:nvSpPr>
        <p:spPr bwMode="auto">
          <a:xfrm>
            <a:off x="6729413"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4" name="Freeform 64"/>
          <p:cNvSpPr>
            <a:spLocks/>
          </p:cNvSpPr>
          <p:nvPr/>
        </p:nvSpPr>
        <p:spPr bwMode="auto">
          <a:xfrm>
            <a:off x="6723063"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5" name="Freeform 65"/>
          <p:cNvSpPr>
            <a:spLocks/>
          </p:cNvSpPr>
          <p:nvPr/>
        </p:nvSpPr>
        <p:spPr bwMode="auto">
          <a:xfrm>
            <a:off x="6875463"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6" name="Freeform 66"/>
          <p:cNvSpPr>
            <a:spLocks/>
          </p:cNvSpPr>
          <p:nvPr/>
        </p:nvSpPr>
        <p:spPr bwMode="auto">
          <a:xfrm>
            <a:off x="6780213"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67" name="Freeform 67"/>
          <p:cNvSpPr>
            <a:spLocks/>
          </p:cNvSpPr>
          <p:nvPr/>
        </p:nvSpPr>
        <p:spPr bwMode="auto">
          <a:xfrm>
            <a:off x="6831013"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GB"/>
          </a:p>
        </p:txBody>
      </p:sp>
      <p:grpSp>
        <p:nvGrpSpPr>
          <p:cNvPr id="9268" name="Group 68"/>
          <p:cNvGrpSpPr>
            <a:grpSpLocks/>
          </p:cNvGrpSpPr>
          <p:nvPr/>
        </p:nvGrpSpPr>
        <p:grpSpPr bwMode="auto">
          <a:xfrm>
            <a:off x="2797175" y="4589463"/>
            <a:ext cx="928688" cy="635000"/>
            <a:chOff x="1991" y="3321"/>
            <a:chExt cx="361" cy="231"/>
          </a:xfrm>
        </p:grpSpPr>
        <p:sp>
          <p:nvSpPr>
            <p:cNvPr id="9272" name="Freeform 69"/>
            <p:cNvSpPr>
              <a:spLocks/>
            </p:cNvSpPr>
            <p:nvPr/>
          </p:nvSpPr>
          <p:spPr bwMode="auto">
            <a:xfrm>
              <a:off x="2274" y="3459"/>
              <a:ext cx="78" cy="93"/>
            </a:xfrm>
            <a:custGeom>
              <a:avLst/>
              <a:gdLst>
                <a:gd name="T0" fmla="*/ 0 w 16"/>
                <a:gd name="T1" fmla="*/ 19476 h 19"/>
                <a:gd name="T2" fmla="*/ 2779 w 16"/>
                <a:gd name="T3" fmla="*/ 36706 h 19"/>
                <a:gd name="T4" fmla="*/ 2779 w 16"/>
                <a:gd name="T5" fmla="*/ 44802 h 19"/>
                <a:gd name="T6" fmla="*/ 16326 w 16"/>
                <a:gd name="T7" fmla="*/ 53358 h 19"/>
                <a:gd name="T8" fmla="*/ 22006 w 16"/>
                <a:gd name="T9" fmla="*/ 44802 h 19"/>
                <a:gd name="T10" fmla="*/ 44011 w 16"/>
                <a:gd name="T11" fmla="*/ 30954 h 19"/>
                <a:gd name="T12" fmla="*/ 35578 w 16"/>
                <a:gd name="T13" fmla="*/ 13730 h 19"/>
                <a:gd name="T14" fmla="*/ 8458 w 16"/>
                <a:gd name="T15" fmla="*/ 0 h 19"/>
                <a:gd name="T16" fmla="*/ 8458 w 16"/>
                <a:gd name="T17" fmla="*/ 13730 h 19"/>
                <a:gd name="T18" fmla="*/ 0 w 16"/>
                <a:gd name="T19" fmla="*/ 19476 h 19"/>
                <a:gd name="T20" fmla="*/ 0 w 16"/>
                <a:gd name="T21" fmla="*/ 1947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3" name="Freeform 70"/>
            <p:cNvSpPr>
              <a:spLocks/>
            </p:cNvSpPr>
            <p:nvPr/>
          </p:nvSpPr>
          <p:spPr bwMode="auto">
            <a:xfrm>
              <a:off x="2235" y="3409"/>
              <a:ext cx="44" cy="29"/>
            </a:xfrm>
            <a:custGeom>
              <a:avLst/>
              <a:gdLst>
                <a:gd name="T0" fmla="*/ 8531 w 9"/>
                <a:gd name="T1" fmla="*/ 15815 h 6"/>
                <a:gd name="T2" fmla="*/ 22323 w 9"/>
                <a:gd name="T3" fmla="*/ 15815 h 6"/>
                <a:gd name="T4" fmla="*/ 25119 w 9"/>
                <a:gd name="T5" fmla="*/ 8130 h 6"/>
                <a:gd name="T6" fmla="*/ 13669 w 9"/>
                <a:gd name="T7" fmla="*/ 5418 h 6"/>
                <a:gd name="T8" fmla="*/ 8531 w 9"/>
                <a:gd name="T9" fmla="*/ 5418 h 6"/>
                <a:gd name="T10" fmla="*/ 5735 w 9"/>
                <a:gd name="T11" fmla="*/ 0 h 6"/>
                <a:gd name="T12" fmla="*/ 0 w 9"/>
                <a:gd name="T13" fmla="*/ 5418 h 6"/>
                <a:gd name="T14" fmla="*/ 5735 w 9"/>
                <a:gd name="T15" fmla="*/ 13108 h 6"/>
                <a:gd name="T16" fmla="*/ 8531 w 9"/>
                <a:gd name="T17" fmla="*/ 15815 h 6"/>
                <a:gd name="T18" fmla="*/ 8531 w 9"/>
                <a:gd name="T19" fmla="*/ 1581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4" name="Freeform 71"/>
            <p:cNvSpPr>
              <a:spLocks/>
            </p:cNvSpPr>
            <p:nvPr/>
          </p:nvSpPr>
          <p:spPr bwMode="auto">
            <a:xfrm>
              <a:off x="2225" y="3438"/>
              <a:ext cx="20" cy="10"/>
            </a:xfrm>
            <a:custGeom>
              <a:avLst/>
              <a:gdLst>
                <a:gd name="T0" fmla="*/ 0 w 4"/>
                <a:gd name="T1" fmla="*/ 6250 h 2"/>
                <a:gd name="T2" fmla="*/ 12500 w 4"/>
                <a:gd name="T3" fmla="*/ 0 h 2"/>
                <a:gd name="T4" fmla="*/ 12500 w 4"/>
                <a:gd name="T5" fmla="*/ 6250 h 2"/>
                <a:gd name="T6" fmla="*/ 0 w 4"/>
                <a:gd name="T7" fmla="*/ 6250 h 2"/>
                <a:gd name="T8" fmla="*/ 0 w 4"/>
                <a:gd name="T9" fmla="*/ 6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5" name="Freeform 72"/>
            <p:cNvSpPr>
              <a:spLocks/>
            </p:cNvSpPr>
            <p:nvPr/>
          </p:nvSpPr>
          <p:spPr bwMode="auto">
            <a:xfrm>
              <a:off x="2211" y="3419"/>
              <a:ext cx="19" cy="14"/>
            </a:xfrm>
            <a:custGeom>
              <a:avLst/>
              <a:gdLst>
                <a:gd name="T0" fmla="*/ 5030 w 4"/>
                <a:gd name="T1" fmla="*/ 0 h 3"/>
                <a:gd name="T2" fmla="*/ 5030 w 4"/>
                <a:gd name="T3" fmla="*/ 0 h 3"/>
                <a:gd name="T4" fmla="*/ 7063 w 4"/>
                <a:gd name="T5" fmla="*/ 0 h 3"/>
                <a:gd name="T6" fmla="*/ 7063 w 4"/>
                <a:gd name="T7" fmla="*/ 0 h 3"/>
                <a:gd name="T8" fmla="*/ 7063 w 4"/>
                <a:gd name="T9" fmla="*/ 0 h 3"/>
                <a:gd name="T10" fmla="*/ 7063 w 4"/>
                <a:gd name="T11" fmla="*/ 2329 h 3"/>
                <a:gd name="T12" fmla="*/ 7063 w 4"/>
                <a:gd name="T13" fmla="*/ 2329 h 3"/>
                <a:gd name="T14" fmla="*/ 7063 w 4"/>
                <a:gd name="T15" fmla="*/ 2329 h 3"/>
                <a:gd name="T16" fmla="*/ 9633 w 4"/>
                <a:gd name="T17" fmla="*/ 2329 h 3"/>
                <a:gd name="T18" fmla="*/ 7063 w 4"/>
                <a:gd name="T19" fmla="*/ 4270 h 3"/>
                <a:gd name="T20" fmla="*/ 7063 w 4"/>
                <a:gd name="T21" fmla="*/ 4270 h 3"/>
                <a:gd name="T22" fmla="*/ 7063 w 4"/>
                <a:gd name="T23" fmla="*/ 4270 h 3"/>
                <a:gd name="T24" fmla="*/ 7063 w 4"/>
                <a:gd name="T25" fmla="*/ 6599 h 3"/>
                <a:gd name="T26" fmla="*/ 7063 w 4"/>
                <a:gd name="T27" fmla="*/ 6599 h 3"/>
                <a:gd name="T28" fmla="*/ 7063 w 4"/>
                <a:gd name="T29" fmla="*/ 6599 h 3"/>
                <a:gd name="T30" fmla="*/ 5030 w 4"/>
                <a:gd name="T31" fmla="*/ 6599 h 3"/>
                <a:gd name="T32" fmla="*/ 5030 w 4"/>
                <a:gd name="T33" fmla="*/ 6599 h 3"/>
                <a:gd name="T34" fmla="*/ 5030 w 4"/>
                <a:gd name="T35" fmla="*/ 6599 h 3"/>
                <a:gd name="T36" fmla="*/ 2570 w 4"/>
                <a:gd name="T37" fmla="*/ 6599 h 3"/>
                <a:gd name="T38" fmla="*/ 2570 w 4"/>
                <a:gd name="T39" fmla="*/ 6599 h 3"/>
                <a:gd name="T40" fmla="*/ 2570 w 4"/>
                <a:gd name="T41" fmla="*/ 6599 h 3"/>
                <a:gd name="T42" fmla="*/ 2570 w 4"/>
                <a:gd name="T43" fmla="*/ 4270 h 3"/>
                <a:gd name="T44" fmla="*/ 0 w 4"/>
                <a:gd name="T45" fmla="*/ 4270 h 3"/>
                <a:gd name="T46" fmla="*/ 0 w 4"/>
                <a:gd name="T47" fmla="*/ 4270 h 3"/>
                <a:gd name="T48" fmla="*/ 0 w 4"/>
                <a:gd name="T49" fmla="*/ 2329 h 3"/>
                <a:gd name="T50" fmla="*/ 0 w 4"/>
                <a:gd name="T51" fmla="*/ 2329 h 3"/>
                <a:gd name="T52" fmla="*/ 0 w 4"/>
                <a:gd name="T53" fmla="*/ 2329 h 3"/>
                <a:gd name="T54" fmla="*/ 2570 w 4"/>
                <a:gd name="T55" fmla="*/ 2329 h 3"/>
                <a:gd name="T56" fmla="*/ 2570 w 4"/>
                <a:gd name="T57" fmla="*/ 0 h 3"/>
                <a:gd name="T58" fmla="*/ 2570 w 4"/>
                <a:gd name="T59" fmla="*/ 0 h 3"/>
                <a:gd name="T60" fmla="*/ 2570 w 4"/>
                <a:gd name="T61" fmla="*/ 0 h 3"/>
                <a:gd name="T62" fmla="*/ 5030 w 4"/>
                <a:gd name="T63" fmla="*/ 0 h 3"/>
                <a:gd name="T64" fmla="*/ 5030 w 4"/>
                <a:gd name="T65" fmla="*/ 0 h 3"/>
                <a:gd name="T66" fmla="*/ 503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6" name="Freeform 73"/>
            <p:cNvSpPr>
              <a:spLocks/>
            </p:cNvSpPr>
            <p:nvPr/>
          </p:nvSpPr>
          <p:spPr bwMode="auto">
            <a:xfrm>
              <a:off x="2186" y="3394"/>
              <a:ext cx="39" cy="15"/>
            </a:xfrm>
            <a:custGeom>
              <a:avLst/>
              <a:gdLst>
                <a:gd name="T0" fmla="*/ 0 w 8"/>
                <a:gd name="T1" fmla="*/ 9375 h 3"/>
                <a:gd name="T2" fmla="*/ 19227 w 8"/>
                <a:gd name="T3" fmla="*/ 9375 h 3"/>
                <a:gd name="T4" fmla="*/ 22006 w 8"/>
                <a:gd name="T5" fmla="*/ 0 h 3"/>
                <a:gd name="T6" fmla="*/ 5679 w 8"/>
                <a:gd name="T7" fmla="*/ 0 h 3"/>
                <a:gd name="T8" fmla="*/ 0 w 8"/>
                <a:gd name="T9" fmla="*/ 9375 h 3"/>
                <a:gd name="T10" fmla="*/ 0 w 8"/>
                <a:gd name="T11" fmla="*/ 9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7" name="Freeform 74"/>
            <p:cNvSpPr>
              <a:spLocks/>
            </p:cNvSpPr>
            <p:nvPr/>
          </p:nvSpPr>
          <p:spPr bwMode="auto">
            <a:xfrm>
              <a:off x="2026" y="3321"/>
              <a:ext cx="38" cy="24"/>
            </a:xfrm>
            <a:custGeom>
              <a:avLst/>
              <a:gdLst>
                <a:gd name="T0" fmla="*/ 0 w 8"/>
                <a:gd name="T1" fmla="*/ 10070 h 5"/>
                <a:gd name="T2" fmla="*/ 7063 w 8"/>
                <a:gd name="T3" fmla="*/ 12720 h 5"/>
                <a:gd name="T4" fmla="*/ 14259 w 8"/>
                <a:gd name="T5" fmla="*/ 12720 h 5"/>
                <a:gd name="T6" fmla="*/ 19290 w 8"/>
                <a:gd name="T7" fmla="*/ 5299 h 5"/>
                <a:gd name="T8" fmla="*/ 12207 w 8"/>
                <a:gd name="T9" fmla="*/ 0 h 5"/>
                <a:gd name="T10" fmla="*/ 2570 w 8"/>
                <a:gd name="T11" fmla="*/ 5299 h 5"/>
                <a:gd name="T12" fmla="*/ 0 w 8"/>
                <a:gd name="T13" fmla="*/ 10070 h 5"/>
                <a:gd name="T14" fmla="*/ 0 w 8"/>
                <a:gd name="T15" fmla="*/ 1007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8" name="Freeform 75"/>
            <p:cNvSpPr>
              <a:spLocks/>
            </p:cNvSpPr>
            <p:nvPr/>
          </p:nvSpPr>
          <p:spPr bwMode="auto">
            <a:xfrm>
              <a:off x="1991" y="3321"/>
              <a:ext cx="20" cy="24"/>
            </a:xfrm>
            <a:custGeom>
              <a:avLst/>
              <a:gdLst>
                <a:gd name="T0" fmla="*/ 0 w 4"/>
                <a:gd name="T1" fmla="*/ 12720 h 5"/>
                <a:gd name="T2" fmla="*/ 12500 w 4"/>
                <a:gd name="T3" fmla="*/ 5299 h 5"/>
                <a:gd name="T4" fmla="*/ 12500 w 4"/>
                <a:gd name="T5" fmla="*/ 0 h 5"/>
                <a:gd name="T6" fmla="*/ 0 w 4"/>
                <a:gd name="T7" fmla="*/ 10070 h 5"/>
                <a:gd name="T8" fmla="*/ 0 w 4"/>
                <a:gd name="T9" fmla="*/ 12720 h 5"/>
                <a:gd name="T10" fmla="*/ 0 w 4"/>
                <a:gd name="T11" fmla="*/ 1272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GB"/>
            </a:p>
          </p:txBody>
        </p:sp>
        <p:sp>
          <p:nvSpPr>
            <p:cNvPr id="9279" name="Freeform 76"/>
            <p:cNvSpPr>
              <a:spLocks/>
            </p:cNvSpPr>
            <p:nvPr/>
          </p:nvSpPr>
          <p:spPr bwMode="auto">
            <a:xfrm>
              <a:off x="2128" y="3360"/>
              <a:ext cx="39" cy="34"/>
            </a:xfrm>
            <a:custGeom>
              <a:avLst/>
              <a:gdLst>
                <a:gd name="T0" fmla="*/ 8458 w 8"/>
                <a:gd name="T1" fmla="*/ 18899 h 7"/>
                <a:gd name="T2" fmla="*/ 22006 w 8"/>
                <a:gd name="T3" fmla="*/ 18899 h 7"/>
                <a:gd name="T4" fmla="*/ 22006 w 8"/>
                <a:gd name="T5" fmla="*/ 10545 h 7"/>
                <a:gd name="T6" fmla="*/ 11242 w 8"/>
                <a:gd name="T7" fmla="*/ 0 h 7"/>
                <a:gd name="T8" fmla="*/ 0 w 8"/>
                <a:gd name="T9" fmla="*/ 5615 h 7"/>
                <a:gd name="T10" fmla="*/ 8458 w 8"/>
                <a:gd name="T11" fmla="*/ 18899 h 7"/>
                <a:gd name="T12" fmla="*/ 8458 w 8"/>
                <a:gd name="T13" fmla="*/ 18899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GB"/>
            </a:p>
          </p:txBody>
        </p:sp>
      </p:grpSp>
      <p:sp>
        <p:nvSpPr>
          <p:cNvPr id="9269" name="Rectangle 77"/>
          <p:cNvSpPr>
            <a:spLocks noGrp="1" noChangeArrowheads="1"/>
          </p:cNvSpPr>
          <p:nvPr>
            <p:ph type="title"/>
          </p:nvPr>
        </p:nvSpPr>
        <p:spPr>
          <a:xfrm>
            <a:off x="0" y="242888"/>
            <a:ext cx="9144000" cy="1143000"/>
          </a:xfrm>
        </p:spPr>
        <p:txBody>
          <a:bodyPr/>
          <a:lstStyle/>
          <a:p>
            <a:pPr eaLnBrk="1" hangingPunct="1"/>
            <a:r>
              <a:rPr lang="en-US" sz="3600" smtClean="0">
                <a:solidFill>
                  <a:schemeClr val="tx1"/>
                </a:solidFill>
              </a:rPr>
              <a:t>Obesity Trends* Among U.S. Adults</a:t>
            </a:r>
            <a:br>
              <a:rPr lang="en-US" sz="3600" smtClean="0">
                <a:solidFill>
                  <a:schemeClr val="tx1"/>
                </a:solidFill>
              </a:rPr>
            </a:br>
            <a:r>
              <a:rPr lang="en-US" sz="3600" smtClean="0">
                <a:solidFill>
                  <a:srgbClr val="A50021"/>
                </a:solidFill>
              </a:rPr>
              <a:t>BRFSS, 2000</a:t>
            </a:r>
            <a:endParaRPr lang="en-US" sz="3600" smtClean="0">
              <a:solidFill>
                <a:schemeClr val="tx1"/>
              </a:solidFill>
            </a:endParaRPr>
          </a:p>
        </p:txBody>
      </p:sp>
      <p:sp>
        <p:nvSpPr>
          <p:cNvPr id="9270" name="Rectangle 78"/>
          <p:cNvSpPr>
            <a:spLocks noChangeArrowheads="1"/>
          </p:cNvSpPr>
          <p:nvPr/>
        </p:nvSpPr>
        <p:spPr bwMode="auto">
          <a:xfrm>
            <a:off x="696913" y="6096000"/>
            <a:ext cx="74041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a:latin typeface="Verdana" pitchFamily="34" charset="0"/>
                <a:cs typeface="Times New Roman" pitchFamily="18" charset="0"/>
              </a:rPr>
              <a:t>Source: Mokdad A H, et al.</a:t>
            </a:r>
            <a:r>
              <a:rPr lang="en-US" sz="1400" i="1">
                <a:latin typeface="Verdana" pitchFamily="34" charset="0"/>
                <a:cs typeface="Times New Roman" pitchFamily="18" charset="0"/>
              </a:rPr>
              <a:t> J Am Med Assoc</a:t>
            </a:r>
            <a:r>
              <a:rPr lang="en-US" sz="1400">
                <a:latin typeface="Verdana" pitchFamily="34" charset="0"/>
                <a:cs typeface="Times New Roman" pitchFamily="18" charset="0"/>
              </a:rPr>
              <a:t> </a:t>
            </a:r>
            <a:r>
              <a:rPr lang="en-US" sz="1400">
                <a:latin typeface="Verdana" pitchFamily="34" charset="0"/>
              </a:rPr>
              <a:t>1999;282:16, </a:t>
            </a:r>
            <a:r>
              <a:rPr lang="en-US" sz="1400">
                <a:latin typeface="Verdana" pitchFamily="34" charset="0"/>
                <a:cs typeface="Times New Roman" pitchFamily="18" charset="0"/>
              </a:rPr>
              <a:t>2001;286:10.  </a:t>
            </a:r>
          </a:p>
        </p:txBody>
      </p:sp>
      <p:pic>
        <p:nvPicPr>
          <p:cNvPr id="9271" name="Picture 79" descr="obeselegen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863" y="5334000"/>
            <a:ext cx="76533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218" name="Object 80"/>
          <p:cNvGraphicFramePr>
            <a:graphicFrameLocks noChangeAspect="1"/>
          </p:cNvGraphicFramePr>
          <p:nvPr/>
        </p:nvGraphicFramePr>
        <p:xfrm>
          <a:off x="1752600" y="1371600"/>
          <a:ext cx="5562600" cy="266700"/>
        </p:xfrm>
        <a:graphic>
          <a:graphicData uri="http://schemas.openxmlformats.org/presentationml/2006/ole">
            <mc:AlternateContent xmlns:mc="http://schemas.openxmlformats.org/markup-compatibility/2006">
              <mc:Choice xmlns:v="urn:schemas-microsoft-com:vml" Requires="v">
                <p:oleObj spid="_x0000_s9297" name="Image" r:id="rId5" imgW="5561905" imgH="266385" progId="">
                  <p:embed/>
                </p:oleObj>
              </mc:Choice>
              <mc:Fallback>
                <p:oleObj name="Image" r:id="rId5" imgW="5561905" imgH="266385" progId="">
                  <p:embed/>
                  <p:pic>
                    <p:nvPicPr>
                      <p:cNvPr id="0" name="Object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371600"/>
                        <a:ext cx="55626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randomBa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reeform 4"/>
          <p:cNvSpPr>
            <a:spLocks/>
          </p:cNvSpPr>
          <p:nvPr/>
        </p:nvSpPr>
        <p:spPr bwMode="auto">
          <a:xfrm>
            <a:off x="4002088" y="2003425"/>
            <a:ext cx="642937" cy="427038"/>
          </a:xfrm>
          <a:custGeom>
            <a:avLst/>
            <a:gdLst>
              <a:gd name="T0" fmla="*/ 0 w 89"/>
              <a:gd name="T1" fmla="*/ 2147483647 h 55"/>
              <a:gd name="T2" fmla="*/ 2147483647 w 89"/>
              <a:gd name="T3" fmla="*/ 0 h 55"/>
              <a:gd name="T4" fmla="*/ 2147483647 w 89"/>
              <a:gd name="T5" fmla="*/ 2147483647 h 55"/>
              <a:gd name="T6" fmla="*/ 2147483647 w 89"/>
              <a:gd name="T7" fmla="*/ 2147483647 h 55"/>
              <a:gd name="T8" fmla="*/ 2147483647 w 89"/>
              <a:gd name="T9" fmla="*/ 2147483647 h 55"/>
              <a:gd name="T10" fmla="*/ 2147483647 w 89"/>
              <a:gd name="T11" fmla="*/ 2147483647 h 55"/>
              <a:gd name="T12" fmla="*/ 2147483647 w 89"/>
              <a:gd name="T13" fmla="*/ 2147483647 h 55"/>
              <a:gd name="T14" fmla="*/ 2147483647 w 89"/>
              <a:gd name="T15" fmla="*/ 2147483647 h 55"/>
              <a:gd name="T16" fmla="*/ 2147483647 w 89"/>
              <a:gd name="T17" fmla="*/ 2147483647 h 55"/>
              <a:gd name="T18" fmla="*/ 2147483647 w 89"/>
              <a:gd name="T19" fmla="*/ 2147483647 h 55"/>
              <a:gd name="T20" fmla="*/ 2147483647 w 89"/>
              <a:gd name="T21" fmla="*/ 2147483647 h 55"/>
              <a:gd name="T22" fmla="*/ 2147483647 w 89"/>
              <a:gd name="T23" fmla="*/ 2147483647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31" name="Freeform 5"/>
          <p:cNvSpPr>
            <a:spLocks/>
          </p:cNvSpPr>
          <p:nvPr/>
        </p:nvSpPr>
        <p:spPr bwMode="auto">
          <a:xfrm>
            <a:off x="3973513" y="2398713"/>
            <a:ext cx="681037" cy="495300"/>
          </a:xfrm>
          <a:custGeom>
            <a:avLst/>
            <a:gdLst>
              <a:gd name="T0" fmla="*/ 0 w 94"/>
              <a:gd name="T1" fmla="*/ 2147483647 h 64"/>
              <a:gd name="T2" fmla="*/ 2147483647 w 94"/>
              <a:gd name="T3" fmla="*/ 2147483647 h 64"/>
              <a:gd name="T4" fmla="*/ 2147483647 w 94"/>
              <a:gd name="T5" fmla="*/ 0 h 64"/>
              <a:gd name="T6" fmla="*/ 2147483647 w 94"/>
              <a:gd name="T7" fmla="*/ 2147483647 h 64"/>
              <a:gd name="T8" fmla="*/ 2147483647 w 94"/>
              <a:gd name="T9" fmla="*/ 2147483647 h 64"/>
              <a:gd name="T10" fmla="*/ 2147483647 w 94"/>
              <a:gd name="T11" fmla="*/ 2147483647 h 64"/>
              <a:gd name="T12" fmla="*/ 2147483647 w 94"/>
              <a:gd name="T13" fmla="*/ 2147483647 h 64"/>
              <a:gd name="T14" fmla="*/ 2147483647 w 94"/>
              <a:gd name="T15" fmla="*/ 2147483647 h 64"/>
              <a:gd name="T16" fmla="*/ 2147483647 w 94"/>
              <a:gd name="T17" fmla="*/ 2147483647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32" name="Freeform 6"/>
          <p:cNvSpPr>
            <a:spLocks/>
          </p:cNvSpPr>
          <p:nvPr/>
        </p:nvSpPr>
        <p:spPr bwMode="auto">
          <a:xfrm>
            <a:off x="3951288" y="2794000"/>
            <a:ext cx="804862" cy="425450"/>
          </a:xfrm>
          <a:custGeom>
            <a:avLst/>
            <a:gdLst>
              <a:gd name="T0" fmla="*/ 0 w 111"/>
              <a:gd name="T1" fmla="*/ 2147483647 h 55"/>
              <a:gd name="T2" fmla="*/ 2147483647 w 111"/>
              <a:gd name="T3" fmla="*/ 0 h 55"/>
              <a:gd name="T4" fmla="*/ 2147483647 w 111"/>
              <a:gd name="T5" fmla="*/ 2147483647 h 55"/>
              <a:gd name="T6" fmla="*/ 2147483647 w 111"/>
              <a:gd name="T7" fmla="*/ 2147483647 h 55"/>
              <a:gd name="T8" fmla="*/ 2147483647 w 111"/>
              <a:gd name="T9" fmla="*/ 2147483647 h 55"/>
              <a:gd name="T10" fmla="*/ 2147483647 w 111"/>
              <a:gd name="T11" fmla="*/ 2147483647 h 55"/>
              <a:gd name="T12" fmla="*/ 2147483647 w 111"/>
              <a:gd name="T13" fmla="*/ 2147483647 h 55"/>
              <a:gd name="T14" fmla="*/ 2147483647 w 111"/>
              <a:gd name="T15" fmla="*/ 2147483647 h 55"/>
              <a:gd name="T16" fmla="*/ 2147483647 w 111"/>
              <a:gd name="T17" fmla="*/ 2147483647 h 55"/>
              <a:gd name="T18" fmla="*/ 2147483647 w 111"/>
              <a:gd name="T19" fmla="*/ 2147483647 h 55"/>
              <a:gd name="T20" fmla="*/ 2147483647 w 111"/>
              <a:gd name="T21" fmla="*/ 2147483647 h 55"/>
              <a:gd name="T22" fmla="*/ 2147483647 w 111"/>
              <a:gd name="T23" fmla="*/ 2147483647 h 55"/>
              <a:gd name="T24" fmla="*/ 2147483647 w 111"/>
              <a:gd name="T25" fmla="*/ 2147483647 h 55"/>
              <a:gd name="T26" fmla="*/ 2147483647 w 111"/>
              <a:gd name="T27" fmla="*/ 2147483647 h 55"/>
              <a:gd name="T28" fmla="*/ 2147483647 w 111"/>
              <a:gd name="T29" fmla="*/ 2147483647 h 55"/>
              <a:gd name="T30" fmla="*/ 2147483647 w 111"/>
              <a:gd name="T31" fmla="*/ 2147483647 h 55"/>
              <a:gd name="T32" fmla="*/ 2147483647 w 111"/>
              <a:gd name="T33" fmla="*/ 2147483647 h 55"/>
              <a:gd name="T34" fmla="*/ 2147483647 w 111"/>
              <a:gd name="T35" fmla="*/ 2147483647 h 55"/>
              <a:gd name="T36" fmla="*/ 2147483647 w 111"/>
              <a:gd name="T37" fmla="*/ 2147483647 h 55"/>
              <a:gd name="T38" fmla="*/ 2147483647 w 111"/>
              <a:gd name="T39" fmla="*/ 2147483647 h 55"/>
              <a:gd name="T40" fmla="*/ 2147483647 w 111"/>
              <a:gd name="T41" fmla="*/ 2147483647 h 55"/>
              <a:gd name="T42" fmla="*/ 2147483647 w 111"/>
              <a:gd name="T43" fmla="*/ 2147483647 h 55"/>
              <a:gd name="T44" fmla="*/ 2147483647 w 111"/>
              <a:gd name="T45" fmla="*/ 2147483647 h 55"/>
              <a:gd name="T46" fmla="*/ 2147483647 w 111"/>
              <a:gd name="T47" fmla="*/ 2147483647 h 55"/>
              <a:gd name="T48" fmla="*/ 2147483647 w 111"/>
              <a:gd name="T49" fmla="*/ 2147483647 h 55"/>
              <a:gd name="T50" fmla="*/ 2147483647 w 111"/>
              <a:gd name="T51" fmla="*/ 2147483647 h 55"/>
              <a:gd name="T52" fmla="*/ 2147483647 w 111"/>
              <a:gd name="T53" fmla="*/ 2147483647 h 55"/>
              <a:gd name="T54" fmla="*/ 2147483647 w 111"/>
              <a:gd name="T55" fmla="*/ 2147483647 h 55"/>
              <a:gd name="T56" fmla="*/ 2147483647 w 111"/>
              <a:gd name="T57" fmla="*/ 2147483647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2147483647 w 111"/>
              <a:gd name="T87" fmla="*/ 2147483647 h 55"/>
              <a:gd name="T88" fmla="*/ 2147483647 w 111"/>
              <a:gd name="T89" fmla="*/ 2147483647 h 55"/>
              <a:gd name="T90" fmla="*/ 0 w 111"/>
              <a:gd name="T91" fmla="*/ 2147483647 h 55"/>
              <a:gd name="T92" fmla="*/ 0 w 111"/>
              <a:gd name="T93" fmla="*/ 2147483647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3" name="Freeform 7"/>
          <p:cNvSpPr>
            <a:spLocks/>
          </p:cNvSpPr>
          <p:nvPr/>
        </p:nvSpPr>
        <p:spPr bwMode="auto">
          <a:xfrm>
            <a:off x="4110038" y="3203575"/>
            <a:ext cx="722312" cy="411163"/>
          </a:xfrm>
          <a:custGeom>
            <a:avLst/>
            <a:gdLst>
              <a:gd name="T0" fmla="*/ 2147483647 w 100"/>
              <a:gd name="T1" fmla="*/ 0 h 53"/>
              <a:gd name="T2" fmla="*/ 2147483647 w 100"/>
              <a:gd name="T3" fmla="*/ 2147483647 h 53"/>
              <a:gd name="T4" fmla="*/ 2147483647 w 100"/>
              <a:gd name="T5" fmla="*/ 2147483647 h 53"/>
              <a:gd name="T6" fmla="*/ 2147483647 w 100"/>
              <a:gd name="T7" fmla="*/ 2147483647 h 53"/>
              <a:gd name="T8" fmla="*/ 2147483647 w 100"/>
              <a:gd name="T9" fmla="*/ 2147483647 h 53"/>
              <a:gd name="T10" fmla="*/ 2147483647 w 100"/>
              <a:gd name="T11" fmla="*/ 2147483647 h 53"/>
              <a:gd name="T12" fmla="*/ 2147483647 w 100"/>
              <a:gd name="T13" fmla="*/ 2147483647 h 53"/>
              <a:gd name="T14" fmla="*/ 2147483647 w 100"/>
              <a:gd name="T15" fmla="*/ 2147483647 h 53"/>
              <a:gd name="T16" fmla="*/ 2147483647 w 100"/>
              <a:gd name="T17" fmla="*/ 2147483647 h 53"/>
              <a:gd name="T18" fmla="*/ 2147483647 w 100"/>
              <a:gd name="T19" fmla="*/ 2147483647 h 53"/>
              <a:gd name="T20" fmla="*/ 2147483647 w 100"/>
              <a:gd name="T21" fmla="*/ 2147483647 h 53"/>
              <a:gd name="T22" fmla="*/ 2147483647 w 100"/>
              <a:gd name="T23" fmla="*/ 2147483647 h 53"/>
              <a:gd name="T24" fmla="*/ 0 w 100"/>
              <a:gd name="T25" fmla="*/ 2147483647 h 53"/>
              <a:gd name="T26" fmla="*/ 2147483647 w 100"/>
              <a:gd name="T27" fmla="*/ 0 h 53"/>
              <a:gd name="T28" fmla="*/ 214748364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4" name="Freeform 8"/>
          <p:cNvSpPr>
            <a:spLocks/>
          </p:cNvSpPr>
          <p:nvPr/>
        </p:nvSpPr>
        <p:spPr bwMode="auto">
          <a:xfrm>
            <a:off x="4008438" y="3590925"/>
            <a:ext cx="839787" cy="465138"/>
          </a:xfrm>
          <a:custGeom>
            <a:avLst/>
            <a:gdLst>
              <a:gd name="T0" fmla="*/ 2147483647 w 116"/>
              <a:gd name="T1" fmla="*/ 2147483647 h 60"/>
              <a:gd name="T2" fmla="*/ 0 w 116"/>
              <a:gd name="T3" fmla="*/ 2147483647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2147483647 h 60"/>
              <a:gd name="T68" fmla="*/ 2147483647 w 116"/>
              <a:gd name="T69" fmla="*/ 2147483647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5" name="Freeform 9"/>
          <p:cNvSpPr>
            <a:spLocks/>
          </p:cNvSpPr>
          <p:nvPr/>
        </p:nvSpPr>
        <p:spPr bwMode="auto">
          <a:xfrm>
            <a:off x="4640263" y="2740025"/>
            <a:ext cx="592137" cy="417513"/>
          </a:xfrm>
          <a:custGeom>
            <a:avLst/>
            <a:gdLst>
              <a:gd name="T0" fmla="*/ 2147483647 w 82"/>
              <a:gd name="T1" fmla="*/ 0 h 54"/>
              <a:gd name="T2" fmla="*/ 2147483647 w 82"/>
              <a:gd name="T3" fmla="*/ 2147483647 h 54"/>
              <a:gd name="T4" fmla="*/ 2147483647 w 82"/>
              <a:gd name="T5" fmla="*/ 2147483647 h 54"/>
              <a:gd name="T6" fmla="*/ 2147483647 w 82"/>
              <a:gd name="T7" fmla="*/ 2147483647 h 54"/>
              <a:gd name="T8" fmla="*/ 2147483647 w 82"/>
              <a:gd name="T9" fmla="*/ 2147483647 h 54"/>
              <a:gd name="T10" fmla="*/ 2147483647 w 82"/>
              <a:gd name="T11" fmla="*/ 2147483647 h 54"/>
              <a:gd name="T12" fmla="*/ 2147483647 w 82"/>
              <a:gd name="T13" fmla="*/ 2147483647 h 54"/>
              <a:gd name="T14" fmla="*/ 2147483647 w 82"/>
              <a:gd name="T15" fmla="*/ 2147483647 h 54"/>
              <a:gd name="T16" fmla="*/ 2147483647 w 82"/>
              <a:gd name="T17" fmla="*/ 2147483647 h 54"/>
              <a:gd name="T18" fmla="*/ 2147483647 w 82"/>
              <a:gd name="T19" fmla="*/ 2147483647 h 54"/>
              <a:gd name="T20" fmla="*/ 2147483647 w 82"/>
              <a:gd name="T21" fmla="*/ 2147483647 h 54"/>
              <a:gd name="T22" fmla="*/ 2147483647 w 82"/>
              <a:gd name="T23" fmla="*/ 2147483647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2147483647 w 82"/>
              <a:gd name="T37" fmla="*/ 2147483647 h 54"/>
              <a:gd name="T38" fmla="*/ 2147483647 w 82"/>
              <a:gd name="T39" fmla="*/ 2147483647 h 54"/>
              <a:gd name="T40" fmla="*/ 2147483647 w 82"/>
              <a:gd name="T41" fmla="*/ 2147483647 h 54"/>
              <a:gd name="T42" fmla="*/ 2147483647 w 82"/>
              <a:gd name="T43" fmla="*/ 2147483647 h 54"/>
              <a:gd name="T44" fmla="*/ 2147483647 w 82"/>
              <a:gd name="T45" fmla="*/ 2147483647 h 54"/>
              <a:gd name="T46" fmla="*/ 2147483647 w 82"/>
              <a:gd name="T47" fmla="*/ 2147483647 h 54"/>
              <a:gd name="T48" fmla="*/ 2147483647 w 82"/>
              <a:gd name="T49" fmla="*/ 2147483647 h 54"/>
              <a:gd name="T50" fmla="*/ 2147483647 w 82"/>
              <a:gd name="T51" fmla="*/ 2147483647 h 54"/>
              <a:gd name="T52" fmla="*/ 2147483647 w 82"/>
              <a:gd name="T53" fmla="*/ 2147483647 h 54"/>
              <a:gd name="T54" fmla="*/ 2147483647 w 82"/>
              <a:gd name="T55" fmla="*/ 2147483647 h 54"/>
              <a:gd name="T56" fmla="*/ 2147483647 w 82"/>
              <a:gd name="T57" fmla="*/ 2147483647 h 54"/>
              <a:gd name="T58" fmla="*/ 2147483647 w 82"/>
              <a:gd name="T59" fmla="*/ 2147483647 h 54"/>
              <a:gd name="T60" fmla="*/ 2147483647 w 82"/>
              <a:gd name="T61" fmla="*/ 2147483647 h 54"/>
              <a:gd name="T62" fmla="*/ 2147483647 w 82"/>
              <a:gd name="T63" fmla="*/ 2147483647 h 54"/>
              <a:gd name="T64" fmla="*/ 2147483647 w 82"/>
              <a:gd name="T65" fmla="*/ 2147483647 h 54"/>
              <a:gd name="T66" fmla="*/ 2147483647 w 82"/>
              <a:gd name="T67" fmla="*/ 2147483647 h 54"/>
              <a:gd name="T68" fmla="*/ 2147483647 w 82"/>
              <a:gd name="T69" fmla="*/ 2147483647 h 54"/>
              <a:gd name="T70" fmla="*/ 2147483647 w 82"/>
              <a:gd name="T71" fmla="*/ 214748364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6" name="Freeform 10"/>
          <p:cNvSpPr>
            <a:spLocks/>
          </p:cNvSpPr>
          <p:nvPr/>
        </p:nvSpPr>
        <p:spPr bwMode="auto">
          <a:xfrm>
            <a:off x="4719638" y="3127375"/>
            <a:ext cx="649287"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147483647 h 78"/>
              <a:gd name="T40" fmla="*/ 2147483647 w 90"/>
              <a:gd name="T41" fmla="*/ 2147483647 h 78"/>
              <a:gd name="T42" fmla="*/ 2147483647 w 90"/>
              <a:gd name="T43" fmla="*/ 2147483647 h 78"/>
              <a:gd name="T44" fmla="*/ 2147483647 w 90"/>
              <a:gd name="T45" fmla="*/ 2147483647 h 78"/>
              <a:gd name="T46" fmla="*/ 2147483647 w 90"/>
              <a:gd name="T47" fmla="*/ 2147483647 h 78"/>
              <a:gd name="T48" fmla="*/ 2147483647 w 90"/>
              <a:gd name="T49" fmla="*/ 2147483647 h 78"/>
              <a:gd name="T50" fmla="*/ 2147483647 w 90"/>
              <a:gd name="T51" fmla="*/ 2147483647 h 78"/>
              <a:gd name="T52" fmla="*/ 2147483647 w 90"/>
              <a:gd name="T53" fmla="*/ 2147483647 h 78"/>
              <a:gd name="T54" fmla="*/ 2147483647 w 90"/>
              <a:gd name="T55" fmla="*/ 2147483647 h 78"/>
              <a:gd name="T56" fmla="*/ 0 w 90"/>
              <a:gd name="T57" fmla="*/ 2147483647 h 78"/>
              <a:gd name="T58" fmla="*/ 2147483647 w 90"/>
              <a:gd name="T59" fmla="*/ 2147483647 h 78"/>
              <a:gd name="T60" fmla="*/ 2147483647 w 90"/>
              <a:gd name="T61" fmla="*/ 2147483647 h 78"/>
              <a:gd name="T62" fmla="*/ 2147483647 w 90"/>
              <a:gd name="T63" fmla="*/ 2147483647 h 78"/>
              <a:gd name="T64" fmla="*/ 2147483647 w 90"/>
              <a:gd name="T65" fmla="*/ 2147483647 h 78"/>
              <a:gd name="T66" fmla="*/ 2147483647 w 90"/>
              <a:gd name="T67" fmla="*/ 2147483647 h 78"/>
              <a:gd name="T68" fmla="*/ 2147483647 w 90"/>
              <a:gd name="T69" fmla="*/ 2147483647 h 78"/>
              <a:gd name="T70" fmla="*/ 2147483647 w 90"/>
              <a:gd name="T71" fmla="*/ 2147483647 h 78"/>
              <a:gd name="T72" fmla="*/ 2147483647 w 90"/>
              <a:gd name="T73" fmla="*/ 2147483647 h 78"/>
              <a:gd name="T74" fmla="*/ 2147483647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7" name="Freeform 11"/>
          <p:cNvSpPr>
            <a:spLocks/>
          </p:cNvSpPr>
          <p:nvPr/>
        </p:nvSpPr>
        <p:spPr bwMode="auto">
          <a:xfrm>
            <a:off x="4964113" y="2282825"/>
            <a:ext cx="514350" cy="588963"/>
          </a:xfrm>
          <a:custGeom>
            <a:avLst/>
            <a:gdLst>
              <a:gd name="T0" fmla="*/ 2147483647 w 71"/>
              <a:gd name="T1" fmla="*/ 2147483647 h 76"/>
              <a:gd name="T2" fmla="*/ 2147483647 w 71"/>
              <a:gd name="T3" fmla="*/ 2147483647 h 76"/>
              <a:gd name="T4" fmla="*/ 2147483647 w 71"/>
              <a:gd name="T5" fmla="*/ 2147483647 h 76"/>
              <a:gd name="T6" fmla="*/ 2147483647 w 71"/>
              <a:gd name="T7" fmla="*/ 2147483647 h 76"/>
              <a:gd name="T8" fmla="*/ 2147483647 w 71"/>
              <a:gd name="T9" fmla="*/ 2147483647 h 76"/>
              <a:gd name="T10" fmla="*/ 2147483647 w 71"/>
              <a:gd name="T11" fmla="*/ 2147483647 h 76"/>
              <a:gd name="T12" fmla="*/ 2147483647 w 71"/>
              <a:gd name="T13" fmla="*/ 2147483647 h 76"/>
              <a:gd name="T14" fmla="*/ 2147483647 w 71"/>
              <a:gd name="T15" fmla="*/ 2147483647 h 76"/>
              <a:gd name="T16" fmla="*/ 2147483647 w 71"/>
              <a:gd name="T17" fmla="*/ 2147483647 h 76"/>
              <a:gd name="T18" fmla="*/ 2147483647 w 71"/>
              <a:gd name="T19" fmla="*/ 2147483647 h 76"/>
              <a:gd name="T20" fmla="*/ 2147483647 w 71"/>
              <a:gd name="T21" fmla="*/ 2147483647 h 76"/>
              <a:gd name="T22" fmla="*/ 2147483647 w 71"/>
              <a:gd name="T23" fmla="*/ 2147483647 h 76"/>
              <a:gd name="T24" fmla="*/ 2147483647 w 71"/>
              <a:gd name="T25" fmla="*/ 2147483647 h 76"/>
              <a:gd name="T26" fmla="*/ 2147483647 w 71"/>
              <a:gd name="T27" fmla="*/ 2147483647 h 76"/>
              <a:gd name="T28" fmla="*/ 0 w 71"/>
              <a:gd name="T29" fmla="*/ 2147483647 h 76"/>
              <a:gd name="T30" fmla="*/ 2147483647 w 71"/>
              <a:gd name="T31" fmla="*/ 2147483647 h 76"/>
              <a:gd name="T32" fmla="*/ 2147483647 w 71"/>
              <a:gd name="T33" fmla="*/ 2147483647 h 76"/>
              <a:gd name="T34" fmla="*/ 2147483647 w 71"/>
              <a:gd name="T35" fmla="*/ 2147483647 h 76"/>
              <a:gd name="T36" fmla="*/ 2147483647 w 71"/>
              <a:gd name="T37" fmla="*/ 2147483647 h 76"/>
              <a:gd name="T38" fmla="*/ 2147483647 w 71"/>
              <a:gd name="T39" fmla="*/ 2147483647 h 76"/>
              <a:gd name="T40" fmla="*/ 2147483647 w 71"/>
              <a:gd name="T41" fmla="*/ 2147483647 h 76"/>
              <a:gd name="T42" fmla="*/ 2147483647 w 71"/>
              <a:gd name="T43" fmla="*/ 2147483647 h 76"/>
              <a:gd name="T44" fmla="*/ 2147483647 w 71"/>
              <a:gd name="T45" fmla="*/ 2147483647 h 76"/>
              <a:gd name="T46" fmla="*/ 2147483647 w 71"/>
              <a:gd name="T47" fmla="*/ 2147483647 h 76"/>
              <a:gd name="T48" fmla="*/ 2147483647 w 71"/>
              <a:gd name="T49" fmla="*/ 2147483647 h 76"/>
              <a:gd name="T50" fmla="*/ 2147483647 w 71"/>
              <a:gd name="T51" fmla="*/ 2147483647 h 76"/>
              <a:gd name="T52" fmla="*/ 2147483647 w 71"/>
              <a:gd name="T53" fmla="*/ 2147483647 h 76"/>
              <a:gd name="T54" fmla="*/ 2147483647 w 71"/>
              <a:gd name="T55" fmla="*/ 2147483647 h 76"/>
              <a:gd name="T56" fmla="*/ 2147483647 w 71"/>
              <a:gd name="T57" fmla="*/ 2147483647 h 76"/>
              <a:gd name="T58" fmla="*/ 2147483647 w 71"/>
              <a:gd name="T59" fmla="*/ 2147483647 h 76"/>
              <a:gd name="T60" fmla="*/ 2147483647 w 71"/>
              <a:gd name="T61" fmla="*/ 2147483647 h 76"/>
              <a:gd name="T62" fmla="*/ 2147483647 w 71"/>
              <a:gd name="T63" fmla="*/ 2147483647 h 76"/>
              <a:gd name="T64" fmla="*/ 2147483647 w 71"/>
              <a:gd name="T65" fmla="*/ 2147483647 h 76"/>
              <a:gd name="T66" fmla="*/ 2147483647 w 71"/>
              <a:gd name="T67" fmla="*/ 2147483647 h 76"/>
              <a:gd name="T68" fmla="*/ 2147483647 w 71"/>
              <a:gd name="T69" fmla="*/ 2147483647 h 76"/>
              <a:gd name="T70" fmla="*/ 2147483647 w 71"/>
              <a:gd name="T71" fmla="*/ 2147483647 h 76"/>
              <a:gd name="T72" fmla="*/ 2147483647 w 71"/>
              <a:gd name="T73" fmla="*/ 2147483647 h 76"/>
              <a:gd name="T74" fmla="*/ 2147483647 w 71"/>
              <a:gd name="T75" fmla="*/ 2147483647 h 76"/>
              <a:gd name="T76" fmla="*/ 2147483647 w 71"/>
              <a:gd name="T77" fmla="*/ 2147483647 h 76"/>
              <a:gd name="T78" fmla="*/ 2147483647 w 71"/>
              <a:gd name="T79" fmla="*/ 2147483647 h 76"/>
              <a:gd name="T80" fmla="*/ 2147483647 w 71"/>
              <a:gd name="T81" fmla="*/ 2147483647 h 76"/>
              <a:gd name="T82" fmla="*/ 2147483647 w 71"/>
              <a:gd name="T83" fmla="*/ 2147483647 h 76"/>
              <a:gd name="T84" fmla="*/ 2147483647 w 71"/>
              <a:gd name="T85" fmla="*/ 2147483647 h 76"/>
              <a:gd name="T86" fmla="*/ 2147483647 w 71"/>
              <a:gd name="T87" fmla="*/ 2147483647 h 76"/>
              <a:gd name="T88" fmla="*/ 2147483647 w 71"/>
              <a:gd name="T89" fmla="*/ 2147483647 h 76"/>
              <a:gd name="T90" fmla="*/ 2147483647 w 71"/>
              <a:gd name="T91" fmla="*/ 2147483647 h 76"/>
              <a:gd name="T92" fmla="*/ 2147483647 w 71"/>
              <a:gd name="T93" fmla="*/ 2147483647 h 76"/>
              <a:gd name="T94" fmla="*/ 2147483647 w 71"/>
              <a:gd name="T95" fmla="*/ 2147483647 h 76"/>
              <a:gd name="T96" fmla="*/ 2147483647 w 71"/>
              <a:gd name="T97" fmla="*/ 2147483647 h 76"/>
              <a:gd name="T98" fmla="*/ 2147483647 w 71"/>
              <a:gd name="T99" fmla="*/ 2147483647 h 76"/>
              <a:gd name="T100" fmla="*/ 2147483647 w 71"/>
              <a:gd name="T101" fmla="*/ 2147483647 h 76"/>
              <a:gd name="T102" fmla="*/ 2147483647 w 71"/>
              <a:gd name="T103" fmla="*/ 2147483647 h 76"/>
              <a:gd name="T104" fmla="*/ 2147483647 w 71"/>
              <a:gd name="T105" fmla="*/ 214748364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2147483647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8" name="Freeform 12"/>
          <p:cNvSpPr>
            <a:spLocks/>
          </p:cNvSpPr>
          <p:nvPr/>
        </p:nvSpPr>
        <p:spPr bwMode="auto">
          <a:xfrm>
            <a:off x="5332413" y="3265488"/>
            <a:ext cx="719137" cy="395287"/>
          </a:xfrm>
          <a:custGeom>
            <a:avLst/>
            <a:gdLst>
              <a:gd name="T0" fmla="*/ 2147483647 w 99"/>
              <a:gd name="T1" fmla="*/ 2147483647 h 51"/>
              <a:gd name="T2" fmla="*/ 2147483647 w 99"/>
              <a:gd name="T3" fmla="*/ 2147483647 h 51"/>
              <a:gd name="T4" fmla="*/ 2147483647 w 99"/>
              <a:gd name="T5" fmla="*/ 2147483647 h 51"/>
              <a:gd name="T6" fmla="*/ 2147483647 w 99"/>
              <a:gd name="T7" fmla="*/ 2147483647 h 51"/>
              <a:gd name="T8" fmla="*/ 2147483647 w 99"/>
              <a:gd name="T9" fmla="*/ 2147483647 h 51"/>
              <a:gd name="T10" fmla="*/ 2147483647 w 99"/>
              <a:gd name="T11" fmla="*/ 2147483647 h 51"/>
              <a:gd name="T12" fmla="*/ 2147483647 w 99"/>
              <a:gd name="T13" fmla="*/ 2147483647 h 51"/>
              <a:gd name="T14" fmla="*/ 2147483647 w 99"/>
              <a:gd name="T15" fmla="*/ 2147483647 h 51"/>
              <a:gd name="T16" fmla="*/ 2147483647 w 99"/>
              <a:gd name="T17" fmla="*/ 2147483647 h 51"/>
              <a:gd name="T18" fmla="*/ 2147483647 w 99"/>
              <a:gd name="T19" fmla="*/ 2147483647 h 51"/>
              <a:gd name="T20" fmla="*/ 2147483647 w 99"/>
              <a:gd name="T21" fmla="*/ 2147483647 h 51"/>
              <a:gd name="T22" fmla="*/ 2147483647 w 99"/>
              <a:gd name="T23" fmla="*/ 2147483647 h 51"/>
              <a:gd name="T24" fmla="*/ 2147483647 w 99"/>
              <a:gd name="T25" fmla="*/ 2147483647 h 51"/>
              <a:gd name="T26" fmla="*/ 2147483647 w 99"/>
              <a:gd name="T27" fmla="*/ 2147483647 h 51"/>
              <a:gd name="T28" fmla="*/ 2147483647 w 99"/>
              <a:gd name="T29" fmla="*/ 2147483647 h 51"/>
              <a:gd name="T30" fmla="*/ 2147483647 w 99"/>
              <a:gd name="T31" fmla="*/ 2147483647 h 51"/>
              <a:gd name="T32" fmla="*/ 2147483647 w 99"/>
              <a:gd name="T33" fmla="*/ 2147483647 h 51"/>
              <a:gd name="T34" fmla="*/ 2147483647 w 99"/>
              <a:gd name="T35" fmla="*/ 2147483647 h 51"/>
              <a:gd name="T36" fmla="*/ 2147483647 w 99"/>
              <a:gd name="T37" fmla="*/ 2147483647 h 51"/>
              <a:gd name="T38" fmla="*/ 2147483647 w 99"/>
              <a:gd name="T39" fmla="*/ 2147483647 h 51"/>
              <a:gd name="T40" fmla="*/ 2147483647 w 99"/>
              <a:gd name="T41" fmla="*/ 2147483647 h 51"/>
              <a:gd name="T42" fmla="*/ 2147483647 w 99"/>
              <a:gd name="T43" fmla="*/ 2147483647 h 51"/>
              <a:gd name="T44" fmla="*/ 2147483647 w 99"/>
              <a:gd name="T45" fmla="*/ 2147483647 h 51"/>
              <a:gd name="T46" fmla="*/ 2147483647 w 99"/>
              <a:gd name="T47" fmla="*/ 2147483647 h 51"/>
              <a:gd name="T48" fmla="*/ 2147483647 w 99"/>
              <a:gd name="T49" fmla="*/ 0 h 51"/>
              <a:gd name="T50" fmla="*/ 2147483647 w 99"/>
              <a:gd name="T51" fmla="*/ 2147483647 h 51"/>
              <a:gd name="T52" fmla="*/ 2147483647 w 99"/>
              <a:gd name="T53" fmla="*/ 0 h 51"/>
              <a:gd name="T54" fmla="*/ 2147483647 w 99"/>
              <a:gd name="T55" fmla="*/ 2147483647 h 51"/>
              <a:gd name="T56" fmla="*/ 2147483647 w 99"/>
              <a:gd name="T57" fmla="*/ 2147483647 h 51"/>
              <a:gd name="T58" fmla="*/ 2147483647 w 99"/>
              <a:gd name="T59" fmla="*/ 2147483647 h 51"/>
              <a:gd name="T60" fmla="*/ 2147483647 w 99"/>
              <a:gd name="T61" fmla="*/ 2147483647 h 51"/>
              <a:gd name="T62" fmla="*/ 2147483647 w 99"/>
              <a:gd name="T63" fmla="*/ 2147483647 h 51"/>
              <a:gd name="T64" fmla="*/ 2147483647 w 99"/>
              <a:gd name="T65" fmla="*/ 2147483647 h 51"/>
              <a:gd name="T66" fmla="*/ 2147483647 w 99"/>
              <a:gd name="T67" fmla="*/ 2147483647 h 51"/>
              <a:gd name="T68" fmla="*/ 2147483647 w 99"/>
              <a:gd name="T69" fmla="*/ 2147483647 h 51"/>
              <a:gd name="T70" fmla="*/ 2147483647 w 99"/>
              <a:gd name="T71" fmla="*/ 2147483647 h 51"/>
              <a:gd name="T72" fmla="*/ 2147483647 w 99"/>
              <a:gd name="T73" fmla="*/ 2147483647 h 51"/>
              <a:gd name="T74" fmla="*/ 2147483647 w 99"/>
              <a:gd name="T75" fmla="*/ 2147483647 h 51"/>
              <a:gd name="T76" fmla="*/ 2147483647 w 99"/>
              <a:gd name="T77" fmla="*/ 2147483647 h 51"/>
              <a:gd name="T78" fmla="*/ 2147483647 w 99"/>
              <a:gd name="T79" fmla="*/ 2147483647 h 51"/>
              <a:gd name="T80" fmla="*/ 2147483647 w 99"/>
              <a:gd name="T81" fmla="*/ 2147483647 h 51"/>
              <a:gd name="T82" fmla="*/ 2147483647 w 99"/>
              <a:gd name="T83" fmla="*/ 2147483647 h 51"/>
              <a:gd name="T84" fmla="*/ 2147483647 w 99"/>
              <a:gd name="T85" fmla="*/ 2147483647 h 51"/>
              <a:gd name="T86" fmla="*/ 2147483647 w 99"/>
              <a:gd name="T87" fmla="*/ 2147483647 h 51"/>
              <a:gd name="T88" fmla="*/ 2147483647 w 99"/>
              <a:gd name="T89" fmla="*/ 2147483647 h 51"/>
              <a:gd name="T90" fmla="*/ 2147483647 w 99"/>
              <a:gd name="T91" fmla="*/ 2147483647 h 51"/>
              <a:gd name="T92" fmla="*/ 2147483647 w 99"/>
              <a:gd name="T93" fmla="*/ 2147483647 h 51"/>
              <a:gd name="T94" fmla="*/ 2147483647 w 99"/>
              <a:gd name="T95" fmla="*/ 2147483647 h 51"/>
              <a:gd name="T96" fmla="*/ 2147483647 w 99"/>
              <a:gd name="T97" fmla="*/ 2147483647 h 51"/>
              <a:gd name="T98" fmla="*/ 2147483647 w 99"/>
              <a:gd name="T99" fmla="*/ 2147483647 h 51"/>
              <a:gd name="T100" fmla="*/ 2147483647 w 99"/>
              <a:gd name="T101" fmla="*/ 2147483647 h 51"/>
              <a:gd name="T102" fmla="*/ 2147483647 w 99"/>
              <a:gd name="T103" fmla="*/ 2147483647 h 51"/>
              <a:gd name="T104" fmla="*/ 2147483647 w 99"/>
              <a:gd name="T105" fmla="*/ 2147483647 h 51"/>
              <a:gd name="T106" fmla="*/ 2147483647 w 99"/>
              <a:gd name="T107" fmla="*/ 2147483647 h 51"/>
              <a:gd name="T108" fmla="*/ 214748364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39" name="Freeform 13"/>
          <p:cNvSpPr>
            <a:spLocks/>
          </p:cNvSpPr>
          <p:nvPr/>
        </p:nvSpPr>
        <p:spPr bwMode="auto">
          <a:xfrm>
            <a:off x="5268913" y="3560763"/>
            <a:ext cx="801687" cy="301625"/>
          </a:xfrm>
          <a:custGeom>
            <a:avLst/>
            <a:gdLst>
              <a:gd name="T0" fmla="*/ 2147483647 w 111"/>
              <a:gd name="T1" fmla="*/ 0 h 39"/>
              <a:gd name="T2" fmla="*/ 2147483647 w 111"/>
              <a:gd name="T3" fmla="*/ 2147483647 h 39"/>
              <a:gd name="T4" fmla="*/ 2147483647 w 111"/>
              <a:gd name="T5" fmla="*/ 2147483647 h 39"/>
              <a:gd name="T6" fmla="*/ 2147483647 w 111"/>
              <a:gd name="T7" fmla="*/ 2147483647 h 39"/>
              <a:gd name="T8" fmla="*/ 2147483647 w 111"/>
              <a:gd name="T9" fmla="*/ 2147483647 h 39"/>
              <a:gd name="T10" fmla="*/ 2147483647 w 111"/>
              <a:gd name="T11" fmla="*/ 2147483647 h 39"/>
              <a:gd name="T12" fmla="*/ 2147483647 w 111"/>
              <a:gd name="T13" fmla="*/ 2147483647 h 39"/>
              <a:gd name="T14" fmla="*/ 2147483647 w 111"/>
              <a:gd name="T15" fmla="*/ 2147483647 h 39"/>
              <a:gd name="T16" fmla="*/ 2147483647 w 111"/>
              <a:gd name="T17" fmla="*/ 2147483647 h 39"/>
              <a:gd name="T18" fmla="*/ 2147483647 w 111"/>
              <a:gd name="T19" fmla="*/ 2147483647 h 39"/>
              <a:gd name="T20" fmla="*/ 2147483647 w 111"/>
              <a:gd name="T21" fmla="*/ 2147483647 h 39"/>
              <a:gd name="T22" fmla="*/ 2147483647 w 111"/>
              <a:gd name="T23" fmla="*/ 2147483647 h 39"/>
              <a:gd name="T24" fmla="*/ 2147483647 w 111"/>
              <a:gd name="T25" fmla="*/ 2147483647 h 39"/>
              <a:gd name="T26" fmla="*/ 2147483647 w 111"/>
              <a:gd name="T27" fmla="*/ 2147483647 h 39"/>
              <a:gd name="T28" fmla="*/ 2147483647 w 111"/>
              <a:gd name="T29" fmla="*/ 2147483647 h 39"/>
              <a:gd name="T30" fmla="*/ 2147483647 w 111"/>
              <a:gd name="T31" fmla="*/ 2147483647 h 39"/>
              <a:gd name="T32" fmla="*/ 2147483647 w 111"/>
              <a:gd name="T33" fmla="*/ 2147483647 h 39"/>
              <a:gd name="T34" fmla="*/ 2147483647 w 111"/>
              <a:gd name="T35" fmla="*/ 2147483647 h 39"/>
              <a:gd name="T36" fmla="*/ 2147483647 w 111"/>
              <a:gd name="T37" fmla="*/ 2147483647 h 39"/>
              <a:gd name="T38" fmla="*/ 2147483647 w 111"/>
              <a:gd name="T39" fmla="*/ 2147483647 h 39"/>
              <a:gd name="T40" fmla="*/ 2147483647 w 111"/>
              <a:gd name="T41" fmla="*/ 2147483647 h 39"/>
              <a:gd name="T42" fmla="*/ 2147483647 w 111"/>
              <a:gd name="T43" fmla="*/ 2147483647 h 39"/>
              <a:gd name="T44" fmla="*/ 0 w 111"/>
              <a:gd name="T45" fmla="*/ 2147483647 h 39"/>
              <a:gd name="T46" fmla="*/ 2147483647 w 111"/>
              <a:gd name="T47" fmla="*/ 2147483647 h 39"/>
              <a:gd name="T48" fmla="*/ 2147483647 w 111"/>
              <a:gd name="T49" fmla="*/ 2147483647 h 39"/>
              <a:gd name="T50" fmla="*/ 2147483647 w 111"/>
              <a:gd name="T51" fmla="*/ 2147483647 h 39"/>
              <a:gd name="T52" fmla="*/ 2147483647 w 111"/>
              <a:gd name="T53" fmla="*/ 2147483647 h 39"/>
              <a:gd name="T54" fmla="*/ 2147483647 w 111"/>
              <a:gd name="T55" fmla="*/ 2147483647 h 39"/>
              <a:gd name="T56" fmla="*/ 2147483647 w 111"/>
              <a:gd name="T57" fmla="*/ 2147483647 h 39"/>
              <a:gd name="T58" fmla="*/ 2147483647 w 111"/>
              <a:gd name="T59" fmla="*/ 2147483647 h 39"/>
              <a:gd name="T60" fmla="*/ 2147483647 w 111"/>
              <a:gd name="T61" fmla="*/ 2147483647 h 39"/>
              <a:gd name="T62" fmla="*/ 2147483647 w 111"/>
              <a:gd name="T63" fmla="*/ 2147483647 h 39"/>
              <a:gd name="T64" fmla="*/ 2147483647 w 111"/>
              <a:gd name="T65" fmla="*/ 2147483647 h 39"/>
              <a:gd name="T66" fmla="*/ 2147483647 w 111"/>
              <a:gd name="T67" fmla="*/ 2147483647 h 39"/>
              <a:gd name="T68" fmla="*/ 2147483647 w 111"/>
              <a:gd name="T69" fmla="*/ 2147483647 h 39"/>
              <a:gd name="T70" fmla="*/ 2147483647 w 111"/>
              <a:gd name="T71" fmla="*/ 2147483647 h 39"/>
              <a:gd name="T72" fmla="*/ 2147483647 w 111"/>
              <a:gd name="T73" fmla="*/ 2147483647 h 39"/>
              <a:gd name="T74" fmla="*/ 2147483647 w 111"/>
              <a:gd name="T75" fmla="*/ 2147483647 h 39"/>
              <a:gd name="T76" fmla="*/ 2147483647 w 111"/>
              <a:gd name="T77" fmla="*/ 2147483647 h 39"/>
              <a:gd name="T78" fmla="*/ 2147483647 w 111"/>
              <a:gd name="T79" fmla="*/ 2147483647 h 39"/>
              <a:gd name="T80" fmla="*/ 2147483647 w 111"/>
              <a:gd name="T81" fmla="*/ 2147483647 h 39"/>
              <a:gd name="T82" fmla="*/ 2147483647 w 111"/>
              <a:gd name="T83" fmla="*/ 2147483647 h 39"/>
              <a:gd name="T84" fmla="*/ 2147483647 w 111"/>
              <a:gd name="T85" fmla="*/ 2147483647 h 39"/>
              <a:gd name="T86" fmla="*/ 2147483647 w 111"/>
              <a:gd name="T87" fmla="*/ 2147483647 h 39"/>
              <a:gd name="T88" fmla="*/ 2147483647 w 111"/>
              <a:gd name="T89" fmla="*/ 2147483647 h 39"/>
              <a:gd name="T90" fmla="*/ 2147483647 w 111"/>
              <a:gd name="T91" fmla="*/ 2147483647 h 39"/>
              <a:gd name="T92" fmla="*/ 2147483647 w 111"/>
              <a:gd name="T93" fmla="*/ 2147483647 h 39"/>
              <a:gd name="T94" fmla="*/ 2147483647 w 111"/>
              <a:gd name="T95" fmla="*/ 2147483647 h 39"/>
              <a:gd name="T96" fmla="*/ 2147483647 w 111"/>
              <a:gd name="T97" fmla="*/ 2147483647 h 39"/>
              <a:gd name="T98" fmla="*/ 2147483647 w 111"/>
              <a:gd name="T99" fmla="*/ 2147483647 h 39"/>
              <a:gd name="T100" fmla="*/ 2147483647 w 111"/>
              <a:gd name="T101" fmla="*/ 2147483647 h 39"/>
              <a:gd name="T102" fmla="*/ 2147483647 w 111"/>
              <a:gd name="T103" fmla="*/ 2147483647 h 39"/>
              <a:gd name="T104" fmla="*/ 2147483647 w 111"/>
              <a:gd name="T105" fmla="*/ 2147483647 h 39"/>
              <a:gd name="T106" fmla="*/ 2147483647 w 111"/>
              <a:gd name="T107" fmla="*/ 2147483647 h 39"/>
              <a:gd name="T108" fmla="*/ 2147483647 w 111"/>
              <a:gd name="T109" fmla="*/ 2147483647 h 39"/>
              <a:gd name="T110" fmla="*/ 2147483647 w 111"/>
              <a:gd name="T111" fmla="*/ 2147483647 h 39"/>
              <a:gd name="T112" fmla="*/ 2147483647 w 111"/>
              <a:gd name="T113" fmla="*/ 2147483647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40" name="Freeform 14"/>
          <p:cNvSpPr>
            <a:spLocks/>
          </p:cNvSpPr>
          <p:nvPr/>
        </p:nvSpPr>
        <p:spPr bwMode="auto">
          <a:xfrm>
            <a:off x="5478463" y="3824288"/>
            <a:ext cx="376237" cy="641350"/>
          </a:xfrm>
          <a:custGeom>
            <a:avLst/>
            <a:gdLst>
              <a:gd name="T0" fmla="*/ 0 w 52"/>
              <a:gd name="T1" fmla="*/ 2147483647 h 83"/>
              <a:gd name="T2" fmla="*/ 2147483647 w 52"/>
              <a:gd name="T3" fmla="*/ 2147483647 h 83"/>
              <a:gd name="T4" fmla="*/ 0 w 52"/>
              <a:gd name="T5" fmla="*/ 2147483647 h 83"/>
              <a:gd name="T6" fmla="*/ 0 w 52"/>
              <a:gd name="T7" fmla="*/ 2147483647 h 83"/>
              <a:gd name="T8" fmla="*/ 2147483647 w 52"/>
              <a:gd name="T9" fmla="*/ 2147483647 h 83"/>
              <a:gd name="T10" fmla="*/ 2147483647 w 52"/>
              <a:gd name="T11" fmla="*/ 2147483647 h 83"/>
              <a:gd name="T12" fmla="*/ 2147483647 w 52"/>
              <a:gd name="T13" fmla="*/ 2147483647 h 83"/>
              <a:gd name="T14" fmla="*/ 2147483647 w 52"/>
              <a:gd name="T15" fmla="*/ 2147483647 h 83"/>
              <a:gd name="T16" fmla="*/ 2147483647 w 52"/>
              <a:gd name="T17" fmla="*/ 2147483647 h 83"/>
              <a:gd name="T18" fmla="*/ 2147483647 w 52"/>
              <a:gd name="T19" fmla="*/ 2147483647 h 83"/>
              <a:gd name="T20" fmla="*/ 2147483647 w 52"/>
              <a:gd name="T21" fmla="*/ 2147483647 h 83"/>
              <a:gd name="T22" fmla="*/ 2147483647 w 52"/>
              <a:gd name="T23" fmla="*/ 2147483647 h 83"/>
              <a:gd name="T24" fmla="*/ 2147483647 w 52"/>
              <a:gd name="T25" fmla="*/ 2147483647 h 83"/>
              <a:gd name="T26" fmla="*/ 2147483647 w 52"/>
              <a:gd name="T27" fmla="*/ 2147483647 h 83"/>
              <a:gd name="T28" fmla="*/ 2147483647 w 52"/>
              <a:gd name="T29" fmla="*/ 2147483647 h 83"/>
              <a:gd name="T30" fmla="*/ 2147483647 w 52"/>
              <a:gd name="T31" fmla="*/ 2147483647 h 83"/>
              <a:gd name="T32" fmla="*/ 2147483647 w 52"/>
              <a:gd name="T33" fmla="*/ 2147483647 h 83"/>
              <a:gd name="T34" fmla="*/ 2147483647 w 52"/>
              <a:gd name="T35" fmla="*/ 2147483647 h 83"/>
              <a:gd name="T36" fmla="*/ 2147483647 w 52"/>
              <a:gd name="T37" fmla="*/ 2147483647 h 83"/>
              <a:gd name="T38" fmla="*/ 2147483647 w 52"/>
              <a:gd name="T39" fmla="*/ 2147483647 h 83"/>
              <a:gd name="T40" fmla="*/ 2147483647 w 52"/>
              <a:gd name="T41" fmla="*/ 2147483647 h 83"/>
              <a:gd name="T42" fmla="*/ 2147483647 w 52"/>
              <a:gd name="T43" fmla="*/ 2147483647 h 83"/>
              <a:gd name="T44" fmla="*/ 2147483647 w 52"/>
              <a:gd name="T45" fmla="*/ 2147483647 h 83"/>
              <a:gd name="T46" fmla="*/ 2147483647 w 52"/>
              <a:gd name="T47" fmla="*/ 2147483647 h 83"/>
              <a:gd name="T48" fmla="*/ 2147483647 w 52"/>
              <a:gd name="T49" fmla="*/ 2147483647 h 83"/>
              <a:gd name="T50" fmla="*/ 2147483647 w 52"/>
              <a:gd name="T51" fmla="*/ 2147483647 h 83"/>
              <a:gd name="T52" fmla="*/ 2147483647 w 52"/>
              <a:gd name="T53" fmla="*/ 2147483647 h 83"/>
              <a:gd name="T54" fmla="*/ 2147483647 w 52"/>
              <a:gd name="T55" fmla="*/ 2147483647 h 83"/>
              <a:gd name="T56" fmla="*/ 2147483647 w 52"/>
              <a:gd name="T57" fmla="*/ 2147483647 h 83"/>
              <a:gd name="T58" fmla="*/ 2147483647 w 52"/>
              <a:gd name="T59" fmla="*/ 2147483647 h 83"/>
              <a:gd name="T60" fmla="*/ 2147483647 w 52"/>
              <a:gd name="T61" fmla="*/ 2147483647 h 83"/>
              <a:gd name="T62" fmla="*/ 2147483647 w 52"/>
              <a:gd name="T63" fmla="*/ 2147483647 h 83"/>
              <a:gd name="T64" fmla="*/ 2147483647 w 52"/>
              <a:gd name="T65" fmla="*/ 2147483647 h 83"/>
              <a:gd name="T66" fmla="*/ 2147483647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2147483647 h 83"/>
              <a:gd name="T106" fmla="*/ 0 w 52"/>
              <a:gd name="T107" fmla="*/ 2147483647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41" name="Freeform 15"/>
          <p:cNvSpPr>
            <a:spLocks/>
          </p:cNvSpPr>
          <p:nvPr/>
        </p:nvSpPr>
        <p:spPr bwMode="auto">
          <a:xfrm>
            <a:off x="5718175" y="2840038"/>
            <a:ext cx="409575" cy="487362"/>
          </a:xfrm>
          <a:custGeom>
            <a:avLst/>
            <a:gdLst>
              <a:gd name="T0" fmla="*/ 2147483647 w 57"/>
              <a:gd name="T1" fmla="*/ 2147483647 h 63"/>
              <a:gd name="T2" fmla="*/ 2147483647 w 57"/>
              <a:gd name="T3" fmla="*/ 2147483647 h 63"/>
              <a:gd name="T4" fmla="*/ 2147483647 w 57"/>
              <a:gd name="T5" fmla="*/ 2147483647 h 63"/>
              <a:gd name="T6" fmla="*/ 2147483647 w 57"/>
              <a:gd name="T7" fmla="*/ 2147483647 h 63"/>
              <a:gd name="T8" fmla="*/ 2147483647 w 57"/>
              <a:gd name="T9" fmla="*/ 2147483647 h 63"/>
              <a:gd name="T10" fmla="*/ 2147483647 w 57"/>
              <a:gd name="T11" fmla="*/ 2147483647 h 63"/>
              <a:gd name="T12" fmla="*/ 2147483647 w 57"/>
              <a:gd name="T13" fmla="*/ 2147483647 h 63"/>
              <a:gd name="T14" fmla="*/ 2147483647 w 57"/>
              <a:gd name="T15" fmla="*/ 2147483647 h 63"/>
              <a:gd name="T16" fmla="*/ 2147483647 w 57"/>
              <a:gd name="T17" fmla="*/ 2147483647 h 63"/>
              <a:gd name="T18" fmla="*/ 2147483647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147483647 h 63"/>
              <a:gd name="T48" fmla="*/ 2147483647 w 57"/>
              <a:gd name="T49" fmla="*/ 2147483647 h 63"/>
              <a:gd name="T50" fmla="*/ 2147483647 w 57"/>
              <a:gd name="T51" fmla="*/ 2147483647 h 63"/>
              <a:gd name="T52" fmla="*/ 2147483647 w 57"/>
              <a:gd name="T53" fmla="*/ 2147483647 h 63"/>
              <a:gd name="T54" fmla="*/ 2147483647 w 57"/>
              <a:gd name="T55" fmla="*/ 2147483647 h 63"/>
              <a:gd name="T56" fmla="*/ 2147483647 w 57"/>
              <a:gd name="T57" fmla="*/ 2147483647 h 63"/>
              <a:gd name="T58" fmla="*/ 2147483647 w 57"/>
              <a:gd name="T59" fmla="*/ 2147483647 h 63"/>
              <a:gd name="T60" fmla="*/ 2147483647 w 57"/>
              <a:gd name="T61" fmla="*/ 2147483647 h 63"/>
              <a:gd name="T62" fmla="*/ 2147483647 w 57"/>
              <a:gd name="T63" fmla="*/ 2147483647 h 63"/>
              <a:gd name="T64" fmla="*/ 2147483647 w 57"/>
              <a:gd name="T65" fmla="*/ 2147483647 h 63"/>
              <a:gd name="T66" fmla="*/ 2147483647 w 57"/>
              <a:gd name="T67" fmla="*/ 2147483647 h 63"/>
              <a:gd name="T68" fmla="*/ 2147483647 w 57"/>
              <a:gd name="T69" fmla="*/ 2147483647 h 63"/>
              <a:gd name="T70" fmla="*/ 2147483647 w 57"/>
              <a:gd name="T71" fmla="*/ 2147483647 h 63"/>
              <a:gd name="T72" fmla="*/ 2147483647 w 57"/>
              <a:gd name="T73" fmla="*/ 2147483647 h 63"/>
              <a:gd name="T74" fmla="*/ 0 w 57"/>
              <a:gd name="T75" fmla="*/ 2147483647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42" name="Freeform 16"/>
          <p:cNvSpPr>
            <a:spLocks/>
          </p:cNvSpPr>
          <p:nvPr/>
        </p:nvSpPr>
        <p:spPr bwMode="auto">
          <a:xfrm>
            <a:off x="5834063" y="3459163"/>
            <a:ext cx="860425" cy="395287"/>
          </a:xfrm>
          <a:custGeom>
            <a:avLst/>
            <a:gdLst>
              <a:gd name="T0" fmla="*/ 2147483647 w 119"/>
              <a:gd name="T1" fmla="*/ 2147483647 h 51"/>
              <a:gd name="T2" fmla="*/ 2147483647 w 119"/>
              <a:gd name="T3" fmla="*/ 2147483647 h 51"/>
              <a:gd name="T4" fmla="*/ 2147483647 w 119"/>
              <a:gd name="T5" fmla="*/ 2147483647 h 51"/>
              <a:gd name="T6" fmla="*/ 2147483647 w 119"/>
              <a:gd name="T7" fmla="*/ 2147483647 h 51"/>
              <a:gd name="T8" fmla="*/ 2147483647 w 119"/>
              <a:gd name="T9" fmla="*/ 2147483647 h 51"/>
              <a:gd name="T10" fmla="*/ 2147483647 w 119"/>
              <a:gd name="T11" fmla="*/ 2147483647 h 51"/>
              <a:gd name="T12" fmla="*/ 2147483647 w 119"/>
              <a:gd name="T13" fmla="*/ 2147483647 h 51"/>
              <a:gd name="T14" fmla="*/ 2147483647 w 119"/>
              <a:gd name="T15" fmla="*/ 2147483647 h 51"/>
              <a:gd name="T16" fmla="*/ 2147483647 w 119"/>
              <a:gd name="T17" fmla="*/ 2147483647 h 51"/>
              <a:gd name="T18" fmla="*/ 2147483647 w 119"/>
              <a:gd name="T19" fmla="*/ 2147483647 h 51"/>
              <a:gd name="T20" fmla="*/ 2147483647 w 119"/>
              <a:gd name="T21" fmla="*/ 2147483647 h 51"/>
              <a:gd name="T22" fmla="*/ 2147483647 w 119"/>
              <a:gd name="T23" fmla="*/ 2147483647 h 51"/>
              <a:gd name="T24" fmla="*/ 2147483647 w 119"/>
              <a:gd name="T25" fmla="*/ 2147483647 h 51"/>
              <a:gd name="T26" fmla="*/ 2147483647 w 119"/>
              <a:gd name="T27" fmla="*/ 2147483647 h 51"/>
              <a:gd name="T28" fmla="*/ 2147483647 w 119"/>
              <a:gd name="T29" fmla="*/ 2147483647 h 51"/>
              <a:gd name="T30" fmla="*/ 2147483647 w 119"/>
              <a:gd name="T31" fmla="*/ 2147483647 h 51"/>
              <a:gd name="T32" fmla="*/ 2147483647 w 119"/>
              <a:gd name="T33" fmla="*/ 2147483647 h 51"/>
              <a:gd name="T34" fmla="*/ 2147483647 w 119"/>
              <a:gd name="T35" fmla="*/ 2147483647 h 51"/>
              <a:gd name="T36" fmla="*/ 2147483647 w 119"/>
              <a:gd name="T37" fmla="*/ 2147483647 h 51"/>
              <a:gd name="T38" fmla="*/ 2147483647 w 119"/>
              <a:gd name="T39" fmla="*/ 2147483647 h 51"/>
              <a:gd name="T40" fmla="*/ 2147483647 w 119"/>
              <a:gd name="T41" fmla="*/ 2147483647 h 51"/>
              <a:gd name="T42" fmla="*/ 2147483647 w 119"/>
              <a:gd name="T43" fmla="*/ 2147483647 h 51"/>
              <a:gd name="T44" fmla="*/ 2147483647 w 119"/>
              <a:gd name="T45" fmla="*/ 2147483647 h 51"/>
              <a:gd name="T46" fmla="*/ 2147483647 w 119"/>
              <a:gd name="T47" fmla="*/ 2147483647 h 51"/>
              <a:gd name="T48" fmla="*/ 2147483647 w 119"/>
              <a:gd name="T49" fmla="*/ 2147483647 h 51"/>
              <a:gd name="T50" fmla="*/ 2147483647 w 119"/>
              <a:gd name="T51" fmla="*/ 2147483647 h 51"/>
              <a:gd name="T52" fmla="*/ 2147483647 w 119"/>
              <a:gd name="T53" fmla="*/ 2147483647 h 51"/>
              <a:gd name="T54" fmla="*/ 2147483647 w 119"/>
              <a:gd name="T55" fmla="*/ 2147483647 h 51"/>
              <a:gd name="T56" fmla="*/ 2147483647 w 119"/>
              <a:gd name="T57" fmla="*/ 2147483647 h 51"/>
              <a:gd name="T58" fmla="*/ 2147483647 w 119"/>
              <a:gd name="T59" fmla="*/ 2147483647 h 51"/>
              <a:gd name="T60" fmla="*/ 2147483647 w 119"/>
              <a:gd name="T61" fmla="*/ 2147483647 h 51"/>
              <a:gd name="T62" fmla="*/ 2147483647 w 119"/>
              <a:gd name="T63" fmla="*/ 2147483647 h 51"/>
              <a:gd name="T64" fmla="*/ 2147483647 w 119"/>
              <a:gd name="T65" fmla="*/ 2147483647 h 51"/>
              <a:gd name="T66" fmla="*/ 2147483647 w 119"/>
              <a:gd name="T67" fmla="*/ 2147483647 h 51"/>
              <a:gd name="T68" fmla="*/ 2147483647 w 119"/>
              <a:gd name="T69" fmla="*/ 2147483647 h 51"/>
              <a:gd name="T70" fmla="*/ 2147483647 w 119"/>
              <a:gd name="T71" fmla="*/ 2147483647 h 51"/>
              <a:gd name="T72" fmla="*/ 2147483647 w 119"/>
              <a:gd name="T73" fmla="*/ 2147483647 h 51"/>
              <a:gd name="T74" fmla="*/ 2147483647 w 119"/>
              <a:gd name="T75" fmla="*/ 2147483647 h 51"/>
              <a:gd name="T76" fmla="*/ 2147483647 w 119"/>
              <a:gd name="T77" fmla="*/ 2147483647 h 51"/>
              <a:gd name="T78" fmla="*/ 2147483647 w 119"/>
              <a:gd name="T79" fmla="*/ 2147483647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2147483647 w 119"/>
              <a:gd name="T95" fmla="*/ 2147483647 h 51"/>
              <a:gd name="T96" fmla="*/ 214748364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43" name="Freeform 17"/>
          <p:cNvSpPr>
            <a:spLocks/>
          </p:cNvSpPr>
          <p:nvPr/>
        </p:nvSpPr>
        <p:spPr bwMode="auto">
          <a:xfrm>
            <a:off x="5580063" y="4311650"/>
            <a:ext cx="890587" cy="719138"/>
          </a:xfrm>
          <a:custGeom>
            <a:avLst/>
            <a:gdLst>
              <a:gd name="T0" fmla="*/ 0 w 123"/>
              <a:gd name="T1" fmla="*/ 2147483647 h 93"/>
              <a:gd name="T2" fmla="*/ 0 w 123"/>
              <a:gd name="T3" fmla="*/ 2147483647 h 93"/>
              <a:gd name="T4" fmla="*/ 2147483647 w 123"/>
              <a:gd name="T5" fmla="*/ 2147483647 h 93"/>
              <a:gd name="T6" fmla="*/ 2147483647 w 123"/>
              <a:gd name="T7" fmla="*/ 2147483647 h 93"/>
              <a:gd name="T8" fmla="*/ 2147483647 w 123"/>
              <a:gd name="T9" fmla="*/ 2147483647 h 93"/>
              <a:gd name="T10" fmla="*/ 2147483647 w 123"/>
              <a:gd name="T11" fmla="*/ 2147483647 h 93"/>
              <a:gd name="T12" fmla="*/ 2147483647 w 123"/>
              <a:gd name="T13" fmla="*/ 2147483647 h 93"/>
              <a:gd name="T14" fmla="*/ 2147483647 w 123"/>
              <a:gd name="T15" fmla="*/ 2147483647 h 93"/>
              <a:gd name="T16" fmla="*/ 2147483647 w 123"/>
              <a:gd name="T17" fmla="*/ 2147483647 h 93"/>
              <a:gd name="T18" fmla="*/ 2147483647 w 123"/>
              <a:gd name="T19" fmla="*/ 2147483647 h 93"/>
              <a:gd name="T20" fmla="*/ 2147483647 w 123"/>
              <a:gd name="T21" fmla="*/ 2147483647 h 93"/>
              <a:gd name="T22" fmla="*/ 2147483647 w 123"/>
              <a:gd name="T23" fmla="*/ 2147483647 h 93"/>
              <a:gd name="T24" fmla="*/ 2147483647 w 123"/>
              <a:gd name="T25" fmla="*/ 2147483647 h 93"/>
              <a:gd name="T26" fmla="*/ 2147483647 w 123"/>
              <a:gd name="T27" fmla="*/ 2147483647 h 93"/>
              <a:gd name="T28" fmla="*/ 2147483647 w 123"/>
              <a:gd name="T29" fmla="*/ 2147483647 h 93"/>
              <a:gd name="T30" fmla="*/ 2147483647 w 123"/>
              <a:gd name="T31" fmla="*/ 2147483647 h 93"/>
              <a:gd name="T32" fmla="*/ 2147483647 w 123"/>
              <a:gd name="T33" fmla="*/ 2147483647 h 93"/>
              <a:gd name="T34" fmla="*/ 2147483647 w 123"/>
              <a:gd name="T35" fmla="*/ 2147483647 h 93"/>
              <a:gd name="T36" fmla="*/ 2147483647 w 123"/>
              <a:gd name="T37" fmla="*/ 2147483647 h 93"/>
              <a:gd name="T38" fmla="*/ 2147483647 w 123"/>
              <a:gd name="T39" fmla="*/ 2147483647 h 93"/>
              <a:gd name="T40" fmla="*/ 2147483647 w 123"/>
              <a:gd name="T41" fmla="*/ 2147483647 h 93"/>
              <a:gd name="T42" fmla="*/ 2147483647 w 123"/>
              <a:gd name="T43" fmla="*/ 2147483647 h 93"/>
              <a:gd name="T44" fmla="*/ 2147483647 w 123"/>
              <a:gd name="T45" fmla="*/ 2147483647 h 93"/>
              <a:gd name="T46" fmla="*/ 2147483647 w 123"/>
              <a:gd name="T47" fmla="*/ 2147483647 h 93"/>
              <a:gd name="T48" fmla="*/ 2147483647 w 123"/>
              <a:gd name="T49" fmla="*/ 2147483647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2147483647 h 93"/>
              <a:gd name="T102" fmla="*/ 2147483647 w 123"/>
              <a:gd name="T103" fmla="*/ 2147483647 h 93"/>
              <a:gd name="T104" fmla="*/ 2147483647 w 123"/>
              <a:gd name="T105" fmla="*/ 2147483647 h 93"/>
              <a:gd name="T106" fmla="*/ 2147483647 w 123"/>
              <a:gd name="T107" fmla="*/ 2147483647 h 93"/>
              <a:gd name="T108" fmla="*/ 2147483647 w 123"/>
              <a:gd name="T109" fmla="*/ 2147483647 h 93"/>
              <a:gd name="T110" fmla="*/ 2147483647 w 123"/>
              <a:gd name="T111" fmla="*/ 2147483647 h 93"/>
              <a:gd name="T112" fmla="*/ 2147483647 w 123"/>
              <a:gd name="T113" fmla="*/ 2147483647 h 93"/>
              <a:gd name="T114" fmla="*/ 2147483647 w 123"/>
              <a:gd name="T115" fmla="*/ 2147483647 h 93"/>
              <a:gd name="T116" fmla="*/ 2147483647 w 123"/>
              <a:gd name="T117" fmla="*/ 2147483647 h 93"/>
              <a:gd name="T118" fmla="*/ 2147483647 w 123"/>
              <a:gd name="T119" fmla="*/ 2147483647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44" name="Freeform 18"/>
          <p:cNvSpPr>
            <a:spLocks/>
          </p:cNvSpPr>
          <p:nvPr/>
        </p:nvSpPr>
        <p:spPr bwMode="auto">
          <a:xfrm>
            <a:off x="5976938" y="3009900"/>
            <a:ext cx="442912" cy="465138"/>
          </a:xfrm>
          <a:custGeom>
            <a:avLst/>
            <a:gdLst>
              <a:gd name="T0" fmla="*/ 2147483647 w 61"/>
              <a:gd name="T1" fmla="*/ 0 h 60"/>
              <a:gd name="T2" fmla="*/ 2147483647 w 61"/>
              <a:gd name="T3" fmla="*/ 2147483647 h 60"/>
              <a:gd name="T4" fmla="*/ 2147483647 w 61"/>
              <a:gd name="T5" fmla="*/ 2147483647 h 60"/>
              <a:gd name="T6" fmla="*/ 2147483647 w 61"/>
              <a:gd name="T7" fmla="*/ 2147483647 h 60"/>
              <a:gd name="T8" fmla="*/ 2147483647 w 61"/>
              <a:gd name="T9" fmla="*/ 2147483647 h 60"/>
              <a:gd name="T10" fmla="*/ 2147483647 w 61"/>
              <a:gd name="T11" fmla="*/ 2147483647 h 60"/>
              <a:gd name="T12" fmla="*/ 2147483647 w 61"/>
              <a:gd name="T13" fmla="*/ 2147483647 h 60"/>
              <a:gd name="T14" fmla="*/ 2147483647 w 61"/>
              <a:gd name="T15" fmla="*/ 2147483647 h 60"/>
              <a:gd name="T16" fmla="*/ 2147483647 w 61"/>
              <a:gd name="T17" fmla="*/ 2147483647 h 60"/>
              <a:gd name="T18" fmla="*/ 2147483647 w 61"/>
              <a:gd name="T19" fmla="*/ 2147483647 h 60"/>
              <a:gd name="T20" fmla="*/ 2147483647 w 61"/>
              <a:gd name="T21" fmla="*/ 2147483647 h 60"/>
              <a:gd name="T22" fmla="*/ 2147483647 w 61"/>
              <a:gd name="T23" fmla="*/ 2147483647 h 60"/>
              <a:gd name="T24" fmla="*/ 2147483647 w 61"/>
              <a:gd name="T25" fmla="*/ 2147483647 h 60"/>
              <a:gd name="T26" fmla="*/ 2147483647 w 61"/>
              <a:gd name="T27" fmla="*/ 2147483647 h 60"/>
              <a:gd name="T28" fmla="*/ 2147483647 w 61"/>
              <a:gd name="T29" fmla="*/ 2147483647 h 60"/>
              <a:gd name="T30" fmla="*/ 0 w 61"/>
              <a:gd name="T31" fmla="*/ 2147483647 h 60"/>
              <a:gd name="T32" fmla="*/ 0 w 61"/>
              <a:gd name="T33" fmla="*/ 2147483647 h 60"/>
              <a:gd name="T34" fmla="*/ 2147483647 w 61"/>
              <a:gd name="T35" fmla="*/ 2147483647 h 60"/>
              <a:gd name="T36" fmla="*/ 2147483647 w 61"/>
              <a:gd name="T37" fmla="*/ 2147483647 h 60"/>
              <a:gd name="T38" fmla="*/ 2147483647 w 61"/>
              <a:gd name="T39" fmla="*/ 2147483647 h 60"/>
              <a:gd name="T40" fmla="*/ 2147483647 w 61"/>
              <a:gd name="T41" fmla="*/ 2147483647 h 60"/>
              <a:gd name="T42" fmla="*/ 2147483647 w 61"/>
              <a:gd name="T43" fmla="*/ 2147483647 h 60"/>
              <a:gd name="T44" fmla="*/ 2147483647 w 61"/>
              <a:gd name="T45" fmla="*/ 2147483647 h 60"/>
              <a:gd name="T46" fmla="*/ 2147483647 w 61"/>
              <a:gd name="T47" fmla="*/ 2147483647 h 60"/>
              <a:gd name="T48" fmla="*/ 2147483647 w 61"/>
              <a:gd name="T49" fmla="*/ 2147483647 h 60"/>
              <a:gd name="T50" fmla="*/ 2147483647 w 61"/>
              <a:gd name="T51" fmla="*/ 2147483647 h 60"/>
              <a:gd name="T52" fmla="*/ 2147483647 w 61"/>
              <a:gd name="T53" fmla="*/ 2147483647 h 60"/>
              <a:gd name="T54" fmla="*/ 2147483647 w 61"/>
              <a:gd name="T55" fmla="*/ 2147483647 h 60"/>
              <a:gd name="T56" fmla="*/ 2147483647 w 61"/>
              <a:gd name="T57" fmla="*/ 2147483647 h 60"/>
              <a:gd name="T58" fmla="*/ 2147483647 w 61"/>
              <a:gd name="T59" fmla="*/ 2147483647 h 60"/>
              <a:gd name="T60" fmla="*/ 2147483647 w 61"/>
              <a:gd name="T61" fmla="*/ 2147483647 h 60"/>
              <a:gd name="T62" fmla="*/ 2147483647 w 61"/>
              <a:gd name="T63" fmla="*/ 2147483647 h 60"/>
              <a:gd name="T64" fmla="*/ 2147483647 w 61"/>
              <a:gd name="T65" fmla="*/ 2147483647 h 60"/>
              <a:gd name="T66" fmla="*/ 2147483647 w 61"/>
              <a:gd name="T67" fmla="*/ 2147483647 h 60"/>
              <a:gd name="T68" fmla="*/ 2147483647 w 61"/>
              <a:gd name="T69" fmla="*/ 2147483647 h 60"/>
              <a:gd name="T70" fmla="*/ 2147483647 w 61"/>
              <a:gd name="T71" fmla="*/ 2147483647 h 60"/>
              <a:gd name="T72" fmla="*/ 2147483647 w 61"/>
              <a:gd name="T73" fmla="*/ 2147483647 h 60"/>
              <a:gd name="T74" fmla="*/ 2147483647 w 61"/>
              <a:gd name="T75" fmla="*/ 2147483647 h 60"/>
              <a:gd name="T76" fmla="*/ 2147483647 w 61"/>
              <a:gd name="T77" fmla="*/ 2147483647 h 60"/>
              <a:gd name="T78" fmla="*/ 2147483647 w 61"/>
              <a:gd name="T79" fmla="*/ 2147483647 h 60"/>
              <a:gd name="T80" fmla="*/ 2147483647 w 61"/>
              <a:gd name="T81" fmla="*/ 2147483647 h 60"/>
              <a:gd name="T82" fmla="*/ 2147483647 w 61"/>
              <a:gd name="T83" fmla="*/ 2147483647 h 60"/>
              <a:gd name="T84" fmla="*/ 2147483647 w 61"/>
              <a:gd name="T85" fmla="*/ 2147483647 h 60"/>
              <a:gd name="T86" fmla="*/ 2147483647 w 61"/>
              <a:gd name="T87" fmla="*/ 2147483647 h 60"/>
              <a:gd name="T88" fmla="*/ 2147483647 w 61"/>
              <a:gd name="T89" fmla="*/ 2147483647 h 60"/>
              <a:gd name="T90" fmla="*/ 2147483647 w 61"/>
              <a:gd name="T91" fmla="*/ 2147483647 h 60"/>
              <a:gd name="T92" fmla="*/ 2147483647 w 61"/>
              <a:gd name="T93" fmla="*/ 2147483647 h 60"/>
              <a:gd name="T94" fmla="*/ 2147483647 w 61"/>
              <a:gd name="T95" fmla="*/ 2147483647 h 60"/>
              <a:gd name="T96" fmla="*/ 2147483647 w 61"/>
              <a:gd name="T97" fmla="*/ 2147483647 h 60"/>
              <a:gd name="T98" fmla="*/ 2147483647 w 61"/>
              <a:gd name="T99" fmla="*/ 2147483647 h 60"/>
              <a:gd name="T100" fmla="*/ 2147483647 w 61"/>
              <a:gd name="T101" fmla="*/ 2147483647 h 60"/>
              <a:gd name="T102" fmla="*/ 2147483647 w 61"/>
              <a:gd name="T103" fmla="*/ 2147483647 h 60"/>
              <a:gd name="T104" fmla="*/ 2147483647 w 61"/>
              <a:gd name="T105" fmla="*/ 2147483647 h 60"/>
              <a:gd name="T106" fmla="*/ 2147483647 w 61"/>
              <a:gd name="T107" fmla="*/ 2147483647 h 60"/>
              <a:gd name="T108" fmla="*/ 214748364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3300"/>
          </a:solidFill>
          <a:ln w="12700" cmpd="sng">
            <a:solidFill>
              <a:schemeClr val="tx1"/>
            </a:solidFill>
            <a:prstDash val="solid"/>
            <a:round/>
            <a:headEnd/>
            <a:tailEnd/>
          </a:ln>
        </p:spPr>
        <p:txBody>
          <a:bodyPr/>
          <a:lstStyle/>
          <a:p>
            <a:endParaRPr lang="en-GB"/>
          </a:p>
        </p:txBody>
      </p:sp>
      <p:sp>
        <p:nvSpPr>
          <p:cNvPr id="48145" name="Freeform 19"/>
          <p:cNvSpPr>
            <a:spLocks/>
          </p:cNvSpPr>
          <p:nvPr/>
        </p:nvSpPr>
        <p:spPr bwMode="auto">
          <a:xfrm>
            <a:off x="4832350" y="3660775"/>
            <a:ext cx="487363" cy="479425"/>
          </a:xfrm>
          <a:custGeom>
            <a:avLst/>
            <a:gdLst>
              <a:gd name="T0" fmla="*/ 0 w 67"/>
              <a:gd name="T1" fmla="*/ 2147483647 h 62"/>
              <a:gd name="T2" fmla="*/ 2147483647 w 67"/>
              <a:gd name="T3" fmla="*/ 0 h 62"/>
              <a:gd name="T4" fmla="*/ 2147483647 w 67"/>
              <a:gd name="T5" fmla="*/ 2147483647 h 62"/>
              <a:gd name="T6" fmla="*/ 2147483647 w 67"/>
              <a:gd name="T7" fmla="*/ 2147483647 h 62"/>
              <a:gd name="T8" fmla="*/ 2147483647 w 67"/>
              <a:gd name="T9" fmla="*/ 2147483647 h 62"/>
              <a:gd name="T10" fmla="*/ 2147483647 w 67"/>
              <a:gd name="T11" fmla="*/ 2147483647 h 62"/>
              <a:gd name="T12" fmla="*/ 2147483647 w 67"/>
              <a:gd name="T13" fmla="*/ 2147483647 h 62"/>
              <a:gd name="T14" fmla="*/ 2147483647 w 67"/>
              <a:gd name="T15" fmla="*/ 2147483647 h 62"/>
              <a:gd name="T16" fmla="*/ 2147483647 w 67"/>
              <a:gd name="T17" fmla="*/ 2147483647 h 62"/>
              <a:gd name="T18" fmla="*/ 2147483647 w 67"/>
              <a:gd name="T19" fmla="*/ 2147483647 h 62"/>
              <a:gd name="T20" fmla="*/ 2147483647 w 67"/>
              <a:gd name="T21" fmla="*/ 2147483647 h 62"/>
              <a:gd name="T22" fmla="*/ 2147483647 w 67"/>
              <a:gd name="T23" fmla="*/ 2147483647 h 62"/>
              <a:gd name="T24" fmla="*/ 2147483647 w 67"/>
              <a:gd name="T25" fmla="*/ 2147483647 h 62"/>
              <a:gd name="T26" fmla="*/ 2147483647 w 67"/>
              <a:gd name="T27" fmla="*/ 2147483647 h 62"/>
              <a:gd name="T28" fmla="*/ 2147483647 w 67"/>
              <a:gd name="T29" fmla="*/ 2147483647 h 62"/>
              <a:gd name="T30" fmla="*/ 2147483647 w 67"/>
              <a:gd name="T31" fmla="*/ 2147483647 h 62"/>
              <a:gd name="T32" fmla="*/ 2147483647 w 67"/>
              <a:gd name="T33" fmla="*/ 2147483647 h 62"/>
              <a:gd name="T34" fmla="*/ 2147483647 w 67"/>
              <a:gd name="T35" fmla="*/ 2147483647 h 62"/>
              <a:gd name="T36" fmla="*/ 2147483647 w 67"/>
              <a:gd name="T37" fmla="*/ 2147483647 h 62"/>
              <a:gd name="T38" fmla="*/ 2147483647 w 67"/>
              <a:gd name="T39" fmla="*/ 2147483647 h 62"/>
              <a:gd name="T40" fmla="*/ 2147483647 w 67"/>
              <a:gd name="T41" fmla="*/ 2147483647 h 62"/>
              <a:gd name="T42" fmla="*/ 2147483647 w 67"/>
              <a:gd name="T43" fmla="*/ 2147483647 h 62"/>
              <a:gd name="T44" fmla="*/ 2147483647 w 67"/>
              <a:gd name="T45" fmla="*/ 2147483647 h 62"/>
              <a:gd name="T46" fmla="*/ 2147483647 w 67"/>
              <a:gd name="T47" fmla="*/ 2147483647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2147483647 w 67"/>
              <a:gd name="T83" fmla="*/ 2147483647 h 62"/>
              <a:gd name="T84" fmla="*/ 2147483647 w 67"/>
              <a:gd name="T85" fmla="*/ 2147483647 h 62"/>
              <a:gd name="T86" fmla="*/ 2147483647 w 67"/>
              <a:gd name="T87" fmla="*/ 2147483647 h 62"/>
              <a:gd name="T88" fmla="*/ 2147483647 w 67"/>
              <a:gd name="T89" fmla="*/ 2147483647 h 62"/>
              <a:gd name="T90" fmla="*/ 2147483647 w 67"/>
              <a:gd name="T91" fmla="*/ 2147483647 h 62"/>
              <a:gd name="T92" fmla="*/ 2147483647 w 67"/>
              <a:gd name="T93" fmla="*/ 2147483647 h 62"/>
              <a:gd name="T94" fmla="*/ 2147483647 w 67"/>
              <a:gd name="T95" fmla="*/ 2147483647 h 62"/>
              <a:gd name="T96" fmla="*/ 0 w 67"/>
              <a:gd name="T97" fmla="*/ 2147483647 h 62"/>
              <a:gd name="T98" fmla="*/ 0 w 67"/>
              <a:gd name="T99" fmla="*/ 2147483647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46" name="Freeform 20"/>
          <p:cNvSpPr>
            <a:spLocks/>
          </p:cNvSpPr>
          <p:nvPr/>
        </p:nvSpPr>
        <p:spPr bwMode="auto">
          <a:xfrm>
            <a:off x="2093913" y="2562225"/>
            <a:ext cx="781050"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2147483647 w 108"/>
              <a:gd name="T19" fmla="*/ 2147483647 h 184"/>
              <a:gd name="T20" fmla="*/ 2147483647 w 108"/>
              <a:gd name="T21" fmla="*/ 2147483647 h 184"/>
              <a:gd name="T22" fmla="*/ 2147483647 w 108"/>
              <a:gd name="T23" fmla="*/ 2147483647 h 184"/>
              <a:gd name="T24" fmla="*/ 2147483647 w 108"/>
              <a:gd name="T25" fmla="*/ 2147483647 h 184"/>
              <a:gd name="T26" fmla="*/ 2147483647 w 108"/>
              <a:gd name="T27" fmla="*/ 2147483647 h 184"/>
              <a:gd name="T28" fmla="*/ 2147483647 w 108"/>
              <a:gd name="T29" fmla="*/ 2147483647 h 184"/>
              <a:gd name="T30" fmla="*/ 2147483647 w 108"/>
              <a:gd name="T31" fmla="*/ 2147483647 h 184"/>
              <a:gd name="T32" fmla="*/ 2147483647 w 108"/>
              <a:gd name="T33" fmla="*/ 2147483647 h 184"/>
              <a:gd name="T34" fmla="*/ 2147483647 w 108"/>
              <a:gd name="T35" fmla="*/ 2147483647 h 184"/>
              <a:gd name="T36" fmla="*/ 2147483647 w 108"/>
              <a:gd name="T37" fmla="*/ 2147483647 h 184"/>
              <a:gd name="T38" fmla="*/ 2147483647 w 108"/>
              <a:gd name="T39" fmla="*/ 2147483647 h 184"/>
              <a:gd name="T40" fmla="*/ 2147483647 w 108"/>
              <a:gd name="T41" fmla="*/ 2147483647 h 184"/>
              <a:gd name="T42" fmla="*/ 2147483647 w 108"/>
              <a:gd name="T43" fmla="*/ 2147483647 h 184"/>
              <a:gd name="T44" fmla="*/ 2147483647 w 108"/>
              <a:gd name="T45" fmla="*/ 2147483647 h 184"/>
              <a:gd name="T46" fmla="*/ 2147483647 w 108"/>
              <a:gd name="T47" fmla="*/ 2147483647 h 184"/>
              <a:gd name="T48" fmla="*/ 2147483647 w 108"/>
              <a:gd name="T49" fmla="*/ 2147483647 h 184"/>
              <a:gd name="T50" fmla="*/ 2147483647 w 108"/>
              <a:gd name="T51" fmla="*/ 2147483647 h 184"/>
              <a:gd name="T52" fmla="*/ 2147483647 w 108"/>
              <a:gd name="T53" fmla="*/ 2147483647 h 184"/>
              <a:gd name="T54" fmla="*/ 2147483647 w 108"/>
              <a:gd name="T55" fmla="*/ 2147483647 h 184"/>
              <a:gd name="T56" fmla="*/ 2147483647 w 108"/>
              <a:gd name="T57" fmla="*/ 2147483647 h 184"/>
              <a:gd name="T58" fmla="*/ 2147483647 w 108"/>
              <a:gd name="T59" fmla="*/ 2147483647 h 184"/>
              <a:gd name="T60" fmla="*/ 2147483647 w 108"/>
              <a:gd name="T61" fmla="*/ 2147483647 h 184"/>
              <a:gd name="T62" fmla="*/ 0 w 108"/>
              <a:gd name="T63" fmla="*/ 2147483647 h 184"/>
              <a:gd name="T64" fmla="*/ 0 w 108"/>
              <a:gd name="T65" fmla="*/ 2147483647 h 184"/>
              <a:gd name="T66" fmla="*/ 2147483647 w 108"/>
              <a:gd name="T67" fmla="*/ 2147483647 h 184"/>
              <a:gd name="T68" fmla="*/ 2147483647 w 108"/>
              <a:gd name="T69" fmla="*/ 2147483647 h 184"/>
              <a:gd name="T70" fmla="*/ 2147483647 w 108"/>
              <a:gd name="T71" fmla="*/ 2147483647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47" name="Freeform 21"/>
          <p:cNvSpPr>
            <a:spLocks/>
          </p:cNvSpPr>
          <p:nvPr/>
        </p:nvSpPr>
        <p:spPr bwMode="auto">
          <a:xfrm>
            <a:off x="3314700" y="2452688"/>
            <a:ext cx="681038" cy="604837"/>
          </a:xfrm>
          <a:custGeom>
            <a:avLst/>
            <a:gdLst>
              <a:gd name="T0" fmla="*/ 2147483647 w 94"/>
              <a:gd name="T1" fmla="*/ 2147483647 h 78"/>
              <a:gd name="T2" fmla="*/ 2147483647 w 94"/>
              <a:gd name="T3" fmla="*/ 2147483647 h 78"/>
              <a:gd name="T4" fmla="*/ 2147483647 w 94"/>
              <a:gd name="T5" fmla="*/ 2147483647 h 78"/>
              <a:gd name="T6" fmla="*/ 2147483647 w 94"/>
              <a:gd name="T7" fmla="*/ 0 h 78"/>
              <a:gd name="T8" fmla="*/ 2147483647 w 94"/>
              <a:gd name="T9" fmla="*/ 2147483647 h 78"/>
              <a:gd name="T10" fmla="*/ 2147483647 w 94"/>
              <a:gd name="T11" fmla="*/ 2147483647 h 78"/>
              <a:gd name="T12" fmla="*/ 2147483647 w 94"/>
              <a:gd name="T13" fmla="*/ 2147483647 h 78"/>
              <a:gd name="T14" fmla="*/ 0 w 94"/>
              <a:gd name="T15" fmla="*/ 2147483647 h 78"/>
              <a:gd name="T16" fmla="*/ 2147483647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48" name="Freeform 22"/>
          <p:cNvSpPr>
            <a:spLocks/>
          </p:cNvSpPr>
          <p:nvPr/>
        </p:nvSpPr>
        <p:spPr bwMode="auto">
          <a:xfrm>
            <a:off x="3424238" y="3003550"/>
            <a:ext cx="715962" cy="595313"/>
          </a:xfrm>
          <a:custGeom>
            <a:avLst/>
            <a:gdLst>
              <a:gd name="T0" fmla="*/ 0 w 99"/>
              <a:gd name="T1" fmla="*/ 2147483647 h 77"/>
              <a:gd name="T2" fmla="*/ 2147483647 w 99"/>
              <a:gd name="T3" fmla="*/ 0 h 77"/>
              <a:gd name="T4" fmla="*/ 2147483647 w 99"/>
              <a:gd name="T5" fmla="*/ 2147483647 h 77"/>
              <a:gd name="T6" fmla="*/ 2147483647 w 99"/>
              <a:gd name="T7" fmla="*/ 2147483647 h 77"/>
              <a:gd name="T8" fmla="*/ 2147483647 w 99"/>
              <a:gd name="T9" fmla="*/ 214748364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49" name="Freeform 23"/>
          <p:cNvSpPr>
            <a:spLocks/>
          </p:cNvSpPr>
          <p:nvPr/>
        </p:nvSpPr>
        <p:spPr bwMode="auto">
          <a:xfrm>
            <a:off x="3330575" y="3521075"/>
            <a:ext cx="685800" cy="758825"/>
          </a:xfrm>
          <a:custGeom>
            <a:avLst/>
            <a:gdLst>
              <a:gd name="T0" fmla="*/ 2147483647 w 95"/>
              <a:gd name="T1" fmla="*/ 0 h 98"/>
              <a:gd name="T2" fmla="*/ 0 w 95"/>
              <a:gd name="T3" fmla="*/ 2147483647 h 98"/>
              <a:gd name="T4" fmla="*/ 0 w 95"/>
              <a:gd name="T5" fmla="*/ 2147483647 h 98"/>
              <a:gd name="T6" fmla="*/ 2147483647 w 95"/>
              <a:gd name="T7" fmla="*/ 2147483647 h 98"/>
              <a:gd name="T8" fmla="*/ 2147483647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2147483647 h 98"/>
              <a:gd name="T28" fmla="*/ 2147483647 w 95"/>
              <a:gd name="T29" fmla="*/ 2147483647 h 98"/>
              <a:gd name="T30" fmla="*/ 2147483647 w 95"/>
              <a:gd name="T31" fmla="*/ 2147483647 h 98"/>
              <a:gd name="T32" fmla="*/ 2147483647 w 95"/>
              <a:gd name="T33" fmla="*/ 0 h 98"/>
              <a:gd name="T34" fmla="*/ 214748364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0" name="Freeform 24"/>
          <p:cNvSpPr>
            <a:spLocks/>
          </p:cNvSpPr>
          <p:nvPr/>
        </p:nvSpPr>
        <p:spPr bwMode="auto">
          <a:xfrm>
            <a:off x="3590925" y="3660775"/>
            <a:ext cx="1366838"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2147483647 w 189"/>
              <a:gd name="T35" fmla="*/ 2147483647 h 184"/>
              <a:gd name="T36" fmla="*/ 2147483647 w 189"/>
              <a:gd name="T37" fmla="*/ 2147483647 h 184"/>
              <a:gd name="T38" fmla="*/ 2147483647 w 189"/>
              <a:gd name="T39" fmla="*/ 2147483647 h 184"/>
              <a:gd name="T40" fmla="*/ 2147483647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51" name="Freeform 25"/>
          <p:cNvSpPr>
            <a:spLocks/>
          </p:cNvSpPr>
          <p:nvPr/>
        </p:nvSpPr>
        <p:spPr bwMode="auto">
          <a:xfrm>
            <a:off x="6159500"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147483647 h 78"/>
              <a:gd name="T42" fmla="*/ 2147483647 w 102"/>
              <a:gd name="T43" fmla="*/ 2147483647 h 78"/>
              <a:gd name="T44" fmla="*/ 2147483647 w 102"/>
              <a:gd name="T45" fmla="*/ 2147483647 h 78"/>
              <a:gd name="T46" fmla="*/ 2147483647 w 102"/>
              <a:gd name="T47" fmla="*/ 2147483647 h 78"/>
              <a:gd name="T48" fmla="*/ 2147483647 w 102"/>
              <a:gd name="T49" fmla="*/ 2147483647 h 78"/>
              <a:gd name="T50" fmla="*/ 2147483647 w 102"/>
              <a:gd name="T51" fmla="*/ 2147483647 h 78"/>
              <a:gd name="T52" fmla="*/ 2147483647 w 102"/>
              <a:gd name="T53" fmla="*/ 0 h 78"/>
              <a:gd name="T54" fmla="*/ 2147483647 w 102"/>
              <a:gd name="T55" fmla="*/ 2147483647 h 78"/>
              <a:gd name="T56" fmla="*/ 2147483647 w 102"/>
              <a:gd name="T57" fmla="*/ 2147483647 h 78"/>
              <a:gd name="T58" fmla="*/ 2147483647 w 102"/>
              <a:gd name="T59" fmla="*/ 2147483647 h 78"/>
              <a:gd name="T60" fmla="*/ 2147483647 w 102"/>
              <a:gd name="T61" fmla="*/ 2147483647 h 78"/>
              <a:gd name="T62" fmla="*/ 2147483647 w 102"/>
              <a:gd name="T63" fmla="*/ 2147483647 h 78"/>
              <a:gd name="T64" fmla="*/ 2147483647 w 102"/>
              <a:gd name="T65" fmla="*/ 2147483647 h 78"/>
              <a:gd name="T66" fmla="*/ 2147483647 w 102"/>
              <a:gd name="T67" fmla="*/ 2147483647 h 78"/>
              <a:gd name="T68" fmla="*/ 2147483647 w 102"/>
              <a:gd name="T69" fmla="*/ 2147483647 h 78"/>
              <a:gd name="T70" fmla="*/ 2147483647 w 102"/>
              <a:gd name="T71" fmla="*/ 2147483647 h 78"/>
              <a:gd name="T72" fmla="*/ 2147483647 w 102"/>
              <a:gd name="T73" fmla="*/ 2147483647 h 78"/>
              <a:gd name="T74" fmla="*/ 2147483647 w 102"/>
              <a:gd name="T75" fmla="*/ 2147483647 h 78"/>
              <a:gd name="T76" fmla="*/ 2147483647 w 102"/>
              <a:gd name="T77" fmla="*/ 2147483647 h 78"/>
              <a:gd name="T78" fmla="*/ 2147483647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2" name="Freeform 26"/>
          <p:cNvSpPr>
            <a:spLocks/>
          </p:cNvSpPr>
          <p:nvPr/>
        </p:nvSpPr>
        <p:spPr bwMode="auto">
          <a:xfrm>
            <a:off x="6650038" y="2266950"/>
            <a:ext cx="166687" cy="325438"/>
          </a:xfrm>
          <a:custGeom>
            <a:avLst/>
            <a:gdLst>
              <a:gd name="T0" fmla="*/ 0 w 23"/>
              <a:gd name="T1" fmla="*/ 2147483647 h 42"/>
              <a:gd name="T2" fmla="*/ 2147483647 w 23"/>
              <a:gd name="T3" fmla="*/ 2147483647 h 42"/>
              <a:gd name="T4" fmla="*/ 0 w 23"/>
              <a:gd name="T5" fmla="*/ 2147483647 h 42"/>
              <a:gd name="T6" fmla="*/ 2147483647 w 23"/>
              <a:gd name="T7" fmla="*/ 2147483647 h 42"/>
              <a:gd name="T8" fmla="*/ 2147483647 w 23"/>
              <a:gd name="T9" fmla="*/ 2147483647 h 42"/>
              <a:gd name="T10" fmla="*/ 2147483647 w 23"/>
              <a:gd name="T11" fmla="*/ 2147483647 h 42"/>
              <a:gd name="T12" fmla="*/ 2147483647 w 23"/>
              <a:gd name="T13" fmla="*/ 2147483647 h 42"/>
              <a:gd name="T14" fmla="*/ 2147483647 w 23"/>
              <a:gd name="T15" fmla="*/ 2147483647 h 42"/>
              <a:gd name="T16" fmla="*/ 2147483647 w 23"/>
              <a:gd name="T17" fmla="*/ 2147483647 h 42"/>
              <a:gd name="T18" fmla="*/ 2147483647 w 23"/>
              <a:gd name="T19" fmla="*/ 2147483647 h 42"/>
              <a:gd name="T20" fmla="*/ 2147483647 w 23"/>
              <a:gd name="T21" fmla="*/ 2147483647 h 42"/>
              <a:gd name="T22" fmla="*/ 2147483647 w 23"/>
              <a:gd name="T23" fmla="*/ 2147483647 h 42"/>
              <a:gd name="T24" fmla="*/ 2147483647 w 23"/>
              <a:gd name="T25" fmla="*/ 2147483647 h 42"/>
              <a:gd name="T26" fmla="*/ 2147483647 w 23"/>
              <a:gd name="T27" fmla="*/ 2147483647 h 42"/>
              <a:gd name="T28" fmla="*/ 2147483647 w 23"/>
              <a:gd name="T29" fmla="*/ 2147483647 h 42"/>
              <a:gd name="T30" fmla="*/ 2147483647 w 23"/>
              <a:gd name="T31" fmla="*/ 2147483647 h 42"/>
              <a:gd name="T32" fmla="*/ 2147483647 w 23"/>
              <a:gd name="T33" fmla="*/ 2147483647 h 42"/>
              <a:gd name="T34" fmla="*/ 2147483647 w 23"/>
              <a:gd name="T35" fmla="*/ 2147483647 h 42"/>
              <a:gd name="T36" fmla="*/ 2147483647 w 23"/>
              <a:gd name="T37" fmla="*/ 2147483647 h 42"/>
              <a:gd name="T38" fmla="*/ 2147483647 w 23"/>
              <a:gd name="T39" fmla="*/ 2147483647 h 42"/>
              <a:gd name="T40" fmla="*/ 2147483647 w 23"/>
              <a:gd name="T41" fmla="*/ 2147483647 h 42"/>
              <a:gd name="T42" fmla="*/ 2147483647 w 23"/>
              <a:gd name="T43" fmla="*/ 2147483647 h 42"/>
              <a:gd name="T44" fmla="*/ 2147483647 w 23"/>
              <a:gd name="T45" fmla="*/ 2147483647 h 42"/>
              <a:gd name="T46" fmla="*/ 2147483647 w 23"/>
              <a:gd name="T47" fmla="*/ 2147483647 h 42"/>
              <a:gd name="T48" fmla="*/ 2147483647 w 23"/>
              <a:gd name="T49" fmla="*/ 2147483647 h 42"/>
              <a:gd name="T50" fmla="*/ 2147483647 w 23"/>
              <a:gd name="T51" fmla="*/ 2147483647 h 42"/>
              <a:gd name="T52" fmla="*/ 2147483647 w 23"/>
              <a:gd name="T53" fmla="*/ 2147483647 h 42"/>
              <a:gd name="T54" fmla="*/ 2147483647 w 23"/>
              <a:gd name="T55" fmla="*/ 2147483647 h 42"/>
              <a:gd name="T56" fmla="*/ 2147483647 w 23"/>
              <a:gd name="T57" fmla="*/ 2147483647 h 42"/>
              <a:gd name="T58" fmla="*/ 2147483647 w 23"/>
              <a:gd name="T59" fmla="*/ 2147483647 h 42"/>
              <a:gd name="T60" fmla="*/ 2147483647 w 23"/>
              <a:gd name="T61" fmla="*/ 2147483647 h 42"/>
              <a:gd name="T62" fmla="*/ 2147483647 w 23"/>
              <a:gd name="T63" fmla="*/ 2147483647 h 42"/>
              <a:gd name="T64" fmla="*/ 2147483647 w 23"/>
              <a:gd name="T65" fmla="*/ 2147483647 h 42"/>
              <a:gd name="T66" fmla="*/ 2147483647 w 23"/>
              <a:gd name="T67" fmla="*/ 2147483647 h 42"/>
              <a:gd name="T68" fmla="*/ 2147483647 w 23"/>
              <a:gd name="T69" fmla="*/ 2147483647 h 42"/>
              <a:gd name="T70" fmla="*/ 2147483647 w 23"/>
              <a:gd name="T71" fmla="*/ 2147483647 h 42"/>
              <a:gd name="T72" fmla="*/ 2147483647 w 23"/>
              <a:gd name="T73" fmla="*/ 2147483647 h 42"/>
              <a:gd name="T74" fmla="*/ 2147483647 w 23"/>
              <a:gd name="T75" fmla="*/ 2147483647 h 42"/>
              <a:gd name="T76" fmla="*/ 2147483647 w 23"/>
              <a:gd name="T77" fmla="*/ 2147483647 h 42"/>
              <a:gd name="T78" fmla="*/ 2147483647 w 23"/>
              <a:gd name="T79" fmla="*/ 2147483647 h 42"/>
              <a:gd name="T80" fmla="*/ 2147483647 w 23"/>
              <a:gd name="T81" fmla="*/ 0 h 42"/>
              <a:gd name="T82" fmla="*/ 0 w 23"/>
              <a:gd name="T83" fmla="*/ 2147483647 h 42"/>
              <a:gd name="T84" fmla="*/ 0 w 23"/>
              <a:gd name="T85" fmla="*/ 214748364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A50021"/>
          </a:solidFill>
          <a:ln w="12700" cmpd="sng">
            <a:solidFill>
              <a:schemeClr val="tx1"/>
            </a:solidFill>
            <a:prstDash val="solid"/>
            <a:round/>
            <a:headEnd/>
            <a:tailEnd/>
          </a:ln>
        </p:spPr>
        <p:txBody>
          <a:bodyPr/>
          <a:lstStyle/>
          <a:p>
            <a:endParaRPr lang="en-GB"/>
          </a:p>
        </p:txBody>
      </p:sp>
      <p:grpSp>
        <p:nvGrpSpPr>
          <p:cNvPr id="48153" name="Group 27"/>
          <p:cNvGrpSpPr>
            <a:grpSpLocks/>
          </p:cNvGrpSpPr>
          <p:nvPr/>
        </p:nvGrpSpPr>
        <p:grpSpPr bwMode="auto">
          <a:xfrm>
            <a:off x="1016000" y="3886200"/>
            <a:ext cx="1785938" cy="1390650"/>
            <a:chOff x="768" y="2832"/>
            <a:chExt cx="1203" cy="876"/>
          </a:xfrm>
        </p:grpSpPr>
        <p:sp>
          <p:nvSpPr>
            <p:cNvPr id="48202" name="Freeform 28"/>
            <p:cNvSpPr>
              <a:spLocks/>
            </p:cNvSpPr>
            <p:nvPr/>
          </p:nvSpPr>
          <p:spPr bwMode="auto">
            <a:xfrm>
              <a:off x="1056" y="2832"/>
              <a:ext cx="915" cy="780"/>
            </a:xfrm>
            <a:custGeom>
              <a:avLst/>
              <a:gdLst>
                <a:gd name="T0" fmla="*/ 38162 w 188"/>
                <a:gd name="T1" fmla="*/ 85269 h 160"/>
                <a:gd name="T2" fmla="*/ 71253 w 188"/>
                <a:gd name="T3" fmla="*/ 110180 h 160"/>
                <a:gd name="T4" fmla="*/ 49342 w 188"/>
                <a:gd name="T5" fmla="*/ 137743 h 160"/>
                <a:gd name="T6" fmla="*/ 43798 w 188"/>
                <a:gd name="T7" fmla="*/ 118638 h 160"/>
                <a:gd name="T8" fmla="*/ 13477 w 188"/>
                <a:gd name="T9" fmla="*/ 151432 h 160"/>
                <a:gd name="T10" fmla="*/ 30322 w 188"/>
                <a:gd name="T11" fmla="*/ 176222 h 160"/>
                <a:gd name="T12" fmla="*/ 73550 w 188"/>
                <a:gd name="T13" fmla="*/ 167763 h 160"/>
                <a:gd name="T14" fmla="*/ 60074 w 188"/>
                <a:gd name="T15" fmla="*/ 203911 h 160"/>
                <a:gd name="T16" fmla="*/ 49342 w 188"/>
                <a:gd name="T17" fmla="*/ 217454 h 160"/>
                <a:gd name="T18" fmla="*/ 27431 w 188"/>
                <a:gd name="T19" fmla="*/ 225917 h 160"/>
                <a:gd name="T20" fmla="*/ 16251 w 188"/>
                <a:gd name="T21" fmla="*/ 269953 h 160"/>
                <a:gd name="T22" fmla="*/ 30322 w 188"/>
                <a:gd name="T23" fmla="*/ 294859 h 160"/>
                <a:gd name="T24" fmla="*/ 60074 w 188"/>
                <a:gd name="T25" fmla="*/ 308407 h 160"/>
                <a:gd name="T26" fmla="*/ 60074 w 188"/>
                <a:gd name="T27" fmla="*/ 330413 h 160"/>
                <a:gd name="T28" fmla="*/ 95345 w 188"/>
                <a:gd name="T29" fmla="*/ 338876 h 160"/>
                <a:gd name="T30" fmla="*/ 114482 w 188"/>
                <a:gd name="T31" fmla="*/ 343985 h 160"/>
                <a:gd name="T32" fmla="*/ 79094 w 188"/>
                <a:gd name="T33" fmla="*/ 387996 h 160"/>
                <a:gd name="T34" fmla="*/ 51639 w 188"/>
                <a:gd name="T35" fmla="*/ 404917 h 160"/>
                <a:gd name="T36" fmla="*/ 8410 w 188"/>
                <a:gd name="T37" fmla="*/ 426928 h 160"/>
                <a:gd name="T38" fmla="*/ 8410 w 188"/>
                <a:gd name="T39" fmla="*/ 440495 h 160"/>
                <a:gd name="T40" fmla="*/ 79094 w 188"/>
                <a:gd name="T41" fmla="*/ 410026 h 160"/>
                <a:gd name="T42" fmla="*/ 169489 w 188"/>
                <a:gd name="T43" fmla="*/ 330413 h 160"/>
                <a:gd name="T44" fmla="*/ 161055 w 188"/>
                <a:gd name="T45" fmla="*/ 321974 h 160"/>
                <a:gd name="T46" fmla="*/ 210396 w 188"/>
                <a:gd name="T47" fmla="*/ 261495 h 160"/>
                <a:gd name="T48" fmla="*/ 196350 w 188"/>
                <a:gd name="T49" fmla="*/ 277821 h 160"/>
                <a:gd name="T50" fmla="*/ 199217 w 188"/>
                <a:gd name="T51" fmla="*/ 299944 h 160"/>
                <a:gd name="T52" fmla="*/ 196350 w 188"/>
                <a:gd name="T53" fmla="*/ 314086 h 160"/>
                <a:gd name="T54" fmla="*/ 235077 w 188"/>
                <a:gd name="T55" fmla="*/ 291959 h 160"/>
                <a:gd name="T56" fmla="*/ 235077 w 188"/>
                <a:gd name="T57" fmla="*/ 269953 h 160"/>
                <a:gd name="T58" fmla="*/ 292381 w 188"/>
                <a:gd name="T59" fmla="*/ 283501 h 160"/>
                <a:gd name="T60" fmla="*/ 330539 w 188"/>
                <a:gd name="T61" fmla="*/ 277821 h 160"/>
                <a:gd name="T62" fmla="*/ 396132 w 188"/>
                <a:gd name="T63" fmla="*/ 299944 h 160"/>
                <a:gd name="T64" fmla="*/ 418043 w 188"/>
                <a:gd name="T65" fmla="*/ 327634 h 160"/>
                <a:gd name="T66" fmla="*/ 453436 w 188"/>
                <a:gd name="T67" fmla="*/ 352443 h 160"/>
                <a:gd name="T68" fmla="*/ 513388 w 188"/>
                <a:gd name="T69" fmla="*/ 358122 h 160"/>
                <a:gd name="T70" fmla="*/ 504978 w 188"/>
                <a:gd name="T71" fmla="*/ 321974 h 160"/>
                <a:gd name="T72" fmla="*/ 480867 w 188"/>
                <a:gd name="T73" fmla="*/ 316865 h 160"/>
                <a:gd name="T74" fmla="*/ 445026 w 188"/>
                <a:gd name="T75" fmla="*/ 291959 h 160"/>
                <a:gd name="T76" fmla="*/ 401203 w 188"/>
                <a:gd name="T77" fmla="*/ 261495 h 160"/>
                <a:gd name="T78" fmla="*/ 384952 w 188"/>
                <a:gd name="T79" fmla="*/ 283501 h 160"/>
                <a:gd name="T80" fmla="*/ 352333 w 188"/>
                <a:gd name="T81" fmla="*/ 255811 h 160"/>
                <a:gd name="T82" fmla="*/ 319243 w 188"/>
                <a:gd name="T83" fmla="*/ 220238 h 160"/>
                <a:gd name="T84" fmla="*/ 278311 w 188"/>
                <a:gd name="T85" fmla="*/ 57583 h 160"/>
                <a:gd name="T86" fmla="*/ 245785 w 188"/>
                <a:gd name="T87" fmla="*/ 13548 h 160"/>
                <a:gd name="T88" fmla="*/ 188509 w 188"/>
                <a:gd name="T89" fmla="*/ 13548 h 160"/>
                <a:gd name="T90" fmla="*/ 161055 w 188"/>
                <a:gd name="T91" fmla="*/ 13548 h 160"/>
                <a:gd name="T92" fmla="*/ 122892 w 188"/>
                <a:gd name="T93" fmla="*/ 0 h 160"/>
                <a:gd name="T94" fmla="*/ 95345 w 188"/>
                <a:gd name="T95" fmla="*/ 11359 h 160"/>
                <a:gd name="T96" fmla="*/ 65593 w 188"/>
                <a:gd name="T97" fmla="*/ 35578 h 160"/>
                <a:gd name="T98" fmla="*/ 51639 w 188"/>
                <a:gd name="T99" fmla="*/ 57583 h 160"/>
                <a:gd name="T100" fmla="*/ 27431 w 188"/>
                <a:gd name="T101" fmla="*/ 71726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03" name="Freeform 29"/>
            <p:cNvSpPr>
              <a:spLocks/>
            </p:cNvSpPr>
            <p:nvPr/>
          </p:nvSpPr>
          <p:spPr bwMode="auto">
            <a:xfrm>
              <a:off x="1021" y="3608"/>
              <a:ext cx="20" cy="14"/>
            </a:xfrm>
            <a:custGeom>
              <a:avLst/>
              <a:gdLst>
                <a:gd name="T0" fmla="*/ 6250 w 4"/>
                <a:gd name="T1" fmla="*/ 4270 h 3"/>
                <a:gd name="T2" fmla="*/ 6250 w 4"/>
                <a:gd name="T3" fmla="*/ 2329 h 3"/>
                <a:gd name="T4" fmla="*/ 6250 w 4"/>
                <a:gd name="T5" fmla="*/ 2329 h 3"/>
                <a:gd name="T6" fmla="*/ 6250 w 4"/>
                <a:gd name="T7" fmla="*/ 2329 h 3"/>
                <a:gd name="T8" fmla="*/ 6250 w 4"/>
                <a:gd name="T9" fmla="*/ 2329 h 3"/>
                <a:gd name="T10" fmla="*/ 6250 w 4"/>
                <a:gd name="T11" fmla="*/ 2329 h 3"/>
                <a:gd name="T12" fmla="*/ 6250 w 4"/>
                <a:gd name="T13" fmla="*/ 2329 h 3"/>
                <a:gd name="T14" fmla="*/ 3125 w 4"/>
                <a:gd name="T15" fmla="*/ 0 h 3"/>
                <a:gd name="T16" fmla="*/ 3125 w 4"/>
                <a:gd name="T17" fmla="*/ 0 h 3"/>
                <a:gd name="T18" fmla="*/ 0 w 4"/>
                <a:gd name="T19" fmla="*/ 2329 h 3"/>
                <a:gd name="T20" fmla="*/ 0 w 4"/>
                <a:gd name="T21" fmla="*/ 2329 h 3"/>
                <a:gd name="T22" fmla="*/ 0 w 4"/>
                <a:gd name="T23" fmla="*/ 2329 h 3"/>
                <a:gd name="T24" fmla="*/ 0 w 4"/>
                <a:gd name="T25" fmla="*/ 2329 h 3"/>
                <a:gd name="T26" fmla="*/ 0 w 4"/>
                <a:gd name="T27" fmla="*/ 2329 h 3"/>
                <a:gd name="T28" fmla="*/ 0 w 4"/>
                <a:gd name="T29" fmla="*/ 2329 h 3"/>
                <a:gd name="T30" fmla="*/ 0 w 4"/>
                <a:gd name="T31" fmla="*/ 4270 h 3"/>
                <a:gd name="T32" fmla="*/ 0 w 4"/>
                <a:gd name="T33" fmla="*/ 4270 h 3"/>
                <a:gd name="T34" fmla="*/ 3125 w 4"/>
                <a:gd name="T35" fmla="*/ 4270 h 3"/>
                <a:gd name="T36" fmla="*/ 3125 w 4"/>
                <a:gd name="T37" fmla="*/ 4270 h 3"/>
                <a:gd name="T38" fmla="*/ 3125 w 4"/>
                <a:gd name="T39" fmla="*/ 6599 h 3"/>
                <a:gd name="T40" fmla="*/ 6250 w 4"/>
                <a:gd name="T41" fmla="*/ 6599 h 3"/>
                <a:gd name="T42" fmla="*/ 6250 w 4"/>
                <a:gd name="T43" fmla="*/ 6599 h 3"/>
                <a:gd name="T44" fmla="*/ 9375 w 4"/>
                <a:gd name="T45" fmla="*/ 6599 h 3"/>
                <a:gd name="T46" fmla="*/ 9375 w 4"/>
                <a:gd name="T47" fmla="*/ 6599 h 3"/>
                <a:gd name="T48" fmla="*/ 12500 w 4"/>
                <a:gd name="T49" fmla="*/ 4270 h 3"/>
                <a:gd name="T50" fmla="*/ 12500 w 4"/>
                <a:gd name="T51" fmla="*/ 4270 h 3"/>
                <a:gd name="T52" fmla="*/ 12500 w 4"/>
                <a:gd name="T53" fmla="*/ 4270 h 3"/>
                <a:gd name="T54" fmla="*/ 12500 w 4"/>
                <a:gd name="T55" fmla="*/ 2329 h 3"/>
                <a:gd name="T56" fmla="*/ 12500 w 4"/>
                <a:gd name="T57" fmla="*/ 2329 h 3"/>
                <a:gd name="T58" fmla="*/ 12500 w 4"/>
                <a:gd name="T59" fmla="*/ 2329 h 3"/>
                <a:gd name="T60" fmla="*/ 12500 w 4"/>
                <a:gd name="T61" fmla="*/ 2329 h 3"/>
                <a:gd name="T62" fmla="*/ 12500 w 4"/>
                <a:gd name="T63" fmla="*/ 2329 h 3"/>
                <a:gd name="T64" fmla="*/ 12500 w 4"/>
                <a:gd name="T65" fmla="*/ 0 h 3"/>
                <a:gd name="T66" fmla="*/ 12500 w 4"/>
                <a:gd name="T67" fmla="*/ 0 h 3"/>
                <a:gd name="T68" fmla="*/ 12500 w 4"/>
                <a:gd name="T69" fmla="*/ 0 h 3"/>
                <a:gd name="T70" fmla="*/ 12500 w 4"/>
                <a:gd name="T71" fmla="*/ 0 h 3"/>
                <a:gd name="T72" fmla="*/ 12500 w 4"/>
                <a:gd name="T73" fmla="*/ 2329 h 3"/>
                <a:gd name="T74" fmla="*/ 9375 w 4"/>
                <a:gd name="T75" fmla="*/ 2329 h 3"/>
                <a:gd name="T76" fmla="*/ 9375 w 4"/>
                <a:gd name="T77" fmla="*/ 2329 h 3"/>
                <a:gd name="T78" fmla="*/ 6250 w 4"/>
                <a:gd name="T79" fmla="*/ 4270 h 3"/>
                <a:gd name="T80" fmla="*/ 6250 w 4"/>
                <a:gd name="T81" fmla="*/ 4270 h 3"/>
                <a:gd name="T82" fmla="*/ 6250 w 4"/>
                <a:gd name="T83" fmla="*/ 4270 h 3"/>
                <a:gd name="T84" fmla="*/ 6250 w 4"/>
                <a:gd name="T85" fmla="*/ 4270 h 3"/>
                <a:gd name="T86" fmla="*/ 6250 w 4"/>
                <a:gd name="T87" fmla="*/ 6599 h 3"/>
                <a:gd name="T88" fmla="*/ 9375 w 4"/>
                <a:gd name="T89" fmla="*/ 6599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9900"/>
            </a:solidFill>
            <a:ln w="12700" cmpd="sng">
              <a:solidFill>
                <a:schemeClr val="tx1"/>
              </a:solidFill>
              <a:prstDash val="solid"/>
              <a:round/>
              <a:headEnd/>
              <a:tailEnd/>
            </a:ln>
          </p:spPr>
          <p:txBody>
            <a:bodyPr/>
            <a:lstStyle/>
            <a:p>
              <a:endParaRPr lang="en-GB"/>
            </a:p>
          </p:txBody>
        </p:sp>
        <p:sp>
          <p:nvSpPr>
            <p:cNvPr id="48204" name="Freeform 30"/>
            <p:cNvSpPr>
              <a:spLocks/>
            </p:cNvSpPr>
            <p:nvPr/>
          </p:nvSpPr>
          <p:spPr bwMode="auto">
            <a:xfrm>
              <a:off x="978" y="3610"/>
              <a:ext cx="43" cy="30"/>
            </a:xfrm>
            <a:custGeom>
              <a:avLst/>
              <a:gdLst>
                <a:gd name="T0" fmla="*/ 17233 w 9"/>
                <a:gd name="T1" fmla="*/ 0 h 6"/>
                <a:gd name="T2" fmla="*/ 9928 w 9"/>
                <a:gd name="T3" fmla="*/ 0 h 6"/>
                <a:gd name="T4" fmla="*/ 7305 w 9"/>
                <a:gd name="T5" fmla="*/ 3125 h 6"/>
                <a:gd name="T6" fmla="*/ 7305 w 9"/>
                <a:gd name="T7" fmla="*/ 3125 h 6"/>
                <a:gd name="T8" fmla="*/ 7305 w 9"/>
                <a:gd name="T9" fmla="*/ 6250 h 6"/>
                <a:gd name="T10" fmla="*/ 7305 w 9"/>
                <a:gd name="T11" fmla="*/ 9375 h 6"/>
                <a:gd name="T12" fmla="*/ 5227 w 9"/>
                <a:gd name="T13" fmla="*/ 9375 h 6"/>
                <a:gd name="T14" fmla="*/ 5227 w 9"/>
                <a:gd name="T15" fmla="*/ 9375 h 6"/>
                <a:gd name="T16" fmla="*/ 2623 w 9"/>
                <a:gd name="T17" fmla="*/ 9375 h 6"/>
                <a:gd name="T18" fmla="*/ 2623 w 9"/>
                <a:gd name="T19" fmla="*/ 12500 h 6"/>
                <a:gd name="T20" fmla="*/ 2623 w 9"/>
                <a:gd name="T21" fmla="*/ 15625 h 6"/>
                <a:gd name="T22" fmla="*/ 0 w 9"/>
                <a:gd name="T23" fmla="*/ 15625 h 6"/>
                <a:gd name="T24" fmla="*/ 0 w 9"/>
                <a:gd name="T25" fmla="*/ 18750 h 6"/>
                <a:gd name="T26" fmla="*/ 0 w 9"/>
                <a:gd name="T27" fmla="*/ 18750 h 6"/>
                <a:gd name="T28" fmla="*/ 0 w 9"/>
                <a:gd name="T29" fmla="*/ 18750 h 6"/>
                <a:gd name="T30" fmla="*/ 0 w 9"/>
                <a:gd name="T31" fmla="*/ 18750 h 6"/>
                <a:gd name="T32" fmla="*/ 0 w 9"/>
                <a:gd name="T33" fmla="*/ 18750 h 6"/>
                <a:gd name="T34" fmla="*/ 0 w 9"/>
                <a:gd name="T35" fmla="*/ 18750 h 6"/>
                <a:gd name="T36" fmla="*/ 0 w 9"/>
                <a:gd name="T37" fmla="*/ 18750 h 6"/>
                <a:gd name="T38" fmla="*/ 2623 w 9"/>
                <a:gd name="T39" fmla="*/ 18750 h 6"/>
                <a:gd name="T40" fmla="*/ 5227 w 9"/>
                <a:gd name="T41" fmla="*/ 18750 h 6"/>
                <a:gd name="T42" fmla="*/ 7305 w 9"/>
                <a:gd name="T43" fmla="*/ 15625 h 6"/>
                <a:gd name="T44" fmla="*/ 15155 w 9"/>
                <a:gd name="T45" fmla="*/ 9375 h 6"/>
                <a:gd name="T46" fmla="*/ 17233 w 9"/>
                <a:gd name="T47" fmla="*/ 6250 h 6"/>
                <a:gd name="T48" fmla="*/ 19861 w 9"/>
                <a:gd name="T49" fmla="*/ 6250 h 6"/>
                <a:gd name="T50" fmla="*/ 22346 w 9"/>
                <a:gd name="T51" fmla="*/ 3125 h 6"/>
                <a:gd name="T52" fmla="*/ 22346 w 9"/>
                <a:gd name="T53" fmla="*/ 3125 h 6"/>
                <a:gd name="T54" fmla="*/ 22346 w 9"/>
                <a:gd name="T55" fmla="*/ 3125 h 6"/>
                <a:gd name="T56" fmla="*/ 19861 w 9"/>
                <a:gd name="T57" fmla="*/ 0 h 6"/>
                <a:gd name="T58" fmla="*/ 19861 w 9"/>
                <a:gd name="T59" fmla="*/ 0 h 6"/>
                <a:gd name="T60" fmla="*/ 19861 w 9"/>
                <a:gd name="T61" fmla="*/ 0 h 6"/>
                <a:gd name="T62" fmla="*/ 19861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05" name="Freeform 31"/>
            <p:cNvSpPr>
              <a:spLocks/>
            </p:cNvSpPr>
            <p:nvPr/>
          </p:nvSpPr>
          <p:spPr bwMode="auto">
            <a:xfrm>
              <a:off x="934" y="3632"/>
              <a:ext cx="44" cy="34"/>
            </a:xfrm>
            <a:custGeom>
              <a:avLst/>
              <a:gdLst>
                <a:gd name="T0" fmla="*/ 22323 w 9"/>
                <a:gd name="T1" fmla="*/ 8374 h 7"/>
                <a:gd name="T2" fmla="*/ 22323 w 9"/>
                <a:gd name="T3" fmla="*/ 2759 h 7"/>
                <a:gd name="T4" fmla="*/ 13669 w 9"/>
                <a:gd name="T5" fmla="*/ 8374 h 7"/>
                <a:gd name="T6" fmla="*/ 11450 w 9"/>
                <a:gd name="T7" fmla="*/ 10545 h 7"/>
                <a:gd name="T8" fmla="*/ 11450 w 9"/>
                <a:gd name="T9" fmla="*/ 10545 h 7"/>
                <a:gd name="T10" fmla="*/ 5735 w 9"/>
                <a:gd name="T11" fmla="*/ 13401 h 7"/>
                <a:gd name="T12" fmla="*/ 2796 w 9"/>
                <a:gd name="T13" fmla="*/ 16160 h 7"/>
                <a:gd name="T14" fmla="*/ 0 w 9"/>
                <a:gd name="T15" fmla="*/ 16160 h 7"/>
                <a:gd name="T16" fmla="*/ 5735 w 9"/>
                <a:gd name="T17" fmla="*/ 16160 h 7"/>
                <a:gd name="T18" fmla="*/ 8531 w 9"/>
                <a:gd name="T19" fmla="*/ 13401 h 7"/>
                <a:gd name="T20" fmla="*/ 16588 w 9"/>
                <a:gd name="T21" fmla="*/ 10545 h 7"/>
                <a:gd name="T22" fmla="*/ 22323 w 9"/>
                <a:gd name="T23" fmla="*/ 8374 h 7"/>
                <a:gd name="T24" fmla="*/ 22323 w 9"/>
                <a:gd name="T25" fmla="*/ 8374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9900"/>
            </a:solidFill>
            <a:ln w="12700" cmpd="sng">
              <a:solidFill>
                <a:schemeClr val="tx1"/>
              </a:solidFill>
              <a:prstDash val="solid"/>
              <a:round/>
              <a:headEnd/>
              <a:tailEnd/>
            </a:ln>
          </p:spPr>
          <p:txBody>
            <a:bodyPr/>
            <a:lstStyle/>
            <a:p>
              <a:endParaRPr lang="en-GB"/>
            </a:p>
          </p:txBody>
        </p:sp>
        <p:sp>
          <p:nvSpPr>
            <p:cNvPr id="48206" name="Freeform 32"/>
            <p:cNvSpPr>
              <a:spLocks/>
            </p:cNvSpPr>
            <p:nvPr/>
          </p:nvSpPr>
          <p:spPr bwMode="auto">
            <a:xfrm>
              <a:off x="934" y="3637"/>
              <a:ext cx="39" cy="29"/>
            </a:xfrm>
            <a:custGeom>
              <a:avLst/>
              <a:gdLst>
                <a:gd name="T0" fmla="*/ 22006 w 8"/>
                <a:gd name="T1" fmla="*/ 5418 h 6"/>
                <a:gd name="T2" fmla="*/ 22006 w 8"/>
                <a:gd name="T3" fmla="*/ 2712 h 6"/>
                <a:gd name="T4" fmla="*/ 22006 w 8"/>
                <a:gd name="T5" fmla="*/ 2712 h 6"/>
                <a:gd name="T6" fmla="*/ 22006 w 8"/>
                <a:gd name="T7" fmla="*/ 0 h 6"/>
                <a:gd name="T8" fmla="*/ 22006 w 8"/>
                <a:gd name="T9" fmla="*/ 0 h 6"/>
                <a:gd name="T10" fmla="*/ 22006 w 8"/>
                <a:gd name="T11" fmla="*/ 0 h 6"/>
                <a:gd name="T12" fmla="*/ 22006 w 8"/>
                <a:gd name="T13" fmla="*/ 0 h 6"/>
                <a:gd name="T14" fmla="*/ 22006 w 8"/>
                <a:gd name="T15" fmla="*/ 0 h 6"/>
                <a:gd name="T16" fmla="*/ 22006 w 8"/>
                <a:gd name="T17" fmla="*/ 0 h 6"/>
                <a:gd name="T18" fmla="*/ 22006 w 8"/>
                <a:gd name="T19" fmla="*/ 0 h 6"/>
                <a:gd name="T20" fmla="*/ 19227 w 8"/>
                <a:gd name="T21" fmla="*/ 0 h 6"/>
                <a:gd name="T22" fmla="*/ 19227 w 8"/>
                <a:gd name="T23" fmla="*/ 0 h 6"/>
                <a:gd name="T24" fmla="*/ 16326 w 8"/>
                <a:gd name="T25" fmla="*/ 0 h 6"/>
                <a:gd name="T26" fmla="*/ 13548 w 8"/>
                <a:gd name="T27" fmla="*/ 2712 h 6"/>
                <a:gd name="T28" fmla="*/ 13548 w 8"/>
                <a:gd name="T29" fmla="*/ 5418 h 6"/>
                <a:gd name="T30" fmla="*/ 13548 w 8"/>
                <a:gd name="T31" fmla="*/ 5418 h 6"/>
                <a:gd name="T32" fmla="*/ 11242 w 8"/>
                <a:gd name="T33" fmla="*/ 5418 h 6"/>
                <a:gd name="T34" fmla="*/ 11242 w 8"/>
                <a:gd name="T35" fmla="*/ 5418 h 6"/>
                <a:gd name="T36" fmla="*/ 11242 w 8"/>
                <a:gd name="T37" fmla="*/ 5418 h 6"/>
                <a:gd name="T38" fmla="*/ 11242 w 8"/>
                <a:gd name="T39" fmla="*/ 8130 h 6"/>
                <a:gd name="T40" fmla="*/ 11242 w 8"/>
                <a:gd name="T41" fmla="*/ 8130 h 6"/>
                <a:gd name="T42" fmla="*/ 11242 w 8"/>
                <a:gd name="T43" fmla="*/ 8130 h 6"/>
                <a:gd name="T44" fmla="*/ 11242 w 8"/>
                <a:gd name="T45" fmla="*/ 8130 h 6"/>
                <a:gd name="T46" fmla="*/ 5679 w 8"/>
                <a:gd name="T47" fmla="*/ 10397 h 6"/>
                <a:gd name="T48" fmla="*/ 5679 w 8"/>
                <a:gd name="T49" fmla="*/ 10397 h 6"/>
                <a:gd name="T50" fmla="*/ 5679 w 8"/>
                <a:gd name="T51" fmla="*/ 10397 h 6"/>
                <a:gd name="T52" fmla="*/ 5679 w 8"/>
                <a:gd name="T53" fmla="*/ 10397 h 6"/>
                <a:gd name="T54" fmla="*/ 2779 w 8"/>
                <a:gd name="T55" fmla="*/ 10397 h 6"/>
                <a:gd name="T56" fmla="*/ 2779 w 8"/>
                <a:gd name="T57" fmla="*/ 13108 h 6"/>
                <a:gd name="T58" fmla="*/ 2779 w 8"/>
                <a:gd name="T59" fmla="*/ 13108 h 6"/>
                <a:gd name="T60" fmla="*/ 0 w 8"/>
                <a:gd name="T61" fmla="*/ 13108 h 6"/>
                <a:gd name="T62" fmla="*/ 0 w 8"/>
                <a:gd name="T63" fmla="*/ 13108 h 6"/>
                <a:gd name="T64" fmla="*/ 0 w 8"/>
                <a:gd name="T65" fmla="*/ 13108 h 6"/>
                <a:gd name="T66" fmla="*/ 2779 w 8"/>
                <a:gd name="T67" fmla="*/ 15815 h 6"/>
                <a:gd name="T68" fmla="*/ 2779 w 8"/>
                <a:gd name="T69" fmla="*/ 15815 h 6"/>
                <a:gd name="T70" fmla="*/ 2779 w 8"/>
                <a:gd name="T71" fmla="*/ 15815 h 6"/>
                <a:gd name="T72" fmla="*/ 2779 w 8"/>
                <a:gd name="T73" fmla="*/ 15815 h 6"/>
                <a:gd name="T74" fmla="*/ 5679 w 8"/>
                <a:gd name="T75" fmla="*/ 13108 h 6"/>
                <a:gd name="T76" fmla="*/ 5679 w 8"/>
                <a:gd name="T77" fmla="*/ 13108 h 6"/>
                <a:gd name="T78" fmla="*/ 8458 w 8"/>
                <a:gd name="T79" fmla="*/ 13108 h 6"/>
                <a:gd name="T80" fmla="*/ 8458 w 8"/>
                <a:gd name="T81" fmla="*/ 10397 h 6"/>
                <a:gd name="T82" fmla="*/ 8458 w 8"/>
                <a:gd name="T83" fmla="*/ 10397 h 6"/>
                <a:gd name="T84" fmla="*/ 13548 w 8"/>
                <a:gd name="T85" fmla="*/ 10397 h 6"/>
                <a:gd name="T86" fmla="*/ 13548 w 8"/>
                <a:gd name="T87" fmla="*/ 8130 h 6"/>
                <a:gd name="T88" fmla="*/ 16326 w 8"/>
                <a:gd name="T89" fmla="*/ 8130 h 6"/>
                <a:gd name="T90" fmla="*/ 19227 w 8"/>
                <a:gd name="T91" fmla="*/ 8130 h 6"/>
                <a:gd name="T92" fmla="*/ 19227 w 8"/>
                <a:gd name="T93" fmla="*/ 5418 h 6"/>
                <a:gd name="T94" fmla="*/ 19227 w 8"/>
                <a:gd name="T95" fmla="*/ 5418 h 6"/>
                <a:gd name="T96" fmla="*/ 22006 w 8"/>
                <a:gd name="T97" fmla="*/ 5418 h 6"/>
                <a:gd name="T98" fmla="*/ 22006 w 8"/>
                <a:gd name="T99" fmla="*/ 5418 h 6"/>
                <a:gd name="T100" fmla="*/ 22006 w 8"/>
                <a:gd name="T101" fmla="*/ 541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07" name="Freeform 33"/>
            <p:cNvSpPr>
              <a:spLocks/>
            </p:cNvSpPr>
            <p:nvPr/>
          </p:nvSpPr>
          <p:spPr bwMode="auto">
            <a:xfrm>
              <a:off x="909" y="3676"/>
              <a:ext cx="5" cy="5"/>
            </a:xfrm>
            <a:custGeom>
              <a:avLst/>
              <a:gdLst>
                <a:gd name="T0" fmla="*/ 3125 w 1"/>
                <a:gd name="T1" fmla="*/ 0 h 1"/>
                <a:gd name="T2" fmla="*/ 0 w 1"/>
                <a:gd name="T3" fmla="*/ 0 h 1"/>
                <a:gd name="T4" fmla="*/ 0 w 1"/>
                <a:gd name="T5" fmla="*/ 3125 h 1"/>
                <a:gd name="T6" fmla="*/ 31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9900"/>
            </a:solidFill>
            <a:ln w="12700" cmpd="sng">
              <a:solidFill>
                <a:schemeClr val="tx1"/>
              </a:solidFill>
              <a:prstDash val="solid"/>
              <a:round/>
              <a:headEnd/>
              <a:tailEnd/>
            </a:ln>
          </p:spPr>
          <p:txBody>
            <a:bodyPr/>
            <a:lstStyle/>
            <a:p>
              <a:endParaRPr lang="en-GB"/>
            </a:p>
          </p:txBody>
        </p:sp>
        <p:sp>
          <p:nvSpPr>
            <p:cNvPr id="48208" name="Freeform 34"/>
            <p:cNvSpPr>
              <a:spLocks/>
            </p:cNvSpPr>
            <p:nvPr/>
          </p:nvSpPr>
          <p:spPr bwMode="auto">
            <a:xfrm>
              <a:off x="909" y="3676"/>
              <a:ext cx="5" cy="5"/>
            </a:xfrm>
            <a:custGeom>
              <a:avLst/>
              <a:gdLst>
                <a:gd name="T0" fmla="*/ 3125 w 1"/>
                <a:gd name="T1" fmla="*/ 0 h 1"/>
                <a:gd name="T2" fmla="*/ 3125 w 1"/>
                <a:gd name="T3" fmla="*/ 0 h 1"/>
                <a:gd name="T4" fmla="*/ 3125 w 1"/>
                <a:gd name="T5" fmla="*/ 0 h 1"/>
                <a:gd name="T6" fmla="*/ 3125 w 1"/>
                <a:gd name="T7" fmla="*/ 0 h 1"/>
                <a:gd name="T8" fmla="*/ 0 w 1"/>
                <a:gd name="T9" fmla="*/ 0 h 1"/>
                <a:gd name="T10" fmla="*/ 0 w 1"/>
                <a:gd name="T11" fmla="*/ 0 h 1"/>
                <a:gd name="T12" fmla="*/ 0 w 1"/>
                <a:gd name="T13" fmla="*/ 0 h 1"/>
                <a:gd name="T14" fmla="*/ 0 w 1"/>
                <a:gd name="T15" fmla="*/ 0 h 1"/>
                <a:gd name="T16" fmla="*/ 0 w 1"/>
                <a:gd name="T17" fmla="*/ 3125 h 1"/>
                <a:gd name="T18" fmla="*/ 0 w 1"/>
                <a:gd name="T19" fmla="*/ 3125 h 1"/>
                <a:gd name="T20" fmla="*/ 0 w 1"/>
                <a:gd name="T21" fmla="*/ 3125 h 1"/>
                <a:gd name="T22" fmla="*/ 0 w 1"/>
                <a:gd name="T23" fmla="*/ 3125 h 1"/>
                <a:gd name="T24" fmla="*/ 0 w 1"/>
                <a:gd name="T25" fmla="*/ 3125 h 1"/>
                <a:gd name="T26" fmla="*/ 3125 w 1"/>
                <a:gd name="T27" fmla="*/ 3125 h 1"/>
                <a:gd name="T28" fmla="*/ 3125 w 1"/>
                <a:gd name="T29" fmla="*/ 0 h 1"/>
                <a:gd name="T30" fmla="*/ 3125 w 1"/>
                <a:gd name="T31" fmla="*/ 0 h 1"/>
                <a:gd name="T32" fmla="*/ 3125 w 1"/>
                <a:gd name="T33" fmla="*/ 0 h 1"/>
                <a:gd name="T34" fmla="*/ 3125 w 1"/>
                <a:gd name="T35" fmla="*/ 0 h 1"/>
                <a:gd name="T36" fmla="*/ 31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09" name="Freeform 35"/>
            <p:cNvSpPr>
              <a:spLocks/>
            </p:cNvSpPr>
            <p:nvPr/>
          </p:nvSpPr>
          <p:spPr bwMode="auto">
            <a:xfrm>
              <a:off x="870" y="3682"/>
              <a:ext cx="14" cy="14"/>
            </a:xfrm>
            <a:custGeom>
              <a:avLst/>
              <a:gdLst>
                <a:gd name="T0" fmla="*/ 4270 w 3"/>
                <a:gd name="T1" fmla="*/ 2329 h 3"/>
                <a:gd name="T2" fmla="*/ 6599 w 3"/>
                <a:gd name="T3" fmla="*/ 2329 h 3"/>
                <a:gd name="T4" fmla="*/ 4270 w 3"/>
                <a:gd name="T5" fmla="*/ 2329 h 3"/>
                <a:gd name="T6" fmla="*/ 6599 w 3"/>
                <a:gd name="T7" fmla="*/ 4270 h 3"/>
                <a:gd name="T8" fmla="*/ 4270 w 3"/>
                <a:gd name="T9" fmla="*/ 4270 h 3"/>
                <a:gd name="T10" fmla="*/ 2329 w 3"/>
                <a:gd name="T11" fmla="*/ 6599 h 3"/>
                <a:gd name="T12" fmla="*/ 0 w 3"/>
                <a:gd name="T13" fmla="*/ 6599 h 3"/>
                <a:gd name="T14" fmla="*/ 2329 w 3"/>
                <a:gd name="T15" fmla="*/ 2329 h 3"/>
                <a:gd name="T16" fmla="*/ 4270 w 3"/>
                <a:gd name="T17" fmla="*/ 2329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9900"/>
            </a:solidFill>
            <a:ln w="12700" cmpd="sng">
              <a:solidFill>
                <a:schemeClr val="tx1"/>
              </a:solidFill>
              <a:prstDash val="solid"/>
              <a:round/>
              <a:headEnd/>
              <a:tailEnd/>
            </a:ln>
          </p:spPr>
          <p:txBody>
            <a:bodyPr/>
            <a:lstStyle/>
            <a:p>
              <a:endParaRPr lang="en-GB"/>
            </a:p>
          </p:txBody>
        </p:sp>
        <p:sp>
          <p:nvSpPr>
            <p:cNvPr id="48210" name="Freeform 36"/>
            <p:cNvSpPr>
              <a:spLocks/>
            </p:cNvSpPr>
            <p:nvPr/>
          </p:nvSpPr>
          <p:spPr bwMode="auto">
            <a:xfrm>
              <a:off x="875" y="3684"/>
              <a:ext cx="14" cy="9"/>
            </a:xfrm>
            <a:custGeom>
              <a:avLst/>
              <a:gdLst>
                <a:gd name="T0" fmla="*/ 4270 w 3"/>
                <a:gd name="T1" fmla="*/ 0 h 2"/>
                <a:gd name="T2" fmla="*/ 4270 w 3"/>
                <a:gd name="T3" fmla="*/ 0 h 2"/>
                <a:gd name="T4" fmla="*/ 4270 w 3"/>
                <a:gd name="T5" fmla="*/ 0 h 2"/>
                <a:gd name="T6" fmla="*/ 4270 w 3"/>
                <a:gd name="T7" fmla="*/ 0 h 2"/>
                <a:gd name="T8" fmla="*/ 6599 w 3"/>
                <a:gd name="T9" fmla="*/ 0 h 2"/>
                <a:gd name="T10" fmla="*/ 6599 w 3"/>
                <a:gd name="T11" fmla="*/ 0 h 2"/>
                <a:gd name="T12" fmla="*/ 6599 w 3"/>
                <a:gd name="T13" fmla="*/ 0 h 2"/>
                <a:gd name="T14" fmla="*/ 6599 w 3"/>
                <a:gd name="T15" fmla="*/ 0 h 2"/>
                <a:gd name="T16" fmla="*/ 6599 w 3"/>
                <a:gd name="T17" fmla="*/ 0 h 2"/>
                <a:gd name="T18" fmla="*/ 6599 w 3"/>
                <a:gd name="T19" fmla="*/ 0 h 2"/>
                <a:gd name="T20" fmla="*/ 6599 w 3"/>
                <a:gd name="T21" fmla="*/ 0 h 2"/>
                <a:gd name="T22" fmla="*/ 4270 w 3"/>
                <a:gd name="T23" fmla="*/ 0 h 2"/>
                <a:gd name="T24" fmla="*/ 4270 w 3"/>
                <a:gd name="T25" fmla="*/ 2002 h 2"/>
                <a:gd name="T26" fmla="*/ 6599 w 3"/>
                <a:gd name="T27" fmla="*/ 2002 h 2"/>
                <a:gd name="T28" fmla="*/ 6599 w 3"/>
                <a:gd name="T29" fmla="*/ 2002 h 2"/>
                <a:gd name="T30" fmla="*/ 6599 w 3"/>
                <a:gd name="T31" fmla="*/ 2002 h 2"/>
                <a:gd name="T32" fmla="*/ 4270 w 3"/>
                <a:gd name="T33" fmla="*/ 2002 h 2"/>
                <a:gd name="T34" fmla="*/ 4270 w 3"/>
                <a:gd name="T35" fmla="*/ 2002 h 2"/>
                <a:gd name="T36" fmla="*/ 4270 w 3"/>
                <a:gd name="T37" fmla="*/ 2002 h 2"/>
                <a:gd name="T38" fmla="*/ 4270 w 3"/>
                <a:gd name="T39" fmla="*/ 2002 h 2"/>
                <a:gd name="T40" fmla="*/ 4270 w 3"/>
                <a:gd name="T41" fmla="*/ 2002 h 2"/>
                <a:gd name="T42" fmla="*/ 2329 w 3"/>
                <a:gd name="T43" fmla="*/ 3645 h 2"/>
                <a:gd name="T44" fmla="*/ 2329 w 3"/>
                <a:gd name="T45" fmla="*/ 3645 h 2"/>
                <a:gd name="T46" fmla="*/ 2329 w 3"/>
                <a:gd name="T47" fmla="*/ 3645 h 2"/>
                <a:gd name="T48" fmla="*/ 0 w 3"/>
                <a:gd name="T49" fmla="*/ 3645 h 2"/>
                <a:gd name="T50" fmla="*/ 0 w 3"/>
                <a:gd name="T51" fmla="*/ 3645 h 2"/>
                <a:gd name="T52" fmla="*/ 0 w 3"/>
                <a:gd name="T53" fmla="*/ 2002 h 2"/>
                <a:gd name="T54" fmla="*/ 2329 w 3"/>
                <a:gd name="T55" fmla="*/ 2002 h 2"/>
                <a:gd name="T56" fmla="*/ 2329 w 3"/>
                <a:gd name="T57" fmla="*/ 2002 h 2"/>
                <a:gd name="T58" fmla="*/ 2329 w 3"/>
                <a:gd name="T59" fmla="*/ 2002 h 2"/>
                <a:gd name="T60" fmla="*/ 2329 w 3"/>
                <a:gd name="T61" fmla="*/ 0 h 2"/>
                <a:gd name="T62" fmla="*/ 4270 w 3"/>
                <a:gd name="T63" fmla="*/ 0 h 2"/>
                <a:gd name="T64" fmla="*/ 4270 w 3"/>
                <a:gd name="T65" fmla="*/ 0 h 2"/>
                <a:gd name="T66" fmla="*/ 4270 w 3"/>
                <a:gd name="T67" fmla="*/ 0 h 2"/>
                <a:gd name="T68" fmla="*/ 4270 w 3"/>
                <a:gd name="T69" fmla="*/ 0 h 2"/>
                <a:gd name="T70" fmla="*/ 4270 w 3"/>
                <a:gd name="T71" fmla="*/ 0 h 2"/>
                <a:gd name="T72" fmla="*/ 4270 w 3"/>
                <a:gd name="T73" fmla="*/ 0 h 2"/>
                <a:gd name="T74" fmla="*/ 427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11" name="Freeform 37"/>
            <p:cNvSpPr>
              <a:spLocks/>
            </p:cNvSpPr>
            <p:nvPr/>
          </p:nvSpPr>
          <p:spPr bwMode="auto">
            <a:xfrm>
              <a:off x="833" y="3690"/>
              <a:ext cx="19" cy="10"/>
            </a:xfrm>
            <a:custGeom>
              <a:avLst/>
              <a:gdLst>
                <a:gd name="T0" fmla="*/ 7063 w 4"/>
                <a:gd name="T1" fmla="*/ 3125 h 2"/>
                <a:gd name="T2" fmla="*/ 7063 w 4"/>
                <a:gd name="T3" fmla="*/ 0 h 2"/>
                <a:gd name="T4" fmla="*/ 9633 w 4"/>
                <a:gd name="T5" fmla="*/ 0 h 2"/>
                <a:gd name="T6" fmla="*/ 9633 w 4"/>
                <a:gd name="T7" fmla="*/ 3125 h 2"/>
                <a:gd name="T8" fmla="*/ 2570 w 4"/>
                <a:gd name="T9" fmla="*/ 6250 h 2"/>
                <a:gd name="T10" fmla="*/ 7063 w 4"/>
                <a:gd name="T11" fmla="*/ 31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9900"/>
            </a:solidFill>
            <a:ln w="12700" cmpd="sng">
              <a:solidFill>
                <a:schemeClr val="tx1"/>
              </a:solidFill>
              <a:prstDash val="solid"/>
              <a:round/>
              <a:headEnd/>
              <a:tailEnd/>
            </a:ln>
          </p:spPr>
          <p:txBody>
            <a:bodyPr/>
            <a:lstStyle/>
            <a:p>
              <a:endParaRPr lang="en-GB"/>
            </a:p>
          </p:txBody>
        </p:sp>
        <p:sp>
          <p:nvSpPr>
            <p:cNvPr id="48212" name="Freeform 38"/>
            <p:cNvSpPr>
              <a:spLocks/>
            </p:cNvSpPr>
            <p:nvPr/>
          </p:nvSpPr>
          <p:spPr bwMode="auto">
            <a:xfrm>
              <a:off x="838" y="3690"/>
              <a:ext cx="14" cy="10"/>
            </a:xfrm>
            <a:custGeom>
              <a:avLst/>
              <a:gdLst>
                <a:gd name="T0" fmla="*/ 4270 w 3"/>
                <a:gd name="T1" fmla="*/ 3125 h 2"/>
                <a:gd name="T2" fmla="*/ 4270 w 3"/>
                <a:gd name="T3" fmla="*/ 3125 h 2"/>
                <a:gd name="T4" fmla="*/ 4270 w 3"/>
                <a:gd name="T5" fmla="*/ 0 h 2"/>
                <a:gd name="T6" fmla="*/ 4270 w 3"/>
                <a:gd name="T7" fmla="*/ 0 h 2"/>
                <a:gd name="T8" fmla="*/ 4270 w 3"/>
                <a:gd name="T9" fmla="*/ 0 h 2"/>
                <a:gd name="T10" fmla="*/ 4270 w 3"/>
                <a:gd name="T11" fmla="*/ 0 h 2"/>
                <a:gd name="T12" fmla="*/ 4270 w 3"/>
                <a:gd name="T13" fmla="*/ 0 h 2"/>
                <a:gd name="T14" fmla="*/ 6599 w 3"/>
                <a:gd name="T15" fmla="*/ 0 h 2"/>
                <a:gd name="T16" fmla="*/ 6599 w 3"/>
                <a:gd name="T17" fmla="*/ 0 h 2"/>
                <a:gd name="T18" fmla="*/ 6599 w 3"/>
                <a:gd name="T19" fmla="*/ 0 h 2"/>
                <a:gd name="T20" fmla="*/ 6599 w 3"/>
                <a:gd name="T21" fmla="*/ 3125 h 2"/>
                <a:gd name="T22" fmla="*/ 6599 w 3"/>
                <a:gd name="T23" fmla="*/ 3125 h 2"/>
                <a:gd name="T24" fmla="*/ 6599 w 3"/>
                <a:gd name="T25" fmla="*/ 3125 h 2"/>
                <a:gd name="T26" fmla="*/ 6599 w 3"/>
                <a:gd name="T27" fmla="*/ 3125 h 2"/>
                <a:gd name="T28" fmla="*/ 4270 w 3"/>
                <a:gd name="T29" fmla="*/ 6250 h 2"/>
                <a:gd name="T30" fmla="*/ 2329 w 3"/>
                <a:gd name="T31" fmla="*/ 6250 h 2"/>
                <a:gd name="T32" fmla="*/ 0 w 3"/>
                <a:gd name="T33" fmla="*/ 6250 h 2"/>
                <a:gd name="T34" fmla="*/ 0 w 3"/>
                <a:gd name="T35" fmla="*/ 6250 h 2"/>
                <a:gd name="T36" fmla="*/ 0 w 3"/>
                <a:gd name="T37" fmla="*/ 6250 h 2"/>
                <a:gd name="T38" fmla="*/ 0 w 3"/>
                <a:gd name="T39" fmla="*/ 6250 h 2"/>
                <a:gd name="T40" fmla="*/ 0 w 3"/>
                <a:gd name="T41" fmla="*/ 6250 h 2"/>
                <a:gd name="T42" fmla="*/ 0 w 3"/>
                <a:gd name="T43" fmla="*/ 6250 h 2"/>
                <a:gd name="T44" fmla="*/ 2329 w 3"/>
                <a:gd name="T45" fmla="*/ 6250 h 2"/>
                <a:gd name="T46" fmla="*/ 4270 w 3"/>
                <a:gd name="T47" fmla="*/ 3125 h 2"/>
                <a:gd name="T48" fmla="*/ 4270 w 3"/>
                <a:gd name="T49" fmla="*/ 3125 h 2"/>
                <a:gd name="T50" fmla="*/ 4270 w 3"/>
                <a:gd name="T51" fmla="*/ 3125 h 2"/>
                <a:gd name="T52" fmla="*/ 4270 w 3"/>
                <a:gd name="T53" fmla="*/ 3125 h 2"/>
                <a:gd name="T54" fmla="*/ 4270 w 3"/>
                <a:gd name="T55" fmla="*/ 31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13" name="Freeform 39"/>
            <p:cNvSpPr>
              <a:spLocks/>
            </p:cNvSpPr>
            <p:nvPr/>
          </p:nvSpPr>
          <p:spPr bwMode="auto">
            <a:xfrm>
              <a:off x="814" y="3691"/>
              <a:ext cx="10" cy="15"/>
            </a:xfrm>
            <a:custGeom>
              <a:avLst/>
              <a:gdLst>
                <a:gd name="T0" fmla="*/ 3125 w 2"/>
                <a:gd name="T1" fmla="*/ 3125 h 3"/>
                <a:gd name="T2" fmla="*/ 0 w 2"/>
                <a:gd name="T3" fmla="*/ 0 h 3"/>
                <a:gd name="T4" fmla="*/ 0 w 2"/>
                <a:gd name="T5" fmla="*/ 0 h 3"/>
                <a:gd name="T6" fmla="*/ 3125 w 2"/>
                <a:gd name="T7" fmla="*/ 6250 h 3"/>
                <a:gd name="T8" fmla="*/ 0 w 2"/>
                <a:gd name="T9" fmla="*/ 6250 h 3"/>
                <a:gd name="T10" fmla="*/ 0 w 2"/>
                <a:gd name="T11" fmla="*/ 6250 h 3"/>
                <a:gd name="T12" fmla="*/ 0 w 2"/>
                <a:gd name="T13" fmla="*/ 9375 h 3"/>
                <a:gd name="T14" fmla="*/ 3125 w 2"/>
                <a:gd name="T15" fmla="*/ 9375 h 3"/>
                <a:gd name="T16" fmla="*/ 3125 w 2"/>
                <a:gd name="T17" fmla="*/ 9375 h 3"/>
                <a:gd name="T18" fmla="*/ 6250 w 2"/>
                <a:gd name="T19" fmla="*/ 9375 h 3"/>
                <a:gd name="T20" fmla="*/ 6250 w 2"/>
                <a:gd name="T21" fmla="*/ 3125 h 3"/>
                <a:gd name="T22" fmla="*/ 6250 w 2"/>
                <a:gd name="T23" fmla="*/ 0 h 3"/>
                <a:gd name="T24" fmla="*/ 3125 w 2"/>
                <a:gd name="T25" fmla="*/ 0 h 3"/>
                <a:gd name="T26" fmla="*/ 3125 w 2"/>
                <a:gd name="T27" fmla="*/ 31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9900"/>
            </a:solidFill>
            <a:ln w="12700" cmpd="sng">
              <a:solidFill>
                <a:schemeClr val="tx1"/>
              </a:solidFill>
              <a:prstDash val="solid"/>
              <a:round/>
              <a:headEnd/>
              <a:tailEnd/>
            </a:ln>
          </p:spPr>
          <p:txBody>
            <a:bodyPr/>
            <a:lstStyle/>
            <a:p>
              <a:endParaRPr lang="en-GB"/>
            </a:p>
          </p:txBody>
        </p:sp>
        <p:sp>
          <p:nvSpPr>
            <p:cNvPr id="48214" name="Freeform 40"/>
            <p:cNvSpPr>
              <a:spLocks/>
            </p:cNvSpPr>
            <p:nvPr/>
          </p:nvSpPr>
          <p:spPr bwMode="auto">
            <a:xfrm>
              <a:off x="814" y="3691"/>
              <a:ext cx="10" cy="15"/>
            </a:xfrm>
            <a:custGeom>
              <a:avLst/>
              <a:gdLst>
                <a:gd name="T0" fmla="*/ 3125 w 2"/>
                <a:gd name="T1" fmla="*/ 3125 h 3"/>
                <a:gd name="T2" fmla="*/ 3125 w 2"/>
                <a:gd name="T3" fmla="*/ 0 h 3"/>
                <a:gd name="T4" fmla="*/ 3125 w 2"/>
                <a:gd name="T5" fmla="*/ 0 h 3"/>
                <a:gd name="T6" fmla="*/ 3125 w 2"/>
                <a:gd name="T7" fmla="*/ 0 h 3"/>
                <a:gd name="T8" fmla="*/ 0 w 2"/>
                <a:gd name="T9" fmla="*/ 0 h 3"/>
                <a:gd name="T10" fmla="*/ 0 w 2"/>
                <a:gd name="T11" fmla="*/ 0 h 3"/>
                <a:gd name="T12" fmla="*/ 0 w 2"/>
                <a:gd name="T13" fmla="*/ 3125 h 3"/>
                <a:gd name="T14" fmla="*/ 3125 w 2"/>
                <a:gd name="T15" fmla="*/ 3125 h 3"/>
                <a:gd name="T16" fmla="*/ 3125 w 2"/>
                <a:gd name="T17" fmla="*/ 3125 h 3"/>
                <a:gd name="T18" fmla="*/ 3125 w 2"/>
                <a:gd name="T19" fmla="*/ 6250 h 3"/>
                <a:gd name="T20" fmla="*/ 0 w 2"/>
                <a:gd name="T21" fmla="*/ 6250 h 3"/>
                <a:gd name="T22" fmla="*/ 0 w 2"/>
                <a:gd name="T23" fmla="*/ 6250 h 3"/>
                <a:gd name="T24" fmla="*/ 0 w 2"/>
                <a:gd name="T25" fmla="*/ 6250 h 3"/>
                <a:gd name="T26" fmla="*/ 0 w 2"/>
                <a:gd name="T27" fmla="*/ 6250 h 3"/>
                <a:gd name="T28" fmla="*/ 0 w 2"/>
                <a:gd name="T29" fmla="*/ 6250 h 3"/>
                <a:gd name="T30" fmla="*/ 0 w 2"/>
                <a:gd name="T31" fmla="*/ 6250 h 3"/>
                <a:gd name="T32" fmla="*/ 0 w 2"/>
                <a:gd name="T33" fmla="*/ 9375 h 3"/>
                <a:gd name="T34" fmla="*/ 3125 w 2"/>
                <a:gd name="T35" fmla="*/ 9375 h 3"/>
                <a:gd name="T36" fmla="*/ 3125 w 2"/>
                <a:gd name="T37" fmla="*/ 9375 h 3"/>
                <a:gd name="T38" fmla="*/ 3125 w 2"/>
                <a:gd name="T39" fmla="*/ 9375 h 3"/>
                <a:gd name="T40" fmla="*/ 3125 w 2"/>
                <a:gd name="T41" fmla="*/ 9375 h 3"/>
                <a:gd name="T42" fmla="*/ 3125 w 2"/>
                <a:gd name="T43" fmla="*/ 9375 h 3"/>
                <a:gd name="T44" fmla="*/ 6250 w 2"/>
                <a:gd name="T45" fmla="*/ 9375 h 3"/>
                <a:gd name="T46" fmla="*/ 6250 w 2"/>
                <a:gd name="T47" fmla="*/ 6250 h 3"/>
                <a:gd name="T48" fmla="*/ 6250 w 2"/>
                <a:gd name="T49" fmla="*/ 3125 h 3"/>
                <a:gd name="T50" fmla="*/ 6250 w 2"/>
                <a:gd name="T51" fmla="*/ 3125 h 3"/>
                <a:gd name="T52" fmla="*/ 6250 w 2"/>
                <a:gd name="T53" fmla="*/ 3125 h 3"/>
                <a:gd name="T54" fmla="*/ 6250 w 2"/>
                <a:gd name="T55" fmla="*/ 0 h 3"/>
                <a:gd name="T56" fmla="*/ 6250 w 2"/>
                <a:gd name="T57" fmla="*/ 0 h 3"/>
                <a:gd name="T58" fmla="*/ 6250 w 2"/>
                <a:gd name="T59" fmla="*/ 0 h 3"/>
                <a:gd name="T60" fmla="*/ 3125 w 2"/>
                <a:gd name="T61" fmla="*/ 0 h 3"/>
                <a:gd name="T62" fmla="*/ 3125 w 2"/>
                <a:gd name="T63" fmla="*/ 0 h 3"/>
                <a:gd name="T64" fmla="*/ 3125 w 2"/>
                <a:gd name="T65" fmla="*/ 31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15" name="Freeform 41"/>
            <p:cNvSpPr>
              <a:spLocks/>
            </p:cNvSpPr>
            <p:nvPr/>
          </p:nvSpPr>
          <p:spPr bwMode="auto">
            <a:xfrm>
              <a:off x="795" y="3693"/>
              <a:ext cx="15" cy="15"/>
            </a:xfrm>
            <a:custGeom>
              <a:avLst/>
              <a:gdLst>
                <a:gd name="T0" fmla="*/ 9375 w 3"/>
                <a:gd name="T1" fmla="*/ 9375 h 3"/>
                <a:gd name="T2" fmla="*/ 9375 w 3"/>
                <a:gd name="T3" fmla="*/ 9375 h 3"/>
                <a:gd name="T4" fmla="*/ 9375 w 3"/>
                <a:gd name="T5" fmla="*/ 9375 h 3"/>
                <a:gd name="T6" fmla="*/ 9375 w 3"/>
                <a:gd name="T7" fmla="*/ 9375 h 3"/>
                <a:gd name="T8" fmla="*/ 9375 w 3"/>
                <a:gd name="T9" fmla="*/ 9375 h 3"/>
                <a:gd name="T10" fmla="*/ 9375 w 3"/>
                <a:gd name="T11" fmla="*/ 9375 h 3"/>
                <a:gd name="T12" fmla="*/ 6250 w 3"/>
                <a:gd name="T13" fmla="*/ 6250 h 3"/>
                <a:gd name="T14" fmla="*/ 3125 w 3"/>
                <a:gd name="T15" fmla="*/ 3125 h 3"/>
                <a:gd name="T16" fmla="*/ 3125 w 3"/>
                <a:gd name="T17" fmla="*/ 3125 h 3"/>
                <a:gd name="T18" fmla="*/ 3125 w 3"/>
                <a:gd name="T19" fmla="*/ 3125 h 3"/>
                <a:gd name="T20" fmla="*/ 3125 w 3"/>
                <a:gd name="T21" fmla="*/ 3125 h 3"/>
                <a:gd name="T22" fmla="*/ 3125 w 3"/>
                <a:gd name="T23" fmla="*/ 3125 h 3"/>
                <a:gd name="T24" fmla="*/ 31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3125 h 3"/>
                <a:gd name="T42" fmla="*/ 0 w 3"/>
                <a:gd name="T43" fmla="*/ 3125 h 3"/>
                <a:gd name="T44" fmla="*/ 0 w 3"/>
                <a:gd name="T45" fmla="*/ 3125 h 3"/>
                <a:gd name="T46" fmla="*/ 0 w 3"/>
                <a:gd name="T47" fmla="*/ 3125 h 3"/>
                <a:gd name="T48" fmla="*/ 3125 w 3"/>
                <a:gd name="T49" fmla="*/ 3125 h 3"/>
                <a:gd name="T50" fmla="*/ 3125 w 3"/>
                <a:gd name="T51" fmla="*/ 6250 h 3"/>
                <a:gd name="T52" fmla="*/ 3125 w 3"/>
                <a:gd name="T53" fmla="*/ 6250 h 3"/>
                <a:gd name="T54" fmla="*/ 6250 w 3"/>
                <a:gd name="T55" fmla="*/ 9375 h 3"/>
                <a:gd name="T56" fmla="*/ 6250 w 3"/>
                <a:gd name="T57" fmla="*/ 9375 h 3"/>
                <a:gd name="T58" fmla="*/ 9375 w 3"/>
                <a:gd name="T59" fmla="*/ 9375 h 3"/>
                <a:gd name="T60" fmla="*/ 9375 w 3"/>
                <a:gd name="T61" fmla="*/ 9375 h 3"/>
                <a:gd name="T62" fmla="*/ 9375 w 3"/>
                <a:gd name="T63" fmla="*/ 9375 h 3"/>
                <a:gd name="T64" fmla="*/ 9375 w 3"/>
                <a:gd name="T65" fmla="*/ 9375 h 3"/>
                <a:gd name="T66" fmla="*/ 9375 w 3"/>
                <a:gd name="T67" fmla="*/ 93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16" name="Freeform 42"/>
            <p:cNvSpPr>
              <a:spLocks/>
            </p:cNvSpPr>
            <p:nvPr/>
          </p:nvSpPr>
          <p:spPr bwMode="auto">
            <a:xfrm>
              <a:off x="768" y="3683"/>
              <a:ext cx="19" cy="10"/>
            </a:xfrm>
            <a:custGeom>
              <a:avLst/>
              <a:gdLst>
                <a:gd name="T0" fmla="*/ 0 w 4"/>
                <a:gd name="T1" fmla="*/ 3125 h 2"/>
                <a:gd name="T2" fmla="*/ 0 w 4"/>
                <a:gd name="T3" fmla="*/ 3125 h 2"/>
                <a:gd name="T4" fmla="*/ 2570 w 4"/>
                <a:gd name="T5" fmla="*/ 0 h 2"/>
                <a:gd name="T6" fmla="*/ 2570 w 4"/>
                <a:gd name="T7" fmla="*/ 0 h 2"/>
                <a:gd name="T8" fmla="*/ 5030 w 4"/>
                <a:gd name="T9" fmla="*/ 0 h 2"/>
                <a:gd name="T10" fmla="*/ 7063 w 4"/>
                <a:gd name="T11" fmla="*/ 0 h 2"/>
                <a:gd name="T12" fmla="*/ 7063 w 4"/>
                <a:gd name="T13" fmla="*/ 0 h 2"/>
                <a:gd name="T14" fmla="*/ 7063 w 4"/>
                <a:gd name="T15" fmla="*/ 0 h 2"/>
                <a:gd name="T16" fmla="*/ 7063 w 4"/>
                <a:gd name="T17" fmla="*/ 3125 h 2"/>
                <a:gd name="T18" fmla="*/ 9633 w 4"/>
                <a:gd name="T19" fmla="*/ 3125 h 2"/>
                <a:gd name="T20" fmla="*/ 9633 w 4"/>
                <a:gd name="T21" fmla="*/ 3125 h 2"/>
                <a:gd name="T22" fmla="*/ 9633 w 4"/>
                <a:gd name="T23" fmla="*/ 3125 h 2"/>
                <a:gd name="T24" fmla="*/ 9633 w 4"/>
                <a:gd name="T25" fmla="*/ 3125 h 2"/>
                <a:gd name="T26" fmla="*/ 9633 w 4"/>
                <a:gd name="T27" fmla="*/ 3125 h 2"/>
                <a:gd name="T28" fmla="*/ 9633 w 4"/>
                <a:gd name="T29" fmla="*/ 3125 h 2"/>
                <a:gd name="T30" fmla="*/ 9633 w 4"/>
                <a:gd name="T31" fmla="*/ 3125 h 2"/>
                <a:gd name="T32" fmla="*/ 9633 w 4"/>
                <a:gd name="T33" fmla="*/ 6250 h 2"/>
                <a:gd name="T34" fmla="*/ 9633 w 4"/>
                <a:gd name="T35" fmla="*/ 6250 h 2"/>
                <a:gd name="T36" fmla="*/ 9633 w 4"/>
                <a:gd name="T37" fmla="*/ 6250 h 2"/>
                <a:gd name="T38" fmla="*/ 9633 w 4"/>
                <a:gd name="T39" fmla="*/ 6250 h 2"/>
                <a:gd name="T40" fmla="*/ 7063 w 4"/>
                <a:gd name="T41" fmla="*/ 3125 h 2"/>
                <a:gd name="T42" fmla="*/ 7063 w 4"/>
                <a:gd name="T43" fmla="*/ 3125 h 2"/>
                <a:gd name="T44" fmla="*/ 7063 w 4"/>
                <a:gd name="T45" fmla="*/ 6250 h 2"/>
                <a:gd name="T46" fmla="*/ 7063 w 4"/>
                <a:gd name="T47" fmla="*/ 6250 h 2"/>
                <a:gd name="T48" fmla="*/ 7063 w 4"/>
                <a:gd name="T49" fmla="*/ 6250 h 2"/>
                <a:gd name="T50" fmla="*/ 5030 w 4"/>
                <a:gd name="T51" fmla="*/ 6250 h 2"/>
                <a:gd name="T52" fmla="*/ 5030 w 4"/>
                <a:gd name="T53" fmla="*/ 6250 h 2"/>
                <a:gd name="T54" fmla="*/ 5030 w 4"/>
                <a:gd name="T55" fmla="*/ 6250 h 2"/>
                <a:gd name="T56" fmla="*/ 5030 w 4"/>
                <a:gd name="T57" fmla="*/ 6250 h 2"/>
                <a:gd name="T58" fmla="*/ 5030 w 4"/>
                <a:gd name="T59" fmla="*/ 6250 h 2"/>
                <a:gd name="T60" fmla="*/ 5030 w 4"/>
                <a:gd name="T61" fmla="*/ 6250 h 2"/>
                <a:gd name="T62" fmla="*/ 5030 w 4"/>
                <a:gd name="T63" fmla="*/ 6250 h 2"/>
                <a:gd name="T64" fmla="*/ 2570 w 4"/>
                <a:gd name="T65" fmla="*/ 6250 h 2"/>
                <a:gd name="T66" fmla="*/ 2570 w 4"/>
                <a:gd name="T67" fmla="*/ 6250 h 2"/>
                <a:gd name="T68" fmla="*/ 2570 w 4"/>
                <a:gd name="T69" fmla="*/ 3125 h 2"/>
                <a:gd name="T70" fmla="*/ 2570 w 4"/>
                <a:gd name="T71" fmla="*/ 3125 h 2"/>
                <a:gd name="T72" fmla="*/ 2570 w 4"/>
                <a:gd name="T73" fmla="*/ 3125 h 2"/>
                <a:gd name="T74" fmla="*/ 2570 w 4"/>
                <a:gd name="T75" fmla="*/ 3125 h 2"/>
                <a:gd name="T76" fmla="*/ 2570 w 4"/>
                <a:gd name="T77" fmla="*/ 3125 h 2"/>
                <a:gd name="T78" fmla="*/ 2570 w 4"/>
                <a:gd name="T79" fmla="*/ 3125 h 2"/>
                <a:gd name="T80" fmla="*/ 2570 w 4"/>
                <a:gd name="T81" fmla="*/ 3125 h 2"/>
                <a:gd name="T82" fmla="*/ 2570 w 4"/>
                <a:gd name="T83" fmla="*/ 3125 h 2"/>
                <a:gd name="T84" fmla="*/ 2570 w 4"/>
                <a:gd name="T85" fmla="*/ 3125 h 2"/>
                <a:gd name="T86" fmla="*/ 2570 w 4"/>
                <a:gd name="T87" fmla="*/ 3125 h 2"/>
                <a:gd name="T88" fmla="*/ 2570 w 4"/>
                <a:gd name="T89" fmla="*/ 3125 h 2"/>
                <a:gd name="T90" fmla="*/ 2570 w 4"/>
                <a:gd name="T91" fmla="*/ 3125 h 2"/>
                <a:gd name="T92" fmla="*/ 2570 w 4"/>
                <a:gd name="T93" fmla="*/ 3125 h 2"/>
                <a:gd name="T94" fmla="*/ 0 w 4"/>
                <a:gd name="T95" fmla="*/ 3125 h 2"/>
                <a:gd name="T96" fmla="*/ 0 w 4"/>
                <a:gd name="T97" fmla="*/ 3125 h 2"/>
                <a:gd name="T98" fmla="*/ 0 w 4"/>
                <a:gd name="T99" fmla="*/ 3125 h 2"/>
                <a:gd name="T100" fmla="*/ 0 w 4"/>
                <a:gd name="T101" fmla="*/ 3125 h 2"/>
                <a:gd name="T102" fmla="*/ 0 w 4"/>
                <a:gd name="T103" fmla="*/ 3125 h 2"/>
                <a:gd name="T104" fmla="*/ 0 w 4"/>
                <a:gd name="T105" fmla="*/ 3125 h 2"/>
                <a:gd name="T106" fmla="*/ 0 w 4"/>
                <a:gd name="T107" fmla="*/ 3125 h 2"/>
                <a:gd name="T108" fmla="*/ 0 w 4"/>
                <a:gd name="T109" fmla="*/ 3125 h 2"/>
                <a:gd name="T110" fmla="*/ 0 w 4"/>
                <a:gd name="T111" fmla="*/ 3125 h 2"/>
                <a:gd name="T112" fmla="*/ 0 w 4"/>
                <a:gd name="T113" fmla="*/ 3125 h 2"/>
                <a:gd name="T114" fmla="*/ 0 w 4"/>
                <a:gd name="T115" fmla="*/ 3125 h 2"/>
                <a:gd name="T116" fmla="*/ 0 w 4"/>
                <a:gd name="T117" fmla="*/ 3125 h 2"/>
                <a:gd name="T118" fmla="*/ 0 w 4"/>
                <a:gd name="T119" fmla="*/ 3125 h 2"/>
                <a:gd name="T120" fmla="*/ 0 w 4"/>
                <a:gd name="T121" fmla="*/ 31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9900"/>
            </a:solidFill>
            <a:ln w="12700" cmpd="sng">
              <a:solidFill>
                <a:schemeClr val="tx1"/>
              </a:solidFill>
              <a:prstDash val="solid"/>
              <a:round/>
              <a:headEnd/>
              <a:tailEnd/>
            </a:ln>
          </p:spPr>
          <p:txBody>
            <a:bodyPr/>
            <a:lstStyle/>
            <a:p>
              <a:endParaRPr lang="en-GB"/>
            </a:p>
          </p:txBody>
        </p:sp>
      </p:grpSp>
      <p:sp>
        <p:nvSpPr>
          <p:cNvPr id="48154" name="Freeform 43"/>
          <p:cNvSpPr>
            <a:spLocks/>
          </p:cNvSpPr>
          <p:nvPr/>
        </p:nvSpPr>
        <p:spPr bwMode="auto">
          <a:xfrm>
            <a:off x="2946400" y="2794000"/>
            <a:ext cx="550863" cy="727075"/>
          </a:xfrm>
          <a:custGeom>
            <a:avLst/>
            <a:gdLst>
              <a:gd name="T0" fmla="*/ 2147483647 w 76"/>
              <a:gd name="T1" fmla="*/ 2147483647 h 94"/>
              <a:gd name="T2" fmla="*/ 2147483647 w 76"/>
              <a:gd name="T3" fmla="*/ 2147483647 h 94"/>
              <a:gd name="T4" fmla="*/ 2147483647 w 76"/>
              <a:gd name="T5" fmla="*/ 2147483647 h 94"/>
              <a:gd name="T6" fmla="*/ 2147483647 w 76"/>
              <a:gd name="T7" fmla="*/ 2147483647 h 94"/>
              <a:gd name="T8" fmla="*/ 2147483647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5" name="Freeform 44"/>
          <p:cNvSpPr>
            <a:spLocks/>
          </p:cNvSpPr>
          <p:nvPr/>
        </p:nvSpPr>
        <p:spPr bwMode="auto">
          <a:xfrm>
            <a:off x="2332038" y="1709738"/>
            <a:ext cx="649287" cy="511175"/>
          </a:xfrm>
          <a:custGeom>
            <a:avLst/>
            <a:gdLst>
              <a:gd name="T0" fmla="*/ 2147483647 w 90"/>
              <a:gd name="T1" fmla="*/ 2147483647 h 66"/>
              <a:gd name="T2" fmla="*/ 0 w 90"/>
              <a:gd name="T3" fmla="*/ 2147483647 h 66"/>
              <a:gd name="T4" fmla="*/ 2147483647 w 90"/>
              <a:gd name="T5" fmla="*/ 2147483647 h 66"/>
              <a:gd name="T6" fmla="*/ 2147483647 w 90"/>
              <a:gd name="T7" fmla="*/ 2147483647 h 66"/>
              <a:gd name="T8" fmla="*/ 2147483647 w 90"/>
              <a:gd name="T9" fmla="*/ 2147483647 h 66"/>
              <a:gd name="T10" fmla="*/ 2147483647 w 90"/>
              <a:gd name="T11" fmla="*/ 2147483647 h 66"/>
              <a:gd name="T12" fmla="*/ 2147483647 w 90"/>
              <a:gd name="T13" fmla="*/ 2147483647 h 66"/>
              <a:gd name="T14" fmla="*/ 2147483647 w 90"/>
              <a:gd name="T15" fmla="*/ 2147483647 h 66"/>
              <a:gd name="T16" fmla="*/ 2147483647 w 90"/>
              <a:gd name="T17" fmla="*/ 2147483647 h 66"/>
              <a:gd name="T18" fmla="*/ 2147483647 w 90"/>
              <a:gd name="T19" fmla="*/ 2147483647 h 66"/>
              <a:gd name="T20" fmla="*/ 2147483647 w 90"/>
              <a:gd name="T21" fmla="*/ 2147483647 h 66"/>
              <a:gd name="T22" fmla="*/ 2147483647 w 90"/>
              <a:gd name="T23" fmla="*/ 2147483647 h 66"/>
              <a:gd name="T24" fmla="*/ 2147483647 w 90"/>
              <a:gd name="T25" fmla="*/ 2147483647 h 66"/>
              <a:gd name="T26" fmla="*/ 2147483647 w 90"/>
              <a:gd name="T27" fmla="*/ 2147483647 h 66"/>
              <a:gd name="T28" fmla="*/ 2147483647 w 90"/>
              <a:gd name="T29" fmla="*/ 2147483647 h 66"/>
              <a:gd name="T30" fmla="*/ 2147483647 w 90"/>
              <a:gd name="T31" fmla="*/ 2147483647 h 66"/>
              <a:gd name="T32" fmla="*/ 2147483647 w 90"/>
              <a:gd name="T33" fmla="*/ 2147483647 h 66"/>
              <a:gd name="T34" fmla="*/ 2147483647 w 90"/>
              <a:gd name="T35" fmla="*/ 2147483647 h 66"/>
              <a:gd name="T36" fmla="*/ 2147483647 w 90"/>
              <a:gd name="T37" fmla="*/ 2147483647 h 66"/>
              <a:gd name="T38" fmla="*/ 2147483647 w 90"/>
              <a:gd name="T39" fmla="*/ 2147483647 h 66"/>
              <a:gd name="T40" fmla="*/ 2147483647 w 90"/>
              <a:gd name="T41" fmla="*/ 2147483647 h 66"/>
              <a:gd name="T42" fmla="*/ 2147483647 w 90"/>
              <a:gd name="T43" fmla="*/ 2147483647 h 66"/>
              <a:gd name="T44" fmla="*/ 2147483647 w 90"/>
              <a:gd name="T45" fmla="*/ 2147483647 h 66"/>
              <a:gd name="T46" fmla="*/ 2147483647 w 90"/>
              <a:gd name="T47" fmla="*/ 2147483647 h 66"/>
              <a:gd name="T48" fmla="*/ 2147483647 w 90"/>
              <a:gd name="T49" fmla="*/ 2147483647 h 66"/>
              <a:gd name="T50" fmla="*/ 2147483647 w 90"/>
              <a:gd name="T51" fmla="*/ 2147483647 h 66"/>
              <a:gd name="T52" fmla="*/ 2147483647 w 90"/>
              <a:gd name="T53" fmla="*/ 2147483647 h 66"/>
              <a:gd name="T54" fmla="*/ 2147483647 w 90"/>
              <a:gd name="T55" fmla="*/ 2147483647 h 66"/>
              <a:gd name="T56" fmla="*/ 2147483647 w 90"/>
              <a:gd name="T57" fmla="*/ 2147483647 h 66"/>
              <a:gd name="T58" fmla="*/ 2147483647 w 90"/>
              <a:gd name="T59" fmla="*/ 2147483647 h 66"/>
              <a:gd name="T60" fmla="*/ 2147483647 w 90"/>
              <a:gd name="T61" fmla="*/ 2147483647 h 66"/>
              <a:gd name="T62" fmla="*/ 2147483647 w 90"/>
              <a:gd name="T63" fmla="*/ 2147483647 h 66"/>
              <a:gd name="T64" fmla="*/ 2147483647 w 90"/>
              <a:gd name="T65" fmla="*/ 2147483647 h 66"/>
              <a:gd name="T66" fmla="*/ 2147483647 w 90"/>
              <a:gd name="T67" fmla="*/ 2147483647 h 66"/>
              <a:gd name="T68" fmla="*/ 2147483647 w 90"/>
              <a:gd name="T69" fmla="*/ 2147483647 h 66"/>
              <a:gd name="T70" fmla="*/ 2147483647 w 90"/>
              <a:gd name="T71" fmla="*/ 2147483647 h 66"/>
              <a:gd name="T72" fmla="*/ 2147483647 w 90"/>
              <a:gd name="T73" fmla="*/ 0 h 66"/>
              <a:gd name="T74" fmla="*/ 2147483647 w 90"/>
              <a:gd name="T75" fmla="*/ 2147483647 h 66"/>
              <a:gd name="T76" fmla="*/ 2147483647 w 90"/>
              <a:gd name="T77" fmla="*/ 2147483647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2147483647 w 90"/>
              <a:gd name="T105" fmla="*/ 2147483647 h 66"/>
              <a:gd name="T106" fmla="*/ 2147483647 w 90"/>
              <a:gd name="T107" fmla="*/ 2147483647 h 66"/>
              <a:gd name="T108" fmla="*/ 2147483647 w 90"/>
              <a:gd name="T109" fmla="*/ 2147483647 h 66"/>
              <a:gd name="T110" fmla="*/ 2147483647 w 90"/>
              <a:gd name="T111" fmla="*/ 2147483647 h 66"/>
              <a:gd name="T112" fmla="*/ 2147483647 w 90"/>
              <a:gd name="T113" fmla="*/ 2147483647 h 66"/>
              <a:gd name="T114" fmla="*/ 2147483647 w 90"/>
              <a:gd name="T115" fmla="*/ 2147483647 h 66"/>
              <a:gd name="T116" fmla="*/ 2147483647 w 90"/>
              <a:gd name="T117" fmla="*/ 2147483647 h 66"/>
              <a:gd name="T118" fmla="*/ 2147483647 w 90"/>
              <a:gd name="T119" fmla="*/ 2147483647 h 66"/>
              <a:gd name="T120" fmla="*/ 2147483647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6" name="Freeform 45"/>
          <p:cNvSpPr>
            <a:spLocks/>
          </p:cNvSpPr>
          <p:nvPr/>
        </p:nvSpPr>
        <p:spPr bwMode="auto">
          <a:xfrm>
            <a:off x="2157413" y="2035175"/>
            <a:ext cx="782637" cy="696913"/>
          </a:xfrm>
          <a:custGeom>
            <a:avLst/>
            <a:gdLst>
              <a:gd name="T0" fmla="*/ 0 w 108"/>
              <a:gd name="T1" fmla="*/ 2147483647 h 90"/>
              <a:gd name="T2" fmla="*/ 0 w 108"/>
              <a:gd name="T3" fmla="*/ 2147483647 h 90"/>
              <a:gd name="T4" fmla="*/ 2147483647 w 108"/>
              <a:gd name="T5" fmla="*/ 2147483647 h 90"/>
              <a:gd name="T6" fmla="*/ 2147483647 w 108"/>
              <a:gd name="T7" fmla="*/ 2147483647 h 90"/>
              <a:gd name="T8" fmla="*/ 2147483647 w 108"/>
              <a:gd name="T9" fmla="*/ 2147483647 h 90"/>
              <a:gd name="T10" fmla="*/ 2147483647 w 108"/>
              <a:gd name="T11" fmla="*/ 2147483647 h 90"/>
              <a:gd name="T12" fmla="*/ 2147483647 w 108"/>
              <a:gd name="T13" fmla="*/ 2147483647 h 90"/>
              <a:gd name="T14" fmla="*/ 2147483647 w 108"/>
              <a:gd name="T15" fmla="*/ 2147483647 h 90"/>
              <a:gd name="T16" fmla="*/ 2147483647 w 108"/>
              <a:gd name="T17" fmla="*/ 2147483647 h 90"/>
              <a:gd name="T18" fmla="*/ 2147483647 w 108"/>
              <a:gd name="T19" fmla="*/ 2147483647 h 90"/>
              <a:gd name="T20" fmla="*/ 2147483647 w 108"/>
              <a:gd name="T21" fmla="*/ 2147483647 h 90"/>
              <a:gd name="T22" fmla="*/ 2147483647 w 108"/>
              <a:gd name="T23" fmla="*/ 0 h 90"/>
              <a:gd name="T24" fmla="*/ 2147483647 w 108"/>
              <a:gd name="T25" fmla="*/ 0 h 90"/>
              <a:gd name="T26" fmla="*/ 2147483647 w 108"/>
              <a:gd name="T27" fmla="*/ 2147483647 h 90"/>
              <a:gd name="T28" fmla="*/ 2147483647 w 108"/>
              <a:gd name="T29" fmla="*/ 2147483647 h 90"/>
              <a:gd name="T30" fmla="*/ 2147483647 w 108"/>
              <a:gd name="T31" fmla="*/ 2147483647 h 90"/>
              <a:gd name="T32" fmla="*/ 2147483647 w 108"/>
              <a:gd name="T33" fmla="*/ 2147483647 h 90"/>
              <a:gd name="T34" fmla="*/ 2147483647 w 108"/>
              <a:gd name="T35" fmla="*/ 2147483647 h 90"/>
              <a:gd name="T36" fmla="*/ 2147483647 w 108"/>
              <a:gd name="T37" fmla="*/ 2147483647 h 90"/>
              <a:gd name="T38" fmla="*/ 2147483647 w 108"/>
              <a:gd name="T39" fmla="*/ 2147483647 h 90"/>
              <a:gd name="T40" fmla="*/ 2147483647 w 108"/>
              <a:gd name="T41" fmla="*/ 2147483647 h 90"/>
              <a:gd name="T42" fmla="*/ 2147483647 w 108"/>
              <a:gd name="T43" fmla="*/ 2147483647 h 90"/>
              <a:gd name="T44" fmla="*/ 2147483647 w 108"/>
              <a:gd name="T45" fmla="*/ 2147483647 h 90"/>
              <a:gd name="T46" fmla="*/ 2147483647 w 108"/>
              <a:gd name="T47" fmla="*/ 2147483647 h 90"/>
              <a:gd name="T48" fmla="*/ 2147483647 w 108"/>
              <a:gd name="T49" fmla="*/ 2147483647 h 90"/>
              <a:gd name="T50" fmla="*/ 2147483647 w 108"/>
              <a:gd name="T51" fmla="*/ 2147483647 h 90"/>
              <a:gd name="T52" fmla="*/ 2147483647 w 108"/>
              <a:gd name="T53" fmla="*/ 2147483647 h 90"/>
              <a:gd name="T54" fmla="*/ 2147483647 w 108"/>
              <a:gd name="T55" fmla="*/ 2147483647 h 90"/>
              <a:gd name="T56" fmla="*/ 2147483647 w 108"/>
              <a:gd name="T57" fmla="*/ 2147483647 h 90"/>
              <a:gd name="T58" fmla="*/ 2147483647 w 108"/>
              <a:gd name="T59" fmla="*/ 2147483647 h 90"/>
              <a:gd name="T60" fmla="*/ 2147483647 w 108"/>
              <a:gd name="T61" fmla="*/ 2147483647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2147483647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7" name="Freeform 46"/>
          <p:cNvSpPr>
            <a:spLocks/>
          </p:cNvSpPr>
          <p:nvPr/>
        </p:nvSpPr>
        <p:spPr bwMode="auto">
          <a:xfrm>
            <a:off x="2795588" y="1833563"/>
            <a:ext cx="585787" cy="1006475"/>
          </a:xfrm>
          <a:custGeom>
            <a:avLst/>
            <a:gdLst>
              <a:gd name="T0" fmla="*/ 2147483647 w 81"/>
              <a:gd name="T1" fmla="*/ 2147483647 h 130"/>
              <a:gd name="T2" fmla="*/ 2147483647 w 81"/>
              <a:gd name="T3" fmla="*/ 2147483647 h 130"/>
              <a:gd name="T4" fmla="*/ 2147483647 w 81"/>
              <a:gd name="T5" fmla="*/ 2147483647 h 130"/>
              <a:gd name="T6" fmla="*/ 2147483647 w 81"/>
              <a:gd name="T7" fmla="*/ 2147483647 h 130"/>
              <a:gd name="T8" fmla="*/ 2147483647 w 81"/>
              <a:gd name="T9" fmla="*/ 2147483647 h 130"/>
              <a:gd name="T10" fmla="*/ 2147483647 w 81"/>
              <a:gd name="T11" fmla="*/ 2147483647 h 130"/>
              <a:gd name="T12" fmla="*/ 2147483647 w 81"/>
              <a:gd name="T13" fmla="*/ 2147483647 h 130"/>
              <a:gd name="T14" fmla="*/ 2147483647 w 81"/>
              <a:gd name="T15" fmla="*/ 2147483647 h 130"/>
              <a:gd name="T16" fmla="*/ 2147483647 w 81"/>
              <a:gd name="T17" fmla="*/ 2147483647 h 130"/>
              <a:gd name="T18" fmla="*/ 2147483647 w 81"/>
              <a:gd name="T19" fmla="*/ 2147483647 h 130"/>
              <a:gd name="T20" fmla="*/ 2147483647 w 81"/>
              <a:gd name="T21" fmla="*/ 2147483647 h 130"/>
              <a:gd name="T22" fmla="*/ 2147483647 w 81"/>
              <a:gd name="T23" fmla="*/ 2147483647 h 130"/>
              <a:gd name="T24" fmla="*/ 2147483647 w 81"/>
              <a:gd name="T25" fmla="*/ 2147483647 h 130"/>
              <a:gd name="T26" fmla="*/ 2147483647 w 81"/>
              <a:gd name="T27" fmla="*/ 2147483647 h 130"/>
              <a:gd name="T28" fmla="*/ 2147483647 w 81"/>
              <a:gd name="T29" fmla="*/ 0 h 130"/>
              <a:gd name="T30" fmla="*/ 2147483647 w 81"/>
              <a:gd name="T31" fmla="*/ 2147483647 h 130"/>
              <a:gd name="T32" fmla="*/ 2147483647 w 81"/>
              <a:gd name="T33" fmla="*/ 2147483647 h 130"/>
              <a:gd name="T34" fmla="*/ 2147483647 w 81"/>
              <a:gd name="T35" fmla="*/ 2147483647 h 130"/>
              <a:gd name="T36" fmla="*/ 2147483647 w 81"/>
              <a:gd name="T37" fmla="*/ 2147483647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8" name="Freeform 47"/>
          <p:cNvSpPr>
            <a:spLocks/>
          </p:cNvSpPr>
          <p:nvPr/>
        </p:nvSpPr>
        <p:spPr bwMode="auto">
          <a:xfrm>
            <a:off x="3041650" y="1857375"/>
            <a:ext cx="996950"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47483647 w 138"/>
              <a:gd name="T13" fmla="*/ 2147483647 h 87"/>
              <a:gd name="T14" fmla="*/ 2147483647 w 138"/>
              <a:gd name="T15" fmla="*/ 2147483647 h 87"/>
              <a:gd name="T16" fmla="*/ 2147483647 w 138"/>
              <a:gd name="T17" fmla="*/ 2147483647 h 87"/>
              <a:gd name="T18" fmla="*/ 2147483647 w 138"/>
              <a:gd name="T19" fmla="*/ 2147483647 h 87"/>
              <a:gd name="T20" fmla="*/ 2147483647 w 138"/>
              <a:gd name="T21" fmla="*/ 2147483647 h 87"/>
              <a:gd name="T22" fmla="*/ 2147483647 w 138"/>
              <a:gd name="T23" fmla="*/ 2147483647 h 87"/>
              <a:gd name="T24" fmla="*/ 2147483647 w 138"/>
              <a:gd name="T25" fmla="*/ 2147483647 h 87"/>
              <a:gd name="T26" fmla="*/ 2147483647 w 138"/>
              <a:gd name="T27" fmla="*/ 2147483647 h 87"/>
              <a:gd name="T28" fmla="*/ 2147483647 w 138"/>
              <a:gd name="T29" fmla="*/ 2147483647 h 87"/>
              <a:gd name="T30" fmla="*/ 2147483647 w 138"/>
              <a:gd name="T31" fmla="*/ 2147483647 h 87"/>
              <a:gd name="T32" fmla="*/ 2147483647 w 138"/>
              <a:gd name="T33" fmla="*/ 2147483647 h 87"/>
              <a:gd name="T34" fmla="*/ 2147483647 w 138"/>
              <a:gd name="T35" fmla="*/ 2147483647 h 87"/>
              <a:gd name="T36" fmla="*/ 2147483647 w 138"/>
              <a:gd name="T37" fmla="*/ 2147483647 h 87"/>
              <a:gd name="T38" fmla="*/ 2147483647 w 138"/>
              <a:gd name="T39" fmla="*/ 2147483647 h 87"/>
              <a:gd name="T40" fmla="*/ 2147483647 w 138"/>
              <a:gd name="T41" fmla="*/ 2147483647 h 87"/>
              <a:gd name="T42" fmla="*/ 2147483647 w 138"/>
              <a:gd name="T43" fmla="*/ 2147483647 h 87"/>
              <a:gd name="T44" fmla="*/ 2147483647 w 138"/>
              <a:gd name="T45" fmla="*/ 2147483647 h 87"/>
              <a:gd name="T46" fmla="*/ 2147483647 w 138"/>
              <a:gd name="T47" fmla="*/ 2147483647 h 87"/>
              <a:gd name="T48" fmla="*/ 2147483647 w 138"/>
              <a:gd name="T49" fmla="*/ 2147483647 h 87"/>
              <a:gd name="T50" fmla="*/ 2147483647 w 138"/>
              <a:gd name="T51" fmla="*/ 2147483647 h 87"/>
              <a:gd name="T52" fmla="*/ 2147483647 w 138"/>
              <a:gd name="T53" fmla="*/ 2147483647 h 87"/>
              <a:gd name="T54" fmla="*/ 2147483647 w 138"/>
              <a:gd name="T55" fmla="*/ 2147483647 h 87"/>
              <a:gd name="T56" fmla="*/ 2147483647 w 138"/>
              <a:gd name="T57" fmla="*/ 2147483647 h 87"/>
              <a:gd name="T58" fmla="*/ 2147483647 w 138"/>
              <a:gd name="T59" fmla="*/ 2147483647 h 87"/>
              <a:gd name="T60" fmla="*/ 2147483647 w 138"/>
              <a:gd name="T61" fmla="*/ 2147483647 h 87"/>
              <a:gd name="T62" fmla="*/ 2147483647 w 138"/>
              <a:gd name="T63" fmla="*/ 2147483647 h 87"/>
              <a:gd name="T64" fmla="*/ 2147483647 w 138"/>
              <a:gd name="T65" fmla="*/ 0 h 87"/>
              <a:gd name="T66" fmla="*/ 2147483647 w 138"/>
              <a:gd name="T67" fmla="*/ 2147483647 h 87"/>
              <a:gd name="T68" fmla="*/ 2147483647 w 138"/>
              <a:gd name="T69" fmla="*/ 2147483647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59" name="Freeform 48"/>
          <p:cNvSpPr>
            <a:spLocks/>
          </p:cNvSpPr>
          <p:nvPr/>
        </p:nvSpPr>
        <p:spPr bwMode="auto">
          <a:xfrm>
            <a:off x="2441575" y="2662238"/>
            <a:ext cx="620713" cy="1030287"/>
          </a:xfrm>
          <a:custGeom>
            <a:avLst/>
            <a:gdLst>
              <a:gd name="T0" fmla="*/ 2147483647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2147483647 h 133"/>
              <a:gd name="T38" fmla="*/ 2147483647 w 86"/>
              <a:gd name="T39" fmla="*/ 2147483647 h 133"/>
              <a:gd name="T40" fmla="*/ 2147483647 w 86"/>
              <a:gd name="T41" fmla="*/ 0 h 133"/>
              <a:gd name="T42" fmla="*/ 2147483647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60" name="Freeform 49"/>
          <p:cNvSpPr>
            <a:spLocks/>
          </p:cNvSpPr>
          <p:nvPr/>
        </p:nvSpPr>
        <p:spPr bwMode="auto">
          <a:xfrm>
            <a:off x="2765425" y="3444875"/>
            <a:ext cx="658813" cy="820738"/>
          </a:xfrm>
          <a:custGeom>
            <a:avLst/>
            <a:gdLst>
              <a:gd name="T0" fmla="*/ 2147483647 w 91"/>
              <a:gd name="T1" fmla="*/ 2147483647 h 106"/>
              <a:gd name="T2" fmla="*/ 2147483647 w 91"/>
              <a:gd name="T3" fmla="*/ 2147483647 h 106"/>
              <a:gd name="T4" fmla="*/ 2147483647 w 91"/>
              <a:gd name="T5" fmla="*/ 0 h 106"/>
              <a:gd name="T6" fmla="*/ 2147483647 w 91"/>
              <a:gd name="T7" fmla="*/ 0 h 106"/>
              <a:gd name="T8" fmla="*/ 2147483647 w 91"/>
              <a:gd name="T9" fmla="*/ 2147483647 h 106"/>
              <a:gd name="T10" fmla="*/ 2147483647 w 91"/>
              <a:gd name="T11" fmla="*/ 2147483647 h 106"/>
              <a:gd name="T12" fmla="*/ 2147483647 w 91"/>
              <a:gd name="T13" fmla="*/ 2147483647 h 106"/>
              <a:gd name="T14" fmla="*/ 2147483647 w 91"/>
              <a:gd name="T15" fmla="*/ 2147483647 h 106"/>
              <a:gd name="T16" fmla="*/ 2147483647 w 91"/>
              <a:gd name="T17" fmla="*/ 2147483647 h 106"/>
              <a:gd name="T18" fmla="*/ 2147483647 w 91"/>
              <a:gd name="T19" fmla="*/ 2147483647 h 106"/>
              <a:gd name="T20" fmla="*/ 2147483647 w 91"/>
              <a:gd name="T21" fmla="*/ 2147483647 h 106"/>
              <a:gd name="T22" fmla="*/ 2147483647 w 91"/>
              <a:gd name="T23" fmla="*/ 2147483647 h 106"/>
              <a:gd name="T24" fmla="*/ 2147483647 w 91"/>
              <a:gd name="T25" fmla="*/ 2147483647 h 106"/>
              <a:gd name="T26" fmla="*/ 2147483647 w 91"/>
              <a:gd name="T27" fmla="*/ 2147483647 h 106"/>
              <a:gd name="T28" fmla="*/ 2147483647 w 91"/>
              <a:gd name="T29" fmla="*/ 2147483647 h 106"/>
              <a:gd name="T30" fmla="*/ 2147483647 w 91"/>
              <a:gd name="T31" fmla="*/ 2147483647 h 106"/>
              <a:gd name="T32" fmla="*/ 2147483647 w 91"/>
              <a:gd name="T33" fmla="*/ 2147483647 h 106"/>
              <a:gd name="T34" fmla="*/ 2147483647 w 91"/>
              <a:gd name="T35" fmla="*/ 2147483647 h 106"/>
              <a:gd name="T36" fmla="*/ 2147483647 w 91"/>
              <a:gd name="T37" fmla="*/ 2147483647 h 106"/>
              <a:gd name="T38" fmla="*/ 2147483647 w 91"/>
              <a:gd name="T39" fmla="*/ 2147483647 h 106"/>
              <a:gd name="T40" fmla="*/ 2147483647 w 91"/>
              <a:gd name="T41" fmla="*/ 2147483647 h 106"/>
              <a:gd name="T42" fmla="*/ 2147483647 w 91"/>
              <a:gd name="T43" fmla="*/ 2147483647 h 106"/>
              <a:gd name="T44" fmla="*/ 2147483647 w 91"/>
              <a:gd name="T45" fmla="*/ 2147483647 h 106"/>
              <a:gd name="T46" fmla="*/ 2147483647 w 91"/>
              <a:gd name="T47" fmla="*/ 2147483647 h 106"/>
              <a:gd name="T48" fmla="*/ 2147483647 w 91"/>
              <a:gd name="T49" fmla="*/ 2147483647 h 106"/>
              <a:gd name="T50" fmla="*/ 2147483647 w 91"/>
              <a:gd name="T51" fmla="*/ 2147483647 h 106"/>
              <a:gd name="T52" fmla="*/ 2147483647 w 91"/>
              <a:gd name="T53" fmla="*/ 2147483647 h 106"/>
              <a:gd name="T54" fmla="*/ 2147483647 w 91"/>
              <a:gd name="T55" fmla="*/ 2147483647 h 106"/>
              <a:gd name="T56" fmla="*/ 2147483647 w 91"/>
              <a:gd name="T57" fmla="*/ 2147483647 h 106"/>
              <a:gd name="T58" fmla="*/ 2147483647 w 91"/>
              <a:gd name="T59" fmla="*/ 2147483647 h 106"/>
              <a:gd name="T60" fmla="*/ 2147483647 w 91"/>
              <a:gd name="T61" fmla="*/ 2147483647 h 106"/>
              <a:gd name="T62" fmla="*/ 2147483647 w 91"/>
              <a:gd name="T63" fmla="*/ 2147483647 h 106"/>
              <a:gd name="T64" fmla="*/ 2147483647 w 91"/>
              <a:gd name="T65" fmla="*/ 2147483647 h 106"/>
              <a:gd name="T66" fmla="*/ 2147483647 w 91"/>
              <a:gd name="T67" fmla="*/ 2147483647 h 106"/>
              <a:gd name="T68" fmla="*/ 2147483647 w 91"/>
              <a:gd name="T69" fmla="*/ 2147483647 h 106"/>
              <a:gd name="T70" fmla="*/ 2147483647 w 91"/>
              <a:gd name="T71" fmla="*/ 2147483647 h 106"/>
              <a:gd name="T72" fmla="*/ 2147483647 w 91"/>
              <a:gd name="T73" fmla="*/ 2147483647 h 106"/>
              <a:gd name="T74" fmla="*/ 2147483647 w 91"/>
              <a:gd name="T75" fmla="*/ 2147483647 h 106"/>
              <a:gd name="T76" fmla="*/ 2147483647 w 91"/>
              <a:gd name="T77" fmla="*/ 2147483647 h 106"/>
              <a:gd name="T78" fmla="*/ 2147483647 w 91"/>
              <a:gd name="T79" fmla="*/ 2147483647 h 106"/>
              <a:gd name="T80" fmla="*/ 2147483647 w 91"/>
              <a:gd name="T81" fmla="*/ 2147483647 h 106"/>
              <a:gd name="T82" fmla="*/ 2147483647 w 91"/>
              <a:gd name="T83" fmla="*/ 2147483647 h 106"/>
              <a:gd name="T84" fmla="*/ 2147483647 w 91"/>
              <a:gd name="T85" fmla="*/ 2147483647 h 106"/>
              <a:gd name="T86" fmla="*/ 2147483647 w 91"/>
              <a:gd name="T87" fmla="*/ 2147483647 h 106"/>
              <a:gd name="T88" fmla="*/ 2147483647 w 91"/>
              <a:gd name="T89" fmla="*/ 2147483647 h 106"/>
              <a:gd name="T90" fmla="*/ 2147483647 w 91"/>
              <a:gd name="T91" fmla="*/ 2147483647 h 106"/>
              <a:gd name="T92" fmla="*/ 2147483647 w 91"/>
              <a:gd name="T93" fmla="*/ 2147483647 h 106"/>
              <a:gd name="T94" fmla="*/ 2147483647 w 91"/>
              <a:gd name="T95" fmla="*/ 2147483647 h 106"/>
              <a:gd name="T96" fmla="*/ 2147483647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61" name="Freeform 50"/>
          <p:cNvSpPr>
            <a:spLocks/>
          </p:cNvSpPr>
          <p:nvPr/>
        </p:nvSpPr>
        <p:spPr bwMode="auto">
          <a:xfrm>
            <a:off x="4595813" y="1981200"/>
            <a:ext cx="642937" cy="773113"/>
          </a:xfrm>
          <a:custGeom>
            <a:avLst/>
            <a:gdLst>
              <a:gd name="T0" fmla="*/ 2147483647 w 89"/>
              <a:gd name="T1" fmla="*/ 2147483647 h 100"/>
              <a:gd name="T2" fmla="*/ 2147483647 w 89"/>
              <a:gd name="T3" fmla="*/ 2147483647 h 100"/>
              <a:gd name="T4" fmla="*/ 2147483647 w 89"/>
              <a:gd name="T5" fmla="*/ 2147483647 h 100"/>
              <a:gd name="T6" fmla="*/ 2147483647 w 89"/>
              <a:gd name="T7" fmla="*/ 2147483647 h 100"/>
              <a:gd name="T8" fmla="*/ 2147483647 w 89"/>
              <a:gd name="T9" fmla="*/ 2147483647 h 100"/>
              <a:gd name="T10" fmla="*/ 2147483647 w 89"/>
              <a:gd name="T11" fmla="*/ 2147483647 h 100"/>
              <a:gd name="T12" fmla="*/ 2147483647 w 89"/>
              <a:gd name="T13" fmla="*/ 2147483647 h 100"/>
              <a:gd name="T14" fmla="*/ 2147483647 w 89"/>
              <a:gd name="T15" fmla="*/ 2147483647 h 100"/>
              <a:gd name="T16" fmla="*/ 0 w 89"/>
              <a:gd name="T17" fmla="*/ 2147483647 h 100"/>
              <a:gd name="T18" fmla="*/ 2147483647 w 89"/>
              <a:gd name="T19" fmla="*/ 2147483647 h 100"/>
              <a:gd name="T20" fmla="*/ 0 w 89"/>
              <a:gd name="T21" fmla="*/ 2147483647 h 100"/>
              <a:gd name="T22" fmla="*/ 2147483647 w 89"/>
              <a:gd name="T23" fmla="*/ 2147483647 h 100"/>
              <a:gd name="T24" fmla="*/ 2147483647 w 89"/>
              <a:gd name="T25" fmla="*/ 2147483647 h 100"/>
              <a:gd name="T26" fmla="*/ 2147483647 w 89"/>
              <a:gd name="T27" fmla="*/ 2147483647 h 100"/>
              <a:gd name="T28" fmla="*/ 2147483647 w 89"/>
              <a:gd name="T29" fmla="*/ 2147483647 h 100"/>
              <a:gd name="T30" fmla="*/ 2147483647 w 89"/>
              <a:gd name="T31" fmla="*/ 2147483647 h 100"/>
              <a:gd name="T32" fmla="*/ 2147483647 w 89"/>
              <a:gd name="T33" fmla="*/ 2147483647 h 100"/>
              <a:gd name="T34" fmla="*/ 2147483647 w 89"/>
              <a:gd name="T35" fmla="*/ 2147483647 h 100"/>
              <a:gd name="T36" fmla="*/ 2147483647 w 89"/>
              <a:gd name="T37" fmla="*/ 2147483647 h 100"/>
              <a:gd name="T38" fmla="*/ 2147483647 w 89"/>
              <a:gd name="T39" fmla="*/ 2147483647 h 100"/>
              <a:gd name="T40" fmla="*/ 2147483647 w 89"/>
              <a:gd name="T41" fmla="*/ 2147483647 h 100"/>
              <a:gd name="T42" fmla="*/ 2147483647 w 89"/>
              <a:gd name="T43" fmla="*/ 2147483647 h 100"/>
              <a:gd name="T44" fmla="*/ 2147483647 w 89"/>
              <a:gd name="T45" fmla="*/ 2147483647 h 100"/>
              <a:gd name="T46" fmla="*/ 2147483647 w 89"/>
              <a:gd name="T47" fmla="*/ 2147483647 h 100"/>
              <a:gd name="T48" fmla="*/ 2147483647 w 89"/>
              <a:gd name="T49" fmla="*/ 2147483647 h 100"/>
              <a:gd name="T50" fmla="*/ 2147483647 w 89"/>
              <a:gd name="T51" fmla="*/ 2147483647 h 100"/>
              <a:gd name="T52" fmla="*/ 2147483647 w 89"/>
              <a:gd name="T53" fmla="*/ 2147483647 h 100"/>
              <a:gd name="T54" fmla="*/ 2147483647 w 89"/>
              <a:gd name="T55" fmla="*/ 2147483647 h 100"/>
              <a:gd name="T56" fmla="*/ 2147483647 w 89"/>
              <a:gd name="T57" fmla="*/ 2147483647 h 100"/>
              <a:gd name="T58" fmla="*/ 2147483647 w 89"/>
              <a:gd name="T59" fmla="*/ 2147483647 h 100"/>
              <a:gd name="T60" fmla="*/ 2147483647 w 89"/>
              <a:gd name="T61" fmla="*/ 2147483647 h 100"/>
              <a:gd name="T62" fmla="*/ 2147483647 w 89"/>
              <a:gd name="T63" fmla="*/ 2147483647 h 100"/>
              <a:gd name="T64" fmla="*/ 2147483647 w 89"/>
              <a:gd name="T65" fmla="*/ 2147483647 h 100"/>
              <a:gd name="T66" fmla="*/ 2147483647 w 89"/>
              <a:gd name="T67" fmla="*/ 2147483647 h 100"/>
              <a:gd name="T68" fmla="*/ 2147483647 w 89"/>
              <a:gd name="T69" fmla="*/ 2147483647 h 100"/>
              <a:gd name="T70" fmla="*/ 2147483647 w 89"/>
              <a:gd name="T71" fmla="*/ 2147483647 h 100"/>
              <a:gd name="T72" fmla="*/ 2147483647 w 89"/>
              <a:gd name="T73" fmla="*/ 2147483647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2147483647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62" name="Freeform 51"/>
          <p:cNvSpPr>
            <a:spLocks/>
          </p:cNvSpPr>
          <p:nvPr/>
        </p:nvSpPr>
        <p:spPr bwMode="auto">
          <a:xfrm>
            <a:off x="4892675" y="4133850"/>
            <a:ext cx="555625" cy="511175"/>
          </a:xfrm>
          <a:custGeom>
            <a:avLst/>
            <a:gdLst>
              <a:gd name="T0" fmla="*/ 2147483647 w 77"/>
              <a:gd name="T1" fmla="*/ 2147483647 h 66"/>
              <a:gd name="T2" fmla="*/ 2147483647 w 77"/>
              <a:gd name="T3" fmla="*/ 2147483647 h 66"/>
              <a:gd name="T4" fmla="*/ 2147483647 w 77"/>
              <a:gd name="T5" fmla="*/ 2147483647 h 66"/>
              <a:gd name="T6" fmla="*/ 2147483647 w 77"/>
              <a:gd name="T7" fmla="*/ 2147483647 h 66"/>
              <a:gd name="T8" fmla="*/ 2147483647 w 77"/>
              <a:gd name="T9" fmla="*/ 2147483647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147483647 w 77"/>
              <a:gd name="T63" fmla="*/ 2147483647 h 66"/>
              <a:gd name="T64" fmla="*/ 2147483647 w 77"/>
              <a:gd name="T65" fmla="*/ 2147483647 h 66"/>
              <a:gd name="T66" fmla="*/ 2147483647 w 77"/>
              <a:gd name="T67" fmla="*/ 2147483647 h 66"/>
              <a:gd name="T68" fmla="*/ 2147483647 w 77"/>
              <a:gd name="T69" fmla="*/ 2147483647 h 66"/>
              <a:gd name="T70" fmla="*/ 2147483647 w 77"/>
              <a:gd name="T71" fmla="*/ 2147483647 h 66"/>
              <a:gd name="T72" fmla="*/ 2147483647 w 77"/>
              <a:gd name="T73" fmla="*/ 2147483647 h 66"/>
              <a:gd name="T74" fmla="*/ 2147483647 w 77"/>
              <a:gd name="T75" fmla="*/ 2147483647 h 66"/>
              <a:gd name="T76" fmla="*/ 2147483647 w 77"/>
              <a:gd name="T77" fmla="*/ 2147483647 h 66"/>
              <a:gd name="T78" fmla="*/ 2147483647 w 77"/>
              <a:gd name="T79" fmla="*/ 2147483647 h 66"/>
              <a:gd name="T80" fmla="*/ 2147483647 w 77"/>
              <a:gd name="T81" fmla="*/ 2147483647 h 66"/>
              <a:gd name="T82" fmla="*/ 2147483647 w 77"/>
              <a:gd name="T83" fmla="*/ 2147483647 h 66"/>
              <a:gd name="T84" fmla="*/ 0 w 77"/>
              <a:gd name="T85" fmla="*/ 2147483647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63" name="Freeform 52"/>
          <p:cNvSpPr>
            <a:spLocks/>
          </p:cNvSpPr>
          <p:nvPr/>
        </p:nvSpPr>
        <p:spPr bwMode="auto">
          <a:xfrm>
            <a:off x="5116513" y="2855913"/>
            <a:ext cx="390525" cy="7350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0 w 54"/>
              <a:gd name="T25" fmla="*/ 2147483647 h 95"/>
              <a:gd name="T26" fmla="*/ 0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A50021"/>
          </a:solidFill>
          <a:ln w="12700" cmpd="sng">
            <a:solidFill>
              <a:schemeClr val="tx1"/>
            </a:solidFill>
            <a:prstDash val="solid"/>
            <a:round/>
            <a:headEnd/>
            <a:tailEnd/>
          </a:ln>
        </p:spPr>
        <p:txBody>
          <a:bodyPr/>
          <a:lstStyle/>
          <a:p>
            <a:endParaRPr lang="en-GB"/>
          </a:p>
        </p:txBody>
      </p:sp>
      <p:grpSp>
        <p:nvGrpSpPr>
          <p:cNvPr id="48164" name="Group 53"/>
          <p:cNvGrpSpPr>
            <a:grpSpLocks/>
          </p:cNvGrpSpPr>
          <p:nvPr/>
        </p:nvGrpSpPr>
        <p:grpSpPr bwMode="auto">
          <a:xfrm>
            <a:off x="5165725" y="2197100"/>
            <a:ext cx="738188" cy="742950"/>
            <a:chOff x="3562" y="1636"/>
            <a:chExt cx="497" cy="468"/>
          </a:xfrm>
        </p:grpSpPr>
        <p:sp>
          <p:nvSpPr>
            <p:cNvPr id="48200" name="Freeform 54"/>
            <p:cNvSpPr>
              <a:spLocks/>
            </p:cNvSpPr>
            <p:nvPr/>
          </p:nvSpPr>
          <p:spPr bwMode="auto">
            <a:xfrm>
              <a:off x="3806" y="1758"/>
              <a:ext cx="253" cy="346"/>
            </a:xfrm>
            <a:custGeom>
              <a:avLst/>
              <a:gdLst>
                <a:gd name="T0" fmla="*/ 71181 w 52"/>
                <a:gd name="T1" fmla="*/ 186689 h 71"/>
                <a:gd name="T2" fmla="*/ 117129 w 52"/>
                <a:gd name="T3" fmla="*/ 184476 h 71"/>
                <a:gd name="T4" fmla="*/ 122788 w 52"/>
                <a:gd name="T5" fmla="*/ 170349 h 71"/>
                <a:gd name="T6" fmla="*/ 122788 w 52"/>
                <a:gd name="T7" fmla="*/ 159589 h 71"/>
                <a:gd name="T8" fmla="*/ 131073 w 52"/>
                <a:gd name="T9" fmla="*/ 151134 h 71"/>
                <a:gd name="T10" fmla="*/ 133370 w 52"/>
                <a:gd name="T11" fmla="*/ 142703 h 71"/>
                <a:gd name="T12" fmla="*/ 136138 w 52"/>
                <a:gd name="T13" fmla="*/ 137601 h 71"/>
                <a:gd name="T14" fmla="*/ 139023 w 52"/>
                <a:gd name="T15" fmla="*/ 140379 h 71"/>
                <a:gd name="T16" fmla="*/ 141772 w 52"/>
                <a:gd name="T17" fmla="*/ 137601 h 71"/>
                <a:gd name="T18" fmla="*/ 141772 w 52"/>
                <a:gd name="T19" fmla="*/ 126387 h 71"/>
                <a:gd name="T20" fmla="*/ 139023 w 52"/>
                <a:gd name="T21" fmla="*/ 115608 h 71"/>
                <a:gd name="T22" fmla="*/ 128300 w 52"/>
                <a:gd name="T23" fmla="*/ 76729 h 71"/>
                <a:gd name="T24" fmla="*/ 114361 w 52"/>
                <a:gd name="T25" fmla="*/ 76729 h 71"/>
                <a:gd name="T26" fmla="*/ 98003 w 52"/>
                <a:gd name="T27" fmla="*/ 98722 h 71"/>
                <a:gd name="T28" fmla="*/ 95255 w 52"/>
                <a:gd name="T29" fmla="*/ 96393 h 71"/>
                <a:gd name="T30" fmla="*/ 90190 w 52"/>
                <a:gd name="T31" fmla="*/ 93615 h 71"/>
                <a:gd name="T32" fmla="*/ 90190 w 52"/>
                <a:gd name="T33" fmla="*/ 82290 h 71"/>
                <a:gd name="T34" fmla="*/ 98003 w 52"/>
                <a:gd name="T35" fmla="*/ 76729 h 71"/>
                <a:gd name="T36" fmla="*/ 98003 w 52"/>
                <a:gd name="T37" fmla="*/ 71651 h 71"/>
                <a:gd name="T38" fmla="*/ 103662 w 52"/>
                <a:gd name="T39" fmla="*/ 65974 h 71"/>
                <a:gd name="T40" fmla="*/ 103662 w 52"/>
                <a:gd name="T41" fmla="*/ 46759 h 71"/>
                <a:gd name="T42" fmla="*/ 100889 w 52"/>
                <a:gd name="T43" fmla="*/ 38309 h 71"/>
                <a:gd name="T44" fmla="*/ 95255 w 52"/>
                <a:gd name="T45" fmla="*/ 32748 h 71"/>
                <a:gd name="T46" fmla="*/ 100889 w 52"/>
                <a:gd name="T47" fmla="*/ 27665 h 71"/>
                <a:gd name="T48" fmla="*/ 98003 w 52"/>
                <a:gd name="T49" fmla="*/ 19210 h 71"/>
                <a:gd name="T50" fmla="*/ 81763 w 52"/>
                <a:gd name="T51" fmla="*/ 10760 h 71"/>
                <a:gd name="T52" fmla="*/ 71181 w 52"/>
                <a:gd name="T53" fmla="*/ 5677 h 71"/>
                <a:gd name="T54" fmla="*/ 57120 w 52"/>
                <a:gd name="T55" fmla="*/ 2778 h 71"/>
                <a:gd name="T56" fmla="*/ 49286 w 52"/>
                <a:gd name="T57" fmla="*/ 2778 h 71"/>
                <a:gd name="T58" fmla="*/ 40884 w 52"/>
                <a:gd name="T59" fmla="*/ 8455 h 71"/>
                <a:gd name="T60" fmla="*/ 40884 w 52"/>
                <a:gd name="T61" fmla="*/ 16316 h 71"/>
                <a:gd name="T62" fmla="*/ 43769 w 52"/>
                <a:gd name="T63" fmla="*/ 19210 h 71"/>
                <a:gd name="T64" fmla="*/ 40884 w 52"/>
                <a:gd name="T65" fmla="*/ 21993 h 71"/>
                <a:gd name="T66" fmla="*/ 35366 w 52"/>
                <a:gd name="T67" fmla="*/ 27665 h 71"/>
                <a:gd name="T68" fmla="*/ 32476 w 52"/>
                <a:gd name="T69" fmla="*/ 35526 h 71"/>
                <a:gd name="T70" fmla="*/ 32476 w 52"/>
                <a:gd name="T71" fmla="*/ 46759 h 71"/>
                <a:gd name="T72" fmla="*/ 27412 w 52"/>
                <a:gd name="T73" fmla="*/ 43981 h 71"/>
                <a:gd name="T74" fmla="*/ 27412 w 52"/>
                <a:gd name="T75" fmla="*/ 35526 h 71"/>
                <a:gd name="T76" fmla="*/ 27412 w 52"/>
                <a:gd name="T77" fmla="*/ 30443 h 71"/>
                <a:gd name="T78" fmla="*/ 21875 w 52"/>
                <a:gd name="T79" fmla="*/ 35526 h 71"/>
                <a:gd name="T80" fmla="*/ 21875 w 52"/>
                <a:gd name="T81" fmla="*/ 43981 h 71"/>
                <a:gd name="T82" fmla="*/ 13467 w 52"/>
                <a:gd name="T83" fmla="*/ 46759 h 71"/>
                <a:gd name="T84" fmla="*/ 10607 w 52"/>
                <a:gd name="T85" fmla="*/ 52436 h 71"/>
                <a:gd name="T86" fmla="*/ 8403 w 52"/>
                <a:gd name="T87" fmla="*/ 63196 h 71"/>
                <a:gd name="T88" fmla="*/ 5634 w 52"/>
                <a:gd name="T89" fmla="*/ 76729 h 71"/>
                <a:gd name="T90" fmla="*/ 2768 w 52"/>
                <a:gd name="T91" fmla="*/ 87962 h 71"/>
                <a:gd name="T92" fmla="*/ 5634 w 52"/>
                <a:gd name="T93" fmla="*/ 101500 h 71"/>
                <a:gd name="T94" fmla="*/ 5634 w 52"/>
                <a:gd name="T95" fmla="*/ 112830 h 71"/>
                <a:gd name="T96" fmla="*/ 16241 w 52"/>
                <a:gd name="T97" fmla="*/ 137601 h 71"/>
                <a:gd name="T98" fmla="*/ 19009 w 52"/>
                <a:gd name="T99" fmla="*/ 151134 h 71"/>
                <a:gd name="T100" fmla="*/ 19009 w 52"/>
                <a:gd name="T101" fmla="*/ 153911 h 71"/>
                <a:gd name="T102" fmla="*/ 16241 w 52"/>
                <a:gd name="T103" fmla="*/ 170349 h 71"/>
                <a:gd name="T104" fmla="*/ 5634 w 52"/>
                <a:gd name="T105" fmla="*/ 189442 h 71"/>
                <a:gd name="T106" fmla="*/ 0 w 52"/>
                <a:gd name="T107" fmla="*/ 195120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201" name="Freeform 55"/>
            <p:cNvSpPr>
              <a:spLocks/>
            </p:cNvSpPr>
            <p:nvPr/>
          </p:nvSpPr>
          <p:spPr bwMode="auto">
            <a:xfrm>
              <a:off x="3562" y="1636"/>
              <a:ext cx="405" cy="200"/>
            </a:xfrm>
            <a:custGeom>
              <a:avLst/>
              <a:gdLst>
                <a:gd name="T0" fmla="*/ 11379 w 83"/>
                <a:gd name="T1" fmla="*/ 44117 h 41"/>
                <a:gd name="T2" fmla="*/ 22070 w 83"/>
                <a:gd name="T3" fmla="*/ 35644 h 41"/>
                <a:gd name="T4" fmla="*/ 55524 w 83"/>
                <a:gd name="T5" fmla="*/ 16371 h 41"/>
                <a:gd name="T6" fmla="*/ 72027 w 83"/>
                <a:gd name="T7" fmla="*/ 2785 h 41"/>
                <a:gd name="T8" fmla="*/ 85621 w 83"/>
                <a:gd name="T9" fmla="*/ 2785 h 41"/>
                <a:gd name="T10" fmla="*/ 77618 w 83"/>
                <a:gd name="T11" fmla="*/ 11376 h 41"/>
                <a:gd name="T12" fmla="*/ 63546 w 83"/>
                <a:gd name="T13" fmla="*/ 24961 h 41"/>
                <a:gd name="T14" fmla="*/ 63546 w 83"/>
                <a:gd name="T15" fmla="*/ 33434 h 41"/>
                <a:gd name="T16" fmla="*/ 77618 w 83"/>
                <a:gd name="T17" fmla="*/ 27746 h 41"/>
                <a:gd name="T18" fmla="*/ 107691 w 83"/>
                <a:gd name="T19" fmla="*/ 41332 h 41"/>
                <a:gd name="T20" fmla="*/ 119094 w 83"/>
                <a:gd name="T21" fmla="*/ 44117 h 41"/>
                <a:gd name="T22" fmla="*/ 121881 w 83"/>
                <a:gd name="T23" fmla="*/ 47020 h 41"/>
                <a:gd name="T24" fmla="*/ 135475 w 83"/>
                <a:gd name="T25" fmla="*/ 35644 h 41"/>
                <a:gd name="T26" fmla="*/ 176834 w 83"/>
                <a:gd name="T27" fmla="*/ 22059 h 41"/>
                <a:gd name="T28" fmla="*/ 174048 w 83"/>
                <a:gd name="T29" fmla="*/ 30532 h 41"/>
                <a:gd name="T30" fmla="*/ 182523 w 83"/>
                <a:gd name="T31" fmla="*/ 38546 h 41"/>
                <a:gd name="T32" fmla="*/ 199026 w 83"/>
                <a:gd name="T33" fmla="*/ 35644 h 41"/>
                <a:gd name="T34" fmla="*/ 210288 w 83"/>
                <a:gd name="T35" fmla="*/ 49805 h 41"/>
                <a:gd name="T36" fmla="*/ 226785 w 83"/>
                <a:gd name="T37" fmla="*/ 52707 h 41"/>
                <a:gd name="T38" fmla="*/ 226785 w 83"/>
                <a:gd name="T39" fmla="*/ 57800 h 41"/>
                <a:gd name="T40" fmla="*/ 218310 w 83"/>
                <a:gd name="T41" fmla="*/ 57800 h 41"/>
                <a:gd name="T42" fmla="*/ 207502 w 83"/>
                <a:gd name="T43" fmla="*/ 57800 h 41"/>
                <a:gd name="T44" fmla="*/ 190999 w 83"/>
                <a:gd name="T45" fmla="*/ 57800 h 41"/>
                <a:gd name="T46" fmla="*/ 190999 w 83"/>
                <a:gd name="T47" fmla="*/ 66268 h 41"/>
                <a:gd name="T48" fmla="*/ 171715 w 83"/>
                <a:gd name="T49" fmla="*/ 57800 h 41"/>
                <a:gd name="T50" fmla="*/ 157667 w 83"/>
                <a:gd name="T51" fmla="*/ 63366 h 41"/>
                <a:gd name="T52" fmla="*/ 151953 w 83"/>
                <a:gd name="T53" fmla="*/ 69054 h 41"/>
                <a:gd name="T54" fmla="*/ 138383 w 83"/>
                <a:gd name="T55" fmla="*/ 69054 h 41"/>
                <a:gd name="T56" fmla="*/ 126975 w 83"/>
                <a:gd name="T57" fmla="*/ 82639 h 41"/>
                <a:gd name="T58" fmla="*/ 129761 w 83"/>
                <a:gd name="T59" fmla="*/ 77551 h 41"/>
                <a:gd name="T60" fmla="*/ 121881 w 83"/>
                <a:gd name="T61" fmla="*/ 77551 h 41"/>
                <a:gd name="T62" fmla="*/ 116191 w 83"/>
                <a:gd name="T63" fmla="*/ 74741 h 41"/>
                <a:gd name="T64" fmla="*/ 110594 w 83"/>
                <a:gd name="T65" fmla="*/ 88327 h 41"/>
                <a:gd name="T66" fmla="*/ 99811 w 83"/>
                <a:gd name="T67" fmla="*/ 104698 h 41"/>
                <a:gd name="T68" fmla="*/ 94097 w 83"/>
                <a:gd name="T69" fmla="*/ 107605 h 41"/>
                <a:gd name="T70" fmla="*/ 96907 w 83"/>
                <a:gd name="T71" fmla="*/ 99702 h 41"/>
                <a:gd name="T72" fmla="*/ 88407 w 83"/>
                <a:gd name="T73" fmla="*/ 99702 h 41"/>
                <a:gd name="T74" fmla="*/ 82713 w 83"/>
                <a:gd name="T75" fmla="*/ 79859 h 41"/>
                <a:gd name="T76" fmla="*/ 80527 w 83"/>
                <a:gd name="T77" fmla="*/ 77551 h 41"/>
                <a:gd name="T78" fmla="*/ 63546 w 83"/>
                <a:gd name="T79" fmla="*/ 71956 h 41"/>
                <a:gd name="T80" fmla="*/ 60643 w 83"/>
                <a:gd name="T81" fmla="*/ 71956 h 41"/>
                <a:gd name="T82" fmla="*/ 44262 w 83"/>
                <a:gd name="T83" fmla="*/ 66268 h 41"/>
                <a:gd name="T84" fmla="*/ 11379 w 83"/>
                <a:gd name="T85" fmla="*/ 52707 h 41"/>
                <a:gd name="T86" fmla="*/ 0 w 83"/>
                <a:gd name="T87" fmla="*/ 47020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9900"/>
            </a:solidFill>
            <a:ln w="12700" cmpd="sng">
              <a:solidFill>
                <a:schemeClr val="tx1"/>
              </a:solidFill>
              <a:prstDash val="solid"/>
              <a:round/>
              <a:headEnd/>
              <a:tailEnd/>
            </a:ln>
          </p:spPr>
          <p:txBody>
            <a:bodyPr/>
            <a:lstStyle/>
            <a:p>
              <a:endParaRPr lang="en-GB"/>
            </a:p>
          </p:txBody>
        </p:sp>
      </p:grpSp>
      <p:sp>
        <p:nvSpPr>
          <p:cNvPr id="48165" name="Freeform 56"/>
          <p:cNvSpPr>
            <a:spLocks/>
          </p:cNvSpPr>
          <p:nvPr/>
        </p:nvSpPr>
        <p:spPr bwMode="auto">
          <a:xfrm>
            <a:off x="5464175" y="2917825"/>
            <a:ext cx="290513" cy="557213"/>
          </a:xfrm>
          <a:custGeom>
            <a:avLst/>
            <a:gdLst>
              <a:gd name="T0" fmla="*/ 2147483647 w 40"/>
              <a:gd name="T1" fmla="*/ 2147483647 h 72"/>
              <a:gd name="T2" fmla="*/ 2147483647 w 40"/>
              <a:gd name="T3" fmla="*/ 2147483647 h 72"/>
              <a:gd name="T4" fmla="*/ 2147483647 w 40"/>
              <a:gd name="T5" fmla="*/ 2147483647 h 72"/>
              <a:gd name="T6" fmla="*/ 2147483647 w 40"/>
              <a:gd name="T7" fmla="*/ 2147483647 h 72"/>
              <a:gd name="T8" fmla="*/ 2147483647 w 40"/>
              <a:gd name="T9" fmla="*/ 2147483647 h 72"/>
              <a:gd name="T10" fmla="*/ 2147483647 w 40"/>
              <a:gd name="T11" fmla="*/ 2147483647 h 72"/>
              <a:gd name="T12" fmla="*/ 2147483647 w 40"/>
              <a:gd name="T13" fmla="*/ 2147483647 h 72"/>
              <a:gd name="T14" fmla="*/ 2147483647 w 40"/>
              <a:gd name="T15" fmla="*/ 2147483647 h 72"/>
              <a:gd name="T16" fmla="*/ 2147483647 w 40"/>
              <a:gd name="T17" fmla="*/ 2147483647 h 72"/>
              <a:gd name="T18" fmla="*/ 2147483647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2147483647 w 40"/>
              <a:gd name="T33" fmla="*/ 2147483647 h 72"/>
              <a:gd name="T34" fmla="*/ 2147483647 w 40"/>
              <a:gd name="T35" fmla="*/ 2147483647 h 72"/>
              <a:gd name="T36" fmla="*/ 2147483647 w 40"/>
              <a:gd name="T37" fmla="*/ 2147483647 h 72"/>
              <a:gd name="T38" fmla="*/ 2147483647 w 40"/>
              <a:gd name="T39" fmla="*/ 2147483647 h 72"/>
              <a:gd name="T40" fmla="*/ 2147483647 w 40"/>
              <a:gd name="T41" fmla="*/ 2147483647 h 72"/>
              <a:gd name="T42" fmla="*/ 2147483647 w 40"/>
              <a:gd name="T43" fmla="*/ 2147483647 h 72"/>
              <a:gd name="T44" fmla="*/ 2147483647 w 40"/>
              <a:gd name="T45" fmla="*/ 2147483647 h 72"/>
              <a:gd name="T46" fmla="*/ 2147483647 w 40"/>
              <a:gd name="T47" fmla="*/ 2147483647 h 72"/>
              <a:gd name="T48" fmla="*/ 2147483647 w 40"/>
              <a:gd name="T49" fmla="*/ 2147483647 h 72"/>
              <a:gd name="T50" fmla="*/ 2147483647 w 40"/>
              <a:gd name="T51" fmla="*/ 2147483647 h 72"/>
              <a:gd name="T52" fmla="*/ 2147483647 w 40"/>
              <a:gd name="T53" fmla="*/ 2147483647 h 72"/>
              <a:gd name="T54" fmla="*/ 2147483647 w 40"/>
              <a:gd name="T55" fmla="*/ 2147483647 h 72"/>
              <a:gd name="T56" fmla="*/ 2147483647 w 40"/>
              <a:gd name="T57" fmla="*/ 2147483647 h 72"/>
              <a:gd name="T58" fmla="*/ 2147483647 w 40"/>
              <a:gd name="T59" fmla="*/ 2147483647 h 72"/>
              <a:gd name="T60" fmla="*/ 2147483647 w 40"/>
              <a:gd name="T61" fmla="*/ 2147483647 h 72"/>
              <a:gd name="T62" fmla="*/ 2147483647 w 40"/>
              <a:gd name="T63" fmla="*/ 2147483647 h 72"/>
              <a:gd name="T64" fmla="*/ 2147483647 w 40"/>
              <a:gd name="T65" fmla="*/ 2147483647 h 72"/>
              <a:gd name="T66" fmla="*/ 2147483647 w 40"/>
              <a:gd name="T67" fmla="*/ 2147483647 h 72"/>
              <a:gd name="T68" fmla="*/ 2147483647 w 40"/>
              <a:gd name="T69" fmla="*/ 2147483647 h 72"/>
              <a:gd name="T70" fmla="*/ 2147483647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2147483647 h 72"/>
              <a:gd name="T94" fmla="*/ 2147483647 w 40"/>
              <a:gd name="T95" fmla="*/ 0 h 72"/>
              <a:gd name="T96" fmla="*/ 2147483647 w 40"/>
              <a:gd name="T97" fmla="*/ 2147483647 h 72"/>
              <a:gd name="T98" fmla="*/ 2147483647 w 40"/>
              <a:gd name="T99" fmla="*/ 2147483647 h 72"/>
              <a:gd name="T100" fmla="*/ 2147483647 w 40"/>
              <a:gd name="T101" fmla="*/ 2147483647 h 72"/>
              <a:gd name="T102" fmla="*/ 2147483647 w 40"/>
              <a:gd name="T103" fmla="*/ 2147483647 h 72"/>
              <a:gd name="T104" fmla="*/ 2147483647 w 40"/>
              <a:gd name="T105" fmla="*/ 2147483647 h 72"/>
              <a:gd name="T106" fmla="*/ 2147483647 w 40"/>
              <a:gd name="T107" fmla="*/ 2147483647 h 72"/>
              <a:gd name="T108" fmla="*/ 2147483647 w 40"/>
              <a:gd name="T109" fmla="*/ 214748364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66" name="Freeform 57"/>
          <p:cNvSpPr>
            <a:spLocks/>
          </p:cNvSpPr>
          <p:nvPr/>
        </p:nvSpPr>
        <p:spPr bwMode="auto">
          <a:xfrm>
            <a:off x="5160963" y="3846513"/>
            <a:ext cx="338137" cy="642937"/>
          </a:xfrm>
          <a:custGeom>
            <a:avLst/>
            <a:gdLst>
              <a:gd name="T0" fmla="*/ 2147483647 w 47"/>
              <a:gd name="T1" fmla="*/ 0 h 83"/>
              <a:gd name="T2" fmla="*/ 2147483647 w 47"/>
              <a:gd name="T3" fmla="*/ 2147483647 h 83"/>
              <a:gd name="T4" fmla="*/ 2147483647 w 47"/>
              <a:gd name="T5" fmla="*/ 2147483647 h 83"/>
              <a:gd name="T6" fmla="*/ 2147483647 w 47"/>
              <a:gd name="T7" fmla="*/ 2147483647 h 83"/>
              <a:gd name="T8" fmla="*/ 2147483647 w 47"/>
              <a:gd name="T9" fmla="*/ 2147483647 h 83"/>
              <a:gd name="T10" fmla="*/ 2147483647 w 47"/>
              <a:gd name="T11" fmla="*/ 2147483647 h 83"/>
              <a:gd name="T12" fmla="*/ 2147483647 w 47"/>
              <a:gd name="T13" fmla="*/ 2147483647 h 83"/>
              <a:gd name="T14" fmla="*/ 2147483647 w 47"/>
              <a:gd name="T15" fmla="*/ 2147483647 h 83"/>
              <a:gd name="T16" fmla="*/ 2147483647 w 47"/>
              <a:gd name="T17" fmla="*/ 2147483647 h 83"/>
              <a:gd name="T18" fmla="*/ 2147483647 w 47"/>
              <a:gd name="T19" fmla="*/ 2147483647 h 83"/>
              <a:gd name="T20" fmla="*/ 2147483647 w 47"/>
              <a:gd name="T21" fmla="*/ 2147483647 h 83"/>
              <a:gd name="T22" fmla="*/ 2147483647 w 47"/>
              <a:gd name="T23" fmla="*/ 2147483647 h 83"/>
              <a:gd name="T24" fmla="*/ 2147483647 w 47"/>
              <a:gd name="T25" fmla="*/ 2147483647 h 83"/>
              <a:gd name="T26" fmla="*/ 2147483647 w 47"/>
              <a:gd name="T27" fmla="*/ 2147483647 h 83"/>
              <a:gd name="T28" fmla="*/ 2147483647 w 47"/>
              <a:gd name="T29" fmla="*/ 2147483647 h 83"/>
              <a:gd name="T30" fmla="*/ 2147483647 w 47"/>
              <a:gd name="T31" fmla="*/ 2147483647 h 83"/>
              <a:gd name="T32" fmla="*/ 2147483647 w 47"/>
              <a:gd name="T33" fmla="*/ 2147483647 h 83"/>
              <a:gd name="T34" fmla="*/ 2147483647 w 47"/>
              <a:gd name="T35" fmla="*/ 2147483647 h 83"/>
              <a:gd name="T36" fmla="*/ 2147483647 w 47"/>
              <a:gd name="T37" fmla="*/ 2147483647 h 83"/>
              <a:gd name="T38" fmla="*/ 2147483647 w 47"/>
              <a:gd name="T39" fmla="*/ 2147483647 h 83"/>
              <a:gd name="T40" fmla="*/ 2147483647 w 47"/>
              <a:gd name="T41" fmla="*/ 2147483647 h 83"/>
              <a:gd name="T42" fmla="*/ 2147483647 w 47"/>
              <a:gd name="T43" fmla="*/ 2147483647 h 83"/>
              <a:gd name="T44" fmla="*/ 2147483647 w 47"/>
              <a:gd name="T45" fmla="*/ 2147483647 h 83"/>
              <a:gd name="T46" fmla="*/ 2147483647 w 47"/>
              <a:gd name="T47" fmla="*/ 2147483647 h 83"/>
              <a:gd name="T48" fmla="*/ 2147483647 w 47"/>
              <a:gd name="T49" fmla="*/ 2147483647 h 83"/>
              <a:gd name="T50" fmla="*/ 2147483647 w 47"/>
              <a:gd name="T51" fmla="*/ 2147483647 h 83"/>
              <a:gd name="T52" fmla="*/ 2147483647 w 47"/>
              <a:gd name="T53" fmla="*/ 2147483647 h 83"/>
              <a:gd name="T54" fmla="*/ 2147483647 w 47"/>
              <a:gd name="T55" fmla="*/ 2147483647 h 83"/>
              <a:gd name="T56" fmla="*/ 2147483647 w 47"/>
              <a:gd name="T57" fmla="*/ 2147483647 h 83"/>
              <a:gd name="T58" fmla="*/ 2147483647 w 47"/>
              <a:gd name="T59" fmla="*/ 2147483647 h 83"/>
              <a:gd name="T60" fmla="*/ 2147483647 w 47"/>
              <a:gd name="T61" fmla="*/ 2147483647 h 83"/>
              <a:gd name="T62" fmla="*/ 2147483647 w 47"/>
              <a:gd name="T63" fmla="*/ 2147483647 h 83"/>
              <a:gd name="T64" fmla="*/ 2147483647 w 47"/>
              <a:gd name="T65" fmla="*/ 2147483647 h 83"/>
              <a:gd name="T66" fmla="*/ 0 w 47"/>
              <a:gd name="T67" fmla="*/ 2147483647 h 83"/>
              <a:gd name="T68" fmla="*/ 0 w 47"/>
              <a:gd name="T69" fmla="*/ 2147483647 h 83"/>
              <a:gd name="T70" fmla="*/ 2147483647 w 47"/>
              <a:gd name="T71" fmla="*/ 2147483647 h 83"/>
              <a:gd name="T72" fmla="*/ 2147483647 w 47"/>
              <a:gd name="T73" fmla="*/ 2147483647 h 83"/>
              <a:gd name="T74" fmla="*/ 2147483647 w 47"/>
              <a:gd name="T75" fmla="*/ 2147483647 h 83"/>
              <a:gd name="T76" fmla="*/ 2147483647 w 47"/>
              <a:gd name="T77" fmla="*/ 2147483647 h 83"/>
              <a:gd name="T78" fmla="*/ 2147483647 w 47"/>
              <a:gd name="T79" fmla="*/ 2147483647 h 83"/>
              <a:gd name="T80" fmla="*/ 2147483647 w 47"/>
              <a:gd name="T81" fmla="*/ 2147483647 h 83"/>
              <a:gd name="T82" fmla="*/ 2147483647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2147483647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3300"/>
          </a:solidFill>
          <a:ln w="12700" cmpd="sng">
            <a:solidFill>
              <a:schemeClr val="tx1"/>
            </a:solidFill>
            <a:prstDash val="solid"/>
            <a:round/>
            <a:headEnd/>
            <a:tailEnd/>
          </a:ln>
        </p:spPr>
        <p:txBody>
          <a:bodyPr/>
          <a:lstStyle/>
          <a:p>
            <a:endParaRPr lang="en-GB"/>
          </a:p>
        </p:txBody>
      </p:sp>
      <p:sp>
        <p:nvSpPr>
          <p:cNvPr id="48167" name="Freeform 58"/>
          <p:cNvSpPr>
            <a:spLocks/>
          </p:cNvSpPr>
          <p:nvPr/>
        </p:nvSpPr>
        <p:spPr bwMode="auto">
          <a:xfrm>
            <a:off x="6102350" y="2732088"/>
            <a:ext cx="569913" cy="395287"/>
          </a:xfrm>
          <a:custGeom>
            <a:avLst/>
            <a:gdLst>
              <a:gd name="T0" fmla="*/ 2147483647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47483647 h 51"/>
              <a:gd name="T20" fmla="*/ 2147483647 w 79"/>
              <a:gd name="T21" fmla="*/ 2147483647 h 51"/>
              <a:gd name="T22" fmla="*/ 2147483647 w 79"/>
              <a:gd name="T23" fmla="*/ 2147483647 h 51"/>
              <a:gd name="T24" fmla="*/ 2147483647 w 79"/>
              <a:gd name="T25" fmla="*/ 2147483647 h 51"/>
              <a:gd name="T26" fmla="*/ 2147483647 w 79"/>
              <a:gd name="T27" fmla="*/ 2147483647 h 51"/>
              <a:gd name="T28" fmla="*/ 2147483647 w 79"/>
              <a:gd name="T29" fmla="*/ 2147483647 h 51"/>
              <a:gd name="T30" fmla="*/ 2147483647 w 79"/>
              <a:gd name="T31" fmla="*/ 2147483647 h 51"/>
              <a:gd name="T32" fmla="*/ 2147483647 w 79"/>
              <a:gd name="T33" fmla="*/ 2147483647 h 51"/>
              <a:gd name="T34" fmla="*/ 2147483647 w 79"/>
              <a:gd name="T35" fmla="*/ 2147483647 h 51"/>
              <a:gd name="T36" fmla="*/ 2147483647 w 79"/>
              <a:gd name="T37" fmla="*/ 2147483647 h 51"/>
              <a:gd name="T38" fmla="*/ 2147483647 w 79"/>
              <a:gd name="T39" fmla="*/ 2147483647 h 51"/>
              <a:gd name="T40" fmla="*/ 2147483647 w 79"/>
              <a:gd name="T41" fmla="*/ 2147483647 h 51"/>
              <a:gd name="T42" fmla="*/ 2147483647 w 79"/>
              <a:gd name="T43" fmla="*/ 2147483647 h 51"/>
              <a:gd name="T44" fmla="*/ 2147483647 w 79"/>
              <a:gd name="T45" fmla="*/ 2147483647 h 51"/>
              <a:gd name="T46" fmla="*/ 2147483647 w 79"/>
              <a:gd name="T47" fmla="*/ 2147483647 h 51"/>
              <a:gd name="T48" fmla="*/ 2147483647 w 79"/>
              <a:gd name="T49" fmla="*/ 2147483647 h 51"/>
              <a:gd name="T50" fmla="*/ 2147483647 w 79"/>
              <a:gd name="T51" fmla="*/ 2147483647 h 51"/>
              <a:gd name="T52" fmla="*/ 2147483647 w 79"/>
              <a:gd name="T53" fmla="*/ 2147483647 h 51"/>
              <a:gd name="T54" fmla="*/ 2147483647 w 79"/>
              <a:gd name="T55" fmla="*/ 2147483647 h 51"/>
              <a:gd name="T56" fmla="*/ 2147483647 w 79"/>
              <a:gd name="T57" fmla="*/ 2147483647 h 51"/>
              <a:gd name="T58" fmla="*/ 2147483647 w 79"/>
              <a:gd name="T59" fmla="*/ 2147483647 h 51"/>
              <a:gd name="T60" fmla="*/ 2147483647 w 79"/>
              <a:gd name="T61" fmla="*/ 2147483647 h 51"/>
              <a:gd name="T62" fmla="*/ 2147483647 w 79"/>
              <a:gd name="T63" fmla="*/ 2147483647 h 51"/>
              <a:gd name="T64" fmla="*/ 2147483647 w 79"/>
              <a:gd name="T65" fmla="*/ 2147483647 h 51"/>
              <a:gd name="T66" fmla="*/ 2147483647 w 79"/>
              <a:gd name="T67" fmla="*/ 2147483647 h 51"/>
              <a:gd name="T68" fmla="*/ 2147483647 w 79"/>
              <a:gd name="T69" fmla="*/ 2147483647 h 51"/>
              <a:gd name="T70" fmla="*/ 2147483647 w 79"/>
              <a:gd name="T71" fmla="*/ 2147483647 h 51"/>
              <a:gd name="T72" fmla="*/ 2147483647 w 79"/>
              <a:gd name="T73" fmla="*/ 2147483647 h 51"/>
              <a:gd name="T74" fmla="*/ 2147483647 w 79"/>
              <a:gd name="T75" fmla="*/ 2147483647 h 51"/>
              <a:gd name="T76" fmla="*/ 2147483647 w 79"/>
              <a:gd name="T77" fmla="*/ 2147483647 h 51"/>
              <a:gd name="T78" fmla="*/ 2147483647 w 79"/>
              <a:gd name="T79" fmla="*/ 2147483647 h 51"/>
              <a:gd name="T80" fmla="*/ 2147483647 w 79"/>
              <a:gd name="T81" fmla="*/ 2147483647 h 51"/>
              <a:gd name="T82" fmla="*/ 2147483647 w 79"/>
              <a:gd name="T83" fmla="*/ 2147483647 h 51"/>
              <a:gd name="T84" fmla="*/ 2147483647 w 79"/>
              <a:gd name="T85" fmla="*/ 2147483647 h 51"/>
              <a:gd name="T86" fmla="*/ 2147483647 w 79"/>
              <a:gd name="T87" fmla="*/ 2147483647 h 51"/>
              <a:gd name="T88" fmla="*/ 2147483647 w 79"/>
              <a:gd name="T89" fmla="*/ 0 h 51"/>
              <a:gd name="T90" fmla="*/ 2147483647 w 79"/>
              <a:gd name="T91" fmla="*/ 2147483647 h 51"/>
              <a:gd name="T92" fmla="*/ 2147483647 w 79"/>
              <a:gd name="T93" fmla="*/ 2147483647 h 51"/>
              <a:gd name="T94" fmla="*/ 2147483647 w 79"/>
              <a:gd name="T95" fmla="*/ 2147483647 h 51"/>
              <a:gd name="T96" fmla="*/ 2147483647 w 79"/>
              <a:gd name="T97" fmla="*/ 2147483647 h 51"/>
              <a:gd name="T98" fmla="*/ 2147483647 w 79"/>
              <a:gd name="T99" fmla="*/ 2147483647 h 51"/>
              <a:gd name="T100" fmla="*/ 2147483647 w 79"/>
              <a:gd name="T101" fmla="*/ 2147483647 h 51"/>
              <a:gd name="T102" fmla="*/ 2147483647 w 79"/>
              <a:gd name="T103" fmla="*/ 2147483647 h 51"/>
              <a:gd name="T104" fmla="*/ 2147483647 w 79"/>
              <a:gd name="T105" fmla="*/ 2147483647 h 51"/>
              <a:gd name="T106" fmla="*/ 0 w 79"/>
              <a:gd name="T107" fmla="*/ 2147483647 h 51"/>
              <a:gd name="T108" fmla="*/ 2147483647 w 79"/>
              <a:gd name="T109" fmla="*/ 2147483647 h 51"/>
              <a:gd name="T110" fmla="*/ 2147483647 w 79"/>
              <a:gd name="T111" fmla="*/ 2147483647 h 51"/>
              <a:gd name="T112" fmla="*/ 2147483647 w 79"/>
              <a:gd name="T113" fmla="*/ 2147483647 h 51"/>
              <a:gd name="T114" fmla="*/ 2147483647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68" name="Freeform 59"/>
          <p:cNvSpPr>
            <a:spLocks/>
          </p:cNvSpPr>
          <p:nvPr/>
        </p:nvSpPr>
        <p:spPr bwMode="auto">
          <a:xfrm>
            <a:off x="5911850" y="3127375"/>
            <a:ext cx="738188" cy="455613"/>
          </a:xfrm>
          <a:custGeom>
            <a:avLst/>
            <a:gdLst>
              <a:gd name="T0" fmla="*/ 2147483647 w 102"/>
              <a:gd name="T1" fmla="*/ 2147483647 h 59"/>
              <a:gd name="T2" fmla="*/ 2147483647 w 102"/>
              <a:gd name="T3" fmla="*/ 2147483647 h 59"/>
              <a:gd name="T4" fmla="*/ 2147483647 w 102"/>
              <a:gd name="T5" fmla="*/ 2147483647 h 59"/>
              <a:gd name="T6" fmla="*/ 2147483647 w 102"/>
              <a:gd name="T7" fmla="*/ 2147483647 h 59"/>
              <a:gd name="T8" fmla="*/ 2147483647 w 102"/>
              <a:gd name="T9" fmla="*/ 2147483647 h 59"/>
              <a:gd name="T10" fmla="*/ 2147483647 w 102"/>
              <a:gd name="T11" fmla="*/ 2147483647 h 59"/>
              <a:gd name="T12" fmla="*/ 2147483647 w 102"/>
              <a:gd name="T13" fmla="*/ 2147483647 h 59"/>
              <a:gd name="T14" fmla="*/ 2147483647 w 102"/>
              <a:gd name="T15" fmla="*/ 2147483647 h 59"/>
              <a:gd name="T16" fmla="*/ 2147483647 w 102"/>
              <a:gd name="T17" fmla="*/ 2147483647 h 59"/>
              <a:gd name="T18" fmla="*/ 2147483647 w 102"/>
              <a:gd name="T19" fmla="*/ 2147483647 h 59"/>
              <a:gd name="T20" fmla="*/ 2147483647 w 102"/>
              <a:gd name="T21" fmla="*/ 2147483647 h 59"/>
              <a:gd name="T22" fmla="*/ 2147483647 w 102"/>
              <a:gd name="T23" fmla="*/ 2147483647 h 59"/>
              <a:gd name="T24" fmla="*/ 2147483647 w 102"/>
              <a:gd name="T25" fmla="*/ 2147483647 h 59"/>
              <a:gd name="T26" fmla="*/ 2147483647 w 102"/>
              <a:gd name="T27" fmla="*/ 2147483647 h 59"/>
              <a:gd name="T28" fmla="*/ 2147483647 w 102"/>
              <a:gd name="T29" fmla="*/ 2147483647 h 59"/>
              <a:gd name="T30" fmla="*/ 2147483647 w 102"/>
              <a:gd name="T31" fmla="*/ 2147483647 h 59"/>
              <a:gd name="T32" fmla="*/ 2147483647 w 102"/>
              <a:gd name="T33" fmla="*/ 2147483647 h 59"/>
              <a:gd name="T34" fmla="*/ 2147483647 w 102"/>
              <a:gd name="T35" fmla="*/ 2147483647 h 59"/>
              <a:gd name="T36" fmla="*/ 2147483647 w 102"/>
              <a:gd name="T37" fmla="*/ 2147483647 h 59"/>
              <a:gd name="T38" fmla="*/ 2147483647 w 102"/>
              <a:gd name="T39" fmla="*/ 2147483647 h 59"/>
              <a:gd name="T40" fmla="*/ 2147483647 w 102"/>
              <a:gd name="T41" fmla="*/ 2147483647 h 59"/>
              <a:gd name="T42" fmla="*/ 2147483647 w 102"/>
              <a:gd name="T43" fmla="*/ 2147483647 h 59"/>
              <a:gd name="T44" fmla="*/ 2147483647 w 102"/>
              <a:gd name="T45" fmla="*/ 2147483647 h 59"/>
              <a:gd name="T46" fmla="*/ 2147483647 w 102"/>
              <a:gd name="T47" fmla="*/ 2147483647 h 59"/>
              <a:gd name="T48" fmla="*/ 2147483647 w 102"/>
              <a:gd name="T49" fmla="*/ 2147483647 h 59"/>
              <a:gd name="T50" fmla="*/ 2147483647 w 102"/>
              <a:gd name="T51" fmla="*/ 2147483647 h 59"/>
              <a:gd name="T52" fmla="*/ 2147483647 w 102"/>
              <a:gd name="T53" fmla="*/ 2147483647 h 59"/>
              <a:gd name="T54" fmla="*/ 2147483647 w 102"/>
              <a:gd name="T55" fmla="*/ 2147483647 h 59"/>
              <a:gd name="T56" fmla="*/ 2147483647 w 102"/>
              <a:gd name="T57" fmla="*/ 2147483647 h 59"/>
              <a:gd name="T58" fmla="*/ 2147483647 w 102"/>
              <a:gd name="T59" fmla="*/ 2147483647 h 59"/>
              <a:gd name="T60" fmla="*/ 2147483647 w 102"/>
              <a:gd name="T61" fmla="*/ 2147483647 h 59"/>
              <a:gd name="T62" fmla="*/ 2147483647 w 102"/>
              <a:gd name="T63" fmla="*/ 2147483647 h 59"/>
              <a:gd name="T64" fmla="*/ 2147483647 w 102"/>
              <a:gd name="T65" fmla="*/ 2147483647 h 59"/>
              <a:gd name="T66" fmla="*/ 2147483647 w 102"/>
              <a:gd name="T67" fmla="*/ 2147483647 h 59"/>
              <a:gd name="T68" fmla="*/ 2147483647 w 102"/>
              <a:gd name="T69" fmla="*/ 2147483647 h 59"/>
              <a:gd name="T70" fmla="*/ 2147483647 w 102"/>
              <a:gd name="T71" fmla="*/ 2147483647 h 59"/>
              <a:gd name="T72" fmla="*/ 2147483647 w 102"/>
              <a:gd name="T73" fmla="*/ 2147483647 h 59"/>
              <a:gd name="T74" fmla="*/ 2147483647 w 102"/>
              <a:gd name="T75" fmla="*/ 2147483647 h 59"/>
              <a:gd name="T76" fmla="*/ 2147483647 w 102"/>
              <a:gd name="T77" fmla="*/ 2147483647 h 59"/>
              <a:gd name="T78" fmla="*/ 2147483647 w 102"/>
              <a:gd name="T79" fmla="*/ 2147483647 h 59"/>
              <a:gd name="T80" fmla="*/ 2147483647 w 102"/>
              <a:gd name="T81" fmla="*/ 2147483647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69" name="Freeform 60"/>
          <p:cNvSpPr>
            <a:spLocks/>
          </p:cNvSpPr>
          <p:nvPr/>
        </p:nvSpPr>
        <p:spPr bwMode="auto">
          <a:xfrm>
            <a:off x="5962650" y="3730625"/>
            <a:ext cx="498475"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147483647 w 69"/>
              <a:gd name="T9" fmla="*/ 2147483647 h 53"/>
              <a:gd name="T10" fmla="*/ 2147483647 w 69"/>
              <a:gd name="T11" fmla="*/ 2147483647 h 53"/>
              <a:gd name="T12" fmla="*/ 2147483647 w 69"/>
              <a:gd name="T13" fmla="*/ 2147483647 h 53"/>
              <a:gd name="T14" fmla="*/ 2147483647 w 69"/>
              <a:gd name="T15" fmla="*/ 2147483647 h 53"/>
              <a:gd name="T16" fmla="*/ 2147483647 w 69"/>
              <a:gd name="T17" fmla="*/ 2147483647 h 53"/>
              <a:gd name="T18" fmla="*/ 2147483647 w 69"/>
              <a:gd name="T19" fmla="*/ 2147483647 h 53"/>
              <a:gd name="T20" fmla="*/ 2147483647 w 69"/>
              <a:gd name="T21" fmla="*/ 2147483647 h 53"/>
              <a:gd name="T22" fmla="*/ 2147483647 w 69"/>
              <a:gd name="T23" fmla="*/ 2147483647 h 53"/>
              <a:gd name="T24" fmla="*/ 2147483647 w 69"/>
              <a:gd name="T25" fmla="*/ 2147483647 h 53"/>
              <a:gd name="T26" fmla="*/ 2147483647 w 69"/>
              <a:gd name="T27" fmla="*/ 2147483647 h 53"/>
              <a:gd name="T28" fmla="*/ 2147483647 w 69"/>
              <a:gd name="T29" fmla="*/ 2147483647 h 53"/>
              <a:gd name="T30" fmla="*/ 2147483647 w 69"/>
              <a:gd name="T31" fmla="*/ 2147483647 h 53"/>
              <a:gd name="T32" fmla="*/ 2147483647 w 69"/>
              <a:gd name="T33" fmla="*/ 2147483647 h 53"/>
              <a:gd name="T34" fmla="*/ 2147483647 w 69"/>
              <a:gd name="T35" fmla="*/ 2147483647 h 53"/>
              <a:gd name="T36" fmla="*/ 2147483647 w 69"/>
              <a:gd name="T37" fmla="*/ 2147483647 h 53"/>
              <a:gd name="T38" fmla="*/ 2147483647 w 69"/>
              <a:gd name="T39" fmla="*/ 2147483647 h 53"/>
              <a:gd name="T40" fmla="*/ 2147483647 w 69"/>
              <a:gd name="T41" fmla="*/ 2147483647 h 53"/>
              <a:gd name="T42" fmla="*/ 2147483647 w 69"/>
              <a:gd name="T43" fmla="*/ 2147483647 h 53"/>
              <a:gd name="T44" fmla="*/ 2147483647 w 69"/>
              <a:gd name="T45" fmla="*/ 2147483647 h 53"/>
              <a:gd name="T46" fmla="*/ 2147483647 w 69"/>
              <a:gd name="T47" fmla="*/ 2147483647 h 53"/>
              <a:gd name="T48" fmla="*/ 2147483647 w 69"/>
              <a:gd name="T49" fmla="*/ 2147483647 h 53"/>
              <a:gd name="T50" fmla="*/ 2147483647 w 69"/>
              <a:gd name="T51" fmla="*/ 2147483647 h 53"/>
              <a:gd name="T52" fmla="*/ 2147483647 w 69"/>
              <a:gd name="T53" fmla="*/ 2147483647 h 53"/>
              <a:gd name="T54" fmla="*/ 2147483647 w 69"/>
              <a:gd name="T55" fmla="*/ 2147483647 h 53"/>
              <a:gd name="T56" fmla="*/ 2147483647 w 69"/>
              <a:gd name="T57" fmla="*/ 2147483647 h 53"/>
              <a:gd name="T58" fmla="*/ 2147483647 w 69"/>
              <a:gd name="T59" fmla="*/ 2147483647 h 53"/>
              <a:gd name="T60" fmla="*/ 2147483647 w 69"/>
              <a:gd name="T61" fmla="*/ 2147483647 h 53"/>
              <a:gd name="T62" fmla="*/ 2147483647 w 69"/>
              <a:gd name="T63" fmla="*/ 214748364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70" name="Freeform 61"/>
          <p:cNvSpPr>
            <a:spLocks/>
          </p:cNvSpPr>
          <p:nvPr/>
        </p:nvSpPr>
        <p:spPr bwMode="auto">
          <a:xfrm>
            <a:off x="5737225" y="3784600"/>
            <a:ext cx="530225" cy="596900"/>
          </a:xfrm>
          <a:custGeom>
            <a:avLst/>
            <a:gdLst>
              <a:gd name="T0" fmla="*/ 2147483647 w 73"/>
              <a:gd name="T1" fmla="*/ 2147483647 h 77"/>
              <a:gd name="T2" fmla="*/ 2147483647 w 73"/>
              <a:gd name="T3" fmla="*/ 2147483647 h 77"/>
              <a:gd name="T4" fmla="*/ 2147483647 w 73"/>
              <a:gd name="T5" fmla="*/ 2147483647 h 77"/>
              <a:gd name="T6" fmla="*/ 2147483647 w 73"/>
              <a:gd name="T7" fmla="*/ 2147483647 h 77"/>
              <a:gd name="T8" fmla="*/ 2147483647 w 73"/>
              <a:gd name="T9" fmla="*/ 2147483647 h 77"/>
              <a:gd name="T10" fmla="*/ 2147483647 w 73"/>
              <a:gd name="T11" fmla="*/ 2147483647 h 77"/>
              <a:gd name="T12" fmla="*/ 2147483647 w 73"/>
              <a:gd name="T13" fmla="*/ 2147483647 h 77"/>
              <a:gd name="T14" fmla="*/ 2147483647 w 73"/>
              <a:gd name="T15" fmla="*/ 2147483647 h 77"/>
              <a:gd name="T16" fmla="*/ 2147483647 w 73"/>
              <a:gd name="T17" fmla="*/ 2147483647 h 77"/>
              <a:gd name="T18" fmla="*/ 2147483647 w 73"/>
              <a:gd name="T19" fmla="*/ 2147483647 h 77"/>
              <a:gd name="T20" fmla="*/ 2147483647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2147483647 h 77"/>
              <a:gd name="T56" fmla="*/ 2147483647 w 73"/>
              <a:gd name="T57" fmla="*/ 2147483647 h 77"/>
              <a:gd name="T58" fmla="*/ 2147483647 w 73"/>
              <a:gd name="T59" fmla="*/ 2147483647 h 77"/>
              <a:gd name="T60" fmla="*/ 2147483647 w 73"/>
              <a:gd name="T61" fmla="*/ 2147483647 h 77"/>
              <a:gd name="T62" fmla="*/ 2147483647 w 73"/>
              <a:gd name="T63" fmla="*/ 2147483647 h 77"/>
              <a:gd name="T64" fmla="*/ 2147483647 w 73"/>
              <a:gd name="T65" fmla="*/ 2147483647 h 77"/>
              <a:gd name="T66" fmla="*/ 2147483647 w 73"/>
              <a:gd name="T67" fmla="*/ 2147483647 h 77"/>
              <a:gd name="T68" fmla="*/ 2147483647 w 73"/>
              <a:gd name="T69" fmla="*/ 2147483647 h 77"/>
              <a:gd name="T70" fmla="*/ 2147483647 w 73"/>
              <a:gd name="T71" fmla="*/ 2147483647 h 77"/>
              <a:gd name="T72" fmla="*/ 2147483647 w 73"/>
              <a:gd name="T73" fmla="*/ 2147483647 h 77"/>
              <a:gd name="T74" fmla="*/ 2147483647 w 73"/>
              <a:gd name="T75" fmla="*/ 2147483647 h 77"/>
              <a:gd name="T76" fmla="*/ 2147483647 w 73"/>
              <a:gd name="T77" fmla="*/ 2147483647 h 77"/>
              <a:gd name="T78" fmla="*/ 2147483647 w 73"/>
              <a:gd name="T79" fmla="*/ 0 h 77"/>
              <a:gd name="T80" fmla="*/ 0 w 73"/>
              <a:gd name="T81" fmla="*/ 214748364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71" name="Freeform 62"/>
          <p:cNvSpPr>
            <a:spLocks/>
          </p:cNvSpPr>
          <p:nvPr/>
        </p:nvSpPr>
        <p:spPr bwMode="auto">
          <a:xfrm>
            <a:off x="6237288" y="3041650"/>
            <a:ext cx="449262" cy="223838"/>
          </a:xfrm>
          <a:custGeom>
            <a:avLst/>
            <a:gdLst>
              <a:gd name="T0" fmla="*/ 2147483647 w 62"/>
              <a:gd name="T1" fmla="*/ 2147483647 h 29"/>
              <a:gd name="T2" fmla="*/ 2147483647 w 62"/>
              <a:gd name="T3" fmla="*/ 2147483647 h 29"/>
              <a:gd name="T4" fmla="*/ 2147483647 w 62"/>
              <a:gd name="T5" fmla="*/ 2147483647 h 29"/>
              <a:gd name="T6" fmla="*/ 2147483647 w 62"/>
              <a:gd name="T7" fmla="*/ 2147483647 h 29"/>
              <a:gd name="T8" fmla="*/ 2147483647 w 62"/>
              <a:gd name="T9" fmla="*/ 2147483647 h 29"/>
              <a:gd name="T10" fmla="*/ 2147483647 w 62"/>
              <a:gd name="T11" fmla="*/ 2147483647 h 29"/>
              <a:gd name="T12" fmla="*/ 2147483647 w 62"/>
              <a:gd name="T13" fmla="*/ 2147483647 h 29"/>
              <a:gd name="T14" fmla="*/ 2147483647 w 62"/>
              <a:gd name="T15" fmla="*/ 2147483647 h 29"/>
              <a:gd name="T16" fmla="*/ 2147483647 w 62"/>
              <a:gd name="T17" fmla="*/ 2147483647 h 29"/>
              <a:gd name="T18" fmla="*/ 2147483647 w 62"/>
              <a:gd name="T19" fmla="*/ 2147483647 h 29"/>
              <a:gd name="T20" fmla="*/ 2147483647 w 62"/>
              <a:gd name="T21" fmla="*/ 2147483647 h 29"/>
              <a:gd name="T22" fmla="*/ 2147483647 w 62"/>
              <a:gd name="T23" fmla="*/ 2147483647 h 29"/>
              <a:gd name="T24" fmla="*/ 2147483647 w 62"/>
              <a:gd name="T25" fmla="*/ 2147483647 h 29"/>
              <a:gd name="T26" fmla="*/ 2147483647 w 62"/>
              <a:gd name="T27" fmla="*/ 2147483647 h 29"/>
              <a:gd name="T28" fmla="*/ 2147483647 w 62"/>
              <a:gd name="T29" fmla="*/ 2147483647 h 29"/>
              <a:gd name="T30" fmla="*/ 2147483647 w 62"/>
              <a:gd name="T31" fmla="*/ 2147483647 h 29"/>
              <a:gd name="T32" fmla="*/ 2147483647 w 62"/>
              <a:gd name="T33" fmla="*/ 2147483647 h 29"/>
              <a:gd name="T34" fmla="*/ 2147483647 w 62"/>
              <a:gd name="T35" fmla="*/ 2147483647 h 29"/>
              <a:gd name="T36" fmla="*/ 2147483647 w 62"/>
              <a:gd name="T37" fmla="*/ 2147483647 h 29"/>
              <a:gd name="T38" fmla="*/ 2147483647 w 62"/>
              <a:gd name="T39" fmla="*/ 2147483647 h 29"/>
              <a:gd name="T40" fmla="*/ 2147483647 w 62"/>
              <a:gd name="T41" fmla="*/ 2147483647 h 29"/>
              <a:gd name="T42" fmla="*/ 2147483647 w 62"/>
              <a:gd name="T43" fmla="*/ 2147483647 h 29"/>
              <a:gd name="T44" fmla="*/ 2147483647 w 62"/>
              <a:gd name="T45" fmla="*/ 2147483647 h 29"/>
              <a:gd name="T46" fmla="*/ 2147483647 w 62"/>
              <a:gd name="T47" fmla="*/ 2147483647 h 29"/>
              <a:gd name="T48" fmla="*/ 2147483647 w 62"/>
              <a:gd name="T49" fmla="*/ 2147483647 h 29"/>
              <a:gd name="T50" fmla="*/ 2147483647 w 62"/>
              <a:gd name="T51" fmla="*/ 2147483647 h 29"/>
              <a:gd name="T52" fmla="*/ 2147483647 w 62"/>
              <a:gd name="T53" fmla="*/ 2147483647 h 29"/>
              <a:gd name="T54" fmla="*/ 2147483647 w 62"/>
              <a:gd name="T55" fmla="*/ 2147483647 h 29"/>
              <a:gd name="T56" fmla="*/ 2147483647 w 62"/>
              <a:gd name="T57" fmla="*/ 2147483647 h 29"/>
              <a:gd name="T58" fmla="*/ 2147483647 w 62"/>
              <a:gd name="T59" fmla="*/ 2147483647 h 29"/>
              <a:gd name="T60" fmla="*/ 2147483647 w 62"/>
              <a:gd name="T61" fmla="*/ 2147483647 h 29"/>
              <a:gd name="T62" fmla="*/ 2147483647 w 62"/>
              <a:gd name="T63" fmla="*/ 2147483647 h 29"/>
              <a:gd name="T64" fmla="*/ 2147483647 w 62"/>
              <a:gd name="T65" fmla="*/ 2147483647 h 29"/>
              <a:gd name="T66" fmla="*/ 2147483647 w 62"/>
              <a:gd name="T67" fmla="*/ 2147483647 h 29"/>
              <a:gd name="T68" fmla="*/ 2147483647 w 62"/>
              <a:gd name="T69" fmla="*/ 2147483647 h 29"/>
              <a:gd name="T70" fmla="*/ 2147483647 w 62"/>
              <a:gd name="T71" fmla="*/ 2147483647 h 29"/>
              <a:gd name="T72" fmla="*/ 2147483647 w 62"/>
              <a:gd name="T73" fmla="*/ 2147483647 h 29"/>
              <a:gd name="T74" fmla="*/ 2147483647 w 62"/>
              <a:gd name="T75" fmla="*/ 2147483647 h 29"/>
              <a:gd name="T76" fmla="*/ 2147483647 w 62"/>
              <a:gd name="T77" fmla="*/ 2147483647 h 29"/>
              <a:gd name="T78" fmla="*/ 2147483647 w 62"/>
              <a:gd name="T79" fmla="*/ 2147483647 h 29"/>
              <a:gd name="T80" fmla="*/ 2147483647 w 62"/>
              <a:gd name="T81" fmla="*/ 2147483647 h 29"/>
              <a:gd name="T82" fmla="*/ 2147483647 w 62"/>
              <a:gd name="T83" fmla="*/ 2147483647 h 29"/>
              <a:gd name="T84" fmla="*/ 2147483647 w 62"/>
              <a:gd name="T85" fmla="*/ 2147483647 h 29"/>
              <a:gd name="T86" fmla="*/ 2147483647 w 62"/>
              <a:gd name="T87" fmla="*/ 2147483647 h 29"/>
              <a:gd name="T88" fmla="*/ 2147483647 w 62"/>
              <a:gd name="T89" fmla="*/ 2147483647 h 29"/>
              <a:gd name="T90" fmla="*/ 2147483647 w 62"/>
              <a:gd name="T91" fmla="*/ 2147483647 h 29"/>
              <a:gd name="T92" fmla="*/ 2147483647 w 62"/>
              <a:gd name="T93" fmla="*/ 2147483647 h 29"/>
              <a:gd name="T94" fmla="*/ 2147483647 w 62"/>
              <a:gd name="T95" fmla="*/ 2147483647 h 29"/>
              <a:gd name="T96" fmla="*/ 2147483647 w 62"/>
              <a:gd name="T97" fmla="*/ 2147483647 h 29"/>
              <a:gd name="T98" fmla="*/ 2147483647 w 62"/>
              <a:gd name="T99" fmla="*/ 2147483647 h 29"/>
              <a:gd name="T100" fmla="*/ 2147483647 w 62"/>
              <a:gd name="T101" fmla="*/ 2147483647 h 29"/>
              <a:gd name="T102" fmla="*/ 2147483647 w 62"/>
              <a:gd name="T103" fmla="*/ 2147483647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72" name="Freeform 63"/>
          <p:cNvSpPr>
            <a:spLocks/>
          </p:cNvSpPr>
          <p:nvPr/>
        </p:nvSpPr>
        <p:spPr bwMode="auto">
          <a:xfrm>
            <a:off x="6578600" y="3017838"/>
            <a:ext cx="107950" cy="185737"/>
          </a:xfrm>
          <a:custGeom>
            <a:avLst/>
            <a:gdLst>
              <a:gd name="T0" fmla="*/ 2147483647 w 15"/>
              <a:gd name="T1" fmla="*/ 2147483647 h 24"/>
              <a:gd name="T2" fmla="*/ 2147483647 w 15"/>
              <a:gd name="T3" fmla="*/ 2147483647 h 24"/>
              <a:gd name="T4" fmla="*/ 2147483647 w 15"/>
              <a:gd name="T5" fmla="*/ 2147483647 h 24"/>
              <a:gd name="T6" fmla="*/ 2147483647 w 15"/>
              <a:gd name="T7" fmla="*/ 2147483647 h 24"/>
              <a:gd name="T8" fmla="*/ 2147483647 w 15"/>
              <a:gd name="T9" fmla="*/ 2147483647 h 24"/>
              <a:gd name="T10" fmla="*/ 2147483647 w 15"/>
              <a:gd name="T11" fmla="*/ 2147483647 h 24"/>
              <a:gd name="T12" fmla="*/ 2147483647 w 15"/>
              <a:gd name="T13" fmla="*/ 2147483647 h 24"/>
              <a:gd name="T14" fmla="*/ 2147483647 w 15"/>
              <a:gd name="T15" fmla="*/ 2147483647 h 24"/>
              <a:gd name="T16" fmla="*/ 2147483647 w 15"/>
              <a:gd name="T17" fmla="*/ 2147483647 h 24"/>
              <a:gd name="T18" fmla="*/ 2147483647 w 15"/>
              <a:gd name="T19" fmla="*/ 2147483647 h 24"/>
              <a:gd name="T20" fmla="*/ 2147483647 w 15"/>
              <a:gd name="T21" fmla="*/ 2147483647 h 24"/>
              <a:gd name="T22" fmla="*/ 2147483647 w 15"/>
              <a:gd name="T23" fmla="*/ 2147483647 h 24"/>
              <a:gd name="T24" fmla="*/ 2147483647 w 15"/>
              <a:gd name="T25" fmla="*/ 2147483647 h 24"/>
              <a:gd name="T26" fmla="*/ 2147483647 w 15"/>
              <a:gd name="T27" fmla="*/ 2147483647 h 24"/>
              <a:gd name="T28" fmla="*/ 2147483647 w 15"/>
              <a:gd name="T29" fmla="*/ 0 h 24"/>
              <a:gd name="T30" fmla="*/ 2147483647 w 15"/>
              <a:gd name="T31" fmla="*/ 0 h 24"/>
              <a:gd name="T32" fmla="*/ 2147483647 w 15"/>
              <a:gd name="T33" fmla="*/ 0 h 24"/>
              <a:gd name="T34" fmla="*/ 2147483647 w 15"/>
              <a:gd name="T35" fmla="*/ 2147483647 h 24"/>
              <a:gd name="T36" fmla="*/ 2147483647 w 15"/>
              <a:gd name="T37" fmla="*/ 2147483647 h 24"/>
              <a:gd name="T38" fmla="*/ 2147483647 w 15"/>
              <a:gd name="T39" fmla="*/ 2147483647 h 24"/>
              <a:gd name="T40" fmla="*/ 0 w 15"/>
              <a:gd name="T41" fmla="*/ 2147483647 h 24"/>
              <a:gd name="T42" fmla="*/ 2147483647 w 15"/>
              <a:gd name="T43" fmla="*/ 2147483647 h 24"/>
              <a:gd name="T44" fmla="*/ 2147483647 w 15"/>
              <a:gd name="T45" fmla="*/ 2147483647 h 24"/>
              <a:gd name="T46" fmla="*/ 2147483647 w 15"/>
              <a:gd name="T47" fmla="*/ 2147483647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FF9900"/>
          </a:solidFill>
          <a:ln w="12700" cmpd="sng">
            <a:solidFill>
              <a:schemeClr val="tx1"/>
            </a:solidFill>
            <a:prstDash val="solid"/>
            <a:round/>
            <a:headEnd/>
            <a:tailEnd/>
          </a:ln>
        </p:spPr>
        <p:txBody>
          <a:bodyPr/>
          <a:lstStyle/>
          <a:p>
            <a:endParaRPr lang="en-GB"/>
          </a:p>
        </p:txBody>
      </p:sp>
      <p:sp>
        <p:nvSpPr>
          <p:cNvPr id="48173" name="Freeform 64"/>
          <p:cNvSpPr>
            <a:spLocks/>
          </p:cNvSpPr>
          <p:nvPr/>
        </p:nvSpPr>
        <p:spPr bwMode="auto">
          <a:xfrm>
            <a:off x="6607175" y="2801938"/>
            <a:ext cx="136525" cy="325437"/>
          </a:xfrm>
          <a:custGeom>
            <a:avLst/>
            <a:gdLst>
              <a:gd name="T0" fmla="*/ 0 w 19"/>
              <a:gd name="T1" fmla="*/ 2147483647 h 42"/>
              <a:gd name="T2" fmla="*/ 0 w 19"/>
              <a:gd name="T3" fmla="*/ 2147483647 h 42"/>
              <a:gd name="T4" fmla="*/ 2147483647 w 19"/>
              <a:gd name="T5" fmla="*/ 2147483647 h 42"/>
              <a:gd name="T6" fmla="*/ 2147483647 w 19"/>
              <a:gd name="T7" fmla="*/ 2147483647 h 42"/>
              <a:gd name="T8" fmla="*/ 2147483647 w 19"/>
              <a:gd name="T9" fmla="*/ 2147483647 h 42"/>
              <a:gd name="T10" fmla="*/ 2147483647 w 19"/>
              <a:gd name="T11" fmla="*/ 2147483647 h 42"/>
              <a:gd name="T12" fmla="*/ 2147483647 w 19"/>
              <a:gd name="T13" fmla="*/ 2147483647 h 42"/>
              <a:gd name="T14" fmla="*/ 2147483647 w 19"/>
              <a:gd name="T15" fmla="*/ 2147483647 h 42"/>
              <a:gd name="T16" fmla="*/ 2147483647 w 19"/>
              <a:gd name="T17" fmla="*/ 2147483647 h 42"/>
              <a:gd name="T18" fmla="*/ 2147483647 w 19"/>
              <a:gd name="T19" fmla="*/ 2147483647 h 42"/>
              <a:gd name="T20" fmla="*/ 2147483647 w 19"/>
              <a:gd name="T21" fmla="*/ 2147483647 h 42"/>
              <a:gd name="T22" fmla="*/ 2147483647 w 19"/>
              <a:gd name="T23" fmla="*/ 2147483647 h 42"/>
              <a:gd name="T24" fmla="*/ 2147483647 w 19"/>
              <a:gd name="T25" fmla="*/ 2147483647 h 42"/>
              <a:gd name="T26" fmla="*/ 2147483647 w 19"/>
              <a:gd name="T27" fmla="*/ 2147483647 h 42"/>
              <a:gd name="T28" fmla="*/ 2147483647 w 19"/>
              <a:gd name="T29" fmla="*/ 2147483647 h 42"/>
              <a:gd name="T30" fmla="*/ 2147483647 w 19"/>
              <a:gd name="T31" fmla="*/ 2147483647 h 42"/>
              <a:gd name="T32" fmla="*/ 2147483647 w 19"/>
              <a:gd name="T33" fmla="*/ 2147483647 h 42"/>
              <a:gd name="T34" fmla="*/ 2147483647 w 19"/>
              <a:gd name="T35" fmla="*/ 2147483647 h 42"/>
              <a:gd name="T36" fmla="*/ 2147483647 w 19"/>
              <a:gd name="T37" fmla="*/ 2147483647 h 42"/>
              <a:gd name="T38" fmla="*/ 2147483647 w 19"/>
              <a:gd name="T39" fmla="*/ 2147483647 h 42"/>
              <a:gd name="T40" fmla="*/ 2147483647 w 19"/>
              <a:gd name="T41" fmla="*/ 0 h 42"/>
              <a:gd name="T42" fmla="*/ 2147483647 w 19"/>
              <a:gd name="T43" fmla="*/ 2147483647 h 42"/>
              <a:gd name="T44" fmla="*/ 2147483647 w 19"/>
              <a:gd name="T45" fmla="*/ 2147483647 h 42"/>
              <a:gd name="T46" fmla="*/ 0 w 19"/>
              <a:gd name="T47" fmla="*/ 2147483647 h 42"/>
              <a:gd name="T48" fmla="*/ 2147483647 w 19"/>
              <a:gd name="T49" fmla="*/ 2147483647 h 42"/>
              <a:gd name="T50" fmla="*/ 2147483647 w 19"/>
              <a:gd name="T51" fmla="*/ 2147483647 h 42"/>
              <a:gd name="T52" fmla="*/ 2147483647 w 19"/>
              <a:gd name="T53" fmla="*/ 2147483647 h 42"/>
              <a:gd name="T54" fmla="*/ 2147483647 w 19"/>
              <a:gd name="T55" fmla="*/ 2147483647 h 42"/>
              <a:gd name="T56" fmla="*/ 2147483647 w 19"/>
              <a:gd name="T57" fmla="*/ 2147483647 h 42"/>
              <a:gd name="T58" fmla="*/ 2147483647 w 19"/>
              <a:gd name="T59" fmla="*/ 2147483647 h 42"/>
              <a:gd name="T60" fmla="*/ 2147483647 w 19"/>
              <a:gd name="T61" fmla="*/ 2147483647 h 42"/>
              <a:gd name="T62" fmla="*/ 2147483647 w 19"/>
              <a:gd name="T63" fmla="*/ 2147483647 h 42"/>
              <a:gd name="T64" fmla="*/ 2147483647 w 19"/>
              <a:gd name="T65" fmla="*/ 214748364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74" name="Freeform 65"/>
          <p:cNvSpPr>
            <a:spLocks/>
          </p:cNvSpPr>
          <p:nvPr/>
        </p:nvSpPr>
        <p:spPr bwMode="auto">
          <a:xfrm>
            <a:off x="6729413" y="2654300"/>
            <a:ext cx="166687" cy="169863"/>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0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2147483647 h 22"/>
              <a:gd name="T38" fmla="*/ 2147483647 w 23"/>
              <a:gd name="T39" fmla="*/ 2147483647 h 22"/>
              <a:gd name="T40" fmla="*/ 2147483647 w 23"/>
              <a:gd name="T41" fmla="*/ 2147483647 h 22"/>
              <a:gd name="T42" fmla="*/ 2147483647 w 23"/>
              <a:gd name="T43" fmla="*/ 2147483647 h 22"/>
              <a:gd name="T44" fmla="*/ 2147483647 w 23"/>
              <a:gd name="T45" fmla="*/ 2147483647 h 22"/>
              <a:gd name="T46" fmla="*/ 0 w 23"/>
              <a:gd name="T47" fmla="*/ 2147483647 h 22"/>
              <a:gd name="T48" fmla="*/ 2147483647 w 23"/>
              <a:gd name="T49" fmla="*/ 2147483647 h 22"/>
              <a:gd name="T50" fmla="*/ 2147483647 w 23"/>
              <a:gd name="T51" fmla="*/ 2147483647 h 22"/>
              <a:gd name="T52" fmla="*/ 2147483647 w 23"/>
              <a:gd name="T53" fmla="*/ 2147483647 h 22"/>
              <a:gd name="T54" fmla="*/ 0 w 23"/>
              <a:gd name="T55" fmla="*/ 2147483647 h 22"/>
              <a:gd name="T56" fmla="*/ 0 w 23"/>
              <a:gd name="T57" fmla="*/ 2147483647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75" name="Freeform 66"/>
          <p:cNvSpPr>
            <a:spLocks/>
          </p:cNvSpPr>
          <p:nvPr/>
        </p:nvSpPr>
        <p:spPr bwMode="auto">
          <a:xfrm>
            <a:off x="6723063" y="2522538"/>
            <a:ext cx="327025" cy="177800"/>
          </a:xfrm>
          <a:custGeom>
            <a:avLst/>
            <a:gdLst>
              <a:gd name="T0" fmla="*/ 2147483647 w 45"/>
              <a:gd name="T1" fmla="*/ 2147483647 h 23"/>
              <a:gd name="T2" fmla="*/ 2147483647 w 45"/>
              <a:gd name="T3" fmla="*/ 2147483647 h 23"/>
              <a:gd name="T4" fmla="*/ 2147483647 w 45"/>
              <a:gd name="T5" fmla="*/ 2147483647 h 23"/>
              <a:gd name="T6" fmla="*/ 2147483647 w 45"/>
              <a:gd name="T7" fmla="*/ 2147483647 h 23"/>
              <a:gd name="T8" fmla="*/ 2147483647 w 45"/>
              <a:gd name="T9" fmla="*/ 0 h 23"/>
              <a:gd name="T10" fmla="*/ 2147483647 w 45"/>
              <a:gd name="T11" fmla="*/ 0 h 23"/>
              <a:gd name="T12" fmla="*/ 2147483647 w 45"/>
              <a:gd name="T13" fmla="*/ 2147483647 h 23"/>
              <a:gd name="T14" fmla="*/ 2147483647 w 45"/>
              <a:gd name="T15" fmla="*/ 2147483647 h 23"/>
              <a:gd name="T16" fmla="*/ 2147483647 w 45"/>
              <a:gd name="T17" fmla="*/ 2147483647 h 23"/>
              <a:gd name="T18" fmla="*/ 2147483647 w 45"/>
              <a:gd name="T19" fmla="*/ 2147483647 h 23"/>
              <a:gd name="T20" fmla="*/ 2147483647 w 45"/>
              <a:gd name="T21" fmla="*/ 2147483647 h 23"/>
              <a:gd name="T22" fmla="*/ 2147483647 w 45"/>
              <a:gd name="T23" fmla="*/ 2147483647 h 23"/>
              <a:gd name="T24" fmla="*/ 2147483647 w 45"/>
              <a:gd name="T25" fmla="*/ 2147483647 h 23"/>
              <a:gd name="T26" fmla="*/ 2147483647 w 45"/>
              <a:gd name="T27" fmla="*/ 2147483647 h 23"/>
              <a:gd name="T28" fmla="*/ 2147483647 w 45"/>
              <a:gd name="T29" fmla="*/ 2147483647 h 23"/>
              <a:gd name="T30" fmla="*/ 2147483647 w 45"/>
              <a:gd name="T31" fmla="*/ 2147483647 h 23"/>
              <a:gd name="T32" fmla="*/ 2147483647 w 45"/>
              <a:gd name="T33" fmla="*/ 2147483647 h 23"/>
              <a:gd name="T34" fmla="*/ 2147483647 w 45"/>
              <a:gd name="T35" fmla="*/ 2147483647 h 23"/>
              <a:gd name="T36" fmla="*/ 2147483647 w 45"/>
              <a:gd name="T37" fmla="*/ 2147483647 h 23"/>
              <a:gd name="T38" fmla="*/ 2147483647 w 45"/>
              <a:gd name="T39" fmla="*/ 2147483647 h 23"/>
              <a:gd name="T40" fmla="*/ 2147483647 w 45"/>
              <a:gd name="T41" fmla="*/ 2147483647 h 23"/>
              <a:gd name="T42" fmla="*/ 2147483647 w 45"/>
              <a:gd name="T43" fmla="*/ 2147483647 h 23"/>
              <a:gd name="T44" fmla="*/ 2147483647 w 45"/>
              <a:gd name="T45" fmla="*/ 2147483647 h 23"/>
              <a:gd name="T46" fmla="*/ 2147483647 w 45"/>
              <a:gd name="T47" fmla="*/ 2147483647 h 23"/>
              <a:gd name="T48" fmla="*/ 2147483647 w 45"/>
              <a:gd name="T49" fmla="*/ 2147483647 h 23"/>
              <a:gd name="T50" fmla="*/ 2147483647 w 45"/>
              <a:gd name="T51" fmla="*/ 2147483647 h 23"/>
              <a:gd name="T52" fmla="*/ 2147483647 w 45"/>
              <a:gd name="T53" fmla="*/ 2147483647 h 23"/>
              <a:gd name="T54" fmla="*/ 2147483647 w 45"/>
              <a:gd name="T55" fmla="*/ 2147483647 h 23"/>
              <a:gd name="T56" fmla="*/ 2147483647 w 45"/>
              <a:gd name="T57" fmla="*/ 2147483647 h 23"/>
              <a:gd name="T58" fmla="*/ 2147483647 w 45"/>
              <a:gd name="T59" fmla="*/ 2147483647 h 23"/>
              <a:gd name="T60" fmla="*/ 2147483647 w 45"/>
              <a:gd name="T61" fmla="*/ 2147483647 h 23"/>
              <a:gd name="T62" fmla="*/ 2147483647 w 45"/>
              <a:gd name="T63" fmla="*/ 2147483647 h 23"/>
              <a:gd name="T64" fmla="*/ 0 w 45"/>
              <a:gd name="T65" fmla="*/ 2147483647 h 23"/>
              <a:gd name="T66" fmla="*/ 0 w 45"/>
              <a:gd name="T67" fmla="*/ 2147483647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76" name="Freeform 67"/>
          <p:cNvSpPr>
            <a:spLocks/>
          </p:cNvSpPr>
          <p:nvPr/>
        </p:nvSpPr>
        <p:spPr bwMode="auto">
          <a:xfrm>
            <a:off x="6875463" y="2638425"/>
            <a:ext cx="85725" cy="101600"/>
          </a:xfrm>
          <a:custGeom>
            <a:avLst/>
            <a:gdLst>
              <a:gd name="T0" fmla="*/ 0 w 12"/>
              <a:gd name="T1" fmla="*/ 2147483647 h 13"/>
              <a:gd name="T2" fmla="*/ 2147483647 w 12"/>
              <a:gd name="T3" fmla="*/ 2147483647 h 13"/>
              <a:gd name="T4" fmla="*/ 2147483647 w 12"/>
              <a:gd name="T5" fmla="*/ 2147483647 h 13"/>
              <a:gd name="T6" fmla="*/ 2147483647 w 12"/>
              <a:gd name="T7" fmla="*/ 2147483647 h 13"/>
              <a:gd name="T8" fmla="*/ 2147483647 w 12"/>
              <a:gd name="T9" fmla="*/ 2147483647 h 13"/>
              <a:gd name="T10" fmla="*/ 2147483647 w 12"/>
              <a:gd name="T11" fmla="*/ 2147483647 h 13"/>
              <a:gd name="T12" fmla="*/ 2147483647 w 12"/>
              <a:gd name="T13" fmla="*/ 2147483647 h 13"/>
              <a:gd name="T14" fmla="*/ 2147483647 w 12"/>
              <a:gd name="T15" fmla="*/ 2147483647 h 13"/>
              <a:gd name="T16" fmla="*/ 2147483647 w 12"/>
              <a:gd name="T17" fmla="*/ 2147483647 h 13"/>
              <a:gd name="T18" fmla="*/ 2147483647 w 12"/>
              <a:gd name="T19" fmla="*/ 2147483647 h 13"/>
              <a:gd name="T20" fmla="*/ 2147483647 w 12"/>
              <a:gd name="T21" fmla="*/ 2147483647 h 13"/>
              <a:gd name="T22" fmla="*/ 2147483647 w 12"/>
              <a:gd name="T23" fmla="*/ 2147483647 h 13"/>
              <a:gd name="T24" fmla="*/ 2147483647 w 12"/>
              <a:gd name="T25" fmla="*/ 2147483647 h 13"/>
              <a:gd name="T26" fmla="*/ 2147483647 w 12"/>
              <a:gd name="T27" fmla="*/ 2147483647 h 13"/>
              <a:gd name="T28" fmla="*/ 2147483647 w 12"/>
              <a:gd name="T29" fmla="*/ 2147483647 h 13"/>
              <a:gd name="T30" fmla="*/ 2147483647 w 12"/>
              <a:gd name="T31" fmla="*/ 2147483647 h 13"/>
              <a:gd name="T32" fmla="*/ 2147483647 w 12"/>
              <a:gd name="T33" fmla="*/ 2147483647 h 13"/>
              <a:gd name="T34" fmla="*/ 2147483647 w 12"/>
              <a:gd name="T35" fmla="*/ 2147483647 h 13"/>
              <a:gd name="T36" fmla="*/ 2147483647 w 12"/>
              <a:gd name="T37" fmla="*/ 2147483647 h 13"/>
              <a:gd name="T38" fmla="*/ 2147483647 w 12"/>
              <a:gd name="T39" fmla="*/ 2147483647 h 13"/>
              <a:gd name="T40" fmla="*/ 2147483647 w 12"/>
              <a:gd name="T41" fmla="*/ 2147483647 h 13"/>
              <a:gd name="T42" fmla="*/ 2147483647 w 12"/>
              <a:gd name="T43" fmla="*/ 2147483647 h 13"/>
              <a:gd name="T44" fmla="*/ 2147483647 w 12"/>
              <a:gd name="T45" fmla="*/ 2147483647 h 13"/>
              <a:gd name="T46" fmla="*/ 2147483647 w 12"/>
              <a:gd name="T47" fmla="*/ 2147483647 h 13"/>
              <a:gd name="T48" fmla="*/ 2147483647 w 12"/>
              <a:gd name="T49" fmla="*/ 2147483647 h 13"/>
              <a:gd name="T50" fmla="*/ 2147483647 w 12"/>
              <a:gd name="T51" fmla="*/ 2147483647 h 13"/>
              <a:gd name="T52" fmla="*/ 2147483647 w 12"/>
              <a:gd name="T53" fmla="*/ 2147483647 h 13"/>
              <a:gd name="T54" fmla="*/ 2147483647 w 12"/>
              <a:gd name="T55" fmla="*/ 2147483647 h 13"/>
              <a:gd name="T56" fmla="*/ 2147483647 w 12"/>
              <a:gd name="T57" fmla="*/ 2147483647 h 13"/>
              <a:gd name="T58" fmla="*/ 2147483647 w 12"/>
              <a:gd name="T59" fmla="*/ 2147483647 h 13"/>
              <a:gd name="T60" fmla="*/ 2147483647 w 12"/>
              <a:gd name="T61" fmla="*/ 2147483647 h 13"/>
              <a:gd name="T62" fmla="*/ 2147483647 w 12"/>
              <a:gd name="T63" fmla="*/ 2147483647 h 13"/>
              <a:gd name="T64" fmla="*/ 2147483647 w 12"/>
              <a:gd name="T65" fmla="*/ 0 h 13"/>
              <a:gd name="T66" fmla="*/ 0 w 12"/>
              <a:gd name="T67" fmla="*/ 2147483647 h 13"/>
              <a:gd name="T68" fmla="*/ 0 w 12"/>
              <a:gd name="T69" fmla="*/ 2147483647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77" name="Freeform 68"/>
          <p:cNvSpPr>
            <a:spLocks/>
          </p:cNvSpPr>
          <p:nvPr/>
        </p:nvSpPr>
        <p:spPr bwMode="auto">
          <a:xfrm>
            <a:off x="6780213" y="2212975"/>
            <a:ext cx="152400" cy="363538"/>
          </a:xfrm>
          <a:custGeom>
            <a:avLst/>
            <a:gdLst>
              <a:gd name="T0" fmla="*/ 2147483647 w 21"/>
              <a:gd name="T1" fmla="*/ 2147483647 h 47"/>
              <a:gd name="T2" fmla="*/ 2147483647 w 21"/>
              <a:gd name="T3" fmla="*/ 2147483647 h 47"/>
              <a:gd name="T4" fmla="*/ 2147483647 w 21"/>
              <a:gd name="T5" fmla="*/ 2147483647 h 47"/>
              <a:gd name="T6" fmla="*/ 2147483647 w 21"/>
              <a:gd name="T7" fmla="*/ 2147483647 h 47"/>
              <a:gd name="T8" fmla="*/ 2147483647 w 21"/>
              <a:gd name="T9" fmla="*/ 2147483647 h 47"/>
              <a:gd name="T10" fmla="*/ 2147483647 w 21"/>
              <a:gd name="T11" fmla="*/ 2147483647 h 47"/>
              <a:gd name="T12" fmla="*/ 2147483647 w 21"/>
              <a:gd name="T13" fmla="*/ 2147483647 h 47"/>
              <a:gd name="T14" fmla="*/ 2147483647 w 21"/>
              <a:gd name="T15" fmla="*/ 2147483647 h 47"/>
              <a:gd name="T16" fmla="*/ 2147483647 w 21"/>
              <a:gd name="T17" fmla="*/ 2147483647 h 47"/>
              <a:gd name="T18" fmla="*/ 2147483647 w 21"/>
              <a:gd name="T19" fmla="*/ 2147483647 h 47"/>
              <a:gd name="T20" fmla="*/ 2147483647 w 21"/>
              <a:gd name="T21" fmla="*/ 2147483647 h 47"/>
              <a:gd name="T22" fmla="*/ 2147483647 w 21"/>
              <a:gd name="T23" fmla="*/ 2147483647 h 47"/>
              <a:gd name="T24" fmla="*/ 0 w 21"/>
              <a:gd name="T25" fmla="*/ 2147483647 h 47"/>
              <a:gd name="T26" fmla="*/ 0 w 21"/>
              <a:gd name="T27" fmla="*/ 2147483647 h 47"/>
              <a:gd name="T28" fmla="*/ 2147483647 w 21"/>
              <a:gd name="T29" fmla="*/ 2147483647 h 47"/>
              <a:gd name="T30" fmla="*/ 0 w 21"/>
              <a:gd name="T31" fmla="*/ 2147483647 h 47"/>
              <a:gd name="T32" fmla="*/ 0 w 21"/>
              <a:gd name="T33" fmla="*/ 2147483647 h 47"/>
              <a:gd name="T34" fmla="*/ 0 w 21"/>
              <a:gd name="T35" fmla="*/ 2147483647 h 47"/>
              <a:gd name="T36" fmla="*/ 2147483647 w 21"/>
              <a:gd name="T37" fmla="*/ 2147483647 h 47"/>
              <a:gd name="T38" fmla="*/ 2147483647 w 21"/>
              <a:gd name="T39" fmla="*/ 2147483647 h 47"/>
              <a:gd name="T40" fmla="*/ 2147483647 w 21"/>
              <a:gd name="T41" fmla="*/ 2147483647 h 47"/>
              <a:gd name="T42" fmla="*/ 2147483647 w 21"/>
              <a:gd name="T43" fmla="*/ 2147483647 h 47"/>
              <a:gd name="T44" fmla="*/ 2147483647 w 21"/>
              <a:gd name="T45" fmla="*/ 2147483647 h 47"/>
              <a:gd name="T46" fmla="*/ 2147483647 w 21"/>
              <a:gd name="T47" fmla="*/ 2147483647 h 47"/>
              <a:gd name="T48" fmla="*/ 2147483647 w 21"/>
              <a:gd name="T49" fmla="*/ 2147483647 h 47"/>
              <a:gd name="T50" fmla="*/ 2147483647 w 21"/>
              <a:gd name="T51" fmla="*/ 2147483647 h 47"/>
              <a:gd name="T52" fmla="*/ 2147483647 w 21"/>
              <a:gd name="T53" fmla="*/ 2147483647 h 47"/>
              <a:gd name="T54" fmla="*/ 2147483647 w 21"/>
              <a:gd name="T55" fmla="*/ 2147483647 h 47"/>
              <a:gd name="T56" fmla="*/ 2147483647 w 21"/>
              <a:gd name="T57" fmla="*/ 2147483647 h 47"/>
              <a:gd name="T58" fmla="*/ 2147483647 w 21"/>
              <a:gd name="T59" fmla="*/ 2147483647 h 47"/>
              <a:gd name="T60" fmla="*/ 2147483647 w 21"/>
              <a:gd name="T61" fmla="*/ 2147483647 h 47"/>
              <a:gd name="T62" fmla="*/ 2147483647 w 21"/>
              <a:gd name="T63" fmla="*/ 2147483647 h 47"/>
              <a:gd name="T64" fmla="*/ 2147483647 w 21"/>
              <a:gd name="T65" fmla="*/ 2147483647 h 47"/>
              <a:gd name="T66" fmla="*/ 2147483647 w 21"/>
              <a:gd name="T67" fmla="*/ 2147483647 h 47"/>
              <a:gd name="T68" fmla="*/ 2147483647 w 21"/>
              <a:gd name="T69" fmla="*/ 2147483647 h 47"/>
              <a:gd name="T70" fmla="*/ 2147483647 w 21"/>
              <a:gd name="T71" fmla="*/ 2147483647 h 47"/>
              <a:gd name="T72" fmla="*/ 2147483647 w 21"/>
              <a:gd name="T73" fmla="*/ 2147483647 h 47"/>
              <a:gd name="T74" fmla="*/ 2147483647 w 21"/>
              <a:gd name="T75" fmla="*/ 2147483647 h 47"/>
              <a:gd name="T76" fmla="*/ 2147483647 w 21"/>
              <a:gd name="T77" fmla="*/ 0 h 47"/>
              <a:gd name="T78" fmla="*/ 2147483647 w 21"/>
              <a:gd name="T79" fmla="*/ 2147483647 h 47"/>
              <a:gd name="T80" fmla="*/ 2147483647 w 21"/>
              <a:gd name="T81" fmla="*/ 2147483647 h 47"/>
              <a:gd name="T82" fmla="*/ 2147483647 w 21"/>
              <a:gd name="T83" fmla="*/ 2147483647 h 47"/>
              <a:gd name="T84" fmla="*/ 2147483647 w 21"/>
              <a:gd name="T85" fmla="*/ 2147483647 h 47"/>
              <a:gd name="T86" fmla="*/ 2147483647 w 21"/>
              <a:gd name="T87" fmla="*/ 2147483647 h 47"/>
              <a:gd name="T88" fmla="*/ 2147483647 w 21"/>
              <a:gd name="T89" fmla="*/ 2147483647 h 47"/>
              <a:gd name="T90" fmla="*/ 2147483647 w 21"/>
              <a:gd name="T91" fmla="*/ 2147483647 h 47"/>
              <a:gd name="T92" fmla="*/ 2147483647 w 21"/>
              <a:gd name="T93" fmla="*/ 2147483647 h 47"/>
              <a:gd name="T94" fmla="*/ 2147483647 w 21"/>
              <a:gd name="T95" fmla="*/ 2147483647 h 47"/>
              <a:gd name="T96" fmla="*/ 2147483647 w 21"/>
              <a:gd name="T97" fmla="*/ 2147483647 h 47"/>
              <a:gd name="T98" fmla="*/ 2147483647 w 21"/>
              <a:gd name="T99" fmla="*/ 2147483647 h 47"/>
              <a:gd name="T100" fmla="*/ 2147483647 w 21"/>
              <a:gd name="T101" fmla="*/ 2147483647 h 47"/>
              <a:gd name="T102" fmla="*/ 214748364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A50021"/>
          </a:solidFill>
          <a:ln w="12700" cmpd="sng">
            <a:solidFill>
              <a:schemeClr val="tx1"/>
            </a:solidFill>
            <a:prstDash val="solid"/>
            <a:round/>
            <a:headEnd/>
            <a:tailEnd/>
          </a:ln>
        </p:spPr>
        <p:txBody>
          <a:bodyPr/>
          <a:lstStyle/>
          <a:p>
            <a:endParaRPr lang="en-GB"/>
          </a:p>
        </p:txBody>
      </p:sp>
      <p:sp>
        <p:nvSpPr>
          <p:cNvPr id="48178" name="Freeform 69"/>
          <p:cNvSpPr>
            <a:spLocks/>
          </p:cNvSpPr>
          <p:nvPr/>
        </p:nvSpPr>
        <p:spPr bwMode="auto">
          <a:xfrm>
            <a:off x="6831013" y="1887538"/>
            <a:ext cx="354012" cy="611187"/>
          </a:xfrm>
          <a:custGeom>
            <a:avLst/>
            <a:gdLst>
              <a:gd name="T0" fmla="*/ 2147483647 w 49"/>
              <a:gd name="T1" fmla="*/ 2147483647 h 79"/>
              <a:gd name="T2" fmla="*/ 2147483647 w 49"/>
              <a:gd name="T3" fmla="*/ 2147483647 h 79"/>
              <a:gd name="T4" fmla="*/ 2147483647 w 49"/>
              <a:gd name="T5" fmla="*/ 2147483647 h 79"/>
              <a:gd name="T6" fmla="*/ 2147483647 w 49"/>
              <a:gd name="T7" fmla="*/ 2147483647 h 79"/>
              <a:gd name="T8" fmla="*/ 2147483647 w 49"/>
              <a:gd name="T9" fmla="*/ 2147483647 h 79"/>
              <a:gd name="T10" fmla="*/ 2147483647 w 49"/>
              <a:gd name="T11" fmla="*/ 2147483647 h 79"/>
              <a:gd name="T12" fmla="*/ 2147483647 w 49"/>
              <a:gd name="T13" fmla="*/ 2147483647 h 79"/>
              <a:gd name="T14" fmla="*/ 2147483647 w 49"/>
              <a:gd name="T15" fmla="*/ 2147483647 h 79"/>
              <a:gd name="T16" fmla="*/ 2147483647 w 49"/>
              <a:gd name="T17" fmla="*/ 2147483647 h 79"/>
              <a:gd name="T18" fmla="*/ 2147483647 w 49"/>
              <a:gd name="T19" fmla="*/ 2147483647 h 79"/>
              <a:gd name="T20" fmla="*/ 2147483647 w 49"/>
              <a:gd name="T21" fmla="*/ 2147483647 h 79"/>
              <a:gd name="T22" fmla="*/ 2147483647 w 49"/>
              <a:gd name="T23" fmla="*/ 2147483647 h 79"/>
              <a:gd name="T24" fmla="*/ 2147483647 w 49"/>
              <a:gd name="T25" fmla="*/ 2147483647 h 79"/>
              <a:gd name="T26" fmla="*/ 2147483647 w 49"/>
              <a:gd name="T27" fmla="*/ 2147483647 h 79"/>
              <a:gd name="T28" fmla="*/ 2147483647 w 49"/>
              <a:gd name="T29" fmla="*/ 2147483647 h 79"/>
              <a:gd name="T30" fmla="*/ 2147483647 w 49"/>
              <a:gd name="T31" fmla="*/ 2147483647 h 79"/>
              <a:gd name="T32" fmla="*/ 2147483647 w 49"/>
              <a:gd name="T33" fmla="*/ 2147483647 h 79"/>
              <a:gd name="T34" fmla="*/ 2147483647 w 49"/>
              <a:gd name="T35" fmla="*/ 2147483647 h 79"/>
              <a:gd name="T36" fmla="*/ 2147483647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147483647 h 79"/>
              <a:gd name="T60" fmla="*/ 2147483647 w 49"/>
              <a:gd name="T61" fmla="*/ 2147483647 h 79"/>
              <a:gd name="T62" fmla="*/ 2147483647 w 49"/>
              <a:gd name="T63" fmla="*/ 2147483647 h 79"/>
              <a:gd name="T64" fmla="*/ 2147483647 w 49"/>
              <a:gd name="T65" fmla="*/ 2147483647 h 79"/>
              <a:gd name="T66" fmla="*/ 2147483647 w 49"/>
              <a:gd name="T67" fmla="*/ 2147483647 h 79"/>
              <a:gd name="T68" fmla="*/ 2147483647 w 49"/>
              <a:gd name="T69" fmla="*/ 2147483647 h 79"/>
              <a:gd name="T70" fmla="*/ 2147483647 w 49"/>
              <a:gd name="T71" fmla="*/ 2147483647 h 79"/>
              <a:gd name="T72" fmla="*/ 2147483647 w 49"/>
              <a:gd name="T73" fmla="*/ 2147483647 h 79"/>
              <a:gd name="T74" fmla="*/ 2147483647 w 49"/>
              <a:gd name="T75" fmla="*/ 2147483647 h 79"/>
              <a:gd name="T76" fmla="*/ 2147483647 w 49"/>
              <a:gd name="T77" fmla="*/ 2147483647 h 79"/>
              <a:gd name="T78" fmla="*/ 2147483647 w 49"/>
              <a:gd name="T79" fmla="*/ 0 h 79"/>
              <a:gd name="T80" fmla="*/ 2147483647 w 49"/>
              <a:gd name="T81" fmla="*/ 0 h 79"/>
              <a:gd name="T82" fmla="*/ 2147483647 w 49"/>
              <a:gd name="T83" fmla="*/ 2147483647 h 79"/>
              <a:gd name="T84" fmla="*/ 2147483647 w 49"/>
              <a:gd name="T85" fmla="*/ 2147483647 h 79"/>
              <a:gd name="T86" fmla="*/ 2147483647 w 49"/>
              <a:gd name="T87" fmla="*/ 2147483647 h 79"/>
              <a:gd name="T88" fmla="*/ 2147483647 w 49"/>
              <a:gd name="T89" fmla="*/ 2147483647 h 79"/>
              <a:gd name="T90" fmla="*/ 2147483647 w 49"/>
              <a:gd name="T91" fmla="*/ 2147483647 h 79"/>
              <a:gd name="T92" fmla="*/ 2147483647 w 49"/>
              <a:gd name="T93" fmla="*/ 2147483647 h 79"/>
              <a:gd name="T94" fmla="*/ 2147483647 w 49"/>
              <a:gd name="T95" fmla="*/ 2147483647 h 79"/>
              <a:gd name="T96" fmla="*/ 2147483647 w 49"/>
              <a:gd name="T97" fmla="*/ 2147483647 h 79"/>
              <a:gd name="T98" fmla="*/ 2147483647 w 49"/>
              <a:gd name="T99" fmla="*/ 2147483647 h 79"/>
              <a:gd name="T100" fmla="*/ 2147483647 w 49"/>
              <a:gd name="T101" fmla="*/ 2147483647 h 79"/>
              <a:gd name="T102" fmla="*/ 2147483647 w 49"/>
              <a:gd name="T103" fmla="*/ 2147483647 h 79"/>
              <a:gd name="T104" fmla="*/ 2147483647 w 49"/>
              <a:gd name="T105" fmla="*/ 2147483647 h 79"/>
              <a:gd name="T106" fmla="*/ 2147483647 w 49"/>
              <a:gd name="T107" fmla="*/ 2147483647 h 79"/>
              <a:gd name="T108" fmla="*/ 2147483647 w 49"/>
              <a:gd name="T109" fmla="*/ 2147483647 h 79"/>
              <a:gd name="T110" fmla="*/ 2147483647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A50021"/>
          </a:solidFill>
          <a:ln w="12700" cmpd="sng">
            <a:solidFill>
              <a:schemeClr val="tx1"/>
            </a:solidFill>
            <a:prstDash val="solid"/>
            <a:round/>
            <a:headEnd/>
            <a:tailEnd/>
          </a:ln>
        </p:spPr>
        <p:txBody>
          <a:bodyPr/>
          <a:lstStyle/>
          <a:p>
            <a:endParaRPr lang="en-GB"/>
          </a:p>
        </p:txBody>
      </p:sp>
      <p:grpSp>
        <p:nvGrpSpPr>
          <p:cNvPr id="48179" name="Group 70"/>
          <p:cNvGrpSpPr>
            <a:grpSpLocks/>
          </p:cNvGrpSpPr>
          <p:nvPr/>
        </p:nvGrpSpPr>
        <p:grpSpPr bwMode="auto">
          <a:xfrm>
            <a:off x="2797175" y="4589463"/>
            <a:ext cx="928688" cy="635000"/>
            <a:chOff x="1991" y="3321"/>
            <a:chExt cx="361" cy="231"/>
          </a:xfrm>
        </p:grpSpPr>
        <p:sp>
          <p:nvSpPr>
            <p:cNvPr id="48192" name="Freeform 71"/>
            <p:cNvSpPr>
              <a:spLocks/>
            </p:cNvSpPr>
            <p:nvPr/>
          </p:nvSpPr>
          <p:spPr bwMode="auto">
            <a:xfrm>
              <a:off x="2274" y="3459"/>
              <a:ext cx="78" cy="93"/>
            </a:xfrm>
            <a:custGeom>
              <a:avLst/>
              <a:gdLst>
                <a:gd name="T0" fmla="*/ 0 w 16"/>
                <a:gd name="T1" fmla="*/ 19476 h 19"/>
                <a:gd name="T2" fmla="*/ 2779 w 16"/>
                <a:gd name="T3" fmla="*/ 36706 h 19"/>
                <a:gd name="T4" fmla="*/ 2779 w 16"/>
                <a:gd name="T5" fmla="*/ 44802 h 19"/>
                <a:gd name="T6" fmla="*/ 16326 w 16"/>
                <a:gd name="T7" fmla="*/ 53358 h 19"/>
                <a:gd name="T8" fmla="*/ 22006 w 16"/>
                <a:gd name="T9" fmla="*/ 44802 h 19"/>
                <a:gd name="T10" fmla="*/ 44011 w 16"/>
                <a:gd name="T11" fmla="*/ 30954 h 19"/>
                <a:gd name="T12" fmla="*/ 35578 w 16"/>
                <a:gd name="T13" fmla="*/ 13730 h 19"/>
                <a:gd name="T14" fmla="*/ 8458 w 16"/>
                <a:gd name="T15" fmla="*/ 0 h 19"/>
                <a:gd name="T16" fmla="*/ 8458 w 16"/>
                <a:gd name="T17" fmla="*/ 13730 h 19"/>
                <a:gd name="T18" fmla="*/ 0 w 16"/>
                <a:gd name="T19" fmla="*/ 19476 h 19"/>
                <a:gd name="T20" fmla="*/ 0 w 16"/>
                <a:gd name="T21" fmla="*/ 1947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3" name="Freeform 72"/>
            <p:cNvSpPr>
              <a:spLocks/>
            </p:cNvSpPr>
            <p:nvPr/>
          </p:nvSpPr>
          <p:spPr bwMode="auto">
            <a:xfrm>
              <a:off x="2235" y="3409"/>
              <a:ext cx="44" cy="29"/>
            </a:xfrm>
            <a:custGeom>
              <a:avLst/>
              <a:gdLst>
                <a:gd name="T0" fmla="*/ 8531 w 9"/>
                <a:gd name="T1" fmla="*/ 15815 h 6"/>
                <a:gd name="T2" fmla="*/ 22323 w 9"/>
                <a:gd name="T3" fmla="*/ 15815 h 6"/>
                <a:gd name="T4" fmla="*/ 25119 w 9"/>
                <a:gd name="T5" fmla="*/ 8130 h 6"/>
                <a:gd name="T6" fmla="*/ 13669 w 9"/>
                <a:gd name="T7" fmla="*/ 5418 h 6"/>
                <a:gd name="T8" fmla="*/ 8531 w 9"/>
                <a:gd name="T9" fmla="*/ 5418 h 6"/>
                <a:gd name="T10" fmla="*/ 5735 w 9"/>
                <a:gd name="T11" fmla="*/ 0 h 6"/>
                <a:gd name="T12" fmla="*/ 0 w 9"/>
                <a:gd name="T13" fmla="*/ 5418 h 6"/>
                <a:gd name="T14" fmla="*/ 5735 w 9"/>
                <a:gd name="T15" fmla="*/ 13108 h 6"/>
                <a:gd name="T16" fmla="*/ 8531 w 9"/>
                <a:gd name="T17" fmla="*/ 15815 h 6"/>
                <a:gd name="T18" fmla="*/ 8531 w 9"/>
                <a:gd name="T19" fmla="*/ 1581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4" name="Freeform 73"/>
            <p:cNvSpPr>
              <a:spLocks/>
            </p:cNvSpPr>
            <p:nvPr/>
          </p:nvSpPr>
          <p:spPr bwMode="auto">
            <a:xfrm>
              <a:off x="2225" y="3438"/>
              <a:ext cx="20" cy="10"/>
            </a:xfrm>
            <a:custGeom>
              <a:avLst/>
              <a:gdLst>
                <a:gd name="T0" fmla="*/ 0 w 4"/>
                <a:gd name="T1" fmla="*/ 6250 h 2"/>
                <a:gd name="T2" fmla="*/ 12500 w 4"/>
                <a:gd name="T3" fmla="*/ 0 h 2"/>
                <a:gd name="T4" fmla="*/ 12500 w 4"/>
                <a:gd name="T5" fmla="*/ 6250 h 2"/>
                <a:gd name="T6" fmla="*/ 0 w 4"/>
                <a:gd name="T7" fmla="*/ 6250 h 2"/>
                <a:gd name="T8" fmla="*/ 0 w 4"/>
                <a:gd name="T9" fmla="*/ 62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5" name="Freeform 74"/>
            <p:cNvSpPr>
              <a:spLocks/>
            </p:cNvSpPr>
            <p:nvPr/>
          </p:nvSpPr>
          <p:spPr bwMode="auto">
            <a:xfrm>
              <a:off x="2211" y="3419"/>
              <a:ext cx="19" cy="14"/>
            </a:xfrm>
            <a:custGeom>
              <a:avLst/>
              <a:gdLst>
                <a:gd name="T0" fmla="*/ 5030 w 4"/>
                <a:gd name="T1" fmla="*/ 0 h 3"/>
                <a:gd name="T2" fmla="*/ 5030 w 4"/>
                <a:gd name="T3" fmla="*/ 0 h 3"/>
                <a:gd name="T4" fmla="*/ 7063 w 4"/>
                <a:gd name="T5" fmla="*/ 0 h 3"/>
                <a:gd name="T6" fmla="*/ 7063 w 4"/>
                <a:gd name="T7" fmla="*/ 0 h 3"/>
                <a:gd name="T8" fmla="*/ 7063 w 4"/>
                <a:gd name="T9" fmla="*/ 0 h 3"/>
                <a:gd name="T10" fmla="*/ 7063 w 4"/>
                <a:gd name="T11" fmla="*/ 2329 h 3"/>
                <a:gd name="T12" fmla="*/ 7063 w 4"/>
                <a:gd name="T13" fmla="*/ 2329 h 3"/>
                <a:gd name="T14" fmla="*/ 7063 w 4"/>
                <a:gd name="T15" fmla="*/ 2329 h 3"/>
                <a:gd name="T16" fmla="*/ 9633 w 4"/>
                <a:gd name="T17" fmla="*/ 2329 h 3"/>
                <a:gd name="T18" fmla="*/ 7063 w 4"/>
                <a:gd name="T19" fmla="*/ 4270 h 3"/>
                <a:gd name="T20" fmla="*/ 7063 w 4"/>
                <a:gd name="T21" fmla="*/ 4270 h 3"/>
                <a:gd name="T22" fmla="*/ 7063 w 4"/>
                <a:gd name="T23" fmla="*/ 4270 h 3"/>
                <a:gd name="T24" fmla="*/ 7063 w 4"/>
                <a:gd name="T25" fmla="*/ 6599 h 3"/>
                <a:gd name="T26" fmla="*/ 7063 w 4"/>
                <a:gd name="T27" fmla="*/ 6599 h 3"/>
                <a:gd name="T28" fmla="*/ 7063 w 4"/>
                <a:gd name="T29" fmla="*/ 6599 h 3"/>
                <a:gd name="T30" fmla="*/ 5030 w 4"/>
                <a:gd name="T31" fmla="*/ 6599 h 3"/>
                <a:gd name="T32" fmla="*/ 5030 w 4"/>
                <a:gd name="T33" fmla="*/ 6599 h 3"/>
                <a:gd name="T34" fmla="*/ 5030 w 4"/>
                <a:gd name="T35" fmla="*/ 6599 h 3"/>
                <a:gd name="T36" fmla="*/ 2570 w 4"/>
                <a:gd name="T37" fmla="*/ 6599 h 3"/>
                <a:gd name="T38" fmla="*/ 2570 w 4"/>
                <a:gd name="T39" fmla="*/ 6599 h 3"/>
                <a:gd name="T40" fmla="*/ 2570 w 4"/>
                <a:gd name="T41" fmla="*/ 6599 h 3"/>
                <a:gd name="T42" fmla="*/ 2570 w 4"/>
                <a:gd name="T43" fmla="*/ 4270 h 3"/>
                <a:gd name="T44" fmla="*/ 0 w 4"/>
                <a:gd name="T45" fmla="*/ 4270 h 3"/>
                <a:gd name="T46" fmla="*/ 0 w 4"/>
                <a:gd name="T47" fmla="*/ 4270 h 3"/>
                <a:gd name="T48" fmla="*/ 0 w 4"/>
                <a:gd name="T49" fmla="*/ 2329 h 3"/>
                <a:gd name="T50" fmla="*/ 0 w 4"/>
                <a:gd name="T51" fmla="*/ 2329 h 3"/>
                <a:gd name="T52" fmla="*/ 0 w 4"/>
                <a:gd name="T53" fmla="*/ 2329 h 3"/>
                <a:gd name="T54" fmla="*/ 2570 w 4"/>
                <a:gd name="T55" fmla="*/ 2329 h 3"/>
                <a:gd name="T56" fmla="*/ 2570 w 4"/>
                <a:gd name="T57" fmla="*/ 0 h 3"/>
                <a:gd name="T58" fmla="*/ 2570 w 4"/>
                <a:gd name="T59" fmla="*/ 0 h 3"/>
                <a:gd name="T60" fmla="*/ 2570 w 4"/>
                <a:gd name="T61" fmla="*/ 0 h 3"/>
                <a:gd name="T62" fmla="*/ 5030 w 4"/>
                <a:gd name="T63" fmla="*/ 0 h 3"/>
                <a:gd name="T64" fmla="*/ 5030 w 4"/>
                <a:gd name="T65" fmla="*/ 0 h 3"/>
                <a:gd name="T66" fmla="*/ 5030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6" name="Freeform 75"/>
            <p:cNvSpPr>
              <a:spLocks/>
            </p:cNvSpPr>
            <p:nvPr/>
          </p:nvSpPr>
          <p:spPr bwMode="auto">
            <a:xfrm>
              <a:off x="2186" y="3394"/>
              <a:ext cx="39" cy="15"/>
            </a:xfrm>
            <a:custGeom>
              <a:avLst/>
              <a:gdLst>
                <a:gd name="T0" fmla="*/ 0 w 8"/>
                <a:gd name="T1" fmla="*/ 9375 h 3"/>
                <a:gd name="T2" fmla="*/ 19227 w 8"/>
                <a:gd name="T3" fmla="*/ 9375 h 3"/>
                <a:gd name="T4" fmla="*/ 22006 w 8"/>
                <a:gd name="T5" fmla="*/ 0 h 3"/>
                <a:gd name="T6" fmla="*/ 5679 w 8"/>
                <a:gd name="T7" fmla="*/ 0 h 3"/>
                <a:gd name="T8" fmla="*/ 0 w 8"/>
                <a:gd name="T9" fmla="*/ 9375 h 3"/>
                <a:gd name="T10" fmla="*/ 0 w 8"/>
                <a:gd name="T11" fmla="*/ 93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7" name="Freeform 76"/>
            <p:cNvSpPr>
              <a:spLocks/>
            </p:cNvSpPr>
            <p:nvPr/>
          </p:nvSpPr>
          <p:spPr bwMode="auto">
            <a:xfrm>
              <a:off x="2026" y="3321"/>
              <a:ext cx="38" cy="24"/>
            </a:xfrm>
            <a:custGeom>
              <a:avLst/>
              <a:gdLst>
                <a:gd name="T0" fmla="*/ 0 w 8"/>
                <a:gd name="T1" fmla="*/ 10070 h 5"/>
                <a:gd name="T2" fmla="*/ 7063 w 8"/>
                <a:gd name="T3" fmla="*/ 12720 h 5"/>
                <a:gd name="T4" fmla="*/ 14259 w 8"/>
                <a:gd name="T5" fmla="*/ 12720 h 5"/>
                <a:gd name="T6" fmla="*/ 19290 w 8"/>
                <a:gd name="T7" fmla="*/ 5299 h 5"/>
                <a:gd name="T8" fmla="*/ 12207 w 8"/>
                <a:gd name="T9" fmla="*/ 0 h 5"/>
                <a:gd name="T10" fmla="*/ 2570 w 8"/>
                <a:gd name="T11" fmla="*/ 5299 h 5"/>
                <a:gd name="T12" fmla="*/ 0 w 8"/>
                <a:gd name="T13" fmla="*/ 10070 h 5"/>
                <a:gd name="T14" fmla="*/ 0 w 8"/>
                <a:gd name="T15" fmla="*/ 10070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8" name="Freeform 77"/>
            <p:cNvSpPr>
              <a:spLocks/>
            </p:cNvSpPr>
            <p:nvPr/>
          </p:nvSpPr>
          <p:spPr bwMode="auto">
            <a:xfrm>
              <a:off x="1991" y="3321"/>
              <a:ext cx="20" cy="24"/>
            </a:xfrm>
            <a:custGeom>
              <a:avLst/>
              <a:gdLst>
                <a:gd name="T0" fmla="*/ 0 w 4"/>
                <a:gd name="T1" fmla="*/ 12720 h 5"/>
                <a:gd name="T2" fmla="*/ 12500 w 4"/>
                <a:gd name="T3" fmla="*/ 5299 h 5"/>
                <a:gd name="T4" fmla="*/ 12500 w 4"/>
                <a:gd name="T5" fmla="*/ 0 h 5"/>
                <a:gd name="T6" fmla="*/ 0 w 4"/>
                <a:gd name="T7" fmla="*/ 10070 h 5"/>
                <a:gd name="T8" fmla="*/ 0 w 4"/>
                <a:gd name="T9" fmla="*/ 12720 h 5"/>
                <a:gd name="T10" fmla="*/ 0 w 4"/>
                <a:gd name="T11" fmla="*/ 12720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GB"/>
            </a:p>
          </p:txBody>
        </p:sp>
        <p:sp>
          <p:nvSpPr>
            <p:cNvPr id="48199" name="Freeform 78"/>
            <p:cNvSpPr>
              <a:spLocks/>
            </p:cNvSpPr>
            <p:nvPr/>
          </p:nvSpPr>
          <p:spPr bwMode="auto">
            <a:xfrm>
              <a:off x="2128" y="3360"/>
              <a:ext cx="39" cy="34"/>
            </a:xfrm>
            <a:custGeom>
              <a:avLst/>
              <a:gdLst>
                <a:gd name="T0" fmla="*/ 8458 w 8"/>
                <a:gd name="T1" fmla="*/ 18899 h 7"/>
                <a:gd name="T2" fmla="*/ 22006 w 8"/>
                <a:gd name="T3" fmla="*/ 18899 h 7"/>
                <a:gd name="T4" fmla="*/ 22006 w 8"/>
                <a:gd name="T5" fmla="*/ 10545 h 7"/>
                <a:gd name="T6" fmla="*/ 11242 w 8"/>
                <a:gd name="T7" fmla="*/ 0 h 7"/>
                <a:gd name="T8" fmla="*/ 0 w 8"/>
                <a:gd name="T9" fmla="*/ 5615 h 7"/>
                <a:gd name="T10" fmla="*/ 8458 w 8"/>
                <a:gd name="T11" fmla="*/ 18899 h 7"/>
                <a:gd name="T12" fmla="*/ 8458 w 8"/>
                <a:gd name="T13" fmla="*/ 18899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GB"/>
            </a:p>
          </p:txBody>
        </p:sp>
      </p:grpSp>
      <p:sp>
        <p:nvSpPr>
          <p:cNvPr id="48180" name="Rectangle 79"/>
          <p:cNvSpPr>
            <a:spLocks noChangeArrowheads="1"/>
          </p:cNvSpPr>
          <p:nvPr/>
        </p:nvSpPr>
        <p:spPr bwMode="auto">
          <a:xfrm>
            <a:off x="0" y="24288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600"/>
              <a:t>Obesity Trends* Among U.S. Adults</a:t>
            </a:r>
            <a:br>
              <a:rPr lang="en-US" sz="3600"/>
            </a:br>
            <a:r>
              <a:rPr lang="en-US" sz="3600">
                <a:solidFill>
                  <a:srgbClr val="A50021"/>
                </a:solidFill>
              </a:rPr>
              <a:t>BRFSS, 2006</a:t>
            </a:r>
            <a:endParaRPr lang="en-US" sz="3600"/>
          </a:p>
        </p:txBody>
      </p:sp>
      <p:sp>
        <p:nvSpPr>
          <p:cNvPr id="48181" name="Rectangle 80"/>
          <p:cNvSpPr>
            <a:spLocks noChangeArrowheads="1"/>
          </p:cNvSpPr>
          <p:nvPr/>
        </p:nvSpPr>
        <p:spPr bwMode="auto">
          <a:xfrm>
            <a:off x="623888" y="6096000"/>
            <a:ext cx="6538912"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a:latin typeface="Verdana" pitchFamily="34" charset="0"/>
                <a:cs typeface="Times New Roman" pitchFamily="18" charset="0"/>
              </a:rPr>
              <a:t>Source: CDC Behavioral Risk Factor Surveillance System  </a:t>
            </a:r>
          </a:p>
        </p:txBody>
      </p:sp>
      <p:pic>
        <p:nvPicPr>
          <p:cNvPr id="48182" name="Picture 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5562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83" name="Rectangle 82"/>
          <p:cNvSpPr>
            <a:spLocks noChangeArrowheads="1"/>
          </p:cNvSpPr>
          <p:nvPr/>
        </p:nvSpPr>
        <p:spPr bwMode="auto">
          <a:xfrm>
            <a:off x="725488" y="5672138"/>
            <a:ext cx="234950" cy="23495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8184" name="Rectangle 83"/>
          <p:cNvSpPr>
            <a:spLocks noChangeArrowheads="1"/>
          </p:cNvSpPr>
          <p:nvPr/>
        </p:nvSpPr>
        <p:spPr bwMode="auto">
          <a:xfrm>
            <a:off x="1692275" y="5668963"/>
            <a:ext cx="234950" cy="23495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48185" name="Rectangle 84"/>
          <p:cNvSpPr>
            <a:spLocks noChangeArrowheads="1"/>
          </p:cNvSpPr>
          <p:nvPr/>
        </p:nvSpPr>
        <p:spPr bwMode="auto">
          <a:xfrm>
            <a:off x="2498725" y="5667375"/>
            <a:ext cx="234950"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sz="2400">
              <a:latin typeface="Times New Roman" pitchFamily="18" charset="0"/>
            </a:endParaRPr>
          </a:p>
        </p:txBody>
      </p:sp>
      <p:sp>
        <p:nvSpPr>
          <p:cNvPr id="48186" name="Rectangle 85"/>
          <p:cNvSpPr>
            <a:spLocks noChangeArrowheads="1"/>
          </p:cNvSpPr>
          <p:nvPr/>
        </p:nvSpPr>
        <p:spPr bwMode="auto">
          <a:xfrm>
            <a:off x="3619500" y="5676900"/>
            <a:ext cx="234950" cy="234950"/>
          </a:xfrm>
          <a:prstGeom prst="rect">
            <a:avLst/>
          </a:prstGeom>
          <a:solidFill>
            <a:srgbClr val="0000A0"/>
          </a:solidFill>
          <a:ln w="9525">
            <a:solidFill>
              <a:schemeClr val="tx1"/>
            </a:solidFill>
            <a:miter lim="800000"/>
            <a:headEnd/>
            <a:tailEnd/>
          </a:ln>
        </p:spPr>
        <p:txBody>
          <a:bodyPr wrap="none" anchor="ctr"/>
          <a:lstStyle/>
          <a:p>
            <a:endParaRPr lang="en-US"/>
          </a:p>
        </p:txBody>
      </p:sp>
      <p:sp>
        <p:nvSpPr>
          <p:cNvPr id="48187" name="Rectangle 86"/>
          <p:cNvSpPr>
            <a:spLocks noChangeArrowheads="1"/>
          </p:cNvSpPr>
          <p:nvPr/>
        </p:nvSpPr>
        <p:spPr bwMode="auto">
          <a:xfrm>
            <a:off x="5797550" y="5664200"/>
            <a:ext cx="234950" cy="234950"/>
          </a:xfrm>
          <a:prstGeom prst="rect">
            <a:avLst/>
          </a:prstGeom>
          <a:solidFill>
            <a:srgbClr val="FF9900"/>
          </a:solidFill>
          <a:ln w="9525">
            <a:solidFill>
              <a:schemeClr val="tx1"/>
            </a:solidFill>
            <a:miter lim="800000"/>
            <a:headEnd/>
            <a:tailEnd/>
          </a:ln>
        </p:spPr>
        <p:txBody>
          <a:bodyPr wrap="none" anchor="ctr"/>
          <a:lstStyle/>
          <a:p>
            <a:endParaRPr lang="en-US"/>
          </a:p>
        </p:txBody>
      </p:sp>
      <p:sp>
        <p:nvSpPr>
          <p:cNvPr id="48188" name="Rectangle 87"/>
          <p:cNvSpPr>
            <a:spLocks noChangeArrowheads="1"/>
          </p:cNvSpPr>
          <p:nvPr/>
        </p:nvSpPr>
        <p:spPr bwMode="auto">
          <a:xfrm>
            <a:off x="4718050" y="5661025"/>
            <a:ext cx="234950" cy="234950"/>
          </a:xfrm>
          <a:prstGeom prst="rect">
            <a:avLst/>
          </a:prstGeom>
          <a:solidFill>
            <a:srgbClr val="A50021"/>
          </a:solidFill>
          <a:ln w="9525">
            <a:solidFill>
              <a:schemeClr val="tx1"/>
            </a:solidFill>
            <a:miter lim="800000"/>
            <a:headEnd/>
            <a:tailEnd/>
          </a:ln>
        </p:spPr>
        <p:txBody>
          <a:bodyPr wrap="none" anchor="ctr"/>
          <a:lstStyle/>
          <a:p>
            <a:endParaRPr lang="en-US"/>
          </a:p>
        </p:txBody>
      </p:sp>
      <p:sp>
        <p:nvSpPr>
          <p:cNvPr id="48189" name="Rectangle 88"/>
          <p:cNvSpPr>
            <a:spLocks noChangeArrowheads="1"/>
          </p:cNvSpPr>
          <p:nvPr/>
        </p:nvSpPr>
        <p:spPr bwMode="auto">
          <a:xfrm>
            <a:off x="6929438" y="5664200"/>
            <a:ext cx="234950" cy="234950"/>
          </a:xfrm>
          <a:prstGeom prst="rect">
            <a:avLst/>
          </a:prstGeom>
          <a:solidFill>
            <a:srgbClr val="FF3300"/>
          </a:solidFill>
          <a:ln w="9525">
            <a:solidFill>
              <a:schemeClr val="tx1"/>
            </a:solidFill>
            <a:miter lim="800000"/>
            <a:headEnd/>
            <a:tailEnd/>
          </a:ln>
        </p:spPr>
        <p:txBody>
          <a:bodyPr wrap="none" anchor="ctr"/>
          <a:lstStyle/>
          <a:p>
            <a:endParaRPr lang="en-US"/>
          </a:p>
        </p:txBody>
      </p:sp>
      <p:sp>
        <p:nvSpPr>
          <p:cNvPr id="48190" name="Rectangle 89"/>
          <p:cNvSpPr>
            <a:spLocks noChangeArrowheads="1"/>
          </p:cNvSpPr>
          <p:nvPr/>
        </p:nvSpPr>
        <p:spPr bwMode="auto">
          <a:xfrm>
            <a:off x="444500" y="5618163"/>
            <a:ext cx="7440613" cy="350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91" name="Text Box 90"/>
          <p:cNvSpPr txBox="1">
            <a:spLocks noChangeArrowheads="1"/>
          </p:cNvSpPr>
          <p:nvPr/>
        </p:nvSpPr>
        <p:spPr bwMode="auto">
          <a:xfrm>
            <a:off x="903288" y="5616575"/>
            <a:ext cx="8145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r>
              <a:rPr lang="en-US" sz="1400" b="1">
                <a:latin typeface="Arial Narrow" pitchFamily="34" charset="0"/>
              </a:rPr>
              <a:t> No Data          &lt;10%           10%–14%	    15%–19%           20%–24%          25%–29%           ≥30%</a:t>
            </a:r>
            <a:r>
              <a:rPr lang="en-US" sz="1400">
                <a:latin typeface="Arial Narrow" pitchFamily="34" charset="0"/>
              </a:rPr>
              <a:t> </a:t>
            </a:r>
          </a:p>
        </p:txBody>
      </p:sp>
    </p:spTree>
  </p:cSld>
  <p:clrMapOvr>
    <a:masterClrMapping/>
  </p:clrMapOvr>
  <p:transition advClick="0">
    <p:randomBa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ABEC100F-FDB1-43B5-A40E-6D13600AC522}" type="slidenum">
              <a:rPr lang="en-GB" smtClean="0"/>
              <a:pPr>
                <a:defRPr/>
              </a:pPr>
              <a:t>46</a:t>
            </a:fld>
            <a:endParaRPr lang="en-GB" smtClean="0"/>
          </a:p>
        </p:txBody>
      </p:sp>
      <p:sp>
        <p:nvSpPr>
          <p:cNvPr id="49155" name="Rectangle 2"/>
          <p:cNvSpPr>
            <a:spLocks noChangeArrowheads="1"/>
          </p:cNvSpPr>
          <p:nvPr/>
        </p:nvSpPr>
        <p:spPr bwMode="auto">
          <a:xfrm>
            <a:off x="304800" y="152400"/>
            <a:ext cx="8475663"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762000" eaLnBrk="0" hangingPunct="0"/>
            <a:endParaRPr lang="en-US" sz="2400">
              <a:latin typeface="Times New Roman" pitchFamily="18" charset="0"/>
            </a:endParaRPr>
          </a:p>
        </p:txBody>
      </p:sp>
      <p:sp>
        <p:nvSpPr>
          <p:cNvPr id="49156" name="Rectangle 3"/>
          <p:cNvSpPr>
            <a:spLocks noChangeArrowheads="1"/>
          </p:cNvSpPr>
          <p:nvPr/>
        </p:nvSpPr>
        <p:spPr bwMode="auto">
          <a:xfrm>
            <a:off x="957263" y="9525"/>
            <a:ext cx="71628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7" name="Rectangle 4"/>
          <p:cNvSpPr>
            <a:spLocks noChangeArrowheads="1"/>
          </p:cNvSpPr>
          <p:nvPr/>
        </p:nvSpPr>
        <p:spPr bwMode="auto">
          <a:xfrm>
            <a:off x="179388" y="304800"/>
            <a:ext cx="8640762" cy="950913"/>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762000" eaLnBrk="0" hangingPunct="0"/>
            <a:r>
              <a:rPr lang="en-GB" sz="2800"/>
              <a:t>Lifecourse analyses of  </a:t>
            </a:r>
            <a:r>
              <a:rPr lang="en-GB" sz="2800" i="1"/>
              <a:t>FTO</a:t>
            </a:r>
            <a:r>
              <a:rPr lang="en-GB" sz="2800"/>
              <a:t> – effect on  body mass  </a:t>
            </a:r>
          </a:p>
          <a:p>
            <a:pPr algn="ctr" defTabSz="762000" eaLnBrk="0" hangingPunct="0"/>
            <a:r>
              <a:rPr lang="en-GB" sz="2800"/>
              <a:t>Early life and CVD</a:t>
            </a:r>
            <a:endParaRPr lang="en-GB" sz="2800">
              <a:solidFill>
                <a:srgbClr val="FF3300"/>
              </a:solidFill>
            </a:endParaRPr>
          </a:p>
        </p:txBody>
      </p:sp>
      <p:pic>
        <p:nvPicPr>
          <p:cNvPr id="49158" name="Picture 31" descr="j02711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0" y="1785938"/>
            <a:ext cx="387350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33"/>
          <p:cNvSpPr>
            <a:spLocks noChangeArrowheads="1"/>
          </p:cNvSpPr>
          <p:nvPr/>
        </p:nvSpPr>
        <p:spPr bwMode="auto">
          <a:xfrm>
            <a:off x="47625" y="6189663"/>
            <a:ext cx="51339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85000"/>
              </a:lnSpc>
              <a:spcBef>
                <a:spcPct val="50000"/>
              </a:spcBef>
            </a:pPr>
            <a:endParaRPr lang="en-GB" sz="2400"/>
          </a:p>
          <a:p>
            <a:pPr lvl="1">
              <a:lnSpc>
                <a:spcPct val="85000"/>
              </a:lnSpc>
              <a:spcBef>
                <a:spcPct val="50000"/>
              </a:spcBef>
            </a:pPr>
            <a:endParaRPr lang="en-GB"/>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79388" y="3860800"/>
            <a:ext cx="1871662" cy="738188"/>
          </a:xfrm>
          <a:prstGeom prst="rect">
            <a:avLst/>
          </a:prstGeom>
          <a:solidFill>
            <a:schemeClr val="accent1"/>
          </a:solidFill>
          <a:ln w="9525">
            <a:solidFill>
              <a:schemeClr val="tx1"/>
            </a:solidFill>
            <a:miter lim="800000"/>
            <a:headEnd/>
            <a:tailEnd/>
          </a:ln>
        </p:spPr>
        <p:txBody>
          <a:bodyPr>
            <a:spAutoFit/>
          </a:bodyPr>
          <a:lstStyle/>
          <a:p>
            <a:pPr algn="ctr">
              <a:spcBef>
                <a:spcPct val="50000"/>
              </a:spcBef>
              <a:defRPr/>
            </a:pPr>
            <a:r>
              <a:rPr lang="fi-FI" sz="1400">
                <a:latin typeface="+mj-lt"/>
              </a:rPr>
              <a:t>Maternal Smoking at the 2nd Month of Pregnancy</a:t>
            </a:r>
          </a:p>
        </p:txBody>
      </p:sp>
      <p:sp>
        <p:nvSpPr>
          <p:cNvPr id="2051" name="Text Box 5"/>
          <p:cNvSpPr txBox="1">
            <a:spLocks noChangeArrowheads="1"/>
          </p:cNvSpPr>
          <p:nvPr/>
        </p:nvSpPr>
        <p:spPr bwMode="auto">
          <a:xfrm>
            <a:off x="1474788" y="1125538"/>
            <a:ext cx="1152525" cy="954087"/>
          </a:xfrm>
          <a:prstGeom prst="rect">
            <a:avLst/>
          </a:prstGeom>
          <a:solidFill>
            <a:schemeClr val="accent1"/>
          </a:solidFill>
          <a:ln w="9525">
            <a:solidFill>
              <a:schemeClr val="tx1"/>
            </a:solidFill>
            <a:miter lim="800000"/>
            <a:headEnd/>
            <a:tailEnd/>
          </a:ln>
        </p:spPr>
        <p:txBody>
          <a:bodyPr>
            <a:spAutoFit/>
          </a:bodyPr>
          <a:lstStyle/>
          <a:p>
            <a:pPr algn="ctr">
              <a:spcBef>
                <a:spcPct val="50000"/>
              </a:spcBef>
              <a:defRPr/>
            </a:pPr>
            <a:r>
              <a:rPr lang="fi-FI" sz="1400" dirty="0">
                <a:latin typeface="+mj-lt"/>
              </a:rPr>
              <a:t>Maternal Pre-Pregnancy BMI</a:t>
            </a:r>
          </a:p>
        </p:txBody>
      </p:sp>
      <p:sp>
        <p:nvSpPr>
          <p:cNvPr id="2052" name="Text Box 6"/>
          <p:cNvSpPr txBox="1">
            <a:spLocks noChangeArrowheads="1"/>
          </p:cNvSpPr>
          <p:nvPr/>
        </p:nvSpPr>
        <p:spPr bwMode="auto">
          <a:xfrm>
            <a:off x="611188" y="3336925"/>
            <a:ext cx="720725" cy="307975"/>
          </a:xfrm>
          <a:prstGeom prst="rect">
            <a:avLst/>
          </a:prstGeom>
          <a:solidFill>
            <a:schemeClr val="accent1"/>
          </a:solidFill>
          <a:ln w="9525">
            <a:solidFill>
              <a:schemeClr val="tx1"/>
            </a:solidFill>
            <a:miter lim="800000"/>
            <a:headEnd/>
            <a:tailEnd/>
          </a:ln>
        </p:spPr>
        <p:txBody>
          <a:bodyPr>
            <a:spAutoFit/>
          </a:bodyPr>
          <a:lstStyle/>
          <a:p>
            <a:pPr>
              <a:spcBef>
                <a:spcPct val="50000"/>
              </a:spcBef>
              <a:defRPr/>
            </a:pPr>
            <a:r>
              <a:rPr lang="fi-FI" sz="1400">
                <a:latin typeface="+mj-lt"/>
              </a:rPr>
              <a:t>Parity</a:t>
            </a:r>
          </a:p>
        </p:txBody>
      </p:sp>
      <p:sp>
        <p:nvSpPr>
          <p:cNvPr id="2053" name="Text Box 7"/>
          <p:cNvSpPr txBox="1">
            <a:spLocks noChangeArrowheads="1"/>
          </p:cNvSpPr>
          <p:nvPr/>
        </p:nvSpPr>
        <p:spPr bwMode="auto">
          <a:xfrm>
            <a:off x="611188" y="2436813"/>
            <a:ext cx="865187" cy="739775"/>
          </a:xfrm>
          <a:prstGeom prst="rect">
            <a:avLst/>
          </a:prstGeom>
          <a:solidFill>
            <a:schemeClr val="accent1"/>
          </a:solidFill>
          <a:ln w="9525">
            <a:solidFill>
              <a:schemeClr val="tx1"/>
            </a:solidFill>
            <a:miter lim="800000"/>
            <a:headEnd/>
            <a:tailEnd/>
          </a:ln>
        </p:spPr>
        <p:txBody>
          <a:bodyPr>
            <a:spAutoFit/>
          </a:bodyPr>
          <a:lstStyle/>
          <a:p>
            <a:pPr algn="ctr">
              <a:spcBef>
                <a:spcPct val="50000"/>
              </a:spcBef>
              <a:defRPr/>
            </a:pPr>
            <a:r>
              <a:rPr lang="fi-FI" sz="1400">
                <a:latin typeface="+mj-lt"/>
              </a:rPr>
              <a:t>Family SES at Birth</a:t>
            </a:r>
          </a:p>
        </p:txBody>
      </p:sp>
      <p:sp>
        <p:nvSpPr>
          <p:cNvPr id="2054" name="Text Box 8"/>
          <p:cNvSpPr txBox="1">
            <a:spLocks noChangeArrowheads="1"/>
          </p:cNvSpPr>
          <p:nvPr/>
        </p:nvSpPr>
        <p:spPr bwMode="auto">
          <a:xfrm>
            <a:off x="3059113" y="3084513"/>
            <a:ext cx="863600" cy="523875"/>
          </a:xfrm>
          <a:prstGeom prst="rect">
            <a:avLst/>
          </a:prstGeom>
          <a:solidFill>
            <a:srgbClr val="FFCCFF"/>
          </a:solidFill>
          <a:ln w="9525">
            <a:solidFill>
              <a:schemeClr val="tx1"/>
            </a:solidFill>
            <a:miter lim="800000"/>
            <a:headEnd/>
            <a:tailEnd/>
          </a:ln>
        </p:spPr>
        <p:txBody>
          <a:bodyPr>
            <a:spAutoFit/>
          </a:bodyPr>
          <a:lstStyle/>
          <a:p>
            <a:pPr algn="ctr">
              <a:spcBef>
                <a:spcPct val="50000"/>
              </a:spcBef>
              <a:defRPr/>
            </a:pPr>
            <a:r>
              <a:rPr lang="fi-FI" sz="1400">
                <a:latin typeface="+mj-lt"/>
              </a:rPr>
              <a:t>BMI at Birth</a:t>
            </a:r>
          </a:p>
        </p:txBody>
      </p:sp>
      <p:sp>
        <p:nvSpPr>
          <p:cNvPr id="2055" name="Text Box 9"/>
          <p:cNvSpPr txBox="1">
            <a:spLocks noChangeArrowheads="1"/>
          </p:cNvSpPr>
          <p:nvPr/>
        </p:nvSpPr>
        <p:spPr bwMode="auto">
          <a:xfrm>
            <a:off x="1908175" y="5516563"/>
            <a:ext cx="1295400" cy="523875"/>
          </a:xfrm>
          <a:prstGeom prst="rect">
            <a:avLst/>
          </a:prstGeom>
          <a:solidFill>
            <a:srgbClr val="FFCCFF"/>
          </a:solidFill>
          <a:ln w="9525">
            <a:solidFill>
              <a:schemeClr val="tx1"/>
            </a:solidFill>
            <a:miter lim="800000"/>
            <a:headEnd/>
            <a:tailEnd/>
          </a:ln>
        </p:spPr>
        <p:txBody>
          <a:bodyPr>
            <a:spAutoFit/>
          </a:bodyPr>
          <a:lstStyle/>
          <a:p>
            <a:pPr algn="ctr">
              <a:spcBef>
                <a:spcPct val="50000"/>
              </a:spcBef>
              <a:defRPr/>
            </a:pPr>
            <a:r>
              <a:rPr lang="fi-FI" sz="1400" dirty="0" err="1">
                <a:latin typeface="+mj-lt"/>
              </a:rPr>
              <a:t>Gestational</a:t>
            </a:r>
            <a:r>
              <a:rPr lang="fi-FI" sz="1400" dirty="0">
                <a:latin typeface="+mj-lt"/>
              </a:rPr>
              <a:t> </a:t>
            </a:r>
            <a:r>
              <a:rPr lang="fi-FI" sz="1400" dirty="0" err="1">
                <a:latin typeface="+mj-lt"/>
              </a:rPr>
              <a:t>Age</a:t>
            </a:r>
            <a:endParaRPr lang="fi-FI" sz="1400" dirty="0">
              <a:latin typeface="+mj-lt"/>
            </a:endParaRPr>
          </a:p>
        </p:txBody>
      </p:sp>
      <p:sp>
        <p:nvSpPr>
          <p:cNvPr id="2056" name="Text Box 10"/>
          <p:cNvSpPr txBox="1">
            <a:spLocks noChangeArrowheads="1"/>
          </p:cNvSpPr>
          <p:nvPr/>
        </p:nvSpPr>
        <p:spPr bwMode="auto">
          <a:xfrm>
            <a:off x="3059113" y="4525963"/>
            <a:ext cx="1042987" cy="307975"/>
          </a:xfrm>
          <a:prstGeom prst="rect">
            <a:avLst/>
          </a:prstGeom>
          <a:solidFill>
            <a:srgbClr val="FFCCFF"/>
          </a:solidFill>
          <a:ln w="9525">
            <a:solidFill>
              <a:schemeClr val="tx1"/>
            </a:solidFill>
            <a:miter lim="800000"/>
            <a:headEnd/>
            <a:tailEnd/>
          </a:ln>
        </p:spPr>
        <p:txBody>
          <a:bodyPr>
            <a:spAutoFit/>
          </a:bodyPr>
          <a:lstStyle/>
          <a:p>
            <a:pPr algn="ctr">
              <a:spcBef>
                <a:spcPct val="50000"/>
              </a:spcBef>
              <a:defRPr/>
            </a:pPr>
            <a:r>
              <a:rPr lang="fi-FI" sz="1400">
                <a:latin typeface="+mj-lt"/>
              </a:rPr>
              <a:t>Gender</a:t>
            </a:r>
          </a:p>
        </p:txBody>
      </p:sp>
      <p:sp>
        <p:nvSpPr>
          <p:cNvPr id="2057" name="Text Box 11"/>
          <p:cNvSpPr txBox="1">
            <a:spLocks noChangeArrowheads="1"/>
          </p:cNvSpPr>
          <p:nvPr/>
        </p:nvSpPr>
        <p:spPr bwMode="auto">
          <a:xfrm>
            <a:off x="6948488" y="4130675"/>
            <a:ext cx="1079500" cy="954088"/>
          </a:xfrm>
          <a:prstGeom prst="rect">
            <a:avLst/>
          </a:prstGeom>
          <a:solidFill>
            <a:srgbClr val="FFFF66"/>
          </a:solidFill>
          <a:ln w="9525">
            <a:solidFill>
              <a:schemeClr val="tx1"/>
            </a:solidFill>
            <a:miter lim="800000"/>
            <a:headEnd/>
            <a:tailEnd/>
          </a:ln>
        </p:spPr>
        <p:txBody>
          <a:bodyPr>
            <a:spAutoFit/>
          </a:bodyPr>
          <a:lstStyle/>
          <a:p>
            <a:pPr algn="ctr">
              <a:spcBef>
                <a:spcPct val="50000"/>
              </a:spcBef>
              <a:defRPr/>
            </a:pPr>
            <a:r>
              <a:rPr lang="fi-FI" sz="1400" dirty="0">
                <a:latin typeface="+mj-lt"/>
              </a:rPr>
              <a:t>Alcohol Use at Age 31 Years</a:t>
            </a:r>
          </a:p>
        </p:txBody>
      </p:sp>
      <p:sp>
        <p:nvSpPr>
          <p:cNvPr id="2058" name="Text Box 12"/>
          <p:cNvSpPr txBox="1">
            <a:spLocks noChangeArrowheads="1"/>
          </p:cNvSpPr>
          <p:nvPr/>
        </p:nvSpPr>
        <p:spPr bwMode="auto">
          <a:xfrm>
            <a:off x="7524750" y="3121025"/>
            <a:ext cx="1223963" cy="523875"/>
          </a:xfrm>
          <a:prstGeom prst="rect">
            <a:avLst/>
          </a:prstGeom>
          <a:solidFill>
            <a:srgbClr val="92D050"/>
          </a:solidFill>
          <a:ln w="9525">
            <a:solidFill>
              <a:schemeClr val="tx1"/>
            </a:solidFill>
            <a:miter lim="800000"/>
            <a:headEnd/>
            <a:tailEnd/>
          </a:ln>
        </p:spPr>
        <p:txBody>
          <a:bodyPr>
            <a:spAutoFit/>
          </a:bodyPr>
          <a:lstStyle/>
          <a:p>
            <a:pPr algn="ctr">
              <a:spcBef>
                <a:spcPct val="50000"/>
              </a:spcBef>
              <a:defRPr/>
            </a:pPr>
            <a:r>
              <a:rPr lang="fi-FI" sz="1400" dirty="0">
                <a:latin typeface="+mj-lt"/>
              </a:rPr>
              <a:t>BMI at Age 31 Years</a:t>
            </a:r>
          </a:p>
        </p:txBody>
      </p:sp>
      <p:sp>
        <p:nvSpPr>
          <p:cNvPr id="2059" name="Text Box 13"/>
          <p:cNvSpPr txBox="1">
            <a:spLocks noChangeArrowheads="1"/>
          </p:cNvSpPr>
          <p:nvPr/>
        </p:nvSpPr>
        <p:spPr bwMode="auto">
          <a:xfrm>
            <a:off x="7308850" y="1466850"/>
            <a:ext cx="792163" cy="738188"/>
          </a:xfrm>
          <a:prstGeom prst="rect">
            <a:avLst/>
          </a:prstGeom>
          <a:solidFill>
            <a:srgbClr val="FFFF66"/>
          </a:solidFill>
          <a:ln w="9525">
            <a:solidFill>
              <a:schemeClr val="tx1"/>
            </a:solidFill>
            <a:miter lim="800000"/>
            <a:headEnd/>
            <a:tailEnd/>
          </a:ln>
        </p:spPr>
        <p:txBody>
          <a:bodyPr>
            <a:spAutoFit/>
          </a:bodyPr>
          <a:lstStyle/>
          <a:p>
            <a:pPr algn="ctr">
              <a:spcBef>
                <a:spcPct val="50000"/>
              </a:spcBef>
              <a:defRPr/>
            </a:pPr>
            <a:r>
              <a:rPr lang="fi-FI" sz="1400" dirty="0">
                <a:latin typeface="+mj-lt"/>
              </a:rPr>
              <a:t>SES at Age 31 Years</a:t>
            </a:r>
          </a:p>
        </p:txBody>
      </p:sp>
      <p:sp>
        <p:nvSpPr>
          <p:cNvPr id="2060" name="Text Box 14"/>
          <p:cNvSpPr txBox="1">
            <a:spLocks noChangeArrowheads="1"/>
          </p:cNvSpPr>
          <p:nvPr/>
        </p:nvSpPr>
        <p:spPr bwMode="auto">
          <a:xfrm>
            <a:off x="5040313" y="3121025"/>
            <a:ext cx="1187450" cy="523875"/>
          </a:xfrm>
          <a:prstGeom prst="rect">
            <a:avLst/>
          </a:prstGeom>
          <a:solidFill>
            <a:schemeClr val="accent3">
              <a:lumMod val="85000"/>
            </a:schemeClr>
          </a:solidFill>
          <a:ln w="9525">
            <a:solidFill>
              <a:schemeClr val="tx1"/>
            </a:solidFill>
            <a:miter lim="800000"/>
            <a:headEnd/>
            <a:tailEnd/>
          </a:ln>
        </p:spPr>
        <p:txBody>
          <a:bodyPr>
            <a:spAutoFit/>
          </a:bodyPr>
          <a:lstStyle/>
          <a:p>
            <a:pPr algn="ctr">
              <a:spcBef>
                <a:spcPct val="50000"/>
              </a:spcBef>
              <a:defRPr/>
            </a:pPr>
            <a:r>
              <a:rPr lang="fi-FI" sz="1400" dirty="0">
                <a:latin typeface="+mj-lt"/>
              </a:rPr>
              <a:t>BMI at Age 14 Years</a:t>
            </a:r>
          </a:p>
        </p:txBody>
      </p:sp>
      <p:sp>
        <p:nvSpPr>
          <p:cNvPr id="2061" name="Text Box 15"/>
          <p:cNvSpPr txBox="1">
            <a:spLocks noChangeArrowheads="1"/>
          </p:cNvSpPr>
          <p:nvPr/>
        </p:nvSpPr>
        <p:spPr bwMode="auto">
          <a:xfrm>
            <a:off x="2771775" y="1033463"/>
            <a:ext cx="1081088" cy="523875"/>
          </a:xfrm>
          <a:prstGeom prst="rect">
            <a:avLst/>
          </a:prstGeom>
          <a:solidFill>
            <a:srgbClr val="FFC000"/>
          </a:solidFill>
          <a:ln w="9525">
            <a:solidFill>
              <a:schemeClr val="tx1"/>
            </a:solidFill>
            <a:miter lim="800000"/>
            <a:headEnd/>
            <a:tailEnd/>
          </a:ln>
        </p:spPr>
        <p:txBody>
          <a:bodyPr>
            <a:spAutoFit/>
          </a:bodyPr>
          <a:lstStyle/>
          <a:p>
            <a:pPr algn="ctr">
              <a:spcBef>
                <a:spcPct val="50000"/>
              </a:spcBef>
              <a:defRPr/>
            </a:pPr>
            <a:r>
              <a:rPr lang="fi-FI" sz="1400" i="1">
                <a:latin typeface="+mj-lt"/>
              </a:rPr>
              <a:t>FTO</a:t>
            </a:r>
            <a:r>
              <a:rPr lang="fi-FI" sz="1400">
                <a:latin typeface="+mj-lt"/>
              </a:rPr>
              <a:t>-rs9939609</a:t>
            </a:r>
          </a:p>
        </p:txBody>
      </p:sp>
      <p:sp>
        <p:nvSpPr>
          <p:cNvPr id="2062" name="Line 16"/>
          <p:cNvSpPr>
            <a:spLocks noChangeShapeType="1"/>
          </p:cNvSpPr>
          <p:nvPr/>
        </p:nvSpPr>
        <p:spPr bwMode="auto">
          <a:xfrm>
            <a:off x="3492500" y="1557338"/>
            <a:ext cx="0" cy="15271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3" name="Line 17"/>
          <p:cNvSpPr>
            <a:spLocks noChangeShapeType="1"/>
          </p:cNvSpPr>
          <p:nvPr/>
        </p:nvSpPr>
        <p:spPr bwMode="auto">
          <a:xfrm flipH="1">
            <a:off x="2627313" y="1573213"/>
            <a:ext cx="360362" cy="21590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4" name="Line 18"/>
          <p:cNvSpPr>
            <a:spLocks noChangeShapeType="1"/>
          </p:cNvSpPr>
          <p:nvPr/>
        </p:nvSpPr>
        <p:spPr bwMode="auto">
          <a:xfrm>
            <a:off x="3708400" y="1557338"/>
            <a:ext cx="1476375" cy="15271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5" name="Line 19"/>
          <p:cNvSpPr>
            <a:spLocks noChangeShapeType="1"/>
          </p:cNvSpPr>
          <p:nvPr/>
        </p:nvSpPr>
        <p:spPr bwMode="auto">
          <a:xfrm>
            <a:off x="3851275" y="1557338"/>
            <a:ext cx="3673475" cy="15271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6" name="Line 20"/>
          <p:cNvSpPr>
            <a:spLocks noChangeShapeType="1"/>
          </p:cNvSpPr>
          <p:nvPr/>
        </p:nvSpPr>
        <p:spPr bwMode="auto">
          <a:xfrm>
            <a:off x="3924300" y="3228975"/>
            <a:ext cx="1081088" cy="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7" name="Line 21"/>
          <p:cNvSpPr>
            <a:spLocks noChangeShapeType="1"/>
          </p:cNvSpPr>
          <p:nvPr/>
        </p:nvSpPr>
        <p:spPr bwMode="auto">
          <a:xfrm>
            <a:off x="6227763" y="3213100"/>
            <a:ext cx="1296987" cy="158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8" name="Line 22"/>
          <p:cNvSpPr>
            <a:spLocks noChangeShapeType="1"/>
          </p:cNvSpPr>
          <p:nvPr/>
        </p:nvSpPr>
        <p:spPr bwMode="auto">
          <a:xfrm>
            <a:off x="2627313" y="2076450"/>
            <a:ext cx="649287" cy="100806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69" name="Line 23"/>
          <p:cNvSpPr>
            <a:spLocks noChangeShapeType="1"/>
          </p:cNvSpPr>
          <p:nvPr/>
        </p:nvSpPr>
        <p:spPr bwMode="auto">
          <a:xfrm flipV="1">
            <a:off x="7451725" y="3644900"/>
            <a:ext cx="288925" cy="503238"/>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0" name="Line 24"/>
          <p:cNvSpPr>
            <a:spLocks noChangeShapeType="1"/>
          </p:cNvSpPr>
          <p:nvPr/>
        </p:nvSpPr>
        <p:spPr bwMode="auto">
          <a:xfrm>
            <a:off x="7740650" y="2205038"/>
            <a:ext cx="0" cy="8794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1" name="Line 25"/>
          <p:cNvSpPr>
            <a:spLocks noChangeShapeType="1"/>
          </p:cNvSpPr>
          <p:nvPr/>
        </p:nvSpPr>
        <p:spPr bwMode="auto">
          <a:xfrm>
            <a:off x="1476375" y="2797175"/>
            <a:ext cx="1582738" cy="36036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2" name="Line 26"/>
          <p:cNvSpPr>
            <a:spLocks noChangeShapeType="1"/>
          </p:cNvSpPr>
          <p:nvPr/>
        </p:nvSpPr>
        <p:spPr bwMode="auto">
          <a:xfrm flipV="1">
            <a:off x="1331913" y="3284538"/>
            <a:ext cx="1727200" cy="144462"/>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3" name="Line 27"/>
          <p:cNvSpPr>
            <a:spLocks noChangeShapeType="1"/>
          </p:cNvSpPr>
          <p:nvPr/>
        </p:nvSpPr>
        <p:spPr bwMode="auto">
          <a:xfrm flipV="1">
            <a:off x="2411413" y="3644900"/>
            <a:ext cx="936625" cy="187166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4" name="Line 28"/>
          <p:cNvSpPr>
            <a:spLocks noChangeShapeType="1"/>
          </p:cNvSpPr>
          <p:nvPr/>
        </p:nvSpPr>
        <p:spPr bwMode="auto">
          <a:xfrm flipH="1" flipV="1">
            <a:off x="3492500" y="3644900"/>
            <a:ext cx="0" cy="88106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5" name="Line 29"/>
          <p:cNvSpPr>
            <a:spLocks noChangeShapeType="1"/>
          </p:cNvSpPr>
          <p:nvPr/>
        </p:nvSpPr>
        <p:spPr bwMode="auto">
          <a:xfrm flipV="1">
            <a:off x="3708400" y="3300413"/>
            <a:ext cx="1331913" cy="122555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6" name="Line 30"/>
          <p:cNvSpPr>
            <a:spLocks noChangeShapeType="1"/>
          </p:cNvSpPr>
          <p:nvPr/>
        </p:nvSpPr>
        <p:spPr bwMode="auto">
          <a:xfrm flipV="1">
            <a:off x="3924300" y="3300413"/>
            <a:ext cx="3600450" cy="122555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7" name="Text Box 31"/>
          <p:cNvSpPr txBox="1">
            <a:spLocks noChangeArrowheads="1"/>
          </p:cNvSpPr>
          <p:nvPr/>
        </p:nvSpPr>
        <p:spPr bwMode="auto">
          <a:xfrm>
            <a:off x="6372225" y="601663"/>
            <a:ext cx="1368425" cy="739775"/>
          </a:xfrm>
          <a:prstGeom prst="rect">
            <a:avLst/>
          </a:prstGeom>
          <a:solidFill>
            <a:srgbClr val="FFFF66"/>
          </a:solidFill>
          <a:ln w="9525">
            <a:solidFill>
              <a:schemeClr val="tx1"/>
            </a:solidFill>
            <a:miter lim="800000"/>
            <a:headEnd/>
            <a:tailEnd/>
          </a:ln>
        </p:spPr>
        <p:txBody>
          <a:bodyPr>
            <a:spAutoFit/>
          </a:bodyPr>
          <a:lstStyle/>
          <a:p>
            <a:pPr algn="ctr">
              <a:spcBef>
                <a:spcPct val="50000"/>
              </a:spcBef>
              <a:defRPr/>
            </a:pPr>
            <a:r>
              <a:rPr lang="fi-FI" sz="1400" dirty="0">
                <a:latin typeface="+mj-lt"/>
              </a:rPr>
              <a:t>Physical Activity at Age 31 Years</a:t>
            </a:r>
          </a:p>
        </p:txBody>
      </p:sp>
      <p:sp>
        <p:nvSpPr>
          <p:cNvPr id="2078" name="Line 32"/>
          <p:cNvSpPr>
            <a:spLocks noChangeShapeType="1"/>
          </p:cNvSpPr>
          <p:nvPr/>
        </p:nvSpPr>
        <p:spPr bwMode="auto">
          <a:xfrm>
            <a:off x="2627313" y="1989138"/>
            <a:ext cx="2413000" cy="116840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79" name="Line 33"/>
          <p:cNvSpPr>
            <a:spLocks noChangeShapeType="1"/>
          </p:cNvSpPr>
          <p:nvPr/>
        </p:nvSpPr>
        <p:spPr bwMode="auto">
          <a:xfrm>
            <a:off x="2627313" y="1916113"/>
            <a:ext cx="4897437" cy="124142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0" name="Text Box 34"/>
          <p:cNvSpPr txBox="1">
            <a:spLocks noChangeArrowheads="1"/>
          </p:cNvSpPr>
          <p:nvPr/>
        </p:nvSpPr>
        <p:spPr bwMode="auto">
          <a:xfrm>
            <a:off x="4427538" y="5067300"/>
            <a:ext cx="1081087" cy="954088"/>
          </a:xfrm>
          <a:prstGeom prst="rect">
            <a:avLst/>
          </a:prstGeom>
          <a:solidFill>
            <a:schemeClr val="accent3">
              <a:lumMod val="85000"/>
            </a:schemeClr>
          </a:solidFill>
          <a:ln w="9525">
            <a:solidFill>
              <a:schemeClr val="tx1"/>
            </a:solidFill>
            <a:miter lim="800000"/>
            <a:headEnd/>
            <a:tailEnd/>
          </a:ln>
        </p:spPr>
        <p:txBody>
          <a:bodyPr>
            <a:spAutoFit/>
          </a:bodyPr>
          <a:lstStyle/>
          <a:p>
            <a:pPr algn="ctr">
              <a:spcBef>
                <a:spcPct val="50000"/>
              </a:spcBef>
              <a:defRPr/>
            </a:pPr>
            <a:r>
              <a:rPr lang="fi-FI" sz="1400" dirty="0">
                <a:latin typeface="+mj-lt"/>
              </a:rPr>
              <a:t>Alcohol  Use at Age 14 Years</a:t>
            </a:r>
          </a:p>
        </p:txBody>
      </p:sp>
      <p:sp>
        <p:nvSpPr>
          <p:cNvPr id="2081" name="Text Box 35"/>
          <p:cNvSpPr txBox="1">
            <a:spLocks noChangeArrowheads="1"/>
          </p:cNvSpPr>
          <p:nvPr/>
        </p:nvSpPr>
        <p:spPr bwMode="auto">
          <a:xfrm>
            <a:off x="5580063" y="4778375"/>
            <a:ext cx="1295400" cy="523875"/>
          </a:xfrm>
          <a:prstGeom prst="rect">
            <a:avLst/>
          </a:prstGeom>
          <a:solidFill>
            <a:schemeClr val="accent3">
              <a:lumMod val="85000"/>
            </a:schemeClr>
          </a:solidFill>
          <a:ln w="9525">
            <a:solidFill>
              <a:schemeClr val="tx1"/>
            </a:solidFill>
            <a:miter lim="800000"/>
            <a:headEnd/>
            <a:tailEnd/>
          </a:ln>
        </p:spPr>
        <p:txBody>
          <a:bodyPr>
            <a:spAutoFit/>
          </a:bodyPr>
          <a:lstStyle/>
          <a:p>
            <a:pPr algn="ctr">
              <a:spcBef>
                <a:spcPct val="50000"/>
              </a:spcBef>
              <a:defRPr/>
            </a:pPr>
            <a:r>
              <a:rPr lang="fi-FI" sz="1400" dirty="0">
                <a:latin typeface="+mj-lt"/>
              </a:rPr>
              <a:t>Smoking at Age 14 Years</a:t>
            </a:r>
          </a:p>
        </p:txBody>
      </p:sp>
      <p:sp>
        <p:nvSpPr>
          <p:cNvPr id="2082" name="Line 36"/>
          <p:cNvSpPr>
            <a:spLocks noChangeShapeType="1"/>
          </p:cNvSpPr>
          <p:nvPr/>
        </p:nvSpPr>
        <p:spPr bwMode="auto">
          <a:xfrm flipV="1">
            <a:off x="5076825" y="3644900"/>
            <a:ext cx="287338" cy="142240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3" name="Line 37"/>
          <p:cNvSpPr>
            <a:spLocks noChangeShapeType="1"/>
          </p:cNvSpPr>
          <p:nvPr/>
        </p:nvSpPr>
        <p:spPr bwMode="auto">
          <a:xfrm flipH="1" flipV="1">
            <a:off x="5651500" y="3644900"/>
            <a:ext cx="577850" cy="113506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4" name="Line 38"/>
          <p:cNvSpPr>
            <a:spLocks noChangeShapeType="1"/>
          </p:cNvSpPr>
          <p:nvPr/>
        </p:nvSpPr>
        <p:spPr bwMode="auto">
          <a:xfrm flipV="1">
            <a:off x="1476375" y="2076450"/>
            <a:ext cx="574675" cy="433388"/>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5" name="Text Box 39"/>
          <p:cNvSpPr txBox="1">
            <a:spLocks noChangeArrowheads="1"/>
          </p:cNvSpPr>
          <p:nvPr/>
        </p:nvSpPr>
        <p:spPr bwMode="auto">
          <a:xfrm>
            <a:off x="179388" y="1249363"/>
            <a:ext cx="1079500" cy="523875"/>
          </a:xfrm>
          <a:prstGeom prst="rect">
            <a:avLst/>
          </a:prstGeom>
          <a:solidFill>
            <a:schemeClr val="accent1"/>
          </a:solidFill>
          <a:ln w="9525">
            <a:solidFill>
              <a:schemeClr val="tx1"/>
            </a:solidFill>
            <a:miter lim="800000"/>
            <a:headEnd/>
            <a:tailEnd/>
          </a:ln>
        </p:spPr>
        <p:txBody>
          <a:bodyPr>
            <a:spAutoFit/>
          </a:bodyPr>
          <a:lstStyle/>
          <a:p>
            <a:pPr algn="ctr">
              <a:spcBef>
                <a:spcPct val="50000"/>
              </a:spcBef>
              <a:defRPr/>
            </a:pPr>
            <a:r>
              <a:rPr lang="fi-FI" sz="1400">
                <a:latin typeface="+mj-lt"/>
              </a:rPr>
              <a:t>Maternal Age</a:t>
            </a:r>
          </a:p>
        </p:txBody>
      </p:sp>
      <p:sp>
        <p:nvSpPr>
          <p:cNvPr id="2086" name="Line 40"/>
          <p:cNvSpPr>
            <a:spLocks noChangeShapeType="1"/>
          </p:cNvSpPr>
          <p:nvPr/>
        </p:nvSpPr>
        <p:spPr bwMode="auto">
          <a:xfrm flipV="1">
            <a:off x="1258888" y="1484313"/>
            <a:ext cx="215900" cy="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7" name="Line 41"/>
          <p:cNvSpPr>
            <a:spLocks noChangeShapeType="1"/>
          </p:cNvSpPr>
          <p:nvPr/>
        </p:nvSpPr>
        <p:spPr bwMode="auto">
          <a:xfrm>
            <a:off x="900113" y="1773238"/>
            <a:ext cx="2159000" cy="13112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8" name="Line 42"/>
          <p:cNvSpPr>
            <a:spLocks noChangeShapeType="1"/>
          </p:cNvSpPr>
          <p:nvPr/>
        </p:nvSpPr>
        <p:spPr bwMode="auto">
          <a:xfrm flipV="1">
            <a:off x="2051050" y="3300413"/>
            <a:ext cx="1008063" cy="560387"/>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89" name="Line 43"/>
          <p:cNvSpPr>
            <a:spLocks noChangeShapeType="1"/>
          </p:cNvSpPr>
          <p:nvPr/>
        </p:nvSpPr>
        <p:spPr bwMode="auto">
          <a:xfrm flipV="1">
            <a:off x="1331913" y="2076450"/>
            <a:ext cx="1152525" cy="1281113"/>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0" name="Text Box 44"/>
          <p:cNvSpPr txBox="1">
            <a:spLocks noChangeArrowheads="1"/>
          </p:cNvSpPr>
          <p:nvPr/>
        </p:nvSpPr>
        <p:spPr bwMode="auto">
          <a:xfrm>
            <a:off x="8101013" y="4130675"/>
            <a:ext cx="935037" cy="739775"/>
          </a:xfrm>
          <a:prstGeom prst="rect">
            <a:avLst/>
          </a:prstGeom>
          <a:solidFill>
            <a:srgbClr val="FFFF66"/>
          </a:solidFill>
          <a:ln w="9525">
            <a:solidFill>
              <a:schemeClr val="tx1"/>
            </a:solidFill>
            <a:miter lim="800000"/>
            <a:headEnd/>
            <a:tailEnd/>
          </a:ln>
        </p:spPr>
        <p:txBody>
          <a:bodyPr>
            <a:spAutoFit/>
          </a:bodyPr>
          <a:lstStyle/>
          <a:p>
            <a:pPr algn="ctr">
              <a:spcBef>
                <a:spcPct val="50000"/>
              </a:spcBef>
              <a:defRPr/>
            </a:pPr>
            <a:r>
              <a:rPr lang="fi-FI" sz="1400" dirty="0">
                <a:latin typeface="+mj-lt"/>
              </a:rPr>
              <a:t>Smoking at Age 31 Years</a:t>
            </a:r>
          </a:p>
        </p:txBody>
      </p:sp>
      <p:sp>
        <p:nvSpPr>
          <p:cNvPr id="2091" name="Line 45"/>
          <p:cNvSpPr>
            <a:spLocks noChangeShapeType="1"/>
          </p:cNvSpPr>
          <p:nvPr/>
        </p:nvSpPr>
        <p:spPr bwMode="auto">
          <a:xfrm flipH="1" flipV="1">
            <a:off x="8243888" y="3644900"/>
            <a:ext cx="144462" cy="503238"/>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2" name="Text Box 46"/>
          <p:cNvSpPr txBox="1">
            <a:spLocks noChangeArrowheads="1"/>
          </p:cNvSpPr>
          <p:nvPr/>
        </p:nvSpPr>
        <p:spPr bwMode="auto">
          <a:xfrm>
            <a:off x="3922713" y="387350"/>
            <a:ext cx="1154112" cy="954088"/>
          </a:xfrm>
          <a:prstGeom prst="rect">
            <a:avLst/>
          </a:prstGeom>
          <a:solidFill>
            <a:schemeClr val="accent3">
              <a:lumMod val="85000"/>
            </a:schemeClr>
          </a:solidFill>
          <a:ln w="9525">
            <a:solidFill>
              <a:schemeClr val="tx1"/>
            </a:solidFill>
            <a:miter lim="800000"/>
            <a:headEnd/>
            <a:tailEnd/>
          </a:ln>
        </p:spPr>
        <p:txBody>
          <a:bodyPr>
            <a:spAutoFit/>
          </a:bodyPr>
          <a:lstStyle/>
          <a:p>
            <a:pPr algn="ctr">
              <a:spcBef>
                <a:spcPct val="50000"/>
              </a:spcBef>
              <a:defRPr/>
            </a:pPr>
            <a:r>
              <a:rPr lang="fi-FI" sz="1400" dirty="0">
                <a:latin typeface="+mj-lt"/>
              </a:rPr>
              <a:t>Physical Activity at Age 14 Years</a:t>
            </a:r>
          </a:p>
        </p:txBody>
      </p:sp>
      <p:sp>
        <p:nvSpPr>
          <p:cNvPr id="2093" name="Text Box 47"/>
          <p:cNvSpPr txBox="1">
            <a:spLocks noChangeArrowheads="1"/>
          </p:cNvSpPr>
          <p:nvPr/>
        </p:nvSpPr>
        <p:spPr bwMode="auto">
          <a:xfrm>
            <a:off x="5148263" y="620713"/>
            <a:ext cx="1152525" cy="738187"/>
          </a:xfrm>
          <a:prstGeom prst="rect">
            <a:avLst/>
          </a:prstGeom>
          <a:solidFill>
            <a:schemeClr val="accent3">
              <a:lumMod val="85000"/>
            </a:schemeClr>
          </a:solidFill>
          <a:ln w="9525">
            <a:solidFill>
              <a:schemeClr val="tx1"/>
            </a:solidFill>
            <a:miter lim="800000"/>
            <a:headEnd/>
            <a:tailEnd/>
          </a:ln>
        </p:spPr>
        <p:txBody>
          <a:bodyPr>
            <a:spAutoFit/>
          </a:bodyPr>
          <a:lstStyle/>
          <a:p>
            <a:pPr algn="ctr">
              <a:spcBef>
                <a:spcPct val="50000"/>
              </a:spcBef>
              <a:defRPr/>
            </a:pPr>
            <a:r>
              <a:rPr lang="fi-FI" sz="1400" dirty="0" err="1">
                <a:latin typeface="+mj-lt"/>
              </a:rPr>
              <a:t>Family</a:t>
            </a:r>
            <a:r>
              <a:rPr lang="fi-FI" sz="1400" dirty="0">
                <a:latin typeface="+mj-lt"/>
              </a:rPr>
              <a:t> SES at </a:t>
            </a:r>
            <a:r>
              <a:rPr lang="fi-FI" sz="1400" dirty="0" err="1">
                <a:latin typeface="+mj-lt"/>
              </a:rPr>
              <a:t>Age</a:t>
            </a:r>
            <a:r>
              <a:rPr lang="fi-FI" sz="1400" dirty="0">
                <a:latin typeface="+mj-lt"/>
              </a:rPr>
              <a:t> 14 </a:t>
            </a:r>
            <a:r>
              <a:rPr lang="fi-FI" sz="1400" dirty="0" err="1">
                <a:latin typeface="+mj-lt"/>
              </a:rPr>
              <a:t>Years</a:t>
            </a:r>
            <a:endParaRPr lang="fi-FI" sz="1400" dirty="0">
              <a:latin typeface="+mj-lt"/>
            </a:endParaRPr>
          </a:p>
        </p:txBody>
      </p:sp>
      <p:sp>
        <p:nvSpPr>
          <p:cNvPr id="2094" name="Line 48"/>
          <p:cNvSpPr>
            <a:spLocks noChangeShapeType="1"/>
          </p:cNvSpPr>
          <p:nvPr/>
        </p:nvSpPr>
        <p:spPr bwMode="auto">
          <a:xfrm>
            <a:off x="4787900" y="1341438"/>
            <a:ext cx="504825" cy="17430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5" name="Line 49"/>
          <p:cNvSpPr>
            <a:spLocks noChangeShapeType="1"/>
          </p:cNvSpPr>
          <p:nvPr/>
        </p:nvSpPr>
        <p:spPr bwMode="auto">
          <a:xfrm flipH="1">
            <a:off x="5580063" y="1341438"/>
            <a:ext cx="144462" cy="17430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6" name="Line 50"/>
          <p:cNvSpPr>
            <a:spLocks noChangeShapeType="1"/>
          </p:cNvSpPr>
          <p:nvPr/>
        </p:nvSpPr>
        <p:spPr bwMode="auto">
          <a:xfrm>
            <a:off x="6875463" y="1341438"/>
            <a:ext cx="720725" cy="17430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7" name="Text Box 51"/>
          <p:cNvSpPr txBox="1">
            <a:spLocks noChangeArrowheads="1"/>
          </p:cNvSpPr>
          <p:nvPr/>
        </p:nvSpPr>
        <p:spPr bwMode="auto">
          <a:xfrm>
            <a:off x="8172450" y="1466850"/>
            <a:ext cx="792163" cy="738188"/>
          </a:xfrm>
          <a:prstGeom prst="rect">
            <a:avLst/>
          </a:prstGeom>
          <a:solidFill>
            <a:srgbClr val="FFFF66"/>
          </a:solidFill>
          <a:ln w="9525">
            <a:solidFill>
              <a:schemeClr val="tx1"/>
            </a:solidFill>
            <a:miter lim="800000"/>
            <a:headEnd/>
            <a:tailEnd/>
          </a:ln>
        </p:spPr>
        <p:txBody>
          <a:bodyPr>
            <a:spAutoFit/>
          </a:bodyPr>
          <a:lstStyle/>
          <a:p>
            <a:pPr algn="ctr">
              <a:spcBef>
                <a:spcPct val="50000"/>
              </a:spcBef>
              <a:defRPr/>
            </a:pPr>
            <a:r>
              <a:rPr lang="fi-FI" sz="1400" dirty="0">
                <a:latin typeface="+mj-lt"/>
              </a:rPr>
              <a:t>Diet at Age 31 Years</a:t>
            </a:r>
          </a:p>
        </p:txBody>
      </p:sp>
      <p:sp>
        <p:nvSpPr>
          <p:cNvPr id="2098" name="Line 52"/>
          <p:cNvSpPr>
            <a:spLocks noChangeShapeType="1"/>
          </p:cNvSpPr>
          <p:nvPr/>
        </p:nvSpPr>
        <p:spPr bwMode="auto">
          <a:xfrm flipH="1">
            <a:off x="8027988" y="2205038"/>
            <a:ext cx="504825" cy="879475"/>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2099" name="Text Box 53"/>
          <p:cNvSpPr txBox="1">
            <a:spLocks noChangeArrowheads="1"/>
          </p:cNvSpPr>
          <p:nvPr/>
        </p:nvSpPr>
        <p:spPr bwMode="auto">
          <a:xfrm>
            <a:off x="611188" y="4706938"/>
            <a:ext cx="1655762" cy="738187"/>
          </a:xfrm>
          <a:prstGeom prst="rect">
            <a:avLst/>
          </a:prstGeom>
          <a:solidFill>
            <a:schemeClr val="accent1"/>
          </a:solidFill>
          <a:ln w="9525">
            <a:solidFill>
              <a:schemeClr val="tx1"/>
            </a:solidFill>
            <a:miter lim="800000"/>
            <a:headEnd/>
            <a:tailEnd/>
          </a:ln>
        </p:spPr>
        <p:txBody>
          <a:bodyPr>
            <a:spAutoFit/>
          </a:bodyPr>
          <a:lstStyle/>
          <a:p>
            <a:pPr algn="ctr">
              <a:spcBef>
                <a:spcPct val="50000"/>
              </a:spcBef>
              <a:defRPr/>
            </a:pPr>
            <a:r>
              <a:rPr lang="fi-FI" sz="1400">
                <a:latin typeface="+mj-lt"/>
              </a:rPr>
              <a:t>Maternal Blood Pressure During Pregnancy</a:t>
            </a:r>
          </a:p>
        </p:txBody>
      </p:sp>
      <p:sp>
        <p:nvSpPr>
          <p:cNvPr id="2100" name="Line 54"/>
          <p:cNvSpPr>
            <a:spLocks noChangeShapeType="1"/>
          </p:cNvSpPr>
          <p:nvPr/>
        </p:nvSpPr>
        <p:spPr bwMode="auto">
          <a:xfrm flipV="1">
            <a:off x="2266950" y="3644900"/>
            <a:ext cx="865188" cy="1079500"/>
          </a:xfrm>
          <a:prstGeom prst="line">
            <a:avLst/>
          </a:prstGeom>
          <a:noFill/>
          <a:ln w="9525">
            <a:solidFill>
              <a:schemeClr val="tx1"/>
            </a:solidFill>
            <a:round/>
            <a:headEnd/>
            <a:tailEnd type="stealth" w="med" len="med"/>
          </a:ln>
        </p:spPr>
        <p:txBody>
          <a:bodyPr/>
          <a:lstStyle/>
          <a:p>
            <a:pPr>
              <a:defRPr/>
            </a:pPr>
            <a:endParaRPr lang="fi-FI" sz="1400">
              <a:latin typeface="+mj-lt"/>
            </a:endParaRPr>
          </a:p>
        </p:txBody>
      </p:sp>
      <p:sp>
        <p:nvSpPr>
          <p:cNvPr id="50229" name="Oval 8"/>
          <p:cNvSpPr>
            <a:spLocks noChangeArrowheads="1"/>
          </p:cNvSpPr>
          <p:nvPr/>
        </p:nvSpPr>
        <p:spPr bwMode="auto">
          <a:xfrm>
            <a:off x="285750" y="6072188"/>
            <a:ext cx="1439863" cy="504825"/>
          </a:xfrm>
          <a:prstGeom prst="ellipse">
            <a:avLst/>
          </a:prstGeom>
          <a:gradFill rotWithShape="1">
            <a:gsLst>
              <a:gs pos="0">
                <a:srgbClr val="99CCFF">
                  <a:alpha val="62000"/>
                </a:srgbClr>
              </a:gs>
              <a:gs pos="100000">
                <a:srgbClr val="475E76"/>
              </a:gs>
            </a:gsLst>
            <a:lin ang="5400000" scaled="1"/>
          </a:gradFill>
          <a:ln w="9525">
            <a:solidFill>
              <a:schemeClr val="tx1"/>
            </a:solidFill>
            <a:round/>
            <a:headEnd/>
            <a:tailEnd/>
          </a:ln>
        </p:spPr>
        <p:txBody>
          <a:bodyPr wrap="none" anchor="ctr"/>
          <a:lstStyle/>
          <a:p>
            <a:pPr algn="ctr"/>
            <a:r>
              <a:rPr lang="fi-FI" sz="2400"/>
              <a:t>Prenatal</a:t>
            </a:r>
          </a:p>
        </p:txBody>
      </p:sp>
      <p:sp>
        <p:nvSpPr>
          <p:cNvPr id="50230" name="Oval 9"/>
          <p:cNvSpPr>
            <a:spLocks noChangeArrowheads="1"/>
          </p:cNvSpPr>
          <p:nvPr/>
        </p:nvSpPr>
        <p:spPr bwMode="auto">
          <a:xfrm>
            <a:off x="2643188" y="6072188"/>
            <a:ext cx="1439862" cy="504825"/>
          </a:xfrm>
          <a:prstGeom prst="ellipse">
            <a:avLst/>
          </a:prstGeom>
          <a:gradFill rotWithShape="1">
            <a:gsLst>
              <a:gs pos="0">
                <a:srgbClr val="99CCFF">
                  <a:alpha val="62000"/>
                </a:srgbClr>
              </a:gs>
              <a:gs pos="100000">
                <a:srgbClr val="475E76"/>
              </a:gs>
            </a:gsLst>
            <a:lin ang="5400000" scaled="1"/>
          </a:gradFill>
          <a:ln w="9525">
            <a:solidFill>
              <a:schemeClr val="tx1"/>
            </a:solidFill>
            <a:round/>
            <a:headEnd/>
            <a:tailEnd/>
          </a:ln>
        </p:spPr>
        <p:txBody>
          <a:bodyPr wrap="none" anchor="ctr"/>
          <a:lstStyle/>
          <a:p>
            <a:pPr algn="ctr"/>
            <a:r>
              <a:rPr lang="fi-FI" sz="2800"/>
              <a:t>Birth</a:t>
            </a:r>
          </a:p>
        </p:txBody>
      </p:sp>
      <p:sp>
        <p:nvSpPr>
          <p:cNvPr id="50231" name="Oval 25"/>
          <p:cNvSpPr>
            <a:spLocks noChangeArrowheads="1"/>
          </p:cNvSpPr>
          <p:nvPr/>
        </p:nvSpPr>
        <p:spPr bwMode="auto">
          <a:xfrm>
            <a:off x="4286250" y="6072188"/>
            <a:ext cx="1439863" cy="504825"/>
          </a:xfrm>
          <a:prstGeom prst="ellipse">
            <a:avLst/>
          </a:prstGeom>
          <a:gradFill rotWithShape="1">
            <a:gsLst>
              <a:gs pos="0">
                <a:srgbClr val="99CCFF">
                  <a:alpha val="62000"/>
                </a:srgbClr>
              </a:gs>
              <a:gs pos="100000">
                <a:srgbClr val="475E76"/>
              </a:gs>
            </a:gsLst>
            <a:lin ang="5400000" scaled="1"/>
          </a:gradFill>
          <a:ln w="9525">
            <a:solidFill>
              <a:schemeClr val="tx1"/>
            </a:solidFill>
            <a:round/>
            <a:headEnd/>
            <a:tailEnd/>
          </a:ln>
        </p:spPr>
        <p:txBody>
          <a:bodyPr wrap="none" anchor="ctr"/>
          <a:lstStyle/>
          <a:p>
            <a:pPr algn="ctr"/>
            <a:r>
              <a:rPr lang="fi-FI" sz="2000"/>
              <a:t>Childhood</a:t>
            </a:r>
          </a:p>
        </p:txBody>
      </p:sp>
      <p:sp>
        <p:nvSpPr>
          <p:cNvPr id="50232" name="Oval 10"/>
          <p:cNvSpPr>
            <a:spLocks noChangeArrowheads="1"/>
          </p:cNvSpPr>
          <p:nvPr/>
        </p:nvSpPr>
        <p:spPr bwMode="auto">
          <a:xfrm>
            <a:off x="5857875" y="6072188"/>
            <a:ext cx="1439863" cy="504825"/>
          </a:xfrm>
          <a:prstGeom prst="ellipse">
            <a:avLst/>
          </a:prstGeom>
          <a:gradFill rotWithShape="1">
            <a:gsLst>
              <a:gs pos="0">
                <a:srgbClr val="99CCFF">
                  <a:alpha val="62000"/>
                </a:srgbClr>
              </a:gs>
              <a:gs pos="100000">
                <a:srgbClr val="475E76"/>
              </a:gs>
            </a:gsLst>
            <a:lin ang="5400000" scaled="1"/>
          </a:gradFill>
          <a:ln w="9525">
            <a:solidFill>
              <a:schemeClr val="tx1"/>
            </a:solidFill>
            <a:round/>
            <a:headEnd/>
            <a:tailEnd/>
          </a:ln>
        </p:spPr>
        <p:txBody>
          <a:bodyPr wrap="none" anchor="ctr"/>
          <a:lstStyle/>
          <a:p>
            <a:pPr algn="ctr"/>
            <a:r>
              <a:rPr lang="fi-FI" sz="2000"/>
              <a:t>Adolescence</a:t>
            </a:r>
          </a:p>
        </p:txBody>
      </p:sp>
      <p:sp>
        <p:nvSpPr>
          <p:cNvPr id="50233" name="Oval 11"/>
          <p:cNvSpPr>
            <a:spLocks noChangeArrowheads="1"/>
          </p:cNvSpPr>
          <p:nvPr/>
        </p:nvSpPr>
        <p:spPr bwMode="auto">
          <a:xfrm>
            <a:off x="7500938" y="6072188"/>
            <a:ext cx="1406525" cy="484187"/>
          </a:xfrm>
          <a:prstGeom prst="ellipse">
            <a:avLst/>
          </a:prstGeom>
          <a:gradFill rotWithShape="1">
            <a:gsLst>
              <a:gs pos="0">
                <a:srgbClr val="99CCFF">
                  <a:alpha val="62000"/>
                </a:srgbClr>
              </a:gs>
              <a:gs pos="100000">
                <a:srgbClr val="475E76"/>
              </a:gs>
            </a:gsLst>
            <a:lin ang="5400000" scaled="1"/>
          </a:gradFill>
          <a:ln w="9525">
            <a:solidFill>
              <a:schemeClr val="tx1"/>
            </a:solidFill>
            <a:round/>
            <a:headEnd/>
            <a:tailEnd/>
          </a:ln>
        </p:spPr>
        <p:txBody>
          <a:bodyPr wrap="none" anchor="ctr"/>
          <a:lstStyle/>
          <a:p>
            <a:pPr algn="ctr"/>
            <a:r>
              <a:rPr lang="fi-FI" sz="2400"/>
              <a:t>Adulthood</a:t>
            </a:r>
          </a:p>
        </p:txBody>
      </p:sp>
      <p:sp>
        <p:nvSpPr>
          <p:cNvPr id="50234" name="Rectangle 2"/>
          <p:cNvSpPr>
            <a:spLocks noChangeArrowheads="1"/>
          </p:cNvSpPr>
          <p:nvPr/>
        </p:nvSpPr>
        <p:spPr bwMode="auto">
          <a:xfrm>
            <a:off x="0" y="0"/>
            <a:ext cx="35004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fi-FI" sz="1800">
                <a:solidFill>
                  <a:srgbClr val="FF0000"/>
                </a:solidFill>
              </a:rPr>
              <a:t>Gene and BMI- ”Spider diagram”</a:t>
            </a:r>
            <a:br>
              <a:rPr lang="fi-FI" sz="1800">
                <a:solidFill>
                  <a:srgbClr val="FF0000"/>
                </a:solidFill>
              </a:rPr>
            </a:br>
            <a:r>
              <a:rPr lang="fi-FI" sz="1800">
                <a:solidFill>
                  <a:srgbClr val="FF0000"/>
                </a:solidFill>
              </a:rPr>
              <a:t>challenge - life-course analyses!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p:cNvSpPr/>
          <p:nvPr/>
        </p:nvSpPr>
        <p:spPr>
          <a:xfrm>
            <a:off x="0" y="0"/>
            <a:ext cx="9144000" cy="6813376"/>
          </a:xfrm>
          <a:prstGeom prst="rect">
            <a:avLst/>
          </a:prstGeom>
          <a:solidFill>
            <a:schemeClr val="bg1">
              <a:lumMod val="95000"/>
            </a:schemeClr>
          </a:solidFill>
          <a:ln>
            <a:solidFill>
              <a:schemeClr val="accent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i-FI"/>
          </a:p>
        </p:txBody>
      </p:sp>
      <p:sp>
        <p:nvSpPr>
          <p:cNvPr id="14337" name="Rectangle 1"/>
          <p:cNvSpPr>
            <a:spLocks noChangeArrowheads="1"/>
          </p:cNvSpPr>
          <p:nvPr/>
        </p:nvSpPr>
        <p:spPr bwMode="auto">
          <a:xfrm>
            <a:off x="611188" y="371475"/>
            <a:ext cx="7921625" cy="1323975"/>
          </a:xfrm>
          <a:prstGeom prst="rect">
            <a:avLst/>
          </a:prstGeom>
          <a:noFill/>
          <a:ln w="9525">
            <a:noFill/>
            <a:miter lim="800000"/>
            <a:headEnd/>
            <a:tailEnd/>
          </a:ln>
          <a:effectLst/>
        </p:spPr>
        <p:txBody>
          <a:bodyPr anchor="ctr">
            <a:spAutoFit/>
          </a:bodyPr>
          <a:lstStyle/>
          <a:p>
            <a:pPr algn="ctr" eaLnBrk="0" hangingPunct="0">
              <a:defRPr/>
            </a:pPr>
            <a:r>
              <a:rPr lang="en-US" sz="2000" dirty="0">
                <a:solidFill>
                  <a:schemeClr val="accent2">
                    <a:lumMod val="75000"/>
                  </a:schemeClr>
                </a:solidFill>
                <a:latin typeface="Arial" charset="0"/>
                <a:ea typeface="Times New Roman" pitchFamily="18" charset="0"/>
              </a:rPr>
              <a:t>Direct, Indirect and Total Effects of </a:t>
            </a:r>
            <a:r>
              <a:rPr lang="en-US" sz="2000" i="1" dirty="0">
                <a:solidFill>
                  <a:schemeClr val="accent2">
                    <a:lumMod val="75000"/>
                  </a:schemeClr>
                </a:solidFill>
                <a:latin typeface="Arial" charset="0"/>
                <a:ea typeface="Times New Roman" pitchFamily="18" charset="0"/>
              </a:rPr>
              <a:t>FTO</a:t>
            </a:r>
            <a:r>
              <a:rPr lang="en-US" sz="2000" dirty="0">
                <a:solidFill>
                  <a:schemeClr val="accent2">
                    <a:lumMod val="75000"/>
                  </a:schemeClr>
                </a:solidFill>
                <a:latin typeface="Arial" charset="0"/>
                <a:ea typeface="Times New Roman" pitchFamily="18" charset="0"/>
              </a:rPr>
              <a:t>-rs9939609 on Body Mass Index (BMI) During the Life Course in the Northern Finland Birth Cohort 1966  (</a:t>
            </a:r>
            <a:r>
              <a:rPr lang="en-US" sz="2000" dirty="0">
                <a:solidFill>
                  <a:srgbClr val="FF0000"/>
                </a:solidFill>
                <a:latin typeface="Arial" charset="0"/>
                <a:ea typeface="Times New Roman" pitchFamily="18" charset="0"/>
              </a:rPr>
              <a:t>adjusting for all other factors</a:t>
            </a:r>
            <a:r>
              <a:rPr lang="en-US" sz="2000" dirty="0">
                <a:solidFill>
                  <a:schemeClr val="accent2">
                    <a:lumMod val="75000"/>
                  </a:schemeClr>
                </a:solidFill>
                <a:latin typeface="Arial" charset="0"/>
                <a:ea typeface="Times New Roman" pitchFamily="18" charset="0"/>
              </a:rPr>
              <a:t>). Note – SES</a:t>
            </a:r>
            <a:r>
              <a:rPr lang="en-US" sz="2000" i="1" dirty="0">
                <a:solidFill>
                  <a:schemeClr val="accent2">
                    <a:lumMod val="75000"/>
                  </a:schemeClr>
                </a:solidFill>
                <a:latin typeface="Arial" charset="0"/>
                <a:ea typeface="Times New Roman" pitchFamily="18" charset="0"/>
              </a:rPr>
              <a:t>, physical activity</a:t>
            </a:r>
            <a:r>
              <a:rPr lang="en-US" sz="2000" dirty="0">
                <a:solidFill>
                  <a:schemeClr val="accent2">
                    <a:lumMod val="75000"/>
                  </a:schemeClr>
                </a:solidFill>
                <a:latin typeface="Arial" charset="0"/>
                <a:ea typeface="Times New Roman" pitchFamily="18" charset="0"/>
              </a:rPr>
              <a:t>, maternal parity  had large effects  </a:t>
            </a:r>
            <a:endParaRPr lang="en-US" sz="2000" dirty="0">
              <a:solidFill>
                <a:schemeClr val="accent2">
                  <a:lumMod val="75000"/>
                </a:schemeClr>
              </a:solidFill>
              <a:ea typeface="ＭＳ Ｐゴシック" pitchFamily="-112" charset="-128"/>
            </a:endParaRPr>
          </a:p>
        </p:txBody>
      </p:sp>
      <p:cxnSp>
        <p:nvCxnSpPr>
          <p:cNvPr id="13" name="Suora yhdysviiva 12"/>
          <p:cNvCxnSpPr/>
          <p:nvPr/>
        </p:nvCxnSpPr>
        <p:spPr>
          <a:xfrm>
            <a:off x="900113" y="5732463"/>
            <a:ext cx="7343775"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uora yhdysviiva 15"/>
          <p:cNvCxnSpPr/>
          <p:nvPr/>
        </p:nvCxnSpPr>
        <p:spPr>
          <a:xfrm>
            <a:off x="900113" y="2636838"/>
            <a:ext cx="7343775"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p:nvCxnSpPr>
        <p:spPr>
          <a:xfrm>
            <a:off x="900113" y="1916113"/>
            <a:ext cx="7343775" cy="0"/>
          </a:xfrm>
          <a:prstGeom prst="line">
            <a:avLst/>
          </a:prstGeom>
          <a:ln>
            <a:solidFill>
              <a:schemeClr val="accent2">
                <a:lumMod val="75000"/>
              </a:schemeClr>
            </a:solidFill>
          </a:ln>
        </p:spPr>
        <p:style>
          <a:lnRef idx="2">
            <a:schemeClr val="accent1"/>
          </a:lnRef>
          <a:fillRef idx="0">
            <a:schemeClr val="accent1"/>
          </a:fillRef>
          <a:effectRef idx="1">
            <a:schemeClr val="accent1"/>
          </a:effectRef>
          <a:fontRef idx="minor">
            <a:schemeClr val="tx1"/>
          </a:fontRef>
        </p:style>
      </p:cxnSp>
      <p:sp>
        <p:nvSpPr>
          <p:cNvPr id="11" name="Tekstikehys 10"/>
          <p:cNvSpPr txBox="1"/>
          <p:nvPr/>
        </p:nvSpPr>
        <p:spPr>
          <a:xfrm>
            <a:off x="928688" y="5857875"/>
            <a:ext cx="3429000" cy="400050"/>
          </a:xfrm>
          <a:prstGeom prst="rect">
            <a:avLst/>
          </a:prstGeom>
          <a:noFill/>
        </p:spPr>
        <p:txBody>
          <a:bodyPr>
            <a:spAutoFit/>
          </a:bodyPr>
          <a:lstStyle/>
          <a:p>
            <a:pPr>
              <a:defRPr/>
            </a:pPr>
            <a:r>
              <a:rPr lang="en-US" sz="1000" dirty="0">
                <a:solidFill>
                  <a:schemeClr val="accent2">
                    <a:lumMod val="75000"/>
                  </a:schemeClr>
                </a:solidFill>
                <a:latin typeface="Arial" charset="0"/>
              </a:rPr>
              <a:t>Abbreviations: BMI, body mass index; CI, confidence interval.</a:t>
            </a:r>
            <a:r>
              <a:rPr lang="fi-FI" sz="1000" dirty="0">
                <a:solidFill>
                  <a:schemeClr val="accent2">
                    <a:lumMod val="75000"/>
                  </a:schemeClr>
                </a:solidFill>
                <a:latin typeface="Arial" charset="0"/>
              </a:rPr>
              <a:t>, BMI log transformed</a:t>
            </a:r>
          </a:p>
        </p:txBody>
      </p:sp>
      <p:graphicFrame>
        <p:nvGraphicFramePr>
          <p:cNvPr id="9" name="Taulukko 8"/>
          <p:cNvGraphicFramePr>
            <a:graphicFrameLocks noGrp="1"/>
          </p:cNvGraphicFramePr>
          <p:nvPr/>
        </p:nvGraphicFramePr>
        <p:xfrm>
          <a:off x="827088" y="1989138"/>
          <a:ext cx="7993062" cy="3313112"/>
        </p:xfrm>
        <a:graphic>
          <a:graphicData uri="http://schemas.openxmlformats.org/drawingml/2006/table">
            <a:tbl>
              <a:tblPr/>
              <a:tblGrid>
                <a:gridCol w="3096411"/>
                <a:gridCol w="1440191"/>
                <a:gridCol w="1728230"/>
                <a:gridCol w="1728230"/>
              </a:tblGrid>
              <a:tr h="1732558">
                <a:tc>
                  <a:txBody>
                    <a:bodyPr/>
                    <a:lstStyle/>
                    <a:p>
                      <a:pPr>
                        <a:spcAft>
                          <a:spcPts val="0"/>
                        </a:spcAft>
                      </a:pPr>
                      <a:r>
                        <a:rPr lang="en-US" sz="1800" dirty="0" smtClean="0">
                          <a:solidFill>
                            <a:schemeClr val="accent2">
                              <a:lumMod val="75000"/>
                            </a:schemeClr>
                          </a:solidFill>
                          <a:latin typeface="Arial" pitchFamily="34" charset="0"/>
                          <a:ea typeface="Times New Roman"/>
                          <a:cs typeface="Arial" pitchFamily="34" charset="0"/>
                        </a:rPr>
                        <a:t>Effect</a:t>
                      </a:r>
                      <a:r>
                        <a:rPr lang="en-US" sz="1800" baseline="0" dirty="0" smtClean="0">
                          <a:solidFill>
                            <a:schemeClr val="accent2">
                              <a:lumMod val="75000"/>
                            </a:schemeClr>
                          </a:solidFill>
                          <a:latin typeface="Arial" pitchFamily="34" charset="0"/>
                          <a:ea typeface="Times New Roman"/>
                          <a:cs typeface="Arial" pitchFamily="34" charset="0"/>
                        </a:rPr>
                        <a:t> of </a:t>
                      </a:r>
                      <a:r>
                        <a:rPr lang="en-US" sz="1800" i="1" baseline="0" dirty="0" smtClean="0">
                          <a:solidFill>
                            <a:schemeClr val="accent2">
                              <a:lumMod val="75000"/>
                            </a:schemeClr>
                          </a:solidFill>
                          <a:latin typeface="Arial" pitchFamily="34" charset="0"/>
                          <a:ea typeface="Times New Roman"/>
                          <a:cs typeface="Arial" pitchFamily="34" charset="0"/>
                        </a:rPr>
                        <a:t> FTO</a:t>
                      </a:r>
                      <a:r>
                        <a:rPr lang="en-US" sz="1800" baseline="0" dirty="0" smtClean="0">
                          <a:solidFill>
                            <a:schemeClr val="accent2">
                              <a:lumMod val="75000"/>
                            </a:schemeClr>
                          </a:solidFill>
                          <a:latin typeface="Arial" pitchFamily="34" charset="0"/>
                          <a:ea typeface="Times New Roman"/>
                          <a:cs typeface="Arial" pitchFamily="34" charset="0"/>
                        </a:rPr>
                        <a:t>-rs99309609</a:t>
                      </a:r>
                      <a:endParaRPr lang="en-US" sz="1800" dirty="0">
                        <a:solidFill>
                          <a:schemeClr val="accent2">
                            <a:lumMod val="75000"/>
                          </a:schemeClr>
                        </a:solidFill>
                        <a:latin typeface="Arial" pitchFamily="34" charset="0"/>
                        <a:ea typeface="Times New Roman"/>
                        <a:cs typeface="Arial" pitchFamily="34" charset="0"/>
                      </a:endParaRPr>
                    </a:p>
                  </a:txBody>
                  <a:tcPr marL="55985" marR="5598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i="1" dirty="0">
                          <a:solidFill>
                            <a:schemeClr val="accent2">
                              <a:lumMod val="75000"/>
                            </a:schemeClr>
                          </a:solidFill>
                          <a:latin typeface="Arial" pitchFamily="34" charset="0"/>
                          <a:ea typeface="Times New Roman"/>
                          <a:cs typeface="Arial" pitchFamily="34" charset="0"/>
                        </a:rPr>
                        <a:t>P</a:t>
                      </a:r>
                      <a:r>
                        <a:rPr lang="en-US" sz="1800" dirty="0">
                          <a:solidFill>
                            <a:schemeClr val="accent2">
                              <a:lumMod val="75000"/>
                            </a:schemeClr>
                          </a:solidFill>
                          <a:latin typeface="Arial" pitchFamily="34" charset="0"/>
                          <a:ea typeface="Times New Roman"/>
                          <a:cs typeface="Arial" pitchFamily="34" charset="0"/>
                        </a:rPr>
                        <a:t> value</a:t>
                      </a:r>
                      <a:endParaRPr lang="fi-FI" sz="1800" dirty="0">
                        <a:solidFill>
                          <a:schemeClr val="accent2">
                            <a:lumMod val="75000"/>
                          </a:schemeClr>
                        </a:solidFill>
                        <a:latin typeface="Arial" pitchFamily="34" charset="0"/>
                        <a:ea typeface="Times New Roman"/>
                        <a:cs typeface="Arial" pitchFamily="34" charset="0"/>
                      </a:endParaRPr>
                    </a:p>
                  </a:txBody>
                  <a:tcPr marL="55985" marR="5598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dirty="0" smtClean="0">
                          <a:solidFill>
                            <a:schemeClr val="accent2">
                              <a:lumMod val="75000"/>
                            </a:schemeClr>
                          </a:solidFill>
                          <a:latin typeface="Arial" pitchFamily="34" charset="0"/>
                          <a:ea typeface="Times New Roman"/>
                          <a:cs typeface="Arial" pitchFamily="34" charset="0"/>
                        </a:rPr>
                        <a:t> </a:t>
                      </a:r>
                      <a:r>
                        <a:rPr lang="en-US" sz="1800" dirty="0">
                          <a:solidFill>
                            <a:schemeClr val="accent2">
                              <a:lumMod val="75000"/>
                            </a:schemeClr>
                          </a:solidFill>
                          <a:latin typeface="Arial" pitchFamily="34" charset="0"/>
                          <a:ea typeface="Times New Roman"/>
                          <a:cs typeface="Arial" pitchFamily="34" charset="0"/>
                        </a:rPr>
                        <a:t>C</a:t>
                      </a:r>
                      <a:r>
                        <a:rPr lang="en-US" sz="1800" dirty="0" smtClean="0">
                          <a:solidFill>
                            <a:schemeClr val="accent2">
                              <a:lumMod val="75000"/>
                            </a:schemeClr>
                          </a:solidFill>
                          <a:latin typeface="Arial" pitchFamily="34" charset="0"/>
                          <a:ea typeface="Times New Roman"/>
                          <a:cs typeface="Arial" pitchFamily="34" charset="0"/>
                        </a:rPr>
                        <a:t>hange </a:t>
                      </a:r>
                      <a:r>
                        <a:rPr lang="en-US" sz="1800" dirty="0">
                          <a:solidFill>
                            <a:schemeClr val="accent2">
                              <a:lumMod val="75000"/>
                            </a:schemeClr>
                          </a:solidFill>
                          <a:latin typeface="Arial" pitchFamily="34" charset="0"/>
                          <a:ea typeface="Times New Roman"/>
                          <a:cs typeface="Arial" pitchFamily="34" charset="0"/>
                        </a:rPr>
                        <a:t>in the mean level </a:t>
                      </a:r>
                      <a:r>
                        <a:rPr lang="en-US" sz="1800" dirty="0" smtClean="0">
                          <a:solidFill>
                            <a:schemeClr val="accent2">
                              <a:lumMod val="75000"/>
                            </a:schemeClr>
                          </a:solidFill>
                          <a:latin typeface="Arial" pitchFamily="34" charset="0"/>
                          <a:ea typeface="Times New Roman"/>
                          <a:cs typeface="Arial" pitchFamily="34" charset="0"/>
                        </a:rPr>
                        <a:t>of</a:t>
                      </a:r>
                      <a:r>
                        <a:rPr lang="en-US" sz="1800" baseline="0" dirty="0" smtClean="0">
                          <a:solidFill>
                            <a:schemeClr val="accent2">
                              <a:lumMod val="75000"/>
                            </a:schemeClr>
                          </a:solidFill>
                          <a:latin typeface="Arial" pitchFamily="34" charset="0"/>
                          <a:ea typeface="Times New Roman"/>
                          <a:cs typeface="Arial" pitchFamily="34" charset="0"/>
                        </a:rPr>
                        <a:t> </a:t>
                      </a:r>
                    </a:p>
                    <a:p>
                      <a:pPr algn="ctr">
                        <a:spcAft>
                          <a:spcPts val="0"/>
                        </a:spcAft>
                      </a:pPr>
                      <a:endParaRPr lang="en-US" sz="1800" baseline="0" dirty="0" smtClean="0">
                        <a:solidFill>
                          <a:schemeClr val="accent2">
                            <a:lumMod val="75000"/>
                          </a:schemeClr>
                        </a:solidFill>
                        <a:latin typeface="Arial" pitchFamily="34" charset="0"/>
                        <a:ea typeface="Times New Roman"/>
                        <a:cs typeface="Arial" pitchFamily="34" charset="0"/>
                      </a:endParaRPr>
                    </a:p>
                    <a:p>
                      <a:pPr algn="ctr">
                        <a:spcAft>
                          <a:spcPts val="0"/>
                        </a:spcAft>
                      </a:pPr>
                      <a:r>
                        <a:rPr lang="en-US" sz="1800" dirty="0" smtClean="0">
                          <a:solidFill>
                            <a:schemeClr val="accent2">
                              <a:lumMod val="75000"/>
                            </a:schemeClr>
                          </a:solidFill>
                          <a:latin typeface="Arial" pitchFamily="34" charset="0"/>
                          <a:ea typeface="Times New Roman"/>
                          <a:cs typeface="Arial" pitchFamily="34" charset="0"/>
                        </a:rPr>
                        <a:t>BMI </a:t>
                      </a:r>
                      <a:r>
                        <a:rPr lang="en-US" sz="1800" dirty="0">
                          <a:solidFill>
                            <a:schemeClr val="accent2">
                              <a:lumMod val="75000"/>
                            </a:schemeClr>
                          </a:solidFill>
                          <a:latin typeface="Arial" pitchFamily="34" charset="0"/>
                          <a:ea typeface="Times New Roman"/>
                          <a:cs typeface="Arial" pitchFamily="34" charset="0"/>
                        </a:rPr>
                        <a:t>(g/m</a:t>
                      </a:r>
                      <a:r>
                        <a:rPr lang="en-US" sz="1800" baseline="30000" dirty="0">
                          <a:solidFill>
                            <a:schemeClr val="accent2">
                              <a:lumMod val="75000"/>
                            </a:schemeClr>
                          </a:solidFill>
                          <a:latin typeface="Arial" pitchFamily="34" charset="0"/>
                          <a:ea typeface="Times New Roman"/>
                          <a:cs typeface="Arial" pitchFamily="34" charset="0"/>
                        </a:rPr>
                        <a:t>2</a:t>
                      </a:r>
                      <a:r>
                        <a:rPr lang="en-US" sz="1800" dirty="0" smtClean="0">
                          <a:solidFill>
                            <a:schemeClr val="accent2">
                              <a:lumMod val="75000"/>
                            </a:schemeClr>
                          </a:solidFill>
                          <a:latin typeface="Arial" pitchFamily="34" charset="0"/>
                          <a:ea typeface="Times New Roman"/>
                          <a:cs typeface="Arial" pitchFamily="34" charset="0"/>
                        </a:rPr>
                        <a:t>), per A-allele  change</a:t>
                      </a:r>
                      <a:endParaRPr lang="fi-FI" sz="1800" dirty="0">
                        <a:solidFill>
                          <a:schemeClr val="accent2">
                            <a:lumMod val="75000"/>
                          </a:schemeClr>
                        </a:solidFill>
                        <a:latin typeface="Arial" pitchFamily="34" charset="0"/>
                        <a:ea typeface="Times New Roman"/>
                        <a:cs typeface="Arial" pitchFamily="34" charset="0"/>
                      </a:endParaRPr>
                    </a:p>
                  </a:txBody>
                  <a:tcPr marL="55985" marR="5598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800" dirty="0">
                          <a:solidFill>
                            <a:schemeClr val="accent2">
                              <a:lumMod val="75000"/>
                            </a:schemeClr>
                          </a:solidFill>
                          <a:latin typeface="Arial" pitchFamily="34" charset="0"/>
                          <a:ea typeface="Times New Roman"/>
                          <a:cs typeface="Arial" pitchFamily="34" charset="0"/>
                        </a:rPr>
                        <a:t>95% </a:t>
                      </a:r>
                      <a:r>
                        <a:rPr lang="en-US" sz="1800" dirty="0" smtClean="0">
                          <a:solidFill>
                            <a:schemeClr val="accent2">
                              <a:lumMod val="75000"/>
                            </a:schemeClr>
                          </a:solidFill>
                          <a:latin typeface="Arial" pitchFamily="34" charset="0"/>
                          <a:ea typeface="Times New Roman"/>
                          <a:cs typeface="Arial" pitchFamily="34" charset="0"/>
                        </a:rPr>
                        <a:t>CI</a:t>
                      </a:r>
                    </a:p>
                    <a:p>
                      <a:pPr algn="ctr">
                        <a:spcAft>
                          <a:spcPts val="0"/>
                        </a:spcAft>
                      </a:pPr>
                      <a:endParaRPr lang="en-US" sz="1800" dirty="0" smtClean="0">
                        <a:solidFill>
                          <a:schemeClr val="accent2">
                            <a:lumMod val="75000"/>
                          </a:schemeClr>
                        </a:solidFill>
                        <a:latin typeface="Arial" pitchFamily="34" charset="0"/>
                        <a:ea typeface="Times New Roman"/>
                        <a:cs typeface="Arial" pitchFamily="34" charset="0"/>
                      </a:endParaRPr>
                    </a:p>
                    <a:p>
                      <a:pPr algn="ctr">
                        <a:spcAft>
                          <a:spcPts val="0"/>
                        </a:spcAft>
                      </a:pPr>
                      <a:endParaRPr lang="en-US" sz="1800" dirty="0" smtClean="0">
                        <a:solidFill>
                          <a:schemeClr val="accent2">
                            <a:lumMod val="75000"/>
                          </a:schemeClr>
                        </a:solidFill>
                        <a:latin typeface="Arial" pitchFamily="34" charset="0"/>
                        <a:ea typeface="Times New Roman"/>
                        <a:cs typeface="Arial" pitchFamily="34" charset="0"/>
                      </a:endParaRPr>
                    </a:p>
                    <a:p>
                      <a:pPr algn="ctr">
                        <a:spcAft>
                          <a:spcPts val="0"/>
                        </a:spcAft>
                      </a:pPr>
                      <a:endParaRPr lang="fi-FI" sz="1800" dirty="0">
                        <a:solidFill>
                          <a:schemeClr val="accent2">
                            <a:lumMod val="75000"/>
                          </a:schemeClr>
                        </a:solidFill>
                        <a:latin typeface="Arial" pitchFamily="34" charset="0"/>
                        <a:ea typeface="Times New Roman"/>
                        <a:cs typeface="Arial" pitchFamily="34" charset="0"/>
                      </a:endParaRPr>
                    </a:p>
                  </a:txBody>
                  <a:tcPr marL="55985" marR="55985" marT="0"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00367">
                <a:tc>
                  <a:txBody>
                    <a:bodyPr/>
                    <a:lstStyle/>
                    <a:p>
                      <a:pPr>
                        <a:spcAft>
                          <a:spcPts val="0"/>
                        </a:spcAft>
                      </a:pPr>
                      <a:r>
                        <a:rPr lang="en-US" sz="2000" b="1" i="1" dirty="0">
                          <a:solidFill>
                            <a:srgbClr val="FF0000"/>
                          </a:solidFill>
                          <a:latin typeface="Arial" pitchFamily="34" charset="0"/>
                          <a:ea typeface="Times New Roman"/>
                          <a:cs typeface="Arial" pitchFamily="34" charset="0"/>
                        </a:rPr>
                        <a:t>Total</a:t>
                      </a:r>
                      <a:endParaRPr lang="fi-FI" sz="2000" b="1" dirty="0">
                        <a:solidFill>
                          <a:srgbClr val="FF0000"/>
                        </a:solidFill>
                        <a:latin typeface="Arial" pitchFamily="34" charset="0"/>
                        <a:ea typeface="Times New Roman"/>
                        <a:cs typeface="Arial" pitchFamily="34" charset="0"/>
                      </a:endParaRPr>
                    </a:p>
                  </a:txBody>
                  <a:tcPr marL="55985" marR="55985" marT="0" marB="0" anchor="ctr">
                    <a:lnL>
                      <a:noFill/>
                    </a:lnL>
                    <a:lnR>
                      <a:noFill/>
                    </a:lnR>
                    <a:lnT>
                      <a:noFill/>
                    </a:lnT>
                    <a:lnB>
                      <a:noFill/>
                    </a:lnB>
                  </a:tcPr>
                </a:tc>
                <a:tc>
                  <a:txBody>
                    <a:bodyPr/>
                    <a:lstStyle/>
                    <a:p>
                      <a:pPr algn="ctr">
                        <a:spcAft>
                          <a:spcPts val="0"/>
                        </a:spcAft>
                      </a:pPr>
                      <a:r>
                        <a:rPr lang="en-US" sz="2000" b="1" dirty="0" smtClean="0">
                          <a:solidFill>
                            <a:srgbClr val="FF0000"/>
                          </a:solidFill>
                          <a:latin typeface="Arial" pitchFamily="34" charset="0"/>
                          <a:ea typeface="Times New Roman"/>
                          <a:cs typeface="Arial" pitchFamily="34" charset="0"/>
                        </a:rPr>
                        <a:t>5.0</a:t>
                      </a:r>
                      <a:r>
                        <a:rPr lang="fi-FI" sz="2000" b="1" dirty="0" smtClean="0">
                          <a:solidFill>
                            <a:srgbClr val="FF0000"/>
                          </a:solidFill>
                          <a:latin typeface="Arial" pitchFamily="34" charset="0"/>
                          <a:ea typeface="Times New Roman"/>
                          <a:cs typeface="Arial" pitchFamily="34" charset="0"/>
                        </a:rPr>
                        <a:t>x</a:t>
                      </a:r>
                      <a:r>
                        <a:rPr lang="en-US" sz="2000" b="1" dirty="0" smtClean="0">
                          <a:solidFill>
                            <a:srgbClr val="FF0000"/>
                          </a:solidFill>
                          <a:latin typeface="Arial" pitchFamily="34" charset="0"/>
                          <a:ea typeface="Times New Roman"/>
                          <a:cs typeface="Arial" pitchFamily="34" charset="0"/>
                        </a:rPr>
                        <a:t>10</a:t>
                      </a:r>
                      <a:r>
                        <a:rPr lang="en-US" sz="2000" b="1" baseline="30000" dirty="0" smtClean="0">
                          <a:solidFill>
                            <a:srgbClr val="FF0000"/>
                          </a:solidFill>
                          <a:latin typeface="Arial" pitchFamily="34" charset="0"/>
                          <a:ea typeface="Times New Roman"/>
                          <a:cs typeface="Arial" pitchFamily="34" charset="0"/>
                        </a:rPr>
                        <a:t>-5</a:t>
                      </a:r>
                      <a:endParaRPr lang="fi-FI" sz="2000" b="1" dirty="0">
                        <a:solidFill>
                          <a:srgbClr val="FF0000"/>
                        </a:solidFill>
                        <a:latin typeface="Arial" pitchFamily="34" charset="0"/>
                        <a:ea typeface="Times New Roman"/>
                        <a:cs typeface="Arial" pitchFamily="34" charset="0"/>
                      </a:endParaRPr>
                    </a:p>
                  </a:txBody>
                  <a:tcPr marL="55985" marR="55985" marT="0" marB="0" anchor="ctr">
                    <a:lnL>
                      <a:noFill/>
                    </a:lnL>
                    <a:lnR>
                      <a:noFill/>
                    </a:lnR>
                    <a:lnT>
                      <a:noFill/>
                    </a:lnT>
                    <a:lnB>
                      <a:noFill/>
                    </a:lnB>
                  </a:tcPr>
                </a:tc>
                <a:tc>
                  <a:txBody>
                    <a:bodyPr/>
                    <a:lstStyle/>
                    <a:p>
                      <a:pPr algn="ctr">
                        <a:spcAft>
                          <a:spcPts val="0"/>
                        </a:spcAft>
                      </a:pPr>
                      <a:r>
                        <a:rPr lang="en-US" sz="2000" b="1" dirty="0">
                          <a:solidFill>
                            <a:srgbClr val="FF0000"/>
                          </a:solidFill>
                          <a:latin typeface="Arial" pitchFamily="34" charset="0"/>
                          <a:ea typeface="Times New Roman"/>
                          <a:cs typeface="Arial" pitchFamily="34" charset="0"/>
                        </a:rPr>
                        <a:t>371 </a:t>
                      </a:r>
                      <a:endParaRPr lang="fi-FI" sz="2000" b="1" dirty="0">
                        <a:solidFill>
                          <a:srgbClr val="FF0000"/>
                        </a:solidFill>
                        <a:latin typeface="Arial" pitchFamily="34" charset="0"/>
                        <a:ea typeface="Times New Roman"/>
                        <a:cs typeface="Arial" pitchFamily="34" charset="0"/>
                      </a:endParaRPr>
                    </a:p>
                  </a:txBody>
                  <a:tcPr marL="55985" marR="55985" marT="0" marB="0" anchor="ctr">
                    <a:lnL>
                      <a:noFill/>
                    </a:lnL>
                    <a:lnR>
                      <a:noFill/>
                    </a:lnR>
                    <a:lnT>
                      <a:noFill/>
                    </a:lnT>
                    <a:lnB>
                      <a:noFill/>
                    </a:lnB>
                  </a:tcPr>
                </a:tc>
                <a:tc>
                  <a:txBody>
                    <a:bodyPr/>
                    <a:lstStyle/>
                    <a:p>
                      <a:pPr algn="ctr">
                        <a:spcAft>
                          <a:spcPts val="0"/>
                        </a:spcAft>
                      </a:pPr>
                      <a:r>
                        <a:rPr lang="en-US" sz="2000" b="1" dirty="0">
                          <a:solidFill>
                            <a:srgbClr val="FF0000"/>
                          </a:solidFill>
                          <a:latin typeface="Arial" pitchFamily="34" charset="0"/>
                          <a:ea typeface="Times New Roman"/>
                          <a:cs typeface="Arial" pitchFamily="34" charset="0"/>
                        </a:rPr>
                        <a:t>185, 570</a:t>
                      </a:r>
                      <a:endParaRPr lang="fi-FI" sz="2000" b="1" dirty="0">
                        <a:solidFill>
                          <a:srgbClr val="FF0000"/>
                        </a:solidFill>
                        <a:latin typeface="Arial" pitchFamily="34" charset="0"/>
                        <a:ea typeface="Times New Roman"/>
                        <a:cs typeface="Arial" pitchFamily="34" charset="0"/>
                      </a:endParaRPr>
                    </a:p>
                  </a:txBody>
                  <a:tcPr marL="55985" marR="55985" marT="0" marB="0" anchor="ctr">
                    <a:lnL>
                      <a:noFill/>
                    </a:lnL>
                    <a:lnR>
                      <a:noFill/>
                    </a:lnR>
                    <a:lnT>
                      <a:noFill/>
                    </a:lnT>
                    <a:lnB>
                      <a:noFill/>
                    </a:lnB>
                  </a:tcPr>
                </a:tc>
              </a:tr>
              <a:tr h="490093">
                <a:tc>
                  <a:txBody>
                    <a:bodyPr/>
                    <a:lstStyle/>
                    <a:p>
                      <a:pPr>
                        <a:spcAft>
                          <a:spcPts val="0"/>
                        </a:spcAft>
                      </a:pPr>
                      <a:r>
                        <a:rPr lang="en-US" sz="2000" b="1" i="1" dirty="0">
                          <a:solidFill>
                            <a:srgbClr val="6600FF"/>
                          </a:solidFill>
                          <a:latin typeface="Arial" pitchFamily="34" charset="0"/>
                          <a:ea typeface="Times New Roman"/>
                          <a:cs typeface="Arial" pitchFamily="34" charset="0"/>
                        </a:rPr>
                        <a:t>Total </a:t>
                      </a:r>
                      <a:r>
                        <a:rPr lang="en-US" sz="2000" b="1" i="1" dirty="0" smtClean="0">
                          <a:solidFill>
                            <a:srgbClr val="6600FF"/>
                          </a:solidFill>
                          <a:latin typeface="Arial" pitchFamily="34" charset="0"/>
                          <a:ea typeface="Times New Roman"/>
                          <a:cs typeface="Arial" pitchFamily="34" charset="0"/>
                        </a:rPr>
                        <a:t>indirect (via</a:t>
                      </a:r>
                      <a:r>
                        <a:rPr lang="en-US" sz="2000" b="1" i="1" baseline="0" dirty="0" smtClean="0">
                          <a:solidFill>
                            <a:srgbClr val="6600FF"/>
                          </a:solidFill>
                          <a:latin typeface="Arial" pitchFamily="34" charset="0"/>
                          <a:ea typeface="Times New Roman"/>
                          <a:cs typeface="Arial" pitchFamily="34" charset="0"/>
                        </a:rPr>
                        <a:t> …)</a:t>
                      </a:r>
                      <a:endParaRPr lang="fi-FI" sz="2000" b="1" dirty="0">
                        <a:solidFill>
                          <a:srgbClr val="6600FF"/>
                        </a:solidFill>
                        <a:latin typeface="Arial" pitchFamily="34" charset="0"/>
                        <a:ea typeface="Times New Roman"/>
                        <a:cs typeface="Arial" pitchFamily="34" charset="0"/>
                      </a:endParaRPr>
                    </a:p>
                  </a:txBody>
                  <a:tcPr marL="0" marR="0" marT="0" marB="0" anchor="ctr">
                    <a:lnL>
                      <a:noFill/>
                    </a:lnL>
                    <a:lnR>
                      <a:noFill/>
                    </a:lnR>
                    <a:lnT>
                      <a:noFill/>
                    </a:lnT>
                    <a:lnB>
                      <a:noFill/>
                    </a:lnB>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0.02</a:t>
                      </a:r>
                      <a:endParaRPr lang="fi-FI" sz="2000" b="1" dirty="0">
                        <a:solidFill>
                          <a:srgbClr val="6600FF"/>
                        </a:solidFill>
                        <a:latin typeface="Arial" pitchFamily="34" charset="0"/>
                        <a:ea typeface="Times New Roman"/>
                        <a:cs typeface="Arial" pitchFamily="34" charset="0"/>
                      </a:endParaRPr>
                    </a:p>
                  </a:txBody>
                  <a:tcPr marL="0" marR="0" marT="0" marB="0" anchor="ctr">
                    <a:lnL>
                      <a:noFill/>
                    </a:lnL>
                    <a:lnR>
                      <a:noFill/>
                    </a:lnR>
                    <a:lnT>
                      <a:noFill/>
                    </a:lnT>
                    <a:lnB>
                      <a:noFill/>
                    </a:lnB>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121 </a:t>
                      </a:r>
                      <a:endParaRPr lang="fi-FI" sz="2000" b="1" dirty="0">
                        <a:solidFill>
                          <a:srgbClr val="6600FF"/>
                        </a:solidFill>
                        <a:latin typeface="Arial" pitchFamily="34" charset="0"/>
                        <a:ea typeface="Times New Roman"/>
                        <a:cs typeface="Arial" pitchFamily="34" charset="0"/>
                      </a:endParaRPr>
                    </a:p>
                  </a:txBody>
                  <a:tcPr marL="0" marR="0" marT="0" marB="0" anchor="ctr">
                    <a:lnL>
                      <a:noFill/>
                    </a:lnL>
                    <a:lnR>
                      <a:noFill/>
                    </a:lnR>
                    <a:lnT>
                      <a:noFill/>
                    </a:lnT>
                    <a:lnB>
                      <a:noFill/>
                    </a:lnB>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19.6, 227</a:t>
                      </a:r>
                      <a:endParaRPr lang="fi-FI" sz="2000" b="1" dirty="0">
                        <a:solidFill>
                          <a:srgbClr val="6600FF"/>
                        </a:solidFill>
                        <a:latin typeface="Arial" pitchFamily="34" charset="0"/>
                        <a:ea typeface="Times New Roman"/>
                        <a:cs typeface="Arial" pitchFamily="34" charset="0"/>
                      </a:endParaRPr>
                    </a:p>
                  </a:txBody>
                  <a:tcPr marL="0" marR="0" marT="0" marB="0" anchor="ctr">
                    <a:lnL>
                      <a:noFill/>
                    </a:lnL>
                    <a:lnR>
                      <a:noFill/>
                    </a:lnR>
                    <a:lnT>
                      <a:noFill/>
                    </a:lnT>
                    <a:lnB>
                      <a:noFill/>
                    </a:lnB>
                  </a:tcPr>
                </a:tc>
              </a:tr>
              <a:tr h="490093">
                <a:tc>
                  <a:txBody>
                    <a:bodyPr/>
                    <a:lstStyle/>
                    <a:p>
                      <a:pPr>
                        <a:spcAft>
                          <a:spcPts val="0"/>
                        </a:spcAft>
                      </a:pPr>
                      <a:r>
                        <a:rPr lang="en-US" sz="2000" b="1" i="1" dirty="0">
                          <a:solidFill>
                            <a:srgbClr val="6600FF"/>
                          </a:solidFill>
                          <a:latin typeface="Arial" pitchFamily="34" charset="0"/>
                          <a:ea typeface="Times New Roman"/>
                          <a:cs typeface="Arial" pitchFamily="34" charset="0"/>
                        </a:rPr>
                        <a:t>Direct</a:t>
                      </a:r>
                      <a:endParaRPr lang="fi-FI" sz="2000" b="1" dirty="0">
                        <a:solidFill>
                          <a:srgbClr val="6600FF"/>
                        </a:solidFill>
                        <a:latin typeface="Arial" pitchFamily="34" charset="0"/>
                        <a:ea typeface="Times New Roman"/>
                        <a:cs typeface="Arial" pitchFamily="34" charset="0"/>
                      </a:endParaRPr>
                    </a:p>
                  </a:txBody>
                  <a:tcPr marL="55985" marR="5598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0.001</a:t>
                      </a:r>
                      <a:endParaRPr lang="fi-FI" sz="2000" b="1" dirty="0">
                        <a:solidFill>
                          <a:srgbClr val="6600FF"/>
                        </a:solidFill>
                        <a:latin typeface="Arial" pitchFamily="34" charset="0"/>
                        <a:ea typeface="Times New Roman"/>
                        <a:cs typeface="Arial" pitchFamily="34" charset="0"/>
                      </a:endParaRPr>
                    </a:p>
                  </a:txBody>
                  <a:tcPr marL="55985" marR="5598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239 </a:t>
                      </a:r>
                      <a:endParaRPr lang="fi-FI" sz="2000" b="1" dirty="0">
                        <a:solidFill>
                          <a:srgbClr val="6600FF"/>
                        </a:solidFill>
                        <a:latin typeface="Arial" pitchFamily="34" charset="0"/>
                        <a:ea typeface="Times New Roman"/>
                        <a:cs typeface="Arial" pitchFamily="34" charset="0"/>
                      </a:endParaRPr>
                    </a:p>
                  </a:txBody>
                  <a:tcPr marL="55985" marR="5598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b="1" dirty="0">
                          <a:solidFill>
                            <a:srgbClr val="6600FF"/>
                          </a:solidFill>
                          <a:latin typeface="Arial" pitchFamily="34" charset="0"/>
                          <a:ea typeface="Times New Roman"/>
                          <a:cs typeface="Arial" pitchFamily="34" charset="0"/>
                        </a:rPr>
                        <a:t>89.6, 396</a:t>
                      </a:r>
                      <a:endParaRPr lang="fi-FI" sz="2000" b="1" dirty="0">
                        <a:solidFill>
                          <a:srgbClr val="6600FF"/>
                        </a:solidFill>
                        <a:latin typeface="Arial" pitchFamily="34" charset="0"/>
                        <a:ea typeface="Times New Roman"/>
                        <a:cs typeface="Arial" pitchFamily="34" charset="0"/>
                      </a:endParaRPr>
                    </a:p>
                  </a:txBody>
                  <a:tcPr marL="55985" marR="55985" marT="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ChangeArrowheads="1"/>
          </p:cNvSpPr>
          <p:nvPr/>
        </p:nvSpPr>
        <p:spPr bwMode="auto">
          <a:xfrm>
            <a:off x="395288" y="476250"/>
            <a:ext cx="8229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endParaRPr lang="en-US"/>
          </a:p>
        </p:txBody>
      </p:sp>
      <p:sp>
        <p:nvSpPr>
          <p:cNvPr id="52227" name="Rectangle 10"/>
          <p:cNvSpPr>
            <a:spLocks noGrp="1" noChangeArrowheads="1"/>
          </p:cNvSpPr>
          <p:nvPr>
            <p:ph type="body" idx="1"/>
          </p:nvPr>
        </p:nvSpPr>
        <p:spPr>
          <a:xfrm>
            <a:off x="323850" y="476250"/>
            <a:ext cx="8516938" cy="6048375"/>
          </a:xfrm>
        </p:spPr>
        <p:txBody>
          <a:bodyPr/>
          <a:lstStyle/>
          <a:p>
            <a:pPr eaLnBrk="1" hangingPunct="1">
              <a:lnSpc>
                <a:spcPct val="80000"/>
              </a:lnSpc>
              <a:buFontTx/>
              <a:buNone/>
            </a:pPr>
            <a:endParaRPr lang="fi-FI" sz="1800" smtClean="0">
              <a:latin typeface="Calibri" pitchFamily="34" charset="0"/>
            </a:endParaRPr>
          </a:p>
          <a:p>
            <a:pPr eaLnBrk="1" hangingPunct="1">
              <a:lnSpc>
                <a:spcPct val="80000"/>
              </a:lnSpc>
              <a:spcBef>
                <a:spcPct val="50000"/>
              </a:spcBef>
            </a:pPr>
            <a:r>
              <a:rPr lang="en-GB" sz="2400" b="1" smtClean="0">
                <a:solidFill>
                  <a:srgbClr val="FF0000"/>
                </a:solidFill>
                <a:latin typeface="Calibri" pitchFamily="34" charset="0"/>
              </a:rPr>
              <a:t>No mediating effects of the </a:t>
            </a:r>
            <a:r>
              <a:rPr lang="en-GB" sz="2400" b="1" i="1" smtClean="0">
                <a:solidFill>
                  <a:srgbClr val="FF0000"/>
                </a:solidFill>
                <a:latin typeface="Calibri" pitchFamily="34" charset="0"/>
              </a:rPr>
              <a:t>FTO</a:t>
            </a:r>
            <a:r>
              <a:rPr lang="en-GB" sz="2400" b="1" smtClean="0">
                <a:solidFill>
                  <a:srgbClr val="FF0000"/>
                </a:solidFill>
                <a:latin typeface="Calibri" pitchFamily="34" charset="0"/>
              </a:rPr>
              <a:t> variant through </a:t>
            </a:r>
            <a:r>
              <a:rPr lang="en-GB" sz="2400" b="1" u="sng" smtClean="0">
                <a:solidFill>
                  <a:srgbClr val="FF0000"/>
                </a:solidFill>
                <a:latin typeface="Calibri" pitchFamily="34" charset="0"/>
              </a:rPr>
              <a:t>behavioural</a:t>
            </a:r>
            <a:r>
              <a:rPr lang="en-GB" sz="2400" b="1" smtClean="0">
                <a:solidFill>
                  <a:srgbClr val="FF0000"/>
                </a:solidFill>
                <a:latin typeface="Calibri" pitchFamily="34" charset="0"/>
              </a:rPr>
              <a:t> factors</a:t>
            </a:r>
            <a:r>
              <a:rPr lang="en-GB" sz="2400" b="1" smtClean="0">
                <a:latin typeface="Calibri" pitchFamily="34" charset="0"/>
              </a:rPr>
              <a:t>  </a:t>
            </a:r>
          </a:p>
          <a:p>
            <a:pPr eaLnBrk="1" hangingPunct="1">
              <a:lnSpc>
                <a:spcPct val="80000"/>
              </a:lnSpc>
              <a:spcBef>
                <a:spcPct val="50000"/>
              </a:spcBef>
              <a:buFontTx/>
              <a:buNone/>
            </a:pPr>
            <a:r>
              <a:rPr lang="en-GB" sz="2400" b="1" smtClean="0">
                <a:latin typeface="Calibri" pitchFamily="34" charset="0"/>
              </a:rPr>
              <a:t>           - reflects the difficulties in measurement of behavioural factors    (importance of high quality phenotype data)  </a:t>
            </a:r>
          </a:p>
          <a:p>
            <a:pPr eaLnBrk="1" hangingPunct="1">
              <a:lnSpc>
                <a:spcPct val="80000"/>
              </a:lnSpc>
              <a:spcBef>
                <a:spcPct val="50000"/>
              </a:spcBef>
              <a:buFontTx/>
              <a:buNone/>
            </a:pPr>
            <a:r>
              <a:rPr lang="en-GB" sz="2400" b="1" smtClean="0">
                <a:latin typeface="Calibri" pitchFamily="34" charset="0"/>
              </a:rPr>
              <a:t>      </a:t>
            </a:r>
            <a:r>
              <a:rPr lang="en-GB" sz="2400" b="1" smtClean="0">
                <a:solidFill>
                  <a:srgbClr val="0000FF"/>
                </a:solidFill>
                <a:latin typeface="Calibri" pitchFamily="34" charset="0"/>
              </a:rPr>
              <a:t>BUT STILL..</a:t>
            </a:r>
          </a:p>
          <a:p>
            <a:pPr eaLnBrk="1" hangingPunct="1">
              <a:lnSpc>
                <a:spcPct val="80000"/>
              </a:lnSpc>
              <a:spcBef>
                <a:spcPct val="50000"/>
              </a:spcBef>
            </a:pPr>
            <a:r>
              <a:rPr lang="en-GB" sz="2400" b="1" smtClean="0">
                <a:solidFill>
                  <a:srgbClr val="FF0000"/>
                </a:solidFill>
                <a:latin typeface="Calibri" pitchFamily="34" charset="0"/>
              </a:rPr>
              <a:t>Many life-course factors</a:t>
            </a:r>
            <a:r>
              <a:rPr lang="en-GB" sz="2400" b="1" smtClean="0">
                <a:latin typeface="Calibri" pitchFamily="34" charset="0"/>
              </a:rPr>
              <a:t> such as physical activity (</a:t>
            </a:r>
            <a:r>
              <a:rPr lang="en-GB" sz="2400" b="1" smtClean="0">
                <a:solidFill>
                  <a:srgbClr val="FF0000"/>
                </a:solidFill>
                <a:latin typeface="Calibri" pitchFamily="34" charset="0"/>
              </a:rPr>
              <a:t>!</a:t>
            </a:r>
            <a:r>
              <a:rPr lang="en-GB" sz="2400" b="1" smtClean="0">
                <a:latin typeface="Calibri" pitchFamily="34" charset="0"/>
              </a:rPr>
              <a:t>), diet, SES in spite of not showing mediation, </a:t>
            </a:r>
            <a:r>
              <a:rPr lang="en-GB" sz="2400" b="1" u="sng" smtClean="0">
                <a:solidFill>
                  <a:srgbClr val="FF0000"/>
                </a:solidFill>
                <a:latin typeface="Calibri" pitchFamily="34" charset="0"/>
              </a:rPr>
              <a:t>had a strong independent effect on BMI </a:t>
            </a:r>
          </a:p>
          <a:p>
            <a:pPr eaLnBrk="1" hangingPunct="1">
              <a:lnSpc>
                <a:spcPct val="80000"/>
              </a:lnSpc>
              <a:spcBef>
                <a:spcPct val="50000"/>
              </a:spcBef>
            </a:pPr>
            <a:r>
              <a:rPr lang="en-GB" sz="2400" b="1" smtClean="0">
                <a:solidFill>
                  <a:srgbClr val="FF0000"/>
                </a:solidFill>
                <a:latin typeface="Calibri" pitchFamily="34" charset="0"/>
              </a:rPr>
              <a:t>Mediation through earlier BMI development</a:t>
            </a:r>
            <a:r>
              <a:rPr lang="en-GB" sz="2400" b="1" smtClean="0">
                <a:latin typeface="Calibri" pitchFamily="34" charset="0"/>
              </a:rPr>
              <a:t> </a:t>
            </a:r>
            <a:r>
              <a:rPr lang="en-GB" sz="2400" b="1" smtClean="0">
                <a:solidFill>
                  <a:srgbClr val="FF0000"/>
                </a:solidFill>
                <a:latin typeface="Calibri" pitchFamily="34" charset="0"/>
              </a:rPr>
              <a:t>(1/3 of the total effect)</a:t>
            </a:r>
            <a:r>
              <a:rPr lang="en-GB" sz="2400" b="1" smtClean="0">
                <a:latin typeface="Calibri" pitchFamily="34" charset="0"/>
              </a:rPr>
              <a:t> was observed </a:t>
            </a:r>
            <a:r>
              <a:rPr lang="en-GB" sz="2400" b="1" smtClean="0">
                <a:solidFill>
                  <a:srgbClr val="0000FF"/>
                </a:solidFill>
                <a:latin typeface="Calibri" pitchFamily="34" charset="0"/>
              </a:rPr>
              <a:t>which highlights </a:t>
            </a:r>
            <a:r>
              <a:rPr lang="en-GB" sz="2400" b="1" u="sng" smtClean="0">
                <a:solidFill>
                  <a:srgbClr val="0000FF"/>
                </a:solidFill>
                <a:latin typeface="Calibri" pitchFamily="34" charset="0"/>
              </a:rPr>
              <a:t>the importance of EARLY PREVENTION   </a:t>
            </a:r>
          </a:p>
          <a:p>
            <a:pPr eaLnBrk="1" hangingPunct="1">
              <a:lnSpc>
                <a:spcPct val="80000"/>
              </a:lnSpc>
              <a:spcBef>
                <a:spcPct val="50000"/>
              </a:spcBef>
            </a:pPr>
            <a:r>
              <a:rPr lang="en-GB" sz="2400" b="1" smtClean="0">
                <a:solidFill>
                  <a:srgbClr val="FF0000"/>
                </a:solidFill>
                <a:latin typeface="Calibri" pitchFamily="34" charset="0"/>
              </a:rPr>
              <a:t>HOWEVER </a:t>
            </a:r>
            <a:r>
              <a:rPr lang="en-GB" sz="2400" b="1" smtClean="0">
                <a:latin typeface="Calibri" pitchFamily="34" charset="0"/>
              </a:rPr>
              <a:t>effect was </a:t>
            </a:r>
            <a:r>
              <a:rPr lang="en-GB" sz="2400" b="1" u="sng" smtClean="0">
                <a:solidFill>
                  <a:srgbClr val="FF0000"/>
                </a:solidFill>
                <a:latin typeface="Calibri" pitchFamily="34" charset="0"/>
              </a:rPr>
              <a:t>not fully mediated via earlier BMI</a:t>
            </a:r>
            <a:r>
              <a:rPr lang="en-GB" sz="2400" b="1" u="sng" smtClean="0">
                <a:latin typeface="Calibri" pitchFamily="34" charset="0"/>
              </a:rPr>
              <a:t> development</a:t>
            </a:r>
            <a:r>
              <a:rPr lang="en-GB" sz="2400" b="1" smtClean="0">
                <a:latin typeface="Calibri" pitchFamily="34" charset="0"/>
              </a:rPr>
              <a:t> (a direct effect persisted), </a:t>
            </a:r>
            <a:r>
              <a:rPr lang="en-GB" sz="2400" b="1" smtClean="0">
                <a:solidFill>
                  <a:srgbClr val="0000FF"/>
                </a:solidFill>
                <a:latin typeface="Calibri" pitchFamily="34" charset="0"/>
              </a:rPr>
              <a:t>indicating that the variant continues to function actively over the LATER LIFE course as well </a:t>
            </a:r>
            <a:endParaRPr lang="fi-FI" sz="2400" b="1" smtClean="0">
              <a:solidFill>
                <a:srgbClr val="0000FF"/>
              </a:solidFill>
              <a:latin typeface="Calibri" pitchFamily="34" charset="0"/>
            </a:endParaRPr>
          </a:p>
          <a:p>
            <a:pPr eaLnBrk="1" hangingPunct="1">
              <a:lnSpc>
                <a:spcPct val="80000"/>
              </a:lnSpc>
            </a:pPr>
            <a:r>
              <a:rPr lang="fi-FI" sz="2400" smtClean="0">
                <a:latin typeface="Calibri" pitchFamily="34" charset="0"/>
              </a:rPr>
              <a:t>                                                            Kaakinen et al, AJE, 2010</a:t>
            </a:r>
          </a:p>
        </p:txBody>
      </p:sp>
      <p:sp>
        <p:nvSpPr>
          <p:cNvPr id="52228" name="AutoShape 13"/>
          <p:cNvSpPr>
            <a:spLocks noChangeArrowheads="1"/>
          </p:cNvSpPr>
          <p:nvPr/>
        </p:nvSpPr>
        <p:spPr bwMode="auto">
          <a:xfrm>
            <a:off x="323850" y="188913"/>
            <a:ext cx="1943100" cy="719137"/>
          </a:xfrm>
          <a:prstGeom prst="roundRect">
            <a:avLst>
              <a:gd name="adj" fmla="val 16667"/>
            </a:avLst>
          </a:prstGeom>
          <a:solidFill>
            <a:srgbClr val="FF6600"/>
          </a:solidFill>
          <a:ln w="9525">
            <a:solidFill>
              <a:schemeClr val="tx1"/>
            </a:solidFill>
            <a:round/>
            <a:headEnd/>
            <a:tailEnd/>
          </a:ln>
        </p:spPr>
        <p:txBody>
          <a:bodyPr wrap="none" anchor="ctr"/>
          <a:lstStyle/>
          <a:p>
            <a:r>
              <a:rPr lang="fi-FI" sz="2800">
                <a:latin typeface="Calibri" pitchFamily="34" charset="0"/>
              </a:rPr>
              <a:t>Key findings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285750" y="214313"/>
            <a:ext cx="8858250" cy="6572250"/>
          </a:xfrm>
          <a:prstGeom prst="rect">
            <a:avLst/>
          </a:prstGeom>
          <a:noFill/>
          <a:ln w="9525" cap="flat" cmpd="sng" algn="ctr">
            <a:noFill/>
            <a:prstDash val="solid"/>
            <a:round/>
            <a:headEnd type="none" w="med" len="med"/>
            <a:tailEnd type="none" w="med" len="med"/>
          </a:ln>
          <a:effectLst/>
        </p:spPr>
        <p:txBody>
          <a:bodyPr/>
          <a:lstStyle/>
          <a:p>
            <a:pPr algn="ctr" eaLnBrk="0" hangingPunct="0">
              <a:defRPr/>
            </a:pPr>
            <a:r>
              <a:rPr lang="en-US" sz="2400" b="1" dirty="0">
                <a:solidFill>
                  <a:srgbClr val="0000CC"/>
                </a:solidFill>
                <a:latin typeface="Arial" charset="0"/>
              </a:rPr>
              <a:t>Chronic diseases (CNCDs) - </a:t>
            </a:r>
            <a:r>
              <a:rPr lang="en-US" sz="2400" b="1" dirty="0">
                <a:solidFill>
                  <a:srgbClr val="00B050"/>
                </a:solidFill>
                <a:latin typeface="Arial" charset="0"/>
              </a:rPr>
              <a:t>BURDEN</a:t>
            </a:r>
            <a:r>
              <a:rPr lang="en-US" sz="2400" b="1" dirty="0">
                <a:solidFill>
                  <a:srgbClr val="0000CC"/>
                </a:solidFill>
                <a:latin typeface="Arial" charset="0"/>
              </a:rPr>
              <a:t>:  CVD (heart disease/stroke), some Cancers,  Respiratory, and T2D</a:t>
            </a:r>
            <a:endParaRPr lang="en-US" sz="2400" i="1" dirty="0">
              <a:solidFill>
                <a:schemeClr val="bg1">
                  <a:lumMod val="50000"/>
                </a:schemeClr>
              </a:solidFill>
              <a:latin typeface="Arial" charset="0"/>
            </a:endParaRPr>
          </a:p>
          <a:p>
            <a:pPr marL="457200" indent="-457200" eaLnBrk="0" hangingPunct="0">
              <a:buFont typeface="Arial" pitchFamily="34" charset="0"/>
              <a:buChar char="•"/>
              <a:defRPr/>
            </a:pPr>
            <a:endParaRPr lang="en-US" sz="2300" i="1" dirty="0">
              <a:solidFill>
                <a:schemeClr val="tx1"/>
              </a:solidFill>
              <a:latin typeface="Arial" charset="0"/>
            </a:endParaRPr>
          </a:p>
          <a:p>
            <a:pPr marL="457200" indent="-457200" eaLnBrk="0" hangingPunct="0">
              <a:buFont typeface="Arial" pitchFamily="34" charset="0"/>
              <a:buChar char="•"/>
              <a:defRPr/>
            </a:pPr>
            <a:r>
              <a:rPr lang="en-US" sz="2300" dirty="0">
                <a:solidFill>
                  <a:schemeClr val="tx1"/>
                </a:solidFill>
                <a:latin typeface="Arial" charset="0"/>
              </a:rPr>
              <a:t>Reaching epidemic proportions worldwide (all ages, nationalities and classes), globally </a:t>
            </a:r>
            <a:r>
              <a:rPr lang="en-US" sz="2300" dirty="0">
                <a:solidFill>
                  <a:srgbClr val="FF0000"/>
                </a:solidFill>
                <a:latin typeface="Arial" charset="0"/>
              </a:rPr>
              <a:t>&gt;17 million CVD </a:t>
            </a:r>
            <a:r>
              <a:rPr lang="en-US" sz="2300" dirty="0">
                <a:solidFill>
                  <a:schemeClr val="tx1"/>
                </a:solidFill>
                <a:latin typeface="Arial" charset="0"/>
              </a:rPr>
              <a:t>deaths/y </a:t>
            </a:r>
          </a:p>
          <a:p>
            <a:pPr marL="457200" indent="-457200" eaLnBrk="0" hangingPunct="0">
              <a:defRPr/>
            </a:pPr>
            <a:endParaRPr lang="en-US" sz="2300" dirty="0">
              <a:solidFill>
                <a:schemeClr val="tx1"/>
              </a:solidFill>
              <a:latin typeface="Arial" charset="0"/>
            </a:endParaRPr>
          </a:p>
          <a:p>
            <a:pPr marL="457200" indent="-457200" eaLnBrk="0" hangingPunct="0">
              <a:buFont typeface="Arial" pitchFamily="34" charset="0"/>
              <a:buChar char="•"/>
              <a:defRPr/>
            </a:pPr>
            <a:r>
              <a:rPr lang="en-US" sz="2300" dirty="0">
                <a:solidFill>
                  <a:schemeClr val="tx1"/>
                </a:solidFill>
                <a:latin typeface="Arial" charset="0"/>
              </a:rPr>
              <a:t>CNCDs account for ~</a:t>
            </a:r>
            <a:r>
              <a:rPr lang="en-US" sz="2300" dirty="0">
                <a:solidFill>
                  <a:srgbClr val="FF0000"/>
                </a:solidFill>
                <a:latin typeface="Arial" charset="0"/>
              </a:rPr>
              <a:t>60% of all deaths </a:t>
            </a:r>
            <a:r>
              <a:rPr lang="en-US" sz="2300" dirty="0">
                <a:solidFill>
                  <a:schemeClr val="tx1"/>
                </a:solidFill>
                <a:latin typeface="Arial" charset="0"/>
              </a:rPr>
              <a:t>worldwide</a:t>
            </a:r>
          </a:p>
          <a:p>
            <a:pPr marL="457200" indent="-457200" eaLnBrk="0" hangingPunct="0">
              <a:defRPr/>
            </a:pPr>
            <a:endParaRPr lang="en-US" sz="2300" dirty="0">
              <a:solidFill>
                <a:schemeClr val="tx1"/>
              </a:solidFill>
              <a:latin typeface="Arial" charset="0"/>
            </a:endParaRPr>
          </a:p>
          <a:p>
            <a:pPr marL="457200" indent="-457200" eaLnBrk="0" hangingPunct="0">
              <a:buFont typeface="Arial" pitchFamily="34" charset="0"/>
              <a:buChar char="•"/>
              <a:defRPr/>
            </a:pPr>
            <a:r>
              <a:rPr lang="en-US" sz="2300" dirty="0">
                <a:solidFill>
                  <a:schemeClr val="tx1"/>
                </a:solidFill>
                <a:latin typeface="Arial" charset="0"/>
              </a:rPr>
              <a:t>80% of deaths occur in low- and middle-income countries          (CNCDs  account 44% of premature deaths worldwide)</a:t>
            </a:r>
          </a:p>
          <a:p>
            <a:pPr marL="457200" indent="-457200" eaLnBrk="0" hangingPunct="0">
              <a:defRPr/>
            </a:pPr>
            <a:endParaRPr lang="en-US" sz="2300" dirty="0">
              <a:solidFill>
                <a:schemeClr val="tx1"/>
              </a:solidFill>
              <a:latin typeface="Arial" charset="0"/>
            </a:endParaRPr>
          </a:p>
          <a:p>
            <a:pPr marL="457200" indent="-457200" eaLnBrk="0" hangingPunct="0">
              <a:buFont typeface="Arial" pitchFamily="34" charset="0"/>
              <a:buChar char="•"/>
              <a:defRPr/>
            </a:pPr>
            <a:r>
              <a:rPr lang="en-US" sz="2300" dirty="0">
                <a:solidFill>
                  <a:schemeClr val="tx1"/>
                </a:solidFill>
                <a:latin typeface="Arial" charset="0"/>
              </a:rPr>
              <a:t>The burden is projected to rise particularly fast in the </a:t>
            </a:r>
            <a:r>
              <a:rPr lang="en-US" sz="2300" dirty="0">
                <a:solidFill>
                  <a:srgbClr val="FF0000"/>
                </a:solidFill>
                <a:latin typeface="Arial" charset="0"/>
              </a:rPr>
              <a:t>developing world</a:t>
            </a:r>
          </a:p>
          <a:p>
            <a:pPr marL="457200" indent="-457200" eaLnBrk="0" hangingPunct="0">
              <a:defRPr/>
            </a:pPr>
            <a:endParaRPr lang="en-US" sz="2300" dirty="0">
              <a:solidFill>
                <a:schemeClr val="tx1"/>
              </a:solidFill>
              <a:latin typeface="Arial" charset="0"/>
            </a:endParaRPr>
          </a:p>
          <a:p>
            <a:pPr marL="457200" indent="-457200" eaLnBrk="0" hangingPunct="0">
              <a:buFont typeface="Arial" pitchFamily="34" charset="0"/>
              <a:buChar char="•"/>
              <a:defRPr/>
            </a:pPr>
            <a:r>
              <a:rPr lang="en-US" sz="2300" b="1" dirty="0">
                <a:solidFill>
                  <a:schemeClr val="tx1"/>
                </a:solidFill>
                <a:latin typeface="Arial" charset="0"/>
              </a:rPr>
              <a:t>With “concerted action”, at least </a:t>
            </a:r>
            <a:r>
              <a:rPr lang="en-US" sz="2300" b="1" dirty="0">
                <a:solidFill>
                  <a:srgbClr val="FF0000"/>
                </a:solidFill>
                <a:latin typeface="Arial" charset="0"/>
              </a:rPr>
              <a:t>36 million premature deaths can be averted by 2015 </a:t>
            </a:r>
          </a:p>
          <a:p>
            <a:pPr marL="914400" lvl="1" indent="-457200" eaLnBrk="0" hangingPunct="0">
              <a:buFont typeface="Courier New" pitchFamily="49" charset="0"/>
              <a:buChar char="o"/>
              <a:defRPr/>
            </a:pPr>
            <a:r>
              <a:rPr lang="en-US" sz="2000" b="1" dirty="0">
                <a:solidFill>
                  <a:schemeClr val="tx1"/>
                </a:solidFill>
                <a:latin typeface="Arial" charset="0"/>
              </a:rPr>
              <a:t>~17 million of these prevented deaths would be among people </a:t>
            </a:r>
            <a:r>
              <a:rPr lang="en-US" sz="2000" b="1" dirty="0">
                <a:solidFill>
                  <a:srgbClr val="FF0000"/>
                </a:solidFill>
                <a:latin typeface="Arial" charset="0"/>
              </a:rPr>
              <a:t>under the age of 70</a:t>
            </a:r>
            <a:endParaRPr lang="en-US" sz="2000" dirty="0">
              <a:solidFill>
                <a:srgbClr val="FF0000"/>
              </a:solidFill>
              <a:latin typeface="Arial" charset="0"/>
            </a:endParaRPr>
          </a:p>
          <a:p>
            <a:pPr eaLnBrk="0" hangingPunct="0">
              <a:defRPr/>
            </a:pPr>
            <a:r>
              <a:rPr lang="en-US" sz="2100" b="1" i="1" dirty="0">
                <a:solidFill>
                  <a:schemeClr val="tx1"/>
                </a:solidFill>
                <a:latin typeface="Arial" charset="0"/>
              </a:rPr>
              <a:t>					</a:t>
            </a:r>
            <a:r>
              <a:rPr lang="en-US" sz="2100" b="1" i="1" dirty="0">
                <a:solidFill>
                  <a:schemeClr val="bg1">
                    <a:lumMod val="50000"/>
                  </a:schemeClr>
                </a:solidFill>
                <a:latin typeface="Arial" charset="0"/>
              </a:rPr>
              <a:t>	</a:t>
            </a:r>
            <a:r>
              <a:rPr lang="en-US" sz="2000" b="1" i="1" dirty="0" err="1">
                <a:solidFill>
                  <a:srgbClr val="0000CC"/>
                </a:solidFill>
                <a:latin typeface="Arial" charset="0"/>
              </a:rPr>
              <a:t>Daar</a:t>
            </a:r>
            <a:r>
              <a:rPr lang="en-US" sz="2000" b="1" i="1" dirty="0">
                <a:solidFill>
                  <a:srgbClr val="0000CC"/>
                </a:solidFill>
                <a:latin typeface="Arial" charset="0"/>
              </a:rPr>
              <a:t> et al,  Nature 2007</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nteraction sport"/>
          <p:cNvPicPr>
            <a:picLocks noChangeAspect="1" noChangeArrowheads="1"/>
          </p:cNvPicPr>
          <p:nvPr>
            <p:ph/>
          </p:nvPr>
        </p:nvPicPr>
        <p:blipFill>
          <a:blip r:embed="rId2" cstate="print">
            <a:extLst>
              <a:ext uri="{28A0092B-C50C-407E-A947-70E740481C1C}">
                <a14:useLocalDpi xmlns:a14="http://schemas.microsoft.com/office/drawing/2010/main" val="0"/>
              </a:ext>
            </a:extLst>
          </a:blip>
          <a:srcRect/>
          <a:stretch>
            <a:fillRect/>
          </a:stretch>
        </p:blipFill>
        <p:spPr>
          <a:xfrm>
            <a:off x="2260600" y="1844675"/>
            <a:ext cx="4527550" cy="4608513"/>
          </a:xfrm>
          <a:noFill/>
        </p:spPr>
      </p:pic>
      <p:sp>
        <p:nvSpPr>
          <p:cNvPr id="53251" name="Text Box 3"/>
          <p:cNvSpPr txBox="1">
            <a:spLocks noChangeArrowheads="1"/>
          </p:cNvSpPr>
          <p:nvPr/>
        </p:nvSpPr>
        <p:spPr bwMode="auto">
          <a:xfrm>
            <a:off x="250825" y="188913"/>
            <a:ext cx="871378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z="2000" b="1"/>
              <a:t>Interaction of </a:t>
            </a:r>
            <a:r>
              <a:rPr lang="en-US" sz="2000" b="1" i="1">
                <a:solidFill>
                  <a:srgbClr val="FF0000"/>
                </a:solidFill>
              </a:rPr>
              <a:t>FTO</a:t>
            </a:r>
            <a:r>
              <a:rPr lang="en-US" sz="2000" b="1">
                <a:solidFill>
                  <a:srgbClr val="FF0000"/>
                </a:solidFill>
              </a:rPr>
              <a:t> with physical activity</a:t>
            </a:r>
            <a:r>
              <a:rPr lang="en-US" sz="2000" b="1"/>
              <a:t> on the </a:t>
            </a:r>
            <a:r>
              <a:rPr lang="en-US" sz="2000" b="1" i="1"/>
              <a:t>Z</a:t>
            </a:r>
            <a:r>
              <a:rPr lang="en-US" sz="2000" b="1"/>
              <a:t>-score of BMI at 16 years of age (</a:t>
            </a:r>
            <a:r>
              <a:rPr lang="en-US" sz="2000" b="1" i="1"/>
              <a:t>P</a:t>
            </a:r>
            <a:r>
              <a:rPr lang="en-US" sz="2000" b="1"/>
              <a:t> = 0.008) (Cauchi et al 2008). </a:t>
            </a:r>
          </a:p>
          <a:p>
            <a:pPr eaLnBrk="1" hangingPunct="1"/>
            <a:r>
              <a:rPr lang="en-US" sz="2000" u="sng">
                <a:solidFill>
                  <a:schemeClr val="accent2"/>
                </a:solidFill>
              </a:rPr>
              <a:t>Physical activity</a:t>
            </a:r>
            <a:r>
              <a:rPr lang="en-US" sz="2000"/>
              <a:t>: 1: inactive (less than 1 hour a week); 2: somewhat active (1-3 hours a week); 3: active (4 or more hours per week). </a:t>
            </a:r>
          </a:p>
        </p:txBody>
      </p:sp>
      <p:sp>
        <p:nvSpPr>
          <p:cNvPr id="53252" name="Text Box 4"/>
          <p:cNvSpPr txBox="1">
            <a:spLocks noChangeArrowheads="1"/>
          </p:cNvSpPr>
          <p:nvPr/>
        </p:nvSpPr>
        <p:spPr bwMode="auto">
          <a:xfrm>
            <a:off x="2339975" y="5976938"/>
            <a:ext cx="2087563"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fi-FI" sz="1400" b="1"/>
              <a:t>HoTZ </a:t>
            </a:r>
          </a:p>
          <a:p>
            <a:pPr algn="ctr" eaLnBrk="1" hangingPunct="1"/>
            <a:r>
              <a:rPr lang="fi-FI" sz="1400" b="1"/>
              <a:t>protective allele</a:t>
            </a:r>
            <a:endParaRPr lang="en-US" sz="1400" b="1"/>
          </a:p>
        </p:txBody>
      </p:sp>
      <p:sp>
        <p:nvSpPr>
          <p:cNvPr id="53253" name="Text Box 5"/>
          <p:cNvSpPr txBox="1">
            <a:spLocks noChangeArrowheads="1"/>
          </p:cNvSpPr>
          <p:nvPr/>
        </p:nvSpPr>
        <p:spPr bwMode="auto">
          <a:xfrm>
            <a:off x="4356100" y="5962650"/>
            <a:ext cx="1081088"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fi-FI" sz="1400" b="1"/>
              <a:t>HeTZ </a:t>
            </a:r>
          </a:p>
          <a:p>
            <a:pPr algn="ctr" eaLnBrk="1" hangingPunct="1"/>
            <a:endParaRPr lang="en-US" sz="1400" b="1"/>
          </a:p>
        </p:txBody>
      </p:sp>
      <p:sp>
        <p:nvSpPr>
          <p:cNvPr id="53254" name="Text Box 6"/>
          <p:cNvSpPr txBox="1">
            <a:spLocks noChangeArrowheads="1"/>
          </p:cNvSpPr>
          <p:nvPr/>
        </p:nvSpPr>
        <p:spPr bwMode="auto">
          <a:xfrm>
            <a:off x="5148263" y="5962650"/>
            <a:ext cx="2447925" cy="517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fi-FI" sz="1400" b="1"/>
              <a:t>HoTZ </a:t>
            </a:r>
          </a:p>
          <a:p>
            <a:pPr algn="ctr" eaLnBrk="1" hangingPunct="1"/>
            <a:r>
              <a:rPr lang="fi-FI" sz="1400" b="1"/>
              <a:t>risk allele</a:t>
            </a:r>
            <a:endParaRPr lang="en-US" sz="1400" b="1"/>
          </a:p>
        </p:txBody>
      </p:sp>
      <p:sp>
        <p:nvSpPr>
          <p:cNvPr id="53255" name="Text Box 7"/>
          <p:cNvSpPr txBox="1">
            <a:spLocks noChangeArrowheads="1"/>
          </p:cNvSpPr>
          <p:nvPr/>
        </p:nvSpPr>
        <p:spPr bwMode="auto">
          <a:xfrm>
            <a:off x="3851275" y="6470650"/>
            <a:ext cx="1743075" cy="3365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1600"/>
              <a:t>FTO (rs1421085)</a:t>
            </a:r>
            <a:endParaRPr lang="en-US" sz="1600"/>
          </a:p>
        </p:txBody>
      </p:sp>
      <p:grpSp>
        <p:nvGrpSpPr>
          <p:cNvPr id="53256" name="Group 8"/>
          <p:cNvGrpSpPr>
            <a:grpSpLocks/>
          </p:cNvGrpSpPr>
          <p:nvPr/>
        </p:nvGrpSpPr>
        <p:grpSpPr bwMode="auto">
          <a:xfrm>
            <a:off x="2987675" y="1724025"/>
            <a:ext cx="5146675" cy="4300538"/>
            <a:chOff x="1882" y="1086"/>
            <a:chExt cx="3242" cy="2709"/>
          </a:xfrm>
        </p:grpSpPr>
        <p:sp>
          <p:nvSpPr>
            <p:cNvPr id="53257" name="Text Box 9"/>
            <p:cNvSpPr txBox="1">
              <a:spLocks noChangeArrowheads="1"/>
            </p:cNvSpPr>
            <p:nvPr/>
          </p:nvSpPr>
          <p:spPr bwMode="auto">
            <a:xfrm>
              <a:off x="2018" y="3562"/>
              <a:ext cx="2176" cy="2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1800"/>
                <a:t>tt                      at                    aa</a:t>
              </a:r>
              <a:endParaRPr lang="en-US" sz="1800"/>
            </a:p>
          </p:txBody>
        </p:sp>
        <p:sp>
          <p:nvSpPr>
            <p:cNvPr id="53258" name="Rectangle 10"/>
            <p:cNvSpPr>
              <a:spLocks noChangeArrowheads="1"/>
            </p:cNvSpPr>
            <p:nvPr/>
          </p:nvSpPr>
          <p:spPr bwMode="auto">
            <a:xfrm>
              <a:off x="1882" y="1117"/>
              <a:ext cx="2450" cy="9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259" name="Rectangle 11"/>
            <p:cNvSpPr>
              <a:spLocks noChangeArrowheads="1"/>
            </p:cNvSpPr>
            <p:nvPr/>
          </p:nvSpPr>
          <p:spPr bwMode="auto">
            <a:xfrm>
              <a:off x="2064" y="1207"/>
              <a:ext cx="1224" cy="77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260" name="Rectangle 12"/>
            <p:cNvSpPr>
              <a:spLocks noChangeArrowheads="1"/>
            </p:cNvSpPr>
            <p:nvPr/>
          </p:nvSpPr>
          <p:spPr bwMode="auto">
            <a:xfrm>
              <a:off x="4241" y="1162"/>
              <a:ext cx="45" cy="2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3261" name="Text Box 13"/>
            <p:cNvSpPr txBox="1">
              <a:spLocks noChangeArrowheads="1"/>
            </p:cNvSpPr>
            <p:nvPr/>
          </p:nvSpPr>
          <p:spPr bwMode="auto">
            <a:xfrm>
              <a:off x="4001" y="1086"/>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1600" b="1"/>
                <a:t>Inactive</a:t>
              </a:r>
              <a:endParaRPr lang="en-US" sz="1600" b="1"/>
            </a:p>
          </p:txBody>
        </p:sp>
        <p:sp>
          <p:nvSpPr>
            <p:cNvPr id="53262" name="Text Box 14"/>
            <p:cNvSpPr txBox="1">
              <a:spLocks noChangeArrowheads="1"/>
            </p:cNvSpPr>
            <p:nvPr/>
          </p:nvSpPr>
          <p:spPr bwMode="auto">
            <a:xfrm>
              <a:off x="3969" y="1536"/>
              <a:ext cx="115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1600" b="1"/>
                <a:t>Somewhat active</a:t>
              </a:r>
              <a:endParaRPr lang="en-US" sz="1600" b="1"/>
            </a:p>
          </p:txBody>
        </p:sp>
        <p:sp>
          <p:nvSpPr>
            <p:cNvPr id="53263" name="Text Box 15"/>
            <p:cNvSpPr txBox="1">
              <a:spLocks noChangeArrowheads="1"/>
            </p:cNvSpPr>
            <p:nvPr/>
          </p:nvSpPr>
          <p:spPr bwMode="auto">
            <a:xfrm>
              <a:off x="3969" y="2266"/>
              <a:ext cx="5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fi-FI" sz="1600" b="1"/>
                <a:t>Active</a:t>
              </a:r>
              <a:endParaRPr lang="en-US" sz="1600" b="1"/>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33375"/>
            <a:ext cx="4848225"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6"/>
          <p:cNvSpPr>
            <a:spLocks noChangeArrowheads="1"/>
          </p:cNvSpPr>
          <p:nvPr/>
        </p:nvSpPr>
        <p:spPr bwMode="auto">
          <a:xfrm>
            <a:off x="179388" y="188913"/>
            <a:ext cx="8429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i="1"/>
              <a:t>To summarise – risk factors - generally</a:t>
            </a:r>
            <a:endParaRPr lang="en-GB" sz="2400" i="1"/>
          </a:p>
        </p:txBody>
      </p:sp>
    </p:spTree>
  </p:cSld>
  <p:clrMapOvr>
    <a:masterClrMapping/>
  </p:clrMapOvr>
  <p:transition>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pSp>
        <p:nvGrpSpPr>
          <p:cNvPr id="55299" name="Group 5"/>
          <p:cNvGrpSpPr>
            <a:grpSpLocks/>
          </p:cNvGrpSpPr>
          <p:nvPr/>
        </p:nvGrpSpPr>
        <p:grpSpPr bwMode="auto">
          <a:xfrm>
            <a:off x="1828800" y="285750"/>
            <a:ext cx="5314950" cy="5362575"/>
            <a:chOff x="1828818" y="285728"/>
            <a:chExt cx="5314950" cy="5362579"/>
          </a:xfrm>
        </p:grpSpPr>
        <p:pic>
          <p:nvPicPr>
            <p:cNvPr id="553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8" y="285728"/>
              <a:ext cx="53149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68" y="857232"/>
              <a:ext cx="5295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530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pSp>
        <p:nvGrpSpPr>
          <p:cNvPr id="56323" name="Group 11"/>
          <p:cNvGrpSpPr>
            <a:grpSpLocks/>
          </p:cNvGrpSpPr>
          <p:nvPr/>
        </p:nvGrpSpPr>
        <p:grpSpPr bwMode="auto">
          <a:xfrm>
            <a:off x="1857375" y="285750"/>
            <a:ext cx="5286375" cy="5072063"/>
            <a:chOff x="1857356" y="285728"/>
            <a:chExt cx="5286412" cy="5072098"/>
          </a:xfrm>
        </p:grpSpPr>
        <p:pic>
          <p:nvPicPr>
            <p:cNvPr id="5632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285728"/>
              <a:ext cx="52864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823922"/>
              <a:ext cx="5286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56" y="3929066"/>
              <a:ext cx="5286412"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7823" y="3752862"/>
              <a:ext cx="47148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63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pSp>
        <p:nvGrpSpPr>
          <p:cNvPr id="57347" name="Group 16"/>
          <p:cNvGrpSpPr>
            <a:grpSpLocks/>
          </p:cNvGrpSpPr>
          <p:nvPr/>
        </p:nvGrpSpPr>
        <p:grpSpPr bwMode="auto">
          <a:xfrm>
            <a:off x="1828800" y="285750"/>
            <a:ext cx="5314950" cy="5362575"/>
            <a:chOff x="1828818" y="285728"/>
            <a:chExt cx="5314950" cy="5362579"/>
          </a:xfrm>
        </p:grpSpPr>
        <p:pic>
          <p:nvPicPr>
            <p:cNvPr id="573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18" y="285728"/>
              <a:ext cx="53149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68" y="857232"/>
              <a:ext cx="5295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56" y="857232"/>
              <a:ext cx="32670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9166" y="3295651"/>
              <a:ext cx="222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4084" y="3529015"/>
              <a:ext cx="184785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2" y="857232"/>
              <a:ext cx="2071702" cy="235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28794" y="3500438"/>
              <a:ext cx="285752" cy="35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6"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71934" y="3557590"/>
              <a:ext cx="2438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356" y="3857628"/>
              <a:ext cx="5286412" cy="1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8"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14546" y="3829055"/>
              <a:ext cx="25527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9"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2181" y="4095762"/>
              <a:ext cx="5010149"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7348"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pSp>
        <p:nvGrpSpPr>
          <p:cNvPr id="58371" name="Group 8"/>
          <p:cNvGrpSpPr>
            <a:grpSpLocks/>
          </p:cNvGrpSpPr>
          <p:nvPr/>
        </p:nvGrpSpPr>
        <p:grpSpPr bwMode="auto">
          <a:xfrm>
            <a:off x="1857375" y="285750"/>
            <a:ext cx="5286375" cy="4500563"/>
            <a:chOff x="1857356" y="285728"/>
            <a:chExt cx="5286412" cy="4500594"/>
          </a:xfrm>
        </p:grpSpPr>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56" y="285728"/>
              <a:ext cx="528641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7356" y="823922"/>
              <a:ext cx="52863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8794" y="928670"/>
              <a:ext cx="49720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8794" y="3462343"/>
              <a:ext cx="4572032" cy="89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837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a:off x="2928938" y="6530975"/>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71438"/>
            <a:ext cx="8867775"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704975"/>
            <a:ext cx="840105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1143000"/>
            <a:ext cx="2400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Box 4"/>
          <p:cNvSpPr txBox="1">
            <a:spLocks noChangeArrowheads="1"/>
          </p:cNvSpPr>
          <p:nvPr/>
        </p:nvSpPr>
        <p:spPr bwMode="auto">
          <a:xfrm>
            <a:off x="214313" y="5181600"/>
            <a:ext cx="8643937" cy="461963"/>
          </a:xfrm>
          <a:prstGeom prst="rect">
            <a:avLst/>
          </a:prstGeom>
          <a:solidFill>
            <a:srgbClr val="FEBE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en-US" sz="2400" b="1">
                <a:solidFill>
                  <a:srgbClr val="0000CC"/>
                </a:solidFill>
              </a:rPr>
              <a:t>Leading risk factors As percentage burden of all diseases</a:t>
            </a:r>
            <a:endParaRPr lang="en-GB" sz="2400" b="1">
              <a:solidFill>
                <a:srgbClr val="0000CC"/>
              </a:solidFill>
            </a:endParaRPr>
          </a:p>
        </p:txBody>
      </p:sp>
      <p:sp>
        <p:nvSpPr>
          <p:cNvPr id="60422" name="TextBox 5"/>
          <p:cNvSpPr txBox="1">
            <a:spLocks noChangeArrowheads="1"/>
          </p:cNvSpPr>
          <p:nvPr/>
        </p:nvSpPr>
        <p:spPr bwMode="auto">
          <a:xfrm>
            <a:off x="3214688" y="5610225"/>
            <a:ext cx="271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400">
                <a:solidFill>
                  <a:srgbClr val="000099"/>
                </a:solidFill>
              </a:rPr>
              <a:t>WHO report, 2002</a:t>
            </a:r>
          </a:p>
        </p:txBody>
      </p:sp>
      <p:pic>
        <p:nvPicPr>
          <p:cNvPr id="604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838325"/>
            <a:ext cx="83915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513" y="1285875"/>
            <a:ext cx="2400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4"/>
          <p:cNvSpPr txBox="1">
            <a:spLocks noChangeArrowheads="1"/>
          </p:cNvSpPr>
          <p:nvPr/>
        </p:nvSpPr>
        <p:spPr bwMode="auto">
          <a:xfrm>
            <a:off x="214313" y="5038725"/>
            <a:ext cx="8643937" cy="461963"/>
          </a:xfrm>
          <a:prstGeom prst="rect">
            <a:avLst/>
          </a:prstGeom>
          <a:solidFill>
            <a:srgbClr val="FEBE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en-US" sz="2400" b="1">
                <a:solidFill>
                  <a:srgbClr val="0000CC"/>
                </a:solidFill>
              </a:rPr>
              <a:t>Leading risk factors As percentage burden of all diseases</a:t>
            </a:r>
            <a:endParaRPr lang="en-GB" sz="2400" b="1">
              <a:solidFill>
                <a:srgbClr val="0000CC"/>
              </a:solidFill>
            </a:endParaRPr>
          </a:p>
        </p:txBody>
      </p:sp>
      <p:sp>
        <p:nvSpPr>
          <p:cNvPr id="61446" name="TextBox 5"/>
          <p:cNvSpPr txBox="1">
            <a:spLocks noChangeArrowheads="1"/>
          </p:cNvSpPr>
          <p:nvPr/>
        </p:nvSpPr>
        <p:spPr bwMode="auto">
          <a:xfrm>
            <a:off x="3214688" y="550068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400">
                <a:solidFill>
                  <a:srgbClr val="000099"/>
                </a:solidFill>
              </a:rPr>
              <a:t>WHO report, 2002</a:t>
            </a:r>
          </a:p>
        </p:txBody>
      </p:sp>
      <p:pic>
        <p:nvPicPr>
          <p:cNvPr id="614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pic>
        <p:nvPicPr>
          <p:cNvPr id="6246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3" y="1843088"/>
            <a:ext cx="8486775"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3"/>
          <p:cNvSpPr txBox="1">
            <a:spLocks noChangeArrowheads="1"/>
          </p:cNvSpPr>
          <p:nvPr/>
        </p:nvSpPr>
        <p:spPr bwMode="auto">
          <a:xfrm>
            <a:off x="214313" y="5038725"/>
            <a:ext cx="8643937" cy="461963"/>
          </a:xfrm>
          <a:prstGeom prst="rect">
            <a:avLst/>
          </a:prstGeom>
          <a:solidFill>
            <a:srgbClr val="FEBE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en-US" sz="2400" b="1">
                <a:solidFill>
                  <a:srgbClr val="0000CC"/>
                </a:solidFill>
              </a:rPr>
              <a:t>Leading risk factors As percentage burden of all diseases</a:t>
            </a:r>
            <a:endParaRPr lang="en-GB" sz="2400" b="1">
              <a:solidFill>
                <a:srgbClr val="0000CC"/>
              </a:solidFill>
            </a:endParaRPr>
          </a:p>
        </p:txBody>
      </p:sp>
      <p:sp>
        <p:nvSpPr>
          <p:cNvPr id="62469" name="TextBox 4"/>
          <p:cNvSpPr txBox="1">
            <a:spLocks noChangeArrowheads="1"/>
          </p:cNvSpPr>
          <p:nvPr/>
        </p:nvSpPr>
        <p:spPr bwMode="auto">
          <a:xfrm>
            <a:off x="3214688" y="5500688"/>
            <a:ext cx="271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400">
                <a:solidFill>
                  <a:srgbClr val="000099"/>
                </a:solidFill>
              </a:rPr>
              <a:t>WHO report, 2002</a:t>
            </a:r>
          </a:p>
        </p:txBody>
      </p:sp>
      <p:pic>
        <p:nvPicPr>
          <p:cNvPr id="6247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rot="16200000">
            <a:off x="7532688" y="3246437"/>
            <a:ext cx="2895600" cy="327025"/>
          </a:xfrm>
        </p:spPr>
        <p:txBody>
          <a:bodyPr/>
          <a:lstStyle/>
          <a:p>
            <a:pPr>
              <a:defRPr/>
            </a:pPr>
            <a:r>
              <a:rPr lang="en-US" b="1" dirty="0">
                <a:solidFill>
                  <a:srgbClr val="0000CC"/>
                </a:solidFill>
              </a:rPr>
              <a:t>©  Imperial College London </a:t>
            </a:r>
          </a:p>
        </p:txBody>
      </p:sp>
      <p:graphicFrame>
        <p:nvGraphicFramePr>
          <p:cNvPr id="5" name="Table 4"/>
          <p:cNvGraphicFramePr>
            <a:graphicFrameLocks noGrp="1"/>
          </p:cNvGraphicFramePr>
          <p:nvPr/>
        </p:nvGraphicFramePr>
        <p:xfrm>
          <a:off x="500063" y="611188"/>
          <a:ext cx="8143875" cy="5893648"/>
        </p:xfrm>
        <a:graphic>
          <a:graphicData uri="http://schemas.openxmlformats.org/drawingml/2006/table">
            <a:tbl>
              <a:tblPr/>
              <a:tblGrid>
                <a:gridCol w="742043"/>
                <a:gridCol w="5396675"/>
                <a:gridCol w="1079335"/>
                <a:gridCol w="925822"/>
              </a:tblGrid>
              <a:tr h="251089">
                <a:tc>
                  <a:txBody>
                    <a:bodyPr/>
                    <a:lstStyle/>
                    <a:p>
                      <a:pPr algn="l">
                        <a:lnSpc>
                          <a:spcPct val="115000"/>
                        </a:lnSpc>
                        <a:spcAft>
                          <a:spcPts val="0"/>
                        </a:spcAft>
                      </a:pPr>
                      <a:r>
                        <a:rPr lang="en-GB" sz="1600" b="1" i="1" dirty="0">
                          <a:solidFill>
                            <a:srgbClr val="FFFFFF"/>
                          </a:solidFill>
                          <a:latin typeface="Arial" pitchFamily="34" charset="0"/>
                          <a:ea typeface="Calibri"/>
                          <a:cs typeface="Arial" pitchFamily="34" charset="0"/>
                        </a:rPr>
                        <a:t>Rank</a:t>
                      </a:r>
                      <a:endParaRPr lang="en-US" sz="1600" dirty="0">
                        <a:latin typeface="Arial" pitchFamily="34" charset="0"/>
                        <a:ea typeface="Calibri"/>
                        <a:cs typeface="Arial" pitchFamily="34" charset="0"/>
                      </a:endParaRPr>
                    </a:p>
                  </a:txBody>
                  <a:tcPr marL="55604" marR="55604"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algn="l">
                        <a:lnSpc>
                          <a:spcPct val="115000"/>
                        </a:lnSpc>
                        <a:spcAft>
                          <a:spcPts val="0"/>
                        </a:spcAft>
                      </a:pPr>
                      <a:r>
                        <a:rPr lang="en-US" sz="1600" b="1" i="1" dirty="0" smtClean="0">
                          <a:solidFill>
                            <a:schemeClr val="bg1"/>
                          </a:solidFill>
                          <a:latin typeface="Arial" pitchFamily="34" charset="0"/>
                          <a:ea typeface="Calibri"/>
                          <a:cs typeface="Arial" pitchFamily="34" charset="0"/>
                        </a:rPr>
                        <a:t>Causes/per 100,000</a:t>
                      </a:r>
                      <a:endParaRPr lang="en-US" sz="1600" b="1" i="1" dirty="0">
                        <a:solidFill>
                          <a:schemeClr val="bg1"/>
                        </a:solidFill>
                        <a:latin typeface="Arial" pitchFamily="34" charset="0"/>
                        <a:ea typeface="Calibri"/>
                        <a:cs typeface="Arial" pitchFamily="34" charset="0"/>
                      </a:endParaRPr>
                    </a:p>
                  </a:txBody>
                  <a:tcPr marL="55604" marR="55604"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algn="l">
                        <a:lnSpc>
                          <a:spcPct val="115000"/>
                        </a:lnSpc>
                        <a:spcAft>
                          <a:spcPts val="0"/>
                        </a:spcAft>
                      </a:pPr>
                      <a:r>
                        <a:rPr lang="en-US" sz="1600" b="1" i="1" dirty="0" smtClean="0">
                          <a:solidFill>
                            <a:schemeClr val="bg1"/>
                          </a:solidFill>
                          <a:latin typeface="Arial" pitchFamily="34" charset="0"/>
                          <a:ea typeface="Calibri"/>
                          <a:cs typeface="Arial" pitchFamily="34" charset="0"/>
                        </a:rPr>
                        <a:t>Rates</a:t>
                      </a:r>
                      <a:endParaRPr lang="en-US" sz="1600" b="1" i="1" dirty="0">
                        <a:solidFill>
                          <a:schemeClr val="bg1"/>
                        </a:solidFill>
                        <a:latin typeface="Arial" pitchFamily="34" charset="0"/>
                        <a:ea typeface="Calibri"/>
                        <a:cs typeface="Arial" pitchFamily="34" charset="0"/>
                      </a:endParaRPr>
                    </a:p>
                  </a:txBody>
                  <a:tcPr marL="55604" marR="55604"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n-GB" sz="1600" b="1" i="1" dirty="0" smtClean="0">
                          <a:solidFill>
                            <a:srgbClr val="FFFFFF"/>
                          </a:solidFill>
                          <a:latin typeface="Arial" pitchFamily="34" charset="0"/>
                          <a:ea typeface="Calibri"/>
                          <a:cs typeface="Arial" pitchFamily="34" charset="0"/>
                        </a:rPr>
                        <a:t>%</a:t>
                      </a:r>
                      <a:endParaRPr lang="en-US" sz="1600" dirty="0">
                        <a:latin typeface="Arial" pitchFamily="34" charset="0"/>
                        <a:ea typeface="Calibri"/>
                        <a:cs typeface="Arial" pitchFamily="34" charset="0"/>
                      </a:endParaRPr>
                    </a:p>
                  </a:txBody>
                  <a:tcPr marL="55604" marR="55604" marT="0"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9BBB59"/>
                    </a:solidFill>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1</a:t>
                      </a:r>
                      <a:endParaRPr lang="en-US" sz="1800" dirty="0">
                        <a:latin typeface="Calibri"/>
                        <a:ea typeface="Calibri"/>
                        <a:cs typeface="Times New Roman"/>
                      </a:endParaRPr>
                    </a:p>
                  </a:txBody>
                  <a:tcPr marL="55604" marR="55604" marT="0" marB="0">
                    <a:lnL>
                      <a:noFill/>
                    </a:lnL>
                    <a:lnR>
                      <a:noFill/>
                    </a:lnR>
                    <a:lnT w="28575" cap="flat" cmpd="sng" algn="ctr">
                      <a:solidFill>
                        <a:srgbClr val="000000"/>
                      </a:solidFill>
                      <a:prstDash val="solid"/>
                      <a:round/>
                      <a:headEnd type="none" w="med" len="med"/>
                      <a:tailEnd type="none" w="med" len="med"/>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Cardiovascular diseases       </a:t>
                      </a:r>
                      <a:endParaRPr lang="en-US" sz="1800" dirty="0">
                        <a:latin typeface="Calibri"/>
                        <a:ea typeface="Calibri"/>
                        <a:cs typeface="Times New Roman"/>
                      </a:endParaRPr>
                    </a:p>
                  </a:txBody>
                  <a:tcPr marL="55604" marR="55604" marT="0" marB="0" anchor="b">
                    <a:lnL>
                      <a:noFill/>
                    </a:lnL>
                    <a:lnR>
                      <a:noFill/>
                    </a:lnR>
                    <a:lnT w="28575"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268.8</a:t>
                      </a:r>
                      <a:endParaRPr lang="en-US" sz="1800" dirty="0">
                        <a:latin typeface="Calibri"/>
                        <a:ea typeface="Calibri"/>
                        <a:cs typeface="Times New Roman"/>
                      </a:endParaRPr>
                    </a:p>
                  </a:txBody>
                  <a:tcPr marL="55604" marR="55604" marT="0" marB="0" anchor="b">
                    <a:lnL>
                      <a:noFill/>
                    </a:lnL>
                    <a:lnR>
                      <a:noFill/>
                    </a:lnR>
                    <a:lnT w="28575"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29.34</a:t>
                      </a:r>
                      <a:endParaRPr lang="en-US" sz="1800" dirty="0">
                        <a:latin typeface="Calibri"/>
                        <a:ea typeface="Calibri"/>
                        <a:cs typeface="Times New Roman"/>
                      </a:endParaRPr>
                    </a:p>
                  </a:txBody>
                  <a:tcPr marL="55604" marR="55604" marT="0" marB="0" anchor="b">
                    <a:lnL>
                      <a:noFill/>
                    </a:lnL>
                    <a:lnR>
                      <a:noFill/>
                    </a:lnR>
                    <a:lnT w="28575" cap="flat" cmpd="sng" algn="ctr">
                      <a:solidFill>
                        <a:srgbClr val="000000"/>
                      </a:solidFill>
                      <a:prstDash val="solid"/>
                      <a:round/>
                      <a:headEnd type="none" w="med" len="med"/>
                      <a:tailEnd type="none" w="med" len="med"/>
                    </a:lnT>
                    <a:lnB>
                      <a:noFill/>
                    </a:lnB>
                    <a:noFill/>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1.1</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Ischemic heart disease         </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115.8</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12.64</a:t>
                      </a:r>
                      <a:endParaRPr lang="en-US" sz="1400" dirty="0">
                        <a:latin typeface="Calibri"/>
                        <a:ea typeface="Calibri"/>
                        <a:cs typeface="Times New Roman"/>
                      </a:endParaRPr>
                    </a:p>
                  </a:txBody>
                  <a:tcPr marL="55604" marR="55604" marT="0" marB="0" anchor="b">
                    <a:lnL>
                      <a:noFill/>
                    </a:lnL>
                    <a:lnR>
                      <a:noFill/>
                    </a:lnR>
                    <a:lnT>
                      <a:noFill/>
                    </a:lnT>
                    <a:lnB>
                      <a:noFill/>
                    </a:lnB>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1.2</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a:t>
                      </a:r>
                      <a:r>
                        <a:rPr lang="en-GB" sz="1400" i="1" dirty="0" smtClean="0">
                          <a:solidFill>
                            <a:srgbClr val="000000"/>
                          </a:solidFill>
                          <a:latin typeface="Arial"/>
                          <a:ea typeface="Calibri"/>
                          <a:cs typeface="Times New Roman"/>
                        </a:rPr>
                        <a:t>Stroke</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88.5</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9.66</a:t>
                      </a:r>
                      <a:endParaRPr lang="en-US" sz="1400" dirty="0">
                        <a:latin typeface="Calibri"/>
                        <a:ea typeface="Calibri"/>
                        <a:cs typeface="Times New Roman"/>
                      </a:endParaRPr>
                    </a:p>
                  </a:txBody>
                  <a:tcPr marL="55604" marR="55604" marT="0" marB="0" anchor="b">
                    <a:lnL>
                      <a:noFill/>
                    </a:lnL>
                    <a:lnR>
                      <a:noFill/>
                    </a:lnR>
                    <a:lnT>
                      <a:noFill/>
                    </a:lnT>
                    <a:lnB>
                      <a:noFill/>
                    </a:lnB>
                    <a:noFill/>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2</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Infectious and </a:t>
                      </a:r>
                      <a:r>
                        <a:rPr lang="en-GB" sz="1800" b="1" i="1" dirty="0" smtClean="0">
                          <a:solidFill>
                            <a:srgbClr val="000000"/>
                          </a:solidFill>
                          <a:latin typeface="Arial"/>
                          <a:ea typeface="Calibri"/>
                          <a:cs typeface="Times New Roman"/>
                        </a:rPr>
                        <a:t>Parasitic </a:t>
                      </a:r>
                      <a:r>
                        <a:rPr lang="en-GB" sz="1800" b="1" i="1" dirty="0">
                          <a:solidFill>
                            <a:srgbClr val="000000"/>
                          </a:solidFill>
                          <a:latin typeface="Arial"/>
                          <a:ea typeface="Calibri"/>
                          <a:cs typeface="Times New Roman"/>
                        </a:rPr>
                        <a:t>diseases </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211.3</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23.04</a:t>
                      </a:r>
                      <a:endParaRPr lang="en-US" sz="1800" dirty="0">
                        <a:latin typeface="Calibri"/>
                        <a:ea typeface="Calibri"/>
                        <a:cs typeface="Times New Roman"/>
                      </a:endParaRPr>
                    </a:p>
                  </a:txBody>
                  <a:tcPr marL="55604" marR="55604" marT="0" marB="0" anchor="b">
                    <a:lnL>
                      <a:noFill/>
                    </a:lnL>
                    <a:lnR>
                      <a:noFill/>
                    </a:lnR>
                    <a:lnT>
                      <a:noFill/>
                    </a:lnT>
                    <a:lnB>
                      <a:noFill/>
                    </a:lnB>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2.1</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Respiratory infections        </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a:solidFill>
                            <a:srgbClr val="000000"/>
                          </a:solidFill>
                          <a:latin typeface="Arial"/>
                          <a:ea typeface="Calibri"/>
                          <a:cs typeface="Times New Roman"/>
                        </a:rPr>
                        <a:t>63.7</a:t>
                      </a:r>
                      <a:endParaRPr lang="en-US" sz="140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6.95</a:t>
                      </a:r>
                      <a:endParaRPr lang="en-US" sz="14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2.2</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Lower respiratory tract infections</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a:solidFill>
                            <a:srgbClr val="000000"/>
                          </a:solidFill>
                          <a:latin typeface="Arial"/>
                          <a:ea typeface="Calibri"/>
                          <a:cs typeface="Times New Roman"/>
                        </a:rPr>
                        <a:t>62.4</a:t>
                      </a:r>
                      <a:endParaRPr lang="en-US" sz="140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6.81</a:t>
                      </a:r>
                      <a:endParaRPr lang="en-US" sz="1400" dirty="0">
                        <a:latin typeface="Calibri"/>
                        <a:ea typeface="Calibri"/>
                        <a:cs typeface="Times New Roman"/>
                      </a:endParaRPr>
                    </a:p>
                  </a:txBody>
                  <a:tcPr marL="55604" marR="55604" marT="0" marB="0" anchor="b">
                    <a:lnL>
                      <a:noFill/>
                    </a:lnL>
                    <a:lnR>
                      <a:noFill/>
                    </a:lnR>
                    <a:lnT>
                      <a:noFill/>
                    </a:lnT>
                    <a:lnB>
                      <a:noFill/>
                    </a:lnB>
                  </a:tcPr>
                </a:tc>
              </a:tr>
              <a:tr h="244148">
                <a:tc>
                  <a:txBody>
                    <a:bodyPr/>
                    <a:lstStyle/>
                    <a:p>
                      <a:pPr algn="l">
                        <a:lnSpc>
                          <a:spcPct val="115000"/>
                        </a:lnSpc>
                        <a:spcAft>
                          <a:spcPts val="0"/>
                        </a:spcAft>
                      </a:pPr>
                      <a:r>
                        <a:rPr lang="en-GB" sz="1400" b="1" i="1">
                          <a:solidFill>
                            <a:srgbClr val="FFFFFF"/>
                          </a:solidFill>
                          <a:latin typeface="Arial"/>
                          <a:ea typeface="Calibri"/>
                          <a:cs typeface="Times New Roman"/>
                        </a:rPr>
                        <a:t>2.3</a:t>
                      </a:r>
                      <a:endParaRPr lang="en-US" sz="14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Diarrheal diseases                  </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a:solidFill>
                            <a:srgbClr val="000000"/>
                          </a:solidFill>
                          <a:latin typeface="Arial"/>
                          <a:ea typeface="Calibri"/>
                          <a:cs typeface="Times New Roman"/>
                        </a:rPr>
                        <a:t>28.9</a:t>
                      </a:r>
                      <a:endParaRPr lang="en-US" sz="140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3.15</a:t>
                      </a:r>
                      <a:endParaRPr lang="en-US" sz="14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a:solidFill>
                            <a:srgbClr val="FFFFFF"/>
                          </a:solidFill>
                          <a:latin typeface="Arial"/>
                          <a:ea typeface="Calibri"/>
                          <a:cs typeface="Times New Roman"/>
                        </a:rPr>
                        <a:t>2.4</a:t>
                      </a:r>
                      <a:endParaRPr lang="en-US" sz="14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HIV/AIDS                      </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a:solidFill>
                            <a:srgbClr val="000000"/>
                          </a:solidFill>
                          <a:latin typeface="Arial"/>
                          <a:ea typeface="Calibri"/>
                          <a:cs typeface="Times New Roman"/>
                        </a:rPr>
                        <a:t>44.6</a:t>
                      </a:r>
                      <a:endParaRPr lang="en-US" sz="140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4.87</a:t>
                      </a:r>
                      <a:endParaRPr lang="en-US" sz="1400" dirty="0">
                        <a:latin typeface="Calibri"/>
                        <a:ea typeface="Calibri"/>
                        <a:cs typeface="Times New Roman"/>
                      </a:endParaRPr>
                    </a:p>
                  </a:txBody>
                  <a:tcPr marL="55604" marR="55604" marT="0" marB="0" anchor="b">
                    <a:lnL>
                      <a:noFill/>
                    </a:lnL>
                    <a:lnR>
                      <a:noFill/>
                    </a:lnR>
                    <a:lnT>
                      <a:noFill/>
                    </a:lnT>
                    <a:lnB>
                      <a:noFill/>
                    </a:lnB>
                  </a:tcPr>
                </a:tc>
              </a:tr>
              <a:tr h="244148">
                <a:tc>
                  <a:txBody>
                    <a:bodyPr/>
                    <a:lstStyle/>
                    <a:p>
                      <a:pPr algn="l">
                        <a:lnSpc>
                          <a:spcPct val="115000"/>
                        </a:lnSpc>
                        <a:spcAft>
                          <a:spcPts val="0"/>
                        </a:spcAft>
                      </a:pPr>
                      <a:r>
                        <a:rPr lang="en-GB" sz="1400" b="1" i="1">
                          <a:solidFill>
                            <a:srgbClr val="FFFFFF"/>
                          </a:solidFill>
                          <a:latin typeface="Arial"/>
                          <a:ea typeface="Calibri"/>
                          <a:cs typeface="Times New Roman"/>
                        </a:rPr>
                        <a:t>2.5</a:t>
                      </a:r>
                      <a:endParaRPr lang="en-US" sz="14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Tuberculosis </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25.2</a:t>
                      </a:r>
                      <a:endParaRPr lang="en-US" sz="14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400" i="1" dirty="0">
                          <a:solidFill>
                            <a:srgbClr val="000000"/>
                          </a:solidFill>
                          <a:latin typeface="Arial"/>
                          <a:ea typeface="Calibri"/>
                          <a:cs typeface="Times New Roman"/>
                        </a:rPr>
                        <a:t>2.75</a:t>
                      </a:r>
                      <a:endParaRPr lang="en-US" sz="14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a:solidFill>
                            <a:srgbClr val="FFFFFF"/>
                          </a:solidFill>
                          <a:latin typeface="Arial"/>
                          <a:ea typeface="Calibri"/>
                          <a:cs typeface="Times New Roman"/>
                        </a:rPr>
                        <a:t>2.6</a:t>
                      </a:r>
                      <a:endParaRPr lang="en-US" sz="14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Malaria </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a:solidFill>
                            <a:srgbClr val="000000"/>
                          </a:solidFill>
                          <a:latin typeface="Arial"/>
                          <a:ea typeface="Calibri"/>
                          <a:cs typeface="Times New Roman"/>
                        </a:rPr>
                        <a:t>20.4</a:t>
                      </a:r>
                      <a:endParaRPr lang="en-US" sz="140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2.23</a:t>
                      </a:r>
                      <a:endParaRPr lang="en-US" sz="14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3</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Malignant </a:t>
                      </a:r>
                      <a:r>
                        <a:rPr lang="en-GB" sz="1800" b="1" i="1" dirty="0" err="1">
                          <a:solidFill>
                            <a:srgbClr val="000000"/>
                          </a:solidFill>
                          <a:latin typeface="Arial"/>
                          <a:ea typeface="Calibri"/>
                          <a:cs typeface="Times New Roman"/>
                        </a:rPr>
                        <a:t>neoplasms</a:t>
                      </a:r>
                      <a:r>
                        <a:rPr lang="en-GB" sz="1800" b="1" i="1" dirty="0">
                          <a:solidFill>
                            <a:srgbClr val="000000"/>
                          </a:solidFill>
                          <a:latin typeface="Arial"/>
                          <a:ea typeface="Calibri"/>
                          <a:cs typeface="Times New Roman"/>
                        </a:rPr>
                        <a:t> (cancers)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114.4</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12.49</a:t>
                      </a:r>
                      <a:endParaRPr lang="en-US" sz="18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3.1</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Lung cancers </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20</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2.18</a:t>
                      </a:r>
                      <a:endParaRPr lang="en-US" sz="14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4</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Respiratory diseases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smtClean="0">
                          <a:solidFill>
                            <a:srgbClr val="000000"/>
                          </a:solidFill>
                          <a:latin typeface="Arial"/>
                          <a:ea typeface="Calibri"/>
                          <a:cs typeface="Times New Roman"/>
                        </a:rPr>
                        <a:t>59.5</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smtClean="0">
                          <a:solidFill>
                            <a:srgbClr val="000000"/>
                          </a:solidFill>
                          <a:latin typeface="Arial"/>
                          <a:ea typeface="Calibri"/>
                          <a:cs typeface="Times New Roman"/>
                        </a:rPr>
                        <a:t>6.49</a:t>
                      </a:r>
                      <a:endParaRPr lang="en-US" sz="18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4.1</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Chronic obstructive pulmonary disease</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44.1</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4.82</a:t>
                      </a:r>
                      <a:endParaRPr lang="en-US" sz="14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5</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Unintentional injuries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57</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6.23</a:t>
                      </a:r>
                      <a:endParaRPr lang="en-US" sz="1800" dirty="0">
                        <a:latin typeface="Calibri"/>
                        <a:ea typeface="Calibri"/>
                        <a:cs typeface="Times New Roman"/>
                      </a:endParaRPr>
                    </a:p>
                  </a:txBody>
                  <a:tcPr marL="55604" marR="55604" marT="0" marB="0" anchor="b">
                    <a:lnL>
                      <a:noFill/>
                    </a:lnL>
                    <a:lnR>
                      <a:noFill/>
                    </a:lnR>
                    <a:lnT>
                      <a:noFill/>
                    </a:lnT>
                    <a:lnB>
                      <a:noFill/>
                    </a:lnB>
                    <a:noFill/>
                  </a:tcPr>
                </a:tc>
              </a:tr>
              <a:tr h="244148">
                <a:tc>
                  <a:txBody>
                    <a:bodyPr/>
                    <a:lstStyle/>
                    <a:p>
                      <a:pPr algn="l">
                        <a:lnSpc>
                          <a:spcPct val="115000"/>
                        </a:lnSpc>
                        <a:spcAft>
                          <a:spcPts val="0"/>
                        </a:spcAft>
                      </a:pPr>
                      <a:r>
                        <a:rPr lang="en-GB" sz="1400" b="1" i="1" dirty="0">
                          <a:solidFill>
                            <a:srgbClr val="FFFFFF"/>
                          </a:solidFill>
                          <a:latin typeface="Arial"/>
                          <a:ea typeface="Calibri"/>
                          <a:cs typeface="Times New Roman"/>
                        </a:rPr>
                        <a:t>5.1</a:t>
                      </a:r>
                      <a:endParaRPr lang="en-US" sz="14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400" i="1" dirty="0">
                          <a:solidFill>
                            <a:srgbClr val="000000"/>
                          </a:solidFill>
                          <a:latin typeface="Arial"/>
                          <a:ea typeface="Calibri"/>
                          <a:cs typeface="Times New Roman"/>
                        </a:rPr>
                        <a:t>         Road traffic accidents </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19.1</a:t>
                      </a:r>
                      <a:endParaRPr lang="en-US" sz="14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400" i="1" dirty="0">
                          <a:solidFill>
                            <a:srgbClr val="000000"/>
                          </a:solidFill>
                          <a:latin typeface="Arial"/>
                          <a:ea typeface="Calibri"/>
                          <a:cs typeface="Times New Roman"/>
                        </a:rPr>
                        <a:t>2.09</a:t>
                      </a:r>
                      <a:endParaRPr lang="en-US" sz="14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6</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err="1">
                          <a:solidFill>
                            <a:srgbClr val="000000"/>
                          </a:solidFill>
                          <a:latin typeface="Arial"/>
                          <a:ea typeface="Calibri"/>
                          <a:cs typeface="Times New Roman"/>
                        </a:rPr>
                        <a:t>Perinatal</a:t>
                      </a:r>
                      <a:r>
                        <a:rPr lang="en-GB" sz="1800" b="1" i="1" dirty="0">
                          <a:solidFill>
                            <a:srgbClr val="000000"/>
                          </a:solidFill>
                          <a:latin typeface="Arial"/>
                          <a:ea typeface="Calibri"/>
                          <a:cs typeface="Times New Roman"/>
                        </a:rPr>
                        <a:t> conditions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39.6</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4.32</a:t>
                      </a:r>
                      <a:endParaRPr lang="en-US" sz="1800" dirty="0">
                        <a:latin typeface="Calibri"/>
                        <a:ea typeface="Calibri"/>
                        <a:cs typeface="Times New Roman"/>
                      </a:endParaRPr>
                    </a:p>
                  </a:txBody>
                  <a:tcPr marL="55604" marR="55604" marT="0" marB="0" anchor="b">
                    <a:lnL>
                      <a:noFill/>
                    </a:lnL>
                    <a:lnR>
                      <a:noFill/>
                    </a:lnR>
                    <a:lnT>
                      <a:noFill/>
                    </a:lnT>
                    <a:lnB>
                      <a:noFill/>
                    </a:lnB>
                    <a:noFill/>
                  </a:tcPr>
                </a:tc>
              </a:tr>
              <a:tr h="274457">
                <a:tc>
                  <a:txBody>
                    <a:bodyPr/>
                    <a:lstStyle/>
                    <a:p>
                      <a:pPr algn="l">
                        <a:lnSpc>
                          <a:spcPct val="115000"/>
                        </a:lnSpc>
                        <a:spcAft>
                          <a:spcPts val="0"/>
                        </a:spcAft>
                      </a:pPr>
                      <a:r>
                        <a:rPr lang="en-GB" sz="1800" b="1" i="1">
                          <a:solidFill>
                            <a:srgbClr val="FFFFFF"/>
                          </a:solidFill>
                          <a:latin typeface="Arial"/>
                          <a:ea typeface="Calibri"/>
                          <a:cs typeface="Times New Roman"/>
                        </a:rPr>
                        <a:t>7</a:t>
                      </a:r>
                      <a:endParaRPr lang="en-US" sz="18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Digestive diseases                      </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31.6</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3.45</a:t>
                      </a:r>
                      <a:endParaRPr lang="en-US" sz="18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a:solidFill>
                            <a:srgbClr val="FFFFFF"/>
                          </a:solidFill>
                          <a:latin typeface="Arial"/>
                          <a:ea typeface="Calibri"/>
                          <a:cs typeface="Times New Roman"/>
                        </a:rPr>
                        <a:t>8</a:t>
                      </a:r>
                      <a:endParaRPr lang="en-US" sz="18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Intentional injuries (Suicide, Violence, War</a:t>
                      </a:r>
                      <a:r>
                        <a:rPr lang="en-GB" sz="1800" b="1" i="1" dirty="0" smtClean="0">
                          <a:solidFill>
                            <a:srgbClr val="000000"/>
                          </a:solidFill>
                          <a:latin typeface="Arial"/>
                          <a:ea typeface="Calibri"/>
                          <a:cs typeface="Times New Roman"/>
                        </a:rPr>
                        <a:t>, etc.)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26</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2.84</a:t>
                      </a:r>
                      <a:endParaRPr lang="en-US" sz="1800" dirty="0">
                        <a:latin typeface="Calibri"/>
                        <a:ea typeface="Calibri"/>
                        <a:cs typeface="Times New Roman"/>
                      </a:endParaRPr>
                    </a:p>
                  </a:txBody>
                  <a:tcPr marL="55604" marR="55604" marT="0" marB="0" anchor="b">
                    <a:lnL>
                      <a:noFill/>
                    </a:lnL>
                    <a:lnR>
                      <a:noFill/>
                    </a:lnR>
                    <a:lnT>
                      <a:noFill/>
                    </a:lnT>
                    <a:lnB>
                      <a:noFill/>
                    </a:lnB>
                    <a:noFill/>
                  </a:tcPr>
                </a:tc>
              </a:tr>
              <a:tr h="274457">
                <a:tc>
                  <a:txBody>
                    <a:bodyPr/>
                    <a:lstStyle/>
                    <a:p>
                      <a:pPr algn="l">
                        <a:lnSpc>
                          <a:spcPct val="115000"/>
                        </a:lnSpc>
                        <a:spcAft>
                          <a:spcPts val="0"/>
                        </a:spcAft>
                      </a:pPr>
                      <a:r>
                        <a:rPr lang="en-GB" sz="1800" b="1" i="1">
                          <a:solidFill>
                            <a:srgbClr val="FFFFFF"/>
                          </a:solidFill>
                          <a:latin typeface="Arial"/>
                          <a:ea typeface="Calibri"/>
                          <a:cs typeface="Times New Roman"/>
                        </a:rPr>
                        <a:t>9</a:t>
                      </a:r>
                      <a:endParaRPr lang="en-US" sz="180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Neuropsychiatric disorders </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17.9</a:t>
                      </a:r>
                      <a:endParaRPr lang="en-US" sz="1800" dirty="0">
                        <a:latin typeface="Calibri"/>
                        <a:ea typeface="Calibri"/>
                        <a:cs typeface="Times New Roman"/>
                      </a:endParaRPr>
                    </a:p>
                  </a:txBody>
                  <a:tcPr marL="55604" marR="55604" marT="0" marB="0" anchor="b">
                    <a:lnL>
                      <a:noFill/>
                    </a:lnL>
                    <a:lnR>
                      <a:noFill/>
                    </a:lnR>
                    <a:lnT>
                      <a:noFill/>
                    </a:lnT>
                    <a:lnB>
                      <a:noFill/>
                    </a:lnB>
                  </a:tcPr>
                </a:tc>
                <a:tc>
                  <a:txBody>
                    <a:bodyPr/>
                    <a:lstStyle/>
                    <a:p>
                      <a:pPr algn="ctr">
                        <a:lnSpc>
                          <a:spcPct val="115000"/>
                        </a:lnSpc>
                        <a:spcAft>
                          <a:spcPts val="0"/>
                        </a:spcAft>
                      </a:pPr>
                      <a:r>
                        <a:rPr lang="en-GB" sz="1800" b="1" i="1" dirty="0">
                          <a:solidFill>
                            <a:srgbClr val="000000"/>
                          </a:solidFill>
                          <a:latin typeface="Arial"/>
                          <a:ea typeface="Calibri"/>
                          <a:cs typeface="Times New Roman"/>
                        </a:rPr>
                        <a:t>1.95</a:t>
                      </a:r>
                      <a:endParaRPr lang="en-US" sz="1800" dirty="0">
                        <a:latin typeface="Calibri"/>
                        <a:ea typeface="Calibri"/>
                        <a:cs typeface="Times New Roman"/>
                      </a:endParaRPr>
                    </a:p>
                  </a:txBody>
                  <a:tcPr marL="55604" marR="55604" marT="0" marB="0" anchor="b">
                    <a:lnL>
                      <a:noFill/>
                    </a:lnL>
                    <a:lnR>
                      <a:noFill/>
                    </a:lnR>
                    <a:lnT>
                      <a:noFill/>
                    </a:lnT>
                    <a:lnB>
                      <a:noFill/>
                    </a:lnB>
                  </a:tcPr>
                </a:tc>
              </a:tr>
              <a:tr h="274457">
                <a:tc>
                  <a:txBody>
                    <a:bodyPr/>
                    <a:lstStyle/>
                    <a:p>
                      <a:pPr algn="l">
                        <a:lnSpc>
                          <a:spcPct val="115000"/>
                        </a:lnSpc>
                        <a:spcAft>
                          <a:spcPts val="0"/>
                        </a:spcAft>
                      </a:pPr>
                      <a:r>
                        <a:rPr lang="en-GB" sz="1800" b="1" i="1" dirty="0">
                          <a:solidFill>
                            <a:srgbClr val="FFFFFF"/>
                          </a:solidFill>
                          <a:latin typeface="Arial"/>
                          <a:ea typeface="Calibri"/>
                          <a:cs typeface="Times New Roman"/>
                        </a:rPr>
                        <a:t>10</a:t>
                      </a:r>
                      <a:endParaRPr lang="en-US" sz="1800" dirty="0">
                        <a:latin typeface="Calibri"/>
                        <a:ea typeface="Calibri"/>
                        <a:cs typeface="Times New Roman"/>
                      </a:endParaRPr>
                    </a:p>
                  </a:txBody>
                  <a:tcPr marL="55604" marR="55604" marT="0" marB="0">
                    <a:lnL>
                      <a:noFill/>
                    </a:lnL>
                    <a:lnR>
                      <a:noFill/>
                    </a:lnR>
                    <a:lnT>
                      <a:noFill/>
                    </a:lnT>
                    <a:lnB>
                      <a:noFill/>
                    </a:lnB>
                    <a:solidFill>
                      <a:srgbClr val="9BBB59"/>
                    </a:solidFill>
                  </a:tcPr>
                </a:tc>
                <a:tc>
                  <a:txBody>
                    <a:bodyPr/>
                    <a:lstStyle/>
                    <a:p>
                      <a:pPr algn="l">
                        <a:lnSpc>
                          <a:spcPct val="115000"/>
                        </a:lnSpc>
                        <a:spcAft>
                          <a:spcPts val="0"/>
                        </a:spcAft>
                      </a:pPr>
                      <a:r>
                        <a:rPr lang="en-GB" sz="1800" b="1" i="1" dirty="0">
                          <a:solidFill>
                            <a:srgbClr val="000000"/>
                          </a:solidFill>
                          <a:latin typeface="Arial"/>
                          <a:ea typeface="Calibri"/>
                          <a:cs typeface="Times New Roman"/>
                        </a:rPr>
                        <a:t>Diabetes mellitus </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15.9</a:t>
                      </a:r>
                      <a:endParaRPr lang="en-US" sz="1800" dirty="0">
                        <a:latin typeface="Calibri"/>
                        <a:ea typeface="Calibri"/>
                        <a:cs typeface="Times New Roman"/>
                      </a:endParaRPr>
                    </a:p>
                  </a:txBody>
                  <a:tcPr marL="55604" marR="55604" marT="0" marB="0" anchor="b">
                    <a:lnL>
                      <a:noFill/>
                    </a:lnL>
                    <a:lnR>
                      <a:noFill/>
                    </a:lnR>
                    <a:lnT>
                      <a:noFill/>
                    </a:lnT>
                    <a:lnB>
                      <a:noFill/>
                    </a:lnB>
                    <a:noFill/>
                  </a:tcPr>
                </a:tc>
                <a:tc>
                  <a:txBody>
                    <a:bodyPr/>
                    <a:lstStyle/>
                    <a:p>
                      <a:pPr algn="ctr">
                        <a:lnSpc>
                          <a:spcPct val="115000"/>
                        </a:lnSpc>
                        <a:spcAft>
                          <a:spcPts val="0"/>
                        </a:spcAft>
                      </a:pPr>
                      <a:r>
                        <a:rPr lang="en-GB" sz="1800" b="1" i="1" dirty="0">
                          <a:solidFill>
                            <a:srgbClr val="000000"/>
                          </a:solidFill>
                          <a:latin typeface="Arial"/>
                          <a:ea typeface="Calibri"/>
                          <a:cs typeface="Times New Roman"/>
                        </a:rPr>
                        <a:t>1.73</a:t>
                      </a:r>
                      <a:endParaRPr lang="en-US" sz="1800" dirty="0">
                        <a:latin typeface="Calibri"/>
                        <a:ea typeface="Calibri"/>
                        <a:cs typeface="Times New Roman"/>
                      </a:endParaRPr>
                    </a:p>
                  </a:txBody>
                  <a:tcPr marL="55604" marR="55604" marT="0" marB="0" anchor="b">
                    <a:lnL>
                      <a:noFill/>
                    </a:lnL>
                    <a:lnR>
                      <a:noFill/>
                    </a:lnR>
                    <a:lnT>
                      <a:noFill/>
                    </a:lnT>
                    <a:lnB>
                      <a:noFill/>
                    </a:lnB>
                    <a:noFill/>
                  </a:tcPr>
                </a:tc>
              </a:tr>
            </a:tbl>
          </a:graphicData>
        </a:graphic>
      </p:graphicFrame>
      <p:sp>
        <p:nvSpPr>
          <p:cNvPr id="17502" name="Rectangle 1"/>
          <p:cNvSpPr>
            <a:spLocks noChangeArrowheads="1"/>
          </p:cNvSpPr>
          <p:nvPr/>
        </p:nvSpPr>
        <p:spPr bwMode="auto">
          <a:xfrm>
            <a:off x="755650" y="109538"/>
            <a:ext cx="7632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r>
              <a:rPr lang="en-GB" sz="2400" b="1">
                <a:solidFill>
                  <a:schemeClr val="tx1"/>
                </a:solidFill>
                <a:ea typeface="Calibri" pitchFamily="34" charset="0"/>
                <a:cs typeface="Arial" pitchFamily="34" charset="0"/>
              </a:rPr>
              <a:t>Worldwide leading mortality rates for the year 2002</a:t>
            </a:r>
            <a:endParaRPr lang="en-GB" sz="2400">
              <a:solidFill>
                <a:schemeClr val="tx1"/>
              </a:solidFill>
              <a:ea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sp>
        <p:nvSpPr>
          <p:cNvPr id="3" name="Rectangle 2"/>
          <p:cNvSpPr txBox="1">
            <a:spLocks noChangeArrowheads="1"/>
          </p:cNvSpPr>
          <p:nvPr/>
        </p:nvSpPr>
        <p:spPr>
          <a:xfrm>
            <a:off x="533400" y="228600"/>
            <a:ext cx="8448675" cy="889000"/>
          </a:xfrm>
          <a:prstGeom prst="rect">
            <a:avLst/>
          </a:prstGeom>
        </p:spPr>
        <p:txBody>
          <a:bodyPr/>
          <a:lstStyle/>
          <a:p>
            <a:pPr algn="ctr" eaLnBrk="0" hangingPunct="0">
              <a:defRPr/>
            </a:pPr>
            <a:r>
              <a:rPr lang="en-GB" altLang="zh-CN" sz="2800" b="1" kern="0" dirty="0">
                <a:solidFill>
                  <a:srgbClr val="0000CC"/>
                </a:solidFill>
                <a:ea typeface="SimSun" pitchFamily="2" charset="-122"/>
                <a:cs typeface="Arial" pitchFamily="34" charset="0"/>
              </a:rPr>
              <a:t>Global projections for selected causes, </a:t>
            </a:r>
            <a:br>
              <a:rPr lang="en-GB" altLang="zh-CN" sz="2800" b="1" kern="0" dirty="0">
                <a:solidFill>
                  <a:srgbClr val="0000CC"/>
                </a:solidFill>
                <a:ea typeface="SimSun" pitchFamily="2" charset="-122"/>
                <a:cs typeface="Arial" pitchFamily="34" charset="0"/>
              </a:rPr>
            </a:br>
            <a:r>
              <a:rPr lang="en-GB" altLang="zh-CN" sz="2800" b="1" kern="0" dirty="0">
                <a:solidFill>
                  <a:srgbClr val="0000CC"/>
                </a:solidFill>
                <a:ea typeface="SimSun" pitchFamily="2" charset="-122"/>
                <a:cs typeface="Arial" pitchFamily="34" charset="0"/>
              </a:rPr>
              <a:t>2004 to 2030</a:t>
            </a:r>
            <a:endParaRPr lang="en-US" altLang="zh-CN" sz="2800" b="1" kern="0" dirty="0">
              <a:solidFill>
                <a:srgbClr val="0000CC"/>
              </a:solidFill>
              <a:ea typeface="SimSun" pitchFamily="2" charset="-122"/>
              <a:cs typeface="Arial" pitchFamily="34" charset="0"/>
            </a:endParaRPr>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67740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ext Box 4"/>
          <p:cNvSpPr txBox="1">
            <a:spLocks noChangeArrowheads="1"/>
          </p:cNvSpPr>
          <p:nvPr/>
        </p:nvSpPr>
        <p:spPr bwMode="auto">
          <a:xfrm>
            <a:off x="3948113" y="5943600"/>
            <a:ext cx="51958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400" b="1">
                <a:solidFill>
                  <a:schemeClr val="bg2"/>
                </a:solidFill>
              </a:rPr>
              <a:t>Updated from Mathers and Loncar, PLoS Medicine, 2006</a:t>
            </a:r>
            <a:endParaRPr lang="en-US" sz="1400" b="1">
              <a:solidFill>
                <a:schemeClr val="bg2"/>
              </a:solidFill>
            </a:endParaRPr>
          </a:p>
        </p:txBody>
      </p:sp>
      <p:sp>
        <p:nvSpPr>
          <p:cNvPr id="63494" name="Text Box 5"/>
          <p:cNvSpPr txBox="1">
            <a:spLocks noChangeArrowheads="1"/>
          </p:cNvSpPr>
          <p:nvPr/>
        </p:nvSpPr>
        <p:spPr bwMode="auto">
          <a:xfrm>
            <a:off x="6934200" y="10668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bg2"/>
                </a:solidFill>
                <a:cs typeface="Arial" pitchFamily="34" charset="0"/>
              </a:rPr>
              <a:t>Cancers</a:t>
            </a:r>
            <a:endParaRPr lang="en-US" sz="1800" b="1">
              <a:solidFill>
                <a:schemeClr val="bg2"/>
              </a:solidFill>
              <a:cs typeface="Arial" pitchFamily="34" charset="0"/>
            </a:endParaRPr>
          </a:p>
        </p:txBody>
      </p:sp>
      <p:sp>
        <p:nvSpPr>
          <p:cNvPr id="63495" name="Text Box 6"/>
          <p:cNvSpPr txBox="1">
            <a:spLocks noChangeArrowheads="1"/>
          </p:cNvSpPr>
          <p:nvPr/>
        </p:nvSpPr>
        <p:spPr bwMode="auto">
          <a:xfrm>
            <a:off x="7010400" y="23622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rgbClr val="0000CC"/>
                </a:solidFill>
                <a:cs typeface="Arial" pitchFamily="34" charset="0"/>
              </a:rPr>
              <a:t>Stroke</a:t>
            </a:r>
            <a:endParaRPr lang="en-US" sz="1800" b="1">
              <a:solidFill>
                <a:srgbClr val="0000CC"/>
              </a:solidFill>
              <a:cs typeface="Arial" pitchFamily="34" charset="0"/>
            </a:endParaRPr>
          </a:p>
        </p:txBody>
      </p:sp>
      <p:sp>
        <p:nvSpPr>
          <p:cNvPr id="63496" name="Text Box 7"/>
          <p:cNvSpPr txBox="1">
            <a:spLocks noChangeArrowheads="1"/>
          </p:cNvSpPr>
          <p:nvPr/>
        </p:nvSpPr>
        <p:spPr bwMode="auto">
          <a:xfrm>
            <a:off x="7086600" y="4419600"/>
            <a:ext cx="1149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bg2"/>
                </a:solidFill>
                <a:cs typeface="Arial" pitchFamily="34" charset="0"/>
              </a:rPr>
              <a:t>Perinatal</a:t>
            </a:r>
            <a:endParaRPr lang="en-US" sz="1800" b="1">
              <a:solidFill>
                <a:schemeClr val="bg2"/>
              </a:solidFill>
              <a:cs typeface="Arial" pitchFamily="34" charset="0"/>
            </a:endParaRPr>
          </a:p>
        </p:txBody>
      </p:sp>
      <p:sp>
        <p:nvSpPr>
          <p:cNvPr id="63497" name="Text Box 8"/>
          <p:cNvSpPr txBox="1">
            <a:spLocks noChangeArrowheads="1"/>
          </p:cNvSpPr>
          <p:nvPr/>
        </p:nvSpPr>
        <p:spPr bwMode="auto">
          <a:xfrm>
            <a:off x="7086600" y="3962400"/>
            <a:ext cx="14541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lnSpc>
                <a:spcPct val="80000"/>
              </a:lnSpc>
            </a:pPr>
            <a:r>
              <a:rPr lang="en-GB" sz="1800" b="1">
                <a:solidFill>
                  <a:schemeClr val="bg2"/>
                </a:solidFill>
                <a:cs typeface="Arial" pitchFamily="34" charset="0"/>
              </a:rPr>
              <a:t>Road traffic</a:t>
            </a:r>
            <a:br>
              <a:rPr lang="en-GB" sz="1800" b="1">
                <a:solidFill>
                  <a:schemeClr val="bg2"/>
                </a:solidFill>
                <a:cs typeface="Arial" pitchFamily="34" charset="0"/>
              </a:rPr>
            </a:br>
            <a:r>
              <a:rPr lang="en-GB" sz="1800" b="1">
                <a:solidFill>
                  <a:schemeClr val="bg2"/>
                </a:solidFill>
                <a:cs typeface="Arial" pitchFamily="34" charset="0"/>
              </a:rPr>
              <a:t>accidents</a:t>
            </a:r>
            <a:endParaRPr lang="en-US" sz="1800" b="1">
              <a:solidFill>
                <a:schemeClr val="bg2"/>
              </a:solidFill>
              <a:cs typeface="Arial" pitchFamily="34" charset="0"/>
            </a:endParaRPr>
          </a:p>
        </p:txBody>
      </p:sp>
      <p:sp>
        <p:nvSpPr>
          <p:cNvPr id="63498" name="Text Box 9"/>
          <p:cNvSpPr txBox="1">
            <a:spLocks noChangeArrowheads="1"/>
          </p:cNvSpPr>
          <p:nvPr/>
        </p:nvSpPr>
        <p:spPr bwMode="auto">
          <a:xfrm>
            <a:off x="7086600" y="47244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bg2"/>
                </a:solidFill>
                <a:cs typeface="Arial" pitchFamily="34" charset="0"/>
              </a:rPr>
              <a:t>HIV/AIDS</a:t>
            </a:r>
            <a:endParaRPr lang="en-US" sz="1800" b="1">
              <a:solidFill>
                <a:schemeClr val="bg2"/>
              </a:solidFill>
              <a:cs typeface="Arial" pitchFamily="34" charset="0"/>
            </a:endParaRPr>
          </a:p>
        </p:txBody>
      </p:sp>
      <p:sp>
        <p:nvSpPr>
          <p:cNvPr id="63499" name="Text Box 10"/>
          <p:cNvSpPr txBox="1">
            <a:spLocks noChangeArrowheads="1"/>
          </p:cNvSpPr>
          <p:nvPr/>
        </p:nvSpPr>
        <p:spPr bwMode="auto">
          <a:xfrm>
            <a:off x="7086600" y="5029200"/>
            <a:ext cx="48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bg2"/>
                </a:solidFill>
                <a:cs typeface="Arial" pitchFamily="34" charset="0"/>
              </a:rPr>
              <a:t>TB</a:t>
            </a:r>
            <a:endParaRPr lang="en-US" sz="1800" b="1">
              <a:solidFill>
                <a:schemeClr val="bg2"/>
              </a:solidFill>
              <a:cs typeface="Arial" pitchFamily="34" charset="0"/>
            </a:endParaRPr>
          </a:p>
        </p:txBody>
      </p:sp>
      <p:sp>
        <p:nvSpPr>
          <p:cNvPr id="63500" name="Text Box 11"/>
          <p:cNvSpPr txBox="1">
            <a:spLocks noChangeArrowheads="1"/>
          </p:cNvSpPr>
          <p:nvPr/>
        </p:nvSpPr>
        <p:spPr bwMode="auto">
          <a:xfrm>
            <a:off x="7086600" y="5334000"/>
            <a:ext cx="971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bg2"/>
                </a:solidFill>
                <a:cs typeface="Arial" pitchFamily="34" charset="0"/>
              </a:rPr>
              <a:t>Malaria</a:t>
            </a:r>
            <a:endParaRPr lang="en-US" sz="1800" b="1">
              <a:solidFill>
                <a:schemeClr val="bg2"/>
              </a:solidFill>
              <a:cs typeface="Arial" pitchFamily="34" charset="0"/>
            </a:endParaRPr>
          </a:p>
        </p:txBody>
      </p:sp>
      <p:sp>
        <p:nvSpPr>
          <p:cNvPr id="63501" name="Line 12"/>
          <p:cNvSpPr>
            <a:spLocks noChangeShapeType="1"/>
          </p:cNvSpPr>
          <p:nvPr/>
        </p:nvSpPr>
        <p:spPr bwMode="auto">
          <a:xfrm>
            <a:off x="6781800" y="5334000"/>
            <a:ext cx="3048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2" name="Line 13"/>
          <p:cNvSpPr>
            <a:spLocks noChangeShapeType="1"/>
          </p:cNvSpPr>
          <p:nvPr/>
        </p:nvSpPr>
        <p:spPr bwMode="auto">
          <a:xfrm>
            <a:off x="6781800" y="5181600"/>
            <a:ext cx="3048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3" name="Line 14"/>
          <p:cNvSpPr>
            <a:spLocks noChangeShapeType="1"/>
          </p:cNvSpPr>
          <p:nvPr/>
        </p:nvSpPr>
        <p:spPr bwMode="auto">
          <a:xfrm flipV="1">
            <a:off x="6781800" y="4876800"/>
            <a:ext cx="381000" cy="762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4" name="Line 15"/>
          <p:cNvSpPr>
            <a:spLocks noChangeShapeType="1"/>
          </p:cNvSpPr>
          <p:nvPr/>
        </p:nvSpPr>
        <p:spPr bwMode="auto">
          <a:xfrm flipV="1">
            <a:off x="6781800" y="4648200"/>
            <a:ext cx="304800" cy="1524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5" name="Line 16"/>
          <p:cNvSpPr>
            <a:spLocks noChangeShapeType="1"/>
          </p:cNvSpPr>
          <p:nvPr/>
        </p:nvSpPr>
        <p:spPr bwMode="auto">
          <a:xfrm flipV="1">
            <a:off x="6781800" y="4267200"/>
            <a:ext cx="304800" cy="381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6" name="Text Box 17"/>
          <p:cNvSpPr txBox="1">
            <a:spLocks noChangeArrowheads="1"/>
          </p:cNvSpPr>
          <p:nvPr/>
        </p:nvSpPr>
        <p:spPr bwMode="auto">
          <a:xfrm>
            <a:off x="7067550" y="3352800"/>
            <a:ext cx="20764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lnSpc>
                <a:spcPct val="80000"/>
              </a:lnSpc>
            </a:pPr>
            <a:r>
              <a:rPr lang="en-GB" sz="1800" b="1">
                <a:solidFill>
                  <a:schemeClr val="bg2"/>
                </a:solidFill>
                <a:cs typeface="Arial" pitchFamily="34" charset="0"/>
              </a:rPr>
              <a:t>Acute respiratory</a:t>
            </a:r>
            <a:br>
              <a:rPr lang="en-GB" sz="1800" b="1">
                <a:solidFill>
                  <a:schemeClr val="bg2"/>
                </a:solidFill>
                <a:cs typeface="Arial" pitchFamily="34" charset="0"/>
              </a:rPr>
            </a:br>
            <a:r>
              <a:rPr lang="en-GB" sz="1800" b="1">
                <a:solidFill>
                  <a:schemeClr val="bg2"/>
                </a:solidFill>
                <a:cs typeface="Arial" pitchFamily="34" charset="0"/>
              </a:rPr>
              <a:t>infections</a:t>
            </a:r>
            <a:endParaRPr lang="en-US" sz="1800" b="1">
              <a:solidFill>
                <a:schemeClr val="bg2"/>
              </a:solidFill>
              <a:cs typeface="Arial" pitchFamily="34" charset="0"/>
            </a:endParaRPr>
          </a:p>
        </p:txBody>
      </p:sp>
      <p:sp>
        <p:nvSpPr>
          <p:cNvPr id="63507" name="Line 18"/>
          <p:cNvSpPr>
            <a:spLocks noChangeShapeType="1"/>
          </p:cNvSpPr>
          <p:nvPr/>
        </p:nvSpPr>
        <p:spPr bwMode="auto">
          <a:xfrm flipV="1">
            <a:off x="6781800" y="3657600"/>
            <a:ext cx="304800" cy="7620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3508" name="Text Box 19"/>
          <p:cNvSpPr txBox="1">
            <a:spLocks noChangeArrowheads="1"/>
          </p:cNvSpPr>
          <p:nvPr/>
        </p:nvSpPr>
        <p:spPr bwMode="auto">
          <a:xfrm>
            <a:off x="7010400" y="1828800"/>
            <a:ext cx="168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1800" b="1">
                <a:solidFill>
                  <a:schemeClr val="tx1"/>
                </a:solidFill>
                <a:cs typeface="Arial" pitchFamily="34" charset="0"/>
              </a:rPr>
              <a:t>Ischaemic HD</a:t>
            </a:r>
            <a:endParaRPr lang="en-US" sz="1800" b="1">
              <a:solidFill>
                <a:schemeClr val="tx1"/>
              </a:solidFill>
              <a:cs typeface="Arial" pitchFamily="34" charset="0"/>
            </a:endParaRPr>
          </a:p>
        </p:txBody>
      </p:sp>
      <p:sp>
        <p:nvSpPr>
          <p:cNvPr id="63509" name="TextBox 21"/>
          <p:cNvSpPr txBox="1">
            <a:spLocks noChangeArrowheads="1"/>
          </p:cNvSpPr>
          <p:nvPr/>
        </p:nvSpPr>
        <p:spPr bwMode="auto">
          <a:xfrm>
            <a:off x="1179513" y="6215063"/>
            <a:ext cx="5821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z="2800">
                <a:solidFill>
                  <a:srgbClr val="0000CC"/>
                </a:solidFill>
              </a:rPr>
              <a:t>WHO report, Causes of death 2004</a:t>
            </a:r>
            <a:endParaRPr lang="en-GB" sz="2800">
              <a:solidFill>
                <a:srgbClr val="0000CC"/>
              </a:solidFill>
            </a:endParaRPr>
          </a:p>
        </p:txBody>
      </p:sp>
      <p:pic>
        <p:nvPicPr>
          <p:cNvPr id="635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useBgFill="1">
        <p:nvSpPr>
          <p:cNvPr id="5" name="Rectangle 2"/>
          <p:cNvSpPr txBox="1">
            <a:spLocks noChangeArrowheads="1"/>
          </p:cNvSpPr>
          <p:nvPr/>
        </p:nvSpPr>
        <p:spPr bwMode="auto">
          <a:xfrm>
            <a:off x="457200" y="274638"/>
            <a:ext cx="8229600" cy="1143000"/>
          </a:xfrm>
          <a:prstGeom prst="rect">
            <a:avLst/>
          </a:prstGeom>
          <a:ln w="9525">
            <a:noFill/>
            <a:miter lim="800000"/>
            <a:headEnd/>
            <a:tailEnd/>
          </a:ln>
        </p:spPr>
        <p:txBody>
          <a:bodyPr anchor="ctr"/>
          <a:lstStyle/>
          <a:p>
            <a:pPr algn="ctr" eaLnBrk="0" hangingPunct="0">
              <a:defRPr/>
            </a:pPr>
            <a:r>
              <a:rPr lang="fi-FI" sz="6000" b="1" kern="0">
                <a:solidFill>
                  <a:srgbClr val="0000CC"/>
                </a:solidFill>
                <a:ea typeface="+mj-ea"/>
                <a:cs typeface="+mj-cs"/>
              </a:rPr>
              <a:t>Global Health &amp; CVD</a:t>
            </a:r>
            <a:endParaRPr lang="en-GB" sz="6000" b="1" kern="0" dirty="0">
              <a:solidFill>
                <a:srgbClr val="0000CC"/>
              </a:solidFill>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8BA84D4D-D380-4F6C-B849-2D84689F530B}"/>
                                            </p:graphicEl>
                                          </p:spTgt>
                                        </p:tgtEl>
                                        <p:attrNameLst>
                                          <p:attrName>style.visibility</p:attrName>
                                        </p:attrNameLst>
                                      </p:cBhvr>
                                      <p:to>
                                        <p:strVal val="visible"/>
                                      </p:to>
                                    </p:set>
                                    <p:anim calcmode="lin" valueType="num">
                                      <p:cBhvr additive="base">
                                        <p:cTn id="7" dur="500" fill="hold"/>
                                        <p:tgtEl>
                                          <p:spTgt spid="9">
                                            <p:graphicEl>
                                              <a:dgm id="{8BA84D4D-D380-4F6C-B849-2D84689F530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8BA84D4D-D380-4F6C-B849-2D84689F530B}"/>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50A9F42E-03C2-4618-8C95-C9D6FEFCA6B8}"/>
                                            </p:graphicEl>
                                          </p:spTgt>
                                        </p:tgtEl>
                                        <p:attrNameLst>
                                          <p:attrName>style.visibility</p:attrName>
                                        </p:attrNameLst>
                                      </p:cBhvr>
                                      <p:to>
                                        <p:strVal val="visible"/>
                                      </p:to>
                                    </p:set>
                                    <p:anim calcmode="lin" valueType="num">
                                      <p:cBhvr additive="base">
                                        <p:cTn id="11" dur="500" fill="hold"/>
                                        <p:tgtEl>
                                          <p:spTgt spid="9">
                                            <p:graphicEl>
                                              <a:dgm id="{50A9F42E-03C2-4618-8C95-C9D6FEFCA6B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50A9F42E-03C2-4618-8C95-C9D6FEFCA6B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D22D8C3B-78EF-4198-931C-0315B7648C99}"/>
                                            </p:graphicEl>
                                          </p:spTgt>
                                        </p:tgtEl>
                                        <p:attrNameLst>
                                          <p:attrName>style.visibility</p:attrName>
                                        </p:attrNameLst>
                                      </p:cBhvr>
                                      <p:to>
                                        <p:strVal val="visible"/>
                                      </p:to>
                                    </p:set>
                                    <p:anim calcmode="lin" valueType="num">
                                      <p:cBhvr additive="base">
                                        <p:cTn id="17" dur="500" fill="hold"/>
                                        <p:tgtEl>
                                          <p:spTgt spid="9">
                                            <p:graphicEl>
                                              <a:dgm id="{D22D8C3B-78EF-4198-931C-0315B7648C99}"/>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D22D8C3B-78EF-4198-931C-0315B7648C99}"/>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graphicEl>
                                              <a:dgm id="{A2C7ECCB-3642-4A3A-AD5F-B66C6E71B94A}"/>
                                            </p:graphicEl>
                                          </p:spTgt>
                                        </p:tgtEl>
                                        <p:attrNameLst>
                                          <p:attrName>style.visibility</p:attrName>
                                        </p:attrNameLst>
                                      </p:cBhvr>
                                      <p:to>
                                        <p:strVal val="visible"/>
                                      </p:to>
                                    </p:set>
                                    <p:anim calcmode="lin" valueType="num">
                                      <p:cBhvr additive="base">
                                        <p:cTn id="21" dur="500" fill="hold"/>
                                        <p:tgtEl>
                                          <p:spTgt spid="9">
                                            <p:graphicEl>
                                              <a:dgm id="{A2C7ECCB-3642-4A3A-AD5F-B66C6E71B94A}"/>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graphicEl>
                                              <a:dgm id="{A2C7ECCB-3642-4A3A-AD5F-B66C6E71B94A}"/>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graphicEl>
                                              <a:dgm id="{08A2415C-2F46-47C5-955C-0950ADD20268}"/>
                                            </p:graphicEl>
                                          </p:spTgt>
                                        </p:tgtEl>
                                        <p:attrNameLst>
                                          <p:attrName>style.visibility</p:attrName>
                                        </p:attrNameLst>
                                      </p:cBhvr>
                                      <p:to>
                                        <p:strVal val="visible"/>
                                      </p:to>
                                    </p:set>
                                    <p:anim calcmode="lin" valueType="num">
                                      <p:cBhvr additive="base">
                                        <p:cTn id="27" dur="500" fill="hold"/>
                                        <p:tgtEl>
                                          <p:spTgt spid="9">
                                            <p:graphicEl>
                                              <a:dgm id="{08A2415C-2F46-47C5-955C-0950ADD20268}"/>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08A2415C-2F46-47C5-955C-0950ADD20268}"/>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graphicEl>
                                              <a:dgm id="{13BAE2EE-5285-409C-A6D6-07F35A14A7CA}"/>
                                            </p:graphicEl>
                                          </p:spTgt>
                                        </p:tgtEl>
                                        <p:attrNameLst>
                                          <p:attrName>style.visibility</p:attrName>
                                        </p:attrNameLst>
                                      </p:cBhvr>
                                      <p:to>
                                        <p:strVal val="visible"/>
                                      </p:to>
                                    </p:set>
                                    <p:anim calcmode="lin" valueType="num">
                                      <p:cBhvr additive="base">
                                        <p:cTn id="31" dur="500" fill="hold"/>
                                        <p:tgtEl>
                                          <p:spTgt spid="9">
                                            <p:graphicEl>
                                              <a:dgm id="{13BAE2EE-5285-409C-A6D6-07F35A14A7C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graphicEl>
                                              <a:dgm id="{13BAE2EE-5285-409C-A6D6-07F35A14A7C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graphicEl>
                                              <a:dgm id="{F655886C-5DE9-4F2B-B07F-6179FF875DB5}"/>
                                            </p:graphicEl>
                                          </p:spTgt>
                                        </p:tgtEl>
                                        <p:attrNameLst>
                                          <p:attrName>style.visibility</p:attrName>
                                        </p:attrNameLst>
                                      </p:cBhvr>
                                      <p:to>
                                        <p:strVal val="visible"/>
                                      </p:to>
                                    </p:set>
                                    <p:anim calcmode="lin" valueType="num">
                                      <p:cBhvr additive="base">
                                        <p:cTn id="37" dur="500" fill="hold"/>
                                        <p:tgtEl>
                                          <p:spTgt spid="9">
                                            <p:graphicEl>
                                              <a:dgm id="{F655886C-5DE9-4F2B-B07F-6179FF875DB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graphicEl>
                                              <a:dgm id="{F655886C-5DE9-4F2B-B07F-6179FF875DB5}"/>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
                                            <p:graphicEl>
                                              <a:dgm id="{62E87954-5BDC-4E08-8E89-E0CC8E281C47}"/>
                                            </p:graphicEl>
                                          </p:spTgt>
                                        </p:tgtEl>
                                        <p:attrNameLst>
                                          <p:attrName>style.visibility</p:attrName>
                                        </p:attrNameLst>
                                      </p:cBhvr>
                                      <p:to>
                                        <p:strVal val="visible"/>
                                      </p:to>
                                    </p:set>
                                    <p:anim calcmode="lin" valueType="num">
                                      <p:cBhvr additive="base">
                                        <p:cTn id="41" dur="500" fill="hold"/>
                                        <p:tgtEl>
                                          <p:spTgt spid="9">
                                            <p:graphicEl>
                                              <a:dgm id="{62E87954-5BDC-4E08-8E89-E0CC8E281C47}"/>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graphicEl>
                                              <a:dgm id="{62E87954-5BDC-4E08-8E89-E0CC8E281C47}"/>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graphicEl>
                                              <a:dgm id="{5D655CEA-B357-4345-B759-46FBECF5728F}"/>
                                            </p:graphicEl>
                                          </p:spTgt>
                                        </p:tgtEl>
                                        <p:attrNameLst>
                                          <p:attrName>style.visibility</p:attrName>
                                        </p:attrNameLst>
                                      </p:cBhvr>
                                      <p:to>
                                        <p:strVal val="visible"/>
                                      </p:to>
                                    </p:set>
                                    <p:anim calcmode="lin" valueType="num">
                                      <p:cBhvr additive="base">
                                        <p:cTn id="47" dur="500" fill="hold"/>
                                        <p:tgtEl>
                                          <p:spTgt spid="9">
                                            <p:graphicEl>
                                              <a:dgm id="{5D655CEA-B357-4345-B759-46FBECF5728F}"/>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5D655CEA-B357-4345-B759-46FBECF5728F}"/>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graphicEl>
                                              <a:dgm id="{1D1B5EC2-97FA-4F90-A1F6-3598F84337BB}"/>
                                            </p:graphicEl>
                                          </p:spTgt>
                                        </p:tgtEl>
                                        <p:attrNameLst>
                                          <p:attrName>style.visibility</p:attrName>
                                        </p:attrNameLst>
                                      </p:cBhvr>
                                      <p:to>
                                        <p:strVal val="visible"/>
                                      </p:to>
                                    </p:set>
                                    <p:anim calcmode="lin" valueType="num">
                                      <p:cBhvr additive="base">
                                        <p:cTn id="51" dur="500" fill="hold"/>
                                        <p:tgtEl>
                                          <p:spTgt spid="9">
                                            <p:graphicEl>
                                              <a:dgm id="{1D1B5EC2-97FA-4F90-A1F6-3598F84337BB}"/>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graphicEl>
                                              <a:dgm id="{1D1B5EC2-97FA-4F90-A1F6-3598F84337BB}"/>
                                            </p:graphic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
                                            <p:graphicEl>
                                              <a:dgm id="{34A97AAA-4C8C-4E19-B1E6-DBC600FF8B2F}"/>
                                            </p:graphicEl>
                                          </p:spTgt>
                                        </p:tgtEl>
                                        <p:attrNameLst>
                                          <p:attrName>style.visibility</p:attrName>
                                        </p:attrNameLst>
                                      </p:cBhvr>
                                      <p:to>
                                        <p:strVal val="visible"/>
                                      </p:to>
                                    </p:set>
                                    <p:anim calcmode="lin" valueType="num">
                                      <p:cBhvr additive="base">
                                        <p:cTn id="57" dur="500" fill="hold"/>
                                        <p:tgtEl>
                                          <p:spTgt spid="9">
                                            <p:graphicEl>
                                              <a:dgm id="{34A97AAA-4C8C-4E19-B1E6-DBC600FF8B2F}"/>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graphicEl>
                                              <a:dgm id="{34A97AAA-4C8C-4E19-B1E6-DBC600FF8B2F}"/>
                                            </p:graphic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graphicEl>
                                              <a:dgm id="{CB907410-65FB-4151-82DD-89EA298776F3}"/>
                                            </p:graphicEl>
                                          </p:spTgt>
                                        </p:tgtEl>
                                        <p:attrNameLst>
                                          <p:attrName>style.visibility</p:attrName>
                                        </p:attrNameLst>
                                      </p:cBhvr>
                                      <p:to>
                                        <p:strVal val="visible"/>
                                      </p:to>
                                    </p:set>
                                    <p:anim calcmode="lin" valueType="num">
                                      <p:cBhvr additive="base">
                                        <p:cTn id="61" dur="500" fill="hold"/>
                                        <p:tgtEl>
                                          <p:spTgt spid="9">
                                            <p:graphicEl>
                                              <a:dgm id="{CB907410-65FB-4151-82DD-89EA298776F3}"/>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graphicEl>
                                              <a:dgm id="{CB907410-65FB-4151-82DD-89EA298776F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sz="3600" smtClean="0">
                <a:solidFill>
                  <a:srgbClr val="FF0000"/>
                </a:solidFill>
                <a:latin typeface="Arial" pitchFamily="34" charset="0"/>
              </a:rPr>
              <a:t>S</a:t>
            </a:r>
            <a:r>
              <a:rPr lang="en-GB" sz="3600" smtClean="0">
                <a:latin typeface="Arial" pitchFamily="34" charset="0"/>
              </a:rPr>
              <a:t>ystematic </a:t>
            </a:r>
            <a:r>
              <a:rPr lang="en-GB" sz="3600" smtClean="0">
                <a:solidFill>
                  <a:srgbClr val="FF0000"/>
                </a:solidFill>
                <a:latin typeface="Arial" pitchFamily="34" charset="0"/>
              </a:rPr>
              <a:t>CO</a:t>
            </a:r>
            <a:r>
              <a:rPr lang="en-GB" sz="3600" smtClean="0">
                <a:latin typeface="Arial" pitchFamily="34" charset="0"/>
              </a:rPr>
              <a:t>ronary </a:t>
            </a:r>
            <a:r>
              <a:rPr lang="en-GB" sz="3600" smtClean="0">
                <a:solidFill>
                  <a:srgbClr val="FF0000"/>
                </a:solidFill>
                <a:latin typeface="Arial" pitchFamily="34" charset="0"/>
              </a:rPr>
              <a:t>R</a:t>
            </a:r>
            <a:r>
              <a:rPr lang="en-GB" sz="3600" smtClean="0">
                <a:latin typeface="Arial" pitchFamily="34" charset="0"/>
              </a:rPr>
              <a:t>isk </a:t>
            </a:r>
            <a:r>
              <a:rPr lang="en-GB" sz="3600" smtClean="0">
                <a:solidFill>
                  <a:srgbClr val="FF0000"/>
                </a:solidFill>
                <a:latin typeface="Arial" pitchFamily="34" charset="0"/>
              </a:rPr>
              <a:t>E</a:t>
            </a:r>
            <a:r>
              <a:rPr lang="en-GB" sz="3600" smtClean="0">
                <a:latin typeface="Arial" pitchFamily="34" charset="0"/>
              </a:rPr>
              <a:t>valuation</a:t>
            </a:r>
            <a:br>
              <a:rPr lang="en-GB" sz="3600" smtClean="0">
                <a:latin typeface="Arial" pitchFamily="34" charset="0"/>
              </a:rPr>
            </a:br>
            <a:r>
              <a:rPr lang="en-GB" sz="3600" smtClean="0">
                <a:latin typeface="Arial" pitchFamily="34" charset="0"/>
              </a:rPr>
              <a:t>(</a:t>
            </a:r>
            <a:r>
              <a:rPr lang="en-GB" sz="4000" b="1" smtClean="0">
                <a:latin typeface="Arial" pitchFamily="34" charset="0"/>
              </a:rPr>
              <a:t>SCORE</a:t>
            </a:r>
            <a:r>
              <a:rPr lang="en-GB" sz="4000" smtClean="0">
                <a:latin typeface="Arial" pitchFamily="34" charset="0"/>
              </a:rPr>
              <a:t>)</a:t>
            </a:r>
          </a:p>
        </p:txBody>
      </p:sp>
      <p:sp>
        <p:nvSpPr>
          <p:cNvPr id="65539" name="Rectangle 3"/>
          <p:cNvSpPr>
            <a:spLocks noGrp="1" noChangeArrowheads="1"/>
          </p:cNvSpPr>
          <p:nvPr>
            <p:ph type="body" idx="1"/>
          </p:nvPr>
        </p:nvSpPr>
        <p:spPr/>
        <p:txBody>
          <a:bodyPr/>
          <a:lstStyle/>
          <a:p>
            <a:pPr>
              <a:lnSpc>
                <a:spcPct val="90000"/>
              </a:lnSpc>
            </a:pPr>
            <a:r>
              <a:rPr lang="en-GB" smtClean="0">
                <a:latin typeface="Arial" pitchFamily="34" charset="0"/>
              </a:rPr>
              <a:t>Helps CVD risk management based on individual's total burden of risk</a:t>
            </a:r>
          </a:p>
          <a:p>
            <a:pPr>
              <a:lnSpc>
                <a:spcPct val="90000"/>
              </a:lnSpc>
            </a:pPr>
            <a:endParaRPr lang="en-GB" sz="1000" smtClean="0">
              <a:latin typeface="Arial" pitchFamily="34" charset="0"/>
            </a:endParaRPr>
          </a:p>
          <a:p>
            <a:pPr>
              <a:lnSpc>
                <a:spcPct val="90000"/>
              </a:lnSpc>
            </a:pPr>
            <a:r>
              <a:rPr lang="en-GB" smtClean="0">
                <a:latin typeface="Arial" pitchFamily="34" charset="0"/>
              </a:rPr>
              <a:t>Estimates the total risk of fatal atherosclerotic event (i.e. heart attack, stroke, aneurysm of the aorta, etc.) over period of 10 years for individuals aged between 45-64</a:t>
            </a:r>
          </a:p>
          <a:p>
            <a:pPr>
              <a:lnSpc>
                <a:spcPct val="90000"/>
              </a:lnSpc>
            </a:pPr>
            <a:endParaRPr lang="en-GB" sz="1000" smtClean="0">
              <a:latin typeface="Arial" pitchFamily="34" charset="0"/>
            </a:endParaRPr>
          </a:p>
          <a:p>
            <a:pPr>
              <a:lnSpc>
                <a:spcPct val="90000"/>
              </a:lnSpc>
            </a:pPr>
            <a:endParaRPr lang="en-GB" sz="800" smtClean="0">
              <a:latin typeface="Arial" pitchFamily="34" charset="0"/>
            </a:endParaRPr>
          </a:p>
          <a:p>
            <a:pPr>
              <a:lnSpc>
                <a:spcPct val="90000"/>
              </a:lnSpc>
            </a:pPr>
            <a:r>
              <a:rPr lang="en-GB" smtClean="0">
                <a:latin typeface="Arial" pitchFamily="34" charset="0"/>
              </a:rPr>
              <a:t>Data from 12 EU cohorts</a:t>
            </a:r>
          </a:p>
        </p:txBody>
      </p:sp>
      <p:sp>
        <p:nvSpPr>
          <p:cNvPr id="4" name="Footer Placeholder 3"/>
          <p:cNvSpPr>
            <a:spLocks noGrp="1"/>
          </p:cNvSpPr>
          <p:nvPr>
            <p:ph type="ftr" sz="quarter" idx="11"/>
          </p:nvPr>
        </p:nvSpPr>
        <p:spPr/>
        <p:txBody>
          <a:bodyPr/>
          <a:lstStyle/>
          <a:p>
            <a:pPr>
              <a:defRPr/>
            </a:pPr>
            <a:r>
              <a:rPr lang="en-US"/>
              <a:t>©  Imperial College London </a:t>
            </a:r>
          </a:p>
        </p:txBody>
      </p:sp>
      <p:sp>
        <p:nvSpPr>
          <p:cNvPr id="6"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idx="4294967295"/>
          </p:nvPr>
        </p:nvSpPr>
        <p:spPr>
          <a:xfrm>
            <a:off x="-285750" y="304800"/>
            <a:ext cx="9429750" cy="409575"/>
          </a:xfrm>
        </p:spPr>
        <p:txBody>
          <a:bodyPr/>
          <a:lstStyle/>
          <a:p>
            <a:pPr algn="r"/>
            <a:r>
              <a:rPr lang="en-GB" sz="2800" b="1" smtClean="0">
                <a:solidFill>
                  <a:srgbClr val="008000"/>
                </a:solidFill>
                <a:latin typeface="Arial" pitchFamily="34" charset="0"/>
              </a:rPr>
              <a:t>Low CVD risk regions, risk based on total cholesterol</a:t>
            </a:r>
            <a:endParaRPr lang="en-GB" b="1" smtClean="0">
              <a:solidFill>
                <a:srgbClr val="008000"/>
              </a:solidFill>
              <a:latin typeface="Arial" pitchFamily="34" charset="0"/>
            </a:endParaRP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588963"/>
            <a:ext cx="6161087"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sp>
        <p:nvSpPr>
          <p:cNvPr id="66565" name="Text Box 4"/>
          <p:cNvSpPr txBox="1">
            <a:spLocks noChangeArrowheads="1"/>
          </p:cNvSpPr>
          <p:nvPr/>
        </p:nvSpPr>
        <p:spPr bwMode="auto">
          <a:xfrm>
            <a:off x="285750" y="61722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000">
                <a:solidFill>
                  <a:schemeClr val="tx1"/>
                </a:solidFill>
              </a:rPr>
              <a:t>Baseline risk calculated based on </a:t>
            </a:r>
            <a:r>
              <a:rPr lang="en-GB" sz="2000" b="1" u="sng">
                <a:solidFill>
                  <a:schemeClr val="tx1"/>
                </a:solidFill>
              </a:rPr>
              <a:t>Belgian, Italian and Spanish</a:t>
            </a:r>
            <a:r>
              <a:rPr lang="en-GB" sz="2000">
                <a:solidFill>
                  <a:schemeClr val="tx1"/>
                </a:solidFill>
              </a:rPr>
              <a:t> cohorts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266700" y="285750"/>
            <a:ext cx="9482138" cy="357188"/>
          </a:xfrm>
        </p:spPr>
        <p:txBody>
          <a:bodyPr/>
          <a:lstStyle/>
          <a:p>
            <a:pPr algn="r"/>
            <a:r>
              <a:rPr lang="en-GB" sz="2800" b="1" smtClean="0">
                <a:solidFill>
                  <a:srgbClr val="C00000"/>
                </a:solidFill>
                <a:latin typeface="Arial" pitchFamily="34" charset="0"/>
              </a:rPr>
              <a:t>High CVD risk regions, risk based on total cholesterol</a:t>
            </a:r>
            <a:endParaRPr lang="en-GB" b="1" smtClean="0">
              <a:solidFill>
                <a:srgbClr val="C00000"/>
              </a:solidFill>
              <a:latin typeface="Arial" pitchFamily="34" charset="0"/>
            </a:endParaRP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588963"/>
            <a:ext cx="6161087"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sp>
        <p:nvSpPr>
          <p:cNvPr id="67589" name="Text Box 4"/>
          <p:cNvSpPr txBox="1">
            <a:spLocks noChangeArrowheads="1"/>
          </p:cNvSpPr>
          <p:nvPr/>
        </p:nvSpPr>
        <p:spPr bwMode="auto">
          <a:xfrm>
            <a:off x="71438" y="6243638"/>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000">
                <a:solidFill>
                  <a:schemeClr val="tx1"/>
                </a:solidFill>
              </a:rPr>
              <a:t>Baseline risk calculated based on </a:t>
            </a:r>
            <a:r>
              <a:rPr lang="en-GB" sz="2000" b="1" u="sng">
                <a:solidFill>
                  <a:schemeClr val="tx1"/>
                </a:solidFill>
              </a:rPr>
              <a:t>Danish</a:t>
            </a:r>
            <a:r>
              <a:rPr lang="en-GB" sz="2000" u="sng">
                <a:solidFill>
                  <a:schemeClr val="tx1"/>
                </a:solidFill>
              </a:rPr>
              <a:t>, </a:t>
            </a:r>
            <a:r>
              <a:rPr lang="en-GB" sz="2000" b="1" u="sng">
                <a:solidFill>
                  <a:schemeClr val="tx1"/>
                </a:solidFill>
              </a:rPr>
              <a:t>Finnish</a:t>
            </a:r>
            <a:r>
              <a:rPr lang="en-GB" sz="2000" u="sng">
                <a:solidFill>
                  <a:schemeClr val="tx1"/>
                </a:solidFill>
              </a:rPr>
              <a:t>, and </a:t>
            </a:r>
            <a:r>
              <a:rPr lang="en-GB" sz="2000" b="1" u="sng">
                <a:solidFill>
                  <a:schemeClr val="tx1"/>
                </a:solidFill>
              </a:rPr>
              <a:t>Norwegian</a:t>
            </a:r>
            <a:r>
              <a:rPr lang="en-GB" sz="2000">
                <a:solidFill>
                  <a:schemeClr val="tx1"/>
                </a:solidFill>
              </a:rPr>
              <a:t> cohorts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571500" y="0"/>
            <a:ext cx="8267700" cy="642938"/>
          </a:xfrm>
        </p:spPr>
        <p:txBody>
          <a:bodyPr/>
          <a:lstStyle/>
          <a:p>
            <a:pPr algn="r"/>
            <a:r>
              <a:rPr lang="en-GB" sz="2800" smtClean="0">
                <a:solidFill>
                  <a:schemeClr val="tx1"/>
                </a:solidFill>
                <a:latin typeface="Arial" pitchFamily="34" charset="0"/>
              </a:rPr>
              <a:t>SCORE is based on overall effects of risk factors </a:t>
            </a:r>
            <a:endParaRPr lang="en-GB" smtClean="0">
              <a:latin typeface="Arial" pitchFamily="34" charset="0"/>
            </a:endParaRPr>
          </a:p>
        </p:txBody>
      </p:sp>
      <p:pic>
        <p:nvPicPr>
          <p:cNvPr id="686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588963"/>
            <a:ext cx="6161087" cy="567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pPr>
              <a:defRPr/>
            </a:pPr>
            <a:r>
              <a:rPr lang="en-US"/>
              <a:t>©  Imperial College London </a:t>
            </a:r>
          </a:p>
        </p:txBody>
      </p:sp>
      <p:sp>
        <p:nvSpPr>
          <p:cNvPr id="5"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58888" y="1412875"/>
            <a:ext cx="7885112" cy="5097463"/>
            <a:chOff x="793" y="890"/>
            <a:chExt cx="4967" cy="3211"/>
          </a:xfrm>
        </p:grpSpPr>
        <p:sp>
          <p:nvSpPr>
            <p:cNvPr id="69659" name="AutoShape 3"/>
            <p:cNvSpPr>
              <a:spLocks noChangeArrowheads="1"/>
            </p:cNvSpPr>
            <p:nvPr/>
          </p:nvSpPr>
          <p:spPr bwMode="auto">
            <a:xfrm flipH="1" flipV="1">
              <a:off x="793" y="890"/>
              <a:ext cx="2196" cy="2622"/>
            </a:xfrm>
            <a:prstGeom prst="triangle">
              <a:avLst>
                <a:gd name="adj" fmla="val 0"/>
              </a:avLst>
            </a:prstGeom>
            <a:solidFill>
              <a:srgbClr val="000000"/>
            </a:solidFill>
            <a:ln w="9525">
              <a:solidFill>
                <a:schemeClr val="tx1"/>
              </a:solidFill>
              <a:miter lim="800000"/>
              <a:headEnd/>
              <a:tailEnd/>
            </a:ln>
          </p:spPr>
          <p:txBody>
            <a:bodyPr wrap="none" anchor="ctr"/>
            <a:lstStyle/>
            <a:p>
              <a:endParaRPr lang="en-US"/>
            </a:p>
          </p:txBody>
        </p:sp>
        <p:sp>
          <p:nvSpPr>
            <p:cNvPr id="69660" name="Text Box 4"/>
            <p:cNvSpPr txBox="1">
              <a:spLocks noChangeArrowheads="1"/>
            </p:cNvSpPr>
            <p:nvPr/>
          </p:nvSpPr>
          <p:spPr bwMode="auto">
            <a:xfrm>
              <a:off x="3435" y="2693"/>
              <a:ext cx="2325" cy="1408"/>
            </a:xfrm>
            <a:prstGeom prst="rect">
              <a:avLst/>
            </a:prstGeom>
            <a:solidFill>
              <a:srgbClr val="000000"/>
            </a:solidFill>
            <a:ln w="9525">
              <a:solidFill>
                <a:schemeClr val="tx1"/>
              </a:solidFill>
              <a:miter lim="800000"/>
              <a:headEnd/>
              <a:tailEnd/>
            </a:ln>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spcBef>
                  <a:spcPct val="50000"/>
                </a:spcBef>
              </a:pPr>
              <a:r>
                <a:rPr lang="en-GB" sz="2000" b="1">
                  <a:solidFill>
                    <a:schemeClr val="bg1"/>
                  </a:solidFill>
                </a:rPr>
                <a:t>Treatments		-42%</a:t>
              </a:r>
            </a:p>
            <a:p>
              <a:pPr eaLnBrk="1" hangingPunct="1"/>
              <a:r>
                <a:rPr lang="en-GB" sz="2000">
                  <a:solidFill>
                    <a:schemeClr val="bg1"/>
                  </a:solidFill>
                </a:rPr>
                <a:t>  AMI treatments	-8%</a:t>
              </a:r>
            </a:p>
            <a:p>
              <a:pPr eaLnBrk="1" hangingPunct="1"/>
              <a:r>
                <a:rPr lang="en-GB" sz="2000">
                  <a:solidFill>
                    <a:schemeClr val="bg1"/>
                  </a:solidFill>
                </a:rPr>
                <a:t>  Secondary prevention	-11%</a:t>
              </a:r>
            </a:p>
            <a:p>
              <a:pPr eaLnBrk="1" hangingPunct="1"/>
              <a:r>
                <a:rPr lang="en-GB" sz="2000">
                  <a:solidFill>
                    <a:schemeClr val="bg1"/>
                  </a:solidFill>
                </a:rPr>
                <a:t>  Heart failure		-12%</a:t>
              </a:r>
            </a:p>
            <a:p>
              <a:pPr eaLnBrk="1" hangingPunct="1"/>
              <a:r>
                <a:rPr lang="en-GB" sz="2000">
                  <a:solidFill>
                    <a:schemeClr val="bg1"/>
                  </a:solidFill>
                </a:rPr>
                <a:t>  Angina: CABG/PCI	-4%</a:t>
              </a:r>
            </a:p>
            <a:p>
              <a:pPr eaLnBrk="1" hangingPunct="1"/>
              <a:r>
                <a:rPr lang="en-GB" sz="2000">
                  <a:solidFill>
                    <a:schemeClr val="bg1"/>
                  </a:solidFill>
                </a:rPr>
                <a:t>  Angina: drugs		-5%</a:t>
              </a:r>
            </a:p>
            <a:p>
              <a:pPr eaLnBrk="1" hangingPunct="1"/>
              <a:r>
                <a:rPr lang="en-GB" sz="2000">
                  <a:solidFill>
                    <a:schemeClr val="bg1"/>
                  </a:solidFill>
                </a:rPr>
                <a:t>  BP treatment		-3%</a:t>
              </a:r>
            </a:p>
          </p:txBody>
        </p:sp>
      </p:grpSp>
      <p:grpSp>
        <p:nvGrpSpPr>
          <p:cNvPr id="3" name="Group 5"/>
          <p:cNvGrpSpPr>
            <a:grpSpLocks/>
          </p:cNvGrpSpPr>
          <p:nvPr/>
        </p:nvGrpSpPr>
        <p:grpSpPr bwMode="auto">
          <a:xfrm>
            <a:off x="1258888" y="620713"/>
            <a:ext cx="7839075" cy="1320800"/>
            <a:chOff x="793" y="391"/>
            <a:chExt cx="4938" cy="832"/>
          </a:xfrm>
        </p:grpSpPr>
        <p:sp>
          <p:nvSpPr>
            <p:cNvPr id="69657" name="AutoShape 6"/>
            <p:cNvSpPr>
              <a:spLocks noChangeArrowheads="1"/>
            </p:cNvSpPr>
            <p:nvPr/>
          </p:nvSpPr>
          <p:spPr bwMode="auto">
            <a:xfrm flipH="1">
              <a:off x="793" y="482"/>
              <a:ext cx="2197" cy="390"/>
            </a:xfrm>
            <a:prstGeom prst="rtTriangle">
              <a:avLst/>
            </a:prstGeom>
            <a:solidFill>
              <a:srgbClr val="FF0000"/>
            </a:solidFill>
            <a:ln w="9525">
              <a:solidFill>
                <a:schemeClr val="tx1"/>
              </a:solidFill>
              <a:miter lim="800000"/>
              <a:headEnd/>
              <a:tailEnd/>
            </a:ln>
          </p:spPr>
          <p:txBody>
            <a:bodyPr wrap="none" anchor="ctr"/>
            <a:lstStyle/>
            <a:p>
              <a:endParaRPr lang="en-US"/>
            </a:p>
          </p:txBody>
        </p:sp>
        <p:sp>
          <p:nvSpPr>
            <p:cNvPr id="69658" name="Text Box 7"/>
            <p:cNvSpPr txBox="1">
              <a:spLocks noChangeArrowheads="1"/>
            </p:cNvSpPr>
            <p:nvPr/>
          </p:nvSpPr>
          <p:spPr bwMode="auto">
            <a:xfrm>
              <a:off x="3424" y="391"/>
              <a:ext cx="2307" cy="832"/>
            </a:xfrm>
            <a:prstGeom prst="rect">
              <a:avLst/>
            </a:prstGeom>
            <a:solidFill>
              <a:srgbClr val="FF0000"/>
            </a:solidFill>
            <a:ln w="9525">
              <a:solidFill>
                <a:schemeClr val="tx1"/>
              </a:solidFill>
              <a:miter lim="800000"/>
              <a:headEnd/>
              <a:tailEnd/>
            </a:ln>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000" b="1"/>
                <a:t>Risk factors worse 	+13%</a:t>
              </a:r>
            </a:p>
            <a:p>
              <a:pPr eaLnBrk="1" hangingPunct="1"/>
              <a:r>
                <a:rPr lang="en-GB" sz="2000"/>
                <a:t>   Obesity		+3.5%</a:t>
              </a:r>
            </a:p>
            <a:p>
              <a:pPr eaLnBrk="1" hangingPunct="1"/>
              <a:r>
                <a:rPr lang="en-GB" sz="2000"/>
                <a:t>   Diabetes		+4.8%</a:t>
              </a:r>
            </a:p>
            <a:p>
              <a:pPr eaLnBrk="1" hangingPunct="1"/>
              <a:r>
                <a:rPr lang="en-GB" sz="2000"/>
                <a:t>   Less physical activity	+4.4%</a:t>
              </a:r>
            </a:p>
          </p:txBody>
        </p:sp>
      </p:grpSp>
      <p:sp>
        <p:nvSpPr>
          <p:cNvPr id="69636" name="Text Box 8"/>
          <p:cNvSpPr txBox="1">
            <a:spLocks noChangeArrowheads="1"/>
          </p:cNvSpPr>
          <p:nvPr/>
        </p:nvSpPr>
        <p:spPr bwMode="auto">
          <a:xfrm>
            <a:off x="5487988" y="25130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endParaRPr lang="en-US"/>
          </a:p>
        </p:txBody>
      </p:sp>
      <p:grpSp>
        <p:nvGrpSpPr>
          <p:cNvPr id="4" name="Group 9"/>
          <p:cNvGrpSpPr>
            <a:grpSpLocks/>
          </p:cNvGrpSpPr>
          <p:nvPr/>
        </p:nvGrpSpPr>
        <p:grpSpPr bwMode="auto">
          <a:xfrm>
            <a:off x="1258888" y="1384300"/>
            <a:ext cx="7885112" cy="2679700"/>
            <a:chOff x="793" y="872"/>
            <a:chExt cx="4967" cy="1688"/>
          </a:xfrm>
        </p:grpSpPr>
        <p:sp>
          <p:nvSpPr>
            <p:cNvPr id="69655" name="AutoShape 10"/>
            <p:cNvSpPr>
              <a:spLocks noChangeArrowheads="1"/>
            </p:cNvSpPr>
            <p:nvPr/>
          </p:nvSpPr>
          <p:spPr bwMode="auto">
            <a:xfrm flipH="1" flipV="1">
              <a:off x="793" y="872"/>
              <a:ext cx="2197" cy="1383"/>
            </a:xfrm>
            <a:prstGeom prst="rtTriangle">
              <a:avLst/>
            </a:prstGeom>
            <a:solidFill>
              <a:srgbClr val="008000"/>
            </a:solidFill>
            <a:ln w="9525">
              <a:solidFill>
                <a:schemeClr val="tx1"/>
              </a:solidFill>
              <a:miter lim="800000"/>
              <a:headEnd/>
              <a:tailEnd/>
            </a:ln>
          </p:spPr>
          <p:txBody>
            <a:bodyPr wrap="none" anchor="ctr"/>
            <a:lstStyle/>
            <a:p>
              <a:endParaRPr lang="en-US"/>
            </a:p>
          </p:txBody>
        </p:sp>
        <p:sp>
          <p:nvSpPr>
            <p:cNvPr id="69656" name="Text Box 11"/>
            <p:cNvSpPr txBox="1">
              <a:spLocks noChangeArrowheads="1"/>
            </p:cNvSpPr>
            <p:nvPr/>
          </p:nvSpPr>
          <p:spPr bwMode="auto">
            <a:xfrm>
              <a:off x="3430" y="1344"/>
              <a:ext cx="2330" cy="1216"/>
            </a:xfrm>
            <a:prstGeom prst="rect">
              <a:avLst/>
            </a:prstGeom>
            <a:solidFill>
              <a:srgbClr val="008000"/>
            </a:solidFill>
            <a:ln w="9525">
              <a:solidFill>
                <a:schemeClr val="tx1"/>
              </a:solidFill>
              <a:miter lim="800000"/>
              <a:headEnd/>
              <a:tailEnd/>
            </a:ln>
          </p:spPr>
          <p:txBody>
            <a:bodyPr>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000" b="1"/>
                <a:t>Risk factors better	-71%</a:t>
              </a:r>
            </a:p>
            <a:p>
              <a:pPr eaLnBrk="1" hangingPunct="1"/>
              <a:r>
                <a:rPr lang="en-GB" sz="2000" b="1"/>
                <a:t>  </a:t>
              </a:r>
              <a:r>
                <a:rPr lang="en-GB" sz="2000"/>
                <a:t>Smoking		-41%</a:t>
              </a:r>
            </a:p>
            <a:p>
              <a:pPr eaLnBrk="1" hangingPunct="1"/>
              <a:r>
                <a:rPr lang="en-GB" sz="2000"/>
                <a:t>  Cholesterol		-9%</a:t>
              </a:r>
            </a:p>
            <a:p>
              <a:pPr eaLnBrk="1" hangingPunct="1"/>
              <a:r>
                <a:rPr lang="en-GB" sz="2000"/>
                <a:t>  Popul’n BP fall		-9%</a:t>
              </a:r>
            </a:p>
            <a:p>
              <a:pPr eaLnBrk="1" hangingPunct="1"/>
              <a:r>
                <a:rPr lang="en-GB" sz="2000"/>
                <a:t>  Deprivation		-3%</a:t>
              </a:r>
            </a:p>
            <a:p>
              <a:pPr eaLnBrk="1" hangingPunct="1"/>
              <a:r>
                <a:rPr lang="en-GB" sz="2000"/>
                <a:t>  Other factors		-8%</a:t>
              </a:r>
              <a:endParaRPr lang="en-GB" sz="2000" b="1"/>
            </a:p>
          </p:txBody>
        </p:sp>
      </p:grpSp>
      <p:sp>
        <p:nvSpPr>
          <p:cNvPr id="358412" name="Text Box 12"/>
          <p:cNvSpPr txBox="1">
            <a:spLocks noChangeArrowheads="1"/>
          </p:cNvSpPr>
          <p:nvPr/>
        </p:nvSpPr>
        <p:spPr bwMode="auto">
          <a:xfrm>
            <a:off x="1450975" y="4816475"/>
            <a:ext cx="2293938" cy="831850"/>
          </a:xfrm>
          <a:prstGeom prst="rect">
            <a:avLst/>
          </a:prstGeom>
          <a:solidFill>
            <a:schemeClr val="bg2"/>
          </a:solidFill>
          <a:ln w="9525">
            <a:solidFill>
              <a:schemeClr val="tx1"/>
            </a:solidFill>
            <a:miter lim="800000"/>
            <a:headEnd/>
            <a:tailEnd/>
          </a:ln>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algn="ctr" eaLnBrk="1" hangingPunct="1"/>
            <a:r>
              <a:rPr lang="en-GB" sz="2400" b="1"/>
              <a:t>68,230 fewer </a:t>
            </a:r>
          </a:p>
          <a:p>
            <a:pPr algn="ctr" eaLnBrk="1" hangingPunct="1"/>
            <a:r>
              <a:rPr lang="en-GB" sz="2400" b="1"/>
              <a:t>deaths in 2000</a:t>
            </a:r>
          </a:p>
        </p:txBody>
      </p:sp>
      <p:grpSp>
        <p:nvGrpSpPr>
          <p:cNvPr id="69639" name="Group 13"/>
          <p:cNvGrpSpPr>
            <a:grpSpLocks/>
          </p:cNvGrpSpPr>
          <p:nvPr/>
        </p:nvGrpSpPr>
        <p:grpSpPr bwMode="auto">
          <a:xfrm>
            <a:off x="0" y="835025"/>
            <a:ext cx="5080000" cy="5835650"/>
            <a:chOff x="0" y="526"/>
            <a:chExt cx="3200" cy="3676"/>
          </a:xfrm>
        </p:grpSpPr>
        <p:sp>
          <p:nvSpPr>
            <p:cNvPr id="69642" name="Line 14"/>
            <p:cNvSpPr>
              <a:spLocks noChangeShapeType="1"/>
            </p:cNvSpPr>
            <p:nvPr/>
          </p:nvSpPr>
          <p:spPr bwMode="auto">
            <a:xfrm>
              <a:off x="793" y="526"/>
              <a:ext cx="0" cy="3285"/>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3" name="Line 15"/>
            <p:cNvSpPr>
              <a:spLocks noChangeShapeType="1"/>
            </p:cNvSpPr>
            <p:nvPr/>
          </p:nvSpPr>
          <p:spPr bwMode="auto">
            <a:xfrm>
              <a:off x="711" y="872"/>
              <a:ext cx="2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4" name="Line 16"/>
            <p:cNvSpPr>
              <a:spLocks noChangeShapeType="1"/>
            </p:cNvSpPr>
            <p:nvPr/>
          </p:nvSpPr>
          <p:spPr bwMode="auto">
            <a:xfrm>
              <a:off x="711" y="1563"/>
              <a:ext cx="2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5" name="Line 17"/>
            <p:cNvSpPr>
              <a:spLocks noChangeShapeType="1"/>
            </p:cNvSpPr>
            <p:nvPr/>
          </p:nvSpPr>
          <p:spPr bwMode="auto">
            <a:xfrm>
              <a:off x="711" y="2255"/>
              <a:ext cx="2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6" name="Line 18"/>
            <p:cNvSpPr>
              <a:spLocks noChangeShapeType="1"/>
            </p:cNvSpPr>
            <p:nvPr/>
          </p:nvSpPr>
          <p:spPr bwMode="auto">
            <a:xfrm>
              <a:off x="711" y="2947"/>
              <a:ext cx="2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7" name="Line 19"/>
            <p:cNvSpPr>
              <a:spLocks noChangeShapeType="1"/>
            </p:cNvSpPr>
            <p:nvPr/>
          </p:nvSpPr>
          <p:spPr bwMode="auto">
            <a:xfrm>
              <a:off x="711" y="3724"/>
              <a:ext cx="22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9648" name="Text Box 20"/>
            <p:cNvSpPr txBox="1">
              <a:spLocks noChangeArrowheads="1"/>
            </p:cNvSpPr>
            <p:nvPr/>
          </p:nvSpPr>
          <p:spPr bwMode="auto">
            <a:xfrm>
              <a:off x="457" y="771"/>
              <a:ext cx="2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000" b="1"/>
                <a:t>0</a:t>
              </a:r>
            </a:p>
          </p:txBody>
        </p:sp>
        <p:sp>
          <p:nvSpPr>
            <p:cNvPr id="69649" name="Rectangle 21"/>
            <p:cNvSpPr>
              <a:spLocks noChangeArrowheads="1"/>
            </p:cNvSpPr>
            <p:nvPr/>
          </p:nvSpPr>
          <p:spPr bwMode="auto">
            <a:xfrm>
              <a:off x="0" y="1463"/>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t>-20,000</a:t>
              </a:r>
            </a:p>
          </p:txBody>
        </p:sp>
        <p:sp>
          <p:nvSpPr>
            <p:cNvPr id="69650" name="Rectangle 22"/>
            <p:cNvSpPr>
              <a:spLocks noChangeArrowheads="1"/>
            </p:cNvSpPr>
            <p:nvPr/>
          </p:nvSpPr>
          <p:spPr bwMode="auto">
            <a:xfrm>
              <a:off x="0" y="2154"/>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t>-40,000</a:t>
              </a:r>
            </a:p>
          </p:txBody>
        </p:sp>
        <p:sp>
          <p:nvSpPr>
            <p:cNvPr id="69651" name="Rectangle 23"/>
            <p:cNvSpPr>
              <a:spLocks noChangeArrowheads="1"/>
            </p:cNvSpPr>
            <p:nvPr/>
          </p:nvSpPr>
          <p:spPr bwMode="auto">
            <a:xfrm>
              <a:off x="0" y="283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t>-60,000</a:t>
              </a:r>
            </a:p>
          </p:txBody>
        </p:sp>
        <p:sp>
          <p:nvSpPr>
            <p:cNvPr id="69652" name="Rectangle 24"/>
            <p:cNvSpPr>
              <a:spLocks noChangeArrowheads="1"/>
            </p:cNvSpPr>
            <p:nvPr/>
          </p:nvSpPr>
          <p:spPr bwMode="auto">
            <a:xfrm>
              <a:off x="0" y="3625"/>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2000" b="1"/>
                <a:t>-80,000</a:t>
              </a:r>
            </a:p>
          </p:txBody>
        </p:sp>
        <p:sp>
          <p:nvSpPr>
            <p:cNvPr id="69653" name="Text Box 25"/>
            <p:cNvSpPr txBox="1">
              <a:spLocks noChangeArrowheads="1"/>
            </p:cNvSpPr>
            <p:nvPr/>
          </p:nvSpPr>
          <p:spPr bwMode="auto">
            <a:xfrm>
              <a:off x="549" y="3837"/>
              <a:ext cx="6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3200" b="1"/>
                <a:t>1980</a:t>
              </a:r>
            </a:p>
          </p:txBody>
        </p:sp>
        <p:sp>
          <p:nvSpPr>
            <p:cNvPr id="69654" name="Rectangle 26"/>
            <p:cNvSpPr>
              <a:spLocks noChangeArrowheads="1"/>
            </p:cNvSpPr>
            <p:nvPr/>
          </p:nvSpPr>
          <p:spPr bwMode="auto">
            <a:xfrm>
              <a:off x="2517" y="3836"/>
              <a:ext cx="68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sz="3200" b="1"/>
                <a:t>2000</a:t>
              </a:r>
            </a:p>
          </p:txBody>
        </p:sp>
      </p:grpSp>
      <p:sp>
        <p:nvSpPr>
          <p:cNvPr id="69640" name="Text Box 27"/>
          <p:cNvSpPr txBox="1">
            <a:spLocks noChangeArrowheads="1"/>
          </p:cNvSpPr>
          <p:nvPr/>
        </p:nvSpPr>
        <p:spPr bwMode="auto">
          <a:xfrm>
            <a:off x="303213" y="12700"/>
            <a:ext cx="8539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GB" sz="2800" b="1"/>
              <a:t>Deaths averted – contribution of different factors</a:t>
            </a:r>
          </a:p>
        </p:txBody>
      </p:sp>
      <p:sp>
        <p:nvSpPr>
          <p:cNvPr id="69641" name="Text Box 28"/>
          <p:cNvSpPr txBox="1">
            <a:spLocks noChangeArrowheads="1"/>
          </p:cNvSpPr>
          <p:nvPr/>
        </p:nvSpPr>
        <p:spPr bwMode="auto">
          <a:xfrm>
            <a:off x="5437188" y="6521450"/>
            <a:ext cx="37068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r>
              <a:rPr lang="en-GB" sz="1600">
                <a:latin typeface="Tahoma" pitchFamily="34" charset="0"/>
              </a:rPr>
              <a:t>Redrawn from Capewell and colleagues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47638"/>
            <a:ext cx="8315325"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txBox="1">
            <a:spLocks/>
          </p:cNvSpPr>
          <p:nvPr/>
        </p:nvSpPr>
        <p:spPr bwMode="auto">
          <a:xfrm rot="16200000">
            <a:off x="7532688" y="3246437"/>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p:txBody>
      </p:sp>
      <p:sp>
        <p:nvSpPr>
          <p:cNvPr id="18436" name="TextBox 6"/>
          <p:cNvSpPr txBox="1">
            <a:spLocks noChangeArrowheads="1"/>
          </p:cNvSpPr>
          <p:nvPr/>
        </p:nvSpPr>
        <p:spPr bwMode="auto">
          <a:xfrm>
            <a:off x="1679575" y="5929313"/>
            <a:ext cx="582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z="2800">
                <a:solidFill>
                  <a:srgbClr val="0000CC"/>
                </a:solidFill>
              </a:rPr>
              <a:t>WHO report, Causes of death 2004</a:t>
            </a:r>
            <a:endParaRPr lang="en-GB" sz="2800">
              <a:solidFill>
                <a:srgbClr val="0000CC"/>
              </a:solidFill>
            </a:endParaRPr>
          </a:p>
        </p:txBody>
      </p:sp>
      <p:pic>
        <p:nvPicPr>
          <p:cNvPr id="18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00013"/>
            <a:ext cx="83248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4"/>
          <p:cNvSpPr txBox="1">
            <a:spLocks noChangeArrowheads="1"/>
          </p:cNvSpPr>
          <p:nvPr/>
        </p:nvSpPr>
        <p:spPr bwMode="auto">
          <a:xfrm>
            <a:off x="1679575" y="5929313"/>
            <a:ext cx="5821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2"/>
                </a:solidFill>
                <a:latin typeface="Arial" pitchFamily="34" charset="0"/>
              </a:defRPr>
            </a:lvl1pPr>
            <a:lvl2pPr marL="742950" indent="-285750" eaLnBrk="0" hangingPunct="0">
              <a:defRPr sz="4400">
                <a:solidFill>
                  <a:schemeClr val="tx2"/>
                </a:solidFill>
                <a:latin typeface="Arial" pitchFamily="34" charset="0"/>
              </a:defRPr>
            </a:lvl2pPr>
            <a:lvl3pPr marL="1143000" indent="-228600" eaLnBrk="0" hangingPunct="0">
              <a:defRPr sz="4400">
                <a:solidFill>
                  <a:schemeClr val="tx2"/>
                </a:solidFill>
                <a:latin typeface="Arial" pitchFamily="34" charset="0"/>
              </a:defRPr>
            </a:lvl3pPr>
            <a:lvl4pPr marL="1600200" indent="-228600" eaLnBrk="0" hangingPunct="0">
              <a:defRPr sz="4400">
                <a:solidFill>
                  <a:schemeClr val="tx2"/>
                </a:solidFill>
                <a:latin typeface="Arial" pitchFamily="34" charset="0"/>
              </a:defRPr>
            </a:lvl4pPr>
            <a:lvl5pPr marL="2057400" indent="-228600" eaLnBrk="0" hangingPunct="0">
              <a:defRPr sz="4400">
                <a:solidFill>
                  <a:schemeClr val="tx2"/>
                </a:solidFill>
                <a:latin typeface="Arial" pitchFamily="34" charset="0"/>
              </a:defRPr>
            </a:lvl5pPr>
            <a:lvl6pPr marL="2514600" indent="-228600" eaLnBrk="0" fontAlgn="base" hangingPunct="0">
              <a:spcBef>
                <a:spcPct val="0"/>
              </a:spcBef>
              <a:spcAft>
                <a:spcPct val="0"/>
              </a:spcAft>
              <a:defRPr sz="4400">
                <a:solidFill>
                  <a:schemeClr val="tx2"/>
                </a:solidFill>
                <a:latin typeface="Arial" pitchFamily="34" charset="0"/>
              </a:defRPr>
            </a:lvl6pPr>
            <a:lvl7pPr marL="2971800" indent="-228600" eaLnBrk="0" fontAlgn="base" hangingPunct="0">
              <a:spcBef>
                <a:spcPct val="0"/>
              </a:spcBef>
              <a:spcAft>
                <a:spcPct val="0"/>
              </a:spcAft>
              <a:defRPr sz="4400">
                <a:solidFill>
                  <a:schemeClr val="tx2"/>
                </a:solidFill>
                <a:latin typeface="Arial" pitchFamily="34" charset="0"/>
              </a:defRPr>
            </a:lvl7pPr>
            <a:lvl8pPr marL="3429000" indent="-228600" eaLnBrk="0" fontAlgn="base" hangingPunct="0">
              <a:spcBef>
                <a:spcPct val="0"/>
              </a:spcBef>
              <a:spcAft>
                <a:spcPct val="0"/>
              </a:spcAft>
              <a:defRPr sz="4400">
                <a:solidFill>
                  <a:schemeClr val="tx2"/>
                </a:solidFill>
                <a:latin typeface="Arial" pitchFamily="34" charset="0"/>
              </a:defRPr>
            </a:lvl8pPr>
            <a:lvl9pPr marL="3886200" indent="-228600" eaLnBrk="0" fontAlgn="base" hangingPunct="0">
              <a:spcBef>
                <a:spcPct val="0"/>
              </a:spcBef>
              <a:spcAft>
                <a:spcPct val="0"/>
              </a:spcAft>
              <a:defRPr sz="4400">
                <a:solidFill>
                  <a:schemeClr val="tx2"/>
                </a:solidFill>
                <a:latin typeface="Arial" pitchFamily="34" charset="0"/>
              </a:defRPr>
            </a:lvl9pPr>
          </a:lstStyle>
          <a:p>
            <a:pPr eaLnBrk="1" hangingPunct="1"/>
            <a:r>
              <a:rPr lang="en-US" sz="2800">
                <a:solidFill>
                  <a:srgbClr val="0000CC"/>
                </a:solidFill>
              </a:rPr>
              <a:t>WHO report, Causes of death 2004</a:t>
            </a:r>
            <a:endParaRPr lang="en-GB" sz="2800">
              <a:solidFill>
                <a:srgbClr val="0000CC"/>
              </a:solidFill>
            </a:endParaRPr>
          </a:p>
        </p:txBody>
      </p:sp>
      <p:sp>
        <p:nvSpPr>
          <p:cNvPr id="7" name="Footer Placeholder 1"/>
          <p:cNvSpPr>
            <a:spLocks noGrp="1"/>
          </p:cNvSpPr>
          <p:nvPr>
            <p:ph type="ftr" sz="quarter" idx="11"/>
          </p:nvPr>
        </p:nvSpPr>
        <p:spPr>
          <a:xfrm rot="16200000">
            <a:off x="7532688" y="3246437"/>
            <a:ext cx="2895600" cy="327025"/>
          </a:xfrm>
        </p:spPr>
        <p:txBody>
          <a:bodyPr/>
          <a:lstStyle/>
          <a:p>
            <a:pPr>
              <a:defRPr/>
            </a:pPr>
            <a:r>
              <a:rPr lang="en-US" b="1" dirty="0">
                <a:solidFill>
                  <a:srgbClr val="0000CC"/>
                </a:solidFill>
              </a:rPr>
              <a:t>©  Imperial College London </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513" y="6072188"/>
            <a:ext cx="7810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482" name="Rectangle 2"/>
          <p:cNvSpPr>
            <a:spLocks noGrp="1" noChangeArrowheads="1"/>
          </p:cNvSpPr>
          <p:nvPr>
            <p:ph type="title" idx="4294967295"/>
          </p:nvPr>
        </p:nvSpPr>
        <p:spPr/>
        <p:txBody>
          <a:bodyPr/>
          <a:lstStyle/>
          <a:p>
            <a:r>
              <a:rPr lang="fi-FI" sz="6000" b="1" smtClean="0">
                <a:solidFill>
                  <a:srgbClr val="0000CC"/>
                </a:solidFill>
                <a:latin typeface="Arial" pitchFamily="34" charset="0"/>
              </a:rPr>
              <a:t>Global Health &amp; CVD</a:t>
            </a:r>
            <a:endParaRPr lang="en-GB" sz="6000" b="1" smtClean="0">
              <a:solidFill>
                <a:srgbClr val="0000CC"/>
              </a:solidFill>
              <a:latin typeface="Arial" pitchFamily="34" charset="0"/>
            </a:endParaRPr>
          </a:p>
        </p:txBody>
      </p:sp>
      <p:sp>
        <p:nvSpPr>
          <p:cNvPr id="8" name="Footer Placeholder 6"/>
          <p:cNvSpPr txBox="1">
            <a:spLocks/>
          </p:cNvSpPr>
          <p:nvPr/>
        </p:nvSpPr>
        <p:spPr bwMode="auto">
          <a:xfrm rot="16200000">
            <a:off x="7532688" y="3746500"/>
            <a:ext cx="2895600" cy="327025"/>
          </a:xfrm>
          <a:prstGeom prst="rect">
            <a:avLst/>
          </a:prstGeom>
          <a:noFill/>
          <a:ln w="9525">
            <a:noFill/>
            <a:miter lim="800000"/>
            <a:headEnd/>
            <a:tailEnd/>
          </a:ln>
          <a:effectLst/>
        </p:spPr>
        <p:txBody>
          <a:bodyPr/>
          <a:lstStyle/>
          <a:p>
            <a:pPr algn="ctr">
              <a:defRPr/>
            </a:pPr>
            <a:r>
              <a:rPr lang="en-US" sz="1400" b="1" dirty="0">
                <a:solidFill>
                  <a:srgbClr val="0000CC"/>
                </a:solidFill>
                <a:latin typeface="+mn-lt"/>
              </a:rPr>
              <a:t>©  Imperial College London </a:t>
            </a:r>
          </a:p>
          <a:p>
            <a:pPr algn="ctr">
              <a:defRPr/>
            </a:pPr>
            <a:endParaRPr lang="en-US" sz="1400" dirty="0">
              <a:solidFill>
                <a:schemeClr val="tx1"/>
              </a:solidFill>
              <a:latin typeface="+mn-lt"/>
            </a:endParaRPr>
          </a:p>
        </p:txBody>
      </p:sp>
      <p:graphicFrame>
        <p:nvGraphicFramePr>
          <p:cNvPr id="9" name="Diagram 8"/>
          <p:cNvGraphicFramePr/>
          <p:nvPr/>
        </p:nvGraphicFramePr>
        <p:xfrm>
          <a:off x="928662" y="1397000"/>
          <a:ext cx="7429552" cy="5246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40EFB653-DA54-44CF-947C-BD749E41B994}"/>
                                            </p:graphicEl>
                                          </p:spTgt>
                                        </p:tgtEl>
                                        <p:attrNameLst>
                                          <p:attrName>style.visibility</p:attrName>
                                        </p:attrNameLst>
                                      </p:cBhvr>
                                      <p:to>
                                        <p:strVal val="visible"/>
                                      </p:to>
                                    </p:set>
                                    <p:anim calcmode="lin" valueType="num">
                                      <p:cBhvr additive="base">
                                        <p:cTn id="7" dur="500" fill="hold"/>
                                        <p:tgtEl>
                                          <p:spTgt spid="9">
                                            <p:graphicEl>
                                              <a:dgm id="{40EFB653-DA54-44CF-947C-BD749E41B99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40EFB653-DA54-44CF-947C-BD749E41B99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9965</TotalTime>
  <Words>2536</Words>
  <Application>Microsoft Office PowerPoint</Application>
  <PresentationFormat>On-screen Show (4:3)</PresentationFormat>
  <Paragraphs>516</Paragraphs>
  <Slides>66</Slides>
  <Notes>57</Notes>
  <HiddenSlides>0</HiddenSlides>
  <MMClips>0</MMClips>
  <ScaleCrop>false</ScaleCrop>
  <HeadingPairs>
    <vt:vector size="10" baseType="variant">
      <vt:variant>
        <vt:lpstr>Fonts Used</vt:lpstr>
      </vt:variant>
      <vt:variant>
        <vt:i4>14</vt:i4>
      </vt:variant>
      <vt:variant>
        <vt:lpstr>Theme</vt:lpstr>
      </vt:variant>
      <vt:variant>
        <vt:i4>1</vt:i4>
      </vt:variant>
      <vt:variant>
        <vt:lpstr>Links</vt:lpstr>
      </vt:variant>
      <vt:variant>
        <vt:i4>5</vt:i4>
      </vt:variant>
      <vt:variant>
        <vt:lpstr>Embedded OLE Servers</vt:lpstr>
      </vt:variant>
      <vt:variant>
        <vt:i4>3</vt:i4>
      </vt:variant>
      <vt:variant>
        <vt:lpstr>Slide Titles</vt:lpstr>
      </vt:variant>
      <vt:variant>
        <vt:i4>66</vt:i4>
      </vt:variant>
    </vt:vector>
  </HeadingPairs>
  <TitlesOfParts>
    <vt:vector size="89" baseType="lpstr">
      <vt:lpstr>Arial</vt:lpstr>
      <vt:lpstr>Georgia</vt:lpstr>
      <vt:lpstr>Calibri</vt:lpstr>
      <vt:lpstr>Courier New</vt:lpstr>
      <vt:lpstr>Times New Roman</vt:lpstr>
      <vt:lpstr>StarSymbol</vt:lpstr>
      <vt:lpstr>Arial Black</vt:lpstr>
      <vt:lpstr>Sans Serif</vt:lpstr>
      <vt:lpstr>Symbol</vt:lpstr>
      <vt:lpstr>Verdana</vt:lpstr>
      <vt:lpstr>Arial Narrow</vt:lpstr>
      <vt:lpstr>MS PGothic</vt:lpstr>
      <vt:lpstr>SimSun</vt:lpstr>
      <vt:lpstr>Tahoma</vt:lpstr>
      <vt:lpstr>Default Design</vt:lpstr>
      <vt:lpstr>???</vt:lpstr>
      <vt:lpstr>???</vt:lpstr>
      <vt:lpstr>???</vt:lpstr>
      <vt:lpstr>???</vt:lpstr>
      <vt:lpstr>???</vt:lpstr>
      <vt:lpstr>Worksheet</vt:lpstr>
      <vt:lpstr>Bitmap Image</vt:lpstr>
      <vt:lpstr>Image</vt:lpstr>
      <vt:lpstr>PowerPoint Presentation</vt:lpstr>
      <vt:lpstr>PowerPoint Presentation</vt:lpstr>
      <vt:lpstr>Global Health &amp; CVD</vt:lpstr>
      <vt:lpstr>Main types of cardiovascular disease (CVD) </vt:lpstr>
      <vt:lpstr>PowerPoint Presentation</vt:lpstr>
      <vt:lpstr>PowerPoint Presentation</vt:lpstr>
      <vt:lpstr>PowerPoint Presentation</vt:lpstr>
      <vt:lpstr>PowerPoint Presentation</vt:lpstr>
      <vt:lpstr>Global Health &amp; CVD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Epidemiologic transition and the Global Burden of Disease</vt:lpstr>
      <vt:lpstr>PowerPoint Presentation</vt:lpstr>
      <vt:lpstr>% Living in urban settings: 1970, 1994, &amp; 2025 (projected)</vt:lpstr>
      <vt:lpstr>PowerPoint Presentation</vt:lpstr>
      <vt:lpstr>PowerPoint Presentation</vt:lpstr>
      <vt:lpstr>Major Risk Factors for Death  Worldwide</vt:lpstr>
      <vt:lpstr>PowerPoint Presentation</vt:lpstr>
      <vt:lpstr>BP Distributions in Different Populations</vt:lpstr>
      <vt:lpstr>PowerPoint Presentation</vt:lpstr>
      <vt:lpstr>PowerPoint Presentation</vt:lpstr>
      <vt:lpstr>PowerPoint Presentation</vt:lpstr>
      <vt:lpstr>Smoking ban in Scotland</vt:lpstr>
      <vt:lpstr>PowerPoint Presentation</vt:lpstr>
      <vt:lpstr>PowerPoint Presentation</vt:lpstr>
      <vt:lpstr>Serum Cholesterol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Obesity Trends* Among U.S. Adults BRFSS (Behavioral Risk Factor Surveillance System), , 1985</vt:lpstr>
      <vt:lpstr>Obesity Trends* Among U.S. Adults BRFSS, 2000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Systematic COronary Risk Evaluation (SCORE)</vt:lpstr>
      <vt:lpstr>Low CVD risk regions, risk based on total cholesterol</vt:lpstr>
      <vt:lpstr>High CVD risk regions, risk based on total cholesterol</vt:lpstr>
      <vt:lpstr>SCORE is based on overall effects of risk factors </vt:lpstr>
      <vt:lpstr>PowerPoint Presentation</vt:lpstr>
    </vt:vector>
  </TitlesOfParts>
  <Company>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mt5605</dc:creator>
  <cp:lastModifiedBy>Shiel, Nuala</cp:lastModifiedBy>
  <cp:revision>814</cp:revision>
  <dcterms:created xsi:type="dcterms:W3CDTF">2008-02-27T11:15:41Z</dcterms:created>
  <dcterms:modified xsi:type="dcterms:W3CDTF">2012-11-28T16:30:50Z</dcterms:modified>
</cp:coreProperties>
</file>