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57" r:id="rId4"/>
    <p:sldId id="258" r:id="rId5"/>
    <p:sldId id="260" r:id="rId6"/>
    <p:sldId id="261" r:id="rId7"/>
    <p:sldId id="298" r:id="rId8"/>
    <p:sldId id="299" r:id="rId9"/>
    <p:sldId id="300" r:id="rId10"/>
    <p:sldId id="301" r:id="rId11"/>
    <p:sldId id="264" r:id="rId12"/>
    <p:sldId id="262" r:id="rId13"/>
    <p:sldId id="26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96" r:id="rId27"/>
    <p:sldId id="283" r:id="rId28"/>
    <p:sldId id="284" r:id="rId29"/>
    <p:sldId id="285" r:id="rId30"/>
    <p:sldId id="288" r:id="rId31"/>
    <p:sldId id="289" r:id="rId32"/>
    <p:sldId id="290" r:id="rId33"/>
    <p:sldId id="291" r:id="rId34"/>
    <p:sldId id="297" r:id="rId35"/>
    <p:sldId id="302" r:id="rId36"/>
    <p:sldId id="292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B6C"/>
    <a:srgbClr val="F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 autoAdjust="0"/>
    <p:restoredTop sz="94660"/>
  </p:normalViewPr>
  <p:slideViewPr>
    <p:cSldViewPr>
      <p:cViewPr varScale="1">
        <p:scale>
          <a:sx n="50" d="100"/>
          <a:sy n="5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DF/Asymptomatic</c:v>
                </c:pt>
              </c:strCache>
            </c:strRef>
          </c:tx>
          <c:invertIfNegative val="0"/>
          <c:cat>
            <c:strRef>
              <c:f>Sheet1!$C$1:$D$1</c:f>
              <c:strCache>
                <c:ptCount val="2"/>
                <c:pt idx="0">
                  <c:v>Primary</c:v>
                </c:pt>
                <c:pt idx="1">
                  <c:v>Secondary</c:v>
                </c:pt>
              </c:strCache>
            </c:strRef>
          </c:cat>
          <c:val>
            <c:numRef>
              <c:f>Sheet1!$C$2:$D$2</c:f>
              <c:numCache>
                <c:formatCode>General</c:formatCode>
                <c:ptCount val="2"/>
                <c:pt idx="0">
                  <c:v>81</c:v>
                </c:pt>
                <c:pt idx="1">
                  <c:v>68.900000000000006</c:v>
                </c:pt>
              </c:numCache>
            </c:numRef>
          </c:val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DHF</c:v>
                </c:pt>
              </c:strCache>
            </c:strRef>
          </c:tx>
          <c:invertIfNegative val="0"/>
          <c:cat>
            <c:strRef>
              <c:f>Sheet1!$C$1:$D$1</c:f>
              <c:strCache>
                <c:ptCount val="2"/>
                <c:pt idx="0">
                  <c:v>Primary</c:v>
                </c:pt>
                <c:pt idx="1">
                  <c:v>Secondary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DSS</c:v>
                </c:pt>
              </c:strCache>
            </c:strRef>
          </c:tx>
          <c:invertIfNegative val="0"/>
          <c:cat>
            <c:strRef>
              <c:f>Sheet1!$C$1:$D$1</c:f>
              <c:strCache>
                <c:ptCount val="2"/>
                <c:pt idx="0">
                  <c:v>Primary</c:v>
                </c:pt>
                <c:pt idx="1">
                  <c:v>Secondary</c:v>
                </c:pt>
              </c:strCache>
            </c:strRef>
          </c:cat>
          <c:val>
            <c:numRef>
              <c:f>Sheet1!$C$4:$D$4</c:f>
              <c:numCache>
                <c:formatCode>General</c:formatCode>
                <c:ptCount val="2"/>
                <c:pt idx="0">
                  <c:v>9</c:v>
                </c:pt>
                <c:pt idx="1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8877184"/>
        <c:axId val="158878720"/>
        <c:axId val="0"/>
      </c:bar3DChart>
      <c:catAx>
        <c:axId val="15887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58878720"/>
        <c:crosses val="autoZero"/>
        <c:auto val="1"/>
        <c:lblAlgn val="ctr"/>
        <c:lblOffset val="100"/>
        <c:noMultiLvlLbl val="0"/>
      </c:catAx>
      <c:valAx>
        <c:axId val="158878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8877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6C3E-184F-451E-BDC2-49CA2C5E2DA5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E5835-867C-4F13-8012-1E3120E817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5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F63C91-42A4-4F15-98C5-E16D8E6D4C06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9262" cy="3194050"/>
          </a:xfrm>
          <a:solidFill>
            <a:srgbClr val="FFFFFF"/>
          </a:solidFill>
          <a:ln w="12700"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0" y="4343436"/>
            <a:ext cx="5026320" cy="4114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60285F-B439-47EA-BF00-14CA85155056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61A4A09-CC21-4A90-9C1E-F6C7245E2B88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DC0BF0-858D-462B-BBC4-4470EEDB82AB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78350" cy="3433763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439" y="4346357"/>
            <a:ext cx="4991126" cy="4136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E5835-867C-4F13-8012-1E3120E8170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6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5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6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4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7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236B-C5D8-4473-908A-F62C8106B95B}" type="datetimeFigureOut">
              <a:rPr lang="en-GB" smtClean="0"/>
              <a:pPr/>
              <a:t>07/11/2012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AC5B-A6B9-46B1-9AA1-44A8CDC869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6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Dengue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virus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infection and 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immunopathogenic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Abigail Culshaw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a.culshaw@imperial.ac.uk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3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  <a:ea typeface="ＭＳ Ｐゴシック" pitchFamily="34" charset="-128"/>
              </a:rPr>
              <a:t>Target Cells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111750"/>
          </a:xfrm>
        </p:spPr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Not fully elucidated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Dendritic cells are infected – bind DC-SIGN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Monocytes and macrophages may be a major target </a:t>
            </a:r>
            <a:r>
              <a:rPr lang="en-GB" sz="2800" i="1" dirty="0" smtClean="0">
                <a:ea typeface="ＭＳ Ｐゴシック" pitchFamily="34" charset="-128"/>
              </a:rPr>
              <a:t>in vivo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B cells can be infected </a:t>
            </a:r>
            <a:r>
              <a:rPr lang="en-GB" sz="2800" i="1" dirty="0" smtClean="0">
                <a:ea typeface="ＭＳ Ｐゴシック" pitchFamily="34" charset="-128"/>
              </a:rPr>
              <a:t>in vitro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Vascular endothelial cells and hepatocytes contain antigen </a:t>
            </a:r>
            <a:r>
              <a:rPr lang="en-GB" sz="2800" i="1" dirty="0" smtClean="0">
                <a:ea typeface="ＭＳ Ｐゴシック" pitchFamily="34" charset="-128"/>
              </a:rPr>
              <a:t>in vivo </a:t>
            </a:r>
            <a:r>
              <a:rPr lang="en-GB" sz="2800" dirty="0" smtClean="0">
                <a:ea typeface="ＭＳ Ｐゴシック" pitchFamily="34" charset="-128"/>
              </a:rPr>
              <a:t>but are they infected?</a:t>
            </a:r>
          </a:p>
          <a:p>
            <a:pPr eaLnBrk="1" hangingPunct="1"/>
            <a:endParaRPr lang="en-GB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How do viruses spread?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Which organs and cells lead to viraemia?</a:t>
            </a:r>
          </a:p>
          <a:p>
            <a:pPr eaLnBrk="1" hangingPunct="1"/>
            <a:endParaRPr lang="en-GB" sz="28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/>
            <a:endParaRPr lang="en-GB" sz="28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3999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0487" tIns="44450" rIns="90487" bIns="4445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The Spectrum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of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Dengue Illness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0" y="2947988"/>
            <a:ext cx="2600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" charset="0"/>
              </a:rPr>
              <a:t>Dengue virus infection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62000" y="3587750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B050"/>
                </a:solidFill>
                <a:latin typeface="Times" charset="0"/>
              </a:rPr>
              <a:t>Asymptomatic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419600" y="3587750"/>
            <a:ext cx="1685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Times" charset="0"/>
              </a:rPr>
              <a:t>Symptomatic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09600" y="4384675"/>
            <a:ext cx="2524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B050"/>
                </a:solidFill>
                <a:latin typeface="Times" charset="0"/>
              </a:rPr>
              <a:t>Undifferentiated fever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200400" y="4384675"/>
            <a:ext cx="1685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imes" charset="0"/>
              </a:rPr>
              <a:t>Dengue fever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257800" y="4371975"/>
            <a:ext cx="320263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Times" charset="0"/>
              </a:rPr>
              <a:t>Dengue </a:t>
            </a:r>
            <a:r>
              <a:rPr lang="en-GB" sz="2000" dirty="0" smtClean="0">
                <a:solidFill>
                  <a:srgbClr val="FF0000"/>
                </a:solidFill>
                <a:latin typeface="Times" charset="0"/>
              </a:rPr>
              <a:t>haemorrhagic </a:t>
            </a:r>
            <a:r>
              <a:rPr lang="en-GB" sz="2000" dirty="0">
                <a:solidFill>
                  <a:srgbClr val="FF0000"/>
                </a:solidFill>
                <a:latin typeface="Times" charset="0"/>
              </a:rPr>
              <a:t>fever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371600" y="5170488"/>
            <a:ext cx="1533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imes" charset="0"/>
              </a:rPr>
              <a:t>Without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Times" charset="0"/>
              </a:rPr>
              <a:t>haemorrhage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352800" y="5170488"/>
            <a:ext cx="1533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imes" charset="0"/>
              </a:rPr>
              <a:t>Unusual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Times" charset="0"/>
              </a:rPr>
              <a:t>haemorrhage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Times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334000" y="5170488"/>
            <a:ext cx="1228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Times" charset="0"/>
              </a:rPr>
              <a:t>No shock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391400" y="5170488"/>
            <a:ext cx="847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Times" charset="0"/>
              </a:rPr>
              <a:t>Shock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953000" y="5656263"/>
            <a:ext cx="18383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Times" charset="0"/>
              </a:rPr>
              <a:t>DHF grade 1 &amp; 2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6781800" y="5656263"/>
            <a:ext cx="18383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Times" charset="0"/>
              </a:rPr>
              <a:t>DHF grade 3 &amp; 4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433763" y="3286125"/>
            <a:ext cx="0" cy="1825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689100" y="3475038"/>
            <a:ext cx="3567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681163" y="3481388"/>
            <a:ext cx="0" cy="119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262563" y="3481388"/>
            <a:ext cx="0" cy="119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262563" y="4003675"/>
            <a:ext cx="0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917700" y="4192588"/>
            <a:ext cx="51673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967163" y="4200525"/>
            <a:ext cx="0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091363" y="4200525"/>
            <a:ext cx="0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909763" y="4200525"/>
            <a:ext cx="0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5956300" y="4976813"/>
            <a:ext cx="1662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5948363" y="4983163"/>
            <a:ext cx="0" cy="119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7624763" y="4983163"/>
            <a:ext cx="0" cy="119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3967163" y="4787900"/>
            <a:ext cx="0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1993900" y="4976813"/>
            <a:ext cx="19669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1985963" y="4983163"/>
            <a:ext cx="0" cy="119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3967163" y="4983163"/>
            <a:ext cx="0" cy="119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091363" y="4852988"/>
            <a:ext cx="0" cy="1190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250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65216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Dengue Fever (DF) &amp; </a:t>
            </a:r>
            <a:b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Dengue Haemorrhagic Fever (DHF)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95425"/>
            <a:ext cx="8672512" cy="5102225"/>
          </a:xfrm>
        </p:spPr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Asymptomatic or undifferentiated fever 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Dengue fever (DF)</a:t>
            </a:r>
          </a:p>
          <a:p>
            <a:pPr lvl="1" eaLnBrk="1" hangingPunct="1"/>
            <a:r>
              <a:rPr lang="en-GB" dirty="0" smtClean="0"/>
              <a:t>Virus incubates for 2-7 days then fever</a:t>
            </a:r>
            <a:endParaRPr lang="en-GB" sz="2400" dirty="0" smtClean="0"/>
          </a:p>
          <a:p>
            <a:pPr lvl="1" eaLnBrk="1" hangingPunct="1"/>
            <a:r>
              <a:rPr lang="en-GB" dirty="0" smtClean="0"/>
              <a:t>headache, muscle &amp; joint pain, self limiting, 1wk</a:t>
            </a:r>
            <a:endParaRPr lang="en-GB" sz="2400" dirty="0" smtClean="0"/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Dengue haemorrhagic fever (DHF)</a:t>
            </a:r>
          </a:p>
          <a:p>
            <a:pPr lvl="1" eaLnBrk="1" hangingPunct="1"/>
            <a:r>
              <a:rPr lang="en-GB" dirty="0" smtClean="0"/>
              <a:t>4 grades</a:t>
            </a:r>
          </a:p>
          <a:p>
            <a:pPr lvl="1" eaLnBrk="1" hangingPunct="1"/>
            <a:r>
              <a:rPr lang="en-GB" dirty="0" smtClean="0"/>
              <a:t>capillary leakage, thrombocytopenia, altered haemostasis, liver damage</a:t>
            </a:r>
            <a:endParaRPr lang="en-GB" sz="2400" dirty="0" smtClean="0"/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Dengue shock syndrome (DSS); DHF3,4</a:t>
            </a:r>
          </a:p>
          <a:p>
            <a:pPr lvl="1" eaLnBrk="1" hangingPunct="1"/>
            <a:r>
              <a:rPr lang="en-GB" dirty="0" smtClean="0"/>
              <a:t>Fluid loss (pleural effusion) can result in shock</a:t>
            </a:r>
          </a:p>
          <a:p>
            <a:pPr lvl="1" eaLnBrk="1" hangingPunct="1"/>
            <a:endParaRPr lang="en-GB" sz="2400" dirty="0" smtClean="0">
              <a:solidFill>
                <a:schemeClr val="accent2"/>
              </a:solidFill>
            </a:endParaRPr>
          </a:p>
          <a:p>
            <a:pPr eaLnBrk="1" hangingPunct="1"/>
            <a:endParaRPr lang="en-GB" sz="28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/>
            <a:endParaRPr lang="en-GB" sz="28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07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295400"/>
            <a:ext cx="1981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765675"/>
            <a:ext cx="48545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3188" tIns="50800" rIns="103188" bIns="50800" anchor="ctr"/>
          <a:lstStyle/>
          <a:p>
            <a:pPr algn="ctr" defTabSz="1023938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ＭＳ Ｐゴシック" charset="0"/>
              </a:rPr>
              <a:t>DHF/DSS a unique clinical syndrome</a:t>
            </a:r>
          </a:p>
          <a:p>
            <a:pPr algn="ctr" defTabSz="1023938">
              <a:defRPr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  <a:ea typeface="ＭＳ Ｐゴシック" charset="0"/>
            </a:endParaRPr>
          </a:p>
        </p:txBody>
      </p:sp>
      <p:pic>
        <p:nvPicPr>
          <p:cNvPr id="8197" name="Picture 5" descr="Petechia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295400"/>
            <a:ext cx="1955800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6525" y="1355725"/>
            <a:ext cx="21860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Sudden Onset: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Shock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Pleural Effusion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Ascites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Bleeding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Hepatomegaly</a:t>
            </a: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486400" y="5410200"/>
            <a:ext cx="152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Immune responses to DENV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4" y="1565275"/>
            <a:ext cx="7955731" cy="4959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E is a major target of neutralising and protective Abs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NS1 is a target of protective Abs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NS1-specific Abs lead to antibody-dependant cellular cytotoxicity (ADCC) and complement-mediated cytotoxicity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NS3 is a major target of 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CD4 and CD8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7622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82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Immune responses to DENV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75687" cy="49593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Neutralising Abs are long-lived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Infection with one DENV serotype can lead to the generation of Abs capable of recognising any or all of the other 3 serotypes – cross-reactive neutralising Abs decline rapidly after infection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Protection is thought to be life-long for homotypic virus but last only a few months for heterotypic virus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Serotype-specific and cross-reactive T cells are detected after infection</a:t>
            </a:r>
          </a:p>
          <a:p>
            <a:pPr eaLnBrk="1" hangingPunct="1"/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/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22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DHF Risk Factors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5327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800" dirty="0" smtClean="0">
                <a:ea typeface="ＭＳ Ｐゴシック" pitchFamily="34" charset="-128"/>
              </a:rPr>
              <a:t>DHF risk factors include:</a:t>
            </a:r>
          </a:p>
          <a:p>
            <a:r>
              <a:rPr lang="en-GB" sz="2800" dirty="0" smtClean="0">
                <a:ea typeface="ＭＳ Ｐゴシック" pitchFamily="34" charset="-128"/>
              </a:rPr>
              <a:t>Pre-existing immunity to heterologous serotypes </a:t>
            </a:r>
          </a:p>
          <a:p>
            <a:r>
              <a:rPr lang="en-GB" sz="2800" dirty="0" smtClean="0">
                <a:ea typeface="ＭＳ Ｐゴシック" pitchFamily="34" charset="-128"/>
              </a:rPr>
              <a:t>Increased </a:t>
            </a:r>
            <a:r>
              <a:rPr lang="en-GB" sz="2800" dirty="0">
                <a:ea typeface="ＭＳ Ｐゴシック" pitchFamily="34" charset="-128"/>
              </a:rPr>
              <a:t>t</a:t>
            </a:r>
            <a:r>
              <a:rPr lang="en-GB" sz="2800" dirty="0" smtClean="0">
                <a:ea typeface="ＭＳ Ｐゴシック" pitchFamily="34" charset="-128"/>
              </a:rPr>
              <a:t>ime between infections </a:t>
            </a:r>
          </a:p>
          <a:p>
            <a:r>
              <a:rPr lang="en-GB" sz="2800" dirty="0" smtClean="0">
                <a:ea typeface="ＭＳ Ｐゴシック" pitchFamily="34" charset="-128"/>
              </a:rPr>
              <a:t>Age</a:t>
            </a:r>
          </a:p>
          <a:p>
            <a:r>
              <a:rPr lang="en-US" sz="2800" dirty="0" smtClean="0">
                <a:ea typeface="ＭＳ Ｐゴシック" pitchFamily="34" charset="-128"/>
              </a:rPr>
              <a:t>E</a:t>
            </a:r>
            <a:r>
              <a:rPr lang="en-GB" sz="2800" dirty="0" smtClean="0">
                <a:ea typeface="ＭＳ Ｐゴシック" pitchFamily="34" charset="-128"/>
              </a:rPr>
              <a:t>thnicity</a:t>
            </a:r>
          </a:p>
          <a:p>
            <a:r>
              <a:rPr lang="en-GB" sz="2800" dirty="0" smtClean="0">
                <a:ea typeface="ＭＳ Ｐゴシック" pitchFamily="34" charset="-128"/>
              </a:rPr>
              <a:t>Host genetic background</a:t>
            </a:r>
          </a:p>
          <a:p>
            <a:r>
              <a:rPr lang="en-US" sz="2800" dirty="0" smtClean="0">
                <a:ea typeface="ＭＳ Ｐゴシック" pitchFamily="34" charset="-128"/>
              </a:rPr>
              <a:t>S</a:t>
            </a:r>
            <a:r>
              <a:rPr lang="en-GB" sz="2800" dirty="0" smtClean="0">
                <a:ea typeface="ＭＳ Ｐゴシック" pitchFamily="34" charset="-128"/>
              </a:rPr>
              <a:t>equence of infecting serotypes </a:t>
            </a:r>
          </a:p>
          <a:p>
            <a:r>
              <a:rPr lang="en-GB" sz="2800" dirty="0" smtClean="0">
                <a:ea typeface="ＭＳ Ｐゴシック" pitchFamily="34" charset="-128"/>
              </a:rPr>
              <a:t>Viral genotype</a:t>
            </a:r>
          </a:p>
          <a:p>
            <a:pPr eaLnBrk="1" hangingPunct="1"/>
            <a:endParaRPr lang="en-GB" sz="2800" dirty="0" smtClean="0">
              <a:solidFill>
                <a:srgbClr val="00009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98025" y="1382161"/>
            <a:ext cx="3888432" cy="2383543"/>
            <a:chOff x="4788024" y="1477505"/>
            <a:chExt cx="3318240" cy="1875656"/>
          </a:xfrm>
        </p:grpSpPr>
        <p:graphicFrame>
          <p:nvGraphicFramePr>
            <p:cNvPr id="37" name="Chart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8365996"/>
                </p:ext>
              </p:extLst>
            </p:nvPr>
          </p:nvGraphicFramePr>
          <p:xfrm>
            <a:off x="4788024" y="1477505"/>
            <a:ext cx="3318240" cy="18756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4995426" y="1672910"/>
              <a:ext cx="1759901" cy="524516"/>
              <a:chOff x="1043" y="1169"/>
              <a:chExt cx="2553" cy="329"/>
            </a:xfrm>
          </p:grpSpPr>
          <p:sp>
            <p:nvSpPr>
              <p:cNvPr id="23571" name="Text Box 8"/>
              <p:cNvSpPr txBox="1">
                <a:spLocks noChangeArrowheads="1"/>
              </p:cNvSpPr>
              <p:nvPr/>
            </p:nvSpPr>
            <p:spPr bwMode="auto">
              <a:xfrm>
                <a:off x="2996" y="1174"/>
                <a:ext cx="60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th-TH" sz="1200" dirty="0">
                    <a:solidFill>
                      <a:srgbClr val="92D050"/>
                    </a:solidFill>
                    <a:latin typeface="Times New Roman" pitchFamily="18" charset="0"/>
                  </a:rPr>
                  <a:t>1.1%</a:t>
                </a:r>
              </a:p>
            </p:txBody>
          </p:sp>
          <p:sp>
            <p:nvSpPr>
              <p:cNvPr id="23572" name="Text Box 9"/>
              <p:cNvSpPr txBox="1">
                <a:spLocks noChangeArrowheads="1"/>
              </p:cNvSpPr>
              <p:nvPr/>
            </p:nvSpPr>
            <p:spPr bwMode="auto">
              <a:xfrm>
                <a:off x="2994" y="1286"/>
                <a:ext cx="40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th-TH" sz="1200" dirty="0">
                    <a:solidFill>
                      <a:srgbClr val="FF0000"/>
                    </a:solidFill>
                    <a:latin typeface="Times New Roman" pitchFamily="18" charset="0"/>
                  </a:rPr>
                  <a:t>10%</a:t>
                </a:r>
              </a:p>
            </p:txBody>
          </p:sp>
          <p:sp>
            <p:nvSpPr>
              <p:cNvPr id="23573" name="Text Box 10"/>
              <p:cNvSpPr txBox="1">
                <a:spLocks noChangeArrowheads="1"/>
              </p:cNvSpPr>
              <p:nvPr/>
            </p:nvSpPr>
            <p:spPr bwMode="auto">
              <a:xfrm>
                <a:off x="1043" y="1169"/>
                <a:ext cx="76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th-TH" sz="1200" dirty="0">
                    <a:solidFill>
                      <a:srgbClr val="92D050"/>
                    </a:solidFill>
                    <a:latin typeface="Times New Roman" pitchFamily="18" charset="0"/>
                  </a:rPr>
                  <a:t>0.007%</a:t>
                </a:r>
              </a:p>
            </p:txBody>
          </p:sp>
          <p:sp>
            <p:nvSpPr>
              <p:cNvPr id="23574" name="Text Box 11"/>
              <p:cNvSpPr txBox="1">
                <a:spLocks noChangeArrowheads="1"/>
              </p:cNvSpPr>
              <p:nvPr/>
            </p:nvSpPr>
            <p:spPr bwMode="auto">
              <a:xfrm>
                <a:off x="1102" y="1292"/>
                <a:ext cx="498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th-TH" sz="1200" dirty="0">
                    <a:solidFill>
                      <a:srgbClr val="FF0000"/>
                    </a:solidFill>
                    <a:latin typeface="Times New Roman" pitchFamily="18" charset="0"/>
                  </a:rPr>
                  <a:t>0.18%</a:t>
                </a:r>
              </a:p>
            </p:txBody>
          </p:sp>
          <p:sp>
            <p:nvSpPr>
              <p:cNvPr id="23579" name="Line 16"/>
              <p:cNvSpPr>
                <a:spLocks noChangeShapeType="1"/>
              </p:cNvSpPr>
              <p:nvPr/>
            </p:nvSpPr>
            <p:spPr bwMode="auto">
              <a:xfrm>
                <a:off x="1425" y="138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3555" name="Text Box 25"/>
          <p:cNvSpPr txBox="1">
            <a:spLocks noChangeArrowheads="1"/>
          </p:cNvSpPr>
          <p:nvPr/>
        </p:nvSpPr>
        <p:spPr bwMode="auto">
          <a:xfrm>
            <a:off x="0" y="-27384"/>
            <a:ext cx="91440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200" dirty="0">
                <a:solidFill>
                  <a:schemeClr val="bg1"/>
                </a:solidFill>
                <a:latin typeface="+mj-lt"/>
              </a:rPr>
              <a:t>The majority of severe dengue complications occur upon secondary infection</a:t>
            </a:r>
          </a:p>
        </p:txBody>
      </p:sp>
      <p:pic>
        <p:nvPicPr>
          <p:cNvPr id="23556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480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381000" y="4038600"/>
            <a:ext cx="8153400" cy="2514600"/>
            <a:chOff x="240" y="2544"/>
            <a:chExt cx="5136" cy="1584"/>
          </a:xfrm>
        </p:grpSpPr>
        <p:pic>
          <p:nvPicPr>
            <p:cNvPr id="23564" name="Picture 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544"/>
              <a:ext cx="5111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410"/>
              <a:ext cx="509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Text Box 30"/>
          <p:cNvSpPr txBox="1">
            <a:spLocks noChangeArrowheads="1"/>
          </p:cNvSpPr>
          <p:nvPr/>
        </p:nvSpPr>
        <p:spPr bwMode="auto">
          <a:xfrm>
            <a:off x="1431925" y="4287838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</a:rPr>
              <a:t>Den 1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1431925" y="4505325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</a:rPr>
              <a:t>Den 1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3560" name="Text Box 32"/>
          <p:cNvSpPr txBox="1">
            <a:spLocks noChangeArrowheads="1"/>
          </p:cNvSpPr>
          <p:nvPr/>
        </p:nvSpPr>
        <p:spPr bwMode="auto">
          <a:xfrm>
            <a:off x="1431925" y="4721225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</a:rPr>
              <a:t>Den 1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1431925" y="4937125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</a:rPr>
              <a:t>Den 1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1431925" y="5153025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</a:rPr>
              <a:t>Den 2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23563" name="Text Box 35"/>
          <p:cNvSpPr txBox="1">
            <a:spLocks noChangeArrowheads="1"/>
          </p:cNvSpPr>
          <p:nvPr/>
        </p:nvSpPr>
        <p:spPr bwMode="auto">
          <a:xfrm>
            <a:off x="1425575" y="5638800"/>
            <a:ext cx="50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</a:rPr>
              <a:t>Den 2</a:t>
            </a:r>
            <a:endParaRPr lang="en-GB" sz="2400" b="1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5153025"/>
            <a:ext cx="82234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4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979712" y="1597286"/>
            <a:ext cx="5551388" cy="4349080"/>
            <a:chOff x="990" y="479"/>
            <a:chExt cx="3779" cy="3361"/>
          </a:xfrm>
        </p:grpSpPr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479"/>
              <a:ext cx="3779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2016" y="528"/>
              <a:ext cx="43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5050"/>
                  </a:solidFill>
                  <a:latin typeface="Times" charset="0"/>
                </a:rPr>
                <a:t>DHF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1680" y="1824"/>
              <a:ext cx="32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5050"/>
                  </a:solidFill>
                  <a:latin typeface="Times" charset="0"/>
                </a:rPr>
                <a:t>DF</a:t>
              </a:r>
              <a:endParaRPr lang="en-GB" b="1">
                <a:latin typeface="Times" charset="0"/>
              </a:endParaRPr>
            </a:p>
          </p:txBody>
        </p:sp>
      </p:grp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High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virus load is associated with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severe dengue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disease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6876256" y="6021288"/>
            <a:ext cx="1309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 dirty="0" err="1">
                <a:latin typeface="Times" charset="0"/>
              </a:rPr>
              <a:t>Libraty</a:t>
            </a:r>
            <a:r>
              <a:rPr lang="en-GB" sz="1200" b="1" dirty="0">
                <a:latin typeface="Times" charset="0"/>
              </a:rPr>
              <a:t> JID 2002</a:t>
            </a:r>
          </a:p>
        </p:txBody>
      </p:sp>
    </p:spTree>
    <p:extLst>
      <p:ext uri="{BB962C8B-B14F-4D97-AF65-F5344CB8AC3E}">
        <p14:creationId xmlns:p14="http://schemas.microsoft.com/office/powerpoint/2010/main" val="26481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4757" y="1418300"/>
            <a:ext cx="6802437" cy="3982334"/>
            <a:chOff x="900113" y="1205266"/>
            <a:chExt cx="6802437" cy="3982334"/>
          </a:xfrm>
        </p:grpSpPr>
        <p:sp>
          <p:nvSpPr>
            <p:cNvPr id="25602" name="Rectangle 2"/>
            <p:cNvSpPr>
              <a:spLocks noChangeArrowheads="1"/>
            </p:cNvSpPr>
            <p:nvPr/>
          </p:nvSpPr>
          <p:spPr bwMode="auto">
            <a:xfrm>
              <a:off x="7072721" y="3168709"/>
              <a:ext cx="44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3300"/>
                  </a:solidFill>
                  <a:latin typeface="Times New Roman" pitchFamily="18" charset="0"/>
                </a:rPr>
                <a:t>IL-10</a:t>
              </a:r>
            </a:p>
          </p:txBody>
        </p:sp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900113" y="3146410"/>
              <a:ext cx="6802437" cy="2041190"/>
              <a:chOff x="241" y="2071"/>
              <a:chExt cx="5071" cy="2233"/>
            </a:xfrm>
          </p:grpSpPr>
          <p:sp>
            <p:nvSpPr>
              <p:cNvPr id="25760" name="Rectangle 4"/>
              <p:cNvSpPr>
                <a:spLocks noChangeArrowheads="1"/>
              </p:cNvSpPr>
              <p:nvPr/>
            </p:nvSpPr>
            <p:spPr bwMode="auto">
              <a:xfrm>
                <a:off x="1164" y="2296"/>
                <a:ext cx="576" cy="166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61" name="Group 5"/>
              <p:cNvGrpSpPr>
                <a:grpSpLocks/>
              </p:cNvGrpSpPr>
              <p:nvPr/>
            </p:nvGrpSpPr>
            <p:grpSpPr bwMode="auto">
              <a:xfrm>
                <a:off x="241" y="2255"/>
                <a:ext cx="3011" cy="2049"/>
                <a:chOff x="128" y="310"/>
                <a:chExt cx="3011" cy="2049"/>
              </a:xfrm>
            </p:grpSpPr>
            <p:sp>
              <p:nvSpPr>
                <p:cNvPr id="25937" name="Line 6"/>
                <p:cNvSpPr>
                  <a:spLocks noChangeShapeType="1"/>
                </p:cNvSpPr>
                <p:nvPr/>
              </p:nvSpPr>
              <p:spPr bwMode="auto">
                <a:xfrm>
                  <a:off x="474" y="351"/>
                  <a:ext cx="1" cy="166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38" name="Line 7"/>
                <p:cNvSpPr>
                  <a:spLocks noChangeShapeType="1"/>
                </p:cNvSpPr>
                <p:nvPr/>
              </p:nvSpPr>
              <p:spPr bwMode="auto">
                <a:xfrm>
                  <a:off x="452" y="2012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39" name="Line 8"/>
                <p:cNvSpPr>
                  <a:spLocks noChangeShapeType="1"/>
                </p:cNvSpPr>
                <p:nvPr/>
              </p:nvSpPr>
              <p:spPr bwMode="auto">
                <a:xfrm>
                  <a:off x="452" y="1805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0" name="Line 9"/>
                <p:cNvSpPr>
                  <a:spLocks noChangeShapeType="1"/>
                </p:cNvSpPr>
                <p:nvPr/>
              </p:nvSpPr>
              <p:spPr bwMode="auto">
                <a:xfrm>
                  <a:off x="452" y="1597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1" name="Line 10"/>
                <p:cNvSpPr>
                  <a:spLocks noChangeShapeType="1"/>
                </p:cNvSpPr>
                <p:nvPr/>
              </p:nvSpPr>
              <p:spPr bwMode="auto">
                <a:xfrm>
                  <a:off x="452" y="1390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2" name="Line 11"/>
                <p:cNvSpPr>
                  <a:spLocks noChangeShapeType="1"/>
                </p:cNvSpPr>
                <p:nvPr/>
              </p:nvSpPr>
              <p:spPr bwMode="auto">
                <a:xfrm>
                  <a:off x="452" y="1183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3" name="Line 12"/>
                <p:cNvSpPr>
                  <a:spLocks noChangeShapeType="1"/>
                </p:cNvSpPr>
                <p:nvPr/>
              </p:nvSpPr>
              <p:spPr bwMode="auto">
                <a:xfrm>
                  <a:off x="452" y="973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4" name="Line 13"/>
                <p:cNvSpPr>
                  <a:spLocks noChangeShapeType="1"/>
                </p:cNvSpPr>
                <p:nvPr/>
              </p:nvSpPr>
              <p:spPr bwMode="auto">
                <a:xfrm>
                  <a:off x="452" y="766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5" name="Line 14"/>
                <p:cNvSpPr>
                  <a:spLocks noChangeShapeType="1"/>
                </p:cNvSpPr>
                <p:nvPr/>
              </p:nvSpPr>
              <p:spPr bwMode="auto">
                <a:xfrm>
                  <a:off x="452" y="559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6" name="Line 15"/>
                <p:cNvSpPr>
                  <a:spLocks noChangeShapeType="1"/>
                </p:cNvSpPr>
                <p:nvPr/>
              </p:nvSpPr>
              <p:spPr bwMode="auto">
                <a:xfrm>
                  <a:off x="452" y="351"/>
                  <a:ext cx="22" cy="1"/>
                </a:xfrm>
                <a:prstGeom prst="line">
                  <a:avLst/>
                </a:pr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7" name="Line 16"/>
                <p:cNvSpPr>
                  <a:spLocks noChangeShapeType="1"/>
                </p:cNvSpPr>
                <p:nvPr/>
              </p:nvSpPr>
              <p:spPr bwMode="auto">
                <a:xfrm>
                  <a:off x="477" y="2016"/>
                  <a:ext cx="259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77" y="2016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4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909" y="2016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5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41" y="2016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5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74" y="2016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5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206" y="2016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5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070" y="2016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54" name="Freeform 23"/>
                <p:cNvSpPr>
                  <a:spLocks/>
                </p:cNvSpPr>
                <p:nvPr/>
              </p:nvSpPr>
              <p:spPr bwMode="auto">
                <a:xfrm>
                  <a:off x="474" y="434"/>
                  <a:ext cx="1728" cy="1578"/>
                </a:xfrm>
                <a:custGeom>
                  <a:avLst/>
                  <a:gdLst>
                    <a:gd name="T0" fmla="*/ 0 w 1728"/>
                    <a:gd name="T1" fmla="*/ 0 h 1565"/>
                    <a:gd name="T2" fmla="*/ 432 w 1728"/>
                    <a:gd name="T3" fmla="*/ 1564 h 1565"/>
                    <a:gd name="T4" fmla="*/ 864 w 1728"/>
                    <a:gd name="T5" fmla="*/ 1642 h 1565"/>
                    <a:gd name="T6" fmla="*/ 1296 w 1728"/>
                    <a:gd name="T7" fmla="*/ 1644 h 1565"/>
                    <a:gd name="T8" fmla="*/ 1728 w 1728"/>
                    <a:gd name="T9" fmla="*/ 1644 h 15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8"/>
                    <a:gd name="T16" fmla="*/ 0 h 1565"/>
                    <a:gd name="T17" fmla="*/ 1728 w 1728"/>
                    <a:gd name="T18" fmla="*/ 1565 h 15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8" h="1565">
                      <a:moveTo>
                        <a:pt x="0" y="0"/>
                      </a:moveTo>
                      <a:lnTo>
                        <a:pt x="432" y="1488"/>
                      </a:lnTo>
                      <a:lnTo>
                        <a:pt x="864" y="1563"/>
                      </a:lnTo>
                      <a:lnTo>
                        <a:pt x="1296" y="1565"/>
                      </a:lnTo>
                      <a:lnTo>
                        <a:pt x="1728" y="1565"/>
                      </a:lnTo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5" name="Freeform 24"/>
                <p:cNvSpPr>
                  <a:spLocks/>
                </p:cNvSpPr>
                <p:nvPr/>
              </p:nvSpPr>
              <p:spPr bwMode="auto">
                <a:xfrm>
                  <a:off x="458" y="417"/>
                  <a:ext cx="39" cy="42"/>
                </a:xfrm>
                <a:custGeom>
                  <a:avLst/>
                  <a:gdLst>
                    <a:gd name="T0" fmla="*/ 19 w 39"/>
                    <a:gd name="T1" fmla="*/ 0 h 42"/>
                    <a:gd name="T2" fmla="*/ 39 w 39"/>
                    <a:gd name="T3" fmla="*/ 21 h 42"/>
                    <a:gd name="T4" fmla="*/ 19 w 39"/>
                    <a:gd name="T5" fmla="*/ 42 h 42"/>
                    <a:gd name="T6" fmla="*/ 0 w 39"/>
                    <a:gd name="T7" fmla="*/ 21 h 42"/>
                    <a:gd name="T8" fmla="*/ 19 w 39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2"/>
                    <a:gd name="T17" fmla="*/ 39 w 3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2">
                      <a:moveTo>
                        <a:pt x="19" y="0"/>
                      </a:moveTo>
                      <a:lnTo>
                        <a:pt x="39" y="21"/>
                      </a:lnTo>
                      <a:lnTo>
                        <a:pt x="19" y="42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6" name="Freeform 25"/>
                <p:cNvSpPr>
                  <a:spLocks/>
                </p:cNvSpPr>
                <p:nvPr/>
              </p:nvSpPr>
              <p:spPr bwMode="auto">
                <a:xfrm>
                  <a:off x="454" y="412"/>
                  <a:ext cx="39" cy="43"/>
                </a:xfrm>
                <a:custGeom>
                  <a:avLst/>
                  <a:gdLst>
                    <a:gd name="T0" fmla="*/ 20 w 39"/>
                    <a:gd name="T1" fmla="*/ 0 h 43"/>
                    <a:gd name="T2" fmla="*/ 39 w 39"/>
                    <a:gd name="T3" fmla="*/ 22 h 43"/>
                    <a:gd name="T4" fmla="*/ 20 w 39"/>
                    <a:gd name="T5" fmla="*/ 43 h 43"/>
                    <a:gd name="T6" fmla="*/ 0 w 39"/>
                    <a:gd name="T7" fmla="*/ 22 h 43"/>
                    <a:gd name="T8" fmla="*/ 20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20" y="0"/>
                      </a:moveTo>
                      <a:lnTo>
                        <a:pt x="39" y="22"/>
                      </a:lnTo>
                      <a:lnTo>
                        <a:pt x="20" y="43"/>
                      </a:lnTo>
                      <a:lnTo>
                        <a:pt x="0" y="2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7" name="Freeform 26"/>
                <p:cNvSpPr>
                  <a:spLocks/>
                </p:cNvSpPr>
                <p:nvPr/>
              </p:nvSpPr>
              <p:spPr bwMode="auto">
                <a:xfrm>
                  <a:off x="890" y="1917"/>
                  <a:ext cx="39" cy="43"/>
                </a:xfrm>
                <a:custGeom>
                  <a:avLst/>
                  <a:gdLst>
                    <a:gd name="T0" fmla="*/ 19 w 39"/>
                    <a:gd name="T1" fmla="*/ 0 h 43"/>
                    <a:gd name="T2" fmla="*/ 39 w 39"/>
                    <a:gd name="T3" fmla="*/ 21 h 43"/>
                    <a:gd name="T4" fmla="*/ 19 w 39"/>
                    <a:gd name="T5" fmla="*/ 43 h 43"/>
                    <a:gd name="T6" fmla="*/ 0 w 39"/>
                    <a:gd name="T7" fmla="*/ 21 h 43"/>
                    <a:gd name="T8" fmla="*/ 19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19" y="0"/>
                      </a:moveTo>
                      <a:lnTo>
                        <a:pt x="39" y="21"/>
                      </a:lnTo>
                      <a:lnTo>
                        <a:pt x="19" y="43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8" name="Freeform 27"/>
                <p:cNvSpPr>
                  <a:spLocks/>
                </p:cNvSpPr>
                <p:nvPr/>
              </p:nvSpPr>
              <p:spPr bwMode="auto">
                <a:xfrm>
                  <a:off x="886" y="1913"/>
                  <a:ext cx="39" cy="42"/>
                </a:xfrm>
                <a:custGeom>
                  <a:avLst/>
                  <a:gdLst>
                    <a:gd name="T0" fmla="*/ 20 w 39"/>
                    <a:gd name="T1" fmla="*/ 0 h 42"/>
                    <a:gd name="T2" fmla="*/ 39 w 39"/>
                    <a:gd name="T3" fmla="*/ 21 h 42"/>
                    <a:gd name="T4" fmla="*/ 20 w 39"/>
                    <a:gd name="T5" fmla="*/ 42 h 42"/>
                    <a:gd name="T6" fmla="*/ 0 w 39"/>
                    <a:gd name="T7" fmla="*/ 21 h 42"/>
                    <a:gd name="T8" fmla="*/ 20 w 39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2"/>
                    <a:gd name="T17" fmla="*/ 39 w 3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2">
                      <a:moveTo>
                        <a:pt x="20" y="0"/>
                      </a:moveTo>
                      <a:lnTo>
                        <a:pt x="39" y="21"/>
                      </a:lnTo>
                      <a:lnTo>
                        <a:pt x="20" y="42"/>
                      </a:lnTo>
                      <a:lnTo>
                        <a:pt x="0" y="2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9" name="Freeform 28"/>
                <p:cNvSpPr>
                  <a:spLocks/>
                </p:cNvSpPr>
                <p:nvPr/>
              </p:nvSpPr>
              <p:spPr bwMode="auto">
                <a:xfrm>
                  <a:off x="1322" y="1992"/>
                  <a:ext cx="39" cy="44"/>
                </a:xfrm>
                <a:custGeom>
                  <a:avLst/>
                  <a:gdLst>
                    <a:gd name="T0" fmla="*/ 19 w 39"/>
                    <a:gd name="T1" fmla="*/ 0 h 43"/>
                    <a:gd name="T2" fmla="*/ 39 w 39"/>
                    <a:gd name="T3" fmla="*/ 21 h 43"/>
                    <a:gd name="T4" fmla="*/ 19 w 39"/>
                    <a:gd name="T5" fmla="*/ 49 h 43"/>
                    <a:gd name="T6" fmla="*/ 0 w 39"/>
                    <a:gd name="T7" fmla="*/ 21 h 43"/>
                    <a:gd name="T8" fmla="*/ 19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19" y="0"/>
                      </a:moveTo>
                      <a:lnTo>
                        <a:pt x="39" y="21"/>
                      </a:lnTo>
                      <a:lnTo>
                        <a:pt x="19" y="43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0" name="Freeform 29"/>
                <p:cNvSpPr>
                  <a:spLocks/>
                </p:cNvSpPr>
                <p:nvPr/>
              </p:nvSpPr>
              <p:spPr bwMode="auto">
                <a:xfrm>
                  <a:off x="1318" y="1988"/>
                  <a:ext cx="39" cy="43"/>
                </a:xfrm>
                <a:custGeom>
                  <a:avLst/>
                  <a:gdLst>
                    <a:gd name="T0" fmla="*/ 20 w 39"/>
                    <a:gd name="T1" fmla="*/ 0 h 42"/>
                    <a:gd name="T2" fmla="*/ 39 w 39"/>
                    <a:gd name="T3" fmla="*/ 27 h 42"/>
                    <a:gd name="T4" fmla="*/ 20 w 39"/>
                    <a:gd name="T5" fmla="*/ 48 h 42"/>
                    <a:gd name="T6" fmla="*/ 0 w 39"/>
                    <a:gd name="T7" fmla="*/ 27 h 42"/>
                    <a:gd name="T8" fmla="*/ 20 w 39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2"/>
                    <a:gd name="T17" fmla="*/ 39 w 3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2">
                      <a:moveTo>
                        <a:pt x="20" y="0"/>
                      </a:moveTo>
                      <a:lnTo>
                        <a:pt x="39" y="21"/>
                      </a:lnTo>
                      <a:lnTo>
                        <a:pt x="20" y="42"/>
                      </a:lnTo>
                      <a:lnTo>
                        <a:pt x="0" y="2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1" name="Freeform 30"/>
                <p:cNvSpPr>
                  <a:spLocks/>
                </p:cNvSpPr>
                <p:nvPr/>
              </p:nvSpPr>
              <p:spPr bwMode="auto">
                <a:xfrm>
                  <a:off x="1754" y="1994"/>
                  <a:ext cx="39" cy="44"/>
                </a:xfrm>
                <a:custGeom>
                  <a:avLst/>
                  <a:gdLst>
                    <a:gd name="T0" fmla="*/ 20 w 39"/>
                    <a:gd name="T1" fmla="*/ 0 h 43"/>
                    <a:gd name="T2" fmla="*/ 39 w 39"/>
                    <a:gd name="T3" fmla="*/ 21 h 43"/>
                    <a:gd name="T4" fmla="*/ 20 w 39"/>
                    <a:gd name="T5" fmla="*/ 49 h 43"/>
                    <a:gd name="T6" fmla="*/ 0 w 39"/>
                    <a:gd name="T7" fmla="*/ 21 h 43"/>
                    <a:gd name="T8" fmla="*/ 20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20" y="0"/>
                      </a:moveTo>
                      <a:lnTo>
                        <a:pt x="39" y="21"/>
                      </a:lnTo>
                      <a:lnTo>
                        <a:pt x="20" y="43"/>
                      </a:lnTo>
                      <a:lnTo>
                        <a:pt x="0" y="2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2" name="Freeform 31"/>
                <p:cNvSpPr>
                  <a:spLocks/>
                </p:cNvSpPr>
                <p:nvPr/>
              </p:nvSpPr>
              <p:spPr bwMode="auto">
                <a:xfrm>
                  <a:off x="1750" y="1990"/>
                  <a:ext cx="39" cy="44"/>
                </a:xfrm>
                <a:custGeom>
                  <a:avLst/>
                  <a:gdLst>
                    <a:gd name="T0" fmla="*/ 20 w 39"/>
                    <a:gd name="T1" fmla="*/ 0 h 43"/>
                    <a:gd name="T2" fmla="*/ 39 w 39"/>
                    <a:gd name="T3" fmla="*/ 21 h 43"/>
                    <a:gd name="T4" fmla="*/ 20 w 39"/>
                    <a:gd name="T5" fmla="*/ 49 h 43"/>
                    <a:gd name="T6" fmla="*/ 0 w 39"/>
                    <a:gd name="T7" fmla="*/ 21 h 43"/>
                    <a:gd name="T8" fmla="*/ 20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20" y="0"/>
                      </a:moveTo>
                      <a:lnTo>
                        <a:pt x="39" y="21"/>
                      </a:lnTo>
                      <a:lnTo>
                        <a:pt x="20" y="43"/>
                      </a:lnTo>
                      <a:lnTo>
                        <a:pt x="0" y="2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3" name="Freeform 32"/>
                <p:cNvSpPr>
                  <a:spLocks/>
                </p:cNvSpPr>
                <p:nvPr/>
              </p:nvSpPr>
              <p:spPr bwMode="auto">
                <a:xfrm>
                  <a:off x="2186" y="1994"/>
                  <a:ext cx="39" cy="44"/>
                </a:xfrm>
                <a:custGeom>
                  <a:avLst/>
                  <a:gdLst>
                    <a:gd name="T0" fmla="*/ 20 w 39"/>
                    <a:gd name="T1" fmla="*/ 0 h 43"/>
                    <a:gd name="T2" fmla="*/ 39 w 39"/>
                    <a:gd name="T3" fmla="*/ 21 h 43"/>
                    <a:gd name="T4" fmla="*/ 20 w 39"/>
                    <a:gd name="T5" fmla="*/ 49 h 43"/>
                    <a:gd name="T6" fmla="*/ 0 w 39"/>
                    <a:gd name="T7" fmla="*/ 21 h 43"/>
                    <a:gd name="T8" fmla="*/ 20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20" y="0"/>
                      </a:moveTo>
                      <a:lnTo>
                        <a:pt x="39" y="21"/>
                      </a:lnTo>
                      <a:lnTo>
                        <a:pt x="20" y="43"/>
                      </a:lnTo>
                      <a:lnTo>
                        <a:pt x="0" y="2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4" name="Freeform 33"/>
                <p:cNvSpPr>
                  <a:spLocks/>
                </p:cNvSpPr>
                <p:nvPr/>
              </p:nvSpPr>
              <p:spPr bwMode="auto">
                <a:xfrm>
                  <a:off x="2183" y="1990"/>
                  <a:ext cx="38" cy="44"/>
                </a:xfrm>
                <a:custGeom>
                  <a:avLst/>
                  <a:gdLst>
                    <a:gd name="T0" fmla="*/ 19 w 38"/>
                    <a:gd name="T1" fmla="*/ 0 h 43"/>
                    <a:gd name="T2" fmla="*/ 38 w 38"/>
                    <a:gd name="T3" fmla="*/ 21 h 43"/>
                    <a:gd name="T4" fmla="*/ 19 w 38"/>
                    <a:gd name="T5" fmla="*/ 49 h 43"/>
                    <a:gd name="T6" fmla="*/ 0 w 38"/>
                    <a:gd name="T7" fmla="*/ 21 h 43"/>
                    <a:gd name="T8" fmla="*/ 19 w 38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3"/>
                    <a:gd name="T17" fmla="*/ 38 w 38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3">
                      <a:moveTo>
                        <a:pt x="19" y="0"/>
                      </a:moveTo>
                      <a:lnTo>
                        <a:pt x="38" y="21"/>
                      </a:lnTo>
                      <a:lnTo>
                        <a:pt x="19" y="43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5" name="Rectangle 34"/>
                <p:cNvSpPr>
                  <a:spLocks noChangeArrowheads="1"/>
                </p:cNvSpPr>
                <p:nvPr/>
              </p:nvSpPr>
              <p:spPr bwMode="auto">
                <a:xfrm>
                  <a:off x="391" y="1968"/>
                  <a:ext cx="42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66" name="Rectangle 35"/>
                <p:cNvSpPr>
                  <a:spLocks noChangeArrowheads="1"/>
                </p:cNvSpPr>
                <p:nvPr/>
              </p:nvSpPr>
              <p:spPr bwMode="auto">
                <a:xfrm>
                  <a:off x="253" y="1762"/>
                  <a:ext cx="21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10000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67" name="Rectangle 36"/>
                <p:cNvSpPr>
                  <a:spLocks noChangeArrowheads="1"/>
                </p:cNvSpPr>
                <p:nvPr/>
              </p:nvSpPr>
              <p:spPr bwMode="auto">
                <a:xfrm>
                  <a:off x="253" y="1553"/>
                  <a:ext cx="21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20000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68" name="Rectangle 37"/>
                <p:cNvSpPr>
                  <a:spLocks noChangeArrowheads="1"/>
                </p:cNvSpPr>
                <p:nvPr/>
              </p:nvSpPr>
              <p:spPr bwMode="auto">
                <a:xfrm>
                  <a:off x="253" y="1347"/>
                  <a:ext cx="21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30000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69" name="Rectangle 38"/>
                <p:cNvSpPr>
                  <a:spLocks noChangeArrowheads="1"/>
                </p:cNvSpPr>
                <p:nvPr/>
              </p:nvSpPr>
              <p:spPr bwMode="auto">
                <a:xfrm>
                  <a:off x="253" y="1140"/>
                  <a:ext cx="21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40000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0" name="Rectangle 39"/>
                <p:cNvSpPr>
                  <a:spLocks noChangeArrowheads="1"/>
                </p:cNvSpPr>
                <p:nvPr/>
              </p:nvSpPr>
              <p:spPr bwMode="auto">
                <a:xfrm>
                  <a:off x="253" y="930"/>
                  <a:ext cx="21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50000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1" name="Rectangle 40"/>
                <p:cNvSpPr>
                  <a:spLocks noChangeArrowheads="1"/>
                </p:cNvSpPr>
                <p:nvPr/>
              </p:nvSpPr>
              <p:spPr bwMode="auto">
                <a:xfrm>
                  <a:off x="253" y="723"/>
                  <a:ext cx="21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60000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2" name="Rectangle 41"/>
                <p:cNvSpPr>
                  <a:spLocks noChangeArrowheads="1"/>
                </p:cNvSpPr>
                <p:nvPr/>
              </p:nvSpPr>
              <p:spPr bwMode="auto">
                <a:xfrm>
                  <a:off x="253" y="515"/>
                  <a:ext cx="21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70000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3" name="Rectangle 42"/>
                <p:cNvSpPr>
                  <a:spLocks noChangeArrowheads="1"/>
                </p:cNvSpPr>
                <p:nvPr/>
              </p:nvSpPr>
              <p:spPr bwMode="auto">
                <a:xfrm>
                  <a:off x="253" y="310"/>
                  <a:ext cx="21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80000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4" name="Rectangle 43"/>
                <p:cNvSpPr>
                  <a:spLocks noChangeArrowheads="1"/>
                </p:cNvSpPr>
                <p:nvPr/>
              </p:nvSpPr>
              <p:spPr bwMode="auto">
                <a:xfrm>
                  <a:off x="447" y="2078"/>
                  <a:ext cx="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-2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5" name="Rectangle 44"/>
                <p:cNvSpPr>
                  <a:spLocks noChangeArrowheads="1"/>
                </p:cNvSpPr>
                <p:nvPr/>
              </p:nvSpPr>
              <p:spPr bwMode="auto">
                <a:xfrm>
                  <a:off x="879" y="2078"/>
                  <a:ext cx="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-1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6" name="Rectangle 45"/>
                <p:cNvSpPr>
                  <a:spLocks noChangeArrowheads="1"/>
                </p:cNvSpPr>
                <p:nvPr/>
              </p:nvSpPr>
              <p:spPr bwMode="auto">
                <a:xfrm>
                  <a:off x="1326" y="2078"/>
                  <a:ext cx="42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7" name="Rectangle 46"/>
                <p:cNvSpPr>
                  <a:spLocks noChangeArrowheads="1"/>
                </p:cNvSpPr>
                <p:nvPr/>
              </p:nvSpPr>
              <p:spPr bwMode="auto">
                <a:xfrm>
                  <a:off x="1756" y="2078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8" name="Rectangle 47"/>
                <p:cNvSpPr>
                  <a:spLocks noChangeArrowheads="1"/>
                </p:cNvSpPr>
                <p:nvPr/>
              </p:nvSpPr>
              <p:spPr bwMode="auto">
                <a:xfrm>
                  <a:off x="2187" y="2078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79" name="Rectangle 48"/>
                <p:cNvSpPr>
                  <a:spLocks noChangeArrowheads="1"/>
                </p:cNvSpPr>
                <p:nvPr/>
              </p:nvSpPr>
              <p:spPr bwMode="auto">
                <a:xfrm>
                  <a:off x="3054" y="2078"/>
                  <a:ext cx="85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90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80" name="Rectangle 49"/>
                <p:cNvSpPr>
                  <a:spLocks noChangeArrowheads="1"/>
                </p:cNvSpPr>
                <p:nvPr/>
              </p:nvSpPr>
              <p:spPr bwMode="auto">
                <a:xfrm>
                  <a:off x="1720" y="2209"/>
                  <a:ext cx="12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day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81" name="Rectangle 50"/>
                <p:cNvSpPr>
                  <a:spLocks noChangeArrowheads="1"/>
                </p:cNvSpPr>
                <p:nvPr/>
              </p:nvSpPr>
              <p:spPr bwMode="auto">
                <a:xfrm rot="-5400000">
                  <a:off x="-19" y="1051"/>
                  <a:ext cx="395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PFU/ml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grpSp>
              <p:nvGrpSpPr>
                <p:cNvPr id="25982" name="Group 51"/>
                <p:cNvGrpSpPr>
                  <a:grpSpLocks/>
                </p:cNvGrpSpPr>
                <p:nvPr/>
              </p:nvGrpSpPr>
              <p:grpSpPr bwMode="auto">
                <a:xfrm>
                  <a:off x="2606" y="1984"/>
                  <a:ext cx="53" cy="64"/>
                  <a:chOff x="2746" y="2092"/>
                  <a:chExt cx="53" cy="64"/>
                </a:xfrm>
              </p:grpSpPr>
              <p:sp>
                <p:nvSpPr>
                  <p:cNvPr id="25983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6" y="2092"/>
                    <a:ext cx="45" cy="52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984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4" y="2104"/>
                    <a:ext cx="45" cy="52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5762" name="Group 54"/>
              <p:cNvGrpSpPr>
                <a:grpSpLocks/>
              </p:cNvGrpSpPr>
              <p:nvPr/>
            </p:nvGrpSpPr>
            <p:grpSpPr bwMode="auto">
              <a:xfrm>
                <a:off x="4327" y="2260"/>
                <a:ext cx="150" cy="1820"/>
                <a:chOff x="5766" y="2392"/>
                <a:chExt cx="150" cy="1662"/>
              </a:xfrm>
            </p:grpSpPr>
            <p:sp>
              <p:nvSpPr>
                <p:cNvPr id="25919" name="Freeform 55"/>
                <p:cNvSpPr>
                  <a:spLocks/>
                </p:cNvSpPr>
                <p:nvPr/>
              </p:nvSpPr>
              <p:spPr bwMode="auto">
                <a:xfrm>
                  <a:off x="5766" y="2431"/>
                  <a:ext cx="21" cy="1511"/>
                </a:xfrm>
                <a:custGeom>
                  <a:avLst/>
                  <a:gdLst>
                    <a:gd name="T0" fmla="*/ 0 w 21"/>
                    <a:gd name="T1" fmla="*/ 0 h 1511"/>
                    <a:gd name="T2" fmla="*/ 0 w 21"/>
                    <a:gd name="T3" fmla="*/ 1511 h 1511"/>
                    <a:gd name="T4" fmla="*/ 21 w 21"/>
                    <a:gd name="T5" fmla="*/ 1511 h 15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511"/>
                    <a:gd name="T11" fmla="*/ 21 w 21"/>
                    <a:gd name="T12" fmla="*/ 1511 h 15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511">
                      <a:moveTo>
                        <a:pt x="0" y="0"/>
                      </a:moveTo>
                      <a:lnTo>
                        <a:pt x="0" y="1511"/>
                      </a:lnTo>
                      <a:lnTo>
                        <a:pt x="21" y="1511"/>
                      </a:lnTo>
                    </a:path>
                  </a:pathLst>
                </a:cu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0" name="Line 56"/>
                <p:cNvSpPr>
                  <a:spLocks noChangeShapeType="1"/>
                </p:cNvSpPr>
                <p:nvPr/>
              </p:nvSpPr>
              <p:spPr bwMode="auto">
                <a:xfrm>
                  <a:off x="5766" y="375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1" name="Line 57"/>
                <p:cNvSpPr>
                  <a:spLocks noChangeShapeType="1"/>
                </p:cNvSpPr>
                <p:nvPr/>
              </p:nvSpPr>
              <p:spPr bwMode="auto">
                <a:xfrm>
                  <a:off x="5766" y="356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2" name="Line 58"/>
                <p:cNvSpPr>
                  <a:spLocks noChangeShapeType="1"/>
                </p:cNvSpPr>
                <p:nvPr/>
              </p:nvSpPr>
              <p:spPr bwMode="auto">
                <a:xfrm>
                  <a:off x="5766" y="3375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3" name="Line 59"/>
                <p:cNvSpPr>
                  <a:spLocks noChangeShapeType="1"/>
                </p:cNvSpPr>
                <p:nvPr/>
              </p:nvSpPr>
              <p:spPr bwMode="auto">
                <a:xfrm>
                  <a:off x="5766" y="3187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4" name="Line 60"/>
                <p:cNvSpPr>
                  <a:spLocks noChangeShapeType="1"/>
                </p:cNvSpPr>
                <p:nvPr/>
              </p:nvSpPr>
              <p:spPr bwMode="auto">
                <a:xfrm>
                  <a:off x="5766" y="2997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5" name="Line 61"/>
                <p:cNvSpPr>
                  <a:spLocks noChangeShapeType="1"/>
                </p:cNvSpPr>
                <p:nvPr/>
              </p:nvSpPr>
              <p:spPr bwMode="auto">
                <a:xfrm>
                  <a:off x="5766" y="280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6" name="Line 62"/>
                <p:cNvSpPr>
                  <a:spLocks noChangeShapeType="1"/>
                </p:cNvSpPr>
                <p:nvPr/>
              </p:nvSpPr>
              <p:spPr bwMode="auto">
                <a:xfrm>
                  <a:off x="5766" y="261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7" name="Line 63"/>
                <p:cNvSpPr>
                  <a:spLocks noChangeShapeType="1"/>
                </p:cNvSpPr>
                <p:nvPr/>
              </p:nvSpPr>
              <p:spPr bwMode="auto">
                <a:xfrm>
                  <a:off x="5766" y="2431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28" name="Rectangle 64"/>
                <p:cNvSpPr>
                  <a:spLocks noChangeArrowheads="1"/>
                </p:cNvSpPr>
                <p:nvPr/>
              </p:nvSpPr>
              <p:spPr bwMode="auto">
                <a:xfrm>
                  <a:off x="5822" y="3902"/>
                  <a:ext cx="47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29" name="Rectangle 65"/>
                <p:cNvSpPr>
                  <a:spLocks noChangeArrowheads="1"/>
                </p:cNvSpPr>
                <p:nvPr/>
              </p:nvSpPr>
              <p:spPr bwMode="auto">
                <a:xfrm>
                  <a:off x="5822" y="3714"/>
                  <a:ext cx="47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30" name="Rectangle 66"/>
                <p:cNvSpPr>
                  <a:spLocks noChangeArrowheads="1"/>
                </p:cNvSpPr>
                <p:nvPr/>
              </p:nvSpPr>
              <p:spPr bwMode="auto">
                <a:xfrm>
                  <a:off x="5821" y="3524"/>
                  <a:ext cx="95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10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31" name="Rectangle 67"/>
                <p:cNvSpPr>
                  <a:spLocks noChangeArrowheads="1"/>
                </p:cNvSpPr>
                <p:nvPr/>
              </p:nvSpPr>
              <p:spPr bwMode="auto">
                <a:xfrm>
                  <a:off x="5821" y="3335"/>
                  <a:ext cx="95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15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32" name="Rectangle 68"/>
                <p:cNvSpPr>
                  <a:spLocks noChangeArrowheads="1"/>
                </p:cNvSpPr>
                <p:nvPr/>
              </p:nvSpPr>
              <p:spPr bwMode="auto">
                <a:xfrm>
                  <a:off x="5821" y="3145"/>
                  <a:ext cx="95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20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821" y="2956"/>
                  <a:ext cx="95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25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34" name="Rectangle 70"/>
                <p:cNvSpPr>
                  <a:spLocks noChangeArrowheads="1"/>
                </p:cNvSpPr>
                <p:nvPr/>
              </p:nvSpPr>
              <p:spPr bwMode="auto">
                <a:xfrm>
                  <a:off x="5821" y="2769"/>
                  <a:ext cx="95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30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35" name="Rectangle 71"/>
                <p:cNvSpPr>
                  <a:spLocks noChangeArrowheads="1"/>
                </p:cNvSpPr>
                <p:nvPr/>
              </p:nvSpPr>
              <p:spPr bwMode="auto">
                <a:xfrm>
                  <a:off x="5821" y="2577"/>
                  <a:ext cx="95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35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936" name="Rectangle 72"/>
                <p:cNvSpPr>
                  <a:spLocks noChangeArrowheads="1"/>
                </p:cNvSpPr>
                <p:nvPr/>
              </p:nvSpPr>
              <p:spPr bwMode="auto">
                <a:xfrm>
                  <a:off x="5821" y="2392"/>
                  <a:ext cx="95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>
                      <a:solidFill>
                        <a:srgbClr val="FF00FF"/>
                      </a:solidFill>
                      <a:latin typeface="Times New Roman" pitchFamily="18" charset="0"/>
                    </a:rPr>
                    <a:t>40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</p:grpSp>
          <p:sp>
            <p:nvSpPr>
              <p:cNvPr id="25763" name="Rectangle 73"/>
              <p:cNvSpPr>
                <a:spLocks noChangeArrowheads="1"/>
              </p:cNvSpPr>
              <p:nvPr/>
            </p:nvSpPr>
            <p:spPr bwMode="auto">
              <a:xfrm>
                <a:off x="345" y="2071"/>
                <a:ext cx="48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 dirty="0">
                    <a:solidFill>
                      <a:srgbClr val="DD0806"/>
                    </a:solidFill>
                    <a:latin typeface="Times New Roman" pitchFamily="18" charset="0"/>
                  </a:rPr>
                  <a:t>Viral load</a:t>
                </a:r>
              </a:p>
            </p:txBody>
          </p:sp>
          <p:grpSp>
            <p:nvGrpSpPr>
              <p:cNvPr id="25764" name="Group 74"/>
              <p:cNvGrpSpPr>
                <a:grpSpLocks/>
              </p:cNvGrpSpPr>
              <p:nvPr/>
            </p:nvGrpSpPr>
            <p:grpSpPr bwMode="auto">
              <a:xfrm>
                <a:off x="4002" y="2262"/>
                <a:ext cx="183" cy="1814"/>
                <a:chOff x="3077" y="317"/>
                <a:chExt cx="183" cy="1814"/>
              </a:xfrm>
            </p:grpSpPr>
            <p:sp>
              <p:nvSpPr>
                <p:cNvPr id="25903" name="Freeform 75"/>
                <p:cNvSpPr>
                  <a:spLocks/>
                </p:cNvSpPr>
                <p:nvPr/>
              </p:nvSpPr>
              <p:spPr bwMode="auto">
                <a:xfrm>
                  <a:off x="3077" y="359"/>
                  <a:ext cx="21" cy="1663"/>
                </a:xfrm>
                <a:custGeom>
                  <a:avLst/>
                  <a:gdLst>
                    <a:gd name="T0" fmla="*/ 0 w 21"/>
                    <a:gd name="T1" fmla="*/ 0 h 1663"/>
                    <a:gd name="T2" fmla="*/ 0 w 21"/>
                    <a:gd name="T3" fmla="*/ 1663 h 1663"/>
                    <a:gd name="T4" fmla="*/ 21 w 21"/>
                    <a:gd name="T5" fmla="*/ 1663 h 1663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63"/>
                    <a:gd name="T11" fmla="*/ 21 w 21"/>
                    <a:gd name="T12" fmla="*/ 1663 h 16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63">
                      <a:moveTo>
                        <a:pt x="0" y="0"/>
                      </a:moveTo>
                      <a:lnTo>
                        <a:pt x="0" y="1663"/>
                      </a:lnTo>
                      <a:lnTo>
                        <a:pt x="21" y="1663"/>
                      </a:lnTo>
                    </a:path>
                  </a:pathLst>
                </a:cu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04" name="Line 76"/>
                <p:cNvSpPr>
                  <a:spLocks noChangeShapeType="1"/>
                </p:cNvSpPr>
                <p:nvPr/>
              </p:nvSpPr>
              <p:spPr bwMode="auto">
                <a:xfrm>
                  <a:off x="3077" y="1785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05" name="Line 77"/>
                <p:cNvSpPr>
                  <a:spLocks noChangeShapeType="1"/>
                </p:cNvSpPr>
                <p:nvPr/>
              </p:nvSpPr>
              <p:spPr bwMode="auto">
                <a:xfrm>
                  <a:off x="3077" y="1547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06" name="Line 78"/>
                <p:cNvSpPr>
                  <a:spLocks noChangeShapeType="1"/>
                </p:cNvSpPr>
                <p:nvPr/>
              </p:nvSpPr>
              <p:spPr bwMode="auto">
                <a:xfrm>
                  <a:off x="3077" y="1310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07" name="Line 79"/>
                <p:cNvSpPr>
                  <a:spLocks noChangeShapeType="1"/>
                </p:cNvSpPr>
                <p:nvPr/>
              </p:nvSpPr>
              <p:spPr bwMode="auto">
                <a:xfrm>
                  <a:off x="3077" y="1072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08" name="Line 80"/>
                <p:cNvSpPr>
                  <a:spLocks noChangeShapeType="1"/>
                </p:cNvSpPr>
                <p:nvPr/>
              </p:nvSpPr>
              <p:spPr bwMode="auto">
                <a:xfrm>
                  <a:off x="3077" y="83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09" name="Line 81"/>
                <p:cNvSpPr>
                  <a:spLocks noChangeShapeType="1"/>
                </p:cNvSpPr>
                <p:nvPr/>
              </p:nvSpPr>
              <p:spPr bwMode="auto">
                <a:xfrm>
                  <a:off x="3077" y="597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10" name="Line 82"/>
                <p:cNvSpPr>
                  <a:spLocks noChangeShapeType="1"/>
                </p:cNvSpPr>
                <p:nvPr/>
              </p:nvSpPr>
              <p:spPr bwMode="auto">
                <a:xfrm>
                  <a:off x="3077" y="35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11" name="Rectangle 83"/>
                <p:cNvSpPr>
                  <a:spLocks noChangeArrowheads="1"/>
                </p:cNvSpPr>
                <p:nvPr/>
              </p:nvSpPr>
              <p:spPr bwMode="auto">
                <a:xfrm>
                  <a:off x="3132" y="1982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12" name="Rectangle 84"/>
                <p:cNvSpPr>
                  <a:spLocks noChangeArrowheads="1"/>
                </p:cNvSpPr>
                <p:nvPr/>
              </p:nvSpPr>
              <p:spPr bwMode="auto">
                <a:xfrm>
                  <a:off x="3132" y="1744"/>
                  <a:ext cx="85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20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13" name="Rectangle 85"/>
                <p:cNvSpPr>
                  <a:spLocks noChangeArrowheads="1"/>
                </p:cNvSpPr>
                <p:nvPr/>
              </p:nvSpPr>
              <p:spPr bwMode="auto">
                <a:xfrm>
                  <a:off x="3132" y="1505"/>
                  <a:ext cx="85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40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14" name="Rectangle 86"/>
                <p:cNvSpPr>
                  <a:spLocks noChangeArrowheads="1"/>
                </p:cNvSpPr>
                <p:nvPr/>
              </p:nvSpPr>
              <p:spPr bwMode="auto">
                <a:xfrm>
                  <a:off x="3132" y="1268"/>
                  <a:ext cx="85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60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15" name="Rectangle 87"/>
                <p:cNvSpPr>
                  <a:spLocks noChangeArrowheads="1"/>
                </p:cNvSpPr>
                <p:nvPr/>
              </p:nvSpPr>
              <p:spPr bwMode="auto">
                <a:xfrm>
                  <a:off x="3132" y="1030"/>
                  <a:ext cx="85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80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16" name="Rectangle 88"/>
                <p:cNvSpPr>
                  <a:spLocks noChangeArrowheads="1"/>
                </p:cNvSpPr>
                <p:nvPr/>
              </p:nvSpPr>
              <p:spPr bwMode="auto">
                <a:xfrm>
                  <a:off x="3132" y="792"/>
                  <a:ext cx="12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100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17" name="Rectangle 89"/>
                <p:cNvSpPr>
                  <a:spLocks noChangeArrowheads="1"/>
                </p:cNvSpPr>
                <p:nvPr/>
              </p:nvSpPr>
              <p:spPr bwMode="auto">
                <a:xfrm>
                  <a:off x="3132" y="555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120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918" name="Rectangle 90"/>
                <p:cNvSpPr>
                  <a:spLocks noChangeArrowheads="1"/>
                </p:cNvSpPr>
                <p:nvPr/>
              </p:nvSpPr>
              <p:spPr bwMode="auto">
                <a:xfrm>
                  <a:off x="3132" y="317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140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</p:grpSp>
          <p:grpSp>
            <p:nvGrpSpPr>
              <p:cNvPr id="25765" name="Group 91"/>
              <p:cNvGrpSpPr>
                <a:grpSpLocks/>
              </p:cNvGrpSpPr>
              <p:nvPr/>
            </p:nvGrpSpPr>
            <p:grpSpPr bwMode="auto">
              <a:xfrm>
                <a:off x="567" y="2437"/>
                <a:ext cx="2638" cy="1273"/>
                <a:chOff x="474" y="492"/>
                <a:chExt cx="2638" cy="1273"/>
              </a:xfrm>
            </p:grpSpPr>
            <p:sp>
              <p:nvSpPr>
                <p:cNvPr id="25890" name="Freeform 92"/>
                <p:cNvSpPr>
                  <a:spLocks/>
                </p:cNvSpPr>
                <p:nvPr/>
              </p:nvSpPr>
              <p:spPr bwMode="auto">
                <a:xfrm>
                  <a:off x="493" y="513"/>
                  <a:ext cx="2591" cy="1225"/>
                </a:xfrm>
                <a:custGeom>
                  <a:avLst/>
                  <a:gdLst>
                    <a:gd name="T0" fmla="*/ 0 w 2591"/>
                    <a:gd name="T1" fmla="*/ 726 h 1225"/>
                    <a:gd name="T2" fmla="*/ 433 w 2591"/>
                    <a:gd name="T3" fmla="*/ 0 h 1225"/>
                    <a:gd name="T4" fmla="*/ 865 w 2591"/>
                    <a:gd name="T5" fmla="*/ 259 h 1225"/>
                    <a:gd name="T6" fmla="*/ 1297 w 2591"/>
                    <a:gd name="T7" fmla="*/ 570 h 1225"/>
                    <a:gd name="T8" fmla="*/ 1727 w 2591"/>
                    <a:gd name="T9" fmla="*/ 570 h 1225"/>
                    <a:gd name="T10" fmla="*/ 2591 w 2591"/>
                    <a:gd name="T11" fmla="*/ 1225 h 12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91"/>
                    <a:gd name="T19" fmla="*/ 0 h 1225"/>
                    <a:gd name="T20" fmla="*/ 2591 w 2591"/>
                    <a:gd name="T21" fmla="*/ 1225 h 12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91" h="1225">
                      <a:moveTo>
                        <a:pt x="0" y="726"/>
                      </a:moveTo>
                      <a:lnTo>
                        <a:pt x="433" y="0"/>
                      </a:lnTo>
                      <a:lnTo>
                        <a:pt x="865" y="259"/>
                      </a:lnTo>
                      <a:lnTo>
                        <a:pt x="1297" y="570"/>
                      </a:lnTo>
                      <a:lnTo>
                        <a:pt x="1727" y="570"/>
                      </a:lnTo>
                      <a:lnTo>
                        <a:pt x="2591" y="1225"/>
                      </a:lnTo>
                    </a:path>
                  </a:pathLst>
                </a:cu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1" name="Rectangle 93"/>
                <p:cNvSpPr>
                  <a:spLocks noChangeArrowheads="1"/>
                </p:cNvSpPr>
                <p:nvPr/>
              </p:nvSpPr>
              <p:spPr bwMode="auto">
                <a:xfrm>
                  <a:off x="476" y="1220"/>
                  <a:ext cx="41" cy="45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2" name="Rectangle 94"/>
                <p:cNvSpPr>
                  <a:spLocks noChangeArrowheads="1"/>
                </p:cNvSpPr>
                <p:nvPr/>
              </p:nvSpPr>
              <p:spPr bwMode="auto">
                <a:xfrm>
                  <a:off x="474" y="1218"/>
                  <a:ext cx="44" cy="49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3" name="Rectangle 95"/>
                <p:cNvSpPr>
                  <a:spLocks noChangeArrowheads="1"/>
                </p:cNvSpPr>
                <p:nvPr/>
              </p:nvSpPr>
              <p:spPr bwMode="auto">
                <a:xfrm>
                  <a:off x="918" y="494"/>
                  <a:ext cx="41" cy="45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4" name="Rectangle 96"/>
                <p:cNvSpPr>
                  <a:spLocks noChangeArrowheads="1"/>
                </p:cNvSpPr>
                <p:nvPr/>
              </p:nvSpPr>
              <p:spPr bwMode="auto">
                <a:xfrm>
                  <a:off x="916" y="492"/>
                  <a:ext cx="45" cy="49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5" name="Rectangle 97"/>
                <p:cNvSpPr>
                  <a:spLocks noChangeArrowheads="1"/>
                </p:cNvSpPr>
                <p:nvPr/>
              </p:nvSpPr>
              <p:spPr bwMode="auto">
                <a:xfrm>
                  <a:off x="1350" y="753"/>
                  <a:ext cx="41" cy="45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6" name="Rectangle 98"/>
                <p:cNvSpPr>
                  <a:spLocks noChangeArrowheads="1"/>
                </p:cNvSpPr>
                <p:nvPr/>
              </p:nvSpPr>
              <p:spPr bwMode="auto">
                <a:xfrm>
                  <a:off x="1348" y="751"/>
                  <a:ext cx="45" cy="49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7" name="Rectangle 99"/>
                <p:cNvSpPr>
                  <a:spLocks noChangeArrowheads="1"/>
                </p:cNvSpPr>
                <p:nvPr/>
              </p:nvSpPr>
              <p:spPr bwMode="auto">
                <a:xfrm>
                  <a:off x="1782" y="1063"/>
                  <a:ext cx="41" cy="45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780" y="1061"/>
                  <a:ext cx="45" cy="50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70" y="1718"/>
                  <a:ext cx="40" cy="45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0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68" y="1716"/>
                  <a:ext cx="44" cy="49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01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95" y="1063"/>
                  <a:ext cx="40" cy="45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0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94" y="1061"/>
                  <a:ext cx="43" cy="50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66" name="Group 105"/>
              <p:cNvGrpSpPr>
                <a:grpSpLocks/>
              </p:cNvGrpSpPr>
              <p:nvPr/>
            </p:nvGrpSpPr>
            <p:grpSpPr bwMode="auto">
              <a:xfrm>
                <a:off x="574" y="2394"/>
                <a:ext cx="2638" cy="1300"/>
                <a:chOff x="461" y="449"/>
                <a:chExt cx="2638" cy="1300"/>
              </a:xfrm>
            </p:grpSpPr>
            <p:sp>
              <p:nvSpPr>
                <p:cNvPr id="25877" name="Freeform 106"/>
                <p:cNvSpPr>
                  <a:spLocks/>
                </p:cNvSpPr>
                <p:nvPr/>
              </p:nvSpPr>
              <p:spPr bwMode="auto">
                <a:xfrm>
                  <a:off x="480" y="469"/>
                  <a:ext cx="2596" cy="1256"/>
                </a:xfrm>
                <a:custGeom>
                  <a:avLst/>
                  <a:gdLst>
                    <a:gd name="T0" fmla="*/ 0 w 2638"/>
                    <a:gd name="T1" fmla="*/ 287 h 1256"/>
                    <a:gd name="T2" fmla="*/ 399 w 2638"/>
                    <a:gd name="T3" fmla="*/ 0 h 1256"/>
                    <a:gd name="T4" fmla="*/ 798 w 2638"/>
                    <a:gd name="T5" fmla="*/ 456 h 1256"/>
                    <a:gd name="T6" fmla="*/ 1198 w 2638"/>
                    <a:gd name="T7" fmla="*/ 1130 h 1256"/>
                    <a:gd name="T8" fmla="*/ 1597 w 2638"/>
                    <a:gd name="T9" fmla="*/ 1256 h 1256"/>
                    <a:gd name="T10" fmla="*/ 2396 w 2638"/>
                    <a:gd name="T11" fmla="*/ 1245 h 12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38"/>
                    <a:gd name="T19" fmla="*/ 0 h 1256"/>
                    <a:gd name="T20" fmla="*/ 2638 w 2638"/>
                    <a:gd name="T21" fmla="*/ 1256 h 12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38" h="1256">
                      <a:moveTo>
                        <a:pt x="0" y="287"/>
                      </a:moveTo>
                      <a:lnTo>
                        <a:pt x="440" y="0"/>
                      </a:lnTo>
                      <a:lnTo>
                        <a:pt x="879" y="456"/>
                      </a:lnTo>
                      <a:lnTo>
                        <a:pt x="1319" y="1130"/>
                      </a:lnTo>
                      <a:lnTo>
                        <a:pt x="1759" y="1256"/>
                      </a:lnTo>
                      <a:lnTo>
                        <a:pt x="2638" y="1245"/>
                      </a:lnTo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8" name="Freeform 107"/>
                <p:cNvSpPr>
                  <a:spLocks/>
                </p:cNvSpPr>
                <p:nvPr/>
              </p:nvSpPr>
              <p:spPr bwMode="auto">
                <a:xfrm>
                  <a:off x="464" y="739"/>
                  <a:ext cx="38" cy="41"/>
                </a:xfrm>
                <a:custGeom>
                  <a:avLst/>
                  <a:gdLst>
                    <a:gd name="T0" fmla="*/ 19 w 39"/>
                    <a:gd name="T1" fmla="*/ 0 h 41"/>
                    <a:gd name="T2" fmla="*/ 33 w 39"/>
                    <a:gd name="T3" fmla="*/ 41 h 41"/>
                    <a:gd name="T4" fmla="*/ 0 w 39"/>
                    <a:gd name="T5" fmla="*/ 41 h 41"/>
                    <a:gd name="T6" fmla="*/ 19 w 39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1"/>
                    <a:gd name="T14" fmla="*/ 39 w 39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1">
                      <a:moveTo>
                        <a:pt x="20" y="0"/>
                      </a:moveTo>
                      <a:lnTo>
                        <a:pt x="39" y="41"/>
                      </a:lnTo>
                      <a:lnTo>
                        <a:pt x="0" y="4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AB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9" name="Freeform 108"/>
                <p:cNvSpPr>
                  <a:spLocks/>
                </p:cNvSpPr>
                <p:nvPr/>
              </p:nvSpPr>
              <p:spPr bwMode="auto">
                <a:xfrm>
                  <a:off x="461" y="735"/>
                  <a:ext cx="37" cy="41"/>
                </a:xfrm>
                <a:custGeom>
                  <a:avLst/>
                  <a:gdLst>
                    <a:gd name="T0" fmla="*/ 19 w 38"/>
                    <a:gd name="T1" fmla="*/ 0 h 41"/>
                    <a:gd name="T2" fmla="*/ 32 w 38"/>
                    <a:gd name="T3" fmla="*/ 41 h 41"/>
                    <a:gd name="T4" fmla="*/ 0 w 38"/>
                    <a:gd name="T5" fmla="*/ 41 h 41"/>
                    <a:gd name="T6" fmla="*/ 19 w 38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1"/>
                    <a:gd name="T14" fmla="*/ 38 w 38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1">
                      <a:moveTo>
                        <a:pt x="19" y="0"/>
                      </a:moveTo>
                      <a:lnTo>
                        <a:pt x="38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0" name="Freeform 109"/>
                <p:cNvSpPr>
                  <a:spLocks/>
                </p:cNvSpPr>
                <p:nvPr/>
              </p:nvSpPr>
              <p:spPr bwMode="auto">
                <a:xfrm>
                  <a:off x="897" y="453"/>
                  <a:ext cx="38" cy="41"/>
                </a:xfrm>
                <a:custGeom>
                  <a:avLst/>
                  <a:gdLst>
                    <a:gd name="T0" fmla="*/ 19 w 39"/>
                    <a:gd name="T1" fmla="*/ 0 h 41"/>
                    <a:gd name="T2" fmla="*/ 33 w 39"/>
                    <a:gd name="T3" fmla="*/ 41 h 41"/>
                    <a:gd name="T4" fmla="*/ 0 w 39"/>
                    <a:gd name="T5" fmla="*/ 41 h 41"/>
                    <a:gd name="T6" fmla="*/ 19 w 39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1"/>
                    <a:gd name="T14" fmla="*/ 39 w 39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1">
                      <a:moveTo>
                        <a:pt x="19" y="0"/>
                      </a:moveTo>
                      <a:lnTo>
                        <a:pt x="39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AB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1" name="Freeform 110"/>
                <p:cNvSpPr>
                  <a:spLocks/>
                </p:cNvSpPr>
                <p:nvPr/>
              </p:nvSpPr>
              <p:spPr bwMode="auto">
                <a:xfrm>
                  <a:off x="893" y="449"/>
                  <a:ext cx="39" cy="41"/>
                </a:xfrm>
                <a:custGeom>
                  <a:avLst/>
                  <a:gdLst>
                    <a:gd name="T0" fmla="*/ 20 w 39"/>
                    <a:gd name="T1" fmla="*/ 0 h 41"/>
                    <a:gd name="T2" fmla="*/ 39 w 39"/>
                    <a:gd name="T3" fmla="*/ 41 h 41"/>
                    <a:gd name="T4" fmla="*/ 0 w 39"/>
                    <a:gd name="T5" fmla="*/ 41 h 41"/>
                    <a:gd name="T6" fmla="*/ 20 w 39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1"/>
                    <a:gd name="T14" fmla="*/ 39 w 39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1">
                      <a:moveTo>
                        <a:pt x="20" y="0"/>
                      </a:moveTo>
                      <a:lnTo>
                        <a:pt x="39" y="41"/>
                      </a:lnTo>
                      <a:lnTo>
                        <a:pt x="0" y="4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2" name="Freeform 111"/>
                <p:cNvSpPr>
                  <a:spLocks/>
                </p:cNvSpPr>
                <p:nvPr/>
              </p:nvSpPr>
              <p:spPr bwMode="auto">
                <a:xfrm>
                  <a:off x="1330" y="908"/>
                  <a:ext cx="38" cy="41"/>
                </a:xfrm>
                <a:custGeom>
                  <a:avLst/>
                  <a:gdLst>
                    <a:gd name="T0" fmla="*/ 19 w 38"/>
                    <a:gd name="T1" fmla="*/ 0 h 41"/>
                    <a:gd name="T2" fmla="*/ 38 w 38"/>
                    <a:gd name="T3" fmla="*/ 41 h 41"/>
                    <a:gd name="T4" fmla="*/ 0 w 38"/>
                    <a:gd name="T5" fmla="*/ 41 h 41"/>
                    <a:gd name="T6" fmla="*/ 19 w 38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1"/>
                    <a:gd name="T14" fmla="*/ 38 w 38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1">
                      <a:moveTo>
                        <a:pt x="19" y="0"/>
                      </a:moveTo>
                      <a:lnTo>
                        <a:pt x="38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AB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3" name="Freeform 112"/>
                <p:cNvSpPr>
                  <a:spLocks/>
                </p:cNvSpPr>
                <p:nvPr/>
              </p:nvSpPr>
              <p:spPr bwMode="auto">
                <a:xfrm>
                  <a:off x="1326" y="904"/>
                  <a:ext cx="39" cy="41"/>
                </a:xfrm>
                <a:custGeom>
                  <a:avLst/>
                  <a:gdLst>
                    <a:gd name="T0" fmla="*/ 19 w 39"/>
                    <a:gd name="T1" fmla="*/ 0 h 41"/>
                    <a:gd name="T2" fmla="*/ 39 w 39"/>
                    <a:gd name="T3" fmla="*/ 41 h 41"/>
                    <a:gd name="T4" fmla="*/ 0 w 39"/>
                    <a:gd name="T5" fmla="*/ 41 h 41"/>
                    <a:gd name="T6" fmla="*/ 19 w 39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1"/>
                    <a:gd name="T14" fmla="*/ 39 w 39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1">
                      <a:moveTo>
                        <a:pt x="19" y="0"/>
                      </a:moveTo>
                      <a:lnTo>
                        <a:pt x="39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4" name="Freeform 113"/>
                <p:cNvSpPr>
                  <a:spLocks/>
                </p:cNvSpPr>
                <p:nvPr/>
              </p:nvSpPr>
              <p:spPr bwMode="auto">
                <a:xfrm>
                  <a:off x="1763" y="1582"/>
                  <a:ext cx="38" cy="42"/>
                </a:xfrm>
                <a:custGeom>
                  <a:avLst/>
                  <a:gdLst>
                    <a:gd name="T0" fmla="*/ 19 w 38"/>
                    <a:gd name="T1" fmla="*/ 0 h 42"/>
                    <a:gd name="T2" fmla="*/ 38 w 38"/>
                    <a:gd name="T3" fmla="*/ 42 h 42"/>
                    <a:gd name="T4" fmla="*/ 0 w 38"/>
                    <a:gd name="T5" fmla="*/ 42 h 42"/>
                    <a:gd name="T6" fmla="*/ 19 w 38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2"/>
                    <a:gd name="T14" fmla="*/ 38 w 38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2">
                      <a:moveTo>
                        <a:pt x="19" y="0"/>
                      </a:moveTo>
                      <a:lnTo>
                        <a:pt x="38" y="42"/>
                      </a:lnTo>
                      <a:lnTo>
                        <a:pt x="0" y="4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AB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5" name="Freeform 114"/>
                <p:cNvSpPr>
                  <a:spLocks/>
                </p:cNvSpPr>
                <p:nvPr/>
              </p:nvSpPr>
              <p:spPr bwMode="auto">
                <a:xfrm>
                  <a:off x="1759" y="1578"/>
                  <a:ext cx="38" cy="41"/>
                </a:xfrm>
                <a:custGeom>
                  <a:avLst/>
                  <a:gdLst>
                    <a:gd name="T0" fmla="*/ 19 w 38"/>
                    <a:gd name="T1" fmla="*/ 0 h 41"/>
                    <a:gd name="T2" fmla="*/ 38 w 38"/>
                    <a:gd name="T3" fmla="*/ 41 h 41"/>
                    <a:gd name="T4" fmla="*/ 0 w 38"/>
                    <a:gd name="T5" fmla="*/ 41 h 41"/>
                    <a:gd name="T6" fmla="*/ 19 w 38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1"/>
                    <a:gd name="T14" fmla="*/ 38 w 38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1">
                      <a:moveTo>
                        <a:pt x="19" y="0"/>
                      </a:moveTo>
                      <a:lnTo>
                        <a:pt x="38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6" name="Freeform 115"/>
                <p:cNvSpPr>
                  <a:spLocks/>
                </p:cNvSpPr>
                <p:nvPr/>
              </p:nvSpPr>
              <p:spPr bwMode="auto">
                <a:xfrm>
                  <a:off x="2195" y="1708"/>
                  <a:ext cx="39" cy="41"/>
                </a:xfrm>
                <a:custGeom>
                  <a:avLst/>
                  <a:gdLst>
                    <a:gd name="T0" fmla="*/ 20 w 39"/>
                    <a:gd name="T1" fmla="*/ 0 h 41"/>
                    <a:gd name="T2" fmla="*/ 39 w 39"/>
                    <a:gd name="T3" fmla="*/ 41 h 41"/>
                    <a:gd name="T4" fmla="*/ 0 w 39"/>
                    <a:gd name="T5" fmla="*/ 41 h 41"/>
                    <a:gd name="T6" fmla="*/ 20 w 39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1"/>
                    <a:gd name="T14" fmla="*/ 39 w 39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1">
                      <a:moveTo>
                        <a:pt x="20" y="0"/>
                      </a:moveTo>
                      <a:lnTo>
                        <a:pt x="39" y="41"/>
                      </a:lnTo>
                      <a:lnTo>
                        <a:pt x="0" y="4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AB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7" name="Freeform 116"/>
                <p:cNvSpPr>
                  <a:spLocks/>
                </p:cNvSpPr>
                <p:nvPr/>
              </p:nvSpPr>
              <p:spPr bwMode="auto">
                <a:xfrm>
                  <a:off x="2192" y="1704"/>
                  <a:ext cx="38" cy="41"/>
                </a:xfrm>
                <a:custGeom>
                  <a:avLst/>
                  <a:gdLst>
                    <a:gd name="T0" fmla="*/ 19 w 38"/>
                    <a:gd name="T1" fmla="*/ 0 h 41"/>
                    <a:gd name="T2" fmla="*/ 38 w 38"/>
                    <a:gd name="T3" fmla="*/ 41 h 41"/>
                    <a:gd name="T4" fmla="*/ 0 w 38"/>
                    <a:gd name="T5" fmla="*/ 41 h 41"/>
                    <a:gd name="T6" fmla="*/ 19 w 38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1"/>
                    <a:gd name="T14" fmla="*/ 38 w 38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1">
                      <a:moveTo>
                        <a:pt x="19" y="0"/>
                      </a:moveTo>
                      <a:lnTo>
                        <a:pt x="38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8" name="Freeform 117"/>
                <p:cNvSpPr>
                  <a:spLocks/>
                </p:cNvSpPr>
                <p:nvPr/>
              </p:nvSpPr>
              <p:spPr bwMode="auto">
                <a:xfrm>
                  <a:off x="3062" y="1698"/>
                  <a:ext cx="37" cy="41"/>
                </a:xfrm>
                <a:custGeom>
                  <a:avLst/>
                  <a:gdLst>
                    <a:gd name="T0" fmla="*/ 19 w 38"/>
                    <a:gd name="T1" fmla="*/ 0 h 41"/>
                    <a:gd name="T2" fmla="*/ 32 w 38"/>
                    <a:gd name="T3" fmla="*/ 41 h 41"/>
                    <a:gd name="T4" fmla="*/ 0 w 38"/>
                    <a:gd name="T5" fmla="*/ 41 h 41"/>
                    <a:gd name="T6" fmla="*/ 19 w 38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1"/>
                    <a:gd name="T14" fmla="*/ 38 w 38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1">
                      <a:moveTo>
                        <a:pt x="19" y="0"/>
                      </a:moveTo>
                      <a:lnTo>
                        <a:pt x="38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AB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9" name="Freeform 118"/>
                <p:cNvSpPr>
                  <a:spLocks/>
                </p:cNvSpPr>
                <p:nvPr/>
              </p:nvSpPr>
              <p:spPr bwMode="auto">
                <a:xfrm>
                  <a:off x="3058" y="1694"/>
                  <a:ext cx="38" cy="41"/>
                </a:xfrm>
                <a:custGeom>
                  <a:avLst/>
                  <a:gdLst>
                    <a:gd name="T0" fmla="*/ 19 w 39"/>
                    <a:gd name="T1" fmla="*/ 0 h 41"/>
                    <a:gd name="T2" fmla="*/ 33 w 39"/>
                    <a:gd name="T3" fmla="*/ 41 h 41"/>
                    <a:gd name="T4" fmla="*/ 0 w 39"/>
                    <a:gd name="T5" fmla="*/ 41 h 41"/>
                    <a:gd name="T6" fmla="*/ 19 w 39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1"/>
                    <a:gd name="T14" fmla="*/ 39 w 39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1">
                      <a:moveTo>
                        <a:pt x="19" y="0"/>
                      </a:moveTo>
                      <a:lnTo>
                        <a:pt x="39" y="41"/>
                      </a:lnTo>
                      <a:lnTo>
                        <a:pt x="0" y="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67" name="Group 119"/>
              <p:cNvGrpSpPr>
                <a:grpSpLocks/>
              </p:cNvGrpSpPr>
              <p:nvPr/>
            </p:nvGrpSpPr>
            <p:grpSpPr bwMode="auto">
              <a:xfrm>
                <a:off x="4642" y="2258"/>
                <a:ext cx="175" cy="1813"/>
                <a:chOff x="3453" y="313"/>
                <a:chExt cx="175" cy="1813"/>
              </a:xfrm>
            </p:grpSpPr>
            <p:sp>
              <p:nvSpPr>
                <p:cNvPr id="25861" name="Freeform 120"/>
                <p:cNvSpPr>
                  <a:spLocks/>
                </p:cNvSpPr>
                <p:nvPr/>
              </p:nvSpPr>
              <p:spPr bwMode="auto">
                <a:xfrm>
                  <a:off x="3453" y="350"/>
                  <a:ext cx="18" cy="1663"/>
                </a:xfrm>
                <a:custGeom>
                  <a:avLst/>
                  <a:gdLst>
                    <a:gd name="T0" fmla="*/ 0 w 18"/>
                    <a:gd name="T1" fmla="*/ 0 h 1663"/>
                    <a:gd name="T2" fmla="*/ 0 w 18"/>
                    <a:gd name="T3" fmla="*/ 1663 h 1663"/>
                    <a:gd name="T4" fmla="*/ 18 w 18"/>
                    <a:gd name="T5" fmla="*/ 1663 h 1663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663"/>
                    <a:gd name="T11" fmla="*/ 18 w 18"/>
                    <a:gd name="T12" fmla="*/ 1663 h 16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663">
                      <a:moveTo>
                        <a:pt x="0" y="0"/>
                      </a:moveTo>
                      <a:lnTo>
                        <a:pt x="0" y="1663"/>
                      </a:lnTo>
                      <a:lnTo>
                        <a:pt x="18" y="1663"/>
                      </a:lnTo>
                    </a:path>
                  </a:pathLst>
                </a:cu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2" name="Line 121"/>
                <p:cNvSpPr>
                  <a:spLocks noChangeShapeType="1"/>
                </p:cNvSpPr>
                <p:nvPr/>
              </p:nvSpPr>
              <p:spPr bwMode="auto">
                <a:xfrm>
                  <a:off x="3453" y="1776"/>
                  <a:ext cx="18" cy="1"/>
                </a:xfrm>
                <a:prstGeom prst="line">
                  <a:avLst/>
                </a:pr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63" name="Line 122"/>
                <p:cNvSpPr>
                  <a:spLocks noChangeShapeType="1"/>
                </p:cNvSpPr>
                <p:nvPr/>
              </p:nvSpPr>
              <p:spPr bwMode="auto">
                <a:xfrm>
                  <a:off x="3453" y="1537"/>
                  <a:ext cx="18" cy="1"/>
                </a:xfrm>
                <a:prstGeom prst="line">
                  <a:avLst/>
                </a:pr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64" name="Line 123"/>
                <p:cNvSpPr>
                  <a:spLocks noChangeShapeType="1"/>
                </p:cNvSpPr>
                <p:nvPr/>
              </p:nvSpPr>
              <p:spPr bwMode="auto">
                <a:xfrm>
                  <a:off x="3453" y="1300"/>
                  <a:ext cx="18" cy="1"/>
                </a:xfrm>
                <a:prstGeom prst="line">
                  <a:avLst/>
                </a:pr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65" name="Line 124"/>
                <p:cNvSpPr>
                  <a:spLocks noChangeShapeType="1"/>
                </p:cNvSpPr>
                <p:nvPr/>
              </p:nvSpPr>
              <p:spPr bwMode="auto">
                <a:xfrm>
                  <a:off x="3453" y="1063"/>
                  <a:ext cx="18" cy="1"/>
                </a:xfrm>
                <a:prstGeom prst="line">
                  <a:avLst/>
                </a:pr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66" name="Line 125"/>
                <p:cNvSpPr>
                  <a:spLocks noChangeShapeType="1"/>
                </p:cNvSpPr>
                <p:nvPr/>
              </p:nvSpPr>
              <p:spPr bwMode="auto">
                <a:xfrm>
                  <a:off x="3453" y="826"/>
                  <a:ext cx="18" cy="1"/>
                </a:xfrm>
                <a:prstGeom prst="line">
                  <a:avLst/>
                </a:pr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67" name="Line 126"/>
                <p:cNvSpPr>
                  <a:spLocks noChangeShapeType="1"/>
                </p:cNvSpPr>
                <p:nvPr/>
              </p:nvSpPr>
              <p:spPr bwMode="auto">
                <a:xfrm>
                  <a:off x="3453" y="587"/>
                  <a:ext cx="18" cy="1"/>
                </a:xfrm>
                <a:prstGeom prst="line">
                  <a:avLst/>
                </a:pr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68" name="Line 127"/>
                <p:cNvSpPr>
                  <a:spLocks noChangeShapeType="1"/>
                </p:cNvSpPr>
                <p:nvPr/>
              </p:nvSpPr>
              <p:spPr bwMode="auto">
                <a:xfrm>
                  <a:off x="3453" y="350"/>
                  <a:ext cx="18" cy="1"/>
                </a:xfrm>
                <a:prstGeom prst="line">
                  <a:avLst/>
                </a:prstGeom>
                <a:noFill/>
                <a:ln w="12700">
                  <a:solidFill>
                    <a:srgbClr val="00AB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69" name="Rectangle 128"/>
                <p:cNvSpPr>
                  <a:spLocks noChangeArrowheads="1"/>
                </p:cNvSpPr>
                <p:nvPr/>
              </p:nvSpPr>
              <p:spPr bwMode="auto">
                <a:xfrm>
                  <a:off x="3500" y="1977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70" name="Rectangle 129"/>
                <p:cNvSpPr>
                  <a:spLocks noChangeArrowheads="1"/>
                </p:cNvSpPr>
                <p:nvPr/>
              </p:nvSpPr>
              <p:spPr bwMode="auto">
                <a:xfrm>
                  <a:off x="3500" y="1739"/>
                  <a:ext cx="85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50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71" name="Rectangle 130"/>
                <p:cNvSpPr>
                  <a:spLocks noChangeArrowheads="1"/>
                </p:cNvSpPr>
                <p:nvPr/>
              </p:nvSpPr>
              <p:spPr bwMode="auto">
                <a:xfrm>
                  <a:off x="3500" y="1501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100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72" name="Rectangle 131"/>
                <p:cNvSpPr>
                  <a:spLocks noChangeArrowheads="1"/>
                </p:cNvSpPr>
                <p:nvPr/>
              </p:nvSpPr>
              <p:spPr bwMode="auto">
                <a:xfrm>
                  <a:off x="3500" y="1263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150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73" name="Rectangle 132"/>
                <p:cNvSpPr>
                  <a:spLocks noChangeArrowheads="1"/>
                </p:cNvSpPr>
                <p:nvPr/>
              </p:nvSpPr>
              <p:spPr bwMode="auto">
                <a:xfrm>
                  <a:off x="3500" y="1027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200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74" name="Rectangle 133"/>
                <p:cNvSpPr>
                  <a:spLocks noChangeArrowheads="1"/>
                </p:cNvSpPr>
                <p:nvPr/>
              </p:nvSpPr>
              <p:spPr bwMode="auto">
                <a:xfrm>
                  <a:off x="3500" y="789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250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7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500" y="553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300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76" name="Rectangle 135"/>
                <p:cNvSpPr>
                  <a:spLocks noChangeArrowheads="1"/>
                </p:cNvSpPr>
                <p:nvPr/>
              </p:nvSpPr>
              <p:spPr bwMode="auto">
                <a:xfrm>
                  <a:off x="3500" y="313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ABEA"/>
                      </a:solidFill>
                      <a:latin typeface="Times New Roman" pitchFamily="18" charset="0"/>
                    </a:rPr>
                    <a:t>350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</p:grpSp>
          <p:grpSp>
            <p:nvGrpSpPr>
              <p:cNvPr id="25768" name="Group 136"/>
              <p:cNvGrpSpPr>
                <a:grpSpLocks/>
              </p:cNvGrpSpPr>
              <p:nvPr/>
            </p:nvGrpSpPr>
            <p:grpSpPr bwMode="auto">
              <a:xfrm>
                <a:off x="569" y="2477"/>
                <a:ext cx="2645" cy="1516"/>
                <a:chOff x="2136" y="2270"/>
                <a:chExt cx="2645" cy="1516"/>
              </a:xfrm>
            </p:grpSpPr>
            <p:sp>
              <p:nvSpPr>
                <p:cNvPr id="25846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894" y="3765"/>
                  <a:ext cx="1" cy="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47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4762" y="3765"/>
                  <a:ext cx="1" cy="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48" name="Freeform 139"/>
                <p:cNvSpPr>
                  <a:spLocks/>
                </p:cNvSpPr>
                <p:nvPr/>
              </p:nvSpPr>
              <p:spPr bwMode="auto">
                <a:xfrm>
                  <a:off x="2152" y="2286"/>
                  <a:ext cx="2606" cy="1475"/>
                </a:xfrm>
                <a:custGeom>
                  <a:avLst/>
                  <a:gdLst>
                    <a:gd name="T0" fmla="*/ 0 w 2606"/>
                    <a:gd name="T1" fmla="*/ 1358 h 1475"/>
                    <a:gd name="T2" fmla="*/ 434 w 2606"/>
                    <a:gd name="T3" fmla="*/ 0 h 1475"/>
                    <a:gd name="T4" fmla="*/ 868 w 2606"/>
                    <a:gd name="T5" fmla="*/ 1417 h 1475"/>
                    <a:gd name="T6" fmla="*/ 1304 w 2606"/>
                    <a:gd name="T7" fmla="*/ 1457 h 1475"/>
                    <a:gd name="T8" fmla="*/ 1738 w 2606"/>
                    <a:gd name="T9" fmla="*/ 1475 h 1475"/>
                    <a:gd name="T10" fmla="*/ 2606 w 2606"/>
                    <a:gd name="T11" fmla="*/ 1473 h 14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06"/>
                    <a:gd name="T19" fmla="*/ 0 h 1475"/>
                    <a:gd name="T20" fmla="*/ 2606 w 2606"/>
                    <a:gd name="T21" fmla="*/ 1475 h 14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06" h="1475">
                      <a:moveTo>
                        <a:pt x="0" y="1358"/>
                      </a:moveTo>
                      <a:lnTo>
                        <a:pt x="434" y="0"/>
                      </a:lnTo>
                      <a:lnTo>
                        <a:pt x="868" y="1417"/>
                      </a:lnTo>
                      <a:lnTo>
                        <a:pt x="1304" y="1457"/>
                      </a:lnTo>
                      <a:lnTo>
                        <a:pt x="1738" y="1475"/>
                      </a:lnTo>
                      <a:lnTo>
                        <a:pt x="2606" y="1473"/>
                      </a:lnTo>
                    </a:path>
                  </a:pathLst>
                </a:cu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9" name="Oval 140"/>
                <p:cNvSpPr>
                  <a:spLocks noChangeArrowheads="1"/>
                </p:cNvSpPr>
                <p:nvPr/>
              </p:nvSpPr>
              <p:spPr bwMode="auto">
                <a:xfrm>
                  <a:off x="2138" y="3629"/>
                  <a:ext cx="35" cy="37"/>
                </a:xfrm>
                <a:prstGeom prst="ellipse">
                  <a:avLst/>
                </a:pr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0" name="Oval 141"/>
                <p:cNvSpPr>
                  <a:spLocks noChangeArrowheads="1"/>
                </p:cNvSpPr>
                <p:nvPr/>
              </p:nvSpPr>
              <p:spPr bwMode="auto">
                <a:xfrm>
                  <a:off x="2136" y="3627"/>
                  <a:ext cx="39" cy="41"/>
                </a:xfrm>
                <a:prstGeom prst="ellips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1" name="Oval 142"/>
                <p:cNvSpPr>
                  <a:spLocks noChangeArrowheads="1"/>
                </p:cNvSpPr>
                <p:nvPr/>
              </p:nvSpPr>
              <p:spPr bwMode="auto">
                <a:xfrm>
                  <a:off x="2572" y="2272"/>
                  <a:ext cx="35" cy="37"/>
                </a:xfrm>
                <a:prstGeom prst="ellipse">
                  <a:avLst/>
                </a:pr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2" name="Oval 143"/>
                <p:cNvSpPr>
                  <a:spLocks noChangeArrowheads="1"/>
                </p:cNvSpPr>
                <p:nvPr/>
              </p:nvSpPr>
              <p:spPr bwMode="auto">
                <a:xfrm>
                  <a:off x="2570" y="2270"/>
                  <a:ext cx="39" cy="41"/>
                </a:xfrm>
                <a:prstGeom prst="ellips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3" name="Oval 144"/>
                <p:cNvSpPr>
                  <a:spLocks noChangeArrowheads="1"/>
                </p:cNvSpPr>
                <p:nvPr/>
              </p:nvSpPr>
              <p:spPr bwMode="auto">
                <a:xfrm>
                  <a:off x="3006" y="3689"/>
                  <a:ext cx="35" cy="37"/>
                </a:xfrm>
                <a:prstGeom prst="ellipse">
                  <a:avLst/>
                </a:pr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4" name="Oval 145"/>
                <p:cNvSpPr>
                  <a:spLocks noChangeArrowheads="1"/>
                </p:cNvSpPr>
                <p:nvPr/>
              </p:nvSpPr>
              <p:spPr bwMode="auto">
                <a:xfrm>
                  <a:off x="3004" y="3687"/>
                  <a:ext cx="39" cy="41"/>
                </a:xfrm>
                <a:prstGeom prst="ellips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5" name="Oval 146"/>
                <p:cNvSpPr>
                  <a:spLocks noChangeArrowheads="1"/>
                </p:cNvSpPr>
                <p:nvPr/>
              </p:nvSpPr>
              <p:spPr bwMode="auto">
                <a:xfrm>
                  <a:off x="3442" y="3728"/>
                  <a:ext cx="35" cy="37"/>
                </a:xfrm>
                <a:prstGeom prst="ellipse">
                  <a:avLst/>
                </a:pr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6" name="Oval 147"/>
                <p:cNvSpPr>
                  <a:spLocks noChangeArrowheads="1"/>
                </p:cNvSpPr>
                <p:nvPr/>
              </p:nvSpPr>
              <p:spPr bwMode="auto">
                <a:xfrm>
                  <a:off x="3440" y="3726"/>
                  <a:ext cx="39" cy="41"/>
                </a:xfrm>
                <a:prstGeom prst="ellips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7" name="Oval 148"/>
                <p:cNvSpPr>
                  <a:spLocks noChangeArrowheads="1"/>
                </p:cNvSpPr>
                <p:nvPr/>
              </p:nvSpPr>
              <p:spPr bwMode="auto">
                <a:xfrm>
                  <a:off x="3876" y="3747"/>
                  <a:ext cx="35" cy="37"/>
                </a:xfrm>
                <a:prstGeom prst="ellipse">
                  <a:avLst/>
                </a:pr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8" name="Oval 149"/>
                <p:cNvSpPr>
                  <a:spLocks noChangeArrowheads="1"/>
                </p:cNvSpPr>
                <p:nvPr/>
              </p:nvSpPr>
              <p:spPr bwMode="auto">
                <a:xfrm>
                  <a:off x="3874" y="3745"/>
                  <a:ext cx="39" cy="41"/>
                </a:xfrm>
                <a:prstGeom prst="ellips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9" name="Oval 150"/>
                <p:cNvSpPr>
                  <a:spLocks noChangeArrowheads="1"/>
                </p:cNvSpPr>
                <p:nvPr/>
              </p:nvSpPr>
              <p:spPr bwMode="auto">
                <a:xfrm>
                  <a:off x="4744" y="3745"/>
                  <a:ext cx="35" cy="37"/>
                </a:xfrm>
                <a:prstGeom prst="ellipse">
                  <a:avLst/>
                </a:pr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0" name="Oval 151"/>
                <p:cNvSpPr>
                  <a:spLocks noChangeArrowheads="1"/>
                </p:cNvSpPr>
                <p:nvPr/>
              </p:nvSpPr>
              <p:spPr bwMode="auto">
                <a:xfrm>
                  <a:off x="4742" y="3743"/>
                  <a:ext cx="39" cy="41"/>
                </a:xfrm>
                <a:prstGeom prst="ellips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69" name="Group 152"/>
              <p:cNvGrpSpPr>
                <a:grpSpLocks/>
              </p:cNvGrpSpPr>
              <p:nvPr/>
            </p:nvGrpSpPr>
            <p:grpSpPr bwMode="auto">
              <a:xfrm>
                <a:off x="3358" y="2267"/>
                <a:ext cx="218" cy="1809"/>
                <a:chOff x="4758" y="2065"/>
                <a:chExt cx="218" cy="1809"/>
              </a:xfrm>
            </p:grpSpPr>
            <p:sp>
              <p:nvSpPr>
                <p:cNvPr id="25832" name="Freeform 153"/>
                <p:cNvSpPr>
                  <a:spLocks/>
                </p:cNvSpPr>
                <p:nvPr/>
              </p:nvSpPr>
              <p:spPr bwMode="auto">
                <a:xfrm>
                  <a:off x="4758" y="2101"/>
                  <a:ext cx="17" cy="1660"/>
                </a:xfrm>
                <a:custGeom>
                  <a:avLst/>
                  <a:gdLst>
                    <a:gd name="T0" fmla="*/ 0 w 17"/>
                    <a:gd name="T1" fmla="*/ 0 h 1660"/>
                    <a:gd name="T2" fmla="*/ 0 w 17"/>
                    <a:gd name="T3" fmla="*/ 1660 h 1660"/>
                    <a:gd name="T4" fmla="*/ 17 w 17"/>
                    <a:gd name="T5" fmla="*/ 1660 h 1660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660"/>
                    <a:gd name="T11" fmla="*/ 17 w 17"/>
                    <a:gd name="T12" fmla="*/ 1660 h 16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660">
                      <a:moveTo>
                        <a:pt x="0" y="0"/>
                      </a:moveTo>
                      <a:lnTo>
                        <a:pt x="0" y="1660"/>
                      </a:lnTo>
                      <a:lnTo>
                        <a:pt x="17" y="1660"/>
                      </a:lnTo>
                    </a:path>
                  </a:pathLst>
                </a:cu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" name="Line 154"/>
                <p:cNvSpPr>
                  <a:spLocks noChangeShapeType="1"/>
                </p:cNvSpPr>
                <p:nvPr/>
              </p:nvSpPr>
              <p:spPr bwMode="auto">
                <a:xfrm>
                  <a:off x="4758" y="3485"/>
                  <a:ext cx="17" cy="1"/>
                </a:xfrm>
                <a:prstGeom prst="lin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34" name="Line 155"/>
                <p:cNvSpPr>
                  <a:spLocks noChangeShapeType="1"/>
                </p:cNvSpPr>
                <p:nvPr/>
              </p:nvSpPr>
              <p:spPr bwMode="auto">
                <a:xfrm>
                  <a:off x="4758" y="3208"/>
                  <a:ext cx="17" cy="1"/>
                </a:xfrm>
                <a:prstGeom prst="lin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35" name="Line 156"/>
                <p:cNvSpPr>
                  <a:spLocks noChangeShapeType="1"/>
                </p:cNvSpPr>
                <p:nvPr/>
              </p:nvSpPr>
              <p:spPr bwMode="auto">
                <a:xfrm>
                  <a:off x="4758" y="2932"/>
                  <a:ext cx="17" cy="1"/>
                </a:xfrm>
                <a:prstGeom prst="lin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36" name="Line 157"/>
                <p:cNvSpPr>
                  <a:spLocks noChangeShapeType="1"/>
                </p:cNvSpPr>
                <p:nvPr/>
              </p:nvSpPr>
              <p:spPr bwMode="auto">
                <a:xfrm>
                  <a:off x="4758" y="2655"/>
                  <a:ext cx="17" cy="1"/>
                </a:xfrm>
                <a:prstGeom prst="lin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37" name="Line 158"/>
                <p:cNvSpPr>
                  <a:spLocks noChangeShapeType="1"/>
                </p:cNvSpPr>
                <p:nvPr/>
              </p:nvSpPr>
              <p:spPr bwMode="auto">
                <a:xfrm>
                  <a:off x="4758" y="2379"/>
                  <a:ext cx="17" cy="1"/>
                </a:xfrm>
                <a:prstGeom prst="lin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38" name="Line 159"/>
                <p:cNvSpPr>
                  <a:spLocks noChangeShapeType="1"/>
                </p:cNvSpPr>
                <p:nvPr/>
              </p:nvSpPr>
              <p:spPr bwMode="auto">
                <a:xfrm>
                  <a:off x="4758" y="2101"/>
                  <a:ext cx="17" cy="1"/>
                </a:xfrm>
                <a:prstGeom prst="line">
                  <a:avLst/>
                </a:prstGeom>
                <a:noFill/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39" name="Rectangle 160"/>
                <p:cNvSpPr>
                  <a:spLocks noChangeArrowheads="1"/>
                </p:cNvSpPr>
                <p:nvPr/>
              </p:nvSpPr>
              <p:spPr bwMode="auto">
                <a:xfrm>
                  <a:off x="4806" y="3725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993366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40" name="Rectangle 161"/>
                <p:cNvSpPr>
                  <a:spLocks noChangeArrowheads="1"/>
                </p:cNvSpPr>
                <p:nvPr/>
              </p:nvSpPr>
              <p:spPr bwMode="auto">
                <a:xfrm>
                  <a:off x="4807" y="3449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993366"/>
                      </a:solidFill>
                      <a:latin typeface="Times New Roman" pitchFamily="18" charset="0"/>
                    </a:rPr>
                    <a:t>200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41" name="Rectangle 162"/>
                <p:cNvSpPr>
                  <a:spLocks noChangeArrowheads="1"/>
                </p:cNvSpPr>
                <p:nvPr/>
              </p:nvSpPr>
              <p:spPr bwMode="auto">
                <a:xfrm>
                  <a:off x="4807" y="3171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993366"/>
                      </a:solidFill>
                      <a:latin typeface="Times New Roman" pitchFamily="18" charset="0"/>
                    </a:rPr>
                    <a:t>400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42" name="Rectangle 163"/>
                <p:cNvSpPr>
                  <a:spLocks noChangeArrowheads="1"/>
                </p:cNvSpPr>
                <p:nvPr/>
              </p:nvSpPr>
              <p:spPr bwMode="auto">
                <a:xfrm>
                  <a:off x="4807" y="2895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993366"/>
                      </a:solidFill>
                      <a:latin typeface="Times New Roman" pitchFamily="18" charset="0"/>
                    </a:rPr>
                    <a:t>600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43" name="Rectangle 164"/>
                <p:cNvSpPr>
                  <a:spLocks noChangeArrowheads="1"/>
                </p:cNvSpPr>
                <p:nvPr/>
              </p:nvSpPr>
              <p:spPr bwMode="auto">
                <a:xfrm>
                  <a:off x="4807" y="2619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993366"/>
                      </a:solidFill>
                      <a:latin typeface="Times New Roman" pitchFamily="18" charset="0"/>
                    </a:rPr>
                    <a:t>800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44" name="Rectangle 165"/>
                <p:cNvSpPr>
                  <a:spLocks noChangeArrowheads="1"/>
                </p:cNvSpPr>
                <p:nvPr/>
              </p:nvSpPr>
              <p:spPr bwMode="auto">
                <a:xfrm>
                  <a:off x="4805" y="2343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993366"/>
                      </a:solidFill>
                      <a:latin typeface="Times New Roman" pitchFamily="18" charset="0"/>
                    </a:rPr>
                    <a:t>1000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45" name="Rectangle 166"/>
                <p:cNvSpPr>
                  <a:spLocks noChangeArrowheads="1"/>
                </p:cNvSpPr>
                <p:nvPr/>
              </p:nvSpPr>
              <p:spPr bwMode="auto">
                <a:xfrm>
                  <a:off x="4804" y="2065"/>
                  <a:ext cx="1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993366"/>
                      </a:solidFill>
                      <a:latin typeface="Times New Roman" pitchFamily="18" charset="0"/>
                    </a:rPr>
                    <a:t>1200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</p:grpSp>
          <p:grpSp>
            <p:nvGrpSpPr>
              <p:cNvPr id="25770" name="Group 167"/>
              <p:cNvGrpSpPr>
                <a:grpSpLocks/>
              </p:cNvGrpSpPr>
              <p:nvPr/>
            </p:nvGrpSpPr>
            <p:grpSpPr bwMode="auto">
              <a:xfrm>
                <a:off x="564" y="2377"/>
                <a:ext cx="2647" cy="1600"/>
                <a:chOff x="973" y="2323"/>
                <a:chExt cx="2706" cy="1600"/>
              </a:xfrm>
            </p:grpSpPr>
            <p:sp>
              <p:nvSpPr>
                <p:cNvPr id="25825" name="Freeform 168"/>
                <p:cNvSpPr>
                  <a:spLocks/>
                </p:cNvSpPr>
                <p:nvPr/>
              </p:nvSpPr>
              <p:spPr bwMode="auto">
                <a:xfrm>
                  <a:off x="993" y="2344"/>
                  <a:ext cx="2667" cy="1558"/>
                </a:xfrm>
                <a:custGeom>
                  <a:avLst/>
                  <a:gdLst>
                    <a:gd name="T0" fmla="*/ 0 w 2667"/>
                    <a:gd name="T1" fmla="*/ 357 h 1558"/>
                    <a:gd name="T2" fmla="*/ 445 w 2667"/>
                    <a:gd name="T3" fmla="*/ 0 h 1558"/>
                    <a:gd name="T4" fmla="*/ 889 w 2667"/>
                    <a:gd name="T5" fmla="*/ 1558 h 1558"/>
                    <a:gd name="T6" fmla="*/ 1334 w 2667"/>
                    <a:gd name="T7" fmla="*/ 1558 h 1558"/>
                    <a:gd name="T8" fmla="*/ 1778 w 2667"/>
                    <a:gd name="T9" fmla="*/ 1558 h 1558"/>
                    <a:gd name="T10" fmla="*/ 2667 w 2667"/>
                    <a:gd name="T11" fmla="*/ 1558 h 15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67"/>
                    <a:gd name="T19" fmla="*/ 0 h 1558"/>
                    <a:gd name="T20" fmla="*/ 2667 w 2667"/>
                    <a:gd name="T21" fmla="*/ 1558 h 15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67" h="1558">
                      <a:moveTo>
                        <a:pt x="0" y="357"/>
                      </a:moveTo>
                      <a:lnTo>
                        <a:pt x="445" y="0"/>
                      </a:lnTo>
                      <a:lnTo>
                        <a:pt x="889" y="1558"/>
                      </a:lnTo>
                      <a:lnTo>
                        <a:pt x="1334" y="1558"/>
                      </a:lnTo>
                      <a:lnTo>
                        <a:pt x="1778" y="1558"/>
                      </a:lnTo>
                      <a:lnTo>
                        <a:pt x="2667" y="1558"/>
                      </a:lnTo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6" name="Freeform 169"/>
                <p:cNvSpPr>
                  <a:spLocks/>
                </p:cNvSpPr>
                <p:nvPr/>
              </p:nvSpPr>
              <p:spPr bwMode="auto">
                <a:xfrm>
                  <a:off x="973" y="2680"/>
                  <a:ext cx="39" cy="42"/>
                </a:xfrm>
                <a:custGeom>
                  <a:avLst/>
                  <a:gdLst>
                    <a:gd name="T0" fmla="*/ 20 w 39"/>
                    <a:gd name="T1" fmla="*/ 0 h 42"/>
                    <a:gd name="T2" fmla="*/ 39 w 39"/>
                    <a:gd name="T3" fmla="*/ 21 h 42"/>
                    <a:gd name="T4" fmla="*/ 20 w 39"/>
                    <a:gd name="T5" fmla="*/ 42 h 42"/>
                    <a:gd name="T6" fmla="*/ 0 w 39"/>
                    <a:gd name="T7" fmla="*/ 21 h 42"/>
                    <a:gd name="T8" fmla="*/ 20 w 39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2"/>
                    <a:gd name="T17" fmla="*/ 39 w 3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2">
                      <a:moveTo>
                        <a:pt x="20" y="0"/>
                      </a:moveTo>
                      <a:lnTo>
                        <a:pt x="39" y="21"/>
                      </a:lnTo>
                      <a:lnTo>
                        <a:pt x="20" y="42"/>
                      </a:lnTo>
                      <a:lnTo>
                        <a:pt x="0" y="2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7" name="Freeform 170"/>
                <p:cNvSpPr>
                  <a:spLocks/>
                </p:cNvSpPr>
                <p:nvPr/>
              </p:nvSpPr>
              <p:spPr bwMode="auto">
                <a:xfrm>
                  <a:off x="1419" y="2323"/>
                  <a:ext cx="38" cy="43"/>
                </a:xfrm>
                <a:custGeom>
                  <a:avLst/>
                  <a:gdLst>
                    <a:gd name="T0" fmla="*/ 19 w 38"/>
                    <a:gd name="T1" fmla="*/ 0 h 43"/>
                    <a:gd name="T2" fmla="*/ 38 w 38"/>
                    <a:gd name="T3" fmla="*/ 21 h 43"/>
                    <a:gd name="T4" fmla="*/ 19 w 38"/>
                    <a:gd name="T5" fmla="*/ 43 h 43"/>
                    <a:gd name="T6" fmla="*/ 0 w 38"/>
                    <a:gd name="T7" fmla="*/ 21 h 43"/>
                    <a:gd name="T8" fmla="*/ 19 w 38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3"/>
                    <a:gd name="T17" fmla="*/ 38 w 38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3">
                      <a:moveTo>
                        <a:pt x="19" y="0"/>
                      </a:moveTo>
                      <a:lnTo>
                        <a:pt x="38" y="21"/>
                      </a:lnTo>
                      <a:lnTo>
                        <a:pt x="19" y="43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8" name="Freeform 171"/>
                <p:cNvSpPr>
                  <a:spLocks/>
                </p:cNvSpPr>
                <p:nvPr/>
              </p:nvSpPr>
              <p:spPr bwMode="auto">
                <a:xfrm>
                  <a:off x="1862" y="3881"/>
                  <a:ext cx="39" cy="42"/>
                </a:xfrm>
                <a:custGeom>
                  <a:avLst/>
                  <a:gdLst>
                    <a:gd name="T0" fmla="*/ 20 w 39"/>
                    <a:gd name="T1" fmla="*/ 0 h 42"/>
                    <a:gd name="T2" fmla="*/ 39 w 39"/>
                    <a:gd name="T3" fmla="*/ 21 h 42"/>
                    <a:gd name="T4" fmla="*/ 20 w 39"/>
                    <a:gd name="T5" fmla="*/ 42 h 42"/>
                    <a:gd name="T6" fmla="*/ 0 w 39"/>
                    <a:gd name="T7" fmla="*/ 21 h 42"/>
                    <a:gd name="T8" fmla="*/ 20 w 39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2"/>
                    <a:gd name="T17" fmla="*/ 39 w 3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2">
                      <a:moveTo>
                        <a:pt x="20" y="0"/>
                      </a:moveTo>
                      <a:lnTo>
                        <a:pt x="39" y="21"/>
                      </a:lnTo>
                      <a:lnTo>
                        <a:pt x="20" y="42"/>
                      </a:lnTo>
                      <a:lnTo>
                        <a:pt x="0" y="2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9" name="Freeform 172"/>
                <p:cNvSpPr>
                  <a:spLocks/>
                </p:cNvSpPr>
                <p:nvPr/>
              </p:nvSpPr>
              <p:spPr bwMode="auto">
                <a:xfrm>
                  <a:off x="2308" y="3881"/>
                  <a:ext cx="38" cy="42"/>
                </a:xfrm>
                <a:custGeom>
                  <a:avLst/>
                  <a:gdLst>
                    <a:gd name="T0" fmla="*/ 19 w 38"/>
                    <a:gd name="T1" fmla="*/ 0 h 42"/>
                    <a:gd name="T2" fmla="*/ 38 w 38"/>
                    <a:gd name="T3" fmla="*/ 21 h 42"/>
                    <a:gd name="T4" fmla="*/ 19 w 38"/>
                    <a:gd name="T5" fmla="*/ 42 h 42"/>
                    <a:gd name="T6" fmla="*/ 0 w 38"/>
                    <a:gd name="T7" fmla="*/ 21 h 42"/>
                    <a:gd name="T8" fmla="*/ 19 w 38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2"/>
                    <a:gd name="T17" fmla="*/ 38 w 38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2">
                      <a:moveTo>
                        <a:pt x="19" y="0"/>
                      </a:moveTo>
                      <a:lnTo>
                        <a:pt x="38" y="21"/>
                      </a:lnTo>
                      <a:lnTo>
                        <a:pt x="19" y="42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0" name="Freeform 173"/>
                <p:cNvSpPr>
                  <a:spLocks/>
                </p:cNvSpPr>
                <p:nvPr/>
              </p:nvSpPr>
              <p:spPr bwMode="auto">
                <a:xfrm>
                  <a:off x="2752" y="3881"/>
                  <a:ext cx="38" cy="42"/>
                </a:xfrm>
                <a:custGeom>
                  <a:avLst/>
                  <a:gdLst>
                    <a:gd name="T0" fmla="*/ 19 w 38"/>
                    <a:gd name="T1" fmla="*/ 0 h 42"/>
                    <a:gd name="T2" fmla="*/ 38 w 38"/>
                    <a:gd name="T3" fmla="*/ 21 h 42"/>
                    <a:gd name="T4" fmla="*/ 19 w 38"/>
                    <a:gd name="T5" fmla="*/ 42 h 42"/>
                    <a:gd name="T6" fmla="*/ 0 w 38"/>
                    <a:gd name="T7" fmla="*/ 21 h 42"/>
                    <a:gd name="T8" fmla="*/ 19 w 38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2"/>
                    <a:gd name="T17" fmla="*/ 38 w 38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2">
                      <a:moveTo>
                        <a:pt x="19" y="0"/>
                      </a:moveTo>
                      <a:lnTo>
                        <a:pt x="38" y="21"/>
                      </a:lnTo>
                      <a:lnTo>
                        <a:pt x="19" y="42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" name="Freeform 174"/>
                <p:cNvSpPr>
                  <a:spLocks/>
                </p:cNvSpPr>
                <p:nvPr/>
              </p:nvSpPr>
              <p:spPr bwMode="auto">
                <a:xfrm>
                  <a:off x="3641" y="3881"/>
                  <a:ext cx="38" cy="42"/>
                </a:xfrm>
                <a:custGeom>
                  <a:avLst/>
                  <a:gdLst>
                    <a:gd name="T0" fmla="*/ 19 w 38"/>
                    <a:gd name="T1" fmla="*/ 0 h 42"/>
                    <a:gd name="T2" fmla="*/ 38 w 38"/>
                    <a:gd name="T3" fmla="*/ 21 h 42"/>
                    <a:gd name="T4" fmla="*/ 19 w 38"/>
                    <a:gd name="T5" fmla="*/ 42 h 42"/>
                    <a:gd name="T6" fmla="*/ 0 w 38"/>
                    <a:gd name="T7" fmla="*/ 21 h 42"/>
                    <a:gd name="T8" fmla="*/ 19 w 38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2"/>
                    <a:gd name="T17" fmla="*/ 38 w 38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2">
                      <a:moveTo>
                        <a:pt x="19" y="0"/>
                      </a:moveTo>
                      <a:lnTo>
                        <a:pt x="38" y="21"/>
                      </a:lnTo>
                      <a:lnTo>
                        <a:pt x="19" y="42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71" name="Group 175"/>
              <p:cNvGrpSpPr>
                <a:grpSpLocks/>
              </p:cNvGrpSpPr>
              <p:nvPr/>
            </p:nvGrpSpPr>
            <p:grpSpPr bwMode="auto">
              <a:xfrm>
                <a:off x="3702" y="2265"/>
                <a:ext cx="99" cy="1806"/>
                <a:chOff x="3660" y="2203"/>
                <a:chExt cx="99" cy="1806"/>
              </a:xfrm>
            </p:grpSpPr>
            <p:sp>
              <p:nvSpPr>
                <p:cNvPr id="25807" name="Freeform 176"/>
                <p:cNvSpPr>
                  <a:spLocks/>
                </p:cNvSpPr>
                <p:nvPr/>
              </p:nvSpPr>
              <p:spPr bwMode="auto">
                <a:xfrm>
                  <a:off x="3660" y="2245"/>
                  <a:ext cx="21" cy="1657"/>
                </a:xfrm>
                <a:custGeom>
                  <a:avLst/>
                  <a:gdLst>
                    <a:gd name="T0" fmla="*/ 0 w 21"/>
                    <a:gd name="T1" fmla="*/ 0 h 1657"/>
                    <a:gd name="T2" fmla="*/ 0 w 21"/>
                    <a:gd name="T3" fmla="*/ 1657 h 1657"/>
                    <a:gd name="T4" fmla="*/ 21 w 21"/>
                    <a:gd name="T5" fmla="*/ 1657 h 1657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57"/>
                    <a:gd name="T11" fmla="*/ 21 w 21"/>
                    <a:gd name="T12" fmla="*/ 1657 h 16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57">
                      <a:moveTo>
                        <a:pt x="0" y="0"/>
                      </a:moveTo>
                      <a:lnTo>
                        <a:pt x="0" y="1657"/>
                      </a:lnTo>
                      <a:lnTo>
                        <a:pt x="21" y="1657"/>
                      </a:lnTo>
                    </a:path>
                  </a:pathLst>
                </a:cu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8" name="Line 177"/>
                <p:cNvSpPr>
                  <a:spLocks noChangeShapeType="1"/>
                </p:cNvSpPr>
                <p:nvPr/>
              </p:nvSpPr>
              <p:spPr bwMode="auto">
                <a:xfrm>
                  <a:off x="3660" y="369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09" name="Line 178"/>
                <p:cNvSpPr>
                  <a:spLocks noChangeShapeType="1"/>
                </p:cNvSpPr>
                <p:nvPr/>
              </p:nvSpPr>
              <p:spPr bwMode="auto">
                <a:xfrm>
                  <a:off x="3660" y="3488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10" name="Line 179"/>
                <p:cNvSpPr>
                  <a:spLocks noChangeShapeType="1"/>
                </p:cNvSpPr>
                <p:nvPr/>
              </p:nvSpPr>
              <p:spPr bwMode="auto">
                <a:xfrm>
                  <a:off x="3660" y="3280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11" name="Line 180"/>
                <p:cNvSpPr>
                  <a:spLocks noChangeShapeType="1"/>
                </p:cNvSpPr>
                <p:nvPr/>
              </p:nvSpPr>
              <p:spPr bwMode="auto">
                <a:xfrm>
                  <a:off x="3660" y="307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12" name="Line 181"/>
                <p:cNvSpPr>
                  <a:spLocks noChangeShapeType="1"/>
                </p:cNvSpPr>
                <p:nvPr/>
              </p:nvSpPr>
              <p:spPr bwMode="auto">
                <a:xfrm>
                  <a:off x="3660" y="2866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13" name="Line 182"/>
                <p:cNvSpPr>
                  <a:spLocks noChangeShapeType="1"/>
                </p:cNvSpPr>
                <p:nvPr/>
              </p:nvSpPr>
              <p:spPr bwMode="auto">
                <a:xfrm>
                  <a:off x="3660" y="265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14" name="Line 183"/>
                <p:cNvSpPr>
                  <a:spLocks noChangeShapeType="1"/>
                </p:cNvSpPr>
                <p:nvPr/>
              </p:nvSpPr>
              <p:spPr bwMode="auto">
                <a:xfrm>
                  <a:off x="3660" y="245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15" name="Line 184"/>
                <p:cNvSpPr>
                  <a:spLocks noChangeShapeType="1"/>
                </p:cNvSpPr>
                <p:nvPr/>
              </p:nvSpPr>
              <p:spPr bwMode="auto">
                <a:xfrm>
                  <a:off x="3660" y="2245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16" name="Rectangle 185"/>
                <p:cNvSpPr>
                  <a:spLocks noChangeArrowheads="1"/>
                </p:cNvSpPr>
                <p:nvPr/>
              </p:nvSpPr>
              <p:spPr bwMode="auto">
                <a:xfrm>
                  <a:off x="3716" y="3860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17" name="Rectangle 186"/>
                <p:cNvSpPr>
                  <a:spLocks noChangeArrowheads="1"/>
                </p:cNvSpPr>
                <p:nvPr/>
              </p:nvSpPr>
              <p:spPr bwMode="auto">
                <a:xfrm>
                  <a:off x="3716" y="3651"/>
                  <a:ext cx="4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1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18" name="Rectangle 187"/>
                <p:cNvSpPr>
                  <a:spLocks noChangeArrowheads="1"/>
                </p:cNvSpPr>
                <p:nvPr/>
              </p:nvSpPr>
              <p:spPr bwMode="auto">
                <a:xfrm>
                  <a:off x="3716" y="3446"/>
                  <a:ext cx="4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2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19" name="Rectangle 188"/>
                <p:cNvSpPr>
                  <a:spLocks noChangeArrowheads="1"/>
                </p:cNvSpPr>
                <p:nvPr/>
              </p:nvSpPr>
              <p:spPr bwMode="auto">
                <a:xfrm>
                  <a:off x="3716" y="3238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3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3716" y="3031"/>
                  <a:ext cx="4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4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21" name="Rectangle 190"/>
                <p:cNvSpPr>
                  <a:spLocks noChangeArrowheads="1"/>
                </p:cNvSpPr>
                <p:nvPr/>
              </p:nvSpPr>
              <p:spPr bwMode="auto">
                <a:xfrm>
                  <a:off x="3716" y="2825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5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22" name="Rectangle 191"/>
                <p:cNvSpPr>
                  <a:spLocks noChangeArrowheads="1"/>
                </p:cNvSpPr>
                <p:nvPr/>
              </p:nvSpPr>
              <p:spPr bwMode="auto">
                <a:xfrm>
                  <a:off x="3716" y="2616"/>
                  <a:ext cx="4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6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23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16" y="2411"/>
                  <a:ext cx="43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7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824" name="Rectangle 193"/>
                <p:cNvSpPr>
                  <a:spLocks noChangeArrowheads="1"/>
                </p:cNvSpPr>
                <p:nvPr/>
              </p:nvSpPr>
              <p:spPr bwMode="auto">
                <a:xfrm>
                  <a:off x="3716" y="2203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D4"/>
                      </a:solidFill>
                      <a:latin typeface="Times New Roman" pitchFamily="18" charset="0"/>
                    </a:rPr>
                    <a:t>8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</p:grpSp>
          <p:grpSp>
            <p:nvGrpSpPr>
              <p:cNvPr id="25772" name="Group 194"/>
              <p:cNvGrpSpPr>
                <a:grpSpLocks/>
              </p:cNvGrpSpPr>
              <p:nvPr/>
            </p:nvGrpSpPr>
            <p:grpSpPr bwMode="auto">
              <a:xfrm>
                <a:off x="568" y="2530"/>
                <a:ext cx="2638" cy="1433"/>
                <a:chOff x="1928" y="2473"/>
                <a:chExt cx="2638" cy="1433"/>
              </a:xfrm>
            </p:grpSpPr>
            <p:sp>
              <p:nvSpPr>
                <p:cNvPr id="25800" name="Freeform 195"/>
                <p:cNvSpPr>
                  <a:spLocks/>
                </p:cNvSpPr>
                <p:nvPr/>
              </p:nvSpPr>
              <p:spPr bwMode="auto">
                <a:xfrm>
                  <a:off x="1947" y="2494"/>
                  <a:ext cx="2600" cy="1391"/>
                </a:xfrm>
                <a:custGeom>
                  <a:avLst/>
                  <a:gdLst>
                    <a:gd name="T0" fmla="*/ 0 w 2600"/>
                    <a:gd name="T1" fmla="*/ 1248 h 1391"/>
                    <a:gd name="T2" fmla="*/ 434 w 2600"/>
                    <a:gd name="T3" fmla="*/ 808 h 1391"/>
                    <a:gd name="T4" fmla="*/ 866 w 2600"/>
                    <a:gd name="T5" fmla="*/ 0 h 1391"/>
                    <a:gd name="T6" fmla="*/ 1300 w 2600"/>
                    <a:gd name="T7" fmla="*/ 1172 h 1391"/>
                    <a:gd name="T8" fmla="*/ 1734 w 2600"/>
                    <a:gd name="T9" fmla="*/ 1283 h 1391"/>
                    <a:gd name="T10" fmla="*/ 2600 w 2600"/>
                    <a:gd name="T11" fmla="*/ 1391 h 13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00"/>
                    <a:gd name="T19" fmla="*/ 0 h 1391"/>
                    <a:gd name="T20" fmla="*/ 2600 w 2600"/>
                    <a:gd name="T21" fmla="*/ 1391 h 13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00" h="1391">
                      <a:moveTo>
                        <a:pt x="0" y="1248"/>
                      </a:moveTo>
                      <a:lnTo>
                        <a:pt x="434" y="808"/>
                      </a:lnTo>
                      <a:lnTo>
                        <a:pt x="866" y="0"/>
                      </a:lnTo>
                      <a:lnTo>
                        <a:pt x="1300" y="1172"/>
                      </a:lnTo>
                      <a:lnTo>
                        <a:pt x="1734" y="1283"/>
                      </a:lnTo>
                      <a:lnTo>
                        <a:pt x="2600" y="1391"/>
                      </a:lnTo>
                    </a:path>
                  </a:pathLst>
                </a:custGeom>
                <a:noFill/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1" name="Freeform 196"/>
                <p:cNvSpPr>
                  <a:spLocks/>
                </p:cNvSpPr>
                <p:nvPr/>
              </p:nvSpPr>
              <p:spPr bwMode="auto">
                <a:xfrm>
                  <a:off x="1928" y="3720"/>
                  <a:ext cx="39" cy="43"/>
                </a:xfrm>
                <a:custGeom>
                  <a:avLst/>
                  <a:gdLst>
                    <a:gd name="T0" fmla="*/ 19 w 39"/>
                    <a:gd name="T1" fmla="*/ 0 h 43"/>
                    <a:gd name="T2" fmla="*/ 39 w 39"/>
                    <a:gd name="T3" fmla="*/ 43 h 43"/>
                    <a:gd name="T4" fmla="*/ 0 w 39"/>
                    <a:gd name="T5" fmla="*/ 43 h 43"/>
                    <a:gd name="T6" fmla="*/ 19 w 39"/>
                    <a:gd name="T7" fmla="*/ 0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3"/>
                    <a:gd name="T14" fmla="*/ 39 w 39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3">
                      <a:moveTo>
                        <a:pt x="19" y="0"/>
                      </a:moveTo>
                      <a:lnTo>
                        <a:pt x="39" y="43"/>
                      </a:lnTo>
                      <a:lnTo>
                        <a:pt x="0" y="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2" name="Freeform 197"/>
                <p:cNvSpPr>
                  <a:spLocks/>
                </p:cNvSpPr>
                <p:nvPr/>
              </p:nvSpPr>
              <p:spPr bwMode="auto">
                <a:xfrm>
                  <a:off x="2362" y="3281"/>
                  <a:ext cx="39" cy="43"/>
                </a:xfrm>
                <a:custGeom>
                  <a:avLst/>
                  <a:gdLst>
                    <a:gd name="T0" fmla="*/ 19 w 39"/>
                    <a:gd name="T1" fmla="*/ 0 h 43"/>
                    <a:gd name="T2" fmla="*/ 39 w 39"/>
                    <a:gd name="T3" fmla="*/ 43 h 43"/>
                    <a:gd name="T4" fmla="*/ 0 w 39"/>
                    <a:gd name="T5" fmla="*/ 43 h 43"/>
                    <a:gd name="T6" fmla="*/ 19 w 39"/>
                    <a:gd name="T7" fmla="*/ 0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3"/>
                    <a:gd name="T14" fmla="*/ 39 w 39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3">
                      <a:moveTo>
                        <a:pt x="19" y="0"/>
                      </a:moveTo>
                      <a:lnTo>
                        <a:pt x="39" y="43"/>
                      </a:lnTo>
                      <a:lnTo>
                        <a:pt x="0" y="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3" name="Freeform 198"/>
                <p:cNvSpPr>
                  <a:spLocks/>
                </p:cNvSpPr>
                <p:nvPr/>
              </p:nvSpPr>
              <p:spPr bwMode="auto">
                <a:xfrm>
                  <a:off x="2794" y="2473"/>
                  <a:ext cx="39" cy="42"/>
                </a:xfrm>
                <a:custGeom>
                  <a:avLst/>
                  <a:gdLst>
                    <a:gd name="T0" fmla="*/ 19 w 39"/>
                    <a:gd name="T1" fmla="*/ 0 h 42"/>
                    <a:gd name="T2" fmla="*/ 39 w 39"/>
                    <a:gd name="T3" fmla="*/ 42 h 42"/>
                    <a:gd name="T4" fmla="*/ 0 w 39"/>
                    <a:gd name="T5" fmla="*/ 42 h 42"/>
                    <a:gd name="T6" fmla="*/ 19 w 39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2"/>
                    <a:gd name="T14" fmla="*/ 39 w 39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2">
                      <a:moveTo>
                        <a:pt x="19" y="0"/>
                      </a:moveTo>
                      <a:lnTo>
                        <a:pt x="39" y="42"/>
                      </a:lnTo>
                      <a:lnTo>
                        <a:pt x="0" y="4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4" name="Freeform 199"/>
                <p:cNvSpPr>
                  <a:spLocks/>
                </p:cNvSpPr>
                <p:nvPr/>
              </p:nvSpPr>
              <p:spPr bwMode="auto">
                <a:xfrm>
                  <a:off x="3228" y="3644"/>
                  <a:ext cx="39" cy="43"/>
                </a:xfrm>
                <a:custGeom>
                  <a:avLst/>
                  <a:gdLst>
                    <a:gd name="T0" fmla="*/ 19 w 39"/>
                    <a:gd name="T1" fmla="*/ 0 h 43"/>
                    <a:gd name="T2" fmla="*/ 39 w 39"/>
                    <a:gd name="T3" fmla="*/ 43 h 43"/>
                    <a:gd name="T4" fmla="*/ 0 w 39"/>
                    <a:gd name="T5" fmla="*/ 43 h 43"/>
                    <a:gd name="T6" fmla="*/ 19 w 39"/>
                    <a:gd name="T7" fmla="*/ 0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43"/>
                    <a:gd name="T14" fmla="*/ 39 w 39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43">
                      <a:moveTo>
                        <a:pt x="19" y="0"/>
                      </a:moveTo>
                      <a:lnTo>
                        <a:pt x="39" y="43"/>
                      </a:lnTo>
                      <a:lnTo>
                        <a:pt x="0" y="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5" name="Freeform 200"/>
                <p:cNvSpPr>
                  <a:spLocks/>
                </p:cNvSpPr>
                <p:nvPr/>
              </p:nvSpPr>
              <p:spPr bwMode="auto">
                <a:xfrm>
                  <a:off x="3662" y="3756"/>
                  <a:ext cx="38" cy="43"/>
                </a:xfrm>
                <a:custGeom>
                  <a:avLst/>
                  <a:gdLst>
                    <a:gd name="T0" fmla="*/ 19 w 38"/>
                    <a:gd name="T1" fmla="*/ 0 h 43"/>
                    <a:gd name="T2" fmla="*/ 38 w 38"/>
                    <a:gd name="T3" fmla="*/ 43 h 43"/>
                    <a:gd name="T4" fmla="*/ 0 w 38"/>
                    <a:gd name="T5" fmla="*/ 43 h 43"/>
                    <a:gd name="T6" fmla="*/ 19 w 38"/>
                    <a:gd name="T7" fmla="*/ 0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3"/>
                    <a:gd name="T14" fmla="*/ 38 w 38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3">
                      <a:moveTo>
                        <a:pt x="19" y="0"/>
                      </a:moveTo>
                      <a:lnTo>
                        <a:pt x="38" y="43"/>
                      </a:lnTo>
                      <a:lnTo>
                        <a:pt x="0" y="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6" name="Freeform 201"/>
                <p:cNvSpPr>
                  <a:spLocks/>
                </p:cNvSpPr>
                <p:nvPr/>
              </p:nvSpPr>
              <p:spPr bwMode="auto">
                <a:xfrm>
                  <a:off x="4528" y="3864"/>
                  <a:ext cx="38" cy="42"/>
                </a:xfrm>
                <a:custGeom>
                  <a:avLst/>
                  <a:gdLst>
                    <a:gd name="T0" fmla="*/ 19 w 38"/>
                    <a:gd name="T1" fmla="*/ 0 h 42"/>
                    <a:gd name="T2" fmla="*/ 38 w 38"/>
                    <a:gd name="T3" fmla="*/ 42 h 42"/>
                    <a:gd name="T4" fmla="*/ 0 w 38"/>
                    <a:gd name="T5" fmla="*/ 42 h 42"/>
                    <a:gd name="T6" fmla="*/ 19 w 38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42"/>
                    <a:gd name="T14" fmla="*/ 38 w 38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42">
                      <a:moveTo>
                        <a:pt x="19" y="0"/>
                      </a:moveTo>
                      <a:lnTo>
                        <a:pt x="38" y="42"/>
                      </a:lnTo>
                      <a:lnTo>
                        <a:pt x="0" y="4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73" name="Group 202"/>
              <p:cNvGrpSpPr>
                <a:grpSpLocks/>
              </p:cNvGrpSpPr>
              <p:nvPr/>
            </p:nvGrpSpPr>
            <p:grpSpPr bwMode="auto">
              <a:xfrm>
                <a:off x="4951" y="2251"/>
                <a:ext cx="183" cy="1811"/>
                <a:chOff x="4547" y="2199"/>
                <a:chExt cx="183" cy="1811"/>
              </a:xfrm>
            </p:grpSpPr>
            <p:sp>
              <p:nvSpPr>
                <p:cNvPr id="25788" name="Freeform 203"/>
                <p:cNvSpPr>
                  <a:spLocks/>
                </p:cNvSpPr>
                <p:nvPr/>
              </p:nvSpPr>
              <p:spPr bwMode="auto">
                <a:xfrm>
                  <a:off x="4547" y="2243"/>
                  <a:ext cx="21" cy="1661"/>
                </a:xfrm>
                <a:custGeom>
                  <a:avLst/>
                  <a:gdLst>
                    <a:gd name="T0" fmla="*/ 0 w 21"/>
                    <a:gd name="T1" fmla="*/ 0 h 1661"/>
                    <a:gd name="T2" fmla="*/ 0 w 21"/>
                    <a:gd name="T3" fmla="*/ 1661 h 1661"/>
                    <a:gd name="T4" fmla="*/ 21 w 21"/>
                    <a:gd name="T5" fmla="*/ 1661 h 166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661"/>
                    <a:gd name="T11" fmla="*/ 21 w 21"/>
                    <a:gd name="T12" fmla="*/ 1661 h 16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661">
                      <a:moveTo>
                        <a:pt x="0" y="0"/>
                      </a:moveTo>
                      <a:lnTo>
                        <a:pt x="0" y="1661"/>
                      </a:lnTo>
                      <a:lnTo>
                        <a:pt x="21" y="1661"/>
                      </a:ln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9" name="Line 204"/>
                <p:cNvSpPr>
                  <a:spLocks noChangeShapeType="1"/>
                </p:cNvSpPr>
                <p:nvPr/>
              </p:nvSpPr>
              <p:spPr bwMode="auto">
                <a:xfrm>
                  <a:off x="4547" y="357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90" name="Line 205"/>
                <p:cNvSpPr>
                  <a:spLocks noChangeShapeType="1"/>
                </p:cNvSpPr>
                <p:nvPr/>
              </p:nvSpPr>
              <p:spPr bwMode="auto">
                <a:xfrm>
                  <a:off x="4547" y="323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91" name="Line 206"/>
                <p:cNvSpPr>
                  <a:spLocks noChangeShapeType="1"/>
                </p:cNvSpPr>
                <p:nvPr/>
              </p:nvSpPr>
              <p:spPr bwMode="auto">
                <a:xfrm>
                  <a:off x="4547" y="2908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92" name="Line 207"/>
                <p:cNvSpPr>
                  <a:spLocks noChangeShapeType="1"/>
                </p:cNvSpPr>
                <p:nvPr/>
              </p:nvSpPr>
              <p:spPr bwMode="auto">
                <a:xfrm>
                  <a:off x="4547" y="257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93" name="Line 208"/>
                <p:cNvSpPr>
                  <a:spLocks noChangeShapeType="1"/>
                </p:cNvSpPr>
                <p:nvPr/>
              </p:nvSpPr>
              <p:spPr bwMode="auto">
                <a:xfrm>
                  <a:off x="4547" y="224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94" name="Rectangle 209"/>
                <p:cNvSpPr>
                  <a:spLocks noChangeArrowheads="1"/>
                </p:cNvSpPr>
                <p:nvPr/>
              </p:nvSpPr>
              <p:spPr bwMode="auto">
                <a:xfrm>
                  <a:off x="4602" y="3861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3300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795" name="Rectangle 210"/>
                <p:cNvSpPr>
                  <a:spLocks noChangeArrowheads="1"/>
                </p:cNvSpPr>
                <p:nvPr/>
              </p:nvSpPr>
              <p:spPr bwMode="auto">
                <a:xfrm>
                  <a:off x="4602" y="3529"/>
                  <a:ext cx="85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3300"/>
                      </a:solidFill>
                      <a:latin typeface="Times New Roman" pitchFamily="18" charset="0"/>
                    </a:rPr>
                    <a:t>50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796" name="Rectangle 211"/>
                <p:cNvSpPr>
                  <a:spLocks noChangeArrowheads="1"/>
                </p:cNvSpPr>
                <p:nvPr/>
              </p:nvSpPr>
              <p:spPr bwMode="auto">
                <a:xfrm>
                  <a:off x="4602" y="3196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3300"/>
                      </a:solidFill>
                      <a:latin typeface="Times New Roman" pitchFamily="18" charset="0"/>
                    </a:rPr>
                    <a:t>100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797" name="Rectangle 212"/>
                <p:cNvSpPr>
                  <a:spLocks noChangeArrowheads="1"/>
                </p:cNvSpPr>
                <p:nvPr/>
              </p:nvSpPr>
              <p:spPr bwMode="auto">
                <a:xfrm>
                  <a:off x="4602" y="2864"/>
                  <a:ext cx="12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3300"/>
                      </a:solidFill>
                      <a:latin typeface="Times New Roman" pitchFamily="18" charset="0"/>
                    </a:rPr>
                    <a:t>150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798" name="Rectangle 213"/>
                <p:cNvSpPr>
                  <a:spLocks noChangeArrowheads="1"/>
                </p:cNvSpPr>
                <p:nvPr/>
              </p:nvSpPr>
              <p:spPr bwMode="auto">
                <a:xfrm>
                  <a:off x="4602" y="2531"/>
                  <a:ext cx="128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3300"/>
                      </a:solidFill>
                      <a:latin typeface="Times New Roman" pitchFamily="18" charset="0"/>
                    </a:rPr>
                    <a:t>200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799" name="Rectangle 214"/>
                <p:cNvSpPr>
                  <a:spLocks noChangeArrowheads="1"/>
                </p:cNvSpPr>
                <p:nvPr/>
              </p:nvSpPr>
              <p:spPr bwMode="auto">
                <a:xfrm>
                  <a:off x="4602" y="2199"/>
                  <a:ext cx="128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3300"/>
                      </a:solidFill>
                      <a:latin typeface="Times New Roman" pitchFamily="18" charset="0"/>
                    </a:rPr>
                    <a:t>250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</p:grpSp>
          <p:sp>
            <p:nvSpPr>
              <p:cNvPr id="25774" name="Rectangle 215"/>
              <p:cNvSpPr>
                <a:spLocks noChangeArrowheads="1"/>
              </p:cNvSpPr>
              <p:nvPr/>
            </p:nvSpPr>
            <p:spPr bwMode="auto">
              <a:xfrm>
                <a:off x="3910" y="2088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1FB714"/>
                    </a:solidFill>
                    <a:latin typeface="Times New Roman" pitchFamily="18" charset="0"/>
                  </a:rPr>
                  <a:t>IL-6</a:t>
                </a:r>
              </a:p>
            </p:txBody>
          </p:sp>
          <p:sp>
            <p:nvSpPr>
              <p:cNvPr id="25775" name="Rectangle 216"/>
              <p:cNvSpPr>
                <a:spLocks noChangeArrowheads="1"/>
              </p:cNvSpPr>
              <p:nvPr/>
            </p:nvSpPr>
            <p:spPr bwMode="auto">
              <a:xfrm>
                <a:off x="4504" y="2093"/>
                <a:ext cx="4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00ABEA"/>
                    </a:solidFill>
                    <a:latin typeface="Times New Roman" pitchFamily="18" charset="0"/>
                  </a:rPr>
                  <a:t>MIP-1</a:t>
                </a:r>
                <a:r>
                  <a:rPr lang="en-US" sz="900">
                    <a:solidFill>
                      <a:srgbClr val="00ABEA"/>
                    </a:solidFill>
                    <a:latin typeface="Times New Roman" pitchFamily="18" charset="0"/>
                    <a:sym typeface="Symbol" pitchFamily="18" charset="2"/>
                  </a:rPr>
                  <a:t></a:t>
                </a:r>
                <a:endParaRPr lang="en-US" sz="900">
                  <a:solidFill>
                    <a:srgbClr val="00ABEA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6" name="Rectangle 217"/>
              <p:cNvSpPr>
                <a:spLocks noChangeArrowheads="1"/>
              </p:cNvSpPr>
              <p:nvPr/>
            </p:nvSpPr>
            <p:spPr bwMode="auto">
              <a:xfrm>
                <a:off x="3246" y="2088"/>
                <a:ext cx="3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993366"/>
                    </a:solidFill>
                    <a:latin typeface="Times New Roman" pitchFamily="18" charset="0"/>
                  </a:rPr>
                  <a:t>IFN-</a:t>
                </a:r>
                <a:r>
                  <a:rPr lang="en-US" sz="900">
                    <a:solidFill>
                      <a:srgbClr val="993366"/>
                    </a:solidFill>
                    <a:latin typeface="Times New Roman" pitchFamily="18" charset="0"/>
                    <a:sym typeface="Symbol" pitchFamily="18" charset="2"/>
                  </a:rPr>
                  <a:t></a:t>
                </a:r>
                <a:endParaRPr lang="en-US" sz="900">
                  <a:solidFill>
                    <a:srgbClr val="99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7" name="Rectangle 218"/>
              <p:cNvSpPr>
                <a:spLocks noChangeArrowheads="1"/>
              </p:cNvSpPr>
              <p:nvPr/>
            </p:nvSpPr>
            <p:spPr bwMode="auto">
              <a:xfrm>
                <a:off x="4223" y="2088"/>
                <a:ext cx="2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FF00FF"/>
                    </a:solidFill>
                    <a:latin typeface="Times New Roman" pitchFamily="18" charset="0"/>
                  </a:rPr>
                  <a:t>IL-8</a:t>
                </a:r>
              </a:p>
            </p:txBody>
          </p:sp>
          <p:sp>
            <p:nvSpPr>
              <p:cNvPr id="25778" name="Rectangle 219"/>
              <p:cNvSpPr>
                <a:spLocks noChangeArrowheads="1"/>
              </p:cNvSpPr>
              <p:nvPr/>
            </p:nvSpPr>
            <p:spPr bwMode="auto">
              <a:xfrm>
                <a:off x="3581" y="2088"/>
                <a:ext cx="3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0000D4"/>
                    </a:solidFill>
                    <a:latin typeface="Times New Roman" pitchFamily="18" charset="0"/>
                  </a:rPr>
                  <a:t>TNF-</a:t>
                </a:r>
                <a:r>
                  <a:rPr lang="en-US" sz="900">
                    <a:solidFill>
                      <a:srgbClr val="0000D4"/>
                    </a:solidFill>
                    <a:latin typeface="Times New Roman" pitchFamily="18" charset="0"/>
                    <a:sym typeface="Symbol" pitchFamily="18" charset="2"/>
                  </a:rPr>
                  <a:t></a:t>
                </a:r>
                <a:endParaRPr lang="en-US" sz="900">
                  <a:solidFill>
                    <a:srgbClr val="0000D4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9" name="Rectangle 220"/>
              <p:cNvSpPr>
                <a:spLocks noChangeArrowheads="1"/>
              </p:cNvSpPr>
              <p:nvPr/>
            </p:nvSpPr>
            <p:spPr bwMode="auto">
              <a:xfrm rot="-5400000">
                <a:off x="4980" y="2966"/>
                <a:ext cx="49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pg/ml</a:t>
                </a:r>
              </a:p>
            </p:txBody>
          </p:sp>
          <p:grpSp>
            <p:nvGrpSpPr>
              <p:cNvPr id="25780" name="Group 221"/>
              <p:cNvGrpSpPr>
                <a:grpSpLocks/>
              </p:cNvGrpSpPr>
              <p:nvPr/>
            </p:nvGrpSpPr>
            <p:grpSpPr bwMode="auto">
              <a:xfrm>
                <a:off x="568" y="2487"/>
                <a:ext cx="2641" cy="1476"/>
                <a:chOff x="3116" y="2594"/>
                <a:chExt cx="2673" cy="1348"/>
              </a:xfrm>
            </p:grpSpPr>
            <p:sp>
              <p:nvSpPr>
                <p:cNvPr id="25781" name="Freeform 222"/>
                <p:cNvSpPr>
                  <a:spLocks/>
                </p:cNvSpPr>
                <p:nvPr/>
              </p:nvSpPr>
              <p:spPr bwMode="auto">
                <a:xfrm>
                  <a:off x="3131" y="2609"/>
                  <a:ext cx="2635" cy="1310"/>
                </a:xfrm>
                <a:custGeom>
                  <a:avLst/>
                  <a:gdLst>
                    <a:gd name="T0" fmla="*/ 0 w 2635"/>
                    <a:gd name="T1" fmla="*/ 828 h 1310"/>
                    <a:gd name="T2" fmla="*/ 440 w 2635"/>
                    <a:gd name="T3" fmla="*/ 371 h 1310"/>
                    <a:gd name="T4" fmla="*/ 878 w 2635"/>
                    <a:gd name="T5" fmla="*/ 0 h 1310"/>
                    <a:gd name="T6" fmla="*/ 1318 w 2635"/>
                    <a:gd name="T7" fmla="*/ 659 h 1310"/>
                    <a:gd name="T8" fmla="*/ 1757 w 2635"/>
                    <a:gd name="T9" fmla="*/ 1133 h 1310"/>
                    <a:gd name="T10" fmla="*/ 2635 w 2635"/>
                    <a:gd name="T11" fmla="*/ 1310 h 13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35"/>
                    <a:gd name="T19" fmla="*/ 0 h 1310"/>
                    <a:gd name="T20" fmla="*/ 2635 w 2635"/>
                    <a:gd name="T21" fmla="*/ 1310 h 13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35" h="1310">
                      <a:moveTo>
                        <a:pt x="0" y="828"/>
                      </a:moveTo>
                      <a:lnTo>
                        <a:pt x="440" y="371"/>
                      </a:lnTo>
                      <a:lnTo>
                        <a:pt x="878" y="0"/>
                      </a:lnTo>
                      <a:lnTo>
                        <a:pt x="1318" y="659"/>
                      </a:lnTo>
                      <a:lnTo>
                        <a:pt x="1757" y="1133"/>
                      </a:lnTo>
                      <a:lnTo>
                        <a:pt x="2635" y="1310"/>
                      </a:lnTo>
                    </a:path>
                  </a:pathLst>
                </a:cu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2" name="Oval 223"/>
                <p:cNvSpPr>
                  <a:spLocks noChangeArrowheads="1"/>
                </p:cNvSpPr>
                <p:nvPr/>
              </p:nvSpPr>
              <p:spPr bwMode="auto">
                <a:xfrm>
                  <a:off x="3116" y="3421"/>
                  <a:ext cx="39" cy="39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3" name="Oval 224"/>
                <p:cNvSpPr>
                  <a:spLocks noChangeArrowheads="1"/>
                </p:cNvSpPr>
                <p:nvPr/>
              </p:nvSpPr>
              <p:spPr bwMode="auto">
                <a:xfrm>
                  <a:off x="3556" y="2965"/>
                  <a:ext cx="38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4" name="Oval 225"/>
                <p:cNvSpPr>
                  <a:spLocks noChangeArrowheads="1"/>
                </p:cNvSpPr>
                <p:nvPr/>
              </p:nvSpPr>
              <p:spPr bwMode="auto">
                <a:xfrm>
                  <a:off x="3994" y="2594"/>
                  <a:ext cx="38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5" name="Oval 226"/>
                <p:cNvSpPr>
                  <a:spLocks noChangeArrowheads="1"/>
                </p:cNvSpPr>
                <p:nvPr/>
              </p:nvSpPr>
              <p:spPr bwMode="auto">
                <a:xfrm>
                  <a:off x="4433" y="3253"/>
                  <a:ext cx="39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6" name="Oval 227"/>
                <p:cNvSpPr>
                  <a:spLocks noChangeArrowheads="1"/>
                </p:cNvSpPr>
                <p:nvPr/>
              </p:nvSpPr>
              <p:spPr bwMode="auto">
                <a:xfrm>
                  <a:off x="4873" y="3727"/>
                  <a:ext cx="38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7" name="Oval 228"/>
                <p:cNvSpPr>
                  <a:spLocks noChangeArrowheads="1"/>
                </p:cNvSpPr>
                <p:nvPr/>
              </p:nvSpPr>
              <p:spPr bwMode="auto">
                <a:xfrm>
                  <a:off x="5750" y="3903"/>
                  <a:ext cx="39" cy="39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604" name="Group 230"/>
            <p:cNvGrpSpPr>
              <a:grpSpLocks/>
            </p:cNvGrpSpPr>
            <p:nvPr/>
          </p:nvGrpSpPr>
          <p:grpSpPr bwMode="auto">
            <a:xfrm>
              <a:off x="970843" y="1205266"/>
              <a:ext cx="5624292" cy="1931390"/>
              <a:chOff x="276" y="-53"/>
              <a:chExt cx="4193" cy="2114"/>
            </a:xfrm>
          </p:grpSpPr>
          <p:sp>
            <p:nvSpPr>
              <p:cNvPr id="25607" name="Rectangle 231"/>
              <p:cNvSpPr>
                <a:spLocks noChangeArrowheads="1"/>
              </p:cNvSpPr>
              <p:nvPr/>
            </p:nvSpPr>
            <p:spPr bwMode="auto">
              <a:xfrm>
                <a:off x="1166" y="184"/>
                <a:ext cx="578" cy="166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" name="Freeform 232"/>
              <p:cNvSpPr>
                <a:spLocks/>
              </p:cNvSpPr>
              <p:nvPr/>
            </p:nvSpPr>
            <p:spPr bwMode="auto">
              <a:xfrm>
                <a:off x="556" y="246"/>
                <a:ext cx="34" cy="43"/>
              </a:xfrm>
              <a:custGeom>
                <a:avLst/>
                <a:gdLst>
                  <a:gd name="T0" fmla="*/ 9 w 39"/>
                  <a:gd name="T1" fmla="*/ 0 h 43"/>
                  <a:gd name="T2" fmla="*/ 17 w 39"/>
                  <a:gd name="T3" fmla="*/ 22 h 43"/>
                  <a:gd name="T4" fmla="*/ 9 w 39"/>
                  <a:gd name="T5" fmla="*/ 43 h 43"/>
                  <a:gd name="T6" fmla="*/ 0 w 39"/>
                  <a:gd name="T7" fmla="*/ 22 h 43"/>
                  <a:gd name="T8" fmla="*/ 9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19" y="0"/>
                    </a:moveTo>
                    <a:lnTo>
                      <a:pt x="39" y="22"/>
                    </a:lnTo>
                    <a:lnTo>
                      <a:pt x="19" y="43"/>
                    </a:lnTo>
                    <a:lnTo>
                      <a:pt x="0" y="2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D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Freeform 233"/>
              <p:cNvSpPr>
                <a:spLocks/>
              </p:cNvSpPr>
              <p:nvPr/>
            </p:nvSpPr>
            <p:spPr bwMode="auto">
              <a:xfrm>
                <a:off x="553" y="242"/>
                <a:ext cx="33" cy="43"/>
              </a:xfrm>
              <a:custGeom>
                <a:avLst/>
                <a:gdLst>
                  <a:gd name="T0" fmla="*/ 7 w 39"/>
                  <a:gd name="T1" fmla="*/ 0 h 43"/>
                  <a:gd name="T2" fmla="*/ 14 w 39"/>
                  <a:gd name="T3" fmla="*/ 21 h 43"/>
                  <a:gd name="T4" fmla="*/ 7 w 39"/>
                  <a:gd name="T5" fmla="*/ 43 h 43"/>
                  <a:gd name="T6" fmla="*/ 0 w 39"/>
                  <a:gd name="T7" fmla="*/ 21 h 43"/>
                  <a:gd name="T8" fmla="*/ 7 w 3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3"/>
                  <a:gd name="T17" fmla="*/ 39 w 3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3">
                    <a:moveTo>
                      <a:pt x="20" y="0"/>
                    </a:moveTo>
                    <a:lnTo>
                      <a:pt x="39" y="21"/>
                    </a:lnTo>
                    <a:lnTo>
                      <a:pt x="20" y="43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noFill/>
              <a:ln w="127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Rectangle 234"/>
              <p:cNvSpPr>
                <a:spLocks noChangeArrowheads="1"/>
              </p:cNvSpPr>
              <p:nvPr/>
            </p:nvSpPr>
            <p:spPr bwMode="auto">
              <a:xfrm>
                <a:off x="3090" y="4"/>
                <a:ext cx="5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1FB714"/>
                    </a:solidFill>
                    <a:latin typeface="Times New Roman" pitchFamily="18" charset="0"/>
                  </a:rPr>
                  <a:t>Temperature</a:t>
                </a:r>
              </a:p>
            </p:txBody>
          </p:sp>
          <p:sp>
            <p:nvSpPr>
              <p:cNvPr id="25611" name="Rectangle 235"/>
              <p:cNvSpPr>
                <a:spLocks noChangeArrowheads="1"/>
              </p:cNvSpPr>
              <p:nvPr/>
            </p:nvSpPr>
            <p:spPr bwMode="auto">
              <a:xfrm rot="-5400000">
                <a:off x="3523" y="667"/>
                <a:ext cx="82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90"/>
                    </a:solidFill>
                    <a:latin typeface="Times New Roman" pitchFamily="18" charset="0"/>
                  </a:rPr>
                  <a:t>Cells x 10</a:t>
                </a:r>
                <a:r>
                  <a:rPr lang="en-US" sz="900" baseline="30000">
                    <a:solidFill>
                      <a:srgbClr val="000090"/>
                    </a:solidFill>
                    <a:latin typeface="Times New Roman" pitchFamily="18" charset="0"/>
                  </a:rPr>
                  <a:t>3</a:t>
                </a:r>
                <a:r>
                  <a:rPr lang="en-US" sz="900">
                    <a:solidFill>
                      <a:srgbClr val="000090"/>
                    </a:solidFill>
                    <a:latin typeface="Times New Roman" pitchFamily="18" charset="0"/>
                  </a:rPr>
                  <a:t>/mm</a:t>
                </a:r>
                <a:r>
                  <a:rPr lang="en-US" sz="900" baseline="30000">
                    <a:solidFill>
                      <a:srgbClr val="000090"/>
                    </a:solidFill>
                    <a:latin typeface="Times New Roman" pitchFamily="18" charset="0"/>
                  </a:rPr>
                  <a:t>3</a:t>
                </a:r>
                <a:endParaRPr lang="en-US" sz="900">
                  <a:latin typeface="Angsana New" pitchFamily="18" charset="-34"/>
                </a:endParaRPr>
              </a:p>
            </p:txBody>
          </p:sp>
          <p:sp>
            <p:nvSpPr>
              <p:cNvPr id="25612" name="Rectangle 236"/>
              <p:cNvSpPr>
                <a:spLocks noChangeArrowheads="1"/>
              </p:cNvSpPr>
              <p:nvPr/>
            </p:nvSpPr>
            <p:spPr bwMode="auto">
              <a:xfrm>
                <a:off x="3547" y="4"/>
                <a:ext cx="39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000090"/>
                    </a:solidFill>
                    <a:latin typeface="Times New Roman" pitchFamily="18" charset="0"/>
                  </a:rPr>
                  <a:t>Platelet</a:t>
                </a:r>
              </a:p>
            </p:txBody>
          </p:sp>
          <p:sp>
            <p:nvSpPr>
              <p:cNvPr id="25613" name="Rectangle 237"/>
              <p:cNvSpPr>
                <a:spLocks noChangeArrowheads="1"/>
              </p:cNvSpPr>
              <p:nvPr/>
            </p:nvSpPr>
            <p:spPr bwMode="auto">
              <a:xfrm>
                <a:off x="315" y="-53"/>
                <a:ext cx="48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 dirty="0">
                    <a:solidFill>
                      <a:srgbClr val="DD0806"/>
                    </a:solidFill>
                    <a:latin typeface="Times New Roman" pitchFamily="18" charset="0"/>
                  </a:rPr>
                  <a:t>Viral load</a:t>
                </a:r>
              </a:p>
            </p:txBody>
          </p:sp>
          <p:grpSp>
            <p:nvGrpSpPr>
              <p:cNvPr id="25614" name="Group 238"/>
              <p:cNvGrpSpPr>
                <a:grpSpLocks/>
              </p:cNvGrpSpPr>
              <p:nvPr/>
            </p:nvGrpSpPr>
            <p:grpSpPr bwMode="auto">
              <a:xfrm>
                <a:off x="3327" y="151"/>
                <a:ext cx="199" cy="1804"/>
                <a:chOff x="4948" y="2227"/>
                <a:chExt cx="231" cy="1621"/>
              </a:xfrm>
            </p:grpSpPr>
            <p:sp>
              <p:nvSpPr>
                <p:cNvPr id="25738" name="Freeform 239"/>
                <p:cNvSpPr>
                  <a:spLocks/>
                </p:cNvSpPr>
                <p:nvPr/>
              </p:nvSpPr>
              <p:spPr bwMode="auto">
                <a:xfrm>
                  <a:off x="4948" y="2267"/>
                  <a:ext cx="21" cy="1484"/>
                </a:xfrm>
                <a:custGeom>
                  <a:avLst/>
                  <a:gdLst>
                    <a:gd name="T0" fmla="*/ 0 w 21"/>
                    <a:gd name="T1" fmla="*/ 0 h 1484"/>
                    <a:gd name="T2" fmla="*/ 0 w 21"/>
                    <a:gd name="T3" fmla="*/ 1484 h 1484"/>
                    <a:gd name="T4" fmla="*/ 21 w 21"/>
                    <a:gd name="T5" fmla="*/ 1484 h 1484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484"/>
                    <a:gd name="T11" fmla="*/ 21 w 21"/>
                    <a:gd name="T12" fmla="*/ 1484 h 1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484">
                      <a:moveTo>
                        <a:pt x="0" y="0"/>
                      </a:moveTo>
                      <a:lnTo>
                        <a:pt x="0" y="1484"/>
                      </a:lnTo>
                      <a:lnTo>
                        <a:pt x="21" y="1484"/>
                      </a:lnTo>
                    </a:path>
                  </a:pathLst>
                </a:cu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9" name="Line 240"/>
                <p:cNvSpPr>
                  <a:spLocks noChangeShapeType="1"/>
                </p:cNvSpPr>
                <p:nvPr/>
              </p:nvSpPr>
              <p:spPr bwMode="auto">
                <a:xfrm>
                  <a:off x="4948" y="360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0" name="Line 241"/>
                <p:cNvSpPr>
                  <a:spLocks noChangeShapeType="1"/>
                </p:cNvSpPr>
                <p:nvPr/>
              </p:nvSpPr>
              <p:spPr bwMode="auto">
                <a:xfrm>
                  <a:off x="4948" y="345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1" name="Line 242"/>
                <p:cNvSpPr>
                  <a:spLocks noChangeShapeType="1"/>
                </p:cNvSpPr>
                <p:nvPr/>
              </p:nvSpPr>
              <p:spPr bwMode="auto">
                <a:xfrm>
                  <a:off x="4948" y="3305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2" name="Line 243"/>
                <p:cNvSpPr>
                  <a:spLocks noChangeShapeType="1"/>
                </p:cNvSpPr>
                <p:nvPr/>
              </p:nvSpPr>
              <p:spPr bwMode="auto">
                <a:xfrm>
                  <a:off x="4948" y="3157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3" name="Line 244"/>
                <p:cNvSpPr>
                  <a:spLocks noChangeShapeType="1"/>
                </p:cNvSpPr>
                <p:nvPr/>
              </p:nvSpPr>
              <p:spPr bwMode="auto">
                <a:xfrm>
                  <a:off x="4948" y="3008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4" name="Line 245"/>
                <p:cNvSpPr>
                  <a:spLocks noChangeShapeType="1"/>
                </p:cNvSpPr>
                <p:nvPr/>
              </p:nvSpPr>
              <p:spPr bwMode="auto">
                <a:xfrm>
                  <a:off x="4948" y="2860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5" name="Line 246"/>
                <p:cNvSpPr>
                  <a:spLocks noChangeShapeType="1"/>
                </p:cNvSpPr>
                <p:nvPr/>
              </p:nvSpPr>
              <p:spPr bwMode="auto">
                <a:xfrm>
                  <a:off x="4948" y="2712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6" name="Line 247"/>
                <p:cNvSpPr>
                  <a:spLocks noChangeShapeType="1"/>
                </p:cNvSpPr>
                <p:nvPr/>
              </p:nvSpPr>
              <p:spPr bwMode="auto">
                <a:xfrm>
                  <a:off x="4948" y="256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7" name="Line 248"/>
                <p:cNvSpPr>
                  <a:spLocks noChangeShapeType="1"/>
                </p:cNvSpPr>
                <p:nvPr/>
              </p:nvSpPr>
              <p:spPr bwMode="auto">
                <a:xfrm>
                  <a:off x="4948" y="241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8" name="Line 249"/>
                <p:cNvSpPr>
                  <a:spLocks noChangeShapeType="1"/>
                </p:cNvSpPr>
                <p:nvPr/>
              </p:nvSpPr>
              <p:spPr bwMode="auto">
                <a:xfrm>
                  <a:off x="4948" y="2267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49" name="Rectangle 250"/>
                <p:cNvSpPr>
                  <a:spLocks noChangeArrowheads="1"/>
                </p:cNvSpPr>
                <p:nvPr/>
              </p:nvSpPr>
              <p:spPr bwMode="auto">
                <a:xfrm>
                  <a:off x="5004" y="3714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36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0" name="Rectangle 251"/>
                <p:cNvSpPr>
                  <a:spLocks noChangeArrowheads="1"/>
                </p:cNvSpPr>
                <p:nvPr/>
              </p:nvSpPr>
              <p:spPr bwMode="auto">
                <a:xfrm>
                  <a:off x="5004" y="3567"/>
                  <a:ext cx="174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36.5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1" name="Rectangle 252"/>
                <p:cNvSpPr>
                  <a:spLocks noChangeArrowheads="1"/>
                </p:cNvSpPr>
                <p:nvPr/>
              </p:nvSpPr>
              <p:spPr bwMode="auto">
                <a:xfrm>
                  <a:off x="5004" y="3417"/>
                  <a:ext cx="100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37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2" name="Rectangle 253"/>
                <p:cNvSpPr>
                  <a:spLocks noChangeArrowheads="1"/>
                </p:cNvSpPr>
                <p:nvPr/>
              </p:nvSpPr>
              <p:spPr bwMode="auto">
                <a:xfrm>
                  <a:off x="5004" y="3268"/>
                  <a:ext cx="174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37.5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3" name="Rectangle 254"/>
                <p:cNvSpPr>
                  <a:spLocks noChangeArrowheads="1"/>
                </p:cNvSpPr>
                <p:nvPr/>
              </p:nvSpPr>
              <p:spPr bwMode="auto">
                <a:xfrm>
                  <a:off x="5004" y="3120"/>
                  <a:ext cx="100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38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4" name="Rectangle 255"/>
                <p:cNvSpPr>
                  <a:spLocks noChangeArrowheads="1"/>
                </p:cNvSpPr>
                <p:nvPr/>
              </p:nvSpPr>
              <p:spPr bwMode="auto">
                <a:xfrm>
                  <a:off x="5004" y="2970"/>
                  <a:ext cx="174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38.5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5" name="Rectangle 256"/>
                <p:cNvSpPr>
                  <a:spLocks noChangeArrowheads="1"/>
                </p:cNvSpPr>
                <p:nvPr/>
              </p:nvSpPr>
              <p:spPr bwMode="auto">
                <a:xfrm>
                  <a:off x="5004" y="2824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39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6" name="Rectangle 257"/>
                <p:cNvSpPr>
                  <a:spLocks noChangeArrowheads="1"/>
                </p:cNvSpPr>
                <p:nvPr/>
              </p:nvSpPr>
              <p:spPr bwMode="auto">
                <a:xfrm>
                  <a:off x="5004" y="2675"/>
                  <a:ext cx="174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39.5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7" name="Rectangle 258"/>
                <p:cNvSpPr>
                  <a:spLocks noChangeArrowheads="1"/>
                </p:cNvSpPr>
                <p:nvPr/>
              </p:nvSpPr>
              <p:spPr bwMode="auto">
                <a:xfrm>
                  <a:off x="5004" y="252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40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8" name="Rectangle 259"/>
                <p:cNvSpPr>
                  <a:spLocks noChangeArrowheads="1"/>
                </p:cNvSpPr>
                <p:nvPr/>
              </p:nvSpPr>
              <p:spPr bwMode="auto">
                <a:xfrm>
                  <a:off x="5006" y="2377"/>
                  <a:ext cx="173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40.5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5006" y="2227"/>
                  <a:ext cx="99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1FB714"/>
                      </a:solidFill>
                      <a:latin typeface="Times New Roman" pitchFamily="18" charset="0"/>
                    </a:rPr>
                    <a:t>41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</p:grpSp>
          <p:grpSp>
            <p:nvGrpSpPr>
              <p:cNvPr id="25615" name="Group 261"/>
              <p:cNvGrpSpPr>
                <a:grpSpLocks/>
              </p:cNvGrpSpPr>
              <p:nvPr/>
            </p:nvGrpSpPr>
            <p:grpSpPr bwMode="auto">
              <a:xfrm>
                <a:off x="555" y="352"/>
                <a:ext cx="1785" cy="1373"/>
                <a:chOff x="2371" y="2395"/>
                <a:chExt cx="2091" cy="1233"/>
              </a:xfrm>
            </p:grpSpPr>
            <p:sp>
              <p:nvSpPr>
                <p:cNvPr id="25726" name="Freeform 262"/>
                <p:cNvSpPr>
                  <a:spLocks/>
                </p:cNvSpPr>
                <p:nvPr/>
              </p:nvSpPr>
              <p:spPr bwMode="auto">
                <a:xfrm>
                  <a:off x="2390" y="2414"/>
                  <a:ext cx="2047" cy="1189"/>
                </a:xfrm>
                <a:custGeom>
                  <a:avLst/>
                  <a:gdLst>
                    <a:gd name="T0" fmla="*/ 0 w 2047"/>
                    <a:gd name="T1" fmla="*/ 0 h 1189"/>
                    <a:gd name="T2" fmla="*/ 511 w 2047"/>
                    <a:gd name="T3" fmla="*/ 150 h 1189"/>
                    <a:gd name="T4" fmla="*/ 1024 w 2047"/>
                    <a:gd name="T5" fmla="*/ 565 h 1189"/>
                    <a:gd name="T6" fmla="*/ 1535 w 2047"/>
                    <a:gd name="T7" fmla="*/ 743 h 1189"/>
                    <a:gd name="T8" fmla="*/ 2047 w 2047"/>
                    <a:gd name="T9" fmla="*/ 1189 h 1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7"/>
                    <a:gd name="T16" fmla="*/ 0 h 1189"/>
                    <a:gd name="T17" fmla="*/ 2047 w 2047"/>
                    <a:gd name="T18" fmla="*/ 1189 h 1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7" h="1189">
                      <a:moveTo>
                        <a:pt x="0" y="0"/>
                      </a:moveTo>
                      <a:lnTo>
                        <a:pt x="511" y="150"/>
                      </a:lnTo>
                      <a:lnTo>
                        <a:pt x="1024" y="565"/>
                      </a:lnTo>
                      <a:lnTo>
                        <a:pt x="1535" y="743"/>
                      </a:lnTo>
                      <a:lnTo>
                        <a:pt x="2047" y="1189"/>
                      </a:lnTo>
                    </a:path>
                  </a:pathLst>
                </a:custGeom>
                <a:noFill/>
                <a:ln w="12700">
                  <a:solidFill>
                    <a:srgbClr val="1FB71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2373" y="2397"/>
                  <a:ext cx="41" cy="40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8" name="Rectangle 264"/>
                <p:cNvSpPr>
                  <a:spLocks noChangeArrowheads="1"/>
                </p:cNvSpPr>
                <p:nvPr/>
              </p:nvSpPr>
              <p:spPr bwMode="auto">
                <a:xfrm>
                  <a:off x="2371" y="2395"/>
                  <a:ext cx="44" cy="44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9" name="Rectangle 265"/>
                <p:cNvSpPr>
                  <a:spLocks noChangeArrowheads="1"/>
                </p:cNvSpPr>
                <p:nvPr/>
              </p:nvSpPr>
              <p:spPr bwMode="auto">
                <a:xfrm>
                  <a:off x="2884" y="2547"/>
                  <a:ext cx="40" cy="40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0" name="Rectangle 266"/>
                <p:cNvSpPr>
                  <a:spLocks noChangeArrowheads="1"/>
                </p:cNvSpPr>
                <p:nvPr/>
              </p:nvSpPr>
              <p:spPr bwMode="auto">
                <a:xfrm>
                  <a:off x="2882" y="2545"/>
                  <a:ext cx="44" cy="44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1" name="Rectangle 267"/>
                <p:cNvSpPr>
                  <a:spLocks noChangeArrowheads="1"/>
                </p:cNvSpPr>
                <p:nvPr/>
              </p:nvSpPr>
              <p:spPr bwMode="auto">
                <a:xfrm>
                  <a:off x="3397" y="2962"/>
                  <a:ext cx="40" cy="40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2" name="Rectangle 268"/>
                <p:cNvSpPr>
                  <a:spLocks noChangeArrowheads="1"/>
                </p:cNvSpPr>
                <p:nvPr/>
              </p:nvSpPr>
              <p:spPr bwMode="auto">
                <a:xfrm>
                  <a:off x="3395" y="2960"/>
                  <a:ext cx="44" cy="44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3" name="Rectangle 269"/>
                <p:cNvSpPr>
                  <a:spLocks noChangeArrowheads="1"/>
                </p:cNvSpPr>
                <p:nvPr/>
              </p:nvSpPr>
              <p:spPr bwMode="auto">
                <a:xfrm>
                  <a:off x="3907" y="3140"/>
                  <a:ext cx="41" cy="41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4" name="Rectangle 270"/>
                <p:cNvSpPr>
                  <a:spLocks noChangeArrowheads="1"/>
                </p:cNvSpPr>
                <p:nvPr/>
              </p:nvSpPr>
              <p:spPr bwMode="auto">
                <a:xfrm>
                  <a:off x="3905" y="3138"/>
                  <a:ext cx="45" cy="44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5" name="Rectangle 271"/>
                <p:cNvSpPr>
                  <a:spLocks noChangeArrowheads="1"/>
                </p:cNvSpPr>
                <p:nvPr/>
              </p:nvSpPr>
              <p:spPr bwMode="auto">
                <a:xfrm>
                  <a:off x="4420" y="3586"/>
                  <a:ext cx="40" cy="40"/>
                </a:xfrm>
                <a:prstGeom prst="rect">
                  <a:avLst/>
                </a:prstGeom>
                <a:solidFill>
                  <a:srgbClr val="1FB7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6" name="Rectangle 272"/>
                <p:cNvSpPr>
                  <a:spLocks noChangeArrowheads="1"/>
                </p:cNvSpPr>
                <p:nvPr/>
              </p:nvSpPr>
              <p:spPr bwMode="auto">
                <a:xfrm>
                  <a:off x="4418" y="3584"/>
                  <a:ext cx="44" cy="44"/>
                </a:xfrm>
                <a:prstGeom prst="rect">
                  <a:avLst/>
                </a:prstGeom>
                <a:noFill/>
                <a:ln w="12700">
                  <a:solidFill>
                    <a:srgbClr val="1FB71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7" name="Rectangle 273"/>
                <p:cNvSpPr>
                  <a:spLocks noChangeArrowheads="1"/>
                </p:cNvSpPr>
                <p:nvPr/>
              </p:nvSpPr>
              <p:spPr bwMode="auto">
                <a:xfrm>
                  <a:off x="3856" y="3118"/>
                  <a:ext cx="2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</p:grpSp>
          <p:grpSp>
            <p:nvGrpSpPr>
              <p:cNvPr id="25616" name="Group 274"/>
              <p:cNvGrpSpPr>
                <a:grpSpLocks/>
              </p:cNvGrpSpPr>
              <p:nvPr/>
            </p:nvGrpSpPr>
            <p:grpSpPr bwMode="auto">
              <a:xfrm>
                <a:off x="569" y="360"/>
                <a:ext cx="1801" cy="1273"/>
                <a:chOff x="2468" y="2403"/>
                <a:chExt cx="2109" cy="1150"/>
              </a:xfrm>
            </p:grpSpPr>
            <p:sp>
              <p:nvSpPr>
                <p:cNvPr id="25715" name="Freeform 275"/>
                <p:cNvSpPr>
                  <a:spLocks/>
                </p:cNvSpPr>
                <p:nvPr/>
              </p:nvSpPr>
              <p:spPr bwMode="auto">
                <a:xfrm>
                  <a:off x="2487" y="2422"/>
                  <a:ext cx="2067" cy="1108"/>
                </a:xfrm>
                <a:custGeom>
                  <a:avLst/>
                  <a:gdLst>
                    <a:gd name="T0" fmla="*/ 0 w 2067"/>
                    <a:gd name="T1" fmla="*/ 0 h 1108"/>
                    <a:gd name="T2" fmla="*/ 517 w 2067"/>
                    <a:gd name="T3" fmla="*/ 649 h 1108"/>
                    <a:gd name="T4" fmla="*/ 1034 w 2067"/>
                    <a:gd name="T5" fmla="*/ 1108 h 1108"/>
                    <a:gd name="T6" fmla="*/ 1550 w 2067"/>
                    <a:gd name="T7" fmla="*/ 1045 h 1108"/>
                    <a:gd name="T8" fmla="*/ 2067 w 2067"/>
                    <a:gd name="T9" fmla="*/ 1045 h 1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67"/>
                    <a:gd name="T16" fmla="*/ 0 h 1108"/>
                    <a:gd name="T17" fmla="*/ 2067 w 2067"/>
                    <a:gd name="T18" fmla="*/ 1108 h 1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67" h="1108">
                      <a:moveTo>
                        <a:pt x="0" y="0"/>
                      </a:moveTo>
                      <a:lnTo>
                        <a:pt x="517" y="649"/>
                      </a:lnTo>
                      <a:lnTo>
                        <a:pt x="1034" y="1108"/>
                      </a:lnTo>
                      <a:lnTo>
                        <a:pt x="1550" y="1045"/>
                      </a:lnTo>
                      <a:lnTo>
                        <a:pt x="2067" y="1045"/>
                      </a:lnTo>
                    </a:path>
                  </a:pathLst>
                </a:custGeom>
                <a:noFill/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6" name="Freeform 276"/>
                <p:cNvSpPr>
                  <a:spLocks/>
                </p:cNvSpPr>
                <p:nvPr/>
              </p:nvSpPr>
              <p:spPr bwMode="auto">
                <a:xfrm>
                  <a:off x="2472" y="2407"/>
                  <a:ext cx="39" cy="38"/>
                </a:xfrm>
                <a:custGeom>
                  <a:avLst/>
                  <a:gdLst>
                    <a:gd name="T0" fmla="*/ 19 w 39"/>
                    <a:gd name="T1" fmla="*/ 0 h 38"/>
                    <a:gd name="T2" fmla="*/ 39 w 39"/>
                    <a:gd name="T3" fmla="*/ 38 h 38"/>
                    <a:gd name="T4" fmla="*/ 0 w 39"/>
                    <a:gd name="T5" fmla="*/ 38 h 38"/>
                    <a:gd name="T6" fmla="*/ 19 w 39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38"/>
                    <a:gd name="T14" fmla="*/ 39 w 3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38">
                      <a:moveTo>
                        <a:pt x="19" y="0"/>
                      </a:moveTo>
                      <a:lnTo>
                        <a:pt x="39" y="38"/>
                      </a:lnTo>
                      <a:lnTo>
                        <a:pt x="0" y="3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7" name="Freeform 277"/>
                <p:cNvSpPr>
                  <a:spLocks/>
                </p:cNvSpPr>
                <p:nvPr/>
              </p:nvSpPr>
              <p:spPr bwMode="auto">
                <a:xfrm>
                  <a:off x="2468" y="2403"/>
                  <a:ext cx="39" cy="39"/>
                </a:xfrm>
                <a:custGeom>
                  <a:avLst/>
                  <a:gdLst>
                    <a:gd name="T0" fmla="*/ 19 w 39"/>
                    <a:gd name="T1" fmla="*/ 0 h 39"/>
                    <a:gd name="T2" fmla="*/ 39 w 39"/>
                    <a:gd name="T3" fmla="*/ 39 h 39"/>
                    <a:gd name="T4" fmla="*/ 0 w 39"/>
                    <a:gd name="T5" fmla="*/ 39 h 39"/>
                    <a:gd name="T6" fmla="*/ 19 w 39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39"/>
                    <a:gd name="T14" fmla="*/ 39 w 39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39">
                      <a:moveTo>
                        <a:pt x="19" y="0"/>
                      </a:moveTo>
                      <a:lnTo>
                        <a:pt x="39" y="39"/>
                      </a:lnTo>
                      <a:lnTo>
                        <a:pt x="0" y="3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8" name="Freeform 278"/>
                <p:cNvSpPr>
                  <a:spLocks/>
                </p:cNvSpPr>
                <p:nvPr/>
              </p:nvSpPr>
              <p:spPr bwMode="auto">
                <a:xfrm>
                  <a:off x="2989" y="3056"/>
                  <a:ext cx="38" cy="39"/>
                </a:xfrm>
                <a:custGeom>
                  <a:avLst/>
                  <a:gdLst>
                    <a:gd name="T0" fmla="*/ 19 w 38"/>
                    <a:gd name="T1" fmla="*/ 0 h 39"/>
                    <a:gd name="T2" fmla="*/ 38 w 38"/>
                    <a:gd name="T3" fmla="*/ 39 h 39"/>
                    <a:gd name="T4" fmla="*/ 0 w 38"/>
                    <a:gd name="T5" fmla="*/ 39 h 39"/>
                    <a:gd name="T6" fmla="*/ 19 w 38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39"/>
                    <a:gd name="T14" fmla="*/ 38 w 38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39">
                      <a:moveTo>
                        <a:pt x="19" y="0"/>
                      </a:moveTo>
                      <a:lnTo>
                        <a:pt x="38" y="39"/>
                      </a:lnTo>
                      <a:lnTo>
                        <a:pt x="0" y="3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9" name="Freeform 279"/>
                <p:cNvSpPr>
                  <a:spLocks/>
                </p:cNvSpPr>
                <p:nvPr/>
              </p:nvSpPr>
              <p:spPr bwMode="auto">
                <a:xfrm>
                  <a:off x="2985" y="3052"/>
                  <a:ext cx="38" cy="39"/>
                </a:xfrm>
                <a:custGeom>
                  <a:avLst/>
                  <a:gdLst>
                    <a:gd name="T0" fmla="*/ 19 w 38"/>
                    <a:gd name="T1" fmla="*/ 0 h 39"/>
                    <a:gd name="T2" fmla="*/ 38 w 38"/>
                    <a:gd name="T3" fmla="*/ 39 h 39"/>
                    <a:gd name="T4" fmla="*/ 0 w 38"/>
                    <a:gd name="T5" fmla="*/ 39 h 39"/>
                    <a:gd name="T6" fmla="*/ 19 w 38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39"/>
                    <a:gd name="T14" fmla="*/ 38 w 38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39">
                      <a:moveTo>
                        <a:pt x="19" y="0"/>
                      </a:moveTo>
                      <a:lnTo>
                        <a:pt x="38" y="39"/>
                      </a:lnTo>
                      <a:lnTo>
                        <a:pt x="0" y="3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0" name="Freeform 280"/>
                <p:cNvSpPr>
                  <a:spLocks/>
                </p:cNvSpPr>
                <p:nvPr/>
              </p:nvSpPr>
              <p:spPr bwMode="auto">
                <a:xfrm>
                  <a:off x="3505" y="3515"/>
                  <a:ext cx="39" cy="38"/>
                </a:xfrm>
                <a:custGeom>
                  <a:avLst/>
                  <a:gdLst>
                    <a:gd name="T0" fmla="*/ 19 w 39"/>
                    <a:gd name="T1" fmla="*/ 0 h 38"/>
                    <a:gd name="T2" fmla="*/ 39 w 39"/>
                    <a:gd name="T3" fmla="*/ 38 h 38"/>
                    <a:gd name="T4" fmla="*/ 0 w 39"/>
                    <a:gd name="T5" fmla="*/ 38 h 38"/>
                    <a:gd name="T6" fmla="*/ 19 w 39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38"/>
                    <a:gd name="T14" fmla="*/ 39 w 3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38">
                      <a:moveTo>
                        <a:pt x="19" y="0"/>
                      </a:moveTo>
                      <a:lnTo>
                        <a:pt x="39" y="38"/>
                      </a:lnTo>
                      <a:lnTo>
                        <a:pt x="0" y="3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1" name="Freeform 281"/>
                <p:cNvSpPr>
                  <a:spLocks/>
                </p:cNvSpPr>
                <p:nvPr/>
              </p:nvSpPr>
              <p:spPr bwMode="auto">
                <a:xfrm>
                  <a:off x="3501" y="3511"/>
                  <a:ext cx="39" cy="39"/>
                </a:xfrm>
                <a:custGeom>
                  <a:avLst/>
                  <a:gdLst>
                    <a:gd name="T0" fmla="*/ 20 w 39"/>
                    <a:gd name="T1" fmla="*/ 0 h 39"/>
                    <a:gd name="T2" fmla="*/ 39 w 39"/>
                    <a:gd name="T3" fmla="*/ 39 h 39"/>
                    <a:gd name="T4" fmla="*/ 0 w 39"/>
                    <a:gd name="T5" fmla="*/ 39 h 39"/>
                    <a:gd name="T6" fmla="*/ 20 w 39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39"/>
                    <a:gd name="T14" fmla="*/ 39 w 39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39">
                      <a:moveTo>
                        <a:pt x="20" y="0"/>
                      </a:moveTo>
                      <a:lnTo>
                        <a:pt x="39" y="39"/>
                      </a:lnTo>
                      <a:lnTo>
                        <a:pt x="0" y="39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2" name="Freeform 282"/>
                <p:cNvSpPr>
                  <a:spLocks/>
                </p:cNvSpPr>
                <p:nvPr/>
              </p:nvSpPr>
              <p:spPr bwMode="auto">
                <a:xfrm>
                  <a:off x="4022" y="3452"/>
                  <a:ext cx="38" cy="38"/>
                </a:xfrm>
                <a:custGeom>
                  <a:avLst/>
                  <a:gdLst>
                    <a:gd name="T0" fmla="*/ 19 w 38"/>
                    <a:gd name="T1" fmla="*/ 0 h 38"/>
                    <a:gd name="T2" fmla="*/ 38 w 38"/>
                    <a:gd name="T3" fmla="*/ 38 h 38"/>
                    <a:gd name="T4" fmla="*/ 0 w 38"/>
                    <a:gd name="T5" fmla="*/ 38 h 38"/>
                    <a:gd name="T6" fmla="*/ 19 w 38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38"/>
                    <a:gd name="T14" fmla="*/ 38 w 38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38">
                      <a:moveTo>
                        <a:pt x="19" y="0"/>
                      </a:moveTo>
                      <a:lnTo>
                        <a:pt x="38" y="38"/>
                      </a:lnTo>
                      <a:lnTo>
                        <a:pt x="0" y="3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3" name="Freeform 283"/>
                <p:cNvSpPr>
                  <a:spLocks/>
                </p:cNvSpPr>
                <p:nvPr/>
              </p:nvSpPr>
              <p:spPr bwMode="auto">
                <a:xfrm>
                  <a:off x="4018" y="3448"/>
                  <a:ext cx="38" cy="38"/>
                </a:xfrm>
                <a:custGeom>
                  <a:avLst/>
                  <a:gdLst>
                    <a:gd name="T0" fmla="*/ 19 w 38"/>
                    <a:gd name="T1" fmla="*/ 0 h 38"/>
                    <a:gd name="T2" fmla="*/ 38 w 38"/>
                    <a:gd name="T3" fmla="*/ 38 h 38"/>
                    <a:gd name="T4" fmla="*/ 0 w 38"/>
                    <a:gd name="T5" fmla="*/ 38 h 38"/>
                    <a:gd name="T6" fmla="*/ 19 w 38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38"/>
                    <a:gd name="T14" fmla="*/ 38 w 38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38">
                      <a:moveTo>
                        <a:pt x="19" y="0"/>
                      </a:moveTo>
                      <a:lnTo>
                        <a:pt x="38" y="38"/>
                      </a:lnTo>
                      <a:lnTo>
                        <a:pt x="0" y="3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4" name="Freeform 284"/>
                <p:cNvSpPr>
                  <a:spLocks/>
                </p:cNvSpPr>
                <p:nvPr/>
              </p:nvSpPr>
              <p:spPr bwMode="auto">
                <a:xfrm>
                  <a:off x="4538" y="3452"/>
                  <a:ext cx="39" cy="38"/>
                </a:xfrm>
                <a:custGeom>
                  <a:avLst/>
                  <a:gdLst>
                    <a:gd name="T0" fmla="*/ 19 w 39"/>
                    <a:gd name="T1" fmla="*/ 0 h 38"/>
                    <a:gd name="T2" fmla="*/ 39 w 39"/>
                    <a:gd name="T3" fmla="*/ 38 h 38"/>
                    <a:gd name="T4" fmla="*/ 0 w 39"/>
                    <a:gd name="T5" fmla="*/ 38 h 38"/>
                    <a:gd name="T6" fmla="*/ 19 w 39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38"/>
                    <a:gd name="T14" fmla="*/ 39 w 3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38">
                      <a:moveTo>
                        <a:pt x="19" y="0"/>
                      </a:moveTo>
                      <a:lnTo>
                        <a:pt x="39" y="38"/>
                      </a:lnTo>
                      <a:lnTo>
                        <a:pt x="0" y="3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5" name="Freeform 285"/>
                <p:cNvSpPr>
                  <a:spLocks/>
                </p:cNvSpPr>
                <p:nvPr/>
              </p:nvSpPr>
              <p:spPr bwMode="auto">
                <a:xfrm>
                  <a:off x="4534" y="3448"/>
                  <a:ext cx="39" cy="38"/>
                </a:xfrm>
                <a:custGeom>
                  <a:avLst/>
                  <a:gdLst>
                    <a:gd name="T0" fmla="*/ 20 w 39"/>
                    <a:gd name="T1" fmla="*/ 0 h 38"/>
                    <a:gd name="T2" fmla="*/ 39 w 39"/>
                    <a:gd name="T3" fmla="*/ 38 h 38"/>
                    <a:gd name="T4" fmla="*/ 0 w 39"/>
                    <a:gd name="T5" fmla="*/ 38 h 38"/>
                    <a:gd name="T6" fmla="*/ 20 w 39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38"/>
                    <a:gd name="T14" fmla="*/ 39 w 39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38">
                      <a:moveTo>
                        <a:pt x="20" y="0"/>
                      </a:moveTo>
                      <a:lnTo>
                        <a:pt x="39" y="38"/>
                      </a:lnTo>
                      <a:lnTo>
                        <a:pt x="0" y="3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7" name="Group 286"/>
              <p:cNvGrpSpPr>
                <a:grpSpLocks/>
              </p:cNvGrpSpPr>
              <p:nvPr/>
            </p:nvGrpSpPr>
            <p:grpSpPr bwMode="auto">
              <a:xfrm>
                <a:off x="3720" y="151"/>
                <a:ext cx="176" cy="1799"/>
                <a:chOff x="5070" y="2235"/>
                <a:chExt cx="207" cy="1625"/>
              </a:xfrm>
            </p:grpSpPr>
            <p:sp>
              <p:nvSpPr>
                <p:cNvPr id="25699" name="Freeform 287"/>
                <p:cNvSpPr>
                  <a:spLocks/>
                </p:cNvSpPr>
                <p:nvPr/>
              </p:nvSpPr>
              <p:spPr bwMode="auto">
                <a:xfrm>
                  <a:off x="5070" y="2273"/>
                  <a:ext cx="21" cy="1492"/>
                </a:xfrm>
                <a:custGeom>
                  <a:avLst/>
                  <a:gdLst>
                    <a:gd name="T0" fmla="*/ 0 w 21"/>
                    <a:gd name="T1" fmla="*/ 0 h 1492"/>
                    <a:gd name="T2" fmla="*/ 0 w 21"/>
                    <a:gd name="T3" fmla="*/ 1492 h 1492"/>
                    <a:gd name="T4" fmla="*/ 21 w 21"/>
                    <a:gd name="T5" fmla="*/ 1492 h 1492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492"/>
                    <a:gd name="T11" fmla="*/ 21 w 21"/>
                    <a:gd name="T12" fmla="*/ 1492 h 14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492">
                      <a:moveTo>
                        <a:pt x="0" y="0"/>
                      </a:moveTo>
                      <a:lnTo>
                        <a:pt x="0" y="1492"/>
                      </a:lnTo>
                      <a:lnTo>
                        <a:pt x="21" y="1492"/>
                      </a:lnTo>
                    </a:path>
                  </a:pathLst>
                </a:cu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0" name="Line 288"/>
                <p:cNvSpPr>
                  <a:spLocks noChangeShapeType="1"/>
                </p:cNvSpPr>
                <p:nvPr/>
              </p:nvSpPr>
              <p:spPr bwMode="auto">
                <a:xfrm>
                  <a:off x="5070" y="3552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1" name="Line 289"/>
                <p:cNvSpPr>
                  <a:spLocks noChangeShapeType="1"/>
                </p:cNvSpPr>
                <p:nvPr/>
              </p:nvSpPr>
              <p:spPr bwMode="auto">
                <a:xfrm>
                  <a:off x="5070" y="3338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2" name="Line 290"/>
                <p:cNvSpPr>
                  <a:spLocks noChangeShapeType="1"/>
                </p:cNvSpPr>
                <p:nvPr/>
              </p:nvSpPr>
              <p:spPr bwMode="auto">
                <a:xfrm>
                  <a:off x="5070" y="3125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3" name="Line 291"/>
                <p:cNvSpPr>
                  <a:spLocks noChangeShapeType="1"/>
                </p:cNvSpPr>
                <p:nvPr/>
              </p:nvSpPr>
              <p:spPr bwMode="auto">
                <a:xfrm>
                  <a:off x="5070" y="2912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4" name="Line 292"/>
                <p:cNvSpPr>
                  <a:spLocks noChangeShapeType="1"/>
                </p:cNvSpPr>
                <p:nvPr/>
              </p:nvSpPr>
              <p:spPr bwMode="auto">
                <a:xfrm>
                  <a:off x="5070" y="269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5" name="Line 293"/>
                <p:cNvSpPr>
                  <a:spLocks noChangeShapeType="1"/>
                </p:cNvSpPr>
                <p:nvPr/>
              </p:nvSpPr>
              <p:spPr bwMode="auto">
                <a:xfrm>
                  <a:off x="5070" y="2486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6" name="Line 294"/>
                <p:cNvSpPr>
                  <a:spLocks noChangeShapeType="1"/>
                </p:cNvSpPr>
                <p:nvPr/>
              </p:nvSpPr>
              <p:spPr bwMode="auto">
                <a:xfrm>
                  <a:off x="5070" y="227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00009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7" name="Rectangle 295"/>
                <p:cNvSpPr>
                  <a:spLocks noChangeArrowheads="1"/>
                </p:cNvSpPr>
                <p:nvPr/>
              </p:nvSpPr>
              <p:spPr bwMode="auto">
                <a:xfrm>
                  <a:off x="5125" y="3725"/>
                  <a:ext cx="5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08" name="Rectangle 296"/>
                <p:cNvSpPr>
                  <a:spLocks noChangeArrowheads="1"/>
                </p:cNvSpPr>
                <p:nvPr/>
              </p:nvSpPr>
              <p:spPr bwMode="auto">
                <a:xfrm>
                  <a:off x="5125" y="3513"/>
                  <a:ext cx="100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20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09" name="Rectangle 297"/>
                <p:cNvSpPr>
                  <a:spLocks noChangeArrowheads="1"/>
                </p:cNvSpPr>
                <p:nvPr/>
              </p:nvSpPr>
              <p:spPr bwMode="auto">
                <a:xfrm>
                  <a:off x="5125" y="3301"/>
                  <a:ext cx="100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40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10" name="Rectangle 298"/>
                <p:cNvSpPr>
                  <a:spLocks noChangeArrowheads="1"/>
                </p:cNvSpPr>
                <p:nvPr/>
              </p:nvSpPr>
              <p:spPr bwMode="auto">
                <a:xfrm>
                  <a:off x="5125" y="3090"/>
                  <a:ext cx="10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60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11" name="Rectangle 299"/>
                <p:cNvSpPr>
                  <a:spLocks noChangeArrowheads="1"/>
                </p:cNvSpPr>
                <p:nvPr/>
              </p:nvSpPr>
              <p:spPr bwMode="auto">
                <a:xfrm>
                  <a:off x="5125" y="2876"/>
                  <a:ext cx="100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80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12" name="Rectangle 300"/>
                <p:cNvSpPr>
                  <a:spLocks noChangeArrowheads="1"/>
                </p:cNvSpPr>
                <p:nvPr/>
              </p:nvSpPr>
              <p:spPr bwMode="auto">
                <a:xfrm>
                  <a:off x="5125" y="2660"/>
                  <a:ext cx="151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100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13" name="Rectangle 301"/>
                <p:cNvSpPr>
                  <a:spLocks noChangeArrowheads="1"/>
                </p:cNvSpPr>
                <p:nvPr/>
              </p:nvSpPr>
              <p:spPr bwMode="auto">
                <a:xfrm>
                  <a:off x="5127" y="2449"/>
                  <a:ext cx="150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120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714" name="Rectangle 302"/>
                <p:cNvSpPr>
                  <a:spLocks noChangeArrowheads="1"/>
                </p:cNvSpPr>
                <p:nvPr/>
              </p:nvSpPr>
              <p:spPr bwMode="auto">
                <a:xfrm>
                  <a:off x="5125" y="2235"/>
                  <a:ext cx="15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90"/>
                      </a:solidFill>
                      <a:latin typeface="Times New Roman" pitchFamily="18" charset="0"/>
                    </a:rPr>
                    <a:t>140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</p:grpSp>
          <p:sp>
            <p:nvSpPr>
              <p:cNvPr id="25618" name="Rectangle 303"/>
              <p:cNvSpPr>
                <a:spLocks noChangeArrowheads="1"/>
              </p:cNvSpPr>
              <p:nvPr/>
            </p:nvSpPr>
            <p:spPr bwMode="auto">
              <a:xfrm rot="-5400000">
                <a:off x="3429" y="848"/>
                <a:ext cx="335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1FB714"/>
                    </a:solidFill>
                    <a:latin typeface="Times New Roman" pitchFamily="18" charset="0"/>
                    <a:sym typeface="Symbol" pitchFamily="18" charset="2"/>
                  </a:rPr>
                  <a:t>C</a:t>
                </a:r>
                <a:endParaRPr lang="en-US" sz="900">
                  <a:solidFill>
                    <a:srgbClr val="1FB714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5619" name="Group 304"/>
              <p:cNvGrpSpPr>
                <a:grpSpLocks/>
              </p:cNvGrpSpPr>
              <p:nvPr/>
            </p:nvGrpSpPr>
            <p:grpSpPr bwMode="auto">
              <a:xfrm>
                <a:off x="276" y="139"/>
                <a:ext cx="2983" cy="1922"/>
                <a:chOff x="276" y="139"/>
                <a:chExt cx="2983" cy="1922"/>
              </a:xfrm>
            </p:grpSpPr>
            <p:sp>
              <p:nvSpPr>
                <p:cNvPr id="25653" name="Line 305"/>
                <p:cNvSpPr>
                  <a:spLocks noChangeShapeType="1"/>
                </p:cNvSpPr>
                <p:nvPr/>
              </p:nvSpPr>
              <p:spPr bwMode="auto">
                <a:xfrm>
                  <a:off x="576" y="1850"/>
                  <a:ext cx="261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54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019" y="1850"/>
                  <a:ext cx="0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55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1461" y="18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56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1904" y="18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57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346" y="1850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58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2759" y="1822"/>
                  <a:ext cx="60" cy="5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59" name="Freeform 311"/>
                <p:cNvSpPr>
                  <a:spLocks/>
                </p:cNvSpPr>
                <p:nvPr/>
              </p:nvSpPr>
              <p:spPr bwMode="auto">
                <a:xfrm>
                  <a:off x="568" y="263"/>
                  <a:ext cx="1770" cy="1583"/>
                </a:xfrm>
                <a:custGeom>
                  <a:avLst/>
                  <a:gdLst>
                    <a:gd name="T0" fmla="*/ 0 w 2073"/>
                    <a:gd name="T1" fmla="*/ 0 h 1583"/>
                    <a:gd name="T2" fmla="*/ 201 w 2073"/>
                    <a:gd name="T3" fmla="*/ 1505 h 1583"/>
                    <a:gd name="T4" fmla="*/ 401 w 2073"/>
                    <a:gd name="T5" fmla="*/ 1580 h 1583"/>
                    <a:gd name="T6" fmla="*/ 603 w 2073"/>
                    <a:gd name="T7" fmla="*/ 1583 h 1583"/>
                    <a:gd name="T8" fmla="*/ 803 w 2073"/>
                    <a:gd name="T9" fmla="*/ 1583 h 15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73"/>
                    <a:gd name="T16" fmla="*/ 0 h 1583"/>
                    <a:gd name="T17" fmla="*/ 2073 w 2073"/>
                    <a:gd name="T18" fmla="*/ 1583 h 15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73" h="1583">
                      <a:moveTo>
                        <a:pt x="0" y="0"/>
                      </a:moveTo>
                      <a:lnTo>
                        <a:pt x="518" y="1505"/>
                      </a:lnTo>
                      <a:lnTo>
                        <a:pt x="1036" y="1580"/>
                      </a:lnTo>
                      <a:lnTo>
                        <a:pt x="1555" y="1583"/>
                      </a:lnTo>
                      <a:lnTo>
                        <a:pt x="2073" y="1583"/>
                      </a:lnTo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0" name="Freeform 312"/>
                <p:cNvSpPr>
                  <a:spLocks/>
                </p:cNvSpPr>
                <p:nvPr/>
              </p:nvSpPr>
              <p:spPr bwMode="auto">
                <a:xfrm>
                  <a:off x="1002" y="1750"/>
                  <a:ext cx="33" cy="44"/>
                </a:xfrm>
                <a:custGeom>
                  <a:avLst/>
                  <a:gdLst>
                    <a:gd name="T0" fmla="*/ 9 w 38"/>
                    <a:gd name="T1" fmla="*/ 0 h 44"/>
                    <a:gd name="T2" fmla="*/ 17 w 38"/>
                    <a:gd name="T3" fmla="*/ 22 h 44"/>
                    <a:gd name="T4" fmla="*/ 9 w 38"/>
                    <a:gd name="T5" fmla="*/ 44 h 44"/>
                    <a:gd name="T6" fmla="*/ 0 w 38"/>
                    <a:gd name="T7" fmla="*/ 22 h 44"/>
                    <a:gd name="T8" fmla="*/ 9 w 38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4"/>
                    <a:gd name="T17" fmla="*/ 38 w 38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4">
                      <a:moveTo>
                        <a:pt x="19" y="0"/>
                      </a:moveTo>
                      <a:lnTo>
                        <a:pt x="38" y="22"/>
                      </a:lnTo>
                      <a:lnTo>
                        <a:pt x="19" y="44"/>
                      </a:lnTo>
                      <a:lnTo>
                        <a:pt x="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1" name="Freeform 313"/>
                <p:cNvSpPr>
                  <a:spLocks/>
                </p:cNvSpPr>
                <p:nvPr/>
              </p:nvSpPr>
              <p:spPr bwMode="auto">
                <a:xfrm>
                  <a:off x="999" y="1746"/>
                  <a:ext cx="32" cy="43"/>
                </a:xfrm>
                <a:custGeom>
                  <a:avLst/>
                  <a:gdLst>
                    <a:gd name="T0" fmla="*/ 7 w 38"/>
                    <a:gd name="T1" fmla="*/ 0 h 43"/>
                    <a:gd name="T2" fmla="*/ 13 w 38"/>
                    <a:gd name="T3" fmla="*/ 22 h 43"/>
                    <a:gd name="T4" fmla="*/ 7 w 38"/>
                    <a:gd name="T5" fmla="*/ 43 h 43"/>
                    <a:gd name="T6" fmla="*/ 0 w 38"/>
                    <a:gd name="T7" fmla="*/ 22 h 43"/>
                    <a:gd name="T8" fmla="*/ 7 w 38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3"/>
                    <a:gd name="T17" fmla="*/ 38 w 38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3">
                      <a:moveTo>
                        <a:pt x="19" y="0"/>
                      </a:moveTo>
                      <a:lnTo>
                        <a:pt x="38" y="22"/>
                      </a:lnTo>
                      <a:lnTo>
                        <a:pt x="19" y="43"/>
                      </a:lnTo>
                      <a:lnTo>
                        <a:pt x="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2" name="Freeform 314"/>
                <p:cNvSpPr>
                  <a:spLocks/>
                </p:cNvSpPr>
                <p:nvPr/>
              </p:nvSpPr>
              <p:spPr bwMode="auto">
                <a:xfrm>
                  <a:off x="1445" y="1826"/>
                  <a:ext cx="33" cy="43"/>
                </a:xfrm>
                <a:custGeom>
                  <a:avLst/>
                  <a:gdLst>
                    <a:gd name="T0" fmla="*/ 7 w 39"/>
                    <a:gd name="T1" fmla="*/ 0 h 43"/>
                    <a:gd name="T2" fmla="*/ 14 w 39"/>
                    <a:gd name="T3" fmla="*/ 22 h 43"/>
                    <a:gd name="T4" fmla="*/ 7 w 39"/>
                    <a:gd name="T5" fmla="*/ 43 h 43"/>
                    <a:gd name="T6" fmla="*/ 0 w 39"/>
                    <a:gd name="T7" fmla="*/ 22 h 43"/>
                    <a:gd name="T8" fmla="*/ 7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19" y="0"/>
                      </a:moveTo>
                      <a:lnTo>
                        <a:pt x="39" y="22"/>
                      </a:lnTo>
                      <a:lnTo>
                        <a:pt x="19" y="43"/>
                      </a:lnTo>
                      <a:lnTo>
                        <a:pt x="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3" name="Freeform 315"/>
                <p:cNvSpPr>
                  <a:spLocks/>
                </p:cNvSpPr>
                <p:nvPr/>
              </p:nvSpPr>
              <p:spPr bwMode="auto">
                <a:xfrm>
                  <a:off x="1441" y="1822"/>
                  <a:ext cx="34" cy="43"/>
                </a:xfrm>
                <a:custGeom>
                  <a:avLst/>
                  <a:gdLst>
                    <a:gd name="T0" fmla="*/ 9 w 39"/>
                    <a:gd name="T1" fmla="*/ 0 h 43"/>
                    <a:gd name="T2" fmla="*/ 17 w 39"/>
                    <a:gd name="T3" fmla="*/ 21 h 43"/>
                    <a:gd name="T4" fmla="*/ 9 w 39"/>
                    <a:gd name="T5" fmla="*/ 43 h 43"/>
                    <a:gd name="T6" fmla="*/ 0 w 39"/>
                    <a:gd name="T7" fmla="*/ 21 h 43"/>
                    <a:gd name="T8" fmla="*/ 9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19" y="0"/>
                      </a:moveTo>
                      <a:lnTo>
                        <a:pt x="39" y="21"/>
                      </a:lnTo>
                      <a:lnTo>
                        <a:pt x="19" y="43"/>
                      </a:lnTo>
                      <a:lnTo>
                        <a:pt x="0" y="2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4" name="Freeform 316"/>
                <p:cNvSpPr>
                  <a:spLocks/>
                </p:cNvSpPr>
                <p:nvPr/>
              </p:nvSpPr>
              <p:spPr bwMode="auto">
                <a:xfrm>
                  <a:off x="1888" y="1828"/>
                  <a:ext cx="32" cy="44"/>
                </a:xfrm>
                <a:custGeom>
                  <a:avLst/>
                  <a:gdLst>
                    <a:gd name="T0" fmla="*/ 7 w 38"/>
                    <a:gd name="T1" fmla="*/ 0 h 44"/>
                    <a:gd name="T2" fmla="*/ 13 w 38"/>
                    <a:gd name="T3" fmla="*/ 22 h 44"/>
                    <a:gd name="T4" fmla="*/ 7 w 38"/>
                    <a:gd name="T5" fmla="*/ 44 h 44"/>
                    <a:gd name="T6" fmla="*/ 0 w 38"/>
                    <a:gd name="T7" fmla="*/ 22 h 44"/>
                    <a:gd name="T8" fmla="*/ 7 w 38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4"/>
                    <a:gd name="T17" fmla="*/ 38 w 38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4">
                      <a:moveTo>
                        <a:pt x="19" y="0"/>
                      </a:moveTo>
                      <a:lnTo>
                        <a:pt x="38" y="22"/>
                      </a:lnTo>
                      <a:lnTo>
                        <a:pt x="19" y="44"/>
                      </a:lnTo>
                      <a:lnTo>
                        <a:pt x="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5" name="Freeform 317"/>
                <p:cNvSpPr>
                  <a:spLocks/>
                </p:cNvSpPr>
                <p:nvPr/>
              </p:nvSpPr>
              <p:spPr bwMode="auto">
                <a:xfrm>
                  <a:off x="1884" y="1824"/>
                  <a:ext cx="33" cy="43"/>
                </a:xfrm>
                <a:custGeom>
                  <a:avLst/>
                  <a:gdLst>
                    <a:gd name="T0" fmla="*/ 9 w 38"/>
                    <a:gd name="T1" fmla="*/ 0 h 43"/>
                    <a:gd name="T2" fmla="*/ 17 w 38"/>
                    <a:gd name="T3" fmla="*/ 22 h 43"/>
                    <a:gd name="T4" fmla="*/ 9 w 38"/>
                    <a:gd name="T5" fmla="*/ 43 h 43"/>
                    <a:gd name="T6" fmla="*/ 0 w 38"/>
                    <a:gd name="T7" fmla="*/ 22 h 43"/>
                    <a:gd name="T8" fmla="*/ 9 w 38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3"/>
                    <a:gd name="T17" fmla="*/ 38 w 38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3">
                      <a:moveTo>
                        <a:pt x="19" y="0"/>
                      </a:moveTo>
                      <a:lnTo>
                        <a:pt x="38" y="22"/>
                      </a:lnTo>
                      <a:lnTo>
                        <a:pt x="19" y="43"/>
                      </a:lnTo>
                      <a:lnTo>
                        <a:pt x="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6" name="Freeform 318"/>
                <p:cNvSpPr>
                  <a:spLocks/>
                </p:cNvSpPr>
                <p:nvPr/>
              </p:nvSpPr>
              <p:spPr bwMode="auto">
                <a:xfrm>
                  <a:off x="2330" y="1828"/>
                  <a:ext cx="32" cy="44"/>
                </a:xfrm>
                <a:custGeom>
                  <a:avLst/>
                  <a:gdLst>
                    <a:gd name="T0" fmla="*/ 7 w 38"/>
                    <a:gd name="T1" fmla="*/ 0 h 44"/>
                    <a:gd name="T2" fmla="*/ 13 w 38"/>
                    <a:gd name="T3" fmla="*/ 22 h 44"/>
                    <a:gd name="T4" fmla="*/ 7 w 38"/>
                    <a:gd name="T5" fmla="*/ 44 h 44"/>
                    <a:gd name="T6" fmla="*/ 0 w 38"/>
                    <a:gd name="T7" fmla="*/ 22 h 44"/>
                    <a:gd name="T8" fmla="*/ 7 w 38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44"/>
                    <a:gd name="T17" fmla="*/ 38 w 38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44">
                      <a:moveTo>
                        <a:pt x="19" y="0"/>
                      </a:moveTo>
                      <a:lnTo>
                        <a:pt x="38" y="22"/>
                      </a:lnTo>
                      <a:lnTo>
                        <a:pt x="19" y="44"/>
                      </a:lnTo>
                      <a:lnTo>
                        <a:pt x="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7" name="Freeform 319"/>
                <p:cNvSpPr>
                  <a:spLocks/>
                </p:cNvSpPr>
                <p:nvPr/>
              </p:nvSpPr>
              <p:spPr bwMode="auto">
                <a:xfrm>
                  <a:off x="2327" y="1824"/>
                  <a:ext cx="33" cy="43"/>
                </a:xfrm>
                <a:custGeom>
                  <a:avLst/>
                  <a:gdLst>
                    <a:gd name="T0" fmla="*/ 7 w 39"/>
                    <a:gd name="T1" fmla="*/ 0 h 43"/>
                    <a:gd name="T2" fmla="*/ 14 w 39"/>
                    <a:gd name="T3" fmla="*/ 22 h 43"/>
                    <a:gd name="T4" fmla="*/ 7 w 39"/>
                    <a:gd name="T5" fmla="*/ 43 h 43"/>
                    <a:gd name="T6" fmla="*/ 0 w 39"/>
                    <a:gd name="T7" fmla="*/ 22 h 43"/>
                    <a:gd name="T8" fmla="*/ 7 w 3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43"/>
                    <a:gd name="T17" fmla="*/ 39 w 3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43">
                      <a:moveTo>
                        <a:pt x="19" y="0"/>
                      </a:moveTo>
                      <a:lnTo>
                        <a:pt x="39" y="22"/>
                      </a:lnTo>
                      <a:lnTo>
                        <a:pt x="19" y="43"/>
                      </a:lnTo>
                      <a:lnTo>
                        <a:pt x="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DD080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668" name="Group 320"/>
                <p:cNvGrpSpPr>
                  <a:grpSpLocks/>
                </p:cNvGrpSpPr>
                <p:nvPr/>
              </p:nvGrpSpPr>
              <p:grpSpPr bwMode="auto">
                <a:xfrm>
                  <a:off x="362" y="139"/>
                  <a:ext cx="219" cy="1814"/>
                  <a:chOff x="357" y="139"/>
                  <a:chExt cx="219" cy="1814"/>
                </a:xfrm>
              </p:grpSpPr>
              <p:sp>
                <p:nvSpPr>
                  <p:cNvPr id="25678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181"/>
                    <a:ext cx="1" cy="1665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79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549" y="1846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0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1638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1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1430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2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1222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3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1014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4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805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5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597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6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389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7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551" y="181"/>
                    <a:ext cx="1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DD080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88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" y="1850"/>
                    <a:ext cx="0" cy="2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5689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357" y="139"/>
                    <a:ext cx="219" cy="1814"/>
                    <a:chOff x="357" y="139"/>
                    <a:chExt cx="219" cy="1814"/>
                  </a:xfrm>
                </p:grpSpPr>
                <p:sp>
                  <p:nvSpPr>
                    <p:cNvPr id="25690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" y="1804"/>
                      <a:ext cx="42" cy="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1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" y="1595"/>
                      <a:ext cx="213" cy="1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10000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2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" y="1389"/>
                      <a:ext cx="213" cy="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20000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3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" y="1180"/>
                      <a:ext cx="213" cy="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30000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4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" y="973"/>
                      <a:ext cx="213" cy="1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40000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5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" y="761"/>
                      <a:ext cx="213" cy="1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50000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6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" y="553"/>
                      <a:ext cx="213" cy="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60000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7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" y="346"/>
                      <a:ext cx="213" cy="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70000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  <p:sp>
                  <p:nvSpPr>
                    <p:cNvPr id="25698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" y="139"/>
                      <a:ext cx="213" cy="1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900">
                          <a:solidFill>
                            <a:srgbClr val="DD0806"/>
                          </a:solidFill>
                          <a:latin typeface="Times New Roman" pitchFamily="18" charset="0"/>
                        </a:rPr>
                        <a:t>80000</a:t>
                      </a:r>
                      <a:endParaRPr lang="en-US" sz="900">
                        <a:latin typeface="Angsana New" pitchFamily="18" charset="-34"/>
                      </a:endParaRPr>
                    </a:p>
                  </p:txBody>
                </p:sp>
              </p:grpSp>
            </p:grpSp>
            <p:sp>
              <p:nvSpPr>
                <p:cNvPr id="25669" name="Rectangle 342"/>
                <p:cNvSpPr>
                  <a:spLocks noChangeArrowheads="1"/>
                </p:cNvSpPr>
                <p:nvPr/>
              </p:nvSpPr>
              <p:spPr bwMode="auto">
                <a:xfrm>
                  <a:off x="550" y="1912"/>
                  <a:ext cx="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-2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670" name="Rectangle 343"/>
                <p:cNvSpPr>
                  <a:spLocks noChangeArrowheads="1"/>
                </p:cNvSpPr>
                <p:nvPr/>
              </p:nvSpPr>
              <p:spPr bwMode="auto">
                <a:xfrm>
                  <a:off x="992" y="1912"/>
                  <a:ext cx="71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-1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671" name="Rectangle 344"/>
                <p:cNvSpPr>
                  <a:spLocks noChangeArrowheads="1"/>
                </p:cNvSpPr>
                <p:nvPr/>
              </p:nvSpPr>
              <p:spPr bwMode="auto">
                <a:xfrm>
                  <a:off x="1446" y="1912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672" name="Rectangle 345"/>
                <p:cNvSpPr>
                  <a:spLocks noChangeArrowheads="1"/>
                </p:cNvSpPr>
                <p:nvPr/>
              </p:nvSpPr>
              <p:spPr bwMode="auto">
                <a:xfrm>
                  <a:off x="1889" y="1912"/>
                  <a:ext cx="43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673" name="Rectangle 346"/>
                <p:cNvSpPr>
                  <a:spLocks noChangeArrowheads="1"/>
                </p:cNvSpPr>
                <p:nvPr/>
              </p:nvSpPr>
              <p:spPr bwMode="auto">
                <a:xfrm>
                  <a:off x="2333" y="1912"/>
                  <a:ext cx="42" cy="1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674" name="Rectangle 347"/>
                <p:cNvSpPr>
                  <a:spLocks noChangeArrowheads="1"/>
                </p:cNvSpPr>
                <p:nvPr/>
              </p:nvSpPr>
              <p:spPr bwMode="auto">
                <a:xfrm rot="-5400000">
                  <a:off x="129" y="795"/>
                  <a:ext cx="396" cy="1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DD0806"/>
                      </a:solidFill>
                      <a:latin typeface="Times New Roman" pitchFamily="18" charset="0"/>
                    </a:rPr>
                    <a:t>PFU/ml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675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3189" y="1844"/>
                  <a:ext cx="1" cy="2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76" name="Rectangle 349"/>
                <p:cNvSpPr>
                  <a:spLocks noChangeArrowheads="1"/>
                </p:cNvSpPr>
                <p:nvPr/>
              </p:nvSpPr>
              <p:spPr bwMode="auto">
                <a:xfrm>
                  <a:off x="3174" y="1904"/>
                  <a:ext cx="85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90</a:t>
                  </a:r>
                  <a:endParaRPr lang="en-US" sz="900">
                    <a:latin typeface="Angsana New" pitchFamily="18" charset="-34"/>
                  </a:endParaRPr>
                </a:p>
              </p:txBody>
            </p:sp>
            <p:sp>
              <p:nvSpPr>
                <p:cNvPr id="25677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2765" y="1838"/>
                  <a:ext cx="60" cy="5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5620" name="Group 351"/>
              <p:cNvGrpSpPr>
                <a:grpSpLocks/>
              </p:cNvGrpSpPr>
              <p:nvPr/>
            </p:nvGrpSpPr>
            <p:grpSpPr bwMode="auto">
              <a:xfrm>
                <a:off x="565" y="411"/>
                <a:ext cx="1781" cy="1280"/>
                <a:chOff x="2084" y="2359"/>
                <a:chExt cx="2132" cy="1157"/>
              </a:xfrm>
            </p:grpSpPr>
            <p:sp>
              <p:nvSpPr>
                <p:cNvPr id="25642" name="Freeform 352"/>
                <p:cNvSpPr>
                  <a:spLocks/>
                </p:cNvSpPr>
                <p:nvPr/>
              </p:nvSpPr>
              <p:spPr bwMode="auto">
                <a:xfrm>
                  <a:off x="2099" y="2374"/>
                  <a:ext cx="2094" cy="1119"/>
                </a:xfrm>
                <a:custGeom>
                  <a:avLst/>
                  <a:gdLst>
                    <a:gd name="T0" fmla="*/ 0 w 2094"/>
                    <a:gd name="T1" fmla="*/ 747 h 1119"/>
                    <a:gd name="T2" fmla="*/ 525 w 2094"/>
                    <a:gd name="T3" fmla="*/ 1119 h 1119"/>
                    <a:gd name="T4" fmla="*/ 1047 w 2094"/>
                    <a:gd name="T5" fmla="*/ 186 h 1119"/>
                    <a:gd name="T6" fmla="*/ 1571 w 2094"/>
                    <a:gd name="T7" fmla="*/ 0 h 1119"/>
                    <a:gd name="T8" fmla="*/ 2094 w 2094"/>
                    <a:gd name="T9" fmla="*/ 1119 h 11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4"/>
                    <a:gd name="T16" fmla="*/ 0 h 1119"/>
                    <a:gd name="T17" fmla="*/ 2094 w 2094"/>
                    <a:gd name="T18" fmla="*/ 1119 h 11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4" h="1119">
                      <a:moveTo>
                        <a:pt x="0" y="747"/>
                      </a:moveTo>
                      <a:lnTo>
                        <a:pt x="525" y="1119"/>
                      </a:lnTo>
                      <a:lnTo>
                        <a:pt x="1047" y="186"/>
                      </a:lnTo>
                      <a:lnTo>
                        <a:pt x="1571" y="0"/>
                      </a:lnTo>
                      <a:lnTo>
                        <a:pt x="2094" y="1119"/>
                      </a:lnTo>
                    </a:path>
                  </a:pathLst>
                </a:cu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3" name="Oval 353"/>
                <p:cNvSpPr>
                  <a:spLocks noChangeArrowheads="1"/>
                </p:cNvSpPr>
                <p:nvPr/>
              </p:nvSpPr>
              <p:spPr bwMode="auto">
                <a:xfrm>
                  <a:off x="2086" y="3107"/>
                  <a:ext cx="35" cy="35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4" name="Oval 354"/>
                <p:cNvSpPr>
                  <a:spLocks noChangeArrowheads="1"/>
                </p:cNvSpPr>
                <p:nvPr/>
              </p:nvSpPr>
              <p:spPr bwMode="auto">
                <a:xfrm>
                  <a:off x="2084" y="3106"/>
                  <a:ext cx="39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Oval 355"/>
                <p:cNvSpPr>
                  <a:spLocks noChangeArrowheads="1"/>
                </p:cNvSpPr>
                <p:nvPr/>
              </p:nvSpPr>
              <p:spPr bwMode="auto">
                <a:xfrm>
                  <a:off x="2610" y="3480"/>
                  <a:ext cx="35" cy="35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6" name="Oval 356"/>
                <p:cNvSpPr>
                  <a:spLocks noChangeArrowheads="1"/>
                </p:cNvSpPr>
                <p:nvPr/>
              </p:nvSpPr>
              <p:spPr bwMode="auto">
                <a:xfrm>
                  <a:off x="2608" y="3478"/>
                  <a:ext cx="39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7" name="Oval 357"/>
                <p:cNvSpPr>
                  <a:spLocks noChangeArrowheads="1"/>
                </p:cNvSpPr>
                <p:nvPr/>
              </p:nvSpPr>
              <p:spPr bwMode="auto">
                <a:xfrm>
                  <a:off x="3133" y="2547"/>
                  <a:ext cx="34" cy="34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Oval 358"/>
                <p:cNvSpPr>
                  <a:spLocks noChangeArrowheads="1"/>
                </p:cNvSpPr>
                <p:nvPr/>
              </p:nvSpPr>
              <p:spPr bwMode="auto">
                <a:xfrm>
                  <a:off x="3131" y="2545"/>
                  <a:ext cx="38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Oval 359"/>
                <p:cNvSpPr>
                  <a:spLocks noChangeArrowheads="1"/>
                </p:cNvSpPr>
                <p:nvPr/>
              </p:nvSpPr>
              <p:spPr bwMode="auto">
                <a:xfrm>
                  <a:off x="3657" y="2360"/>
                  <a:ext cx="34" cy="35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0" name="Oval 360"/>
                <p:cNvSpPr>
                  <a:spLocks noChangeArrowheads="1"/>
                </p:cNvSpPr>
                <p:nvPr/>
              </p:nvSpPr>
              <p:spPr bwMode="auto">
                <a:xfrm>
                  <a:off x="3655" y="2359"/>
                  <a:ext cx="38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Oval 361"/>
                <p:cNvSpPr>
                  <a:spLocks noChangeArrowheads="1"/>
                </p:cNvSpPr>
                <p:nvPr/>
              </p:nvSpPr>
              <p:spPr bwMode="auto">
                <a:xfrm>
                  <a:off x="4179" y="3480"/>
                  <a:ext cx="35" cy="35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Oval 362"/>
                <p:cNvSpPr>
                  <a:spLocks noChangeArrowheads="1"/>
                </p:cNvSpPr>
                <p:nvPr/>
              </p:nvSpPr>
              <p:spPr bwMode="auto">
                <a:xfrm>
                  <a:off x="4177" y="3478"/>
                  <a:ext cx="39" cy="38"/>
                </a:xfrm>
                <a:prstGeom prst="ellips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21" name="Group 363"/>
              <p:cNvGrpSpPr>
                <a:grpSpLocks/>
              </p:cNvGrpSpPr>
              <p:nvPr/>
            </p:nvGrpSpPr>
            <p:grpSpPr bwMode="auto">
              <a:xfrm>
                <a:off x="4130" y="151"/>
                <a:ext cx="223" cy="1802"/>
                <a:chOff x="4717" y="2149"/>
                <a:chExt cx="267" cy="1629"/>
              </a:xfrm>
            </p:grpSpPr>
            <p:sp>
              <p:nvSpPr>
                <p:cNvPr id="25623" name="Freeform 364"/>
                <p:cNvSpPr>
                  <a:spLocks/>
                </p:cNvSpPr>
                <p:nvPr/>
              </p:nvSpPr>
              <p:spPr bwMode="auto">
                <a:xfrm>
                  <a:off x="4717" y="2188"/>
                  <a:ext cx="21" cy="1492"/>
                </a:xfrm>
                <a:custGeom>
                  <a:avLst/>
                  <a:gdLst>
                    <a:gd name="T0" fmla="*/ 0 w 21"/>
                    <a:gd name="T1" fmla="*/ 0 h 1492"/>
                    <a:gd name="T2" fmla="*/ 0 w 21"/>
                    <a:gd name="T3" fmla="*/ 1492 h 1492"/>
                    <a:gd name="T4" fmla="*/ 21 w 21"/>
                    <a:gd name="T5" fmla="*/ 1492 h 1492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492"/>
                    <a:gd name="T11" fmla="*/ 21 w 21"/>
                    <a:gd name="T12" fmla="*/ 1492 h 14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492">
                      <a:moveTo>
                        <a:pt x="0" y="0"/>
                      </a:moveTo>
                      <a:lnTo>
                        <a:pt x="0" y="1492"/>
                      </a:lnTo>
                      <a:lnTo>
                        <a:pt x="21" y="1492"/>
                      </a:lnTo>
                    </a:path>
                  </a:pathLst>
                </a:cu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4" name="Line 365"/>
                <p:cNvSpPr>
                  <a:spLocks noChangeShapeType="1"/>
                </p:cNvSpPr>
                <p:nvPr/>
              </p:nvSpPr>
              <p:spPr bwMode="auto">
                <a:xfrm>
                  <a:off x="4717" y="349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5" name="Line 366"/>
                <p:cNvSpPr>
                  <a:spLocks noChangeShapeType="1"/>
                </p:cNvSpPr>
                <p:nvPr/>
              </p:nvSpPr>
              <p:spPr bwMode="auto">
                <a:xfrm>
                  <a:off x="4717" y="3307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6" name="Line 367"/>
                <p:cNvSpPr>
                  <a:spLocks noChangeShapeType="1"/>
                </p:cNvSpPr>
                <p:nvPr/>
              </p:nvSpPr>
              <p:spPr bwMode="auto">
                <a:xfrm>
                  <a:off x="4717" y="3121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7" name="Line 368"/>
                <p:cNvSpPr>
                  <a:spLocks noChangeShapeType="1"/>
                </p:cNvSpPr>
                <p:nvPr/>
              </p:nvSpPr>
              <p:spPr bwMode="auto">
                <a:xfrm>
                  <a:off x="4717" y="2935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8" name="Line 369"/>
                <p:cNvSpPr>
                  <a:spLocks noChangeShapeType="1"/>
                </p:cNvSpPr>
                <p:nvPr/>
              </p:nvSpPr>
              <p:spPr bwMode="auto">
                <a:xfrm>
                  <a:off x="4717" y="2746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9" name="Line 370"/>
                <p:cNvSpPr>
                  <a:spLocks noChangeShapeType="1"/>
                </p:cNvSpPr>
                <p:nvPr/>
              </p:nvSpPr>
              <p:spPr bwMode="auto">
                <a:xfrm>
                  <a:off x="4717" y="2560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0" name="Line 371"/>
                <p:cNvSpPr>
                  <a:spLocks noChangeShapeType="1"/>
                </p:cNvSpPr>
                <p:nvPr/>
              </p:nvSpPr>
              <p:spPr bwMode="auto">
                <a:xfrm>
                  <a:off x="4717" y="237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1" name="Line 372"/>
                <p:cNvSpPr>
                  <a:spLocks noChangeShapeType="1"/>
                </p:cNvSpPr>
                <p:nvPr/>
              </p:nvSpPr>
              <p:spPr bwMode="auto">
                <a:xfrm>
                  <a:off x="4717" y="2188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2" name="Rectangle 373"/>
                <p:cNvSpPr>
                  <a:spLocks noChangeArrowheads="1"/>
                </p:cNvSpPr>
                <p:nvPr/>
              </p:nvSpPr>
              <p:spPr bwMode="auto">
                <a:xfrm>
                  <a:off x="4773" y="3643"/>
                  <a:ext cx="10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42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33" name="Rectangle 374"/>
                <p:cNvSpPr>
                  <a:spLocks noChangeArrowheads="1"/>
                </p:cNvSpPr>
                <p:nvPr/>
              </p:nvSpPr>
              <p:spPr bwMode="auto">
                <a:xfrm>
                  <a:off x="4773" y="3456"/>
                  <a:ext cx="10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43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34" name="Rectangle 375"/>
                <p:cNvSpPr>
                  <a:spLocks noChangeArrowheads="1"/>
                </p:cNvSpPr>
                <p:nvPr/>
              </p:nvSpPr>
              <p:spPr bwMode="auto">
                <a:xfrm>
                  <a:off x="4773" y="3269"/>
                  <a:ext cx="10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44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35" name="Rectangle 376"/>
                <p:cNvSpPr>
                  <a:spLocks noChangeArrowheads="1"/>
                </p:cNvSpPr>
                <p:nvPr/>
              </p:nvSpPr>
              <p:spPr bwMode="auto">
                <a:xfrm>
                  <a:off x="4773" y="3084"/>
                  <a:ext cx="10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45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36" name="Rectangle 377"/>
                <p:cNvSpPr>
                  <a:spLocks noChangeArrowheads="1"/>
                </p:cNvSpPr>
                <p:nvPr/>
              </p:nvSpPr>
              <p:spPr bwMode="auto">
                <a:xfrm>
                  <a:off x="4773" y="2900"/>
                  <a:ext cx="10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46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37" name="Rectangle 378"/>
                <p:cNvSpPr>
                  <a:spLocks noChangeArrowheads="1"/>
                </p:cNvSpPr>
                <p:nvPr/>
              </p:nvSpPr>
              <p:spPr bwMode="auto">
                <a:xfrm>
                  <a:off x="4773" y="2710"/>
                  <a:ext cx="10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47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38" name="Rectangle 379"/>
                <p:cNvSpPr>
                  <a:spLocks noChangeArrowheads="1"/>
                </p:cNvSpPr>
                <p:nvPr/>
              </p:nvSpPr>
              <p:spPr bwMode="auto">
                <a:xfrm>
                  <a:off x="4773" y="2523"/>
                  <a:ext cx="10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48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39" name="Rectangle 380"/>
                <p:cNvSpPr>
                  <a:spLocks noChangeArrowheads="1"/>
                </p:cNvSpPr>
                <p:nvPr/>
              </p:nvSpPr>
              <p:spPr bwMode="auto">
                <a:xfrm>
                  <a:off x="4773" y="2336"/>
                  <a:ext cx="102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49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40" name="Rectangle 381"/>
                <p:cNvSpPr>
                  <a:spLocks noChangeArrowheads="1"/>
                </p:cNvSpPr>
                <p:nvPr/>
              </p:nvSpPr>
              <p:spPr bwMode="auto">
                <a:xfrm>
                  <a:off x="4773" y="2149"/>
                  <a:ext cx="102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50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  <p:sp>
              <p:nvSpPr>
                <p:cNvPr id="25641" name="Rectangle 382"/>
                <p:cNvSpPr>
                  <a:spLocks noChangeArrowheads="1"/>
                </p:cNvSpPr>
                <p:nvPr/>
              </p:nvSpPr>
              <p:spPr bwMode="auto">
                <a:xfrm rot="-5400000">
                  <a:off x="4780" y="2812"/>
                  <a:ext cx="286" cy="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FF00FF"/>
                      </a:solidFill>
                      <a:latin typeface="Times New Roman" pitchFamily="18" charset="0"/>
                    </a:rPr>
                    <a:t>% Hct</a:t>
                  </a:r>
                  <a:endParaRPr lang="en-US" b="1">
                    <a:latin typeface="Angsana New" pitchFamily="18" charset="-34"/>
                  </a:endParaRPr>
                </a:p>
              </p:txBody>
            </p:sp>
          </p:grpSp>
          <p:sp>
            <p:nvSpPr>
              <p:cNvPr id="25622" name="Rectangle 383"/>
              <p:cNvSpPr>
                <a:spLocks noChangeArrowheads="1"/>
              </p:cNvSpPr>
              <p:nvPr/>
            </p:nvSpPr>
            <p:spPr bwMode="auto">
              <a:xfrm>
                <a:off x="3910" y="-5"/>
                <a:ext cx="55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solidFill>
                      <a:srgbClr val="FF00FF"/>
                    </a:solidFill>
                    <a:latin typeface="Times New Roman" pitchFamily="18" charset="0"/>
                  </a:rPr>
                  <a:t>Haematocrit</a:t>
                </a:r>
              </a:p>
            </p:txBody>
          </p:sp>
        </p:grpSp>
      </p:grpSp>
      <p:sp>
        <p:nvSpPr>
          <p:cNvPr id="25605" name="Text Box 384"/>
          <p:cNvSpPr txBox="1">
            <a:spLocks noChangeArrowheads="1"/>
          </p:cNvSpPr>
          <p:nvPr/>
        </p:nvSpPr>
        <p:spPr bwMode="auto">
          <a:xfrm>
            <a:off x="-36512" y="0"/>
            <a:ext cx="918051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+mj-lt"/>
              </a:rPr>
              <a:t>Illness and a cytokine storm coincide with viral clearance</a:t>
            </a:r>
          </a:p>
        </p:txBody>
      </p:sp>
      <p:sp>
        <p:nvSpPr>
          <p:cNvPr id="385" name="TextBox 1"/>
          <p:cNvSpPr txBox="1">
            <a:spLocks noChangeArrowheads="1"/>
          </p:cNvSpPr>
          <p:nvPr/>
        </p:nvSpPr>
        <p:spPr bwMode="auto">
          <a:xfrm>
            <a:off x="1182437" y="5589240"/>
            <a:ext cx="7030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 dirty="0"/>
              <a:t>Illness is worse following secondary </a:t>
            </a:r>
            <a:r>
              <a:rPr lang="en-US" sz="2000" dirty="0" smtClean="0"/>
              <a:t>infection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High virus loads predict a severe </a:t>
            </a:r>
            <a:r>
              <a:rPr lang="en-US" sz="2000" dirty="0" smtClean="0"/>
              <a:t>outcome</a:t>
            </a:r>
          </a:p>
          <a:p>
            <a:pPr eaLnBrk="1" hangingPunct="1">
              <a:buFontTx/>
              <a:buAutoNum type="arabicPeriod"/>
            </a:pPr>
            <a:r>
              <a:rPr lang="en-US" sz="2000" dirty="0"/>
              <a:t>Severe symptoms occur at point of virus </a:t>
            </a:r>
            <a:r>
              <a:rPr lang="en-US" sz="2000" dirty="0" smtClean="0"/>
              <a:t>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97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Dengue virus (DENV)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/>
              <a:t>Dengue virus is a mosquito-borne pathogen endemic to tropical and sub-tropical regions of the world. 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2.5 </a:t>
            </a:r>
            <a:r>
              <a:rPr lang="en-GB" sz="1800" dirty="0"/>
              <a:t>billion people, or </a:t>
            </a:r>
            <a:r>
              <a:rPr lang="en-GB" sz="1800" b="1" dirty="0"/>
              <a:t>40% </a:t>
            </a:r>
            <a:r>
              <a:rPr lang="en-GB" sz="1800" dirty="0"/>
              <a:t>of the world’s population, live in areas where there is a risk of dengue transmission. 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World Health Organization (WHO) estimates that </a:t>
            </a:r>
            <a:r>
              <a:rPr lang="en-GB" sz="1800" b="1" dirty="0"/>
              <a:t>50 to 100 million </a:t>
            </a:r>
            <a:r>
              <a:rPr lang="en-GB" sz="1800" dirty="0"/>
              <a:t>infections occur yearly.  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Around </a:t>
            </a:r>
            <a:r>
              <a:rPr lang="en-GB" sz="1800" b="1" dirty="0"/>
              <a:t>500,000</a:t>
            </a:r>
            <a:r>
              <a:rPr lang="en-GB" sz="1800" dirty="0"/>
              <a:t> of these infections result in the severe form of disease, dengue haemorrhagic fever (DHF) and an estimated </a:t>
            </a:r>
            <a:r>
              <a:rPr lang="en-GB" sz="1800" b="1" dirty="0"/>
              <a:t>22,000 people</a:t>
            </a:r>
            <a:r>
              <a:rPr lang="en-GB" sz="1800" dirty="0"/>
              <a:t>, mostly children, die</a:t>
            </a:r>
            <a:r>
              <a:rPr lang="en-GB" sz="1800" dirty="0" smtClean="0"/>
              <a:t>.</a:t>
            </a:r>
          </a:p>
          <a:p>
            <a:endParaRPr lang="en-GB" sz="1800" dirty="0"/>
          </a:p>
          <a:p>
            <a:r>
              <a:rPr lang="en-GB" sz="1800" dirty="0" smtClean="0"/>
              <a:t>Based </a:t>
            </a:r>
            <a:r>
              <a:rPr lang="en-GB" sz="1800" dirty="0"/>
              <a:t>on a study of eight endemic countries, the estimated total economic burden of dengue is on the order of </a:t>
            </a:r>
            <a:r>
              <a:rPr lang="en-GB" sz="1800" b="1" dirty="0"/>
              <a:t>US$587 million </a:t>
            </a:r>
            <a:r>
              <a:rPr lang="en-GB" sz="1800" dirty="0"/>
              <a:t>annually. However, known underreporting of dengue infection could increase this estimate to nearly </a:t>
            </a:r>
            <a:r>
              <a:rPr lang="en-GB" sz="1800" b="1" dirty="0"/>
              <a:t>US$1.8 billion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95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Antibody dependent enhancement (ADE)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5222875"/>
            <a:ext cx="8686800" cy="1655763"/>
          </a:xfrm>
          <a:noFill/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Leads to increase in viraemia</a:t>
            </a:r>
          </a:p>
          <a:p>
            <a:pPr lvl="1" eaLnBrk="1" hangingPunct="1"/>
            <a:r>
              <a:rPr lang="en-GB" sz="2400" dirty="0" smtClean="0"/>
              <a:t>DHF and DSS are associated with increased viral load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And/or leads to alternate cytokine cascades</a:t>
            </a: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00213"/>
            <a:ext cx="79613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7164388" y="6572250"/>
            <a:ext cx="195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/>
              <a:t>Whitehead et al., 2007</a:t>
            </a:r>
          </a:p>
        </p:txBody>
      </p:sp>
    </p:spTree>
    <p:extLst>
      <p:ext uri="{BB962C8B-B14F-4D97-AF65-F5344CB8AC3E}">
        <p14:creationId xmlns:p14="http://schemas.microsoft.com/office/powerpoint/2010/main" val="30053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Antibody dependent enhancement (ADE)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412875"/>
            <a:ext cx="8686800" cy="4525963"/>
          </a:xfrm>
        </p:spPr>
        <p:txBody>
          <a:bodyPr/>
          <a:lstStyle/>
          <a:p>
            <a:pPr eaLnBrk="1" hangingPunct="1"/>
            <a:r>
              <a:rPr lang="en-GB" sz="2300" dirty="0" smtClean="0">
                <a:ea typeface="ＭＳ Ｐゴシック" pitchFamily="34" charset="-128"/>
              </a:rPr>
              <a:t>First observed </a:t>
            </a:r>
            <a:r>
              <a:rPr lang="en-GB" sz="2300" i="1" dirty="0" smtClean="0">
                <a:ea typeface="ＭＳ Ｐゴシック" pitchFamily="34" charset="-128"/>
              </a:rPr>
              <a:t>in vitro</a:t>
            </a:r>
            <a:r>
              <a:rPr lang="en-GB" sz="2300" dirty="0" smtClean="0">
                <a:ea typeface="ＭＳ Ｐゴシック" pitchFamily="34" charset="-128"/>
              </a:rPr>
              <a:t> in 1930s, common </a:t>
            </a:r>
            <a:r>
              <a:rPr lang="en-GB" sz="2300" i="1" dirty="0" smtClean="0">
                <a:ea typeface="ＭＳ Ｐゴシック" pitchFamily="34" charset="-128"/>
              </a:rPr>
              <a:t>in vitro</a:t>
            </a:r>
            <a:r>
              <a:rPr lang="en-GB" sz="2300" dirty="0" smtClean="0">
                <a:ea typeface="ＭＳ Ｐゴシック" pitchFamily="34" charset="-128"/>
              </a:rPr>
              <a:t> to many viruses</a:t>
            </a:r>
          </a:p>
          <a:p>
            <a:pPr eaLnBrk="1" hangingPunct="1"/>
            <a:r>
              <a:rPr lang="en-GB" sz="2300" dirty="0" smtClean="0">
                <a:ea typeface="ＭＳ Ｐゴシック" pitchFamily="34" charset="-128"/>
              </a:rPr>
              <a:t>During a primary infection with a given serotype, cross-reactive Abs are induced that will be able to bind to  the other serotypes</a:t>
            </a:r>
          </a:p>
          <a:p>
            <a:pPr eaLnBrk="1" hangingPunct="1"/>
            <a:r>
              <a:rPr lang="en-GB" sz="2300" dirty="0" smtClean="0">
                <a:ea typeface="ＭＳ Ｐゴシック" pitchFamily="34" charset="-128"/>
              </a:rPr>
              <a:t>During a secondary infection with another serotype, these cross-reactive Abs will be boosted rapidly and bind</a:t>
            </a:r>
          </a:p>
          <a:p>
            <a:pPr eaLnBrk="1" hangingPunct="1"/>
            <a:r>
              <a:rPr lang="en-GB" sz="2300" dirty="0" smtClean="0">
                <a:ea typeface="ＭＳ Ｐゴシック" pitchFamily="34" charset="-128"/>
              </a:rPr>
              <a:t>Not neutralising</a:t>
            </a:r>
          </a:p>
          <a:p>
            <a:pPr lvl="1" eaLnBrk="1" hangingPunct="1"/>
            <a:r>
              <a:rPr lang="en-GB" sz="2300" dirty="0" smtClean="0"/>
              <a:t>Concentration is too low – declined over time</a:t>
            </a:r>
          </a:p>
          <a:p>
            <a:pPr lvl="1" eaLnBrk="1" hangingPunct="1"/>
            <a:r>
              <a:rPr lang="en-GB" sz="2300" dirty="0" smtClean="0"/>
              <a:t>Enhancing Abs recognise different epitopes to strongly neutralising Abs</a:t>
            </a:r>
          </a:p>
          <a:p>
            <a:pPr eaLnBrk="1" hangingPunct="1"/>
            <a:r>
              <a:rPr lang="en-GB" sz="2300" dirty="0" smtClean="0">
                <a:ea typeface="ＭＳ Ｐゴシック" pitchFamily="34" charset="-128"/>
              </a:rPr>
              <a:t>Bind to Fc receptors (Fc gamma) on macrophages/DCs and endocytosed</a:t>
            </a:r>
          </a:p>
          <a:p>
            <a:pPr eaLnBrk="1" hangingPunct="1"/>
            <a:endParaRPr lang="en-GB" sz="23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/>
            <a:endParaRPr lang="en-GB" sz="23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83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39888"/>
            <a:ext cx="8686800" cy="4525962"/>
          </a:xfrm>
        </p:spPr>
        <p:txBody>
          <a:bodyPr/>
          <a:lstStyle/>
          <a:p>
            <a:pPr eaLnBrk="1" hangingPunct="1"/>
            <a:r>
              <a:rPr lang="en-GB" sz="2600" dirty="0">
                <a:ea typeface="ＭＳ Ｐゴシック" pitchFamily="34" charset="-128"/>
              </a:rPr>
              <a:t>S</a:t>
            </a:r>
            <a:r>
              <a:rPr lang="en-GB" sz="2600" dirty="0" smtClean="0">
                <a:ea typeface="ＭＳ Ｐゴシック" pitchFamily="34" charset="-128"/>
              </a:rPr>
              <a:t>tudied ADE in monkeys</a:t>
            </a:r>
          </a:p>
          <a:p>
            <a:pPr eaLnBrk="1" hangingPunct="1"/>
            <a:r>
              <a:rPr lang="en-GB" sz="2600" dirty="0" smtClean="0">
                <a:ea typeface="ＭＳ Ｐゴシック" pitchFamily="34" charset="-128"/>
              </a:rPr>
              <a:t>Sequential infections of different serotypes compared to primary (DV2)</a:t>
            </a:r>
          </a:p>
          <a:p>
            <a:pPr lvl="1" eaLnBrk="1" hangingPunct="1"/>
            <a:r>
              <a:rPr lang="en-GB" sz="2600" dirty="0" smtClean="0"/>
              <a:t>Some showed increased (10-fold) viraemia</a:t>
            </a:r>
          </a:p>
          <a:p>
            <a:pPr eaLnBrk="1" hangingPunct="1"/>
            <a:r>
              <a:rPr lang="en-GB" sz="2600" dirty="0" smtClean="0">
                <a:ea typeface="ＭＳ Ｐゴシック" pitchFamily="34" charset="-128"/>
              </a:rPr>
              <a:t>Animals given dengue-immune serum and then challenged had higher viraemia than those given non-immune serum</a:t>
            </a:r>
          </a:p>
          <a:p>
            <a:pPr eaLnBrk="1" hangingPunct="1"/>
            <a:endParaRPr lang="en-GB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600" dirty="0" smtClean="0">
                <a:ea typeface="ＭＳ Ｐゴシック" pitchFamily="34" charset="-128"/>
              </a:rPr>
              <a:t>Good animal model is lacking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Antibody dependent enhancement (ADE)</a:t>
            </a:r>
          </a:p>
        </p:txBody>
      </p:sp>
    </p:spTree>
    <p:extLst>
      <p:ext uri="{BB962C8B-B14F-4D97-AF65-F5344CB8AC3E}">
        <p14:creationId xmlns:p14="http://schemas.microsoft.com/office/powerpoint/2010/main" val="336299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Antibody dependent enhancement (ADE)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385888"/>
            <a:ext cx="8686800" cy="4525962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In human adults, the presence of pre-existing heterotypic Abs is associated with more severe disease</a:t>
            </a:r>
          </a:p>
          <a:p>
            <a:pPr eaLnBrk="1" hangingPunct="1"/>
            <a:endParaRPr lang="en-GB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In infants (6months-1yr), DHF is observed in primary infections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Associated with the presence of maternal Abs (</a:t>
            </a:r>
            <a:r>
              <a:rPr lang="en-GB" sz="2400" dirty="0" err="1" smtClean="0">
                <a:ea typeface="ＭＳ Ｐゴシック" pitchFamily="34" charset="-128"/>
              </a:rPr>
              <a:t>IgG</a:t>
            </a:r>
            <a:r>
              <a:rPr lang="en-GB" sz="2400" dirty="0" smtClean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GB" sz="2400" dirty="0" smtClean="0"/>
              <a:t>Sub-neutralising concentrations</a:t>
            </a:r>
          </a:p>
          <a:p>
            <a:pPr lvl="1" eaLnBrk="1" hangingPunct="1"/>
            <a:r>
              <a:rPr lang="en-GB" sz="2400" dirty="0" smtClean="0"/>
              <a:t>Serum enhances </a:t>
            </a:r>
            <a:r>
              <a:rPr lang="en-GB" sz="2400" i="1" dirty="0" smtClean="0"/>
              <a:t>in vitro</a:t>
            </a:r>
            <a:endParaRPr lang="en-GB" sz="2400" dirty="0" smtClean="0"/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Up to 6 months, risk of DHF is low – high neutralising </a:t>
            </a:r>
            <a:r>
              <a:rPr lang="en-GB" sz="2400" dirty="0" err="1" smtClean="0">
                <a:ea typeface="ＭＳ Ｐゴシック" pitchFamily="34" charset="-128"/>
              </a:rPr>
              <a:t>Ab</a:t>
            </a:r>
            <a:r>
              <a:rPr lang="en-GB" sz="2400" dirty="0" smtClean="0">
                <a:ea typeface="ＭＳ Ｐゴシック" pitchFamily="34" charset="-128"/>
              </a:rPr>
              <a:t> titres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After one year, risk of DHF is low – degradation of maternal Abs</a:t>
            </a:r>
          </a:p>
        </p:txBody>
      </p:sp>
    </p:spTree>
    <p:extLst>
      <p:ext uri="{BB962C8B-B14F-4D97-AF65-F5344CB8AC3E}">
        <p14:creationId xmlns:p14="http://schemas.microsoft.com/office/powerpoint/2010/main" val="1866340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Endothelium damage?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85888"/>
            <a:ext cx="8686800" cy="4525962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Leakage and haemorrhage – increased vascular permeability – How?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Capillaries in skin biopsies are altered but not severely damaged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Endothelial cells seem intact. Tight junctions ok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Some endothelial swelling observed in capillaries in skin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One study identified circulating endothelial cells and increased levels of adhesion molecules (sICAM-1 and sVCAM-1) – indicating damage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In mouse, endothelial cells undergo TNF-induced apoptosis</a:t>
            </a:r>
          </a:p>
        </p:txBody>
      </p:sp>
    </p:spTree>
    <p:extLst>
      <p:ext uri="{BB962C8B-B14F-4D97-AF65-F5344CB8AC3E}">
        <p14:creationId xmlns:p14="http://schemas.microsoft.com/office/powerpoint/2010/main" val="726925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 r="32828" b="14673"/>
          <a:stretch>
            <a:fillRect/>
          </a:stretch>
        </p:blipFill>
        <p:spPr bwMode="auto">
          <a:xfrm>
            <a:off x="611188" y="1196975"/>
            <a:ext cx="36496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3"/>
          <a:stretch>
            <a:fillRect/>
          </a:stretch>
        </p:blipFill>
        <p:spPr bwMode="auto">
          <a:xfrm>
            <a:off x="4519613" y="5949950"/>
            <a:ext cx="42894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705350" y="1196975"/>
            <a:ext cx="4259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GB" sz="2400" dirty="0"/>
              <a:t>Massive production of cytokines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GB" sz="2000" dirty="0"/>
              <a:t>leads to plasma leakage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GB" sz="2000" dirty="0"/>
              <a:t>Interferes with stability of the vascular endothelial cells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GB" sz="2400" dirty="0"/>
              <a:t>T cells and monocytes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GB" sz="2400" dirty="0"/>
              <a:t>IL-8 and MCP-1 (reduces tight junctions) are also found in pleural effusion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GB" sz="2400" dirty="0"/>
              <a:t>How induced?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GB" sz="2400" dirty="0"/>
              <a:t>How function?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0" y="1721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Cytokine production</a:t>
            </a:r>
          </a:p>
        </p:txBody>
      </p:sp>
    </p:spTree>
    <p:extLst>
      <p:ext uri="{BB962C8B-B14F-4D97-AF65-F5344CB8AC3E}">
        <p14:creationId xmlns:p14="http://schemas.microsoft.com/office/powerpoint/2010/main" val="262641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 cells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32138" y="1239837"/>
            <a:ext cx="25923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Sub-neutralising antibodies generated during primary infection opsonise virus - ADE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2160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Secondary infection with heterologous DENV serotype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103938" y="1554162"/>
            <a:ext cx="1441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Increased viral load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38065" y="2485999"/>
            <a:ext cx="3708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Altered </a:t>
            </a:r>
            <a:r>
              <a:rPr lang="en-GB" sz="1600" b="1" dirty="0"/>
              <a:t>CD8+ T cell</a:t>
            </a:r>
            <a:r>
              <a:rPr lang="en-GB" sz="1600" dirty="0"/>
              <a:t> recognition of </a:t>
            </a:r>
            <a:r>
              <a:rPr lang="en-GB" sz="1600" dirty="0" smtClean="0"/>
              <a:t>virally </a:t>
            </a:r>
            <a:r>
              <a:rPr lang="en-GB" sz="1600" dirty="0"/>
              <a:t>infected cells – epitope variation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219725" y="5385985"/>
            <a:ext cx="1584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Increased </a:t>
            </a:r>
            <a:r>
              <a:rPr lang="en-GB" sz="1600" b="1" dirty="0"/>
              <a:t>CD8+ T cell</a:t>
            </a:r>
            <a:r>
              <a:rPr lang="en-GB" sz="1600" dirty="0"/>
              <a:t> stimulation – memory response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774624" y="2868668"/>
            <a:ext cx="129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Reduced target cell killing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647708" y="5767387"/>
            <a:ext cx="1368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Cytokine Storm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50825" y="5738813"/>
            <a:ext cx="2089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DHF symptoms – vascular leakage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2411413" y="162877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724525" y="162877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5400000">
            <a:off x="6487275" y="3647200"/>
            <a:ext cx="2890676" cy="215900"/>
          </a:xfrm>
          <a:prstGeom prst="rightArrow">
            <a:avLst>
              <a:gd name="adj1" fmla="val 50000"/>
              <a:gd name="adj2" fmla="val 204412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10800000">
            <a:off x="5291138" y="5949950"/>
            <a:ext cx="1778886" cy="2159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 rot="5400000">
            <a:off x="4298330" y="5095081"/>
            <a:ext cx="252412" cy="215900"/>
          </a:xfrm>
          <a:prstGeom prst="rightArrow">
            <a:avLst>
              <a:gd name="adj1" fmla="val 50000"/>
              <a:gd name="adj2" fmla="val 2922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 rot="19390463">
            <a:off x="5473875" y="3673862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 rot="18878274">
            <a:off x="6723853" y="2378462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 rot="10800000">
            <a:off x="2339974" y="594995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3458465" y="5272881"/>
            <a:ext cx="1871663" cy="1512887"/>
          </a:xfrm>
          <a:prstGeom prst="irregularSeal2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3000375"/>
            <a:ext cx="25622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7"/>
          <p:cNvSpPr>
            <a:spLocks noChangeArrowheads="1"/>
          </p:cNvSpPr>
          <p:nvPr/>
        </p:nvSpPr>
        <p:spPr bwMode="auto">
          <a:xfrm rot="2303801">
            <a:off x="1876034" y="227425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08286" y="3070774"/>
            <a:ext cx="251546" cy="21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10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Host susceptibility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125"/>
            <a:ext cx="8229600" cy="5400675"/>
          </a:xfrm>
        </p:spPr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No clear, unequivocal associations have been made between a given HLA haplotype and DHF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HLA associated with protection against DHF</a:t>
            </a:r>
          </a:p>
          <a:p>
            <a:pPr lvl="1" eaLnBrk="1" hangingPunct="1"/>
            <a:r>
              <a:rPr lang="en-GB" dirty="0" smtClean="0"/>
              <a:t>HLA Class I:</a:t>
            </a:r>
          </a:p>
          <a:p>
            <a:pPr lvl="2" eaLnBrk="1" hangingPunct="1"/>
            <a:r>
              <a:rPr lang="en-GB" dirty="0" smtClean="0"/>
              <a:t>Thai – A*0203, B13, B44, B52, B62, B76, B77</a:t>
            </a:r>
          </a:p>
          <a:p>
            <a:pPr lvl="2" eaLnBrk="1" hangingPunct="1"/>
            <a:r>
              <a:rPr lang="en-GB" dirty="0" smtClean="0"/>
              <a:t>Cuban – A29, B14</a:t>
            </a:r>
          </a:p>
          <a:p>
            <a:pPr lvl="2" eaLnBrk="1" hangingPunct="1"/>
            <a:r>
              <a:rPr lang="en-GB" dirty="0" smtClean="0"/>
              <a:t>Vietnamese – A33</a:t>
            </a:r>
          </a:p>
          <a:p>
            <a:pPr lvl="1" eaLnBrk="1" hangingPunct="1"/>
            <a:r>
              <a:rPr lang="en-GB" dirty="0" smtClean="0"/>
              <a:t>HLA Class II:</a:t>
            </a:r>
          </a:p>
          <a:p>
            <a:pPr lvl="2" eaLnBrk="1" hangingPunct="1"/>
            <a:r>
              <a:rPr lang="en-GB" dirty="0" smtClean="0"/>
              <a:t>Mexican – DRB1*04</a:t>
            </a:r>
            <a:r>
              <a:rPr lang="en-GB" sz="2800" dirty="0" smtClean="0"/>
              <a:t> </a:t>
            </a:r>
          </a:p>
          <a:p>
            <a:pPr lvl="2" eaLnBrk="1" hangingPunct="1"/>
            <a:endParaRPr lang="en-GB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Host susceptibility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412875"/>
            <a:ext cx="8229600" cy="5040313"/>
          </a:xfrm>
        </p:spPr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HLA associated with susceptibility to DHF</a:t>
            </a:r>
          </a:p>
          <a:p>
            <a:pPr lvl="1" eaLnBrk="1" hangingPunct="1"/>
            <a:r>
              <a:rPr lang="en-GB" dirty="0" smtClean="0"/>
              <a:t>HLA Class I</a:t>
            </a:r>
          </a:p>
          <a:p>
            <a:pPr lvl="2" eaLnBrk="1" hangingPunct="1"/>
            <a:r>
              <a:rPr lang="en-GB" dirty="0" smtClean="0"/>
              <a:t>Thai – A2, A*0207, B46, B51</a:t>
            </a:r>
          </a:p>
          <a:p>
            <a:pPr lvl="2" eaLnBrk="1" hangingPunct="1"/>
            <a:r>
              <a:rPr lang="en-GB" dirty="0" smtClean="0"/>
              <a:t>Cubans – A1</a:t>
            </a:r>
          </a:p>
          <a:p>
            <a:pPr lvl="2" eaLnBrk="1" hangingPunct="1"/>
            <a:r>
              <a:rPr lang="en-GB" dirty="0" smtClean="0"/>
              <a:t>Vietnamese – A24</a:t>
            </a:r>
          </a:p>
          <a:p>
            <a:pPr lvl="1" eaLnBrk="1" hangingPunct="1"/>
            <a:r>
              <a:rPr lang="en-GB" dirty="0" smtClean="0"/>
              <a:t>HLA Class II</a:t>
            </a:r>
          </a:p>
          <a:p>
            <a:pPr lvl="2" eaLnBrk="1" hangingPunct="1"/>
            <a:r>
              <a:rPr lang="en-GB" dirty="0" smtClean="0"/>
              <a:t>Brazilians – DQ1, DR1?</a:t>
            </a:r>
          </a:p>
          <a:p>
            <a:pPr lvl="1" eaLnBrk="1" hangingPunct="1"/>
            <a:r>
              <a:rPr lang="en-GB" dirty="0" smtClean="0"/>
              <a:t>MICB- recognised by NKG2D-NK cell receptor</a:t>
            </a:r>
          </a:p>
        </p:txBody>
      </p:sp>
    </p:spTree>
    <p:extLst>
      <p:ext uri="{BB962C8B-B14F-4D97-AF65-F5344CB8AC3E}">
        <p14:creationId xmlns:p14="http://schemas.microsoft.com/office/powerpoint/2010/main" val="4276257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Virus virulence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7175"/>
            <a:ext cx="8229600" cy="5256213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Virulence is associated with high virus load and high transmission rates</a:t>
            </a: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Some primary patients do get DHF – more virulent virus?</a:t>
            </a: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r>
              <a:rPr lang="en-GB" dirty="0" smtClean="0">
                <a:ea typeface="ＭＳ Ｐゴシック" pitchFamily="34" charset="-128"/>
              </a:rPr>
              <a:t>American </a:t>
            </a:r>
            <a:r>
              <a:rPr lang="en-GB" dirty="0">
                <a:ea typeface="ＭＳ Ｐゴシック" pitchFamily="34" charset="-128"/>
              </a:rPr>
              <a:t>DV2 are rarely associated with DHF </a:t>
            </a:r>
            <a:r>
              <a:rPr lang="en-GB" dirty="0" smtClean="0">
                <a:ea typeface="ＭＳ Ｐゴシック" pitchFamily="34" charset="-128"/>
              </a:rPr>
              <a:t>cases- reduced </a:t>
            </a:r>
            <a:r>
              <a:rPr lang="en-GB" dirty="0">
                <a:ea typeface="ＭＳ Ｐゴシック" pitchFamily="34" charset="-128"/>
              </a:rPr>
              <a:t>growth in vitro, mosquitoes</a:t>
            </a:r>
          </a:p>
          <a:p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Asian genotypes are associated with DHF</a:t>
            </a:r>
          </a:p>
          <a:p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But American DV2 isolated in Pacific Islands and Venezuela was associated with DHF/DSS</a:t>
            </a:r>
          </a:p>
          <a:p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Viruses taken from within one population rarely differ between patients of DHF and DF</a:t>
            </a:r>
          </a:p>
          <a:p>
            <a:endParaRPr lang="en-GB" dirty="0">
              <a:ea typeface="ＭＳ Ｐゴシック" pitchFamily="34" charset="-128"/>
            </a:endParaRPr>
          </a:p>
          <a:p>
            <a:r>
              <a:rPr lang="en-GB" dirty="0">
                <a:ea typeface="ＭＳ Ｐゴシック" pitchFamily="34" charset="-128"/>
              </a:rPr>
              <a:t>Good animal model would be very useful</a:t>
            </a:r>
          </a:p>
          <a:p>
            <a:pPr eaLnBrk="1" hangingPunct="1"/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905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Global prevalence of Dengue virus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4237" y="1700808"/>
            <a:ext cx="8707816" cy="4402236"/>
            <a:chOff x="244237" y="1700808"/>
            <a:chExt cx="8707816" cy="44022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37" y="1700808"/>
              <a:ext cx="8707816" cy="440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3568" y="5085184"/>
              <a:ext cx="16561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High susceptibility</a:t>
              </a:r>
            </a:p>
            <a:p>
              <a:endParaRPr lang="en-GB" sz="900" dirty="0" smtClean="0"/>
            </a:p>
            <a:p>
              <a:r>
                <a:rPr lang="en-GB" sz="900" dirty="0" smtClean="0"/>
                <a:t>Low susceptibility </a:t>
              </a:r>
            </a:p>
            <a:p>
              <a:endParaRPr lang="en-GB" sz="900" dirty="0" smtClean="0"/>
            </a:p>
            <a:p>
              <a:r>
                <a:rPr lang="en-GB" sz="900" dirty="0" smtClean="0"/>
                <a:t>Non-endemic region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6605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Animal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675687" cy="5256213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Monkeys – viraemia but no disease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Immunocompetent mice</a:t>
            </a:r>
          </a:p>
          <a:p>
            <a:pPr lvl="1" eaLnBrk="1" hangingPunct="1"/>
            <a:r>
              <a:rPr lang="en-GB" dirty="0" smtClean="0"/>
              <a:t>Different routes of infection</a:t>
            </a:r>
          </a:p>
          <a:p>
            <a:pPr lvl="1" eaLnBrk="1" hangingPunct="1"/>
            <a:r>
              <a:rPr lang="en-GB" dirty="0" smtClean="0"/>
              <a:t>Different virus strains</a:t>
            </a:r>
          </a:p>
          <a:p>
            <a:pPr lvl="1" eaLnBrk="1" hangingPunct="1"/>
            <a:r>
              <a:rPr lang="en-GB" dirty="0" smtClean="0"/>
              <a:t>Different doses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STAT1 KO – haemorrhage and leakage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NOD/SCID reconstituted with human cells/tissues – human-like disease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Some promising results coming up</a:t>
            </a:r>
          </a:p>
          <a:p>
            <a:pPr eaLnBrk="1" hangingPunct="1"/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1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Vaccines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996" y="1340768"/>
            <a:ext cx="8686800" cy="4525963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n-GB" sz="2800" dirty="0" smtClean="0">
                <a:ea typeface="ＭＳ Ｐゴシック" pitchFamily="34" charset="-128"/>
              </a:rPr>
              <a:t>Should be possible to make a vaccine –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 smtClean="0">
                <a:ea typeface="ＭＳ Ｐゴシック" pitchFamily="34" charset="-128"/>
              </a:rPr>
              <a:t>acute infection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 smtClean="0">
                <a:ea typeface="ＭＳ Ｐゴシック" pitchFamily="34" charset="-128"/>
              </a:rPr>
              <a:t>Viraemia can be controlled after 10 days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 smtClean="0">
                <a:ea typeface="ＭＳ Ｐゴシック" pitchFamily="34" charset="-128"/>
              </a:rPr>
              <a:t>Protection conferred against same serotype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 smtClean="0">
                <a:ea typeface="ＭＳ Ｐゴシック" pitchFamily="34" charset="-128"/>
              </a:rPr>
              <a:t>Also, passively transferred Abs can protect mice and macaques</a:t>
            </a:r>
          </a:p>
          <a:p>
            <a:pPr eaLnBrk="1" hangingPunct="1">
              <a:spcAft>
                <a:spcPts val="1200"/>
              </a:spcAft>
            </a:pPr>
            <a:r>
              <a:rPr lang="en-GB" sz="2800" dirty="0" smtClean="0">
                <a:ea typeface="ＭＳ Ｐゴシック" pitchFamily="34" charset="-128"/>
              </a:rPr>
              <a:t>Vaccines against other flaviviruses </a:t>
            </a:r>
            <a:r>
              <a:rPr lang="en-GB" sz="2800" dirty="0" err="1" smtClean="0">
                <a:ea typeface="ＭＳ Ｐゴシック" pitchFamily="34" charset="-128"/>
              </a:rPr>
              <a:t>eg</a:t>
            </a:r>
            <a:r>
              <a:rPr lang="en-GB" sz="2800" dirty="0" smtClean="0">
                <a:ea typeface="ＭＳ Ｐゴシック" pitchFamily="34" charset="-128"/>
              </a:rPr>
              <a:t> YF, JE</a:t>
            </a:r>
          </a:p>
        </p:txBody>
      </p:sp>
    </p:spTree>
    <p:extLst>
      <p:ext uri="{BB962C8B-B14F-4D97-AF65-F5344CB8AC3E}">
        <p14:creationId xmlns:p14="http://schemas.microsoft.com/office/powerpoint/2010/main" val="1099414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Vaccines – goals of immunisation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50963"/>
            <a:ext cx="8435975" cy="45259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Protective against all four serotypes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Offer lifelong protection – with antibody levels close to those induced during natural infection and that do no wane over time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Safe and well tolerated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Universal coverage – all endemic areas and age groups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Affordable</a:t>
            </a:r>
          </a:p>
        </p:txBody>
      </p:sp>
    </p:spTree>
    <p:extLst>
      <p:ext uri="{BB962C8B-B14F-4D97-AF65-F5344CB8AC3E}">
        <p14:creationId xmlns:p14="http://schemas.microsoft.com/office/powerpoint/2010/main" val="2622020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bg1"/>
                </a:solidFill>
                <a:ea typeface="ＭＳ Ｐゴシック" pitchFamily="34" charset="-128"/>
              </a:rPr>
              <a:t>Vaccines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52600"/>
            <a:ext cx="91090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4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743536" y="1243661"/>
            <a:ext cx="3240360" cy="4160540"/>
            <a:chOff x="1043608" y="1600758"/>
            <a:chExt cx="3240360" cy="4160540"/>
          </a:xfrm>
        </p:grpSpPr>
        <p:grpSp>
          <p:nvGrpSpPr>
            <p:cNvPr id="8" name="Group 7"/>
            <p:cNvGrpSpPr/>
            <p:nvPr/>
          </p:nvGrpSpPr>
          <p:grpSpPr>
            <a:xfrm>
              <a:off x="1043608" y="1600758"/>
              <a:ext cx="3240360" cy="2000300"/>
              <a:chOff x="5148064" y="3573016"/>
              <a:chExt cx="3240360" cy="2000300"/>
            </a:xfrm>
          </p:grpSpPr>
          <p:pic>
            <p:nvPicPr>
              <p:cNvPr id="6" name="Picture 2" descr="http://education.expasy.org/images/Flaviviridae_virio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3573016"/>
                <a:ext cx="3240360" cy="2000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Oval 4"/>
              <p:cNvSpPr/>
              <p:nvPr/>
            </p:nvSpPr>
            <p:spPr>
              <a:xfrm>
                <a:off x="6768244" y="3717032"/>
                <a:ext cx="1620180" cy="1512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28184" y="5229200"/>
                <a:ext cx="2016224" cy="344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43608" y="3760998"/>
              <a:ext cx="3240360" cy="2000300"/>
              <a:chOff x="1172071" y="3760998"/>
              <a:chExt cx="3240360" cy="20003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72071" y="3760998"/>
                <a:ext cx="3240360" cy="2000300"/>
                <a:chOff x="5148064" y="3573016"/>
                <a:chExt cx="3240360" cy="2000300"/>
              </a:xfrm>
            </p:grpSpPr>
            <p:pic>
              <p:nvPicPr>
                <p:cNvPr id="11" name="Picture 2" descr="http://education.expasy.org/images/Flaviviridae_virion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4" y="3573016"/>
                  <a:ext cx="3240360" cy="2000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11"/>
                <p:cNvSpPr/>
                <p:nvPr/>
              </p:nvSpPr>
              <p:spPr>
                <a:xfrm>
                  <a:off x="6768244" y="3717032"/>
                  <a:ext cx="1620180" cy="15121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228184" y="5229200"/>
                  <a:ext cx="2016224" cy="3441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1428917" y="4216679"/>
                <a:ext cx="920110" cy="94051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483768" y="3906608"/>
                <a:ext cx="432048" cy="3116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555776" y="3906608"/>
                <a:ext cx="360040" cy="3116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540223" y="5145297"/>
                <a:ext cx="432048" cy="3116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612231" y="5145297"/>
                <a:ext cx="360040" cy="31166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Vaccines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9" y="1258031"/>
            <a:ext cx="550880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4" name="Group 2053"/>
          <p:cNvGrpSpPr/>
          <p:nvPr/>
        </p:nvGrpSpPr>
        <p:grpSpPr>
          <a:xfrm>
            <a:off x="4639545" y="5185582"/>
            <a:ext cx="2756720" cy="1689142"/>
            <a:chOff x="4639545" y="5185582"/>
            <a:chExt cx="2756720" cy="1689142"/>
          </a:xfrm>
        </p:grpSpPr>
        <p:grpSp>
          <p:nvGrpSpPr>
            <p:cNvPr id="16" name="Group 15"/>
            <p:cNvGrpSpPr/>
            <p:nvPr/>
          </p:nvGrpSpPr>
          <p:grpSpPr>
            <a:xfrm>
              <a:off x="4639545" y="5185582"/>
              <a:ext cx="2756720" cy="1689142"/>
              <a:chOff x="5652120" y="5240642"/>
              <a:chExt cx="2756720" cy="1689142"/>
            </a:xfrm>
          </p:grpSpPr>
          <p:pic>
            <p:nvPicPr>
              <p:cNvPr id="24" name="Picture 2" descr="http://education.expasy.org/images/Flaviviridae_virio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5240642"/>
                <a:ext cx="2736304" cy="1689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660232" y="5289427"/>
                <a:ext cx="1748608" cy="1640357"/>
                <a:chOff x="6660232" y="5289427"/>
                <a:chExt cx="1748608" cy="1640357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7040688" y="5289427"/>
                  <a:ext cx="1368152" cy="14524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660232" y="6669360"/>
                  <a:ext cx="1728192" cy="2604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7" name="Oval 16"/>
            <p:cNvSpPr/>
            <p:nvPr/>
          </p:nvSpPr>
          <p:spPr>
            <a:xfrm>
              <a:off x="5013532" y="5704687"/>
              <a:ext cx="480915" cy="511789"/>
            </a:xfrm>
            <a:prstGeom prst="ellipse">
              <a:avLst/>
            </a:prstGeom>
            <a:solidFill>
              <a:srgbClr val="F8A764"/>
            </a:solidFill>
            <a:ln>
              <a:solidFill>
                <a:srgbClr val="F8A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724128" y="6381328"/>
              <a:ext cx="432048" cy="2329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Connector 2047"/>
            <p:cNvCxnSpPr/>
            <p:nvPr/>
          </p:nvCxnSpPr>
          <p:spPr>
            <a:xfrm flipV="1">
              <a:off x="5796136" y="6381328"/>
              <a:ext cx="288032" cy="2329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7476377" y="2937032"/>
            <a:ext cx="0" cy="4067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88224" y="5151936"/>
            <a:ext cx="232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Virus-like particles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73869" y="38002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Subunits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39345" y="580526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Whole inactivated virus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763401" y="2783058"/>
            <a:ext cx="239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Recombinant  Live attenuated viruses</a:t>
            </a:r>
            <a:endParaRPr lang="en-GB" b="1" dirty="0"/>
          </a:p>
        </p:txBody>
      </p:sp>
      <p:sp>
        <p:nvSpPr>
          <p:cNvPr id="2051" name="Rectangle 2050"/>
          <p:cNvSpPr/>
          <p:nvPr/>
        </p:nvSpPr>
        <p:spPr>
          <a:xfrm>
            <a:off x="6394940" y="1196752"/>
            <a:ext cx="2292551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73" name="Group 2072"/>
          <p:cNvGrpSpPr/>
          <p:nvPr/>
        </p:nvGrpSpPr>
        <p:grpSpPr>
          <a:xfrm>
            <a:off x="2699792" y="5046412"/>
            <a:ext cx="3528392" cy="1640385"/>
            <a:chOff x="2699792" y="5046412"/>
            <a:chExt cx="3528392" cy="1640385"/>
          </a:xfrm>
        </p:grpSpPr>
        <p:cxnSp>
          <p:nvCxnSpPr>
            <p:cNvPr id="2057" name="Straight Connector 2056"/>
            <p:cNvCxnSpPr/>
            <p:nvPr/>
          </p:nvCxnSpPr>
          <p:spPr>
            <a:xfrm>
              <a:off x="2699792" y="5805263"/>
              <a:ext cx="0" cy="88153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Connector 2059"/>
            <p:cNvCxnSpPr/>
            <p:nvPr/>
          </p:nvCxnSpPr>
          <p:spPr>
            <a:xfrm>
              <a:off x="2699792" y="6686652"/>
              <a:ext cx="352839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/>
            <p:cNvCxnSpPr/>
            <p:nvPr/>
          </p:nvCxnSpPr>
          <p:spPr>
            <a:xfrm>
              <a:off x="6228184" y="5086192"/>
              <a:ext cx="0" cy="160046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/>
            <p:cNvCxnSpPr/>
            <p:nvPr/>
          </p:nvCxnSpPr>
          <p:spPr>
            <a:xfrm flipH="1" flipV="1">
              <a:off x="4463988" y="5046412"/>
              <a:ext cx="1764196" cy="1989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/>
            <p:cNvCxnSpPr/>
            <p:nvPr/>
          </p:nvCxnSpPr>
          <p:spPr>
            <a:xfrm>
              <a:off x="4463988" y="5046412"/>
              <a:ext cx="0" cy="75885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/>
            <p:cNvCxnSpPr/>
            <p:nvPr/>
          </p:nvCxnSpPr>
          <p:spPr>
            <a:xfrm flipH="1">
              <a:off x="2699792" y="5805263"/>
              <a:ext cx="1764196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7" name="Group 2086"/>
          <p:cNvGrpSpPr/>
          <p:nvPr/>
        </p:nvGrpSpPr>
        <p:grpSpPr>
          <a:xfrm>
            <a:off x="3343410" y="3357427"/>
            <a:ext cx="2241155" cy="1992796"/>
            <a:chOff x="3253292" y="3535838"/>
            <a:chExt cx="2241155" cy="1992796"/>
          </a:xfrm>
        </p:grpSpPr>
        <p:cxnSp>
          <p:nvCxnSpPr>
            <p:cNvPr id="2076" name="Straight Connector 2075"/>
            <p:cNvCxnSpPr/>
            <p:nvPr/>
          </p:nvCxnSpPr>
          <p:spPr>
            <a:xfrm>
              <a:off x="3253292" y="3535838"/>
              <a:ext cx="0" cy="199279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/>
            <p:cNvCxnSpPr/>
            <p:nvPr/>
          </p:nvCxnSpPr>
          <p:spPr>
            <a:xfrm>
              <a:off x="3253292" y="3535838"/>
              <a:ext cx="2241155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/>
            <p:cNvCxnSpPr/>
            <p:nvPr/>
          </p:nvCxnSpPr>
          <p:spPr>
            <a:xfrm>
              <a:off x="5494447" y="3535838"/>
              <a:ext cx="0" cy="139452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/>
            <p:cNvCxnSpPr/>
            <p:nvPr/>
          </p:nvCxnSpPr>
          <p:spPr>
            <a:xfrm flipH="1">
              <a:off x="4283968" y="4930359"/>
              <a:ext cx="121047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/>
            <p:cNvCxnSpPr/>
            <p:nvPr/>
          </p:nvCxnSpPr>
          <p:spPr>
            <a:xfrm>
              <a:off x="4283968" y="4930359"/>
              <a:ext cx="0" cy="59827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/>
            <p:cNvCxnSpPr/>
            <p:nvPr/>
          </p:nvCxnSpPr>
          <p:spPr>
            <a:xfrm>
              <a:off x="3253293" y="5528634"/>
              <a:ext cx="1030675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1" name="Group 2100"/>
          <p:cNvGrpSpPr/>
          <p:nvPr/>
        </p:nvGrpSpPr>
        <p:grpSpPr>
          <a:xfrm>
            <a:off x="143138" y="2357109"/>
            <a:ext cx="6019533" cy="1955121"/>
            <a:chOff x="15572" y="2348880"/>
            <a:chExt cx="6019533" cy="1955121"/>
          </a:xfrm>
        </p:grpSpPr>
        <p:cxnSp>
          <p:nvCxnSpPr>
            <p:cNvPr id="2089" name="Straight Connector 2088"/>
            <p:cNvCxnSpPr/>
            <p:nvPr/>
          </p:nvCxnSpPr>
          <p:spPr>
            <a:xfrm>
              <a:off x="15572" y="2348880"/>
              <a:ext cx="5992125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/>
            <p:cNvCxnSpPr/>
            <p:nvPr/>
          </p:nvCxnSpPr>
          <p:spPr>
            <a:xfrm>
              <a:off x="15572" y="2348880"/>
              <a:ext cx="0" cy="194747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Straight Connector 2092"/>
            <p:cNvCxnSpPr/>
            <p:nvPr/>
          </p:nvCxnSpPr>
          <p:spPr>
            <a:xfrm>
              <a:off x="15572" y="4296352"/>
              <a:ext cx="3116268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Straight Connector 2094"/>
            <p:cNvCxnSpPr/>
            <p:nvPr/>
          </p:nvCxnSpPr>
          <p:spPr>
            <a:xfrm flipV="1">
              <a:off x="3153011" y="3269621"/>
              <a:ext cx="0" cy="103438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/>
            <p:cNvCxnSpPr/>
            <p:nvPr/>
          </p:nvCxnSpPr>
          <p:spPr>
            <a:xfrm flipV="1">
              <a:off x="3153011" y="3289299"/>
              <a:ext cx="288209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/>
            <p:cNvCxnSpPr/>
            <p:nvPr/>
          </p:nvCxnSpPr>
          <p:spPr>
            <a:xfrm flipH="1" flipV="1">
              <a:off x="6028113" y="2348880"/>
              <a:ext cx="6992" cy="94042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3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Whole inactivated virus – structural proteins only</a:t>
            </a:r>
          </a:p>
          <a:p>
            <a:pPr lvl="1"/>
            <a:r>
              <a:rPr lang="en-GB" dirty="0"/>
              <a:t>No immunity to </a:t>
            </a:r>
            <a:r>
              <a:rPr lang="en-GB" dirty="0" err="1"/>
              <a:t>nonstructural</a:t>
            </a:r>
            <a:r>
              <a:rPr lang="en-GB" dirty="0"/>
              <a:t> proteins</a:t>
            </a:r>
          </a:p>
          <a:p>
            <a:pPr lvl="1"/>
            <a:r>
              <a:rPr lang="en-GB" dirty="0"/>
              <a:t>Adjuvants and multiple boosters required</a:t>
            </a:r>
          </a:p>
          <a:p>
            <a:pPr lvl="1"/>
            <a:r>
              <a:rPr lang="en-GB" dirty="0"/>
              <a:t>Expensive to </a:t>
            </a:r>
            <a:r>
              <a:rPr lang="en-GB" dirty="0" smtClean="0"/>
              <a:t>produce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Virus-like particles</a:t>
            </a:r>
          </a:p>
          <a:p>
            <a:pPr lvl="1"/>
            <a:r>
              <a:rPr lang="en-GB" dirty="0" smtClean="0"/>
              <a:t>Weak to moderate immune response induction</a:t>
            </a:r>
          </a:p>
          <a:p>
            <a:pPr lvl="1"/>
            <a:r>
              <a:rPr lang="en-GB" dirty="0" smtClean="0"/>
              <a:t>Adjuvants and boosters also required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Subunits</a:t>
            </a:r>
          </a:p>
          <a:p>
            <a:pPr lvl="1"/>
            <a:r>
              <a:rPr lang="en-GB" dirty="0" smtClean="0"/>
              <a:t>Safe</a:t>
            </a:r>
          </a:p>
          <a:p>
            <a:pPr lvl="1"/>
            <a:r>
              <a:rPr lang="en-GB" dirty="0" smtClean="0"/>
              <a:t>No advantage over whole inactivated virus or VLP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Recombinant live attenuated virus</a:t>
            </a:r>
          </a:p>
          <a:p>
            <a:pPr lvl="1"/>
            <a:r>
              <a:rPr lang="en-GB" dirty="0" smtClean="0"/>
              <a:t>Immunogenic</a:t>
            </a:r>
          </a:p>
          <a:p>
            <a:pPr lvl="1"/>
            <a:r>
              <a:rPr lang="en-GB" dirty="0" smtClean="0"/>
              <a:t>Less safe due to possible reversion</a:t>
            </a:r>
          </a:p>
          <a:p>
            <a:pPr lvl="1"/>
            <a:r>
              <a:rPr lang="en-GB" dirty="0" smtClean="0"/>
              <a:t>Need to understand the nature of attenuation in order to monitor for reversion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" y="0"/>
            <a:ext cx="9144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2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Vaccines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507413" cy="5327650"/>
          </a:xfrm>
        </p:spPr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Responses against the live, attenuated vaccines are most promising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Strong and show 80-90% </a:t>
            </a:r>
            <a:r>
              <a:rPr lang="en-GB" sz="2800" dirty="0" err="1" smtClean="0">
                <a:ea typeface="ＭＳ Ｐゴシック" pitchFamily="34" charset="-128"/>
              </a:rPr>
              <a:t>seroconversion</a:t>
            </a:r>
            <a:r>
              <a:rPr lang="en-GB" sz="2800" dirty="0" smtClean="0">
                <a:ea typeface="ＭＳ Ｐゴシック" pitchFamily="34" charset="-128"/>
              </a:rPr>
              <a:t> against all 4 serotypes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Often immunodominance of one serotype</a:t>
            </a:r>
          </a:p>
          <a:p>
            <a:pPr eaLnBrk="1" hangingPunct="1"/>
            <a:r>
              <a:rPr lang="en-GB" sz="2800" dirty="0" smtClean="0">
                <a:ea typeface="ＭＳ Ｐゴシック" pitchFamily="34" charset="-128"/>
              </a:rPr>
              <a:t>Unknown attenuation </a:t>
            </a:r>
            <a:r>
              <a:rPr lang="en-US" sz="2800" dirty="0" smtClean="0">
                <a:ea typeface="ＭＳ Ｐゴシック" pitchFamily="34" charset="-128"/>
              </a:rPr>
              <a:t>can</a:t>
            </a:r>
            <a:r>
              <a:rPr lang="en-GB" sz="2800" dirty="0" smtClean="0">
                <a:ea typeface="ＭＳ Ｐゴシック" pitchFamily="34" charset="-128"/>
              </a:rPr>
              <a:t> be a problem</a:t>
            </a:r>
          </a:p>
          <a:p>
            <a:r>
              <a:rPr lang="en-GB" sz="2800" dirty="0">
                <a:ea typeface="ＭＳ Ｐゴシック" pitchFamily="34" charset="-128"/>
              </a:rPr>
              <a:t>Understanding pathogenesis and immune responses to DENV more clearly should enable more rational vaccine design</a:t>
            </a:r>
          </a:p>
          <a:p>
            <a:pPr lvl="1"/>
            <a:r>
              <a:rPr lang="en-GB" dirty="0"/>
              <a:t>Specific antigens</a:t>
            </a:r>
          </a:p>
          <a:p>
            <a:pPr lvl="1"/>
            <a:r>
              <a:rPr lang="en-GB" dirty="0"/>
              <a:t>Specific epitopes (neutralising </a:t>
            </a:r>
            <a:r>
              <a:rPr lang="en-GB" dirty="0" err="1"/>
              <a:t>vs</a:t>
            </a:r>
            <a:r>
              <a:rPr lang="en-GB" dirty="0"/>
              <a:t> enhancing)</a:t>
            </a:r>
          </a:p>
          <a:p>
            <a:pPr eaLnBrk="1" hangingPunct="1"/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9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Vector Control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dirty="0" smtClean="0">
                <a:ea typeface="ＭＳ Ｐゴシック" pitchFamily="34" charset="-128"/>
              </a:rPr>
              <a:t>Control mosquito spread</a:t>
            </a:r>
          </a:p>
          <a:p>
            <a:pPr eaLnBrk="1" hangingPunct="1">
              <a:lnSpc>
                <a:spcPct val="120000"/>
              </a:lnSpc>
            </a:pPr>
            <a:r>
              <a:rPr lang="en-GB" dirty="0" smtClean="0">
                <a:ea typeface="ＭＳ Ｐゴシック" pitchFamily="34" charset="-128"/>
              </a:rPr>
              <a:t>No stagnant water</a:t>
            </a:r>
          </a:p>
          <a:p>
            <a:pPr eaLnBrk="1" hangingPunct="1">
              <a:lnSpc>
                <a:spcPct val="120000"/>
              </a:lnSpc>
            </a:pPr>
            <a:r>
              <a:rPr lang="en-GB" dirty="0" smtClean="0">
                <a:ea typeface="ＭＳ Ｐゴシック" pitchFamily="34" charset="-128"/>
              </a:rPr>
              <a:t>Upside down buckets, tyres</a:t>
            </a:r>
          </a:p>
          <a:p>
            <a:pPr eaLnBrk="1" hangingPunct="1">
              <a:lnSpc>
                <a:spcPct val="120000"/>
              </a:lnSpc>
            </a:pPr>
            <a:r>
              <a:rPr lang="en-GB" dirty="0" smtClean="0">
                <a:ea typeface="ＭＳ Ｐゴシック" pitchFamily="34" charset="-128"/>
              </a:rPr>
              <a:t>Spraying programmes</a:t>
            </a:r>
          </a:p>
          <a:p>
            <a:pPr eaLnBrk="1" hangingPunct="1">
              <a:lnSpc>
                <a:spcPct val="120000"/>
              </a:lnSpc>
            </a:pPr>
            <a:r>
              <a:rPr lang="en-GB" dirty="0" err="1" smtClean="0">
                <a:ea typeface="ＭＳ Ｐゴシック" pitchFamily="34" charset="-128"/>
              </a:rPr>
              <a:t>Wolbachia</a:t>
            </a:r>
            <a:endParaRPr lang="en-GB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GB" dirty="0" smtClean="0">
                <a:ea typeface="ＭＳ Ｐゴシック" pitchFamily="34" charset="-128"/>
              </a:rPr>
              <a:t>Fish/</a:t>
            </a:r>
            <a:r>
              <a:rPr lang="en-GB" dirty="0" err="1" smtClean="0">
                <a:ea typeface="ＭＳ Ｐゴシック" pitchFamily="34" charset="-128"/>
              </a:rPr>
              <a:t>copeopods</a:t>
            </a:r>
            <a:r>
              <a:rPr lang="en-GB" dirty="0" smtClean="0">
                <a:ea typeface="ＭＳ Ｐゴシック" pitchFamily="34" charset="-128"/>
              </a:rPr>
              <a:t> (small </a:t>
            </a:r>
            <a:r>
              <a:rPr lang="en-GB" dirty="0" err="1" smtClean="0">
                <a:ea typeface="ＭＳ Ｐゴシック" pitchFamily="34" charset="-128"/>
              </a:rPr>
              <a:t>crustacea</a:t>
            </a:r>
            <a:r>
              <a:rPr lang="en-GB" dirty="0" smtClean="0"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39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Anti-Dengue drugs</a:t>
            </a:r>
          </a:p>
        </p:txBody>
      </p:sp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5074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/>
              <a:t>None yet available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/>
              <a:t>Need to be safe and given very early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/>
              <a:t>Promising results with other flaviviruses </a:t>
            </a:r>
            <a:r>
              <a:rPr lang="en-GB" sz="3200" dirty="0" smtClean="0"/>
              <a:t>such as </a:t>
            </a:r>
            <a:r>
              <a:rPr lang="en-GB" sz="3200" dirty="0"/>
              <a:t>Hep C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 smtClean="0"/>
              <a:t>Potential targets - NS3 protease, NS5 replicase, </a:t>
            </a:r>
            <a:r>
              <a:rPr lang="en-GB" sz="3200" dirty="0"/>
              <a:t>Envelope protein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GB" sz="3200" dirty="0"/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941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Dengue Virus (DENV)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22400"/>
            <a:ext cx="8893175" cy="5102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000" i="1" dirty="0" smtClean="0">
                <a:ea typeface="ＭＳ Ｐゴシック" pitchFamily="34" charset="-128"/>
              </a:rPr>
              <a:t>Flavivirus</a:t>
            </a:r>
            <a:r>
              <a:rPr lang="en-GB" sz="2000" dirty="0" smtClean="0">
                <a:ea typeface="ＭＳ Ｐゴシック" pitchFamily="34" charset="-128"/>
              </a:rPr>
              <a:t> genus; </a:t>
            </a:r>
            <a:r>
              <a:rPr lang="en-GB" sz="2000" i="1" dirty="0" smtClean="0">
                <a:ea typeface="ＭＳ Ｐゴシック" pitchFamily="34" charset="-128"/>
              </a:rPr>
              <a:t>Flaviviridae</a:t>
            </a:r>
            <a:r>
              <a:rPr lang="en-GB" sz="2000" dirty="0" smtClean="0">
                <a:ea typeface="ＭＳ Ｐゴシック" pitchFamily="34" charset="-128"/>
              </a:rPr>
              <a:t> family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ea typeface="ＭＳ Ｐゴシック" pitchFamily="34" charset="-128"/>
              </a:rPr>
              <a:t>Other flaviviruses include West Nile, Japanese Encephalitis , Yellow Fever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ea typeface="ＭＳ Ｐゴシック" pitchFamily="34" charset="-128"/>
              </a:rPr>
              <a:t>ssRNA, positive sense genome, 10.8kb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ea typeface="ＭＳ Ｐゴシック" pitchFamily="34" charset="-128"/>
              </a:rPr>
              <a:t>30 nm icosahedral nucleocapsid (NC)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ea typeface="ＭＳ Ｐゴシック" pitchFamily="34" charset="-128"/>
              </a:rPr>
              <a:t>40-50 nm spherical virion (NC + envelope)</a:t>
            </a:r>
            <a:endParaRPr lang="en-GB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ea typeface="ＭＳ Ｐゴシック" pitchFamily="34" charset="-128"/>
              </a:rPr>
              <a:t>Exists as four related serotypes denoted DENV1-4  that share 60-80% genetic homology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http://education.expasy.org/images/Flaviviridae_vir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5"/>
            <a:ext cx="4464496" cy="27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9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53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Dengue Virus genome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22400"/>
            <a:ext cx="8424862" cy="2654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Genome is infectious, mRNA equivalent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Translated into polyprotein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Cleaved by viral and host proteases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3 structural, 7 non-structural proteins</a:t>
            </a: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25555" y="3446532"/>
            <a:ext cx="7640638" cy="3382893"/>
            <a:chOff x="525555" y="3356992"/>
            <a:chExt cx="7640638" cy="3382893"/>
          </a:xfrm>
        </p:grpSpPr>
        <p:pic>
          <p:nvPicPr>
            <p:cNvPr id="410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55" y="3356992"/>
              <a:ext cx="7640638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education.expasy.org/images/Flaviviridae_viri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917389"/>
              <a:ext cx="2952328" cy="1822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403648" y="4988942"/>
              <a:ext cx="1152128" cy="9009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763688" y="4725144"/>
              <a:ext cx="648072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75856" y="4365104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43808" y="4365104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707904" y="4929671"/>
              <a:ext cx="1728192" cy="16880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75856" y="6453337"/>
              <a:ext cx="1584176" cy="286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987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  <a:ea typeface="ＭＳ Ｐゴシック" pitchFamily="34" charset="-128"/>
              </a:rPr>
              <a:t>DENV Non-structural Proteins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588375" cy="5329237"/>
          </a:xfrm>
        </p:spPr>
        <p:txBody>
          <a:bodyPr/>
          <a:lstStyle/>
          <a:p>
            <a:r>
              <a:rPr lang="en-GB" sz="2400" dirty="0" smtClean="0">
                <a:ea typeface="ＭＳ Ｐゴシック" pitchFamily="34" charset="-128"/>
              </a:rPr>
              <a:t>NS1  </a:t>
            </a:r>
          </a:p>
          <a:p>
            <a:pPr lvl="1"/>
            <a:r>
              <a:rPr lang="en-GB" sz="2000" dirty="0" smtClean="0"/>
              <a:t>functions </a:t>
            </a:r>
            <a:r>
              <a:rPr lang="en-GB" sz="2000" dirty="0"/>
              <a:t>as a cofactor for viral RNA replication, </a:t>
            </a:r>
            <a:r>
              <a:rPr lang="en-GB" sz="2000" dirty="0" smtClean="0"/>
              <a:t>co-localising </a:t>
            </a:r>
            <a:r>
              <a:rPr lang="en-GB" sz="2000" dirty="0"/>
              <a:t>with the double-stranded RNA replicative </a:t>
            </a:r>
            <a:r>
              <a:rPr lang="en-GB" sz="2000" dirty="0" smtClean="0"/>
              <a:t>form.</a:t>
            </a:r>
          </a:p>
          <a:p>
            <a:pPr lvl="1"/>
            <a:r>
              <a:rPr lang="en-GB" sz="2000" dirty="0" smtClean="0"/>
              <a:t>It is also found </a:t>
            </a:r>
            <a:r>
              <a:rPr lang="en-GB" sz="2000" dirty="0" smtClean="0">
                <a:ea typeface="ＭＳ Ｐゴシック" pitchFamily="34" charset="-128"/>
              </a:rPr>
              <a:t>to be expressed on the surface of infected cells and is secreted as multimer – the</a:t>
            </a:r>
            <a:r>
              <a:rPr lang="en-GB" sz="2000" dirty="0" smtClean="0"/>
              <a:t> mechanisms </a:t>
            </a:r>
            <a:r>
              <a:rPr lang="en-GB" sz="2000" dirty="0"/>
              <a:t>by which soluble and cell surface–associated NS1 contributes to </a:t>
            </a:r>
            <a:r>
              <a:rPr lang="en-GB" sz="2000" dirty="0" err="1"/>
              <a:t>flavivirus</a:t>
            </a:r>
            <a:r>
              <a:rPr lang="en-GB" sz="2000" dirty="0"/>
              <a:t> pathogenesis </a:t>
            </a:r>
            <a:r>
              <a:rPr lang="en-GB" sz="2000" dirty="0" smtClean="0"/>
              <a:t>remain uncertain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NS3 </a:t>
            </a:r>
          </a:p>
          <a:p>
            <a:pPr lvl="1"/>
            <a:r>
              <a:rPr lang="en-GB" sz="2000" dirty="0" smtClean="0">
                <a:ea typeface="ＭＳ Ｐゴシック" pitchFamily="34" charset="-128"/>
              </a:rPr>
              <a:t>protease with NS2B as a cofactor</a:t>
            </a:r>
          </a:p>
          <a:p>
            <a:pPr lvl="1"/>
            <a:r>
              <a:rPr lang="en-GB" sz="2000" dirty="0" smtClean="0">
                <a:ea typeface="ＭＳ Ｐゴシック" pitchFamily="34" charset="-128"/>
              </a:rPr>
              <a:t>helicase and </a:t>
            </a:r>
            <a:r>
              <a:rPr lang="en-GB" sz="2000" dirty="0" err="1" smtClean="0">
                <a:ea typeface="ＭＳ Ｐゴシック" pitchFamily="34" charset="-128"/>
              </a:rPr>
              <a:t>NTPase</a:t>
            </a:r>
            <a:endParaRPr lang="en-GB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NS4B </a:t>
            </a:r>
          </a:p>
          <a:p>
            <a:pPr lvl="1"/>
            <a:r>
              <a:rPr lang="en-GB" sz="2000" dirty="0" smtClean="0">
                <a:ea typeface="ＭＳ Ｐゴシック" pitchFamily="34" charset="-128"/>
              </a:rPr>
              <a:t>interferes with STAT1, blocking IFN-</a:t>
            </a:r>
            <a:r>
              <a:rPr lang="el-GR" sz="2000" dirty="0" smtClean="0">
                <a:ea typeface="ＭＳ Ｐゴシック" pitchFamily="34" charset="-128"/>
              </a:rPr>
              <a:t>β</a:t>
            </a:r>
            <a:r>
              <a:rPr lang="en-GB" sz="2000" dirty="0" smtClean="0">
                <a:ea typeface="ＭＳ Ｐゴシック" pitchFamily="34" charset="-128"/>
              </a:rPr>
              <a:t> and IFN-</a:t>
            </a:r>
            <a:r>
              <a:rPr lang="el-GR" sz="2000" dirty="0" smtClean="0">
                <a:ea typeface="ＭＳ Ｐゴシック" pitchFamily="34" charset="-128"/>
              </a:rPr>
              <a:t>γ</a:t>
            </a:r>
            <a:endParaRPr lang="en-GB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NS5 </a:t>
            </a:r>
          </a:p>
          <a:p>
            <a:pPr lvl="1"/>
            <a:r>
              <a:rPr lang="en-GB" sz="2000" dirty="0" smtClean="0">
                <a:ea typeface="ＭＳ Ｐゴシック" pitchFamily="34" charset="-128"/>
              </a:rPr>
              <a:t>RNA polymerase, methyltransferase</a:t>
            </a:r>
          </a:p>
          <a:p>
            <a:pPr eaLnBrk="1" hangingPunct="1"/>
            <a:endParaRPr lang="en-GB" sz="28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/>
            <a:endParaRPr lang="en-GB" sz="28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97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  <a:ea typeface="ＭＳ Ｐゴシック" pitchFamily="34" charset="-128"/>
              </a:rPr>
              <a:t>DENV Life Cycle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E dimer binds</a:t>
            </a:r>
          </a:p>
          <a:p>
            <a:pPr lvl="1" eaLnBrk="1" hangingPunct="1"/>
            <a:r>
              <a:rPr lang="en-GB" dirty="0" smtClean="0"/>
              <a:t>Sugars?</a:t>
            </a:r>
          </a:p>
          <a:p>
            <a:pPr lvl="1" eaLnBrk="1" hangingPunct="1"/>
            <a:r>
              <a:rPr lang="en-GB" dirty="0" smtClean="0"/>
              <a:t>DC-SIGN?</a:t>
            </a: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Virus is endocytosed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Acidic environment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Dimer dissociates into monomers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Monomers trimerise irreversibly → fusion</a:t>
            </a:r>
          </a:p>
          <a:p>
            <a:pPr eaLnBrk="1" hangingPunct="1"/>
            <a:endParaRPr lang="en-GB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3025"/>
            <a:ext cx="35956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2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  <a:ea typeface="ＭＳ Ｐゴシック" pitchFamily="34" charset="-128"/>
              </a:rPr>
              <a:t>DENV Life Cycle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164388" y="6524625"/>
            <a:ext cx="195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/>
              <a:t>Whitehead et al., 2007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5"/>
          <a:stretch>
            <a:fillRect/>
          </a:stretch>
        </p:blipFill>
        <p:spPr bwMode="auto">
          <a:xfrm>
            <a:off x="990600" y="1454150"/>
            <a:ext cx="714057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90600" y="1916832"/>
            <a:ext cx="341040" cy="17058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31640" y="3622675"/>
            <a:ext cx="3229247" cy="1196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1916832"/>
            <a:ext cx="113312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23728" y="2204864"/>
            <a:ext cx="216024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9752" y="3068960"/>
            <a:ext cx="180020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39952" y="3717032"/>
            <a:ext cx="420935" cy="1102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purdue.edu/uns/images/kuhn.dengu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9" y="4365104"/>
            <a:ext cx="19442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1515714" y="5142916"/>
            <a:ext cx="49455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1762992" y="4149080"/>
            <a:ext cx="576760" cy="9938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66728" y="980728"/>
            <a:ext cx="2948558" cy="5162550"/>
            <a:chOff x="6084168" y="548680"/>
            <a:chExt cx="2948558" cy="5162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48680"/>
              <a:ext cx="2876550" cy="516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84168" y="2276872"/>
              <a:ext cx="504056" cy="3434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-315913"/>
            <a:ext cx="8229600" cy="114300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DENV Life Cycle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" y="1124744"/>
            <a:ext cx="62516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6216" y="98072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6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1778</Words>
  <Application>Microsoft Office PowerPoint</Application>
  <PresentationFormat>On-screen Show (4:3)</PresentationFormat>
  <Paragraphs>414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Dengue virus infection and immunopathogenic disease</vt:lpstr>
      <vt:lpstr>Dengue virus (DENV)</vt:lpstr>
      <vt:lpstr>Global prevalence of Dengue virus</vt:lpstr>
      <vt:lpstr>Dengue Virus (DENV)</vt:lpstr>
      <vt:lpstr>Dengue Virus genome</vt:lpstr>
      <vt:lpstr>DENV Non-structural Proteins</vt:lpstr>
      <vt:lpstr>DENV Life Cycle</vt:lpstr>
      <vt:lpstr>DENV Life Cycle</vt:lpstr>
      <vt:lpstr>DENV Life Cycle</vt:lpstr>
      <vt:lpstr>Target Cells</vt:lpstr>
      <vt:lpstr>PowerPoint Presentation</vt:lpstr>
      <vt:lpstr>Dengue Fever (DF) &amp;  Dengue Haemorrhagic Fever (DHF)</vt:lpstr>
      <vt:lpstr>PowerPoint Presentation</vt:lpstr>
      <vt:lpstr>Immune responses to DENV</vt:lpstr>
      <vt:lpstr>Immune responses to DENV</vt:lpstr>
      <vt:lpstr>DHF Risk Factors</vt:lpstr>
      <vt:lpstr>PowerPoint Presentation</vt:lpstr>
      <vt:lpstr>PowerPoint Presentation</vt:lpstr>
      <vt:lpstr>PowerPoint Presentation</vt:lpstr>
      <vt:lpstr>PowerPoint Presentation</vt:lpstr>
      <vt:lpstr>Antibody dependent enhancement (ADE)</vt:lpstr>
      <vt:lpstr>PowerPoint Presentation</vt:lpstr>
      <vt:lpstr>Antibody dependent enhancement (ADE)</vt:lpstr>
      <vt:lpstr>Endothelium damage?</vt:lpstr>
      <vt:lpstr>PowerPoint Presentation</vt:lpstr>
      <vt:lpstr>T cells </vt:lpstr>
      <vt:lpstr>Host susceptibility</vt:lpstr>
      <vt:lpstr>Host susceptibility</vt:lpstr>
      <vt:lpstr>Virus virulence</vt:lpstr>
      <vt:lpstr>Animal models</vt:lpstr>
      <vt:lpstr>Vaccines</vt:lpstr>
      <vt:lpstr>Vaccines – goals of immunisation</vt:lpstr>
      <vt:lpstr>Vaccines</vt:lpstr>
      <vt:lpstr>Vaccines</vt:lpstr>
      <vt:lpstr>PowerPoint Presentation</vt:lpstr>
      <vt:lpstr>Vaccines</vt:lpstr>
      <vt:lpstr>Vector Control</vt:lpstr>
      <vt:lpstr>Anti-Dengue drugs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Culshaw, Abigail</dc:creator>
  <cp:lastModifiedBy>Shiel, Nuala</cp:lastModifiedBy>
  <cp:revision>57</cp:revision>
  <dcterms:created xsi:type="dcterms:W3CDTF">2012-10-24T13:36:28Z</dcterms:created>
  <dcterms:modified xsi:type="dcterms:W3CDTF">2012-11-07T17:27:02Z</dcterms:modified>
</cp:coreProperties>
</file>