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84" r:id="rId3"/>
    <p:sldId id="258" r:id="rId4"/>
    <p:sldId id="288" r:id="rId5"/>
    <p:sldId id="287" r:id="rId6"/>
    <p:sldId id="286" r:id="rId7"/>
    <p:sldId id="285" r:id="rId8"/>
    <p:sldId id="270" r:id="rId9"/>
    <p:sldId id="282" r:id="rId10"/>
    <p:sldId id="273" r:id="rId11"/>
    <p:sldId id="272" r:id="rId12"/>
    <p:sldId id="271" r:id="rId13"/>
    <p:sldId id="289" r:id="rId14"/>
    <p:sldId id="283" r:id="rId15"/>
    <p:sldId id="266" r:id="rId16"/>
    <p:sldId id="267" r:id="rId17"/>
    <p:sldId id="268" r:id="rId18"/>
    <p:sldId id="269" r:id="rId19"/>
    <p:sldId id="259" r:id="rId20"/>
    <p:sldId id="260" r:id="rId21"/>
    <p:sldId id="261" r:id="rId22"/>
    <p:sldId id="262" r:id="rId23"/>
    <p:sldId id="263" r:id="rId24"/>
    <p:sldId id="264" r:id="rId25"/>
    <p:sldId id="281" r:id="rId26"/>
    <p:sldId id="280" r:id="rId27"/>
    <p:sldId id="279" r:id="rId28"/>
    <p:sldId id="278" r:id="rId29"/>
    <p:sldId id="265"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94660"/>
  </p:normalViewPr>
  <p:slideViewPr>
    <p:cSldViewPr>
      <p:cViewPr>
        <p:scale>
          <a:sx n="50" d="100"/>
          <a:sy n="50" d="100"/>
        </p:scale>
        <p:origin x="-7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AE837A-0C87-4E6F-B7F7-17D2CF1ED056}" type="datetimeFigureOut">
              <a:rPr lang="en-GB" smtClean="0"/>
              <a:t>12/11/2012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E2096B-022B-4DD1-B8E2-D5DB8973A6A0}" type="slidenum">
              <a:rPr lang="en-GB" smtClean="0"/>
              <a:t>‹#›</a:t>
            </a:fld>
            <a:endParaRPr lang="en-GB"/>
          </a:p>
        </p:txBody>
      </p:sp>
    </p:spTree>
    <p:extLst>
      <p:ext uri="{BB962C8B-B14F-4D97-AF65-F5344CB8AC3E}">
        <p14:creationId xmlns:p14="http://schemas.microsoft.com/office/powerpoint/2010/main" val="3656006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EAB2D-0E99-4A8C-AB13-DED68E8DBCA1}" type="datetimeFigureOut">
              <a:rPr lang="en-GB" smtClean="0"/>
              <a:t>12/11/2012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B6CBD-99F0-4225-AA7F-375E0AB7CCE9}" type="slidenum">
              <a:rPr lang="en-GB" smtClean="0"/>
              <a:t>‹#›</a:t>
            </a:fld>
            <a:endParaRPr lang="en-GB"/>
          </a:p>
        </p:txBody>
      </p:sp>
    </p:spTree>
    <p:extLst>
      <p:ext uri="{BB962C8B-B14F-4D97-AF65-F5344CB8AC3E}">
        <p14:creationId xmlns:p14="http://schemas.microsoft.com/office/powerpoint/2010/main" val="271020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5B6CBD-99F0-4225-AA7F-375E0AB7CCE9}" type="slidenum">
              <a:rPr lang="en-GB" smtClean="0"/>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4029F-63DE-4827-9F14-3A181AA701F7}" type="datetimeFigureOut">
              <a:rPr lang="en-GB" smtClean="0"/>
              <a:pPr/>
              <a:t>12/11/2012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7F6CA-6407-4E52-B50A-930E3C5826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4029F-63DE-4827-9F14-3A181AA701F7}" type="datetimeFigureOut">
              <a:rPr lang="en-GB" smtClean="0"/>
              <a:pPr/>
              <a:t>12/11/2012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7F6CA-6407-4E52-B50A-930E3C5826B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mckay@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66647" y="980728"/>
            <a:ext cx="7714548" cy="1323439"/>
          </a:xfrm>
          <a:prstGeom prst="rect">
            <a:avLst/>
          </a:prstGeom>
          <a:noFill/>
          <a:ln w="9525">
            <a:noFill/>
            <a:miter lim="800000"/>
            <a:headEnd/>
            <a:tailEnd/>
          </a:ln>
        </p:spPr>
        <p:txBody>
          <a:bodyPr wrap="none">
            <a:spAutoFit/>
          </a:bodyPr>
          <a:lstStyle/>
          <a:p>
            <a:pPr algn="ctr"/>
            <a:r>
              <a:rPr lang="en-GB" sz="4000" dirty="0">
                <a:latin typeface="Arial" pitchFamily="34" charset="0"/>
                <a:cs typeface="Arial" pitchFamily="34" charset="0"/>
              </a:rPr>
              <a:t>The big 3: Approaches to control </a:t>
            </a:r>
            <a:endParaRPr lang="en-GB" sz="4000" dirty="0" smtClean="0">
              <a:latin typeface="Arial" pitchFamily="34" charset="0"/>
              <a:cs typeface="Arial" pitchFamily="34" charset="0"/>
            </a:endParaRPr>
          </a:p>
          <a:p>
            <a:pPr algn="ctr"/>
            <a:r>
              <a:rPr lang="en-GB" sz="4000" dirty="0" smtClean="0">
                <a:latin typeface="Arial" pitchFamily="34" charset="0"/>
                <a:cs typeface="Arial" pitchFamily="34" charset="0"/>
              </a:rPr>
              <a:t>HIV</a:t>
            </a:r>
            <a:r>
              <a:rPr lang="en-GB" sz="4000" dirty="0">
                <a:latin typeface="Arial" pitchFamily="34" charset="0"/>
                <a:cs typeface="Arial" pitchFamily="34" charset="0"/>
              </a:rPr>
              <a:t>, TB and Malaria</a:t>
            </a:r>
          </a:p>
        </p:txBody>
      </p:sp>
      <p:sp>
        <p:nvSpPr>
          <p:cNvPr id="3" name="Rectangle 2"/>
          <p:cNvSpPr>
            <a:spLocks noChangeArrowheads="1"/>
          </p:cNvSpPr>
          <p:nvPr/>
        </p:nvSpPr>
        <p:spPr bwMode="auto">
          <a:xfrm>
            <a:off x="1206500" y="2373313"/>
            <a:ext cx="6729413" cy="19050"/>
          </a:xfrm>
          <a:prstGeom prst="rect">
            <a:avLst/>
          </a:prstGeom>
          <a:gradFill rotWithShape="1">
            <a:gsLst>
              <a:gs pos="0">
                <a:srgbClr val="9BC1FF"/>
              </a:gs>
              <a:gs pos="100000">
                <a:srgbClr val="3F80CD"/>
              </a:gs>
            </a:gsLst>
            <a:lin ang="5400000"/>
          </a:gradFill>
          <a:ln w="6350">
            <a:solidFill>
              <a:srgbClr val="558ED5"/>
            </a:solid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TextBox 5"/>
          <p:cNvSpPr txBox="1">
            <a:spLocks noChangeArrowheads="1"/>
          </p:cNvSpPr>
          <p:nvPr/>
        </p:nvSpPr>
        <p:spPr bwMode="auto">
          <a:xfrm>
            <a:off x="1939434" y="2852936"/>
            <a:ext cx="5138138" cy="2431435"/>
          </a:xfrm>
          <a:prstGeom prst="rect">
            <a:avLst/>
          </a:prstGeom>
          <a:noFill/>
          <a:ln w="9525">
            <a:noFill/>
            <a:miter lim="800000"/>
            <a:headEnd/>
            <a:tailEnd/>
          </a:ln>
        </p:spPr>
        <p:txBody>
          <a:bodyPr wrap="none">
            <a:spAutoFit/>
          </a:bodyPr>
          <a:lstStyle/>
          <a:p>
            <a:pPr algn="ctr"/>
            <a:r>
              <a:rPr lang="en-US" sz="3200" dirty="0">
                <a:latin typeface="Arial" pitchFamily="34" charset="0"/>
                <a:cs typeface="Arial" pitchFamily="34" charset="0"/>
              </a:rPr>
              <a:t>Dr Paul </a:t>
            </a:r>
            <a:r>
              <a:rPr lang="en-US" sz="3200" dirty="0" smtClean="0">
                <a:latin typeface="Arial" pitchFamily="34" charset="0"/>
                <a:cs typeface="Arial" pitchFamily="34" charset="0"/>
              </a:rPr>
              <a:t>F McKay</a:t>
            </a:r>
            <a:endParaRPr lang="en-US" sz="3200" dirty="0">
              <a:latin typeface="Arial" pitchFamily="34" charset="0"/>
              <a:cs typeface="Arial" pitchFamily="34" charset="0"/>
            </a:endParaRPr>
          </a:p>
          <a:p>
            <a:pPr algn="ctr"/>
            <a:endParaRPr lang="en-US" sz="2000" dirty="0">
              <a:latin typeface="Arial" pitchFamily="34" charset="0"/>
              <a:cs typeface="Arial" pitchFamily="34" charset="0"/>
            </a:endParaRPr>
          </a:p>
          <a:p>
            <a:pPr algn="ctr"/>
            <a:r>
              <a:rPr lang="en-US" sz="2000" dirty="0" smtClean="0">
                <a:latin typeface="Arial" pitchFamily="34" charset="0"/>
                <a:cs typeface="Arial" pitchFamily="34" charset="0"/>
              </a:rPr>
              <a:t>Section </a:t>
            </a:r>
            <a:r>
              <a:rPr lang="en-US" sz="2000" dirty="0">
                <a:latin typeface="Arial" pitchFamily="34" charset="0"/>
                <a:cs typeface="Arial" pitchFamily="34" charset="0"/>
              </a:rPr>
              <a:t>of Infectious Diseases</a:t>
            </a:r>
          </a:p>
          <a:p>
            <a:pPr algn="ctr"/>
            <a:r>
              <a:rPr lang="en-US" sz="2000" dirty="0">
                <a:latin typeface="Arial" pitchFamily="34" charset="0"/>
                <a:cs typeface="Arial" pitchFamily="34" charset="0"/>
              </a:rPr>
              <a:t>Department of Medicine</a:t>
            </a:r>
          </a:p>
          <a:p>
            <a:pPr algn="ctr"/>
            <a:r>
              <a:rPr lang="en-US" sz="2000" dirty="0" smtClean="0">
                <a:latin typeface="Arial" pitchFamily="34" charset="0"/>
                <a:cs typeface="Arial" pitchFamily="34" charset="0"/>
              </a:rPr>
              <a:t>St </a:t>
            </a:r>
            <a:r>
              <a:rPr lang="en-US" sz="2000" dirty="0">
                <a:latin typeface="Arial" pitchFamily="34" charset="0"/>
                <a:cs typeface="Arial" pitchFamily="34" charset="0"/>
              </a:rPr>
              <a:t>Mary’s </a:t>
            </a:r>
            <a:r>
              <a:rPr lang="en-US" sz="2000" dirty="0" smtClean="0">
                <a:latin typeface="Arial" pitchFamily="34" charset="0"/>
                <a:cs typeface="Arial" pitchFamily="34" charset="0"/>
              </a:rPr>
              <a:t>campus</a:t>
            </a:r>
            <a:r>
              <a:rPr lang="en-US" sz="2000" dirty="0">
                <a:latin typeface="Arial" pitchFamily="34" charset="0"/>
                <a:cs typeface="Arial" pitchFamily="34" charset="0"/>
              </a:rPr>
              <a:t>, Imperial </a:t>
            </a:r>
            <a:r>
              <a:rPr lang="en-US" sz="2000" dirty="0" smtClean="0">
                <a:latin typeface="Arial" pitchFamily="34" charset="0"/>
                <a:cs typeface="Arial" pitchFamily="34" charset="0"/>
              </a:rPr>
              <a:t>College London</a:t>
            </a:r>
            <a:endParaRPr lang="en-US" sz="2000" dirty="0">
              <a:latin typeface="Arial" pitchFamily="34" charset="0"/>
              <a:cs typeface="Arial" pitchFamily="34" charset="0"/>
            </a:endParaRPr>
          </a:p>
          <a:p>
            <a:pPr algn="ctr"/>
            <a:r>
              <a:rPr lang="en-US" sz="2000" dirty="0">
                <a:latin typeface="Arial" pitchFamily="34" charset="0"/>
                <a:cs typeface="Arial" pitchFamily="34" charset="0"/>
                <a:hlinkClick r:id="rId3"/>
              </a:rPr>
              <a:t>p.mckay@imperial.ac.uk</a:t>
            </a:r>
            <a:endParaRPr lang="en-US" sz="2000" dirty="0">
              <a:latin typeface="Arial" pitchFamily="34" charset="0"/>
              <a:cs typeface="Arial" pitchFamily="34" charset="0"/>
            </a:endParaRPr>
          </a:p>
          <a:p>
            <a:pPr algn="ctr"/>
            <a:endParaRPr lang="en-US" sz="2000" dirty="0">
              <a:latin typeface="Arial" pitchFamily="34" charset="0"/>
              <a:cs typeface="Arial" pitchFamily="34" charset="0"/>
            </a:endParaRPr>
          </a:p>
        </p:txBody>
      </p:sp>
      <p:sp>
        <p:nvSpPr>
          <p:cNvPr id="5" name="TextBox 6"/>
          <p:cNvSpPr txBox="1">
            <a:spLocks noChangeArrowheads="1"/>
          </p:cNvSpPr>
          <p:nvPr/>
        </p:nvSpPr>
        <p:spPr bwMode="auto">
          <a:xfrm>
            <a:off x="3347864" y="5517232"/>
            <a:ext cx="2452279" cy="400110"/>
          </a:xfrm>
          <a:prstGeom prst="rect">
            <a:avLst/>
          </a:prstGeom>
          <a:noFill/>
          <a:ln w="9525">
            <a:noFill/>
            <a:miter lim="800000"/>
            <a:headEnd/>
            <a:tailEnd/>
          </a:ln>
        </p:spPr>
        <p:txBody>
          <a:bodyPr wrap="square">
            <a:spAutoFit/>
          </a:bodyPr>
          <a:lstStyle/>
          <a:p>
            <a:pPr algn="ctr"/>
            <a:r>
              <a:rPr lang="en-US" sz="2000" dirty="0" smtClean="0">
                <a:latin typeface="Arial" pitchFamily="34" charset="0"/>
                <a:cs typeface="Arial" pitchFamily="34" charset="0"/>
              </a:rPr>
              <a:t>31 </a:t>
            </a:r>
            <a:r>
              <a:rPr lang="en-US" sz="2000" dirty="0" smtClean="0">
                <a:latin typeface="Arial" pitchFamily="34" charset="0"/>
                <a:cs typeface="Arial" pitchFamily="34" charset="0"/>
              </a:rPr>
              <a:t>October 2012</a:t>
            </a:r>
            <a:endParaRPr lang="en-US" sz="2000" dirty="0">
              <a:latin typeface="Arial" pitchFamily="34" charset="0"/>
              <a:cs typeface="Arial" pitchFamily="34" charset="0"/>
            </a:endParaRPr>
          </a:p>
        </p:txBody>
      </p:sp>
      <p:sp>
        <p:nvSpPr>
          <p:cNvPr id="6" name="Rectangle 5"/>
          <p:cNvSpPr>
            <a:spLocks noChangeArrowheads="1"/>
          </p:cNvSpPr>
          <p:nvPr/>
        </p:nvSpPr>
        <p:spPr bwMode="auto">
          <a:xfrm>
            <a:off x="1206500" y="764704"/>
            <a:ext cx="6729413" cy="19050"/>
          </a:xfrm>
          <a:prstGeom prst="rect">
            <a:avLst/>
          </a:prstGeom>
          <a:gradFill rotWithShape="1">
            <a:gsLst>
              <a:gs pos="0">
                <a:srgbClr val="9BC1FF"/>
              </a:gs>
              <a:gs pos="100000">
                <a:srgbClr val="3F80CD"/>
              </a:gs>
            </a:gsLst>
            <a:lin ang="5400000"/>
          </a:gradFill>
          <a:ln w="6350">
            <a:solidFill>
              <a:srgbClr val="4A7EBB"/>
            </a:solid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ln>
                <a:solidFill>
                  <a:schemeClr val="tx2">
                    <a:lumMod val="60000"/>
                    <a:lumOff val="40000"/>
                  </a:schemeClr>
                </a:solidFill>
              </a:ln>
              <a:solidFill>
                <a:srgbClr val="3366FF"/>
              </a:solidFill>
              <a:latin typeface="+mn-lt"/>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
            <a:ext cx="3035131" cy="400110"/>
          </a:xfrm>
          <a:prstGeom prst="rect">
            <a:avLst/>
          </a:prstGeom>
          <a:noFill/>
        </p:spPr>
        <p:txBody>
          <a:bodyPr wrap="none" rtlCol="0">
            <a:spAutoFit/>
          </a:bodyPr>
          <a:lstStyle/>
          <a:p>
            <a:r>
              <a:rPr lang="en-US" sz="2000" b="1" dirty="0" smtClean="0"/>
              <a:t>New Vaccine Development</a:t>
            </a:r>
            <a:endParaRPr lang="en-US" sz="2000" b="1" dirty="0"/>
          </a:p>
        </p:txBody>
      </p:sp>
      <p:sp>
        <p:nvSpPr>
          <p:cNvPr id="7" name="TextBox 6"/>
          <p:cNvSpPr txBox="1"/>
          <p:nvPr/>
        </p:nvSpPr>
        <p:spPr>
          <a:xfrm>
            <a:off x="685800" y="1219200"/>
            <a:ext cx="7416799" cy="4524316"/>
          </a:xfrm>
          <a:prstGeom prst="rect">
            <a:avLst/>
          </a:prstGeom>
          <a:noFill/>
        </p:spPr>
        <p:txBody>
          <a:bodyPr wrap="square" rtlCol="0">
            <a:spAutoFit/>
          </a:bodyPr>
          <a:lstStyle/>
          <a:p>
            <a:r>
              <a:rPr lang="en-US" sz="1600" b="1" dirty="0" smtClean="0"/>
              <a:t>Peptide vaccine: 	</a:t>
            </a:r>
          </a:p>
          <a:p>
            <a:endParaRPr lang="en-US" sz="1600" dirty="0" smtClean="0"/>
          </a:p>
          <a:p>
            <a:r>
              <a:rPr lang="en-US" sz="1600" dirty="0" smtClean="0"/>
              <a:t>	Made of tiny pieces of proteins from the HIV virus</a:t>
            </a:r>
          </a:p>
          <a:p>
            <a:endParaRPr lang="en-US" sz="1600" dirty="0" smtClean="0"/>
          </a:p>
          <a:p>
            <a:r>
              <a:rPr lang="en-US" sz="1600" dirty="0" smtClean="0"/>
              <a:t>	Generally poorly immunogenic – need potent </a:t>
            </a:r>
            <a:r>
              <a:rPr lang="en-US" sz="1600" dirty="0" err="1" smtClean="0"/>
              <a:t>adjuvants</a:t>
            </a:r>
            <a:endParaRPr lang="en-US" sz="1600" dirty="0" smtClean="0"/>
          </a:p>
          <a:p>
            <a:endParaRPr lang="en-US" sz="1600" dirty="0" smtClean="0"/>
          </a:p>
          <a:p>
            <a:r>
              <a:rPr lang="en-US" sz="1600" dirty="0" smtClean="0"/>
              <a:t>	Tolerability</a:t>
            </a:r>
          </a:p>
          <a:p>
            <a:endParaRPr lang="en-US" sz="1600" dirty="0" smtClean="0"/>
          </a:p>
          <a:p>
            <a:endParaRPr lang="en-US" sz="1600" dirty="0" smtClean="0"/>
          </a:p>
          <a:p>
            <a:r>
              <a:rPr lang="en-US" sz="1600" b="1" dirty="0" smtClean="0"/>
              <a:t>Recombinant subunit protein vaccine: </a:t>
            </a:r>
          </a:p>
          <a:p>
            <a:endParaRPr lang="en-US" sz="1600" dirty="0" smtClean="0"/>
          </a:p>
          <a:p>
            <a:r>
              <a:rPr lang="en-US" sz="1600" dirty="0" smtClean="0"/>
              <a:t>	made of bigger pieces of proteins that are on the surface of the HIV virus 	</a:t>
            </a:r>
          </a:p>
          <a:p>
            <a:r>
              <a:rPr lang="en-US" sz="1600" dirty="0" smtClean="0"/>
              <a:t>	Examples of a recombinant subunit protein are gp120, gp140, or gp160 	produced by genetic engineering</a:t>
            </a:r>
          </a:p>
          <a:p>
            <a:endParaRPr lang="en-US" sz="1600" dirty="0" smtClean="0"/>
          </a:p>
          <a:p>
            <a:r>
              <a:rPr lang="en-US" sz="1600" dirty="0" smtClean="0"/>
              <a:t>	More immunogenic but still require an adjuvant</a:t>
            </a:r>
          </a:p>
          <a:p>
            <a:endParaRPr lang="en-US" sz="1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730067" cy="6124755"/>
          </a:xfrm>
          <a:prstGeom prst="rect">
            <a:avLst/>
          </a:prstGeom>
          <a:noFill/>
        </p:spPr>
        <p:txBody>
          <a:bodyPr wrap="square" rtlCol="0">
            <a:spAutoFit/>
          </a:bodyPr>
          <a:lstStyle/>
          <a:p>
            <a:r>
              <a:rPr lang="en-US" b="1" dirty="0" smtClean="0"/>
              <a:t>Live vector vaccine: </a:t>
            </a:r>
          </a:p>
          <a:p>
            <a:endParaRPr lang="en-US" dirty="0" smtClean="0"/>
          </a:p>
          <a:p>
            <a:r>
              <a:rPr lang="en-US" dirty="0" smtClean="0"/>
              <a:t>	non-HIV viruses engineered to carry genes encoding HIV proteins</a:t>
            </a:r>
          </a:p>
          <a:p>
            <a:endParaRPr lang="en-US" dirty="0" smtClean="0"/>
          </a:p>
          <a:p>
            <a:r>
              <a:rPr lang="en-US" dirty="0" smtClean="0"/>
              <a:t>	Can be quite immunologically potent – vector carrying the HIV genes 	can have intrinsic </a:t>
            </a:r>
            <a:r>
              <a:rPr lang="en-US" dirty="0" err="1" smtClean="0"/>
              <a:t>adjuvanticity</a:t>
            </a:r>
            <a:endParaRPr lang="en-US" dirty="0" smtClean="0"/>
          </a:p>
          <a:p>
            <a:endParaRPr lang="en-US" dirty="0" smtClean="0"/>
          </a:p>
          <a:p>
            <a:r>
              <a:rPr lang="en-US" dirty="0" smtClean="0"/>
              <a:t>	The genes are inserted into another vector, which carries them into the 	body's cells. </a:t>
            </a:r>
          </a:p>
          <a:p>
            <a:r>
              <a:rPr lang="en-US" dirty="0" smtClean="0"/>
              <a:t>	</a:t>
            </a:r>
            <a:r>
              <a:rPr lang="en-US" sz="1400" dirty="0" smtClean="0"/>
              <a:t>The genes in turn produce proteins that are normally found on the surface of the HIV virus. 	This type of vaccine most resembles the HIV virus but is not harmful. Many vaccines used 	today, like the smallpox vaccine, use this approach.</a:t>
            </a:r>
            <a:endParaRPr lang="en-US" dirty="0" smtClean="0"/>
          </a:p>
          <a:p>
            <a:endParaRPr lang="en-US" dirty="0" smtClean="0"/>
          </a:p>
          <a:p>
            <a:endParaRPr lang="en-US" dirty="0" smtClean="0"/>
          </a:p>
          <a:p>
            <a:r>
              <a:rPr lang="en-US" b="1" dirty="0" smtClean="0"/>
              <a:t>DNA vaccine: </a:t>
            </a:r>
          </a:p>
          <a:p>
            <a:endParaRPr lang="en-US" dirty="0" smtClean="0"/>
          </a:p>
          <a:p>
            <a:r>
              <a:rPr lang="en-US" dirty="0" smtClean="0"/>
              <a:t>	Uses copies of a small number of HIV genes which are inserted into 	pieces of DNA called plasmids. The HIV genes will produce proteins 	very similar to the ones from real HIV.</a:t>
            </a:r>
          </a:p>
          <a:p>
            <a:endParaRPr lang="en-US" dirty="0" smtClean="0"/>
          </a:p>
          <a:p>
            <a:r>
              <a:rPr lang="en-US" dirty="0" smtClean="0"/>
              <a:t>	Generally poorly immunogenic</a:t>
            </a:r>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87733" cy="4801315"/>
          </a:xfrm>
          <a:prstGeom prst="rect">
            <a:avLst/>
          </a:prstGeom>
          <a:noFill/>
        </p:spPr>
        <p:txBody>
          <a:bodyPr wrap="square" rtlCol="0">
            <a:spAutoFit/>
          </a:bodyPr>
          <a:lstStyle/>
          <a:p>
            <a:r>
              <a:rPr lang="en-US" sz="2000" b="1" dirty="0" smtClean="0"/>
              <a:t>Preferred Approaches</a:t>
            </a:r>
          </a:p>
          <a:p>
            <a:endParaRPr lang="en-US" b="1" dirty="0" smtClean="0"/>
          </a:p>
          <a:p>
            <a:r>
              <a:rPr lang="en-US" b="1" dirty="0" smtClean="0"/>
              <a:t>Vaccine combinations: </a:t>
            </a:r>
          </a:p>
          <a:p>
            <a:endParaRPr lang="en-US" dirty="0" smtClean="0"/>
          </a:p>
          <a:p>
            <a:r>
              <a:rPr lang="en-US" dirty="0" smtClean="0"/>
              <a:t>	Utilizes any two or three vaccines components – DNA – Adenovirus – 	MVA, one after another, to create a stronger immune response. </a:t>
            </a:r>
          </a:p>
          <a:p>
            <a:endParaRPr lang="en-US" dirty="0" smtClean="0"/>
          </a:p>
          <a:p>
            <a:r>
              <a:rPr lang="en-US" dirty="0" smtClean="0"/>
              <a:t>	Often referred to as "prime-boost strategy.”</a:t>
            </a:r>
          </a:p>
          <a:p>
            <a:endParaRPr lang="en-US" dirty="0" smtClean="0"/>
          </a:p>
          <a:p>
            <a:endParaRPr lang="en-US" dirty="0" smtClean="0"/>
          </a:p>
          <a:p>
            <a:r>
              <a:rPr lang="en-US" b="1" dirty="0" smtClean="0"/>
              <a:t>Virus-like particle vaccine (</a:t>
            </a:r>
            <a:r>
              <a:rPr lang="en-US" b="1" dirty="0" err="1" smtClean="0"/>
              <a:t>pseudovirion</a:t>
            </a:r>
            <a:r>
              <a:rPr lang="en-US" b="1" dirty="0" smtClean="0"/>
              <a:t> vaccine): </a:t>
            </a:r>
          </a:p>
          <a:p>
            <a:endParaRPr lang="en-US" dirty="0" smtClean="0"/>
          </a:p>
          <a:p>
            <a:endParaRPr lang="en-US" dirty="0" smtClean="0"/>
          </a:p>
          <a:p>
            <a:r>
              <a:rPr lang="en-US" dirty="0" smtClean="0"/>
              <a:t>	a non-infectious HIV look-alike that has one or more, but not all, HIV 	proteins.</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3238512" cy="400110"/>
          </a:xfrm>
          <a:prstGeom prst="rect">
            <a:avLst/>
          </a:prstGeom>
          <a:noFill/>
        </p:spPr>
        <p:txBody>
          <a:bodyPr wrap="none" rtlCol="0">
            <a:spAutoFit/>
          </a:bodyPr>
          <a:lstStyle/>
          <a:p>
            <a:r>
              <a:rPr lang="en-US" sz="2000" b="1" dirty="0" smtClean="0"/>
              <a:t>Challenges to an HIV Vaccine</a:t>
            </a:r>
            <a:endParaRPr lang="en-US" sz="2000" b="1" dirty="0"/>
          </a:p>
        </p:txBody>
      </p:sp>
      <p:sp>
        <p:nvSpPr>
          <p:cNvPr id="3" name="TextBox 2"/>
          <p:cNvSpPr txBox="1"/>
          <p:nvPr/>
        </p:nvSpPr>
        <p:spPr>
          <a:xfrm>
            <a:off x="1371600" y="1524000"/>
            <a:ext cx="5702227" cy="2862322"/>
          </a:xfrm>
          <a:prstGeom prst="rect">
            <a:avLst/>
          </a:prstGeom>
          <a:noFill/>
        </p:spPr>
        <p:txBody>
          <a:bodyPr wrap="none" rtlCol="0">
            <a:spAutoFit/>
          </a:bodyPr>
          <a:lstStyle/>
          <a:p>
            <a:r>
              <a:rPr lang="en-US" sz="2000" dirty="0" smtClean="0"/>
              <a:t>Diversity of viral envelope sequences</a:t>
            </a:r>
          </a:p>
          <a:p>
            <a:endParaRPr lang="en-US" sz="2000" dirty="0" smtClean="0"/>
          </a:p>
          <a:p>
            <a:r>
              <a:rPr lang="en-US" sz="2000" dirty="0" smtClean="0"/>
              <a:t>Masking of potential site on the virus – </a:t>
            </a:r>
            <a:r>
              <a:rPr lang="en-US" sz="2000" dirty="0" err="1" smtClean="0"/>
              <a:t>glycosylation</a:t>
            </a:r>
            <a:endParaRPr lang="en-US" sz="2000" dirty="0" smtClean="0"/>
          </a:p>
          <a:p>
            <a:endParaRPr lang="en-US" sz="2000" dirty="0" smtClean="0"/>
          </a:p>
          <a:p>
            <a:r>
              <a:rPr lang="en-US" sz="2000" dirty="0" smtClean="0"/>
              <a:t>The ability of a damaged immune system to produce</a:t>
            </a:r>
          </a:p>
          <a:p>
            <a:endParaRPr lang="en-US" sz="2000" dirty="0" smtClean="0"/>
          </a:p>
          <a:p>
            <a:r>
              <a:rPr lang="en-US" sz="2000" dirty="0" smtClean="0"/>
              <a:t>	Potently and broadly neutralizing antibodies</a:t>
            </a:r>
          </a:p>
          <a:p>
            <a:endParaRPr lang="en-US" sz="2000" dirty="0" smtClean="0"/>
          </a:p>
          <a:p>
            <a:r>
              <a:rPr lang="en-US" sz="2000" dirty="0" smtClean="0"/>
              <a:t>	Effective cellular responses to clear virus</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p:cNvPicPr>
            <a:picLocks noChangeAspect="1"/>
          </p:cNvPicPr>
          <p:nvPr/>
        </p:nvPicPr>
        <p:blipFill>
          <a:blip r:embed="rId2" cstate="print"/>
          <a:srcRect/>
          <a:stretch>
            <a:fillRect/>
          </a:stretch>
        </p:blipFill>
        <p:spPr bwMode="auto">
          <a:xfrm>
            <a:off x="228600" y="685800"/>
            <a:ext cx="8686800" cy="5341938"/>
          </a:xfrm>
          <a:prstGeom prst="rect">
            <a:avLst/>
          </a:prstGeom>
          <a:noFill/>
          <a:ln w="9525">
            <a:noFill/>
            <a:miter lim="800000"/>
            <a:headEnd/>
            <a:tailEnd/>
          </a:ln>
        </p:spPr>
      </p:pic>
      <p:sp>
        <p:nvSpPr>
          <p:cNvPr id="3" name="TextBox 2"/>
          <p:cNvSpPr txBox="1"/>
          <p:nvPr/>
        </p:nvSpPr>
        <p:spPr>
          <a:xfrm>
            <a:off x="304800" y="152400"/>
            <a:ext cx="5429692" cy="369332"/>
          </a:xfrm>
          <a:prstGeom prst="rect">
            <a:avLst/>
          </a:prstGeom>
          <a:noFill/>
        </p:spPr>
        <p:txBody>
          <a:bodyPr wrap="none" rtlCol="0">
            <a:spAutoFit/>
          </a:bodyPr>
          <a:lstStyle/>
          <a:p>
            <a:r>
              <a:rPr lang="en-US" dirty="0" smtClean="0"/>
              <a:t>Some Phase 1 Clinical Trials and Vector / Vector Combos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845223" cy="461665"/>
          </a:xfrm>
          <a:prstGeom prst="rect">
            <a:avLst/>
          </a:prstGeom>
          <a:noFill/>
        </p:spPr>
        <p:txBody>
          <a:bodyPr wrap="none" rtlCol="0">
            <a:spAutoFit/>
          </a:bodyPr>
          <a:lstStyle/>
          <a:p>
            <a:r>
              <a:rPr lang="en-US" sz="2400" b="1" dirty="0" smtClean="0"/>
              <a:t>Mycobacterium Tuberculosis</a:t>
            </a:r>
            <a:endParaRPr lang="en-US" sz="2400" b="1" dirty="0"/>
          </a:p>
        </p:txBody>
      </p:sp>
      <p:sp>
        <p:nvSpPr>
          <p:cNvPr id="3" name="TextBox 2"/>
          <p:cNvSpPr txBox="1"/>
          <p:nvPr/>
        </p:nvSpPr>
        <p:spPr>
          <a:xfrm>
            <a:off x="381000" y="1524000"/>
            <a:ext cx="8552566" cy="4524316"/>
          </a:xfrm>
          <a:prstGeom prst="rect">
            <a:avLst/>
          </a:prstGeom>
          <a:noFill/>
        </p:spPr>
        <p:txBody>
          <a:bodyPr wrap="none" rtlCol="0">
            <a:spAutoFit/>
          </a:bodyPr>
          <a:lstStyle/>
          <a:p>
            <a:r>
              <a:rPr lang="en-US" dirty="0" smtClean="0"/>
              <a:t>Has existed in humans species for at least half a million years - </a:t>
            </a:r>
            <a:r>
              <a:rPr lang="en-US" i="1" dirty="0" smtClean="0"/>
              <a:t>Homo </a:t>
            </a:r>
            <a:r>
              <a:rPr lang="en-US" i="1" dirty="0" err="1" smtClean="0"/>
              <a:t>ergaster</a:t>
            </a:r>
            <a:r>
              <a:rPr lang="en-US" i="1" dirty="0" smtClean="0"/>
              <a:t> / erectus</a:t>
            </a:r>
          </a:p>
          <a:p>
            <a:endParaRPr lang="en-US" i="1" dirty="0" smtClean="0"/>
          </a:p>
          <a:p>
            <a:endParaRPr lang="en-US" i="1" dirty="0" smtClean="0"/>
          </a:p>
          <a:p>
            <a:r>
              <a:rPr lang="en-US" dirty="0" smtClean="0"/>
              <a:t>Robert Koch first describes the ‘</a:t>
            </a:r>
            <a:r>
              <a:rPr lang="en-US" dirty="0" err="1" smtClean="0"/>
              <a:t>tubercule</a:t>
            </a:r>
            <a:r>
              <a:rPr lang="en-US" dirty="0" smtClean="0"/>
              <a:t> bacillus’ on 24</a:t>
            </a:r>
            <a:r>
              <a:rPr lang="en-US" baseline="30000" dirty="0" smtClean="0"/>
              <a:t>th</a:t>
            </a:r>
            <a:r>
              <a:rPr lang="en-US" dirty="0" smtClean="0"/>
              <a:t> March 1882 – wins Noble Prize</a:t>
            </a:r>
          </a:p>
          <a:p>
            <a:endParaRPr lang="en-US" dirty="0" smtClean="0"/>
          </a:p>
          <a:p>
            <a:r>
              <a:rPr lang="en-US" dirty="0" smtClean="0"/>
              <a:t>	At this time 1 in 7 of the world’s population died of TB</a:t>
            </a:r>
          </a:p>
          <a:p>
            <a:endParaRPr lang="en-US" dirty="0" smtClean="0"/>
          </a:p>
          <a:p>
            <a:endParaRPr lang="en-US" dirty="0" smtClean="0"/>
          </a:p>
          <a:p>
            <a:r>
              <a:rPr lang="en-US" dirty="0" smtClean="0"/>
              <a:t>It is a small and slow growing bacteria that can retain viability after </a:t>
            </a:r>
            <a:r>
              <a:rPr lang="en-US" dirty="0" err="1" smtClean="0"/>
              <a:t>dessication</a:t>
            </a:r>
            <a:endParaRPr lang="en-US" dirty="0" smtClean="0"/>
          </a:p>
          <a:p>
            <a:endParaRPr lang="en-US" dirty="0" smtClean="0"/>
          </a:p>
          <a:p>
            <a:endParaRPr lang="en-US" dirty="0" smtClean="0"/>
          </a:p>
          <a:p>
            <a:r>
              <a:rPr lang="en-US" dirty="0" smtClean="0"/>
              <a:t>BCG vaccine first developed in 1908 and used in human in 1921  (</a:t>
            </a:r>
            <a:r>
              <a:rPr lang="en-US" dirty="0" err="1" smtClean="0"/>
              <a:t>Bacille</a:t>
            </a:r>
            <a:r>
              <a:rPr lang="en-US" dirty="0" smtClean="0"/>
              <a:t> </a:t>
            </a:r>
            <a:r>
              <a:rPr lang="en-US" dirty="0" err="1" smtClean="0"/>
              <a:t>Calmette</a:t>
            </a:r>
            <a:r>
              <a:rPr lang="en-US" dirty="0" smtClean="0"/>
              <a:t> </a:t>
            </a:r>
            <a:r>
              <a:rPr lang="en-US" dirty="0" err="1" smtClean="0"/>
              <a:t>Guérin</a:t>
            </a:r>
            <a:r>
              <a:rPr lang="en-US" dirty="0" smtClean="0"/>
              <a:t>)</a:t>
            </a:r>
          </a:p>
          <a:p>
            <a:endParaRPr lang="en-US" dirty="0" smtClean="0"/>
          </a:p>
          <a:p>
            <a:r>
              <a:rPr lang="en-US" dirty="0" smtClean="0"/>
              <a:t>	Still the only vaccine available </a:t>
            </a:r>
          </a:p>
          <a:p>
            <a:r>
              <a:rPr lang="en-US" dirty="0" smtClean="0"/>
              <a:t>		At best 80% effective for 5 years – wanes sharply</a:t>
            </a:r>
          </a:p>
          <a:p>
            <a:r>
              <a:rPr lang="en-US" dirty="0" smtClean="0"/>
              <a:t>		Some studies have shown much lower efficacy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066800"/>
            <a:ext cx="7621312" cy="4801315"/>
          </a:xfrm>
          <a:prstGeom prst="rect">
            <a:avLst/>
          </a:prstGeom>
          <a:noFill/>
        </p:spPr>
        <p:txBody>
          <a:bodyPr wrap="square" rtlCol="0">
            <a:spAutoFit/>
          </a:bodyPr>
          <a:lstStyle/>
          <a:p>
            <a:endParaRPr lang="en-US" dirty="0" smtClean="0"/>
          </a:p>
          <a:p>
            <a:r>
              <a:rPr lang="en-US" dirty="0" smtClean="0"/>
              <a:t>1900s – George Bernard Shaw described TB treatments as ‘a huge commercial system of quackery and poison</a:t>
            </a:r>
          </a:p>
          <a:p>
            <a:endParaRPr lang="en-US" dirty="0" smtClean="0"/>
          </a:p>
          <a:p>
            <a:r>
              <a:rPr lang="en-US" dirty="0" smtClean="0"/>
              <a:t>1920–30s – Discovery of Sulfonamides (1932 - Gerhard Domagk - Noble Prize winner) and Penicillin (1928 -Alexander Fleming – Noble Prize winner) – effective microbial control became a reality</a:t>
            </a:r>
          </a:p>
          <a:p>
            <a:endParaRPr lang="en-US" dirty="0" smtClean="0"/>
          </a:p>
          <a:p>
            <a:r>
              <a:rPr lang="en-US" dirty="0" smtClean="0"/>
              <a:t>1943 – Selman Waksman identified Streptomycin (SA) – Noble Prize winner</a:t>
            </a:r>
          </a:p>
          <a:p>
            <a:r>
              <a:rPr lang="en-US" dirty="0" smtClean="0"/>
              <a:t>1944 – Para-amino salt of </a:t>
            </a:r>
            <a:r>
              <a:rPr lang="en-US" dirty="0" err="1" smtClean="0"/>
              <a:t>Salicyclic</a:t>
            </a:r>
            <a:r>
              <a:rPr lang="en-US" dirty="0" smtClean="0"/>
              <a:t> acid (PAS) </a:t>
            </a:r>
            <a:r>
              <a:rPr lang="en-US" dirty="0" err="1" smtClean="0"/>
              <a:t>synthesised</a:t>
            </a:r>
            <a:r>
              <a:rPr lang="en-US" dirty="0" smtClean="0"/>
              <a:t> - </a:t>
            </a:r>
            <a:r>
              <a:rPr lang="en-US" dirty="0" err="1" smtClean="0"/>
              <a:t>Jörgen</a:t>
            </a:r>
            <a:r>
              <a:rPr lang="en-US" dirty="0" smtClean="0"/>
              <a:t> Lehman</a:t>
            </a:r>
          </a:p>
          <a:p>
            <a:endParaRPr lang="en-US" dirty="0" smtClean="0"/>
          </a:p>
          <a:p>
            <a:r>
              <a:rPr lang="en-US" dirty="0" smtClean="0"/>
              <a:t>	These two antibiotics became the first line treatment for active TB</a:t>
            </a:r>
          </a:p>
          <a:p>
            <a:r>
              <a:rPr lang="en-US" dirty="0" smtClean="0"/>
              <a:t>		(Treatment duration – more than 2 years)</a:t>
            </a:r>
          </a:p>
          <a:p>
            <a:endParaRPr lang="en-US" dirty="0" smtClean="0"/>
          </a:p>
          <a:p>
            <a:r>
              <a:rPr lang="en-US" dirty="0" smtClean="0"/>
              <a:t>1952 - </a:t>
            </a:r>
            <a:r>
              <a:rPr lang="en-US" dirty="0" err="1" smtClean="0"/>
              <a:t>Isonicotinic</a:t>
            </a:r>
            <a:r>
              <a:rPr lang="en-US" dirty="0" smtClean="0"/>
              <a:t> acid </a:t>
            </a:r>
            <a:r>
              <a:rPr lang="en-US" dirty="0" err="1" smtClean="0"/>
              <a:t>hydrazide</a:t>
            </a:r>
            <a:r>
              <a:rPr lang="en-US" dirty="0" smtClean="0"/>
              <a:t> - </a:t>
            </a:r>
            <a:r>
              <a:rPr lang="en-US" dirty="0" err="1" smtClean="0"/>
              <a:t>Isoniazid</a:t>
            </a:r>
            <a:r>
              <a:rPr lang="en-US" dirty="0" smtClean="0"/>
              <a:t> (INH) – Triple Therapy</a:t>
            </a:r>
          </a:p>
          <a:p>
            <a:r>
              <a:rPr lang="en-US" dirty="0" smtClean="0"/>
              <a:t>			SA / PAS / INH</a:t>
            </a:r>
          </a:p>
          <a:p>
            <a:r>
              <a:rPr lang="en-US" dirty="0" smtClean="0"/>
              <a:t>		(Treatment duration = 2 years)</a:t>
            </a:r>
            <a:endParaRPr lang="en-US" dirty="0"/>
          </a:p>
        </p:txBody>
      </p:sp>
      <p:sp>
        <p:nvSpPr>
          <p:cNvPr id="4" name="TextBox 3"/>
          <p:cNvSpPr txBox="1"/>
          <p:nvPr/>
        </p:nvSpPr>
        <p:spPr>
          <a:xfrm>
            <a:off x="457200" y="304800"/>
            <a:ext cx="3302406" cy="461665"/>
          </a:xfrm>
          <a:prstGeom prst="rect">
            <a:avLst/>
          </a:prstGeom>
          <a:noFill/>
        </p:spPr>
        <p:txBody>
          <a:bodyPr wrap="none" rtlCol="0">
            <a:spAutoFit/>
          </a:bodyPr>
          <a:lstStyle/>
          <a:p>
            <a:r>
              <a:rPr lang="en-US" sz="2400" b="1" dirty="0" smtClean="0"/>
              <a:t>Non-Vaccine Treatments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14400"/>
            <a:ext cx="7621312" cy="5632312"/>
          </a:xfrm>
          <a:prstGeom prst="rect">
            <a:avLst/>
          </a:prstGeom>
          <a:noFill/>
        </p:spPr>
        <p:txBody>
          <a:bodyPr wrap="square" rtlCol="0">
            <a:spAutoFit/>
          </a:bodyPr>
          <a:lstStyle/>
          <a:p>
            <a:endParaRPr lang="en-US" dirty="0" smtClean="0"/>
          </a:p>
          <a:p>
            <a:r>
              <a:rPr lang="en-US" dirty="0" smtClean="0"/>
              <a:t>1960s – </a:t>
            </a:r>
            <a:r>
              <a:rPr lang="en-US" dirty="0" err="1" smtClean="0"/>
              <a:t>Ethambutol</a:t>
            </a:r>
            <a:r>
              <a:rPr lang="en-US" dirty="0" smtClean="0"/>
              <a:t> (EMB) replaces PAS – much better tolerated</a:t>
            </a:r>
          </a:p>
          <a:p>
            <a:r>
              <a:rPr lang="en-US" dirty="0" smtClean="0"/>
              <a:t>		(Treatment duration = 18 months)</a:t>
            </a:r>
          </a:p>
          <a:p>
            <a:endParaRPr lang="en-US" dirty="0" smtClean="0"/>
          </a:p>
          <a:p>
            <a:r>
              <a:rPr lang="en-US" dirty="0" smtClean="0"/>
              <a:t>1970s – </a:t>
            </a:r>
            <a:r>
              <a:rPr lang="en-US" dirty="0" err="1" smtClean="0"/>
              <a:t>Rifampicin</a:t>
            </a:r>
            <a:r>
              <a:rPr lang="en-US" dirty="0" smtClean="0"/>
              <a:t> (RIF) added to triple combination</a:t>
            </a:r>
          </a:p>
          <a:p>
            <a:r>
              <a:rPr lang="en-US" dirty="0" smtClean="0"/>
              <a:t>		(Treatment duration = 9 months)</a:t>
            </a:r>
          </a:p>
          <a:p>
            <a:r>
              <a:rPr lang="en-US" dirty="0" smtClean="0"/>
              <a:t>	</a:t>
            </a:r>
          </a:p>
          <a:p>
            <a:r>
              <a:rPr lang="en-US" dirty="0" smtClean="0"/>
              <a:t>	Also – polling and questionnaires demonstrate that a majority of 	Western populations believe TB has been </a:t>
            </a:r>
            <a:r>
              <a:rPr lang="en-US" dirty="0" err="1" smtClean="0"/>
              <a:t>erradicated</a:t>
            </a:r>
            <a:r>
              <a:rPr lang="en-US" dirty="0" smtClean="0"/>
              <a:t> (!!)</a:t>
            </a:r>
          </a:p>
          <a:p>
            <a:endParaRPr lang="en-US" dirty="0" smtClean="0"/>
          </a:p>
          <a:p>
            <a:r>
              <a:rPr lang="en-US" dirty="0" smtClean="0"/>
              <a:t>1980s – </a:t>
            </a:r>
            <a:r>
              <a:rPr lang="en-US" dirty="0" err="1" smtClean="0"/>
              <a:t>Pyrazinamide</a:t>
            </a:r>
            <a:r>
              <a:rPr lang="en-US" dirty="0" smtClean="0"/>
              <a:t> (PZA) combined with INH and RIF</a:t>
            </a:r>
          </a:p>
          <a:p>
            <a:r>
              <a:rPr lang="en-US" dirty="0" smtClean="0"/>
              <a:t>		(Treatment duration = 6 months)</a:t>
            </a:r>
          </a:p>
          <a:p>
            <a:endParaRPr lang="en-US" dirty="0" smtClean="0"/>
          </a:p>
          <a:p>
            <a:r>
              <a:rPr lang="en-US" dirty="0" smtClean="0"/>
              <a:t>New </a:t>
            </a:r>
            <a:r>
              <a:rPr lang="en-US" dirty="0" err="1" smtClean="0"/>
              <a:t>analagous</a:t>
            </a:r>
            <a:r>
              <a:rPr lang="en-US" dirty="0" smtClean="0"/>
              <a:t> drugs continue to be developed</a:t>
            </a:r>
          </a:p>
          <a:p>
            <a:endParaRPr lang="en-US" dirty="0" smtClean="0"/>
          </a:p>
          <a:p>
            <a:r>
              <a:rPr lang="en-US" dirty="0" smtClean="0"/>
              <a:t>A consistent problem with all treatment regimes has been non-compliance over the extremely long treatment period required to clear the infection.</a:t>
            </a:r>
          </a:p>
          <a:p>
            <a:endParaRPr lang="en-US" dirty="0" smtClean="0"/>
          </a:p>
          <a:p>
            <a:endParaRPr lang="en-US" dirty="0" smtClean="0"/>
          </a:p>
          <a:p>
            <a:r>
              <a:rPr lang="en-US" dirty="0" smtClean="0"/>
              <a:t>	</a:t>
            </a:r>
            <a:endParaRPr lang="en-US" dirty="0"/>
          </a:p>
        </p:txBody>
      </p:sp>
      <p:sp>
        <p:nvSpPr>
          <p:cNvPr id="4" name="TextBox 3"/>
          <p:cNvSpPr txBox="1"/>
          <p:nvPr/>
        </p:nvSpPr>
        <p:spPr>
          <a:xfrm>
            <a:off x="457200" y="304800"/>
            <a:ext cx="3302406" cy="461665"/>
          </a:xfrm>
          <a:prstGeom prst="rect">
            <a:avLst/>
          </a:prstGeom>
          <a:noFill/>
        </p:spPr>
        <p:txBody>
          <a:bodyPr wrap="none" rtlCol="0">
            <a:spAutoFit/>
          </a:bodyPr>
          <a:lstStyle/>
          <a:p>
            <a:r>
              <a:rPr lang="en-US" sz="2400" b="1" dirty="0" smtClean="0"/>
              <a:t>Non-Vaccine Treatments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685800" y="12954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1993 – WHO described TB infection as a ‘Global Health Emergency’</a:t>
            </a:r>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endParaRPr lang="en-US" dirty="0" smtClean="0"/>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1998 – genetic sequencing of </a:t>
            </a:r>
            <a:r>
              <a:rPr kumimoji="0" lang="en-US" b="0" i="1" u="none" strike="noStrike" kern="1200" cap="none" spc="0" normalizeH="0" baseline="0" noProof="0" dirty="0" smtClean="0">
                <a:ln>
                  <a:noFill/>
                </a:ln>
                <a:solidFill>
                  <a:schemeClr val="tx1"/>
                </a:solidFill>
                <a:effectLst/>
                <a:uLnTx/>
                <a:uFillTx/>
                <a:latin typeface="+mn-lt"/>
                <a:ea typeface="+mn-ea"/>
                <a:cs typeface="+mn-cs"/>
              </a:rPr>
              <a:t>Mycobacterium tuberculosis</a:t>
            </a:r>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endParaRPr lang="en-US" dirty="0" smtClean="0"/>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r>
              <a:rPr lang="en-US" dirty="0" smtClean="0"/>
              <a:t>2000s – Multi-drug resistant TB (MDR-TB) increases in prevalence </a:t>
            </a:r>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r>
              <a:rPr lang="en-US" dirty="0" smtClean="0"/>
              <a:t>		Defined as being resistant to two of the six ‘classes’ of anti-TB drugs</a:t>
            </a:r>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r>
              <a:rPr lang="en-US" dirty="0" smtClean="0"/>
              <a:t>		Emerges in individuals due to non-compliance</a:t>
            </a:r>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19088" marR="0" lvl="0" indent="-319088" algn="l" defTabSz="914400" rtl="0" eaLnBrk="1" fontAlgn="base" latinLnBrk="0" hangingPunct="1">
              <a:lnSpc>
                <a:spcPct val="90000"/>
              </a:lnSpc>
              <a:spcBef>
                <a:spcPts val="700"/>
              </a:spcBef>
              <a:spcAft>
                <a:spcPct val="0"/>
              </a:spcAft>
              <a:buClr>
                <a:schemeClr val="accent2"/>
              </a:buClr>
              <a:buSzPct val="60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2004-6 – Extensively drug resistant TB (EDR-TB) reported in all world regions</a:t>
            </a:r>
          </a:p>
          <a:p>
            <a:pPr marL="319088" lvl="0" indent="-319088" fontAlgn="base">
              <a:lnSpc>
                <a:spcPct val="90000"/>
              </a:lnSpc>
              <a:spcBef>
                <a:spcPts val="700"/>
              </a:spcBef>
              <a:spcAft>
                <a:spcPct val="0"/>
              </a:spcAft>
              <a:buClr>
                <a:schemeClr val="accent2"/>
              </a:buClr>
              <a:buSzPct val="60000"/>
            </a:pPr>
            <a:r>
              <a:rPr lang="en-US" dirty="0" smtClean="0"/>
              <a:t>		Defined as being resistant to three of the six ‘classes’ of anti-TB drugs</a:t>
            </a:r>
          </a:p>
          <a:p>
            <a:pPr marL="319088" lvl="0" indent="-319088" fontAlgn="base">
              <a:lnSpc>
                <a:spcPct val="90000"/>
              </a:lnSpc>
              <a:spcBef>
                <a:spcPts val="700"/>
              </a:spcBef>
              <a:spcAft>
                <a:spcPct val="0"/>
              </a:spcAft>
              <a:buClr>
                <a:schemeClr val="accent2"/>
              </a:buClr>
              <a:buSzPct val="60000"/>
            </a:pPr>
            <a:endParaRPr lang="en-US" dirty="0" smtClean="0"/>
          </a:p>
          <a:p>
            <a:pPr marL="319088" lvl="0" indent="-319088" fontAlgn="base">
              <a:lnSpc>
                <a:spcPct val="90000"/>
              </a:lnSpc>
              <a:spcBef>
                <a:spcPts val="700"/>
              </a:spcBef>
              <a:spcAft>
                <a:spcPct val="0"/>
              </a:spcAft>
              <a:buClr>
                <a:schemeClr val="accent2"/>
              </a:buClr>
              <a:buSzPct val="60000"/>
            </a:pPr>
            <a:r>
              <a:rPr lang="en-US" dirty="0" smtClean="0"/>
              <a:t>2007-12 – Totally drug resistant TB (TDR-TB) emerges</a:t>
            </a:r>
          </a:p>
          <a:p>
            <a:pPr marL="319088" lvl="0" indent="-319088" fontAlgn="base">
              <a:lnSpc>
                <a:spcPct val="90000"/>
              </a:lnSpc>
              <a:spcBef>
                <a:spcPts val="700"/>
              </a:spcBef>
              <a:spcAft>
                <a:spcPct val="0"/>
              </a:spcAft>
              <a:buClr>
                <a:schemeClr val="accent2"/>
              </a:buClr>
              <a:buSzPct val="60000"/>
            </a:pPr>
            <a:r>
              <a:rPr lang="en-US" dirty="0" smtClean="0"/>
              <a:t>			Resistant to all classes of TB drugs</a:t>
            </a:r>
          </a:p>
          <a:p>
            <a:pPr marL="319088" lvl="0" indent="-319088" fontAlgn="base">
              <a:lnSpc>
                <a:spcPct val="90000"/>
              </a:lnSpc>
              <a:spcBef>
                <a:spcPts val="700"/>
              </a:spcBef>
              <a:spcAft>
                <a:spcPct val="0"/>
              </a:spcAft>
              <a:buClr>
                <a:schemeClr val="accent2"/>
              </a:buClr>
              <a:buSzPct val="60000"/>
            </a:pPr>
            <a:r>
              <a:rPr lang="en-US" dirty="0" smtClean="0"/>
              <a:t>			Treatment options very limited</a:t>
            </a:r>
          </a:p>
          <a:p>
            <a:pPr marL="319088" lvl="0" indent="-319088" fontAlgn="base">
              <a:lnSpc>
                <a:spcPct val="90000"/>
              </a:lnSpc>
              <a:spcBef>
                <a:spcPts val="700"/>
              </a:spcBef>
              <a:spcAft>
                <a:spcPct val="0"/>
              </a:spcAft>
              <a:buClr>
                <a:schemeClr val="accent2"/>
              </a:buClr>
              <a:buSzPct val="60000"/>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19088" marR="0" lvl="0" indent="-319088" algn="l" defTabSz="914400" rtl="0" eaLnBrk="1" fontAlgn="base" latinLnBrk="0" hangingPunct="1">
              <a:lnSpc>
                <a:spcPct val="90000"/>
              </a:lnSpc>
              <a:spcBef>
                <a:spcPts val="700"/>
              </a:spcBef>
              <a:spcAft>
                <a:spcPct val="0"/>
              </a:spcAft>
              <a:buClr>
                <a:schemeClr val="accent2"/>
              </a:buClr>
              <a:buSzPct val="150000"/>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639763" marR="0" lvl="1" indent="-273050" algn="l" defTabSz="914400" rtl="0" eaLnBrk="1" fontAlgn="base" latinLnBrk="0" hangingPunct="1">
              <a:lnSpc>
                <a:spcPct val="90000"/>
              </a:lnSpc>
              <a:spcBef>
                <a:spcPts val="550"/>
              </a:spcBef>
              <a:spcAft>
                <a:spcPct val="0"/>
              </a:spcAft>
              <a:buClr>
                <a:schemeClr val="accent1"/>
              </a:buClr>
              <a:buSzPct val="70000"/>
              <a:tabLst/>
              <a:defRPr/>
            </a:pPr>
            <a:endParaRPr kumimoji="0" lang="en-US" b="0" i="0" u="none" strike="noStrike" kern="1200" cap="none" spc="0" normalizeH="0" baseline="0" noProof="0" dirty="0" smtClean="0">
              <a:ln>
                <a:noFill/>
              </a:ln>
              <a:solidFill>
                <a:schemeClr val="tx1"/>
              </a:solidFill>
              <a:effectLst/>
              <a:uLnTx/>
              <a:uFillTx/>
              <a:latin typeface="+mn-lt"/>
              <a:ea typeface="ＭＳ Ｐゴシック" pitchFamily="1" charset="-128"/>
              <a:cs typeface="+mn-cs"/>
            </a:endParaRPr>
          </a:p>
          <a:p>
            <a:pPr marL="639763" marR="0" lvl="1" indent="-273050" algn="l" defTabSz="914400" rtl="0" eaLnBrk="1" fontAlgn="base" latinLnBrk="0" hangingPunct="1">
              <a:lnSpc>
                <a:spcPct val="90000"/>
              </a:lnSpc>
              <a:spcBef>
                <a:spcPts val="550"/>
              </a:spcBef>
              <a:spcAft>
                <a:spcPct val="0"/>
              </a:spcAft>
              <a:buClr>
                <a:schemeClr val="accent1"/>
              </a:buClr>
              <a:buSzPct val="70000"/>
              <a:tabLst/>
              <a:defRPr/>
            </a:pPr>
            <a:endParaRPr kumimoji="0" lang="en-US" b="0" i="0" u="none" strike="noStrike" kern="1200" cap="none" spc="0" normalizeH="0" baseline="0" noProof="0" dirty="0" smtClean="0">
              <a:ln>
                <a:noFill/>
              </a:ln>
              <a:solidFill>
                <a:schemeClr val="tx1"/>
              </a:solidFill>
              <a:effectLst/>
              <a:uLnTx/>
              <a:uFillTx/>
              <a:latin typeface="+mn-lt"/>
              <a:ea typeface="ＭＳ Ｐゴシック" pitchFamily="1" charset="-128"/>
              <a:cs typeface="+mn-cs"/>
            </a:endParaRPr>
          </a:p>
          <a:p>
            <a:pPr marL="639763" marR="0" lvl="1" indent="-273050" algn="l" defTabSz="914400" rtl="0" eaLnBrk="1" fontAlgn="base" latinLnBrk="0" hangingPunct="1">
              <a:lnSpc>
                <a:spcPct val="90000"/>
              </a:lnSpc>
              <a:spcBef>
                <a:spcPts val="550"/>
              </a:spcBef>
              <a:spcAft>
                <a:spcPct val="0"/>
              </a:spcAft>
              <a:buClr>
                <a:schemeClr val="accent1"/>
              </a:buClr>
              <a:buSzPct val="70000"/>
              <a:tabLst/>
              <a:defRPr/>
            </a:pPr>
            <a:endParaRPr kumimoji="0" lang="en-US" b="0" i="0" u="none" strike="noStrike" kern="1200" cap="none" spc="0" normalizeH="0" baseline="0" noProof="0" dirty="0">
              <a:ln>
                <a:noFill/>
              </a:ln>
              <a:solidFill>
                <a:schemeClr val="tx1"/>
              </a:solidFill>
              <a:effectLst/>
              <a:uLnTx/>
              <a:uFillTx/>
              <a:latin typeface="+mn-lt"/>
              <a:ea typeface="ＭＳ Ｐゴシック" pitchFamily="1" charset="-128"/>
              <a:cs typeface="+mn-cs"/>
            </a:endParaRPr>
          </a:p>
        </p:txBody>
      </p:sp>
      <p:sp>
        <p:nvSpPr>
          <p:cNvPr id="3" name="TextBox 2"/>
          <p:cNvSpPr txBox="1"/>
          <p:nvPr/>
        </p:nvSpPr>
        <p:spPr>
          <a:xfrm>
            <a:off x="457200" y="228600"/>
            <a:ext cx="4616017" cy="461665"/>
          </a:xfrm>
          <a:prstGeom prst="rect">
            <a:avLst/>
          </a:prstGeom>
          <a:noFill/>
        </p:spPr>
        <p:txBody>
          <a:bodyPr wrap="none" rtlCol="0">
            <a:spAutoFit/>
          </a:bodyPr>
          <a:lstStyle/>
          <a:p>
            <a:r>
              <a:rPr lang="en-US" sz="2400" b="1" dirty="0" smtClean="0"/>
              <a:t>Research Advances and Challenges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ver"/>
          <p:cNvPicPr>
            <a:picLocks noChangeAspect="1" noChangeArrowheads="1"/>
          </p:cNvPicPr>
          <p:nvPr/>
        </p:nvPicPr>
        <p:blipFill>
          <a:blip r:embed="rId2" cstate="print"/>
          <a:srcRect/>
          <a:stretch>
            <a:fillRect/>
          </a:stretch>
        </p:blipFill>
        <p:spPr bwMode="auto">
          <a:xfrm>
            <a:off x="609600" y="1143000"/>
            <a:ext cx="7707368" cy="5135550"/>
          </a:xfrm>
          <a:prstGeom prst="rect">
            <a:avLst/>
          </a:prstGeom>
          <a:noFill/>
          <a:ln w="63500">
            <a:solidFill>
              <a:srgbClr val="FFFFFF"/>
            </a:solidFill>
            <a:miter lim="800000"/>
            <a:headEnd/>
            <a:tailEnd/>
          </a:ln>
        </p:spPr>
      </p:pic>
      <p:sp>
        <p:nvSpPr>
          <p:cNvPr id="3" name="Rectangle 6"/>
          <p:cNvSpPr>
            <a:spLocks noChangeArrowheads="1"/>
          </p:cNvSpPr>
          <p:nvPr/>
        </p:nvSpPr>
        <p:spPr bwMode="auto">
          <a:xfrm>
            <a:off x="5219700" y="6642556"/>
            <a:ext cx="3924300" cy="215444"/>
          </a:xfrm>
          <a:prstGeom prst="rect">
            <a:avLst/>
          </a:prstGeom>
          <a:noFill/>
          <a:ln w="9525">
            <a:noFill/>
            <a:miter lim="800000"/>
            <a:headEnd/>
            <a:tailEnd/>
          </a:ln>
          <a:effectLst/>
        </p:spPr>
        <p:txBody>
          <a:bodyPr wrap="square" anchor="ctr">
            <a:prstTxWarp prst="textNoShape">
              <a:avLst/>
            </a:prstTxWarp>
            <a:spAutoFit/>
          </a:bodyPr>
          <a:lstStyle/>
          <a:p>
            <a:pPr>
              <a:buClr>
                <a:srgbClr val="000000"/>
              </a:buClr>
              <a:buSzPct val="100000"/>
            </a:pPr>
            <a:r>
              <a:rPr lang="en-US" sz="800" dirty="0" smtClean="0">
                <a:sym typeface="Arial" pitchFamily="1" charset="0"/>
              </a:rPr>
              <a:t>Kaufmann et al., The </a:t>
            </a:r>
            <a:r>
              <a:rPr lang="en-US" sz="800" dirty="0">
                <a:sym typeface="Arial" pitchFamily="1" charset="0"/>
              </a:rPr>
              <a:t>Lancet 2010; 375:2110-2119 (DOI:10.1016/S0140-6736(10)60393-5)</a:t>
            </a:r>
          </a:p>
        </p:txBody>
      </p:sp>
      <p:sp>
        <p:nvSpPr>
          <p:cNvPr id="4" name="TextBox 3"/>
          <p:cNvSpPr txBox="1"/>
          <p:nvPr/>
        </p:nvSpPr>
        <p:spPr>
          <a:xfrm>
            <a:off x="533400" y="228600"/>
            <a:ext cx="4599937" cy="461665"/>
          </a:xfrm>
          <a:prstGeom prst="rect">
            <a:avLst/>
          </a:prstGeom>
          <a:noFill/>
        </p:spPr>
        <p:txBody>
          <a:bodyPr wrap="none" rtlCol="0">
            <a:spAutoFit/>
          </a:bodyPr>
          <a:lstStyle/>
          <a:p>
            <a:r>
              <a:rPr lang="en-US" sz="2400" b="1" dirty="0" smtClean="0"/>
              <a:t>Immune Responses to TB Infection</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81000"/>
            <a:ext cx="1346342" cy="461665"/>
          </a:xfrm>
          <a:prstGeom prst="rect">
            <a:avLst/>
          </a:prstGeom>
          <a:noFill/>
        </p:spPr>
        <p:txBody>
          <a:bodyPr wrap="none" rtlCol="0">
            <a:spAutoFit/>
          </a:bodyPr>
          <a:lstStyle/>
          <a:p>
            <a:r>
              <a:rPr lang="en-US" sz="2400" b="1" dirty="0" smtClean="0"/>
              <a:t>The Big 3</a:t>
            </a:r>
            <a:endParaRPr lang="en-US" sz="2400" b="1" dirty="0"/>
          </a:p>
        </p:txBody>
      </p:sp>
      <p:sp>
        <p:nvSpPr>
          <p:cNvPr id="3" name="TextBox 2"/>
          <p:cNvSpPr txBox="1"/>
          <p:nvPr/>
        </p:nvSpPr>
        <p:spPr>
          <a:xfrm>
            <a:off x="1828800" y="1676400"/>
            <a:ext cx="5442516" cy="3416320"/>
          </a:xfrm>
          <a:prstGeom prst="rect">
            <a:avLst/>
          </a:prstGeom>
          <a:noFill/>
        </p:spPr>
        <p:txBody>
          <a:bodyPr wrap="none" rtlCol="0">
            <a:spAutoFit/>
          </a:bodyPr>
          <a:lstStyle/>
          <a:p>
            <a:pPr marL="457200" indent="-457200">
              <a:buFont typeface="Arial"/>
              <a:buChar char="•"/>
            </a:pPr>
            <a:r>
              <a:rPr lang="en-US" sz="2400" dirty="0" smtClean="0"/>
              <a:t>The Global relevance of these diseases</a:t>
            </a:r>
          </a:p>
          <a:p>
            <a:pPr marL="457200" indent="-457200">
              <a:buFont typeface="Arial"/>
              <a:buChar char="•"/>
            </a:pPr>
            <a:endParaRPr lang="en-US" sz="2400" dirty="0" smtClean="0"/>
          </a:p>
          <a:p>
            <a:pPr marL="457200" indent="-457200">
              <a:buFont typeface="Arial"/>
              <a:buChar char="•"/>
            </a:pPr>
            <a:r>
              <a:rPr lang="en-US" sz="2400" dirty="0" smtClean="0"/>
              <a:t>Description of each pathogen </a:t>
            </a:r>
          </a:p>
          <a:p>
            <a:pPr marL="457200" indent="-457200">
              <a:buFont typeface="Arial"/>
              <a:buChar char="•"/>
            </a:pPr>
            <a:endParaRPr lang="en-US" sz="2400" dirty="0" smtClean="0"/>
          </a:p>
          <a:p>
            <a:pPr marL="457200" indent="-457200">
              <a:buFont typeface="Arial"/>
              <a:buChar char="•"/>
            </a:pPr>
            <a:r>
              <a:rPr lang="en-US" sz="2400" dirty="0" smtClean="0"/>
              <a:t>A little bit of history </a:t>
            </a:r>
          </a:p>
          <a:p>
            <a:pPr marL="457200" indent="-457200">
              <a:buFont typeface="Arial"/>
              <a:buChar char="•"/>
            </a:pPr>
            <a:endParaRPr lang="en-US" sz="2400" dirty="0" smtClean="0"/>
          </a:p>
          <a:p>
            <a:pPr marL="457200" indent="-457200">
              <a:buFont typeface="Arial"/>
              <a:buChar char="•"/>
            </a:pPr>
            <a:r>
              <a:rPr lang="en-US" sz="2400" dirty="0" smtClean="0"/>
              <a:t>Current control methods</a:t>
            </a:r>
          </a:p>
          <a:p>
            <a:pPr marL="457200" indent="-457200">
              <a:buFont typeface="Arial"/>
              <a:buChar char="•"/>
            </a:pPr>
            <a:endParaRPr lang="en-US" sz="2400" dirty="0" smtClean="0"/>
          </a:p>
          <a:p>
            <a:pPr marL="457200" indent="-457200">
              <a:buFont typeface="Arial"/>
              <a:buChar char="•"/>
            </a:pPr>
            <a:r>
              <a:rPr lang="en-US" sz="2400" dirty="0" smtClean="0"/>
              <a:t>Prospects for a vaccine</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b="50611"/>
          <a:stretch>
            <a:fillRect/>
          </a:stretch>
        </p:blipFill>
        <p:spPr>
          <a:xfrm>
            <a:off x="990600" y="762000"/>
            <a:ext cx="6812435" cy="4316400"/>
          </a:xfrm>
          <a:prstGeom prst="rect">
            <a:avLst/>
          </a:prstGeom>
        </p:spPr>
      </p:pic>
      <p:sp>
        <p:nvSpPr>
          <p:cNvPr id="5" name="Rectangle 6"/>
          <p:cNvSpPr>
            <a:spLocks noChangeArrowheads="1"/>
          </p:cNvSpPr>
          <p:nvPr/>
        </p:nvSpPr>
        <p:spPr bwMode="auto">
          <a:xfrm>
            <a:off x="5219700" y="6642556"/>
            <a:ext cx="3924300" cy="215444"/>
          </a:xfrm>
          <a:prstGeom prst="rect">
            <a:avLst/>
          </a:prstGeom>
          <a:noFill/>
          <a:ln w="9525">
            <a:noFill/>
            <a:miter lim="800000"/>
            <a:headEnd/>
            <a:tailEnd/>
          </a:ln>
          <a:effectLst/>
        </p:spPr>
        <p:txBody>
          <a:bodyPr wrap="square" anchor="ctr">
            <a:prstTxWarp prst="textNoShape">
              <a:avLst/>
            </a:prstTxWarp>
            <a:spAutoFit/>
          </a:bodyPr>
          <a:lstStyle/>
          <a:p>
            <a:pPr>
              <a:buClr>
                <a:srgbClr val="000000"/>
              </a:buClr>
              <a:buSzPct val="100000"/>
            </a:pPr>
            <a:r>
              <a:rPr lang="en-US" sz="800" dirty="0" smtClean="0">
                <a:sym typeface="Arial" pitchFamily="1" charset="0"/>
              </a:rPr>
              <a:t>Kaufmann et al., The </a:t>
            </a:r>
            <a:r>
              <a:rPr lang="en-US" sz="800" dirty="0">
                <a:sym typeface="Arial" pitchFamily="1" charset="0"/>
              </a:rPr>
              <a:t>Lancet 2010; 375:2110-2119 (DOI:10.1016/S0140-6736(10)60393-5)</a:t>
            </a:r>
          </a:p>
        </p:txBody>
      </p:sp>
      <p:sp>
        <p:nvSpPr>
          <p:cNvPr id="6" name="Rectangle 5"/>
          <p:cNvSpPr/>
          <p:nvPr/>
        </p:nvSpPr>
        <p:spPr>
          <a:xfrm>
            <a:off x="990600" y="5072896"/>
            <a:ext cx="7543800" cy="1277273"/>
          </a:xfrm>
          <a:prstGeom prst="rect">
            <a:avLst/>
          </a:prstGeom>
        </p:spPr>
        <p:txBody>
          <a:bodyPr wrap="square">
            <a:spAutoFit/>
          </a:bodyPr>
          <a:lstStyle/>
          <a:p>
            <a:r>
              <a:rPr lang="en-US" sz="1100" dirty="0" smtClean="0"/>
              <a:t>Different vaccination strategies</a:t>
            </a:r>
          </a:p>
          <a:p>
            <a:r>
              <a:rPr lang="en-US" sz="1100" dirty="0" smtClean="0"/>
              <a:t>Present strategy: (A) pre-exposure vaccination with BCG protects against early childhood tuberculosis but does not eradicate </a:t>
            </a:r>
            <a:r>
              <a:rPr lang="en-US" sz="1100" i="1" dirty="0" smtClean="0"/>
              <a:t>Mycobacterium tuberculosis. Future vaccination strategies: (B) pre-exposure boost with subunit vaccine in children primed with BCG to prevent tuberculosis in early childhood and to delay tuberculosis disease outbreak in adults; (C) post-exposure boost with subunit vaccine in adults who had been primed with BCG during early childhood to delay tuberculosis disease outbreak in adults; (D) pre-exposure vaccination with superior BCG replacement to prevent tuberculosis in early childhood and to delay tuberculosis disease outbreak in adults</a:t>
            </a:r>
          </a:p>
        </p:txBody>
      </p:sp>
      <p:sp>
        <p:nvSpPr>
          <p:cNvPr id="7" name="TextBox 6"/>
          <p:cNvSpPr txBox="1"/>
          <p:nvPr/>
        </p:nvSpPr>
        <p:spPr>
          <a:xfrm>
            <a:off x="228600" y="152400"/>
            <a:ext cx="5541300" cy="461665"/>
          </a:xfrm>
          <a:prstGeom prst="rect">
            <a:avLst/>
          </a:prstGeom>
          <a:noFill/>
        </p:spPr>
        <p:txBody>
          <a:bodyPr wrap="none" rtlCol="0">
            <a:spAutoFit/>
          </a:bodyPr>
          <a:lstStyle/>
          <a:p>
            <a:r>
              <a:rPr lang="en-US" sz="2400" b="1" dirty="0" smtClean="0"/>
              <a:t>Vaccine Strategies and Immune Outcomes</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914400"/>
            <a:ext cx="7041035" cy="4320000"/>
            <a:chOff x="1219200" y="1371600"/>
            <a:chExt cx="7041035" cy="4320000"/>
          </a:xfrm>
        </p:grpSpPr>
        <p:pic>
          <p:nvPicPr>
            <p:cNvPr id="2" name="Picture 1"/>
            <p:cNvPicPr>
              <a:picLocks noChangeAspect="1"/>
            </p:cNvPicPr>
            <p:nvPr/>
          </p:nvPicPr>
          <p:blipFill>
            <a:blip r:embed="rId2" cstate="print"/>
            <a:srcRect t="49389"/>
            <a:stretch>
              <a:fillRect/>
            </a:stretch>
          </p:blipFill>
          <p:spPr>
            <a:xfrm>
              <a:off x="1219200" y="1371600"/>
              <a:ext cx="6653449" cy="4320000"/>
            </a:xfrm>
            <a:prstGeom prst="rect">
              <a:avLst/>
            </a:prstGeom>
          </p:spPr>
        </p:pic>
        <p:pic>
          <p:nvPicPr>
            <p:cNvPr id="3" name="Picture 2"/>
            <p:cNvPicPr>
              <a:picLocks noChangeAspect="1"/>
            </p:cNvPicPr>
            <p:nvPr/>
          </p:nvPicPr>
          <p:blipFill>
            <a:blip r:embed="rId2" cstate="print"/>
            <a:srcRect l="87246" b="92153"/>
            <a:stretch>
              <a:fillRect/>
            </a:stretch>
          </p:blipFill>
          <p:spPr>
            <a:xfrm>
              <a:off x="7391400" y="1371600"/>
              <a:ext cx="868835" cy="685800"/>
            </a:xfrm>
            <a:prstGeom prst="rect">
              <a:avLst/>
            </a:prstGeom>
          </p:spPr>
        </p:pic>
      </p:grpSp>
      <p:sp>
        <p:nvSpPr>
          <p:cNvPr id="5" name="Rectangle 6"/>
          <p:cNvSpPr>
            <a:spLocks noChangeArrowheads="1"/>
          </p:cNvSpPr>
          <p:nvPr/>
        </p:nvSpPr>
        <p:spPr bwMode="auto">
          <a:xfrm>
            <a:off x="5219700" y="6642556"/>
            <a:ext cx="3924300" cy="215444"/>
          </a:xfrm>
          <a:prstGeom prst="rect">
            <a:avLst/>
          </a:prstGeom>
          <a:noFill/>
          <a:ln w="9525">
            <a:noFill/>
            <a:miter lim="800000"/>
            <a:headEnd/>
            <a:tailEnd/>
          </a:ln>
          <a:effectLst/>
        </p:spPr>
        <p:txBody>
          <a:bodyPr wrap="square" anchor="ctr">
            <a:prstTxWarp prst="textNoShape">
              <a:avLst/>
            </a:prstTxWarp>
            <a:spAutoFit/>
          </a:bodyPr>
          <a:lstStyle/>
          <a:p>
            <a:pPr>
              <a:buClr>
                <a:srgbClr val="000000"/>
              </a:buClr>
              <a:buSzPct val="100000"/>
            </a:pPr>
            <a:r>
              <a:rPr lang="en-US" sz="800" dirty="0" smtClean="0">
                <a:sym typeface="Arial" pitchFamily="1" charset="0"/>
              </a:rPr>
              <a:t>Kaufmann et al., The </a:t>
            </a:r>
            <a:r>
              <a:rPr lang="en-US" sz="800" dirty="0">
                <a:sym typeface="Arial" pitchFamily="1" charset="0"/>
              </a:rPr>
              <a:t>Lancet 2010; 375:2110-2119 (DOI:10.1016/S0140-6736(10)60393-5)</a:t>
            </a:r>
          </a:p>
        </p:txBody>
      </p:sp>
      <p:sp>
        <p:nvSpPr>
          <p:cNvPr id="6" name="TextBox 5"/>
          <p:cNvSpPr txBox="1"/>
          <p:nvPr/>
        </p:nvSpPr>
        <p:spPr>
          <a:xfrm>
            <a:off x="1143000" y="5486400"/>
            <a:ext cx="7315200" cy="769441"/>
          </a:xfrm>
          <a:prstGeom prst="rect">
            <a:avLst/>
          </a:prstGeom>
          <a:noFill/>
        </p:spPr>
        <p:txBody>
          <a:bodyPr wrap="square" rtlCol="0">
            <a:spAutoFit/>
          </a:bodyPr>
          <a:lstStyle/>
          <a:p>
            <a:r>
              <a:rPr lang="en-US" sz="1100" i="1" dirty="0" smtClean="0"/>
              <a:t>(E) therapeutic vaccination in adjunct to chemotherapy in patients with active tuberculosis; (F) </a:t>
            </a:r>
            <a:r>
              <a:rPr lang="en-US" sz="1100" i="1" dirty="0" err="1" smtClean="0"/>
              <a:t>heterologous</a:t>
            </a:r>
            <a:r>
              <a:rPr lang="en-US" sz="1100" i="1" dirty="0" smtClean="0"/>
              <a:t> prime-boost vaccination with superior BCG replacement and subunit vaccine, to achieve sterile eradication; (G) </a:t>
            </a:r>
            <a:r>
              <a:rPr lang="en-US" sz="1100" i="1" dirty="0" err="1" smtClean="0"/>
              <a:t>heterologous</a:t>
            </a:r>
            <a:r>
              <a:rPr lang="en-US" sz="1100" i="1" dirty="0" smtClean="0"/>
              <a:t> prime-boost vaccination in individuals with latent infection by prime with superior BCG replacement and subunit vaccine boost to prevent tuberculosis disease outbreak; and (H) pre-exposure vaccination to prevent stable infection with M tuberculosis.</a:t>
            </a:r>
            <a:endParaRPr lang="en-US" sz="1100" dirty="0"/>
          </a:p>
        </p:txBody>
      </p:sp>
      <p:sp>
        <p:nvSpPr>
          <p:cNvPr id="7" name="TextBox 6"/>
          <p:cNvSpPr txBox="1"/>
          <p:nvPr/>
        </p:nvSpPr>
        <p:spPr>
          <a:xfrm>
            <a:off x="228600" y="152400"/>
            <a:ext cx="5541300" cy="461665"/>
          </a:xfrm>
          <a:prstGeom prst="rect">
            <a:avLst/>
          </a:prstGeom>
          <a:noFill/>
        </p:spPr>
        <p:txBody>
          <a:bodyPr wrap="none" rtlCol="0">
            <a:spAutoFit/>
          </a:bodyPr>
          <a:lstStyle/>
          <a:p>
            <a:r>
              <a:rPr lang="en-US" sz="2400" b="1" dirty="0" smtClean="0"/>
              <a:t>Vaccine Strategies and Immune Outcomes</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14400" y="1219200"/>
            <a:ext cx="7704153" cy="3671888"/>
          </a:xfrm>
          <a:prstGeom prst="rect">
            <a:avLst/>
          </a:prstGeom>
        </p:spPr>
      </p:pic>
      <p:sp>
        <p:nvSpPr>
          <p:cNvPr id="4" name="Rectangle 3"/>
          <p:cNvSpPr/>
          <p:nvPr/>
        </p:nvSpPr>
        <p:spPr>
          <a:xfrm>
            <a:off x="914400" y="5029200"/>
            <a:ext cx="7696200" cy="769441"/>
          </a:xfrm>
          <a:prstGeom prst="rect">
            <a:avLst/>
          </a:prstGeom>
        </p:spPr>
        <p:txBody>
          <a:bodyPr wrap="square">
            <a:spAutoFit/>
          </a:bodyPr>
          <a:lstStyle/>
          <a:p>
            <a:r>
              <a:rPr lang="en-US" sz="1100" dirty="0" smtClean="0"/>
              <a:t>Eleven new tuberculosis vaccines that have gone into clinical trials. Two of them, MVA85A and AERAS-402 </a:t>
            </a:r>
            <a:r>
              <a:rPr lang="en-US" sz="1100" i="1" dirty="0" smtClean="0"/>
              <a:t>Mycobacterium </a:t>
            </a:r>
            <a:r>
              <a:rPr lang="en-US" sz="1100" i="1" dirty="0" err="1" smtClean="0"/>
              <a:t>vaccae</a:t>
            </a:r>
            <a:r>
              <a:rPr lang="en-US" sz="1100" i="1" dirty="0" smtClean="0"/>
              <a:t>, have gone into phase 2 trials and one, M </a:t>
            </a:r>
            <a:r>
              <a:rPr lang="en-US" sz="1100" i="1" dirty="0" err="1" smtClean="0"/>
              <a:t>vaccae</a:t>
            </a:r>
            <a:r>
              <a:rPr lang="en-US" sz="1100" i="1" dirty="0" smtClean="0"/>
              <a:t>, has completed a phase 3 trial. </a:t>
            </a:r>
          </a:p>
          <a:p>
            <a:r>
              <a:rPr lang="en-US" sz="1100" dirty="0" smtClean="0"/>
              <a:t>MVA=modified </a:t>
            </a:r>
            <a:r>
              <a:rPr lang="en-US" sz="1100" dirty="0" err="1" smtClean="0"/>
              <a:t>vaccinia</a:t>
            </a:r>
            <a:r>
              <a:rPr lang="en-US" sz="1100" dirty="0" smtClean="0"/>
              <a:t> Ankara. Ag=antigen. Ad=adenovirus. AS=adjuvant system. ESAT-6=early </a:t>
            </a:r>
            <a:r>
              <a:rPr lang="en-US" sz="1100" dirty="0" err="1" smtClean="0"/>
              <a:t>secretory</a:t>
            </a:r>
            <a:r>
              <a:rPr lang="en-US" sz="1100" dirty="0" smtClean="0"/>
              <a:t> antigenic target 6. CAF=cationic adjuvant formulation. </a:t>
            </a:r>
            <a:r>
              <a:rPr lang="en-US" sz="1100" dirty="0" err="1" smtClean="0"/>
              <a:t>Hly</a:t>
            </a:r>
            <a:r>
              <a:rPr lang="en-US" sz="1100" dirty="0" smtClean="0"/>
              <a:t>=</a:t>
            </a:r>
            <a:r>
              <a:rPr lang="en-US" sz="1100" dirty="0" err="1" smtClean="0"/>
              <a:t>haemolysin</a:t>
            </a:r>
            <a:r>
              <a:rPr lang="en-US" sz="1100" dirty="0" smtClean="0"/>
              <a:t>.</a:t>
            </a:r>
            <a:endParaRPr lang="en-US" sz="1100" dirty="0"/>
          </a:p>
        </p:txBody>
      </p:sp>
      <p:sp>
        <p:nvSpPr>
          <p:cNvPr id="5" name="Rectangle 6"/>
          <p:cNvSpPr>
            <a:spLocks noChangeArrowheads="1"/>
          </p:cNvSpPr>
          <p:nvPr/>
        </p:nvSpPr>
        <p:spPr bwMode="auto">
          <a:xfrm>
            <a:off x="5219700" y="6642556"/>
            <a:ext cx="3924300" cy="215444"/>
          </a:xfrm>
          <a:prstGeom prst="rect">
            <a:avLst/>
          </a:prstGeom>
          <a:noFill/>
          <a:ln w="9525">
            <a:noFill/>
            <a:miter lim="800000"/>
            <a:headEnd/>
            <a:tailEnd/>
          </a:ln>
          <a:effectLst/>
        </p:spPr>
        <p:txBody>
          <a:bodyPr wrap="square" anchor="ctr">
            <a:prstTxWarp prst="textNoShape">
              <a:avLst/>
            </a:prstTxWarp>
            <a:spAutoFit/>
          </a:bodyPr>
          <a:lstStyle/>
          <a:p>
            <a:pPr>
              <a:buClr>
                <a:srgbClr val="000000"/>
              </a:buClr>
              <a:buSzPct val="100000"/>
            </a:pPr>
            <a:r>
              <a:rPr lang="en-US" sz="800" dirty="0" smtClean="0">
                <a:sym typeface="Arial" pitchFamily="1" charset="0"/>
              </a:rPr>
              <a:t>Kaufmann et al., The </a:t>
            </a:r>
            <a:r>
              <a:rPr lang="en-US" sz="800" dirty="0">
                <a:sym typeface="Arial" pitchFamily="1" charset="0"/>
              </a:rPr>
              <a:t>Lancet 2010; 375:2110-2119 (DOI:10.1016/S0140-6736(10)60393-5)</a:t>
            </a:r>
          </a:p>
        </p:txBody>
      </p:sp>
      <p:sp>
        <p:nvSpPr>
          <p:cNvPr id="6" name="TextBox 5"/>
          <p:cNvSpPr txBox="1"/>
          <p:nvPr/>
        </p:nvSpPr>
        <p:spPr>
          <a:xfrm>
            <a:off x="228600" y="152400"/>
            <a:ext cx="4963168" cy="461665"/>
          </a:xfrm>
          <a:prstGeom prst="rect">
            <a:avLst/>
          </a:prstGeom>
          <a:noFill/>
        </p:spPr>
        <p:txBody>
          <a:bodyPr wrap="none" rtlCol="0">
            <a:spAutoFit/>
          </a:bodyPr>
          <a:lstStyle/>
          <a:p>
            <a:r>
              <a:rPr lang="en-US" sz="2400" b="1" dirty="0" smtClean="0"/>
              <a:t>Current Human Clinical Vaccine Trials</a:t>
            </a:r>
            <a:endParaRPr lang="en-US" sz="2400" b="1" dirty="0"/>
          </a:p>
        </p:txBody>
      </p:sp>
      <p:sp>
        <p:nvSpPr>
          <p:cNvPr id="7" name="TextBox 6"/>
          <p:cNvSpPr txBox="1"/>
          <p:nvPr/>
        </p:nvSpPr>
        <p:spPr>
          <a:xfrm>
            <a:off x="728133" y="6282267"/>
            <a:ext cx="2050035" cy="369332"/>
          </a:xfrm>
          <a:prstGeom prst="rect">
            <a:avLst/>
          </a:prstGeom>
          <a:noFill/>
        </p:spPr>
        <p:txBody>
          <a:bodyPr wrap="none" rtlCol="0">
            <a:spAutoFit/>
          </a:bodyPr>
          <a:lstStyle/>
          <a:p>
            <a:r>
              <a:rPr lang="en-US" dirty="0" err="1" smtClean="0"/>
              <a:t>Mycobacteriophage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1170062" cy="461665"/>
          </a:xfrm>
          <a:prstGeom prst="rect">
            <a:avLst/>
          </a:prstGeom>
          <a:noFill/>
        </p:spPr>
        <p:txBody>
          <a:bodyPr wrap="none" rtlCol="0">
            <a:spAutoFit/>
          </a:bodyPr>
          <a:lstStyle/>
          <a:p>
            <a:r>
              <a:rPr lang="en-US" sz="2400" b="1" dirty="0" smtClean="0"/>
              <a:t>Malaria</a:t>
            </a:r>
            <a:endParaRPr lang="en-US" sz="2400" b="1" dirty="0"/>
          </a:p>
        </p:txBody>
      </p:sp>
      <p:sp>
        <p:nvSpPr>
          <p:cNvPr id="4" name="TextBox 3"/>
          <p:cNvSpPr txBox="1"/>
          <p:nvPr/>
        </p:nvSpPr>
        <p:spPr>
          <a:xfrm>
            <a:off x="609600" y="609600"/>
            <a:ext cx="7621312" cy="5093703"/>
          </a:xfrm>
          <a:prstGeom prst="rect">
            <a:avLst/>
          </a:prstGeom>
          <a:noFill/>
        </p:spPr>
        <p:txBody>
          <a:bodyPr wrap="square" rtlCol="0">
            <a:spAutoFit/>
          </a:bodyPr>
          <a:lstStyle/>
          <a:p>
            <a:pPr>
              <a:spcAft>
                <a:spcPts val="600"/>
              </a:spcAft>
            </a:pPr>
            <a:endParaRPr lang="en-US" dirty="0" smtClean="0"/>
          </a:p>
          <a:p>
            <a:pPr>
              <a:spcAft>
                <a:spcPts val="600"/>
              </a:spcAft>
            </a:pPr>
            <a:r>
              <a:rPr lang="en-US" dirty="0" smtClean="0"/>
              <a:t>1880s – Charles </a:t>
            </a:r>
            <a:r>
              <a:rPr lang="en-US" dirty="0" err="1" smtClean="0"/>
              <a:t>Lousi</a:t>
            </a:r>
            <a:r>
              <a:rPr lang="en-US" dirty="0" smtClean="0"/>
              <a:t> Alphonse Laveran – identified parasites in the red blood cells of patients suffering from malaria – Noble Prize 1907</a:t>
            </a:r>
          </a:p>
          <a:p>
            <a:pPr>
              <a:spcAft>
                <a:spcPts val="600"/>
              </a:spcAft>
            </a:pPr>
            <a:endParaRPr lang="en-US" dirty="0" smtClean="0"/>
          </a:p>
          <a:p>
            <a:pPr>
              <a:spcAft>
                <a:spcPts val="600"/>
              </a:spcAft>
            </a:pPr>
            <a:r>
              <a:rPr lang="en-US" dirty="0" smtClean="0"/>
              <a:t>1881 – Carlos Finlay – showed the mosquito was the carrier of yellow fever and therefore it may be possible that it could also carry malaria</a:t>
            </a:r>
          </a:p>
          <a:p>
            <a:pPr>
              <a:spcAft>
                <a:spcPts val="600"/>
              </a:spcAft>
            </a:pPr>
            <a:endParaRPr lang="en-US" dirty="0" smtClean="0"/>
          </a:p>
          <a:p>
            <a:pPr>
              <a:spcAft>
                <a:spcPts val="600"/>
              </a:spcAft>
            </a:pPr>
            <a:r>
              <a:rPr lang="en-US" dirty="0" smtClean="0"/>
              <a:t>1898 – Ronald Ross – conclusively demonstrated with an animal experiment that </a:t>
            </a:r>
            <a:r>
              <a:rPr lang="en-US" dirty="0" err="1" smtClean="0"/>
              <a:t>mosquitos</a:t>
            </a:r>
            <a:r>
              <a:rPr lang="en-US" dirty="0" smtClean="0"/>
              <a:t> transmitted the malaria parasite – Noble Prize 1902</a:t>
            </a:r>
          </a:p>
          <a:p>
            <a:pPr>
              <a:spcAft>
                <a:spcPts val="600"/>
              </a:spcAft>
            </a:pPr>
            <a:endParaRPr lang="en-US" dirty="0" smtClean="0"/>
          </a:p>
          <a:p>
            <a:pPr>
              <a:spcAft>
                <a:spcPts val="600"/>
              </a:spcAft>
            </a:pPr>
            <a:r>
              <a:rPr lang="en-US" dirty="0" smtClean="0"/>
              <a:t>1920s – First effective anti-malarial – Quinine</a:t>
            </a:r>
          </a:p>
          <a:p>
            <a:pPr>
              <a:spcAft>
                <a:spcPts val="600"/>
              </a:spcAft>
            </a:pPr>
            <a:endParaRPr lang="en-US" dirty="0" smtClean="0"/>
          </a:p>
          <a:p>
            <a:pPr>
              <a:spcAft>
                <a:spcPts val="600"/>
              </a:spcAft>
            </a:pPr>
            <a:r>
              <a:rPr lang="en-US" dirty="0" smtClean="0"/>
              <a:t>1940s – </a:t>
            </a:r>
            <a:r>
              <a:rPr lang="en-US" dirty="0" err="1" smtClean="0"/>
              <a:t>Chloroquine</a:t>
            </a:r>
            <a:r>
              <a:rPr lang="en-US" dirty="0" smtClean="0"/>
              <a:t> became drug of choice – resistance emerged</a:t>
            </a:r>
          </a:p>
          <a:p>
            <a:pPr>
              <a:spcAft>
                <a:spcPts val="600"/>
              </a:spcAft>
            </a:pPr>
            <a:endParaRPr lang="en-US" dirty="0" smtClean="0"/>
          </a:p>
          <a:p>
            <a:pPr>
              <a:spcAft>
                <a:spcPts val="600"/>
              </a:spcAft>
            </a:pPr>
            <a:r>
              <a:rPr lang="en-US" dirty="0" smtClean="0"/>
              <a:t>1970s – </a:t>
            </a:r>
            <a:r>
              <a:rPr lang="en-US" dirty="0" err="1" smtClean="0"/>
              <a:t>Artemisinins</a:t>
            </a:r>
            <a:r>
              <a:rPr lang="en-US" dirty="0" smtClean="0"/>
              <a:t> in combination with other drugs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76400" y="838200"/>
            <a:ext cx="6184900" cy="4902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0" y="685800"/>
            <a:ext cx="4444800" cy="5760000"/>
          </a:xfrm>
          <a:prstGeom prst="rect">
            <a:avLst/>
          </a:prstGeom>
        </p:spPr>
      </p:pic>
      <p:sp>
        <p:nvSpPr>
          <p:cNvPr id="3" name="TextBox 2"/>
          <p:cNvSpPr txBox="1"/>
          <p:nvPr/>
        </p:nvSpPr>
        <p:spPr>
          <a:xfrm>
            <a:off x="304800" y="152400"/>
            <a:ext cx="5096267" cy="369332"/>
          </a:xfrm>
          <a:prstGeom prst="rect">
            <a:avLst/>
          </a:prstGeom>
          <a:noFill/>
        </p:spPr>
        <p:txBody>
          <a:bodyPr wrap="none" rtlCol="0">
            <a:spAutoFit/>
          </a:bodyPr>
          <a:lstStyle/>
          <a:p>
            <a:r>
              <a:rPr lang="en-US" dirty="0" smtClean="0"/>
              <a:t>Wide range of drugs from a number of drug classes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19200" y="457200"/>
            <a:ext cx="6647988" cy="59610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1295400"/>
          <a:ext cx="8229600" cy="4302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200" b="1" dirty="0" smtClean="0">
                          <a:solidFill>
                            <a:srgbClr val="323232"/>
                          </a:solidFill>
                          <a:latin typeface="Arial"/>
                          <a:ea typeface="Arial"/>
                          <a:cs typeface="Arial"/>
                        </a:rPr>
                        <a:t>Common name</a:t>
                      </a:r>
                      <a:endParaRPr lang="en-US" sz="1200" dirty="0"/>
                    </a:p>
                  </a:txBody>
                  <a:tcPr/>
                </a:tc>
                <a:tc>
                  <a:txBody>
                    <a:bodyPr/>
                    <a:lstStyle/>
                    <a:p>
                      <a:r>
                        <a:rPr lang="en-US" sz="1200" b="1" dirty="0" smtClean="0">
                          <a:solidFill>
                            <a:srgbClr val="323232"/>
                          </a:solidFill>
                          <a:latin typeface="Arial"/>
                          <a:ea typeface="Arial"/>
                          <a:cs typeface="Arial"/>
                        </a:rPr>
                        <a:t>Chemical class</a:t>
                      </a:r>
                      <a:endParaRPr lang="en-US" sz="1200" dirty="0"/>
                    </a:p>
                  </a:txBody>
                  <a:tcPr/>
                </a:tc>
                <a:tc>
                  <a:txBody>
                    <a:bodyPr/>
                    <a:lstStyle/>
                    <a:p>
                      <a:r>
                        <a:rPr lang="en-US" sz="1200" b="1" dirty="0" smtClean="0">
                          <a:solidFill>
                            <a:srgbClr val="323232"/>
                          </a:solidFill>
                          <a:latin typeface="Arial"/>
                          <a:ea typeface="Arial"/>
                          <a:cs typeface="Arial"/>
                        </a:rPr>
                        <a:t>Clinical use</a:t>
                      </a:r>
                      <a:endParaRPr lang="en-US" sz="1200" dirty="0"/>
                    </a:p>
                  </a:txBody>
                  <a:tcPr/>
                </a:tc>
                <a:tc>
                  <a:txBody>
                    <a:bodyPr/>
                    <a:lstStyle/>
                    <a:p>
                      <a:r>
                        <a:rPr lang="en-US" sz="1200" b="1" dirty="0" smtClean="0">
                          <a:solidFill>
                            <a:srgbClr val="323232"/>
                          </a:solidFill>
                          <a:latin typeface="Arial"/>
                          <a:ea typeface="Arial"/>
                          <a:cs typeface="Arial"/>
                        </a:rPr>
                        <a:t>Resistance</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chemeClr val="dk1"/>
                          </a:solidFill>
                          <a:latin typeface="+mn-lt"/>
                          <a:ea typeface="+mn-ea"/>
                          <a:cs typeface="+mn-cs"/>
                        </a:rPr>
                        <a:t>Artemisinins</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artemether</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artesunate</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dihydroartemisinin</a:t>
                      </a:r>
                      <a:r>
                        <a:rPr lang="en-US" sz="1000" kern="1200" dirty="0" smtClean="0">
                          <a:solidFill>
                            <a:schemeClr val="dk1"/>
                          </a:solidFill>
                          <a:latin typeface="+mn-lt"/>
                          <a:ea typeface="+mn-ea"/>
                          <a:cs typeface="+mn-cs"/>
                        </a:rPr>
                        <a:t>)</a:t>
                      </a:r>
                      <a:endParaRPr lang="en-US" sz="1000" dirty="0"/>
                    </a:p>
                  </a:txBody>
                  <a:tcPr/>
                </a:tc>
                <a:tc>
                  <a:txBody>
                    <a:bodyPr/>
                    <a:lstStyle/>
                    <a:p>
                      <a:r>
                        <a:rPr lang="en-US" sz="1000" kern="1200" dirty="0" err="1" smtClean="0">
                          <a:solidFill>
                            <a:schemeClr val="dk1"/>
                          </a:solidFill>
                          <a:latin typeface="+mn-lt"/>
                          <a:ea typeface="+mn-ea"/>
                          <a:cs typeface="+mn-cs"/>
                        </a:rPr>
                        <a:t>Sesquiterpene</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lactone</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endoperoxide</a:t>
                      </a:r>
                      <a:r>
                        <a:rPr lang="en-US" sz="1000" kern="1200" dirty="0" smtClean="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In </a:t>
                      </a:r>
                      <a:r>
                        <a:rPr lang="en-US" sz="1000" kern="1200" dirty="0" err="1" smtClean="0">
                          <a:solidFill>
                            <a:schemeClr val="dk1"/>
                          </a:solidFill>
                          <a:latin typeface="+mn-lt"/>
                          <a:ea typeface="+mn-ea"/>
                          <a:cs typeface="+mn-cs"/>
                        </a:rPr>
                        <a:t>artemisinin</a:t>
                      </a:r>
                      <a:r>
                        <a:rPr lang="en-US" sz="1000" kern="1200" dirty="0" smtClean="0">
                          <a:solidFill>
                            <a:schemeClr val="dk1"/>
                          </a:solidFill>
                          <a:latin typeface="+mn-lt"/>
                          <a:ea typeface="+mn-ea"/>
                          <a:cs typeface="+mn-cs"/>
                        </a:rPr>
                        <a:t>-based combination therapies (</a:t>
                      </a:r>
                      <a:r>
                        <a:rPr lang="en-US" sz="1000" kern="1200" dirty="0" err="1" smtClean="0">
                          <a:solidFill>
                            <a:schemeClr val="dk1"/>
                          </a:solidFill>
                          <a:latin typeface="+mn-lt"/>
                          <a:ea typeface="+mn-ea"/>
                          <a:cs typeface="+mn-cs"/>
                        </a:rPr>
                        <a:t>ACTs</a:t>
                      </a:r>
                      <a:r>
                        <a:rPr lang="en-US" sz="1000" kern="1200" dirty="0" smtClean="0">
                          <a:solidFill>
                            <a:schemeClr val="dk1"/>
                          </a:solidFill>
                          <a:latin typeface="+mn-lt"/>
                          <a:ea typeface="+mn-ea"/>
                          <a:cs typeface="+mn-cs"/>
                        </a:rPr>
                        <a:t>)		</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Possibly emerging	</a:t>
                      </a:r>
                    </a:p>
                    <a:p>
                      <a:endParaRPr lang="en-US" sz="1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chemeClr val="dk1"/>
                          </a:solidFill>
                          <a:latin typeface="+mn-lt"/>
                          <a:ea typeface="+mn-ea"/>
                          <a:cs typeface="+mn-cs"/>
                        </a:rPr>
                        <a:t>Lumefantrine</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chemeClr val="dk1"/>
                          </a:solidFill>
                          <a:latin typeface="+mn-lt"/>
                          <a:ea typeface="+mn-ea"/>
                          <a:cs typeface="+mn-cs"/>
                        </a:rPr>
                        <a:t>Arylamino</a:t>
                      </a:r>
                      <a:r>
                        <a:rPr lang="en-US" sz="1000" kern="1200" dirty="0" smtClean="0">
                          <a:solidFill>
                            <a:schemeClr val="dk1"/>
                          </a:solidFill>
                          <a:latin typeface="+mn-lt"/>
                          <a:ea typeface="+mn-ea"/>
                          <a:cs typeface="+mn-cs"/>
                        </a:rPr>
                        <a:t> alcohol</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Most common first-line anti-malarial therapy in Africa, in combination with </a:t>
                      </a:r>
                      <a:r>
                        <a:rPr lang="en-US" sz="1000" kern="1200" dirty="0" err="1" smtClean="0">
                          <a:solidFill>
                            <a:schemeClr val="dk1"/>
                          </a:solidFill>
                          <a:latin typeface="+mn-lt"/>
                          <a:ea typeface="+mn-ea"/>
                          <a:cs typeface="+mn-cs"/>
                        </a:rPr>
                        <a:t>artemether</a:t>
                      </a:r>
                      <a:r>
                        <a:rPr lang="en-US" sz="1000" kern="1200" dirty="0" smtClean="0">
                          <a:solidFill>
                            <a:schemeClr val="dk1"/>
                          </a:solidFill>
                          <a:latin typeface="+mn-lt"/>
                          <a:ea typeface="+mn-ea"/>
                          <a:cs typeface="+mn-cs"/>
                        </a:rPr>
                        <a:t>	</a:t>
                      </a:r>
                    </a:p>
                  </a:txBody>
                  <a:tcPr/>
                </a:tc>
                <a:tc>
                  <a:txBody>
                    <a:bodyPr/>
                    <a:lstStyle/>
                    <a:p>
                      <a:r>
                        <a:rPr lang="en-US" sz="1000" kern="1200" dirty="0" smtClean="0">
                          <a:solidFill>
                            <a:schemeClr val="dk1"/>
                          </a:solidFill>
                          <a:latin typeface="+mn-lt"/>
                          <a:ea typeface="+mn-ea"/>
                          <a:cs typeface="+mn-cs"/>
                        </a:rPr>
                        <a:t>No evidence of high-level resistance	</a:t>
                      </a:r>
                    </a:p>
                  </a:txBody>
                  <a:tcPr/>
                </a:tc>
              </a:tr>
              <a:tr h="370840">
                <a:tc>
                  <a:txBody>
                    <a:bodyPr/>
                    <a:lstStyle/>
                    <a:p>
                      <a:r>
                        <a:rPr lang="en-US" sz="1000" kern="1200" dirty="0" err="1" smtClean="0">
                          <a:solidFill>
                            <a:schemeClr val="dk1"/>
                          </a:solidFill>
                          <a:latin typeface="+mn-lt"/>
                          <a:ea typeface="+mn-ea"/>
                          <a:cs typeface="+mn-cs"/>
                        </a:rPr>
                        <a:t>Amodiaquine</a:t>
                      </a:r>
                      <a:endParaRPr lang="en-US" sz="1000" dirty="0"/>
                    </a:p>
                  </a:txBody>
                  <a:tcPr/>
                </a:tc>
                <a:tc>
                  <a:txBody>
                    <a:bodyPr/>
                    <a:lstStyle/>
                    <a:p>
                      <a:r>
                        <a:rPr lang="en-US" sz="1000" kern="1200" dirty="0" smtClean="0">
                          <a:solidFill>
                            <a:schemeClr val="dk1"/>
                          </a:solidFill>
                          <a:latin typeface="+mn-lt"/>
                          <a:ea typeface="+mn-ea"/>
                          <a:cs typeface="+mn-cs"/>
                        </a:rPr>
                        <a:t>4-Aminoquinoline</a:t>
                      </a:r>
                      <a:endParaRPr lang="en-US" sz="1000" dirty="0"/>
                    </a:p>
                  </a:txBody>
                  <a:tcPr/>
                </a:tc>
                <a:tc>
                  <a:txBody>
                    <a:bodyPr/>
                    <a:lstStyle/>
                    <a:p>
                      <a:r>
                        <a:rPr lang="en-US" sz="1000" kern="1200" dirty="0" smtClean="0">
                          <a:solidFill>
                            <a:schemeClr val="dk1"/>
                          </a:solidFill>
                          <a:latin typeface="+mn-lt"/>
                          <a:ea typeface="+mn-ea"/>
                          <a:cs typeface="+mn-cs"/>
                        </a:rPr>
                        <a:t>In combination with </a:t>
                      </a:r>
                      <a:r>
                        <a:rPr lang="en-US" sz="1000" kern="1200" dirty="0" err="1" smtClean="0">
                          <a:solidFill>
                            <a:schemeClr val="dk1"/>
                          </a:solidFill>
                          <a:latin typeface="+mn-lt"/>
                          <a:ea typeface="+mn-ea"/>
                          <a:cs typeface="+mn-cs"/>
                        </a:rPr>
                        <a:t>artesunate</a:t>
                      </a:r>
                      <a:r>
                        <a:rPr lang="en-US" sz="1000" kern="1200" dirty="0" smtClean="0">
                          <a:solidFill>
                            <a:schemeClr val="dk1"/>
                          </a:solidFill>
                          <a:latin typeface="+mn-lt"/>
                          <a:ea typeface="+mn-ea"/>
                          <a:cs typeface="+mn-cs"/>
                        </a:rPr>
                        <a:t> in parts of Africa</a:t>
                      </a:r>
                      <a:endParaRPr lang="en-US" sz="1000" dirty="0"/>
                    </a:p>
                  </a:txBody>
                  <a:tcPr/>
                </a:tc>
                <a:tc>
                  <a:txBody>
                    <a:bodyPr/>
                    <a:lstStyle/>
                    <a:p>
                      <a:r>
                        <a:rPr lang="en-US" sz="1000" kern="1200" dirty="0" smtClean="0">
                          <a:solidFill>
                            <a:schemeClr val="dk1"/>
                          </a:solidFill>
                          <a:latin typeface="+mn-lt"/>
                          <a:ea typeface="+mn-ea"/>
                          <a:cs typeface="+mn-cs"/>
                        </a:rPr>
                        <a:t>Limited cross-resistance with </a:t>
                      </a:r>
                      <a:r>
                        <a:rPr lang="en-US" sz="1000" kern="1200" dirty="0" err="1" smtClean="0">
                          <a:solidFill>
                            <a:schemeClr val="dk1"/>
                          </a:solidFill>
                          <a:latin typeface="+mn-lt"/>
                          <a:ea typeface="+mn-ea"/>
                          <a:cs typeface="+mn-cs"/>
                        </a:rPr>
                        <a:t>chloroquine</a:t>
                      </a:r>
                      <a:endParaRPr lang="en-US" sz="1000" dirty="0"/>
                    </a:p>
                  </a:txBody>
                  <a:tcPr/>
                </a:tc>
              </a:tr>
              <a:tr h="370840">
                <a:tc>
                  <a:txBody>
                    <a:bodyPr/>
                    <a:lstStyle/>
                    <a:p>
                      <a:r>
                        <a:rPr lang="en-US" sz="1000" kern="1200" dirty="0" err="1" smtClean="0">
                          <a:solidFill>
                            <a:schemeClr val="dk1"/>
                          </a:solidFill>
                          <a:latin typeface="+mn-lt"/>
                          <a:ea typeface="+mn-ea"/>
                          <a:cs typeface="+mn-cs"/>
                        </a:rPr>
                        <a:t>Mefloquine</a:t>
                      </a:r>
                      <a:endParaRPr lang="en-US" sz="1000" dirty="0"/>
                    </a:p>
                  </a:txBody>
                  <a:tcPr/>
                </a:tc>
                <a:tc>
                  <a:txBody>
                    <a:bodyPr/>
                    <a:lstStyle/>
                    <a:p>
                      <a:r>
                        <a:rPr lang="en-US" sz="1000" kern="1200" dirty="0" smtClean="0">
                          <a:solidFill>
                            <a:schemeClr val="dk1"/>
                          </a:solidFill>
                          <a:latin typeface="+mn-lt"/>
                          <a:ea typeface="+mn-ea"/>
                          <a:cs typeface="+mn-cs"/>
                        </a:rPr>
                        <a:t>4-Methanolquinoline</a:t>
                      </a:r>
                      <a:endParaRPr lang="en-US" sz="1000" dirty="0"/>
                    </a:p>
                  </a:txBody>
                  <a:tcPr/>
                </a:tc>
                <a:tc>
                  <a:txBody>
                    <a:bodyPr/>
                    <a:lstStyle/>
                    <a:p>
                      <a:r>
                        <a:rPr lang="en-US" sz="1000" kern="1200" dirty="0" smtClean="0">
                          <a:solidFill>
                            <a:schemeClr val="dk1"/>
                          </a:solidFill>
                          <a:latin typeface="+mn-lt"/>
                          <a:ea typeface="+mn-ea"/>
                          <a:cs typeface="+mn-cs"/>
                        </a:rPr>
                        <a:t>In combination with </a:t>
                      </a:r>
                      <a:r>
                        <a:rPr lang="en-US" sz="1000" kern="1200" dirty="0" err="1" smtClean="0">
                          <a:solidFill>
                            <a:schemeClr val="dk1"/>
                          </a:solidFill>
                          <a:latin typeface="+mn-lt"/>
                          <a:ea typeface="+mn-ea"/>
                          <a:cs typeface="+mn-cs"/>
                        </a:rPr>
                        <a:t>artesunate</a:t>
                      </a:r>
                      <a:r>
                        <a:rPr lang="en-US" sz="1000" kern="1200" dirty="0" smtClean="0">
                          <a:solidFill>
                            <a:schemeClr val="dk1"/>
                          </a:solidFill>
                          <a:latin typeface="+mn-lt"/>
                          <a:ea typeface="+mn-ea"/>
                          <a:cs typeface="+mn-cs"/>
                        </a:rPr>
                        <a:t> in parts of southeast Asia</a:t>
                      </a:r>
                      <a:endParaRPr lang="en-US" sz="1000" dirty="0"/>
                    </a:p>
                  </a:txBody>
                  <a:tcPr/>
                </a:tc>
                <a:tc>
                  <a:txBody>
                    <a:bodyPr/>
                    <a:lstStyle/>
                    <a:p>
                      <a:r>
                        <a:rPr lang="en-US" sz="1000" kern="1200" dirty="0" smtClean="0">
                          <a:solidFill>
                            <a:schemeClr val="dk1"/>
                          </a:solidFill>
                          <a:latin typeface="+mn-lt"/>
                          <a:ea typeface="+mn-ea"/>
                          <a:cs typeface="+mn-cs"/>
                        </a:rPr>
                        <a:t>Prevalent in southeast Asia</a:t>
                      </a:r>
                      <a:endParaRPr lang="en-US" sz="1000" dirty="0"/>
                    </a:p>
                  </a:txBody>
                  <a:tcPr/>
                </a:tc>
              </a:tr>
              <a:tr h="370840">
                <a:tc>
                  <a:txBody>
                    <a:bodyPr/>
                    <a:lstStyle/>
                    <a:p>
                      <a:r>
                        <a:rPr lang="en-US" sz="1000" kern="1200" dirty="0" err="1" smtClean="0">
                          <a:solidFill>
                            <a:schemeClr val="dk1"/>
                          </a:solidFill>
                          <a:latin typeface="+mn-lt"/>
                          <a:ea typeface="+mn-ea"/>
                          <a:cs typeface="+mn-cs"/>
                        </a:rPr>
                        <a:t>Chloroquine</a:t>
                      </a:r>
                      <a:endParaRPr lang="en-US" sz="1000" dirty="0"/>
                    </a:p>
                  </a:txBody>
                  <a:tcPr/>
                </a:tc>
                <a:tc>
                  <a:txBody>
                    <a:bodyPr/>
                    <a:lstStyle/>
                    <a:p>
                      <a:r>
                        <a:rPr lang="en-US" sz="1000" kern="1200" dirty="0" smtClean="0">
                          <a:solidFill>
                            <a:schemeClr val="dk1"/>
                          </a:solidFill>
                          <a:latin typeface="+mn-lt"/>
                          <a:ea typeface="+mn-ea"/>
                          <a:cs typeface="+mn-cs"/>
                        </a:rPr>
                        <a:t>4-Aminoquinoline</a:t>
                      </a:r>
                      <a:endParaRPr lang="en-US" sz="1000" dirty="0"/>
                    </a:p>
                  </a:txBody>
                  <a:tcPr/>
                </a:tc>
                <a:tc>
                  <a:txBody>
                    <a:bodyPr/>
                    <a:lstStyle/>
                    <a:p>
                      <a:r>
                        <a:rPr lang="en-US" sz="1000" kern="1200" dirty="0" smtClean="0">
                          <a:solidFill>
                            <a:schemeClr val="dk1"/>
                          </a:solidFill>
                          <a:latin typeface="+mn-lt"/>
                          <a:ea typeface="+mn-ea"/>
                          <a:cs typeface="+mn-cs"/>
                        </a:rPr>
                        <a:t>Former first-line treatment for uncomplicated malaria</a:t>
                      </a:r>
                      <a:endParaRPr lang="en-US" sz="1000" dirty="0"/>
                    </a:p>
                  </a:txBody>
                  <a:tcPr/>
                </a:tc>
                <a:tc>
                  <a:txBody>
                    <a:bodyPr/>
                    <a:lstStyle/>
                    <a:p>
                      <a:r>
                        <a:rPr lang="en-US" sz="1000" kern="1200" dirty="0" smtClean="0">
                          <a:solidFill>
                            <a:schemeClr val="dk1"/>
                          </a:solidFill>
                          <a:latin typeface="+mn-lt"/>
                          <a:ea typeface="+mn-ea"/>
                          <a:cs typeface="+mn-cs"/>
                        </a:rPr>
                        <a:t>Widespread</a:t>
                      </a:r>
                      <a:endParaRPr lang="en-US" sz="1000" dirty="0"/>
                    </a:p>
                  </a:txBody>
                  <a:tcPr/>
                </a:tc>
              </a:tr>
              <a:tr h="370840">
                <a:tc>
                  <a:txBody>
                    <a:bodyPr/>
                    <a:lstStyle/>
                    <a:p>
                      <a:r>
                        <a:rPr lang="en-US" sz="1000" kern="1200" dirty="0" err="1" smtClean="0">
                          <a:solidFill>
                            <a:schemeClr val="dk1"/>
                          </a:solidFill>
                          <a:latin typeface="+mn-lt"/>
                          <a:ea typeface="+mn-ea"/>
                          <a:cs typeface="+mn-cs"/>
                        </a:rPr>
                        <a:t>Pyrimethamine</a:t>
                      </a:r>
                      <a:endParaRPr lang="en-US" sz="1000" dirty="0"/>
                    </a:p>
                  </a:txBody>
                  <a:tcPr/>
                </a:tc>
                <a:tc>
                  <a:txBody>
                    <a:bodyPr/>
                    <a:lstStyle/>
                    <a:p>
                      <a:r>
                        <a:rPr lang="en-US" sz="1000" kern="1200" dirty="0" err="1" smtClean="0">
                          <a:solidFill>
                            <a:schemeClr val="dk1"/>
                          </a:solidFill>
                          <a:latin typeface="+mn-lt"/>
                          <a:ea typeface="+mn-ea"/>
                          <a:cs typeface="+mn-cs"/>
                        </a:rPr>
                        <a:t>Diaminopyrimidine</a:t>
                      </a:r>
                      <a:endParaRPr lang="en-US" sz="1000" dirty="0"/>
                    </a:p>
                  </a:txBody>
                  <a:tcPr/>
                </a:tc>
                <a:tc>
                  <a:txBody>
                    <a:bodyPr/>
                    <a:lstStyle/>
                    <a:p>
                      <a:r>
                        <a:rPr lang="en-US" sz="1000" kern="1200" dirty="0" smtClean="0">
                          <a:solidFill>
                            <a:schemeClr val="dk1"/>
                          </a:solidFill>
                          <a:latin typeface="+mn-lt"/>
                          <a:ea typeface="+mn-ea"/>
                          <a:cs typeface="+mn-cs"/>
                        </a:rPr>
                        <a:t>For intermittent preventive treatment, combined with </a:t>
                      </a:r>
                      <a:r>
                        <a:rPr lang="en-US" sz="1000" kern="1200" dirty="0" err="1" smtClean="0">
                          <a:solidFill>
                            <a:schemeClr val="dk1"/>
                          </a:solidFill>
                          <a:latin typeface="+mn-lt"/>
                          <a:ea typeface="+mn-ea"/>
                          <a:cs typeface="+mn-cs"/>
                        </a:rPr>
                        <a:t>sulphadoxine</a:t>
                      </a:r>
                      <a:r>
                        <a:rPr lang="en-US" sz="1000" kern="1200" dirty="0" smtClean="0">
                          <a:solidFill>
                            <a:schemeClr val="dk1"/>
                          </a:solidFill>
                          <a:latin typeface="+mn-lt"/>
                          <a:ea typeface="+mn-ea"/>
                          <a:cs typeface="+mn-cs"/>
                        </a:rPr>
                        <a:t> (a </a:t>
                      </a:r>
                      <a:r>
                        <a:rPr lang="en-US" sz="1000" kern="1200" dirty="0" err="1" smtClean="0">
                          <a:solidFill>
                            <a:schemeClr val="dk1"/>
                          </a:solidFill>
                          <a:latin typeface="+mn-lt"/>
                          <a:ea typeface="+mn-ea"/>
                          <a:cs typeface="+mn-cs"/>
                        </a:rPr>
                        <a:t>sulphonamide</a:t>
                      </a:r>
                      <a:r>
                        <a:rPr lang="en-US" sz="1000" kern="1200" dirty="0" smtClean="0">
                          <a:solidFill>
                            <a:schemeClr val="dk1"/>
                          </a:solidFill>
                          <a:latin typeface="+mn-lt"/>
                          <a:ea typeface="+mn-ea"/>
                          <a:cs typeface="+mn-cs"/>
                        </a:rPr>
                        <a:t>)</a:t>
                      </a:r>
                      <a:endParaRPr lang="en-US" sz="1000" dirty="0"/>
                    </a:p>
                  </a:txBody>
                  <a:tcPr/>
                </a:tc>
                <a:tc>
                  <a:txBody>
                    <a:bodyPr/>
                    <a:lstStyle/>
                    <a:p>
                      <a:r>
                        <a:rPr lang="en-US" sz="1000" kern="1200" dirty="0" smtClean="0">
                          <a:solidFill>
                            <a:schemeClr val="dk1"/>
                          </a:solidFill>
                          <a:latin typeface="+mn-lt"/>
                          <a:ea typeface="+mn-ea"/>
                          <a:cs typeface="+mn-cs"/>
                        </a:rPr>
                        <a:t>Widespread</a:t>
                      </a:r>
                      <a:endParaRPr lang="en-US" sz="1000" dirty="0"/>
                    </a:p>
                  </a:txBody>
                  <a:tcPr/>
                </a:tc>
              </a:tr>
              <a:tr h="370840">
                <a:tc>
                  <a:txBody>
                    <a:bodyPr/>
                    <a:lstStyle/>
                    <a:p>
                      <a:r>
                        <a:rPr lang="en-US" sz="1000" kern="1200" dirty="0" err="1" smtClean="0">
                          <a:solidFill>
                            <a:schemeClr val="dk1"/>
                          </a:solidFill>
                          <a:latin typeface="+mn-lt"/>
                          <a:ea typeface="+mn-ea"/>
                          <a:cs typeface="+mn-cs"/>
                        </a:rPr>
                        <a:t>Primaquine</a:t>
                      </a:r>
                      <a:endParaRPr lang="en-US" sz="1000" dirty="0"/>
                    </a:p>
                  </a:txBody>
                  <a:tcPr/>
                </a:tc>
                <a:tc>
                  <a:txBody>
                    <a:bodyPr/>
                    <a:lstStyle/>
                    <a:p>
                      <a:r>
                        <a:rPr lang="en-US" sz="1000" kern="1200" dirty="0" smtClean="0">
                          <a:solidFill>
                            <a:schemeClr val="dk1"/>
                          </a:solidFill>
                          <a:latin typeface="+mn-lt"/>
                          <a:ea typeface="+mn-ea"/>
                          <a:cs typeface="+mn-cs"/>
                        </a:rPr>
                        <a:t>8-Aminoquinoline</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For eliminating liver-stage parasites, including dormant forms of </a:t>
                      </a:r>
                      <a:r>
                        <a:rPr lang="en-US" sz="1000" i="1" kern="1200" dirty="0" smtClean="0">
                          <a:solidFill>
                            <a:schemeClr val="dk1"/>
                          </a:solidFill>
                          <a:latin typeface="+mn-lt"/>
                          <a:ea typeface="+mn-ea"/>
                          <a:cs typeface="+mn-cs"/>
                        </a:rPr>
                        <a:t>Plasmodium </a:t>
                      </a:r>
                      <a:r>
                        <a:rPr lang="en-US" sz="1000" i="1" kern="1200" dirty="0" err="1" smtClean="0">
                          <a:solidFill>
                            <a:schemeClr val="dk1"/>
                          </a:solidFill>
                          <a:latin typeface="+mn-lt"/>
                          <a:ea typeface="+mn-ea"/>
                          <a:cs typeface="+mn-cs"/>
                        </a:rPr>
                        <a:t>vivax</a:t>
                      </a:r>
                      <a:r>
                        <a:rPr lang="en-US" sz="1000" i="1" kern="1200" dirty="0" smtClean="0">
                          <a:solidFill>
                            <a:schemeClr val="dk1"/>
                          </a:solidFill>
                          <a:latin typeface="+mn-lt"/>
                          <a:ea typeface="+mn-ea"/>
                          <a:cs typeface="+mn-cs"/>
                        </a:rPr>
                        <a:t>	</a:t>
                      </a:r>
                    </a:p>
                    <a:p>
                      <a:endParaRPr lang="en-US" sz="1000" dirty="0"/>
                    </a:p>
                  </a:txBody>
                  <a:tcPr/>
                </a:tc>
                <a:tc>
                  <a:txBody>
                    <a:bodyPr/>
                    <a:lstStyle/>
                    <a:p>
                      <a:r>
                        <a:rPr lang="en-US" sz="1000" kern="1200" dirty="0" smtClean="0">
                          <a:solidFill>
                            <a:schemeClr val="dk1"/>
                          </a:solidFill>
                          <a:latin typeface="+mn-lt"/>
                          <a:ea typeface="+mn-ea"/>
                          <a:cs typeface="+mn-cs"/>
                        </a:rPr>
                        <a:t>Unknown</a:t>
                      </a:r>
                      <a:endParaRPr lang="en-US" sz="1000" dirty="0"/>
                    </a:p>
                  </a:txBody>
                  <a:tcPr/>
                </a:tc>
              </a:tr>
              <a:tr h="370840">
                <a:tc>
                  <a:txBody>
                    <a:bodyPr/>
                    <a:lstStyle/>
                    <a:p>
                      <a:r>
                        <a:rPr lang="en-US" sz="1000" kern="1200" dirty="0" err="1" smtClean="0">
                          <a:solidFill>
                            <a:schemeClr val="dk1"/>
                          </a:solidFill>
                          <a:latin typeface="+mn-lt"/>
                          <a:ea typeface="+mn-ea"/>
                          <a:cs typeface="+mn-cs"/>
                        </a:rPr>
                        <a:t>Pyronaridine</a:t>
                      </a:r>
                      <a:endParaRPr lang="en-US" sz="1000" dirty="0"/>
                    </a:p>
                  </a:txBody>
                  <a:tcPr/>
                </a:tc>
                <a:tc>
                  <a:txBody>
                    <a:bodyPr/>
                    <a:lstStyle/>
                    <a:p>
                      <a:r>
                        <a:rPr lang="en-US" sz="1000" kern="1200" dirty="0" err="1" smtClean="0">
                          <a:solidFill>
                            <a:schemeClr val="dk1"/>
                          </a:solidFill>
                          <a:latin typeface="+mn-lt"/>
                          <a:ea typeface="+mn-ea"/>
                          <a:cs typeface="+mn-cs"/>
                        </a:rPr>
                        <a:t>Acridine</a:t>
                      </a:r>
                      <a:r>
                        <a:rPr lang="en-US" sz="1000" kern="1200" dirty="0" smtClean="0">
                          <a:solidFill>
                            <a:schemeClr val="dk1"/>
                          </a:solidFill>
                          <a:latin typeface="+mn-lt"/>
                          <a:ea typeface="+mn-ea"/>
                          <a:cs typeface="+mn-cs"/>
                        </a:rPr>
                        <a:t>-type </a:t>
                      </a:r>
                      <a:r>
                        <a:rPr lang="en-US" sz="1000" kern="1200" dirty="0" err="1" smtClean="0">
                          <a:solidFill>
                            <a:schemeClr val="dk1"/>
                          </a:solidFill>
                          <a:latin typeface="+mn-lt"/>
                          <a:ea typeface="+mn-ea"/>
                          <a:cs typeface="+mn-cs"/>
                        </a:rPr>
                        <a:t>Mannich</a:t>
                      </a:r>
                      <a:r>
                        <a:rPr lang="en-US" sz="1000" kern="1200" dirty="0" smtClean="0">
                          <a:solidFill>
                            <a:schemeClr val="dk1"/>
                          </a:solidFill>
                          <a:latin typeface="+mn-lt"/>
                          <a:ea typeface="+mn-ea"/>
                          <a:cs typeface="+mn-cs"/>
                        </a:rPr>
                        <a:t> base</a:t>
                      </a:r>
                      <a:endParaRPr lang="en-US" sz="1000" dirty="0"/>
                    </a:p>
                  </a:txBody>
                  <a:tcPr/>
                </a:tc>
                <a:tc>
                  <a:txBody>
                    <a:bodyPr/>
                    <a:lstStyle/>
                    <a:p>
                      <a:r>
                        <a:rPr lang="en-US" sz="1000" kern="1200" dirty="0" smtClean="0">
                          <a:solidFill>
                            <a:schemeClr val="dk1"/>
                          </a:solidFill>
                          <a:latin typeface="+mn-lt"/>
                          <a:ea typeface="+mn-ea"/>
                          <a:cs typeface="+mn-cs"/>
                        </a:rPr>
                        <a:t>Being registered for combined use with </a:t>
                      </a:r>
                      <a:r>
                        <a:rPr lang="en-US" sz="1000" kern="1200" dirty="0" err="1" smtClean="0">
                          <a:solidFill>
                            <a:schemeClr val="dk1"/>
                          </a:solidFill>
                          <a:latin typeface="+mn-lt"/>
                          <a:ea typeface="+mn-ea"/>
                          <a:cs typeface="+mn-cs"/>
                        </a:rPr>
                        <a:t>artesunate</a:t>
                      </a:r>
                      <a:endParaRPr lang="en-US" sz="1000" dirty="0"/>
                    </a:p>
                  </a:txBody>
                  <a:tcPr/>
                </a:tc>
                <a:tc>
                  <a:txBody>
                    <a:bodyPr/>
                    <a:lstStyle/>
                    <a:p>
                      <a:r>
                        <a:rPr lang="en-US" sz="1000" kern="1200" dirty="0" smtClean="0">
                          <a:solidFill>
                            <a:schemeClr val="dk1"/>
                          </a:solidFill>
                          <a:latin typeface="+mn-lt"/>
                          <a:ea typeface="+mn-ea"/>
                          <a:cs typeface="+mn-cs"/>
                        </a:rPr>
                        <a:t>No cross-resistance with other drugs reported</a:t>
                      </a:r>
                      <a:endParaRPr lang="en-US" sz="1000" dirty="0"/>
                    </a:p>
                  </a:txBody>
                  <a:tcPr/>
                </a:tc>
              </a:tr>
            </a:tbl>
          </a:graphicData>
        </a:graphic>
      </p:graphicFrame>
      <p:sp>
        <p:nvSpPr>
          <p:cNvPr id="9" name="TextBox 8"/>
          <p:cNvSpPr txBox="1"/>
          <p:nvPr/>
        </p:nvSpPr>
        <p:spPr>
          <a:xfrm>
            <a:off x="304800" y="304800"/>
            <a:ext cx="1980029" cy="400110"/>
          </a:xfrm>
          <a:prstGeom prst="rect">
            <a:avLst/>
          </a:prstGeom>
          <a:noFill/>
        </p:spPr>
        <p:txBody>
          <a:bodyPr wrap="none" rtlCol="0">
            <a:spAutoFit/>
          </a:bodyPr>
          <a:lstStyle/>
          <a:p>
            <a:r>
              <a:rPr lang="en-US" sz="2000" b="1" dirty="0" smtClean="0"/>
              <a:t>Drug Resistances</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442200" cy="4008790"/>
          </a:xfrm>
          <a:prstGeom prst="rect">
            <a:avLst/>
          </a:prstGeom>
          <a:noFill/>
        </p:spPr>
        <p:txBody>
          <a:bodyPr wrap="square" rtlCol="0">
            <a:spAutoFit/>
          </a:bodyPr>
          <a:lstStyle/>
          <a:p>
            <a:pPr>
              <a:lnSpc>
                <a:spcPct val="150000"/>
              </a:lnSpc>
              <a:spcAft>
                <a:spcPts val="1200"/>
              </a:spcAft>
            </a:pPr>
            <a:r>
              <a:rPr lang="en-US" dirty="0" smtClean="0"/>
              <a:t>Although continued efforts to develop a vaccine are on-going, drugs continue to be the only current option</a:t>
            </a:r>
          </a:p>
          <a:p>
            <a:pPr>
              <a:lnSpc>
                <a:spcPct val="150000"/>
              </a:lnSpc>
              <a:spcAft>
                <a:spcPts val="1200"/>
              </a:spcAft>
            </a:pPr>
            <a:endParaRPr lang="en-US" dirty="0" smtClean="0"/>
          </a:p>
          <a:p>
            <a:pPr>
              <a:lnSpc>
                <a:spcPct val="150000"/>
              </a:lnSpc>
              <a:spcAft>
                <a:spcPts val="1200"/>
              </a:spcAft>
            </a:pPr>
            <a:r>
              <a:rPr lang="en-US" dirty="0" smtClean="0"/>
              <a:t>Novel drugs that have higher activity against the parasite while causing lower toxicity to humans are the goal</a:t>
            </a:r>
          </a:p>
          <a:p>
            <a:pPr>
              <a:lnSpc>
                <a:spcPct val="150000"/>
              </a:lnSpc>
              <a:spcAft>
                <a:spcPts val="1200"/>
              </a:spcAft>
            </a:pPr>
            <a:endParaRPr lang="en-US" dirty="0" smtClean="0"/>
          </a:p>
          <a:p>
            <a:pPr>
              <a:lnSpc>
                <a:spcPct val="150000"/>
              </a:lnSpc>
              <a:spcAft>
                <a:spcPts val="1200"/>
              </a:spcAft>
            </a:pPr>
            <a:r>
              <a:rPr lang="en-US" dirty="0" smtClean="0"/>
              <a:t>New </a:t>
            </a:r>
            <a:r>
              <a:rPr lang="en-US" dirty="0" err="1" smtClean="0"/>
              <a:t>chloroquine</a:t>
            </a:r>
            <a:r>
              <a:rPr lang="en-US" dirty="0" smtClean="0"/>
              <a:t> analogues as well as other drug classes are being developed and tested in clinical trials parallel to vaccine trials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VI portfolio, October 2012"/>
          <p:cNvPicPr>
            <a:picLocks noChangeAspect="1" noChangeArrowheads="1"/>
          </p:cNvPicPr>
          <p:nvPr/>
        </p:nvPicPr>
        <p:blipFill>
          <a:blip r:embed="rId2" cstate="print"/>
          <a:srcRect b="19622"/>
          <a:stretch>
            <a:fillRect/>
          </a:stretch>
        </p:blipFill>
        <p:spPr bwMode="auto">
          <a:xfrm>
            <a:off x="914400" y="1066800"/>
            <a:ext cx="4762500" cy="5328592"/>
          </a:xfrm>
          <a:prstGeom prst="rect">
            <a:avLst/>
          </a:prstGeom>
          <a:noFill/>
        </p:spPr>
      </p:pic>
      <p:sp>
        <p:nvSpPr>
          <p:cNvPr id="3" name="TextBox 2"/>
          <p:cNvSpPr txBox="1"/>
          <p:nvPr/>
        </p:nvSpPr>
        <p:spPr>
          <a:xfrm>
            <a:off x="381000" y="533400"/>
            <a:ext cx="4508153" cy="369332"/>
          </a:xfrm>
          <a:prstGeom prst="rect">
            <a:avLst/>
          </a:prstGeom>
          <a:noFill/>
        </p:spPr>
        <p:txBody>
          <a:bodyPr wrap="none" rtlCol="0">
            <a:spAutoFit/>
          </a:bodyPr>
          <a:lstStyle/>
          <a:p>
            <a:r>
              <a:rPr lang="en-US" b="1" dirty="0" smtClean="0"/>
              <a:t>Current Vaccine Candidates and Clinical Trials</a:t>
            </a:r>
            <a:endParaRPr lang="en-US" b="1" dirty="0"/>
          </a:p>
        </p:txBody>
      </p:sp>
      <p:sp>
        <p:nvSpPr>
          <p:cNvPr id="4" name="TextBox 3"/>
          <p:cNvSpPr txBox="1"/>
          <p:nvPr/>
        </p:nvSpPr>
        <p:spPr>
          <a:xfrm>
            <a:off x="5943600" y="2971800"/>
            <a:ext cx="3048000" cy="2062103"/>
          </a:xfrm>
          <a:prstGeom prst="rect">
            <a:avLst/>
          </a:prstGeom>
          <a:noFill/>
        </p:spPr>
        <p:txBody>
          <a:bodyPr wrap="square" rtlCol="0">
            <a:spAutoFit/>
          </a:bodyPr>
          <a:lstStyle/>
          <a:p>
            <a:r>
              <a:rPr lang="en-US" sz="1600" dirty="0" smtClean="0"/>
              <a:t>The efficacy of the Phase III RTS, S/AS01 has turned out to be quite low – though analysis is on-going and the researchers also found that the immunity waned significantly – they were not able to establish a long-lasting immune response</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
            <a:ext cx="3256341" cy="461665"/>
          </a:xfrm>
          <a:prstGeom prst="rect">
            <a:avLst/>
          </a:prstGeom>
          <a:noFill/>
        </p:spPr>
        <p:txBody>
          <a:bodyPr wrap="none" rtlCol="0">
            <a:spAutoFit/>
          </a:bodyPr>
          <a:lstStyle/>
          <a:p>
            <a:r>
              <a:rPr lang="en-GB" sz="2400" b="1" dirty="0" smtClean="0"/>
              <a:t>Current Global Statistics</a:t>
            </a:r>
            <a:endParaRPr lang="en-GB" sz="2400" b="1" dirty="0"/>
          </a:p>
        </p:txBody>
      </p:sp>
      <p:sp>
        <p:nvSpPr>
          <p:cNvPr id="3" name="TextBox 2"/>
          <p:cNvSpPr txBox="1"/>
          <p:nvPr/>
        </p:nvSpPr>
        <p:spPr>
          <a:xfrm>
            <a:off x="533400" y="1524000"/>
            <a:ext cx="8136904" cy="5078314"/>
          </a:xfrm>
          <a:prstGeom prst="rect">
            <a:avLst/>
          </a:prstGeom>
          <a:noFill/>
        </p:spPr>
        <p:txBody>
          <a:bodyPr wrap="square" rtlCol="0">
            <a:spAutoFit/>
          </a:bodyPr>
          <a:lstStyle/>
          <a:p>
            <a:r>
              <a:rPr lang="en-GB" b="1" dirty="0" smtClean="0"/>
              <a:t>World Population</a:t>
            </a:r>
            <a:r>
              <a:rPr lang="en-GB" dirty="0" smtClean="0"/>
              <a:t>				7, 074, 985, 295</a:t>
            </a:r>
          </a:p>
          <a:p>
            <a:endParaRPr lang="en-GB" dirty="0" smtClean="0"/>
          </a:p>
          <a:p>
            <a:r>
              <a:rPr lang="en-GB" dirty="0" smtClean="0"/>
              <a:t>	People Undernourished:		    906, 728, 740</a:t>
            </a:r>
          </a:p>
          <a:p>
            <a:endParaRPr lang="en-GB" dirty="0" smtClean="0"/>
          </a:p>
          <a:p>
            <a:r>
              <a:rPr lang="en-GB" b="1" dirty="0" smtClean="0"/>
              <a:t>Virus</a:t>
            </a:r>
          </a:p>
          <a:p>
            <a:r>
              <a:rPr lang="en-GB" dirty="0" smtClean="0"/>
              <a:t>	Living with HIV / AIDS:		      34, 832, 214</a:t>
            </a:r>
          </a:p>
          <a:p>
            <a:r>
              <a:rPr lang="en-GB" dirty="0" smtClean="0"/>
              <a:t>     	Died from HIV / AIDS (2011)		        1, 700, 000 (4.88 %)</a:t>
            </a:r>
          </a:p>
          <a:p>
            <a:endParaRPr lang="en-GB" dirty="0" smtClean="0"/>
          </a:p>
          <a:p>
            <a:r>
              <a:rPr lang="en-GB" b="1" dirty="0" smtClean="0"/>
              <a:t>Bacteria</a:t>
            </a:r>
          </a:p>
          <a:p>
            <a:r>
              <a:rPr lang="en-GB" dirty="0" smtClean="0"/>
              <a:t>	TB Burden (Chronically infected):	      12, 000, 000</a:t>
            </a:r>
          </a:p>
          <a:p>
            <a:r>
              <a:rPr lang="en-GB" dirty="0"/>
              <a:t>	</a:t>
            </a:r>
            <a:r>
              <a:rPr lang="en-GB" dirty="0" smtClean="0"/>
              <a:t>New TB Infections (2011):		        8, 700, 000</a:t>
            </a:r>
          </a:p>
          <a:p>
            <a:r>
              <a:rPr lang="en-GB" dirty="0" smtClean="0">
                <a:solidFill>
                  <a:prstClr val="black"/>
                </a:solidFill>
              </a:rPr>
              <a:t>    	Died from TB (2011)		        1, 400, 000 (11.67 %)</a:t>
            </a:r>
          </a:p>
          <a:p>
            <a:endParaRPr lang="en-GB" dirty="0" smtClean="0"/>
          </a:p>
          <a:p>
            <a:r>
              <a:rPr lang="en-GB" b="1" dirty="0" smtClean="0"/>
              <a:t>Parasite</a:t>
            </a:r>
          </a:p>
          <a:p>
            <a:r>
              <a:rPr lang="en-GB" dirty="0" smtClean="0"/>
              <a:t>	Malaria infections (2010):		    216, 000, 000</a:t>
            </a:r>
          </a:p>
          <a:p>
            <a:r>
              <a:rPr lang="en-GB" sz="1400" dirty="0" smtClean="0"/>
              <a:t>       	</a:t>
            </a:r>
            <a:r>
              <a:rPr lang="en-GB" dirty="0" smtClean="0"/>
              <a:t>Died from Malaria (2010)		             655, 000 (0.3 %)</a:t>
            </a:r>
            <a:endParaRPr lang="en-GB" sz="1400" dirty="0" smtClean="0"/>
          </a:p>
          <a:p>
            <a:endParaRPr lang="en-GB" dirty="0" smtClean="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1201195" cy="400110"/>
          </a:xfrm>
          <a:prstGeom prst="rect">
            <a:avLst/>
          </a:prstGeom>
          <a:noFill/>
        </p:spPr>
        <p:txBody>
          <a:bodyPr wrap="none" rtlCol="0">
            <a:spAutoFit/>
          </a:bodyPr>
          <a:lstStyle/>
          <a:p>
            <a:r>
              <a:rPr lang="en-US" sz="2000" b="1" dirty="0" smtClean="0"/>
              <a:t>Summary</a:t>
            </a:r>
            <a:endParaRPr lang="en-US" sz="2000" b="1" dirty="0"/>
          </a:p>
        </p:txBody>
      </p:sp>
      <p:sp>
        <p:nvSpPr>
          <p:cNvPr id="3" name="TextBox 2"/>
          <p:cNvSpPr txBox="1"/>
          <p:nvPr/>
        </p:nvSpPr>
        <p:spPr>
          <a:xfrm>
            <a:off x="838200" y="838200"/>
            <a:ext cx="8068733" cy="5355313"/>
          </a:xfrm>
          <a:prstGeom prst="rect">
            <a:avLst/>
          </a:prstGeom>
          <a:noFill/>
        </p:spPr>
        <p:txBody>
          <a:bodyPr wrap="square" rtlCol="0">
            <a:spAutoFit/>
          </a:bodyPr>
          <a:lstStyle/>
          <a:p>
            <a:r>
              <a:rPr lang="en-US" dirty="0" smtClean="0"/>
              <a:t>Vaccines and new vaccine modalities are being developed for each of these single-vector diseases</a:t>
            </a:r>
          </a:p>
          <a:p>
            <a:endParaRPr lang="en-US" dirty="0" smtClean="0"/>
          </a:p>
          <a:p>
            <a:r>
              <a:rPr lang="en-US" dirty="0" smtClean="0"/>
              <a:t>HIV – has a good chance of there being a successful vaccine in the next 10 years</a:t>
            </a:r>
          </a:p>
          <a:p>
            <a:endParaRPr lang="en-US" dirty="0" smtClean="0"/>
          </a:p>
          <a:p>
            <a:r>
              <a:rPr lang="en-US" dirty="0" smtClean="0"/>
              <a:t>	The discovery of potent and broadly neutralizing antibodies</a:t>
            </a:r>
          </a:p>
          <a:p>
            <a:r>
              <a:rPr lang="en-US" dirty="0" smtClean="0"/>
              <a:t>	</a:t>
            </a:r>
          </a:p>
          <a:p>
            <a:r>
              <a:rPr lang="en-US" dirty="0" smtClean="0"/>
              <a:t>		Challenge is how to generate these in vivo</a:t>
            </a:r>
          </a:p>
          <a:p>
            <a:endParaRPr lang="en-US" dirty="0" smtClean="0"/>
          </a:p>
          <a:p>
            <a:r>
              <a:rPr lang="en-US" dirty="0" smtClean="0"/>
              <a:t>TB – has an excellent chance that a vaccine candidate will be successful</a:t>
            </a:r>
          </a:p>
          <a:p>
            <a:endParaRPr lang="en-US" dirty="0" smtClean="0"/>
          </a:p>
          <a:p>
            <a:r>
              <a:rPr lang="en-US" dirty="0" smtClean="0"/>
              <a:t>	BCG provides evidence that TB vaccine can be efficacious</a:t>
            </a:r>
          </a:p>
          <a:p>
            <a:endParaRPr lang="en-US" dirty="0" smtClean="0"/>
          </a:p>
          <a:p>
            <a:endParaRPr lang="en-US" dirty="0" smtClean="0"/>
          </a:p>
          <a:p>
            <a:r>
              <a:rPr lang="en-US" dirty="0" smtClean="0"/>
              <a:t>Malaria – Most current efforts are in the development of new drugs and vector (mosquito) control</a:t>
            </a:r>
          </a:p>
          <a:p>
            <a:r>
              <a:rPr lang="en-US" dirty="0" smtClean="0"/>
              <a:t>	</a:t>
            </a:r>
          </a:p>
          <a:p>
            <a:r>
              <a:rPr lang="en-US" dirty="0" smtClean="0"/>
              <a:t>	However, there is no reason to believe that a vaccine cannot be effective</a:t>
            </a:r>
          </a:p>
          <a:p>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4472198" cy="461665"/>
          </a:xfrm>
          <a:prstGeom prst="rect">
            <a:avLst/>
          </a:prstGeom>
          <a:noFill/>
        </p:spPr>
        <p:txBody>
          <a:bodyPr wrap="none" rtlCol="0">
            <a:spAutoFit/>
          </a:bodyPr>
          <a:lstStyle/>
          <a:p>
            <a:r>
              <a:rPr lang="en-US" sz="2400" b="1" dirty="0" smtClean="0"/>
              <a:t>HIV – The causative agent of AIDS</a:t>
            </a:r>
            <a:endParaRPr lang="en-US" sz="2400" b="1" dirty="0"/>
          </a:p>
        </p:txBody>
      </p:sp>
      <p:pic>
        <p:nvPicPr>
          <p:cNvPr id="3" name="Picture 2"/>
          <p:cNvPicPr>
            <a:picLocks noChangeAspect="1"/>
          </p:cNvPicPr>
          <p:nvPr/>
        </p:nvPicPr>
        <p:blipFill>
          <a:blip r:embed="rId2" cstate="print"/>
          <a:stretch>
            <a:fillRect/>
          </a:stretch>
        </p:blipFill>
        <p:spPr>
          <a:xfrm>
            <a:off x="152400" y="990600"/>
            <a:ext cx="4320000" cy="3003750"/>
          </a:xfrm>
          <a:prstGeom prst="rect">
            <a:avLst/>
          </a:prstGeom>
        </p:spPr>
      </p:pic>
      <p:sp>
        <p:nvSpPr>
          <p:cNvPr id="4" name="TextBox 3"/>
          <p:cNvSpPr txBox="1"/>
          <p:nvPr/>
        </p:nvSpPr>
        <p:spPr>
          <a:xfrm>
            <a:off x="3124200" y="6627168"/>
            <a:ext cx="6019800" cy="230832"/>
          </a:xfrm>
          <a:prstGeom prst="rect">
            <a:avLst/>
          </a:prstGeom>
          <a:noFill/>
        </p:spPr>
        <p:txBody>
          <a:bodyPr wrap="square" rtlCol="0">
            <a:spAutoFit/>
          </a:bodyPr>
          <a:lstStyle/>
          <a:p>
            <a:r>
              <a:rPr lang="en-US" sz="900" dirty="0" smtClean="0"/>
              <a:t>http://www.niaid.nih.gov/factsheets/graphics/howhiv.jpg     and   CDC/ C. Goldsmith, P. </a:t>
            </a:r>
            <a:r>
              <a:rPr lang="en-US" sz="900" dirty="0" err="1" smtClean="0"/>
              <a:t>Feorino</a:t>
            </a:r>
            <a:r>
              <a:rPr lang="en-US" sz="900" dirty="0" smtClean="0"/>
              <a:t>, E. L. Palmer, W. R. McManus</a:t>
            </a:r>
            <a:endParaRPr lang="en-US" sz="900" dirty="0"/>
          </a:p>
        </p:txBody>
      </p:sp>
      <p:pic>
        <p:nvPicPr>
          <p:cNvPr id="5" name="Picture 4"/>
          <p:cNvPicPr>
            <a:picLocks noChangeAspect="1"/>
          </p:cNvPicPr>
          <p:nvPr/>
        </p:nvPicPr>
        <p:blipFill>
          <a:blip r:embed="rId3" cstate="print"/>
          <a:stretch>
            <a:fillRect/>
          </a:stretch>
        </p:blipFill>
        <p:spPr>
          <a:xfrm>
            <a:off x="4648200" y="990600"/>
            <a:ext cx="4320000" cy="2867400"/>
          </a:xfrm>
          <a:prstGeom prst="rect">
            <a:avLst/>
          </a:prstGeom>
        </p:spPr>
      </p:pic>
      <p:sp>
        <p:nvSpPr>
          <p:cNvPr id="7" name="TextBox 6"/>
          <p:cNvSpPr txBox="1"/>
          <p:nvPr/>
        </p:nvSpPr>
        <p:spPr>
          <a:xfrm>
            <a:off x="1447800" y="4114800"/>
            <a:ext cx="1758226" cy="369332"/>
          </a:xfrm>
          <a:prstGeom prst="rect">
            <a:avLst/>
          </a:prstGeom>
          <a:noFill/>
        </p:spPr>
        <p:txBody>
          <a:bodyPr wrap="none" rtlCol="0">
            <a:spAutoFit/>
          </a:bodyPr>
          <a:lstStyle/>
          <a:p>
            <a:r>
              <a:rPr lang="en-US" dirty="0" smtClean="0"/>
              <a:t>Schematic </a:t>
            </a:r>
            <a:r>
              <a:rPr lang="en-US" dirty="0" err="1" smtClean="0"/>
              <a:t>Virion</a:t>
            </a:r>
            <a:endParaRPr lang="en-US" dirty="0"/>
          </a:p>
        </p:txBody>
      </p:sp>
      <p:sp>
        <p:nvSpPr>
          <p:cNvPr id="8" name="TextBox 7"/>
          <p:cNvSpPr txBox="1"/>
          <p:nvPr/>
        </p:nvSpPr>
        <p:spPr>
          <a:xfrm>
            <a:off x="5943600" y="4191000"/>
            <a:ext cx="2221469" cy="369332"/>
          </a:xfrm>
          <a:prstGeom prst="rect">
            <a:avLst/>
          </a:prstGeom>
          <a:noFill/>
        </p:spPr>
        <p:txBody>
          <a:bodyPr wrap="none" rtlCol="0">
            <a:spAutoFit/>
          </a:bodyPr>
          <a:lstStyle/>
          <a:p>
            <a:r>
              <a:rPr lang="en-US" dirty="0" smtClean="0"/>
              <a:t>Viral budding – Green </a:t>
            </a:r>
            <a:endParaRPr lang="en-US" dirty="0"/>
          </a:p>
        </p:txBody>
      </p:sp>
      <p:sp>
        <p:nvSpPr>
          <p:cNvPr id="9" name="TextBox 8"/>
          <p:cNvSpPr txBox="1"/>
          <p:nvPr/>
        </p:nvSpPr>
        <p:spPr>
          <a:xfrm>
            <a:off x="304800" y="4724400"/>
            <a:ext cx="7202813" cy="338554"/>
          </a:xfrm>
          <a:prstGeom prst="rect">
            <a:avLst/>
          </a:prstGeom>
          <a:noFill/>
        </p:spPr>
        <p:txBody>
          <a:bodyPr wrap="none" rtlCol="0">
            <a:spAutoFit/>
          </a:bodyPr>
          <a:lstStyle/>
          <a:p>
            <a:r>
              <a:rPr lang="en-US" sz="1600" dirty="0" smtClean="0"/>
              <a:t>Human Immunodeficiency Virus – a </a:t>
            </a:r>
            <a:r>
              <a:rPr lang="en-US" sz="1600" dirty="0" err="1" smtClean="0"/>
              <a:t>lentivirus</a:t>
            </a:r>
            <a:r>
              <a:rPr lang="en-US" sz="1600" dirty="0" smtClean="0"/>
              <a:t> member of the larger retrovirus family</a:t>
            </a:r>
            <a:endParaRPr lang="en-US" sz="1600" dirty="0"/>
          </a:p>
        </p:txBody>
      </p:sp>
      <p:sp>
        <p:nvSpPr>
          <p:cNvPr id="10" name="TextBox 9"/>
          <p:cNvSpPr txBox="1"/>
          <p:nvPr/>
        </p:nvSpPr>
        <p:spPr>
          <a:xfrm>
            <a:off x="1066800" y="5181600"/>
            <a:ext cx="3134292" cy="338554"/>
          </a:xfrm>
          <a:prstGeom prst="rect">
            <a:avLst/>
          </a:prstGeom>
          <a:noFill/>
        </p:spPr>
        <p:txBody>
          <a:bodyPr wrap="none" rtlCol="0">
            <a:spAutoFit/>
          </a:bodyPr>
          <a:lstStyle/>
          <a:p>
            <a:r>
              <a:rPr lang="en-US" sz="1600" dirty="0" err="1" smtClean="0"/>
              <a:t>Lenti</a:t>
            </a:r>
            <a:r>
              <a:rPr lang="en-US" sz="1600" dirty="0" smtClean="0"/>
              <a:t> = slow, long incubation period</a:t>
            </a:r>
            <a:endParaRPr lang="en-US" sz="1600" dirty="0"/>
          </a:p>
        </p:txBody>
      </p:sp>
      <p:sp>
        <p:nvSpPr>
          <p:cNvPr id="11" name="TextBox 10"/>
          <p:cNvSpPr txBox="1"/>
          <p:nvPr/>
        </p:nvSpPr>
        <p:spPr>
          <a:xfrm>
            <a:off x="1752601" y="5638800"/>
            <a:ext cx="6400800" cy="584776"/>
          </a:xfrm>
          <a:prstGeom prst="rect">
            <a:avLst/>
          </a:prstGeom>
          <a:noFill/>
        </p:spPr>
        <p:txBody>
          <a:bodyPr wrap="square" rtlCol="0">
            <a:spAutoFit/>
          </a:bodyPr>
          <a:lstStyle/>
          <a:p>
            <a:r>
              <a:rPr lang="en-US" sz="1600" dirty="0" smtClean="0"/>
              <a:t>Retrovirus = an RNA virus that uses reverse transcriptase to incorporate into host DNA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6757228" cy="461665"/>
          </a:xfrm>
          <a:prstGeom prst="rect">
            <a:avLst/>
          </a:prstGeom>
          <a:noFill/>
        </p:spPr>
        <p:txBody>
          <a:bodyPr wrap="none" rtlCol="0">
            <a:spAutoFit/>
          </a:bodyPr>
          <a:lstStyle/>
          <a:p>
            <a:r>
              <a:rPr lang="en-US" sz="2400" b="1" dirty="0" err="1" smtClean="0"/>
              <a:t>Mycobacteria</a:t>
            </a:r>
            <a:r>
              <a:rPr lang="en-US" sz="2400" b="1" dirty="0" smtClean="0"/>
              <a:t> – The causative agent of Tuberculosis</a:t>
            </a:r>
            <a:endParaRPr lang="en-US" sz="2400" b="1" dirty="0"/>
          </a:p>
        </p:txBody>
      </p:sp>
      <p:pic>
        <p:nvPicPr>
          <p:cNvPr id="3" name="Picture 2"/>
          <p:cNvPicPr>
            <a:picLocks noChangeAspect="1"/>
          </p:cNvPicPr>
          <p:nvPr/>
        </p:nvPicPr>
        <p:blipFill>
          <a:blip r:embed="rId2" cstate="print"/>
          <a:stretch>
            <a:fillRect/>
          </a:stretch>
        </p:blipFill>
        <p:spPr>
          <a:xfrm>
            <a:off x="4876800" y="1447800"/>
            <a:ext cx="3600000" cy="2700000"/>
          </a:xfrm>
          <a:prstGeom prst="rect">
            <a:avLst/>
          </a:prstGeom>
        </p:spPr>
      </p:pic>
      <p:sp>
        <p:nvSpPr>
          <p:cNvPr id="4" name="TextBox 3"/>
          <p:cNvSpPr txBox="1"/>
          <p:nvPr/>
        </p:nvSpPr>
        <p:spPr>
          <a:xfrm>
            <a:off x="6901679" y="6627168"/>
            <a:ext cx="2242321" cy="230832"/>
          </a:xfrm>
          <a:prstGeom prst="rect">
            <a:avLst/>
          </a:prstGeom>
          <a:noFill/>
        </p:spPr>
        <p:txBody>
          <a:bodyPr wrap="none" rtlCol="0">
            <a:spAutoFit/>
          </a:bodyPr>
          <a:lstStyle/>
          <a:p>
            <a:r>
              <a:rPr lang="en-US" sz="900" dirty="0" smtClean="0"/>
              <a:t>CDC/Dr. Edwin P. Ewing, Jr. (PHIL #28), 1994.</a:t>
            </a:r>
            <a:endParaRPr lang="en-US" sz="900" dirty="0"/>
          </a:p>
        </p:txBody>
      </p:sp>
      <p:pic>
        <p:nvPicPr>
          <p:cNvPr id="5" name="Picture 4"/>
          <p:cNvPicPr>
            <a:picLocks noChangeAspect="1"/>
          </p:cNvPicPr>
          <p:nvPr/>
        </p:nvPicPr>
        <p:blipFill>
          <a:blip r:embed="rId3" cstate="print"/>
          <a:stretch>
            <a:fillRect/>
          </a:stretch>
        </p:blipFill>
        <p:spPr>
          <a:xfrm>
            <a:off x="533400" y="1600200"/>
            <a:ext cx="3600000" cy="2442857"/>
          </a:xfrm>
          <a:prstGeom prst="rect">
            <a:avLst/>
          </a:prstGeom>
        </p:spPr>
      </p:pic>
      <p:sp>
        <p:nvSpPr>
          <p:cNvPr id="6" name="TextBox 5"/>
          <p:cNvSpPr txBox="1"/>
          <p:nvPr/>
        </p:nvSpPr>
        <p:spPr>
          <a:xfrm>
            <a:off x="838200" y="4267200"/>
            <a:ext cx="2980804" cy="369332"/>
          </a:xfrm>
          <a:prstGeom prst="rect">
            <a:avLst/>
          </a:prstGeom>
          <a:noFill/>
        </p:spPr>
        <p:txBody>
          <a:bodyPr wrap="none" rtlCol="0">
            <a:spAutoFit/>
          </a:bodyPr>
          <a:lstStyle/>
          <a:p>
            <a:r>
              <a:rPr lang="en-US" dirty="0" smtClean="0"/>
              <a:t>Scanning Electron Microscopy</a:t>
            </a:r>
            <a:endParaRPr lang="en-US" dirty="0"/>
          </a:p>
        </p:txBody>
      </p:sp>
      <p:sp>
        <p:nvSpPr>
          <p:cNvPr id="7" name="TextBox 6"/>
          <p:cNvSpPr txBox="1"/>
          <p:nvPr/>
        </p:nvSpPr>
        <p:spPr>
          <a:xfrm>
            <a:off x="5638800" y="4267200"/>
            <a:ext cx="1812891" cy="369332"/>
          </a:xfrm>
          <a:prstGeom prst="rect">
            <a:avLst/>
          </a:prstGeom>
          <a:noFill/>
        </p:spPr>
        <p:txBody>
          <a:bodyPr wrap="none" rtlCol="0">
            <a:spAutoFit/>
          </a:bodyPr>
          <a:lstStyle/>
          <a:p>
            <a:r>
              <a:rPr lang="en-US" dirty="0" smtClean="0"/>
              <a:t>Bacteria in Tissue</a:t>
            </a:r>
            <a:endParaRPr lang="en-US" dirty="0"/>
          </a:p>
        </p:txBody>
      </p:sp>
      <p:sp>
        <p:nvSpPr>
          <p:cNvPr id="8" name="TextBox 7"/>
          <p:cNvSpPr txBox="1"/>
          <p:nvPr/>
        </p:nvSpPr>
        <p:spPr>
          <a:xfrm>
            <a:off x="609600" y="4876800"/>
            <a:ext cx="7633463" cy="1077218"/>
          </a:xfrm>
          <a:prstGeom prst="rect">
            <a:avLst/>
          </a:prstGeom>
          <a:noFill/>
        </p:spPr>
        <p:txBody>
          <a:bodyPr wrap="square" rtlCol="0">
            <a:spAutoFit/>
          </a:bodyPr>
          <a:lstStyle/>
          <a:p>
            <a:r>
              <a:rPr lang="en-US" sz="1600" dirty="0" smtClean="0"/>
              <a:t>Slow growing bacteria that can cause Tuberculosis (</a:t>
            </a:r>
            <a:r>
              <a:rPr lang="en-US" sz="1600" i="1" dirty="0" smtClean="0"/>
              <a:t>Mycobacterium tuberculosis</a:t>
            </a:r>
            <a:r>
              <a:rPr lang="en-US" sz="1600" dirty="0" smtClean="0"/>
              <a:t>) and Leprosy (</a:t>
            </a:r>
            <a:r>
              <a:rPr lang="en-US" sz="1600" i="1" dirty="0" smtClean="0"/>
              <a:t>Mycobacterium </a:t>
            </a:r>
            <a:r>
              <a:rPr lang="en-US" sz="1600" i="1" dirty="0" err="1" smtClean="0"/>
              <a:t>leprae</a:t>
            </a:r>
            <a:r>
              <a:rPr lang="en-US" sz="1600" dirty="0" smtClean="0"/>
              <a:t>)</a:t>
            </a:r>
          </a:p>
          <a:p>
            <a:endParaRPr lang="en-US" sz="1600" dirty="0" smtClean="0"/>
          </a:p>
          <a:p>
            <a:r>
              <a:rPr lang="en-US" sz="1600" dirty="0" smtClean="0"/>
              <a:t>Part of a very large family of </a:t>
            </a:r>
            <a:r>
              <a:rPr lang="en-US" sz="1600" dirty="0" err="1" smtClean="0"/>
              <a:t>mycobacteria</a:t>
            </a:r>
            <a:r>
              <a:rPr lang="en-US" sz="1600" dirty="0" smtClean="0"/>
              <a:t> – slow, intermediate and fast-growing members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7256914" cy="461665"/>
          </a:xfrm>
          <a:prstGeom prst="rect">
            <a:avLst/>
          </a:prstGeom>
          <a:noFill/>
        </p:spPr>
        <p:txBody>
          <a:bodyPr wrap="none" rtlCol="0">
            <a:spAutoFit/>
          </a:bodyPr>
          <a:lstStyle/>
          <a:p>
            <a:r>
              <a:rPr lang="en-US" sz="2400" b="1" dirty="0" smtClean="0"/>
              <a:t>Plasmodium parasites – The causative agent for Malaria</a:t>
            </a:r>
            <a:endParaRPr lang="en-US" sz="2400" b="1" dirty="0"/>
          </a:p>
        </p:txBody>
      </p:sp>
      <p:pic>
        <p:nvPicPr>
          <p:cNvPr id="3" name="Picture 2"/>
          <p:cNvPicPr>
            <a:picLocks noChangeAspect="1"/>
          </p:cNvPicPr>
          <p:nvPr/>
        </p:nvPicPr>
        <p:blipFill>
          <a:blip r:embed="rId2" cstate="print"/>
          <a:stretch>
            <a:fillRect/>
          </a:stretch>
        </p:blipFill>
        <p:spPr>
          <a:xfrm>
            <a:off x="457200" y="1447800"/>
            <a:ext cx="2880000" cy="2457600"/>
          </a:xfrm>
          <a:prstGeom prst="rect">
            <a:avLst/>
          </a:prstGeom>
        </p:spPr>
      </p:pic>
      <p:sp>
        <p:nvSpPr>
          <p:cNvPr id="4" name="TextBox 3"/>
          <p:cNvSpPr txBox="1"/>
          <p:nvPr/>
        </p:nvSpPr>
        <p:spPr>
          <a:xfrm>
            <a:off x="152400" y="4114800"/>
            <a:ext cx="3570208" cy="369332"/>
          </a:xfrm>
          <a:prstGeom prst="rect">
            <a:avLst/>
          </a:prstGeom>
          <a:noFill/>
        </p:spPr>
        <p:txBody>
          <a:bodyPr wrap="none" rtlCol="0">
            <a:spAutoFit/>
          </a:bodyPr>
          <a:lstStyle/>
          <a:p>
            <a:r>
              <a:rPr lang="en-US" i="1" dirty="0" smtClean="0"/>
              <a:t>Plasmodium  </a:t>
            </a:r>
            <a:r>
              <a:rPr lang="en-US" i="1" dirty="0" err="1" smtClean="0"/>
              <a:t>falciparum</a:t>
            </a:r>
            <a:r>
              <a:rPr lang="en-US" i="1" dirty="0" smtClean="0"/>
              <a:t> </a:t>
            </a:r>
            <a:r>
              <a:rPr lang="en-US" dirty="0" err="1" smtClean="0"/>
              <a:t>sporozoite</a:t>
            </a:r>
            <a:endParaRPr lang="en-US" dirty="0"/>
          </a:p>
        </p:txBody>
      </p:sp>
      <p:pic>
        <p:nvPicPr>
          <p:cNvPr id="5" name="Picture 4"/>
          <p:cNvPicPr>
            <a:picLocks noChangeAspect="1"/>
          </p:cNvPicPr>
          <p:nvPr/>
        </p:nvPicPr>
        <p:blipFill>
          <a:blip r:embed="rId3" cstate="print"/>
          <a:stretch>
            <a:fillRect/>
          </a:stretch>
        </p:blipFill>
        <p:spPr>
          <a:xfrm>
            <a:off x="4267200" y="1447800"/>
            <a:ext cx="4320000" cy="2757600"/>
          </a:xfrm>
          <a:prstGeom prst="rect">
            <a:avLst/>
          </a:prstGeom>
        </p:spPr>
      </p:pic>
      <p:sp>
        <p:nvSpPr>
          <p:cNvPr id="6" name="TextBox 5"/>
          <p:cNvSpPr txBox="1"/>
          <p:nvPr/>
        </p:nvSpPr>
        <p:spPr>
          <a:xfrm>
            <a:off x="6195657" y="6627168"/>
            <a:ext cx="2948343" cy="230832"/>
          </a:xfrm>
          <a:prstGeom prst="rect">
            <a:avLst/>
          </a:prstGeom>
          <a:noFill/>
        </p:spPr>
        <p:txBody>
          <a:bodyPr wrap="none" rtlCol="0">
            <a:spAutoFit/>
          </a:bodyPr>
          <a:lstStyle/>
          <a:p>
            <a:r>
              <a:rPr lang="en-US" sz="900" dirty="0" smtClean="0"/>
              <a:t>Robert </a:t>
            </a:r>
            <a:r>
              <a:rPr lang="en-US" sz="900" dirty="0" err="1" smtClean="0"/>
              <a:t>Ménard</a:t>
            </a:r>
            <a:r>
              <a:rPr lang="en-US" sz="900" dirty="0" smtClean="0"/>
              <a:t> </a:t>
            </a:r>
            <a:r>
              <a:rPr lang="en-US" sz="900" i="1" dirty="0" smtClean="0"/>
              <a:t>Nature 433, 113-114 doi:10.1038/433113a</a:t>
            </a:r>
            <a:endParaRPr lang="en-US" sz="900" dirty="0"/>
          </a:p>
        </p:txBody>
      </p:sp>
      <p:sp>
        <p:nvSpPr>
          <p:cNvPr id="7" name="TextBox 6"/>
          <p:cNvSpPr txBox="1"/>
          <p:nvPr/>
        </p:nvSpPr>
        <p:spPr>
          <a:xfrm>
            <a:off x="5334000" y="4343400"/>
            <a:ext cx="2198251" cy="369332"/>
          </a:xfrm>
          <a:prstGeom prst="rect">
            <a:avLst/>
          </a:prstGeom>
          <a:noFill/>
        </p:spPr>
        <p:txBody>
          <a:bodyPr wrap="none" rtlCol="0">
            <a:spAutoFit/>
          </a:bodyPr>
          <a:lstStyle/>
          <a:p>
            <a:r>
              <a:rPr lang="en-US" i="1" dirty="0" smtClean="0"/>
              <a:t>Plasmodium </a:t>
            </a:r>
            <a:r>
              <a:rPr lang="en-US" dirty="0" smtClean="0"/>
              <a:t>life cycle</a:t>
            </a:r>
            <a:endParaRPr lang="en-US" dirty="0"/>
          </a:p>
        </p:txBody>
      </p:sp>
      <p:sp>
        <p:nvSpPr>
          <p:cNvPr id="8" name="TextBox 7"/>
          <p:cNvSpPr txBox="1"/>
          <p:nvPr/>
        </p:nvSpPr>
        <p:spPr>
          <a:xfrm>
            <a:off x="685800" y="5029200"/>
            <a:ext cx="7004028" cy="923330"/>
          </a:xfrm>
          <a:prstGeom prst="rect">
            <a:avLst/>
          </a:prstGeom>
          <a:noFill/>
        </p:spPr>
        <p:txBody>
          <a:bodyPr wrap="none" rtlCol="0">
            <a:spAutoFit/>
          </a:bodyPr>
          <a:lstStyle/>
          <a:p>
            <a:r>
              <a:rPr lang="en-US" dirty="0" smtClean="0"/>
              <a:t>Over 200 known species of </a:t>
            </a:r>
            <a:r>
              <a:rPr lang="en-US" i="1" dirty="0" smtClean="0"/>
              <a:t>Plasmodium </a:t>
            </a:r>
            <a:r>
              <a:rPr lang="en-US" dirty="0" smtClean="0"/>
              <a:t>– many different animal hosts</a:t>
            </a:r>
          </a:p>
          <a:p>
            <a:endParaRPr lang="en-US" dirty="0" smtClean="0"/>
          </a:p>
          <a:p>
            <a:r>
              <a:rPr lang="en-US" i="1" dirty="0" smtClean="0"/>
              <a:t>P. </a:t>
            </a:r>
            <a:r>
              <a:rPr lang="en-US" i="1" dirty="0" err="1" smtClean="0"/>
              <a:t>falciparum</a:t>
            </a:r>
            <a:r>
              <a:rPr lang="en-US" i="1" dirty="0" smtClean="0"/>
              <a:t> </a:t>
            </a:r>
            <a:r>
              <a:rPr lang="en-US" dirty="0" smtClean="0"/>
              <a:t>and </a:t>
            </a:r>
            <a:r>
              <a:rPr lang="en-US" i="1" dirty="0" smtClean="0"/>
              <a:t>P. </a:t>
            </a:r>
            <a:r>
              <a:rPr lang="en-US" i="1" dirty="0" err="1" smtClean="0"/>
              <a:t>malariae</a:t>
            </a:r>
            <a:r>
              <a:rPr lang="en-US" i="1" dirty="0" smtClean="0"/>
              <a:t> </a:t>
            </a:r>
            <a:r>
              <a:rPr lang="en-US" dirty="0" smtClean="0"/>
              <a:t>most important for humans – cause malaria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646331" cy="461665"/>
          </a:xfrm>
          <a:prstGeom prst="rect">
            <a:avLst/>
          </a:prstGeom>
          <a:noFill/>
        </p:spPr>
        <p:txBody>
          <a:bodyPr wrap="none" rtlCol="0">
            <a:spAutoFit/>
          </a:bodyPr>
          <a:lstStyle/>
          <a:p>
            <a:r>
              <a:rPr lang="en-US" sz="2400" b="1" dirty="0" smtClean="0"/>
              <a:t>HIV </a:t>
            </a:r>
            <a:endParaRPr lang="en-US" sz="2400" b="1" dirty="0"/>
          </a:p>
        </p:txBody>
      </p:sp>
      <p:sp>
        <p:nvSpPr>
          <p:cNvPr id="3" name="TextBox 2"/>
          <p:cNvSpPr txBox="1"/>
          <p:nvPr/>
        </p:nvSpPr>
        <p:spPr>
          <a:xfrm>
            <a:off x="609600" y="990600"/>
            <a:ext cx="7899400" cy="4770537"/>
          </a:xfrm>
          <a:prstGeom prst="rect">
            <a:avLst/>
          </a:prstGeom>
          <a:noFill/>
        </p:spPr>
        <p:txBody>
          <a:bodyPr wrap="square" rtlCol="0">
            <a:spAutoFit/>
          </a:bodyPr>
          <a:lstStyle/>
          <a:p>
            <a:pPr>
              <a:spcAft>
                <a:spcPts val="1200"/>
              </a:spcAft>
            </a:pPr>
            <a:r>
              <a:rPr lang="en-US" dirty="0" smtClean="0"/>
              <a:t>HIV-1 first entered human populations (first common ancestor to divergent Group M HIV viruses) between 1910 and 1930 in or near to Leopoldville (now Kinshasa) in the Democratic Republic of the Congo.</a:t>
            </a:r>
          </a:p>
          <a:p>
            <a:pPr>
              <a:spcAft>
                <a:spcPts val="1200"/>
              </a:spcAft>
            </a:pPr>
            <a:endParaRPr lang="en-US" dirty="0" smtClean="0"/>
          </a:p>
          <a:p>
            <a:pPr>
              <a:spcAft>
                <a:spcPts val="1200"/>
              </a:spcAft>
            </a:pPr>
            <a:r>
              <a:rPr lang="en-US" dirty="0" smtClean="0"/>
              <a:t>99% of HIV infections are Group M – Contains 9 subtypes (</a:t>
            </a:r>
            <a:r>
              <a:rPr lang="en-US" dirty="0" err="1" smtClean="0"/>
              <a:t>Clades</a:t>
            </a:r>
            <a:r>
              <a:rPr lang="en-US" dirty="0" smtClean="0"/>
              <a:t>) and 40 distinct circulating recombinant forms (</a:t>
            </a:r>
            <a:r>
              <a:rPr lang="en-US" dirty="0" err="1" smtClean="0"/>
              <a:t>CRFs</a:t>
            </a:r>
            <a:r>
              <a:rPr lang="en-US" dirty="0" smtClean="0"/>
              <a:t>).</a:t>
            </a:r>
          </a:p>
          <a:p>
            <a:pPr>
              <a:spcAft>
                <a:spcPts val="1200"/>
              </a:spcAft>
            </a:pPr>
            <a:endParaRPr lang="en-US" dirty="0" smtClean="0"/>
          </a:p>
          <a:p>
            <a:pPr>
              <a:spcAft>
                <a:spcPts val="1200"/>
              </a:spcAft>
            </a:pPr>
            <a:r>
              <a:rPr lang="en-US" dirty="0" smtClean="0"/>
              <a:t>Closely related Simian Immunodeficiency viruses – </a:t>
            </a:r>
            <a:r>
              <a:rPr lang="en-US" dirty="0" err="1" smtClean="0"/>
              <a:t>SIVcpz</a:t>
            </a:r>
            <a:r>
              <a:rPr lang="en-US" dirty="0" smtClean="0"/>
              <a:t> likely the ancestor of HIV Group M.</a:t>
            </a:r>
          </a:p>
          <a:p>
            <a:pPr>
              <a:spcAft>
                <a:spcPts val="1200"/>
              </a:spcAft>
            </a:pPr>
            <a:endParaRPr lang="en-US" dirty="0" smtClean="0"/>
          </a:p>
          <a:p>
            <a:pPr>
              <a:spcAft>
                <a:spcPts val="1200"/>
              </a:spcAft>
            </a:pPr>
            <a:r>
              <a:rPr lang="en-US" dirty="0" smtClean="0"/>
              <a:t>Virus spread virtually un-noticed throughout the 1950s – 1980s before finally being recognized as a emerging epidemic in 1981 and pandemic by 1985.</a:t>
            </a:r>
          </a:p>
          <a:p>
            <a:pPr>
              <a:spcAft>
                <a:spcPts val="1200"/>
              </a:spcAft>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3302406" cy="461665"/>
          </a:xfrm>
          <a:prstGeom prst="rect">
            <a:avLst/>
          </a:prstGeom>
          <a:noFill/>
        </p:spPr>
        <p:txBody>
          <a:bodyPr wrap="none" rtlCol="0">
            <a:spAutoFit/>
          </a:bodyPr>
          <a:lstStyle/>
          <a:p>
            <a:r>
              <a:rPr lang="en-US" sz="2400" b="1" dirty="0" smtClean="0"/>
              <a:t>Non-Vaccine Treatments</a:t>
            </a:r>
          </a:p>
        </p:txBody>
      </p:sp>
      <p:grpSp>
        <p:nvGrpSpPr>
          <p:cNvPr id="6" name="Group 5"/>
          <p:cNvGrpSpPr>
            <a:grpSpLocks noChangeAspect="1"/>
          </p:cNvGrpSpPr>
          <p:nvPr/>
        </p:nvGrpSpPr>
        <p:grpSpPr>
          <a:xfrm>
            <a:off x="1295400" y="914400"/>
            <a:ext cx="6019800" cy="3091140"/>
            <a:chOff x="1143000" y="1155693"/>
            <a:chExt cx="5311922" cy="2730507"/>
          </a:xfrm>
        </p:grpSpPr>
        <p:pic>
          <p:nvPicPr>
            <p:cNvPr id="4" name="Picture 3" descr="HIV Treatments.pdf"/>
            <p:cNvPicPr>
              <a:picLocks noChangeAspect="1"/>
            </p:cNvPicPr>
            <p:nvPr/>
          </p:nvPicPr>
          <p:blipFill>
            <a:blip r:embed="rId2" cstate="print"/>
            <a:srcRect l="11759" r="6267" b="95884"/>
            <a:stretch>
              <a:fillRect/>
            </a:stretch>
          </p:blipFill>
          <p:spPr>
            <a:xfrm>
              <a:off x="1143006" y="1155693"/>
              <a:ext cx="5311916" cy="381000"/>
            </a:xfrm>
            <a:prstGeom prst="rect">
              <a:avLst/>
            </a:prstGeom>
          </p:spPr>
        </p:pic>
        <p:pic>
          <p:nvPicPr>
            <p:cNvPr id="5" name="Picture 4" descr="HIV Treatments.pdf"/>
            <p:cNvPicPr>
              <a:picLocks noChangeAspect="1"/>
            </p:cNvPicPr>
            <p:nvPr/>
          </p:nvPicPr>
          <p:blipFill>
            <a:blip r:embed="rId2" cstate="print"/>
            <a:srcRect l="11759" t="11524" r="6267" b="62958"/>
            <a:stretch>
              <a:fillRect/>
            </a:stretch>
          </p:blipFill>
          <p:spPr>
            <a:xfrm>
              <a:off x="1143000" y="1524000"/>
              <a:ext cx="5311922" cy="2362200"/>
            </a:xfrm>
            <a:prstGeom prst="rect">
              <a:avLst/>
            </a:prstGeom>
          </p:spPr>
        </p:pic>
      </p:grpSp>
      <p:sp>
        <p:nvSpPr>
          <p:cNvPr id="7" name="TextBox 6"/>
          <p:cNvSpPr txBox="1"/>
          <p:nvPr/>
        </p:nvSpPr>
        <p:spPr>
          <a:xfrm>
            <a:off x="457200" y="685800"/>
            <a:ext cx="4965873" cy="369332"/>
          </a:xfrm>
          <a:prstGeom prst="rect">
            <a:avLst/>
          </a:prstGeom>
          <a:noFill/>
        </p:spPr>
        <p:txBody>
          <a:bodyPr wrap="none" rtlCol="0">
            <a:spAutoFit/>
          </a:bodyPr>
          <a:lstStyle/>
          <a:p>
            <a:r>
              <a:rPr lang="en-US" dirty="0" smtClean="0"/>
              <a:t>Nucleoside Reverse Transcriptase Inhibitors (</a:t>
            </a:r>
            <a:r>
              <a:rPr lang="en-US" dirty="0" err="1" smtClean="0"/>
              <a:t>NRTIs</a:t>
            </a:r>
            <a:r>
              <a:rPr lang="en-US" dirty="0" smtClean="0"/>
              <a:t>) </a:t>
            </a:r>
            <a:endParaRPr lang="en-US" dirty="0"/>
          </a:p>
        </p:txBody>
      </p:sp>
      <p:grpSp>
        <p:nvGrpSpPr>
          <p:cNvPr id="8" name="Group 7"/>
          <p:cNvGrpSpPr/>
          <p:nvPr/>
        </p:nvGrpSpPr>
        <p:grpSpPr>
          <a:xfrm>
            <a:off x="1219200" y="4484132"/>
            <a:ext cx="6477000" cy="2133600"/>
            <a:chOff x="1219200" y="304800"/>
            <a:chExt cx="6477000" cy="2133600"/>
          </a:xfrm>
        </p:grpSpPr>
        <p:pic>
          <p:nvPicPr>
            <p:cNvPr id="9" name="Picture 8" descr="HIV Treatments.pdf"/>
            <p:cNvPicPr>
              <a:picLocks noChangeAspect="1"/>
            </p:cNvPicPr>
            <p:nvPr/>
          </p:nvPicPr>
          <p:blipFill>
            <a:blip r:embed="rId2" cstate="print"/>
            <a:srcRect l="11759" b="95638"/>
            <a:stretch>
              <a:fillRect/>
            </a:stretch>
          </p:blipFill>
          <p:spPr>
            <a:xfrm>
              <a:off x="1219200" y="304800"/>
              <a:ext cx="6474000" cy="457200"/>
            </a:xfrm>
            <a:prstGeom prst="rect">
              <a:avLst/>
            </a:prstGeom>
          </p:spPr>
        </p:pic>
        <p:pic>
          <p:nvPicPr>
            <p:cNvPr id="10" name="Picture 9" descr="HIV Treatments.pdf"/>
            <p:cNvPicPr>
              <a:picLocks noChangeAspect="1"/>
            </p:cNvPicPr>
            <p:nvPr/>
          </p:nvPicPr>
          <p:blipFill>
            <a:blip r:embed="rId2" cstate="print"/>
            <a:srcRect l="11759" t="37804" b="46202"/>
            <a:stretch>
              <a:fillRect/>
            </a:stretch>
          </p:blipFill>
          <p:spPr>
            <a:xfrm>
              <a:off x="1222200" y="762000"/>
              <a:ext cx="6474000" cy="1676400"/>
            </a:xfrm>
            <a:prstGeom prst="rect">
              <a:avLst/>
            </a:prstGeom>
          </p:spPr>
        </p:pic>
      </p:grpSp>
      <p:sp>
        <p:nvSpPr>
          <p:cNvPr id="11" name="TextBox 10"/>
          <p:cNvSpPr txBox="1"/>
          <p:nvPr/>
        </p:nvSpPr>
        <p:spPr>
          <a:xfrm>
            <a:off x="457200" y="4267200"/>
            <a:ext cx="5577556" cy="369332"/>
          </a:xfrm>
          <a:prstGeom prst="rect">
            <a:avLst/>
          </a:prstGeom>
          <a:noFill/>
        </p:spPr>
        <p:txBody>
          <a:bodyPr wrap="none" rtlCol="0">
            <a:spAutoFit/>
          </a:bodyPr>
          <a:lstStyle/>
          <a:p>
            <a:r>
              <a:rPr lang="en-US" dirty="0" smtClean="0"/>
              <a:t>Non-Nucleoside Reverse Transcriptase Inhibitors (</a:t>
            </a:r>
            <a:r>
              <a:rPr lang="en-US" dirty="0" err="1" smtClean="0"/>
              <a:t>NNRTIs</a:t>
            </a: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19200" y="533400"/>
            <a:ext cx="6474000" cy="2793999"/>
            <a:chOff x="1143000" y="3225801"/>
            <a:chExt cx="6474000" cy="2793999"/>
          </a:xfrm>
        </p:grpSpPr>
        <p:pic>
          <p:nvPicPr>
            <p:cNvPr id="4" name="Picture 3" descr="HIV Treatments.pdf"/>
            <p:cNvPicPr>
              <a:picLocks noChangeAspect="1"/>
            </p:cNvPicPr>
            <p:nvPr/>
          </p:nvPicPr>
          <p:blipFill>
            <a:blip r:embed="rId2" cstate="print"/>
            <a:srcRect l="11759" b="95638"/>
            <a:stretch>
              <a:fillRect/>
            </a:stretch>
          </p:blipFill>
          <p:spPr>
            <a:xfrm>
              <a:off x="1143000" y="3225801"/>
              <a:ext cx="6474000" cy="457200"/>
            </a:xfrm>
            <a:prstGeom prst="rect">
              <a:avLst/>
            </a:prstGeom>
          </p:spPr>
        </p:pic>
        <p:pic>
          <p:nvPicPr>
            <p:cNvPr id="7" name="Picture 6" descr="HIV Treatments.pdf"/>
            <p:cNvPicPr>
              <a:picLocks noChangeAspect="1"/>
            </p:cNvPicPr>
            <p:nvPr/>
          </p:nvPicPr>
          <p:blipFill>
            <a:blip r:embed="rId2" cstate="print"/>
            <a:srcRect l="11759" t="53798" b="23665"/>
            <a:stretch>
              <a:fillRect/>
            </a:stretch>
          </p:blipFill>
          <p:spPr>
            <a:xfrm>
              <a:off x="1143000" y="3657600"/>
              <a:ext cx="6474000" cy="2362200"/>
            </a:xfrm>
            <a:prstGeom prst="rect">
              <a:avLst/>
            </a:prstGeom>
          </p:spPr>
        </p:pic>
      </p:grpSp>
      <p:sp>
        <p:nvSpPr>
          <p:cNvPr id="9" name="TextBox 8"/>
          <p:cNvSpPr txBox="1"/>
          <p:nvPr/>
        </p:nvSpPr>
        <p:spPr>
          <a:xfrm>
            <a:off x="457200" y="228600"/>
            <a:ext cx="1954381" cy="369332"/>
          </a:xfrm>
          <a:prstGeom prst="rect">
            <a:avLst/>
          </a:prstGeom>
          <a:noFill/>
        </p:spPr>
        <p:txBody>
          <a:bodyPr wrap="none" rtlCol="0">
            <a:spAutoFit/>
          </a:bodyPr>
          <a:lstStyle/>
          <a:p>
            <a:r>
              <a:rPr lang="en-US" dirty="0" smtClean="0"/>
              <a:t>Protease Inhibitors </a:t>
            </a:r>
            <a:endParaRPr lang="en-US" dirty="0"/>
          </a:p>
        </p:txBody>
      </p:sp>
      <p:grpSp>
        <p:nvGrpSpPr>
          <p:cNvPr id="10" name="Group 9"/>
          <p:cNvGrpSpPr/>
          <p:nvPr/>
        </p:nvGrpSpPr>
        <p:grpSpPr>
          <a:xfrm>
            <a:off x="1222197" y="4216401"/>
            <a:ext cx="6474003" cy="1574799"/>
            <a:chOff x="838200" y="381000"/>
            <a:chExt cx="6474003" cy="1574799"/>
          </a:xfrm>
        </p:grpSpPr>
        <p:pic>
          <p:nvPicPr>
            <p:cNvPr id="11" name="Picture 10" descr="HIV Treatments.pdf"/>
            <p:cNvPicPr>
              <a:picLocks noChangeAspect="1"/>
            </p:cNvPicPr>
            <p:nvPr/>
          </p:nvPicPr>
          <p:blipFill>
            <a:blip r:embed="rId2" cstate="print"/>
            <a:srcRect l="11759" b="95638"/>
            <a:stretch>
              <a:fillRect/>
            </a:stretch>
          </p:blipFill>
          <p:spPr>
            <a:xfrm>
              <a:off x="838200" y="381000"/>
              <a:ext cx="6474000" cy="457200"/>
            </a:xfrm>
            <a:prstGeom prst="rect">
              <a:avLst/>
            </a:prstGeom>
          </p:spPr>
        </p:pic>
        <p:pic>
          <p:nvPicPr>
            <p:cNvPr id="12" name="Picture 11" descr="HIV Treatments.pdf"/>
            <p:cNvPicPr>
              <a:picLocks noChangeAspect="1"/>
            </p:cNvPicPr>
            <p:nvPr/>
          </p:nvPicPr>
          <p:blipFill>
            <a:blip r:embed="rId2" cstate="print"/>
            <a:srcRect l="11759" t="76335" b="12760"/>
            <a:stretch>
              <a:fillRect/>
            </a:stretch>
          </p:blipFill>
          <p:spPr>
            <a:xfrm>
              <a:off x="838203" y="812799"/>
              <a:ext cx="6474000" cy="1143000"/>
            </a:xfrm>
            <a:prstGeom prst="rect">
              <a:avLst/>
            </a:prstGeom>
          </p:spPr>
        </p:pic>
      </p:grpSp>
      <p:sp>
        <p:nvSpPr>
          <p:cNvPr id="13" name="TextBox 12"/>
          <p:cNvSpPr txBox="1"/>
          <p:nvPr/>
        </p:nvSpPr>
        <p:spPr>
          <a:xfrm>
            <a:off x="457200" y="3962400"/>
            <a:ext cx="2941831" cy="369332"/>
          </a:xfrm>
          <a:prstGeom prst="rect">
            <a:avLst/>
          </a:prstGeom>
          <a:noFill/>
        </p:spPr>
        <p:txBody>
          <a:bodyPr wrap="none" rtlCol="0">
            <a:spAutoFit/>
          </a:bodyPr>
          <a:lstStyle/>
          <a:p>
            <a:r>
              <a:rPr lang="en-US" dirty="0" smtClean="0"/>
              <a:t>CCR5 and </a:t>
            </a:r>
            <a:r>
              <a:rPr lang="en-US" dirty="0" err="1" smtClean="0"/>
              <a:t>Integrase</a:t>
            </a:r>
            <a:r>
              <a:rPr lang="en-US" dirty="0" smtClean="0"/>
              <a:t> Inhibitors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TotalTime>
  <Words>1275</Words>
  <Application>Microsoft Office PowerPoint</Application>
  <PresentationFormat>On-screen Show (4:3)</PresentationFormat>
  <Paragraphs>285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McKay</dc:creator>
  <cp:lastModifiedBy>Shiel, Nuala</cp:lastModifiedBy>
  <cp:revision>32</cp:revision>
  <dcterms:created xsi:type="dcterms:W3CDTF">2012-10-30T18:18:42Z</dcterms:created>
  <dcterms:modified xsi:type="dcterms:W3CDTF">2012-11-12T12:58:43Z</dcterms:modified>
</cp:coreProperties>
</file>