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1" r:id="rId4"/>
    <p:sldId id="263" r:id="rId5"/>
    <p:sldId id="258" r:id="rId6"/>
    <p:sldId id="260" r:id="rId7"/>
    <p:sldId id="262" r:id="rId8"/>
    <p:sldId id="259"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12" autoAdjust="0"/>
  </p:normalViewPr>
  <p:slideViewPr>
    <p:cSldViewPr>
      <p:cViewPr varScale="1">
        <p:scale>
          <a:sx n="40" d="100"/>
          <a:sy n="40" d="100"/>
        </p:scale>
        <p:origin x="-8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AFE536-D2FD-44FD-928C-781F6C42F779}" type="datetimeFigureOut">
              <a:rPr lang="en-GB" smtClean="0"/>
              <a:t>31/10/2012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60726B-B64D-4091-9584-21BE3F336AEB}" type="slidenum">
              <a:rPr lang="en-GB" smtClean="0"/>
              <a:t>‹#›</a:t>
            </a:fld>
            <a:endParaRPr lang="en-GB"/>
          </a:p>
        </p:txBody>
      </p:sp>
    </p:spTree>
    <p:extLst>
      <p:ext uri="{BB962C8B-B14F-4D97-AF65-F5344CB8AC3E}">
        <p14:creationId xmlns:p14="http://schemas.microsoft.com/office/powerpoint/2010/main" val="2556374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During the project, the students should spend a minimum of four full days per week carrying out scientific experimental work which, dependent on the nature of the project, may involve clinical or laboratory-based activity, data retrieval or data analysis. </a:t>
            </a:r>
            <a:endParaRPr lang="en-GB" dirty="0"/>
          </a:p>
        </p:txBody>
      </p:sp>
      <p:sp>
        <p:nvSpPr>
          <p:cNvPr id="4" name="Slide Number Placeholder 3"/>
          <p:cNvSpPr>
            <a:spLocks noGrp="1"/>
          </p:cNvSpPr>
          <p:nvPr>
            <p:ph type="sldNum" sz="quarter" idx="10"/>
          </p:nvPr>
        </p:nvSpPr>
        <p:spPr/>
        <p:txBody>
          <a:bodyPr/>
          <a:lstStyle/>
          <a:p>
            <a:fld id="{6260726B-B64D-4091-9584-21BE3F336AEB}"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mn-lt"/>
                <a:ea typeface="+mn-ea"/>
                <a:cs typeface="+mn-cs"/>
              </a:rPr>
              <a:t>Laboratory-based projects should require the student to test a hypothesis and should normally involve the use of established laboratory/research protocols.  </a:t>
            </a:r>
          </a:p>
          <a:p>
            <a:pPr lvl="0"/>
            <a:r>
              <a:rPr lang="en-GB" sz="1200" kern="1200" dirty="0" smtClean="0">
                <a:solidFill>
                  <a:schemeClr val="tx1"/>
                </a:solidFill>
                <a:latin typeface="+mn-lt"/>
                <a:ea typeface="+mn-ea"/>
                <a:cs typeface="+mn-cs"/>
              </a:rPr>
              <a:t>Clinical research projects similarly require a well defined research question or hypothesis to be tested. </a:t>
            </a:r>
          </a:p>
          <a:p>
            <a:pPr lvl="0"/>
            <a:r>
              <a:rPr lang="en-GB" sz="1200" kern="1200" dirty="0" smtClean="0">
                <a:solidFill>
                  <a:schemeClr val="tx1"/>
                </a:solidFill>
                <a:latin typeface="+mn-lt"/>
                <a:ea typeface="+mn-ea"/>
                <a:cs typeface="+mn-cs"/>
              </a:rPr>
              <a:t>Library-based projects should require the student to read and analyse the literature pertaining to a given issue, to seek ways forward by detailed planning of hypothesis-driven research and, in some cases, to make recommendations for change of practice. </a:t>
            </a:r>
          </a:p>
          <a:p>
            <a:endParaRPr lang="en-GB" dirty="0"/>
          </a:p>
        </p:txBody>
      </p:sp>
      <p:sp>
        <p:nvSpPr>
          <p:cNvPr id="4" name="Slide Number Placeholder 3"/>
          <p:cNvSpPr>
            <a:spLocks noGrp="1"/>
          </p:cNvSpPr>
          <p:nvPr>
            <p:ph type="sldNum" sz="quarter" idx="10"/>
          </p:nvPr>
        </p:nvSpPr>
        <p:spPr/>
        <p:txBody>
          <a:bodyPr/>
          <a:lstStyle/>
          <a:p>
            <a:fld id="{6260726B-B64D-4091-9584-21BE3F336AEB}" type="slidenum">
              <a:rPr lang="en-GB" smtClean="0"/>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baseline="0" dirty="0" smtClean="0">
                <a:solidFill>
                  <a:schemeClr val="tx1"/>
                </a:solidFill>
                <a:latin typeface="+mn-lt"/>
                <a:ea typeface="+mn-ea"/>
                <a:cs typeface="+mn-cs"/>
              </a:rPr>
              <a:t>Normally, the Library will hold an OLIVIA lecture for all BSc students on how to avoid plagiarism during the Introduction to the BSc course. During or after the lecture the students will be required to participate in an online assessment (quiz) on the understanding of plagiarism. Students who do not attend the lecture will be directed to self-learning online and given the opportunity to complete the online assessment (quiz) on plagiarism within a week from the lecture. Students who do not comply will be sent a formal e-mail with a receipt, copied to their Course Director and their file. The e-mail will notify such students that in the occurrence of any plagiarism related offences in the future, their record of not participating in the plagiarism element of the Foundation course will be taken into account. Students who have already taken the online quiz during the BSc Foundation course in Year 3 will be exempt from taking it again during the Introduction to the BSc course in Year 4. </a:t>
            </a:r>
            <a:endParaRPr lang="en-GB" dirty="0"/>
          </a:p>
        </p:txBody>
      </p:sp>
      <p:sp>
        <p:nvSpPr>
          <p:cNvPr id="4" name="Slide Number Placeholder 3"/>
          <p:cNvSpPr>
            <a:spLocks noGrp="1"/>
          </p:cNvSpPr>
          <p:nvPr>
            <p:ph type="sldNum" sz="quarter" idx="10"/>
          </p:nvPr>
        </p:nvSpPr>
        <p:spPr/>
        <p:txBody>
          <a:bodyPr/>
          <a:lstStyle/>
          <a:p>
            <a:fld id="{C9D84136-CDD5-4D61-9046-224C4DE144A8}"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6F4D24-BF3E-4135-9203-AB9FA129B79D}" type="datetimeFigureOut">
              <a:rPr lang="en-GB" smtClean="0"/>
              <a:t>31/10/2012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6F4D24-BF3E-4135-9203-AB9FA129B79D}" type="datetimeFigureOut">
              <a:rPr lang="en-GB" smtClean="0"/>
              <a:t>31/10/2012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6F4D24-BF3E-4135-9203-AB9FA129B79D}" type="datetimeFigureOut">
              <a:rPr lang="en-GB" smtClean="0"/>
              <a:t>31/10/2012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6F4D24-BF3E-4135-9203-AB9FA129B79D}" type="datetimeFigureOut">
              <a:rPr lang="en-GB" smtClean="0"/>
              <a:t>31/10/2012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6F4D24-BF3E-4135-9203-AB9FA129B79D}" type="datetimeFigureOut">
              <a:rPr lang="en-GB" smtClean="0"/>
              <a:t>31/10/2012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6F4D24-BF3E-4135-9203-AB9FA129B79D}" type="datetimeFigureOut">
              <a:rPr lang="en-GB" smtClean="0"/>
              <a:t>31/10/2012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6F4D24-BF3E-4135-9203-AB9FA129B79D}" type="datetimeFigureOut">
              <a:rPr lang="en-GB" smtClean="0"/>
              <a:t>31/10/2012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6F4D24-BF3E-4135-9203-AB9FA129B79D}" type="datetimeFigureOut">
              <a:rPr lang="en-GB" smtClean="0"/>
              <a:t>31/10/2012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6F4D24-BF3E-4135-9203-AB9FA129B79D}" type="datetimeFigureOut">
              <a:rPr lang="en-GB" smtClean="0"/>
              <a:t>31/10/2012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F4D24-BF3E-4135-9203-AB9FA129B79D}" type="datetimeFigureOut">
              <a:rPr lang="en-GB" smtClean="0"/>
              <a:t>31/10/2012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6F4D24-BF3E-4135-9203-AB9FA129B79D}" type="datetimeFigureOut">
              <a:rPr lang="en-GB" smtClean="0"/>
              <a:t>31/10/2012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FE1357-C473-4B66-A7B6-403AEFB5F87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6F4D24-BF3E-4135-9203-AB9FA129B79D}" type="datetimeFigureOut">
              <a:rPr lang="en-GB" smtClean="0"/>
              <a:t>31/10/2012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FE1357-C473-4B66-A7B6-403AEFB5F87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11103"/>
            <a:ext cx="7772400" cy="1470025"/>
          </a:xfrm>
        </p:spPr>
        <p:txBody>
          <a:bodyPr/>
          <a:lstStyle/>
          <a:p>
            <a:r>
              <a:rPr lang="it-IT" dirty="0" smtClean="0">
                <a:latin typeface="Arial" pitchFamily="34" charset="0"/>
                <a:cs typeface="Arial" pitchFamily="34" charset="0"/>
              </a:rPr>
              <a:t>Global Health BSc </a:t>
            </a:r>
            <a:r>
              <a:rPr lang="it-IT" dirty="0" smtClean="0">
                <a:latin typeface="Arial" pitchFamily="34" charset="0"/>
                <a:cs typeface="Arial" pitchFamily="34" charset="0"/>
              </a:rPr>
              <a:t>projects</a:t>
            </a:r>
            <a:r>
              <a:rPr lang="it-IT" dirty="0" smtClean="0">
                <a:latin typeface="Arial" pitchFamily="34" charset="0"/>
                <a:cs typeface="Arial" pitchFamily="34" charset="0"/>
              </a:rPr>
              <a:t/>
            </a:r>
            <a:br>
              <a:rPr lang="it-IT" dirty="0" smtClean="0">
                <a:latin typeface="Arial" pitchFamily="34" charset="0"/>
                <a:cs typeface="Arial" pitchFamily="34" charset="0"/>
              </a:rPr>
            </a:br>
            <a:r>
              <a:rPr lang="it-IT" dirty="0" smtClean="0">
                <a:latin typeface="Arial" pitchFamily="34" charset="0"/>
                <a:cs typeface="Arial" pitchFamily="34" charset="0"/>
              </a:rPr>
              <a:t>Q &amp; A</a:t>
            </a:r>
            <a:endParaRPr lang="en-GB" dirty="0">
              <a:latin typeface="Arial" pitchFamily="34" charset="0"/>
              <a:cs typeface="Arial" pitchFamily="34" charset="0"/>
            </a:endParaRPr>
          </a:p>
        </p:txBody>
      </p:sp>
      <p:sp>
        <p:nvSpPr>
          <p:cNvPr id="3" name="Subtitle 2"/>
          <p:cNvSpPr>
            <a:spLocks noGrp="1"/>
          </p:cNvSpPr>
          <p:nvPr>
            <p:ph type="subTitle" idx="1"/>
          </p:nvPr>
        </p:nvSpPr>
        <p:spPr>
          <a:xfrm>
            <a:off x="1371600" y="4700736"/>
            <a:ext cx="6512768" cy="1896616"/>
          </a:xfrm>
        </p:spPr>
        <p:txBody>
          <a:bodyPr>
            <a:noAutofit/>
          </a:bodyPr>
          <a:lstStyle/>
          <a:p>
            <a:r>
              <a:rPr lang="it-IT" sz="2800" dirty="0" smtClean="0">
                <a:latin typeface="Arial" pitchFamily="34" charset="0"/>
                <a:cs typeface="Arial" pitchFamily="34" charset="0"/>
              </a:rPr>
              <a:t>29 October 2012</a:t>
            </a:r>
          </a:p>
          <a:p>
            <a:endParaRPr lang="it-IT" sz="2000" dirty="0">
              <a:latin typeface="Arial" pitchFamily="34" charset="0"/>
              <a:cs typeface="Arial" pitchFamily="34" charset="0"/>
            </a:endParaRPr>
          </a:p>
          <a:p>
            <a:r>
              <a:rPr lang="it-IT" sz="2800" dirty="0" smtClean="0">
                <a:latin typeface="Arial" pitchFamily="34" charset="0"/>
                <a:cs typeface="Arial" pitchFamily="34" charset="0"/>
              </a:rPr>
              <a:t>Dr Mariam Sbaiti</a:t>
            </a:r>
          </a:p>
          <a:p>
            <a:r>
              <a:rPr lang="it-IT" sz="2800" dirty="0" smtClean="0">
                <a:latin typeface="Arial" pitchFamily="34" charset="0"/>
                <a:cs typeface="Arial" pitchFamily="34" charset="0"/>
              </a:rPr>
              <a:t>Professor </a:t>
            </a:r>
            <a:r>
              <a:rPr lang="it-IT" sz="2800" dirty="0" smtClean="0">
                <a:latin typeface="Arial" pitchFamily="34" charset="0"/>
                <a:cs typeface="Arial" pitchFamily="34" charset="0"/>
              </a:rPr>
              <a:t>Helen Ward</a:t>
            </a:r>
            <a:endParaRPr lang="en-GB" sz="2800" dirty="0">
              <a:latin typeface="Arial" pitchFamily="34" charset="0"/>
              <a:cs typeface="Arial" pitchFamily="34" charset="0"/>
            </a:endParaRPr>
          </a:p>
        </p:txBody>
      </p:sp>
      <p:pic>
        <p:nvPicPr>
          <p:cNvPr id="3074" name="Picture 2" descr="http://www.euricse.eu/it/sites/euricse.eu/files/imagecache/Slideshow-home/slideshow3_ricerca.jpg"/>
          <p:cNvPicPr>
            <a:picLocks noChangeAspect="1" noChangeArrowheads="1"/>
          </p:cNvPicPr>
          <p:nvPr/>
        </p:nvPicPr>
        <p:blipFill>
          <a:blip r:embed="rId2" cstate="print"/>
          <a:srcRect/>
          <a:stretch>
            <a:fillRect/>
          </a:stretch>
        </p:blipFill>
        <p:spPr bwMode="auto">
          <a:xfrm>
            <a:off x="4163119" y="-102866"/>
            <a:ext cx="5305425" cy="3171826"/>
          </a:xfrm>
          <a:prstGeom prst="rect">
            <a:avLst/>
          </a:prstGeom>
          <a:noFill/>
        </p:spPr>
      </p:pic>
      <p:pic>
        <p:nvPicPr>
          <p:cNvPr id="3076" name="Picture 4" descr="http://www.euricse.eu/it/sites/euricse.eu/files/imagecache/Slideshow-home/slideshow3_ricerca.jpg"/>
          <p:cNvPicPr>
            <a:picLocks noChangeAspect="1" noChangeArrowheads="1"/>
          </p:cNvPicPr>
          <p:nvPr/>
        </p:nvPicPr>
        <p:blipFill>
          <a:blip r:embed="rId2" cstate="print"/>
          <a:srcRect/>
          <a:stretch>
            <a:fillRect/>
          </a:stretch>
        </p:blipFill>
        <p:spPr bwMode="auto">
          <a:xfrm>
            <a:off x="-468560" y="-171400"/>
            <a:ext cx="5305425" cy="317182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Key Dates</a:t>
            </a:r>
            <a:endParaRPr lang="en-GB" dirty="0"/>
          </a:p>
        </p:txBody>
      </p:sp>
      <p:graphicFrame>
        <p:nvGraphicFramePr>
          <p:cNvPr id="4" name="Content Placeholder 3"/>
          <p:cNvGraphicFramePr>
            <a:graphicFrameLocks noGrp="1"/>
          </p:cNvGraphicFramePr>
          <p:nvPr>
            <p:ph idx="1"/>
          </p:nvPr>
        </p:nvGraphicFramePr>
        <p:xfrm>
          <a:off x="395536" y="1916838"/>
          <a:ext cx="8568952" cy="3923121"/>
        </p:xfrm>
        <a:graphic>
          <a:graphicData uri="http://schemas.openxmlformats.org/drawingml/2006/table">
            <a:tbl>
              <a:tblPr>
                <a:tableStyleId>{22838BEF-8BB2-4498-84A7-C5851F593DF1}</a:tableStyleId>
              </a:tblPr>
              <a:tblGrid>
                <a:gridCol w="6231965"/>
                <a:gridCol w="2336987"/>
              </a:tblGrid>
              <a:tr h="300600">
                <a:tc>
                  <a:txBody>
                    <a:bodyPr/>
                    <a:lstStyle/>
                    <a:p>
                      <a:pPr>
                        <a:lnSpc>
                          <a:spcPct val="115000"/>
                        </a:lnSpc>
                        <a:spcAft>
                          <a:spcPts val="0"/>
                        </a:spcAft>
                      </a:pPr>
                      <a:r>
                        <a:rPr lang="en-GB" sz="1600" dirty="0"/>
                        <a:t>List of BSc Projects published</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smtClean="0"/>
                        <a:t>Mid-November 2012</a:t>
                      </a:r>
                      <a:endParaRPr lang="en-GB" sz="1600" dirty="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dirty="0"/>
                        <a:t>Round A of Project choices</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a:t>Early </a:t>
                      </a:r>
                      <a:r>
                        <a:rPr lang="en-GB" sz="1600" dirty="0" smtClean="0"/>
                        <a:t>November 2012</a:t>
                      </a:r>
                      <a:endParaRPr lang="en-GB" sz="1600" dirty="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a:t>Round B of project choices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a:t>Mid </a:t>
                      </a:r>
                      <a:r>
                        <a:rPr lang="en-GB" sz="1600" dirty="0" smtClean="0"/>
                        <a:t>November 2012</a:t>
                      </a:r>
                      <a:endParaRPr lang="en-GB" sz="1600" dirty="0">
                        <a:latin typeface="Calibri"/>
                        <a:ea typeface="Calibri"/>
                        <a:cs typeface="Times New Roman"/>
                      </a:endParaRPr>
                    </a:p>
                  </a:txBody>
                  <a:tcPr marL="68580" marR="68580" marT="0" marB="0"/>
                </a:tc>
              </a:tr>
              <a:tr h="394338">
                <a:tc>
                  <a:txBody>
                    <a:bodyPr/>
                    <a:lstStyle/>
                    <a:p>
                      <a:pPr>
                        <a:lnSpc>
                          <a:spcPct val="115000"/>
                        </a:lnSpc>
                        <a:spcAft>
                          <a:spcPts val="0"/>
                        </a:spcAft>
                      </a:pPr>
                      <a:r>
                        <a:rPr lang="en-GB" sz="1600" dirty="0"/>
                        <a:t>Agreed project choices and supervisor allocation</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a:t>By end of </a:t>
                      </a:r>
                      <a:r>
                        <a:rPr lang="en-GB" sz="1600" dirty="0" smtClean="0"/>
                        <a:t>November 2012</a:t>
                      </a:r>
                      <a:endParaRPr lang="en-GB" sz="1600" dirty="0">
                        <a:latin typeface="Calibri"/>
                        <a:ea typeface="Calibri"/>
                        <a:cs typeface="Times New Roman"/>
                      </a:endParaRPr>
                    </a:p>
                  </a:txBody>
                  <a:tcPr marL="68580" marR="68580" marT="0" marB="0"/>
                </a:tc>
              </a:tr>
              <a:tr h="300600">
                <a:tc gridSpan="2">
                  <a:txBody>
                    <a:bodyPr/>
                    <a:lstStyle/>
                    <a:p>
                      <a:pPr>
                        <a:lnSpc>
                          <a:spcPct val="115000"/>
                        </a:lnSpc>
                        <a:spcAft>
                          <a:spcPts val="0"/>
                        </a:spcAft>
                      </a:pPr>
                      <a:r>
                        <a:rPr lang="en-GB" sz="1600" b="1" dirty="0"/>
                        <a:t>PART C Projects</a:t>
                      </a:r>
                      <a:endParaRPr lang="en-GB" sz="1600" b="1" dirty="0">
                        <a:latin typeface="Calibri"/>
                        <a:ea typeface="Calibri"/>
                        <a:cs typeface="Times New Roman"/>
                      </a:endParaRPr>
                    </a:p>
                  </a:txBody>
                  <a:tcPr marL="68580" marR="68580" marT="0" marB="0"/>
                </a:tc>
                <a:tc hMerge="1">
                  <a:txBody>
                    <a:bodyPr/>
                    <a:lstStyle/>
                    <a:p>
                      <a:pPr>
                        <a:lnSpc>
                          <a:spcPct val="115000"/>
                        </a:lnSpc>
                        <a:spcAft>
                          <a:spcPts val="0"/>
                        </a:spcAft>
                      </a:pPr>
                      <a:endParaRPr lang="en-GB" sz="1600" dirty="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dirty="0"/>
                        <a:t>Projects </a:t>
                      </a:r>
                      <a:r>
                        <a:rPr lang="en-GB" sz="1600" dirty="0" smtClean="0"/>
                        <a:t>and write-up</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dirty="0"/>
                        <a:t>3 April – </a:t>
                      </a:r>
                      <a:r>
                        <a:rPr lang="en-GB" sz="1600" dirty="0" smtClean="0"/>
                        <a:t>17 </a:t>
                      </a:r>
                      <a:r>
                        <a:rPr lang="en-GB" sz="1600" dirty="0"/>
                        <a:t>May 2013</a:t>
                      </a:r>
                      <a:endParaRPr lang="en-GB" sz="1600" dirty="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dirty="0"/>
                        <a:t>2 week Oral presentation (optional)</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t>11-15 March</a:t>
                      </a:r>
                      <a:endParaRPr lang="en-GB" sz="160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dirty="0"/>
                        <a:t>Submission of Written project report</a:t>
                      </a:r>
                      <a:endParaRPr lang="en-GB" sz="1600" dirty="0">
                        <a:latin typeface="Calibri"/>
                        <a:ea typeface="Calibri"/>
                        <a:cs typeface="Times New Roman"/>
                      </a:endParaRPr>
                    </a:p>
                  </a:txBody>
                  <a:tcPr marL="68580" marR="68580" marT="0" marB="0"/>
                </a:tc>
                <a:tc>
                  <a:txBody>
                    <a:bodyPr/>
                    <a:lstStyle/>
                    <a:p>
                      <a:pPr>
                        <a:lnSpc>
                          <a:spcPct val="115000"/>
                        </a:lnSpc>
                        <a:spcAft>
                          <a:spcPts val="0"/>
                        </a:spcAft>
                      </a:pPr>
                      <a:r>
                        <a:rPr lang="en-GB" sz="1600"/>
                        <a:t>23 May by 2pm</a:t>
                      </a:r>
                      <a:endParaRPr lang="en-GB" sz="160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a:t>Final Oral Presentation</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t>24 May</a:t>
                      </a:r>
                      <a:endParaRPr lang="en-GB" sz="1600">
                        <a:latin typeface="Calibri"/>
                        <a:ea typeface="Calibri"/>
                        <a:cs typeface="Times New Roman"/>
                      </a:endParaRPr>
                    </a:p>
                  </a:txBody>
                  <a:tcPr marL="68580" marR="68580" marT="0" marB="0"/>
                </a:tc>
              </a:tr>
              <a:tr h="522783">
                <a:tc>
                  <a:txBody>
                    <a:bodyPr/>
                    <a:lstStyle/>
                    <a:p>
                      <a:pPr>
                        <a:spcAft>
                          <a:spcPts val="0"/>
                        </a:spcAft>
                      </a:pPr>
                      <a:r>
                        <a:rPr lang="en-GB" sz="1600"/>
                        <a:t>Complete ‘Agreed Project Contribution of Supervisor and Student’ form</a:t>
                      </a:r>
                      <a:endParaRPr lang="en-GB" sz="1800">
                        <a:solidFill>
                          <a:srgbClr val="000000"/>
                        </a:solidFill>
                        <a:latin typeface="Arial"/>
                        <a:ea typeface="Calibri"/>
                        <a:cs typeface="Times New Roman"/>
                      </a:endParaRPr>
                    </a:p>
                  </a:txBody>
                  <a:tcPr marL="68580" marR="68580" marT="0" marB="0"/>
                </a:tc>
                <a:tc>
                  <a:txBody>
                    <a:bodyPr/>
                    <a:lstStyle/>
                    <a:p>
                      <a:pPr>
                        <a:lnSpc>
                          <a:spcPct val="115000"/>
                        </a:lnSpc>
                        <a:spcAft>
                          <a:spcPts val="0"/>
                        </a:spcAft>
                      </a:pPr>
                      <a:r>
                        <a:rPr lang="en-GB" sz="1600"/>
                        <a:t>By  23 May</a:t>
                      </a:r>
                      <a:endParaRPr lang="en-GB" sz="160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a:t>Vivas and Sub-Board meetings</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a:t>12 June</a:t>
                      </a:r>
                      <a:endParaRPr lang="en-GB" sz="1600">
                        <a:latin typeface="Calibri"/>
                        <a:ea typeface="Calibri"/>
                        <a:cs typeface="Times New Roman"/>
                      </a:endParaRPr>
                    </a:p>
                  </a:txBody>
                  <a:tcPr marL="68580" marR="68580" marT="0" marB="0"/>
                </a:tc>
              </a:tr>
              <a:tr h="300600">
                <a:tc>
                  <a:txBody>
                    <a:bodyPr/>
                    <a:lstStyle/>
                    <a:p>
                      <a:pPr>
                        <a:lnSpc>
                          <a:spcPct val="115000"/>
                        </a:lnSpc>
                        <a:spcAft>
                          <a:spcPts val="0"/>
                        </a:spcAft>
                      </a:pPr>
                      <a:r>
                        <a:rPr lang="en-GB" sz="1600"/>
                        <a:t>Project feedback released</a:t>
                      </a:r>
                      <a:endParaRPr lang="en-GB" sz="1600">
                        <a:latin typeface="Calibri"/>
                        <a:ea typeface="Calibri"/>
                        <a:cs typeface="Times New Roman"/>
                      </a:endParaRPr>
                    </a:p>
                  </a:txBody>
                  <a:tcPr marL="68580" marR="68580" marT="0" marB="0"/>
                </a:tc>
                <a:tc>
                  <a:txBody>
                    <a:bodyPr/>
                    <a:lstStyle/>
                    <a:p>
                      <a:pPr>
                        <a:lnSpc>
                          <a:spcPct val="115000"/>
                        </a:lnSpc>
                        <a:spcAft>
                          <a:spcPts val="0"/>
                        </a:spcAft>
                      </a:pPr>
                      <a:r>
                        <a:rPr lang="en-GB" sz="1600" dirty="0"/>
                        <a:t>4 July </a:t>
                      </a:r>
                      <a:endParaRPr lang="en-GB" sz="1600" dirty="0">
                        <a:latin typeface="Calibri"/>
                        <a:ea typeface="Calibri"/>
                        <a:cs typeface="Times New Roma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Projects should...</a:t>
            </a:r>
            <a:endParaRPr lang="en-GB" dirty="0"/>
          </a:p>
        </p:txBody>
      </p:sp>
      <p:sp>
        <p:nvSpPr>
          <p:cNvPr id="3" name="Content Placeholder 2"/>
          <p:cNvSpPr>
            <a:spLocks noGrp="1"/>
          </p:cNvSpPr>
          <p:nvPr>
            <p:ph idx="1"/>
          </p:nvPr>
        </p:nvSpPr>
        <p:spPr/>
        <p:txBody>
          <a:bodyPr>
            <a:normAutofit/>
          </a:bodyPr>
          <a:lstStyle/>
          <a:p>
            <a:pPr indent="0">
              <a:spcAft>
                <a:spcPts val="1200"/>
              </a:spcAft>
              <a:buNone/>
            </a:pPr>
            <a:r>
              <a:rPr lang="en-GB" sz="2400" dirty="0"/>
              <a:t>(a) be hypothesis-driven or, in the case of clinical projects, be focused on a clear research question </a:t>
            </a:r>
            <a:endParaRPr lang="en-GB" sz="2400" dirty="0" smtClean="0"/>
          </a:p>
          <a:p>
            <a:pPr indent="0">
              <a:spcAft>
                <a:spcPts val="1200"/>
              </a:spcAft>
              <a:buNone/>
            </a:pPr>
            <a:r>
              <a:rPr lang="en-GB" sz="2400" dirty="0" smtClean="0"/>
              <a:t>(</a:t>
            </a:r>
            <a:r>
              <a:rPr lang="en-GB" sz="2400" dirty="0"/>
              <a:t>b) employ clearly defined research methods and </a:t>
            </a:r>
            <a:endParaRPr lang="en-GB" sz="2400" dirty="0" smtClean="0"/>
          </a:p>
          <a:p>
            <a:pPr indent="0">
              <a:spcAft>
                <a:spcPts val="1200"/>
              </a:spcAft>
              <a:buNone/>
            </a:pPr>
            <a:r>
              <a:rPr lang="en-GB" sz="2400" dirty="0" smtClean="0"/>
              <a:t>(</a:t>
            </a:r>
            <a:r>
              <a:rPr lang="en-GB" sz="2400" dirty="0"/>
              <a:t>c) involve critical analysis such as would be required by a high-ranking journal in the </a:t>
            </a:r>
            <a:r>
              <a:rPr lang="en-GB" sz="2400" dirty="0" smtClean="0"/>
              <a:t>field</a:t>
            </a:r>
            <a:endParaRPr lang="en-GB" sz="2400" dirty="0"/>
          </a:p>
          <a:p>
            <a:pPr>
              <a:spcAft>
                <a:spcPts val="1200"/>
              </a:spcAft>
            </a:pPr>
            <a:endParaRPr lang="en-GB"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008"/>
            <a:ext cx="8229600" cy="404664"/>
          </a:xfrm>
        </p:spPr>
        <p:txBody>
          <a:bodyPr>
            <a:normAutofit fontScale="90000"/>
          </a:bodyPr>
          <a:lstStyle/>
          <a:p>
            <a:r>
              <a:rPr lang="it-IT" dirty="0" smtClean="0"/>
              <a:t>2012 Project Titles</a:t>
            </a:r>
            <a:endParaRPr lang="en-GB" dirty="0"/>
          </a:p>
        </p:txBody>
      </p:sp>
      <p:graphicFrame>
        <p:nvGraphicFramePr>
          <p:cNvPr id="4" name="Content Placeholder 3"/>
          <p:cNvGraphicFramePr>
            <a:graphicFrameLocks noGrp="1"/>
          </p:cNvGraphicFramePr>
          <p:nvPr>
            <p:ph idx="1"/>
          </p:nvPr>
        </p:nvGraphicFramePr>
        <p:xfrm>
          <a:off x="395536" y="572967"/>
          <a:ext cx="8280920" cy="6168401"/>
        </p:xfrm>
        <a:graphic>
          <a:graphicData uri="http://schemas.openxmlformats.org/drawingml/2006/table">
            <a:tbl>
              <a:tblPr>
                <a:tableStyleId>{35758FB7-9AC5-4552-8A53-C91805E547FA}</a:tableStyleId>
              </a:tblPr>
              <a:tblGrid>
                <a:gridCol w="8280920"/>
              </a:tblGrid>
              <a:tr h="169686">
                <a:tc>
                  <a:txBody>
                    <a:bodyPr/>
                    <a:lstStyle/>
                    <a:p>
                      <a:pPr algn="l" fontAlgn="b"/>
                      <a:r>
                        <a:rPr lang="en-GB" sz="1200" b="1" u="none" strike="noStrike" dirty="0"/>
                        <a:t>Guidelines in the food ration design for Home Grown School Feeding'</a:t>
                      </a:r>
                      <a:endParaRPr lang="en-GB" sz="1200" b="1" i="0" u="none" strike="noStrike" dirty="0">
                        <a:solidFill>
                          <a:srgbClr val="000000"/>
                        </a:solidFill>
                        <a:latin typeface="Arial"/>
                      </a:endParaRPr>
                    </a:p>
                  </a:txBody>
                  <a:tcPr marL="5979" marR="5979" marT="5979" marB="0" anchor="b"/>
                </a:tc>
              </a:tr>
              <a:tr h="330412">
                <a:tc>
                  <a:txBody>
                    <a:bodyPr/>
                    <a:lstStyle/>
                    <a:p>
                      <a:pPr algn="l" fontAlgn="b"/>
                      <a:r>
                        <a:rPr lang="en-GB" sz="1200" b="1" u="none" strike="noStrike"/>
                        <a:t>Feasibility and acceptability of repeat home-based HIV saliva testing using self sampling oral swabs in men who have sex with men</a:t>
                      </a:r>
                      <a:endParaRPr lang="en-GB" sz="1200" b="1" i="0" u="none" strike="noStrike">
                        <a:solidFill>
                          <a:srgbClr val="000000"/>
                        </a:solidFill>
                        <a:latin typeface="Arial"/>
                      </a:endParaRPr>
                    </a:p>
                  </a:txBody>
                  <a:tcPr marL="5979" marR="5979" marT="5979" marB="0" anchor="b"/>
                </a:tc>
              </a:tr>
              <a:tr h="330412">
                <a:tc>
                  <a:txBody>
                    <a:bodyPr/>
                    <a:lstStyle/>
                    <a:p>
                      <a:pPr algn="l" fontAlgn="ctr"/>
                      <a:r>
                        <a:rPr lang="en-GB" sz="1200" b="1" u="none" strike="noStrike"/>
                        <a:t>The NHS Health Check Programme in London: Is it addressing the needs of ethnic minority groups’ (or a variation on this title)</a:t>
                      </a:r>
                      <a:endParaRPr lang="en-GB" sz="1200" b="1" i="0" u="none" strike="noStrike">
                        <a:solidFill>
                          <a:srgbClr val="000000"/>
                        </a:solidFill>
                        <a:latin typeface="Arial"/>
                      </a:endParaRPr>
                    </a:p>
                  </a:txBody>
                  <a:tcPr marL="5979" marR="5979" marT="5979" marB="0" anchor="ctr"/>
                </a:tc>
              </a:tr>
              <a:tr h="330412">
                <a:tc>
                  <a:txBody>
                    <a:bodyPr/>
                    <a:lstStyle/>
                    <a:p>
                      <a:pPr algn="l" fontAlgn="b"/>
                      <a:r>
                        <a:rPr lang="en-GB" sz="1200" b="1" u="none" strike="noStrike"/>
                        <a:t>The NHS Health Check Programme in London: Is it addressing the needs of ethnic minority groups’ (or a variation on this title)</a:t>
                      </a:r>
                      <a:endParaRPr lang="en-GB" sz="1200" b="1" i="0" u="none" strike="noStrike">
                        <a:solidFill>
                          <a:srgbClr val="000000"/>
                        </a:solidFill>
                        <a:latin typeface="Arial"/>
                      </a:endParaRPr>
                    </a:p>
                  </a:txBody>
                  <a:tcPr marL="5979" marR="5979" marT="5979" marB="0" anchor="b"/>
                </a:tc>
              </a:tr>
              <a:tr h="431532">
                <a:tc>
                  <a:txBody>
                    <a:bodyPr/>
                    <a:lstStyle/>
                    <a:p>
                      <a:pPr algn="l" fontAlgn="b"/>
                      <a:r>
                        <a:rPr lang="en-GB" sz="1200" b="1" u="none" strike="noStrike"/>
                        <a:t>A systematic review of the efficacy and protective effects of dihydroartemisinin-piperaquine (DHA-PQP) compared to artemether-lumefantrine (AL) against P. falciparum malaria</a:t>
                      </a:r>
                      <a:endParaRPr lang="en-GB" sz="1200" b="1" i="0" u="none" strike="noStrike">
                        <a:solidFill>
                          <a:srgbClr val="000000"/>
                        </a:solidFill>
                        <a:latin typeface="Arial"/>
                      </a:endParaRPr>
                    </a:p>
                  </a:txBody>
                  <a:tcPr marL="5979" marR="5979" marT="5979" marB="0" anchor="b"/>
                </a:tc>
              </a:tr>
              <a:tr h="169686">
                <a:tc>
                  <a:txBody>
                    <a:bodyPr/>
                    <a:lstStyle/>
                    <a:p>
                      <a:pPr algn="l" fontAlgn="b"/>
                      <a:r>
                        <a:rPr lang="en-GB" sz="1200" b="1" u="none" strike="noStrike"/>
                        <a:t>Prevention of liver cancer in low income countries?</a:t>
                      </a:r>
                      <a:endParaRPr lang="en-GB" sz="1200" b="1" i="0" u="none" strike="noStrike">
                        <a:solidFill>
                          <a:srgbClr val="000000"/>
                        </a:solidFill>
                        <a:latin typeface="Arial"/>
                      </a:endParaRPr>
                    </a:p>
                  </a:txBody>
                  <a:tcPr marL="5979" marR="5979" marT="5979" marB="0" anchor="b"/>
                </a:tc>
              </a:tr>
              <a:tr h="169686">
                <a:tc>
                  <a:txBody>
                    <a:bodyPr/>
                    <a:lstStyle/>
                    <a:p>
                      <a:pPr algn="l" fontAlgn="b"/>
                      <a:r>
                        <a:rPr lang="en-GB" sz="1200" b="1" u="none" strike="noStrike"/>
                        <a:t>Kangaroo Mother Care (KMC) – what are its limitations</a:t>
                      </a:r>
                      <a:endParaRPr lang="en-GB" sz="1200" b="1" i="0" u="none" strike="noStrike">
                        <a:solidFill>
                          <a:srgbClr val="000000"/>
                        </a:solidFill>
                        <a:latin typeface="Arial"/>
                      </a:endParaRPr>
                    </a:p>
                  </a:txBody>
                  <a:tcPr marL="5979" marR="5979" marT="5979" marB="0" anchor="b"/>
                </a:tc>
              </a:tr>
              <a:tr h="169686">
                <a:tc>
                  <a:txBody>
                    <a:bodyPr/>
                    <a:lstStyle/>
                    <a:p>
                      <a:pPr algn="l" fontAlgn="b"/>
                      <a:r>
                        <a:rPr lang="en-GB" sz="1200" b="1" u="none" strike="noStrike"/>
                        <a:t>Terms of reference: Cross country analysis of school feeding coverage</a:t>
                      </a:r>
                      <a:endParaRPr lang="en-GB" sz="1200" b="1" i="0" u="none" strike="noStrike">
                        <a:solidFill>
                          <a:srgbClr val="000000"/>
                        </a:solidFill>
                        <a:latin typeface="Arial"/>
                      </a:endParaRPr>
                    </a:p>
                  </a:txBody>
                  <a:tcPr marL="5979" marR="5979" marT="5979" marB="0" anchor="b"/>
                </a:tc>
              </a:tr>
              <a:tr h="282728">
                <a:tc>
                  <a:txBody>
                    <a:bodyPr/>
                    <a:lstStyle/>
                    <a:p>
                      <a:pPr algn="l" fontAlgn="b"/>
                      <a:r>
                        <a:rPr lang="en-GB" sz="1200" b="1" u="none" strike="noStrike"/>
                        <a:t>Treatment outcomes of patients co-infected with HIV +HCV</a:t>
                      </a:r>
                      <a:endParaRPr lang="en-GB" sz="1200" b="1" i="0" u="none" strike="noStrike">
                        <a:solidFill>
                          <a:srgbClr val="000000"/>
                        </a:solidFill>
                        <a:latin typeface="Arial"/>
                      </a:endParaRPr>
                    </a:p>
                  </a:txBody>
                  <a:tcPr marL="5979" marR="5979" marT="5979" marB="0" anchor="b"/>
                </a:tc>
              </a:tr>
              <a:tr h="290169">
                <a:tc>
                  <a:txBody>
                    <a:bodyPr/>
                    <a:lstStyle/>
                    <a:p>
                      <a:pPr algn="l" fontAlgn="ctr"/>
                      <a:r>
                        <a:rPr lang="en-GB" sz="1200" b="1" u="none" strike="noStrike" dirty="0"/>
                        <a:t>The effect of urbanization on malaria transmission in sub-Saharan Africa (or a variation on this title)</a:t>
                      </a:r>
                      <a:endParaRPr lang="en-GB" sz="1200" b="1" i="0" u="none" strike="noStrike" dirty="0">
                        <a:solidFill>
                          <a:srgbClr val="000000"/>
                        </a:solidFill>
                        <a:latin typeface="Arial"/>
                      </a:endParaRPr>
                    </a:p>
                  </a:txBody>
                  <a:tcPr marL="5979" marR="5979" marT="5979" marB="0" anchor="ctr"/>
                </a:tc>
              </a:tr>
              <a:tr h="169686">
                <a:tc>
                  <a:txBody>
                    <a:bodyPr/>
                    <a:lstStyle/>
                    <a:p>
                      <a:pPr algn="l" fontAlgn="b"/>
                      <a:r>
                        <a:rPr lang="en-GB" sz="1200" b="1" u="none" strike="noStrike"/>
                        <a:t>Clofazimine for the treatment of DR-TB</a:t>
                      </a:r>
                      <a:endParaRPr lang="en-GB" sz="1200" b="1" i="0" u="none" strike="noStrike">
                        <a:solidFill>
                          <a:srgbClr val="000000"/>
                        </a:solidFill>
                        <a:latin typeface="Arial"/>
                      </a:endParaRPr>
                    </a:p>
                  </a:txBody>
                  <a:tcPr marL="5979" marR="5979" marT="5979" marB="0" anchor="b"/>
                </a:tc>
              </a:tr>
              <a:tr h="282728">
                <a:tc>
                  <a:txBody>
                    <a:bodyPr/>
                    <a:lstStyle/>
                    <a:p>
                      <a:pPr algn="l" fontAlgn="ctr"/>
                      <a:r>
                        <a:rPr lang="en-GB" sz="1200" b="1" u="none" strike="noStrike"/>
                        <a:t>An example of genetic susceptibility in relation to environmental cancer: scientific and ethical issues?</a:t>
                      </a:r>
                      <a:endParaRPr lang="en-GB" sz="1200" b="1" i="0" u="none" strike="noStrike">
                        <a:solidFill>
                          <a:srgbClr val="000000"/>
                        </a:solidFill>
                        <a:latin typeface="Arial"/>
                      </a:endParaRPr>
                    </a:p>
                  </a:txBody>
                  <a:tcPr marL="5979" marR="5979" marT="5979" marB="0" anchor="ctr"/>
                </a:tc>
              </a:tr>
              <a:tr h="169686">
                <a:tc>
                  <a:txBody>
                    <a:bodyPr/>
                    <a:lstStyle/>
                    <a:p>
                      <a:pPr algn="l" fontAlgn="b"/>
                      <a:r>
                        <a:rPr lang="en-GB" sz="1200" b="1" u="none" strike="noStrike"/>
                        <a:t>Treatment of Urinary Schistosomiasis in Northern Mozambique</a:t>
                      </a:r>
                      <a:endParaRPr lang="en-GB" sz="1200" b="1" i="0" u="none" strike="noStrike">
                        <a:solidFill>
                          <a:srgbClr val="000000"/>
                        </a:solidFill>
                        <a:latin typeface="Arial"/>
                      </a:endParaRPr>
                    </a:p>
                  </a:txBody>
                  <a:tcPr marL="5979" marR="5979" marT="5979" marB="0" anchor="b"/>
                </a:tc>
              </a:tr>
              <a:tr h="169686">
                <a:tc>
                  <a:txBody>
                    <a:bodyPr/>
                    <a:lstStyle/>
                    <a:p>
                      <a:pPr algn="l" fontAlgn="ctr"/>
                      <a:r>
                        <a:rPr lang="en-GB" sz="1200" b="1" u="none" strike="noStrike"/>
                        <a:t>Preventing tuberculosis in patients with HIV: from epidemiology to policy</a:t>
                      </a:r>
                      <a:endParaRPr lang="en-GB" sz="1200" b="1" i="0" u="none" strike="noStrike">
                        <a:solidFill>
                          <a:srgbClr val="000000"/>
                        </a:solidFill>
                        <a:latin typeface="Arial"/>
                      </a:endParaRPr>
                    </a:p>
                  </a:txBody>
                  <a:tcPr marL="5979" marR="5979" marT="5979" marB="0" anchor="ctr"/>
                </a:tc>
              </a:tr>
              <a:tr h="290169">
                <a:tc>
                  <a:txBody>
                    <a:bodyPr/>
                    <a:lstStyle/>
                    <a:p>
                      <a:pPr algn="l" fontAlgn="b"/>
                      <a:r>
                        <a:rPr lang="en-GB" sz="1200" b="1" u="none" strike="noStrike"/>
                        <a:t>Emerging Markets and their attitudes to health provision both nationally and internationally?</a:t>
                      </a:r>
                      <a:endParaRPr lang="en-GB" sz="1200" b="1" i="0" u="none" strike="noStrike">
                        <a:solidFill>
                          <a:srgbClr val="000000"/>
                        </a:solidFill>
                        <a:latin typeface="Arial"/>
                      </a:endParaRPr>
                    </a:p>
                  </a:txBody>
                  <a:tcPr marL="5979" marR="5979" marT="5979" marB="0" anchor="b"/>
                </a:tc>
              </a:tr>
              <a:tr h="282728">
                <a:tc>
                  <a:txBody>
                    <a:bodyPr/>
                    <a:lstStyle/>
                    <a:p>
                      <a:pPr algn="l" fontAlgn="ctr"/>
                      <a:r>
                        <a:rPr lang="en-GB" sz="1200" b="1" u="none" strike="noStrike"/>
                        <a:t>Why don't we immunise women against childhood infections in pregnancy?</a:t>
                      </a:r>
                      <a:endParaRPr lang="en-GB" sz="1200" b="1" i="0" u="none" strike="noStrike">
                        <a:solidFill>
                          <a:srgbClr val="000000"/>
                        </a:solidFill>
                        <a:latin typeface="Arial"/>
                      </a:endParaRPr>
                    </a:p>
                  </a:txBody>
                  <a:tcPr marL="5979" marR="5979" marT="5979" marB="0" anchor="ctr"/>
                </a:tc>
              </a:tr>
              <a:tr h="169686">
                <a:tc>
                  <a:txBody>
                    <a:bodyPr/>
                    <a:lstStyle/>
                    <a:p>
                      <a:pPr algn="l" fontAlgn="ctr"/>
                      <a:r>
                        <a:rPr lang="en-GB" sz="1200" b="1" u="none" strike="noStrike"/>
                        <a:t>Stress in migrant workers</a:t>
                      </a:r>
                      <a:endParaRPr lang="en-GB" sz="1200" b="1" i="0" u="none" strike="noStrike">
                        <a:solidFill>
                          <a:srgbClr val="000000"/>
                        </a:solidFill>
                        <a:latin typeface="Arial"/>
                      </a:endParaRPr>
                    </a:p>
                  </a:txBody>
                  <a:tcPr marL="5979" marR="5979" marT="5979" marB="0" anchor="ctr"/>
                </a:tc>
              </a:tr>
              <a:tr h="169686">
                <a:tc>
                  <a:txBody>
                    <a:bodyPr/>
                    <a:lstStyle/>
                    <a:p>
                      <a:pPr algn="l" fontAlgn="b"/>
                      <a:r>
                        <a:rPr lang="en-GB" sz="1200" b="1" u="none" strike="noStrike"/>
                        <a:t>How is mortality data from the  conflict in Afghanistan reported in the media</a:t>
                      </a:r>
                      <a:endParaRPr lang="en-GB" sz="1200" b="1" i="0" u="none" strike="noStrike">
                        <a:solidFill>
                          <a:srgbClr val="000000"/>
                        </a:solidFill>
                        <a:latin typeface="Arial"/>
                      </a:endParaRPr>
                    </a:p>
                  </a:txBody>
                  <a:tcPr marL="5979" marR="5979" marT="5979" marB="0" anchor="b"/>
                </a:tc>
              </a:tr>
              <a:tr h="282728">
                <a:tc>
                  <a:txBody>
                    <a:bodyPr/>
                    <a:lstStyle/>
                    <a:p>
                      <a:pPr algn="l" fontAlgn="b"/>
                      <a:r>
                        <a:rPr lang="en-GB" sz="1200" b="1" u="none" strike="noStrike"/>
                        <a:t>Approaches to evaluating health links: a case-study of the Imperial-Rwanda link</a:t>
                      </a:r>
                      <a:endParaRPr lang="en-GB" sz="1200" b="1" i="0" u="none" strike="noStrike">
                        <a:solidFill>
                          <a:srgbClr val="000000"/>
                        </a:solidFill>
                        <a:latin typeface="Arial"/>
                      </a:endParaRPr>
                    </a:p>
                  </a:txBody>
                  <a:tcPr marL="5979" marR="5979" marT="5979" marB="0" anchor="b"/>
                </a:tc>
              </a:tr>
              <a:tr h="169686">
                <a:tc>
                  <a:txBody>
                    <a:bodyPr/>
                    <a:lstStyle/>
                    <a:p>
                      <a:pPr algn="l" fontAlgn="b"/>
                      <a:r>
                        <a:rPr lang="en-GB" sz="1200" b="1" u="none" strike="noStrike"/>
                        <a:t>Arsenic contamination of drinking water, extent of health consequences?</a:t>
                      </a:r>
                      <a:endParaRPr lang="en-GB" sz="1200" b="1" i="0" u="none" strike="noStrike">
                        <a:solidFill>
                          <a:srgbClr val="000000"/>
                        </a:solidFill>
                        <a:latin typeface="Arial"/>
                      </a:endParaRPr>
                    </a:p>
                  </a:txBody>
                  <a:tcPr marL="5979" marR="5979" marT="5979" marB="0" anchor="b"/>
                </a:tc>
              </a:tr>
              <a:tr h="572896">
                <a:tc>
                  <a:txBody>
                    <a:bodyPr/>
                    <a:lstStyle/>
                    <a:p>
                      <a:pPr algn="l" fontAlgn="b"/>
                      <a:r>
                        <a:rPr lang="en-GB" sz="1200" b="1" u="none" strike="noStrike"/>
                        <a:t>review examining the current published data comparing toxicity vs benefit of initiation of ART at high CD4 counts; the use of ART outside of current treatment recommendations as part of a universal HIV test and treat program.</a:t>
                      </a:r>
                      <a:endParaRPr lang="en-GB" sz="1200" b="1" i="0" u="none" strike="noStrike">
                        <a:solidFill>
                          <a:srgbClr val="000000"/>
                        </a:solidFill>
                        <a:latin typeface="Arial"/>
                      </a:endParaRPr>
                    </a:p>
                  </a:txBody>
                  <a:tcPr marL="5979" marR="5979" marT="5979" marB="0" anchor="b"/>
                </a:tc>
              </a:tr>
              <a:tr h="282728">
                <a:tc>
                  <a:txBody>
                    <a:bodyPr/>
                    <a:lstStyle/>
                    <a:p>
                      <a:pPr algn="l" fontAlgn="b"/>
                      <a:r>
                        <a:rPr lang="en-GB" sz="1200" b="1" u="none" strike="noStrike"/>
                        <a:t>Strategies for supporting adherence and reducing treatment default in drug resistant TB</a:t>
                      </a:r>
                      <a:endParaRPr lang="en-GB" sz="1200" b="1" i="0" u="none" strike="noStrike">
                        <a:solidFill>
                          <a:srgbClr val="000000"/>
                        </a:solidFill>
                        <a:latin typeface="Arial"/>
                      </a:endParaRPr>
                    </a:p>
                  </a:txBody>
                  <a:tcPr marL="5979" marR="5979" marT="5979" marB="0" anchor="b"/>
                </a:tc>
              </a:tr>
              <a:tr h="290169">
                <a:tc>
                  <a:txBody>
                    <a:bodyPr/>
                    <a:lstStyle/>
                    <a:p>
                      <a:pPr algn="l" fontAlgn="b"/>
                      <a:r>
                        <a:rPr lang="en-GB" sz="1200" b="1" u="none" strike="noStrike" dirty="0"/>
                        <a:t>The use of mathematical models to inform preparedness and response to pandemic influenza</a:t>
                      </a:r>
                      <a:endParaRPr lang="en-GB" sz="1200" b="1" i="0" u="none" strike="noStrike" dirty="0">
                        <a:solidFill>
                          <a:srgbClr val="000000"/>
                        </a:solidFill>
                        <a:latin typeface="Arial"/>
                      </a:endParaRPr>
                    </a:p>
                  </a:txBody>
                  <a:tcPr marL="5979" marR="5979" marT="5979" marB="0" anchor="b"/>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Marks</a:t>
            </a:r>
            <a:endParaRPr lang="en-GB" dirty="0"/>
          </a:p>
        </p:txBody>
      </p:sp>
      <p:sp>
        <p:nvSpPr>
          <p:cNvPr id="3" name="Content Placeholder 2"/>
          <p:cNvSpPr>
            <a:spLocks noGrp="1"/>
          </p:cNvSpPr>
          <p:nvPr>
            <p:ph idx="1"/>
          </p:nvPr>
        </p:nvSpPr>
        <p:spPr/>
        <p:txBody>
          <a:bodyPr>
            <a:normAutofit/>
          </a:bodyPr>
          <a:lstStyle/>
          <a:p>
            <a:pPr>
              <a:buNone/>
            </a:pPr>
            <a:r>
              <a:rPr lang="it-IT" sz="2400" dirty="0" smtClean="0"/>
              <a:t>Part C counts 40% of total BSc degree mark.</a:t>
            </a:r>
          </a:p>
          <a:p>
            <a:pPr>
              <a:buNone/>
            </a:pPr>
            <a:endParaRPr lang="it-IT" sz="2400" dirty="0"/>
          </a:p>
          <a:p>
            <a:pPr>
              <a:buNone/>
            </a:pPr>
            <a:r>
              <a:rPr lang="it-IT" sz="2400" dirty="0" smtClean="0"/>
              <a:t>Project mark =</a:t>
            </a:r>
          </a:p>
          <a:p>
            <a:pPr>
              <a:buNone/>
            </a:pPr>
            <a:endParaRPr lang="it-IT" sz="2400" dirty="0" smtClean="0"/>
          </a:p>
          <a:p>
            <a:pPr>
              <a:buNone/>
            </a:pPr>
            <a:r>
              <a:rPr lang="it-IT" sz="2400" dirty="0" smtClean="0">
                <a:solidFill>
                  <a:srgbClr val="00B0F0"/>
                </a:solidFill>
              </a:rPr>
              <a:t>20%	Oral presentation (8% of total mark)</a:t>
            </a:r>
          </a:p>
          <a:p>
            <a:pPr>
              <a:buNone/>
            </a:pPr>
            <a:r>
              <a:rPr lang="it-IT" sz="2400" dirty="0" smtClean="0">
                <a:solidFill>
                  <a:srgbClr val="00B0F0"/>
                </a:solidFill>
              </a:rPr>
              <a:t>10% 	Performance during Porject (10% of total mark)</a:t>
            </a:r>
          </a:p>
          <a:p>
            <a:pPr>
              <a:buNone/>
            </a:pPr>
            <a:r>
              <a:rPr lang="it-IT" sz="2400" dirty="0" smtClean="0">
                <a:solidFill>
                  <a:srgbClr val="00B0F0"/>
                </a:solidFill>
              </a:rPr>
              <a:t>70%	Project Write-Up (28% of total mark)</a:t>
            </a:r>
          </a:p>
          <a:p>
            <a:pPr>
              <a:buNone/>
            </a:pPr>
            <a:endParaRPr lang="en-GB"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Project</a:t>
            </a:r>
            <a:br>
              <a:rPr lang="en-GB" dirty="0" smtClean="0"/>
            </a:br>
            <a:r>
              <a:rPr lang="en-GB" sz="4000" dirty="0" smtClean="0"/>
              <a:t>Assessment guidelines</a:t>
            </a:r>
            <a:endParaRPr lang="en-GB" dirty="0"/>
          </a:p>
        </p:txBody>
      </p:sp>
      <p:sp>
        <p:nvSpPr>
          <p:cNvPr id="3" name="Content Placeholder 2"/>
          <p:cNvSpPr>
            <a:spLocks noGrp="1"/>
          </p:cNvSpPr>
          <p:nvPr>
            <p:ph idx="1"/>
          </p:nvPr>
        </p:nvSpPr>
        <p:spPr/>
        <p:txBody>
          <a:bodyPr>
            <a:normAutofit/>
          </a:bodyPr>
          <a:lstStyle/>
          <a:p>
            <a:pPr indent="0"/>
            <a:r>
              <a:rPr lang="en-GB" sz="2000" b="1" dirty="0" smtClean="0"/>
              <a:t>Penalties for late submission: </a:t>
            </a:r>
            <a:endParaRPr lang="en-GB" sz="2000" dirty="0" smtClean="0"/>
          </a:p>
          <a:p>
            <a:pPr indent="0">
              <a:buNone/>
            </a:pPr>
            <a:r>
              <a:rPr lang="en-GB" sz="2000" dirty="0" smtClean="0"/>
              <a:t>5% will be deducted from the awarded mark for assessed work for each day late up to 14 days after the deadline. No mark will be awarded for work submitted after fourteen days.  </a:t>
            </a:r>
          </a:p>
          <a:p>
            <a:pPr indent="0">
              <a:buNone/>
            </a:pPr>
            <a:endParaRPr lang="en-GB" sz="2000" dirty="0" smtClean="0"/>
          </a:p>
          <a:p>
            <a:pPr indent="0"/>
            <a:r>
              <a:rPr lang="en-GB" sz="2000" b="1" dirty="0" smtClean="0"/>
              <a:t>Penalties for word count: </a:t>
            </a:r>
            <a:endParaRPr lang="en-GB" sz="2000" dirty="0" smtClean="0"/>
          </a:p>
          <a:p>
            <a:pPr indent="0">
              <a:buNone/>
            </a:pPr>
            <a:r>
              <a:rPr lang="en-GB" sz="2000" dirty="0" smtClean="0"/>
              <a:t>1% of the mark will be deducted for every 1% over the word limit</a:t>
            </a:r>
          </a:p>
          <a:p>
            <a:pPr indent="0">
              <a:buNone/>
            </a:pPr>
            <a:r>
              <a:rPr lang="en-GB" sz="1600" dirty="0" smtClean="0"/>
              <a:t> </a:t>
            </a:r>
            <a:endParaRPr lang="en-GB" sz="2000" dirty="0" smtClean="0"/>
          </a:p>
          <a:p>
            <a:pPr indent="0">
              <a:buNone/>
            </a:pPr>
            <a:endParaRPr lang="en-GB"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1506" name="Picture 2"/>
          <p:cNvPicPr>
            <a:picLocks noChangeAspect="1" noChangeArrowheads="1"/>
          </p:cNvPicPr>
          <p:nvPr/>
        </p:nvPicPr>
        <p:blipFill>
          <a:blip r:embed="rId2" cstate="print"/>
          <a:srcRect/>
          <a:stretch>
            <a:fillRect/>
          </a:stretch>
        </p:blipFill>
        <p:spPr bwMode="auto">
          <a:xfrm rot="479726">
            <a:off x="2085725" y="-658521"/>
            <a:ext cx="8696325" cy="2428875"/>
          </a:xfrm>
          <a:prstGeom prst="rect">
            <a:avLst/>
          </a:prstGeom>
          <a:noFill/>
          <a:ln w="9525">
            <a:noFill/>
            <a:miter lim="800000"/>
            <a:headEnd/>
            <a:tailEnd/>
          </a:ln>
        </p:spPr>
      </p:pic>
      <p:pic>
        <p:nvPicPr>
          <p:cNvPr id="21508" name="Picture 4"/>
          <p:cNvPicPr>
            <a:picLocks noChangeAspect="1" noChangeArrowheads="1"/>
          </p:cNvPicPr>
          <p:nvPr/>
        </p:nvPicPr>
        <p:blipFill>
          <a:blip r:embed="rId3" cstate="print"/>
          <a:srcRect/>
          <a:stretch>
            <a:fillRect/>
          </a:stretch>
        </p:blipFill>
        <p:spPr bwMode="auto">
          <a:xfrm rot="1479274">
            <a:off x="-1721325" y="836831"/>
            <a:ext cx="6743899" cy="2420669"/>
          </a:xfrm>
          <a:prstGeom prst="rect">
            <a:avLst/>
          </a:prstGeom>
          <a:noFill/>
          <a:ln w="9525">
            <a:noFill/>
            <a:miter lim="800000"/>
            <a:headEnd/>
            <a:tailEnd/>
          </a:ln>
        </p:spPr>
      </p:pic>
      <p:pic>
        <p:nvPicPr>
          <p:cNvPr id="21507" name="Picture 3"/>
          <p:cNvPicPr>
            <a:picLocks noChangeAspect="1" noChangeArrowheads="1"/>
          </p:cNvPicPr>
          <p:nvPr/>
        </p:nvPicPr>
        <p:blipFill>
          <a:blip r:embed="rId4" cstate="print"/>
          <a:srcRect/>
          <a:stretch>
            <a:fillRect/>
          </a:stretch>
        </p:blipFill>
        <p:spPr bwMode="auto">
          <a:xfrm rot="20420468">
            <a:off x="847042" y="3155550"/>
            <a:ext cx="9135194" cy="2809721"/>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Publications</a:t>
            </a:r>
            <a:endParaRPr lang="en-GB" dirty="0"/>
          </a:p>
        </p:txBody>
      </p:sp>
      <p:sp>
        <p:nvSpPr>
          <p:cNvPr id="3" name="Content Placeholder 2"/>
          <p:cNvSpPr>
            <a:spLocks noGrp="1"/>
          </p:cNvSpPr>
          <p:nvPr>
            <p:ph idx="1"/>
          </p:nvPr>
        </p:nvSpPr>
        <p:spPr/>
        <p:txBody>
          <a:bodyPr/>
          <a:lstStyle/>
          <a:p>
            <a:pPr indent="0">
              <a:lnSpc>
                <a:spcPct val="150000"/>
              </a:lnSpc>
              <a:buNone/>
            </a:pPr>
            <a:r>
              <a:rPr lang="en-GB" sz="2000" i="1" dirty="0" smtClean="0"/>
              <a:t>You may </a:t>
            </a:r>
            <a:r>
              <a:rPr lang="en-GB" sz="2000" i="1" dirty="0"/>
              <a:t>not </a:t>
            </a:r>
            <a:r>
              <a:rPr lang="en-GB" sz="2000" i="1" dirty="0" smtClean="0"/>
              <a:t>submit:</a:t>
            </a:r>
          </a:p>
          <a:p>
            <a:pPr marL="800100" indent="-457200">
              <a:lnSpc>
                <a:spcPct val="150000"/>
              </a:lnSpc>
              <a:buAutoNum type="alphaLcParenBoth"/>
            </a:pPr>
            <a:r>
              <a:rPr lang="en-GB" sz="2000" i="1" dirty="0" smtClean="0"/>
              <a:t>a </a:t>
            </a:r>
            <a:r>
              <a:rPr lang="en-GB" sz="2000" i="1" dirty="0"/>
              <a:t>manuscript of a scientific paper for publication to a scientific journal; or </a:t>
            </a:r>
            <a:endParaRPr lang="en-GB" sz="2000" i="1" dirty="0" smtClean="0"/>
          </a:p>
          <a:p>
            <a:pPr marL="800100" indent="-457200">
              <a:lnSpc>
                <a:spcPct val="150000"/>
              </a:lnSpc>
              <a:buAutoNum type="alphaLcParenBoth"/>
            </a:pPr>
            <a:r>
              <a:rPr lang="en-GB" sz="2000" i="1" dirty="0" smtClean="0"/>
              <a:t>an </a:t>
            </a:r>
            <a:r>
              <a:rPr lang="en-GB" sz="2000" i="1" dirty="0"/>
              <a:t>abstract to a scientific forum, e.g. a conference; </a:t>
            </a:r>
            <a:endParaRPr lang="en-GB" sz="2000" i="1" dirty="0" smtClean="0"/>
          </a:p>
          <a:p>
            <a:pPr marL="800100" indent="-457200">
              <a:lnSpc>
                <a:spcPct val="150000"/>
              </a:lnSpc>
              <a:buAutoNum type="alphaLcParenBoth"/>
            </a:pPr>
            <a:endParaRPr lang="en-GB" sz="2000" i="1" dirty="0"/>
          </a:p>
          <a:p>
            <a:pPr marL="800100" indent="-457200">
              <a:lnSpc>
                <a:spcPct val="150000"/>
              </a:lnSpc>
              <a:buNone/>
            </a:pPr>
            <a:r>
              <a:rPr lang="en-GB" sz="2000" i="1" dirty="0" smtClean="0"/>
              <a:t>without </a:t>
            </a:r>
            <a:r>
              <a:rPr lang="en-GB" sz="2000" i="1" dirty="0"/>
              <a:t>the prior, explicit, written consent of your supervisor(s)! </a:t>
            </a:r>
            <a:endParaRPr lang="en-GB" sz="2000" i="1" dirty="0" smtClean="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418058"/>
          </a:xfrm>
        </p:spPr>
        <p:txBody>
          <a:bodyPr>
            <a:normAutofit fontScale="90000"/>
          </a:bodyPr>
          <a:lstStyle/>
          <a:p>
            <a:r>
              <a:rPr lang="it-IT" dirty="0" smtClean="0"/>
              <a:t>Projects 2011</a:t>
            </a:r>
            <a:endParaRPr lang="en-GB" dirty="0"/>
          </a:p>
        </p:txBody>
      </p:sp>
      <p:graphicFrame>
        <p:nvGraphicFramePr>
          <p:cNvPr id="4" name="Content Placeholder 3"/>
          <p:cNvGraphicFramePr>
            <a:graphicFrameLocks noGrp="1"/>
          </p:cNvGraphicFramePr>
          <p:nvPr>
            <p:ph idx="1"/>
          </p:nvPr>
        </p:nvGraphicFramePr>
        <p:xfrm>
          <a:off x="323528" y="764719"/>
          <a:ext cx="8640960" cy="5976649"/>
        </p:xfrm>
        <a:graphic>
          <a:graphicData uri="http://schemas.openxmlformats.org/drawingml/2006/table">
            <a:tbl>
              <a:tblPr>
                <a:tableStyleId>{35758FB7-9AC5-4552-8A53-C91805E547FA}</a:tableStyleId>
              </a:tblPr>
              <a:tblGrid>
                <a:gridCol w="8640960"/>
              </a:tblGrid>
              <a:tr h="176299">
                <a:tc>
                  <a:txBody>
                    <a:bodyPr/>
                    <a:lstStyle/>
                    <a:p>
                      <a:pPr algn="l" fontAlgn="ctr"/>
                      <a:r>
                        <a:rPr lang="en-GB" sz="1200" b="1" u="none" strike="noStrike" dirty="0" smtClean="0"/>
                        <a:t>Vaccines </a:t>
                      </a:r>
                      <a:r>
                        <a:rPr lang="en-GB" sz="1200" b="1" u="none" strike="noStrike" dirty="0"/>
                        <a:t>in Uganda</a:t>
                      </a:r>
                      <a:endParaRPr lang="en-GB" sz="1200" b="1" i="0" u="none" strike="noStrike" dirty="0">
                        <a:solidFill>
                          <a:srgbClr val="000000"/>
                        </a:solidFill>
                        <a:latin typeface="Arial"/>
                      </a:endParaRPr>
                    </a:p>
                  </a:txBody>
                  <a:tcPr marL="3431" marR="3431" marT="3431" marB="0" anchor="ctr"/>
                </a:tc>
              </a:tr>
              <a:tr h="189817">
                <a:tc>
                  <a:txBody>
                    <a:bodyPr/>
                    <a:lstStyle/>
                    <a:p>
                      <a:pPr algn="l" fontAlgn="b"/>
                      <a:r>
                        <a:rPr lang="en-GB" sz="1200" b="1" u="none" strike="noStrike"/>
                        <a:t>Chad IDP camp Crude mortality rate analysis</a:t>
                      </a:r>
                      <a:endParaRPr lang="en-GB" sz="1200" b="1" i="0" u="none" strike="noStrike">
                        <a:solidFill>
                          <a:srgbClr val="000000"/>
                        </a:solidFill>
                        <a:latin typeface="Arial"/>
                      </a:endParaRPr>
                    </a:p>
                  </a:txBody>
                  <a:tcPr marL="3431" marR="3431" marT="3431" marB="0" anchor="b"/>
                </a:tc>
              </a:tr>
              <a:tr h="370374">
                <a:tc>
                  <a:txBody>
                    <a:bodyPr/>
                    <a:lstStyle/>
                    <a:p>
                      <a:pPr algn="l" fontAlgn="ctr"/>
                      <a:r>
                        <a:rPr lang="en-GB" sz="1200" b="1" u="none" strike="noStrike"/>
                        <a:t>The role of CD4 counting and viral load for initiation and monitoring of therapy: evidence from operational studies</a:t>
                      </a:r>
                      <a:endParaRPr lang="en-GB" sz="1200" b="1" i="0" u="none" strike="noStrike">
                        <a:solidFill>
                          <a:srgbClr val="000000"/>
                        </a:solidFill>
                        <a:latin typeface="Arial"/>
                      </a:endParaRPr>
                    </a:p>
                  </a:txBody>
                  <a:tcPr marL="3431" marR="3431" marT="3431" marB="0" anchor="ctr"/>
                </a:tc>
              </a:tr>
              <a:tr h="555561">
                <a:tc>
                  <a:txBody>
                    <a:bodyPr/>
                    <a:lstStyle/>
                    <a:p>
                      <a:pPr algn="l" fontAlgn="ctr"/>
                      <a:r>
                        <a:rPr lang="en-GB" sz="1200" b="1" u="none" strike="noStrike"/>
                        <a:t>What are adherence rates to HIV post exposure prophylaxis after sexual violence? Does the mode of provision (use of counsellors, number of follow up visits) of HIV PEP affect adherence</a:t>
                      </a:r>
                      <a:endParaRPr lang="en-GB" sz="1200" b="1" i="0" u="none" strike="noStrike">
                        <a:solidFill>
                          <a:srgbClr val="000000"/>
                        </a:solidFill>
                        <a:latin typeface="Arial"/>
                      </a:endParaRPr>
                    </a:p>
                  </a:txBody>
                  <a:tcPr marL="3431" marR="3431" marT="3431" marB="0" anchor="ctr"/>
                </a:tc>
              </a:tr>
              <a:tr h="185187">
                <a:tc>
                  <a:txBody>
                    <a:bodyPr/>
                    <a:lstStyle/>
                    <a:p>
                      <a:pPr algn="l" fontAlgn="ctr"/>
                      <a:r>
                        <a:rPr lang="en-GB" sz="1200" b="1" u="none" strike="noStrike"/>
                        <a:t>Climate change and salinity in drinking water as a global problem</a:t>
                      </a:r>
                      <a:endParaRPr lang="en-GB" sz="1200" b="1" i="0" u="none" strike="noStrike">
                        <a:solidFill>
                          <a:srgbClr val="000000"/>
                        </a:solidFill>
                        <a:latin typeface="Arial"/>
                      </a:endParaRPr>
                    </a:p>
                  </a:txBody>
                  <a:tcPr marL="3431" marR="3431" marT="3431" marB="0" anchor="ctr"/>
                </a:tc>
              </a:tr>
              <a:tr h="277782">
                <a:tc>
                  <a:txBody>
                    <a:bodyPr/>
                    <a:lstStyle/>
                    <a:p>
                      <a:pPr algn="l" fontAlgn="ctr"/>
                      <a:r>
                        <a:rPr lang="en-GB" sz="1200" b="1" u="none" strike="noStrike"/>
                        <a:t>A review Comparing Fertility Rates in Developing &amp; Developed Countries</a:t>
                      </a:r>
                      <a:endParaRPr lang="en-GB" sz="1200" b="1" i="0" u="none" strike="noStrike">
                        <a:solidFill>
                          <a:srgbClr val="000000"/>
                        </a:solidFill>
                        <a:latin typeface="Arial"/>
                      </a:endParaRPr>
                    </a:p>
                  </a:txBody>
                  <a:tcPr marL="3431" marR="3431" marT="3431" marB="0" anchor="ctr"/>
                </a:tc>
              </a:tr>
              <a:tr h="314817">
                <a:tc>
                  <a:txBody>
                    <a:bodyPr/>
                    <a:lstStyle/>
                    <a:p>
                      <a:pPr algn="l" fontAlgn="ctr"/>
                      <a:r>
                        <a:rPr lang="en-GB" sz="1200" b="1" u="none" strike="noStrike" dirty="0" smtClean="0"/>
                        <a:t>What </a:t>
                      </a:r>
                      <a:r>
                        <a:rPr lang="en-GB" sz="1200" b="1" u="none" strike="noStrike" dirty="0"/>
                        <a:t>are the chronic consequences of infection with NTDs</a:t>
                      </a:r>
                      <a:endParaRPr lang="en-GB" sz="1200" b="1" i="0" u="none" strike="noStrike" dirty="0">
                        <a:solidFill>
                          <a:srgbClr val="000000"/>
                        </a:solidFill>
                        <a:latin typeface="Arial"/>
                      </a:endParaRPr>
                    </a:p>
                  </a:txBody>
                  <a:tcPr marL="3431" marR="3431" marT="3431" marB="0" anchor="ctr"/>
                </a:tc>
              </a:tr>
              <a:tr h="277782">
                <a:tc>
                  <a:txBody>
                    <a:bodyPr/>
                    <a:lstStyle/>
                    <a:p>
                      <a:pPr algn="l" fontAlgn="ctr"/>
                      <a:r>
                        <a:rPr lang="en-GB" sz="1200" b="1" u="none" strike="noStrike"/>
                        <a:t>A Systematic Review of Current Health Indicators and the Formulation of a New Health Index</a:t>
                      </a:r>
                      <a:endParaRPr lang="en-GB" sz="1200" b="1" i="0" u="none" strike="noStrike">
                        <a:solidFill>
                          <a:srgbClr val="000000"/>
                        </a:solidFill>
                        <a:latin typeface="Arial"/>
                      </a:endParaRPr>
                    </a:p>
                  </a:txBody>
                  <a:tcPr marL="3431" marR="3431" marT="3431" marB="0" anchor="ctr"/>
                </a:tc>
              </a:tr>
              <a:tr h="185187">
                <a:tc>
                  <a:txBody>
                    <a:bodyPr/>
                    <a:lstStyle/>
                    <a:p>
                      <a:pPr algn="l" fontAlgn="ctr"/>
                      <a:r>
                        <a:rPr lang="en-GB" sz="1200" b="1" u="none" strike="noStrike"/>
                        <a:t>Southern Sudan Inpatient mortality analysis</a:t>
                      </a:r>
                      <a:endParaRPr lang="en-GB" sz="1200" b="1" i="0" u="none" strike="noStrike">
                        <a:solidFill>
                          <a:srgbClr val="000000"/>
                        </a:solidFill>
                        <a:latin typeface="Arial"/>
                      </a:endParaRPr>
                    </a:p>
                  </a:txBody>
                  <a:tcPr marL="3431" marR="3431" marT="3431" marB="0" anchor="ctr"/>
                </a:tc>
              </a:tr>
              <a:tr h="185187">
                <a:tc>
                  <a:txBody>
                    <a:bodyPr/>
                    <a:lstStyle/>
                    <a:p>
                      <a:pPr algn="l" fontAlgn="ctr"/>
                      <a:r>
                        <a:rPr lang="en-GB" sz="1200" b="1" u="none" strike="noStrike"/>
                        <a:t>Treatment outcomes for MDR-TB in children</a:t>
                      </a:r>
                      <a:endParaRPr lang="en-GB" sz="1200" b="1" i="0" u="none" strike="noStrike">
                        <a:solidFill>
                          <a:srgbClr val="000000"/>
                        </a:solidFill>
                        <a:latin typeface="Arial"/>
                      </a:endParaRPr>
                    </a:p>
                  </a:txBody>
                  <a:tcPr marL="3431" marR="3431" marT="3431" marB="0" anchor="ctr"/>
                </a:tc>
              </a:tr>
              <a:tr h="176299">
                <a:tc>
                  <a:txBody>
                    <a:bodyPr/>
                    <a:lstStyle/>
                    <a:p>
                      <a:pPr algn="l" fontAlgn="ctr"/>
                      <a:r>
                        <a:rPr lang="en-GB" sz="1200" b="1" u="none" strike="noStrike"/>
                        <a:t>Vacines in Uganda</a:t>
                      </a:r>
                      <a:endParaRPr lang="en-GB" sz="1200" b="1" i="0" u="none" strike="noStrike">
                        <a:solidFill>
                          <a:srgbClr val="000000"/>
                        </a:solidFill>
                        <a:latin typeface="Arial"/>
                      </a:endParaRPr>
                    </a:p>
                  </a:txBody>
                  <a:tcPr marL="3431" marR="3431" marT="3431" marB="0" anchor="ctr"/>
                </a:tc>
              </a:tr>
              <a:tr h="462967">
                <a:tc>
                  <a:txBody>
                    <a:bodyPr/>
                    <a:lstStyle/>
                    <a:p>
                      <a:pPr algn="l" fontAlgn="ctr"/>
                      <a:r>
                        <a:rPr lang="en-GB" sz="1200" b="1" u="none" strike="noStrike"/>
                        <a:t>Availability of diagnostic tests through the internet and implications for regulation using one or more examples (chlamydia, HIV, cholesterol)</a:t>
                      </a:r>
                      <a:endParaRPr lang="en-GB" sz="1200" b="1" i="0" u="none" strike="noStrike">
                        <a:solidFill>
                          <a:srgbClr val="000000"/>
                        </a:solidFill>
                        <a:latin typeface="Arial"/>
                      </a:endParaRPr>
                    </a:p>
                  </a:txBody>
                  <a:tcPr marL="3431" marR="3431" marT="3431" marB="0" anchor="ctr"/>
                </a:tc>
              </a:tr>
              <a:tr h="462967">
                <a:tc>
                  <a:txBody>
                    <a:bodyPr/>
                    <a:lstStyle/>
                    <a:p>
                      <a:pPr algn="l" fontAlgn="ctr"/>
                      <a:r>
                        <a:rPr lang="en-GB" sz="1200" b="1" u="none" strike="noStrike" dirty="0"/>
                        <a:t>Universal coverage: what are the implications (for health, equity and expenditure) of trying to offer free access to health care for all citizens in low income countries</a:t>
                      </a:r>
                      <a:endParaRPr lang="en-GB" sz="1200" b="1" i="0" u="none" strike="noStrike" dirty="0">
                        <a:solidFill>
                          <a:srgbClr val="000000"/>
                        </a:solidFill>
                        <a:latin typeface="Arial"/>
                      </a:endParaRPr>
                    </a:p>
                  </a:txBody>
                  <a:tcPr marL="3431" marR="3431" marT="3431" marB="0" anchor="ctr"/>
                </a:tc>
              </a:tr>
              <a:tr h="185187">
                <a:tc>
                  <a:txBody>
                    <a:bodyPr/>
                    <a:lstStyle/>
                    <a:p>
                      <a:pPr algn="l" fontAlgn="ctr"/>
                      <a:r>
                        <a:rPr lang="en-GB" sz="1200" b="1" u="none" strike="noStrike"/>
                        <a:t>Exposure to pesticides in Bangladesh</a:t>
                      </a:r>
                      <a:endParaRPr lang="en-GB" sz="1200" b="1" i="0" u="none" strike="noStrike">
                        <a:solidFill>
                          <a:srgbClr val="000000"/>
                        </a:solidFill>
                        <a:latin typeface="Arial"/>
                      </a:endParaRPr>
                    </a:p>
                  </a:txBody>
                  <a:tcPr marL="3431" marR="3431" marT="3431" marB="0" anchor="ctr"/>
                </a:tc>
              </a:tr>
              <a:tr h="370374">
                <a:tc>
                  <a:txBody>
                    <a:bodyPr/>
                    <a:lstStyle/>
                    <a:p>
                      <a:pPr algn="l" fontAlgn="ctr"/>
                      <a:r>
                        <a:rPr lang="en-GB" sz="1200" b="1" u="none" strike="noStrike"/>
                        <a:t>Evaluation of the role of effectiveness of border measures for the control of respiratory emerging diseases</a:t>
                      </a:r>
                      <a:endParaRPr lang="en-GB" sz="1200" b="1" i="0" u="none" strike="noStrike">
                        <a:solidFill>
                          <a:srgbClr val="000000"/>
                        </a:solidFill>
                        <a:latin typeface="Arial"/>
                      </a:endParaRPr>
                    </a:p>
                  </a:txBody>
                  <a:tcPr marL="3431" marR="3431" marT="3431" marB="0" anchor="ctr"/>
                </a:tc>
              </a:tr>
              <a:tr h="277782">
                <a:tc>
                  <a:txBody>
                    <a:bodyPr/>
                    <a:lstStyle/>
                    <a:p>
                      <a:pPr algn="l" fontAlgn="ctr"/>
                      <a:r>
                        <a:rPr lang="en-GB" sz="1200" b="1" u="none" strike="noStrike" dirty="0" smtClean="0"/>
                        <a:t>What </a:t>
                      </a:r>
                      <a:r>
                        <a:rPr lang="en-GB" sz="1200" b="1" u="none" strike="noStrike" dirty="0"/>
                        <a:t>are the chronic consequences of infection with </a:t>
                      </a:r>
                      <a:r>
                        <a:rPr lang="en-GB" sz="1200" b="1" u="none" strike="noStrike" dirty="0" smtClean="0"/>
                        <a:t>NTDs. Maternal Health-</a:t>
                      </a:r>
                      <a:endParaRPr lang="en-GB" sz="1200" b="1" i="0" u="none" strike="noStrike" dirty="0">
                        <a:solidFill>
                          <a:srgbClr val="000000"/>
                        </a:solidFill>
                        <a:latin typeface="Arial"/>
                      </a:endParaRPr>
                    </a:p>
                  </a:txBody>
                  <a:tcPr marL="3431" marR="3431" marT="3431" marB="0" anchor="ctr"/>
                </a:tc>
              </a:tr>
              <a:tr h="370374">
                <a:tc>
                  <a:txBody>
                    <a:bodyPr/>
                    <a:lstStyle/>
                    <a:p>
                      <a:pPr algn="l" fontAlgn="ctr"/>
                      <a:r>
                        <a:rPr lang="en-GB" sz="1200" b="1" u="none" strike="noStrike"/>
                        <a:t>How mass drug administration for the control of the neglected tropical diseases (NTDs) impact maternal health</a:t>
                      </a:r>
                      <a:endParaRPr lang="en-GB" sz="1200" b="1" i="0" u="none" strike="noStrike">
                        <a:solidFill>
                          <a:srgbClr val="000000"/>
                        </a:solidFill>
                        <a:latin typeface="Arial"/>
                      </a:endParaRPr>
                    </a:p>
                  </a:txBody>
                  <a:tcPr marL="3431" marR="3431" marT="3431" marB="0" anchor="ctr"/>
                </a:tc>
              </a:tr>
              <a:tr h="277782">
                <a:tc>
                  <a:txBody>
                    <a:bodyPr/>
                    <a:lstStyle/>
                    <a:p>
                      <a:pPr algn="l" fontAlgn="ctr"/>
                      <a:r>
                        <a:rPr lang="en-GB" sz="1200" b="1" u="none" strike="noStrike"/>
                        <a:t>Prevalence of neuro-dementia in those suffering from HIV, given inequalities in access to ART</a:t>
                      </a:r>
                      <a:endParaRPr lang="en-GB" sz="1200" b="1" i="0" u="none" strike="noStrike">
                        <a:solidFill>
                          <a:srgbClr val="000000"/>
                        </a:solidFill>
                        <a:latin typeface="Arial"/>
                      </a:endParaRPr>
                    </a:p>
                  </a:txBody>
                  <a:tcPr marL="3431" marR="3431" marT="3431" marB="0" anchor="ctr"/>
                </a:tc>
              </a:tr>
              <a:tr h="185187">
                <a:tc>
                  <a:txBody>
                    <a:bodyPr/>
                    <a:lstStyle/>
                    <a:p>
                      <a:pPr algn="l" fontAlgn="ctr"/>
                      <a:r>
                        <a:rPr lang="en-GB" sz="1200" b="1" u="none" strike="noStrike"/>
                        <a:t>Clinical Research Governance in the UK</a:t>
                      </a:r>
                      <a:endParaRPr lang="en-GB" sz="1200" b="1" i="0" u="none" strike="noStrike">
                        <a:solidFill>
                          <a:srgbClr val="000000"/>
                        </a:solidFill>
                        <a:latin typeface="Arial"/>
                      </a:endParaRPr>
                    </a:p>
                  </a:txBody>
                  <a:tcPr marL="3431" marR="3431" marT="3431" marB="0" anchor="ctr"/>
                </a:tc>
              </a:tr>
              <a:tr h="185187">
                <a:tc>
                  <a:txBody>
                    <a:bodyPr/>
                    <a:lstStyle/>
                    <a:p>
                      <a:pPr algn="l" fontAlgn="ctr"/>
                      <a:r>
                        <a:rPr lang="en-GB" sz="1200" b="1" u="none" strike="noStrike" dirty="0"/>
                        <a:t>Should antibiotics be used in the management of cholera?</a:t>
                      </a:r>
                      <a:endParaRPr lang="en-GB" sz="1200" b="1" i="0" u="none" strike="noStrike" dirty="0">
                        <a:solidFill>
                          <a:srgbClr val="000000"/>
                        </a:solidFill>
                        <a:latin typeface="Arial"/>
                      </a:endParaRPr>
                    </a:p>
                  </a:txBody>
                  <a:tcPr marL="3431" marR="3431" marT="3431" marB="0" anchor="ctr"/>
                </a:tc>
              </a:tr>
              <a:tr h="277782">
                <a:tc>
                  <a:txBody>
                    <a:bodyPr/>
                    <a:lstStyle/>
                    <a:p>
                      <a:pPr algn="l" fontAlgn="ctr"/>
                      <a:r>
                        <a:rPr lang="en-GB" sz="1200" b="1" u="none" strike="noStrike" dirty="0"/>
                        <a:t>The contextualisation of malnutrition in Rwanda, focussing on the definition of malnutrition</a:t>
                      </a:r>
                      <a:endParaRPr lang="en-GB" sz="1200" b="1" i="0" u="none" strike="noStrike" dirty="0">
                        <a:solidFill>
                          <a:srgbClr val="000000"/>
                        </a:solidFill>
                        <a:latin typeface="Arial"/>
                      </a:endParaRPr>
                    </a:p>
                  </a:txBody>
                  <a:tcPr marL="3431" marR="3431" marT="3431" marB="0" anchor="ct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1169</Words>
  <Application>Microsoft Office PowerPoint</Application>
  <PresentationFormat>On-screen Show (4:3)</PresentationFormat>
  <Paragraphs>108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Global Health BSc projects Q &amp; A</vt:lpstr>
      <vt:lpstr>Key Dates</vt:lpstr>
      <vt:lpstr>Projects should...</vt:lpstr>
      <vt:lpstr>2012 Project Titles</vt:lpstr>
      <vt:lpstr>Marks</vt:lpstr>
      <vt:lpstr>Project Assessment guidelines</vt:lpstr>
      <vt:lpstr>PowerPoint Presentation</vt:lpstr>
      <vt:lpstr>Publications</vt:lpstr>
      <vt:lpstr>Projects 2011</vt:lpstr>
    </vt:vector>
  </TitlesOfParts>
  <Company>Imperial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mstaibi</dc:creator>
  <cp:lastModifiedBy>Shiel, Nuala</cp:lastModifiedBy>
  <cp:revision>23</cp:revision>
  <dcterms:created xsi:type="dcterms:W3CDTF">2012-10-29T11:55:49Z</dcterms:created>
  <dcterms:modified xsi:type="dcterms:W3CDTF">2012-10-31T10:52:41Z</dcterms:modified>
</cp:coreProperties>
</file>