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274" r:id="rId3"/>
    <p:sldId id="271" r:id="rId4"/>
    <p:sldId id="268" r:id="rId5"/>
    <p:sldId id="269" r:id="rId6"/>
    <p:sldId id="272" r:id="rId7"/>
    <p:sldId id="273" r:id="rId8"/>
    <p:sldId id="275" r:id="rId9"/>
    <p:sldId id="276" r:id="rId10"/>
    <p:sldId id="278" r:id="rId11"/>
    <p:sldId id="291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2" r:id="rId21"/>
    <p:sldId id="288" r:id="rId22"/>
    <p:sldId id="290" r:id="rId23"/>
    <p:sldId id="294" r:id="rId24"/>
  </p:sldIdLst>
  <p:sldSz cx="9144000" cy="6858000" type="screen4x3"/>
  <p:notesSz cx="6794500" cy="9906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E6E6F"/>
    <a:srgbClr val="040404"/>
    <a:srgbClr val="DC0217"/>
    <a:srgbClr val="4B4F55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5" autoAdjust="0"/>
    <p:restoredTop sz="73116" autoAdjust="0"/>
  </p:normalViewPr>
  <p:slideViewPr>
    <p:cSldViewPr>
      <p:cViewPr>
        <p:scale>
          <a:sx n="50" d="100"/>
          <a:sy n="50" d="100"/>
        </p:scale>
        <p:origin x="-528" y="174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5BAF7-0C77-4B0A-AF8E-DD9B7E0E157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E9AEE1-EFFD-4037-968E-AAA67F3FFA0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Prolonged sickness at destination with diarrhoea, fever, weight loss, weakness</a:t>
          </a:r>
          <a:endParaRPr lang="en-GB" sz="2400" dirty="0"/>
        </a:p>
      </dgm:t>
    </dgm:pt>
    <dgm:pt modelId="{D9DEDB85-B835-487D-B4FA-EEA634C77657}" type="parTrans" cxnId="{50D7A35F-E563-4286-9DB7-2ACA025642EE}">
      <dgm:prSet/>
      <dgm:spPr/>
      <dgm:t>
        <a:bodyPr/>
        <a:lstStyle/>
        <a:p>
          <a:endParaRPr lang="en-GB"/>
        </a:p>
      </dgm:t>
    </dgm:pt>
    <dgm:pt modelId="{44BB5E3E-645F-4290-BE3F-258420DEA9BB}" type="sibTrans" cxnId="{50D7A35F-E563-4286-9DB7-2ACA025642EE}">
      <dgm:prSet/>
      <dgm:spPr/>
      <dgm:t>
        <a:bodyPr/>
        <a:lstStyle/>
        <a:p>
          <a:endParaRPr lang="en-GB"/>
        </a:p>
      </dgm:t>
    </dgm:pt>
    <dgm:pt modelId="{505C516D-1E4F-4A8F-A229-2010D652766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Repeated visits to local private practitioner</a:t>
          </a:r>
          <a:endParaRPr lang="en-GB" sz="2400" dirty="0"/>
        </a:p>
      </dgm:t>
    </dgm:pt>
    <dgm:pt modelId="{34235939-94B1-4B10-A374-68CC71685DE5}" type="parTrans" cxnId="{1B092499-7027-46F1-B199-5F36C6E43ABF}">
      <dgm:prSet/>
      <dgm:spPr/>
      <dgm:t>
        <a:bodyPr/>
        <a:lstStyle/>
        <a:p>
          <a:endParaRPr lang="en-GB"/>
        </a:p>
      </dgm:t>
    </dgm:pt>
    <dgm:pt modelId="{C68F5789-89B2-49EC-B267-E849F9CE306B}" type="sibTrans" cxnId="{1B092499-7027-46F1-B199-5F36C6E43ABF}">
      <dgm:prSet/>
      <dgm:spPr/>
      <dgm:t>
        <a:bodyPr/>
        <a:lstStyle/>
        <a:p>
          <a:endParaRPr lang="en-GB"/>
        </a:p>
      </dgm:t>
    </dgm:pt>
    <dgm:pt modelId="{E929D4DC-D830-48AE-B5A4-7B5C0D7AF4E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Symptom management, </a:t>
          </a:r>
          <a:r>
            <a:rPr lang="en-GB" sz="2400" dirty="0" err="1" smtClean="0"/>
            <a:t>tx</a:t>
          </a:r>
          <a:r>
            <a:rPr lang="en-GB" sz="2400" dirty="0" smtClean="0"/>
            <a:t> courses for misdiagnoses</a:t>
          </a:r>
          <a:endParaRPr lang="en-GB" sz="2400" dirty="0"/>
        </a:p>
      </dgm:t>
    </dgm:pt>
    <dgm:pt modelId="{88E5B693-62A6-45B0-A91D-8AC4806FCD2E}" type="parTrans" cxnId="{B093FF57-458D-4823-B635-B47302D04DE6}">
      <dgm:prSet/>
      <dgm:spPr/>
      <dgm:t>
        <a:bodyPr/>
        <a:lstStyle/>
        <a:p>
          <a:endParaRPr lang="en-GB"/>
        </a:p>
      </dgm:t>
    </dgm:pt>
    <dgm:pt modelId="{2F417112-C4C3-4149-AFD4-20D5E049BA42}" type="sibTrans" cxnId="{B093FF57-458D-4823-B635-B47302D04DE6}">
      <dgm:prSet/>
      <dgm:spPr/>
      <dgm:t>
        <a:bodyPr/>
        <a:lstStyle/>
        <a:p>
          <a:endParaRPr lang="en-GB"/>
        </a:p>
      </dgm:t>
    </dgm:pt>
    <dgm:pt modelId="{60FAD2CD-6902-4D70-887F-0C39E88F788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Too sick to work, no money</a:t>
          </a:r>
          <a:endParaRPr lang="en-GB" sz="2400" dirty="0"/>
        </a:p>
      </dgm:t>
    </dgm:pt>
    <dgm:pt modelId="{5279A382-7530-4FD9-8C36-47F7089DEC8A}" type="parTrans" cxnId="{DAAB9115-9A20-44F6-97A9-316ED2F6782A}">
      <dgm:prSet/>
      <dgm:spPr/>
      <dgm:t>
        <a:bodyPr/>
        <a:lstStyle/>
        <a:p>
          <a:endParaRPr lang="en-GB"/>
        </a:p>
      </dgm:t>
    </dgm:pt>
    <dgm:pt modelId="{DD2186FA-5B21-4382-ADC8-BBBBC9B582CB}" type="sibTrans" cxnId="{DAAB9115-9A20-44F6-97A9-316ED2F6782A}">
      <dgm:prSet/>
      <dgm:spPr/>
      <dgm:t>
        <a:bodyPr/>
        <a:lstStyle/>
        <a:p>
          <a:endParaRPr lang="en-GB"/>
        </a:p>
      </dgm:t>
    </dgm:pt>
    <dgm:pt modelId="{1CDB94F0-2250-4C53-9948-405836FCAE1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Return to rural home, village-based medical care</a:t>
          </a:r>
          <a:endParaRPr lang="en-GB" sz="2400" dirty="0"/>
        </a:p>
      </dgm:t>
    </dgm:pt>
    <dgm:pt modelId="{43EB2E4D-597D-4859-834C-8F4B8F053291}" type="parTrans" cxnId="{42F6D538-22C6-45E7-A043-2C3C87E3CD9F}">
      <dgm:prSet/>
      <dgm:spPr/>
      <dgm:t>
        <a:bodyPr/>
        <a:lstStyle/>
        <a:p>
          <a:endParaRPr lang="en-GB"/>
        </a:p>
      </dgm:t>
    </dgm:pt>
    <dgm:pt modelId="{E87ED091-7895-40A5-B43E-DA86E4C67A18}" type="sibTrans" cxnId="{42F6D538-22C6-45E7-A043-2C3C87E3CD9F}">
      <dgm:prSet/>
      <dgm:spPr/>
      <dgm:t>
        <a:bodyPr/>
        <a:lstStyle/>
        <a:p>
          <a:endParaRPr lang="en-GB"/>
        </a:p>
      </dgm:t>
    </dgm:pt>
    <dgm:pt modelId="{4E3DB58B-79C1-4854-9CE7-293F2FE7B2C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Financial or medical emergency</a:t>
          </a:r>
          <a:endParaRPr lang="en-GB" sz="2400" dirty="0"/>
        </a:p>
      </dgm:t>
    </dgm:pt>
    <dgm:pt modelId="{DADD8EE5-987C-409D-830A-CA0065DE982F}" type="parTrans" cxnId="{5D7BD772-569A-414E-9B58-02EF34461764}">
      <dgm:prSet/>
      <dgm:spPr/>
      <dgm:t>
        <a:bodyPr/>
        <a:lstStyle/>
        <a:p>
          <a:endParaRPr lang="en-GB"/>
        </a:p>
      </dgm:t>
    </dgm:pt>
    <dgm:pt modelId="{2BA94834-07E4-4672-A12F-0D5B00566793}" type="sibTrans" cxnId="{5D7BD772-569A-414E-9B58-02EF34461764}">
      <dgm:prSet/>
      <dgm:spPr/>
      <dgm:t>
        <a:bodyPr/>
        <a:lstStyle/>
        <a:p>
          <a:endParaRPr lang="en-GB"/>
        </a:p>
      </dgm:t>
    </dgm:pt>
    <dgm:pt modelId="{BD83F19A-70B8-4988-A11C-3F742313389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Admission to public hospital</a:t>
          </a:r>
          <a:endParaRPr lang="en-GB" sz="2400" dirty="0"/>
        </a:p>
      </dgm:t>
    </dgm:pt>
    <dgm:pt modelId="{3E7671CA-6D48-4F99-95A1-850E3379AAA8}" type="parTrans" cxnId="{10831549-712A-4600-AED7-21B7096AA2CE}">
      <dgm:prSet/>
      <dgm:spPr/>
      <dgm:t>
        <a:bodyPr/>
        <a:lstStyle/>
        <a:p>
          <a:endParaRPr lang="en-GB"/>
        </a:p>
      </dgm:t>
    </dgm:pt>
    <dgm:pt modelId="{986FB994-DF1D-4F98-ABA0-00C5B24DB11B}" type="sibTrans" cxnId="{10831549-712A-4600-AED7-21B7096AA2CE}">
      <dgm:prSet/>
      <dgm:spPr/>
      <dgm:t>
        <a:bodyPr/>
        <a:lstStyle/>
        <a:p>
          <a:endParaRPr lang="en-GB"/>
        </a:p>
      </dgm:t>
    </dgm:pt>
    <dgm:pt modelId="{825729AE-CC3B-415C-A122-E0B3DD4E868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Linked to HIV services</a:t>
          </a:r>
          <a:endParaRPr lang="en-GB" sz="2400" dirty="0"/>
        </a:p>
      </dgm:t>
    </dgm:pt>
    <dgm:pt modelId="{AE2CA152-CA2D-464D-8F85-F209CC7E9322}" type="parTrans" cxnId="{59284460-5F5D-4273-B8F8-2D34974FBCBC}">
      <dgm:prSet/>
      <dgm:spPr/>
      <dgm:t>
        <a:bodyPr/>
        <a:lstStyle/>
        <a:p>
          <a:endParaRPr lang="en-GB"/>
        </a:p>
      </dgm:t>
    </dgm:pt>
    <dgm:pt modelId="{BA31B0A7-B91D-4C5B-9FFD-F0A075BCD81B}" type="sibTrans" cxnId="{59284460-5F5D-4273-B8F8-2D34974FBCBC}">
      <dgm:prSet/>
      <dgm:spPr/>
      <dgm:t>
        <a:bodyPr/>
        <a:lstStyle/>
        <a:p>
          <a:endParaRPr lang="en-GB"/>
        </a:p>
      </dgm:t>
    </dgm:pt>
    <dgm:pt modelId="{EDF40C0D-3902-43DD-A125-A586DC3D58F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Testing and treatment initiation</a:t>
          </a:r>
          <a:endParaRPr lang="en-GB" sz="2400" dirty="0"/>
        </a:p>
      </dgm:t>
    </dgm:pt>
    <dgm:pt modelId="{A22FF4DE-0C92-4370-AC5E-E796F5C3470B}" type="parTrans" cxnId="{BA8B28D4-61F0-4634-BB1F-9DD01DD9EDAD}">
      <dgm:prSet/>
      <dgm:spPr/>
      <dgm:t>
        <a:bodyPr/>
        <a:lstStyle/>
        <a:p>
          <a:endParaRPr lang="en-GB"/>
        </a:p>
      </dgm:t>
    </dgm:pt>
    <dgm:pt modelId="{0972C371-15EF-4975-A295-225B4402304B}" type="sibTrans" cxnId="{BA8B28D4-61F0-4634-BB1F-9DD01DD9EDAD}">
      <dgm:prSet/>
      <dgm:spPr/>
      <dgm:t>
        <a:bodyPr/>
        <a:lstStyle/>
        <a:p>
          <a:endParaRPr lang="en-GB"/>
        </a:p>
      </dgm:t>
    </dgm:pt>
    <dgm:pt modelId="{EA3027AB-BA5A-4FAA-8F6B-5B11BBF45ADA}" type="pres">
      <dgm:prSet presAssocID="{5F85BAF7-0C77-4B0A-AF8E-DD9B7E0E15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A3B2AD-DC6C-4E57-AE02-313CE19BD1AF}" type="pres">
      <dgm:prSet presAssocID="{EDF40C0D-3902-43DD-A125-A586DC3D58FA}" presName="boxAndChildren" presStyleCnt="0"/>
      <dgm:spPr/>
    </dgm:pt>
    <dgm:pt modelId="{0C701715-CDA7-4975-964D-E18DC02CA34F}" type="pres">
      <dgm:prSet presAssocID="{EDF40C0D-3902-43DD-A125-A586DC3D58FA}" presName="parentTextBox" presStyleLbl="node1" presStyleIdx="0" presStyleCnt="9"/>
      <dgm:spPr/>
      <dgm:t>
        <a:bodyPr/>
        <a:lstStyle/>
        <a:p>
          <a:endParaRPr lang="en-GB"/>
        </a:p>
      </dgm:t>
    </dgm:pt>
    <dgm:pt modelId="{3F9F3E5C-2494-46CD-B564-8EA671A13211}" type="pres">
      <dgm:prSet presAssocID="{BA31B0A7-B91D-4C5B-9FFD-F0A075BCD81B}" presName="sp" presStyleCnt="0"/>
      <dgm:spPr/>
    </dgm:pt>
    <dgm:pt modelId="{571A7C35-2968-4D22-BA2B-83A2ABEA8230}" type="pres">
      <dgm:prSet presAssocID="{825729AE-CC3B-415C-A122-E0B3DD4E8689}" presName="arrowAndChildren" presStyleCnt="0"/>
      <dgm:spPr/>
    </dgm:pt>
    <dgm:pt modelId="{333FD1AE-8858-4D6A-83A4-C47A8F85C689}" type="pres">
      <dgm:prSet presAssocID="{825729AE-CC3B-415C-A122-E0B3DD4E8689}" presName="parentTextArrow" presStyleLbl="node1" presStyleIdx="1" presStyleCnt="9"/>
      <dgm:spPr/>
      <dgm:t>
        <a:bodyPr/>
        <a:lstStyle/>
        <a:p>
          <a:endParaRPr lang="en-GB"/>
        </a:p>
      </dgm:t>
    </dgm:pt>
    <dgm:pt modelId="{1B8B3985-8232-4A1A-969B-58B09478461E}" type="pres">
      <dgm:prSet presAssocID="{986FB994-DF1D-4F98-ABA0-00C5B24DB11B}" presName="sp" presStyleCnt="0"/>
      <dgm:spPr/>
    </dgm:pt>
    <dgm:pt modelId="{3758E2B6-B3FA-4956-B42C-873A1331F384}" type="pres">
      <dgm:prSet presAssocID="{BD83F19A-70B8-4988-A11C-3F742313389E}" presName="arrowAndChildren" presStyleCnt="0"/>
      <dgm:spPr/>
    </dgm:pt>
    <dgm:pt modelId="{BF68C93E-BCC2-4A9A-B7B7-272F237B71A4}" type="pres">
      <dgm:prSet presAssocID="{BD83F19A-70B8-4988-A11C-3F742313389E}" presName="parentTextArrow" presStyleLbl="node1" presStyleIdx="2" presStyleCnt="9"/>
      <dgm:spPr/>
      <dgm:t>
        <a:bodyPr/>
        <a:lstStyle/>
        <a:p>
          <a:endParaRPr lang="en-GB"/>
        </a:p>
      </dgm:t>
    </dgm:pt>
    <dgm:pt modelId="{9470F690-2BA2-4494-9782-AE8CD366AB1F}" type="pres">
      <dgm:prSet presAssocID="{2BA94834-07E4-4672-A12F-0D5B00566793}" presName="sp" presStyleCnt="0"/>
      <dgm:spPr/>
    </dgm:pt>
    <dgm:pt modelId="{35DAE0C3-766C-4D26-8169-8222F992A459}" type="pres">
      <dgm:prSet presAssocID="{4E3DB58B-79C1-4854-9CE7-293F2FE7B2CB}" presName="arrowAndChildren" presStyleCnt="0"/>
      <dgm:spPr/>
    </dgm:pt>
    <dgm:pt modelId="{A5E04D20-7ECC-4F18-B545-E39B887330A3}" type="pres">
      <dgm:prSet presAssocID="{4E3DB58B-79C1-4854-9CE7-293F2FE7B2CB}" presName="parentTextArrow" presStyleLbl="node1" presStyleIdx="3" presStyleCnt="9"/>
      <dgm:spPr/>
      <dgm:t>
        <a:bodyPr/>
        <a:lstStyle/>
        <a:p>
          <a:endParaRPr lang="en-GB"/>
        </a:p>
      </dgm:t>
    </dgm:pt>
    <dgm:pt modelId="{91D035D0-BF73-4C4D-8DB3-96C46E2C4DAA}" type="pres">
      <dgm:prSet presAssocID="{E87ED091-7895-40A5-B43E-DA86E4C67A18}" presName="sp" presStyleCnt="0"/>
      <dgm:spPr/>
    </dgm:pt>
    <dgm:pt modelId="{D986EBFA-7A16-4B5E-B450-D3A4DEC1E255}" type="pres">
      <dgm:prSet presAssocID="{1CDB94F0-2250-4C53-9948-405836FCAE1E}" presName="arrowAndChildren" presStyleCnt="0"/>
      <dgm:spPr/>
    </dgm:pt>
    <dgm:pt modelId="{E5C183BD-71A2-407B-AE0D-CC03EF2D427A}" type="pres">
      <dgm:prSet presAssocID="{1CDB94F0-2250-4C53-9948-405836FCAE1E}" presName="parentTextArrow" presStyleLbl="node1" presStyleIdx="4" presStyleCnt="9"/>
      <dgm:spPr/>
      <dgm:t>
        <a:bodyPr/>
        <a:lstStyle/>
        <a:p>
          <a:endParaRPr lang="en-GB"/>
        </a:p>
      </dgm:t>
    </dgm:pt>
    <dgm:pt modelId="{1C9F4A4D-DC56-424C-823D-695E319BCC9A}" type="pres">
      <dgm:prSet presAssocID="{DD2186FA-5B21-4382-ADC8-BBBBC9B582CB}" presName="sp" presStyleCnt="0"/>
      <dgm:spPr/>
    </dgm:pt>
    <dgm:pt modelId="{8A97CF97-7DB1-461D-B8DC-EC65778C1988}" type="pres">
      <dgm:prSet presAssocID="{60FAD2CD-6902-4D70-887F-0C39E88F7880}" presName="arrowAndChildren" presStyleCnt="0"/>
      <dgm:spPr/>
    </dgm:pt>
    <dgm:pt modelId="{19C13B8B-E0A8-41E4-999B-DEDD97737826}" type="pres">
      <dgm:prSet presAssocID="{60FAD2CD-6902-4D70-887F-0C39E88F7880}" presName="parentTextArrow" presStyleLbl="node1" presStyleIdx="5" presStyleCnt="9"/>
      <dgm:spPr/>
      <dgm:t>
        <a:bodyPr/>
        <a:lstStyle/>
        <a:p>
          <a:endParaRPr lang="en-GB"/>
        </a:p>
      </dgm:t>
    </dgm:pt>
    <dgm:pt modelId="{67B0112D-4C34-4165-8C21-7C6FE6CBF9ED}" type="pres">
      <dgm:prSet presAssocID="{2F417112-C4C3-4149-AFD4-20D5E049BA42}" presName="sp" presStyleCnt="0"/>
      <dgm:spPr/>
    </dgm:pt>
    <dgm:pt modelId="{8D8B4505-54F9-48C3-9BDD-395D7C6D3EFB}" type="pres">
      <dgm:prSet presAssocID="{E929D4DC-D830-48AE-B5A4-7B5C0D7AF4EB}" presName="arrowAndChildren" presStyleCnt="0"/>
      <dgm:spPr/>
    </dgm:pt>
    <dgm:pt modelId="{57D1D56A-6EB7-47AC-AB2D-499E5B8E4263}" type="pres">
      <dgm:prSet presAssocID="{E929D4DC-D830-48AE-B5A4-7B5C0D7AF4EB}" presName="parentTextArrow" presStyleLbl="node1" presStyleIdx="6" presStyleCnt="9"/>
      <dgm:spPr/>
      <dgm:t>
        <a:bodyPr/>
        <a:lstStyle/>
        <a:p>
          <a:endParaRPr lang="en-GB"/>
        </a:p>
      </dgm:t>
    </dgm:pt>
    <dgm:pt modelId="{AB74F292-219E-4F6F-AB24-5921A596C7C1}" type="pres">
      <dgm:prSet presAssocID="{C68F5789-89B2-49EC-B267-E849F9CE306B}" presName="sp" presStyleCnt="0"/>
      <dgm:spPr/>
    </dgm:pt>
    <dgm:pt modelId="{DC6982F6-C478-4827-8D74-774EE3E2B295}" type="pres">
      <dgm:prSet presAssocID="{505C516D-1E4F-4A8F-A229-2010D6527668}" presName="arrowAndChildren" presStyleCnt="0"/>
      <dgm:spPr/>
    </dgm:pt>
    <dgm:pt modelId="{9837881D-8F71-468D-9498-76CA90E2EE3D}" type="pres">
      <dgm:prSet presAssocID="{505C516D-1E4F-4A8F-A229-2010D6527668}" presName="parentTextArrow" presStyleLbl="node1" presStyleIdx="7" presStyleCnt="9"/>
      <dgm:spPr/>
      <dgm:t>
        <a:bodyPr/>
        <a:lstStyle/>
        <a:p>
          <a:endParaRPr lang="en-GB"/>
        </a:p>
      </dgm:t>
    </dgm:pt>
    <dgm:pt modelId="{D97B27D7-2D2A-4DF5-BF74-920999E73CB6}" type="pres">
      <dgm:prSet presAssocID="{44BB5E3E-645F-4290-BE3F-258420DEA9BB}" presName="sp" presStyleCnt="0"/>
      <dgm:spPr/>
    </dgm:pt>
    <dgm:pt modelId="{9ADD71E6-B2DF-40A3-AA38-FA4DE19F3010}" type="pres">
      <dgm:prSet presAssocID="{0AE9AEE1-EFFD-4037-968E-AAA67F3FFA0A}" presName="arrowAndChildren" presStyleCnt="0"/>
      <dgm:spPr/>
    </dgm:pt>
    <dgm:pt modelId="{8630E162-D7FF-4D05-91BC-06B74561701C}" type="pres">
      <dgm:prSet presAssocID="{0AE9AEE1-EFFD-4037-968E-AAA67F3FFA0A}" presName="parentTextArrow" presStyleLbl="node1" presStyleIdx="8" presStyleCnt="9" custScaleY="212982"/>
      <dgm:spPr/>
      <dgm:t>
        <a:bodyPr/>
        <a:lstStyle/>
        <a:p>
          <a:endParaRPr lang="en-GB"/>
        </a:p>
      </dgm:t>
    </dgm:pt>
  </dgm:ptLst>
  <dgm:cxnLst>
    <dgm:cxn modelId="{6E6A7580-30F8-4FCE-A0FB-8605AF53AC13}" type="presOf" srcId="{825729AE-CC3B-415C-A122-E0B3DD4E8689}" destId="{333FD1AE-8858-4D6A-83A4-C47A8F85C689}" srcOrd="0" destOrd="0" presId="urn:microsoft.com/office/officeart/2005/8/layout/process4"/>
    <dgm:cxn modelId="{BA8B28D4-61F0-4634-BB1F-9DD01DD9EDAD}" srcId="{5F85BAF7-0C77-4B0A-AF8E-DD9B7E0E157F}" destId="{EDF40C0D-3902-43DD-A125-A586DC3D58FA}" srcOrd="8" destOrd="0" parTransId="{A22FF4DE-0C92-4370-AC5E-E796F5C3470B}" sibTransId="{0972C371-15EF-4975-A295-225B4402304B}"/>
    <dgm:cxn modelId="{E1EE7F5A-8BDA-4384-AE09-156A5ECDBDD9}" type="presOf" srcId="{5F85BAF7-0C77-4B0A-AF8E-DD9B7E0E157F}" destId="{EA3027AB-BA5A-4FAA-8F6B-5B11BBF45ADA}" srcOrd="0" destOrd="0" presId="urn:microsoft.com/office/officeart/2005/8/layout/process4"/>
    <dgm:cxn modelId="{42F6D538-22C6-45E7-A043-2C3C87E3CD9F}" srcId="{5F85BAF7-0C77-4B0A-AF8E-DD9B7E0E157F}" destId="{1CDB94F0-2250-4C53-9948-405836FCAE1E}" srcOrd="4" destOrd="0" parTransId="{43EB2E4D-597D-4859-834C-8F4B8F053291}" sibTransId="{E87ED091-7895-40A5-B43E-DA86E4C67A18}"/>
    <dgm:cxn modelId="{143C21A3-2B6D-4B90-9A37-14DCE4B9307D}" type="presOf" srcId="{EDF40C0D-3902-43DD-A125-A586DC3D58FA}" destId="{0C701715-CDA7-4975-964D-E18DC02CA34F}" srcOrd="0" destOrd="0" presId="urn:microsoft.com/office/officeart/2005/8/layout/process4"/>
    <dgm:cxn modelId="{3317A7AB-B69F-494C-84AA-826368B3B109}" type="presOf" srcId="{BD83F19A-70B8-4988-A11C-3F742313389E}" destId="{BF68C93E-BCC2-4A9A-B7B7-272F237B71A4}" srcOrd="0" destOrd="0" presId="urn:microsoft.com/office/officeart/2005/8/layout/process4"/>
    <dgm:cxn modelId="{1C3461F4-46C9-4D71-AEEF-527A8100E8F0}" type="presOf" srcId="{505C516D-1E4F-4A8F-A229-2010D6527668}" destId="{9837881D-8F71-468D-9498-76CA90E2EE3D}" srcOrd="0" destOrd="0" presId="urn:microsoft.com/office/officeart/2005/8/layout/process4"/>
    <dgm:cxn modelId="{10831549-712A-4600-AED7-21B7096AA2CE}" srcId="{5F85BAF7-0C77-4B0A-AF8E-DD9B7E0E157F}" destId="{BD83F19A-70B8-4988-A11C-3F742313389E}" srcOrd="6" destOrd="0" parTransId="{3E7671CA-6D48-4F99-95A1-850E3379AAA8}" sibTransId="{986FB994-DF1D-4F98-ABA0-00C5B24DB11B}"/>
    <dgm:cxn modelId="{1B092499-7027-46F1-B199-5F36C6E43ABF}" srcId="{5F85BAF7-0C77-4B0A-AF8E-DD9B7E0E157F}" destId="{505C516D-1E4F-4A8F-A229-2010D6527668}" srcOrd="1" destOrd="0" parTransId="{34235939-94B1-4B10-A374-68CC71685DE5}" sibTransId="{C68F5789-89B2-49EC-B267-E849F9CE306B}"/>
    <dgm:cxn modelId="{DAAB9115-9A20-44F6-97A9-316ED2F6782A}" srcId="{5F85BAF7-0C77-4B0A-AF8E-DD9B7E0E157F}" destId="{60FAD2CD-6902-4D70-887F-0C39E88F7880}" srcOrd="3" destOrd="0" parTransId="{5279A382-7530-4FD9-8C36-47F7089DEC8A}" sibTransId="{DD2186FA-5B21-4382-ADC8-BBBBC9B582CB}"/>
    <dgm:cxn modelId="{8A86BF63-1FDE-431B-BDFD-F0A58B9E7178}" type="presOf" srcId="{60FAD2CD-6902-4D70-887F-0C39E88F7880}" destId="{19C13B8B-E0A8-41E4-999B-DEDD97737826}" srcOrd="0" destOrd="0" presId="urn:microsoft.com/office/officeart/2005/8/layout/process4"/>
    <dgm:cxn modelId="{50D7A35F-E563-4286-9DB7-2ACA025642EE}" srcId="{5F85BAF7-0C77-4B0A-AF8E-DD9B7E0E157F}" destId="{0AE9AEE1-EFFD-4037-968E-AAA67F3FFA0A}" srcOrd="0" destOrd="0" parTransId="{D9DEDB85-B835-487D-B4FA-EEA634C77657}" sibTransId="{44BB5E3E-645F-4290-BE3F-258420DEA9BB}"/>
    <dgm:cxn modelId="{095D9EFA-0806-4E80-BF5D-8D1360942F0D}" type="presOf" srcId="{E929D4DC-D830-48AE-B5A4-7B5C0D7AF4EB}" destId="{57D1D56A-6EB7-47AC-AB2D-499E5B8E4263}" srcOrd="0" destOrd="0" presId="urn:microsoft.com/office/officeart/2005/8/layout/process4"/>
    <dgm:cxn modelId="{637C70B8-1B74-4D83-ABC9-7ECF25026AA9}" type="presOf" srcId="{0AE9AEE1-EFFD-4037-968E-AAA67F3FFA0A}" destId="{8630E162-D7FF-4D05-91BC-06B74561701C}" srcOrd="0" destOrd="0" presId="urn:microsoft.com/office/officeart/2005/8/layout/process4"/>
    <dgm:cxn modelId="{B093FF57-458D-4823-B635-B47302D04DE6}" srcId="{5F85BAF7-0C77-4B0A-AF8E-DD9B7E0E157F}" destId="{E929D4DC-D830-48AE-B5A4-7B5C0D7AF4EB}" srcOrd="2" destOrd="0" parTransId="{88E5B693-62A6-45B0-A91D-8AC4806FCD2E}" sibTransId="{2F417112-C4C3-4149-AFD4-20D5E049BA42}"/>
    <dgm:cxn modelId="{EA8C7BE9-5769-433A-8529-5E605BB60CA5}" type="presOf" srcId="{4E3DB58B-79C1-4854-9CE7-293F2FE7B2CB}" destId="{A5E04D20-7ECC-4F18-B545-E39B887330A3}" srcOrd="0" destOrd="0" presId="urn:microsoft.com/office/officeart/2005/8/layout/process4"/>
    <dgm:cxn modelId="{59284460-5F5D-4273-B8F8-2D34974FBCBC}" srcId="{5F85BAF7-0C77-4B0A-AF8E-DD9B7E0E157F}" destId="{825729AE-CC3B-415C-A122-E0B3DD4E8689}" srcOrd="7" destOrd="0" parTransId="{AE2CA152-CA2D-464D-8F85-F209CC7E9322}" sibTransId="{BA31B0A7-B91D-4C5B-9FFD-F0A075BCD81B}"/>
    <dgm:cxn modelId="{21883054-20AF-400C-8084-1BF456F0C176}" type="presOf" srcId="{1CDB94F0-2250-4C53-9948-405836FCAE1E}" destId="{E5C183BD-71A2-407B-AE0D-CC03EF2D427A}" srcOrd="0" destOrd="0" presId="urn:microsoft.com/office/officeart/2005/8/layout/process4"/>
    <dgm:cxn modelId="{5D7BD772-569A-414E-9B58-02EF34461764}" srcId="{5F85BAF7-0C77-4B0A-AF8E-DD9B7E0E157F}" destId="{4E3DB58B-79C1-4854-9CE7-293F2FE7B2CB}" srcOrd="5" destOrd="0" parTransId="{DADD8EE5-987C-409D-830A-CA0065DE982F}" sibTransId="{2BA94834-07E4-4672-A12F-0D5B00566793}"/>
    <dgm:cxn modelId="{B535FBEB-0A3C-4AA1-9DA5-C10594584B17}" type="presParOf" srcId="{EA3027AB-BA5A-4FAA-8F6B-5B11BBF45ADA}" destId="{4BA3B2AD-DC6C-4E57-AE02-313CE19BD1AF}" srcOrd="0" destOrd="0" presId="urn:microsoft.com/office/officeart/2005/8/layout/process4"/>
    <dgm:cxn modelId="{1DE8B376-9A14-4CA7-90C1-CF398EEA70B1}" type="presParOf" srcId="{4BA3B2AD-DC6C-4E57-AE02-313CE19BD1AF}" destId="{0C701715-CDA7-4975-964D-E18DC02CA34F}" srcOrd="0" destOrd="0" presId="urn:microsoft.com/office/officeart/2005/8/layout/process4"/>
    <dgm:cxn modelId="{B5DBB19F-E7FC-44A2-9823-1791AF8991A1}" type="presParOf" srcId="{EA3027AB-BA5A-4FAA-8F6B-5B11BBF45ADA}" destId="{3F9F3E5C-2494-46CD-B564-8EA671A13211}" srcOrd="1" destOrd="0" presId="urn:microsoft.com/office/officeart/2005/8/layout/process4"/>
    <dgm:cxn modelId="{9B241D29-02DC-4D34-8901-345EE786BB0C}" type="presParOf" srcId="{EA3027AB-BA5A-4FAA-8F6B-5B11BBF45ADA}" destId="{571A7C35-2968-4D22-BA2B-83A2ABEA8230}" srcOrd="2" destOrd="0" presId="urn:microsoft.com/office/officeart/2005/8/layout/process4"/>
    <dgm:cxn modelId="{4D2B8E3E-5D90-446B-8AE4-2ADDCC31EBBD}" type="presParOf" srcId="{571A7C35-2968-4D22-BA2B-83A2ABEA8230}" destId="{333FD1AE-8858-4D6A-83A4-C47A8F85C689}" srcOrd="0" destOrd="0" presId="urn:microsoft.com/office/officeart/2005/8/layout/process4"/>
    <dgm:cxn modelId="{FB5A0EE1-1853-476E-8803-3EF25138122A}" type="presParOf" srcId="{EA3027AB-BA5A-4FAA-8F6B-5B11BBF45ADA}" destId="{1B8B3985-8232-4A1A-969B-58B09478461E}" srcOrd="3" destOrd="0" presId="urn:microsoft.com/office/officeart/2005/8/layout/process4"/>
    <dgm:cxn modelId="{87F58BB9-B5C4-4CF4-8EC2-D571EFABA1EA}" type="presParOf" srcId="{EA3027AB-BA5A-4FAA-8F6B-5B11BBF45ADA}" destId="{3758E2B6-B3FA-4956-B42C-873A1331F384}" srcOrd="4" destOrd="0" presId="urn:microsoft.com/office/officeart/2005/8/layout/process4"/>
    <dgm:cxn modelId="{0D43C20B-BFF1-462E-918E-12935892DF6B}" type="presParOf" srcId="{3758E2B6-B3FA-4956-B42C-873A1331F384}" destId="{BF68C93E-BCC2-4A9A-B7B7-272F237B71A4}" srcOrd="0" destOrd="0" presId="urn:microsoft.com/office/officeart/2005/8/layout/process4"/>
    <dgm:cxn modelId="{067BFBD9-D305-4BF4-B2F0-377AA2557C24}" type="presParOf" srcId="{EA3027AB-BA5A-4FAA-8F6B-5B11BBF45ADA}" destId="{9470F690-2BA2-4494-9782-AE8CD366AB1F}" srcOrd="5" destOrd="0" presId="urn:microsoft.com/office/officeart/2005/8/layout/process4"/>
    <dgm:cxn modelId="{799E2B01-86F7-4C33-A18E-43419C959942}" type="presParOf" srcId="{EA3027AB-BA5A-4FAA-8F6B-5B11BBF45ADA}" destId="{35DAE0C3-766C-4D26-8169-8222F992A459}" srcOrd="6" destOrd="0" presId="urn:microsoft.com/office/officeart/2005/8/layout/process4"/>
    <dgm:cxn modelId="{32A2A6D6-62BE-44B5-824B-99610450ECDD}" type="presParOf" srcId="{35DAE0C3-766C-4D26-8169-8222F992A459}" destId="{A5E04D20-7ECC-4F18-B545-E39B887330A3}" srcOrd="0" destOrd="0" presId="urn:microsoft.com/office/officeart/2005/8/layout/process4"/>
    <dgm:cxn modelId="{ABC57926-FAFB-48D1-B54E-B65921664FDB}" type="presParOf" srcId="{EA3027AB-BA5A-4FAA-8F6B-5B11BBF45ADA}" destId="{91D035D0-BF73-4C4D-8DB3-96C46E2C4DAA}" srcOrd="7" destOrd="0" presId="urn:microsoft.com/office/officeart/2005/8/layout/process4"/>
    <dgm:cxn modelId="{05CF1181-D4BB-40BE-A65F-B79809DA9BC9}" type="presParOf" srcId="{EA3027AB-BA5A-4FAA-8F6B-5B11BBF45ADA}" destId="{D986EBFA-7A16-4B5E-B450-D3A4DEC1E255}" srcOrd="8" destOrd="0" presId="urn:microsoft.com/office/officeart/2005/8/layout/process4"/>
    <dgm:cxn modelId="{D85FAF3D-5E89-4F91-B94D-F4CF1B971051}" type="presParOf" srcId="{D986EBFA-7A16-4B5E-B450-D3A4DEC1E255}" destId="{E5C183BD-71A2-407B-AE0D-CC03EF2D427A}" srcOrd="0" destOrd="0" presId="urn:microsoft.com/office/officeart/2005/8/layout/process4"/>
    <dgm:cxn modelId="{DA6EA073-348D-4BE2-869C-DEAA9398D30D}" type="presParOf" srcId="{EA3027AB-BA5A-4FAA-8F6B-5B11BBF45ADA}" destId="{1C9F4A4D-DC56-424C-823D-695E319BCC9A}" srcOrd="9" destOrd="0" presId="urn:microsoft.com/office/officeart/2005/8/layout/process4"/>
    <dgm:cxn modelId="{B885D655-3298-4FC6-A147-A4FF99234945}" type="presParOf" srcId="{EA3027AB-BA5A-4FAA-8F6B-5B11BBF45ADA}" destId="{8A97CF97-7DB1-461D-B8DC-EC65778C1988}" srcOrd="10" destOrd="0" presId="urn:microsoft.com/office/officeart/2005/8/layout/process4"/>
    <dgm:cxn modelId="{50B794ED-A7DC-4817-99ED-D72E10EB8F8A}" type="presParOf" srcId="{8A97CF97-7DB1-461D-B8DC-EC65778C1988}" destId="{19C13B8B-E0A8-41E4-999B-DEDD97737826}" srcOrd="0" destOrd="0" presId="urn:microsoft.com/office/officeart/2005/8/layout/process4"/>
    <dgm:cxn modelId="{B085807E-3891-44B2-9D0E-0A8A83A44171}" type="presParOf" srcId="{EA3027AB-BA5A-4FAA-8F6B-5B11BBF45ADA}" destId="{67B0112D-4C34-4165-8C21-7C6FE6CBF9ED}" srcOrd="11" destOrd="0" presId="urn:microsoft.com/office/officeart/2005/8/layout/process4"/>
    <dgm:cxn modelId="{2E2F6F15-DE1B-4747-B3CC-CB9938FFFCCC}" type="presParOf" srcId="{EA3027AB-BA5A-4FAA-8F6B-5B11BBF45ADA}" destId="{8D8B4505-54F9-48C3-9BDD-395D7C6D3EFB}" srcOrd="12" destOrd="0" presId="urn:microsoft.com/office/officeart/2005/8/layout/process4"/>
    <dgm:cxn modelId="{2BF1081D-ED90-4AEA-94B1-46273F7160D4}" type="presParOf" srcId="{8D8B4505-54F9-48C3-9BDD-395D7C6D3EFB}" destId="{57D1D56A-6EB7-47AC-AB2D-499E5B8E4263}" srcOrd="0" destOrd="0" presId="urn:microsoft.com/office/officeart/2005/8/layout/process4"/>
    <dgm:cxn modelId="{B6062AC3-0486-4923-A3F3-53DD1CDE89D6}" type="presParOf" srcId="{EA3027AB-BA5A-4FAA-8F6B-5B11BBF45ADA}" destId="{AB74F292-219E-4F6F-AB24-5921A596C7C1}" srcOrd="13" destOrd="0" presId="urn:microsoft.com/office/officeart/2005/8/layout/process4"/>
    <dgm:cxn modelId="{272B6288-287E-4E4C-9386-B2F3631E8811}" type="presParOf" srcId="{EA3027AB-BA5A-4FAA-8F6B-5B11BBF45ADA}" destId="{DC6982F6-C478-4827-8D74-774EE3E2B295}" srcOrd="14" destOrd="0" presId="urn:microsoft.com/office/officeart/2005/8/layout/process4"/>
    <dgm:cxn modelId="{449E92F3-76DE-48A3-A62B-AF4EDBE35A34}" type="presParOf" srcId="{DC6982F6-C478-4827-8D74-774EE3E2B295}" destId="{9837881D-8F71-468D-9498-76CA90E2EE3D}" srcOrd="0" destOrd="0" presId="urn:microsoft.com/office/officeart/2005/8/layout/process4"/>
    <dgm:cxn modelId="{C193BA40-E5F4-48EA-9B12-FE2262C81CF7}" type="presParOf" srcId="{EA3027AB-BA5A-4FAA-8F6B-5B11BBF45ADA}" destId="{D97B27D7-2D2A-4DF5-BF74-920999E73CB6}" srcOrd="15" destOrd="0" presId="urn:microsoft.com/office/officeart/2005/8/layout/process4"/>
    <dgm:cxn modelId="{E91407D6-C900-4C9D-A151-701EA91AADCF}" type="presParOf" srcId="{EA3027AB-BA5A-4FAA-8F6B-5B11BBF45ADA}" destId="{9ADD71E6-B2DF-40A3-AA38-FA4DE19F3010}" srcOrd="16" destOrd="0" presId="urn:microsoft.com/office/officeart/2005/8/layout/process4"/>
    <dgm:cxn modelId="{060B5226-BDE1-45BE-ABEE-06CB96BFB5F5}" type="presParOf" srcId="{9ADD71E6-B2DF-40A3-AA38-FA4DE19F3010}" destId="{8630E162-D7FF-4D05-91BC-06B7456170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6DBAF-BF59-41BF-9822-BAAFF859ECC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493CEC-1EAB-46C8-864D-7DF1845BDC7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Suffering weakness, weight loss, fever in marital home</a:t>
          </a:r>
          <a:endParaRPr lang="en-GB" sz="2400" dirty="0"/>
        </a:p>
      </dgm:t>
    </dgm:pt>
    <dgm:pt modelId="{3372712F-8BBC-4B50-AF88-4221E4218D2D}" type="parTrans" cxnId="{A9FFFD70-F4BC-4F47-B41E-96930DBEF597}">
      <dgm:prSet/>
      <dgm:spPr/>
      <dgm:t>
        <a:bodyPr/>
        <a:lstStyle/>
        <a:p>
          <a:endParaRPr lang="en-GB"/>
        </a:p>
      </dgm:t>
    </dgm:pt>
    <dgm:pt modelId="{EAE7D833-E855-48C6-B9DD-04A17B7F3B9C}" type="sibTrans" cxnId="{A9FFFD70-F4BC-4F47-B41E-96930DBEF597}">
      <dgm:prSet/>
      <dgm:spPr/>
      <dgm:t>
        <a:bodyPr/>
        <a:lstStyle/>
        <a:p>
          <a:endParaRPr lang="en-GB"/>
        </a:p>
      </dgm:t>
    </dgm:pt>
    <dgm:pt modelId="{112E7F16-AE44-493E-ABDC-DB61C126C8E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Seeks home remedies, village-based</a:t>
          </a:r>
          <a:endParaRPr lang="en-GB" sz="2400" dirty="0"/>
        </a:p>
      </dgm:t>
    </dgm:pt>
    <dgm:pt modelId="{56EBB27F-3613-4344-9818-3954497CADE0}" type="parTrans" cxnId="{C6B3A1D6-3E31-474A-BF87-7CF61043FB6D}">
      <dgm:prSet/>
      <dgm:spPr/>
      <dgm:t>
        <a:bodyPr/>
        <a:lstStyle/>
        <a:p>
          <a:endParaRPr lang="en-GB"/>
        </a:p>
      </dgm:t>
    </dgm:pt>
    <dgm:pt modelId="{96DF60F4-FAEF-4A7B-B776-5565AC13F703}" type="sibTrans" cxnId="{C6B3A1D6-3E31-474A-BF87-7CF61043FB6D}">
      <dgm:prSet/>
      <dgm:spPr/>
      <dgm:t>
        <a:bodyPr/>
        <a:lstStyle/>
        <a:p>
          <a:endParaRPr lang="en-GB"/>
        </a:p>
      </dgm:t>
    </dgm:pt>
    <dgm:pt modelId="{3F8D3C4B-F340-402B-9402-6544E9F6926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Migrant husband returns home with unexplained, debilitating illness</a:t>
          </a:r>
          <a:endParaRPr lang="en-GB" sz="2400" dirty="0"/>
        </a:p>
      </dgm:t>
    </dgm:pt>
    <dgm:pt modelId="{D2E981CE-1761-433B-86B1-78A32EF165B9}" type="parTrans" cxnId="{B6A43702-15E4-4771-B701-D18CFA05CD8E}">
      <dgm:prSet/>
      <dgm:spPr/>
      <dgm:t>
        <a:bodyPr/>
        <a:lstStyle/>
        <a:p>
          <a:endParaRPr lang="en-GB"/>
        </a:p>
      </dgm:t>
    </dgm:pt>
    <dgm:pt modelId="{36650E8B-0309-43B2-B96C-FB3A70F76C7F}" type="sibTrans" cxnId="{B6A43702-15E4-4771-B701-D18CFA05CD8E}">
      <dgm:prSet/>
      <dgm:spPr/>
      <dgm:t>
        <a:bodyPr/>
        <a:lstStyle/>
        <a:p>
          <a:endParaRPr lang="en-GB"/>
        </a:p>
      </dgm:t>
    </dgm:pt>
    <dgm:pt modelId="{DDD8A100-FFE4-45BE-AE2C-4FFA1A3C73E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Cares for husband until crisis point</a:t>
          </a:r>
          <a:endParaRPr lang="en-GB" sz="2400" dirty="0"/>
        </a:p>
      </dgm:t>
    </dgm:pt>
    <dgm:pt modelId="{2058E8C7-5F40-4349-A7B8-0ECA2B8971AF}" type="parTrans" cxnId="{E826CE29-4B9B-4D2C-A90D-6DED4528DADF}">
      <dgm:prSet/>
      <dgm:spPr/>
      <dgm:t>
        <a:bodyPr/>
        <a:lstStyle/>
        <a:p>
          <a:endParaRPr lang="en-GB"/>
        </a:p>
      </dgm:t>
    </dgm:pt>
    <dgm:pt modelId="{2C9A4FA9-BD25-4AF8-B0EB-27FFCBA668A6}" type="sibTrans" cxnId="{E826CE29-4B9B-4D2C-A90D-6DED4528DADF}">
      <dgm:prSet/>
      <dgm:spPr/>
      <dgm:t>
        <a:bodyPr/>
        <a:lstStyle/>
        <a:p>
          <a:endParaRPr lang="en-GB"/>
        </a:p>
      </dgm:t>
    </dgm:pt>
    <dgm:pt modelId="{90193696-BDE1-4542-8ABE-996F9BFE07A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Husband tests HIV positive at hospital</a:t>
          </a:r>
          <a:endParaRPr lang="en-GB" sz="2400" dirty="0"/>
        </a:p>
      </dgm:t>
    </dgm:pt>
    <dgm:pt modelId="{7EC4EC8B-EB36-465C-8345-99B1E4A9A235}" type="parTrans" cxnId="{DBA0B35A-CE91-4E83-BD66-EF58B1C9F7AB}">
      <dgm:prSet/>
      <dgm:spPr/>
      <dgm:t>
        <a:bodyPr/>
        <a:lstStyle/>
        <a:p>
          <a:endParaRPr lang="en-GB"/>
        </a:p>
      </dgm:t>
    </dgm:pt>
    <dgm:pt modelId="{6E18F2CB-5E8C-4580-A9F8-9B70CC86AAD1}" type="sibTrans" cxnId="{DBA0B35A-CE91-4E83-BD66-EF58B1C9F7AB}">
      <dgm:prSet/>
      <dgm:spPr/>
      <dgm:t>
        <a:bodyPr/>
        <a:lstStyle/>
        <a:p>
          <a:endParaRPr lang="en-GB"/>
        </a:p>
      </dgm:t>
    </dgm:pt>
    <dgm:pt modelId="{A7893EC4-B12A-429B-A8C1-199CEEE5318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Delays in disclosure, mediated access to information</a:t>
          </a:r>
          <a:endParaRPr lang="en-GB" sz="2400" dirty="0"/>
        </a:p>
      </dgm:t>
    </dgm:pt>
    <dgm:pt modelId="{36AC82AA-219B-4C0E-9C2E-FCAE812CA3BD}" type="parTrans" cxnId="{88431416-8355-40B9-8759-1FF6D34B499D}">
      <dgm:prSet/>
      <dgm:spPr/>
      <dgm:t>
        <a:bodyPr/>
        <a:lstStyle/>
        <a:p>
          <a:endParaRPr lang="en-GB"/>
        </a:p>
      </dgm:t>
    </dgm:pt>
    <dgm:pt modelId="{C308FC8B-09B6-4AC2-9457-1FC9AA5FF99D}" type="sibTrans" cxnId="{88431416-8355-40B9-8759-1FF6D34B499D}">
      <dgm:prSet/>
      <dgm:spPr/>
      <dgm:t>
        <a:bodyPr/>
        <a:lstStyle/>
        <a:p>
          <a:endParaRPr lang="en-GB"/>
        </a:p>
      </dgm:t>
    </dgm:pt>
    <dgm:pt modelId="{4FD38361-0D86-4120-B8B4-E953829190E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GB" sz="2400" dirty="0" smtClean="0"/>
            <a:t>Own HIV test and diagnosis</a:t>
          </a:r>
          <a:endParaRPr lang="en-GB" sz="2400" dirty="0"/>
        </a:p>
      </dgm:t>
    </dgm:pt>
    <dgm:pt modelId="{1405B945-EC60-4366-9E03-B741EC920265}" type="parTrans" cxnId="{A168D842-8253-4279-84EB-779D85E7BB16}">
      <dgm:prSet/>
      <dgm:spPr/>
      <dgm:t>
        <a:bodyPr/>
        <a:lstStyle/>
        <a:p>
          <a:endParaRPr lang="en-GB"/>
        </a:p>
      </dgm:t>
    </dgm:pt>
    <dgm:pt modelId="{1B7E4622-8D5E-4748-A195-93F0C8678318}" type="sibTrans" cxnId="{A168D842-8253-4279-84EB-779D85E7BB16}">
      <dgm:prSet/>
      <dgm:spPr/>
      <dgm:t>
        <a:bodyPr/>
        <a:lstStyle/>
        <a:p>
          <a:endParaRPr lang="en-GB"/>
        </a:p>
      </dgm:t>
    </dgm:pt>
    <dgm:pt modelId="{5B709A62-CD5E-4FAF-8762-764D348A299D}" type="pres">
      <dgm:prSet presAssocID="{B4A6DBAF-BF59-41BF-9822-BAAFF859EC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53FB1F3-31B8-432D-953E-BDA36802C47D}" type="pres">
      <dgm:prSet presAssocID="{4FD38361-0D86-4120-B8B4-E953829190E0}" presName="boxAndChildren" presStyleCnt="0"/>
      <dgm:spPr/>
    </dgm:pt>
    <dgm:pt modelId="{521F618B-2ADA-4164-862D-E6E5F3E84EB9}" type="pres">
      <dgm:prSet presAssocID="{4FD38361-0D86-4120-B8B4-E953829190E0}" presName="parentTextBox" presStyleLbl="node1" presStyleIdx="0" presStyleCnt="7"/>
      <dgm:spPr/>
      <dgm:t>
        <a:bodyPr/>
        <a:lstStyle/>
        <a:p>
          <a:endParaRPr lang="en-GB"/>
        </a:p>
      </dgm:t>
    </dgm:pt>
    <dgm:pt modelId="{CE9F129D-FFF7-46DE-89E6-1248D0DE3E17}" type="pres">
      <dgm:prSet presAssocID="{C308FC8B-09B6-4AC2-9457-1FC9AA5FF99D}" presName="sp" presStyleCnt="0"/>
      <dgm:spPr/>
    </dgm:pt>
    <dgm:pt modelId="{74D105AE-E2C6-4A77-AACE-63605C0A3EA5}" type="pres">
      <dgm:prSet presAssocID="{A7893EC4-B12A-429B-A8C1-199CEEE53188}" presName="arrowAndChildren" presStyleCnt="0"/>
      <dgm:spPr/>
    </dgm:pt>
    <dgm:pt modelId="{B000227A-7279-4BE5-A316-CCA09F0458E1}" type="pres">
      <dgm:prSet presAssocID="{A7893EC4-B12A-429B-A8C1-199CEEE53188}" presName="parentTextArrow" presStyleLbl="node1" presStyleIdx="1" presStyleCnt="7"/>
      <dgm:spPr/>
      <dgm:t>
        <a:bodyPr/>
        <a:lstStyle/>
        <a:p>
          <a:endParaRPr lang="en-GB"/>
        </a:p>
      </dgm:t>
    </dgm:pt>
    <dgm:pt modelId="{9BF87F70-19C9-4C60-BC75-77303ECA25A8}" type="pres">
      <dgm:prSet presAssocID="{6E18F2CB-5E8C-4580-A9F8-9B70CC86AAD1}" presName="sp" presStyleCnt="0"/>
      <dgm:spPr/>
    </dgm:pt>
    <dgm:pt modelId="{ADAEC374-4B2E-4780-9631-EF7537515CCD}" type="pres">
      <dgm:prSet presAssocID="{90193696-BDE1-4542-8ABE-996F9BFE07A5}" presName="arrowAndChildren" presStyleCnt="0"/>
      <dgm:spPr/>
    </dgm:pt>
    <dgm:pt modelId="{D4B0E733-56C0-4EEB-83BE-40443106DB92}" type="pres">
      <dgm:prSet presAssocID="{90193696-BDE1-4542-8ABE-996F9BFE07A5}" presName="parentTextArrow" presStyleLbl="node1" presStyleIdx="2" presStyleCnt="7"/>
      <dgm:spPr/>
      <dgm:t>
        <a:bodyPr/>
        <a:lstStyle/>
        <a:p>
          <a:endParaRPr lang="en-GB"/>
        </a:p>
      </dgm:t>
    </dgm:pt>
    <dgm:pt modelId="{1980E808-D499-47B1-B8DC-F06307C0B54E}" type="pres">
      <dgm:prSet presAssocID="{2C9A4FA9-BD25-4AF8-B0EB-27FFCBA668A6}" presName="sp" presStyleCnt="0"/>
      <dgm:spPr/>
    </dgm:pt>
    <dgm:pt modelId="{C385209D-CFF7-4FD1-A17C-7E15C6E4968F}" type="pres">
      <dgm:prSet presAssocID="{DDD8A100-FFE4-45BE-AE2C-4FFA1A3C73EE}" presName="arrowAndChildren" presStyleCnt="0"/>
      <dgm:spPr/>
    </dgm:pt>
    <dgm:pt modelId="{40C94795-1D98-4028-95E0-540D56DCB325}" type="pres">
      <dgm:prSet presAssocID="{DDD8A100-FFE4-45BE-AE2C-4FFA1A3C73EE}" presName="parentTextArrow" presStyleLbl="node1" presStyleIdx="3" presStyleCnt="7"/>
      <dgm:spPr/>
      <dgm:t>
        <a:bodyPr/>
        <a:lstStyle/>
        <a:p>
          <a:endParaRPr lang="en-GB"/>
        </a:p>
      </dgm:t>
    </dgm:pt>
    <dgm:pt modelId="{6FFE37AB-130D-4CFF-933D-21DE487841C4}" type="pres">
      <dgm:prSet presAssocID="{36650E8B-0309-43B2-B96C-FB3A70F76C7F}" presName="sp" presStyleCnt="0"/>
      <dgm:spPr/>
    </dgm:pt>
    <dgm:pt modelId="{0DF27259-9075-48CE-9B98-C49393974282}" type="pres">
      <dgm:prSet presAssocID="{3F8D3C4B-F340-402B-9402-6544E9F69260}" presName="arrowAndChildren" presStyleCnt="0"/>
      <dgm:spPr/>
    </dgm:pt>
    <dgm:pt modelId="{4FAA872E-77F6-4DFD-9554-140687ED307A}" type="pres">
      <dgm:prSet presAssocID="{3F8D3C4B-F340-402B-9402-6544E9F69260}" presName="parentTextArrow" presStyleLbl="node1" presStyleIdx="4" presStyleCnt="7" custScaleY="161288"/>
      <dgm:spPr/>
      <dgm:t>
        <a:bodyPr/>
        <a:lstStyle/>
        <a:p>
          <a:endParaRPr lang="en-GB"/>
        </a:p>
      </dgm:t>
    </dgm:pt>
    <dgm:pt modelId="{D56343EB-70B7-4D67-9495-E0A34D2871E4}" type="pres">
      <dgm:prSet presAssocID="{96DF60F4-FAEF-4A7B-B776-5565AC13F703}" presName="sp" presStyleCnt="0"/>
      <dgm:spPr/>
    </dgm:pt>
    <dgm:pt modelId="{6CE8AF88-945F-4D6C-A223-11C0A19056BE}" type="pres">
      <dgm:prSet presAssocID="{112E7F16-AE44-493E-ABDC-DB61C126C8ED}" presName="arrowAndChildren" presStyleCnt="0"/>
      <dgm:spPr/>
    </dgm:pt>
    <dgm:pt modelId="{28FE3A65-B55D-4D93-86F6-DABBB090698A}" type="pres">
      <dgm:prSet presAssocID="{112E7F16-AE44-493E-ABDC-DB61C126C8ED}" presName="parentTextArrow" presStyleLbl="node1" presStyleIdx="5" presStyleCnt="7"/>
      <dgm:spPr/>
      <dgm:t>
        <a:bodyPr/>
        <a:lstStyle/>
        <a:p>
          <a:endParaRPr lang="en-GB"/>
        </a:p>
      </dgm:t>
    </dgm:pt>
    <dgm:pt modelId="{0AF5F9F7-D297-406E-95A3-19569FF29DB9}" type="pres">
      <dgm:prSet presAssocID="{EAE7D833-E855-48C6-B9DD-04A17B7F3B9C}" presName="sp" presStyleCnt="0"/>
      <dgm:spPr/>
    </dgm:pt>
    <dgm:pt modelId="{86B97740-650F-40DE-A692-453F725BBFE6}" type="pres">
      <dgm:prSet presAssocID="{5D493CEC-1EAB-46C8-864D-7DF1845BDC72}" presName="arrowAndChildren" presStyleCnt="0"/>
      <dgm:spPr/>
    </dgm:pt>
    <dgm:pt modelId="{1FB07059-4C1F-449C-B4CC-3DE9FA3097C5}" type="pres">
      <dgm:prSet presAssocID="{5D493CEC-1EAB-46C8-864D-7DF1845BDC72}" presName="parentTextArrow" presStyleLbl="node1" presStyleIdx="6" presStyleCnt="7"/>
      <dgm:spPr/>
      <dgm:t>
        <a:bodyPr/>
        <a:lstStyle/>
        <a:p>
          <a:endParaRPr lang="en-GB"/>
        </a:p>
      </dgm:t>
    </dgm:pt>
  </dgm:ptLst>
  <dgm:cxnLst>
    <dgm:cxn modelId="{444D9F52-ED63-4FEB-9488-C7109B9B92BC}" type="presOf" srcId="{112E7F16-AE44-493E-ABDC-DB61C126C8ED}" destId="{28FE3A65-B55D-4D93-86F6-DABBB090698A}" srcOrd="0" destOrd="0" presId="urn:microsoft.com/office/officeart/2005/8/layout/process4"/>
    <dgm:cxn modelId="{25D7FE76-CAE7-43DD-866D-68369195CCA8}" type="presOf" srcId="{3F8D3C4B-F340-402B-9402-6544E9F69260}" destId="{4FAA872E-77F6-4DFD-9554-140687ED307A}" srcOrd="0" destOrd="0" presId="urn:microsoft.com/office/officeart/2005/8/layout/process4"/>
    <dgm:cxn modelId="{A9FFFD70-F4BC-4F47-B41E-96930DBEF597}" srcId="{B4A6DBAF-BF59-41BF-9822-BAAFF859ECC6}" destId="{5D493CEC-1EAB-46C8-864D-7DF1845BDC72}" srcOrd="0" destOrd="0" parTransId="{3372712F-8BBC-4B50-AF88-4221E4218D2D}" sibTransId="{EAE7D833-E855-48C6-B9DD-04A17B7F3B9C}"/>
    <dgm:cxn modelId="{A168D842-8253-4279-84EB-779D85E7BB16}" srcId="{B4A6DBAF-BF59-41BF-9822-BAAFF859ECC6}" destId="{4FD38361-0D86-4120-B8B4-E953829190E0}" srcOrd="6" destOrd="0" parTransId="{1405B945-EC60-4366-9E03-B741EC920265}" sibTransId="{1B7E4622-8D5E-4748-A195-93F0C8678318}"/>
    <dgm:cxn modelId="{2D2C0BAD-30BE-4968-9E34-220A8191EE63}" type="presOf" srcId="{90193696-BDE1-4542-8ABE-996F9BFE07A5}" destId="{D4B0E733-56C0-4EEB-83BE-40443106DB92}" srcOrd="0" destOrd="0" presId="urn:microsoft.com/office/officeart/2005/8/layout/process4"/>
    <dgm:cxn modelId="{383E9274-49D2-4A84-9949-F1ADFEBFC04C}" type="presOf" srcId="{B4A6DBAF-BF59-41BF-9822-BAAFF859ECC6}" destId="{5B709A62-CD5E-4FAF-8762-764D348A299D}" srcOrd="0" destOrd="0" presId="urn:microsoft.com/office/officeart/2005/8/layout/process4"/>
    <dgm:cxn modelId="{C6B3A1D6-3E31-474A-BF87-7CF61043FB6D}" srcId="{B4A6DBAF-BF59-41BF-9822-BAAFF859ECC6}" destId="{112E7F16-AE44-493E-ABDC-DB61C126C8ED}" srcOrd="1" destOrd="0" parTransId="{56EBB27F-3613-4344-9818-3954497CADE0}" sibTransId="{96DF60F4-FAEF-4A7B-B776-5565AC13F703}"/>
    <dgm:cxn modelId="{4C66CFCA-FE06-45E1-B66C-4E61F2CCB837}" type="presOf" srcId="{4FD38361-0D86-4120-B8B4-E953829190E0}" destId="{521F618B-2ADA-4164-862D-E6E5F3E84EB9}" srcOrd="0" destOrd="0" presId="urn:microsoft.com/office/officeart/2005/8/layout/process4"/>
    <dgm:cxn modelId="{88431416-8355-40B9-8759-1FF6D34B499D}" srcId="{B4A6DBAF-BF59-41BF-9822-BAAFF859ECC6}" destId="{A7893EC4-B12A-429B-A8C1-199CEEE53188}" srcOrd="5" destOrd="0" parTransId="{36AC82AA-219B-4C0E-9C2E-FCAE812CA3BD}" sibTransId="{C308FC8B-09B6-4AC2-9457-1FC9AA5FF99D}"/>
    <dgm:cxn modelId="{CA17CFA4-C166-4ECB-B46E-3117D843FC0A}" type="presOf" srcId="{DDD8A100-FFE4-45BE-AE2C-4FFA1A3C73EE}" destId="{40C94795-1D98-4028-95E0-540D56DCB325}" srcOrd="0" destOrd="0" presId="urn:microsoft.com/office/officeart/2005/8/layout/process4"/>
    <dgm:cxn modelId="{E826CE29-4B9B-4D2C-A90D-6DED4528DADF}" srcId="{B4A6DBAF-BF59-41BF-9822-BAAFF859ECC6}" destId="{DDD8A100-FFE4-45BE-AE2C-4FFA1A3C73EE}" srcOrd="3" destOrd="0" parTransId="{2058E8C7-5F40-4349-A7B8-0ECA2B8971AF}" sibTransId="{2C9A4FA9-BD25-4AF8-B0EB-27FFCBA668A6}"/>
    <dgm:cxn modelId="{11483B57-632D-430D-877F-C6C021B6968E}" type="presOf" srcId="{A7893EC4-B12A-429B-A8C1-199CEEE53188}" destId="{B000227A-7279-4BE5-A316-CCA09F0458E1}" srcOrd="0" destOrd="0" presId="urn:microsoft.com/office/officeart/2005/8/layout/process4"/>
    <dgm:cxn modelId="{1C6AECB5-F5CC-4555-A434-AEC3DC2B4B3F}" type="presOf" srcId="{5D493CEC-1EAB-46C8-864D-7DF1845BDC72}" destId="{1FB07059-4C1F-449C-B4CC-3DE9FA3097C5}" srcOrd="0" destOrd="0" presId="urn:microsoft.com/office/officeart/2005/8/layout/process4"/>
    <dgm:cxn modelId="{B6A43702-15E4-4771-B701-D18CFA05CD8E}" srcId="{B4A6DBAF-BF59-41BF-9822-BAAFF859ECC6}" destId="{3F8D3C4B-F340-402B-9402-6544E9F69260}" srcOrd="2" destOrd="0" parTransId="{D2E981CE-1761-433B-86B1-78A32EF165B9}" sibTransId="{36650E8B-0309-43B2-B96C-FB3A70F76C7F}"/>
    <dgm:cxn modelId="{DBA0B35A-CE91-4E83-BD66-EF58B1C9F7AB}" srcId="{B4A6DBAF-BF59-41BF-9822-BAAFF859ECC6}" destId="{90193696-BDE1-4542-8ABE-996F9BFE07A5}" srcOrd="4" destOrd="0" parTransId="{7EC4EC8B-EB36-465C-8345-99B1E4A9A235}" sibTransId="{6E18F2CB-5E8C-4580-A9F8-9B70CC86AAD1}"/>
    <dgm:cxn modelId="{DB8B4F69-A032-49A0-B9DE-618ACB453848}" type="presParOf" srcId="{5B709A62-CD5E-4FAF-8762-764D348A299D}" destId="{953FB1F3-31B8-432D-953E-BDA36802C47D}" srcOrd="0" destOrd="0" presId="urn:microsoft.com/office/officeart/2005/8/layout/process4"/>
    <dgm:cxn modelId="{28B72D14-25A2-4BC4-85AE-D64E3ABD83D0}" type="presParOf" srcId="{953FB1F3-31B8-432D-953E-BDA36802C47D}" destId="{521F618B-2ADA-4164-862D-E6E5F3E84EB9}" srcOrd="0" destOrd="0" presId="urn:microsoft.com/office/officeart/2005/8/layout/process4"/>
    <dgm:cxn modelId="{6A6411E0-3BC5-4A11-BB17-883D0D2A72E9}" type="presParOf" srcId="{5B709A62-CD5E-4FAF-8762-764D348A299D}" destId="{CE9F129D-FFF7-46DE-89E6-1248D0DE3E17}" srcOrd="1" destOrd="0" presId="urn:microsoft.com/office/officeart/2005/8/layout/process4"/>
    <dgm:cxn modelId="{A7EE41C8-F446-44A5-A53B-ED6FC02F6665}" type="presParOf" srcId="{5B709A62-CD5E-4FAF-8762-764D348A299D}" destId="{74D105AE-E2C6-4A77-AACE-63605C0A3EA5}" srcOrd="2" destOrd="0" presId="urn:microsoft.com/office/officeart/2005/8/layout/process4"/>
    <dgm:cxn modelId="{6195296A-E2D8-4901-A397-81296CFD8456}" type="presParOf" srcId="{74D105AE-E2C6-4A77-AACE-63605C0A3EA5}" destId="{B000227A-7279-4BE5-A316-CCA09F0458E1}" srcOrd="0" destOrd="0" presId="urn:microsoft.com/office/officeart/2005/8/layout/process4"/>
    <dgm:cxn modelId="{BC0C4370-72A2-4A5D-8AAD-48DB4F90C92F}" type="presParOf" srcId="{5B709A62-CD5E-4FAF-8762-764D348A299D}" destId="{9BF87F70-19C9-4C60-BC75-77303ECA25A8}" srcOrd="3" destOrd="0" presId="urn:microsoft.com/office/officeart/2005/8/layout/process4"/>
    <dgm:cxn modelId="{AC733216-F32F-44D4-8C1F-6B9173C415AA}" type="presParOf" srcId="{5B709A62-CD5E-4FAF-8762-764D348A299D}" destId="{ADAEC374-4B2E-4780-9631-EF7537515CCD}" srcOrd="4" destOrd="0" presId="urn:microsoft.com/office/officeart/2005/8/layout/process4"/>
    <dgm:cxn modelId="{E4ED7C41-01A6-4C0D-ACBA-D77AEAE75206}" type="presParOf" srcId="{ADAEC374-4B2E-4780-9631-EF7537515CCD}" destId="{D4B0E733-56C0-4EEB-83BE-40443106DB92}" srcOrd="0" destOrd="0" presId="urn:microsoft.com/office/officeart/2005/8/layout/process4"/>
    <dgm:cxn modelId="{7E605B8B-2AE0-49B0-B0BC-EA22DFC9A094}" type="presParOf" srcId="{5B709A62-CD5E-4FAF-8762-764D348A299D}" destId="{1980E808-D499-47B1-B8DC-F06307C0B54E}" srcOrd="5" destOrd="0" presId="urn:microsoft.com/office/officeart/2005/8/layout/process4"/>
    <dgm:cxn modelId="{E278404B-58E4-480E-A8BF-8B1042D72DA6}" type="presParOf" srcId="{5B709A62-CD5E-4FAF-8762-764D348A299D}" destId="{C385209D-CFF7-4FD1-A17C-7E15C6E4968F}" srcOrd="6" destOrd="0" presId="urn:microsoft.com/office/officeart/2005/8/layout/process4"/>
    <dgm:cxn modelId="{822F0532-B0D0-4140-87B7-61FD60F91FB7}" type="presParOf" srcId="{C385209D-CFF7-4FD1-A17C-7E15C6E4968F}" destId="{40C94795-1D98-4028-95E0-540D56DCB325}" srcOrd="0" destOrd="0" presId="urn:microsoft.com/office/officeart/2005/8/layout/process4"/>
    <dgm:cxn modelId="{D9F28F99-79D3-449B-9271-32EA23D637E2}" type="presParOf" srcId="{5B709A62-CD5E-4FAF-8762-764D348A299D}" destId="{6FFE37AB-130D-4CFF-933D-21DE487841C4}" srcOrd="7" destOrd="0" presId="urn:microsoft.com/office/officeart/2005/8/layout/process4"/>
    <dgm:cxn modelId="{27611F32-99AF-4839-BEC2-91D226908049}" type="presParOf" srcId="{5B709A62-CD5E-4FAF-8762-764D348A299D}" destId="{0DF27259-9075-48CE-9B98-C49393974282}" srcOrd="8" destOrd="0" presId="urn:microsoft.com/office/officeart/2005/8/layout/process4"/>
    <dgm:cxn modelId="{22104AE9-1502-4C91-B04E-590549C92273}" type="presParOf" srcId="{0DF27259-9075-48CE-9B98-C49393974282}" destId="{4FAA872E-77F6-4DFD-9554-140687ED307A}" srcOrd="0" destOrd="0" presId="urn:microsoft.com/office/officeart/2005/8/layout/process4"/>
    <dgm:cxn modelId="{F9B5737A-9D6A-419F-BD4D-64BF54CB765B}" type="presParOf" srcId="{5B709A62-CD5E-4FAF-8762-764D348A299D}" destId="{D56343EB-70B7-4D67-9495-E0A34D2871E4}" srcOrd="9" destOrd="0" presId="urn:microsoft.com/office/officeart/2005/8/layout/process4"/>
    <dgm:cxn modelId="{757BA8AB-2F30-4991-BA74-317EAFE6694E}" type="presParOf" srcId="{5B709A62-CD5E-4FAF-8762-764D348A299D}" destId="{6CE8AF88-945F-4D6C-A223-11C0A19056BE}" srcOrd="10" destOrd="0" presId="urn:microsoft.com/office/officeart/2005/8/layout/process4"/>
    <dgm:cxn modelId="{AB0A8FA2-0C93-4588-812B-B2AA28E879C0}" type="presParOf" srcId="{6CE8AF88-945F-4D6C-A223-11C0A19056BE}" destId="{28FE3A65-B55D-4D93-86F6-DABBB090698A}" srcOrd="0" destOrd="0" presId="urn:microsoft.com/office/officeart/2005/8/layout/process4"/>
    <dgm:cxn modelId="{B42C958B-2BB8-4869-B9B8-6392C75ADBDC}" type="presParOf" srcId="{5B709A62-CD5E-4FAF-8762-764D348A299D}" destId="{0AF5F9F7-D297-406E-95A3-19569FF29DB9}" srcOrd="11" destOrd="0" presId="urn:microsoft.com/office/officeart/2005/8/layout/process4"/>
    <dgm:cxn modelId="{2F7D2C60-89A8-4067-9924-1D0231E837F6}" type="presParOf" srcId="{5B709A62-CD5E-4FAF-8762-764D348A299D}" destId="{86B97740-650F-40DE-A692-453F725BBFE6}" srcOrd="12" destOrd="0" presId="urn:microsoft.com/office/officeart/2005/8/layout/process4"/>
    <dgm:cxn modelId="{033BC187-FB28-4BE4-A4E2-C5770517EF8F}" type="presParOf" srcId="{86B97740-650F-40DE-A692-453F725BBFE6}" destId="{1FB07059-4C1F-449C-B4CC-3DE9FA3097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7648C02-7306-48E7-8C20-05068A87FE2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6049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5A73574-B99C-4ABD-BC62-BAAB2DC70DF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364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a.org.uk/Publications/InfectiousDiseases/HIVAndSTIs/1111HIVintheUK2011report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FE484B5-D845-4CBA-A5F2-18204E5E4C77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2950"/>
            <a:ext cx="3413125" cy="25590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3632200"/>
            <a:ext cx="4981575" cy="553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73574-B99C-4ABD-BC62-BAAB2DC70DFA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177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73574-B99C-4ABD-BC62-BAAB2DC70DFA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754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73574-B99C-4ABD-BC62-BAAB2DC70DFA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7639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73574-B99C-4ABD-BC62-BAAB2DC70DFA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005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GB" sz="1000" b="1" dirty="0" smtClean="0"/>
              <a:t>Vaccination with ALVAC and AIDSVAX to prevent HIV-1 infection in Thailand</a:t>
            </a:r>
            <a:r>
              <a:rPr lang="en-GB" sz="1000" dirty="0" smtClean="0"/>
              <a:t>. </a:t>
            </a:r>
            <a:r>
              <a:rPr lang="en-GB" sz="1000" dirty="0" err="1" smtClean="0"/>
              <a:t>Rerks-Ngarm</a:t>
            </a:r>
            <a:r>
              <a:rPr lang="en-GB" sz="1000" dirty="0" smtClean="0"/>
              <a:t> S, </a:t>
            </a:r>
            <a:r>
              <a:rPr lang="en-GB" sz="1000" dirty="0" err="1" smtClean="0"/>
              <a:t>Pitisuttithum</a:t>
            </a:r>
            <a:r>
              <a:rPr lang="en-GB" sz="1000" dirty="0" smtClean="0"/>
              <a:t> P, </a:t>
            </a:r>
            <a:r>
              <a:rPr lang="en-GB" sz="1000" dirty="0" err="1" smtClean="0"/>
              <a:t>Nitayaphan</a:t>
            </a:r>
            <a:r>
              <a:rPr lang="en-GB" sz="1000" dirty="0" smtClean="0"/>
              <a:t> S, </a:t>
            </a:r>
            <a:r>
              <a:rPr lang="en-GB" sz="1000" dirty="0" err="1" smtClean="0"/>
              <a:t>Kaewkungwal</a:t>
            </a:r>
            <a:r>
              <a:rPr lang="en-GB" sz="1000" dirty="0" smtClean="0"/>
              <a:t> J, Chiu J, Paris R, </a:t>
            </a:r>
            <a:r>
              <a:rPr lang="en-GB" sz="1000" dirty="0" err="1" smtClean="0"/>
              <a:t>Premsri</a:t>
            </a:r>
            <a:r>
              <a:rPr lang="en-GB" sz="1000" dirty="0" smtClean="0"/>
              <a:t> N, </a:t>
            </a:r>
            <a:r>
              <a:rPr lang="en-GB" sz="1000" dirty="0" err="1" smtClean="0"/>
              <a:t>Namwat</a:t>
            </a:r>
            <a:r>
              <a:rPr lang="en-GB" sz="1000" dirty="0" smtClean="0"/>
              <a:t> C, de Souza M, Adams E, </a:t>
            </a:r>
            <a:r>
              <a:rPr lang="en-GB" sz="1000" dirty="0" err="1" smtClean="0"/>
              <a:t>Benenson</a:t>
            </a:r>
            <a:r>
              <a:rPr lang="en-GB" sz="1000" dirty="0" smtClean="0"/>
              <a:t> M, </a:t>
            </a:r>
            <a:r>
              <a:rPr lang="en-GB" sz="1000" dirty="0" err="1" smtClean="0"/>
              <a:t>Gurunathan</a:t>
            </a:r>
            <a:r>
              <a:rPr lang="en-GB" sz="1000" dirty="0" smtClean="0"/>
              <a:t> S, </a:t>
            </a:r>
            <a:r>
              <a:rPr lang="en-GB" sz="1000" dirty="0" err="1" smtClean="0"/>
              <a:t>Tartaglia</a:t>
            </a:r>
            <a:r>
              <a:rPr lang="en-GB" sz="1000" dirty="0" smtClean="0"/>
              <a:t> J, McNeil JG, Francis DP, </a:t>
            </a:r>
            <a:r>
              <a:rPr lang="en-GB" sz="1000" dirty="0" err="1" smtClean="0"/>
              <a:t>Stablein</a:t>
            </a:r>
            <a:r>
              <a:rPr lang="en-GB" sz="1000" dirty="0" smtClean="0"/>
              <a:t> D, </a:t>
            </a:r>
            <a:r>
              <a:rPr lang="en-GB" sz="1000" dirty="0" err="1" smtClean="0"/>
              <a:t>Birx</a:t>
            </a:r>
            <a:r>
              <a:rPr lang="en-GB" sz="1000" dirty="0" smtClean="0"/>
              <a:t> DL, </a:t>
            </a:r>
            <a:r>
              <a:rPr lang="en-GB" sz="1000" dirty="0" err="1" smtClean="0"/>
              <a:t>Chunsuttiwat</a:t>
            </a:r>
            <a:r>
              <a:rPr lang="en-GB" sz="1000" dirty="0" smtClean="0"/>
              <a:t> S, </a:t>
            </a:r>
            <a:r>
              <a:rPr lang="en-GB" sz="1000" dirty="0" err="1" smtClean="0"/>
              <a:t>Khamboonruang</a:t>
            </a:r>
            <a:r>
              <a:rPr lang="en-GB" sz="1000" dirty="0" smtClean="0"/>
              <a:t> C, </a:t>
            </a:r>
            <a:r>
              <a:rPr lang="en-GB" sz="1000" dirty="0" err="1" smtClean="0"/>
              <a:t>Thongcharoen</a:t>
            </a:r>
            <a:r>
              <a:rPr lang="en-GB" sz="1000" dirty="0" smtClean="0"/>
              <a:t> P, Robb ML, Michael NL, </a:t>
            </a:r>
            <a:r>
              <a:rPr lang="en-GB" sz="1000" dirty="0" err="1" smtClean="0"/>
              <a:t>Kunasol</a:t>
            </a:r>
            <a:r>
              <a:rPr lang="en-GB" sz="1000" dirty="0" smtClean="0"/>
              <a:t> P, Kim JH; MOPH-TAVEG Investigators. N </a:t>
            </a:r>
            <a:r>
              <a:rPr lang="en-GB" sz="1000" dirty="0" err="1" smtClean="0"/>
              <a:t>Engl</a:t>
            </a:r>
            <a:r>
              <a:rPr lang="en-GB" sz="1000" dirty="0" smtClean="0"/>
              <a:t> J Med. 2009 Dec 3;361(23):2209-20.</a:t>
            </a:r>
          </a:p>
          <a:p>
            <a:pPr>
              <a:defRPr/>
            </a:pPr>
            <a:r>
              <a:rPr lang="en-GB" sz="1000" b="1" dirty="0" smtClean="0"/>
              <a:t>2. Male circumcision for the prevention of heterosexually acquired HIV infection: a meta-analysis of randomized trials involving 11,050 men. </a:t>
            </a:r>
            <a:r>
              <a:rPr lang="en-GB" sz="1000" dirty="0" smtClean="0"/>
              <a:t>Mills E, Cooper C, </a:t>
            </a:r>
            <a:r>
              <a:rPr lang="en-GB" sz="1000" dirty="0" err="1" smtClean="0"/>
              <a:t>Anema</a:t>
            </a:r>
            <a:r>
              <a:rPr lang="en-GB" sz="1000" dirty="0" smtClean="0"/>
              <a:t> A, </a:t>
            </a:r>
            <a:r>
              <a:rPr lang="en-GB" sz="1000" dirty="0" err="1" smtClean="0"/>
              <a:t>Guyatt</a:t>
            </a:r>
            <a:r>
              <a:rPr lang="en-GB" sz="1000" dirty="0" smtClean="0"/>
              <a:t> G. HIV Med. 2008 Jul;9(6):332-5. </a:t>
            </a:r>
          </a:p>
          <a:p>
            <a:pPr>
              <a:defRPr/>
            </a:pPr>
            <a:r>
              <a:rPr lang="en-GB" sz="1000" b="1" dirty="0" smtClean="0"/>
              <a:t>3. Effectiveness and safety of </a:t>
            </a:r>
            <a:r>
              <a:rPr lang="en-GB" sz="1000" b="1" dirty="0" err="1" smtClean="0"/>
              <a:t>tenofovir</a:t>
            </a:r>
            <a:r>
              <a:rPr lang="en-GB" sz="1000" b="1" dirty="0" smtClean="0"/>
              <a:t> gel, an antiretroviral </a:t>
            </a:r>
            <a:r>
              <a:rPr lang="en-GB" sz="1000" b="1" dirty="0" err="1" smtClean="0"/>
              <a:t>microbicide</a:t>
            </a:r>
            <a:r>
              <a:rPr lang="en-GB" sz="1000" b="1" dirty="0" smtClean="0"/>
              <a:t>, for the prevention of HIV infection in women. </a:t>
            </a:r>
            <a:r>
              <a:rPr lang="en-GB" sz="1000" dirty="0" err="1" smtClean="0"/>
              <a:t>Abdool</a:t>
            </a:r>
            <a:r>
              <a:rPr lang="en-GB" sz="1000" dirty="0" smtClean="0"/>
              <a:t> </a:t>
            </a:r>
            <a:r>
              <a:rPr lang="en-GB" sz="1000" dirty="0" err="1" smtClean="0"/>
              <a:t>Karim</a:t>
            </a:r>
            <a:r>
              <a:rPr lang="en-GB" sz="1000" dirty="0" smtClean="0"/>
              <a:t> Q, </a:t>
            </a:r>
            <a:r>
              <a:rPr lang="en-GB" sz="1000" dirty="0" err="1" smtClean="0"/>
              <a:t>Abdool</a:t>
            </a:r>
            <a:r>
              <a:rPr lang="en-GB" sz="1000" dirty="0" smtClean="0"/>
              <a:t> </a:t>
            </a:r>
            <a:r>
              <a:rPr lang="en-GB" sz="1000" dirty="0" err="1" smtClean="0"/>
              <a:t>Karim</a:t>
            </a:r>
            <a:r>
              <a:rPr lang="en-GB" sz="1000" dirty="0" smtClean="0"/>
              <a:t> SS, </a:t>
            </a:r>
            <a:r>
              <a:rPr lang="en-GB" sz="1000" dirty="0" err="1" smtClean="0"/>
              <a:t>Frohlich</a:t>
            </a:r>
            <a:r>
              <a:rPr lang="en-GB" sz="1000" dirty="0" smtClean="0"/>
              <a:t> JA, </a:t>
            </a:r>
            <a:r>
              <a:rPr lang="en-GB" sz="1000" dirty="0" err="1" smtClean="0"/>
              <a:t>Grobler</a:t>
            </a:r>
            <a:r>
              <a:rPr lang="en-GB" sz="1000" dirty="0" smtClean="0"/>
              <a:t> AC, Baxter C, </a:t>
            </a:r>
            <a:r>
              <a:rPr lang="en-GB" sz="1000" dirty="0" err="1" smtClean="0"/>
              <a:t>Mansoor</a:t>
            </a:r>
            <a:r>
              <a:rPr lang="en-GB" sz="1000" dirty="0" smtClean="0"/>
              <a:t> LE, </a:t>
            </a:r>
            <a:r>
              <a:rPr lang="en-GB" sz="1000" dirty="0" err="1" smtClean="0"/>
              <a:t>Kharsany</a:t>
            </a:r>
            <a:r>
              <a:rPr lang="en-GB" sz="1000" dirty="0" smtClean="0"/>
              <a:t> AB, </a:t>
            </a:r>
            <a:r>
              <a:rPr lang="en-GB" sz="1000" dirty="0" err="1" smtClean="0"/>
              <a:t>Sibeko</a:t>
            </a:r>
            <a:r>
              <a:rPr lang="en-GB" sz="1000" dirty="0" smtClean="0"/>
              <a:t> S, </a:t>
            </a:r>
            <a:r>
              <a:rPr lang="en-GB" sz="1000" dirty="0" err="1" smtClean="0"/>
              <a:t>Mlisana</a:t>
            </a:r>
            <a:r>
              <a:rPr lang="en-GB" sz="1000" dirty="0" smtClean="0"/>
              <a:t> KP, Omar Z, </a:t>
            </a:r>
            <a:r>
              <a:rPr lang="en-GB" sz="1000" dirty="0" err="1" smtClean="0"/>
              <a:t>Gengiah</a:t>
            </a:r>
            <a:r>
              <a:rPr lang="en-GB" sz="1000" dirty="0" smtClean="0"/>
              <a:t> TN, </a:t>
            </a:r>
            <a:r>
              <a:rPr lang="en-GB" sz="1000" dirty="0" err="1" smtClean="0"/>
              <a:t>Maarschalk</a:t>
            </a:r>
            <a:r>
              <a:rPr lang="en-GB" sz="1000" dirty="0" smtClean="0"/>
              <a:t> S, </a:t>
            </a:r>
            <a:r>
              <a:rPr lang="en-GB" sz="1000" dirty="0" err="1" smtClean="0"/>
              <a:t>Arulappan</a:t>
            </a:r>
            <a:r>
              <a:rPr lang="en-GB" sz="1000" dirty="0" smtClean="0"/>
              <a:t> N, </a:t>
            </a:r>
            <a:r>
              <a:rPr lang="en-GB" sz="1000" dirty="0" err="1" smtClean="0"/>
              <a:t>Mlotshwa</a:t>
            </a:r>
            <a:r>
              <a:rPr lang="en-GB" sz="1000" dirty="0" smtClean="0"/>
              <a:t> M, Morris L, Taylor D; CAPRISA 004 Trial Group. Science. 2010 Sep 3;329(5996):1168-74. </a:t>
            </a:r>
            <a:r>
              <a:rPr lang="en-GB" sz="1000" dirty="0" err="1" smtClean="0"/>
              <a:t>Epub</a:t>
            </a:r>
            <a:r>
              <a:rPr lang="en-GB" sz="1000" dirty="0" smtClean="0"/>
              <a:t> 2010 Jul 19. Erratum in: Science. 2011 Jul 29;333(6042):524.</a:t>
            </a:r>
          </a:p>
          <a:p>
            <a:pPr>
              <a:defRPr/>
            </a:pPr>
            <a:r>
              <a:rPr lang="en-GB" sz="1000" b="1" dirty="0" smtClean="0"/>
              <a:t>4. A case-control study of HIV </a:t>
            </a:r>
            <a:r>
              <a:rPr lang="en-GB" sz="1000" b="1" dirty="0" err="1" smtClean="0"/>
              <a:t>seroconversion</a:t>
            </a:r>
            <a:r>
              <a:rPr lang="en-GB" sz="1000" b="1" dirty="0" smtClean="0"/>
              <a:t> in health care workers after percutaneous exposure</a:t>
            </a:r>
            <a:r>
              <a:rPr lang="en-GB" sz="1000" dirty="0" smtClean="0"/>
              <a:t>. </a:t>
            </a:r>
            <a:r>
              <a:rPr lang="en-GB" sz="1000" dirty="0" err="1" smtClean="0"/>
              <a:t>Centers</a:t>
            </a:r>
            <a:r>
              <a:rPr lang="en-GB" sz="1000" dirty="0" smtClean="0"/>
              <a:t> for Disease </a:t>
            </a:r>
            <a:r>
              <a:rPr lang="en-GB" sz="1000" b="1" dirty="0" err="1" smtClean="0"/>
              <a:t>Control</a:t>
            </a:r>
            <a:r>
              <a:rPr lang="en-GB" sz="1000" dirty="0" err="1" smtClean="0"/>
              <a:t>and</a:t>
            </a:r>
            <a:r>
              <a:rPr lang="en-GB" sz="1000" dirty="0" smtClean="0"/>
              <a:t> Prevention </a:t>
            </a:r>
            <a:r>
              <a:rPr lang="en-GB" sz="1000" dirty="0" err="1" smtClean="0"/>
              <a:t>Needlestick</a:t>
            </a:r>
            <a:r>
              <a:rPr lang="en-GB" sz="1000" dirty="0" smtClean="0"/>
              <a:t> Surveillance Group. </a:t>
            </a:r>
            <a:r>
              <a:rPr lang="en-GB" sz="1000" dirty="0" err="1" smtClean="0"/>
              <a:t>Cardo</a:t>
            </a:r>
            <a:r>
              <a:rPr lang="en-GB" sz="1000" dirty="0" smtClean="0"/>
              <a:t> DM, Culver DH, </a:t>
            </a:r>
            <a:r>
              <a:rPr lang="en-GB" sz="1000" dirty="0" err="1" smtClean="0"/>
              <a:t>Ciesielski</a:t>
            </a:r>
            <a:r>
              <a:rPr lang="en-GB" sz="1000" dirty="0" smtClean="0"/>
              <a:t> CA, </a:t>
            </a:r>
            <a:r>
              <a:rPr lang="en-GB" sz="1000" dirty="0" err="1" smtClean="0"/>
              <a:t>Srivastava</a:t>
            </a:r>
            <a:r>
              <a:rPr lang="en-GB" sz="1000" dirty="0" smtClean="0"/>
              <a:t> PU, Marcus R, </a:t>
            </a:r>
            <a:r>
              <a:rPr lang="en-GB" sz="1000" dirty="0" err="1" smtClean="0"/>
              <a:t>Abiteboul</a:t>
            </a:r>
            <a:r>
              <a:rPr lang="en-GB" sz="1000" dirty="0" smtClean="0"/>
              <a:t> D, </a:t>
            </a:r>
            <a:r>
              <a:rPr lang="en-GB" sz="1000" dirty="0" err="1" smtClean="0"/>
              <a:t>Heptonstall</a:t>
            </a:r>
            <a:r>
              <a:rPr lang="en-GB" sz="1000" dirty="0" smtClean="0"/>
              <a:t> J, </a:t>
            </a:r>
            <a:r>
              <a:rPr lang="en-GB" sz="1000" dirty="0" err="1" smtClean="0"/>
              <a:t>Ippolito</a:t>
            </a:r>
            <a:r>
              <a:rPr lang="en-GB" sz="1000" dirty="0" smtClean="0"/>
              <a:t> G, Lot F, </a:t>
            </a:r>
            <a:r>
              <a:rPr lang="en-GB" sz="1000" dirty="0" err="1" smtClean="0"/>
              <a:t>McKibben</a:t>
            </a:r>
            <a:r>
              <a:rPr lang="en-GB" sz="1000" dirty="0" smtClean="0"/>
              <a:t> PS, Bell DM. N </a:t>
            </a:r>
            <a:r>
              <a:rPr lang="en-GB" sz="1000" dirty="0" err="1" smtClean="0"/>
              <a:t>Engl</a:t>
            </a:r>
            <a:r>
              <a:rPr lang="en-GB" sz="1000" dirty="0" smtClean="0"/>
              <a:t> J Med. 1997 Nov 20;337(21):1485-90.</a:t>
            </a:r>
          </a:p>
          <a:p>
            <a:pPr>
              <a:defRPr/>
            </a:pPr>
            <a:r>
              <a:rPr lang="en-GB" sz="1000" b="1" dirty="0" smtClean="0"/>
              <a:t>5. </a:t>
            </a:r>
            <a:r>
              <a:rPr lang="en-GB" sz="1000" b="1" dirty="0" err="1" smtClean="0"/>
              <a:t>Preexposure</a:t>
            </a:r>
            <a:r>
              <a:rPr lang="en-GB" sz="1000" b="1" dirty="0" smtClean="0"/>
              <a:t> chemoprophylaxis for HIV prevention in men who have sex with men. </a:t>
            </a:r>
            <a:r>
              <a:rPr lang="en-GB" sz="1000" dirty="0" smtClean="0"/>
              <a:t>Grant RM, Lama JR, Anderson PL, McMahan V, Liu AY, Vargas L, </a:t>
            </a:r>
            <a:r>
              <a:rPr lang="en-GB" sz="1000" dirty="0" err="1" smtClean="0"/>
              <a:t>Goicochea</a:t>
            </a:r>
            <a:r>
              <a:rPr lang="en-GB" sz="1000" dirty="0" smtClean="0"/>
              <a:t> P, </a:t>
            </a:r>
            <a:r>
              <a:rPr lang="en-GB" sz="1000" dirty="0" err="1" smtClean="0"/>
              <a:t>Casapía</a:t>
            </a:r>
            <a:r>
              <a:rPr lang="en-GB" sz="1000" dirty="0" smtClean="0"/>
              <a:t> M, </a:t>
            </a:r>
            <a:r>
              <a:rPr lang="en-GB" sz="1000" dirty="0" err="1" smtClean="0"/>
              <a:t>Guanira</a:t>
            </a:r>
            <a:r>
              <a:rPr lang="en-GB" sz="1000" dirty="0" smtClean="0"/>
              <a:t>-Carranza JV, Ramirez-</a:t>
            </a:r>
            <a:r>
              <a:rPr lang="en-GB" sz="1000" dirty="0" err="1" smtClean="0"/>
              <a:t>Cardich</a:t>
            </a:r>
            <a:r>
              <a:rPr lang="en-GB" sz="1000" dirty="0" smtClean="0"/>
              <a:t> ME, Montoya-Herrera O, </a:t>
            </a:r>
            <a:r>
              <a:rPr lang="en-GB" sz="1000" dirty="0" err="1" smtClean="0"/>
              <a:t>Fernández</a:t>
            </a:r>
            <a:r>
              <a:rPr lang="en-GB" sz="1000" dirty="0" smtClean="0"/>
              <a:t> T, </a:t>
            </a:r>
            <a:r>
              <a:rPr lang="en-GB" sz="1000" dirty="0" err="1" smtClean="0"/>
              <a:t>Veloso</a:t>
            </a:r>
            <a:r>
              <a:rPr lang="en-GB" sz="1000" dirty="0" smtClean="0"/>
              <a:t> VG, </a:t>
            </a:r>
            <a:r>
              <a:rPr lang="en-GB" sz="1000" dirty="0" err="1" smtClean="0"/>
              <a:t>Buchbinder</a:t>
            </a:r>
            <a:r>
              <a:rPr lang="en-GB" sz="1000" dirty="0" smtClean="0"/>
              <a:t> SP, </a:t>
            </a:r>
            <a:r>
              <a:rPr lang="en-GB" sz="1000" dirty="0" err="1" smtClean="0"/>
              <a:t>Chariyalertsak</a:t>
            </a:r>
            <a:r>
              <a:rPr lang="en-GB" sz="1000" dirty="0" smtClean="0"/>
              <a:t> S, Schechter M, </a:t>
            </a:r>
            <a:r>
              <a:rPr lang="en-GB" sz="1000" dirty="0" err="1" smtClean="0"/>
              <a:t>Bekker</a:t>
            </a:r>
            <a:r>
              <a:rPr lang="en-GB" sz="1000" dirty="0" smtClean="0"/>
              <a:t> LG, Mayer KH, </a:t>
            </a:r>
            <a:r>
              <a:rPr lang="en-GB" sz="1000" dirty="0" err="1" smtClean="0"/>
              <a:t>Kallás</a:t>
            </a:r>
            <a:r>
              <a:rPr lang="en-GB" sz="1000" dirty="0" smtClean="0"/>
              <a:t> EG, </a:t>
            </a:r>
            <a:r>
              <a:rPr lang="en-GB" sz="1000" dirty="0" err="1" smtClean="0"/>
              <a:t>Amico</a:t>
            </a:r>
            <a:r>
              <a:rPr lang="en-GB" sz="1000" dirty="0" smtClean="0"/>
              <a:t> KR, Mulligan K, Bushman LR, </a:t>
            </a:r>
            <a:r>
              <a:rPr lang="en-GB" sz="1000" dirty="0" err="1" smtClean="0"/>
              <a:t>Hance</a:t>
            </a:r>
            <a:r>
              <a:rPr lang="en-GB" sz="1000" dirty="0" smtClean="0"/>
              <a:t> RJ, </a:t>
            </a:r>
            <a:r>
              <a:rPr lang="en-GB" sz="1000" dirty="0" err="1" smtClean="0"/>
              <a:t>Ganoza</a:t>
            </a:r>
            <a:r>
              <a:rPr lang="en-GB" sz="1000" dirty="0" smtClean="0"/>
              <a:t> C, </a:t>
            </a:r>
            <a:r>
              <a:rPr lang="en-GB" sz="1000" dirty="0" err="1" smtClean="0"/>
              <a:t>Defechereux</a:t>
            </a:r>
            <a:r>
              <a:rPr lang="en-GB" sz="1000" dirty="0" smtClean="0"/>
              <a:t> P, </a:t>
            </a:r>
            <a:r>
              <a:rPr lang="en-GB" sz="1000" dirty="0" err="1" smtClean="0"/>
              <a:t>Postle</a:t>
            </a:r>
            <a:r>
              <a:rPr lang="en-GB" sz="1000" dirty="0" smtClean="0"/>
              <a:t> B, Wang F, McConnell JJ, </a:t>
            </a:r>
            <a:r>
              <a:rPr lang="en-GB" sz="1000" dirty="0" err="1" smtClean="0"/>
              <a:t>Zheng</a:t>
            </a:r>
            <a:r>
              <a:rPr lang="en-GB" sz="1000" dirty="0" smtClean="0"/>
              <a:t> JH, Lee J, Rooney JF, Jaffe HS, Martinez AI, Burns DN, Glidden DV; </a:t>
            </a:r>
            <a:r>
              <a:rPr lang="en-GB" sz="1000" dirty="0" err="1" smtClean="0"/>
              <a:t>iPrEx</a:t>
            </a:r>
            <a:r>
              <a:rPr lang="en-GB" sz="1000" dirty="0" smtClean="0"/>
              <a:t> Study Team. N </a:t>
            </a:r>
            <a:r>
              <a:rPr lang="en-GB" sz="1000" dirty="0" err="1" smtClean="0"/>
              <a:t>Engl</a:t>
            </a:r>
            <a:r>
              <a:rPr lang="en-GB" sz="1000" dirty="0" smtClean="0"/>
              <a:t> J Med. 2010 Dec 30;363(27):2587-99. </a:t>
            </a:r>
          </a:p>
          <a:p>
            <a:pPr>
              <a:defRPr/>
            </a:pPr>
            <a:r>
              <a:rPr lang="en-GB" sz="1000" b="1" dirty="0" smtClean="0"/>
              <a:t>6. Prevention of HIV-1 infection with early antiretroviral therapy.</a:t>
            </a:r>
            <a:r>
              <a:rPr lang="en-GB" sz="1000" dirty="0" smtClean="0"/>
              <a:t> Cohen MS, Chen YQ, McCauley M, Gamble T, </a:t>
            </a:r>
            <a:r>
              <a:rPr lang="en-GB" sz="1000" dirty="0" err="1" smtClean="0"/>
              <a:t>Hosseinipour</a:t>
            </a:r>
            <a:r>
              <a:rPr lang="en-GB" sz="1000" dirty="0" smtClean="0"/>
              <a:t> MC, </a:t>
            </a:r>
            <a:r>
              <a:rPr lang="en-GB" sz="1000" dirty="0" err="1" smtClean="0"/>
              <a:t>Kumarasamy</a:t>
            </a:r>
            <a:r>
              <a:rPr lang="en-GB" sz="1000" dirty="0" smtClean="0"/>
              <a:t> N, Hakim JG, </a:t>
            </a:r>
            <a:r>
              <a:rPr lang="en-GB" sz="1000" dirty="0" err="1" smtClean="0"/>
              <a:t>Kumwenda</a:t>
            </a:r>
            <a:r>
              <a:rPr lang="en-GB" sz="1000" dirty="0" smtClean="0"/>
              <a:t> J, </a:t>
            </a:r>
            <a:r>
              <a:rPr lang="en-GB" sz="1000" dirty="0" err="1" smtClean="0"/>
              <a:t>Grinsztejn</a:t>
            </a:r>
            <a:r>
              <a:rPr lang="en-GB" sz="1000" dirty="0" smtClean="0"/>
              <a:t> B, </a:t>
            </a:r>
            <a:r>
              <a:rPr lang="en-GB" sz="1000" dirty="0" err="1" smtClean="0"/>
              <a:t>Pilotto</a:t>
            </a:r>
            <a:r>
              <a:rPr lang="en-GB" sz="1000" dirty="0" smtClean="0"/>
              <a:t> JH, </a:t>
            </a:r>
            <a:r>
              <a:rPr lang="en-GB" sz="1000" dirty="0" err="1" smtClean="0"/>
              <a:t>Godbole</a:t>
            </a:r>
            <a:r>
              <a:rPr lang="en-GB" sz="1000" dirty="0" smtClean="0"/>
              <a:t> SV, </a:t>
            </a:r>
            <a:r>
              <a:rPr lang="en-GB" sz="1000" dirty="0" err="1" smtClean="0"/>
              <a:t>Mehendale</a:t>
            </a:r>
            <a:r>
              <a:rPr lang="en-GB" sz="1000" dirty="0" smtClean="0"/>
              <a:t> S, </a:t>
            </a:r>
            <a:r>
              <a:rPr lang="en-GB" sz="1000" dirty="0" err="1" smtClean="0"/>
              <a:t>Chariyalertsak</a:t>
            </a:r>
            <a:r>
              <a:rPr lang="en-GB" sz="1000" dirty="0" smtClean="0"/>
              <a:t> S, Santos BR, Mayer KH, Hoffman IF, </a:t>
            </a:r>
            <a:r>
              <a:rPr lang="en-GB" sz="1000" dirty="0" err="1" smtClean="0"/>
              <a:t>Eshleman</a:t>
            </a:r>
            <a:r>
              <a:rPr lang="en-GB" sz="1000" dirty="0" smtClean="0"/>
              <a:t> SH, </a:t>
            </a:r>
            <a:r>
              <a:rPr lang="en-GB" sz="1000" dirty="0" err="1" smtClean="0"/>
              <a:t>Piwowar</a:t>
            </a:r>
            <a:r>
              <a:rPr lang="en-GB" sz="1000" dirty="0" smtClean="0"/>
              <a:t>-Manning E, Wang L, </a:t>
            </a:r>
            <a:r>
              <a:rPr lang="en-GB" sz="1000" dirty="0" err="1" smtClean="0"/>
              <a:t>Makhema</a:t>
            </a:r>
            <a:r>
              <a:rPr lang="en-GB" sz="1000" dirty="0" smtClean="0"/>
              <a:t> J, Mills LA, de </a:t>
            </a:r>
            <a:r>
              <a:rPr lang="en-GB" sz="1000" dirty="0" err="1" smtClean="0"/>
              <a:t>Bruyn</a:t>
            </a:r>
            <a:r>
              <a:rPr lang="en-GB" sz="1000" dirty="0" smtClean="0"/>
              <a:t> G, </a:t>
            </a:r>
            <a:r>
              <a:rPr lang="en-GB" sz="1000" dirty="0" err="1" smtClean="0"/>
              <a:t>Sanne</a:t>
            </a:r>
            <a:r>
              <a:rPr lang="en-GB" sz="1000" dirty="0" smtClean="0"/>
              <a:t> I, </a:t>
            </a:r>
            <a:r>
              <a:rPr lang="en-GB" sz="1000" dirty="0" err="1" smtClean="0"/>
              <a:t>Eron</a:t>
            </a:r>
            <a:r>
              <a:rPr lang="en-GB" sz="1000" dirty="0" smtClean="0"/>
              <a:t> J, Gallant J, </a:t>
            </a:r>
            <a:r>
              <a:rPr lang="en-GB" sz="1000" dirty="0" err="1" smtClean="0"/>
              <a:t>Havlir</a:t>
            </a:r>
            <a:r>
              <a:rPr lang="en-GB" sz="1000" dirty="0" smtClean="0"/>
              <a:t> D, </a:t>
            </a:r>
            <a:r>
              <a:rPr lang="en-GB" sz="1000" dirty="0" err="1" smtClean="0"/>
              <a:t>Swindells</a:t>
            </a:r>
            <a:r>
              <a:rPr lang="en-GB" sz="1000" dirty="0" smtClean="0"/>
              <a:t> S, </a:t>
            </a:r>
            <a:r>
              <a:rPr lang="en-GB" sz="1000" dirty="0" err="1" smtClean="0"/>
              <a:t>Ribaudo</a:t>
            </a:r>
            <a:r>
              <a:rPr lang="en-GB" sz="1000" dirty="0" smtClean="0"/>
              <a:t> H, </a:t>
            </a:r>
            <a:r>
              <a:rPr lang="en-GB" sz="1000" dirty="0" err="1" smtClean="0"/>
              <a:t>Elharrar</a:t>
            </a:r>
            <a:r>
              <a:rPr lang="en-GB" sz="1000" dirty="0" smtClean="0"/>
              <a:t> V, Burns D, </a:t>
            </a:r>
            <a:r>
              <a:rPr lang="en-GB" sz="1000" dirty="0" err="1" smtClean="0"/>
              <a:t>Taha</a:t>
            </a:r>
            <a:r>
              <a:rPr lang="en-GB" sz="1000" dirty="0" smtClean="0"/>
              <a:t> TE, Nielsen-</a:t>
            </a:r>
            <a:r>
              <a:rPr lang="en-GB" sz="1000" dirty="0" err="1" smtClean="0"/>
              <a:t>Saines</a:t>
            </a:r>
            <a:r>
              <a:rPr lang="en-GB" sz="1000" dirty="0" smtClean="0"/>
              <a:t> K, </a:t>
            </a:r>
            <a:r>
              <a:rPr lang="en-GB" sz="1000" dirty="0" err="1" smtClean="0"/>
              <a:t>Celentano</a:t>
            </a:r>
            <a:r>
              <a:rPr lang="en-GB" sz="1000" dirty="0" smtClean="0"/>
              <a:t> D, Essex M, Fleming TR; HPTN 052 Study Team.</a:t>
            </a:r>
          </a:p>
          <a:p>
            <a:pPr>
              <a:defRPr/>
            </a:pPr>
            <a:r>
              <a:rPr lang="en-GB" sz="1000" dirty="0" smtClean="0"/>
              <a:t>N </a:t>
            </a:r>
            <a:r>
              <a:rPr lang="en-GB" sz="1000" dirty="0" err="1" smtClean="0"/>
              <a:t>Engl</a:t>
            </a:r>
            <a:r>
              <a:rPr lang="en-GB" sz="1000" dirty="0" smtClean="0"/>
              <a:t> J Med. 2011 Aug 11;365(6):493-505.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marL="228600" indent="-228600">
              <a:buFontTx/>
              <a:buAutoNum type="arabicPeriod"/>
              <a:defRPr/>
            </a:pPr>
            <a:endParaRPr lang="en-GB" dirty="0" smtClean="0"/>
          </a:p>
          <a:p>
            <a:pPr marL="228600" indent="-228600">
              <a:buFontTx/>
              <a:buAutoNum type="arabicPeriod"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F039E18-0AE6-4D4F-A822-E3873443F2AC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E5AD0AD-12F8-440F-9BDC-D2D2C86072A6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1. </a:t>
            </a:r>
            <a:r>
              <a:rPr lang="en-GB" b="1" smtClean="0"/>
              <a:t>The spectrum of engagement in HIV care and its relevance to test-and-treat strategies for prevention of HIV infection. </a:t>
            </a:r>
            <a:r>
              <a:rPr lang="en-GB" smtClean="0"/>
              <a:t>Gardner EM, McLees MP, Steiner JF, Del Rio C, Burman WJ. Clin Infect Dis. 2011 Mar 15;52(6):793-800. Review.</a:t>
            </a:r>
          </a:p>
          <a:p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DBBFFCF-4FE4-4381-9602-43660BC04753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GB" sz="1000" b="1" dirty="0" smtClean="0"/>
              <a:t>Meta-analysis of high-risk sexual </a:t>
            </a:r>
            <a:r>
              <a:rPr lang="en-GB" sz="1000" b="1" dirty="0" err="1" smtClean="0"/>
              <a:t>behavior</a:t>
            </a:r>
            <a:r>
              <a:rPr lang="en-GB" sz="1000" b="1" dirty="0" smtClean="0"/>
              <a:t> in persons aware and unaware they are infected with HIV in the United States: implications for HIV prevention programs. </a:t>
            </a:r>
            <a:r>
              <a:rPr lang="en-GB" sz="1000" dirty="0" smtClean="0"/>
              <a:t>Marks G, </a:t>
            </a:r>
            <a:r>
              <a:rPr lang="en-GB" sz="1000" dirty="0" err="1" smtClean="0"/>
              <a:t>Crepaz</a:t>
            </a:r>
            <a:r>
              <a:rPr lang="en-GB" sz="1000" dirty="0" smtClean="0"/>
              <a:t> N, </a:t>
            </a:r>
            <a:r>
              <a:rPr lang="en-GB" sz="1000" dirty="0" err="1" smtClean="0"/>
              <a:t>Senterfitt</a:t>
            </a:r>
            <a:r>
              <a:rPr lang="en-GB" sz="1000" dirty="0" smtClean="0"/>
              <a:t> JW, Janssen RS. J </a:t>
            </a:r>
            <a:r>
              <a:rPr lang="en-GB" sz="1000" dirty="0" err="1" smtClean="0"/>
              <a:t>Acquir</a:t>
            </a:r>
            <a:r>
              <a:rPr lang="en-GB" sz="1000" dirty="0" smtClean="0"/>
              <a:t> Immune </a:t>
            </a:r>
            <a:r>
              <a:rPr lang="en-GB" sz="1000" dirty="0" err="1" smtClean="0"/>
              <a:t>Defic</a:t>
            </a:r>
            <a:r>
              <a:rPr lang="en-GB" sz="1000" dirty="0" smtClean="0"/>
              <a:t> </a:t>
            </a:r>
            <a:r>
              <a:rPr lang="en-GB" sz="1000" dirty="0" err="1" smtClean="0"/>
              <a:t>Syndr</a:t>
            </a:r>
            <a:r>
              <a:rPr lang="en-GB" sz="1000" dirty="0" smtClean="0"/>
              <a:t>. 2005 Aug 1;39(4):446-53.</a:t>
            </a:r>
          </a:p>
          <a:p>
            <a:pPr marL="228600" indent="-228600">
              <a:buFontTx/>
              <a:buAutoNum type="arabicPeriod"/>
              <a:defRPr/>
            </a:pPr>
            <a:endParaRPr lang="en-GB" sz="1000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GB" sz="1000" b="1" dirty="0" smtClean="0"/>
              <a:t>HIV in the United Kingdom: 2011.</a:t>
            </a:r>
            <a:r>
              <a:rPr lang="en-GB" sz="1000" dirty="0" smtClean="0"/>
              <a:t> United Kingdom: Health Protection Agency; 2011. [available to download online: </a:t>
            </a:r>
            <a:r>
              <a:rPr lang="en-GB" sz="1000" dirty="0" smtClean="0">
                <a:hlinkClick r:id="rId3"/>
              </a:rPr>
              <a:t>http://www.hpa.org.uk/Publications/InfectiousDiseases/HIVAndSTIs/1111HIVintheUK2011report/</a:t>
            </a:r>
            <a:r>
              <a:rPr lang="en-GB" sz="1000" dirty="0" smtClean="0"/>
              <a:t>]</a:t>
            </a:r>
          </a:p>
          <a:p>
            <a:pPr marL="228600" indent="-228600">
              <a:buFontTx/>
              <a:buAutoNum type="arabicPeriod"/>
              <a:defRPr/>
            </a:pPr>
            <a:endParaRPr lang="en-GB" sz="1000" dirty="0" smtClean="0"/>
          </a:p>
          <a:p>
            <a:pPr>
              <a:defRPr/>
            </a:pPr>
            <a:r>
              <a:rPr lang="en-GB" sz="1000" b="1" dirty="0" smtClean="0"/>
              <a:t>3</a:t>
            </a:r>
            <a:r>
              <a:rPr lang="en-GB" sz="1000" dirty="0" smtClean="0"/>
              <a:t>. </a:t>
            </a:r>
            <a:r>
              <a:rPr lang="en-GB" sz="1000" b="1" dirty="0" smtClean="0"/>
              <a:t>Undiagnosed HIV prevalence among adults and adolescents in the United States at the end of 2006. </a:t>
            </a:r>
            <a:r>
              <a:rPr lang="en-GB" sz="1000" dirty="0" err="1" smtClean="0"/>
              <a:t>Campsmith</a:t>
            </a:r>
            <a:r>
              <a:rPr lang="en-GB" sz="1000" dirty="0" smtClean="0"/>
              <a:t> ML, Rhodes PH, Hall HI, Green TA. J </a:t>
            </a:r>
            <a:r>
              <a:rPr lang="en-GB" sz="1000" dirty="0" err="1" smtClean="0"/>
              <a:t>Acquir</a:t>
            </a:r>
            <a:r>
              <a:rPr lang="en-GB" sz="1000" dirty="0" smtClean="0"/>
              <a:t> Immune </a:t>
            </a:r>
            <a:r>
              <a:rPr lang="en-GB" sz="1000" dirty="0" err="1" smtClean="0"/>
              <a:t>Defic</a:t>
            </a:r>
            <a:r>
              <a:rPr lang="en-GB" sz="1000" dirty="0" smtClean="0"/>
              <a:t> </a:t>
            </a:r>
            <a:r>
              <a:rPr lang="en-GB" sz="1000" dirty="0" err="1" smtClean="0"/>
              <a:t>Syndr</a:t>
            </a:r>
            <a:r>
              <a:rPr lang="en-GB" sz="1000" dirty="0" smtClean="0"/>
              <a:t>. 2010 Apr;53(5):619-24. Erratum in: J </a:t>
            </a:r>
            <a:r>
              <a:rPr lang="en-GB" sz="1000" dirty="0" err="1" smtClean="0"/>
              <a:t>Acquir</a:t>
            </a:r>
            <a:r>
              <a:rPr lang="en-GB" sz="1000" dirty="0" smtClean="0"/>
              <a:t> Immune </a:t>
            </a:r>
            <a:r>
              <a:rPr lang="en-GB" sz="1000" dirty="0" err="1" smtClean="0"/>
              <a:t>Defic</a:t>
            </a:r>
            <a:r>
              <a:rPr lang="en-GB" sz="1000" dirty="0" smtClean="0"/>
              <a:t> </a:t>
            </a:r>
            <a:r>
              <a:rPr lang="en-GB" sz="1000" dirty="0" err="1" smtClean="0"/>
              <a:t>Syndr</a:t>
            </a:r>
            <a:r>
              <a:rPr lang="en-GB" sz="1000" dirty="0" smtClean="0"/>
              <a:t>. 2010 May 1;54(1):112. </a:t>
            </a:r>
          </a:p>
          <a:p>
            <a:pPr>
              <a:defRPr/>
            </a:pPr>
            <a:endParaRPr lang="en-GB" sz="1000" dirty="0" smtClean="0"/>
          </a:p>
          <a:p>
            <a:pPr>
              <a:defRPr/>
            </a:pPr>
            <a:r>
              <a:rPr lang="en-GB" sz="1000" b="1" dirty="0" smtClean="0"/>
              <a:t>4. </a:t>
            </a:r>
            <a:r>
              <a:rPr lang="en-GB" b="1" dirty="0" smtClean="0"/>
              <a:t>Lack of knowledge of HIV status a major barrier to HIV prevention, care and treatment efforts in Kenya: results from a nationally representative study. </a:t>
            </a:r>
            <a:r>
              <a:rPr lang="en-GB" dirty="0" err="1" smtClean="0"/>
              <a:t>Cherutich</a:t>
            </a:r>
            <a:r>
              <a:rPr lang="en-GB" dirty="0" smtClean="0"/>
              <a:t> P, Kaiser R, Galbraith J, Williamson J, </a:t>
            </a:r>
            <a:r>
              <a:rPr lang="en-GB" dirty="0" err="1" smtClean="0"/>
              <a:t>Shiraishi</a:t>
            </a:r>
            <a:r>
              <a:rPr lang="en-GB" dirty="0" smtClean="0"/>
              <a:t> RW, </a:t>
            </a:r>
            <a:r>
              <a:rPr lang="en-GB" dirty="0" err="1" smtClean="0"/>
              <a:t>Ngare</a:t>
            </a:r>
            <a:r>
              <a:rPr lang="en-GB" dirty="0" smtClean="0"/>
              <a:t> C, </a:t>
            </a:r>
            <a:r>
              <a:rPr lang="en-GB" dirty="0" err="1" smtClean="0"/>
              <a:t>Mermin</a:t>
            </a:r>
            <a:r>
              <a:rPr lang="en-GB" dirty="0" smtClean="0"/>
              <a:t> J, </a:t>
            </a:r>
            <a:r>
              <a:rPr lang="en-GB" dirty="0" err="1" smtClean="0"/>
              <a:t>Marum</a:t>
            </a:r>
            <a:r>
              <a:rPr lang="en-GB" dirty="0" smtClean="0"/>
              <a:t> E, </a:t>
            </a:r>
            <a:r>
              <a:rPr lang="en-GB" dirty="0" err="1" smtClean="0"/>
              <a:t>Bunnell</a:t>
            </a:r>
            <a:r>
              <a:rPr lang="en-GB" dirty="0" smtClean="0"/>
              <a:t> R; KAIS Study Group. </a:t>
            </a:r>
            <a:r>
              <a:rPr lang="en-GB" dirty="0" err="1" smtClean="0"/>
              <a:t>PLoS</a:t>
            </a:r>
            <a:r>
              <a:rPr lang="en-GB" dirty="0" smtClean="0"/>
              <a:t> One. 2012;7(5):e36797. </a:t>
            </a:r>
            <a:r>
              <a:rPr lang="en-GB" dirty="0" err="1" smtClean="0"/>
              <a:t>Epub</a:t>
            </a:r>
            <a:r>
              <a:rPr lang="en-GB" dirty="0" smtClean="0"/>
              <a:t> 2012 May 4.</a:t>
            </a:r>
          </a:p>
          <a:p>
            <a:pPr>
              <a:defRPr/>
            </a:pPr>
            <a:endParaRPr lang="en-GB" sz="1000" dirty="0" smtClean="0"/>
          </a:p>
          <a:p>
            <a:pPr>
              <a:defRPr/>
            </a:pPr>
            <a:endParaRPr lang="en-GB" sz="1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A018969-8557-48F2-8A32-530FFD5695BA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GB" b="1" dirty="0" smtClean="0"/>
              <a:t>HIV transmission risk </a:t>
            </a:r>
            <a:r>
              <a:rPr lang="en-GB" b="1" dirty="0" err="1" smtClean="0"/>
              <a:t>behaviors</a:t>
            </a:r>
            <a:r>
              <a:rPr lang="en-GB" b="1" dirty="0" smtClean="0"/>
              <a:t> among HIV-infected persons who are successfully linked to care</a:t>
            </a:r>
            <a:r>
              <a:rPr lang="en-GB" dirty="0" smtClean="0"/>
              <a:t>. </a:t>
            </a:r>
            <a:r>
              <a:rPr lang="en-GB" dirty="0" err="1" smtClean="0"/>
              <a:t>Metsch</a:t>
            </a:r>
            <a:r>
              <a:rPr lang="en-GB" dirty="0" smtClean="0"/>
              <a:t> LR, </a:t>
            </a:r>
            <a:r>
              <a:rPr lang="en-GB" dirty="0" err="1" smtClean="0"/>
              <a:t>Pereyra</a:t>
            </a:r>
            <a:r>
              <a:rPr lang="en-GB" dirty="0" smtClean="0"/>
              <a:t> M, </a:t>
            </a:r>
            <a:r>
              <a:rPr lang="en-GB" dirty="0" err="1" smtClean="0"/>
              <a:t>Messinger</a:t>
            </a:r>
            <a:r>
              <a:rPr lang="en-GB" dirty="0" smtClean="0"/>
              <a:t> S, Del Rio C, </a:t>
            </a:r>
            <a:r>
              <a:rPr lang="en-GB" dirty="0" err="1" smtClean="0"/>
              <a:t>Strathdee</a:t>
            </a:r>
            <a:r>
              <a:rPr lang="en-GB" dirty="0" smtClean="0"/>
              <a:t> SA, Anderson-Mahoney P, Rudy E, Marks G, Gardner L; Antiretroviral Treatment and Access Study (ARTAS) Study Group. </a:t>
            </a:r>
            <a:r>
              <a:rPr lang="en-GB" dirty="0" err="1" smtClean="0"/>
              <a:t>Clin</a:t>
            </a:r>
            <a:r>
              <a:rPr lang="en-GB" dirty="0" smtClean="0"/>
              <a:t> Infect Dis. 2008 Aug 15;47(4):577-84.</a:t>
            </a:r>
          </a:p>
          <a:p>
            <a:pPr marL="228600" indent="-228600">
              <a:buFontTx/>
              <a:buAutoNum type="arabicPeriod"/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/>
              <a:t>2. Data linkage reduces loss to follow-up in an observational HIV cohort study.</a:t>
            </a:r>
          </a:p>
          <a:p>
            <a:pPr>
              <a:defRPr/>
            </a:pPr>
            <a:r>
              <a:rPr lang="en-GB" dirty="0" smtClean="0"/>
              <a:t>Hill T, </a:t>
            </a:r>
            <a:r>
              <a:rPr lang="en-GB" dirty="0" err="1" smtClean="0"/>
              <a:t>Bansi</a:t>
            </a:r>
            <a:r>
              <a:rPr lang="en-GB" dirty="0" smtClean="0"/>
              <a:t> L, Sabin C, Phillips A, Dunn D, Anderson J, Easterbrook P, Fisher M, </a:t>
            </a:r>
            <a:r>
              <a:rPr lang="en-GB" dirty="0" err="1" smtClean="0"/>
              <a:t>Gazzard</a:t>
            </a:r>
            <a:r>
              <a:rPr lang="en-GB" dirty="0" smtClean="0"/>
              <a:t> B, Gilson R, Johnson M, </a:t>
            </a:r>
            <a:r>
              <a:rPr lang="en-GB" dirty="0" err="1" smtClean="0"/>
              <a:t>Leen</a:t>
            </a:r>
            <a:r>
              <a:rPr lang="en-GB" dirty="0" smtClean="0"/>
              <a:t> C, </a:t>
            </a:r>
            <a:r>
              <a:rPr lang="en-GB" dirty="0" err="1" smtClean="0"/>
              <a:t>Orkin</a:t>
            </a:r>
            <a:r>
              <a:rPr lang="en-GB" dirty="0" smtClean="0"/>
              <a:t> C, </a:t>
            </a:r>
            <a:r>
              <a:rPr lang="en-GB" dirty="0" err="1" smtClean="0"/>
              <a:t>Schwenk</a:t>
            </a:r>
            <a:r>
              <a:rPr lang="en-GB" dirty="0" smtClean="0"/>
              <a:t> A, Walsh J, Winston A, </a:t>
            </a:r>
            <a:r>
              <a:rPr lang="en-GB" dirty="0" err="1" smtClean="0"/>
              <a:t>Babiker</a:t>
            </a:r>
            <a:r>
              <a:rPr lang="en-GB" dirty="0" smtClean="0"/>
              <a:t> A, </a:t>
            </a:r>
            <a:r>
              <a:rPr lang="en-GB" dirty="0" err="1" smtClean="0"/>
              <a:t>Delpech</a:t>
            </a:r>
            <a:r>
              <a:rPr lang="en-GB" dirty="0" smtClean="0"/>
              <a:t> V; UK Collaborative HIV Cohort Study </a:t>
            </a:r>
            <a:r>
              <a:rPr lang="en-GB" dirty="0" err="1" smtClean="0"/>
              <a:t>Group.J</a:t>
            </a:r>
            <a:r>
              <a:rPr lang="en-GB" dirty="0" smtClean="0"/>
              <a:t> </a:t>
            </a:r>
            <a:r>
              <a:rPr lang="en-GB" dirty="0" err="1" smtClean="0"/>
              <a:t>Clin</a:t>
            </a:r>
            <a:r>
              <a:rPr lang="en-GB" dirty="0" smtClean="0"/>
              <a:t> </a:t>
            </a:r>
            <a:r>
              <a:rPr lang="en-GB" dirty="0" err="1" smtClean="0"/>
              <a:t>Epidemiol</a:t>
            </a:r>
            <a:r>
              <a:rPr lang="en-GB" dirty="0" smtClean="0"/>
              <a:t>. 2010 Oct;63(10):1101-9. </a:t>
            </a:r>
            <a:r>
              <a:rPr lang="en-GB" dirty="0" err="1" smtClean="0"/>
              <a:t>Epub</a:t>
            </a:r>
            <a:r>
              <a:rPr lang="en-GB" dirty="0" smtClean="0"/>
              <a:t> 2010 Mar 29.</a:t>
            </a:r>
          </a:p>
          <a:p>
            <a:pPr marL="228600" indent="-228600">
              <a:buFontTx/>
              <a:buAutoNum type="arabicPeriod"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3</a:t>
            </a:r>
            <a:r>
              <a:rPr lang="en-GB" b="1" dirty="0" smtClean="0"/>
              <a:t>. Factors associated with the failure of HIV-positive persons to return for scheduled medical visits. </a:t>
            </a:r>
            <a:r>
              <a:rPr lang="en-GB" dirty="0" err="1" smtClean="0"/>
              <a:t>Arici</a:t>
            </a:r>
            <a:r>
              <a:rPr lang="en-GB" dirty="0" smtClean="0"/>
              <a:t> C, </a:t>
            </a:r>
            <a:r>
              <a:rPr lang="en-GB" dirty="0" err="1" smtClean="0"/>
              <a:t>Ripamonti</a:t>
            </a:r>
            <a:r>
              <a:rPr lang="en-GB" dirty="0" smtClean="0"/>
              <a:t> D, </a:t>
            </a:r>
            <a:r>
              <a:rPr lang="en-GB" dirty="0" err="1" smtClean="0"/>
              <a:t>Maggiolo</a:t>
            </a:r>
            <a:r>
              <a:rPr lang="en-GB" dirty="0" smtClean="0"/>
              <a:t> F, </a:t>
            </a:r>
            <a:r>
              <a:rPr lang="en-GB" dirty="0" err="1" smtClean="0"/>
              <a:t>Rizzi</a:t>
            </a:r>
            <a:r>
              <a:rPr lang="en-GB" dirty="0" smtClean="0"/>
              <a:t> M, </a:t>
            </a:r>
            <a:r>
              <a:rPr lang="en-GB" dirty="0" err="1" smtClean="0"/>
              <a:t>Finazzi</a:t>
            </a:r>
            <a:r>
              <a:rPr lang="en-GB" dirty="0" smtClean="0"/>
              <a:t> MG, </a:t>
            </a:r>
            <a:r>
              <a:rPr lang="en-GB" dirty="0" err="1" smtClean="0"/>
              <a:t>Pezzotti</a:t>
            </a:r>
            <a:r>
              <a:rPr lang="en-GB" dirty="0" smtClean="0"/>
              <a:t> P, </a:t>
            </a:r>
            <a:r>
              <a:rPr lang="en-GB" dirty="0" err="1" smtClean="0"/>
              <a:t>Suter</a:t>
            </a:r>
            <a:r>
              <a:rPr lang="en-GB" dirty="0" smtClean="0"/>
              <a:t> F. HIV </a:t>
            </a:r>
            <a:r>
              <a:rPr lang="en-GB" dirty="0" err="1" smtClean="0"/>
              <a:t>Clin</a:t>
            </a:r>
            <a:r>
              <a:rPr lang="en-GB" dirty="0" smtClean="0"/>
              <a:t> Trials. 2002 Jan-Feb;3(1):52-7.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4. </a:t>
            </a:r>
            <a:r>
              <a:rPr lang="en-GB" b="1" dirty="0" smtClean="0"/>
              <a:t>Retention challenges for a community-based HIV primary care clinic and implications for intervention. </a:t>
            </a:r>
            <a:r>
              <a:rPr lang="en-GB" dirty="0" smtClean="0"/>
              <a:t>Coleman</a:t>
            </a:r>
            <a:r>
              <a:rPr lang="en-GB" b="1" dirty="0" smtClean="0"/>
              <a:t> </a:t>
            </a:r>
            <a:r>
              <a:rPr lang="en-GB" dirty="0" smtClean="0"/>
              <a:t>S, </a:t>
            </a:r>
            <a:r>
              <a:rPr lang="en-GB" dirty="0" err="1" smtClean="0"/>
              <a:t>Boehmer</a:t>
            </a:r>
            <a:r>
              <a:rPr lang="en-GB" dirty="0" smtClean="0"/>
              <a:t> U, </a:t>
            </a:r>
            <a:r>
              <a:rPr lang="en-GB" dirty="0" err="1" smtClean="0"/>
              <a:t>Kanaya</a:t>
            </a:r>
            <a:r>
              <a:rPr lang="en-GB" dirty="0" smtClean="0"/>
              <a:t> F, Grasso C, Tan J, Bradford J. AIDS Patient Care STDS. 2007 Sep;21(9):691-701.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5</a:t>
            </a:r>
            <a:r>
              <a:rPr lang="en-GB" b="1" dirty="0" smtClean="0"/>
              <a:t>. Loss to follow-up in an international, multicentre observational study. </a:t>
            </a:r>
            <a:r>
              <a:rPr lang="en-GB" dirty="0" err="1" smtClean="0"/>
              <a:t>Mocroft</a:t>
            </a:r>
            <a:r>
              <a:rPr lang="en-GB" dirty="0" smtClean="0"/>
              <a:t> A, Kirk O, </a:t>
            </a:r>
            <a:r>
              <a:rPr lang="en-GB" dirty="0" err="1" smtClean="0"/>
              <a:t>Aldins</a:t>
            </a:r>
            <a:r>
              <a:rPr lang="en-GB" dirty="0" smtClean="0"/>
              <a:t> P, </a:t>
            </a:r>
            <a:r>
              <a:rPr lang="en-GB" dirty="0" err="1" smtClean="0"/>
              <a:t>Chies</a:t>
            </a:r>
            <a:r>
              <a:rPr lang="en-GB" dirty="0" smtClean="0"/>
              <a:t> A, </a:t>
            </a:r>
            <a:r>
              <a:rPr lang="en-GB" dirty="0" err="1" smtClean="0"/>
              <a:t>Blaxhult</a:t>
            </a:r>
            <a:r>
              <a:rPr lang="en-GB" dirty="0" smtClean="0"/>
              <a:t> A, </a:t>
            </a:r>
            <a:r>
              <a:rPr lang="en-GB" dirty="0" err="1" smtClean="0"/>
              <a:t>Chentsova</a:t>
            </a:r>
            <a:r>
              <a:rPr lang="en-GB" dirty="0" smtClean="0"/>
              <a:t> N, Vetter N, </a:t>
            </a:r>
            <a:r>
              <a:rPr lang="en-GB" dirty="0" err="1" smtClean="0"/>
              <a:t>Dabis</a:t>
            </a:r>
            <a:r>
              <a:rPr lang="en-GB" dirty="0" smtClean="0"/>
              <a:t> F, </a:t>
            </a:r>
            <a:r>
              <a:rPr lang="en-GB" dirty="0" err="1" smtClean="0"/>
              <a:t>Gatell</a:t>
            </a:r>
            <a:r>
              <a:rPr lang="en-GB" dirty="0" smtClean="0"/>
              <a:t> J, Lundgren JD; </a:t>
            </a:r>
            <a:r>
              <a:rPr lang="en-GB" dirty="0" err="1" smtClean="0"/>
              <a:t>EuroSIDA</a:t>
            </a:r>
            <a:r>
              <a:rPr lang="en-GB" dirty="0" smtClean="0"/>
              <a:t> study group. HIV Med. 2008 May;9(5):261-9.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6. </a:t>
            </a:r>
            <a:r>
              <a:rPr lang="en-GB" b="1" dirty="0" smtClean="0"/>
              <a:t>Characteristics of and outcomes in HIV-infected patients who return to care after loss to follow-up. </a:t>
            </a:r>
            <a:r>
              <a:rPr lang="en-GB" dirty="0" err="1" smtClean="0"/>
              <a:t>Ndiaye</a:t>
            </a:r>
            <a:r>
              <a:rPr lang="en-GB" dirty="0" smtClean="0"/>
              <a:t> B, </a:t>
            </a:r>
            <a:r>
              <a:rPr lang="en-GB" dirty="0" err="1" smtClean="0"/>
              <a:t>Ould-Kaci</a:t>
            </a:r>
            <a:r>
              <a:rPr lang="en-GB" dirty="0" smtClean="0"/>
              <a:t> K, </a:t>
            </a:r>
            <a:r>
              <a:rPr lang="en-GB" dirty="0" err="1" smtClean="0"/>
              <a:t>Salleron</a:t>
            </a:r>
            <a:r>
              <a:rPr lang="en-GB" dirty="0" smtClean="0"/>
              <a:t> J, </a:t>
            </a:r>
            <a:r>
              <a:rPr lang="en-GB" dirty="0" err="1" smtClean="0"/>
              <a:t>Bataille</a:t>
            </a:r>
            <a:r>
              <a:rPr lang="en-GB" dirty="0" smtClean="0"/>
              <a:t> P, </a:t>
            </a:r>
            <a:r>
              <a:rPr lang="en-GB" dirty="0" err="1" smtClean="0"/>
              <a:t>Bonnevie</a:t>
            </a:r>
            <a:r>
              <a:rPr lang="en-GB" dirty="0" smtClean="0"/>
              <a:t> F, </a:t>
            </a:r>
            <a:r>
              <a:rPr lang="en-GB" dirty="0" err="1" smtClean="0"/>
              <a:t>Cochonat</a:t>
            </a:r>
            <a:r>
              <a:rPr lang="en-GB" dirty="0" smtClean="0"/>
              <a:t> K, </a:t>
            </a:r>
            <a:r>
              <a:rPr lang="en-GB" dirty="0" err="1" smtClean="0"/>
              <a:t>Fontier</a:t>
            </a:r>
            <a:r>
              <a:rPr lang="en-GB" dirty="0" smtClean="0"/>
              <a:t> C, </a:t>
            </a:r>
            <a:r>
              <a:rPr lang="en-GB" dirty="0" err="1" smtClean="0"/>
              <a:t>Guerroumi</a:t>
            </a:r>
            <a:r>
              <a:rPr lang="en-GB" dirty="0" smtClean="0"/>
              <a:t> H, </a:t>
            </a:r>
            <a:r>
              <a:rPr lang="en-GB" dirty="0" err="1" smtClean="0"/>
              <a:t>Yazdanpanah</a:t>
            </a:r>
            <a:r>
              <a:rPr lang="en-GB" dirty="0" smtClean="0"/>
              <a:t> Y. AIDS. 2009 Aug 24;23(13):1786-9.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/>
              <a:t>7. Loss to programme between HIV diagnosis and initiation of antiretroviral therapy in sub-Saharan Africa: systematic review and meta-analysis.</a:t>
            </a:r>
            <a:r>
              <a:rPr lang="en-GB" dirty="0" smtClean="0"/>
              <a:t> </a:t>
            </a:r>
            <a:r>
              <a:rPr lang="en-GB" dirty="0" err="1" smtClean="0"/>
              <a:t>Mugglin</a:t>
            </a:r>
            <a:r>
              <a:rPr lang="en-GB" dirty="0" smtClean="0"/>
              <a:t> C, </a:t>
            </a:r>
            <a:r>
              <a:rPr lang="en-GB" dirty="0" err="1" smtClean="0"/>
              <a:t>Estill</a:t>
            </a:r>
            <a:r>
              <a:rPr lang="en-GB" dirty="0" smtClean="0"/>
              <a:t> J, </a:t>
            </a:r>
            <a:r>
              <a:rPr lang="en-GB" dirty="0" err="1" smtClean="0"/>
              <a:t>Wandeler</a:t>
            </a:r>
            <a:r>
              <a:rPr lang="en-GB" dirty="0" smtClean="0"/>
              <a:t> G, Bender N, Egger M, </a:t>
            </a:r>
            <a:r>
              <a:rPr lang="en-GB" dirty="0" err="1" smtClean="0"/>
              <a:t>Gsponer</a:t>
            </a:r>
            <a:r>
              <a:rPr lang="en-GB" dirty="0" smtClean="0"/>
              <a:t> T, Keiser O; for </a:t>
            </a:r>
            <a:r>
              <a:rPr lang="en-GB" dirty="0" err="1" smtClean="0"/>
              <a:t>IeDEA</a:t>
            </a:r>
            <a:r>
              <a:rPr lang="en-GB" dirty="0" smtClean="0"/>
              <a:t> Southern </a:t>
            </a:r>
            <a:r>
              <a:rPr lang="en-GB" b="1" dirty="0" smtClean="0"/>
              <a:t>Africa</a:t>
            </a:r>
            <a:r>
              <a:rPr lang="en-GB" dirty="0" smtClean="0"/>
              <a:t>.</a:t>
            </a:r>
          </a:p>
          <a:p>
            <a:pPr>
              <a:defRPr/>
            </a:pPr>
            <a:r>
              <a:rPr lang="en-GB" dirty="0" smtClean="0"/>
              <a:t>Trop Med </a:t>
            </a:r>
            <a:r>
              <a:rPr lang="en-GB" dirty="0" err="1" smtClean="0"/>
              <a:t>Int</a:t>
            </a:r>
            <a:r>
              <a:rPr lang="en-GB" dirty="0" smtClean="0"/>
              <a:t> Health. 2012 Sep 20. </a:t>
            </a:r>
            <a:r>
              <a:rPr lang="en-GB" dirty="0" err="1" smtClean="0"/>
              <a:t>doi</a:t>
            </a:r>
            <a:r>
              <a:rPr lang="en-GB" dirty="0" smtClean="0"/>
              <a:t>: 10.1111/j.1365-3156.2012.03089.x. [</a:t>
            </a:r>
            <a:r>
              <a:rPr lang="en-GB" dirty="0" err="1" smtClean="0"/>
              <a:t>Epub</a:t>
            </a:r>
            <a:r>
              <a:rPr lang="en-GB" dirty="0" smtClean="0"/>
              <a:t> ahead of print]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D3C0D6A-E0F3-4759-95C2-42702629D78A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smtClean="0"/>
              <a:t>1. “Adherence to antiretroviral therapy in sub-Saharan Africa and North</a:t>
            </a:r>
          </a:p>
          <a:p>
            <a:r>
              <a:rPr lang="en-GB" b="1" smtClean="0"/>
              <a:t>America: a meta-analysis,  </a:t>
            </a:r>
            <a:r>
              <a:rPr lang="en-GB" smtClean="0"/>
              <a:t>E. J. Mills, J. B. Nachega, I. Buchan et al. Journal of the American Medical</a:t>
            </a:r>
          </a:p>
          <a:p>
            <a:r>
              <a:rPr lang="en-GB" smtClean="0"/>
              <a:t>Association, vol. 296, no. 6, pp. 679–690, 2006.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59788CE9-921D-45BD-8DBA-44AC007E5676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1. </a:t>
            </a:r>
            <a:r>
              <a:rPr lang="en-GB" b="1" smtClean="0"/>
              <a:t>The spectrum of engagement in HIV care and its relevance to test-and-treat strategies for prevention of HIV infection. </a:t>
            </a:r>
            <a:r>
              <a:rPr lang="en-GB" smtClean="0"/>
              <a:t>Gardner EM, McLees MP, Steiner JF, Del Rio C, Burman WJ. Clin Infect Dis. 2011 Mar 15;52(6):793-800. Review.</a:t>
            </a:r>
          </a:p>
          <a:p>
            <a:endParaRPr lang="en-GB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4C56623-F643-415B-A9EA-3C7233CEDA23}" type="slidenum">
              <a:rPr lang="da-DK" sz="120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da-DK" sz="120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73574-B99C-4ABD-BC62-BAAB2DC70DFA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594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AB8F8F-389F-4D82-95C4-58635D9AD68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442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57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31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81177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2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36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26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5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12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66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558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hma.elmahdi07@ic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nvi.rai07@ic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8840"/>
            <a:ext cx="7543800" cy="1800200"/>
          </a:xfrm>
          <a:noFill/>
        </p:spPr>
        <p:txBody>
          <a:bodyPr/>
          <a:lstStyle/>
          <a:p>
            <a:pPr eaLnBrk="1" hangingPunct="1"/>
            <a:r>
              <a:rPr lang="en-GB" sz="4000" dirty="0" smtClean="0">
                <a:latin typeface="Arial" pitchFamily="34" charset="0"/>
                <a:cs typeface="Arial" pitchFamily="34" charset="0"/>
              </a:rPr>
              <a:t>Structural, social and behavioural barriers to biomedical prevention of HIV transmission </a:t>
            </a:r>
            <a:endParaRPr lang="en-GB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652963"/>
            <a:ext cx="7543800" cy="228600"/>
          </a:xfrm>
        </p:spPr>
        <p:txBody>
          <a:bodyPr/>
          <a:lstStyle/>
          <a:p>
            <a:pPr marL="0" indent="0" eaLnBrk="1" hangingPunct="1"/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Rahma</a:t>
            </a:r>
            <a:r>
              <a:rPr lang="en-US" dirty="0" smtClean="0"/>
              <a:t> </a:t>
            </a:r>
            <a:r>
              <a:rPr lang="en-US" dirty="0" err="1" smtClean="0"/>
              <a:t>Elmahdi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rahma.elmahdi07@ic.ac.uk</a:t>
            </a:r>
            <a:r>
              <a:rPr lang="en-US" dirty="0" smtClean="0"/>
              <a:t>)</a:t>
            </a:r>
          </a:p>
          <a:p>
            <a:pPr marL="0" indent="0" eaLnBrk="1" hangingPunct="1"/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Tanvi</a:t>
            </a:r>
            <a:r>
              <a:rPr lang="en-US" dirty="0" smtClean="0"/>
              <a:t> </a:t>
            </a:r>
            <a:r>
              <a:rPr lang="en-US" dirty="0" err="1" smtClean="0"/>
              <a:t>Rai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tanvi.rai07@ic.ac.uk</a:t>
            </a:r>
            <a:r>
              <a:rPr lang="en-US" dirty="0" smtClean="0"/>
              <a:t>)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GB" b="1" dirty="0" smtClean="0"/>
              <a:t>Infectious Disease Epidemiology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School of Public Health </a:t>
            </a:r>
            <a:br>
              <a:rPr lang="en-GB" dirty="0" smtClean="0"/>
            </a:br>
            <a:r>
              <a:rPr lang="en-GB" dirty="0" smtClean="0"/>
              <a:t>Imperial College London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Proportion of HIV</a:t>
            </a:r>
            <a:r>
              <a:rPr lang="en-GB" baseline="30000" smtClean="0"/>
              <a:t>+</a:t>
            </a:r>
            <a:r>
              <a:rPr lang="en-GB" smtClean="0"/>
              <a:t> adherent and undetectable 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70025"/>
            <a:ext cx="7858125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054850" y="3148013"/>
            <a:ext cx="1152525" cy="906462"/>
            <a:chOff x="7054602" y="4077072"/>
            <a:chExt cx="1152128" cy="906480"/>
          </a:xfrm>
        </p:grpSpPr>
        <p:sp>
          <p:nvSpPr>
            <p:cNvPr id="12294" name="Oval 5"/>
            <p:cNvSpPr>
              <a:spLocks noChangeArrowheads="1"/>
            </p:cNvSpPr>
            <p:nvPr/>
          </p:nvSpPr>
          <p:spPr bwMode="auto">
            <a:xfrm>
              <a:off x="7054602" y="4077072"/>
              <a:ext cx="1152128" cy="906480"/>
            </a:xfrm>
            <a:prstGeom prst="ellips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08515" y="4250112"/>
              <a:ext cx="898215" cy="523885"/>
            </a:xfrm>
            <a:prstGeom prst="rect">
              <a:avLst/>
            </a:prstGeom>
            <a:noFill/>
            <a:ln w="25400">
              <a:noFill/>
            </a:ln>
          </p:spPr>
          <p:txBody>
            <a:bodyPr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i="0" dirty="0">
                  <a:solidFill>
                    <a:srgbClr val="C00000"/>
                  </a:solidFill>
                  <a:latin typeface="+mn-lt"/>
                </a:rPr>
                <a:t>19%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 HIV in a vulnerable population in India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High-risk populations:</a:t>
            </a:r>
          </a:p>
          <a:p>
            <a:endParaRPr lang="en-GB" b="1" dirty="0" smtClean="0"/>
          </a:p>
          <a:p>
            <a:r>
              <a:rPr lang="en-GB" b="1" dirty="0" smtClean="0"/>
              <a:t>Female </a:t>
            </a:r>
            <a:r>
              <a:rPr lang="en-GB" b="1" dirty="0"/>
              <a:t>sex workers and their clients, injecting drug users, men who have sex with men</a:t>
            </a:r>
          </a:p>
          <a:p>
            <a:endParaRPr lang="en-GB" b="1" dirty="0" smtClean="0"/>
          </a:p>
          <a:p>
            <a:r>
              <a:rPr lang="en-GB" b="1" dirty="0" smtClean="0"/>
              <a:t>Migrant </a:t>
            </a:r>
            <a:r>
              <a:rPr lang="en-GB" b="1" dirty="0"/>
              <a:t>workers and truckers</a:t>
            </a:r>
          </a:p>
          <a:p>
            <a:pPr lvl="1"/>
            <a:r>
              <a:rPr lang="en-GB" sz="1800" dirty="0" smtClean="0"/>
              <a:t>‘Bridging’ populations</a:t>
            </a:r>
          </a:p>
          <a:p>
            <a:pPr lvl="1"/>
            <a:r>
              <a:rPr lang="en-GB" sz="1800" dirty="0" smtClean="0"/>
              <a:t>Link high-prevalence to low-prevalence areas</a:t>
            </a:r>
          </a:p>
          <a:p>
            <a:pPr lvl="1"/>
            <a:r>
              <a:rPr lang="en-GB" sz="1800" dirty="0" smtClean="0"/>
              <a:t>Early research in sub-Saharan Africa e.g. South African mines, sex work hot spots along truck routes. Other regions: China, Thailand, India etc.</a:t>
            </a:r>
          </a:p>
          <a:p>
            <a:pPr marL="381000" lvl="1" indent="0">
              <a:buNone/>
            </a:pPr>
            <a:endParaRPr lang="en-GB" dirty="0" smtClean="0"/>
          </a:p>
          <a:p>
            <a:r>
              <a:rPr lang="en-GB" b="1" dirty="0" smtClean="0"/>
              <a:t>Indian National AIDS Control Organisation using targeted interventions to access this group</a:t>
            </a:r>
          </a:p>
          <a:p>
            <a:r>
              <a:rPr lang="en-GB" dirty="0" smtClean="0"/>
              <a:t>Migration out of rural areas ~208m </a:t>
            </a:r>
            <a:r>
              <a:rPr lang="en-GB" sz="1900" dirty="0" smtClean="0"/>
              <a:t>(NSS 2007-8)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04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43100"/>
            <a:ext cx="7543800" cy="44577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India 0.3% HIV prevalence (~2.5 million); concentrated epidemic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Integrated testing and counselling centres (ICTCs) at intra-district level and anti-retroviral therapy (ART) centres at district level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/>
              <a:t>Levels of awareness of HIV in rural India is very low </a:t>
            </a:r>
          </a:p>
          <a:p>
            <a:pPr lvl="1"/>
            <a:r>
              <a:rPr lang="en-GB" sz="1800" dirty="0"/>
              <a:t>Heard of ‘AIDS’: Men 77%, women 50% (NFHS-3)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Uttar Pradesh is a low-prevalence, highly vulnerable state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Allahabad district is in ‘category A’ (&gt;1% in ANC clinics)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Rural Allahabad overall literacy 71%; male 84%, female 57% </a:t>
            </a:r>
            <a:r>
              <a:rPr lang="en-GB" sz="2000" b="1" dirty="0" smtClean="0"/>
              <a:t>(Census 2012)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8475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Fieldwork location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" y="1964434"/>
            <a:ext cx="3340332" cy="3797494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08528"/>
            <a:ext cx="4038600" cy="1909306"/>
          </a:xfrm>
        </p:spPr>
      </p:pic>
    </p:spTree>
    <p:extLst>
      <p:ext uri="{BB962C8B-B14F-4D97-AF65-F5344CB8AC3E}">
        <p14:creationId xmlns:p14="http://schemas.microsoft.com/office/powerpoint/2010/main" val="193569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Short-term labour migration in North India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GB" b="1" dirty="0"/>
              <a:t>Recruitment from </a:t>
            </a:r>
          </a:p>
          <a:p>
            <a:pPr lvl="1"/>
            <a:r>
              <a:rPr lang="en-GB" sz="1800" dirty="0"/>
              <a:t>two high out-migration villages in </a:t>
            </a:r>
            <a:r>
              <a:rPr lang="en-GB" sz="1800" dirty="0" err="1"/>
              <a:t>Koraon</a:t>
            </a:r>
            <a:r>
              <a:rPr lang="en-GB" sz="1800" dirty="0"/>
              <a:t>, south-east Allahabad </a:t>
            </a:r>
          </a:p>
          <a:p>
            <a:pPr lvl="1"/>
            <a:r>
              <a:rPr lang="en-GB" sz="1800" dirty="0"/>
              <a:t>an </a:t>
            </a:r>
            <a:r>
              <a:rPr lang="en-GB" sz="1800" dirty="0" smtClean="0"/>
              <a:t>antiretroviral </a:t>
            </a:r>
            <a:r>
              <a:rPr lang="en-GB" sz="1800" dirty="0"/>
              <a:t>therapy (ART) clinic in Allahabad city, Uttar Pradesh, India</a:t>
            </a:r>
          </a:p>
          <a:p>
            <a:endParaRPr lang="en-GB" dirty="0" smtClean="0"/>
          </a:p>
          <a:p>
            <a:r>
              <a:rPr lang="en-GB" b="1" dirty="0" smtClean="0"/>
              <a:t>Rural-to-urban, circular migrants</a:t>
            </a:r>
          </a:p>
          <a:p>
            <a:pPr lvl="1"/>
            <a:r>
              <a:rPr lang="en-GB" sz="1800" dirty="0" smtClean="0"/>
              <a:t>Men migrate to urban areas leaving family behind in rural home</a:t>
            </a:r>
          </a:p>
          <a:p>
            <a:pPr lvl="1"/>
            <a:r>
              <a:rPr lang="en-GB" sz="1800" dirty="0" smtClean="0"/>
              <a:t>Work in factories, construction sites, transport, petty trade</a:t>
            </a:r>
          </a:p>
          <a:p>
            <a:pPr lvl="1"/>
            <a:r>
              <a:rPr lang="en-GB" sz="1800" dirty="0" smtClean="0"/>
              <a:t>Live in migrant ghettos, 5 men/room</a:t>
            </a:r>
          </a:p>
          <a:p>
            <a:pPr lvl="1"/>
            <a:r>
              <a:rPr lang="en-GB" sz="1800" dirty="0" smtClean="0"/>
              <a:t>Return home every 2-12 months</a:t>
            </a:r>
          </a:p>
          <a:p>
            <a:pPr lvl="1"/>
            <a:r>
              <a:rPr lang="en-GB" sz="1800" dirty="0" smtClean="0"/>
              <a:t>Migrate from ages 15-25 years until 40s/50s</a:t>
            </a:r>
          </a:p>
          <a:p>
            <a:pPr lvl="1"/>
            <a:endParaRPr lang="en-GB" sz="1800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234373" y="4601414"/>
            <a:ext cx="3018147" cy="2189857"/>
            <a:chOff x="-1026136" y="-599046"/>
            <a:chExt cx="5817250" cy="4737483"/>
          </a:xfrm>
        </p:grpSpPr>
        <p:pic>
          <p:nvPicPr>
            <p:cNvPr id="5" name="Picture 2" descr="http://cdn.lightgalleries.net/4bd5ebff85c3e/images/2011_TB011-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6136" y="-599046"/>
              <a:ext cx="5608086" cy="373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789705" y="3139682"/>
              <a:ext cx="5580819" cy="998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Migrant men sleeping in Mumbai factory ©davidrochkind.com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636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and illness in a rural setting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In </a:t>
            </a:r>
            <a:r>
              <a:rPr lang="en-GB" b="1" dirty="0" err="1" smtClean="0">
                <a:solidFill>
                  <a:srgbClr val="C00000"/>
                </a:solidFill>
              </a:rPr>
              <a:t>Koraon</a:t>
            </a:r>
            <a:r>
              <a:rPr lang="en-GB" b="1" dirty="0" smtClean="0">
                <a:solidFill>
                  <a:srgbClr val="C00000"/>
                </a:solidFill>
              </a:rPr>
              <a:t> villages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lvl="1"/>
            <a:r>
              <a:rPr lang="en-GB" sz="1800" dirty="0"/>
              <a:t>Pertinent health concerns: childhood blindness (</a:t>
            </a:r>
            <a:r>
              <a:rPr lang="en-GB" sz="1800" dirty="0" err="1"/>
              <a:t>vit</a:t>
            </a:r>
            <a:r>
              <a:rPr lang="en-GB" sz="1800" dirty="0"/>
              <a:t> A </a:t>
            </a:r>
            <a:r>
              <a:rPr lang="en-GB" sz="1800" dirty="0" err="1"/>
              <a:t>def</a:t>
            </a:r>
            <a:r>
              <a:rPr lang="en-GB" sz="1800" dirty="0"/>
              <a:t>), </a:t>
            </a:r>
            <a:r>
              <a:rPr lang="en-GB" sz="1800" dirty="0" smtClean="0"/>
              <a:t>lower limb disability </a:t>
            </a:r>
            <a:r>
              <a:rPr lang="en-GB" sz="1800" dirty="0"/>
              <a:t>(</a:t>
            </a:r>
            <a:r>
              <a:rPr lang="en-GB" sz="1800" dirty="0" err="1"/>
              <a:t>kesariya</a:t>
            </a:r>
            <a:r>
              <a:rPr lang="en-GB" sz="1800" dirty="0"/>
              <a:t> </a:t>
            </a:r>
            <a:r>
              <a:rPr lang="en-GB" sz="1800" dirty="0" err="1"/>
              <a:t>daal</a:t>
            </a:r>
            <a:r>
              <a:rPr lang="en-GB" sz="1800" dirty="0"/>
              <a:t>), </a:t>
            </a:r>
            <a:r>
              <a:rPr lang="en-GB" sz="1800" dirty="0" smtClean="0"/>
              <a:t>reproductive health </a:t>
            </a:r>
            <a:r>
              <a:rPr lang="en-GB" sz="1800" dirty="0"/>
              <a:t>problems, and seasonal infections (malaria, cholera, </a:t>
            </a:r>
            <a:r>
              <a:rPr lang="en-GB" sz="1800" dirty="0" smtClean="0"/>
              <a:t>dysentery) – i.e. not HIV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Hot and cold foods, lifestyle changes affect health, evil eye superstition 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Local-based practitioners with supply of anti-inflammatory and anti-pyretic drugs and saline drips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Healers using herbs, prayers and potions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Community Health Centre: serving ~250k people over an area of ~95km across – has an HIV counselling/testing centre (ICTC)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Travel to Allahabad city (ART centre): 3-4 hours each way, walking and bus, ~</a:t>
            </a:r>
            <a:r>
              <a:rPr lang="en-GB" sz="1800" dirty="0" err="1" smtClean="0"/>
              <a:t>Rs</a:t>
            </a:r>
            <a:r>
              <a:rPr lang="en-GB" sz="1800" dirty="0" smtClean="0"/>
              <a:t> 100 round trip</a:t>
            </a:r>
          </a:p>
        </p:txBody>
      </p:sp>
    </p:spTree>
    <p:extLst>
      <p:ext uri="{BB962C8B-B14F-4D97-AF65-F5344CB8AC3E}">
        <p14:creationId xmlns:p14="http://schemas.microsoft.com/office/powerpoint/2010/main" val="313969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Pathways to HIV diagnosis: Men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745293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001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Pathways to diagnosis: Women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400159"/>
              </p:ext>
            </p:extLst>
          </p:nvPr>
        </p:nvGraphicFramePr>
        <p:xfrm>
          <a:off x="539552" y="1412776"/>
          <a:ext cx="8229600" cy="517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65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HIV diagnosis for migrants/partners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At the ART centre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/>
              <a:t>M</a:t>
            </a:r>
            <a:r>
              <a:rPr lang="en-GB" b="1" dirty="0" smtClean="0"/>
              <a:t>en were the migrant workers, who had been migrating alone </a:t>
            </a:r>
          </a:p>
          <a:p>
            <a:pPr lvl="1"/>
            <a:r>
              <a:rPr lang="en-GB" sz="1800" dirty="0"/>
              <a:t>often diagnosed late (CD4&lt;250 cells/mm</a:t>
            </a:r>
            <a:r>
              <a:rPr lang="en-GB" sz="1800" baseline="30000" dirty="0"/>
              <a:t>3</a:t>
            </a:r>
            <a:r>
              <a:rPr lang="en-GB" sz="1800" dirty="0" smtClean="0"/>
              <a:t>)</a:t>
            </a:r>
          </a:p>
          <a:p>
            <a:pPr lvl="1"/>
            <a:endParaRPr lang="en-GB" sz="1800" dirty="0" smtClean="0"/>
          </a:p>
          <a:p>
            <a:r>
              <a:rPr lang="en-GB" b="1" dirty="0" smtClean="0"/>
              <a:t>Women were wives of migrants, mostly stayed behind in marital home</a:t>
            </a:r>
          </a:p>
          <a:p>
            <a:pPr lvl="1"/>
            <a:r>
              <a:rPr lang="en-GB" sz="1800" dirty="0" smtClean="0"/>
              <a:t>diagnosed late or early depending on household situation (disclosure etc.)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58737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presentation to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Structural barriers</a:t>
            </a:r>
          </a:p>
          <a:p>
            <a:endParaRPr lang="en-GB" sz="12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Livelihood insecurity</a:t>
            </a:r>
            <a:r>
              <a:rPr lang="en-GB" dirty="0" smtClean="0"/>
              <a:t>: migrant job market unregulated, lack of social protection</a:t>
            </a:r>
          </a:p>
          <a:p>
            <a:pPr>
              <a:buFont typeface="Arial" pitchFamily="34" charset="0"/>
              <a:buChar char="•"/>
            </a:pPr>
            <a:endParaRPr lang="en-GB" sz="1200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Low awareness </a:t>
            </a:r>
            <a:r>
              <a:rPr lang="en-GB" dirty="0" smtClean="0"/>
              <a:t>about services: HIV services provided are different from those experienced by people for most other conditions</a:t>
            </a:r>
          </a:p>
          <a:p>
            <a:pPr>
              <a:buFont typeface="Arial" pitchFamily="34" charset="0"/>
              <a:buChar char="•"/>
            </a:pPr>
            <a:endParaRPr lang="en-GB" sz="1200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Weak public health infrastructure </a:t>
            </a:r>
            <a:r>
              <a:rPr lang="en-GB" dirty="0" smtClean="0"/>
              <a:t>plus presence of large, unregulated industry of private medical providers (supply and demand)</a:t>
            </a:r>
          </a:p>
          <a:p>
            <a:pPr>
              <a:buFont typeface="Arial" pitchFamily="34" charset="0"/>
              <a:buChar char="•"/>
            </a:pPr>
            <a:endParaRPr lang="en-GB" sz="1200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Financial constraints </a:t>
            </a:r>
            <a:r>
              <a:rPr lang="en-GB" dirty="0" smtClean="0"/>
              <a:t>on access (opportunity costs – loss of earnings, travel + medical costs, only ARVs are free)</a:t>
            </a:r>
          </a:p>
          <a:p>
            <a:pPr>
              <a:buFont typeface="Arial" pitchFamily="34" charset="0"/>
              <a:buChar char="•"/>
            </a:pPr>
            <a:endParaRPr lang="en-GB" sz="1200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Poor overlap </a:t>
            </a:r>
            <a:r>
              <a:rPr lang="en-GB" dirty="0" smtClean="0"/>
              <a:t>between HIV programme priorities and fundamental needs/priorities of migrant families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19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Biomedical prevention interventions in HIV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GB" sz="2400" b="1" dirty="0" smtClean="0"/>
              <a:t>Non-ART interventions </a:t>
            </a:r>
            <a:endParaRPr lang="en-GB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Vaccination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Male circumcision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STI treatment</a:t>
            </a:r>
          </a:p>
          <a:p>
            <a:pPr>
              <a:buFont typeface="Arial" pitchFamily="34" charset="0"/>
              <a:buChar char="•"/>
              <a:defRPr/>
            </a:pPr>
            <a:endParaRPr lang="en-GB" sz="2400" dirty="0"/>
          </a:p>
          <a:p>
            <a:pPr marL="0" indent="0">
              <a:defRPr/>
            </a:pPr>
            <a:r>
              <a:rPr lang="en-GB" sz="2400" b="1" dirty="0" smtClean="0"/>
              <a:t>ART-based interventions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Vaginal microbicides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PEP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err="1" smtClean="0"/>
              <a:t>PreP</a:t>
            </a:r>
            <a:endParaRPr lang="en-GB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‘Test and treat’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presentation to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b="1" dirty="0" smtClean="0">
                <a:solidFill>
                  <a:srgbClr val="C00000"/>
                </a:solidFill>
              </a:rPr>
              <a:t>Social barriers</a:t>
            </a:r>
          </a:p>
          <a:p>
            <a:pPr marL="0" indent="0"/>
            <a:endParaRPr lang="en-GB" b="1" dirty="0" smtClean="0">
              <a:solidFill>
                <a:srgbClr val="C00000"/>
              </a:solidFill>
            </a:endParaRPr>
          </a:p>
          <a:p>
            <a:pPr marL="0" indent="0"/>
            <a:r>
              <a:rPr lang="en-GB" b="1" dirty="0" smtClean="0"/>
              <a:t>Gender differences in health-seeking behaviour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Gender roles: men – primary earner, women – primary carer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Women in rural areas rely on men for access to medical services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Lack of female doctors, especially for sexual health symptoms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Stigma about HIV -  moral character, contagion </a:t>
            </a:r>
          </a:p>
          <a:p>
            <a:pPr lvl="1">
              <a:buFont typeface="Arial" pitchFamily="34" charset="0"/>
              <a:buChar char="•"/>
            </a:pPr>
            <a:endParaRPr lang="en-GB" sz="1800" dirty="0" smtClean="0"/>
          </a:p>
          <a:p>
            <a:pPr marL="0" indent="0"/>
            <a:r>
              <a:rPr lang="en-GB" b="1" dirty="0" smtClean="0"/>
              <a:t>Problems of disclosure: </a:t>
            </a:r>
            <a:r>
              <a:rPr lang="en-GB" dirty="0" smtClean="0"/>
              <a:t>affects further transmission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marL="0" indent="0"/>
            <a:r>
              <a:rPr lang="en-GB" b="1" dirty="0" smtClean="0"/>
              <a:t>Stigma about HIV, even at treatment centres</a:t>
            </a:r>
          </a:p>
          <a:p>
            <a:pPr lvl="1"/>
            <a:r>
              <a:rPr lang="en-GB" sz="1800" dirty="0" smtClean="0"/>
              <a:t>Staff sensitive, but judgemental and didactic</a:t>
            </a:r>
          </a:p>
          <a:p>
            <a:pPr lvl="1"/>
            <a:r>
              <a:rPr lang="en-GB" sz="1800" dirty="0" smtClean="0"/>
              <a:t>Clinic has low status within hospital </a:t>
            </a:r>
          </a:p>
          <a:p>
            <a:pPr marL="152400" indent="0"/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66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presentation to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543800" cy="44577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Behavioural barriers</a:t>
            </a:r>
          </a:p>
          <a:p>
            <a:endParaRPr lang="en-GB" b="1" dirty="0">
              <a:solidFill>
                <a:srgbClr val="C00000"/>
              </a:solidFill>
            </a:endParaRPr>
          </a:p>
          <a:p>
            <a:r>
              <a:rPr lang="en-GB" b="1" dirty="0" smtClean="0"/>
              <a:t>Individual-level constraints on behaviour</a:t>
            </a:r>
          </a:p>
          <a:p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Neglecting health and symptoms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Fever and diarrhoea common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Seek symptomatic relief from inexpensive and efficient provider</a:t>
            </a:r>
          </a:p>
          <a:p>
            <a:pPr lvl="1"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Fulfilling social expectations – </a:t>
            </a:r>
            <a:r>
              <a:rPr lang="en-GB" dirty="0" smtClean="0"/>
              <a:t>to provide economic support (men) and care for young and old family members (women)</a:t>
            </a:r>
          </a:p>
          <a:p>
            <a:pPr>
              <a:buFont typeface="Arial" pitchFamily="34" charset="0"/>
              <a:buChar char="•"/>
            </a:pPr>
            <a:endParaRPr lang="en-GB" b="1" dirty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HIV stigma – preservation of moral character in own social image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12428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term adherence to ARVs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</a:t>
            </a:r>
            <a:r>
              <a:rPr lang="en-GB" b="1" dirty="0" smtClean="0"/>
              <a:t>nitial acceptance and adoption of ARV treatment</a:t>
            </a:r>
          </a:p>
          <a:p>
            <a:pPr lvl="1"/>
            <a:r>
              <a:rPr lang="en-GB" sz="1800" dirty="0" smtClean="0"/>
              <a:t>Complex, strict regimen</a:t>
            </a:r>
          </a:p>
          <a:p>
            <a:endParaRPr lang="en-GB" dirty="0" smtClean="0"/>
          </a:p>
          <a:p>
            <a:r>
              <a:rPr lang="en-GB" b="1" dirty="0" smtClean="0"/>
              <a:t>Longer-term adherence</a:t>
            </a:r>
          </a:p>
          <a:p>
            <a:pPr lvl="1"/>
            <a:r>
              <a:rPr lang="en-GB" sz="1800" dirty="0" smtClean="0"/>
              <a:t>Side effects, toxicity, treatment failure</a:t>
            </a:r>
          </a:p>
          <a:p>
            <a:pPr lvl="1"/>
            <a:r>
              <a:rPr lang="en-GB" sz="1800" dirty="0" smtClean="0"/>
              <a:t>Maintenance of a healthy diet, early treatment of opportunistic infections</a:t>
            </a:r>
          </a:p>
          <a:p>
            <a:pPr lvl="1"/>
            <a:r>
              <a:rPr lang="en-GB" sz="1800" dirty="0" smtClean="0"/>
              <a:t>Monthly trips to collect medicines</a:t>
            </a:r>
          </a:p>
          <a:p>
            <a:pPr lvl="1"/>
            <a:r>
              <a:rPr lang="en-GB" sz="1800" dirty="0" smtClean="0"/>
              <a:t>Context of health and livelihood insecurity</a:t>
            </a:r>
          </a:p>
          <a:p>
            <a:pPr lvl="1"/>
            <a:r>
              <a:rPr lang="en-GB" sz="1800" dirty="0" smtClean="0"/>
              <a:t>Social and structural factors affect the successful continuation of adherence to ART. </a:t>
            </a:r>
          </a:p>
        </p:txBody>
      </p:sp>
    </p:spTree>
    <p:extLst>
      <p:ext uri="{BB962C8B-B14F-4D97-AF65-F5344CB8AC3E}">
        <p14:creationId xmlns:p14="http://schemas.microsoft.com/office/powerpoint/2010/main" val="201006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--san01\homes\tr507\profiles\desktop\Koraon pics for lecture\IMG_9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1720"/>
            <a:ext cx="2880321" cy="21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fi--san01\homes\tr507\profiles\desktop\Koraon pics for lecture\IMG_94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98383"/>
            <a:ext cx="2961230" cy="222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fi--san01\homes\tr507\profiles\desktop\Koraon pics for lecture\IMG_94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19509"/>
            <a:ext cx="2728636" cy="21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fi--san01\homes\tr507\profiles\desktop\Koraon pics for lecture\IMG_94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419509"/>
            <a:ext cx="2928071" cy="219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fi--san01\homes\tr507\profiles\desktop\Koraon pics for lecture\IMG_94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1719"/>
            <a:ext cx="2728635" cy="20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8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Efficacy of biomedical prevention interventions in 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68463"/>
            <a:ext cx="3816350" cy="4457700"/>
          </a:xfrm>
        </p:spPr>
        <p:txBody>
          <a:bodyPr/>
          <a:lstStyle/>
          <a:p>
            <a:pPr marL="0" indent="0">
              <a:defRPr/>
            </a:pPr>
            <a:r>
              <a:rPr lang="en-GB" sz="2400" b="1" dirty="0" smtClean="0"/>
              <a:t>Non-ART interventions:</a:t>
            </a:r>
          </a:p>
          <a:p>
            <a:pPr marL="0" indent="0">
              <a:defRPr/>
            </a:pPr>
            <a:endParaRPr lang="en-GB" sz="16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Vaccination </a:t>
            </a:r>
            <a:r>
              <a:rPr lang="en-GB" sz="2400" b="1" dirty="0" smtClean="0">
                <a:solidFill>
                  <a:srgbClr val="C00000"/>
                </a:solidFill>
              </a:rPr>
              <a:t>(RV144, 39%, p=0.039)</a:t>
            </a:r>
            <a:r>
              <a:rPr lang="en-GB" sz="2400" b="1" baseline="30000" dirty="0" smtClean="0">
                <a:solidFill>
                  <a:srgbClr val="C00000"/>
                </a:solidFill>
              </a:rPr>
              <a:t>1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/>
              <a:t>Male circumcision </a:t>
            </a:r>
            <a:r>
              <a:rPr lang="en-GB" sz="2400" b="1" dirty="0" smtClean="0">
                <a:solidFill>
                  <a:srgbClr val="C00000"/>
                </a:solidFill>
              </a:rPr>
              <a:t>(Meta-analysis, RR 0.44, p&lt;0.001)</a:t>
            </a:r>
            <a:r>
              <a:rPr lang="en-GB" sz="2400" b="1" baseline="30000" dirty="0" smtClean="0">
                <a:solidFill>
                  <a:srgbClr val="C00000"/>
                </a:solidFill>
              </a:rPr>
              <a:t>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STI treatment </a:t>
            </a:r>
            <a:r>
              <a:rPr lang="en-GB" sz="2400" b="1" dirty="0" smtClean="0">
                <a:solidFill>
                  <a:srgbClr val="C00000"/>
                </a:solidFill>
              </a:rPr>
              <a:t>(CRCT, 38%; 15 – 55% and 3%; -16-19%)</a:t>
            </a:r>
            <a:endParaRPr lang="en-GB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32363" y="1557338"/>
            <a:ext cx="38163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4B4F55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4B4F55"/>
                </a:solidFill>
                <a:latin typeface="+mn-lt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>
              <a:defRPr/>
            </a:pPr>
            <a:r>
              <a:rPr lang="en-GB" sz="2400" b="1" dirty="0" smtClean="0"/>
              <a:t>ART-based interventions:</a:t>
            </a:r>
          </a:p>
          <a:p>
            <a:pPr marL="0" indent="0">
              <a:defRPr/>
            </a:pPr>
            <a:endParaRPr lang="en-GB" sz="24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2400" i="0" dirty="0" smtClean="0"/>
              <a:t>Vaginal microbicides </a:t>
            </a:r>
            <a:r>
              <a:rPr lang="en-GB" sz="2400" b="1" i="0" dirty="0" smtClean="0">
                <a:solidFill>
                  <a:srgbClr val="C00000"/>
                </a:solidFill>
              </a:rPr>
              <a:t>(30 months, 39% reduction, p=0.02)</a:t>
            </a:r>
            <a:r>
              <a:rPr lang="en-GB" sz="2400" b="1" i="0" baseline="30000" dirty="0" smtClean="0">
                <a:solidFill>
                  <a:srgbClr val="C00000"/>
                </a:solidFill>
              </a:rPr>
              <a:t>3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i="0" dirty="0" smtClean="0"/>
              <a:t>PEP </a:t>
            </a:r>
            <a:r>
              <a:rPr lang="en-GB" sz="2400" b="1" i="0" dirty="0" smtClean="0">
                <a:solidFill>
                  <a:srgbClr val="C00000"/>
                </a:solidFill>
              </a:rPr>
              <a:t>(CC study, 0.19, 95% CI: 0.06-0.52)</a:t>
            </a:r>
            <a:r>
              <a:rPr lang="en-GB" sz="2400" b="1" i="0" baseline="30000" dirty="0" smtClean="0">
                <a:solidFill>
                  <a:srgbClr val="C00000"/>
                </a:solidFill>
              </a:rPr>
              <a:t>4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i="0" dirty="0" err="1" smtClean="0"/>
              <a:t>PreP</a:t>
            </a:r>
            <a:r>
              <a:rPr lang="en-GB" sz="2400" i="0" dirty="0" smtClean="0"/>
              <a:t> </a:t>
            </a:r>
            <a:r>
              <a:rPr lang="en-GB" sz="2400" b="1" i="0" dirty="0" smtClean="0">
                <a:solidFill>
                  <a:srgbClr val="C00000"/>
                </a:solidFill>
              </a:rPr>
              <a:t>(MSM, 0.44, p=0.005)</a:t>
            </a:r>
            <a:r>
              <a:rPr lang="en-GB" sz="2400" b="1" i="0" baseline="30000" dirty="0" smtClean="0">
                <a:solidFill>
                  <a:srgbClr val="C00000"/>
                </a:solidFill>
              </a:rPr>
              <a:t>5</a:t>
            </a: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964113" y="5175250"/>
            <a:ext cx="390683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400" i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‘Test and treat’ </a:t>
            </a:r>
            <a:r>
              <a:rPr lang="en-GB" sz="2400" b="1" i="0" dirty="0">
                <a:solidFill>
                  <a:srgbClr val="C00000"/>
                </a:solidFill>
                <a:latin typeface="+mn-lt"/>
              </a:rPr>
              <a:t>(Hetero, 0.04, p&lt;0.001)</a:t>
            </a:r>
            <a:r>
              <a:rPr lang="en-GB" sz="2400" b="1" i="0" baseline="30000" dirty="0">
                <a:solidFill>
                  <a:srgbClr val="C00000"/>
                </a:solidFill>
                <a:latin typeface="+mn-lt"/>
              </a:rPr>
              <a:t>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828675" y="476250"/>
            <a:ext cx="7543800" cy="638175"/>
          </a:xfrm>
        </p:spPr>
        <p:txBody>
          <a:bodyPr/>
          <a:lstStyle/>
          <a:p>
            <a:pPr eaLnBrk="1" hangingPunct="1"/>
            <a:r>
              <a:rPr lang="en-GB" smtClean="0"/>
              <a:t>Person at risk of transmitting HIV 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827088" y="1720850"/>
            <a:ext cx="5443537" cy="4619625"/>
            <a:chOff x="827584" y="1721412"/>
            <a:chExt cx="5442276" cy="4619625"/>
          </a:xfrm>
        </p:grpSpPr>
        <p:sp>
          <p:nvSpPr>
            <p:cNvPr id="6149" name="Right Arrow 2"/>
            <p:cNvSpPr>
              <a:spLocks noChangeArrowheads="1"/>
            </p:cNvSpPr>
            <p:nvPr/>
          </p:nvSpPr>
          <p:spPr bwMode="auto">
            <a:xfrm>
              <a:off x="2883260" y="3432656"/>
              <a:ext cx="3386600" cy="864096"/>
            </a:xfrm>
            <a:prstGeom prst="rightArrow">
              <a:avLst>
                <a:gd name="adj1" fmla="val 50000"/>
                <a:gd name="adj2" fmla="val 5000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61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21412"/>
              <a:ext cx="1733550" cy="461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98866" y="1770625"/>
              <a:ext cx="1368108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600" i="0" dirty="0">
                  <a:solidFill>
                    <a:srgbClr val="040404"/>
                  </a:solidFill>
                  <a:latin typeface="+mn-lt"/>
                </a:rPr>
                <a:t>HIV +</a:t>
              </a:r>
            </a:p>
          </p:txBody>
        </p:sp>
      </p:grp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20850"/>
            <a:ext cx="17335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7543800" cy="638175"/>
          </a:xfrm>
        </p:spPr>
        <p:txBody>
          <a:bodyPr/>
          <a:lstStyle/>
          <a:p>
            <a:r>
              <a:rPr lang="en-GB" smtClean="0"/>
              <a:t>Person not at risk of transmitting HIV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827088" y="1720850"/>
            <a:ext cx="5464175" cy="4619625"/>
            <a:chOff x="827584" y="1721412"/>
            <a:chExt cx="5463802" cy="4619625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21412"/>
              <a:ext cx="1733550" cy="461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99090" y="1770625"/>
              <a:ext cx="3668462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600" i="0" dirty="0">
                  <a:solidFill>
                    <a:srgbClr val="040404"/>
                  </a:solidFill>
                  <a:latin typeface="+mn-lt"/>
                </a:rPr>
                <a:t>HIV + </a:t>
              </a:r>
              <a:r>
                <a:rPr lang="en-GB" sz="3600" i="0" dirty="0" err="1">
                  <a:solidFill>
                    <a:srgbClr val="040404"/>
                  </a:solidFill>
                  <a:latin typeface="+mn-lt"/>
                </a:rPr>
                <a:t>cART</a:t>
              </a:r>
              <a:endParaRPr lang="en-GB" sz="3600" i="0" dirty="0">
                <a:solidFill>
                  <a:srgbClr val="040404"/>
                </a:solidFill>
                <a:latin typeface="+mn-lt"/>
              </a:endParaRPr>
            </a:p>
          </p:txBody>
        </p:sp>
        <p:sp>
          <p:nvSpPr>
            <p:cNvPr id="7175" name="Right Arrow 8"/>
            <p:cNvSpPr>
              <a:spLocks noChangeArrowheads="1"/>
            </p:cNvSpPr>
            <p:nvPr/>
          </p:nvSpPr>
          <p:spPr bwMode="auto">
            <a:xfrm>
              <a:off x="2883260" y="3432656"/>
              <a:ext cx="3386600" cy="864096"/>
            </a:xfrm>
            <a:prstGeom prst="rightArrow">
              <a:avLst>
                <a:gd name="adj1" fmla="val 50000"/>
                <a:gd name="adj2" fmla="val 5000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6" name="Rectangle 2"/>
            <p:cNvSpPr>
              <a:spLocks noChangeArrowheads="1"/>
            </p:cNvSpPr>
            <p:nvPr/>
          </p:nvSpPr>
          <p:spPr bwMode="auto">
            <a:xfrm>
              <a:off x="5834186" y="2964604"/>
              <a:ext cx="457200" cy="18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172" name="Picture 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20850"/>
            <a:ext cx="17335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Levels of engagement in care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5563"/>
            <a:ext cx="78581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960438" y="1931988"/>
            <a:ext cx="2449512" cy="2309812"/>
            <a:chOff x="827584" y="1721412"/>
            <a:chExt cx="5442276" cy="4619625"/>
          </a:xfrm>
        </p:grpSpPr>
        <p:sp>
          <p:nvSpPr>
            <p:cNvPr id="8212" name="Right Arrow 7"/>
            <p:cNvSpPr>
              <a:spLocks noChangeArrowheads="1"/>
            </p:cNvSpPr>
            <p:nvPr/>
          </p:nvSpPr>
          <p:spPr bwMode="auto">
            <a:xfrm>
              <a:off x="2883260" y="3432656"/>
              <a:ext cx="3386600" cy="864096"/>
            </a:xfrm>
            <a:prstGeom prst="rightArrow">
              <a:avLst>
                <a:gd name="adj1" fmla="val 50000"/>
                <a:gd name="adj2" fmla="val 5000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82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21412"/>
              <a:ext cx="1733550" cy="461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199615" y="1769036"/>
              <a:ext cx="2377249" cy="679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i="0" dirty="0">
                  <a:solidFill>
                    <a:srgbClr val="040404"/>
                  </a:solidFill>
                  <a:latin typeface="+mn-lt"/>
                </a:rPr>
                <a:t>HIV+</a:t>
              </a:r>
            </a:p>
          </p:txBody>
        </p:sp>
      </p:grpSp>
      <p:grpSp>
        <p:nvGrpSpPr>
          <p:cNvPr id="8197" name="Group 10"/>
          <p:cNvGrpSpPr>
            <a:grpSpLocks/>
          </p:cNvGrpSpPr>
          <p:nvPr/>
        </p:nvGrpSpPr>
        <p:grpSpPr bwMode="auto">
          <a:xfrm>
            <a:off x="5867400" y="2085975"/>
            <a:ext cx="2376488" cy="1898650"/>
            <a:chOff x="827584" y="1721412"/>
            <a:chExt cx="5463802" cy="4619625"/>
          </a:xfrm>
        </p:grpSpPr>
        <p:pic>
          <p:nvPicPr>
            <p:cNvPr id="8208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21412"/>
              <a:ext cx="1733550" cy="461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199921" y="1771627"/>
              <a:ext cx="3668084" cy="3360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i="0" dirty="0">
                  <a:solidFill>
                    <a:srgbClr val="040404"/>
                  </a:solidFill>
                  <a:latin typeface="+mn-lt"/>
                </a:rPr>
                <a:t>HIV + </a:t>
              </a:r>
              <a:r>
                <a:rPr lang="en-GB" i="0" dirty="0" err="1">
                  <a:solidFill>
                    <a:srgbClr val="040404"/>
                  </a:solidFill>
                  <a:latin typeface="+mn-lt"/>
                </a:rPr>
                <a:t>cART</a:t>
              </a:r>
              <a:endParaRPr lang="en-GB" i="0" dirty="0">
                <a:solidFill>
                  <a:srgbClr val="040404"/>
                </a:solidFill>
                <a:latin typeface="+mn-lt"/>
              </a:endParaRPr>
            </a:p>
          </p:txBody>
        </p:sp>
        <p:sp>
          <p:nvSpPr>
            <p:cNvPr id="8210" name="Right Arrow 13"/>
            <p:cNvSpPr>
              <a:spLocks noChangeArrowheads="1"/>
            </p:cNvSpPr>
            <p:nvPr/>
          </p:nvSpPr>
          <p:spPr bwMode="auto">
            <a:xfrm>
              <a:off x="2883260" y="3432656"/>
              <a:ext cx="3386600" cy="864096"/>
            </a:xfrm>
            <a:prstGeom prst="rightArrow">
              <a:avLst>
                <a:gd name="adj1" fmla="val 50000"/>
                <a:gd name="adj2" fmla="val 5000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1" name="Rectangle 14"/>
            <p:cNvSpPr>
              <a:spLocks noChangeArrowheads="1"/>
            </p:cNvSpPr>
            <p:nvPr/>
          </p:nvSpPr>
          <p:spPr bwMode="auto">
            <a:xfrm>
              <a:off x="5834186" y="2964604"/>
              <a:ext cx="457200" cy="18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42938" y="5056188"/>
            <a:ext cx="2486025" cy="1308100"/>
            <a:chOff x="618959" y="5216623"/>
            <a:chExt cx="2485359" cy="1308721"/>
          </a:xfrm>
        </p:grpSpPr>
        <p:sp>
          <p:nvSpPr>
            <p:cNvPr id="8206" name="Rectangle 4"/>
            <p:cNvSpPr>
              <a:spLocks noChangeArrowheads="1"/>
            </p:cNvSpPr>
            <p:nvPr/>
          </p:nvSpPr>
          <p:spPr bwMode="auto">
            <a:xfrm>
              <a:off x="618959" y="5216623"/>
              <a:ext cx="2485359" cy="1308721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8959" y="5294447"/>
              <a:ext cx="2028281" cy="370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i="0" dirty="0">
                  <a:solidFill>
                    <a:srgbClr val="C00000"/>
                  </a:solidFill>
                  <a:latin typeface="+mn-lt"/>
                </a:rPr>
                <a:t>Identification</a:t>
              </a: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 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222625" y="5057775"/>
            <a:ext cx="2600325" cy="1308100"/>
            <a:chOff x="3220003" y="5240142"/>
            <a:chExt cx="2601044" cy="1308721"/>
          </a:xfrm>
        </p:grpSpPr>
        <p:sp>
          <p:nvSpPr>
            <p:cNvPr id="8204" name="Rectangle 16"/>
            <p:cNvSpPr>
              <a:spLocks noChangeArrowheads="1"/>
            </p:cNvSpPr>
            <p:nvPr/>
          </p:nvSpPr>
          <p:spPr bwMode="auto">
            <a:xfrm>
              <a:off x="3220003" y="5240142"/>
              <a:ext cx="2485359" cy="1308721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20003" y="5279849"/>
              <a:ext cx="2601044" cy="368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i="0" dirty="0">
                  <a:solidFill>
                    <a:srgbClr val="C00000"/>
                  </a:solidFill>
                  <a:latin typeface="+mn-lt"/>
                </a:rPr>
                <a:t>Linkage and initiation </a:t>
              </a:r>
              <a:endParaRPr lang="en-GB" sz="1800" i="0" dirty="0">
                <a:solidFill>
                  <a:srgbClr val="040404"/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822950" y="5045075"/>
            <a:ext cx="3028950" cy="1308100"/>
            <a:chOff x="5823299" y="5216623"/>
            <a:chExt cx="3028694" cy="1308721"/>
          </a:xfrm>
        </p:grpSpPr>
        <p:sp>
          <p:nvSpPr>
            <p:cNvPr id="8202" name="Rectangle 17"/>
            <p:cNvSpPr>
              <a:spLocks noChangeArrowheads="1"/>
            </p:cNvSpPr>
            <p:nvPr/>
          </p:nvSpPr>
          <p:spPr bwMode="auto">
            <a:xfrm>
              <a:off x="5823299" y="5216623"/>
              <a:ext cx="2485359" cy="1308721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43947" y="5276977"/>
              <a:ext cx="2708046" cy="370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i="0" dirty="0">
                  <a:solidFill>
                    <a:srgbClr val="C00000"/>
                  </a:solidFill>
                  <a:latin typeface="+mn-lt"/>
                </a:rPr>
                <a:t>Retention</a:t>
              </a: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988300" y="6097588"/>
            <a:ext cx="312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i="0" dirty="0">
                <a:solidFill>
                  <a:srgbClr val="040404"/>
                </a:solidFill>
                <a:latin typeface="+mn-lt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Identification - Undiagnosed HIV infection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844675"/>
            <a:ext cx="3816350" cy="41052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000" b="1" smtClean="0"/>
              <a:t>Impact on transmission of those aware vs. unaware of infection:</a:t>
            </a:r>
          </a:p>
          <a:p>
            <a:pPr marL="0" indent="0">
              <a:buFontTx/>
              <a:buNone/>
            </a:pPr>
            <a:endParaRPr lang="en-GB" sz="2000" smtClean="0"/>
          </a:p>
          <a:p>
            <a:pPr marL="0" indent="0">
              <a:buFontTx/>
              <a:buChar char="•"/>
            </a:pPr>
            <a:r>
              <a:rPr lang="en-GB" sz="2000" b="1" smtClean="0">
                <a:solidFill>
                  <a:srgbClr val="C00000"/>
                </a:solidFill>
              </a:rPr>
              <a:t>Not on ART to supress viraemia</a:t>
            </a:r>
          </a:p>
          <a:p>
            <a:pPr marL="0" indent="0">
              <a:buFontTx/>
              <a:buChar char="•"/>
            </a:pPr>
            <a:endParaRPr lang="en-GB" sz="2000" smtClean="0"/>
          </a:p>
          <a:p>
            <a:pPr marL="0" indent="0">
              <a:buFontTx/>
              <a:buChar char="•"/>
            </a:pPr>
            <a:r>
              <a:rPr lang="en-GB" sz="2000" b="1" smtClean="0">
                <a:solidFill>
                  <a:srgbClr val="C00000"/>
                </a:solidFill>
              </a:rPr>
              <a:t>Higher risk sexual behaviour</a:t>
            </a:r>
          </a:p>
          <a:p>
            <a:pPr marL="0" indent="0">
              <a:buFontTx/>
              <a:buChar char="•"/>
            </a:pPr>
            <a:endParaRPr lang="en-GB" sz="2000" b="1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en-GB" sz="2000" b="1" smtClean="0">
                <a:solidFill>
                  <a:srgbClr val="7F7F7F"/>
                </a:solidFill>
              </a:rPr>
              <a:t>     - </a:t>
            </a:r>
            <a:r>
              <a:rPr lang="en-GB" sz="2000" smtClean="0"/>
              <a:t>Prevalence of unprotected      vaginal/anal intercourse </a:t>
            </a:r>
            <a:r>
              <a:rPr lang="en-GB" sz="2000" b="1" smtClean="0">
                <a:solidFill>
                  <a:srgbClr val="C00000"/>
                </a:solidFill>
              </a:rPr>
              <a:t>53%</a:t>
            </a:r>
            <a:r>
              <a:rPr lang="en-GB" sz="2000" b="1" baseline="30000" smtClean="0">
                <a:solidFill>
                  <a:srgbClr val="C00000"/>
                </a:solidFill>
              </a:rPr>
              <a:t>1</a:t>
            </a:r>
            <a:r>
              <a:rPr lang="en-GB" sz="2000" b="1" smtClean="0">
                <a:solidFill>
                  <a:srgbClr val="C00000"/>
                </a:solidFill>
              </a:rPr>
              <a:t> (95% CI 45% – 60%) lower </a:t>
            </a:r>
            <a:r>
              <a:rPr lang="en-GB" sz="2000" smtClean="0"/>
              <a:t>in those aware vs. those unaware  </a:t>
            </a:r>
          </a:p>
          <a:p>
            <a:pPr marL="0" indent="0">
              <a:buFontTx/>
              <a:buChar char="•"/>
            </a:pPr>
            <a:endParaRPr lang="en-GB" sz="2000" smtClean="0"/>
          </a:p>
          <a:p>
            <a:pPr marL="0" indent="0">
              <a:buFontTx/>
              <a:buChar char="•"/>
            </a:pPr>
            <a:endParaRPr lang="en-GB" smtClean="0"/>
          </a:p>
          <a:p>
            <a:pPr marL="0" indent="0">
              <a:buFontTx/>
              <a:buChar char="•"/>
            </a:pPr>
            <a:endParaRPr lang="en-GB" smtClean="0"/>
          </a:p>
          <a:p>
            <a:pPr marL="0" indent="0">
              <a:buFontTx/>
              <a:buNone/>
            </a:pPr>
            <a:endParaRPr lang="en-GB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751388" y="1844675"/>
            <a:ext cx="38179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>
                <a:solidFill>
                  <a:srgbClr val="4B4F55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4B4F55"/>
                </a:solidFill>
                <a:latin typeface="+mn-lt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000" b="1" i="0" dirty="0" smtClean="0"/>
              <a:t>Undiagnosed HIV infection</a:t>
            </a:r>
            <a:r>
              <a:rPr lang="en-GB" sz="2000" b="1" dirty="0" smtClean="0"/>
              <a:t>:</a:t>
            </a:r>
          </a:p>
          <a:p>
            <a:pPr>
              <a:defRPr/>
            </a:pP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2000" i="0" dirty="0"/>
              <a:t>In the </a:t>
            </a:r>
            <a:r>
              <a:rPr lang="en-GB" sz="2000" b="1" i="0" dirty="0"/>
              <a:t>US estimate </a:t>
            </a:r>
            <a:r>
              <a:rPr lang="en-GB" sz="2000" b="1" i="0" dirty="0" smtClean="0"/>
              <a:t>21%</a:t>
            </a:r>
            <a:r>
              <a:rPr lang="en-GB" sz="2000" b="1" i="0" baseline="30000" dirty="0" smtClean="0"/>
              <a:t>3</a:t>
            </a:r>
            <a:r>
              <a:rPr lang="en-GB" sz="2000" b="1" i="0" dirty="0" smtClean="0"/>
              <a:t> </a:t>
            </a:r>
            <a:r>
              <a:rPr lang="en-GB" sz="2000" i="0" dirty="0"/>
              <a:t>(95% CI 20% – 22</a:t>
            </a:r>
            <a:r>
              <a:rPr lang="en-GB" sz="2000" i="0" dirty="0" smtClean="0"/>
              <a:t>%)</a:t>
            </a:r>
          </a:p>
          <a:p>
            <a:pPr>
              <a:buFont typeface="Arial" pitchFamily="34" charset="0"/>
              <a:buChar char="•"/>
              <a:defRPr/>
            </a:pPr>
            <a:endParaRPr lang="en-GB" sz="2000" i="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000" i="0" dirty="0" smtClean="0"/>
              <a:t>In the </a:t>
            </a:r>
            <a:r>
              <a:rPr lang="en-GB" sz="2000" b="1" i="0" dirty="0" smtClean="0"/>
              <a:t>UK estimate 24%</a:t>
            </a:r>
            <a:r>
              <a:rPr lang="en-GB" sz="2000" b="1" i="0" baseline="30000" dirty="0" smtClean="0"/>
              <a:t>2</a:t>
            </a:r>
            <a:r>
              <a:rPr lang="en-GB" sz="2000" b="1" i="0" dirty="0" smtClean="0"/>
              <a:t> </a:t>
            </a:r>
            <a:r>
              <a:rPr lang="en-GB" sz="2000" i="0" dirty="0" smtClean="0"/>
              <a:t>(95% CI 19% – 30%)</a:t>
            </a:r>
          </a:p>
          <a:p>
            <a:pPr>
              <a:buFont typeface="Arial" pitchFamily="34" charset="0"/>
              <a:buChar char="•"/>
              <a:defRPr/>
            </a:pPr>
            <a:endParaRPr lang="en-GB" sz="2000" i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2000" i="0" dirty="0" smtClean="0"/>
              <a:t>In </a:t>
            </a:r>
            <a:r>
              <a:rPr lang="en-GB" sz="2000" b="1" i="0" dirty="0" smtClean="0"/>
              <a:t>Kenya estimated 83%</a:t>
            </a:r>
            <a:r>
              <a:rPr lang="en-GB" sz="2000" b="1" i="0" baseline="30000" dirty="0" smtClean="0"/>
              <a:t>4</a:t>
            </a:r>
            <a:r>
              <a:rPr lang="en-GB" sz="2000" i="0" dirty="0" smtClean="0"/>
              <a:t> (95% CI 76.2 – 91%)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/>
          </a:p>
          <a:p>
            <a:pPr marL="0" indent="0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Linkage and initiation – Untreated treated HIV infection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916113"/>
            <a:ext cx="3695700" cy="4457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000" b="1" smtClean="0"/>
              <a:t>Impact in transmission due to those not linked to care initiated on ART:</a:t>
            </a:r>
          </a:p>
          <a:p>
            <a:pPr marL="0" indent="0">
              <a:buFontTx/>
              <a:buNone/>
            </a:pPr>
            <a:endParaRPr lang="en-GB" sz="2000" b="1" smtClean="0"/>
          </a:p>
          <a:p>
            <a:pPr marL="0" indent="0">
              <a:buFontTx/>
              <a:buChar char="•"/>
            </a:pPr>
            <a:r>
              <a:rPr lang="en-GB" sz="2000" b="1" smtClean="0">
                <a:solidFill>
                  <a:srgbClr val="C00000"/>
                </a:solidFill>
              </a:rPr>
              <a:t>No ART to  supress viraemia</a:t>
            </a:r>
            <a:r>
              <a:rPr lang="en-GB" sz="2000" smtClean="0"/>
              <a:t>.</a:t>
            </a:r>
          </a:p>
          <a:p>
            <a:pPr marL="0" indent="0">
              <a:buFontTx/>
              <a:buChar char="•"/>
            </a:pPr>
            <a:endParaRPr lang="en-GB" sz="2000" smtClean="0">
              <a:solidFill>
                <a:srgbClr val="6E6E6F"/>
              </a:solidFill>
            </a:endParaRPr>
          </a:p>
          <a:p>
            <a:pPr marL="0" indent="0">
              <a:buFontTx/>
              <a:buChar char="•"/>
            </a:pPr>
            <a:r>
              <a:rPr lang="en-GB" sz="2000" smtClean="0">
                <a:solidFill>
                  <a:srgbClr val="444747"/>
                </a:solidFill>
              </a:rPr>
              <a:t>Those not engaged in HIV care pose an </a:t>
            </a:r>
            <a:r>
              <a:rPr lang="en-GB" sz="2000" b="1" smtClean="0">
                <a:solidFill>
                  <a:srgbClr val="C00000"/>
                </a:solidFill>
              </a:rPr>
              <a:t>increased risk of HIV transmission.</a:t>
            </a:r>
            <a:r>
              <a:rPr lang="en-GB" sz="2000" b="1" baseline="30000" smtClean="0">
                <a:solidFill>
                  <a:srgbClr val="C00000"/>
                </a:solidFill>
              </a:rPr>
              <a:t>1</a:t>
            </a:r>
            <a:endParaRPr lang="en-GB" sz="2000" b="1" smtClean="0">
              <a:solidFill>
                <a:srgbClr val="C00000"/>
              </a:solidFill>
            </a:endParaRPr>
          </a:p>
          <a:p>
            <a:pPr marL="0" indent="0">
              <a:buFontTx/>
              <a:buChar char="•"/>
            </a:pPr>
            <a:endParaRPr lang="en-GB" sz="2000" smtClean="0">
              <a:solidFill>
                <a:srgbClr val="444747"/>
              </a:solidFill>
            </a:endParaRPr>
          </a:p>
          <a:p>
            <a:pPr marL="0" indent="0">
              <a:buFontTx/>
              <a:buChar char="•"/>
            </a:pPr>
            <a:endParaRPr lang="en-GB" sz="2000" smtClean="0">
              <a:solidFill>
                <a:srgbClr val="444747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751388" y="1844675"/>
            <a:ext cx="38179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>
                <a:solidFill>
                  <a:srgbClr val="4B4F55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4B4F55"/>
                </a:solidFill>
                <a:latin typeface="+mn-lt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000" b="1" i="0" dirty="0" smtClean="0"/>
              <a:t>Post-diagnosis loss to follow-up</a:t>
            </a:r>
            <a:r>
              <a:rPr lang="en-GB" sz="2000" b="1" dirty="0" smtClean="0"/>
              <a:t>:</a:t>
            </a:r>
          </a:p>
          <a:p>
            <a:pPr>
              <a:defRPr/>
            </a:pP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2000" i="0" dirty="0"/>
              <a:t>In the </a:t>
            </a:r>
            <a:r>
              <a:rPr lang="en-GB" sz="2000" b="1" i="0" dirty="0"/>
              <a:t>US estimate </a:t>
            </a:r>
            <a:r>
              <a:rPr lang="en-GB" sz="2000" b="1" i="0" dirty="0" smtClean="0"/>
              <a:t>25% -  44% </a:t>
            </a:r>
            <a:r>
              <a:rPr lang="en-GB" sz="2000" b="1" i="0" baseline="30000" dirty="0" smtClean="0"/>
              <a:t>1-3</a:t>
            </a:r>
            <a:endParaRPr lang="en-GB" sz="2000" i="0" dirty="0" smtClean="0"/>
          </a:p>
          <a:p>
            <a:pPr>
              <a:buFont typeface="Arial" pitchFamily="34" charset="0"/>
              <a:buChar char="•"/>
              <a:defRPr/>
            </a:pPr>
            <a:endParaRPr lang="en-GB" sz="2000" i="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000" i="0" dirty="0" smtClean="0"/>
              <a:t>In </a:t>
            </a:r>
            <a:r>
              <a:rPr lang="en-GB" sz="2000" b="1" i="0" dirty="0" smtClean="0"/>
              <a:t>Europe estimate 27% – 60%</a:t>
            </a:r>
            <a:r>
              <a:rPr lang="en-GB" sz="2000" b="1" i="0" baseline="30000" dirty="0" smtClean="0"/>
              <a:t>4-6</a:t>
            </a:r>
            <a:endParaRPr lang="en-GB" sz="2000" b="1" i="0" dirty="0" smtClean="0"/>
          </a:p>
          <a:p>
            <a:pPr>
              <a:buFont typeface="Arial" pitchFamily="34" charset="0"/>
              <a:buChar char="•"/>
              <a:defRPr/>
            </a:pPr>
            <a:endParaRPr lang="en-GB" sz="2000" i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2000" i="0" dirty="0" smtClean="0"/>
              <a:t>In </a:t>
            </a:r>
            <a:r>
              <a:rPr lang="en-GB" sz="2000" b="1" i="0" dirty="0" smtClean="0"/>
              <a:t>Sub-Saharan Africa 75% (95% CI 63% – 87%)</a:t>
            </a:r>
            <a:r>
              <a:rPr lang="en-GB" sz="2000" b="1" i="0" baseline="30000" dirty="0" smtClean="0"/>
              <a:t>7</a:t>
            </a:r>
            <a:endParaRPr lang="en-GB" dirty="0" smtClean="0"/>
          </a:p>
          <a:p>
            <a:pPr marL="0" indent="0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Retention – ART adherence   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Inadequate adherence to therapy:</a:t>
            </a:r>
          </a:p>
          <a:p>
            <a:pPr marL="0" indent="0">
              <a:buFontTx/>
              <a:buChar char="•"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marL="0" indent="0">
              <a:buFontTx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Development of </a:t>
            </a:r>
            <a:r>
              <a:rPr lang="en-GB" sz="2000" b="1" dirty="0" smtClean="0">
                <a:solidFill>
                  <a:srgbClr val="C00000"/>
                </a:solidFill>
              </a:rPr>
              <a:t>viral resistance </a:t>
            </a:r>
          </a:p>
          <a:p>
            <a:pPr marL="0" indent="0">
              <a:buFontTx/>
              <a:buChar char="•"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marL="0" indent="0">
              <a:buFontTx/>
              <a:buChar char="•"/>
            </a:pPr>
            <a:r>
              <a:rPr lang="en-GB" sz="2000" b="1" dirty="0" smtClean="0">
                <a:solidFill>
                  <a:srgbClr val="C00000"/>
                </a:solidFill>
              </a:rPr>
              <a:t>Inadequate suppression of </a:t>
            </a:r>
            <a:r>
              <a:rPr lang="en-GB" sz="2000" b="1" dirty="0" err="1" smtClean="0">
                <a:solidFill>
                  <a:srgbClr val="C00000"/>
                </a:solidFill>
              </a:rPr>
              <a:t>viraemia</a:t>
            </a:r>
            <a:r>
              <a:rPr lang="en-GB" sz="2000" b="1" dirty="0" smtClean="0">
                <a:solidFill>
                  <a:srgbClr val="C00000"/>
                </a:solidFill>
              </a:rPr>
              <a:t> (70% - 80% adherence)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751388" y="1844675"/>
            <a:ext cx="38179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>
                <a:solidFill>
                  <a:srgbClr val="4B4F55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4B4F55"/>
                </a:solidFill>
                <a:latin typeface="+mn-lt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000" b="1" i="0" dirty="0" smtClean="0"/>
              <a:t>Adequate ART adherence levels:</a:t>
            </a:r>
            <a:endParaRPr lang="en-GB" sz="2000" b="1" dirty="0" smtClean="0"/>
          </a:p>
          <a:p>
            <a:pPr>
              <a:defRPr/>
            </a:pPr>
            <a:endParaRPr lang="en-GB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2000" i="0" dirty="0"/>
              <a:t>In the </a:t>
            </a:r>
            <a:r>
              <a:rPr lang="en-GB" sz="2000" b="1" i="0" dirty="0" smtClean="0"/>
              <a:t>North America </a:t>
            </a:r>
            <a:r>
              <a:rPr lang="en-GB" sz="2000" b="1" i="0" dirty="0"/>
              <a:t>estimate </a:t>
            </a:r>
            <a:r>
              <a:rPr lang="en-GB" sz="2000" b="1" i="0" dirty="0" smtClean="0"/>
              <a:t>55% (95% CI 49% -  82%)</a:t>
            </a:r>
            <a:endParaRPr lang="en-GB" sz="2000" i="0" dirty="0" smtClean="0"/>
          </a:p>
          <a:p>
            <a:pPr marL="0" indent="0">
              <a:defRPr/>
            </a:pPr>
            <a:endParaRPr lang="en-GB" sz="2000" i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sz="2000" i="0" dirty="0" smtClean="0"/>
              <a:t>In </a:t>
            </a:r>
            <a:r>
              <a:rPr lang="en-GB" sz="2000" b="1" i="0" dirty="0" smtClean="0"/>
              <a:t>Sub-Saharan Africa 77% (68%-85%)</a:t>
            </a:r>
            <a:r>
              <a:rPr lang="en-GB" sz="2000" b="1" i="0" baseline="30000" dirty="0" smtClean="0"/>
              <a:t>1</a:t>
            </a:r>
            <a:endParaRPr lang="en-GB" baseline="30000" dirty="0" smtClean="0"/>
          </a:p>
          <a:p>
            <a:pPr marL="0" indent="0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7614</TotalTime>
  <Words>1495</Words>
  <Application>Microsoft Office PowerPoint</Application>
  <PresentationFormat>On-screen Show (4:3)</PresentationFormat>
  <Paragraphs>267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Standarddesign</vt:lpstr>
      <vt:lpstr>Structural, social and behavioural barriers to biomedical prevention of HIV transmission </vt:lpstr>
      <vt:lpstr>Biomedical prevention interventions in HIV</vt:lpstr>
      <vt:lpstr>Efficacy of biomedical prevention interventions in HIV</vt:lpstr>
      <vt:lpstr>Person at risk of transmitting HIV </vt:lpstr>
      <vt:lpstr>Person not at risk of transmitting HIV</vt:lpstr>
      <vt:lpstr>Levels of engagement in care </vt:lpstr>
      <vt:lpstr>Identification - Undiagnosed HIV infection </vt:lpstr>
      <vt:lpstr>Linkage and initiation – Untreated treated HIV infection </vt:lpstr>
      <vt:lpstr>Retention – ART adherence   </vt:lpstr>
      <vt:lpstr>Proportion of HIV+ adherent and undetectable </vt:lpstr>
      <vt:lpstr>Case study: HIV in a vulnerable population in India</vt:lpstr>
      <vt:lpstr>Background</vt:lpstr>
      <vt:lpstr>Fieldwork location</vt:lpstr>
      <vt:lpstr>Short-term labour migration in North India</vt:lpstr>
      <vt:lpstr>Health and illness in a rural setting</vt:lpstr>
      <vt:lpstr>Pathways to HIV diagnosis: Men</vt:lpstr>
      <vt:lpstr>Pathways to diagnosis: Women</vt:lpstr>
      <vt:lpstr>HIV diagnosis for migrants/partners</vt:lpstr>
      <vt:lpstr>Late presentation to care</vt:lpstr>
      <vt:lpstr>Late presentation to care</vt:lpstr>
      <vt:lpstr>Late presentation to care</vt:lpstr>
      <vt:lpstr>Long term adherence to ARVs</vt:lpstr>
      <vt:lpstr>PowerPoint Presentation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Shiel, Nuala</cp:lastModifiedBy>
  <cp:revision>207</cp:revision>
  <cp:lastPrinted>2012-10-16T13:17:11Z</cp:lastPrinted>
  <dcterms:modified xsi:type="dcterms:W3CDTF">2012-10-19T12:45:20Z</dcterms:modified>
</cp:coreProperties>
</file>