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52"/>
  </p:notesMasterIdLst>
  <p:handoutMasterIdLst>
    <p:handoutMasterId r:id="rId53"/>
  </p:handoutMasterIdLst>
  <p:sldIdLst>
    <p:sldId id="256" r:id="rId2"/>
    <p:sldId id="404" r:id="rId3"/>
    <p:sldId id="406" r:id="rId4"/>
    <p:sldId id="419" r:id="rId5"/>
    <p:sldId id="420" r:id="rId6"/>
    <p:sldId id="425" r:id="rId7"/>
    <p:sldId id="426" r:id="rId8"/>
    <p:sldId id="427" r:id="rId9"/>
    <p:sldId id="428" r:id="rId10"/>
    <p:sldId id="429" r:id="rId11"/>
    <p:sldId id="430" r:id="rId12"/>
    <p:sldId id="365" r:id="rId13"/>
    <p:sldId id="411" r:id="rId14"/>
    <p:sldId id="431" r:id="rId15"/>
    <p:sldId id="432" r:id="rId16"/>
    <p:sldId id="412" r:id="rId17"/>
    <p:sldId id="433" r:id="rId18"/>
    <p:sldId id="413" r:id="rId19"/>
    <p:sldId id="434" r:id="rId20"/>
    <p:sldId id="414" r:id="rId21"/>
    <p:sldId id="435" r:id="rId22"/>
    <p:sldId id="436" r:id="rId23"/>
    <p:sldId id="437" r:id="rId24"/>
    <p:sldId id="438" r:id="rId25"/>
    <p:sldId id="441" r:id="rId26"/>
    <p:sldId id="440" r:id="rId27"/>
    <p:sldId id="458" r:id="rId28"/>
    <p:sldId id="415" r:id="rId29"/>
    <p:sldId id="442" r:id="rId30"/>
    <p:sldId id="317" r:id="rId31"/>
    <p:sldId id="318" r:id="rId32"/>
    <p:sldId id="453" r:id="rId33"/>
    <p:sldId id="455" r:id="rId34"/>
    <p:sldId id="456" r:id="rId35"/>
    <p:sldId id="444" r:id="rId36"/>
    <p:sldId id="448" r:id="rId37"/>
    <p:sldId id="454" r:id="rId38"/>
    <p:sldId id="445" r:id="rId39"/>
    <p:sldId id="449" r:id="rId40"/>
    <p:sldId id="450" r:id="rId41"/>
    <p:sldId id="385" r:id="rId42"/>
    <p:sldId id="421" r:id="rId43"/>
    <p:sldId id="459" r:id="rId44"/>
    <p:sldId id="462" r:id="rId45"/>
    <p:sldId id="460" r:id="rId46"/>
    <p:sldId id="461" r:id="rId47"/>
    <p:sldId id="463" r:id="rId48"/>
    <p:sldId id="464" r:id="rId49"/>
    <p:sldId id="289" r:id="rId50"/>
    <p:sldId id="271" r:id="rId51"/>
  </p:sldIdLst>
  <p:sldSz cx="9144000" cy="6858000" type="screen4x3"/>
  <p:notesSz cx="6797675" cy="9874250"/>
  <p:defaultTextStyle>
    <a:defPPr>
      <a:defRPr lang="en-US"/>
    </a:defPPr>
    <a:lvl1pPr algn="l" rtl="0" eaLnBrk="0" fontAlgn="base" hangingPunct="0">
      <a:spcBef>
        <a:spcPct val="20000"/>
      </a:spcBef>
      <a:spcAft>
        <a:spcPct val="0"/>
      </a:spcAft>
      <a:defRPr kern="1200">
        <a:solidFill>
          <a:srgbClr val="FE9914"/>
        </a:solidFill>
        <a:latin typeface="Arial" pitchFamily="34" charset="0"/>
        <a:ea typeface="+mn-ea"/>
        <a:cs typeface="+mn-cs"/>
      </a:defRPr>
    </a:lvl1pPr>
    <a:lvl2pPr marL="457200" algn="l" rtl="0" eaLnBrk="0" fontAlgn="base" hangingPunct="0">
      <a:spcBef>
        <a:spcPct val="20000"/>
      </a:spcBef>
      <a:spcAft>
        <a:spcPct val="0"/>
      </a:spcAft>
      <a:defRPr kern="1200">
        <a:solidFill>
          <a:srgbClr val="FE9914"/>
        </a:solidFill>
        <a:latin typeface="Arial" pitchFamily="34" charset="0"/>
        <a:ea typeface="+mn-ea"/>
        <a:cs typeface="+mn-cs"/>
      </a:defRPr>
    </a:lvl2pPr>
    <a:lvl3pPr marL="914400" algn="l" rtl="0" eaLnBrk="0" fontAlgn="base" hangingPunct="0">
      <a:spcBef>
        <a:spcPct val="20000"/>
      </a:spcBef>
      <a:spcAft>
        <a:spcPct val="0"/>
      </a:spcAft>
      <a:defRPr kern="1200">
        <a:solidFill>
          <a:srgbClr val="FE9914"/>
        </a:solidFill>
        <a:latin typeface="Arial" pitchFamily="34" charset="0"/>
        <a:ea typeface="+mn-ea"/>
        <a:cs typeface="+mn-cs"/>
      </a:defRPr>
    </a:lvl3pPr>
    <a:lvl4pPr marL="1371600" algn="l" rtl="0" eaLnBrk="0" fontAlgn="base" hangingPunct="0">
      <a:spcBef>
        <a:spcPct val="20000"/>
      </a:spcBef>
      <a:spcAft>
        <a:spcPct val="0"/>
      </a:spcAft>
      <a:defRPr kern="1200">
        <a:solidFill>
          <a:srgbClr val="FE9914"/>
        </a:solidFill>
        <a:latin typeface="Arial" pitchFamily="34" charset="0"/>
        <a:ea typeface="+mn-ea"/>
        <a:cs typeface="+mn-cs"/>
      </a:defRPr>
    </a:lvl4pPr>
    <a:lvl5pPr marL="1828800" algn="l" rtl="0" eaLnBrk="0" fontAlgn="base" hangingPunct="0">
      <a:spcBef>
        <a:spcPct val="20000"/>
      </a:spcBef>
      <a:spcAft>
        <a:spcPct val="0"/>
      </a:spcAft>
      <a:defRPr kern="1200">
        <a:solidFill>
          <a:srgbClr val="FE9914"/>
        </a:solidFill>
        <a:latin typeface="Arial" pitchFamily="34" charset="0"/>
        <a:ea typeface="+mn-ea"/>
        <a:cs typeface="+mn-cs"/>
      </a:defRPr>
    </a:lvl5pPr>
    <a:lvl6pPr marL="2286000" algn="l" defTabSz="914400" rtl="0" eaLnBrk="1" latinLnBrk="0" hangingPunct="1">
      <a:defRPr kern="1200">
        <a:solidFill>
          <a:srgbClr val="FE9914"/>
        </a:solidFill>
        <a:latin typeface="Arial" pitchFamily="34" charset="0"/>
        <a:ea typeface="+mn-ea"/>
        <a:cs typeface="+mn-cs"/>
      </a:defRPr>
    </a:lvl6pPr>
    <a:lvl7pPr marL="2743200" algn="l" defTabSz="914400" rtl="0" eaLnBrk="1" latinLnBrk="0" hangingPunct="1">
      <a:defRPr kern="1200">
        <a:solidFill>
          <a:srgbClr val="FE9914"/>
        </a:solidFill>
        <a:latin typeface="Arial" pitchFamily="34" charset="0"/>
        <a:ea typeface="+mn-ea"/>
        <a:cs typeface="+mn-cs"/>
      </a:defRPr>
    </a:lvl7pPr>
    <a:lvl8pPr marL="3200400" algn="l" defTabSz="914400" rtl="0" eaLnBrk="1" latinLnBrk="0" hangingPunct="1">
      <a:defRPr kern="1200">
        <a:solidFill>
          <a:srgbClr val="FE9914"/>
        </a:solidFill>
        <a:latin typeface="Arial" pitchFamily="34" charset="0"/>
        <a:ea typeface="+mn-ea"/>
        <a:cs typeface="+mn-cs"/>
      </a:defRPr>
    </a:lvl8pPr>
    <a:lvl9pPr marL="3657600" algn="l" defTabSz="914400" rtl="0" eaLnBrk="1" latinLnBrk="0" hangingPunct="1">
      <a:defRPr kern="1200">
        <a:solidFill>
          <a:srgbClr val="FE9914"/>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2C8"/>
    <a:srgbClr val="000099"/>
    <a:srgbClr val="FF3300"/>
    <a:srgbClr val="0E207F"/>
    <a:srgbClr val="FF0000"/>
    <a:srgbClr val="FF6600"/>
    <a:srgbClr val="17171F"/>
    <a:srgbClr val="410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7" autoAdjust="0"/>
    <p:restoredTop sz="62882" autoAdjust="0"/>
  </p:normalViewPr>
  <p:slideViewPr>
    <p:cSldViewPr snapToGrid="0">
      <p:cViewPr varScale="1">
        <p:scale>
          <a:sx n="50" d="100"/>
          <a:sy n="50" d="100"/>
        </p:scale>
        <p:origin x="-17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pitchFamily="18" charset="0"/>
              </a:defRPr>
            </a:lvl1pPr>
          </a:lstStyle>
          <a:p>
            <a:pPr>
              <a:defRPr/>
            </a:pPr>
            <a:endParaRPr lang="en-GB"/>
          </a:p>
        </p:txBody>
      </p:sp>
      <p:sp>
        <p:nvSpPr>
          <p:cNvPr id="112643"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pitchFamily="18" charset="0"/>
              </a:defRPr>
            </a:lvl1pPr>
          </a:lstStyle>
          <a:p>
            <a:pPr>
              <a:defRPr/>
            </a:pPr>
            <a:endParaRPr lang="en-GB"/>
          </a:p>
        </p:txBody>
      </p:sp>
      <p:sp>
        <p:nvSpPr>
          <p:cNvPr id="112644"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pitchFamily="18" charset="0"/>
              </a:defRPr>
            </a:lvl1pPr>
          </a:lstStyle>
          <a:p>
            <a:pPr>
              <a:defRPr/>
            </a:pPr>
            <a:endParaRPr lang="en-GB"/>
          </a:p>
        </p:txBody>
      </p:sp>
      <p:sp>
        <p:nvSpPr>
          <p:cNvPr id="112645"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pitchFamily="18" charset="0"/>
              </a:defRPr>
            </a:lvl1pPr>
          </a:lstStyle>
          <a:p>
            <a:pPr>
              <a:defRPr/>
            </a:pPr>
            <a:fld id="{C1F35AB8-C5C4-450D-B48F-83B168F6B018}" type="slidenum">
              <a:rPr lang="en-GB"/>
              <a:pPr>
                <a:defRPr/>
              </a:pPr>
              <a:t>‹#›</a:t>
            </a:fld>
            <a:endParaRPr lang="en-GB"/>
          </a:p>
        </p:txBody>
      </p:sp>
    </p:spTree>
    <p:extLst>
      <p:ext uri="{BB962C8B-B14F-4D97-AF65-F5344CB8AC3E}">
        <p14:creationId xmlns:p14="http://schemas.microsoft.com/office/powerpoint/2010/main" val="1640175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pitchFamily="18" charset="0"/>
              </a:defRPr>
            </a:lvl1pPr>
          </a:lstStyle>
          <a:p>
            <a:pPr>
              <a:defRPr/>
            </a:pPr>
            <a:endParaRPr lang="en-GB" altLang="en-GB"/>
          </a:p>
        </p:txBody>
      </p:sp>
      <p:sp>
        <p:nvSpPr>
          <p:cNvPr id="4099"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pitchFamily="18" charset="0"/>
              </a:defRPr>
            </a:lvl1pPr>
          </a:lstStyle>
          <a:p>
            <a:pPr>
              <a:defRPr/>
            </a:pPr>
            <a:endParaRPr lang="en-GB" altLang="en-GB"/>
          </a:p>
        </p:txBody>
      </p:sp>
      <p:sp>
        <p:nvSpPr>
          <p:cNvPr id="54276" name="Rectangle 4"/>
          <p:cNvSpPr>
            <a:spLocks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691063"/>
            <a:ext cx="4984750"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pitchFamily="18" charset="0"/>
              </a:defRPr>
            </a:lvl1pPr>
          </a:lstStyle>
          <a:p>
            <a:pPr>
              <a:defRPr/>
            </a:pPr>
            <a:endParaRPr lang="en-GB" altLang="en-GB"/>
          </a:p>
        </p:txBody>
      </p:sp>
      <p:sp>
        <p:nvSpPr>
          <p:cNvPr id="4103" name="Rectangle 7"/>
          <p:cNvSpPr>
            <a:spLocks noGrp="1" noChangeArrowheads="1"/>
          </p:cNvSpPr>
          <p:nvPr>
            <p:ph type="sldNum" sz="quarter" idx="5"/>
          </p:nvPr>
        </p:nvSpPr>
        <p:spPr bwMode="auto">
          <a:xfrm>
            <a:off x="3851275"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pitchFamily="18" charset="0"/>
              </a:defRPr>
            </a:lvl1pPr>
          </a:lstStyle>
          <a:p>
            <a:pPr>
              <a:defRPr/>
            </a:pPr>
            <a:fld id="{6A9BF618-5431-45B8-84E0-1071153B69D9}" type="slidenum">
              <a:rPr lang="en-GB" altLang="en-GB"/>
              <a:pPr>
                <a:defRPr/>
              </a:pPr>
              <a:t>‹#›</a:t>
            </a:fld>
            <a:endParaRPr lang="en-GB" altLang="en-GB"/>
          </a:p>
        </p:txBody>
      </p:sp>
    </p:spTree>
    <p:extLst>
      <p:ext uri="{BB962C8B-B14F-4D97-AF65-F5344CB8AC3E}">
        <p14:creationId xmlns:p14="http://schemas.microsoft.com/office/powerpoint/2010/main" val="3729504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1102186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06744BAE-E2D3-44FF-AFFD-5C97884DC85F}" type="slidenum">
              <a:rPr lang="en-GB" altLang="en-GB" smtClean="0">
                <a:solidFill>
                  <a:schemeClr val="tx1"/>
                </a:solidFill>
                <a:latin typeface="Times" charset="0"/>
              </a:rPr>
              <a:pPr/>
              <a:t>1</a:t>
            </a:fld>
            <a:endParaRPr lang="en-GB" altLang="en-GB" smtClean="0">
              <a:solidFill>
                <a:schemeClr val="tx1"/>
              </a:solidFill>
              <a:latin typeface="Times"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F3621AAB-33A8-4D20-95CE-CE43FDD6CF71}" type="slidenum">
              <a:rPr lang="en-US" smtClean="0">
                <a:solidFill>
                  <a:srgbClr val="000000"/>
                </a:solidFill>
                <a:ea typeface="MS PGothic" pitchFamily="34" charset="-128"/>
              </a:rPr>
              <a:pPr/>
              <a:t>11</a:t>
            </a:fld>
            <a:endParaRPr lang="en-US" smtClean="0">
              <a:solidFill>
                <a:srgbClr val="000000"/>
              </a:solidFill>
              <a:ea typeface="MS PGothic" pitchFamily="34" charset="-128"/>
            </a:endParaRPr>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03DBEFFF-1895-491C-825C-E30605B432BF}" type="slidenum">
              <a:rPr lang="en-GB" altLang="en-GB" smtClean="0">
                <a:solidFill>
                  <a:schemeClr val="tx1"/>
                </a:solidFill>
                <a:latin typeface="Times" charset="0"/>
              </a:rPr>
              <a:pPr/>
              <a:t>12</a:t>
            </a:fld>
            <a:endParaRPr lang="en-GB" altLang="en-GB" smtClean="0">
              <a:solidFill>
                <a:schemeClr val="tx1"/>
              </a:solidFill>
              <a:latin typeface="Times" charset="0"/>
            </a:endParaRPr>
          </a:p>
        </p:txBody>
      </p:sp>
      <p:sp>
        <p:nvSpPr>
          <p:cNvPr id="65539" name="Rectangle 2"/>
          <p:cNvSpPr>
            <a:spLocks noChangeArrowheads="1" noTextEdit="1"/>
          </p:cNvSpPr>
          <p:nvPr>
            <p:ph type="sldImg"/>
          </p:nvPr>
        </p:nvSpPr>
        <p:spPr>
          <a:xfrm>
            <a:off x="1141413" y="987425"/>
            <a:ext cx="4514850" cy="3386138"/>
          </a:xfrm>
          <a:solidFill>
            <a:srgbClr val="FFFFFF"/>
          </a:solidFill>
          <a:ln/>
        </p:spPr>
      </p:sp>
      <p:sp>
        <p:nvSpPr>
          <p:cNvPr id="65540" name="Rectangle 3"/>
          <p:cNvSpPr>
            <a:spLocks noChangeArrowheads="1"/>
          </p:cNvSpPr>
          <p:nvPr>
            <p:ph type="body" idx="1"/>
          </p:nvPr>
        </p:nvSpPr>
        <p:spPr>
          <a:xfrm>
            <a:off x="1036638" y="4700588"/>
            <a:ext cx="4729162" cy="3757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822973B7-92E2-4352-826D-A51D8C686097}" type="slidenum">
              <a:rPr lang="en-GB" altLang="en-GB" smtClean="0">
                <a:solidFill>
                  <a:schemeClr val="tx1"/>
                </a:solidFill>
                <a:latin typeface="Times" charset="0"/>
              </a:rPr>
              <a:pPr/>
              <a:t>13</a:t>
            </a:fld>
            <a:endParaRPr lang="en-GB" altLang="en-GB" smtClean="0">
              <a:solidFill>
                <a:schemeClr val="tx1"/>
              </a:solidFill>
              <a:latin typeface="Times"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latin typeface="Times" charset="0"/>
              </a:rPr>
              <a:t>The steps in a systematic review</a:t>
            </a:r>
            <a:endParaRPr lang="en-GB" smtClean="0">
              <a:latin typeface="Times" charset="0"/>
            </a:endParaRPr>
          </a:p>
          <a:p>
            <a:r>
              <a:rPr lang="en-GB" i="1" smtClean="0">
                <a:latin typeface="Times" charset="0"/>
              </a:rPr>
              <a:t>Step 1: Framing questions for a review</a:t>
            </a:r>
            <a:endParaRPr lang="en-GB" smtClean="0">
              <a:latin typeface="Times" charset="0"/>
            </a:endParaRPr>
          </a:p>
          <a:p>
            <a:r>
              <a:rPr lang="en-GB" smtClean="0">
                <a:latin typeface="Times" charset="0"/>
              </a:rPr>
              <a:t>The problems to be addressed by the review should be specified in the form of clear, unambiguous and structured questions before beginning the review work. Once the review questions have been set, modifications to the protocol should be allowed only if alternative ways of defining the populations, interventions, outcomes or study designs become apparent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8A1532B2-DF91-4A4A-A1EA-9C41EE231C40}" type="slidenum">
              <a:rPr lang="en-GB" altLang="en-GB" smtClean="0">
                <a:solidFill>
                  <a:schemeClr val="tx1"/>
                </a:solidFill>
                <a:latin typeface="Times" charset="0"/>
              </a:rPr>
              <a:pPr/>
              <a:t>14</a:t>
            </a:fld>
            <a:endParaRPr lang="en-GB" altLang="en-GB" smtClean="0">
              <a:solidFill>
                <a:schemeClr val="tx1"/>
              </a:solidFill>
              <a:latin typeface="Times"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D8479C0F-1017-48F5-88DC-387D02DD3BA8}" type="slidenum">
              <a:rPr lang="en-GB" altLang="en-GB" smtClean="0">
                <a:solidFill>
                  <a:schemeClr val="tx1"/>
                </a:solidFill>
                <a:latin typeface="Times" charset="0"/>
              </a:rPr>
              <a:pPr/>
              <a:t>15</a:t>
            </a:fld>
            <a:endParaRPr lang="en-GB" altLang="en-GB" smtClean="0">
              <a:solidFill>
                <a:schemeClr val="tx1"/>
              </a:solidFill>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2E698544-8AD9-4131-896D-6ECB476B6295}" type="slidenum">
              <a:rPr lang="en-GB" altLang="en-GB" smtClean="0">
                <a:solidFill>
                  <a:schemeClr val="tx1"/>
                </a:solidFill>
                <a:latin typeface="Times" charset="0"/>
              </a:rPr>
              <a:pPr/>
              <a:t>16</a:t>
            </a:fld>
            <a:endParaRPr lang="en-GB" altLang="en-GB" smtClean="0">
              <a:solidFill>
                <a:schemeClr val="tx1"/>
              </a:solidFill>
              <a:latin typeface="Times" charset="0"/>
            </a:endParaRPr>
          </a:p>
        </p:txBody>
      </p:sp>
      <p:sp>
        <p:nvSpPr>
          <p:cNvPr id="69635" name="Rectangle 2"/>
          <p:cNvSpPr>
            <a:spLocks noChangeArrowheads="1" noTextEdit="1"/>
          </p:cNvSpPr>
          <p:nvPr>
            <p:ph type="sldImg"/>
          </p:nvPr>
        </p:nvSpPr>
        <p:spPr>
          <a:xfrm>
            <a:off x="931863" y="739775"/>
            <a:ext cx="4938712" cy="3703638"/>
          </a:xfrm>
          <a:ln/>
        </p:spPr>
      </p:sp>
      <p:sp>
        <p:nvSpPr>
          <p:cNvPr id="69636" name="Rectangle 3"/>
          <p:cNvSpPr>
            <a:spLocks noGrp="1" noChangeArrowheads="1"/>
          </p:cNvSpPr>
          <p:nvPr>
            <p:ph type="body" idx="1"/>
          </p:nvPr>
        </p:nvSpPr>
        <p:spPr>
          <a:xfrm>
            <a:off x="906463" y="4689475"/>
            <a:ext cx="4984750"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latin typeface="Times" charset="0"/>
              </a:rPr>
              <a:t>The steps in a systematic review</a:t>
            </a:r>
            <a:endParaRPr lang="en-GB" smtClean="0">
              <a:latin typeface="Times" charset="0"/>
            </a:endParaRPr>
          </a:p>
          <a:p>
            <a:r>
              <a:rPr lang="en-GB" i="1" smtClean="0">
                <a:latin typeface="Times" charset="0"/>
              </a:rPr>
              <a:t>Step 2: Identifying relevant work</a:t>
            </a:r>
            <a:endParaRPr lang="en-GB" smtClean="0">
              <a:latin typeface="Times" charset="0"/>
            </a:endParaRPr>
          </a:p>
          <a:p>
            <a:r>
              <a:rPr lang="en-GB" smtClean="0">
                <a:latin typeface="Times" charset="0"/>
              </a:rPr>
              <a:t>The search for studies should be extensive. Multiple resources (both computerized and printed) should be searched without language restrictions. The study selection criteria should flow directly from the review questions and be specified </a:t>
            </a:r>
            <a:r>
              <a:rPr lang="en-GB" i="1" smtClean="0">
                <a:latin typeface="Times" charset="0"/>
              </a:rPr>
              <a:t>a priori</a:t>
            </a:r>
            <a:r>
              <a:rPr lang="en-GB" smtClean="0">
                <a:latin typeface="Times" charset="0"/>
              </a:rPr>
              <a:t>. Reasons for inclusion and exclusion should be recorded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A09D5BFB-3941-4781-BE8A-2FF9D4663155}" type="slidenum">
              <a:rPr lang="en-GB" altLang="en-GB" smtClean="0">
                <a:solidFill>
                  <a:schemeClr val="tx1"/>
                </a:solidFill>
                <a:latin typeface="Times" charset="0"/>
              </a:rPr>
              <a:pPr/>
              <a:t>18</a:t>
            </a:fld>
            <a:endParaRPr lang="en-GB" altLang="en-GB" smtClean="0">
              <a:solidFill>
                <a:schemeClr val="tx1"/>
              </a:solidFill>
              <a:latin typeface="Times" charset="0"/>
            </a:endParaRPr>
          </a:p>
        </p:txBody>
      </p:sp>
      <p:sp>
        <p:nvSpPr>
          <p:cNvPr id="71683" name="Rectangle 2"/>
          <p:cNvSpPr>
            <a:spLocks noChangeArrowheads="1" noTextEdit="1"/>
          </p:cNvSpPr>
          <p:nvPr>
            <p:ph type="sldImg"/>
          </p:nvPr>
        </p:nvSpPr>
        <p:spPr>
          <a:xfrm>
            <a:off x="931863" y="739775"/>
            <a:ext cx="4938712" cy="3703638"/>
          </a:xfrm>
          <a:ln/>
        </p:spPr>
      </p:sp>
      <p:sp>
        <p:nvSpPr>
          <p:cNvPr id="71684" name="Rectangle 3"/>
          <p:cNvSpPr>
            <a:spLocks noGrp="1" noChangeArrowheads="1"/>
          </p:cNvSpPr>
          <p:nvPr>
            <p:ph type="body" idx="1"/>
          </p:nvPr>
        </p:nvSpPr>
        <p:spPr>
          <a:xfrm>
            <a:off x="906463" y="4689475"/>
            <a:ext cx="4984750"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latin typeface="Times" charset="0"/>
              </a:rPr>
              <a:t>The steps in a systematic review</a:t>
            </a:r>
            <a:endParaRPr lang="en-GB" smtClean="0">
              <a:latin typeface="Times" charset="0"/>
            </a:endParaRPr>
          </a:p>
          <a:p>
            <a:r>
              <a:rPr lang="en-GB" i="1" smtClean="0">
                <a:latin typeface="Times" charset="0"/>
              </a:rPr>
              <a:t>Step 2: Identifying relevant work</a:t>
            </a:r>
            <a:endParaRPr lang="en-GB" smtClean="0">
              <a:latin typeface="Times" charset="0"/>
            </a:endParaRPr>
          </a:p>
          <a:p>
            <a:r>
              <a:rPr lang="en-GB" smtClean="0">
                <a:latin typeface="Times" charset="0"/>
              </a:rPr>
              <a:t>The search for studies should be extensive. Multiple resources (both computerized and printed) should be searched without language restrictions. The study selection criteria should flow directly from the review questions and be specified </a:t>
            </a:r>
            <a:r>
              <a:rPr lang="en-GB" i="1" smtClean="0">
                <a:latin typeface="Times" charset="0"/>
              </a:rPr>
              <a:t>a priori</a:t>
            </a:r>
            <a:r>
              <a:rPr lang="en-GB" smtClean="0">
                <a:latin typeface="Times" charset="0"/>
              </a:rPr>
              <a:t>. Reasons for inclusion and exclusion should be recorded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D2E8F1E0-97F0-4939-9235-20FE16BD527C}" type="slidenum">
              <a:rPr lang="en-GB" altLang="en-GB" smtClean="0">
                <a:solidFill>
                  <a:schemeClr val="tx1"/>
                </a:solidFill>
                <a:latin typeface="Times" charset="0"/>
              </a:rPr>
              <a:pPr/>
              <a:t>19</a:t>
            </a:fld>
            <a:endParaRPr lang="en-GB" altLang="en-GB" smtClean="0">
              <a:solidFill>
                <a:schemeClr val="tx1"/>
              </a:solidFill>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B93CA82B-7F1B-4502-BBC2-0C2C0EC16EA8}" type="slidenum">
              <a:rPr lang="en-GB" altLang="en-GB" smtClean="0">
                <a:solidFill>
                  <a:schemeClr val="tx1"/>
                </a:solidFill>
                <a:latin typeface="Times" charset="0"/>
              </a:rPr>
              <a:pPr/>
              <a:t>20</a:t>
            </a:fld>
            <a:endParaRPr lang="en-GB" altLang="en-GB" smtClean="0">
              <a:solidFill>
                <a:schemeClr val="tx1"/>
              </a:solidFill>
              <a:latin typeface="Times" charset="0"/>
            </a:endParaRPr>
          </a:p>
        </p:txBody>
      </p:sp>
      <p:sp>
        <p:nvSpPr>
          <p:cNvPr id="73731" name="Rectangle 2"/>
          <p:cNvSpPr>
            <a:spLocks noChangeArrowheads="1" noTextEdit="1"/>
          </p:cNvSpPr>
          <p:nvPr>
            <p:ph type="sldImg"/>
          </p:nvPr>
        </p:nvSpPr>
        <p:spPr>
          <a:xfrm>
            <a:off x="931863" y="739775"/>
            <a:ext cx="4938712" cy="3703638"/>
          </a:xfrm>
          <a:ln/>
        </p:spPr>
      </p:sp>
      <p:sp>
        <p:nvSpPr>
          <p:cNvPr id="73732" name="Rectangle 3"/>
          <p:cNvSpPr>
            <a:spLocks noGrp="1" noChangeArrowheads="1"/>
          </p:cNvSpPr>
          <p:nvPr>
            <p:ph type="body" idx="1"/>
          </p:nvPr>
        </p:nvSpPr>
        <p:spPr>
          <a:xfrm>
            <a:off x="906463" y="4689475"/>
            <a:ext cx="4984750"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latin typeface="Times" charset="0"/>
              </a:rPr>
              <a:t>The steps in a systematic review</a:t>
            </a:r>
            <a:endParaRPr lang="en-GB" smtClean="0">
              <a:latin typeface="Times" charset="0"/>
            </a:endParaRPr>
          </a:p>
          <a:p>
            <a:r>
              <a:rPr lang="en-GB" i="1" smtClean="0">
                <a:latin typeface="Times" charset="0"/>
              </a:rPr>
              <a:t>Step 2: Identifying relevant work</a:t>
            </a:r>
            <a:endParaRPr lang="en-GB" smtClean="0">
              <a:latin typeface="Times" charset="0"/>
            </a:endParaRPr>
          </a:p>
          <a:p>
            <a:r>
              <a:rPr lang="en-GB" smtClean="0">
                <a:latin typeface="Times" charset="0"/>
              </a:rPr>
              <a:t>The search for studies should be extensive. Multiple resources (both computerized and printed) should be searched without language restrictions. The study selection criteria should flow directly from the review questions and be specified </a:t>
            </a:r>
            <a:r>
              <a:rPr lang="en-GB" i="1" smtClean="0">
                <a:latin typeface="Times" charset="0"/>
              </a:rPr>
              <a:t>a priori</a:t>
            </a:r>
            <a:r>
              <a:rPr lang="en-GB" smtClean="0">
                <a:latin typeface="Times" charset="0"/>
              </a:rPr>
              <a:t>. Reasons for inclusion and exclusion should be recorded</a:t>
            </a:r>
          </a:p>
          <a:p>
            <a:r>
              <a:rPr lang="en-GB" i="1" smtClean="0">
                <a:latin typeface="Times" charset="0"/>
              </a:rPr>
              <a:t>Step 3: Assessing the quality of studies</a:t>
            </a:r>
            <a:endParaRPr lang="en-GB" smtClean="0">
              <a:latin typeface="Times" charset="0"/>
            </a:endParaRPr>
          </a:p>
          <a:p>
            <a:r>
              <a:rPr lang="en-GB" smtClean="0">
                <a:latin typeface="Times" charset="0"/>
              </a:rPr>
              <a:t>Study quality assessment is relevant to every step of a review. Question formulation (Step 1) and study selection criteria (Step 2) should describe the minimum acceptable level of design. Selected studies should be subjected to a more refined quality assessment by use of general critical appraisal guides and design-based quality checklists (Step 3). These detailed quality assessments will be used for exploring heterogeneity and informing decisions regarding suitability of meta-analysis (Step 4). In addition they help in assessing the strength of inferences and making recommendations for future research (Step 5)</a:t>
            </a:r>
          </a:p>
          <a:p>
            <a:r>
              <a:rPr lang="en-GB" i="1" smtClean="0">
                <a:latin typeface="Times" charset="0"/>
              </a:rPr>
              <a:t>Step 4: Summarizing the evidence</a:t>
            </a:r>
            <a:endParaRPr lang="en-GB"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C347FD62-E94C-4C18-AC00-03F4A1339956}" type="slidenum">
              <a:rPr lang="en-GB" altLang="en-GB" smtClean="0">
                <a:solidFill>
                  <a:schemeClr val="tx1"/>
                </a:solidFill>
                <a:latin typeface="Times" charset="0"/>
              </a:rPr>
              <a:pPr/>
              <a:t>2</a:t>
            </a:fld>
            <a:endParaRPr lang="en-GB" altLang="en-GB" smtClean="0">
              <a:solidFill>
                <a:schemeClr val="tx1"/>
              </a:solidFill>
              <a:latin typeface="Times" charset="0"/>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Times" charset="0"/>
              </a:rPr>
              <a:t>Error is defined as the difference between the true value of a measurement and the recorded value of a measurement. There are many sources of error in collecting clinical data. Error can be described as random or systematic.</a:t>
            </a:r>
            <a:r>
              <a:rPr lang="en-GB" b="1" smtClean="0">
                <a:latin typeface="Times" charset="0"/>
              </a:rPr>
              <a:t> Random error</a:t>
            </a:r>
            <a:r>
              <a:rPr lang="en-GB" smtClean="0">
                <a:latin typeface="Times" charset="0"/>
              </a:rPr>
              <a:t> is also known as variability, random variation, or ‘noise in the system’. The heterogeneity in the human population leads to relatively large random variation in clinical trials.</a:t>
            </a:r>
          </a:p>
          <a:p>
            <a:r>
              <a:rPr lang="en-GB" smtClean="0">
                <a:latin typeface="Times" charset="0"/>
              </a:rPr>
              <a:t>Systematic error or </a:t>
            </a:r>
            <a:r>
              <a:rPr lang="en-GB" b="1" smtClean="0">
                <a:latin typeface="Times" charset="0"/>
              </a:rPr>
              <a:t>bias</a:t>
            </a:r>
            <a:r>
              <a:rPr lang="en-GB" smtClean="0">
                <a:latin typeface="Times" charset="0"/>
              </a:rPr>
              <a:t> refers to deviations that are not due to chance alone. The simplest example occurs with a measuring device that is improperly calibrated so that it consistently overestimates (or underestimates) the measurements by X units.</a:t>
            </a:r>
          </a:p>
          <a:p>
            <a:r>
              <a:rPr lang="en-GB" smtClean="0">
                <a:latin typeface="Times" charset="0"/>
              </a:rPr>
              <a:t>Random error has no preferred direction, so we expect that averaging over a large number of observations will yield a net effect of zero. The estimate may be imprecise, but not inaccurate. The impact of random error, imprecision, can be minimized with large sample sizes.</a:t>
            </a:r>
          </a:p>
          <a:p>
            <a:r>
              <a:rPr lang="en-GB" smtClean="0">
                <a:latin typeface="Times" charset="0"/>
              </a:rPr>
              <a:t>Bias, on the other hand, </a:t>
            </a:r>
            <a:r>
              <a:rPr lang="en-GB" i="1" smtClean="0">
                <a:latin typeface="Times" charset="0"/>
              </a:rPr>
              <a:t>has</a:t>
            </a:r>
            <a:r>
              <a:rPr lang="en-GB" smtClean="0">
                <a:latin typeface="Times" charset="0"/>
              </a:rPr>
              <a:t> a net direction and magnitude so that averaging over a large number of observations does not eliminate its effect. In fact, bias can be large enough to invalidate any conclusions. Increasing the sample size is not going to help. In human studies, bias can be subtle and difficult to detect. Even the suspicion of bias can render judgment that a study is invalid. Thus, the design of clinical trials focuses on removing known biases.</a:t>
            </a:r>
          </a:p>
          <a:p>
            <a:r>
              <a:rPr lang="en-GB" smtClean="0">
                <a:latin typeface="Times" charset="0"/>
              </a:rPr>
              <a:t>Random error corresponds to imprecision, and bias to inaccuracy. Here is a diagram that will attempt to differentiate between imprecision and inaccuracy</a:t>
            </a:r>
          </a:p>
          <a:p>
            <a:pPr eaLnBrk="1" hangingPunct="1">
              <a:spcBef>
                <a:spcPct val="0"/>
              </a:spcBef>
            </a:pPr>
            <a:r>
              <a:rPr lang="en-GB" smtClean="0">
                <a:latin typeface="Times" charset="0"/>
              </a:rPr>
              <a:t>“Recording the strengths and weaknesses of included studies provides an indication of whether the results have been unduly influenced by aspects of study design or conduct (essentially the extent to which the study results can be ‘believed’). </a:t>
            </a:r>
          </a:p>
          <a:p>
            <a:pPr eaLnBrk="1" hangingPunct="1">
              <a:spcBef>
                <a:spcPct val="0"/>
              </a:spcBef>
            </a:pPr>
            <a:r>
              <a:rPr lang="en-GB" smtClean="0">
                <a:latin typeface="Times" charset="0"/>
              </a:rPr>
              <a:t>Assessment of study quality gives an indication of the strength of evidence provided by the review and can also inform the standards required for future research. Ultimately, quality assessment helps answer the question of whether the studies are robust enough to guide treatment, prevention, diagnostic or policy decisions.”</a:t>
            </a:r>
          </a:p>
          <a:p>
            <a:pPr eaLnBrk="1" hangingPunct="1">
              <a:spcBef>
                <a:spcPct val="0"/>
              </a:spcBef>
            </a:pPr>
            <a:endParaRPr lang="en-GB" smtClean="0">
              <a:latin typeface="Times" charset="0"/>
            </a:endParaRPr>
          </a:p>
          <a:p>
            <a:pPr eaLnBrk="1" hangingPunct="1">
              <a:spcBef>
                <a:spcPct val="0"/>
              </a:spcBef>
            </a:pPr>
            <a:endParaRPr lang="en-GB" smtClean="0">
              <a:latin typeface="Times" charset="0"/>
            </a:endParaRPr>
          </a:p>
          <a:p>
            <a:pPr eaLnBrk="1" hangingPunct="1">
              <a:spcBef>
                <a:spcPct val="0"/>
              </a:spcBef>
            </a:pPr>
            <a:endParaRPr lang="en-GB" smtClean="0">
              <a:latin typeface="Times" charset="0"/>
            </a:endParaRPr>
          </a:p>
          <a:p>
            <a:pPr eaLnBrk="1" hangingPunct="1">
              <a:spcBef>
                <a:spcPct val="0"/>
              </a:spcBef>
            </a:pPr>
            <a:r>
              <a:rPr lang="en-GB" smtClean="0">
                <a:latin typeface="Times" charset="0"/>
              </a:rPr>
              <a:t>Biases can vary in magnitude: some are small (and trivial compared with the observed effect) and some are substantial (so that an apparent finding may be entirely due to bias).</a:t>
            </a:r>
          </a:p>
          <a:p>
            <a:pPr eaLnBrk="1" hangingPunct="1">
              <a:spcBef>
                <a:spcPct val="0"/>
              </a:spcBef>
            </a:pPr>
            <a:endParaRPr lang="en-GB" smtClean="0">
              <a:latin typeface="Times" charset="0"/>
            </a:endParaRPr>
          </a:p>
          <a:p>
            <a:pPr eaLnBrk="1" hangingPunct="1">
              <a:spcBef>
                <a:spcPct val="0"/>
              </a:spcBef>
            </a:pPr>
            <a:r>
              <a:rPr lang="en-GB" smtClean="0">
                <a:latin typeface="Times" charset="0"/>
              </a:rPr>
              <a:t>Even a particular source of bias may vary in direction: bias due to a particular design flaw (e.g. lack of allocation concealment) may lead to underestimation of an effect in one study but overestimation in another study. It is usually impossible to know to what extent biases have affected the results of a particular study, although there is good empirical evidence that particular flaws in the design, conduct and analysis of randomized clinical trials lead to bias </a:t>
            </a:r>
          </a:p>
          <a:p>
            <a:pPr eaLnBrk="1" hangingPunct="1">
              <a:spcBef>
                <a:spcPct val="0"/>
              </a:spcBef>
            </a:pPr>
            <a:endParaRPr lang="en-GB" smtClean="0">
              <a:latin typeface="Times" charset="0"/>
            </a:endParaRPr>
          </a:p>
          <a:p>
            <a:pPr eaLnBrk="1" hangingPunct="1">
              <a:spcBef>
                <a:spcPct val="0"/>
              </a:spcBef>
            </a:pPr>
            <a:r>
              <a:rPr lang="en-GB" smtClean="0">
                <a:latin typeface="Times" charset="0"/>
              </a:rPr>
              <a:t>Bias refers to </a:t>
            </a:r>
            <a:r>
              <a:rPr lang="en-GB" i="1" smtClean="0">
                <a:latin typeface="Times" charset="0"/>
              </a:rPr>
              <a:t>systematic error</a:t>
            </a:r>
            <a:r>
              <a:rPr lang="en-GB" smtClean="0">
                <a:latin typeface="Times" charset="0"/>
              </a:rPr>
              <a:t>, meaning that multiple replications of the same study would reach the wrong answer on average. Imprecision refers to </a:t>
            </a:r>
            <a:r>
              <a:rPr lang="en-GB" i="1" smtClean="0">
                <a:latin typeface="Times" charset="0"/>
              </a:rPr>
              <a:t>random error</a:t>
            </a:r>
            <a:r>
              <a:rPr lang="en-GB" smtClean="0">
                <a:latin typeface="Times" charset="0"/>
              </a:rPr>
              <a:t>, meaning that multiple replications of the same study will produce different effect estimates because of sampling variation even if they would give the right answer on average. The results of smaller studies are subject to greater sampling variation and hence are less precise. Imprecision is reflected in the confidence interval around the intervention effect estimate from each study and in the weight given to the results of each study in a meta-analysis. More precise results are given more weight.</a:t>
            </a:r>
          </a:p>
          <a:p>
            <a:pPr eaLnBrk="1" hangingPunct="1">
              <a:spcBef>
                <a:spcPct val="0"/>
              </a:spcBef>
            </a:pPr>
            <a:endParaRPr lang="en-GB" smtClean="0">
              <a:latin typeface="Times" charset="0"/>
            </a:endParaRPr>
          </a:p>
        </p:txBody>
      </p:sp>
      <p:sp>
        <p:nvSpPr>
          <p:cNvPr id="747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747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EC3DF796-B5C9-4385-B008-2E8D9519393C}" type="slidenum">
              <a:rPr lang="en-GB" smtClean="0">
                <a:solidFill>
                  <a:schemeClr val="tx1"/>
                </a:solidFill>
                <a:latin typeface="Times" charset="0"/>
              </a:rPr>
              <a:pPr/>
              <a:t>21</a:t>
            </a:fld>
            <a:endParaRPr lang="en-GB" smtClean="0">
              <a:solidFill>
                <a:schemeClr val="tx1"/>
              </a:solidFill>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Times" charset="0"/>
              </a:rPr>
              <a:t>It is important for authors to describe any methods that they used to gauge the risk of bias in the included studies and how that information was used. </a:t>
            </a:r>
          </a:p>
          <a:p>
            <a:pPr eaLnBrk="1" hangingPunct="1">
              <a:spcBef>
                <a:spcPct val="0"/>
              </a:spcBef>
            </a:pPr>
            <a:endParaRPr lang="en-GB" smtClean="0">
              <a:latin typeface="Times" charset="0"/>
            </a:endParaRPr>
          </a:p>
          <a:p>
            <a:pPr eaLnBrk="1" hangingPunct="1">
              <a:spcBef>
                <a:spcPct val="0"/>
              </a:spcBef>
            </a:pPr>
            <a:r>
              <a:rPr lang="en-GB" smtClean="0">
                <a:latin typeface="Times" charset="0"/>
              </a:rPr>
              <a:t>As well as finding all the studies relevant to the review question it is important that a review takes account of the validity of the included studies as this can have an effect on the pooled effect size reported.“ Because the results of a study may in fact be unbiased despite a methodological flaw, it is more appropriate to consider </a:t>
            </a:r>
            <a:r>
              <a:rPr lang="en-GB" b="1" smtClean="0">
                <a:latin typeface="Times" charset="0"/>
              </a:rPr>
              <a:t>risk of bias</a:t>
            </a:r>
            <a:r>
              <a:rPr lang="en-GB" smtClean="0">
                <a:latin typeface="Times" charset="0"/>
              </a:rPr>
              <a:t>. evaluating the validity of included studies is essential, as this informs the analysis, interpretation and conclusions of the review.</a:t>
            </a:r>
            <a:endParaRPr lang="en-US" smtClean="0">
              <a:latin typeface="Times" charset="0"/>
            </a:endParaRPr>
          </a:p>
          <a:p>
            <a:pPr eaLnBrk="1" hangingPunct="1">
              <a:spcBef>
                <a:spcPct val="0"/>
              </a:spcBef>
            </a:pPr>
            <a:endParaRPr lang="en-GB" smtClean="0">
              <a:latin typeface="Times" charset="0"/>
            </a:endParaRPr>
          </a:p>
          <a:p>
            <a:pPr eaLnBrk="1" hangingPunct="1">
              <a:spcBef>
                <a:spcPct val="0"/>
              </a:spcBef>
            </a:pPr>
            <a:r>
              <a:rPr lang="en-GB" smtClean="0">
                <a:latin typeface="Times" charset="0"/>
              </a:rPr>
              <a:t>More rigorous studies are more likely to yield results that are closer to the truth”.</a:t>
            </a:r>
          </a:p>
          <a:p>
            <a:pPr eaLnBrk="1" hangingPunct="1">
              <a:spcBef>
                <a:spcPct val="0"/>
              </a:spcBef>
            </a:pPr>
            <a:endParaRPr lang="en-GB" smtClean="0">
              <a:latin typeface="Times" charset="0"/>
            </a:endParaRPr>
          </a:p>
          <a:p>
            <a:pPr eaLnBrk="1" hangingPunct="1">
              <a:spcBef>
                <a:spcPct val="0"/>
              </a:spcBef>
            </a:pPr>
            <a:r>
              <a:rPr lang="en-GB" smtClean="0">
                <a:latin typeface="Times" charset="0"/>
              </a:rPr>
              <a:t> Meta-analysis of results from studies of variable validity can result in false positive conclusions (erroneously concluding an intervention is effective) if the less rigorous studies are biased toward overestimating an intervention’s effect. They might also come to false negative conclusions (erroneously concluding no effect) if the less rigorous studies are biased towards underestimating an intervention’s effect (Detsky 1992).</a:t>
            </a:r>
          </a:p>
          <a:p>
            <a:pPr eaLnBrk="1" hangingPunct="1">
              <a:spcBef>
                <a:spcPct val="0"/>
              </a:spcBef>
            </a:pPr>
            <a:endParaRPr lang="en-GB" smtClean="0">
              <a:latin typeface="Times" charset="0"/>
            </a:endParaRPr>
          </a:p>
          <a:p>
            <a:pPr eaLnBrk="1" hangingPunct="1">
              <a:spcBef>
                <a:spcPct val="0"/>
              </a:spcBef>
            </a:pPr>
            <a:endParaRPr lang="en-GB" smtClean="0">
              <a:latin typeface="Times" charset="0"/>
            </a:endParaRPr>
          </a:p>
        </p:txBody>
      </p:sp>
      <p:sp>
        <p:nvSpPr>
          <p:cNvPr id="757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757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9FA765F0-3DD6-47B7-B211-67C4EF317A4A}" type="slidenum">
              <a:rPr lang="en-GB" smtClean="0">
                <a:solidFill>
                  <a:schemeClr val="tx1"/>
                </a:solidFill>
                <a:latin typeface="Times" charset="0"/>
              </a:rPr>
              <a:pPr/>
              <a:t>23</a:t>
            </a:fld>
            <a:endParaRPr lang="en-GB" smtClean="0">
              <a:solidFill>
                <a:schemeClr val="tx1"/>
              </a:solidFill>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latin typeface="Times" charset="0"/>
              </a:rPr>
              <a:t>Internal validity—extent to which systematic error (bias) is minimised in clinical trials</a:t>
            </a:r>
          </a:p>
          <a:p>
            <a:pPr eaLnBrk="1" hangingPunct="1">
              <a:spcBef>
                <a:spcPct val="0"/>
              </a:spcBef>
            </a:pPr>
            <a:endParaRPr lang="en-GB" smtClean="0">
              <a:latin typeface="Times" charset="0"/>
            </a:endParaRPr>
          </a:p>
          <a:p>
            <a:pPr eaLnBrk="1" hangingPunct="1">
              <a:spcBef>
                <a:spcPct val="0"/>
              </a:spcBef>
            </a:pPr>
            <a:r>
              <a:rPr lang="en-GB" smtClean="0">
                <a:latin typeface="Times" charset="0"/>
              </a:rPr>
              <a:t>Effective blinding can also ensure that the compared groups receive a similar amount of attention, ancillary treatment and diagnostic investigations.</a:t>
            </a:r>
          </a:p>
          <a:p>
            <a:pPr eaLnBrk="1" hangingPunct="1">
              <a:spcBef>
                <a:spcPct val="0"/>
              </a:spcBef>
            </a:pPr>
            <a:r>
              <a:rPr lang="en-GB" smtClean="0">
                <a:latin typeface="Times" charset="0"/>
              </a:rPr>
              <a:t>Detection bias refers to systematic differences between groups in how outcomes are determined. Blinding (or masking) of outcome assessors may reduce the risk that knowledge of which intervention was received, rather than the intervention itself, affects outcome measurement. Blinding of outcome assessors can be especially important for assessment of subjective outcomes, such as degree of postoperative pain. </a:t>
            </a:r>
          </a:p>
          <a:p>
            <a:pPr eaLnBrk="1" hangingPunct="1">
              <a:spcBef>
                <a:spcPct val="0"/>
              </a:spcBef>
            </a:pPr>
            <a:r>
              <a:rPr lang="en-GB" smtClean="0">
                <a:latin typeface="Times" charset="0"/>
              </a:rPr>
              <a:t>Attrition bias refers to systematic differences between groups in withdrawals from a study. Withdrawals from the study lead to incomplete outcome data. There are two reasons for withdrawals or incomplete outcome data in clinical trials. Exclusions refer to situations in which some participants are omitted from reports of analyses, despite outcome data being available to the trialists. Attrition refers to situations in which outcome data are not available.</a:t>
            </a:r>
          </a:p>
          <a:p>
            <a:pPr eaLnBrk="1" hangingPunct="1">
              <a:spcBef>
                <a:spcPct val="0"/>
              </a:spcBef>
            </a:pPr>
            <a:r>
              <a:rPr lang="en-GB" smtClean="0">
                <a:latin typeface="Times" charset="0"/>
              </a:rPr>
              <a:t>In addition there are other sources of bias that are relevant only in certain circumstances. These relate mainly to particular trial designs (e.g. carry-over in cross-over trials and recruitment bias in cluster-randomized trials); some can be found across a broad spectrum of trials, but only for specific circumstances (e.g. contamination, whereby the experimental and control interventions get ‘mixed’, for example if participants pool their drugs); and there may be sources of bias that are only found in a particular clinical setting. </a:t>
            </a:r>
          </a:p>
          <a:p>
            <a:pPr eaLnBrk="1" hangingPunct="1">
              <a:spcBef>
                <a:spcPct val="0"/>
              </a:spcBef>
            </a:pPr>
            <a:endParaRPr lang="en-GB" smtClean="0">
              <a:latin typeface="Times" charset="0"/>
            </a:endParaRPr>
          </a:p>
        </p:txBody>
      </p:sp>
      <p:sp>
        <p:nvSpPr>
          <p:cNvPr id="768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768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768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3DC4AE54-6340-4F49-ABF1-0DCCBDE04C73}" type="slidenum">
              <a:rPr lang="en-GB" smtClean="0">
                <a:solidFill>
                  <a:schemeClr val="tx1"/>
                </a:solidFill>
                <a:latin typeface="Times" charset="0"/>
              </a:rPr>
              <a:pPr/>
              <a:t>24</a:t>
            </a:fld>
            <a:endParaRPr lang="en-GB" smtClean="0">
              <a:solidFill>
                <a:schemeClr val="tx1"/>
              </a:solidFill>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ndParaRPr>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778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59797F91-7DA6-4560-9A50-33D11DBA59B9}" type="slidenum">
              <a:rPr lang="en-GB" smtClean="0">
                <a:solidFill>
                  <a:schemeClr val="tx1"/>
                </a:solidFill>
                <a:latin typeface="Times" charset="0"/>
              </a:rPr>
              <a:pPr/>
              <a:t>25</a:t>
            </a:fld>
            <a:endParaRPr lang="en-GB" smtClean="0">
              <a:solidFill>
                <a:schemeClr val="tx1"/>
              </a:solidFill>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ndParaRPr>
          </a:p>
        </p:txBody>
      </p:sp>
      <p:sp>
        <p:nvSpPr>
          <p:cNvPr id="788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7885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788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89A239C7-AA9E-488A-AC84-08C3D5D47D7F}" type="slidenum">
              <a:rPr lang="en-GB" smtClean="0">
                <a:solidFill>
                  <a:schemeClr val="tx1"/>
                </a:solidFill>
                <a:latin typeface="Times" charset="0"/>
              </a:rPr>
              <a:pPr/>
              <a:t>26</a:t>
            </a:fld>
            <a:endParaRPr lang="en-GB" smtClean="0">
              <a:solidFill>
                <a:schemeClr val="tx1"/>
              </a:solidFill>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Times" charset="0"/>
              </a:rPr>
              <a:t>“Many tools have been proposed for assessing the quality of studies for use in the context of a systematic review and elsewhere. Most tools are </a:t>
            </a:r>
            <a:r>
              <a:rPr lang="en-GB" b="1" smtClean="0">
                <a:latin typeface="Times" charset="0"/>
              </a:rPr>
              <a:t>scales</a:t>
            </a:r>
            <a:r>
              <a:rPr lang="en-GB" smtClean="0">
                <a:latin typeface="Times" charset="0"/>
              </a:rPr>
              <a:t>, in which various components of quality are scored and combined to give a summary score; or </a:t>
            </a:r>
            <a:r>
              <a:rPr lang="en-GB" b="1" smtClean="0">
                <a:latin typeface="Times" charset="0"/>
              </a:rPr>
              <a:t>checklists</a:t>
            </a:r>
            <a:r>
              <a:rPr lang="en-GB" smtClean="0">
                <a:latin typeface="Times" charset="0"/>
              </a:rPr>
              <a:t>, in which specific questions are asked (Jüni 2001). </a:t>
            </a:r>
          </a:p>
          <a:p>
            <a:endParaRPr lang="en-US" smtClean="0">
              <a:latin typeface="Times" charset="0"/>
            </a:endParaRPr>
          </a:p>
          <a:p>
            <a:r>
              <a:rPr lang="en-GB" smtClean="0">
                <a:latin typeface="Times" charset="0"/>
              </a:rPr>
              <a:t>In 1995, Moher and colleagues identified 25 scales and 9 checklists that had been used to assess the validity or ‘quality’ of randomized trials (Moher 1995, Moher 1996)… Almost all of the items in the instruments were based on suggested or ‘generally accepted’ criteria that are mentioned in clinical trial textbooks. Many instruments also contained items that were not directly related to internal validity, such as whether a power calculation was done (an item that relates more to the precision of the results) or whether the inclusion and exclusion criteria were clearly described (an item that relates more to applicability than validity). Scales were more likely than checklists to include criteria that do not directly relate to internal validity.</a:t>
            </a:r>
          </a:p>
          <a:p>
            <a:endParaRPr lang="en-US" smtClean="0">
              <a:latin typeface="Times" charset="0"/>
            </a:endParaRPr>
          </a:p>
          <a:p>
            <a:r>
              <a:rPr lang="en-GB" smtClean="0">
                <a:latin typeface="Times" charset="0"/>
              </a:rPr>
              <a:t>The Collaboration’s recommended tool for assessing risk of bias is neither a scale nor a checklist. It is a </a:t>
            </a:r>
            <a:r>
              <a:rPr lang="en-GB" b="1" smtClean="0">
                <a:latin typeface="Times" charset="0"/>
              </a:rPr>
              <a:t>domain-based evaluation</a:t>
            </a:r>
            <a:r>
              <a:rPr lang="en-GB" smtClean="0">
                <a:latin typeface="Times" charset="0"/>
              </a:rPr>
              <a:t>, in which critical assessments are made separately for different domains. It was developed between 2005 and 2007 by a working group of methodologists, editors and review authors. Because it is impossible to know the extent of bias (or even the true risk of bias) in a given study, the possibility of validating any proposed tool is limited. The most realistic assessment of the validity of a study may involve subjectivity: for example an assessment of whether lack of blinding of patients might plausibly have affected recurrence of a serious condition such as cancer. </a:t>
            </a:r>
          </a:p>
          <a:p>
            <a:endParaRPr lang="en-US" smtClean="0">
              <a:latin typeface="Times" charset="0"/>
            </a:endParaRPr>
          </a:p>
          <a:p>
            <a:pPr eaLnBrk="1" hangingPunct="1">
              <a:spcBef>
                <a:spcPct val="0"/>
              </a:spcBef>
            </a:pPr>
            <a:r>
              <a:rPr lang="en-GB" smtClean="0">
                <a:latin typeface="Times" charset="0"/>
              </a:rPr>
              <a:t>The use of scales for assessing quality or risk of bias is explicitly discouraged in Cochrane reviews. While the approach offers appealing simplicity, it is not supported by empirical evidence (Emerson 1990, Schulz 1995b). Calculating a summary score inevitably involves assigning ‘weights’ to different items in the scale, and it is difficult to justify the weights assigned. Furthermore, scales have been shown to be unreliable assessments of validity (Jüni 1999) and they are less likely to be transparent to users of the review. It is preferable to use simple approaches for assessing validity that can be fully reported (i.e. how each trial was rated on each criterion).” Cochrane Handbook</a:t>
            </a:r>
            <a:endParaRPr lang="en-US" smtClean="0">
              <a:latin typeface="Times" charset="0"/>
            </a:endParaRPr>
          </a:p>
          <a:p>
            <a:endParaRPr lang="en-GB" smtClean="0">
              <a:latin typeface="Times" charset="0"/>
            </a:endParaRPr>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798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00DFCA29-EB0F-4E90-AAB5-5FBC622FB382}" type="slidenum">
              <a:rPr lang="en-GB" smtClean="0">
                <a:solidFill>
                  <a:schemeClr val="tx1"/>
                </a:solidFill>
                <a:latin typeface="Times" charset="0"/>
              </a:rPr>
              <a:pPr/>
              <a:t>27</a:t>
            </a:fld>
            <a:endParaRPr lang="en-GB" smtClean="0">
              <a:solidFill>
                <a:schemeClr val="tx1"/>
              </a:solidFill>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D5F723CF-D294-4ABC-A088-F6C95738F8B6}" type="slidenum">
              <a:rPr lang="en-GB" altLang="en-GB" smtClean="0">
                <a:solidFill>
                  <a:schemeClr val="tx1"/>
                </a:solidFill>
                <a:latin typeface="Times" charset="0"/>
              </a:rPr>
              <a:pPr/>
              <a:t>28</a:t>
            </a:fld>
            <a:endParaRPr lang="en-GB" altLang="en-GB" smtClean="0">
              <a:solidFill>
                <a:schemeClr val="tx1"/>
              </a:solidFill>
              <a:latin typeface="Times"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Times" charset="0"/>
              </a:rPr>
              <a:t>Data synthesis consists of tabulation of study characteristics, quality and effects as well as use of statistical methods for exploring differences between studies and combining their effects (meta-analysis). Exploration of heterogeneity and its sources should be planned in advance (Step 3). If an overall meta-analysis cannot be done, subgroup meta-analysis may be feasible</a:t>
            </a:r>
          </a:p>
          <a:p>
            <a:r>
              <a:rPr lang="en-GB" i="1" smtClean="0">
                <a:latin typeface="Times" charset="0"/>
              </a:rPr>
              <a:t>Step 5: Interpreting the findings</a:t>
            </a:r>
            <a:endParaRPr lang="en-GB" smtClean="0">
              <a:latin typeface="Times" charset="0"/>
            </a:endParaRPr>
          </a:p>
          <a:p>
            <a:r>
              <a:rPr lang="en-GB" smtClean="0">
                <a:latin typeface="Times" charset="0"/>
              </a:rPr>
              <a:t>The issues highlighted in each of the four steps above should be met. The risk of publication bias and related biases should be explored. Exploration for heterogeneity should help determine whether the overall summary can be trusted, and, if not, the effects observed in high-quality studies should be used for generating inferences. Any recommendations should be graded by reference to the strengths and weaknesses of the evidence</a:t>
            </a:r>
          </a:p>
          <a:p>
            <a:endParaRPr lang="en-GB" smtClean="0">
              <a:latin typeface="Times" charset="0"/>
            </a:endParaRPr>
          </a:p>
          <a:p>
            <a:endParaRPr lang="en-GB" smtClean="0">
              <a:latin typeface="Times" charset="0"/>
            </a:endParaRPr>
          </a:p>
          <a:p>
            <a:endParaRPr lang="en-GB" i="1" smtClean="0">
              <a:latin typeface="Times" charset="0"/>
            </a:endParaRPr>
          </a:p>
          <a:p>
            <a:endParaRPr lang="en-GB"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8E99BFED-D951-4F28-976D-C7DAAAC0009C}" type="slidenum">
              <a:rPr lang="en-GB" altLang="en-GB" smtClean="0">
                <a:solidFill>
                  <a:schemeClr val="tx1"/>
                </a:solidFill>
                <a:latin typeface="Times" charset="0"/>
              </a:rPr>
              <a:pPr/>
              <a:t>29</a:t>
            </a:fld>
            <a:endParaRPr lang="en-GB" altLang="en-GB" smtClean="0">
              <a:solidFill>
                <a:schemeClr val="tx1"/>
              </a:solidFill>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72D15D87-2E2B-4CA8-ADF9-8375F5D45442}" type="slidenum">
              <a:rPr lang="en-GB" altLang="en-GB" smtClean="0">
                <a:solidFill>
                  <a:schemeClr val="tx1"/>
                </a:solidFill>
                <a:latin typeface="Times" charset="0"/>
              </a:rPr>
              <a:pPr/>
              <a:t>30</a:t>
            </a:fld>
            <a:endParaRPr lang="en-GB" altLang="en-GB" smtClean="0">
              <a:solidFill>
                <a:schemeClr val="tx1"/>
              </a:solidFill>
              <a:latin typeface="Times"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82C61D27-C790-46E1-9813-636E9F90BD4E}" type="slidenum">
              <a:rPr lang="en-GB" altLang="en-GB" smtClean="0">
                <a:solidFill>
                  <a:schemeClr val="tx1"/>
                </a:solidFill>
                <a:latin typeface="Times" charset="0"/>
              </a:rPr>
              <a:pPr/>
              <a:t>31</a:t>
            </a:fld>
            <a:endParaRPr lang="en-GB" altLang="en-GB" smtClean="0">
              <a:solidFill>
                <a:schemeClr val="tx1"/>
              </a:solidFill>
              <a:latin typeface="Times"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pPr algn="r">
              <a:spcBef>
                <a:spcPct val="0"/>
              </a:spcBef>
            </a:pPr>
            <a:fld id="{984BABD3-BAB4-47AD-AC10-B48F998B8865}" type="slidenum">
              <a:rPr lang="en-GB" altLang="en-GB" sz="1200">
                <a:solidFill>
                  <a:schemeClr val="tx1"/>
                </a:solidFill>
                <a:latin typeface="Times" charset="0"/>
              </a:rPr>
              <a:pPr algn="r">
                <a:spcBef>
                  <a:spcPct val="0"/>
                </a:spcBef>
              </a:pPr>
              <a:t>3</a:t>
            </a:fld>
            <a:endParaRPr lang="en-GB" altLang="en-GB" sz="1200">
              <a:solidFill>
                <a:schemeClr val="tx1"/>
              </a:solidFill>
              <a:latin typeface="Times"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Times" charset="0"/>
              </a:rPr>
              <a:t>Systematic reviews have become an essential tool of evidence-based practice.</a:t>
            </a:r>
          </a:p>
          <a:p>
            <a:r>
              <a:rPr lang="en-GB" smtClean="0">
                <a:latin typeface="Times" charset="0"/>
              </a:rPr>
              <a:t>They:</a:t>
            </a:r>
          </a:p>
          <a:p>
            <a:r>
              <a:rPr lang="en-GB" smtClean="0">
                <a:latin typeface="Times" charset="0"/>
              </a:rPr>
              <a:t>“...differ from traditional narrative reviews by adopting a replicable,</a:t>
            </a:r>
          </a:p>
          <a:p>
            <a:r>
              <a:rPr lang="en-GB" smtClean="0">
                <a:latin typeface="Times" charset="0"/>
              </a:rPr>
              <a:t>scientific and transparent process, in other words a detailed technology,</a:t>
            </a:r>
          </a:p>
          <a:p>
            <a:r>
              <a:rPr lang="en-GB" smtClean="0">
                <a:latin typeface="Times" charset="0"/>
              </a:rPr>
              <a:t>that aims to minimize bias through exhaustive literature searches of</a:t>
            </a:r>
          </a:p>
          <a:p>
            <a:r>
              <a:rPr lang="en-GB" smtClean="0">
                <a:latin typeface="Times" charset="0"/>
              </a:rPr>
              <a:t>published and unpublished studies and by providing an audit trail of the</a:t>
            </a:r>
          </a:p>
          <a:p>
            <a:r>
              <a:rPr lang="en-GB" smtClean="0">
                <a:latin typeface="Times" charset="0"/>
              </a:rPr>
              <a:t>reviewers’ decisions, procedures and conclusions.” (Tranfield, Denyer, &amp;</a:t>
            </a:r>
          </a:p>
          <a:p>
            <a:r>
              <a:rPr lang="en-GB" smtClean="0">
                <a:latin typeface="Times" charset="0"/>
              </a:rPr>
              <a:t>Smart, 2003)</a:t>
            </a:r>
          </a:p>
          <a:p>
            <a:r>
              <a:rPr lang="en-GB" smtClean="0">
                <a:latin typeface="Times" charset="0"/>
              </a:rPr>
              <a:t>The benefits of this approach to reviewing are that it is “systematic and</a:t>
            </a:r>
          </a:p>
          <a:p>
            <a:r>
              <a:rPr lang="en-GB" smtClean="0">
                <a:latin typeface="Times" charset="0"/>
              </a:rPr>
              <a:t>replicable, giving confidence to the users it informs regarding the status of present</a:t>
            </a:r>
          </a:p>
          <a:p>
            <a:r>
              <a:rPr lang="en-GB" smtClean="0">
                <a:latin typeface="Times" charset="0"/>
              </a:rPr>
              <a:t>knowledge on a given question” (Rousseau, Manning, &amp; Denyer, 2008, p. 500).</a:t>
            </a:r>
          </a:p>
          <a:p>
            <a:r>
              <a:rPr lang="en-GB" smtClean="0">
                <a:latin typeface="Times" charset="0"/>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85D6FD93-92EB-4CA8-A129-D2D6CDE53096}" type="slidenum">
              <a:rPr lang="en-GB" altLang="en-GB" smtClean="0">
                <a:solidFill>
                  <a:schemeClr val="tx1"/>
                </a:solidFill>
                <a:latin typeface="Times" charset="0"/>
              </a:rPr>
              <a:pPr/>
              <a:t>32</a:t>
            </a:fld>
            <a:endParaRPr lang="en-GB" altLang="en-GB" smtClean="0">
              <a:solidFill>
                <a:schemeClr val="tx1"/>
              </a:solidFill>
              <a:latin typeface="Times"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CE4706DF-153F-4356-8533-CF86013ABF81}" type="slidenum">
              <a:rPr lang="en-GB" altLang="en-GB" smtClean="0">
                <a:solidFill>
                  <a:schemeClr val="tx1"/>
                </a:solidFill>
                <a:latin typeface="Times" charset="0"/>
              </a:rPr>
              <a:pPr/>
              <a:t>33</a:t>
            </a:fld>
            <a:endParaRPr lang="en-GB" altLang="en-GB" smtClean="0">
              <a:solidFill>
                <a:schemeClr val="tx1"/>
              </a:solidFill>
              <a:latin typeface="Times" charset="0"/>
            </a:endParaRPr>
          </a:p>
        </p:txBody>
      </p:sp>
      <p:sp>
        <p:nvSpPr>
          <p:cNvPr id="86019" name="Rectangle 2"/>
          <p:cNvSpPr>
            <a:spLocks noChangeArrowheads="1" noTextEdit="1"/>
          </p:cNvSpPr>
          <p:nvPr>
            <p:ph type="sldImg"/>
          </p:nvPr>
        </p:nvSpPr>
        <p:spPr>
          <a:xfrm>
            <a:off x="931863" y="739775"/>
            <a:ext cx="4938712" cy="3703638"/>
          </a:xfrm>
          <a:ln/>
        </p:spPr>
      </p:sp>
      <p:sp>
        <p:nvSpPr>
          <p:cNvPr id="86020" name="Rectangle 3"/>
          <p:cNvSpPr>
            <a:spLocks noGrp="1" noChangeArrowheads="1"/>
          </p:cNvSpPr>
          <p:nvPr>
            <p:ph type="body" idx="1"/>
          </p:nvPr>
        </p:nvSpPr>
        <p:spPr>
          <a:xfrm>
            <a:off x="906463" y="4689475"/>
            <a:ext cx="4984750"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GB" smtClean="0">
                <a:latin typeface="Arial" pitchFamily="34" charset="0"/>
              </a:rPr>
              <a:t>1932. Fisher. Combination of p values</a:t>
            </a:r>
          </a:p>
          <a:p>
            <a:endParaRPr lang="en-GB" smtClean="0">
              <a:latin typeface="Arial" pitchFamily="34" charset="0"/>
            </a:endParaRPr>
          </a:p>
          <a:p>
            <a:r>
              <a:rPr lang="en-GB" smtClean="0">
                <a:latin typeface="Arial" pitchFamily="34" charset="0"/>
              </a:rPr>
              <a:t>1976. Glass coined the term meta-analysis</a:t>
            </a:r>
          </a:p>
          <a:p>
            <a:endParaRPr lang="en-GB" smtClean="0">
              <a:latin typeface="Arial" pitchFamily="34" charset="0"/>
            </a:endParaRPr>
          </a:p>
          <a:p>
            <a:r>
              <a:rPr lang="en-GB" smtClean="0">
                <a:latin typeface="Arial" pitchFamily="34" charset="0"/>
              </a:rPr>
              <a:t>1977. Glass&amp;Smith 833 tests of effectiveness of psycotherapy </a:t>
            </a:r>
          </a:p>
          <a:p>
            <a:endParaRPr lang="en-GB" smtClean="0">
              <a:latin typeface="Arial" pitchFamily="34" charset="0"/>
            </a:endParaRPr>
          </a:p>
          <a:p>
            <a:r>
              <a:rPr lang="en-GB" smtClean="0">
                <a:latin typeface="Arial" pitchFamily="34" charset="0"/>
              </a:rPr>
              <a:t>1978. Rosenthal&amp; Rubin. 345 studies on the effects of interpersonal    </a:t>
            </a:r>
          </a:p>
          <a:p>
            <a:r>
              <a:rPr lang="en-GB" smtClean="0">
                <a:latin typeface="Arial" pitchFamily="34" charset="0"/>
              </a:rPr>
              <a:t>          expectations on behaviours</a:t>
            </a:r>
          </a:p>
          <a:p>
            <a:endParaRPr lang="en-GB" smtClean="0">
              <a:latin typeface="Arial" pitchFamily="34" charset="0"/>
            </a:endParaRPr>
          </a:p>
          <a:p>
            <a:r>
              <a:rPr lang="en-GB" smtClean="0">
                <a:latin typeface="Arial" pitchFamily="34" charset="0"/>
              </a:rPr>
              <a:t>1979 GlassSmith. 725 estimates of the relation between class size   </a:t>
            </a:r>
          </a:p>
          <a:p>
            <a:r>
              <a:rPr lang="en-GB" smtClean="0">
                <a:latin typeface="Arial" pitchFamily="34" charset="0"/>
              </a:rPr>
              <a:t>         and academic achievements</a:t>
            </a:r>
          </a:p>
          <a:p>
            <a:pPr algn="ctr"/>
            <a:r>
              <a:rPr lang="en-GB" smtClean="0">
                <a:latin typeface="Arial" pitchFamily="34" charset="0"/>
              </a:rPr>
              <a:t>……..</a:t>
            </a:r>
          </a:p>
          <a:p>
            <a:r>
              <a:rPr lang="en-GB" smtClean="0">
                <a:latin typeface="Arial" pitchFamily="34" charset="0"/>
              </a:rPr>
              <a:t>1984 Rosenthal. Compendium of meta-analytical methods</a:t>
            </a:r>
          </a:p>
          <a:p>
            <a:endParaRPr lang="en-GB" smtClean="0">
              <a:latin typeface="Arial" pitchFamily="34" charset="0"/>
            </a:endParaRPr>
          </a:p>
          <a:p>
            <a:r>
              <a:rPr lang="en-GB" smtClean="0">
                <a:latin typeface="Arial" pitchFamily="34" charset="0"/>
              </a:rPr>
              <a:t>1980’s Health research: cardiovascular disease, oncology, perinatal care.</a:t>
            </a:r>
          </a:p>
          <a:p>
            <a:endParaRPr lang="en-GB" smtClean="0">
              <a:latin typeface="Arial" pitchFamily="34" charset="0"/>
            </a:endParaRPr>
          </a:p>
          <a:p>
            <a:r>
              <a:rPr lang="en-GB" smtClean="0">
                <a:latin typeface="Arial" pitchFamily="34" charset="0"/>
              </a:rPr>
              <a:t>1990’s  Cochrane Collaboration</a:t>
            </a:r>
          </a:p>
          <a:p>
            <a:endParaRPr lang="en-GB"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B5BFE15D-6492-4F6E-AF90-9E53EC0FF3D7}" type="slidenum">
              <a:rPr lang="en-GB" altLang="en-GB" smtClean="0">
                <a:solidFill>
                  <a:schemeClr val="tx1"/>
                </a:solidFill>
                <a:latin typeface="Times" charset="0"/>
              </a:rPr>
              <a:pPr/>
              <a:t>35</a:t>
            </a:fld>
            <a:endParaRPr lang="en-GB" altLang="en-GB" smtClean="0">
              <a:solidFill>
                <a:schemeClr val="tx1"/>
              </a:solidFill>
              <a:latin typeface="Times" charset="0"/>
            </a:endParaRPr>
          </a:p>
        </p:txBody>
      </p:sp>
      <p:sp>
        <p:nvSpPr>
          <p:cNvPr id="88067" name="Rectangle 2"/>
          <p:cNvSpPr>
            <a:spLocks noChangeArrowheads="1" noTextEdit="1"/>
          </p:cNvSpPr>
          <p:nvPr>
            <p:ph type="sldImg"/>
          </p:nvPr>
        </p:nvSpPr>
        <p:spPr>
          <a:xfrm>
            <a:off x="931863" y="739775"/>
            <a:ext cx="4938712" cy="3703638"/>
          </a:xfrm>
          <a:ln/>
        </p:spPr>
      </p:sp>
      <p:sp>
        <p:nvSpPr>
          <p:cNvPr id="88068" name="Rectangle 3"/>
          <p:cNvSpPr>
            <a:spLocks noGrp="1" noChangeArrowheads="1"/>
          </p:cNvSpPr>
          <p:nvPr>
            <p:ph type="body" idx="1"/>
          </p:nvPr>
        </p:nvSpPr>
        <p:spPr>
          <a:xfrm>
            <a:off x="906463" y="4689475"/>
            <a:ext cx="4984750"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FF35CCF8-13ED-45A6-AC75-FAF39CECB640}" type="slidenum">
              <a:rPr lang="en-GB" altLang="en-GB" smtClean="0">
                <a:solidFill>
                  <a:schemeClr val="tx1"/>
                </a:solidFill>
                <a:latin typeface="Times" charset="0"/>
              </a:rPr>
              <a:pPr/>
              <a:t>36</a:t>
            </a:fld>
            <a:endParaRPr lang="en-GB" altLang="en-GB" smtClean="0">
              <a:solidFill>
                <a:schemeClr val="tx1"/>
              </a:solidFill>
              <a:latin typeface="Times"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Times" charset="0"/>
              </a:rPr>
              <a:t>A Forest plot is the most common way of presenting the results from a meta-analysis</a:t>
            </a:r>
          </a:p>
          <a:p>
            <a:r>
              <a:rPr lang="en-GB" smtClean="0">
                <a:latin typeface="Times" charset="0"/>
              </a:rPr>
              <a:t>A Forest plot is a graphical representation of the results from each study included in a meta-analysis, together with the combined meta-analysis result. </a:t>
            </a:r>
          </a:p>
          <a:p>
            <a:r>
              <a:rPr lang="en-GB" smtClean="0">
                <a:latin typeface="Times" charset="0"/>
              </a:rPr>
              <a:t>The overall estimate from the meta-analysis is usually shown at the bottom, as a diamond.</a:t>
            </a:r>
          </a:p>
          <a:p>
            <a:endParaRPr lang="en-US" smtClean="0">
              <a:latin typeface="Times"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ABD292A4-1E6A-42EB-8397-B63DC0860E4E}" type="slidenum">
              <a:rPr lang="en-GB" altLang="en-GB" smtClean="0">
                <a:solidFill>
                  <a:schemeClr val="tx1"/>
                </a:solidFill>
                <a:latin typeface="Times" charset="0"/>
              </a:rPr>
              <a:pPr/>
              <a:t>37</a:t>
            </a:fld>
            <a:endParaRPr lang="en-GB" altLang="en-GB" smtClean="0">
              <a:solidFill>
                <a:schemeClr val="tx1"/>
              </a:solidFill>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D63535F5-6A1D-4291-9871-ECCCEACD93CA}" type="slidenum">
              <a:rPr lang="en-GB" altLang="en-GB" smtClean="0">
                <a:solidFill>
                  <a:schemeClr val="tx1"/>
                </a:solidFill>
                <a:latin typeface="Times" charset="0"/>
              </a:rPr>
              <a:pPr/>
              <a:t>38</a:t>
            </a:fld>
            <a:endParaRPr lang="en-GB" altLang="en-GB" smtClean="0">
              <a:solidFill>
                <a:schemeClr val="tx1"/>
              </a:solidFill>
              <a:latin typeface="Times"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83A26CD0-49B8-4A03-B3B2-E29BACBFA927}" type="slidenum">
              <a:rPr lang="en-GB" altLang="en-GB" smtClean="0">
                <a:solidFill>
                  <a:schemeClr val="tx1"/>
                </a:solidFill>
                <a:latin typeface="Times" charset="0"/>
              </a:rPr>
              <a:pPr/>
              <a:t>39</a:t>
            </a:fld>
            <a:endParaRPr lang="en-GB" altLang="en-GB" smtClean="0">
              <a:solidFill>
                <a:schemeClr val="tx1"/>
              </a:solidFill>
              <a:latin typeface="Times"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4E683F66-0E82-409A-A213-EF013E8EF3F3}" type="slidenum">
              <a:rPr lang="en-GB" altLang="en-GB" smtClean="0">
                <a:solidFill>
                  <a:schemeClr val="tx1"/>
                </a:solidFill>
                <a:latin typeface="Times" charset="0"/>
              </a:rPr>
              <a:pPr/>
              <a:t>40</a:t>
            </a:fld>
            <a:endParaRPr lang="en-GB" altLang="en-GB" smtClean="0">
              <a:solidFill>
                <a:schemeClr val="tx1"/>
              </a:solidFill>
              <a:latin typeface="Times"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ndParaRPr>
          </a:p>
        </p:txBody>
      </p:sp>
      <p:sp>
        <p:nvSpPr>
          <p:cNvPr id="942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942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942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1AC22C4D-65B7-4C43-895B-A0E2D9FB9023}" type="slidenum">
              <a:rPr lang="en-GB" smtClean="0">
                <a:solidFill>
                  <a:schemeClr val="tx1"/>
                </a:solidFill>
                <a:latin typeface="Times" charset="0"/>
              </a:rPr>
              <a:pPr/>
              <a:t>41</a:t>
            </a:fld>
            <a:endParaRPr lang="en-GB" smtClean="0">
              <a:solidFill>
                <a:schemeClr val="tx1"/>
              </a:solidFill>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Times" charset="0"/>
              </a:rPr>
              <a:t>York review</a:t>
            </a:r>
            <a:r>
              <a:rPr lang="en-GB" baseline="30000" smtClean="0">
                <a:latin typeface="Times" charset="0"/>
                <a:hlinkClick r:id="rId3" action="ppaction://hlinkfile"/>
              </a:rPr>
              <a:t>2</a:t>
            </a:r>
            <a:r>
              <a:rPr lang="en-GB" baseline="30000" smtClean="0">
                <a:latin typeface="Times" charset="0"/>
              </a:rPr>
              <a:t>,</a:t>
            </a:r>
            <a:r>
              <a:rPr lang="en-GB" baseline="30000" smtClean="0">
                <a:latin typeface="Times" charset="0"/>
                <a:hlinkClick r:id="" action="ppaction://hlinkfile"/>
              </a:rPr>
              <a:t>3</a:t>
            </a:r>
            <a:endParaRPr lang="en-GB" smtClean="0">
              <a:latin typeface="Times"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EAA6F1F0-43F7-4332-855B-C4F88DE28217}" type="slidenum">
              <a:rPr lang="en-GB" altLang="en-GB" smtClean="0">
                <a:solidFill>
                  <a:schemeClr val="tx1"/>
                </a:solidFill>
                <a:latin typeface="Times" charset="0"/>
              </a:rPr>
              <a:pPr/>
              <a:t>4</a:t>
            </a:fld>
            <a:endParaRPr lang="en-GB" altLang="en-GB" smtClean="0">
              <a:solidFill>
                <a:schemeClr val="tx1"/>
              </a:solidFill>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A5326F05-3717-48FA-AC2A-8458051B0C95}" type="slidenum">
              <a:rPr lang="en-GB" altLang="en-GB" smtClean="0">
                <a:solidFill>
                  <a:schemeClr val="tx1"/>
                </a:solidFill>
                <a:latin typeface="Times" charset="0"/>
              </a:rPr>
              <a:pPr/>
              <a:t>42</a:t>
            </a:fld>
            <a:endParaRPr lang="en-GB" altLang="en-GB" smtClean="0">
              <a:solidFill>
                <a:schemeClr val="tx1"/>
              </a:solidFill>
              <a:latin typeface="Times"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Times" charset="0"/>
              </a:rPr>
              <a:t>Data synthesis consists of tabulation of study characteristics, quality and effects as well as use of statistical methods for exploring differences between studies and combining their effects (meta-analysis). Exploration of heterogeneity and its sources should be planned in advance (Step 3). If an overall meta-analysis cannot be done, subgroup meta-analysis may be feasible</a:t>
            </a:r>
          </a:p>
          <a:p>
            <a:r>
              <a:rPr lang="en-GB" i="1" smtClean="0">
                <a:latin typeface="Times" charset="0"/>
              </a:rPr>
              <a:t>Step 5: </a:t>
            </a:r>
            <a:r>
              <a:rPr lang="en-GB" smtClean="0">
                <a:latin typeface="Times" charset="0"/>
              </a:rPr>
              <a:t>The issues highlighted in each of the four steps above should be met. The risk of publication bias and related biases should be explored. Exploration for heterogeneity should help determine whether the overall summary can be trusted, and, if not, the effects observed in high-quality studies should be used for generating inferences. Any recommendations should be graded by reference to the strengths and weaknesses of the evidence</a:t>
            </a:r>
          </a:p>
          <a:p>
            <a:endParaRPr lang="en-GB" smtClean="0">
              <a:latin typeface="Times" charset="0"/>
            </a:endParaRPr>
          </a:p>
          <a:p>
            <a:endParaRPr lang="en-GB" smtClean="0">
              <a:latin typeface="Times" charset="0"/>
            </a:endParaRPr>
          </a:p>
          <a:p>
            <a:endParaRPr lang="en-GB" i="1" smtClean="0">
              <a:latin typeface="Times" charset="0"/>
            </a:endParaRPr>
          </a:p>
          <a:p>
            <a:endParaRPr lang="en-GB"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b="1" smtClean="0">
                <a:latin typeface="Times" charset="0"/>
              </a:rPr>
              <a:t>Critical Appraisal Skills Programme</a:t>
            </a:r>
            <a:endParaRPr lang="en-GB" smtClean="0">
              <a:latin typeface="Times" charset="0"/>
            </a:endParaRPr>
          </a:p>
          <a:p>
            <a:pPr eaLnBrk="1" hangingPunct="1">
              <a:spcBef>
                <a:spcPct val="0"/>
              </a:spcBef>
            </a:pPr>
            <a:r>
              <a:rPr lang="en-GB" smtClean="0">
                <a:latin typeface="Times" charset="0"/>
              </a:rPr>
              <a:t>Since its ‘birth’ in 1993, the Critical Appraisal Skills Programme (CASP) has helped to develop an evidence-based approach in health and social care, working with local, national and international groups. </a:t>
            </a:r>
            <a:br>
              <a:rPr lang="en-GB" smtClean="0">
                <a:latin typeface="Times" charset="0"/>
              </a:rPr>
            </a:br>
            <a:r>
              <a:rPr lang="en-GB" smtClean="0">
                <a:latin typeface="Times" charset="0"/>
              </a:rPr>
              <a:t/>
            </a:r>
            <a:br>
              <a:rPr lang="en-GB" smtClean="0">
                <a:latin typeface="Times" charset="0"/>
              </a:rPr>
            </a:br>
            <a:r>
              <a:rPr lang="en-GB" smtClean="0">
                <a:latin typeface="Times" charset="0"/>
              </a:rPr>
              <a:t>CASP aims to enable individuals to develop the skills to find and make sense of research evidence, helping them to put knowledge into practice. </a:t>
            </a:r>
            <a:br>
              <a:rPr lang="en-GB" smtClean="0">
                <a:latin typeface="Times" charset="0"/>
              </a:rPr>
            </a:br>
            <a:r>
              <a:rPr lang="en-GB" smtClean="0">
                <a:latin typeface="Times" charset="0"/>
              </a:rPr>
              <a:t/>
            </a:r>
            <a:br>
              <a:rPr lang="en-GB" smtClean="0">
                <a:latin typeface="Times" charset="0"/>
              </a:rPr>
            </a:br>
            <a:endParaRPr lang="en-GB" smtClean="0">
              <a:latin typeface="Times" charset="0"/>
            </a:endParaRPr>
          </a:p>
          <a:p>
            <a:pPr eaLnBrk="1" hangingPunct="1">
              <a:spcBef>
                <a:spcPct val="0"/>
              </a:spcBef>
            </a:pPr>
            <a:endParaRPr lang="en-GB" smtClean="0">
              <a:latin typeface="Times" charset="0"/>
            </a:endParaRPr>
          </a:p>
        </p:txBody>
      </p:sp>
      <p:sp>
        <p:nvSpPr>
          <p:cNvPr id="962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962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962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65ADCE3A-3EEB-4E4F-94A6-FDBFD81F9E5B}" type="slidenum">
              <a:rPr lang="en-GB" smtClean="0">
                <a:solidFill>
                  <a:schemeClr val="tx1"/>
                </a:solidFill>
                <a:latin typeface="Times" charset="0"/>
              </a:rPr>
              <a:pPr/>
              <a:t>43</a:t>
            </a:fld>
            <a:endParaRPr lang="en-GB" smtClean="0">
              <a:solidFill>
                <a:schemeClr val="tx1"/>
              </a:solidFill>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42900" indent="-342900" eaLnBrk="1" fontAlgn="auto" hangingPunct="1">
              <a:spcBef>
                <a:spcPts val="0"/>
              </a:spcBef>
              <a:spcAft>
                <a:spcPts val="0"/>
              </a:spcAft>
              <a:buFont typeface="Arial" pitchFamily="34" charset="0"/>
              <a:buChar char="•"/>
              <a:defRPr/>
            </a:pPr>
            <a:r>
              <a:rPr lang="en-GB" dirty="0" smtClean="0"/>
              <a:t>If the methods used are not of high scientific quality, then whatever the results reported, they cannot be relied upon</a:t>
            </a:r>
          </a:p>
          <a:p>
            <a:pPr marL="342900" indent="-342900" eaLnBrk="1" fontAlgn="auto" hangingPunct="1">
              <a:spcBef>
                <a:spcPts val="0"/>
              </a:spcBef>
              <a:spcAft>
                <a:spcPts val="0"/>
              </a:spcAft>
              <a:buFont typeface="Arial" pitchFamily="34" charset="0"/>
              <a:buChar char="•"/>
              <a:defRPr/>
            </a:pPr>
            <a:r>
              <a:rPr lang="en-GB" dirty="0" smtClean="0"/>
              <a:t>If the trial is of low validity, the results cannot be trusted</a:t>
            </a:r>
          </a:p>
          <a:p>
            <a:pPr eaLnBrk="1" fontAlgn="auto" hangingPunct="1">
              <a:spcBef>
                <a:spcPts val="0"/>
              </a:spcBef>
              <a:spcAft>
                <a:spcPts val="0"/>
              </a:spcAft>
              <a:defRPr/>
            </a:pPr>
            <a:endParaRPr lang="en-GB" dirty="0"/>
          </a:p>
        </p:txBody>
      </p:sp>
      <p:sp>
        <p:nvSpPr>
          <p:cNvPr id="972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972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972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15EDC410-509E-491C-9E29-A3B220B1AE1B}" type="slidenum">
              <a:rPr lang="en-GB" smtClean="0">
                <a:solidFill>
                  <a:schemeClr val="tx1"/>
                </a:solidFill>
                <a:latin typeface="Times" charset="0"/>
              </a:rPr>
              <a:pPr/>
              <a:t>45</a:t>
            </a:fld>
            <a:endParaRPr lang="en-GB" smtClean="0">
              <a:solidFill>
                <a:schemeClr val="tx1"/>
              </a:solidFill>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Times" charset="0"/>
            </a:endParaRPr>
          </a:p>
        </p:txBody>
      </p:sp>
      <p:sp>
        <p:nvSpPr>
          <p:cNvPr id="983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983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983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3CE083FB-81B2-43CE-8220-17550A7BBBD3}" type="slidenum">
              <a:rPr lang="en-GB" smtClean="0">
                <a:solidFill>
                  <a:schemeClr val="tx1"/>
                </a:solidFill>
                <a:latin typeface="Times" charset="0"/>
              </a:rPr>
              <a:pPr/>
              <a:t>46</a:t>
            </a:fld>
            <a:endParaRPr lang="en-GB" smtClean="0">
              <a:solidFill>
                <a:schemeClr val="tx1"/>
              </a:solidFill>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b="1" smtClean="0">
                <a:latin typeface="Times" charset="0"/>
              </a:rPr>
              <a:t>Chapter 12: Interpreting results and drawing conclusions</a:t>
            </a:r>
          </a:p>
          <a:p>
            <a:pPr eaLnBrk="1" hangingPunct="1">
              <a:spcBef>
                <a:spcPct val="0"/>
              </a:spcBef>
            </a:pPr>
            <a:r>
              <a:rPr lang="en-GB" smtClean="0">
                <a:latin typeface="Times" charset="0"/>
              </a:rPr>
              <a:t>Quality of evidence is determined for each outcome</a:t>
            </a:r>
          </a:p>
          <a:p>
            <a:pPr eaLnBrk="1" hangingPunct="1">
              <a:spcBef>
                <a:spcPct val="0"/>
              </a:spcBef>
            </a:pPr>
            <a:endParaRPr lang="en-GB" smtClean="0">
              <a:latin typeface="Times" charset="0"/>
            </a:endParaRPr>
          </a:p>
        </p:txBody>
      </p:sp>
      <p:sp>
        <p:nvSpPr>
          <p:cNvPr id="993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mtClean="0">
                <a:solidFill>
                  <a:schemeClr val="tx1"/>
                </a:solidFill>
                <a:latin typeface="Times" charset="0"/>
              </a:rPr>
              <a:t>Systematic Review Workshop</a:t>
            </a:r>
          </a:p>
        </p:txBody>
      </p:sp>
      <p:sp>
        <p:nvSpPr>
          <p:cNvPr id="993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mtClean="0">
                <a:solidFill>
                  <a:schemeClr val="tx1"/>
                </a:solidFill>
                <a:latin typeface="Times" charset="0"/>
              </a:rPr>
              <a:t>Friday, 11 May 2012</a:t>
            </a:r>
            <a:endParaRPr lang="en-GB" smtClean="0">
              <a:solidFill>
                <a:schemeClr val="tx1"/>
              </a:solidFill>
              <a:latin typeface="Times" charset="0"/>
            </a:endParaRPr>
          </a:p>
        </p:txBody>
      </p:sp>
      <p:sp>
        <p:nvSpPr>
          <p:cNvPr id="993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D9E4DA50-1CD9-4704-8E68-2163F0BB0E63}" type="slidenum">
              <a:rPr lang="en-GB" smtClean="0">
                <a:solidFill>
                  <a:schemeClr val="tx1"/>
                </a:solidFill>
                <a:latin typeface="Times" charset="0"/>
              </a:rPr>
              <a:pPr/>
              <a:t>47</a:t>
            </a:fld>
            <a:endParaRPr lang="en-GB" smtClean="0">
              <a:solidFill>
                <a:schemeClr val="tx1"/>
              </a:solidFill>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FFD3FD44-B620-48C0-8B94-C3C68D7C6B04}" type="slidenum">
              <a:rPr lang="en-GB" altLang="en-GB" smtClean="0">
                <a:solidFill>
                  <a:schemeClr val="tx1"/>
                </a:solidFill>
                <a:latin typeface="Times" charset="0"/>
              </a:rPr>
              <a:pPr/>
              <a:t>48</a:t>
            </a:fld>
            <a:endParaRPr lang="en-GB" altLang="en-GB" smtClean="0">
              <a:solidFill>
                <a:schemeClr val="tx1"/>
              </a:solidFill>
              <a:latin typeface="Times"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3AE9ED00-C460-431D-9A2D-93DBA147619F}" type="slidenum">
              <a:rPr lang="en-GB" altLang="en-GB" smtClean="0">
                <a:solidFill>
                  <a:schemeClr val="tx1"/>
                </a:solidFill>
                <a:latin typeface="Times" charset="0"/>
              </a:rPr>
              <a:pPr/>
              <a:t>49</a:t>
            </a:fld>
            <a:endParaRPr lang="en-GB" altLang="en-GB" smtClean="0">
              <a:solidFill>
                <a:schemeClr val="tx1"/>
              </a:solidFill>
              <a:latin typeface="Times" charset="0"/>
            </a:endParaRPr>
          </a:p>
        </p:txBody>
      </p:sp>
      <p:sp>
        <p:nvSpPr>
          <p:cNvPr id="101379" name="Rectangle 2"/>
          <p:cNvSpPr>
            <a:spLocks noChangeArrowheads="1" noTextEdit="1"/>
          </p:cNvSpPr>
          <p:nvPr>
            <p:ph type="sldImg"/>
          </p:nvPr>
        </p:nvSpPr>
        <p:spPr>
          <a:xfrm>
            <a:off x="931863" y="739775"/>
            <a:ext cx="4938712" cy="3703638"/>
          </a:xfrm>
          <a:ln/>
        </p:spPr>
      </p:sp>
      <p:sp>
        <p:nvSpPr>
          <p:cNvPr id="101380" name="Rectangle 3"/>
          <p:cNvSpPr>
            <a:spLocks noGrp="1" noChangeArrowheads="1"/>
          </p:cNvSpPr>
          <p:nvPr>
            <p:ph type="body" idx="1"/>
          </p:nvPr>
        </p:nvSpPr>
        <p:spPr>
          <a:xfrm>
            <a:off x="906463" y="4689475"/>
            <a:ext cx="4984750" cy="444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C41DB1DB-D138-42A7-9F40-2DB53E8F63CC}" type="slidenum">
              <a:rPr lang="en-GB" altLang="en-GB" smtClean="0">
                <a:solidFill>
                  <a:schemeClr val="tx1"/>
                </a:solidFill>
                <a:latin typeface="Times" charset="0"/>
              </a:rPr>
              <a:pPr/>
              <a:t>50</a:t>
            </a:fld>
            <a:endParaRPr lang="en-GB" altLang="en-GB" smtClean="0">
              <a:solidFill>
                <a:schemeClr val="tx1"/>
              </a:solidFill>
              <a:latin typeface="Times"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Times" charset="0"/>
              </a:rPr>
              <a:t>214 studies were included. The quality of studies was low to moderate. Water fluoridation was associated with an increased proportion of children without caries and a reduction in the number of teeth affected by caries. The range (median) of mean differences in the proportion of children without caries was -5.0% to 64% (14.6%). The range (median) of mean change in decayed, missing, and filled primary/permanent teeth was 0.5 to 4.4 (2.25) teeth. A dose-dependent increase in dental fluorosis was found. At a fluoride level of 1 ppm an estimated 12.5% (95% confidence interval 7.0% to 21.5%) of exposed people would have fluorosis that they would find aesthetically concerning.</a:t>
            </a:r>
          </a:p>
          <a:p>
            <a:r>
              <a:rPr lang="en-GB" b="1" smtClean="0">
                <a:latin typeface="Times" charset="0"/>
              </a:rPr>
              <a:t>CONCLUSIONS: </a:t>
            </a:r>
          </a:p>
          <a:p>
            <a:r>
              <a:rPr lang="en-GB" smtClean="0">
                <a:latin typeface="Times" charset="0"/>
              </a:rPr>
              <a:t>The evidence of a beneficial reduction in caries should be considered together with the increased prevalence of dental fluorosis. There was no clear evidence of other potential adverse effects.</a:t>
            </a:r>
          </a:p>
          <a:p>
            <a:endParaRPr lang="en-GB" smtClean="0">
              <a:latin typeface="Times"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5A871FC0-2722-44E3-A2D6-05CA84D37B2D}" type="slidenum">
              <a:rPr lang="en-GB" altLang="en-GB" smtClean="0">
                <a:solidFill>
                  <a:schemeClr val="tx1"/>
                </a:solidFill>
                <a:latin typeface="Times" charset="0"/>
              </a:rPr>
              <a:pPr/>
              <a:t>5</a:t>
            </a:fld>
            <a:endParaRPr lang="en-GB" altLang="en-GB" smtClean="0">
              <a:solidFill>
                <a:schemeClr val="tx1"/>
              </a:solidFill>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D84B4901-97C7-478A-B205-D9BE5578AF1C}" type="slidenum">
              <a:rPr lang="en-GB" altLang="en-GB" smtClean="0">
                <a:solidFill>
                  <a:schemeClr val="tx1"/>
                </a:solidFill>
                <a:latin typeface="Times" charset="0"/>
              </a:rPr>
              <a:pPr/>
              <a:t>6</a:t>
            </a:fld>
            <a:endParaRPr lang="en-GB" altLang="en-GB" smtClean="0">
              <a:solidFill>
                <a:schemeClr val="tx1"/>
              </a:solidFill>
              <a:latin typeface="Times"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Times" charset="0"/>
              </a:rPr>
              <a:t>In his seminal book </a:t>
            </a:r>
            <a:r>
              <a:rPr lang="en-GB" i="1" smtClean="0">
                <a:latin typeface="Times" charset="0"/>
              </a:rPr>
              <a:t>Effectiveness and Efficiency: Random Reflections on Health Services,</a:t>
            </a:r>
            <a:r>
              <a:rPr lang="en-GB" smtClean="0">
                <a:latin typeface="Times" charset="0"/>
              </a:rPr>
              <a:t>published in 1972, Cochrane forcefully argued that the healthcare resources should be used to provide equitably those interventions that have been shown in well designed studies to be effective. </a:t>
            </a:r>
          </a:p>
          <a:p>
            <a:r>
              <a:rPr lang="en-GB" smtClean="0">
                <a:latin typeface="Times" charset="0"/>
              </a:rPr>
              <a:t>The Cochrane Collaboration produces and disseminates systematic reviews of healthcare interventions.</a:t>
            </a:r>
          </a:p>
          <a:p>
            <a:endParaRPr lang="en-GB" smtClean="0">
              <a:latin typeface="Times" charset="0"/>
            </a:endParaRPr>
          </a:p>
          <a:p>
            <a:r>
              <a:rPr lang="en-GB" smtClean="0">
                <a:latin typeface="Times" charset="0"/>
              </a:rPr>
              <a:t>The collaboration's working groups are addressing many of the currently unresolved issues, including, for example, the approach to observational data and data from evaluations of screening and diagnostic tests. Ways of improving the applicability of reviews, discussed below, and of strengthening the involvement of consumer representatives, are also being studied.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DF8EEE9B-F196-4CA4-AFDC-AF71D333F70E}" type="slidenum">
              <a:rPr lang="en-GB" altLang="en-GB" smtClean="0">
                <a:solidFill>
                  <a:schemeClr val="tx1"/>
                </a:solidFill>
                <a:latin typeface="Times" charset="0"/>
              </a:rPr>
              <a:pPr/>
              <a:t>7</a:t>
            </a:fld>
            <a:endParaRPr lang="en-GB" altLang="en-GB" smtClean="0">
              <a:solidFill>
                <a:schemeClr val="tx1"/>
              </a:solidFill>
              <a:latin typeface="Times"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E8F3B52D-24C5-4E8E-AFE3-496F7084906C}" type="slidenum">
              <a:rPr lang="en-GB" altLang="en-GB" smtClean="0">
                <a:solidFill>
                  <a:schemeClr val="tx1"/>
                </a:solidFill>
                <a:latin typeface="Times" charset="0"/>
              </a:rPr>
              <a:pPr/>
              <a:t>8</a:t>
            </a:fld>
            <a:endParaRPr lang="en-GB" altLang="en-GB" smtClean="0">
              <a:solidFill>
                <a:schemeClr val="tx1"/>
              </a:solidFill>
              <a:latin typeface="Times"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fld id="{59E2903B-DD34-4815-A091-E6810AADCDAA}" type="slidenum">
              <a:rPr lang="en-GB" altLang="en-GB" smtClean="0">
                <a:solidFill>
                  <a:schemeClr val="tx1"/>
                </a:solidFill>
                <a:latin typeface="Times" charset="0"/>
              </a:rPr>
              <a:pPr/>
              <a:t>9</a:t>
            </a:fld>
            <a:endParaRPr lang="en-GB" altLang="en-GB" smtClean="0">
              <a:solidFill>
                <a:schemeClr val="tx1"/>
              </a:solidFill>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6931"/>
          <a:stretch>
            <a:fillRect/>
          </a:stretch>
        </p:blipFill>
        <p:spPr bwMode="auto">
          <a:xfrm>
            <a:off x="330200" y="63500"/>
            <a:ext cx="37338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ctrTitle"/>
          </p:nvPr>
        </p:nvSpPr>
        <p:spPr>
          <a:xfrm>
            <a:off x="2413000" y="1628775"/>
            <a:ext cx="4751388" cy="1514475"/>
          </a:xfrm>
        </p:spPr>
        <p:txBody>
          <a:bodyPr/>
          <a:lstStyle>
            <a:lvl1pPr>
              <a:defRPr sz="3600">
                <a:solidFill>
                  <a:srgbClr val="0E207F"/>
                </a:solidFill>
              </a:defRPr>
            </a:lvl1pPr>
          </a:lstStyle>
          <a:p>
            <a:r>
              <a:rPr lang="en-GB"/>
              <a:t>Click to edit Master title style</a:t>
            </a:r>
          </a:p>
        </p:txBody>
      </p:sp>
      <p:sp>
        <p:nvSpPr>
          <p:cNvPr id="79875" name="Rectangle 3"/>
          <p:cNvSpPr>
            <a:spLocks noGrp="1" noChangeArrowheads="1"/>
          </p:cNvSpPr>
          <p:nvPr>
            <p:ph type="subTitle" idx="1"/>
          </p:nvPr>
        </p:nvSpPr>
        <p:spPr>
          <a:xfrm>
            <a:off x="247650" y="5437188"/>
            <a:ext cx="2154238" cy="703262"/>
          </a:xfrm>
        </p:spPr>
        <p:txBody>
          <a:bodyPr/>
          <a:lstStyle>
            <a:lvl1pPr marL="0" indent="0">
              <a:buFontTx/>
              <a:buNone/>
              <a:defRPr sz="1800">
                <a:solidFill>
                  <a:srgbClr val="01835F"/>
                </a:solidFill>
              </a:defRPr>
            </a:lvl1pPr>
          </a:lstStyle>
          <a:p>
            <a:r>
              <a:rPr lang="en-GB"/>
              <a:t>Name of presenter</a:t>
            </a:r>
          </a:p>
          <a:p>
            <a:r>
              <a:rPr lang="en-GB"/>
              <a:t>Job title</a:t>
            </a:r>
          </a:p>
        </p:txBody>
      </p:sp>
      <p:sp>
        <p:nvSpPr>
          <p:cNvPr id="6" name="Rectangle 4"/>
          <p:cNvSpPr>
            <a:spLocks noGrp="1" noChangeArrowheads="1"/>
          </p:cNvSpPr>
          <p:nvPr>
            <p:ph type="ftr" sz="quarter" idx="10"/>
          </p:nvPr>
        </p:nvSpPr>
        <p:spPr/>
        <p:txBody>
          <a:bodyPr/>
          <a:lstStyle>
            <a:lvl1pPr>
              <a:defRPr/>
            </a:lvl1pPr>
          </a:lstStyle>
          <a:p>
            <a:pPr>
              <a:defRPr/>
            </a:pPr>
            <a:r>
              <a:rPr lang="en-GB" altLang="en-GB"/>
              <a:t>© Imperial College London</a:t>
            </a:r>
            <a:endParaRPr lang="en-US" altLang="en-US"/>
          </a:p>
        </p:txBody>
      </p:sp>
      <p:sp>
        <p:nvSpPr>
          <p:cNvPr id="7" name="Rectangle 5"/>
          <p:cNvSpPr>
            <a:spLocks noGrp="1" noChangeArrowheads="1"/>
          </p:cNvSpPr>
          <p:nvPr>
            <p:ph type="sldNum" sz="quarter" idx="11"/>
          </p:nvPr>
        </p:nvSpPr>
        <p:spPr/>
        <p:txBody>
          <a:bodyPr/>
          <a:lstStyle>
            <a:lvl1pPr>
              <a:defRPr/>
            </a:lvl1pPr>
          </a:lstStyle>
          <a:p>
            <a:pPr>
              <a:defRPr/>
            </a:pPr>
            <a:r>
              <a:rPr lang="en-US" altLang="en-US"/>
              <a:t>Page </a:t>
            </a:r>
            <a:fld id="{4C41E58A-F718-416E-A0A2-F66407D13911}" type="slidenum">
              <a:rPr lang="en-US" altLang="en-US"/>
              <a:pPr>
                <a:defRPr/>
              </a:pPr>
              <a:t>‹#›</a:t>
            </a:fld>
            <a:endParaRPr lang="en-US" altLang="en-US"/>
          </a:p>
        </p:txBody>
      </p:sp>
    </p:spTree>
    <p:extLst>
      <p:ext uri="{BB962C8B-B14F-4D97-AF65-F5344CB8AC3E}">
        <p14:creationId xmlns:p14="http://schemas.microsoft.com/office/powerpoint/2010/main" val="404671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Page </a:t>
            </a:r>
            <a:fld id="{572CFAF8-5443-4BF5-BE14-17DE05394FCD}" type="slidenum">
              <a:rPr lang="en-US" altLang="en-US"/>
              <a:pPr>
                <a:defRPr/>
              </a:pPr>
              <a:t>‹#›</a:t>
            </a:fld>
            <a:endParaRPr lang="en-US" altLang="en-US"/>
          </a:p>
        </p:txBody>
      </p:sp>
    </p:spTree>
    <p:extLst>
      <p:ext uri="{BB962C8B-B14F-4D97-AF65-F5344CB8AC3E}">
        <p14:creationId xmlns:p14="http://schemas.microsoft.com/office/powerpoint/2010/main" val="321870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0450" y="171450"/>
            <a:ext cx="1946275" cy="5353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0038" y="171450"/>
            <a:ext cx="5688012" cy="535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Page </a:t>
            </a:r>
            <a:fld id="{2B6C1997-EAF8-4955-9FDD-02EC45A6AD70}" type="slidenum">
              <a:rPr lang="en-US" altLang="en-US"/>
              <a:pPr>
                <a:defRPr/>
              </a:pPr>
              <a:t>‹#›</a:t>
            </a:fld>
            <a:endParaRPr lang="en-US" altLang="en-US"/>
          </a:p>
        </p:txBody>
      </p:sp>
    </p:spTree>
    <p:extLst>
      <p:ext uri="{BB962C8B-B14F-4D97-AF65-F5344CB8AC3E}">
        <p14:creationId xmlns:p14="http://schemas.microsoft.com/office/powerpoint/2010/main" val="138613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14325" y="14097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14325" y="35433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Page </a:t>
            </a:r>
            <a:fld id="{993C449A-D292-4E74-8F5C-568B753D33EE}" type="slidenum">
              <a:rPr lang="en-US" altLang="en-US"/>
              <a:pPr>
                <a:defRPr/>
              </a:pPr>
              <a:t>‹#›</a:t>
            </a:fld>
            <a:endParaRPr lang="en-US" altLang="en-US"/>
          </a:p>
        </p:txBody>
      </p:sp>
    </p:spTree>
    <p:extLst>
      <p:ext uri="{BB962C8B-B14F-4D97-AF65-F5344CB8AC3E}">
        <p14:creationId xmlns:p14="http://schemas.microsoft.com/office/powerpoint/2010/main" val="4056003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14325" y="1409700"/>
            <a:ext cx="7772400" cy="4114800"/>
          </a:xfrm>
        </p:spPr>
        <p:txBody>
          <a:bodyPr/>
          <a:lstStyle/>
          <a:p>
            <a:pPr lvl="0"/>
            <a:endParaRPr lang="en-GB" noProof="0" smtClean="0"/>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Page </a:t>
            </a:r>
            <a:fld id="{5B0438EC-975D-445C-B83E-CCFD7F17D215}" type="slidenum">
              <a:rPr lang="en-US" altLang="en-US"/>
              <a:pPr>
                <a:defRPr/>
              </a:pPr>
              <a:t>‹#›</a:t>
            </a:fld>
            <a:endParaRPr lang="en-US" altLang="en-US"/>
          </a:p>
        </p:txBody>
      </p:sp>
    </p:spTree>
    <p:extLst>
      <p:ext uri="{BB962C8B-B14F-4D97-AF65-F5344CB8AC3E}">
        <p14:creationId xmlns:p14="http://schemas.microsoft.com/office/powerpoint/2010/main" val="161548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Page </a:t>
            </a:r>
            <a:fld id="{BFC3E29D-1FCA-4684-877A-C9478AFC3851}" type="slidenum">
              <a:rPr lang="en-US" altLang="en-US"/>
              <a:pPr>
                <a:defRPr/>
              </a:pPr>
              <a:t>‹#›</a:t>
            </a:fld>
            <a:endParaRPr lang="en-US" altLang="en-US"/>
          </a:p>
        </p:txBody>
      </p:sp>
    </p:spTree>
    <p:extLst>
      <p:ext uri="{BB962C8B-B14F-4D97-AF65-F5344CB8AC3E}">
        <p14:creationId xmlns:p14="http://schemas.microsoft.com/office/powerpoint/2010/main" val="128899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Page </a:t>
            </a:r>
            <a:fld id="{9F10282A-2AC1-404E-95CC-300DE4EAB3D5}" type="slidenum">
              <a:rPr lang="en-US" altLang="en-US"/>
              <a:pPr>
                <a:defRPr/>
              </a:pPr>
              <a:t>‹#›</a:t>
            </a:fld>
            <a:endParaRPr lang="en-US" altLang="en-US"/>
          </a:p>
        </p:txBody>
      </p:sp>
    </p:spTree>
    <p:extLst>
      <p:ext uri="{BB962C8B-B14F-4D97-AF65-F5344CB8AC3E}">
        <p14:creationId xmlns:p14="http://schemas.microsoft.com/office/powerpoint/2010/main" val="334629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4325" y="1409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76725" y="1409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Page </a:t>
            </a:r>
            <a:fld id="{4B4398F1-2C37-4910-80BB-2215483BD256}" type="slidenum">
              <a:rPr lang="en-US" altLang="en-US"/>
              <a:pPr>
                <a:defRPr/>
              </a:pPr>
              <a:t>‹#›</a:t>
            </a:fld>
            <a:endParaRPr lang="en-US" altLang="en-US"/>
          </a:p>
        </p:txBody>
      </p:sp>
    </p:spTree>
    <p:extLst>
      <p:ext uri="{BB962C8B-B14F-4D97-AF65-F5344CB8AC3E}">
        <p14:creationId xmlns:p14="http://schemas.microsoft.com/office/powerpoint/2010/main" val="261941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t>Page </a:t>
            </a:r>
            <a:fld id="{6AB01454-528A-449B-B7A1-A6C7ECAFA984}" type="slidenum">
              <a:rPr lang="en-US" altLang="en-US"/>
              <a:pPr>
                <a:defRPr/>
              </a:pPr>
              <a:t>‹#›</a:t>
            </a:fld>
            <a:endParaRPr lang="en-US" altLang="en-US"/>
          </a:p>
        </p:txBody>
      </p:sp>
    </p:spTree>
    <p:extLst>
      <p:ext uri="{BB962C8B-B14F-4D97-AF65-F5344CB8AC3E}">
        <p14:creationId xmlns:p14="http://schemas.microsoft.com/office/powerpoint/2010/main" val="205491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r>
              <a:rPr lang="en-US" altLang="en-US"/>
              <a:t>Page </a:t>
            </a:r>
            <a:fld id="{4908FF11-53A8-4BCA-AC43-040D1DA02D41}" type="slidenum">
              <a:rPr lang="en-US" altLang="en-US"/>
              <a:pPr>
                <a:defRPr/>
              </a:pPr>
              <a:t>‹#›</a:t>
            </a:fld>
            <a:endParaRPr lang="en-US" altLang="en-US"/>
          </a:p>
        </p:txBody>
      </p:sp>
    </p:spTree>
    <p:extLst>
      <p:ext uri="{BB962C8B-B14F-4D97-AF65-F5344CB8AC3E}">
        <p14:creationId xmlns:p14="http://schemas.microsoft.com/office/powerpoint/2010/main" val="380547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r>
              <a:rPr lang="en-US" altLang="en-US"/>
              <a:t>Page </a:t>
            </a:r>
            <a:fld id="{3D9E61CC-81E2-43DD-B7F3-A2E26E843277}" type="slidenum">
              <a:rPr lang="en-US" altLang="en-US"/>
              <a:pPr>
                <a:defRPr/>
              </a:pPr>
              <a:t>‹#›</a:t>
            </a:fld>
            <a:endParaRPr lang="en-US" altLang="en-US"/>
          </a:p>
        </p:txBody>
      </p:sp>
    </p:spTree>
    <p:extLst>
      <p:ext uri="{BB962C8B-B14F-4D97-AF65-F5344CB8AC3E}">
        <p14:creationId xmlns:p14="http://schemas.microsoft.com/office/powerpoint/2010/main" val="425204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Page </a:t>
            </a:r>
            <a:fld id="{059F2B16-571E-46D0-BEDB-D01A47F326C6}" type="slidenum">
              <a:rPr lang="en-US" altLang="en-US"/>
              <a:pPr>
                <a:defRPr/>
              </a:pPr>
              <a:t>‹#›</a:t>
            </a:fld>
            <a:endParaRPr lang="en-US" altLang="en-US"/>
          </a:p>
        </p:txBody>
      </p:sp>
    </p:spTree>
    <p:extLst>
      <p:ext uri="{BB962C8B-B14F-4D97-AF65-F5344CB8AC3E}">
        <p14:creationId xmlns:p14="http://schemas.microsoft.com/office/powerpoint/2010/main" val="44029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GB"/>
              <a:t>© Imperial College London</a:t>
            </a:r>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Page </a:t>
            </a:r>
            <a:fld id="{6E80FC8F-1047-4FC6-8F68-DEB0B8F442D1}" type="slidenum">
              <a:rPr lang="en-US" altLang="en-US"/>
              <a:pPr>
                <a:defRPr/>
              </a:pPr>
              <a:t>‹#›</a:t>
            </a:fld>
            <a:endParaRPr lang="en-US" altLang="en-US"/>
          </a:p>
        </p:txBody>
      </p:sp>
    </p:spTree>
    <p:extLst>
      <p:ext uri="{BB962C8B-B14F-4D97-AF65-F5344CB8AC3E}">
        <p14:creationId xmlns:p14="http://schemas.microsoft.com/office/powerpoint/2010/main" val="123359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0038" y="1714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14325" y="14097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8852" name="Rectangle 4"/>
          <p:cNvSpPr>
            <a:spLocks noGrp="1" noChangeArrowheads="1"/>
          </p:cNvSpPr>
          <p:nvPr>
            <p:ph type="ftr" sz="quarter" idx="3"/>
          </p:nvPr>
        </p:nvSpPr>
        <p:spPr bwMode="auto">
          <a:xfrm>
            <a:off x="2411413" y="63087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latin typeface="Arial" charset="0"/>
              </a:defRPr>
            </a:lvl1pPr>
          </a:lstStyle>
          <a:p>
            <a:pPr>
              <a:defRPr/>
            </a:pPr>
            <a:r>
              <a:rPr lang="en-GB" altLang="en-GB"/>
              <a:t>© Imperial College London</a:t>
            </a:r>
            <a:endParaRPr lang="en-US" altLang="en-US"/>
          </a:p>
        </p:txBody>
      </p:sp>
      <p:sp>
        <p:nvSpPr>
          <p:cNvPr id="78853" name="Rectangle 5"/>
          <p:cNvSpPr>
            <a:spLocks noGrp="1" noChangeArrowheads="1"/>
          </p:cNvSpPr>
          <p:nvPr>
            <p:ph type="sldNum" sz="quarter" idx="4"/>
          </p:nvPr>
        </p:nvSpPr>
        <p:spPr bwMode="auto">
          <a:xfrm>
            <a:off x="250825" y="6308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latin typeface="Arial" charset="0"/>
              </a:defRPr>
            </a:lvl1pPr>
          </a:lstStyle>
          <a:p>
            <a:pPr>
              <a:defRPr/>
            </a:pPr>
            <a:r>
              <a:rPr lang="en-US" altLang="en-US"/>
              <a:t>Page </a:t>
            </a:r>
            <a:fld id="{A4762DF2-6C00-46C7-AD13-A7AA23554D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8"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hf hdr="0" dt="0"/>
  <p:txStyles>
    <p:titleStyle>
      <a:lvl1pPr algn="l" rtl="0" eaLnBrk="0" fontAlgn="base" hangingPunct="0">
        <a:spcBef>
          <a:spcPct val="0"/>
        </a:spcBef>
        <a:spcAft>
          <a:spcPct val="0"/>
        </a:spcAft>
        <a:defRPr sz="3000">
          <a:solidFill>
            <a:srgbClr val="01835F"/>
          </a:solidFill>
          <a:latin typeface="+mj-lt"/>
          <a:ea typeface="+mj-ea"/>
          <a:cs typeface="+mj-cs"/>
        </a:defRPr>
      </a:lvl1pPr>
      <a:lvl2pPr algn="l" rtl="0" eaLnBrk="0" fontAlgn="base" hangingPunct="0">
        <a:spcBef>
          <a:spcPct val="0"/>
        </a:spcBef>
        <a:spcAft>
          <a:spcPct val="0"/>
        </a:spcAft>
        <a:defRPr sz="3000">
          <a:solidFill>
            <a:srgbClr val="01835F"/>
          </a:solidFill>
          <a:latin typeface="Arial" charset="0"/>
        </a:defRPr>
      </a:lvl2pPr>
      <a:lvl3pPr algn="l" rtl="0" eaLnBrk="0" fontAlgn="base" hangingPunct="0">
        <a:spcBef>
          <a:spcPct val="0"/>
        </a:spcBef>
        <a:spcAft>
          <a:spcPct val="0"/>
        </a:spcAft>
        <a:defRPr sz="3000">
          <a:solidFill>
            <a:srgbClr val="01835F"/>
          </a:solidFill>
          <a:latin typeface="Arial" charset="0"/>
        </a:defRPr>
      </a:lvl3pPr>
      <a:lvl4pPr algn="l" rtl="0" eaLnBrk="0" fontAlgn="base" hangingPunct="0">
        <a:spcBef>
          <a:spcPct val="0"/>
        </a:spcBef>
        <a:spcAft>
          <a:spcPct val="0"/>
        </a:spcAft>
        <a:defRPr sz="3000">
          <a:solidFill>
            <a:srgbClr val="01835F"/>
          </a:solidFill>
          <a:latin typeface="Arial" charset="0"/>
        </a:defRPr>
      </a:lvl4pPr>
      <a:lvl5pPr algn="l" rtl="0" eaLnBrk="0" fontAlgn="base" hangingPunct="0">
        <a:spcBef>
          <a:spcPct val="0"/>
        </a:spcBef>
        <a:spcAft>
          <a:spcPct val="0"/>
        </a:spcAft>
        <a:defRPr sz="3000">
          <a:solidFill>
            <a:srgbClr val="01835F"/>
          </a:solidFill>
          <a:latin typeface="Arial" charset="0"/>
        </a:defRPr>
      </a:lvl5pPr>
      <a:lvl6pPr marL="457200" algn="l" rtl="0" eaLnBrk="0" fontAlgn="base" hangingPunct="0">
        <a:spcBef>
          <a:spcPct val="0"/>
        </a:spcBef>
        <a:spcAft>
          <a:spcPct val="0"/>
        </a:spcAft>
        <a:defRPr sz="3000">
          <a:solidFill>
            <a:srgbClr val="01835F"/>
          </a:solidFill>
          <a:latin typeface="Arial" charset="0"/>
        </a:defRPr>
      </a:lvl6pPr>
      <a:lvl7pPr marL="914400" algn="l" rtl="0" eaLnBrk="0" fontAlgn="base" hangingPunct="0">
        <a:spcBef>
          <a:spcPct val="0"/>
        </a:spcBef>
        <a:spcAft>
          <a:spcPct val="0"/>
        </a:spcAft>
        <a:defRPr sz="3000">
          <a:solidFill>
            <a:srgbClr val="01835F"/>
          </a:solidFill>
          <a:latin typeface="Arial" charset="0"/>
        </a:defRPr>
      </a:lvl7pPr>
      <a:lvl8pPr marL="1371600" algn="l" rtl="0" eaLnBrk="0" fontAlgn="base" hangingPunct="0">
        <a:spcBef>
          <a:spcPct val="0"/>
        </a:spcBef>
        <a:spcAft>
          <a:spcPct val="0"/>
        </a:spcAft>
        <a:defRPr sz="3000">
          <a:solidFill>
            <a:srgbClr val="01835F"/>
          </a:solidFill>
          <a:latin typeface="Arial" charset="0"/>
        </a:defRPr>
      </a:lvl8pPr>
      <a:lvl9pPr marL="1828800" algn="l" rtl="0" eaLnBrk="0" fontAlgn="base" hangingPunct="0">
        <a:spcBef>
          <a:spcPct val="0"/>
        </a:spcBef>
        <a:spcAft>
          <a:spcPct val="0"/>
        </a:spcAft>
        <a:defRPr sz="3000">
          <a:solidFill>
            <a:srgbClr val="01835F"/>
          </a:solidFill>
          <a:latin typeface="Arial" charset="0"/>
        </a:defRPr>
      </a:lvl9pPr>
    </p:titleStyle>
    <p:bodyStyle>
      <a:lvl1pPr marL="342900" indent="-342900" algn="l" rtl="0" eaLnBrk="0" fontAlgn="base" hangingPunct="0">
        <a:spcBef>
          <a:spcPct val="20000"/>
        </a:spcBef>
        <a:spcAft>
          <a:spcPct val="0"/>
        </a:spcAft>
        <a:buChar char="•"/>
        <a:defRPr sz="3000">
          <a:solidFill>
            <a:srgbClr val="0E207F"/>
          </a:solidFill>
          <a:latin typeface="+mn-lt"/>
          <a:ea typeface="+mn-ea"/>
          <a:cs typeface="+mn-cs"/>
        </a:defRPr>
      </a:lvl1pPr>
      <a:lvl2pPr marL="742950" indent="-285750" algn="l" rtl="0" eaLnBrk="0" fontAlgn="base" hangingPunct="0">
        <a:spcBef>
          <a:spcPct val="20000"/>
        </a:spcBef>
        <a:spcAft>
          <a:spcPct val="0"/>
        </a:spcAft>
        <a:buChar char="–"/>
        <a:defRPr sz="2400">
          <a:solidFill>
            <a:srgbClr val="0E207F"/>
          </a:solidFill>
          <a:latin typeface="+mn-lt"/>
        </a:defRPr>
      </a:lvl2pPr>
      <a:lvl3pPr marL="1143000" indent="-228600" algn="l" rtl="0" eaLnBrk="0" fontAlgn="base" hangingPunct="0">
        <a:spcBef>
          <a:spcPct val="20000"/>
        </a:spcBef>
        <a:spcAft>
          <a:spcPct val="0"/>
        </a:spcAft>
        <a:buChar char="•"/>
        <a:defRPr sz="1400">
          <a:solidFill>
            <a:srgbClr val="0E207F"/>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dietandcancerreport.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chrane.dk/cochrane/handbook/hbook.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cbi.nlm.nih.gov/pmc/articles/PMC27492/figure/F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hyperlink" Target="http://www.cochrane.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york.ac.uk/inst/crd/report4.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0375" y="1733550"/>
            <a:ext cx="8245475" cy="4152900"/>
          </a:xfrm>
        </p:spPr>
        <p:txBody>
          <a:bodyPr/>
          <a:lstStyle/>
          <a:p>
            <a:pPr algn="ctr"/>
            <a:r>
              <a:rPr lang="en-GB" sz="5400" dirty="0" smtClean="0">
                <a:cs typeface="Arial" pitchFamily="34" charset="0"/>
              </a:rPr>
              <a:t>Systematic reviews and meta-analyses</a:t>
            </a:r>
            <a:r>
              <a:rPr lang="en-GB" sz="4400" dirty="0" smtClean="0">
                <a:cs typeface="Arial" pitchFamily="34" charset="0"/>
              </a:rPr>
              <a:t/>
            </a:r>
            <a:br>
              <a:rPr lang="en-GB" sz="4400" dirty="0" smtClean="0">
                <a:cs typeface="Arial" pitchFamily="34" charset="0"/>
              </a:rPr>
            </a:br>
            <a:r>
              <a:rPr lang="en-GB" sz="2400" dirty="0" smtClean="0">
                <a:cs typeface="Arial" pitchFamily="34" charset="0"/>
              </a:rPr>
              <a:t/>
            </a:r>
            <a:br>
              <a:rPr lang="en-GB" sz="2400" dirty="0" smtClean="0">
                <a:cs typeface="Arial" pitchFamily="34" charset="0"/>
              </a:rPr>
            </a:br>
            <a:r>
              <a:rPr lang="en-GB" sz="2400" dirty="0" smtClean="0">
                <a:cs typeface="Arial" pitchFamily="34" charset="0"/>
              </a:rPr>
              <a:t/>
            </a:r>
            <a:br>
              <a:rPr lang="en-GB" sz="2400" dirty="0" smtClean="0">
                <a:cs typeface="Arial" pitchFamily="34" charset="0"/>
              </a:rPr>
            </a:br>
            <a:r>
              <a:rPr lang="en-GB" sz="3200" dirty="0" smtClean="0">
                <a:cs typeface="Arial" pitchFamily="34" charset="0"/>
              </a:rPr>
              <a:t>Teresa </a:t>
            </a:r>
            <a:r>
              <a:rPr lang="en-GB" sz="3200" dirty="0" err="1" smtClean="0">
                <a:cs typeface="Arial" pitchFamily="34" charset="0"/>
              </a:rPr>
              <a:t>Norat</a:t>
            </a:r>
            <a:r>
              <a:rPr lang="en-GB" sz="3200" dirty="0" smtClean="0">
                <a:cs typeface="Arial" pitchFamily="34" charset="0"/>
              </a:rPr>
              <a:t>, PhD</a:t>
            </a:r>
            <a:br>
              <a:rPr lang="en-GB" sz="3200" dirty="0" smtClean="0">
                <a:cs typeface="Arial" pitchFamily="34" charset="0"/>
              </a:rPr>
            </a:br>
            <a:r>
              <a:rPr lang="en-GB" sz="2800" dirty="0" smtClean="0">
                <a:cs typeface="Arial" pitchFamily="34" charset="0"/>
              </a:rPr>
              <a:t>Department of Epidemiology and </a:t>
            </a:r>
            <a:r>
              <a:rPr lang="en-GB" sz="2800" dirty="0" err="1" smtClean="0">
                <a:cs typeface="Arial" pitchFamily="34" charset="0"/>
              </a:rPr>
              <a:t>Biostatistic</a:t>
            </a:r>
            <a:r>
              <a:rPr lang="en-GB" sz="2800" dirty="0" smtClean="0">
                <a:cs typeface="Arial" pitchFamily="34" charset="0"/>
              </a:rPr>
              <a:t/>
            </a:r>
            <a:br>
              <a:rPr lang="en-GB" sz="2800" dirty="0" smtClean="0">
                <a:cs typeface="Arial" pitchFamily="34" charset="0"/>
              </a:rPr>
            </a:br>
            <a:r>
              <a:rPr lang="en-GB" sz="2800" dirty="0" smtClean="0">
                <a:cs typeface="Arial" pitchFamily="34" charset="0"/>
              </a:rPr>
              <a:t>Imperial College</a:t>
            </a:r>
            <a:r>
              <a:rPr lang="en-GB" sz="3200" dirty="0" smtClean="0">
                <a:cs typeface="Arial" pitchFamily="34" charset="0"/>
              </a:rPr>
              <a:t/>
            </a:r>
            <a:br>
              <a:rPr lang="en-GB" sz="3200" dirty="0" smtClean="0">
                <a:cs typeface="Arial" pitchFamily="34" charset="0"/>
              </a:rPr>
            </a:br>
            <a:endParaRPr lang="en-GB" sz="3200" dirty="0" smtClean="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0352088" cy="828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457200" y="304800"/>
            <a:ext cx="8229600" cy="1143000"/>
          </a:xfrm>
          <a:prstGeom prst="rect">
            <a:avLst/>
          </a:prstGeom>
          <a:solidFill>
            <a:schemeClr val="accent3"/>
          </a:solidFill>
          <a:ln>
            <a:noFill/>
          </a:ln>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defRPr/>
            </a:pPr>
            <a:r>
              <a:rPr lang="en-GB" sz="3100" b="1" smtClean="0">
                <a:solidFill>
                  <a:srgbClr val="A40047"/>
                </a:solidFill>
              </a:rPr>
              <a:t>Diet and Cancer Report website</a:t>
            </a:r>
            <a:endParaRPr lang="en-US" sz="4300" b="1" smtClean="0">
              <a:solidFill>
                <a:srgbClr val="A40047"/>
              </a:solidFill>
              <a:latin typeface="Arial Rounded MT Bold" pitchFamily="34" charset="0"/>
            </a:endParaRPr>
          </a:p>
        </p:txBody>
      </p:sp>
      <p:pic>
        <p:nvPicPr>
          <p:cNvPr id="13315" name="Content Placeholder 9" descr="Screen shot 2012-05-31 at 12.21.16.png"/>
          <p:cNvPicPr>
            <a:picLocks noChangeAspect="1"/>
          </p:cNvPicPr>
          <p:nvPr/>
        </p:nvPicPr>
        <p:blipFill>
          <a:blip r:embed="rId3">
            <a:extLst>
              <a:ext uri="{28A0092B-C50C-407E-A947-70E740481C1C}">
                <a14:useLocalDpi xmlns:a14="http://schemas.microsoft.com/office/drawing/2010/main" val="0"/>
              </a:ext>
            </a:extLst>
          </a:blip>
          <a:srcRect t="420" b="420"/>
          <a:stretch>
            <a:fillRect/>
          </a:stretch>
        </p:blipFill>
        <p:spPr bwMode="auto">
          <a:xfrm>
            <a:off x="862013" y="876300"/>
            <a:ext cx="7419975"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6"/>
          <p:cNvSpPr>
            <a:spLocks noChangeArrowheads="1"/>
          </p:cNvSpPr>
          <p:nvPr/>
        </p:nvSpPr>
        <p:spPr bwMode="auto">
          <a:xfrm>
            <a:off x="1030288" y="6267450"/>
            <a:ext cx="4087812" cy="369888"/>
          </a:xfrm>
          <a:prstGeom prst="rect">
            <a:avLst/>
          </a:prstGeom>
          <a:solidFill>
            <a:schemeClr val="accent4">
              <a:lumMod val="65000"/>
              <a:lumOff val="35000"/>
            </a:schemeClr>
          </a:solidFill>
          <a:ln>
            <a:noFill/>
          </a:ln>
        </p:spPr>
        <p:txBody>
          <a:bodyPr wrap="none">
            <a:spAutoFit/>
          </a:bodyPr>
          <a:lstStyle/>
          <a:p>
            <a:pPr>
              <a:defRPr/>
            </a:pPr>
            <a:r>
              <a:rPr lang="en-US" b="1" dirty="0">
                <a:solidFill>
                  <a:schemeClr val="accent1">
                    <a:lumMod val="75000"/>
                  </a:schemeClr>
                </a:solidFill>
                <a:ea typeface="ヒラギノ角ゴ Pro W3"/>
                <a:cs typeface="ヒラギノ角ゴ Pro W3"/>
                <a:hlinkClick r:id="rId4"/>
              </a:rPr>
              <a:t>http://www.dietandcancerreport.org</a:t>
            </a:r>
            <a:endParaRPr lang="en-US" b="1" dirty="0">
              <a:solidFill>
                <a:schemeClr val="accent1">
                  <a:lumMod val="75000"/>
                </a:schemeClr>
              </a:solidFill>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720725"/>
            <a:ext cx="80645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5"/>
          <p:cNvSpPr>
            <a:spLocks noChangeArrowheads="1"/>
          </p:cNvSpPr>
          <p:nvPr/>
        </p:nvSpPr>
        <p:spPr bwMode="auto">
          <a:xfrm>
            <a:off x="0" y="80963"/>
            <a:ext cx="9144000" cy="584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a:defRPr/>
            </a:pPr>
            <a:r>
              <a:rPr lang="en-GB" sz="3200" b="1" dirty="0">
                <a:solidFill>
                  <a:schemeClr val="accent1">
                    <a:lumMod val="75000"/>
                  </a:schemeClr>
                </a:solidFill>
                <a:latin typeface="Arial" charset="0"/>
              </a:rPr>
              <a:t>Undertaking Systematic Reviews</a:t>
            </a:r>
            <a:endParaRPr lang="en-GB" sz="3200" dirty="0">
              <a:solidFill>
                <a:schemeClr val="accent1">
                  <a:lumMod val="75000"/>
                </a:schemeClr>
              </a:solidFill>
              <a:latin typeface="Arial" charset="0"/>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mtClean="0"/>
              <a:t>Stage I - Planning the review</a:t>
            </a:r>
          </a:p>
        </p:txBody>
      </p:sp>
      <p:sp>
        <p:nvSpPr>
          <p:cNvPr id="15363" name="Rectangle 3"/>
          <p:cNvSpPr>
            <a:spLocks noGrp="1" noChangeArrowheads="1"/>
          </p:cNvSpPr>
          <p:nvPr>
            <p:ph type="body" idx="1"/>
          </p:nvPr>
        </p:nvSpPr>
        <p:spPr>
          <a:xfrm>
            <a:off x="390525" y="1866900"/>
            <a:ext cx="8361363" cy="3333750"/>
          </a:xfrm>
        </p:spPr>
        <p:txBody>
          <a:bodyPr/>
          <a:lstStyle/>
          <a:p>
            <a:pPr marL="0" indent="0">
              <a:buFontTx/>
              <a:buNone/>
            </a:pPr>
            <a:r>
              <a:rPr lang="en-GB" sz="3600" smtClean="0"/>
              <a:t>Need to specify the question to be addressed, usually framed around:</a:t>
            </a:r>
          </a:p>
          <a:p>
            <a:pPr lvl="1"/>
            <a:r>
              <a:rPr lang="en-GB" sz="2800" smtClean="0"/>
              <a:t>The population</a:t>
            </a:r>
          </a:p>
          <a:p>
            <a:pPr lvl="1"/>
            <a:r>
              <a:rPr lang="en-GB" sz="2800" smtClean="0"/>
              <a:t>The exposure/intervention</a:t>
            </a:r>
          </a:p>
          <a:p>
            <a:pPr lvl="1"/>
            <a:r>
              <a:rPr lang="en-GB" sz="2800" smtClean="0"/>
              <a:t>The outcomes</a:t>
            </a:r>
          </a:p>
          <a:p>
            <a:pPr lvl="1"/>
            <a:r>
              <a:rPr lang="en-GB" sz="2800" smtClean="0"/>
              <a:t>The study designs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0" y="0"/>
            <a:ext cx="166846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0836" name="Rectangle 4"/>
          <p:cNvSpPr>
            <a:spLocks noGrp="1" noChangeArrowheads="1"/>
          </p:cNvSpPr>
          <p:nvPr>
            <p:ph type="body" sz="half" idx="1"/>
          </p:nvPr>
        </p:nvSpPr>
        <p:spPr>
          <a:xfrm>
            <a:off x="460375" y="1512888"/>
            <a:ext cx="8369300" cy="1644650"/>
          </a:xfrm>
        </p:spPr>
        <p:txBody>
          <a:bodyPr/>
          <a:lstStyle/>
          <a:p>
            <a:pPr marL="0" indent="0">
              <a:lnSpc>
                <a:spcPct val="80000"/>
              </a:lnSpc>
              <a:buFontTx/>
              <a:buNone/>
            </a:pPr>
            <a:r>
              <a:rPr lang="en-GB" sz="2600" smtClean="0"/>
              <a:t>Stage I - Planning the review:</a:t>
            </a:r>
          </a:p>
          <a:p>
            <a:pPr marL="0" indent="0">
              <a:lnSpc>
                <a:spcPct val="80000"/>
              </a:lnSpc>
              <a:buFontTx/>
              <a:buNone/>
            </a:pPr>
            <a:endParaRPr lang="en-GB" sz="2000" smtClean="0"/>
          </a:p>
          <a:p>
            <a:pPr marL="0" indent="0">
              <a:lnSpc>
                <a:spcPct val="80000"/>
              </a:lnSpc>
            </a:pPr>
            <a:r>
              <a:rPr lang="en-GB" sz="2400" smtClean="0"/>
              <a:t>The population</a:t>
            </a:r>
          </a:p>
          <a:p>
            <a:pPr lvl="1">
              <a:lnSpc>
                <a:spcPct val="80000"/>
              </a:lnSpc>
            </a:pPr>
            <a:r>
              <a:rPr lang="en-GB" sz="1800" smtClean="0"/>
              <a:t>Children under 18 years. Obese children were included.</a:t>
            </a:r>
          </a:p>
          <a:p>
            <a:pPr lvl="1">
              <a:lnSpc>
                <a:spcPct val="80000"/>
              </a:lnSpc>
            </a:pPr>
            <a:r>
              <a:rPr lang="en-GB" sz="1800" smtClean="0"/>
              <a:t>Excluded were studies to prevent obesity in pregnant women, studies designed for children with critical illness or severe co-morbidities</a:t>
            </a:r>
          </a:p>
        </p:txBody>
      </p:sp>
      <p:sp>
        <p:nvSpPr>
          <p:cNvPr id="16388" name="Rectangle 2"/>
          <p:cNvSpPr>
            <a:spLocks noGrp="1" noChangeArrowheads="1"/>
          </p:cNvSpPr>
          <p:nvPr>
            <p:ph type="title"/>
          </p:nvPr>
        </p:nvSpPr>
        <p:spPr>
          <a:xfrm>
            <a:off x="119063" y="514350"/>
            <a:ext cx="7772400" cy="719138"/>
          </a:xfrm>
        </p:spPr>
        <p:txBody>
          <a:bodyPr/>
          <a:lstStyle/>
          <a:p>
            <a:r>
              <a:rPr lang="en-GB" b="1" smtClean="0"/>
              <a:t>Case study: Efficacy of i</a:t>
            </a:r>
            <a:r>
              <a:rPr lang="en-GB" sz="3200" b="1" smtClean="0"/>
              <a:t>nterventions for preventing obesity in children</a:t>
            </a:r>
            <a:br>
              <a:rPr lang="en-GB" sz="3200" b="1" smtClean="0"/>
            </a:br>
            <a:endParaRPr lang="en-GB" b="1" smtClean="0"/>
          </a:p>
        </p:txBody>
      </p:sp>
      <p:sp>
        <p:nvSpPr>
          <p:cNvPr id="2" name="TextBox 1"/>
          <p:cNvSpPr txBox="1"/>
          <p:nvPr/>
        </p:nvSpPr>
        <p:spPr>
          <a:xfrm>
            <a:off x="171450" y="6369050"/>
            <a:ext cx="8658225" cy="565150"/>
          </a:xfrm>
          <a:prstGeom prst="rect">
            <a:avLst/>
          </a:prstGeom>
          <a:noFill/>
        </p:spPr>
        <p:txBody>
          <a:bodyPr>
            <a:spAutoFit/>
          </a:bodyPr>
          <a:lstStyle/>
          <a:p>
            <a:pPr>
              <a:defRPr/>
            </a:pPr>
            <a:r>
              <a:rPr lang="en-GB" sz="1400" dirty="0">
                <a:solidFill>
                  <a:schemeClr val="accent1">
                    <a:lumMod val="75000"/>
                  </a:schemeClr>
                </a:solidFill>
              </a:rPr>
              <a:t>Reviewed by </a:t>
            </a:r>
            <a:r>
              <a:rPr lang="en-GB" sz="1400" b="1" i="1" dirty="0" err="1">
                <a:solidFill>
                  <a:schemeClr val="accent1">
                    <a:lumMod val="75000"/>
                  </a:schemeClr>
                </a:solidFill>
              </a:rPr>
              <a:t>Summerbell</a:t>
            </a:r>
            <a:r>
              <a:rPr lang="en-GB" sz="1400" b="1" i="1" dirty="0">
                <a:solidFill>
                  <a:schemeClr val="accent1">
                    <a:lumMod val="75000"/>
                  </a:schemeClr>
                </a:solidFill>
              </a:rPr>
              <a:t> CD, Waters E, Edmunds L, Kelly SAM, Brown T, Campbell KJ</a:t>
            </a:r>
            <a:endParaRPr lang="en-GB" sz="1400" i="1" dirty="0">
              <a:solidFill>
                <a:schemeClr val="accent1">
                  <a:lumMod val="75000"/>
                </a:schemeClr>
              </a:solidFill>
            </a:endParaRPr>
          </a:p>
          <a:p>
            <a:pPr>
              <a:defRPr/>
            </a:pPr>
            <a:endParaRPr lang="en-GB" sz="1400" dirty="0">
              <a:solidFill>
                <a:schemeClr val="accent1">
                  <a:lumMod val="75000"/>
                </a:schemeClr>
              </a:solidFill>
            </a:endParaRPr>
          </a:p>
        </p:txBody>
      </p:sp>
      <p:sp>
        <p:nvSpPr>
          <p:cNvPr id="8" name="Rectangle 4"/>
          <p:cNvSpPr txBox="1">
            <a:spLocks noChangeArrowheads="1"/>
          </p:cNvSpPr>
          <p:nvPr/>
        </p:nvSpPr>
        <p:spPr bwMode="auto">
          <a:xfrm>
            <a:off x="334963" y="3479800"/>
            <a:ext cx="83693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pPr>
              <a:lnSpc>
                <a:spcPct val="80000"/>
              </a:lnSpc>
              <a:buFontTx/>
              <a:buChar char="•"/>
            </a:pPr>
            <a:r>
              <a:rPr lang="en-GB" sz="2400">
                <a:solidFill>
                  <a:srgbClr val="0E207F"/>
                </a:solidFill>
              </a:rPr>
              <a:t>The intervention </a:t>
            </a:r>
          </a:p>
          <a:p>
            <a:pPr lvl="1">
              <a:lnSpc>
                <a:spcPct val="80000"/>
              </a:lnSpc>
              <a:buFontTx/>
              <a:buChar char="–"/>
            </a:pPr>
            <a:r>
              <a:rPr lang="en-GB">
                <a:solidFill>
                  <a:srgbClr val="0E207F"/>
                </a:solidFill>
              </a:rPr>
              <a:t>Educational, health promotion and/or psychological/family/behavioural therapy/counselling/management interventions </a:t>
            </a:r>
          </a:p>
          <a:p>
            <a:pPr lvl="1">
              <a:lnSpc>
                <a:spcPct val="80000"/>
              </a:lnSpc>
              <a:buFontTx/>
              <a:buChar char="–"/>
            </a:pPr>
            <a:r>
              <a:rPr lang="en-GB">
                <a:solidFill>
                  <a:srgbClr val="0E207F"/>
                </a:solidFill>
              </a:rPr>
              <a:t>Interventions which focus on diet, physical activity and/or lifestyle and social support</a:t>
            </a:r>
          </a:p>
          <a:p>
            <a:pPr lvl="1">
              <a:lnSpc>
                <a:spcPct val="80000"/>
              </a:lnSpc>
              <a:buFontTx/>
              <a:buChar char="–"/>
            </a:pPr>
            <a:r>
              <a:rPr lang="en-GB">
                <a:solidFill>
                  <a:srgbClr val="0E207F"/>
                </a:solidFill>
              </a:rPr>
              <a:t>-Interventions within the community, school or clinic-based</a:t>
            </a:r>
          </a:p>
          <a:p>
            <a:pPr lvl="1">
              <a:lnSpc>
                <a:spcPct val="80000"/>
              </a:lnSpc>
              <a:buFontTx/>
              <a:buChar char="–"/>
            </a:pPr>
            <a:r>
              <a:rPr lang="en-GB">
                <a:solidFill>
                  <a:srgbClr val="0E207F"/>
                </a:solidFill>
              </a:rPr>
              <a:t>Control group with usual care or another active intervention</a:t>
            </a:r>
          </a:p>
          <a:p>
            <a:pPr lvl="1">
              <a:lnSpc>
                <a:spcPct val="80000"/>
              </a:lnSpc>
              <a:buFontTx/>
              <a:buChar char="–"/>
            </a:pPr>
            <a:r>
              <a:rPr lang="en-GB">
                <a:solidFill>
                  <a:srgbClr val="0E207F"/>
                </a:solidFill>
              </a:rPr>
              <a:t>Without restriction on who delivered the intervention, for example, researchers, primary care physicians, nutrition/diet professionals, teachers, health promotion agencies, or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83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83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body" sz="half" idx="1"/>
          </p:nvPr>
        </p:nvSpPr>
        <p:spPr>
          <a:xfrm>
            <a:off x="395288" y="317500"/>
            <a:ext cx="8369300" cy="2239963"/>
          </a:xfrm>
        </p:spPr>
        <p:txBody>
          <a:bodyPr/>
          <a:lstStyle/>
          <a:p>
            <a:pPr marL="0" indent="0">
              <a:lnSpc>
                <a:spcPct val="80000"/>
              </a:lnSpc>
              <a:buFontTx/>
              <a:buNone/>
              <a:defRPr/>
            </a:pPr>
            <a:r>
              <a:rPr lang="en-GB" sz="2400" b="1" dirty="0" smtClean="0"/>
              <a:t>Interventions for preventing obesity in children</a:t>
            </a:r>
            <a:endParaRPr lang="en-GB" sz="1800" i="1" dirty="0" smtClean="0"/>
          </a:p>
          <a:p>
            <a:pPr marL="0" indent="0">
              <a:lnSpc>
                <a:spcPct val="80000"/>
              </a:lnSpc>
              <a:buFontTx/>
              <a:buNone/>
              <a:defRPr/>
            </a:pPr>
            <a:endParaRPr lang="en-GB" sz="2000" dirty="0" smtClean="0"/>
          </a:p>
          <a:p>
            <a:pPr marL="0" indent="0">
              <a:lnSpc>
                <a:spcPct val="80000"/>
              </a:lnSpc>
              <a:buFontTx/>
              <a:buNone/>
              <a:defRPr/>
            </a:pPr>
            <a:r>
              <a:rPr lang="en-GB" sz="2600" dirty="0" smtClean="0"/>
              <a:t>Stage I - Planning the review:</a:t>
            </a:r>
            <a:endParaRPr lang="en-GB" sz="2000" dirty="0" smtClean="0"/>
          </a:p>
          <a:p>
            <a:pPr marL="0" indent="0">
              <a:lnSpc>
                <a:spcPct val="80000"/>
              </a:lnSpc>
              <a:defRPr/>
            </a:pPr>
            <a:r>
              <a:rPr lang="en-GB" sz="2400" dirty="0" smtClean="0">
                <a:solidFill>
                  <a:schemeClr val="accent6">
                    <a:lumMod val="40000"/>
                    <a:lumOff val="60000"/>
                  </a:schemeClr>
                </a:solidFill>
              </a:rPr>
              <a:t>The population</a:t>
            </a:r>
          </a:p>
          <a:p>
            <a:pPr lvl="1">
              <a:lnSpc>
                <a:spcPct val="80000"/>
              </a:lnSpc>
              <a:defRPr/>
            </a:pPr>
            <a:endParaRPr lang="en-GB" sz="1800" dirty="0" smtClean="0">
              <a:solidFill>
                <a:schemeClr val="accent6">
                  <a:lumMod val="40000"/>
                  <a:lumOff val="60000"/>
                </a:schemeClr>
              </a:solidFill>
            </a:endParaRPr>
          </a:p>
          <a:p>
            <a:pPr marL="0" indent="0">
              <a:lnSpc>
                <a:spcPct val="80000"/>
              </a:lnSpc>
              <a:defRPr/>
            </a:pPr>
            <a:r>
              <a:rPr lang="en-GB" sz="2400" dirty="0" smtClean="0">
                <a:solidFill>
                  <a:schemeClr val="accent6">
                    <a:lumMod val="40000"/>
                    <a:lumOff val="60000"/>
                  </a:schemeClr>
                </a:solidFill>
              </a:rPr>
              <a:t>The exposure/intervention </a:t>
            </a:r>
          </a:p>
          <a:p>
            <a:pPr marL="0" indent="0">
              <a:lnSpc>
                <a:spcPct val="80000"/>
              </a:lnSpc>
              <a:defRPr/>
            </a:pPr>
            <a:endParaRPr lang="en-GB" sz="2400" dirty="0" smtClean="0"/>
          </a:p>
        </p:txBody>
      </p:sp>
      <p:sp>
        <p:nvSpPr>
          <p:cNvPr id="3" name="Rectangle 4"/>
          <p:cNvSpPr txBox="1">
            <a:spLocks noChangeArrowheads="1"/>
          </p:cNvSpPr>
          <p:nvPr/>
        </p:nvSpPr>
        <p:spPr bwMode="auto">
          <a:xfrm>
            <a:off x="381000" y="2760663"/>
            <a:ext cx="83693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pPr>
              <a:lnSpc>
                <a:spcPct val="80000"/>
              </a:lnSpc>
              <a:buFontTx/>
              <a:buChar char="•"/>
            </a:pPr>
            <a:r>
              <a:rPr lang="en-GB" sz="2400">
                <a:solidFill>
                  <a:srgbClr val="0E207F"/>
                </a:solidFill>
              </a:rPr>
              <a:t>The outcomes</a:t>
            </a:r>
          </a:p>
          <a:p>
            <a:pPr lvl="1">
              <a:lnSpc>
                <a:spcPct val="80000"/>
              </a:lnSpc>
              <a:buFontTx/>
              <a:buChar char="–"/>
            </a:pPr>
            <a:r>
              <a:rPr lang="en-GB">
                <a:solidFill>
                  <a:srgbClr val="0E207F"/>
                </a:solidFill>
              </a:rPr>
              <a:t>Primary outcomes: weight and height, percent fat content, body mass index, ponderal index, skin-fold thickness</a:t>
            </a:r>
          </a:p>
          <a:p>
            <a:pPr lvl="1">
              <a:lnSpc>
                <a:spcPct val="80000"/>
              </a:lnSpc>
              <a:buFontTx/>
              <a:buChar char="–"/>
            </a:pPr>
            <a:endParaRPr lang="en-GB">
              <a:solidFill>
                <a:srgbClr val="0E207F"/>
              </a:solidFill>
            </a:endParaRPr>
          </a:p>
          <a:p>
            <a:pPr lvl="1">
              <a:lnSpc>
                <a:spcPct val="80000"/>
              </a:lnSpc>
              <a:buFontTx/>
              <a:buChar char="–"/>
            </a:pPr>
            <a:r>
              <a:rPr lang="en-GB">
                <a:solidFill>
                  <a:srgbClr val="0E207F"/>
                </a:solidFill>
              </a:rPr>
              <a:t>Secondary outcomes: activity levels, dietary intake, measures of self-esteem, quality of life, health status, cost-effectiveness of the intervention</a:t>
            </a:r>
          </a:p>
          <a:p>
            <a:pPr lvl="1">
              <a:lnSpc>
                <a:spcPct val="80000"/>
              </a:lnSpc>
              <a:buFontTx/>
              <a:buChar char="–"/>
            </a:pPr>
            <a:endParaRPr lang="en-GB">
              <a:solidFill>
                <a:srgbClr val="0E207F"/>
              </a:solidFill>
            </a:endParaRPr>
          </a:p>
        </p:txBody>
      </p:sp>
      <p:sp>
        <p:nvSpPr>
          <p:cNvPr id="4" name="Rectangle 4"/>
          <p:cNvSpPr txBox="1">
            <a:spLocks noChangeArrowheads="1"/>
          </p:cNvSpPr>
          <p:nvPr/>
        </p:nvSpPr>
        <p:spPr bwMode="auto">
          <a:xfrm>
            <a:off x="381000" y="4618038"/>
            <a:ext cx="836930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pPr>
              <a:lnSpc>
                <a:spcPct val="80000"/>
              </a:lnSpc>
              <a:buFontTx/>
              <a:buChar char="•"/>
            </a:pPr>
            <a:r>
              <a:rPr lang="en-GB" sz="2400">
                <a:solidFill>
                  <a:srgbClr val="0E207F"/>
                </a:solidFill>
              </a:rPr>
              <a:t>The study designs</a:t>
            </a:r>
          </a:p>
          <a:p>
            <a:pPr lvl="1">
              <a:lnSpc>
                <a:spcPct val="80000"/>
              </a:lnSpc>
              <a:buFontTx/>
              <a:buChar char="–"/>
            </a:pPr>
            <a:r>
              <a:rPr lang="en-GB">
                <a:solidFill>
                  <a:srgbClr val="0E207F"/>
                </a:solidFill>
              </a:rPr>
              <a:t>Controlled trials (with or without randomisation) with a minimum duration of twelve weeks. Studies were categorised into long-term (at least one year) and short-term (at least twelve weeks). Study length refers to a combination of the intervention with a follow-up phase.</a:t>
            </a:r>
          </a:p>
          <a:p>
            <a:pPr lvl="1">
              <a:lnSpc>
                <a:spcPct val="80000"/>
              </a:lnSpc>
              <a:buFontTx/>
              <a:buChar char="–"/>
            </a:pPr>
            <a:endParaRPr lang="en-GB">
              <a:solidFill>
                <a:srgbClr val="0E207F"/>
              </a:solidFill>
            </a:endParaRPr>
          </a:p>
          <a:p>
            <a:pPr lvl="1">
              <a:lnSpc>
                <a:spcPct val="80000"/>
              </a:lnSpc>
              <a:buFontTx/>
              <a:buChar char="–"/>
            </a:pPr>
            <a:r>
              <a:rPr lang="en-GB">
                <a:solidFill>
                  <a:srgbClr val="0E207F"/>
                </a:solidFill>
              </a:rPr>
              <a:t>Studies both with randomisation of individuals and group randomisation were accepted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Stage II - Identification of relevant work</a:t>
            </a:r>
          </a:p>
        </p:txBody>
      </p:sp>
      <p:sp>
        <p:nvSpPr>
          <p:cNvPr id="18435" name="Rectangle 3"/>
          <p:cNvSpPr>
            <a:spLocks noGrp="1" noChangeArrowheads="1"/>
          </p:cNvSpPr>
          <p:nvPr>
            <p:ph type="body" idx="1"/>
          </p:nvPr>
        </p:nvSpPr>
        <p:spPr/>
        <p:txBody>
          <a:bodyPr/>
          <a:lstStyle/>
          <a:p>
            <a:pPr marL="571500" indent="-571500">
              <a:lnSpc>
                <a:spcPct val="80000"/>
              </a:lnSpc>
            </a:pPr>
            <a:r>
              <a:rPr lang="en-GB" sz="2600" smtClean="0"/>
              <a:t>Clearly defined search criteria </a:t>
            </a:r>
          </a:p>
          <a:p>
            <a:pPr marL="571500" indent="-571500">
              <a:lnSpc>
                <a:spcPct val="80000"/>
              </a:lnSpc>
              <a:buFontTx/>
              <a:buNone/>
            </a:pPr>
            <a:r>
              <a:rPr lang="en-GB" sz="2000" smtClean="0"/>
              <a:t>	MeSH (Medical Subject headings) and free text words in combination with Boolean operators</a:t>
            </a:r>
          </a:p>
          <a:p>
            <a:pPr marL="571500" indent="-571500">
              <a:lnSpc>
                <a:spcPct val="80000"/>
              </a:lnSpc>
              <a:buFontTx/>
              <a:buNone/>
            </a:pPr>
            <a:r>
              <a:rPr lang="en-GB" sz="2000" smtClean="0"/>
              <a:t>	</a:t>
            </a:r>
          </a:p>
          <a:p>
            <a:pPr marL="571500" indent="-571500">
              <a:lnSpc>
                <a:spcPct val="80000"/>
              </a:lnSpc>
            </a:pPr>
            <a:r>
              <a:rPr lang="en-GB" sz="2600" smtClean="0"/>
              <a:t>Search the published medical literature</a:t>
            </a:r>
          </a:p>
          <a:p>
            <a:pPr marL="571500" indent="-571500">
              <a:lnSpc>
                <a:spcPct val="80000"/>
              </a:lnSpc>
              <a:buFontTx/>
              <a:buNone/>
            </a:pPr>
            <a:r>
              <a:rPr lang="en-GB" sz="2000" smtClean="0"/>
              <a:t>	Electronic databases such as Cochrane Central Register of Trials, Medline, EMBASE </a:t>
            </a:r>
          </a:p>
          <a:p>
            <a:pPr marL="571500" indent="-571500">
              <a:lnSpc>
                <a:spcPct val="80000"/>
              </a:lnSpc>
              <a:buFontTx/>
              <a:buNone/>
            </a:pPr>
            <a:endParaRPr lang="en-GB" sz="2000" smtClean="0"/>
          </a:p>
          <a:p>
            <a:pPr marL="571500" indent="-571500">
              <a:lnSpc>
                <a:spcPct val="80000"/>
              </a:lnSpc>
            </a:pPr>
            <a:r>
              <a:rPr lang="en-GB" sz="2600" smtClean="0"/>
              <a:t>Search other sources</a:t>
            </a:r>
          </a:p>
          <a:p>
            <a:pPr marL="1181100" lvl="2" indent="-266700">
              <a:lnSpc>
                <a:spcPct val="80000"/>
              </a:lnSpc>
              <a:buFont typeface="Arial" pitchFamily="34" charset="0"/>
              <a:buChar char="–"/>
            </a:pPr>
            <a:r>
              <a:rPr lang="en-GB" sz="2000" smtClean="0"/>
              <a:t>Reference lists/citation searches</a:t>
            </a:r>
          </a:p>
          <a:p>
            <a:pPr marL="1181100" lvl="2" indent="-266700">
              <a:lnSpc>
                <a:spcPct val="80000"/>
              </a:lnSpc>
              <a:buFont typeface="Arial" pitchFamily="34" charset="0"/>
              <a:buChar char="–"/>
            </a:pPr>
            <a:r>
              <a:rPr lang="en-GB" sz="2000" smtClean="0"/>
              <a:t>Conference proceedings/grey literature</a:t>
            </a:r>
          </a:p>
          <a:p>
            <a:pPr marL="1181100" lvl="2" indent="-266700">
              <a:lnSpc>
                <a:spcPct val="80000"/>
              </a:lnSpc>
              <a:buFont typeface="Arial" pitchFamily="34" charset="0"/>
              <a:buChar char="–"/>
            </a:pPr>
            <a:r>
              <a:rPr lang="en-GB" sz="2000" smtClean="0"/>
              <a:t>Contacting established researchers in the field to identify unpublished studies.</a:t>
            </a:r>
            <a:endParaRPr lang="en-US"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0038" y="171450"/>
            <a:ext cx="7772400" cy="579438"/>
          </a:xfrm>
        </p:spPr>
        <p:txBody>
          <a:bodyPr/>
          <a:lstStyle/>
          <a:p>
            <a:r>
              <a:rPr lang="en-US" smtClean="0"/>
              <a:t>Stage II - Identification of research</a:t>
            </a:r>
            <a:endParaRPr lang="en-GB" smtClean="0"/>
          </a:p>
        </p:txBody>
      </p:sp>
      <p:sp>
        <p:nvSpPr>
          <p:cNvPr id="19459" name="Rectangle 3"/>
          <p:cNvSpPr>
            <a:spLocks noGrp="1" noChangeArrowheads="1"/>
          </p:cNvSpPr>
          <p:nvPr>
            <p:ph type="body" idx="1"/>
          </p:nvPr>
        </p:nvSpPr>
        <p:spPr>
          <a:xfrm>
            <a:off x="314325" y="985838"/>
            <a:ext cx="7772400" cy="4889500"/>
          </a:xfrm>
        </p:spPr>
        <p:txBody>
          <a:bodyPr/>
          <a:lstStyle/>
          <a:p>
            <a:pPr>
              <a:lnSpc>
                <a:spcPct val="80000"/>
              </a:lnSpc>
            </a:pPr>
            <a:r>
              <a:rPr lang="en-GB" sz="2100" smtClean="0"/>
              <a:t>Search criteria</a:t>
            </a:r>
          </a:p>
          <a:p>
            <a:pPr lvl="1">
              <a:lnSpc>
                <a:spcPct val="80000"/>
              </a:lnSpc>
              <a:buFontTx/>
              <a:buNone/>
            </a:pPr>
            <a:r>
              <a:rPr lang="en-GB" sz="1800" smtClean="0"/>
              <a:t>1.exp OBESITY</a:t>
            </a:r>
          </a:p>
          <a:p>
            <a:pPr lvl="1">
              <a:lnSpc>
                <a:spcPct val="80000"/>
              </a:lnSpc>
              <a:buFontTx/>
              <a:buNone/>
            </a:pPr>
            <a:r>
              <a:rPr lang="en-GB" sz="1800" smtClean="0"/>
              <a:t>2. exp Weight Gain/</a:t>
            </a:r>
          </a:p>
          <a:p>
            <a:pPr lvl="1">
              <a:lnSpc>
                <a:spcPct val="80000"/>
              </a:lnSpc>
              <a:buFontTx/>
              <a:buNone/>
            </a:pPr>
            <a:r>
              <a:rPr lang="en-GB" sz="1800" smtClean="0"/>
              <a:t>3. exp Weight Loss</a:t>
            </a:r>
          </a:p>
          <a:p>
            <a:pPr lvl="1">
              <a:lnSpc>
                <a:spcPct val="80000"/>
              </a:lnSpc>
              <a:buFontTx/>
              <a:buNone/>
            </a:pPr>
            <a:r>
              <a:rPr lang="en-GB" sz="1800" smtClean="0"/>
              <a:t>4.......................</a:t>
            </a:r>
          </a:p>
          <a:p>
            <a:pPr lvl="1">
              <a:lnSpc>
                <a:spcPct val="80000"/>
              </a:lnSpc>
              <a:buFontTx/>
              <a:buNone/>
            </a:pPr>
            <a:r>
              <a:rPr lang="en-GB" sz="1800" smtClean="0"/>
              <a:t>8.((bmi or body mass index)adj2(gain or loss or change)).af.</a:t>
            </a:r>
          </a:p>
          <a:p>
            <a:pPr lvl="1">
              <a:lnSpc>
                <a:spcPct val="80000"/>
              </a:lnSpc>
              <a:buFontTx/>
              <a:buNone/>
            </a:pPr>
            <a:r>
              <a:rPr lang="en-GB" sz="1800" smtClean="0"/>
              <a:t>9. or/1-8</a:t>
            </a:r>
          </a:p>
          <a:p>
            <a:pPr>
              <a:lnSpc>
                <a:spcPct val="80000"/>
              </a:lnSpc>
            </a:pPr>
            <a:r>
              <a:rPr lang="en-GB" sz="2100" smtClean="0"/>
              <a:t>Searched published literature:</a:t>
            </a:r>
          </a:p>
          <a:p>
            <a:pPr>
              <a:lnSpc>
                <a:spcPct val="80000"/>
              </a:lnSpc>
              <a:buFontTx/>
              <a:buNone/>
            </a:pPr>
            <a:r>
              <a:rPr lang="en-GB" sz="1800" smtClean="0"/>
              <a:t>       -   Date from 1990 to March 2005</a:t>
            </a:r>
          </a:p>
          <a:p>
            <a:pPr lvl="1">
              <a:lnSpc>
                <a:spcPct val="80000"/>
              </a:lnSpc>
            </a:pPr>
            <a:r>
              <a:rPr lang="en-GB" sz="1800" smtClean="0"/>
              <a:t>Medline</a:t>
            </a:r>
          </a:p>
          <a:p>
            <a:pPr lvl="1">
              <a:lnSpc>
                <a:spcPct val="80000"/>
              </a:lnSpc>
            </a:pPr>
            <a:r>
              <a:rPr lang="en-GB" sz="1800" smtClean="0"/>
              <a:t>Embase</a:t>
            </a:r>
          </a:p>
          <a:p>
            <a:pPr lvl="1">
              <a:lnSpc>
                <a:spcPct val="80000"/>
              </a:lnSpc>
            </a:pPr>
            <a:r>
              <a:rPr lang="en-GB" sz="1800" smtClean="0"/>
              <a:t>CENTRAL</a:t>
            </a:r>
          </a:p>
          <a:p>
            <a:pPr lvl="1">
              <a:lnSpc>
                <a:spcPct val="80000"/>
              </a:lnSpc>
            </a:pPr>
            <a:r>
              <a:rPr lang="en-GB" sz="1800" smtClean="0"/>
              <a:t>the Cochrane Library</a:t>
            </a:r>
          </a:p>
          <a:p>
            <a:pPr lvl="1">
              <a:lnSpc>
                <a:spcPct val="80000"/>
              </a:lnSpc>
            </a:pPr>
            <a:r>
              <a:rPr lang="en-GB" sz="1800" smtClean="0"/>
              <a:t>PsycINFO</a:t>
            </a:r>
          </a:p>
          <a:p>
            <a:pPr lvl="1">
              <a:lnSpc>
                <a:spcPct val="80000"/>
              </a:lnSpc>
            </a:pPr>
            <a:r>
              <a:rPr lang="en-GB" sz="1800" smtClean="0"/>
              <a:t>CINAHL</a:t>
            </a:r>
          </a:p>
          <a:p>
            <a:pPr>
              <a:lnSpc>
                <a:spcPct val="80000"/>
              </a:lnSpc>
            </a:pPr>
            <a:r>
              <a:rPr lang="en-GB" sz="2100" smtClean="0"/>
              <a:t>Other</a:t>
            </a:r>
          </a:p>
          <a:p>
            <a:pPr lvl="1">
              <a:lnSpc>
                <a:spcPct val="80000"/>
              </a:lnSpc>
            </a:pPr>
            <a:r>
              <a:rPr lang="en-GB" sz="1800" smtClean="0"/>
              <a:t>Experts in the field of obesity to seeking additional references</a:t>
            </a:r>
          </a:p>
          <a:p>
            <a:pPr lvl="1">
              <a:lnSpc>
                <a:spcPct val="80000"/>
              </a:lnSpc>
            </a:pPr>
            <a:r>
              <a:rPr lang="en-GB" sz="1800" smtClean="0"/>
              <a:t>References lists checked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1475" y="0"/>
            <a:ext cx="7772400" cy="1143000"/>
          </a:xfrm>
        </p:spPr>
        <p:txBody>
          <a:bodyPr/>
          <a:lstStyle/>
          <a:p>
            <a:r>
              <a:rPr lang="en-US" smtClean="0"/>
              <a:t>Stage II - Selection of studies</a:t>
            </a:r>
          </a:p>
        </p:txBody>
      </p:sp>
      <p:sp>
        <p:nvSpPr>
          <p:cNvPr id="20483" name="Rectangle 3"/>
          <p:cNvSpPr>
            <a:spLocks noGrp="1" noChangeArrowheads="1"/>
          </p:cNvSpPr>
          <p:nvPr>
            <p:ph type="body" idx="1"/>
          </p:nvPr>
        </p:nvSpPr>
        <p:spPr>
          <a:xfrm>
            <a:off x="342900" y="1038225"/>
            <a:ext cx="8218488" cy="4611688"/>
          </a:xfrm>
        </p:spPr>
        <p:txBody>
          <a:bodyPr/>
          <a:lstStyle/>
          <a:p>
            <a:r>
              <a:rPr lang="en-GB" sz="2600" smtClean="0"/>
              <a:t>Eligibility/Inclusion criteria may be based on</a:t>
            </a:r>
            <a:r>
              <a:rPr lang="en-GB" sz="2600" i="1" smtClean="0"/>
              <a:t>:</a:t>
            </a:r>
            <a:endParaRPr lang="en-GB" sz="2600" smtClean="0"/>
          </a:p>
          <a:p>
            <a:pPr lvl="1"/>
            <a:r>
              <a:rPr lang="en-GB" sz="2000" smtClean="0"/>
              <a:t>Study design </a:t>
            </a:r>
          </a:p>
          <a:p>
            <a:pPr lvl="2"/>
            <a:r>
              <a:rPr lang="en-GB" sz="1200" smtClean="0"/>
              <a:t>controlled trials, cohort studies, case-control studies etc.</a:t>
            </a:r>
          </a:p>
          <a:p>
            <a:pPr lvl="1"/>
            <a:r>
              <a:rPr lang="en-GB" sz="2000" smtClean="0"/>
              <a:t>Year of study</a:t>
            </a:r>
          </a:p>
          <a:p>
            <a:pPr lvl="2"/>
            <a:r>
              <a:rPr lang="en-GB" sz="1200" smtClean="0"/>
              <a:t>only studies carried out after a specific date.</a:t>
            </a:r>
          </a:p>
          <a:p>
            <a:pPr lvl="1"/>
            <a:r>
              <a:rPr lang="en-GB" sz="2000" smtClean="0"/>
              <a:t>Publication language </a:t>
            </a:r>
          </a:p>
          <a:p>
            <a:pPr lvl="2"/>
            <a:r>
              <a:rPr lang="en-GB" sz="1200" smtClean="0"/>
              <a:t>However language shouldn’t be a barrier!</a:t>
            </a:r>
          </a:p>
          <a:p>
            <a:pPr lvl="1"/>
            <a:r>
              <a:rPr lang="en-GB" sz="2000" smtClean="0"/>
              <a:t>Sample-size/precision</a:t>
            </a:r>
          </a:p>
          <a:p>
            <a:pPr lvl="2"/>
            <a:r>
              <a:rPr lang="en-GB" sz="1200" smtClean="0"/>
              <a:t>Only trials with more than X number of patients.</a:t>
            </a:r>
          </a:p>
          <a:p>
            <a:pPr lvl="1"/>
            <a:r>
              <a:rPr lang="en-GB" sz="2000" smtClean="0"/>
              <a:t>Specific exposure/intervention</a:t>
            </a:r>
          </a:p>
          <a:p>
            <a:pPr lvl="2"/>
            <a:r>
              <a:rPr lang="en-GB" sz="1200" smtClean="0"/>
              <a:t>E.g. search for a specific diagnosis, but only include studies using a specific diagnostic method.</a:t>
            </a:r>
          </a:p>
          <a:p>
            <a:pPr lvl="1"/>
            <a:r>
              <a:rPr lang="en-GB" sz="2000" smtClean="0"/>
              <a:t>Specific outcome</a:t>
            </a:r>
          </a:p>
          <a:p>
            <a:pPr lvl="2"/>
            <a:r>
              <a:rPr lang="en-GB" sz="1200" smtClean="0"/>
              <a:t>E.g. search for outcome (e.g. lung cancer), but only include a specific subset (e.g. primary tumours).</a:t>
            </a:r>
          </a:p>
          <a:p>
            <a:pPr lvl="1"/>
            <a:r>
              <a:rPr lang="en-GB" sz="2000" smtClean="0"/>
              <a:t>Completeness of information</a:t>
            </a:r>
          </a:p>
          <a:p>
            <a:pPr lvl="2"/>
            <a:r>
              <a:rPr lang="en-US" sz="1200" smtClean="0"/>
              <a:t>Paper must provide details of response rate/take-up rate, loss to follow-up/attrition…</a:t>
            </a:r>
          </a:p>
        </p:txBody>
      </p:sp>
      <p:sp>
        <p:nvSpPr>
          <p:cNvPr id="20484" name="TextBox 1"/>
          <p:cNvSpPr txBox="1">
            <a:spLocks noChangeArrowheads="1"/>
          </p:cNvSpPr>
          <p:nvPr/>
        </p:nvSpPr>
        <p:spPr bwMode="auto">
          <a:xfrm>
            <a:off x="285750" y="5986463"/>
            <a:ext cx="854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z="2800">
                <a:solidFill>
                  <a:srgbClr val="C00000"/>
                </a:solidFill>
              </a:rPr>
              <a:t>Reasons for inclusion/exclusion should be recorded!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487363"/>
            <a:ext cx="5664200"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7" name="Rectangle 2"/>
          <p:cNvSpPr>
            <a:spLocks noGrp="1" noChangeArrowheads="1"/>
          </p:cNvSpPr>
          <p:nvPr>
            <p:ph type="title"/>
          </p:nvPr>
        </p:nvSpPr>
        <p:spPr>
          <a:xfrm>
            <a:off x="487363" y="0"/>
            <a:ext cx="7772400" cy="542925"/>
          </a:xfrm>
        </p:spPr>
        <p:txBody>
          <a:bodyPr/>
          <a:lstStyle/>
          <a:p>
            <a:r>
              <a:rPr lang="en-US" smtClean="0"/>
              <a:t>Stage II - Selection of studies (Flow chart)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14325" y="1409700"/>
            <a:ext cx="7924800" cy="4114800"/>
          </a:xfrm>
        </p:spPr>
        <p:txBody>
          <a:bodyPr/>
          <a:lstStyle/>
          <a:p>
            <a:r>
              <a:rPr lang="en-GB" sz="2600" smtClean="0">
                <a:solidFill>
                  <a:schemeClr val="accent2"/>
                </a:solidFill>
              </a:rPr>
              <a:t>To understand the need for conducting systematic reviews and meta-analyses. </a:t>
            </a:r>
          </a:p>
          <a:p>
            <a:r>
              <a:rPr lang="en-GB" sz="2600" smtClean="0">
                <a:solidFill>
                  <a:schemeClr val="accent2"/>
                </a:solidFill>
              </a:rPr>
              <a:t>To understand the definition and uses of meta-analysis </a:t>
            </a:r>
          </a:p>
          <a:p>
            <a:r>
              <a:rPr lang="en-GB" sz="2600" smtClean="0">
                <a:solidFill>
                  <a:schemeClr val="accent2"/>
                </a:solidFill>
              </a:rPr>
              <a:t>To appreciate the practical problems and limitations of systematic reviews and meta-analyses.</a:t>
            </a:r>
          </a:p>
          <a:p>
            <a:r>
              <a:rPr lang="en-GB" sz="2600" smtClean="0">
                <a:solidFill>
                  <a:schemeClr val="accent2"/>
                </a:solidFill>
              </a:rPr>
              <a:t>To be able to interpret the findings presented in published systematic reviews and meta-analyses.</a:t>
            </a:r>
          </a:p>
        </p:txBody>
      </p:sp>
      <p:sp>
        <p:nvSpPr>
          <p:cNvPr id="4099" name="Rectangle 2"/>
          <p:cNvSpPr>
            <a:spLocks noGrp="1" noChangeArrowheads="1"/>
          </p:cNvSpPr>
          <p:nvPr>
            <p:ph type="title" idx="4294967295"/>
          </p:nvPr>
        </p:nvSpPr>
        <p:spPr/>
        <p:txBody>
          <a:bodyPr/>
          <a:lstStyle/>
          <a:p>
            <a:r>
              <a:rPr lang="en-GB" smtClean="0"/>
              <a:t>Learning outcomes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Stage II - Study quality assessment</a:t>
            </a:r>
          </a:p>
        </p:txBody>
      </p:sp>
      <p:sp>
        <p:nvSpPr>
          <p:cNvPr id="20483" name="Rectangle 3"/>
          <p:cNvSpPr>
            <a:spLocks noGrp="1" noChangeArrowheads="1"/>
          </p:cNvSpPr>
          <p:nvPr>
            <p:ph type="body" idx="1"/>
          </p:nvPr>
        </p:nvSpPr>
        <p:spPr>
          <a:xfrm>
            <a:off x="314325" y="1409700"/>
            <a:ext cx="8242300" cy="4495800"/>
          </a:xfrm>
          <a:extLst/>
        </p:spPr>
        <p:txBody>
          <a:bodyPr/>
          <a:lstStyle/>
          <a:p>
            <a:pPr>
              <a:lnSpc>
                <a:spcPct val="80000"/>
              </a:lnSpc>
              <a:defRPr/>
            </a:pPr>
            <a:r>
              <a:rPr lang="en-US" sz="2400" dirty="0" smtClean="0"/>
              <a:t>Study quality may be assessed according to recognized or user-defined criteria</a:t>
            </a:r>
            <a:r>
              <a:rPr lang="en-US" sz="2000" dirty="0" smtClean="0"/>
              <a:t> </a:t>
            </a:r>
          </a:p>
          <a:p>
            <a:pPr>
              <a:lnSpc>
                <a:spcPct val="80000"/>
              </a:lnSpc>
              <a:buFontTx/>
              <a:buNone/>
              <a:defRPr/>
            </a:pPr>
            <a:r>
              <a:rPr lang="en-US" dirty="0" smtClean="0"/>
              <a:t>	</a:t>
            </a:r>
            <a:r>
              <a:rPr lang="en-US" sz="1600" dirty="0" smtClean="0"/>
              <a:t>e.g. </a:t>
            </a:r>
            <a:r>
              <a:rPr lang="en-GB" sz="1600" dirty="0" smtClean="0"/>
              <a:t>Cochrane Handbook for Systematic Reviews of Interventions </a:t>
            </a:r>
            <a:r>
              <a:rPr lang="en-GB" sz="1600" dirty="0" smtClean="0">
                <a:solidFill>
                  <a:schemeClr val="tx1"/>
                </a:solidFill>
              </a:rPr>
              <a:t>(</a:t>
            </a:r>
            <a:r>
              <a:rPr lang="en-US" sz="1600" dirty="0" smtClean="0">
                <a:solidFill>
                  <a:schemeClr val="tx1"/>
                </a:solidFill>
                <a:hlinkClick r:id="rId3"/>
              </a:rPr>
              <a:t>http://www.cochrane.dk/cochrane/handbook/hbook.htm</a:t>
            </a:r>
            <a:r>
              <a:rPr lang="en-US" sz="1600" dirty="0" smtClean="0">
                <a:solidFill>
                  <a:schemeClr val="tx1"/>
                </a:solidFill>
              </a:rPr>
              <a:t>)</a:t>
            </a:r>
          </a:p>
          <a:p>
            <a:pPr>
              <a:lnSpc>
                <a:spcPct val="80000"/>
              </a:lnSpc>
              <a:buFontTx/>
              <a:buNone/>
              <a:defRPr/>
            </a:pPr>
            <a:endParaRPr lang="en-US" sz="1600" dirty="0" smtClean="0">
              <a:solidFill>
                <a:schemeClr val="tx1"/>
              </a:solidFill>
            </a:endParaRPr>
          </a:p>
          <a:p>
            <a:pPr>
              <a:lnSpc>
                <a:spcPct val="80000"/>
              </a:lnSpc>
              <a:defRPr/>
            </a:pPr>
            <a:r>
              <a:rPr lang="en-US" sz="2400" dirty="0" smtClean="0"/>
              <a:t>Quality criteria should assess various biases in study design</a:t>
            </a:r>
            <a:endParaRPr lang="en-US" sz="2000" dirty="0" smtClean="0"/>
          </a:p>
          <a:p>
            <a:pPr lvl="7">
              <a:lnSpc>
                <a:spcPct val="80000"/>
              </a:lnSpc>
              <a:defRPr/>
            </a:pPr>
            <a:r>
              <a:rPr lang="en-US" sz="1300" dirty="0" smtClean="0"/>
              <a:t>Selection bias </a:t>
            </a:r>
          </a:p>
          <a:p>
            <a:pPr>
              <a:lnSpc>
                <a:spcPct val="80000"/>
              </a:lnSpc>
              <a:defRPr/>
            </a:pPr>
            <a:r>
              <a:rPr lang="en-US" sz="2400" dirty="0" smtClean="0"/>
              <a:t>Study design quality should preferably be assessed before study results known, and should ideally be assessed independently by more than one assessor</a:t>
            </a:r>
          </a:p>
          <a:p>
            <a:pPr>
              <a:lnSpc>
                <a:spcPct val="80000"/>
              </a:lnSpc>
              <a:defRPr/>
            </a:pPr>
            <a:endParaRPr lang="en-US" sz="2400" dirty="0"/>
          </a:p>
          <a:p>
            <a:pPr>
              <a:lnSpc>
                <a:spcPct val="80000"/>
              </a:lnSpc>
              <a:defRPr/>
            </a:pPr>
            <a:r>
              <a:rPr lang="en-US" sz="2400" dirty="0" smtClean="0"/>
              <a:t>The use of “scores” is not recommended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ystematic bias.png"/>
          <p:cNvPicPr>
            <a:picLocks noChangeAspect="1"/>
          </p:cNvPicPr>
          <p:nvPr/>
        </p:nvPicPr>
        <p:blipFill>
          <a:blip r:embed="rId3">
            <a:lum bright="12000" contrast="100000"/>
            <a:extLst>
              <a:ext uri="{28A0092B-C50C-407E-A947-70E740481C1C}">
                <a14:useLocalDpi xmlns:a14="http://schemas.microsoft.com/office/drawing/2010/main" val="0"/>
              </a:ext>
            </a:extLst>
          </a:blip>
          <a:srcRect/>
          <a:stretch>
            <a:fillRect/>
          </a:stretch>
        </p:blipFill>
        <p:spPr bwMode="auto">
          <a:xfrm>
            <a:off x="3786188" y="4808538"/>
            <a:ext cx="5184775" cy="2420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611188" y="188913"/>
            <a:ext cx="8075612" cy="706437"/>
          </a:xfrm>
        </p:spPr>
        <p:txBody>
          <a:bodyPr/>
          <a:lstStyle/>
          <a:p>
            <a:pPr eaLnBrk="1" hangingPunct="1"/>
            <a:r>
              <a:rPr lang="en-GB" b="1" smtClean="0">
                <a:latin typeface="Segoe WP SemiLight"/>
              </a:rPr>
              <a:t>Risk of bias</a:t>
            </a:r>
          </a:p>
        </p:txBody>
      </p:sp>
      <p:sp>
        <p:nvSpPr>
          <p:cNvPr id="23556" name="Content Placeholder 2"/>
          <p:cNvSpPr>
            <a:spLocks noGrp="1"/>
          </p:cNvSpPr>
          <p:nvPr>
            <p:ph idx="1"/>
          </p:nvPr>
        </p:nvSpPr>
        <p:spPr>
          <a:xfrm>
            <a:off x="596900" y="333375"/>
            <a:ext cx="8075613" cy="4895850"/>
          </a:xfrm>
        </p:spPr>
        <p:txBody>
          <a:bodyPr/>
          <a:lstStyle/>
          <a:p>
            <a:pPr eaLnBrk="1" hangingPunct="1"/>
            <a:endParaRPr lang="en-GB" sz="2400" smtClean="0">
              <a:latin typeface="Segoe WP"/>
            </a:endParaRPr>
          </a:p>
          <a:p>
            <a:pPr eaLnBrk="1" hangingPunct="1"/>
            <a:r>
              <a:rPr lang="en-GB" sz="2400" smtClean="0">
                <a:latin typeface="Segoe WP"/>
              </a:rPr>
              <a:t>A bias …..</a:t>
            </a:r>
          </a:p>
          <a:p>
            <a:pPr eaLnBrk="1" hangingPunct="1"/>
            <a:r>
              <a:rPr lang="en-GB" sz="2400" smtClean="0">
                <a:latin typeface="Segoe WP"/>
              </a:rPr>
              <a:t>..is a systematic error, or deviation from the truth, in results or inferences. </a:t>
            </a:r>
          </a:p>
          <a:p>
            <a:pPr eaLnBrk="1" hangingPunct="1"/>
            <a:r>
              <a:rPr lang="en-GB" sz="2400" smtClean="0">
                <a:latin typeface="Segoe WP"/>
              </a:rPr>
              <a:t>…can lead to underestimation or overestimation of the true intervention effect.</a:t>
            </a:r>
          </a:p>
          <a:p>
            <a:pPr eaLnBrk="1" hangingPunct="1"/>
            <a:r>
              <a:rPr lang="en-GB" sz="2400" smtClean="0">
                <a:latin typeface="Segoe WP"/>
              </a:rPr>
              <a:t>…can be small or substantial.</a:t>
            </a:r>
          </a:p>
          <a:p>
            <a:pPr eaLnBrk="1" hangingPunct="1"/>
            <a:r>
              <a:rPr lang="en-GB" sz="2400" smtClean="0">
                <a:latin typeface="Segoe WP"/>
              </a:rPr>
              <a:t>…should not be confused with </a:t>
            </a:r>
            <a:r>
              <a:rPr lang="en-GB" sz="2400" b="1" smtClean="0">
                <a:latin typeface="Segoe WP"/>
              </a:rPr>
              <a:t>imprecision </a:t>
            </a:r>
            <a:r>
              <a:rPr lang="en-GB" sz="2400" smtClean="0">
                <a:latin typeface="Segoe WP"/>
              </a:rPr>
              <a:t>(a random error)</a:t>
            </a:r>
            <a:r>
              <a:rPr lang="en-GB" sz="2400" b="1" smtClean="0">
                <a:latin typeface="Segoe WP"/>
              </a:rPr>
              <a:t>.</a:t>
            </a:r>
            <a:endParaRPr lang="en-GB" sz="2400" smtClean="0">
              <a:latin typeface="Segoe WP"/>
            </a:endParaRPr>
          </a:p>
          <a:p>
            <a:pPr eaLnBrk="1" hangingPunct="1"/>
            <a:endParaRPr lang="en-GB" sz="2400" smtClean="0">
              <a:latin typeface="Segoe WP"/>
            </a:endParaRPr>
          </a:p>
        </p:txBody>
      </p:sp>
      <p:pic>
        <p:nvPicPr>
          <p:cNvPr id="23557" name="Picture 4" descr="ErrorAn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813300"/>
            <a:ext cx="22764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6"/>
          <p:cNvSpPr txBox="1">
            <a:spLocks noChangeArrowheads="1"/>
          </p:cNvSpPr>
          <p:nvPr/>
        </p:nvSpPr>
        <p:spPr bwMode="auto">
          <a:xfrm>
            <a:off x="971550" y="4408488"/>
            <a:ext cx="2519363" cy="279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z="1200" b="1">
                <a:solidFill>
                  <a:schemeClr val="tx1"/>
                </a:solidFill>
                <a:latin typeface="Segoe WP"/>
              </a:rPr>
              <a:t>Random error (unpredictable)</a:t>
            </a:r>
          </a:p>
        </p:txBody>
      </p:sp>
      <p:sp>
        <p:nvSpPr>
          <p:cNvPr id="10" name="Rectangle 9"/>
          <p:cNvSpPr/>
          <p:nvPr/>
        </p:nvSpPr>
        <p:spPr>
          <a:xfrm>
            <a:off x="3713163" y="6096000"/>
            <a:ext cx="5257800" cy="1096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1195388"/>
            <a:ext cx="511492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79" name="Rectangle 6"/>
          <p:cNvSpPr>
            <a:spLocks noChangeArrowheads="1"/>
          </p:cNvSpPr>
          <p:nvPr/>
        </p:nvSpPr>
        <p:spPr bwMode="auto">
          <a:xfrm>
            <a:off x="955675" y="238125"/>
            <a:ext cx="7288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buFont typeface="Arial" pitchFamily="34" charset="0"/>
              <a:buChar char="•"/>
            </a:pPr>
            <a:r>
              <a:rPr lang="en-GB">
                <a:solidFill>
                  <a:schemeClr val="tx1"/>
                </a:solidFill>
              </a:rPr>
              <a:t>the </a:t>
            </a:r>
            <a:r>
              <a:rPr lang="en-GB" b="1" u="sng">
                <a:solidFill>
                  <a:schemeClr val="tx1"/>
                </a:solidFill>
              </a:rPr>
              <a:t>quality of a body of evidence</a:t>
            </a:r>
            <a:r>
              <a:rPr lang="en-GB">
                <a:solidFill>
                  <a:schemeClr val="tx1"/>
                </a:solidFill>
              </a:rPr>
              <a:t> is ‘the extent to which one can be confident that an estimate of effect or association is close to the quantity of specific interest’ (GRADE)</a:t>
            </a:r>
          </a:p>
        </p:txBody>
      </p:sp>
      <p:sp>
        <p:nvSpPr>
          <p:cNvPr id="24580" name="Rectangle 7"/>
          <p:cNvSpPr>
            <a:spLocks noChangeArrowheads="1"/>
          </p:cNvSpPr>
          <p:nvPr/>
        </p:nvSpPr>
        <p:spPr bwMode="auto">
          <a:xfrm>
            <a:off x="812800" y="5235575"/>
            <a:ext cx="8064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GB">
                <a:solidFill>
                  <a:schemeClr val="tx1"/>
                </a:solidFill>
              </a:rPr>
              <a:t>A valid study is one which has addressed a clearly focused </a:t>
            </a:r>
            <a:r>
              <a:rPr lang="en-GB" u="sng">
                <a:solidFill>
                  <a:schemeClr val="tx1"/>
                </a:solidFill>
              </a:rPr>
              <a:t>question</a:t>
            </a:r>
            <a:r>
              <a:rPr lang="en-GB">
                <a:solidFill>
                  <a:schemeClr val="tx1"/>
                </a:solidFill>
              </a:rPr>
              <a:t>, and where the </a:t>
            </a:r>
            <a:r>
              <a:rPr lang="en-GB" u="sng">
                <a:solidFill>
                  <a:schemeClr val="tx1"/>
                </a:solidFill>
              </a:rPr>
              <a:t>methods</a:t>
            </a:r>
            <a:r>
              <a:rPr lang="en-GB">
                <a:solidFill>
                  <a:schemeClr val="tx1"/>
                </a:solidFill>
              </a:rPr>
              <a:t> used enable the results to be trusted.</a:t>
            </a:r>
          </a:p>
          <a:p>
            <a:pPr eaLnBrk="1" hangingPunct="1"/>
            <a:r>
              <a:rPr lang="en-GB">
                <a:solidFill>
                  <a:schemeClr val="tx1"/>
                </a:solidFill>
              </a:rPr>
              <a:t>If the study is of low validity, the results cannot be trusted.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9750" y="333375"/>
            <a:ext cx="8353425" cy="706438"/>
          </a:xfrm>
        </p:spPr>
        <p:txBody>
          <a:bodyPr/>
          <a:lstStyle/>
          <a:p>
            <a:pPr eaLnBrk="1" hangingPunct="1"/>
            <a:r>
              <a:rPr lang="en-GB" b="1" smtClean="0">
                <a:latin typeface="Segoe WP SemiLight"/>
              </a:rPr>
              <a:t>Assessing of risk of bias of each study is important</a:t>
            </a:r>
          </a:p>
        </p:txBody>
      </p:sp>
      <p:sp>
        <p:nvSpPr>
          <p:cNvPr id="25603" name="Content Placeholder 2"/>
          <p:cNvSpPr>
            <a:spLocks noGrp="1"/>
          </p:cNvSpPr>
          <p:nvPr>
            <p:ph idx="1"/>
          </p:nvPr>
        </p:nvSpPr>
        <p:spPr/>
        <p:txBody>
          <a:bodyPr/>
          <a:lstStyle/>
          <a:p>
            <a:pPr eaLnBrk="1" hangingPunct="1"/>
            <a:endParaRPr lang="en-GB" sz="2400" smtClean="0">
              <a:latin typeface="Segoe WP"/>
            </a:endParaRPr>
          </a:p>
          <a:p>
            <a:pPr eaLnBrk="1" hangingPunct="1"/>
            <a:r>
              <a:rPr lang="en-GB" sz="2400" smtClean="0">
                <a:latin typeface="Segoe WP"/>
              </a:rPr>
              <a:t>The likelihood that the “effect” reported in a systematic review approximates the truth depends on the validity of the included studies, as certain methodological characteristics may be associated with effect sizes</a:t>
            </a:r>
          </a:p>
          <a:p>
            <a:pPr eaLnBrk="1" hangingPunct="1"/>
            <a:endParaRPr lang="en-GB" sz="2400" smtClean="0">
              <a:latin typeface="Segoe WP"/>
            </a:endParaRPr>
          </a:p>
          <a:p>
            <a:pPr eaLnBrk="1" hangingPunct="1"/>
            <a:r>
              <a:rPr lang="en-GB" sz="2400" smtClean="0">
                <a:latin typeface="Segoe WP"/>
              </a:rPr>
              <a:t>Differences in risks of bias can help explain variation in the results of the studies included in a systematic review (i.e. can explain heterogeneity of results)</a:t>
            </a:r>
          </a:p>
          <a:p>
            <a:pPr eaLnBrk="1" hangingPunct="1"/>
            <a:endParaRPr lang="en-GB" sz="2400" smtClean="0">
              <a:latin typeface="Segoe WP"/>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4213" y="188913"/>
            <a:ext cx="8074025" cy="719137"/>
          </a:xfrm>
        </p:spPr>
        <p:txBody>
          <a:bodyPr/>
          <a:lstStyle/>
          <a:p>
            <a:pPr eaLnBrk="1" hangingPunct="1">
              <a:defRPr/>
            </a:pPr>
            <a:r>
              <a:rPr lang="en-GB" b="1" dirty="0" smtClean="0">
                <a:latin typeface="Segoe WP SemiLight"/>
              </a:rPr>
              <a:t>Assessing risk of bias: </a:t>
            </a:r>
            <a:br>
              <a:rPr lang="en-GB" b="1" dirty="0" smtClean="0">
                <a:latin typeface="Segoe WP SemiLight"/>
              </a:rPr>
            </a:br>
            <a:r>
              <a:rPr lang="en-GB" b="1" dirty="0" smtClean="0">
                <a:latin typeface="Segoe WP SemiLight"/>
              </a:rPr>
              <a:t>The Cochrane collaboration tool </a:t>
            </a:r>
            <a:endParaRPr lang="en-GB" sz="2000" b="1" i="1" dirty="0" smtClean="0">
              <a:solidFill>
                <a:schemeClr val="accent1">
                  <a:lumMod val="75000"/>
                </a:schemeClr>
              </a:solidFill>
            </a:endParaRPr>
          </a:p>
        </p:txBody>
      </p:sp>
      <p:graphicFrame>
        <p:nvGraphicFramePr>
          <p:cNvPr id="33819" name="Group 27"/>
          <p:cNvGraphicFramePr>
            <a:graphicFrameLocks noGrp="1"/>
          </p:cNvGraphicFramePr>
          <p:nvPr>
            <p:ph idx="1"/>
          </p:nvPr>
        </p:nvGraphicFramePr>
        <p:xfrm>
          <a:off x="539750" y="1052513"/>
          <a:ext cx="7920038" cy="5399087"/>
        </p:xfrm>
        <a:graphic>
          <a:graphicData uri="http://schemas.openxmlformats.org/drawingml/2006/table">
            <a:tbl>
              <a:tblPr/>
              <a:tblGrid>
                <a:gridCol w="2232025"/>
                <a:gridCol w="5688013"/>
              </a:tblGrid>
              <a:tr h="611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FF"/>
                          </a:solidFill>
                          <a:effectLst/>
                          <a:latin typeface="Segoe WP"/>
                        </a:rPr>
                        <a:t>Type of bias</a:t>
                      </a:r>
                      <a:endParaRPr kumimoji="0" lang="en-US" sz="2000" b="1" i="0" u="none" strike="noStrike" cap="none" normalizeH="0" baseline="0" dirty="0" smtClean="0">
                        <a:ln>
                          <a:noFill/>
                        </a:ln>
                        <a:solidFill>
                          <a:srgbClr val="FFFFFF"/>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9AB6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FFFF"/>
                          </a:solidFill>
                          <a:effectLst/>
                          <a:latin typeface="Segoe WP"/>
                        </a:rPr>
                        <a:t>Description</a:t>
                      </a:r>
                      <a:endParaRPr kumimoji="0" lang="en-US" sz="2000" b="1" i="0" u="none" strike="noStrike" cap="none" normalizeH="0" baseline="0" dirty="0" smtClean="0">
                        <a:ln>
                          <a:noFill/>
                        </a:ln>
                        <a:solidFill>
                          <a:srgbClr val="FFFFFF"/>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9AB6F"/>
                    </a:solidFill>
                  </a:tcPr>
                </a:tc>
              </a:tr>
              <a:tr h="957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Segoe WP"/>
                        </a:rPr>
                        <a:t>Selection bias</a:t>
                      </a:r>
                      <a:endParaRPr kumimoji="0" lang="en-US" sz="2000" b="0" i="0" u="none" strike="noStrike" cap="none" normalizeH="0" baseline="0" smtClean="0">
                        <a:ln>
                          <a:noFill/>
                        </a:ln>
                        <a:solidFill>
                          <a:srgbClr val="000000"/>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2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Segoe WP"/>
                        </a:rPr>
                        <a:t>Differences between </a:t>
                      </a:r>
                      <a:r>
                        <a:rPr kumimoji="0" lang="en-GB" sz="2000" b="1" i="0" u="sng" strike="noStrike" cap="none" normalizeH="0" baseline="0" dirty="0" smtClean="0">
                          <a:ln>
                            <a:noFill/>
                          </a:ln>
                          <a:solidFill>
                            <a:srgbClr val="000000"/>
                          </a:solidFill>
                          <a:effectLst/>
                          <a:latin typeface="Segoe WP"/>
                        </a:rPr>
                        <a:t>baseline characteristics </a:t>
                      </a:r>
                      <a:r>
                        <a:rPr kumimoji="0" lang="en-GB" sz="2000" b="0" i="0" u="none" strike="noStrike" cap="none" normalizeH="0" baseline="0" dirty="0" smtClean="0">
                          <a:ln>
                            <a:noFill/>
                          </a:ln>
                          <a:solidFill>
                            <a:srgbClr val="000000"/>
                          </a:solidFill>
                          <a:effectLst/>
                          <a:latin typeface="Segoe WP"/>
                        </a:rPr>
                        <a:t>of the groups that are compared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2D5"/>
                    </a:solidFill>
                  </a:tcPr>
                </a:tc>
              </a:tr>
              <a:tr h="1262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Segoe WP"/>
                        </a:rPr>
                        <a:t>Performance bias</a:t>
                      </a:r>
                      <a:endParaRPr kumimoji="0" lang="en-US" sz="2000" b="0" i="0" u="none" strike="noStrike" cap="none" normalizeH="0" baseline="0" smtClean="0">
                        <a:ln>
                          <a:noFill/>
                        </a:ln>
                        <a:solidFill>
                          <a:srgbClr val="000000"/>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1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Segoe WP"/>
                        </a:rPr>
                        <a:t>Systematic differences between groups in the </a:t>
                      </a:r>
                      <a:r>
                        <a:rPr kumimoji="0" lang="en-GB" sz="2000" b="1" i="0" u="sng" strike="noStrike" cap="none" normalizeH="0" baseline="0" dirty="0" smtClean="0">
                          <a:ln>
                            <a:noFill/>
                          </a:ln>
                          <a:solidFill>
                            <a:srgbClr val="000000"/>
                          </a:solidFill>
                          <a:effectLst/>
                          <a:latin typeface="Segoe WP"/>
                        </a:rPr>
                        <a:t>care</a:t>
                      </a:r>
                      <a:r>
                        <a:rPr kumimoji="0" lang="en-GB" sz="2000" b="0" i="0" u="sng" strike="noStrike" cap="none" normalizeH="0" baseline="0" dirty="0" smtClean="0">
                          <a:ln>
                            <a:noFill/>
                          </a:ln>
                          <a:solidFill>
                            <a:srgbClr val="000000"/>
                          </a:solidFill>
                          <a:effectLst/>
                          <a:latin typeface="Segoe WP"/>
                        </a:rPr>
                        <a:t> </a:t>
                      </a:r>
                      <a:r>
                        <a:rPr kumimoji="0" lang="en-GB" sz="2000" b="0" i="0" u="none" strike="noStrike" cap="none" normalizeH="0" baseline="0" dirty="0" smtClean="0">
                          <a:ln>
                            <a:noFill/>
                          </a:ln>
                          <a:solidFill>
                            <a:srgbClr val="000000"/>
                          </a:solidFill>
                          <a:effectLst/>
                          <a:latin typeface="Segoe WP"/>
                        </a:rPr>
                        <a:t>that is provided, or in </a:t>
                      </a:r>
                      <a:r>
                        <a:rPr kumimoji="0" lang="en-GB" sz="2000" b="1" i="0" u="sng" strike="noStrike" cap="none" normalizeH="0" baseline="0" dirty="0" smtClean="0">
                          <a:ln>
                            <a:noFill/>
                          </a:ln>
                          <a:solidFill>
                            <a:srgbClr val="000000"/>
                          </a:solidFill>
                          <a:effectLst/>
                          <a:latin typeface="Segoe WP"/>
                        </a:rPr>
                        <a:t>exposure to factors </a:t>
                      </a:r>
                      <a:r>
                        <a:rPr kumimoji="0" lang="en-GB" sz="2000" b="0" i="0" u="none" strike="noStrike" cap="none" normalizeH="0" baseline="0" dirty="0" smtClean="0">
                          <a:ln>
                            <a:noFill/>
                          </a:ln>
                          <a:solidFill>
                            <a:srgbClr val="000000"/>
                          </a:solidFill>
                          <a:effectLst/>
                          <a:latin typeface="Segoe WP"/>
                        </a:rPr>
                        <a:t>other than the interventions of interest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1EB"/>
                    </a:solidFill>
                  </a:tcPr>
                </a:tc>
              </a:tr>
              <a:tr h="957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Segoe WP"/>
                        </a:rPr>
                        <a:t>Detection bias</a:t>
                      </a:r>
                      <a:endParaRPr kumimoji="0" lang="en-US" sz="2000" b="0" i="0" u="none" strike="noStrike" cap="none" normalizeH="0" baseline="0" smtClean="0">
                        <a:ln>
                          <a:noFill/>
                        </a:ln>
                        <a:solidFill>
                          <a:srgbClr val="000000"/>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2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Segoe WP"/>
                        </a:rPr>
                        <a:t>Systematic differences between groups in </a:t>
                      </a:r>
                      <a:r>
                        <a:rPr kumimoji="0" lang="en-GB" sz="2000" b="1" i="0" u="sng" strike="noStrike" cap="none" normalizeH="0" baseline="0" dirty="0" smtClean="0">
                          <a:ln>
                            <a:noFill/>
                          </a:ln>
                          <a:solidFill>
                            <a:srgbClr val="000000"/>
                          </a:solidFill>
                          <a:effectLst/>
                          <a:latin typeface="Segoe WP"/>
                        </a:rPr>
                        <a:t>how</a:t>
                      </a:r>
                      <a:r>
                        <a:rPr kumimoji="0" lang="en-GB" sz="2000" b="0" i="0" u="sng" strike="noStrike" cap="none" normalizeH="0" baseline="0" dirty="0" smtClean="0">
                          <a:ln>
                            <a:noFill/>
                          </a:ln>
                          <a:solidFill>
                            <a:srgbClr val="000000"/>
                          </a:solidFill>
                          <a:effectLst/>
                          <a:latin typeface="Segoe WP"/>
                        </a:rPr>
                        <a:t> </a:t>
                      </a:r>
                      <a:r>
                        <a:rPr kumimoji="0" lang="en-GB" sz="2000" b="1" i="0" u="sng" strike="noStrike" cap="none" normalizeH="0" baseline="0" dirty="0" smtClean="0">
                          <a:ln>
                            <a:noFill/>
                          </a:ln>
                          <a:solidFill>
                            <a:srgbClr val="000000"/>
                          </a:solidFill>
                          <a:effectLst/>
                          <a:latin typeface="Segoe WP"/>
                        </a:rPr>
                        <a:t>outcomes</a:t>
                      </a:r>
                      <a:r>
                        <a:rPr kumimoji="0" lang="en-GB" sz="2000" b="0" i="0" u="none" strike="noStrike" cap="none" normalizeH="0" baseline="0" dirty="0" smtClean="0">
                          <a:ln>
                            <a:noFill/>
                          </a:ln>
                          <a:solidFill>
                            <a:srgbClr val="000000"/>
                          </a:solidFill>
                          <a:effectLst/>
                          <a:latin typeface="Segoe WP"/>
                        </a:rPr>
                        <a:t> are determined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2D5"/>
                    </a:solidFill>
                  </a:tcPr>
                </a:tc>
              </a:tr>
              <a:tr h="957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Segoe WP"/>
                        </a:rPr>
                        <a:t>Attrition bias</a:t>
                      </a:r>
                      <a:endParaRPr kumimoji="0" lang="en-US" sz="2000" b="0" i="0" u="none" strike="noStrike" cap="none" normalizeH="0" baseline="0" smtClean="0">
                        <a:ln>
                          <a:noFill/>
                        </a:ln>
                        <a:solidFill>
                          <a:srgbClr val="000000"/>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1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Segoe WP"/>
                        </a:rPr>
                        <a:t>Systematic differences between groups in </a:t>
                      </a:r>
                      <a:r>
                        <a:rPr kumimoji="0" lang="en-GB" sz="2000" b="1" i="0" u="sng" strike="noStrike" cap="none" normalizeH="0" baseline="0" dirty="0" smtClean="0">
                          <a:ln>
                            <a:noFill/>
                          </a:ln>
                          <a:solidFill>
                            <a:srgbClr val="000000"/>
                          </a:solidFill>
                          <a:effectLst/>
                          <a:latin typeface="Segoe WP"/>
                        </a:rPr>
                        <a:t>withdrawals</a:t>
                      </a:r>
                      <a:r>
                        <a:rPr kumimoji="0" lang="en-GB" sz="2000" b="0" i="0" u="none" strike="noStrike" cap="none" normalizeH="0" baseline="0" dirty="0" smtClean="0">
                          <a:ln>
                            <a:noFill/>
                          </a:ln>
                          <a:solidFill>
                            <a:srgbClr val="000000"/>
                          </a:solidFill>
                          <a:effectLst/>
                          <a:latin typeface="Segoe WP"/>
                        </a:rPr>
                        <a:t> from a study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1EB"/>
                    </a:solidFill>
                  </a:tcPr>
                </a:tc>
              </a:tr>
              <a:tr h="65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Segoe WP"/>
                        </a:rPr>
                        <a:t>Reporting bias</a:t>
                      </a:r>
                      <a:endParaRPr kumimoji="0" lang="en-US" sz="2000" b="0" i="0" u="none" strike="noStrike" cap="none" normalizeH="0" baseline="0" smtClean="0">
                        <a:ln>
                          <a:noFill/>
                        </a:ln>
                        <a:solidFill>
                          <a:srgbClr val="000000"/>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2D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000000"/>
                          </a:solidFill>
                          <a:effectLst/>
                          <a:latin typeface="Segoe WP"/>
                        </a:rPr>
                        <a:t>Systematic differences between </a:t>
                      </a:r>
                      <a:r>
                        <a:rPr kumimoji="0" lang="en-GB" sz="2000" b="1" i="0" u="sng" strike="noStrike" cap="none" normalizeH="0" baseline="0" dirty="0" smtClean="0">
                          <a:ln>
                            <a:noFill/>
                          </a:ln>
                          <a:solidFill>
                            <a:srgbClr val="000000"/>
                          </a:solidFill>
                          <a:effectLst/>
                          <a:latin typeface="Segoe WP"/>
                        </a:rPr>
                        <a:t>reported</a:t>
                      </a:r>
                      <a:r>
                        <a:rPr kumimoji="0" lang="en-GB" sz="2000" b="0" i="0" u="none" strike="noStrike" cap="none" normalizeH="0" baseline="0" dirty="0" smtClean="0">
                          <a:ln>
                            <a:noFill/>
                          </a:ln>
                          <a:solidFill>
                            <a:srgbClr val="000000"/>
                          </a:solidFill>
                          <a:effectLst/>
                          <a:latin typeface="Segoe WP"/>
                        </a:rPr>
                        <a:t> and </a:t>
                      </a:r>
                      <a:r>
                        <a:rPr kumimoji="0" lang="en-GB" sz="2000" b="1" i="0" u="sng" strike="noStrike" cap="none" normalizeH="0" baseline="0" dirty="0" smtClean="0">
                          <a:ln>
                            <a:noFill/>
                          </a:ln>
                          <a:solidFill>
                            <a:srgbClr val="000000"/>
                          </a:solidFill>
                          <a:effectLst/>
                          <a:latin typeface="Segoe WP"/>
                        </a:rPr>
                        <a:t>unreported</a:t>
                      </a:r>
                      <a:r>
                        <a:rPr kumimoji="0" lang="en-GB" sz="2000" b="0" i="0" u="none" strike="noStrike" cap="none" normalizeH="0" baseline="0" dirty="0" smtClean="0">
                          <a:ln>
                            <a:noFill/>
                          </a:ln>
                          <a:solidFill>
                            <a:srgbClr val="000000"/>
                          </a:solidFill>
                          <a:effectLst/>
                          <a:latin typeface="Segoe WP"/>
                        </a:rPr>
                        <a:t> findings</a:t>
                      </a:r>
                      <a:endParaRPr kumimoji="0" lang="en-US" sz="2000" b="0" i="0" u="none" strike="noStrike" cap="none" normalizeH="0" baseline="0" dirty="0" smtClean="0">
                        <a:ln>
                          <a:noFill/>
                        </a:ln>
                        <a:solidFill>
                          <a:srgbClr val="000000"/>
                        </a:solidFill>
                        <a:effectLst/>
                        <a:latin typeface="Segoe WP"/>
                      </a:endParaRPr>
                    </a:p>
                  </a:txBody>
                  <a:tcPr marL="43104" marR="43104" marT="21554" marB="2155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2D5"/>
                    </a:solidFill>
                  </a:tcPr>
                </a:tc>
              </a:tr>
            </a:tbl>
          </a:graphicData>
        </a:graphic>
      </p:graphicFrame>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075612" cy="706437"/>
          </a:xfrm>
        </p:spPr>
        <p:txBody>
          <a:bodyPr rtlCol="0">
            <a:normAutofit fontScale="90000"/>
          </a:bodyPr>
          <a:lstStyle/>
          <a:p>
            <a:pPr eaLnBrk="1" fontAlgn="auto" hangingPunct="1">
              <a:spcAft>
                <a:spcPts val="0"/>
              </a:spcAft>
              <a:defRPr/>
            </a:pPr>
            <a:r>
              <a:rPr lang="en-GB" sz="2800" b="1" dirty="0">
                <a:solidFill>
                  <a:schemeClr val="accent1">
                    <a:lumMod val="75000"/>
                  </a:schemeClr>
                </a:solidFill>
              </a:rPr>
              <a:t>Cochrane collaboration tool </a:t>
            </a:r>
            <a:r>
              <a:rPr lang="en-GB" sz="2800" b="1" dirty="0" smtClean="0">
                <a:solidFill>
                  <a:schemeClr val="accent1">
                    <a:lumMod val="75000"/>
                  </a:schemeClr>
                </a:solidFill>
              </a:rPr>
              <a:t>: </a:t>
            </a:r>
            <a:r>
              <a:rPr lang="en-GB" b="1" dirty="0" smtClean="0">
                <a:solidFill>
                  <a:schemeClr val="accent1">
                    <a:lumMod val="75000"/>
                  </a:schemeClr>
                </a:solidFill>
              </a:rPr>
              <a:t>Table for risk of bias assessment (</a:t>
            </a:r>
            <a:r>
              <a:rPr lang="en-GB" b="1" dirty="0" err="1" smtClean="0">
                <a:solidFill>
                  <a:schemeClr val="accent1">
                    <a:lumMod val="75000"/>
                  </a:schemeClr>
                </a:solidFill>
              </a:rPr>
              <a:t>Revman</a:t>
            </a:r>
            <a:r>
              <a:rPr lang="en-GB" b="1" dirty="0" smtClean="0">
                <a:solidFill>
                  <a:schemeClr val="accent1">
                    <a:lumMod val="75000"/>
                  </a:schemeClr>
                </a:solidFill>
              </a:rPr>
              <a:t>)</a:t>
            </a:r>
            <a:endParaRPr lang="en-GB" b="1" dirty="0">
              <a:solidFill>
                <a:schemeClr val="accent1">
                  <a:lumMod val="75000"/>
                </a:schemeClr>
              </a:solidFill>
            </a:endParaRPr>
          </a:p>
        </p:txBody>
      </p:sp>
      <p:pic>
        <p:nvPicPr>
          <p:cNvPr id="27651" name="Picture 11" descr="\\icfs18.cc.ic.ac.uk\lfelix\pictures\Pictur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 y="908050"/>
            <a:ext cx="9036050" cy="5616575"/>
          </a:xfr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93725" y="260350"/>
            <a:ext cx="8208963" cy="1109663"/>
          </a:xfrm>
        </p:spPr>
        <p:txBody>
          <a:bodyPr/>
          <a:lstStyle/>
          <a:p>
            <a:pPr algn="ctr" eaLnBrk="1" hangingPunct="1">
              <a:defRPr/>
            </a:pPr>
            <a:r>
              <a:rPr lang="en-GB" sz="2800" b="1" dirty="0" smtClean="0">
                <a:solidFill>
                  <a:schemeClr val="accent1">
                    <a:lumMod val="75000"/>
                  </a:schemeClr>
                </a:solidFill>
              </a:rPr>
              <a:t>Cochrane collaboration tool: Graphic presentation of risk of bias  assessment in clinical trials (</a:t>
            </a:r>
            <a:r>
              <a:rPr lang="en-GB" sz="2800" b="1" dirty="0" err="1" smtClean="0">
                <a:solidFill>
                  <a:schemeClr val="accent1">
                    <a:lumMod val="75000"/>
                  </a:schemeClr>
                </a:solidFill>
              </a:rPr>
              <a:t>Revman</a:t>
            </a:r>
            <a:r>
              <a:rPr lang="en-GB" sz="2800" b="1" dirty="0" smtClean="0">
                <a:solidFill>
                  <a:schemeClr val="accent1">
                    <a:lumMod val="75000"/>
                  </a:schemeClr>
                </a:solidFill>
              </a:rPr>
              <a:t>)</a:t>
            </a:r>
          </a:p>
        </p:txBody>
      </p:sp>
      <p:pic>
        <p:nvPicPr>
          <p:cNvPr id="2867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0" y="2565400"/>
            <a:ext cx="4202113" cy="2447925"/>
          </a:xfrm>
        </p:spPr>
      </p:pic>
      <p:pic>
        <p:nvPicPr>
          <p:cNvPr id="4" name="Content Placeholder 3" descr="http://www.mrc-bsu.cam.ac.uk/cochrane/handbook500/chapter_8/image004.gif"/>
          <p:cNvPicPr>
            <a:picLocks/>
          </p:cNvPicPr>
          <p:nvPr/>
        </p:nvPicPr>
        <p:blipFill>
          <a:blip r:embed="rId4"/>
          <a:srcRect/>
          <a:stretch>
            <a:fillRect/>
          </a:stretch>
        </p:blipFill>
        <p:spPr bwMode="auto">
          <a:xfrm>
            <a:off x="5651500" y="2060575"/>
            <a:ext cx="2881313" cy="4365625"/>
          </a:xfrm>
          <a:prstGeom prst="rect">
            <a:avLst/>
          </a:prstGeom>
          <a:noFill/>
          <a:ln w="9525">
            <a:solidFill>
              <a:schemeClr val="tx1">
                <a:lumMod val="50000"/>
                <a:lumOff val="50000"/>
              </a:schemeClr>
            </a:solidFill>
            <a:miter lim="800000"/>
            <a:headEnd/>
            <a:tailEnd/>
          </a:ln>
        </p:spPr>
      </p:pic>
      <p:sp>
        <p:nvSpPr>
          <p:cNvPr id="3" name="Rectangle 2"/>
          <p:cNvSpPr/>
          <p:nvPr/>
        </p:nvSpPr>
        <p:spPr>
          <a:xfrm>
            <a:off x="250825" y="1604963"/>
            <a:ext cx="8893175" cy="584200"/>
          </a:xfrm>
          <a:prstGeom prst="rect">
            <a:avLst/>
          </a:prstGeom>
        </p:spPr>
        <p:txBody>
          <a:bodyPr>
            <a:spAutoFit/>
          </a:bodyPr>
          <a:lstStyle/>
          <a:p>
            <a:pPr>
              <a:defRPr/>
            </a:pPr>
            <a:r>
              <a:rPr lang="en-GB" sz="1600" b="1" dirty="0">
                <a:solidFill>
                  <a:schemeClr val="accent5">
                    <a:lumMod val="75000"/>
                  </a:schemeClr>
                </a:solidFill>
                <a:latin typeface="+mj-lt"/>
              </a:rPr>
              <a:t>Proportion of studies with each judgement              All judgements in a </a:t>
            </a:r>
            <a:r>
              <a:rPr lang="en-GB" sz="1600" b="1" dirty="0" err="1">
                <a:solidFill>
                  <a:schemeClr val="accent5">
                    <a:lumMod val="75000"/>
                  </a:schemeClr>
                </a:solidFill>
                <a:latin typeface="+mj-lt"/>
              </a:rPr>
              <a:t>crosstabulation</a:t>
            </a:r>
            <a:r>
              <a:rPr lang="en-GB" sz="1600" b="1" dirty="0">
                <a:solidFill>
                  <a:schemeClr val="accent5">
                    <a:lumMod val="75000"/>
                  </a:schemeClr>
                </a:solidFill>
                <a:latin typeface="+mj-lt"/>
              </a:rPr>
              <a:t/>
            </a:r>
            <a:br>
              <a:rPr lang="en-GB" sz="1600" b="1" dirty="0">
                <a:solidFill>
                  <a:schemeClr val="accent5">
                    <a:lumMod val="75000"/>
                  </a:schemeClr>
                </a:solidFill>
                <a:latin typeface="+mj-lt"/>
              </a:rPr>
            </a:br>
            <a:endParaRPr lang="en-GB" sz="1600" b="1" dirty="0">
              <a:latin typeface="+mj-lt"/>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Other tools (examples):</a:t>
            </a:r>
          </a:p>
        </p:txBody>
      </p:sp>
      <p:sp>
        <p:nvSpPr>
          <p:cNvPr id="3" name="Content Placeholder 2"/>
          <p:cNvSpPr>
            <a:spLocks noGrp="1"/>
          </p:cNvSpPr>
          <p:nvPr>
            <p:ph idx="1"/>
          </p:nvPr>
        </p:nvSpPr>
        <p:spPr>
          <a:xfrm>
            <a:off x="385763" y="1009650"/>
            <a:ext cx="7772400" cy="4114800"/>
          </a:xfrm>
        </p:spPr>
        <p:txBody>
          <a:bodyPr/>
          <a:lstStyle/>
          <a:p>
            <a:pPr>
              <a:buFont typeface="Arial" pitchFamily="34" charset="0"/>
              <a:buChar char="•"/>
              <a:defRPr/>
            </a:pPr>
            <a:endParaRPr lang="en-GB" dirty="0" smtClean="0"/>
          </a:p>
          <a:p>
            <a:pPr marL="457200" indent="-457200">
              <a:buFont typeface="Wingdings" pitchFamily="2" charset="2"/>
              <a:buChar char="q"/>
              <a:defRPr/>
            </a:pPr>
            <a:r>
              <a:rPr lang="en-GB" sz="2800" dirty="0" smtClean="0"/>
              <a:t>Cochrane </a:t>
            </a:r>
            <a:r>
              <a:rPr lang="en-GB" sz="2800" dirty="0"/>
              <a:t>tools for other study designs:</a:t>
            </a:r>
          </a:p>
          <a:p>
            <a:pPr lvl="1">
              <a:defRPr/>
            </a:pPr>
            <a:r>
              <a:rPr lang="en-GB" dirty="0"/>
              <a:t>The Cochrane Effective Practice and Organisation of Care (EPOC) </a:t>
            </a:r>
          </a:p>
          <a:p>
            <a:pPr lvl="1">
              <a:defRPr/>
            </a:pPr>
            <a:r>
              <a:rPr lang="en-GB" dirty="0"/>
              <a:t>Cochrane </a:t>
            </a:r>
            <a:r>
              <a:rPr lang="en-GB" dirty="0" smtClean="0"/>
              <a:t>Handbook</a:t>
            </a:r>
          </a:p>
          <a:p>
            <a:pPr lvl="1">
              <a:defRPr/>
            </a:pPr>
            <a:endParaRPr lang="en-GB" dirty="0"/>
          </a:p>
          <a:p>
            <a:pPr marL="457200" indent="-457200">
              <a:buFont typeface="Wingdings" pitchFamily="2" charset="2"/>
              <a:buChar char="q"/>
              <a:defRPr/>
            </a:pPr>
            <a:r>
              <a:rPr lang="en-GB" sz="2800" dirty="0"/>
              <a:t>Non-Cochrane quality assessment tools:</a:t>
            </a:r>
          </a:p>
          <a:p>
            <a:pPr lvl="1">
              <a:defRPr/>
            </a:pPr>
            <a:r>
              <a:rPr lang="en-GB" dirty="0" smtClean="0"/>
              <a:t>The Evidence Public Health Practice Project (EPHPP) </a:t>
            </a:r>
            <a:r>
              <a:rPr lang="en-GB" dirty="0"/>
              <a:t>tool</a:t>
            </a:r>
          </a:p>
          <a:p>
            <a:pPr lvl="1">
              <a:defRPr/>
            </a:pPr>
            <a:r>
              <a:rPr lang="en-GB" dirty="0" smtClean="0"/>
              <a:t>Agency for Healthcare Research and Quality (AHRQ)</a:t>
            </a:r>
            <a:endParaRPr lang="en-GB" dirty="0"/>
          </a:p>
          <a:p>
            <a:pPr lvl="1">
              <a:defRPr/>
            </a:pPr>
            <a:r>
              <a:rPr lang="en-GB" dirty="0" smtClean="0"/>
              <a:t>Newcastle and Ottawa checklist (cohort studies)</a:t>
            </a:r>
            <a:endParaRPr lang="en-GB"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t>Stage III - Reporting and dissemination</a:t>
            </a:r>
          </a:p>
        </p:txBody>
      </p:sp>
      <p:sp>
        <p:nvSpPr>
          <p:cNvPr id="30723" name="Rectangle 3"/>
          <p:cNvSpPr>
            <a:spLocks noGrp="1" noChangeArrowheads="1"/>
          </p:cNvSpPr>
          <p:nvPr>
            <p:ph type="body" idx="1"/>
          </p:nvPr>
        </p:nvSpPr>
        <p:spPr>
          <a:xfrm>
            <a:off x="396875" y="1373188"/>
            <a:ext cx="8169275" cy="4762500"/>
          </a:xfrm>
        </p:spPr>
        <p:txBody>
          <a:bodyPr/>
          <a:lstStyle/>
          <a:p>
            <a:r>
              <a:rPr lang="en-US" sz="2900" u="sng" smtClean="0"/>
              <a:t>Data synthesis </a:t>
            </a:r>
          </a:p>
          <a:p>
            <a:pPr>
              <a:buFont typeface="Courier New" pitchFamily="49" charset="0"/>
              <a:buChar char="o"/>
            </a:pPr>
            <a:r>
              <a:rPr lang="en-US" sz="2900" smtClean="0"/>
              <a:t>Study details tabulated in a meaningful way.</a:t>
            </a:r>
          </a:p>
          <a:p>
            <a:pPr>
              <a:buFont typeface="Courier New" pitchFamily="49" charset="0"/>
              <a:buChar char="o"/>
            </a:pPr>
            <a:r>
              <a:rPr lang="en-US" sz="2900" smtClean="0"/>
              <a:t>Should include details of:</a:t>
            </a:r>
          </a:p>
          <a:p>
            <a:pPr lvl="1">
              <a:buFont typeface="Courier New" pitchFamily="49" charset="0"/>
              <a:buChar char="o"/>
            </a:pPr>
            <a:r>
              <a:rPr lang="en-US" smtClean="0"/>
              <a:t>the populations</a:t>
            </a:r>
          </a:p>
          <a:p>
            <a:pPr lvl="1">
              <a:buFont typeface="Courier New" pitchFamily="49" charset="0"/>
              <a:buChar char="o"/>
            </a:pPr>
            <a:r>
              <a:rPr lang="en-US" smtClean="0"/>
              <a:t>the interventions/exposure</a:t>
            </a:r>
          </a:p>
          <a:p>
            <a:pPr lvl="1">
              <a:buFont typeface="Courier New" pitchFamily="49" charset="0"/>
              <a:buChar char="o"/>
            </a:pPr>
            <a:r>
              <a:rPr lang="en-US" smtClean="0"/>
              <a:t>the outcomes</a:t>
            </a:r>
          </a:p>
          <a:p>
            <a:pPr lvl="1">
              <a:buFont typeface="Courier New" pitchFamily="49" charset="0"/>
              <a:buChar char="o"/>
            </a:pPr>
            <a:r>
              <a:rPr lang="en-US" smtClean="0"/>
              <a:t>the study design</a:t>
            </a:r>
          </a:p>
          <a:p>
            <a:pPr>
              <a:buFont typeface="Courier New" pitchFamily="49" charset="0"/>
              <a:buChar char="o"/>
            </a:pPr>
            <a:r>
              <a:rPr lang="en-US" sz="2900" smtClean="0"/>
              <a:t>Summary of findings of each study</a:t>
            </a:r>
          </a:p>
          <a:p>
            <a:pPr>
              <a:buFont typeface="Courier New" pitchFamily="49" charset="0"/>
              <a:buChar char="o"/>
            </a:pPr>
            <a:r>
              <a:rPr lang="en-US" sz="2900" smtClean="0"/>
              <a:t>Study quality assessment</a:t>
            </a:r>
          </a:p>
          <a:p>
            <a:pPr>
              <a:buFont typeface="Courier New" pitchFamily="49" charset="0"/>
              <a:buChar char="o"/>
            </a:pPr>
            <a:r>
              <a:rPr lang="en-US" sz="2900" smtClean="0"/>
              <a:t>Meta-analysis</a:t>
            </a:r>
            <a:endParaRPr lang="en-GB" sz="29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257175"/>
            <a:ext cx="8658225"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68338" y="171450"/>
            <a:ext cx="7772400" cy="1143000"/>
          </a:xfrm>
          <a:solidFill>
            <a:srgbClr val="92D050"/>
          </a:solidFill>
        </p:spPr>
        <p:txBody>
          <a:bodyPr/>
          <a:lstStyle/>
          <a:p>
            <a:pPr algn="ctr"/>
            <a:r>
              <a:rPr lang="en-GB" sz="4400" smtClean="0"/>
              <a:t>Systematic Review</a:t>
            </a:r>
          </a:p>
        </p:txBody>
      </p:sp>
      <p:sp>
        <p:nvSpPr>
          <p:cNvPr id="5123" name="Rectangle 3"/>
          <p:cNvSpPr>
            <a:spLocks noGrp="1" noChangeArrowheads="1"/>
          </p:cNvSpPr>
          <p:nvPr>
            <p:ph type="body" idx="4294967295"/>
          </p:nvPr>
        </p:nvSpPr>
        <p:spPr>
          <a:xfrm>
            <a:off x="314325" y="1531938"/>
            <a:ext cx="8218488" cy="4114800"/>
          </a:xfrm>
        </p:spPr>
        <p:txBody>
          <a:bodyPr/>
          <a:lstStyle/>
          <a:p>
            <a:pPr marL="357188" indent="-357188">
              <a:buFontTx/>
              <a:buNone/>
            </a:pPr>
            <a:r>
              <a:rPr lang="en-GB" smtClean="0">
                <a:solidFill>
                  <a:schemeClr val="accent2"/>
                </a:solidFill>
              </a:rPr>
              <a:t>    A review of a clearly formulated question that uses systematic and explicit methods to </a:t>
            </a:r>
          </a:p>
          <a:p>
            <a:pPr marL="357188" indent="-357188">
              <a:buClr>
                <a:srgbClr val="FF3300"/>
              </a:buClr>
              <a:buFont typeface="Wingdings" pitchFamily="2" charset="2"/>
              <a:buChar char="Ø"/>
            </a:pPr>
            <a:r>
              <a:rPr lang="en-GB" smtClean="0">
                <a:solidFill>
                  <a:schemeClr val="accent2"/>
                </a:solidFill>
              </a:rPr>
              <a:t> identify</a:t>
            </a:r>
          </a:p>
          <a:p>
            <a:pPr marL="357188" indent="-357188">
              <a:buClr>
                <a:srgbClr val="FF3300"/>
              </a:buClr>
              <a:buFont typeface="Wingdings" pitchFamily="2" charset="2"/>
              <a:buChar char="Ø"/>
            </a:pPr>
            <a:r>
              <a:rPr lang="en-GB" smtClean="0">
                <a:solidFill>
                  <a:schemeClr val="accent2"/>
                </a:solidFill>
              </a:rPr>
              <a:t> select</a:t>
            </a:r>
          </a:p>
          <a:p>
            <a:pPr marL="357188" indent="-357188">
              <a:buClr>
                <a:srgbClr val="FF3300"/>
              </a:buClr>
              <a:buFont typeface="Wingdings" pitchFamily="2" charset="2"/>
              <a:buChar char="Ø"/>
            </a:pPr>
            <a:r>
              <a:rPr lang="en-GB" smtClean="0">
                <a:solidFill>
                  <a:schemeClr val="accent2"/>
                </a:solidFill>
              </a:rPr>
              <a:t> critically appraise relevant research</a:t>
            </a:r>
          </a:p>
          <a:p>
            <a:pPr marL="357188" indent="-357188">
              <a:buClr>
                <a:srgbClr val="FF3300"/>
              </a:buClr>
              <a:buFont typeface="Wingdings" pitchFamily="2" charset="2"/>
              <a:buChar char="Ø"/>
            </a:pPr>
            <a:r>
              <a:rPr lang="en-GB" smtClean="0">
                <a:solidFill>
                  <a:schemeClr val="accent2"/>
                </a:solidFill>
              </a:rPr>
              <a:t> collect and analyse data from the studies </a:t>
            </a:r>
          </a:p>
          <a:p>
            <a:pPr marL="357188" indent="-357188">
              <a:buFontTx/>
              <a:buNone/>
            </a:pPr>
            <a:r>
              <a:rPr lang="en-GB" smtClean="0">
                <a:solidFill>
                  <a:schemeClr val="accent2"/>
                </a:solidFill>
              </a:rPr>
              <a:t>that are included in the review</a:t>
            </a:r>
            <a:endParaRPr lang="en-GB" sz="1800" smtClean="0"/>
          </a:p>
          <a:p>
            <a:pPr marL="357188" indent="-357188">
              <a:buFontTx/>
              <a:buNone/>
            </a:pPr>
            <a:r>
              <a:rPr lang="en-GB" sz="2000" smtClean="0"/>
              <a:t>	</a:t>
            </a:r>
          </a:p>
          <a:p>
            <a:pPr marL="357188" indent="-357188">
              <a:buFontTx/>
              <a:buNone/>
            </a:pPr>
            <a:endParaRPr lang="en-GB" sz="2000" smtClean="0"/>
          </a:p>
          <a:p>
            <a:pPr marL="357188" indent="-357188">
              <a:buFontTx/>
              <a:buNone/>
            </a:pPr>
            <a:r>
              <a:rPr lang="en-GB" sz="2000" smtClean="0"/>
              <a:t>Cochrane collection glossary (www.cochrane.org)</a:t>
            </a:r>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0038" y="171450"/>
            <a:ext cx="8420100" cy="1143000"/>
          </a:xfrm>
        </p:spPr>
        <p:txBody>
          <a:bodyPr/>
          <a:lstStyle/>
          <a:p>
            <a:r>
              <a:rPr lang="en-GB" smtClean="0"/>
              <a:t>Stage III - Reporting and dissemination: detailed description and critical assessment</a:t>
            </a:r>
          </a:p>
        </p:txBody>
      </p:sp>
      <p:pic>
        <p:nvPicPr>
          <p:cNvPr id="327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763713"/>
            <a:ext cx="8763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Results…</a:t>
            </a:r>
          </a:p>
        </p:txBody>
      </p:sp>
      <p:sp>
        <p:nvSpPr>
          <p:cNvPr id="33795" name="TextBox 6"/>
          <p:cNvSpPr txBox="1">
            <a:spLocks noChangeArrowheads="1"/>
          </p:cNvSpPr>
          <p:nvPr/>
        </p:nvSpPr>
        <p:spPr bwMode="auto">
          <a:xfrm>
            <a:off x="300038" y="1187450"/>
            <a:ext cx="848836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pPr>
              <a:buFont typeface="Arial" pitchFamily="34" charset="0"/>
              <a:buChar char="•"/>
            </a:pPr>
            <a:r>
              <a:rPr lang="en-GB" sz="2400">
                <a:solidFill>
                  <a:schemeClr val="tx1"/>
                </a:solidFill>
              </a:rPr>
              <a:t>22 studies were included; 10 long term and 12 short term; 19 studies were school/pre-school interventions, 1 community-based targeting low-income families; 2 were family-based targeting non-obese children of obese or overweight parents</a:t>
            </a:r>
          </a:p>
          <a:p>
            <a:pPr>
              <a:buFont typeface="Arial" pitchFamily="34" charset="0"/>
              <a:buChar char="•"/>
            </a:pPr>
            <a:endParaRPr lang="en-GB" sz="2400">
              <a:solidFill>
                <a:schemeClr val="tx1"/>
              </a:solidFill>
            </a:endParaRPr>
          </a:p>
          <a:p>
            <a:pPr>
              <a:buFont typeface="Arial" pitchFamily="34" charset="0"/>
              <a:buChar char="•"/>
            </a:pPr>
            <a:r>
              <a:rPr lang="en-GB" sz="2400">
                <a:solidFill>
                  <a:schemeClr val="tx1"/>
                </a:solidFill>
              </a:rPr>
              <a:t>Most studies were short-term</a:t>
            </a:r>
          </a:p>
          <a:p>
            <a:pPr>
              <a:buFont typeface="Arial" pitchFamily="34" charset="0"/>
              <a:buChar char="•"/>
            </a:pPr>
            <a:endParaRPr lang="en-GB" sz="2400">
              <a:solidFill>
                <a:schemeClr val="tx1"/>
              </a:solidFill>
            </a:endParaRPr>
          </a:p>
          <a:p>
            <a:pPr>
              <a:buFont typeface="Arial" pitchFamily="34" charset="0"/>
              <a:buChar char="•"/>
            </a:pPr>
            <a:r>
              <a:rPr lang="en-GB" sz="2400">
                <a:solidFill>
                  <a:schemeClr val="tx1"/>
                </a:solidFill>
              </a:rPr>
              <a:t>Studies that focused on combining dietary and physical activity approaches did not significantly improved body mass index</a:t>
            </a:r>
          </a:p>
          <a:p>
            <a:endParaRPr lang="en-GB" sz="240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GB" b="1" smtClean="0"/>
              <a:t>Meta-analysis</a:t>
            </a:r>
          </a:p>
        </p:txBody>
      </p:sp>
      <p:pic>
        <p:nvPicPr>
          <p:cNvPr id="348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2671763"/>
            <a:ext cx="5583238"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82600" y="1155700"/>
            <a:ext cx="8064500" cy="3600450"/>
          </a:xfrm>
          <a:prstGeom prst="rect">
            <a:avLst/>
          </a:prstGeom>
          <a:noFill/>
          <a:ln w="9525">
            <a:noFill/>
            <a:miter lim="800000"/>
            <a:headEnd/>
            <a:tailEnd/>
          </a:ln>
          <a:effectLst/>
        </p:spPr>
        <p:txBody>
          <a:bodyPr>
            <a:spAutoFit/>
          </a:bodyPr>
          <a:lstStyle/>
          <a:p>
            <a:pPr>
              <a:spcBef>
                <a:spcPct val="50000"/>
              </a:spcBef>
              <a:defRPr/>
            </a:pPr>
            <a:r>
              <a:rPr lang="en-US" sz="3000" dirty="0">
                <a:solidFill>
                  <a:schemeClr val="accent1">
                    <a:lumMod val="75000"/>
                  </a:schemeClr>
                </a:solidFill>
                <a:latin typeface="Arial" charset="0"/>
              </a:rPr>
              <a:t>Statistical analysis </a:t>
            </a:r>
            <a:r>
              <a:rPr lang="en-US" sz="3000" dirty="0">
                <a:solidFill>
                  <a:schemeClr val="tx1"/>
                </a:solidFill>
                <a:latin typeface="Arial" charset="0"/>
              </a:rPr>
              <a:t>of a </a:t>
            </a:r>
            <a:r>
              <a:rPr lang="en-US" sz="3000" dirty="0">
                <a:solidFill>
                  <a:schemeClr val="accent1">
                    <a:lumMod val="75000"/>
                  </a:schemeClr>
                </a:solidFill>
                <a:latin typeface="Arial" charset="0"/>
              </a:rPr>
              <a:t>collection</a:t>
            </a:r>
            <a:r>
              <a:rPr lang="en-US" sz="3000" dirty="0">
                <a:solidFill>
                  <a:schemeClr val="tx1"/>
                </a:solidFill>
                <a:latin typeface="Arial" charset="0"/>
              </a:rPr>
              <a:t> of studies, especially an analysis in which studies are the primary units of analysis, i.e., methods in which the </a:t>
            </a:r>
            <a:r>
              <a:rPr lang="en-US" sz="3000" dirty="0">
                <a:solidFill>
                  <a:schemeClr val="accent1">
                    <a:lumMod val="75000"/>
                  </a:schemeClr>
                </a:solidFill>
                <a:latin typeface="Arial" charset="0"/>
              </a:rPr>
              <a:t>study</a:t>
            </a:r>
            <a:r>
              <a:rPr lang="en-US" sz="3000" dirty="0">
                <a:solidFill>
                  <a:schemeClr val="tx1"/>
                </a:solidFill>
                <a:latin typeface="Arial" charset="0"/>
              </a:rPr>
              <a:t> is the </a:t>
            </a:r>
            <a:r>
              <a:rPr lang="en-US" sz="3000" dirty="0">
                <a:solidFill>
                  <a:schemeClr val="accent1">
                    <a:lumMod val="75000"/>
                  </a:schemeClr>
                </a:solidFill>
                <a:latin typeface="Arial" charset="0"/>
              </a:rPr>
              <a:t>individual unit </a:t>
            </a:r>
            <a:r>
              <a:rPr lang="en-US" sz="3000" dirty="0">
                <a:solidFill>
                  <a:schemeClr val="tx1"/>
                </a:solidFill>
                <a:latin typeface="Arial" charset="0"/>
              </a:rPr>
              <a:t>of statistical analysis for the purpose  of </a:t>
            </a:r>
            <a:r>
              <a:rPr lang="en-US" sz="3000" dirty="0">
                <a:solidFill>
                  <a:schemeClr val="accent1">
                    <a:lumMod val="75000"/>
                  </a:schemeClr>
                </a:solidFill>
                <a:latin typeface="Arial" charset="0"/>
              </a:rPr>
              <a:t>integrating</a:t>
            </a:r>
            <a:r>
              <a:rPr lang="en-US" sz="3000" dirty="0">
                <a:solidFill>
                  <a:schemeClr val="tx1"/>
                </a:solidFill>
                <a:latin typeface="Arial" charset="0"/>
              </a:rPr>
              <a:t> findings</a:t>
            </a:r>
          </a:p>
          <a:p>
            <a:pPr>
              <a:lnSpc>
                <a:spcPct val="110000"/>
              </a:lnSpc>
              <a:spcBef>
                <a:spcPct val="50000"/>
              </a:spcBef>
              <a:buFontTx/>
              <a:buChar char="•"/>
              <a:defRPr/>
            </a:pPr>
            <a:endParaRPr lang="en-US" sz="30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Horizontal Scroll 1"/>
          <p:cNvSpPr>
            <a:spLocks noChangeArrowheads="1"/>
          </p:cNvSpPr>
          <p:nvPr/>
        </p:nvSpPr>
        <p:spPr bwMode="auto">
          <a:xfrm>
            <a:off x="327025" y="669925"/>
            <a:ext cx="5759450" cy="2357438"/>
          </a:xfrm>
          <a:prstGeom prst="horizontalScroll">
            <a:avLst>
              <a:gd name="adj" fmla="val 12500"/>
            </a:avLst>
          </a:prstGeom>
          <a:solidFill>
            <a:srgbClr val="F8F2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843" name="Rectangle 2"/>
          <p:cNvSpPr>
            <a:spLocks noGrp="1" noChangeArrowheads="1"/>
          </p:cNvSpPr>
          <p:nvPr>
            <p:ph type="title"/>
          </p:nvPr>
        </p:nvSpPr>
        <p:spPr>
          <a:xfrm>
            <a:off x="-52388" y="2749550"/>
            <a:ext cx="7772401" cy="1143000"/>
          </a:xfrm>
        </p:spPr>
        <p:txBody>
          <a:bodyPr/>
          <a:lstStyle/>
          <a:p>
            <a:pPr algn="ctr"/>
            <a:r>
              <a:rPr lang="en-US" b="1" smtClean="0"/>
              <a:t>What does a meta-analysis involve?</a:t>
            </a:r>
          </a:p>
        </p:txBody>
      </p:sp>
      <p:sp>
        <p:nvSpPr>
          <p:cNvPr id="35844" name="Rectangle 3"/>
          <p:cNvSpPr>
            <a:spLocks noGrp="1" noChangeArrowheads="1"/>
          </p:cNvSpPr>
          <p:nvPr>
            <p:ph type="body" idx="1"/>
          </p:nvPr>
        </p:nvSpPr>
        <p:spPr>
          <a:xfrm>
            <a:off x="612775" y="3657600"/>
            <a:ext cx="7772400" cy="2579688"/>
          </a:xfrm>
        </p:spPr>
        <p:txBody>
          <a:bodyPr/>
          <a:lstStyle/>
          <a:p>
            <a:r>
              <a:rPr lang="en-US" sz="2400" smtClean="0"/>
              <a:t>“Effect” estimates are abstracted (or calculated) from the selected studies</a:t>
            </a:r>
          </a:p>
          <a:p>
            <a:endParaRPr lang="en-US" sz="2400" smtClean="0"/>
          </a:p>
          <a:p>
            <a:r>
              <a:rPr lang="en-US" sz="2400" smtClean="0"/>
              <a:t>These individual study “effect” estimates are pooled to produce a weighted average effect across all studies. </a:t>
            </a:r>
            <a:r>
              <a:rPr lang="en-GB" sz="2400" smtClean="0"/>
              <a:t>Studies are weighted according to a measure of its importance (often large studies with precise effect  estimates)</a:t>
            </a:r>
          </a:p>
        </p:txBody>
      </p:sp>
      <p:sp>
        <p:nvSpPr>
          <p:cNvPr id="4" name="Text Box 2"/>
          <p:cNvSpPr txBox="1">
            <a:spLocks noChangeArrowheads="1"/>
          </p:cNvSpPr>
          <p:nvPr/>
        </p:nvSpPr>
        <p:spPr bwMode="auto">
          <a:xfrm>
            <a:off x="328613" y="115888"/>
            <a:ext cx="871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Times New Roman" pitchFamily="18" charset="0"/>
              </a:defRPr>
            </a:lvl1pPr>
            <a:lvl2pPr marL="742950" indent="-285750">
              <a:defRPr sz="1200" b="1">
                <a:solidFill>
                  <a:schemeClr val="tx1"/>
                </a:solidFill>
                <a:latin typeface="Times New Roman" pitchFamily="18" charset="0"/>
              </a:defRPr>
            </a:lvl2pPr>
            <a:lvl3pPr marL="1143000" indent="-228600">
              <a:defRPr sz="1200" b="1">
                <a:solidFill>
                  <a:schemeClr val="tx1"/>
                </a:solidFill>
                <a:latin typeface="Times New Roman" pitchFamily="18" charset="0"/>
              </a:defRPr>
            </a:lvl3pPr>
            <a:lvl4pPr marL="1600200" indent="-228600">
              <a:defRPr sz="1200" b="1">
                <a:solidFill>
                  <a:schemeClr val="tx1"/>
                </a:solidFill>
                <a:latin typeface="Times New Roman" pitchFamily="18" charset="0"/>
              </a:defRPr>
            </a:lvl4pPr>
            <a:lvl5pPr marL="2057400" indent="-22860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a:spcBef>
                <a:spcPct val="50000"/>
              </a:spcBef>
              <a:defRPr/>
            </a:pPr>
            <a:r>
              <a:rPr lang="fr-FR" sz="3000" dirty="0" err="1" smtClean="0">
                <a:solidFill>
                  <a:srgbClr val="008000"/>
                </a:solidFill>
                <a:latin typeface="+mn-lt"/>
              </a:rPr>
              <a:t>Rationale</a:t>
            </a:r>
            <a:r>
              <a:rPr lang="fr-FR" sz="3000" dirty="0" smtClean="0">
                <a:solidFill>
                  <a:srgbClr val="008000"/>
                </a:solidFill>
                <a:latin typeface="+mn-lt"/>
              </a:rPr>
              <a:t> for </a:t>
            </a:r>
            <a:r>
              <a:rPr lang="fr-FR" sz="3000" dirty="0" err="1" smtClean="0">
                <a:solidFill>
                  <a:srgbClr val="008000"/>
                </a:solidFill>
                <a:latin typeface="+mn-lt"/>
              </a:rPr>
              <a:t>combining</a:t>
            </a:r>
            <a:r>
              <a:rPr lang="fr-FR" sz="3000" dirty="0" smtClean="0">
                <a:solidFill>
                  <a:srgbClr val="008000"/>
                </a:solidFill>
                <a:latin typeface="+mn-lt"/>
              </a:rPr>
              <a:t> </a:t>
            </a:r>
            <a:r>
              <a:rPr lang="fr-FR" sz="3000" dirty="0" err="1" smtClean="0">
                <a:solidFill>
                  <a:srgbClr val="008000"/>
                </a:solidFill>
                <a:latin typeface="+mn-lt"/>
              </a:rPr>
              <a:t>studies</a:t>
            </a:r>
            <a:endParaRPr lang="en-US" sz="3000" dirty="0" smtClean="0">
              <a:solidFill>
                <a:srgbClr val="008000"/>
              </a:solidFill>
              <a:latin typeface="+mn-lt"/>
            </a:endParaRPr>
          </a:p>
        </p:txBody>
      </p:sp>
      <p:sp>
        <p:nvSpPr>
          <p:cNvPr id="35846" name="Text Box 1027"/>
          <p:cNvSpPr txBox="1">
            <a:spLocks noChangeArrowheads="1"/>
          </p:cNvSpPr>
          <p:nvPr/>
        </p:nvSpPr>
        <p:spPr bwMode="auto">
          <a:xfrm>
            <a:off x="889000" y="955675"/>
            <a:ext cx="51974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pPr>
              <a:spcBef>
                <a:spcPct val="50000"/>
              </a:spcBef>
            </a:pPr>
            <a:r>
              <a:rPr lang="en-GB" sz="2000">
                <a:solidFill>
                  <a:schemeClr val="tx1"/>
                </a:solidFill>
                <a:latin typeface="Bookman Old Style" pitchFamily="18" charset="0"/>
              </a:rPr>
              <a:t>Many of the groups …. are far to small to allow any definite opinion being formed at all, having regard to the size of the probable error involved</a:t>
            </a:r>
          </a:p>
          <a:p>
            <a:pPr>
              <a:spcBef>
                <a:spcPct val="50000"/>
              </a:spcBef>
            </a:pPr>
            <a:r>
              <a:rPr lang="en-GB" sz="2000">
                <a:solidFill>
                  <a:schemeClr val="tx1"/>
                </a:solidFill>
                <a:latin typeface="Bookman Old Style" pitchFamily="18" charset="0"/>
              </a:rPr>
              <a:t>Karl Pearson, 1904 </a:t>
            </a:r>
          </a:p>
        </p:txBody>
      </p:sp>
      <p:pic>
        <p:nvPicPr>
          <p:cNvPr id="35847" name="Picture 1026" descr="IJEC01_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713" y="673100"/>
            <a:ext cx="16922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1266825" y="274638"/>
            <a:ext cx="6600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339966"/>
                </a:solidFill>
              </a:rPr>
              <a:t>Number of publications as meta-analysis</a:t>
            </a:r>
          </a:p>
        </p:txBody>
      </p:sp>
      <p:sp>
        <p:nvSpPr>
          <p:cNvPr id="36867" name="Text Box 7"/>
          <p:cNvSpPr txBox="1">
            <a:spLocks noChangeArrowheads="1"/>
          </p:cNvSpPr>
          <p:nvPr/>
        </p:nvSpPr>
        <p:spPr bwMode="auto">
          <a:xfrm>
            <a:off x="1409700" y="6491288"/>
            <a:ext cx="733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pPr algn="r">
              <a:spcBef>
                <a:spcPct val="50000"/>
              </a:spcBef>
            </a:pPr>
            <a:r>
              <a:rPr lang="en-US" i="1">
                <a:solidFill>
                  <a:srgbClr val="339966"/>
                </a:solidFill>
              </a:rPr>
              <a:t>Sutton and Higgins: Stat Med. 2008 Feb 28;27(5):625-50 </a:t>
            </a:r>
          </a:p>
        </p:txBody>
      </p:sp>
      <p:pic>
        <p:nvPicPr>
          <p:cNvPr id="368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757238"/>
            <a:ext cx="7210425" cy="573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What does a meta-analysis involve?</a:t>
            </a:r>
          </a:p>
        </p:txBody>
      </p:sp>
      <p:sp>
        <p:nvSpPr>
          <p:cNvPr id="37891" name="Rectangle 3"/>
          <p:cNvSpPr>
            <a:spLocks noGrp="1" noChangeArrowheads="1"/>
          </p:cNvSpPr>
          <p:nvPr>
            <p:ph type="body" idx="1"/>
          </p:nvPr>
        </p:nvSpPr>
        <p:spPr/>
        <p:txBody>
          <a:bodyPr/>
          <a:lstStyle/>
          <a:p>
            <a:r>
              <a:rPr lang="en-US" sz="2400" smtClean="0"/>
              <a:t>Effect estimates are abstracted (or calculated) from the selected studies</a:t>
            </a:r>
          </a:p>
          <a:p>
            <a:r>
              <a:rPr lang="en-US" sz="2400" smtClean="0"/>
              <a:t>These individual study effect estimates are pooled to produce a weighted average effect across all studies.</a:t>
            </a:r>
          </a:p>
          <a:p>
            <a:r>
              <a:rPr lang="en-GB" sz="2400" smtClean="0"/>
              <a:t>Studies are weighted according to a measure of its importance.</a:t>
            </a:r>
          </a:p>
          <a:p>
            <a:pPr lvl="1"/>
            <a:r>
              <a:rPr lang="en-GB" sz="1800" smtClean="0"/>
              <a:t>Most weight to informative studies (often large studies with precise effect estimates)</a:t>
            </a:r>
          </a:p>
          <a:p>
            <a:pPr lvl="1"/>
            <a:r>
              <a:rPr lang="en-GB" sz="1800" smtClean="0"/>
              <a:t>Least weight to less informative studies (often smaller studies with imprecise effect estimates).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mtClean="0"/>
              <a:t>Forest plot</a:t>
            </a:r>
          </a:p>
        </p:txBody>
      </p:sp>
      <p:grpSp>
        <p:nvGrpSpPr>
          <p:cNvPr id="38915" name="Group 28"/>
          <p:cNvGrpSpPr>
            <a:grpSpLocks/>
          </p:cNvGrpSpPr>
          <p:nvPr/>
        </p:nvGrpSpPr>
        <p:grpSpPr bwMode="auto">
          <a:xfrm>
            <a:off x="0" y="908050"/>
            <a:ext cx="9144000" cy="5443538"/>
            <a:chOff x="0" y="572"/>
            <a:chExt cx="5760" cy="3429"/>
          </a:xfrm>
        </p:grpSpPr>
        <p:pic>
          <p:nvPicPr>
            <p:cNvPr id="389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 y="572"/>
              <a:ext cx="3357" cy="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8" name="Group 7"/>
            <p:cNvGrpSpPr>
              <a:grpSpLocks/>
            </p:cNvGrpSpPr>
            <p:nvPr/>
          </p:nvGrpSpPr>
          <p:grpSpPr bwMode="auto">
            <a:xfrm>
              <a:off x="0" y="799"/>
              <a:ext cx="2336" cy="480"/>
              <a:chOff x="0" y="799"/>
              <a:chExt cx="2336" cy="480"/>
            </a:xfrm>
          </p:grpSpPr>
          <p:sp>
            <p:nvSpPr>
              <p:cNvPr id="38934" name="Text Box 8"/>
              <p:cNvSpPr txBox="1">
                <a:spLocks noChangeArrowheads="1"/>
              </p:cNvSpPr>
              <p:nvPr/>
            </p:nvSpPr>
            <p:spPr bwMode="auto">
              <a:xfrm>
                <a:off x="0" y="799"/>
                <a:ext cx="20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z="2000" b="1"/>
                  <a:t>Point estimate treatment </a:t>
                </a:r>
              </a:p>
              <a:p>
                <a:r>
                  <a:rPr lang="en-US" sz="2000" b="1"/>
                  <a:t>effect of each study</a:t>
                </a:r>
              </a:p>
            </p:txBody>
          </p:sp>
          <p:sp>
            <p:nvSpPr>
              <p:cNvPr id="38935" name="Line 9"/>
              <p:cNvSpPr>
                <a:spLocks noChangeShapeType="1"/>
              </p:cNvSpPr>
              <p:nvPr/>
            </p:nvSpPr>
            <p:spPr bwMode="auto">
              <a:xfrm>
                <a:off x="1655" y="1071"/>
                <a:ext cx="681"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8919" name="Group 10"/>
            <p:cNvGrpSpPr>
              <a:grpSpLocks/>
            </p:cNvGrpSpPr>
            <p:nvPr/>
          </p:nvGrpSpPr>
          <p:grpSpPr bwMode="auto">
            <a:xfrm>
              <a:off x="2562" y="1207"/>
              <a:ext cx="3198" cy="681"/>
              <a:chOff x="2562" y="1207"/>
              <a:chExt cx="3198" cy="681"/>
            </a:xfrm>
          </p:grpSpPr>
          <p:sp>
            <p:nvSpPr>
              <p:cNvPr id="38931" name="Text Box 11"/>
              <p:cNvSpPr txBox="1">
                <a:spLocks noChangeArrowheads="1"/>
              </p:cNvSpPr>
              <p:nvPr/>
            </p:nvSpPr>
            <p:spPr bwMode="auto">
              <a:xfrm>
                <a:off x="3291" y="1207"/>
                <a:ext cx="246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z="2000" b="1"/>
                  <a:t>Size of box proportional to the </a:t>
                </a:r>
              </a:p>
              <a:p>
                <a:r>
                  <a:rPr lang="en-US" sz="2000" b="1"/>
                  <a:t>weight of each study</a:t>
                </a:r>
              </a:p>
            </p:txBody>
          </p:sp>
          <p:sp>
            <p:nvSpPr>
              <p:cNvPr id="38932" name="Line 12"/>
              <p:cNvSpPr>
                <a:spLocks noChangeShapeType="1"/>
              </p:cNvSpPr>
              <p:nvPr/>
            </p:nvSpPr>
            <p:spPr bwMode="auto">
              <a:xfrm flipH="1">
                <a:off x="2699" y="1344"/>
                <a:ext cx="544" cy="2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33" name="Line 13"/>
              <p:cNvSpPr>
                <a:spLocks noChangeShapeType="1"/>
              </p:cNvSpPr>
              <p:nvPr/>
            </p:nvSpPr>
            <p:spPr bwMode="auto">
              <a:xfrm flipH="1">
                <a:off x="2562" y="1344"/>
                <a:ext cx="681" cy="5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8920" name="Group 14"/>
            <p:cNvGrpSpPr>
              <a:grpSpLocks/>
            </p:cNvGrpSpPr>
            <p:nvPr/>
          </p:nvGrpSpPr>
          <p:grpSpPr bwMode="auto">
            <a:xfrm>
              <a:off x="0" y="2069"/>
              <a:ext cx="2835" cy="571"/>
              <a:chOff x="0" y="2069"/>
              <a:chExt cx="2835" cy="571"/>
            </a:xfrm>
          </p:grpSpPr>
          <p:sp>
            <p:nvSpPr>
              <p:cNvPr id="38928" name="Text Box 15"/>
              <p:cNvSpPr txBox="1">
                <a:spLocks noChangeArrowheads="1"/>
              </p:cNvSpPr>
              <p:nvPr/>
            </p:nvSpPr>
            <p:spPr bwMode="auto">
              <a:xfrm>
                <a:off x="0" y="2160"/>
                <a:ext cx="193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z="2000" b="1"/>
                  <a:t>Width of whiskers = </a:t>
                </a:r>
              </a:p>
              <a:p>
                <a:r>
                  <a:rPr lang="en-US" sz="2000" b="1"/>
                  <a:t>95% confidence interval</a:t>
                </a:r>
              </a:p>
            </p:txBody>
          </p:sp>
          <p:sp>
            <p:nvSpPr>
              <p:cNvPr id="38929" name="AutoShape 16"/>
              <p:cNvSpPr>
                <a:spLocks/>
              </p:cNvSpPr>
              <p:nvPr/>
            </p:nvSpPr>
            <p:spPr bwMode="auto">
              <a:xfrm rot="-5400000">
                <a:off x="2381" y="1797"/>
                <a:ext cx="181" cy="726"/>
              </a:xfrm>
              <a:prstGeom prst="leftBrace">
                <a:avLst>
                  <a:gd name="adj1" fmla="val 3342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8930" name="Line 17"/>
              <p:cNvSpPr>
                <a:spLocks noChangeShapeType="1"/>
              </p:cNvSpPr>
              <p:nvPr/>
            </p:nvSpPr>
            <p:spPr bwMode="auto">
              <a:xfrm flipV="1">
                <a:off x="1837" y="2251"/>
                <a:ext cx="635"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8921" name="Text Box 19"/>
            <p:cNvSpPr txBox="1">
              <a:spLocks noChangeArrowheads="1"/>
            </p:cNvSpPr>
            <p:nvPr/>
          </p:nvSpPr>
          <p:spPr bwMode="auto">
            <a:xfrm>
              <a:off x="3651" y="2281"/>
              <a:ext cx="15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z="2000" b="1">
                  <a:solidFill>
                    <a:srgbClr val="FF0000"/>
                  </a:solidFill>
                </a:rPr>
                <a:t>Summary estimate</a:t>
              </a:r>
            </a:p>
          </p:txBody>
        </p:sp>
        <p:sp>
          <p:nvSpPr>
            <p:cNvPr id="38922" name="Line 20"/>
            <p:cNvSpPr>
              <a:spLocks noChangeShapeType="1"/>
            </p:cNvSpPr>
            <p:nvPr/>
          </p:nvSpPr>
          <p:spPr bwMode="auto">
            <a:xfrm flipH="1">
              <a:off x="2744" y="2432"/>
              <a:ext cx="817"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3" name="Text Box 22"/>
            <p:cNvSpPr txBox="1">
              <a:spLocks noChangeArrowheads="1"/>
            </p:cNvSpPr>
            <p:nvPr/>
          </p:nvSpPr>
          <p:spPr bwMode="auto">
            <a:xfrm>
              <a:off x="3651" y="3521"/>
              <a:ext cx="193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z="2000" b="1">
                  <a:solidFill>
                    <a:srgbClr val="FF0000"/>
                  </a:solidFill>
                </a:rPr>
                <a:t>Width of diamond = </a:t>
              </a:r>
            </a:p>
            <a:p>
              <a:r>
                <a:rPr lang="en-US" sz="2000" b="1">
                  <a:solidFill>
                    <a:srgbClr val="FF0000"/>
                  </a:solidFill>
                </a:rPr>
                <a:t>95% confidence interval</a:t>
              </a:r>
            </a:p>
          </p:txBody>
        </p:sp>
        <p:sp>
          <p:nvSpPr>
            <p:cNvPr id="38924" name="AutoShape 23"/>
            <p:cNvSpPr>
              <a:spLocks/>
            </p:cNvSpPr>
            <p:nvPr/>
          </p:nvSpPr>
          <p:spPr bwMode="auto">
            <a:xfrm rot="-5400000">
              <a:off x="2540" y="3090"/>
              <a:ext cx="181" cy="318"/>
            </a:xfrm>
            <a:prstGeom prst="leftBrace">
              <a:avLst>
                <a:gd name="adj1" fmla="val 1464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8925" name="Line 24"/>
            <p:cNvSpPr>
              <a:spLocks noChangeShapeType="1"/>
            </p:cNvSpPr>
            <p:nvPr/>
          </p:nvSpPr>
          <p:spPr bwMode="auto">
            <a:xfrm>
              <a:off x="2629" y="3345"/>
              <a:ext cx="977" cy="2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26" name="Text Box 26"/>
            <p:cNvSpPr txBox="1">
              <a:spLocks noChangeArrowheads="1"/>
            </p:cNvSpPr>
            <p:nvPr/>
          </p:nvSpPr>
          <p:spPr bwMode="auto">
            <a:xfrm>
              <a:off x="3651" y="2659"/>
              <a:ext cx="177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sz="2000" b="1">
                  <a:solidFill>
                    <a:srgbClr val="FF0000"/>
                  </a:solidFill>
                </a:rPr>
                <a:t>Centre of diamond = </a:t>
              </a:r>
            </a:p>
            <a:p>
              <a:r>
                <a:rPr lang="en-US" sz="2000" b="1">
                  <a:solidFill>
                    <a:srgbClr val="FF0000"/>
                  </a:solidFill>
                </a:rPr>
                <a:t>Pooled point estimate</a:t>
              </a:r>
            </a:p>
          </p:txBody>
        </p:sp>
        <p:sp>
          <p:nvSpPr>
            <p:cNvPr id="38927" name="Line 27"/>
            <p:cNvSpPr>
              <a:spLocks noChangeShapeType="1"/>
            </p:cNvSpPr>
            <p:nvPr/>
          </p:nvSpPr>
          <p:spPr bwMode="auto">
            <a:xfrm flipH="1">
              <a:off x="2610" y="2795"/>
              <a:ext cx="1042" cy="2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8916" name="Text Box 49"/>
          <p:cNvSpPr txBox="1">
            <a:spLocks noChangeArrowheads="1"/>
          </p:cNvSpPr>
          <p:nvPr/>
        </p:nvSpPr>
        <p:spPr bwMode="auto">
          <a:xfrm>
            <a:off x="5813425" y="3036888"/>
            <a:ext cx="218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sz="2400" b="1">
                <a:solidFill>
                  <a:srgbClr val="FF0000"/>
                </a:solidFill>
              </a:rPr>
              <a:t>Meta-analysis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5425"/>
            <a:ext cx="9144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9939" name="TextBox 8"/>
          <p:cNvSpPr txBox="1">
            <a:spLocks noChangeArrowheads="1"/>
          </p:cNvSpPr>
          <p:nvPr/>
        </p:nvSpPr>
        <p:spPr bwMode="auto">
          <a:xfrm>
            <a:off x="382588" y="68263"/>
            <a:ext cx="847407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pPr algn="ctr"/>
            <a:r>
              <a:rPr lang="en-GB" sz="2800">
                <a:solidFill>
                  <a:schemeClr val="tx1"/>
                </a:solidFill>
              </a:rPr>
              <a:t>Example: Vitamin A  supplementation for reducing the risk of mother-to-child transmission to HIV  infection.</a:t>
            </a:r>
          </a:p>
          <a:p>
            <a:pPr algn="ctr"/>
            <a:endParaRPr lang="en-GB" sz="2800">
              <a:solidFill>
                <a:schemeClr val="tx1"/>
              </a:solidFill>
            </a:endParaRPr>
          </a:p>
          <a:p>
            <a:pPr algn="ctr"/>
            <a:r>
              <a:rPr lang="en-GB" sz="2800">
                <a:solidFill>
                  <a:schemeClr val="tx1"/>
                </a:solidFill>
              </a:rPr>
              <a:t>		</a:t>
            </a:r>
          </a:p>
          <a:p>
            <a:r>
              <a:rPr lang="en-GB" sz="2800">
                <a:solidFill>
                  <a:schemeClr val="tx1"/>
                </a:solidFill>
              </a:rPr>
              <a:t>          </a:t>
            </a:r>
            <a:r>
              <a:rPr lang="en-GB" sz="2000">
                <a:solidFill>
                  <a:schemeClr val="tx1"/>
                </a:solidFill>
              </a:rPr>
              <a:t>Low birth weight (less than 2500 g)</a:t>
            </a:r>
          </a:p>
        </p:txBody>
      </p:sp>
      <p:sp>
        <p:nvSpPr>
          <p:cNvPr id="39940" name="TextBox 9"/>
          <p:cNvSpPr txBox="1">
            <a:spLocks noChangeArrowheads="1"/>
          </p:cNvSpPr>
          <p:nvPr/>
        </p:nvSpPr>
        <p:spPr bwMode="auto">
          <a:xfrm>
            <a:off x="4954588" y="6181725"/>
            <a:ext cx="369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a:solidFill>
                  <a:srgbClr val="000099"/>
                </a:solidFill>
              </a:rPr>
              <a:t>The Cochrane Collaboration 2001</a:t>
            </a:r>
          </a:p>
        </p:txBody>
      </p:sp>
      <p:cxnSp>
        <p:nvCxnSpPr>
          <p:cNvPr id="39941" name="Straight Connector 11"/>
          <p:cNvCxnSpPr>
            <a:cxnSpLocks noChangeShapeType="1"/>
          </p:cNvCxnSpPr>
          <p:nvPr/>
        </p:nvCxnSpPr>
        <p:spPr bwMode="auto">
          <a:xfrm>
            <a:off x="327025" y="1814513"/>
            <a:ext cx="4654550" cy="285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39942" name="Straight Connector 17"/>
          <p:cNvCxnSpPr>
            <a:cxnSpLocks noChangeShapeType="1"/>
          </p:cNvCxnSpPr>
          <p:nvPr/>
        </p:nvCxnSpPr>
        <p:spPr bwMode="auto">
          <a:xfrm flipV="1">
            <a:off x="0" y="1897063"/>
            <a:ext cx="9144000" cy="26987"/>
          </a:xfrm>
          <a:prstGeom prst="line">
            <a:avLst/>
          </a:prstGeom>
          <a:noFill/>
          <a:ln w="57150" algn="ctr">
            <a:solidFill>
              <a:srgbClr val="FF33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smtClean="0"/>
              <a:t>Advantages of meta-analyses</a:t>
            </a:r>
          </a:p>
        </p:txBody>
      </p:sp>
      <p:sp>
        <p:nvSpPr>
          <p:cNvPr id="40963" name="Rectangle 3"/>
          <p:cNvSpPr>
            <a:spLocks noGrp="1" noChangeArrowheads="1"/>
          </p:cNvSpPr>
          <p:nvPr>
            <p:ph type="body" idx="1"/>
          </p:nvPr>
        </p:nvSpPr>
        <p:spPr>
          <a:xfrm>
            <a:off x="314325" y="1409700"/>
            <a:ext cx="7772400" cy="4756150"/>
          </a:xfrm>
        </p:spPr>
        <p:txBody>
          <a:bodyPr/>
          <a:lstStyle/>
          <a:p>
            <a:pPr>
              <a:lnSpc>
                <a:spcPct val="80000"/>
              </a:lnSpc>
            </a:pPr>
            <a:r>
              <a:rPr lang="en-GB" sz="2400" smtClean="0"/>
              <a:t>Combine the estimates of effect from each study to generate a </a:t>
            </a:r>
            <a:r>
              <a:rPr lang="en-GB" sz="2400" b="1" smtClean="0"/>
              <a:t>pooled overall risk estimate</a:t>
            </a:r>
            <a:endParaRPr lang="en-GB" sz="2400" smtClean="0"/>
          </a:p>
          <a:p>
            <a:pPr>
              <a:lnSpc>
                <a:spcPct val="80000"/>
              </a:lnSpc>
            </a:pPr>
            <a:endParaRPr lang="en-GB" sz="2400" b="1" smtClean="0"/>
          </a:p>
          <a:p>
            <a:pPr>
              <a:lnSpc>
                <a:spcPct val="80000"/>
              </a:lnSpc>
            </a:pPr>
            <a:r>
              <a:rPr lang="en-GB" sz="2400" smtClean="0"/>
              <a:t>Can include </a:t>
            </a:r>
            <a:r>
              <a:rPr lang="en-GB" sz="2400" b="1" smtClean="0"/>
              <a:t>more subjects</a:t>
            </a:r>
            <a:r>
              <a:rPr lang="en-GB" sz="2400" smtClean="0"/>
              <a:t> than any single constituent study, and produce a more </a:t>
            </a:r>
            <a:r>
              <a:rPr lang="en-GB" sz="2400" b="1" smtClean="0"/>
              <a:t>reliable and precise </a:t>
            </a:r>
            <a:r>
              <a:rPr lang="en-GB" sz="2400" smtClean="0"/>
              <a:t>estimate of effect</a:t>
            </a:r>
          </a:p>
          <a:p>
            <a:pPr>
              <a:lnSpc>
                <a:spcPct val="80000"/>
              </a:lnSpc>
            </a:pPr>
            <a:endParaRPr lang="en-GB" sz="2400" smtClean="0"/>
          </a:p>
          <a:p>
            <a:pPr>
              <a:lnSpc>
                <a:spcPct val="80000"/>
              </a:lnSpc>
            </a:pPr>
            <a:r>
              <a:rPr lang="en-GB" sz="2400" smtClean="0"/>
              <a:t>Can </a:t>
            </a:r>
            <a:r>
              <a:rPr lang="en-GB" sz="2400" b="1" smtClean="0"/>
              <a:t>explore differences</a:t>
            </a:r>
            <a:r>
              <a:rPr lang="en-GB" sz="2400" smtClean="0"/>
              <a:t> (heterogeneity) between published studies</a:t>
            </a:r>
          </a:p>
          <a:p>
            <a:pPr algn="ctr">
              <a:lnSpc>
                <a:spcPct val="80000"/>
              </a:lnSpc>
              <a:buFontTx/>
              <a:buNone/>
            </a:pPr>
            <a:r>
              <a:rPr lang="en-GB" sz="2400" smtClean="0">
                <a:solidFill>
                  <a:srgbClr val="FF0000"/>
                </a:solidFill>
              </a:rPr>
              <a:t>BUT</a:t>
            </a:r>
          </a:p>
          <a:p>
            <a:pPr>
              <a:lnSpc>
                <a:spcPct val="80000"/>
              </a:lnSpc>
            </a:pPr>
            <a:r>
              <a:rPr lang="en-GB" sz="2400" smtClean="0"/>
              <a:t>If the studies are </a:t>
            </a:r>
            <a:r>
              <a:rPr lang="en-GB" sz="2400" b="1" smtClean="0"/>
              <a:t>too heterogeneous</a:t>
            </a:r>
            <a:r>
              <a:rPr lang="en-GB" sz="2400" smtClean="0"/>
              <a:t>, it may be inappropriate, even misleading to statistically pool the results from separate studies!</a:t>
            </a:r>
          </a:p>
          <a:p>
            <a:pPr>
              <a:lnSpc>
                <a:spcPct val="80000"/>
              </a:lnSpc>
            </a:pPr>
            <a:endParaRPr lang="en-GB" sz="2400" smtClean="0"/>
          </a:p>
          <a:p>
            <a:pPr>
              <a:lnSpc>
                <a:spcPct val="80000"/>
              </a:lnSpc>
            </a:pPr>
            <a:r>
              <a:rPr lang="en-GB" sz="2400" smtClean="0"/>
              <a:t>Can identify whether</a:t>
            </a:r>
            <a:r>
              <a:rPr lang="en-GB" sz="2400" b="1" smtClean="0"/>
              <a:t> publication bias </a:t>
            </a:r>
            <a:r>
              <a:rPr lang="en-GB" sz="2400" smtClean="0"/>
              <a:t>is occurring.</a:t>
            </a:r>
          </a:p>
          <a:p>
            <a:pPr>
              <a:lnSpc>
                <a:spcPct val="80000"/>
              </a:lnSpc>
            </a:pPr>
            <a:endParaRPr lang="en-GB"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mtClean="0"/>
              <a:t>Publication Bias</a:t>
            </a:r>
          </a:p>
        </p:txBody>
      </p:sp>
      <p:sp>
        <p:nvSpPr>
          <p:cNvPr id="41987" name="Rectangle 3"/>
          <p:cNvSpPr>
            <a:spLocks noGrp="1" noChangeArrowheads="1"/>
          </p:cNvSpPr>
          <p:nvPr>
            <p:ph type="body" idx="1"/>
          </p:nvPr>
        </p:nvSpPr>
        <p:spPr>
          <a:xfrm>
            <a:off x="314325" y="1409700"/>
            <a:ext cx="7772400" cy="4318000"/>
          </a:xfrm>
        </p:spPr>
        <p:txBody>
          <a:bodyPr/>
          <a:lstStyle/>
          <a:p>
            <a:pPr>
              <a:lnSpc>
                <a:spcPct val="90000"/>
              </a:lnSpc>
            </a:pPr>
            <a:r>
              <a:rPr lang="en-GB" sz="2400" smtClean="0"/>
              <a:t>Failure to include all relevant data in a meta-analysis may mean the effect of an intervention/exposure is over (or under) estimated</a:t>
            </a:r>
          </a:p>
          <a:p>
            <a:pPr>
              <a:lnSpc>
                <a:spcPct val="90000"/>
              </a:lnSpc>
            </a:pPr>
            <a:endParaRPr lang="en-GB" sz="2400" smtClean="0"/>
          </a:p>
          <a:p>
            <a:pPr>
              <a:lnSpc>
                <a:spcPct val="90000"/>
              </a:lnSpc>
            </a:pPr>
            <a:r>
              <a:rPr lang="en-GB" sz="2400" b="1" smtClean="0"/>
              <a:t>Publication</a:t>
            </a:r>
            <a:r>
              <a:rPr lang="en-GB" sz="2400" smtClean="0"/>
              <a:t> </a:t>
            </a:r>
            <a:r>
              <a:rPr lang="en-GB" sz="2400" b="1" smtClean="0"/>
              <a:t>bias</a:t>
            </a:r>
            <a:r>
              <a:rPr lang="en-GB" sz="2400" smtClean="0"/>
              <a:t> is caused when only a subset of the relevant data is available</a:t>
            </a:r>
          </a:p>
          <a:p>
            <a:pPr>
              <a:lnSpc>
                <a:spcPct val="90000"/>
              </a:lnSpc>
            </a:pPr>
            <a:endParaRPr lang="en-GB" sz="2400" smtClean="0"/>
          </a:p>
          <a:p>
            <a:pPr>
              <a:lnSpc>
                <a:spcPct val="90000"/>
              </a:lnSpc>
            </a:pPr>
            <a:r>
              <a:rPr lang="en-GB" sz="2400" smtClean="0"/>
              <a:t>Null or non significant findings (esp. in small studies) are less likely to be reported/published than statistically significant findings.</a:t>
            </a:r>
          </a:p>
        </p:txBody>
      </p:sp>
      <p:sp>
        <p:nvSpPr>
          <p:cNvPr id="41988" name="Rectangle 3"/>
          <p:cNvSpPr>
            <a:spLocks noChangeArrowheads="1"/>
          </p:cNvSpPr>
          <p:nvPr/>
        </p:nvSpPr>
        <p:spPr bwMode="auto">
          <a:xfrm>
            <a:off x="3279775" y="6407150"/>
            <a:ext cx="5476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i="1">
                <a:solidFill>
                  <a:schemeClr val="tx1"/>
                </a:solidFill>
              </a:rPr>
              <a:t>Guyatt et al. J Clin Epidemiol. 2011;64(12):1277-82.</a:t>
            </a:r>
            <a:endParaRPr lang="en-US" i="1">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00063" y="431800"/>
            <a:ext cx="8472487"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2400" b="1" dirty="0">
                <a:solidFill>
                  <a:schemeClr val="tx1"/>
                </a:solidFill>
              </a:rPr>
              <a:t>EXAMPLE: SAFETY OF PUBLIC WATER FLUORIDATION</a:t>
            </a:r>
          </a:p>
          <a:p>
            <a:pPr marL="342900" indent="-342900">
              <a:buFont typeface="Arial" pitchFamily="34" charset="0"/>
              <a:buChar char="•"/>
              <a:defRPr/>
            </a:pPr>
            <a:endParaRPr lang="en-GB" sz="2400" dirty="0">
              <a:solidFill>
                <a:schemeClr val="tx1"/>
              </a:solidFill>
            </a:endParaRPr>
          </a:p>
          <a:p>
            <a:pPr marL="342900" indent="-342900">
              <a:buFont typeface="Arial" pitchFamily="34" charset="0"/>
              <a:buChar char="•"/>
              <a:defRPr/>
            </a:pPr>
            <a:r>
              <a:rPr lang="en-GB" sz="2400" dirty="0">
                <a:solidFill>
                  <a:schemeClr val="tx1"/>
                </a:solidFill>
              </a:rPr>
              <a:t>You are a public health professional in a locality that has public water fluoridation. </a:t>
            </a:r>
          </a:p>
          <a:p>
            <a:pPr marL="342900" indent="-342900">
              <a:buFont typeface="Arial" pitchFamily="34" charset="0"/>
              <a:buChar char="•"/>
              <a:defRPr/>
            </a:pPr>
            <a:endParaRPr lang="en-GB" sz="2400" dirty="0">
              <a:solidFill>
                <a:schemeClr val="tx1"/>
              </a:solidFill>
            </a:endParaRPr>
          </a:p>
          <a:p>
            <a:pPr marL="342900" indent="-342900">
              <a:buFont typeface="Arial" pitchFamily="34" charset="0"/>
              <a:buChar char="•"/>
              <a:defRPr/>
            </a:pPr>
            <a:r>
              <a:rPr lang="en-GB" sz="2400" dirty="0">
                <a:solidFill>
                  <a:schemeClr val="tx1"/>
                </a:solidFill>
              </a:rPr>
              <a:t>For many years, your colleagues and you have believed that it improves dental health. </a:t>
            </a:r>
          </a:p>
          <a:p>
            <a:pPr marL="342900" indent="-342900">
              <a:buFont typeface="Arial" pitchFamily="34" charset="0"/>
              <a:buChar char="•"/>
              <a:defRPr/>
            </a:pPr>
            <a:endParaRPr lang="en-GB" sz="2400" dirty="0">
              <a:solidFill>
                <a:schemeClr val="tx1"/>
              </a:solidFill>
            </a:endParaRPr>
          </a:p>
          <a:p>
            <a:pPr marL="342900" indent="-342900">
              <a:buFont typeface="Arial" pitchFamily="34" charset="0"/>
              <a:buChar char="•"/>
              <a:defRPr/>
            </a:pPr>
            <a:r>
              <a:rPr lang="en-GB" sz="2400" dirty="0">
                <a:solidFill>
                  <a:schemeClr val="tx1"/>
                </a:solidFill>
              </a:rPr>
              <a:t>Public health decisions have been based on professional judgment and practical feasibility without explicit consideration of the scientific evidence. </a:t>
            </a:r>
          </a:p>
        </p:txBody>
      </p:sp>
      <p:sp>
        <p:nvSpPr>
          <p:cNvPr id="6147" name="TextBox 1"/>
          <p:cNvSpPr txBox="1">
            <a:spLocks noChangeArrowheads="1"/>
          </p:cNvSpPr>
          <p:nvPr/>
        </p:nvSpPr>
        <p:spPr bwMode="auto">
          <a:xfrm>
            <a:off x="771525" y="5853113"/>
            <a:ext cx="75580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i="1">
                <a:solidFill>
                  <a:schemeClr val="tx1"/>
                </a:solidFill>
              </a:rPr>
              <a:t>Example cited in: Five steps to conducting a systematic review</a:t>
            </a:r>
          </a:p>
          <a:p>
            <a:r>
              <a:rPr lang="en-GB" i="1">
                <a:solidFill>
                  <a:schemeClr val="tx1"/>
                </a:solidFill>
              </a:rPr>
              <a:t>Khan et al. </a:t>
            </a:r>
            <a:r>
              <a:rPr lang="da-DK" i="1">
                <a:solidFill>
                  <a:schemeClr val="tx1"/>
                </a:solidFill>
              </a:rPr>
              <a:t>J R Soc Med 2003;96:118–121</a:t>
            </a:r>
            <a:endParaRPr lang="en-GB" i="1">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Funnel Plot: exploring publication and related bias</a:t>
            </a:r>
          </a:p>
        </p:txBody>
      </p:sp>
      <p:sp>
        <p:nvSpPr>
          <p:cNvPr id="43011" name="Rectangle 3"/>
          <p:cNvSpPr>
            <a:spLocks noGrp="1" noChangeArrowheads="1"/>
          </p:cNvSpPr>
          <p:nvPr>
            <p:ph type="body" idx="1"/>
          </p:nvPr>
        </p:nvSpPr>
        <p:spPr>
          <a:xfrm>
            <a:off x="0" y="1409700"/>
            <a:ext cx="3792538" cy="4827588"/>
          </a:xfrm>
        </p:spPr>
        <p:txBody>
          <a:bodyPr/>
          <a:lstStyle/>
          <a:p>
            <a:pPr>
              <a:buFontTx/>
              <a:buNone/>
            </a:pPr>
            <a:r>
              <a:rPr lang="en-GB" sz="2000" smtClean="0"/>
              <a:t>	A funnel plot which is symmetric about the mean effect and shaped like an upside down funnel indicates no publication bias.</a:t>
            </a:r>
          </a:p>
          <a:p>
            <a:pPr>
              <a:buFontTx/>
              <a:buNone/>
            </a:pPr>
            <a:r>
              <a:rPr lang="en-GB" sz="2000" smtClean="0"/>
              <a:t>	</a:t>
            </a:r>
          </a:p>
          <a:p>
            <a:pPr>
              <a:buFontTx/>
              <a:buNone/>
            </a:pPr>
            <a:endParaRPr lang="en-GB" sz="2000" smtClean="0"/>
          </a:p>
          <a:p>
            <a:pPr>
              <a:buFontTx/>
              <a:buNone/>
            </a:pPr>
            <a:endParaRPr lang="en-GB" sz="2000" smtClean="0"/>
          </a:p>
          <a:p>
            <a:pPr>
              <a:buFontTx/>
              <a:buNone/>
            </a:pPr>
            <a:r>
              <a:rPr lang="en-GB" sz="2000" smtClean="0"/>
              <a:t>	A plot with the lower right or left hand corner of the plot missing indicates that publication bias is present.</a:t>
            </a:r>
          </a:p>
        </p:txBody>
      </p:sp>
      <p:pic>
        <p:nvPicPr>
          <p:cNvPr id="430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1317625"/>
            <a:ext cx="49339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Line 6"/>
          <p:cNvSpPr>
            <a:spLocks noChangeShapeType="1"/>
          </p:cNvSpPr>
          <p:nvPr/>
        </p:nvSpPr>
        <p:spPr bwMode="auto">
          <a:xfrm>
            <a:off x="3937000" y="2540000"/>
            <a:ext cx="1028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3014" name="Line 7"/>
          <p:cNvSpPr>
            <a:spLocks noChangeShapeType="1"/>
          </p:cNvSpPr>
          <p:nvPr/>
        </p:nvSpPr>
        <p:spPr bwMode="auto">
          <a:xfrm>
            <a:off x="3606800" y="4914900"/>
            <a:ext cx="55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5475" y="703263"/>
            <a:ext cx="8075613" cy="706437"/>
          </a:xfrm>
        </p:spPr>
        <p:txBody>
          <a:bodyPr/>
          <a:lstStyle/>
          <a:p>
            <a:pPr eaLnBrk="1" hangingPunct="1">
              <a:defRPr/>
            </a:pPr>
            <a:r>
              <a:rPr lang="en-GB" sz="4000" b="1" dirty="0" smtClean="0">
                <a:solidFill>
                  <a:schemeClr val="accent1">
                    <a:lumMod val="75000"/>
                  </a:schemeClr>
                </a:solidFill>
                <a:latin typeface="Segoe WP SemiLight"/>
              </a:rPr>
              <a:t>Bias </a:t>
            </a:r>
            <a:r>
              <a:rPr lang="en-US" sz="4000" b="1" dirty="0" smtClean="0">
                <a:solidFill>
                  <a:schemeClr val="accent1">
                    <a:lumMod val="75000"/>
                  </a:schemeClr>
                </a:solidFill>
              </a:rPr>
              <a:t>in systematic reviews</a:t>
            </a:r>
            <a:br>
              <a:rPr lang="en-US" sz="4000" b="1" dirty="0" smtClean="0">
                <a:solidFill>
                  <a:schemeClr val="accent1">
                    <a:lumMod val="75000"/>
                  </a:schemeClr>
                </a:solidFill>
              </a:rPr>
            </a:br>
            <a:endParaRPr lang="en-GB" sz="4000" b="1" dirty="0" smtClean="0">
              <a:solidFill>
                <a:schemeClr val="accent1">
                  <a:lumMod val="75000"/>
                </a:schemeClr>
              </a:solidFill>
              <a:latin typeface="Segoe WP SemiLight"/>
            </a:endParaRPr>
          </a:p>
        </p:txBody>
      </p:sp>
      <p:sp>
        <p:nvSpPr>
          <p:cNvPr id="49155" name="Content Placeholder 2"/>
          <p:cNvSpPr>
            <a:spLocks noGrp="1"/>
          </p:cNvSpPr>
          <p:nvPr>
            <p:ph idx="1"/>
          </p:nvPr>
        </p:nvSpPr>
        <p:spPr>
          <a:xfrm>
            <a:off x="611188" y="1268413"/>
            <a:ext cx="8075612" cy="4897437"/>
          </a:xfrm>
        </p:spPr>
        <p:txBody>
          <a:bodyPr/>
          <a:lstStyle/>
          <a:p>
            <a:pPr eaLnBrk="1" hangingPunct="1">
              <a:buFontTx/>
              <a:buNone/>
              <a:defRPr/>
            </a:pPr>
            <a:endParaRPr lang="en-US" sz="2800" dirty="0" smtClean="0">
              <a:solidFill>
                <a:schemeClr val="tx1"/>
              </a:solidFill>
            </a:endParaRPr>
          </a:p>
          <a:p>
            <a:pPr eaLnBrk="1" hangingPunct="1">
              <a:buFont typeface="Courier New" pitchFamily="49" charset="0"/>
              <a:buChar char="o"/>
              <a:defRPr/>
            </a:pPr>
            <a:r>
              <a:rPr lang="en-US" sz="2800" dirty="0" smtClean="0">
                <a:solidFill>
                  <a:schemeClr val="tx1"/>
                </a:solidFill>
              </a:rPr>
              <a:t>      publication bias and related biases</a:t>
            </a:r>
          </a:p>
          <a:p>
            <a:pPr eaLnBrk="1" hangingPunct="1">
              <a:buFont typeface="Courier New" pitchFamily="49" charset="0"/>
              <a:buChar char="o"/>
              <a:defRPr/>
            </a:pPr>
            <a:r>
              <a:rPr lang="en-US" sz="2800" dirty="0" smtClean="0">
                <a:solidFill>
                  <a:schemeClr val="tx1"/>
                </a:solidFill>
              </a:rPr>
              <a:t>	choice of databases	</a:t>
            </a:r>
          </a:p>
          <a:p>
            <a:pPr eaLnBrk="1" hangingPunct="1">
              <a:buFont typeface="Courier New" pitchFamily="49" charset="0"/>
              <a:buChar char="o"/>
              <a:defRPr/>
            </a:pPr>
            <a:r>
              <a:rPr lang="en-US" sz="2800" dirty="0" smtClean="0">
                <a:solidFill>
                  <a:schemeClr val="tx1"/>
                </a:solidFill>
              </a:rPr>
              <a:t>	biased inclusion criteria</a:t>
            </a:r>
          </a:p>
          <a:p>
            <a:pPr eaLnBrk="1" hangingPunct="1">
              <a:buFont typeface="Courier New" pitchFamily="49" charset="0"/>
              <a:buChar char="o"/>
              <a:defRPr/>
            </a:pPr>
            <a:r>
              <a:rPr lang="en-US" sz="2800" dirty="0" smtClean="0">
                <a:solidFill>
                  <a:schemeClr val="tx1"/>
                </a:solidFill>
              </a:rPr>
              <a:t>	differentially delayed publication</a:t>
            </a:r>
          </a:p>
          <a:p>
            <a:pPr eaLnBrk="1" hangingPunct="1">
              <a:buFont typeface="Courier New" pitchFamily="49" charset="0"/>
              <a:buChar char="o"/>
              <a:defRPr/>
            </a:pPr>
            <a:r>
              <a:rPr lang="en-US" sz="2800" dirty="0" smtClean="0">
                <a:solidFill>
                  <a:schemeClr val="tx1"/>
                </a:solidFill>
              </a:rPr>
              <a:t>	publication language</a:t>
            </a:r>
          </a:p>
          <a:p>
            <a:pPr eaLnBrk="1" hangingPunct="1">
              <a:buFont typeface="Courier New" pitchFamily="49" charset="0"/>
              <a:buChar char="o"/>
              <a:defRPr/>
            </a:pPr>
            <a:r>
              <a:rPr lang="en-US" sz="2800" dirty="0" smtClean="0">
                <a:solidFill>
                  <a:schemeClr val="tx1"/>
                </a:solidFill>
              </a:rPr>
              <a:t>	selective reporting</a:t>
            </a:r>
          </a:p>
          <a:p>
            <a:pPr eaLnBrk="1" hangingPunct="1">
              <a:buFont typeface="Courier New" pitchFamily="49" charset="0"/>
              <a:buChar char="o"/>
              <a:defRPr/>
            </a:pPr>
            <a:endParaRPr lang="en-US" sz="2800" dirty="0">
              <a:solidFill>
                <a:schemeClr val="tx1"/>
              </a:solidFill>
            </a:endParaRPr>
          </a:p>
          <a:p>
            <a:pPr marL="0" indent="0" eaLnBrk="1" hangingPunct="1">
              <a:buFontTx/>
              <a:buNone/>
              <a:defRPr/>
            </a:pPr>
            <a:r>
              <a:rPr lang="en-US" sz="2800" dirty="0" smtClean="0">
                <a:solidFill>
                  <a:schemeClr val="accent2">
                    <a:lumMod val="60000"/>
                    <a:lumOff val="40000"/>
                  </a:schemeClr>
                </a:solidFill>
              </a:rPr>
              <a:t>+ individual study biases</a:t>
            </a:r>
            <a:endParaRPr lang="en-GB" sz="2800" dirty="0" smtClean="0">
              <a:solidFill>
                <a:schemeClr val="accent2">
                  <a:lumMod val="60000"/>
                  <a:lumOff val="40000"/>
                </a:schemeClr>
              </a:solidFil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smtClean="0"/>
              <a:t>Stage III - Reporting and dissemination</a:t>
            </a:r>
          </a:p>
        </p:txBody>
      </p:sp>
      <p:sp>
        <p:nvSpPr>
          <p:cNvPr id="21507" name="Rectangle 3"/>
          <p:cNvSpPr>
            <a:spLocks noGrp="1" noChangeArrowheads="1"/>
          </p:cNvSpPr>
          <p:nvPr>
            <p:ph type="body" idx="1"/>
          </p:nvPr>
        </p:nvSpPr>
        <p:spPr>
          <a:xfrm>
            <a:off x="396875" y="1558925"/>
            <a:ext cx="8169275" cy="4762500"/>
          </a:xfrm>
        </p:spPr>
        <p:txBody>
          <a:bodyPr/>
          <a:lstStyle/>
          <a:p>
            <a:pPr>
              <a:defRPr/>
            </a:pPr>
            <a:r>
              <a:rPr lang="en-GB" sz="2900" u="sng" dirty="0" smtClean="0"/>
              <a:t>Interpreting the findings</a:t>
            </a:r>
          </a:p>
          <a:p>
            <a:pPr>
              <a:buFont typeface="Courier New" pitchFamily="49" charset="0"/>
              <a:buChar char="o"/>
              <a:defRPr/>
            </a:pPr>
            <a:r>
              <a:rPr lang="en-GB" sz="2900" dirty="0" smtClean="0"/>
              <a:t>Risk of publication bias and related biases</a:t>
            </a:r>
          </a:p>
          <a:p>
            <a:pPr>
              <a:buFont typeface="Courier New" pitchFamily="49" charset="0"/>
              <a:buChar char="o"/>
              <a:defRPr/>
            </a:pPr>
            <a:r>
              <a:rPr lang="en-GB" sz="2900" dirty="0" smtClean="0"/>
              <a:t>Exploration for heterogeneity (differences of results across studies) should help to determine if the overall summary can be trusted </a:t>
            </a:r>
          </a:p>
          <a:p>
            <a:pPr>
              <a:buFont typeface="Courier New" pitchFamily="49" charset="0"/>
              <a:buChar char="o"/>
              <a:defRPr/>
            </a:pPr>
            <a:r>
              <a:rPr lang="en-GB" sz="2900" dirty="0" smtClean="0"/>
              <a:t>Any recommendation should be graded by reference to strengths and weakness of the evidence</a:t>
            </a:r>
          </a:p>
          <a:p>
            <a:pPr marL="0" indent="0">
              <a:buFontTx/>
              <a:buNone/>
              <a:defRPr/>
            </a:pPr>
            <a:endParaRPr lang="en-GB" sz="29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092200"/>
            <a:ext cx="8075612" cy="863600"/>
          </a:xfrm>
        </p:spPr>
        <p:txBody>
          <a:bodyPr rtlCol="0">
            <a:normAutofit fontScale="90000"/>
          </a:bodyPr>
          <a:lstStyle/>
          <a:p>
            <a:pPr eaLnBrk="1" fontAlgn="auto" hangingPunct="1">
              <a:spcAft>
                <a:spcPts val="0"/>
              </a:spcAft>
              <a:defRPr/>
            </a:pPr>
            <a:r>
              <a:rPr lang="en-GB" dirty="0">
                <a:solidFill>
                  <a:schemeClr val="accent5">
                    <a:lumMod val="75000"/>
                  </a:schemeClr>
                </a:solidFill>
              </a:rPr>
              <a:t>Critical Appraisal Skills Programme (CASP) </a:t>
            </a:r>
            <a:br>
              <a:rPr lang="en-GB" dirty="0">
                <a:solidFill>
                  <a:schemeClr val="accent5">
                    <a:lumMod val="75000"/>
                  </a:schemeClr>
                </a:solidFill>
              </a:rPr>
            </a:br>
            <a:endParaRPr lang="en-GB" dirty="0">
              <a:solidFill>
                <a:schemeClr val="accent5">
                  <a:lumMod val="75000"/>
                </a:schemeClr>
              </a:solidFill>
            </a:endParaRPr>
          </a:p>
        </p:txBody>
      </p:sp>
      <p:sp>
        <p:nvSpPr>
          <p:cNvPr id="3" name="Content Placeholder 2"/>
          <p:cNvSpPr>
            <a:spLocks noGrp="1"/>
          </p:cNvSpPr>
          <p:nvPr>
            <p:ph idx="1"/>
          </p:nvPr>
        </p:nvSpPr>
        <p:spPr>
          <a:xfrm>
            <a:off x="468313" y="1639888"/>
            <a:ext cx="8075612" cy="1439862"/>
          </a:xfrm>
        </p:spPr>
        <p:txBody>
          <a:bodyPr rtlCol="0">
            <a:normAutofit fontScale="70000" lnSpcReduction="20000"/>
          </a:bodyPr>
          <a:lstStyle/>
          <a:p>
            <a:pPr eaLnBrk="1" fontAlgn="auto" hangingPunct="1">
              <a:spcAft>
                <a:spcPts val="0"/>
              </a:spcAft>
              <a:buFont typeface="Arial" pitchFamily="34" charset="0"/>
              <a:buNone/>
              <a:defRPr/>
            </a:pPr>
            <a:r>
              <a:rPr lang="en-GB" dirty="0">
                <a:solidFill>
                  <a:schemeClr val="tx1"/>
                </a:solidFill>
              </a:rPr>
              <a:t>Critical appraisal is "the process of carefully and systematically examining research to judge its trustworthiness, and its value and relevance in a particular context” </a:t>
            </a:r>
          </a:p>
          <a:p>
            <a:pPr algn="r" eaLnBrk="1" fontAlgn="auto" hangingPunct="1">
              <a:spcAft>
                <a:spcPts val="0"/>
              </a:spcAft>
              <a:buFont typeface="Arial" pitchFamily="34" charset="0"/>
              <a:buNone/>
              <a:defRPr/>
            </a:pPr>
            <a:r>
              <a:rPr lang="en-GB" dirty="0" smtClean="0">
                <a:solidFill>
                  <a:schemeClr val="tx1"/>
                </a:solidFill>
              </a:rPr>
              <a:t>Burls </a:t>
            </a:r>
            <a:r>
              <a:rPr lang="en-GB" dirty="0">
                <a:solidFill>
                  <a:schemeClr val="tx1"/>
                </a:solidFill>
              </a:rPr>
              <a:t>2009</a:t>
            </a:r>
          </a:p>
          <a:p>
            <a:pPr eaLnBrk="1" fontAlgn="auto" hangingPunct="1">
              <a:spcAft>
                <a:spcPts val="0"/>
              </a:spcAft>
              <a:buFont typeface="Arial" pitchFamily="34" charset="0"/>
              <a:buNone/>
              <a:defRPr/>
            </a:pPr>
            <a:endParaRPr lang="en-GB" dirty="0">
              <a:solidFill>
                <a:schemeClr val="tx1"/>
              </a:solidFill>
            </a:endParaRPr>
          </a:p>
        </p:txBody>
      </p:sp>
      <p:sp>
        <p:nvSpPr>
          <p:cNvPr id="46084" name="Content Placeholder 2"/>
          <p:cNvSpPr txBox="1">
            <a:spLocks/>
          </p:cNvSpPr>
          <p:nvPr/>
        </p:nvSpPr>
        <p:spPr bwMode="auto">
          <a:xfrm>
            <a:off x="468313" y="3429000"/>
            <a:ext cx="381635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pPr>
              <a:spcBef>
                <a:spcPts val="1200"/>
              </a:spcBef>
              <a:buFont typeface="Arial" pitchFamily="34" charset="0"/>
              <a:buNone/>
            </a:pPr>
            <a:r>
              <a:rPr lang="en-GB" sz="2200">
                <a:solidFill>
                  <a:schemeClr val="tx1"/>
                </a:solidFill>
                <a:latin typeface="Segoe WP"/>
              </a:rPr>
              <a:t>10 questions to appraise randomised controlled trials on the following domains:</a:t>
            </a:r>
          </a:p>
          <a:p>
            <a:pPr>
              <a:spcBef>
                <a:spcPts val="1200"/>
              </a:spcBef>
              <a:buFont typeface="Arial" pitchFamily="34" charset="0"/>
              <a:buNone/>
            </a:pPr>
            <a:endParaRPr lang="en-GB" sz="2200">
              <a:solidFill>
                <a:schemeClr val="tx1"/>
              </a:solidFill>
              <a:latin typeface="Segoe WP"/>
            </a:endParaRPr>
          </a:p>
          <a:p>
            <a:pPr>
              <a:spcBef>
                <a:spcPts val="1200"/>
              </a:spcBef>
              <a:buFont typeface="Arial" pitchFamily="34" charset="0"/>
              <a:buNone/>
            </a:pPr>
            <a:endParaRPr lang="en-GB" sz="2200">
              <a:solidFill>
                <a:schemeClr val="tx1"/>
              </a:solidFill>
              <a:latin typeface="Segoe WP"/>
            </a:endParaRPr>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725738"/>
            <a:ext cx="4392613"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itle 1"/>
          <p:cNvSpPr txBox="1">
            <a:spLocks/>
          </p:cNvSpPr>
          <p:nvPr/>
        </p:nvSpPr>
        <p:spPr bwMode="auto">
          <a:xfrm>
            <a:off x="628650" y="1000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pPr>
              <a:spcBef>
                <a:spcPct val="0"/>
              </a:spcBef>
            </a:pPr>
            <a:r>
              <a:rPr lang="en-GB" sz="3000">
                <a:solidFill>
                  <a:srgbClr val="01835F"/>
                </a:solidFill>
              </a:rPr>
              <a:t>How to GRADE the evidence?</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GB" smtClean="0"/>
          </a:p>
        </p:txBody>
      </p:sp>
      <p:sp>
        <p:nvSpPr>
          <p:cNvPr id="47107" name="Content Placeholder 2"/>
          <p:cNvSpPr>
            <a:spLocks noGrp="1"/>
          </p:cNvSpPr>
          <p:nvPr>
            <p:ph idx="1"/>
          </p:nvPr>
        </p:nvSpPr>
        <p:spPr/>
        <p:txBody>
          <a:bodyPr/>
          <a:lstStyle/>
          <a:p>
            <a:endParaRPr lang="en-GB" smtClean="0"/>
          </a:p>
        </p:txBody>
      </p:sp>
      <p:sp>
        <p:nvSpPr>
          <p:cNvPr id="471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altLang="en-GB" smtClean="0">
                <a:solidFill>
                  <a:srgbClr val="0E207F"/>
                </a:solidFill>
              </a:rPr>
              <a:t>© Imperial College London</a:t>
            </a:r>
            <a:endParaRPr lang="en-US" altLang="en-US" smtClean="0">
              <a:solidFill>
                <a:srgbClr val="0E207F"/>
              </a:solidFill>
            </a:endParaRPr>
          </a:p>
        </p:txBody>
      </p:sp>
      <p:sp>
        <p:nvSpPr>
          <p:cNvPr id="471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US" altLang="en-US" smtClean="0">
                <a:solidFill>
                  <a:srgbClr val="0E207F"/>
                </a:solidFill>
              </a:rPr>
              <a:t>Page </a:t>
            </a:r>
            <a:fld id="{9994F5B3-4EE0-49D2-AB78-634E16B4042B}" type="slidenum">
              <a:rPr lang="en-US" altLang="en-US" smtClean="0">
                <a:solidFill>
                  <a:srgbClr val="0E207F"/>
                </a:solidFill>
              </a:rPr>
              <a:pPr/>
              <a:t>44</a:t>
            </a:fld>
            <a:endParaRPr lang="en-US" altLang="en-US" smtClean="0">
              <a:solidFill>
                <a:srgbClr val="0E207F"/>
              </a:solidFill>
            </a:endParaRPr>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smtClean="0">
                <a:latin typeface="Segoe WP SemiLight"/>
              </a:rPr>
              <a:t>Internal validity</a:t>
            </a:r>
          </a:p>
        </p:txBody>
      </p:sp>
      <p:sp>
        <p:nvSpPr>
          <p:cNvPr id="48131" name="Content Placeholder 2"/>
          <p:cNvSpPr>
            <a:spLocks noGrp="1"/>
          </p:cNvSpPr>
          <p:nvPr>
            <p:ph idx="1"/>
          </p:nvPr>
        </p:nvSpPr>
        <p:spPr/>
        <p:txBody>
          <a:bodyPr/>
          <a:lstStyle/>
          <a:p>
            <a:pPr eaLnBrk="1" hangingPunct="1"/>
            <a:endParaRPr lang="en-GB" sz="2800" smtClean="0">
              <a:solidFill>
                <a:schemeClr val="tx1"/>
              </a:solidFill>
            </a:endParaRPr>
          </a:p>
          <a:p>
            <a:pPr eaLnBrk="1" hangingPunct="1"/>
            <a:r>
              <a:rPr lang="en-GB" sz="2800" smtClean="0">
                <a:solidFill>
                  <a:schemeClr val="tx1"/>
                </a:solidFill>
              </a:rPr>
              <a:t>A valid trial is one which has addressed a clearly focused </a:t>
            </a:r>
            <a:r>
              <a:rPr lang="en-GB" sz="2800" u="sng" smtClean="0">
                <a:solidFill>
                  <a:schemeClr val="tx1"/>
                </a:solidFill>
              </a:rPr>
              <a:t>question</a:t>
            </a:r>
            <a:r>
              <a:rPr lang="en-GB" sz="2800" smtClean="0">
                <a:solidFill>
                  <a:schemeClr val="tx1"/>
                </a:solidFill>
              </a:rPr>
              <a:t>, and where the </a:t>
            </a:r>
            <a:r>
              <a:rPr lang="en-GB" sz="2800" u="sng" smtClean="0">
                <a:solidFill>
                  <a:schemeClr val="tx1"/>
                </a:solidFill>
              </a:rPr>
              <a:t>methods</a:t>
            </a:r>
            <a:r>
              <a:rPr lang="en-GB" sz="2800" smtClean="0">
                <a:solidFill>
                  <a:schemeClr val="tx1"/>
                </a:solidFill>
              </a:rPr>
              <a:t> used enable the results to be trusted</a:t>
            </a:r>
          </a:p>
          <a:p>
            <a:pPr eaLnBrk="1" hangingPunct="1"/>
            <a:r>
              <a:rPr lang="en-GB" sz="2800" smtClean="0">
                <a:solidFill>
                  <a:schemeClr val="tx1"/>
                </a:solidFill>
              </a:rPr>
              <a:t>If the trial is of low validity, the results cannot be trusted</a:t>
            </a:r>
          </a:p>
          <a:p>
            <a:pPr eaLnBrk="1" hangingPunct="1">
              <a:buFontTx/>
              <a:buNone/>
            </a:pPr>
            <a:endParaRPr lang="en-GB" sz="2800" smtClean="0">
              <a:solidFill>
                <a:schemeClr val="tx1"/>
              </a:solidFill>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smtClean="0">
                <a:latin typeface="Segoe WP SemiLight"/>
              </a:rPr>
              <a:t>External validity</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endParaRPr lang="en-GB" sz="2800" dirty="0" smtClean="0">
              <a:solidFill>
                <a:schemeClr val="tx1"/>
              </a:solidFill>
            </a:endParaRPr>
          </a:p>
          <a:p>
            <a:pPr eaLnBrk="1" fontAlgn="auto" hangingPunct="1">
              <a:spcAft>
                <a:spcPts val="0"/>
              </a:spcAft>
              <a:buFont typeface="Arial" pitchFamily="34" charset="0"/>
              <a:buChar char="•"/>
              <a:defRPr/>
            </a:pPr>
            <a:r>
              <a:rPr lang="en-GB" sz="2800" dirty="0" smtClean="0">
                <a:solidFill>
                  <a:schemeClr val="tx1"/>
                </a:solidFill>
              </a:rPr>
              <a:t>It is </a:t>
            </a:r>
            <a:r>
              <a:rPr lang="en-GB" sz="2800" dirty="0">
                <a:solidFill>
                  <a:schemeClr val="tx1"/>
                </a:solidFill>
              </a:rPr>
              <a:t>the degree to which the results of an observation hold true in other settings</a:t>
            </a:r>
          </a:p>
          <a:p>
            <a:pPr eaLnBrk="1" fontAlgn="auto" hangingPunct="1">
              <a:spcAft>
                <a:spcPts val="0"/>
              </a:spcAft>
              <a:buFont typeface="Arial" pitchFamily="34" charset="0"/>
              <a:buChar char="•"/>
              <a:defRPr/>
            </a:pPr>
            <a:r>
              <a:rPr lang="en-GB" sz="2800" dirty="0">
                <a:solidFill>
                  <a:schemeClr val="tx1"/>
                </a:solidFill>
              </a:rPr>
              <a:t>‘If the results are to be translatable into policy and practice decisions, trials must provide evidence about how relevant the interventions might be to other sites and populations’ (</a:t>
            </a:r>
            <a:r>
              <a:rPr lang="en-GB" sz="2800" dirty="0" err="1">
                <a:solidFill>
                  <a:schemeClr val="tx1"/>
                </a:solidFill>
              </a:rPr>
              <a:t>Pawson</a:t>
            </a:r>
            <a:r>
              <a:rPr lang="en-GB" sz="2800" dirty="0">
                <a:solidFill>
                  <a:schemeClr val="tx1"/>
                </a:solidFill>
              </a:rPr>
              <a:t> 2005)</a:t>
            </a:r>
          </a:p>
          <a:p>
            <a:pPr eaLnBrk="1" fontAlgn="auto" hangingPunct="1">
              <a:spcAft>
                <a:spcPts val="0"/>
              </a:spcAft>
              <a:buFont typeface="Arial" pitchFamily="34" charset="0"/>
              <a:buChar char="•"/>
              <a:defRPr/>
            </a:pPr>
            <a:r>
              <a:rPr lang="en-GB" sz="2800" dirty="0">
                <a:solidFill>
                  <a:schemeClr val="tx1"/>
                </a:solidFill>
              </a:rPr>
              <a:t>Also known as </a:t>
            </a:r>
            <a:r>
              <a:rPr lang="en-GB" sz="2800" dirty="0" err="1">
                <a:solidFill>
                  <a:schemeClr val="tx1"/>
                </a:solidFill>
              </a:rPr>
              <a:t>generalisability</a:t>
            </a:r>
            <a:r>
              <a:rPr lang="en-GB" sz="2800" dirty="0">
                <a:solidFill>
                  <a:schemeClr val="tx1"/>
                </a:solidFill>
              </a:rPr>
              <a:t>, </a:t>
            </a:r>
            <a:r>
              <a:rPr lang="en-GB" sz="2800" dirty="0" err="1">
                <a:solidFill>
                  <a:schemeClr val="tx1"/>
                </a:solidFill>
              </a:rPr>
              <a:t>applicablity</a:t>
            </a:r>
            <a:r>
              <a:rPr lang="en-GB" sz="2800" dirty="0">
                <a:solidFill>
                  <a:schemeClr val="tx1"/>
                </a:solidFill>
              </a:rPr>
              <a:t>, relevance, transferability</a:t>
            </a:r>
          </a:p>
          <a:p>
            <a:pPr eaLnBrk="1" fontAlgn="auto" hangingPunct="1">
              <a:spcAft>
                <a:spcPts val="0"/>
              </a:spcAft>
              <a:buFont typeface="Arial" pitchFamily="34" charset="0"/>
              <a:buNone/>
              <a:defRPr/>
            </a:pPr>
            <a:endParaRPr lang="en-GB" sz="2800" dirty="0">
              <a:solidFill>
                <a:schemeClr val="tx1"/>
              </a:solidFill>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30213" y="0"/>
            <a:ext cx="8713787" cy="2330450"/>
          </a:xfrm>
        </p:spPr>
        <p:txBody>
          <a:bodyPr/>
          <a:lstStyle/>
          <a:p>
            <a:pPr eaLnBrk="1" hangingPunct="1"/>
            <a:r>
              <a:rPr lang="en-GB" sz="3200" smtClean="0">
                <a:latin typeface="Segoe WP SemiLight"/>
              </a:rPr>
              <a:t>Grading of Recommendations Assessment Development and Evaluation (GRADE)</a:t>
            </a:r>
            <a:br>
              <a:rPr lang="en-GB" sz="3200" smtClean="0">
                <a:latin typeface="Segoe WP SemiLight"/>
              </a:rPr>
            </a:br>
            <a:r>
              <a:rPr lang="en-GB" sz="3200" smtClean="0">
                <a:latin typeface="Segoe WP SemiLight"/>
              </a:rPr>
              <a:t> </a:t>
            </a:r>
            <a:r>
              <a:rPr lang="en-GB" sz="2400" smtClean="0">
                <a:latin typeface="Segoe WP SemiLight"/>
              </a:rPr>
              <a:t>http://www.gradeworkinggroup.org/index.htm </a:t>
            </a:r>
            <a:r>
              <a:rPr lang="en-GB" sz="3200" smtClean="0">
                <a:latin typeface="Segoe WP SemiLight"/>
              </a:rPr>
              <a:t/>
            </a:r>
            <a:br>
              <a:rPr lang="en-GB" sz="3200" smtClean="0">
                <a:latin typeface="Segoe WP SemiLight"/>
              </a:rPr>
            </a:br>
            <a:endParaRPr lang="en-GB" sz="3200" smtClean="0">
              <a:latin typeface="Segoe WP SemiLight"/>
            </a:endParaRPr>
          </a:p>
        </p:txBody>
      </p:sp>
      <p:sp>
        <p:nvSpPr>
          <p:cNvPr id="50179" name="Content Placeholder 2"/>
          <p:cNvSpPr>
            <a:spLocks noGrp="1"/>
          </p:cNvSpPr>
          <p:nvPr>
            <p:ph idx="1"/>
          </p:nvPr>
        </p:nvSpPr>
        <p:spPr>
          <a:xfrm>
            <a:off x="468313" y="1989138"/>
            <a:ext cx="8075612" cy="4032250"/>
          </a:xfrm>
        </p:spPr>
        <p:txBody>
          <a:bodyPr/>
          <a:lstStyle/>
          <a:p>
            <a:pPr eaLnBrk="1" hangingPunct="1"/>
            <a:endParaRPr lang="en-GB" sz="2800" smtClean="0">
              <a:solidFill>
                <a:schemeClr val="tx1"/>
              </a:solidFill>
            </a:endParaRPr>
          </a:p>
          <a:p>
            <a:pPr eaLnBrk="1" hangingPunct="1"/>
            <a:r>
              <a:rPr lang="en-GB" sz="2800" smtClean="0">
                <a:solidFill>
                  <a:schemeClr val="tx1"/>
                </a:solidFill>
              </a:rPr>
              <a:t>Is used to assess the </a:t>
            </a:r>
            <a:r>
              <a:rPr lang="en-GB" sz="2800" b="1" u="sng" smtClean="0">
                <a:solidFill>
                  <a:schemeClr val="tx1"/>
                </a:solidFill>
              </a:rPr>
              <a:t>quality of a body of evidence</a:t>
            </a:r>
            <a:r>
              <a:rPr lang="en-GB" sz="2800" smtClean="0">
                <a:solidFill>
                  <a:schemeClr val="tx1"/>
                </a:solidFill>
              </a:rPr>
              <a:t> which is defined as:</a:t>
            </a:r>
          </a:p>
          <a:p>
            <a:pPr eaLnBrk="1" hangingPunct="1">
              <a:buFontTx/>
              <a:buNone/>
            </a:pPr>
            <a:r>
              <a:rPr lang="en-GB" sz="2800" smtClean="0">
                <a:solidFill>
                  <a:schemeClr val="tx1"/>
                </a:solidFill>
              </a:rPr>
              <a:t>‘the extent to which one can be confident that an estimate of effect or association is close to the quantity of specific interest’</a:t>
            </a:r>
          </a:p>
          <a:p>
            <a:pPr eaLnBrk="1" hangingPunct="1">
              <a:buFontTx/>
              <a:buNone/>
            </a:pPr>
            <a:endParaRPr lang="en-GB" sz="2800" smtClean="0">
              <a:solidFill>
                <a:schemeClr val="tx1"/>
              </a:solidFill>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1813" y="0"/>
            <a:ext cx="7772400" cy="941388"/>
          </a:xfrm>
          <a:solidFill>
            <a:srgbClr val="92D050"/>
          </a:solidFill>
        </p:spPr>
        <p:txBody>
          <a:bodyPr/>
          <a:lstStyle/>
          <a:p>
            <a:pPr algn="ctr"/>
            <a:r>
              <a:rPr lang="en-GB" b="1" smtClean="0"/>
              <a:t>Advantages of systematic review</a:t>
            </a:r>
          </a:p>
        </p:txBody>
      </p:sp>
      <p:sp>
        <p:nvSpPr>
          <p:cNvPr id="51203" name="Rectangle 3"/>
          <p:cNvSpPr>
            <a:spLocks noGrp="1" noChangeArrowheads="1"/>
          </p:cNvSpPr>
          <p:nvPr>
            <p:ph type="body" idx="1"/>
          </p:nvPr>
        </p:nvSpPr>
        <p:spPr>
          <a:xfrm>
            <a:off x="366713" y="984250"/>
            <a:ext cx="8334375" cy="5314950"/>
          </a:xfrm>
        </p:spPr>
        <p:txBody>
          <a:bodyPr/>
          <a:lstStyle/>
          <a:p>
            <a:pPr>
              <a:lnSpc>
                <a:spcPct val="90000"/>
              </a:lnSpc>
            </a:pPr>
            <a:r>
              <a:rPr lang="en-GB" sz="2000" smtClean="0"/>
              <a:t>Explicit methods </a:t>
            </a:r>
            <a:r>
              <a:rPr lang="en-GB" sz="2000" b="1" smtClean="0"/>
              <a:t>limit bias</a:t>
            </a:r>
            <a:r>
              <a:rPr lang="en-GB" sz="2000" smtClean="0"/>
              <a:t> in identifying and rejecting studies. </a:t>
            </a:r>
          </a:p>
          <a:p>
            <a:pPr>
              <a:lnSpc>
                <a:spcPct val="90000"/>
              </a:lnSpc>
            </a:pPr>
            <a:endParaRPr lang="en-GB" sz="2000" smtClean="0"/>
          </a:p>
          <a:p>
            <a:pPr>
              <a:lnSpc>
                <a:spcPct val="90000"/>
              </a:lnSpc>
            </a:pPr>
            <a:r>
              <a:rPr lang="en-GB" sz="2000" smtClean="0"/>
              <a:t>Conclusions are more </a:t>
            </a:r>
            <a:r>
              <a:rPr lang="en-GB" sz="2000" b="1" smtClean="0"/>
              <a:t>reliable and accurate</a:t>
            </a:r>
            <a:r>
              <a:rPr lang="en-GB" sz="2000" smtClean="0"/>
              <a:t> because of methods used. </a:t>
            </a:r>
          </a:p>
          <a:p>
            <a:pPr>
              <a:lnSpc>
                <a:spcPct val="90000"/>
              </a:lnSpc>
            </a:pPr>
            <a:endParaRPr lang="en-GB" sz="2000" smtClean="0"/>
          </a:p>
          <a:p>
            <a:pPr>
              <a:lnSpc>
                <a:spcPct val="90000"/>
              </a:lnSpc>
            </a:pPr>
            <a:r>
              <a:rPr lang="en-GB" sz="2000" smtClean="0"/>
              <a:t>Results of different studies can be formally compared to establish </a:t>
            </a:r>
            <a:r>
              <a:rPr lang="en-GB" sz="2000" b="1" smtClean="0"/>
              <a:t>generalisability</a:t>
            </a:r>
            <a:r>
              <a:rPr lang="en-GB" sz="2000" smtClean="0"/>
              <a:t> of findings and </a:t>
            </a:r>
            <a:r>
              <a:rPr lang="en-GB" sz="2000" b="1" smtClean="0"/>
              <a:t>consistency</a:t>
            </a:r>
            <a:r>
              <a:rPr lang="en-GB" sz="2000" smtClean="0"/>
              <a:t> of results. </a:t>
            </a:r>
          </a:p>
          <a:p>
            <a:pPr>
              <a:lnSpc>
                <a:spcPct val="90000"/>
              </a:lnSpc>
            </a:pPr>
            <a:endParaRPr lang="en-GB" sz="2000" smtClean="0"/>
          </a:p>
          <a:p>
            <a:pPr>
              <a:lnSpc>
                <a:spcPct val="90000"/>
              </a:lnSpc>
            </a:pPr>
            <a:r>
              <a:rPr lang="en-GB" sz="2000" smtClean="0"/>
              <a:t>Inconsistencies in results across studies can be identified and </a:t>
            </a:r>
            <a:r>
              <a:rPr lang="en-GB" sz="2000" b="1" smtClean="0"/>
              <a:t>new hypotheses generated</a:t>
            </a:r>
            <a:r>
              <a:rPr lang="en-GB" sz="2000" smtClean="0"/>
              <a:t> about particular subgroups. </a:t>
            </a:r>
          </a:p>
          <a:p>
            <a:pPr>
              <a:lnSpc>
                <a:spcPct val="90000"/>
              </a:lnSpc>
            </a:pPr>
            <a:endParaRPr lang="en-GB" sz="2000" smtClean="0"/>
          </a:p>
          <a:p>
            <a:pPr>
              <a:lnSpc>
                <a:spcPct val="90000"/>
              </a:lnSpc>
            </a:pPr>
            <a:r>
              <a:rPr lang="en-GB" sz="2000" smtClean="0"/>
              <a:t>Quantitative systematic reviews (meta-analyses) </a:t>
            </a:r>
            <a:r>
              <a:rPr lang="en-GB" sz="2000" b="1" smtClean="0"/>
              <a:t>increase the precision</a:t>
            </a:r>
            <a:r>
              <a:rPr lang="en-GB" sz="2000" smtClean="0"/>
              <a:t> of the overall result. </a:t>
            </a:r>
          </a:p>
          <a:p>
            <a:pPr>
              <a:lnSpc>
                <a:spcPct val="90000"/>
              </a:lnSpc>
            </a:pPr>
            <a:endParaRPr lang="en-GB" sz="2000" smtClean="0"/>
          </a:p>
          <a:p>
            <a:pPr>
              <a:lnSpc>
                <a:spcPct val="90000"/>
              </a:lnSpc>
            </a:pPr>
            <a:r>
              <a:rPr lang="en-GB" sz="2000" smtClean="0"/>
              <a:t>Recommendations from reviews based on </a:t>
            </a:r>
            <a:r>
              <a:rPr lang="en-GB" sz="2000" b="1" smtClean="0"/>
              <a:t>balanced inferences</a:t>
            </a:r>
            <a:r>
              <a:rPr lang="en-GB" sz="2000" smtClean="0"/>
              <a:t> from the collated research. </a:t>
            </a:r>
          </a:p>
          <a:p>
            <a:pPr>
              <a:lnSpc>
                <a:spcPct val="90000"/>
              </a:lnSpc>
              <a:buFontTx/>
              <a:buNone/>
            </a:pPr>
            <a:endParaRPr lang="en-GB" sz="2000" smtClean="0"/>
          </a:p>
        </p:txBody>
      </p:sp>
      <p:sp>
        <p:nvSpPr>
          <p:cNvPr id="51204" name="Rectangle 5"/>
          <p:cNvSpPr>
            <a:spLocks noChangeArrowheads="1"/>
          </p:cNvSpPr>
          <p:nvPr/>
        </p:nvSpPr>
        <p:spPr bwMode="auto">
          <a:xfrm>
            <a:off x="0" y="6324600"/>
            <a:ext cx="9144000" cy="3429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GB"/>
              <a:t>Chalmers I, Altman DG, eds. </a:t>
            </a:r>
            <a:r>
              <a:rPr lang="en-GB" i="1"/>
              <a:t>Systematic reviews</a:t>
            </a:r>
            <a:r>
              <a:rPr lang="en-GB"/>
              <a:t>. London: BMJ Publishing Group, 1995.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rgbClr val="92D050"/>
          </a:solidFill>
        </p:spPr>
        <p:txBody>
          <a:bodyPr/>
          <a:lstStyle/>
          <a:p>
            <a:pPr algn="ctr"/>
            <a:r>
              <a:rPr lang="en-US" sz="3600" b="1" smtClean="0"/>
              <a:t>Conclusions</a:t>
            </a:r>
          </a:p>
        </p:txBody>
      </p:sp>
      <p:sp>
        <p:nvSpPr>
          <p:cNvPr id="52227" name="Rectangle 3"/>
          <p:cNvSpPr>
            <a:spLocks noGrp="1" noChangeArrowheads="1"/>
          </p:cNvSpPr>
          <p:nvPr>
            <p:ph type="body" idx="1"/>
          </p:nvPr>
        </p:nvSpPr>
        <p:spPr>
          <a:xfrm>
            <a:off x="314325" y="1409700"/>
            <a:ext cx="8651875" cy="4914900"/>
          </a:xfrm>
        </p:spPr>
        <p:txBody>
          <a:bodyPr/>
          <a:lstStyle/>
          <a:p>
            <a:r>
              <a:rPr lang="en-US" sz="2400" smtClean="0"/>
              <a:t>Single studies rarely provide a conclusive, universal answer to a question.</a:t>
            </a:r>
          </a:p>
          <a:p>
            <a:r>
              <a:rPr lang="en-GB" sz="2400" smtClean="0"/>
              <a:t>Systematic reviews can provide an invaluable overview of evidence on a particular topic.</a:t>
            </a:r>
          </a:p>
          <a:p>
            <a:r>
              <a:rPr lang="en-US" sz="2400" smtClean="0"/>
              <a:t>Meta-analyses can provide:</a:t>
            </a:r>
          </a:p>
          <a:p>
            <a:pPr lvl="1"/>
            <a:r>
              <a:rPr lang="en-US" sz="2000" smtClean="0"/>
              <a:t>A single, more precise, estimate of intervention/exposure effect.</a:t>
            </a:r>
          </a:p>
          <a:p>
            <a:pPr lvl="1"/>
            <a:r>
              <a:rPr lang="en-US" sz="2000" smtClean="0"/>
              <a:t>A greater understanding of similarities/differences among studies.</a:t>
            </a:r>
          </a:p>
          <a:p>
            <a:pPr lvl="1"/>
            <a:r>
              <a:rPr lang="en-US" sz="2000" smtClean="0"/>
              <a:t>An assessment of likely publication bias.</a:t>
            </a:r>
          </a:p>
          <a:p>
            <a:r>
              <a:rPr lang="en-GB" sz="2400" smtClean="0"/>
              <a:t>Inconsistencies in results across studies can be identified and new hypotheses generated about particular subgroups. </a:t>
            </a:r>
          </a:p>
          <a:p>
            <a:r>
              <a:rPr lang="en-US" sz="2400" smtClean="0"/>
              <a:t>Systematic reviews/meta-analyses can provide a evidence-base for clinical decisions.</a:t>
            </a:r>
            <a:endParaRPr lang="en-GB"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600" y="952500"/>
            <a:ext cx="5351463"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3"/>
          <p:cNvSpPr txBox="1">
            <a:spLocks noChangeArrowheads="1"/>
          </p:cNvSpPr>
          <p:nvPr/>
        </p:nvSpPr>
        <p:spPr bwMode="auto">
          <a:xfrm>
            <a:off x="487363" y="128588"/>
            <a:ext cx="854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b="1">
                <a:solidFill>
                  <a:schemeClr val="tx1"/>
                </a:solidFill>
              </a:rPr>
              <a:t>Change in proportion (%) of children without caries in fluoridated compared with non-fluoridated areas (mean difference and 95% confidence interval)</a:t>
            </a:r>
            <a:endParaRPr lang="en-GB" sz="1400" b="1" i="1">
              <a:solidFill>
                <a:schemeClr val="tx1"/>
              </a:solidFill>
            </a:endParaRPr>
          </a:p>
        </p:txBody>
      </p:sp>
      <p:sp>
        <p:nvSpPr>
          <p:cNvPr id="7172" name="Rectangle 1"/>
          <p:cNvSpPr>
            <a:spLocks noChangeArrowheads="1"/>
          </p:cNvSpPr>
          <p:nvPr/>
        </p:nvSpPr>
        <p:spPr bwMode="auto">
          <a:xfrm>
            <a:off x="314325" y="6577013"/>
            <a:ext cx="6472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100" i="1">
                <a:solidFill>
                  <a:schemeClr val="tx1"/>
                </a:solidFill>
              </a:rPr>
              <a:t>McDonagh ET AL. . Systematic review of water fluoridation. BMJ. 2000 Oct 7;321(7265):855-9</a:t>
            </a:r>
            <a:endParaRPr lang="en-GB" sz="11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smtClean="0"/>
              <a:t>References</a:t>
            </a:r>
          </a:p>
        </p:txBody>
      </p:sp>
      <p:sp>
        <p:nvSpPr>
          <p:cNvPr id="53251" name="Rectangle 3"/>
          <p:cNvSpPr>
            <a:spLocks noGrp="1" noChangeArrowheads="1"/>
          </p:cNvSpPr>
          <p:nvPr>
            <p:ph type="body" idx="1"/>
          </p:nvPr>
        </p:nvSpPr>
        <p:spPr/>
        <p:txBody>
          <a:bodyPr/>
          <a:lstStyle/>
          <a:p>
            <a:pPr>
              <a:lnSpc>
                <a:spcPct val="90000"/>
              </a:lnSpc>
            </a:pPr>
            <a:r>
              <a:rPr lang="en-GB" sz="2100" smtClean="0"/>
              <a:t>The Cochrane Collaboration: </a:t>
            </a:r>
            <a:r>
              <a:rPr lang="en-GB" sz="2000" smtClean="0">
                <a:hlinkClick r:id="rId3"/>
              </a:rPr>
              <a:t>http://www.cochrane.org</a:t>
            </a:r>
            <a:r>
              <a:rPr lang="en-GB" sz="2000" smtClean="0"/>
              <a:t> </a:t>
            </a:r>
          </a:p>
          <a:p>
            <a:pPr>
              <a:lnSpc>
                <a:spcPct val="90000"/>
              </a:lnSpc>
            </a:pPr>
            <a:r>
              <a:rPr lang="en-GB" sz="2000" smtClean="0"/>
              <a:t>Egger, M, Davey Smith, G, Altman, eds. DG. </a:t>
            </a:r>
            <a:r>
              <a:rPr lang="en-GB" sz="2000" i="1" smtClean="0"/>
              <a:t>Systematic Reviews in Health Care</a:t>
            </a:r>
            <a:r>
              <a:rPr lang="en-GB" sz="2000" smtClean="0"/>
              <a:t>, BMJ Publishing Group, 2001.</a:t>
            </a:r>
          </a:p>
          <a:p>
            <a:pPr>
              <a:lnSpc>
                <a:spcPct val="90000"/>
              </a:lnSpc>
            </a:pPr>
            <a:r>
              <a:rPr lang="en-GB" sz="2000" smtClean="0"/>
              <a:t>Greenhalgh, T. </a:t>
            </a:r>
            <a:r>
              <a:rPr lang="en-GB" sz="2000" i="1" smtClean="0"/>
              <a:t>How to read a paper: Papers that summarise other papers (systematic reviews and meta-analyses).</a:t>
            </a:r>
            <a:r>
              <a:rPr lang="en-GB" sz="2000" smtClean="0"/>
              <a:t> BMJ 1997;315:672-675.</a:t>
            </a:r>
            <a:endParaRPr lang="en-GB" sz="2000" i="1" smtClean="0"/>
          </a:p>
          <a:p>
            <a:pPr>
              <a:lnSpc>
                <a:spcPct val="90000"/>
              </a:lnSpc>
            </a:pPr>
            <a:r>
              <a:rPr lang="en-GB" sz="2000" smtClean="0"/>
              <a:t>Khan, KS, Kunz, R, Kleijnen, J &amp; Antes, G.  </a:t>
            </a:r>
            <a:r>
              <a:rPr lang="en-GB" sz="2000" i="1" smtClean="0"/>
              <a:t>Systematic Reviews to support Evidence-based Medicine.</a:t>
            </a:r>
            <a:r>
              <a:rPr lang="en-GB" sz="2000" smtClean="0"/>
              <a:t> The Royal Society of Medicine Press Ltd. 2003. </a:t>
            </a:r>
          </a:p>
          <a:p>
            <a:pPr>
              <a:lnSpc>
                <a:spcPct val="90000"/>
              </a:lnSpc>
            </a:pPr>
            <a:r>
              <a:rPr lang="en-GB" sz="2000" smtClean="0"/>
              <a:t>Centre for Reviews and Dissemination.</a:t>
            </a:r>
            <a:r>
              <a:rPr lang="en-GB" sz="2000" i="1" smtClean="0"/>
              <a:t> Undertaking Systematic Reviews of Research on Effectiveness</a:t>
            </a:r>
            <a:r>
              <a:rPr lang="en-GB" sz="2000" smtClean="0"/>
              <a:t>. CRD Report Number 4, March 2001 (available from </a:t>
            </a:r>
            <a:r>
              <a:rPr lang="en-GB" sz="2000" smtClean="0">
                <a:hlinkClick r:id="rId4"/>
              </a:rPr>
              <a:t>http://www.york.ac.uk/inst/crd/report4.htm</a:t>
            </a:r>
            <a:r>
              <a:rPr lang="en-GB" sz="200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The Cochrane Collaboration</a:t>
            </a:r>
          </a:p>
        </p:txBody>
      </p:sp>
      <p:sp>
        <p:nvSpPr>
          <p:cNvPr id="8195" name="Rectangle 3"/>
          <p:cNvSpPr>
            <a:spLocks noGrp="1" noChangeArrowheads="1"/>
          </p:cNvSpPr>
          <p:nvPr>
            <p:ph type="body" idx="1"/>
          </p:nvPr>
        </p:nvSpPr>
        <p:spPr>
          <a:xfrm>
            <a:off x="314325" y="1409700"/>
            <a:ext cx="6442075" cy="4899025"/>
          </a:xfrm>
        </p:spPr>
        <p:txBody>
          <a:bodyPr/>
          <a:lstStyle/>
          <a:p>
            <a:pPr>
              <a:lnSpc>
                <a:spcPct val="90000"/>
              </a:lnSpc>
            </a:pPr>
            <a:r>
              <a:rPr lang="en-GB" sz="2400" smtClean="0"/>
              <a:t>Founded in 1993 and named after the British epidemiologist, Archie Cochrane.</a:t>
            </a:r>
          </a:p>
          <a:p>
            <a:pPr>
              <a:lnSpc>
                <a:spcPct val="90000"/>
              </a:lnSpc>
            </a:pPr>
            <a:endParaRPr lang="en-GB" sz="2400" smtClean="0"/>
          </a:p>
          <a:p>
            <a:pPr>
              <a:lnSpc>
                <a:spcPct val="90000"/>
              </a:lnSpc>
            </a:pPr>
            <a:r>
              <a:rPr lang="en-GB" sz="2400" smtClean="0">
                <a:solidFill>
                  <a:srgbClr val="C00000"/>
                </a:solidFill>
              </a:rPr>
              <a:t>“the healthcare resources should be used to </a:t>
            </a:r>
            <a:r>
              <a:rPr lang="en-GB" sz="2400" u="sng" smtClean="0">
                <a:solidFill>
                  <a:srgbClr val="C00000"/>
                </a:solidFill>
              </a:rPr>
              <a:t>provide equitably </a:t>
            </a:r>
            <a:r>
              <a:rPr lang="en-GB" sz="2400" smtClean="0">
                <a:solidFill>
                  <a:srgbClr val="C00000"/>
                </a:solidFill>
              </a:rPr>
              <a:t>those interventions that have been shown in </a:t>
            </a:r>
            <a:r>
              <a:rPr lang="en-GB" sz="2400" u="sng" smtClean="0">
                <a:solidFill>
                  <a:srgbClr val="C00000"/>
                </a:solidFill>
              </a:rPr>
              <a:t>well designed studies </a:t>
            </a:r>
            <a:r>
              <a:rPr lang="en-GB" sz="2400" smtClean="0">
                <a:solidFill>
                  <a:srgbClr val="C00000"/>
                </a:solidFill>
              </a:rPr>
              <a:t>to be </a:t>
            </a:r>
            <a:r>
              <a:rPr lang="en-GB" sz="2400" u="sng" smtClean="0">
                <a:solidFill>
                  <a:srgbClr val="C00000"/>
                </a:solidFill>
              </a:rPr>
              <a:t>effectiv</a:t>
            </a:r>
            <a:r>
              <a:rPr lang="en-GB" sz="2400" smtClean="0">
                <a:solidFill>
                  <a:srgbClr val="C00000"/>
                </a:solidFill>
              </a:rPr>
              <a:t>e</a:t>
            </a:r>
            <a:r>
              <a:rPr lang="en-GB" sz="2400" smtClean="0"/>
              <a:t>”</a:t>
            </a:r>
          </a:p>
          <a:p>
            <a:pPr>
              <a:lnSpc>
                <a:spcPct val="90000"/>
              </a:lnSpc>
            </a:pPr>
            <a:endParaRPr lang="en-GB" sz="2400" smtClean="0"/>
          </a:p>
          <a:p>
            <a:pPr>
              <a:lnSpc>
                <a:spcPct val="90000"/>
              </a:lnSpc>
            </a:pPr>
            <a:r>
              <a:rPr lang="en-GB" sz="2400" b="1" smtClean="0"/>
              <a:t>Cochrane Database of Systematic Reviews</a:t>
            </a:r>
            <a:r>
              <a:rPr lang="en-GB" sz="2400" smtClean="0"/>
              <a:t> (the Cochrane Library)</a:t>
            </a:r>
          </a:p>
          <a:p>
            <a:pPr>
              <a:lnSpc>
                <a:spcPct val="90000"/>
              </a:lnSpc>
            </a:pPr>
            <a:endParaRPr lang="en-GB" sz="2400" smtClean="0"/>
          </a:p>
          <a:p>
            <a:pPr>
              <a:lnSpc>
                <a:spcPct val="90000"/>
              </a:lnSpc>
            </a:pPr>
            <a:r>
              <a:rPr lang="en-GB" sz="2400" smtClean="0"/>
              <a:t>Mainly controlled clinical trials of healthcare interventions.</a:t>
            </a:r>
          </a:p>
          <a:p>
            <a:pPr>
              <a:lnSpc>
                <a:spcPct val="90000"/>
              </a:lnSpc>
              <a:buFontTx/>
              <a:buNone/>
            </a:pPr>
            <a:r>
              <a:rPr lang="en-GB" sz="2400" smtClean="0"/>
              <a:t>	www.cochrane.org</a:t>
            </a:r>
          </a:p>
          <a:p>
            <a:pPr>
              <a:lnSpc>
                <a:spcPct val="90000"/>
              </a:lnSpc>
            </a:pPr>
            <a:endParaRPr lang="en-GB" sz="2400" smtClean="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519113"/>
            <a:ext cx="17145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1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50" y="4184650"/>
            <a:ext cx="15906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altLang="en-GB" smtClean="0">
                <a:solidFill>
                  <a:srgbClr val="0E207F"/>
                </a:solidFill>
              </a:rPr>
              <a:t>© Imperial College London</a:t>
            </a:r>
            <a:endParaRPr lang="en-US" altLang="en-US" smtClean="0">
              <a:solidFill>
                <a:srgbClr val="0E207F"/>
              </a:solidFill>
            </a:endParaRPr>
          </a:p>
        </p:txBody>
      </p:sp>
      <p:pic>
        <p:nvPicPr>
          <p:cNvPr id="92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52388"/>
            <a:ext cx="8693150"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smtClean="0"/>
              <a:t>Databases in the Cochrane Library</a:t>
            </a:r>
            <a:br>
              <a:rPr lang="en-GB" smtClean="0"/>
            </a:br>
            <a:endParaRPr lang="en-GB" smtClean="0"/>
          </a:p>
        </p:txBody>
      </p:sp>
      <p:graphicFrame>
        <p:nvGraphicFramePr>
          <p:cNvPr id="81967" name="Group 47"/>
          <p:cNvGraphicFramePr>
            <a:graphicFrameLocks noGrp="1"/>
          </p:cNvGraphicFramePr>
          <p:nvPr>
            <p:ph idx="1"/>
          </p:nvPr>
        </p:nvGraphicFramePr>
        <p:xfrm>
          <a:off x="314325" y="1409700"/>
          <a:ext cx="8145463" cy="4232273"/>
        </p:xfrm>
        <a:graphic>
          <a:graphicData uri="http://schemas.openxmlformats.org/drawingml/2006/table">
            <a:tbl>
              <a:tblPr/>
              <a:tblGrid>
                <a:gridCol w="6359525"/>
                <a:gridCol w="1785938"/>
              </a:tblGrid>
              <a:tr h="50636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Database</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cap="flat">
                      <a:noFill/>
                    </a:lnL>
                    <a:lnR>
                      <a:noFill/>
                    </a:lnR>
                    <a:lnT cap="flat">
                      <a:noFill/>
                    </a:lnT>
                    <a:lnB>
                      <a:noFill/>
                    </a:lnB>
                    <a:lnTlToBr>
                      <a:noFill/>
                    </a:lnTlToBr>
                    <a:lnBlToTr>
                      <a:noFill/>
                    </a:lnBlToTr>
                    <a:solidFill>
                      <a:srgbClr val="E5E5E5"/>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Total Records</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a:noFill/>
                    </a:lnL>
                    <a:lnR cap="flat">
                      <a:noFill/>
                    </a:lnR>
                    <a:lnT cap="flat">
                      <a:noFill/>
                    </a:lnT>
                    <a:lnB>
                      <a:noFill/>
                    </a:lnB>
                    <a:lnTlToBr>
                      <a:noFill/>
                    </a:lnTlToBr>
                    <a:lnBlToTr>
                      <a:noFill/>
                    </a:lnBlToTr>
                    <a:solidFill>
                      <a:srgbClr val="E5E5E5"/>
                    </a:solidFill>
                  </a:tcPr>
                </a:tc>
              </a:tr>
              <a:tr h="5143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Database of Systematic Reviews (Cochrane Reviews) </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cap="flat">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4200</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a:noFill/>
                    </a:lnL>
                    <a:lnR cap="flat">
                      <a:noFill/>
                    </a:lnR>
                    <a:lnT>
                      <a:noFill/>
                    </a:lnT>
                    <a:lnB>
                      <a:noFill/>
                    </a:lnB>
                    <a:lnTlToBr>
                      <a:noFill/>
                    </a:lnTlToBr>
                    <a:lnBlToTr>
                      <a:noFill/>
                    </a:lnBlToTr>
                    <a:solidFill>
                      <a:srgbClr val="FFFFFF"/>
                    </a:solidFill>
                  </a:tcPr>
                </a:tc>
              </a:tr>
              <a:tr h="5143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Database of Abstracts of Reviews of Effects (DARE)</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cap="flat">
                      <a:noFill/>
                    </a:lnL>
                    <a:lnR>
                      <a:noFill/>
                    </a:lnR>
                    <a:lnT>
                      <a:noFill/>
                    </a:lnT>
                    <a:lnB>
                      <a:noFill/>
                    </a:lnB>
                    <a:lnTlToBr>
                      <a:noFill/>
                    </a:lnTlToBr>
                    <a:lnBlToTr>
                      <a:noFill/>
                    </a:lnBlToTr>
                    <a:solidFill>
                      <a:srgbClr val="EBF5F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5859</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a:noFill/>
                    </a:lnL>
                    <a:lnR cap="flat">
                      <a:noFill/>
                    </a:lnR>
                    <a:lnT>
                      <a:noFill/>
                    </a:lnT>
                    <a:lnB>
                      <a:noFill/>
                    </a:lnB>
                    <a:lnTlToBr>
                      <a:noFill/>
                    </a:lnTlToBr>
                    <a:lnBlToTr>
                      <a:noFill/>
                    </a:lnBlToTr>
                    <a:solidFill>
                      <a:srgbClr val="EBF5FF"/>
                    </a:solidFill>
                  </a:tcPr>
                </a:tc>
              </a:tr>
              <a:tr h="5143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Central Register of Controlled Trials (CENTRAL) </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cap="flat">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470139</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a:noFill/>
                    </a:lnL>
                    <a:lnR cap="flat">
                      <a:noFill/>
                    </a:lnR>
                    <a:lnT>
                      <a:noFill/>
                    </a:lnT>
                    <a:lnB>
                      <a:noFill/>
                    </a:lnB>
                    <a:lnTlToBr>
                      <a:noFill/>
                    </a:lnTlToBr>
                    <a:lnBlToTr>
                      <a:noFill/>
                    </a:lnBlToTr>
                    <a:solidFill>
                      <a:srgbClr val="FFFFFF"/>
                    </a:solidFill>
                  </a:tcPr>
                </a:tc>
              </a:tr>
              <a:tr h="64007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Database of Methodology Reviews (Methodology Reviews)</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cap="flat">
                      <a:noFill/>
                    </a:lnL>
                    <a:lnR>
                      <a:noFill/>
                    </a:lnR>
                    <a:lnT>
                      <a:noFill/>
                    </a:lnT>
                    <a:lnB>
                      <a:noFill/>
                    </a:lnB>
                    <a:lnTlToBr>
                      <a:noFill/>
                    </a:lnTlToBr>
                    <a:lnBlToTr>
                      <a:noFill/>
                    </a:lnBlToTr>
                    <a:solidFill>
                      <a:srgbClr val="EBF5F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20</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a:noFill/>
                    </a:lnL>
                    <a:lnR cap="flat">
                      <a:noFill/>
                    </a:lnR>
                    <a:lnT>
                      <a:noFill/>
                    </a:lnT>
                    <a:lnB>
                      <a:noFill/>
                    </a:lnB>
                    <a:lnTlToBr>
                      <a:noFill/>
                    </a:lnTlToBr>
                    <a:lnBlToTr>
                      <a:noFill/>
                    </a:lnBlToTr>
                    <a:solidFill>
                      <a:srgbClr val="EBF5FF"/>
                    </a:solidFill>
                  </a:tcPr>
                </a:tc>
              </a:tr>
              <a:tr h="5143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Methodology Register (Methodology Register)</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cap="flat">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7615</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a:noFill/>
                    </a:lnL>
                    <a:lnR cap="flat">
                      <a:noFill/>
                    </a:lnR>
                    <a:lnT>
                      <a:noFill/>
                    </a:lnT>
                    <a:lnB>
                      <a:noFill/>
                    </a:lnB>
                    <a:lnTlToBr>
                      <a:noFill/>
                    </a:lnTlToBr>
                    <a:lnBlToTr>
                      <a:noFill/>
                    </a:lnBlToTr>
                    <a:solidFill>
                      <a:srgbClr val="FFFFFF"/>
                    </a:solidFill>
                  </a:tcPr>
                </a:tc>
              </a:tr>
              <a:tr h="5143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Health Technology Assessment Database (HTA)</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cap="flat">
                      <a:noFill/>
                    </a:lnL>
                    <a:lnR>
                      <a:noFill/>
                    </a:lnR>
                    <a:lnT>
                      <a:noFill/>
                    </a:lnT>
                    <a:lnB>
                      <a:noFill/>
                    </a:lnB>
                    <a:lnTlToBr>
                      <a:noFill/>
                    </a:lnTlToBr>
                    <a:lnBlToTr>
                      <a:noFill/>
                    </a:lnBlToTr>
                    <a:solidFill>
                      <a:srgbClr val="EBF5F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5378</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a:noFill/>
                    </a:lnL>
                    <a:lnR cap="flat">
                      <a:noFill/>
                    </a:lnR>
                    <a:lnT>
                      <a:noFill/>
                    </a:lnT>
                    <a:lnB>
                      <a:noFill/>
                    </a:lnB>
                    <a:lnTlToBr>
                      <a:noFill/>
                    </a:lnTlToBr>
                    <a:lnBlToTr>
                      <a:noFill/>
                    </a:lnBlToTr>
                    <a:solidFill>
                      <a:srgbClr val="EBF5FF"/>
                    </a:solidFill>
                  </a:tcPr>
                </a:tc>
              </a:tr>
              <a:tr h="5143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NHS Economic Evaluation Database (NHS EED)</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cap="flat">
                      <a:noFill/>
                    </a:lnL>
                    <a:lnR>
                      <a:noFill/>
                    </a:lnR>
                    <a:lnT>
                      <a:noFill/>
                    </a:lnT>
                    <a:lnB cap="flat">
                      <a:noFill/>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3333"/>
                          </a:solidFill>
                          <a:effectLst/>
                          <a:latin typeface="Arial" charset="0"/>
                          <a:ea typeface="Times New Roman" pitchFamily="18" charset="0"/>
                          <a:cs typeface="Arial" charset="0"/>
                        </a:rPr>
                        <a:t>17015</a:t>
                      </a:r>
                      <a:endParaRPr kumimoji="0" lang="en-GB" sz="1800" b="0" i="0" u="none" strike="noStrike" cap="none" normalizeH="0" baseline="0" smtClean="0">
                        <a:ln>
                          <a:noFill/>
                        </a:ln>
                        <a:solidFill>
                          <a:schemeClr val="tx1"/>
                        </a:solidFill>
                        <a:effectLst/>
                        <a:latin typeface="Times" pitchFamily="18" charset="0"/>
                        <a:ea typeface="Times New Roman" pitchFamily="18" charset="0"/>
                        <a:cs typeface="Arial" charset="0"/>
                      </a:endParaRPr>
                    </a:p>
                  </a:txBody>
                  <a:tcPr marT="45717" marB="45717" anchor="ctr" horzOverflow="overflow">
                    <a:lnL>
                      <a:noFill/>
                    </a:lnL>
                    <a:lnR cap="flat">
                      <a:noFill/>
                    </a:lnR>
                    <a:lnT>
                      <a:noFill/>
                    </a:lnT>
                    <a:lnB cap="flat">
                      <a:noFill/>
                    </a:lnB>
                    <a:lnTlToBr>
                      <a:noFill/>
                    </a:lnTlToBr>
                    <a:lnBlToTr>
                      <a:noFill/>
                    </a:lnBlToTr>
                    <a:solidFill>
                      <a:srgbClr val="FFFFFF"/>
                    </a:solidFill>
                  </a:tcPr>
                </a:tc>
              </a:tr>
            </a:tbl>
          </a:graphicData>
        </a:graphic>
      </p:graphicFrame>
      <p:sp>
        <p:nvSpPr>
          <p:cNvPr id="10260" name="TextBox 1"/>
          <p:cNvSpPr txBox="1">
            <a:spLocks noChangeArrowheads="1"/>
          </p:cNvSpPr>
          <p:nvPr/>
        </p:nvSpPr>
        <p:spPr bwMode="auto">
          <a:xfrm>
            <a:off x="5957888" y="6429375"/>
            <a:ext cx="225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E9914"/>
                </a:solidFill>
                <a:latin typeface="Arial" pitchFamily="34" charset="0"/>
              </a:defRPr>
            </a:lvl1pPr>
            <a:lvl2pPr marL="742950" indent="-285750">
              <a:defRPr>
                <a:solidFill>
                  <a:srgbClr val="FE9914"/>
                </a:solidFill>
                <a:latin typeface="Arial" pitchFamily="34" charset="0"/>
              </a:defRPr>
            </a:lvl2pPr>
            <a:lvl3pPr marL="1143000" indent="-228600">
              <a:defRPr>
                <a:solidFill>
                  <a:srgbClr val="FE9914"/>
                </a:solidFill>
                <a:latin typeface="Arial" pitchFamily="34" charset="0"/>
              </a:defRPr>
            </a:lvl3pPr>
            <a:lvl4pPr marL="1600200" indent="-228600">
              <a:defRPr>
                <a:solidFill>
                  <a:srgbClr val="FE9914"/>
                </a:solidFill>
                <a:latin typeface="Arial" pitchFamily="34" charset="0"/>
              </a:defRPr>
            </a:lvl4pPr>
            <a:lvl5pPr marL="2057400" indent="-228600">
              <a:defRPr>
                <a:solidFill>
                  <a:srgbClr val="FE9914"/>
                </a:solidFill>
                <a:latin typeface="Arial" pitchFamily="34" charset="0"/>
              </a:defRPr>
            </a:lvl5pPr>
            <a:lvl6pPr marL="2514600" indent="-228600" eaLnBrk="0" fontAlgn="base" hangingPunct="0">
              <a:spcBef>
                <a:spcPct val="20000"/>
              </a:spcBef>
              <a:spcAft>
                <a:spcPct val="0"/>
              </a:spcAft>
              <a:defRPr>
                <a:solidFill>
                  <a:srgbClr val="FE9914"/>
                </a:solidFill>
                <a:latin typeface="Arial" pitchFamily="34" charset="0"/>
              </a:defRPr>
            </a:lvl6pPr>
            <a:lvl7pPr marL="2971800" indent="-228600" eaLnBrk="0" fontAlgn="base" hangingPunct="0">
              <a:spcBef>
                <a:spcPct val="20000"/>
              </a:spcBef>
              <a:spcAft>
                <a:spcPct val="0"/>
              </a:spcAft>
              <a:defRPr>
                <a:solidFill>
                  <a:srgbClr val="FE9914"/>
                </a:solidFill>
                <a:latin typeface="Arial" pitchFamily="34" charset="0"/>
              </a:defRPr>
            </a:lvl7pPr>
            <a:lvl8pPr marL="3429000" indent="-228600" eaLnBrk="0" fontAlgn="base" hangingPunct="0">
              <a:spcBef>
                <a:spcPct val="20000"/>
              </a:spcBef>
              <a:spcAft>
                <a:spcPct val="0"/>
              </a:spcAft>
              <a:defRPr>
                <a:solidFill>
                  <a:srgbClr val="FE9914"/>
                </a:solidFill>
                <a:latin typeface="Arial" pitchFamily="34" charset="0"/>
              </a:defRPr>
            </a:lvl8pPr>
            <a:lvl9pPr marL="3886200" indent="-228600" eaLnBrk="0" fontAlgn="base" hangingPunct="0">
              <a:spcBef>
                <a:spcPct val="20000"/>
              </a:spcBef>
              <a:spcAft>
                <a:spcPct val="0"/>
              </a:spcAft>
              <a:defRPr>
                <a:solidFill>
                  <a:srgbClr val="FE9914"/>
                </a:solidFill>
                <a:latin typeface="Arial" pitchFamily="34" charset="0"/>
              </a:defRPr>
            </a:lvl9pPr>
          </a:lstStyle>
          <a:p>
            <a:r>
              <a:rPr lang="en-GB"/>
              <a:t>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7772400" cy="1143000"/>
          </a:xfrm>
        </p:spPr>
        <p:txBody>
          <a:bodyPr/>
          <a:lstStyle/>
          <a:p>
            <a:r>
              <a:rPr lang="en-GB" smtClean="0"/>
              <a:t>WHO Collaborations</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898525"/>
            <a:ext cx="7383462"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imperial_white</Template>
  <TotalTime>5531</TotalTime>
  <Words>5344</Words>
  <Application>Microsoft Office PowerPoint</Application>
  <PresentationFormat>On-screen Show (4:3)</PresentationFormat>
  <Paragraphs>502</Paragraphs>
  <Slides>50</Slides>
  <Notes>47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Arial</vt:lpstr>
      <vt:lpstr>Times</vt:lpstr>
      <vt:lpstr>Wingdings</vt:lpstr>
      <vt:lpstr>Times New Roman</vt:lpstr>
      <vt:lpstr>MS PGothic</vt:lpstr>
      <vt:lpstr>Arial Rounded MT Bold</vt:lpstr>
      <vt:lpstr>ヒラギノ角ゴ Pro W3</vt:lpstr>
      <vt:lpstr>Segoe WP SemiLight</vt:lpstr>
      <vt:lpstr>Segoe WP</vt:lpstr>
      <vt:lpstr>Courier New</vt:lpstr>
      <vt:lpstr>Bookman Old Style</vt:lpstr>
      <vt:lpstr>1_Blank Presentation</vt:lpstr>
      <vt:lpstr>Systematic reviews and meta-analyses   Teresa Norat, PhD Department of Epidemiology and Biostatistic Imperial College </vt:lpstr>
      <vt:lpstr>Learning outcomes</vt:lpstr>
      <vt:lpstr>Systematic Review</vt:lpstr>
      <vt:lpstr>PowerPoint Presentation</vt:lpstr>
      <vt:lpstr>PowerPoint Presentation</vt:lpstr>
      <vt:lpstr>The Cochrane Collaboration</vt:lpstr>
      <vt:lpstr>PowerPoint Presentation</vt:lpstr>
      <vt:lpstr>Databases in the Cochrane Library </vt:lpstr>
      <vt:lpstr>WHO Collaborations</vt:lpstr>
      <vt:lpstr>PowerPoint Presentation</vt:lpstr>
      <vt:lpstr>PowerPoint Presentation</vt:lpstr>
      <vt:lpstr>PowerPoint Presentation</vt:lpstr>
      <vt:lpstr>Stage I - Planning the review</vt:lpstr>
      <vt:lpstr>Case study: Efficacy of interventions for preventing obesity in children </vt:lpstr>
      <vt:lpstr>PowerPoint Presentation</vt:lpstr>
      <vt:lpstr>Stage II - Identification of relevant work</vt:lpstr>
      <vt:lpstr>Stage II - Identification of research</vt:lpstr>
      <vt:lpstr>Stage II - Selection of studies</vt:lpstr>
      <vt:lpstr>Stage II - Selection of studies (Flow chart)</vt:lpstr>
      <vt:lpstr>Stage II - Study quality assessment</vt:lpstr>
      <vt:lpstr>Risk of bias</vt:lpstr>
      <vt:lpstr>PowerPoint Presentation</vt:lpstr>
      <vt:lpstr>Assessing of risk of bias of each study is important</vt:lpstr>
      <vt:lpstr>Assessing risk of bias:  The Cochrane collaboration tool </vt:lpstr>
      <vt:lpstr>Cochrane collaboration tool : Table for risk of bias assessment (Revman)</vt:lpstr>
      <vt:lpstr>Cochrane collaboration tool: Graphic presentation of risk of bias  assessment in clinical trials (Revman)</vt:lpstr>
      <vt:lpstr>Other tools (examples):</vt:lpstr>
      <vt:lpstr>Stage III - Reporting and dissemination</vt:lpstr>
      <vt:lpstr>PowerPoint Presentation</vt:lpstr>
      <vt:lpstr>Stage III - Reporting and dissemination: detailed description and critical assessment</vt:lpstr>
      <vt:lpstr>Results…</vt:lpstr>
      <vt:lpstr>Meta-analysis</vt:lpstr>
      <vt:lpstr>What does a meta-analysis involve?</vt:lpstr>
      <vt:lpstr>PowerPoint Presentation</vt:lpstr>
      <vt:lpstr>What does a meta-analysis involve?</vt:lpstr>
      <vt:lpstr>Forest plot</vt:lpstr>
      <vt:lpstr>PowerPoint Presentation</vt:lpstr>
      <vt:lpstr>Advantages of meta-analyses</vt:lpstr>
      <vt:lpstr>Publication Bias</vt:lpstr>
      <vt:lpstr>Funnel Plot: exploring publication and related bias</vt:lpstr>
      <vt:lpstr>Bias in systematic reviews </vt:lpstr>
      <vt:lpstr>Stage III - Reporting and dissemination</vt:lpstr>
      <vt:lpstr>Critical Appraisal Skills Programme (CASP)  </vt:lpstr>
      <vt:lpstr>PowerPoint Presentation</vt:lpstr>
      <vt:lpstr>Internal validity</vt:lpstr>
      <vt:lpstr>External validity</vt:lpstr>
      <vt:lpstr>Grading of Recommendations Assessment Development and Evaluation (GRADE)  http://www.gradeworkinggroup.org/index.htm  </vt:lpstr>
      <vt:lpstr>Advantages of systematic review</vt:lpstr>
      <vt:lpstr>Conclusions</vt:lpstr>
      <vt:lpstr>References</vt:lpstr>
    </vt:vector>
  </TitlesOfParts>
  <Company>FutureBrand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Shiel, Nuala</cp:lastModifiedBy>
  <cp:revision>140</cp:revision>
  <dcterms:created xsi:type="dcterms:W3CDTF">2003-01-06T14:21:41Z</dcterms:created>
  <dcterms:modified xsi:type="dcterms:W3CDTF">2012-09-27T14:29:46Z</dcterms:modified>
</cp:coreProperties>
</file>