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425" r:id="rId2"/>
    <p:sldId id="479" r:id="rId3"/>
    <p:sldId id="480" r:id="rId4"/>
    <p:sldId id="463" r:id="rId5"/>
    <p:sldId id="472" r:id="rId6"/>
    <p:sldId id="481" r:id="rId7"/>
    <p:sldId id="324" r:id="rId8"/>
    <p:sldId id="451" r:id="rId9"/>
    <p:sldId id="477" r:id="rId10"/>
    <p:sldId id="453" r:id="rId11"/>
    <p:sldId id="454" r:id="rId12"/>
    <p:sldId id="338" r:id="rId13"/>
    <p:sldId id="455" r:id="rId14"/>
    <p:sldId id="330" r:id="rId15"/>
    <p:sldId id="450" r:id="rId16"/>
    <p:sldId id="280" r:id="rId17"/>
    <p:sldId id="439" r:id="rId18"/>
    <p:sldId id="475" r:id="rId19"/>
    <p:sldId id="482" r:id="rId20"/>
    <p:sldId id="333" r:id="rId21"/>
    <p:sldId id="478" r:id="rId22"/>
    <p:sldId id="334" r:id="rId23"/>
    <p:sldId id="438" r:id="rId24"/>
    <p:sldId id="456" r:id="rId25"/>
    <p:sldId id="457" r:id="rId26"/>
    <p:sldId id="421" r:id="rId27"/>
    <p:sldId id="484" r:id="rId28"/>
    <p:sldId id="483" r:id="rId29"/>
    <p:sldId id="449" r:id="rId30"/>
    <p:sldId id="485" r:id="rId31"/>
    <p:sldId id="486" r:id="rId32"/>
    <p:sldId id="467" r:id="rId33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9B"/>
    <a:srgbClr val="A1A6D1"/>
    <a:srgbClr val="9FA8D3"/>
    <a:srgbClr val="9BB0D7"/>
    <a:srgbClr val="96B9DC"/>
    <a:srgbClr val="99CC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2" autoAdjust="0"/>
    <p:restoredTop sz="75458" autoAdjust="0"/>
  </p:normalViewPr>
  <p:slideViewPr>
    <p:cSldViewPr>
      <p:cViewPr>
        <p:scale>
          <a:sx n="50" d="100"/>
          <a:sy n="50" d="100"/>
        </p:scale>
        <p:origin x="-175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8" y="57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spcBef>
                <a:spcPct val="2000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spcBef>
                <a:spcPct val="2000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spcBef>
                <a:spcPct val="2000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spcBef>
                <a:spcPct val="20000"/>
              </a:spcBef>
              <a:defRPr sz="1200"/>
            </a:lvl1pPr>
          </a:lstStyle>
          <a:p>
            <a:fld id="{183F7845-178E-4589-BBA9-91C9E0A9BE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7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GB" alt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E294242B-7A1F-4C02-88E7-702504B36E8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495215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r>
              <a:rPr lang="en-GB" smtClean="0">
                <a:latin typeface="Times"/>
              </a:rPr>
              <a:t>introduction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A6808-BCAC-4509-B1C4-4EDE7561E2F6}" type="slidenum">
              <a:rPr lang="en-GB" altLang="en-GB"/>
              <a:pPr/>
              <a:t>10</a:t>
            </a:fld>
            <a:endParaRPr lang="en-GB" altLang="en-GB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773113"/>
            <a:ext cx="4951412" cy="371316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91037"/>
          </a:xfrm>
          <a:noFill/>
          <a:ln/>
        </p:spPr>
        <p:txBody>
          <a:bodyPr lIns="91328" tIns="45664" rIns="91328" bIns="45664"/>
          <a:lstStyle/>
          <a:p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242B-7A1F-4C02-88E7-702504B36E89}" type="slidenum">
              <a:rPr lang="en-GB" altLang="en-GB" smtClean="0"/>
              <a:pPr/>
              <a:t>19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2261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773113"/>
            <a:ext cx="4951412" cy="371316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91037"/>
          </a:xfrm>
          <a:noFill/>
          <a:ln/>
        </p:spPr>
        <p:txBody>
          <a:bodyPr/>
          <a:lstStyle/>
          <a:p>
            <a:endParaRPr lang="en-GB" sz="3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5A8B1-CB5E-4785-9F65-C05634D1F653}" type="slidenum">
              <a:rPr lang="en-GB" altLang="en-GB"/>
              <a:pPr/>
              <a:t>2</a:t>
            </a:fld>
            <a:endParaRPr lang="en-GB" alt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F29F4-CA00-46DA-9E3E-C331765C0188}" type="slidenum">
              <a:rPr lang="en-GB" altLang="en-GB"/>
              <a:pPr/>
              <a:t>24</a:t>
            </a:fld>
            <a:endParaRPr lang="en-GB" altLang="en-GB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73113"/>
            <a:ext cx="4951413" cy="371475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36" y="4717815"/>
            <a:ext cx="4889416" cy="4488994"/>
          </a:xfrm>
        </p:spPr>
        <p:txBody>
          <a:bodyPr/>
          <a:lstStyle/>
          <a:p>
            <a:endParaRPr lang="en-GB" dirty="0"/>
          </a:p>
          <a:p>
            <a:pPr lvl="1">
              <a:spcBef>
                <a:spcPct val="20000"/>
              </a:spcBef>
            </a:pP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60937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pPr lvl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242B-7A1F-4C02-88E7-702504B36E89}" type="slidenum">
              <a:rPr lang="en-GB" altLang="en-GB" smtClean="0"/>
              <a:pPr/>
              <a:t>4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6584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242B-7A1F-4C02-88E7-702504B36E89}" type="slidenum">
              <a:rPr lang="en-GB" altLang="en-GB" smtClean="0"/>
              <a:pPr/>
              <a:t>5</a:t>
            </a:fld>
            <a:endParaRPr lang="en-GB" alt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DF349-9511-438D-B6E3-7113F8AE1BDC}" type="slidenum">
              <a:rPr lang="en-GB" altLang="en-GB"/>
              <a:pPr/>
              <a:t>6</a:t>
            </a:fld>
            <a:endParaRPr lang="en-GB" altLang="en-GB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6BA70-BCA0-49D3-9581-8F063D252ABC}" type="slidenum">
              <a:rPr lang="en-GB" altLang="en-GB"/>
              <a:pPr/>
              <a:t>8</a:t>
            </a:fld>
            <a:endParaRPr lang="en-GB" altLang="en-GB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73113"/>
            <a:ext cx="4953000" cy="3716337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36" y="4719403"/>
            <a:ext cx="4889416" cy="448740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A6808-BCAC-4509-B1C4-4EDE7561E2F6}" type="slidenum">
              <a:rPr lang="en-GB" altLang="en-GB"/>
              <a:pPr/>
              <a:t>9</a:t>
            </a:fld>
            <a:endParaRPr lang="en-GB" altLang="en-GB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college 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3764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Logo_1_co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6118225"/>
            <a:ext cx="1422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700">
                <a:solidFill>
                  <a:srgbClr val="0E207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50825" y="61658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E207F"/>
                </a:solidFill>
              </a:defRPr>
            </a:lvl1pPr>
          </a:lstStyle>
          <a:p>
            <a:r>
              <a:rPr lang="en-GB" altLang="en-GB"/>
              <a:t>© Imperial College London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2954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5146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514600"/>
            <a:ext cx="38100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4267200"/>
            <a:ext cx="38100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25146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 userDrawn="1"/>
        </p:nvSpPr>
        <p:spPr bwMode="auto">
          <a:xfrm>
            <a:off x="30321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GB"/>
          </a:p>
        </p:txBody>
      </p:sp>
      <p:pic>
        <p:nvPicPr>
          <p:cNvPr id="1029" name="Picture 25" descr="college blu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23764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6" descr="Logo_1_c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4388" y="6118225"/>
            <a:ext cx="1422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4518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4451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4451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cousins@imperia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ial.ac.uk/librar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mperial.ac.uk/library/subjectsandsupport/medicine/eresources" TargetMode="External"/><Relationship Id="rId2" Type="http://schemas.openxmlformats.org/officeDocument/2006/relationships/hyperlink" Target="http://www3.imperial.ac.uk/library/subjectsandsupport/medicine/researchsupport/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imperial.ac.uk/librar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.lockley@imperial.ac.uk" TargetMode="External"/><Relationship Id="rId2" Type="http://schemas.openxmlformats.org/officeDocument/2006/relationships/hyperlink" Target="mailto:a.regan@imperial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gainsford@imperial.ac.uk" TargetMode="External"/><Relationship Id="rId5" Type="http://schemas.openxmlformats.org/officeDocument/2006/relationships/hyperlink" Target="mailto:j.cousins@imperial.ac.uk" TargetMode="External"/><Relationship Id="rId4" Type="http://schemas.openxmlformats.org/officeDocument/2006/relationships/hyperlink" Target="mailto:k.perris@imperial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h.org/Cochra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571612"/>
            <a:ext cx="7772400" cy="1143000"/>
          </a:xfrm>
        </p:spPr>
        <p:txBody>
          <a:bodyPr/>
          <a:lstStyle/>
          <a:p>
            <a:pPr algn="ctr"/>
            <a:r>
              <a:rPr lang="en-GB" sz="5400" b="0" dirty="0" smtClean="0">
                <a:solidFill>
                  <a:schemeClr val="tx1"/>
                </a:solidFill>
              </a:rPr>
              <a:t>Database search skills</a:t>
            </a:r>
            <a:r>
              <a:rPr lang="en-GB" sz="5400" b="0" dirty="0" smtClean="0"/>
              <a:t> </a:t>
            </a:r>
            <a:endParaRPr lang="en-GB" sz="5400" b="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3140968"/>
            <a:ext cx="7772400" cy="2232248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27 </a:t>
            </a:r>
            <a:r>
              <a:rPr lang="en-GB" dirty="0" smtClean="0">
                <a:solidFill>
                  <a:schemeClr val="tx1"/>
                </a:solidFill>
              </a:rPr>
              <a:t>September 2012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Jackie Cousins </a:t>
            </a:r>
          </a:p>
          <a:p>
            <a:pPr algn="ctr">
              <a:buFontTx/>
              <a:buNone/>
            </a:pPr>
            <a:r>
              <a:rPr lang="en-GB" sz="3200" dirty="0" smtClean="0">
                <a:hlinkClick r:id="rId3"/>
              </a:rPr>
              <a:t>j.cousins@imperial.ac.uk</a:t>
            </a:r>
            <a:r>
              <a:rPr lang="en-GB" sz="3200" dirty="0" smtClean="0"/>
              <a:t> </a:t>
            </a:r>
          </a:p>
          <a:p>
            <a:pPr algn="ctr">
              <a:buFontTx/>
              <a:buNone/>
            </a:pP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7924800" cy="9144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Ask a focused, answerable question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214554"/>
            <a:ext cx="7989887" cy="265589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GB" sz="3200" dirty="0" smtClean="0">
                <a:solidFill>
                  <a:schemeClr val="tx1"/>
                </a:solidFill>
              </a:rPr>
              <a:t>What are the </a:t>
            </a:r>
            <a:r>
              <a:rPr lang="en-GB" sz="3200" u="sng" dirty="0" smtClean="0">
                <a:solidFill>
                  <a:schemeClr val="tx1"/>
                </a:solidFill>
              </a:rPr>
              <a:t>treatment outcomes</a:t>
            </a:r>
            <a:r>
              <a:rPr lang="en-GB" sz="3200" dirty="0" smtClean="0">
                <a:solidFill>
                  <a:schemeClr val="tx1"/>
                </a:solidFill>
              </a:rPr>
              <a:t> for </a:t>
            </a:r>
            <a:r>
              <a:rPr lang="en-GB" sz="3200" u="sng" dirty="0" smtClean="0">
                <a:solidFill>
                  <a:schemeClr val="tx1"/>
                </a:solidFill>
              </a:rPr>
              <a:t>MDR-TB</a:t>
            </a:r>
            <a:r>
              <a:rPr lang="en-GB" sz="3200" dirty="0" smtClean="0">
                <a:solidFill>
                  <a:schemeClr val="tx1"/>
                </a:solidFill>
              </a:rPr>
              <a:t> in </a:t>
            </a:r>
            <a:r>
              <a:rPr lang="en-GB" sz="3200" u="sng" dirty="0" smtClean="0">
                <a:solidFill>
                  <a:schemeClr val="tx1"/>
                </a:solidFill>
              </a:rPr>
              <a:t>children</a:t>
            </a:r>
            <a:r>
              <a:rPr lang="en-GB" sz="3200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80000"/>
              </a:lnSpc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00" dirty="0"/>
          </a:p>
          <a:p>
            <a:pPr>
              <a:lnSpc>
                <a:spcPct val="80000"/>
              </a:lnSpc>
              <a:buFontTx/>
              <a:buNone/>
            </a:pPr>
            <a:endParaRPr lang="en-US" sz="600" dirty="0"/>
          </a:p>
        </p:txBody>
      </p:sp>
      <p:sp>
        <p:nvSpPr>
          <p:cNvPr id="537605" name="Line 5"/>
          <p:cNvSpPr>
            <a:spLocks noChangeShapeType="1"/>
          </p:cNvSpPr>
          <p:nvPr/>
        </p:nvSpPr>
        <p:spPr bwMode="auto">
          <a:xfrm>
            <a:off x="755650" y="2133600"/>
            <a:ext cx="56880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7606" name="Line 6"/>
          <p:cNvSpPr>
            <a:spLocks noChangeShapeType="1"/>
          </p:cNvSpPr>
          <p:nvPr/>
        </p:nvSpPr>
        <p:spPr bwMode="auto">
          <a:xfrm>
            <a:off x="827088" y="1989138"/>
            <a:ext cx="57610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Planning your search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22098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GB" sz="2400" b="1" dirty="0">
                <a:solidFill>
                  <a:schemeClr val="tx1"/>
                </a:solidFill>
              </a:rPr>
              <a:t>Break it down into separate keywords / subjects</a:t>
            </a:r>
            <a:r>
              <a:rPr lang="en-GB" dirty="0"/>
              <a:t>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en-GB" dirty="0"/>
          </a:p>
          <a:p>
            <a:pPr lvl="1" eaLnBrk="1" hangingPunct="1">
              <a:buClr>
                <a:schemeClr val="bg1"/>
              </a:buClr>
              <a:buFontTx/>
              <a:buNone/>
            </a:pPr>
            <a:endParaRPr lang="en-GB" sz="2800" dirty="0">
              <a:solidFill>
                <a:srgbClr val="45528B"/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GB" sz="2400" dirty="0"/>
              <a:t>	</a:t>
            </a:r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323528" y="2708920"/>
            <a:ext cx="2159000" cy="245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marL="342900" indent="-342900" algn="ctr"/>
            <a:r>
              <a:rPr lang="en-GB" sz="2000" b="1" dirty="0">
                <a:solidFill>
                  <a:schemeClr val="tx1"/>
                </a:solidFill>
              </a:rPr>
              <a:t>Concept 1</a:t>
            </a:r>
          </a:p>
          <a:p>
            <a:pPr marL="342900" indent="-342900" algn="ctr"/>
            <a:endParaRPr lang="en-GB" sz="1400" dirty="0">
              <a:solidFill>
                <a:schemeClr val="tx1"/>
              </a:solidFill>
            </a:endParaRPr>
          </a:p>
          <a:p>
            <a:pPr marL="342900" indent="-342900" algn="ctr"/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GB" sz="2000" b="1" dirty="0" smtClean="0">
                <a:solidFill>
                  <a:schemeClr val="tx1"/>
                </a:solidFill>
              </a:rPr>
              <a:t>Treatment</a:t>
            </a:r>
          </a:p>
          <a:p>
            <a:pPr marL="342900" indent="-342900" algn="ctr"/>
            <a:r>
              <a:rPr lang="en-GB" sz="2000" b="1" dirty="0" smtClean="0">
                <a:solidFill>
                  <a:schemeClr val="tx1"/>
                </a:solidFill>
              </a:rPr>
              <a:t>Outcomes</a:t>
            </a:r>
          </a:p>
          <a:p>
            <a:pPr marL="342900" indent="-342900" algn="ctr"/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3500430" y="2714620"/>
            <a:ext cx="2160588" cy="2449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Concept </a:t>
            </a:r>
            <a:r>
              <a:rPr lang="en-GB" sz="2000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MDR-TB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6516688" y="2708275"/>
            <a:ext cx="2160587" cy="245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Concept </a:t>
            </a:r>
            <a:r>
              <a:rPr lang="en-GB" sz="20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Children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400" dirty="0" smtClean="0"/>
          </a:p>
        </p:txBody>
      </p:sp>
      <p:sp>
        <p:nvSpPr>
          <p:cNvPr id="543751" name="Rectangle 7"/>
          <p:cNvSpPr>
            <a:spLocks noChangeArrowheads="1"/>
          </p:cNvSpPr>
          <p:nvPr/>
        </p:nvSpPr>
        <p:spPr bwMode="auto">
          <a:xfrm>
            <a:off x="468312" y="5445125"/>
            <a:ext cx="703264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What are the </a:t>
            </a:r>
            <a:r>
              <a:rPr lang="en-GB" sz="2400" b="1" u="sng" dirty="0" smtClean="0">
                <a:solidFill>
                  <a:schemeClr val="tx1"/>
                </a:solidFill>
              </a:rPr>
              <a:t>treatment outcomes</a:t>
            </a:r>
            <a:r>
              <a:rPr lang="en-GB" sz="2400" b="1" dirty="0" smtClean="0">
                <a:solidFill>
                  <a:schemeClr val="tx1"/>
                </a:solidFill>
              </a:rPr>
              <a:t> for </a:t>
            </a:r>
            <a:r>
              <a:rPr lang="en-GB" sz="2400" b="1" u="sng" dirty="0" smtClean="0">
                <a:solidFill>
                  <a:schemeClr val="tx1"/>
                </a:solidFill>
              </a:rPr>
              <a:t>MDR-TB</a:t>
            </a:r>
            <a:r>
              <a:rPr lang="en-GB" sz="2400" b="1" dirty="0" smtClean="0">
                <a:solidFill>
                  <a:schemeClr val="tx1"/>
                </a:solidFill>
              </a:rPr>
              <a:t> in </a:t>
            </a:r>
            <a:r>
              <a:rPr lang="en-GB" sz="2400" b="1" u="sng" dirty="0" smtClean="0">
                <a:solidFill>
                  <a:schemeClr val="tx1"/>
                </a:solidFill>
              </a:rPr>
              <a:t>children</a:t>
            </a:r>
            <a:r>
              <a:rPr lang="en-GB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Searching OVIDSP - Medline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772400" cy="36512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Medline database includes over 20 million citations for biomedical articles. It also includes links to many sites providing full-text articles.</a:t>
            </a:r>
          </a:p>
          <a:p>
            <a:pPr>
              <a:buFontTx/>
              <a:buNone/>
            </a:pPr>
            <a:r>
              <a:rPr lang="en-GB" dirty="0" smtClean="0">
                <a:solidFill>
                  <a:schemeClr val="tx1"/>
                </a:solidFill>
              </a:rPr>
              <a:t> 	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Access OVIDSP via the library website: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  <a:hlinkClick r:id="rId3"/>
              </a:rPr>
              <a:t>www.imperial.ac.uk/library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GB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Choosing your search terms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7724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</a:rPr>
              <a:t>There are 2 ways to go about searching a</a:t>
            </a:r>
          </a:p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</a:rPr>
              <a:t>Database…..</a:t>
            </a:r>
          </a:p>
          <a:p>
            <a:pPr>
              <a:buFontTx/>
              <a:buNone/>
            </a:pPr>
            <a:endParaRPr lang="en-GB" sz="1800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Using Free text-word terms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altLang="zh-CN" b="1" dirty="0" smtClean="0">
                <a:solidFill>
                  <a:schemeClr val="tx1"/>
                </a:solidFill>
                <a:ea typeface="SimSun" pitchFamily="2" charset="-122"/>
              </a:rPr>
              <a:t>Using Subject Headings</a:t>
            </a:r>
          </a:p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285728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Text word Searching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3600450" cy="5048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4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400" smtClean="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755650" y="1916113"/>
            <a:ext cx="72723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4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000">
              <a:solidFill>
                <a:srgbClr val="445188"/>
              </a:solidFill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6156325" y="2276475"/>
            <a:ext cx="32400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Searches across the entire article reference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4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000">
              <a:solidFill>
                <a:srgbClr val="445188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15436" t="9589" r="29247" b="13014"/>
          <a:stretch>
            <a:fillRect/>
          </a:stretch>
        </p:blipFill>
        <p:spPr bwMode="auto">
          <a:xfrm>
            <a:off x="251520" y="1340768"/>
            <a:ext cx="59046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89138"/>
            <a:ext cx="7772400" cy="4287837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Look out for spelling differences (e.g. British / US)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Plurals 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</a:rPr>
              <a:t>Treatment Outcomes OR Treatment Outcome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Children OR Child OR Infant</a:t>
            </a:r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Synonyms / Abbreviations 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MDR-TB Multidrug Resistant Tuberculosis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Multidrug OR Multi-drug 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Resistant OR Resistance</a:t>
            </a:r>
            <a:r>
              <a:rPr lang="en-GB" sz="2400" dirty="0" smtClean="0"/>
              <a:t> </a:t>
            </a:r>
          </a:p>
          <a:p>
            <a:pPr>
              <a:buNone/>
            </a:pPr>
            <a:endParaRPr lang="en-GB" sz="2400" i="1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42910" y="7143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Synonyms and additional terms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Search techniques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08912" cy="4381088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 sz="3200" dirty="0" smtClean="0">
                <a:solidFill>
                  <a:srgbClr val="FF3300"/>
                </a:solidFill>
              </a:rPr>
              <a:t>Truncation</a:t>
            </a:r>
            <a:r>
              <a:rPr lang="en-GB" sz="3200" dirty="0" smtClean="0">
                <a:solidFill>
                  <a:srgbClr val="1F289B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symbol (usually $ or *) e.g. </a:t>
            </a:r>
          </a:p>
          <a:p>
            <a:pPr marL="533400" indent="-533400">
              <a:buFontTx/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	e.g. In </a:t>
            </a:r>
            <a:r>
              <a:rPr lang="en-GB" sz="3200" dirty="0" err="1" smtClean="0">
                <a:solidFill>
                  <a:schemeClr val="tx1"/>
                </a:solidFill>
              </a:rPr>
              <a:t>OvidSP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</a:p>
          <a:p>
            <a:pPr marL="933450" lvl="1" indent="-533400"/>
            <a:r>
              <a:rPr lang="en-GB" sz="3200" dirty="0" smtClean="0">
                <a:solidFill>
                  <a:schemeClr val="tx1"/>
                </a:solidFill>
              </a:rPr>
              <a:t>Child</a:t>
            </a:r>
            <a:r>
              <a:rPr lang="en-GB" sz="3200" b="1" dirty="0" smtClean="0">
                <a:solidFill>
                  <a:srgbClr val="FF3300"/>
                </a:solidFill>
              </a:rPr>
              <a:t>$</a:t>
            </a:r>
            <a:r>
              <a:rPr lang="en-GB" sz="3200" dirty="0" smtClean="0">
                <a:solidFill>
                  <a:schemeClr val="tx1"/>
                </a:solidFill>
              </a:rPr>
              <a:t> = Child OR Children</a:t>
            </a:r>
          </a:p>
          <a:p>
            <a:pPr marL="933450" lvl="1" indent="-533400"/>
            <a:r>
              <a:rPr lang="en-GB" sz="3200" dirty="0" smtClean="0">
                <a:solidFill>
                  <a:schemeClr val="tx1"/>
                </a:solidFill>
              </a:rPr>
              <a:t>Outcome</a:t>
            </a:r>
            <a:r>
              <a:rPr lang="en-GB" sz="3200" dirty="0" smtClean="0">
                <a:solidFill>
                  <a:srgbClr val="FF0000"/>
                </a:solidFill>
              </a:rPr>
              <a:t>$</a:t>
            </a:r>
            <a:r>
              <a:rPr lang="en-GB" sz="3200" dirty="0" smtClean="0">
                <a:solidFill>
                  <a:schemeClr val="tx1"/>
                </a:solidFill>
              </a:rPr>
              <a:t>= Outcome OR Outcomes</a:t>
            </a:r>
          </a:p>
          <a:p>
            <a:pPr marL="533400" indent="-533400">
              <a:buAutoNum type="arabicPeriod" startAt="2"/>
            </a:pPr>
            <a:r>
              <a:rPr lang="en-GB" sz="3200" dirty="0" smtClean="0">
                <a:solidFill>
                  <a:srgbClr val="FF0000"/>
                </a:solidFill>
              </a:rPr>
              <a:t>Wildcard </a:t>
            </a:r>
            <a:r>
              <a:rPr lang="en-GB" sz="3200" dirty="0" smtClean="0">
                <a:solidFill>
                  <a:schemeClr val="tx1"/>
                </a:solidFill>
              </a:rPr>
              <a:t>symbol</a:t>
            </a:r>
          </a:p>
          <a:p>
            <a:pPr lvl="1"/>
            <a:r>
              <a:rPr lang="en-GB" sz="3200" dirty="0" err="1" smtClean="0">
                <a:solidFill>
                  <a:schemeClr val="tx1"/>
                </a:solidFill>
              </a:rPr>
              <a:t>P</a:t>
            </a:r>
            <a:r>
              <a:rPr lang="en-GB" sz="3200" b="1" dirty="0" err="1" smtClean="0">
                <a:solidFill>
                  <a:srgbClr val="FF0000"/>
                </a:solidFill>
              </a:rPr>
              <a:t>?</a:t>
            </a:r>
            <a:r>
              <a:rPr lang="en-GB" sz="3200" dirty="0" err="1" smtClean="0">
                <a:solidFill>
                  <a:schemeClr val="tx1"/>
                </a:solidFill>
              </a:rPr>
              <a:t>ediatric</a:t>
            </a:r>
            <a:r>
              <a:rPr lang="en-GB" sz="3200" dirty="0" smtClean="0">
                <a:solidFill>
                  <a:schemeClr val="tx1"/>
                </a:solidFill>
              </a:rPr>
              <a:t>$ = Paediatric$ OR </a:t>
            </a:r>
            <a:r>
              <a:rPr lang="en-GB" sz="3200" dirty="0" err="1" smtClean="0">
                <a:solidFill>
                  <a:schemeClr val="tx1"/>
                </a:solidFill>
              </a:rPr>
              <a:t>Pediatric</a:t>
            </a:r>
            <a:r>
              <a:rPr lang="en-GB" sz="3200" dirty="0" smtClean="0">
                <a:solidFill>
                  <a:schemeClr val="tx1"/>
                </a:solidFill>
              </a:rPr>
              <a:t>$</a:t>
            </a:r>
            <a:endParaRPr lang="en-GB" sz="3200" dirty="0">
              <a:solidFill>
                <a:schemeClr val="tx1"/>
              </a:solidFill>
            </a:endParaRPr>
          </a:p>
          <a:p>
            <a:pPr lvl="1"/>
            <a:endParaRPr lang="en-GB" sz="1600" dirty="0" smtClean="0">
              <a:solidFill>
                <a:schemeClr val="tx1"/>
              </a:solidFill>
            </a:endParaRPr>
          </a:p>
          <a:p>
            <a:pPr marL="533400" indent="-533400">
              <a:buAutoNum type="arabicPeriod" startAt="2"/>
            </a:pPr>
            <a:endParaRPr lang="en-GB" sz="3200" dirty="0">
              <a:solidFill>
                <a:schemeClr val="tx1"/>
              </a:solidFill>
            </a:endParaRPr>
          </a:p>
          <a:p>
            <a:pPr marL="533400" indent="-533400">
              <a:buAutoNum type="arabicPeriod" startAt="2"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	</a:t>
            </a:r>
          </a:p>
          <a:p>
            <a:pPr marL="533400" indent="-533400">
              <a:buFontTx/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en-GB" sz="3200" i="1" dirty="0" smtClean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en-GB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80645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Search techniques – using Boolean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1441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The term</a:t>
            </a:r>
            <a:r>
              <a:rPr lang="en-GB" sz="2400" b="1" dirty="0" smtClean="0">
                <a:solidFill>
                  <a:srgbClr val="1F289B"/>
                </a:solidFill>
              </a:rPr>
              <a:t> ‘</a:t>
            </a:r>
            <a:r>
              <a:rPr lang="en-GB" sz="2400" b="1" i="1" dirty="0" smtClean="0">
                <a:solidFill>
                  <a:srgbClr val="CC0000"/>
                </a:solidFill>
              </a:rPr>
              <a:t>OR</a:t>
            </a:r>
            <a:r>
              <a:rPr lang="en-GB" sz="2400" b="1" dirty="0" smtClean="0">
                <a:solidFill>
                  <a:srgbClr val="1F289B"/>
                </a:solidFill>
              </a:rPr>
              <a:t>’ </a:t>
            </a:r>
            <a:r>
              <a:rPr lang="en-GB" sz="2400" b="1" dirty="0" smtClean="0">
                <a:solidFill>
                  <a:schemeClr val="tx1"/>
                </a:solidFill>
              </a:rPr>
              <a:t>will broaden a search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/>
              <a:t>	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157788"/>
            <a:ext cx="6911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GB" sz="3000">
                <a:solidFill>
                  <a:schemeClr val="tx1"/>
                </a:solidFill>
              </a:rPr>
              <a:t>	</a:t>
            </a:r>
            <a:r>
              <a:rPr lang="en-GB" sz="2400" b="1">
                <a:solidFill>
                  <a:schemeClr val="tx1"/>
                </a:solidFill>
              </a:rPr>
              <a:t>Items containing </a:t>
            </a:r>
            <a:r>
              <a:rPr lang="en-GB" sz="2400" b="1" u="sng">
                <a:solidFill>
                  <a:schemeClr val="tx1"/>
                </a:solidFill>
              </a:rPr>
              <a:t>either</a:t>
            </a:r>
            <a:r>
              <a:rPr lang="en-GB" sz="2400" b="1">
                <a:solidFill>
                  <a:schemeClr val="tx1"/>
                </a:solidFill>
              </a:rPr>
              <a:t> word will now be searched for. Remember to Use all variations or synonyms of a word to be comprehensive.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4282" y="2500305"/>
            <a:ext cx="2373314" cy="2729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1"/>
                </a:solidFill>
              </a:rPr>
              <a:t>Concept </a:t>
            </a:r>
            <a:r>
              <a:rPr lang="en-GB" sz="2000" b="1" dirty="0" smtClean="0">
                <a:solidFill>
                  <a:schemeClr val="tx1"/>
                </a:solidFill>
              </a:rPr>
              <a:t>1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GB" sz="2400" dirty="0" smtClean="0">
                <a:solidFill>
                  <a:schemeClr val="tx1"/>
                </a:solidFill>
              </a:rPr>
              <a:t>Treatment</a:t>
            </a:r>
          </a:p>
          <a:p>
            <a:pPr marL="342900" indent="-342900" algn="ctr"/>
            <a:r>
              <a:rPr lang="en-GB" sz="2400" dirty="0" smtClean="0">
                <a:solidFill>
                  <a:schemeClr val="tx1"/>
                </a:solidFill>
              </a:rPr>
              <a:t>Outcome</a:t>
            </a:r>
            <a:r>
              <a:rPr lang="en-GB" sz="2400" b="1" dirty="0" smtClean="0">
                <a:solidFill>
                  <a:srgbClr val="FF0000"/>
                </a:solidFill>
              </a:rPr>
              <a:t>$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3275856" y="2420888"/>
            <a:ext cx="2500330" cy="28088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1"/>
                </a:solidFill>
              </a:rPr>
              <a:t>Concept 2</a:t>
            </a:r>
          </a:p>
          <a:p>
            <a:pPr algn="ctr" eaLnBrk="0" hangingPunct="0">
              <a:spcBef>
                <a:spcPct val="2000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MDR-TB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OR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Multidrug Resistant Tuberculosis </a:t>
            </a:r>
          </a:p>
          <a:p>
            <a:pPr algn="ctr" eaLnBrk="0" hangingPunct="0">
              <a:spcBef>
                <a:spcPct val="20000"/>
              </a:spcBef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516216" y="2420887"/>
            <a:ext cx="2270155" cy="28088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1"/>
                </a:solidFill>
              </a:rPr>
              <a:t>Concept 3</a:t>
            </a:r>
          </a:p>
          <a:p>
            <a:pPr algn="ctr" eaLnBrk="0" hangingPunct="0">
              <a:spcBef>
                <a:spcPct val="20000"/>
              </a:spcBef>
            </a:pPr>
            <a:endParaRPr lang="en-GB" sz="10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Child</a:t>
            </a:r>
            <a:r>
              <a:rPr lang="en-GB" sz="2400" b="1" dirty="0" smtClean="0">
                <a:solidFill>
                  <a:srgbClr val="FF0000"/>
                </a:solidFill>
              </a:rPr>
              <a:t>$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OR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Infant</a:t>
            </a:r>
            <a:r>
              <a:rPr lang="en-GB" sz="2400" b="1" dirty="0" smtClean="0">
                <a:solidFill>
                  <a:srgbClr val="FF0000"/>
                </a:solidFill>
              </a:rPr>
              <a:t>$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OR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err="1">
                <a:solidFill>
                  <a:schemeClr val="tx1"/>
                </a:solidFill>
              </a:rPr>
              <a:t>P</a:t>
            </a:r>
            <a:r>
              <a:rPr lang="en-GB" sz="2400" b="1" dirty="0" err="1">
                <a:solidFill>
                  <a:srgbClr val="FF0000"/>
                </a:solidFill>
              </a:rPr>
              <a:t>?</a:t>
            </a:r>
            <a:r>
              <a:rPr lang="en-GB" sz="2400" dirty="0" err="1">
                <a:solidFill>
                  <a:schemeClr val="tx1"/>
                </a:solidFill>
              </a:rPr>
              <a:t>ediatric</a:t>
            </a:r>
            <a:endParaRPr lang="en-GB" sz="24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dirty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80645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Search techniques – using Boolean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144145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The term</a:t>
            </a:r>
            <a:r>
              <a:rPr lang="en-GB" sz="2400" b="1" dirty="0" smtClean="0">
                <a:solidFill>
                  <a:srgbClr val="1F289B"/>
                </a:solidFill>
              </a:rPr>
              <a:t> ‘</a:t>
            </a:r>
            <a:r>
              <a:rPr lang="en-GB" sz="2400" b="1" i="1" dirty="0" smtClean="0">
                <a:solidFill>
                  <a:srgbClr val="CC0000"/>
                </a:solidFill>
              </a:rPr>
              <a:t>and</a:t>
            </a:r>
            <a:r>
              <a:rPr lang="en-GB" sz="2400" b="1" dirty="0" smtClean="0">
                <a:solidFill>
                  <a:srgbClr val="1F289B"/>
                </a:solidFill>
              </a:rPr>
              <a:t>’ </a:t>
            </a:r>
            <a:r>
              <a:rPr lang="en-GB" sz="2400" b="1" dirty="0" smtClean="0">
                <a:solidFill>
                  <a:schemeClr val="tx1"/>
                </a:solidFill>
              </a:rPr>
              <a:t>will narrow your search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/>
              <a:t>	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157788"/>
            <a:ext cx="6911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GB" sz="3000" dirty="0">
                <a:solidFill>
                  <a:schemeClr val="tx1"/>
                </a:solidFill>
              </a:rPr>
              <a:t>	</a:t>
            </a:r>
            <a:r>
              <a:rPr lang="en-GB" sz="2400" b="1" dirty="0" smtClean="0">
                <a:solidFill>
                  <a:schemeClr val="tx1"/>
                </a:solidFill>
              </a:rPr>
              <a:t>Items containing </a:t>
            </a:r>
            <a:r>
              <a:rPr lang="en-GB" sz="2400" b="1" u="sng" dirty="0" smtClean="0">
                <a:solidFill>
                  <a:schemeClr val="tx1"/>
                </a:solidFill>
              </a:rPr>
              <a:t>all</a:t>
            </a:r>
            <a:r>
              <a:rPr lang="en-GB" sz="2400" b="1" dirty="0" smtClean="0">
                <a:solidFill>
                  <a:schemeClr val="tx1"/>
                </a:solidFill>
              </a:rPr>
              <a:t> words will now be searched for. Using ‘</a:t>
            </a:r>
            <a:r>
              <a:rPr lang="en-GB" sz="2400" b="1" i="1" dirty="0" smtClean="0">
                <a:solidFill>
                  <a:schemeClr val="tx1"/>
                </a:solidFill>
              </a:rPr>
              <a:t>and</a:t>
            </a:r>
            <a:r>
              <a:rPr lang="en-GB" sz="2400" b="1" dirty="0" smtClean="0">
                <a:solidFill>
                  <a:schemeClr val="tx1"/>
                </a:solidFill>
              </a:rPr>
              <a:t>’ will usually result in fewer but more relevant hits.</a:t>
            </a:r>
            <a:endParaRPr lang="en-GB" sz="2400" b="1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4282" y="2500306"/>
            <a:ext cx="2373314" cy="26432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1"/>
                </a:solidFill>
              </a:rPr>
              <a:t>Concept </a:t>
            </a:r>
            <a:r>
              <a:rPr lang="en-GB" sz="2000" b="1" dirty="0" smtClean="0">
                <a:solidFill>
                  <a:schemeClr val="tx1"/>
                </a:solidFill>
              </a:rPr>
              <a:t>1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1000" b="1" dirty="0">
              <a:solidFill>
                <a:schemeClr val="tx1"/>
              </a:solidFill>
            </a:endParaRPr>
          </a:p>
          <a:p>
            <a:pPr marL="342900" indent="-342900" algn="ctr"/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GB" sz="2400" dirty="0" smtClean="0">
                <a:solidFill>
                  <a:schemeClr val="tx1"/>
                </a:solidFill>
              </a:rPr>
              <a:t>Treatment</a:t>
            </a:r>
          </a:p>
          <a:p>
            <a:pPr marL="342900" indent="-342900" algn="ctr"/>
            <a:r>
              <a:rPr lang="en-GB" sz="2400" dirty="0" smtClean="0">
                <a:solidFill>
                  <a:schemeClr val="tx1"/>
                </a:solidFill>
              </a:rPr>
              <a:t>Outcome</a:t>
            </a:r>
            <a:r>
              <a:rPr lang="en-GB" sz="2400" b="1" dirty="0" smtClean="0">
                <a:solidFill>
                  <a:srgbClr val="FF0000"/>
                </a:solidFill>
              </a:rPr>
              <a:t>$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3357554" y="2492375"/>
            <a:ext cx="2500330" cy="2651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1"/>
                </a:solidFill>
              </a:rPr>
              <a:t>Concept 2</a:t>
            </a:r>
          </a:p>
          <a:p>
            <a:pPr algn="ctr" eaLnBrk="0" hangingPunct="0">
              <a:spcBef>
                <a:spcPct val="20000"/>
              </a:spcBef>
            </a:pPr>
            <a:endParaRPr lang="en-GB" sz="1000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MDR-TB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OR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Multidrug Resistant Tuberculosis </a:t>
            </a:r>
          </a:p>
          <a:p>
            <a:pPr algn="ctr" eaLnBrk="0" hangingPunct="0">
              <a:spcBef>
                <a:spcPct val="20000"/>
              </a:spcBef>
            </a:pP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552256" y="2514582"/>
            <a:ext cx="2270155" cy="26432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/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1"/>
                </a:solidFill>
              </a:rPr>
              <a:t>Concept 3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Child</a:t>
            </a:r>
            <a:r>
              <a:rPr lang="en-GB" sz="2400" b="1" dirty="0" smtClean="0">
                <a:solidFill>
                  <a:srgbClr val="FF0000"/>
                </a:solidFill>
              </a:rPr>
              <a:t>$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OR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Infant</a:t>
            </a:r>
            <a:r>
              <a:rPr lang="en-GB" sz="2400" b="1" dirty="0" smtClean="0">
                <a:solidFill>
                  <a:srgbClr val="FF0000"/>
                </a:solidFill>
              </a:rPr>
              <a:t>$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OR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 err="1" smtClean="0">
                <a:solidFill>
                  <a:schemeClr val="tx1"/>
                </a:solidFill>
              </a:rPr>
              <a:t>P</a:t>
            </a:r>
            <a:r>
              <a:rPr lang="en-GB" sz="2400" b="1" dirty="0" err="1" smtClean="0">
                <a:solidFill>
                  <a:srgbClr val="FF0000"/>
                </a:solidFill>
              </a:rPr>
              <a:t>?</a:t>
            </a:r>
            <a:r>
              <a:rPr lang="en-GB" sz="2400" dirty="0" err="1" smtClean="0">
                <a:solidFill>
                  <a:schemeClr val="tx1"/>
                </a:solidFill>
              </a:rPr>
              <a:t>ediatric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27313" y="3500438"/>
            <a:ext cx="792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786446" y="3500438"/>
            <a:ext cx="792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1109" t="22707" r="28141" b="66953"/>
          <a:stretch/>
        </p:blipFill>
        <p:spPr bwMode="auto">
          <a:xfrm>
            <a:off x="800100" y="980728"/>
            <a:ext cx="7084268" cy="20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22154" t="20583" r="27906" b="58395"/>
          <a:stretch/>
        </p:blipFill>
        <p:spPr bwMode="auto">
          <a:xfrm>
            <a:off x="971600" y="2928823"/>
            <a:ext cx="648970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458" y="1628800"/>
            <a:ext cx="707593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We developed a highly sensitive search strategy, using a combination of the search terms “tuberculosis”, “multidrug resistance”, “multidrug-resistant”, “treatment outcomes”, and “children”, both as exploded MESH headings and free-text terms.</a:t>
            </a:r>
          </a:p>
        </p:txBody>
      </p:sp>
    </p:spTree>
    <p:extLst>
      <p:ext uri="{BB962C8B-B14F-4D97-AF65-F5344CB8AC3E}">
        <p14:creationId xmlns:p14="http://schemas.microsoft.com/office/powerpoint/2010/main" val="14977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Training session 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772400" cy="4522254"/>
          </a:xfrm>
        </p:spPr>
        <p:txBody>
          <a:bodyPr/>
          <a:lstStyle/>
          <a:p>
            <a:pPr marL="533400" indent="-533400"/>
            <a:r>
              <a:rPr lang="en-GB" dirty="0" smtClean="0">
                <a:solidFill>
                  <a:schemeClr val="tx1"/>
                </a:solidFill>
              </a:rPr>
              <a:t>Library resources – a brief refresher </a:t>
            </a:r>
          </a:p>
          <a:p>
            <a:pPr marL="533400" indent="-533400"/>
            <a:r>
              <a:rPr lang="en-GB" dirty="0" smtClean="0">
                <a:solidFill>
                  <a:schemeClr val="tx1"/>
                </a:solidFill>
              </a:rPr>
              <a:t>Literature searching</a:t>
            </a:r>
          </a:p>
          <a:p>
            <a:pPr lvl="1" indent="-342900"/>
            <a:r>
              <a:rPr lang="en-GB" sz="2800" dirty="0" smtClean="0">
                <a:solidFill>
                  <a:schemeClr val="tx1"/>
                </a:solidFill>
              </a:rPr>
              <a:t>	Medical databases</a:t>
            </a:r>
          </a:p>
          <a:p>
            <a:pPr lvl="1"/>
            <a:r>
              <a:rPr lang="en-GB" sz="2800" dirty="0" smtClean="0">
                <a:solidFill>
                  <a:schemeClr val="tx1"/>
                </a:solidFill>
              </a:rPr>
              <a:t>	Building a search strategy </a:t>
            </a:r>
          </a:p>
          <a:p>
            <a:pPr lvl="1"/>
            <a:r>
              <a:rPr lang="en-GB" sz="2800" dirty="0" smtClean="0">
                <a:solidFill>
                  <a:schemeClr val="tx1"/>
                </a:solidFill>
              </a:rPr>
              <a:t>	Introduction to OVIDSP </a:t>
            </a:r>
          </a:p>
          <a:p>
            <a:pPr marL="533400" indent="-533400"/>
            <a:r>
              <a:rPr lang="en-GB" dirty="0" smtClean="0">
                <a:solidFill>
                  <a:schemeClr val="tx1"/>
                </a:solidFill>
              </a:rPr>
              <a:t>Manage references using </a:t>
            </a:r>
            <a:r>
              <a:rPr lang="en-GB" dirty="0" err="1" smtClean="0">
                <a:solidFill>
                  <a:schemeClr val="tx1"/>
                </a:solidFill>
              </a:rPr>
              <a:t>Refworks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Subject Headings (indexing terms)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32363" y="15573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</a:rPr>
              <a:t>Heart Disease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27538" y="41497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</a:rPr>
              <a:t>Diabetes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19925" y="31416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</a:rPr>
              <a:t>Neoplasms</a:t>
            </a:r>
          </a:p>
        </p:txBody>
      </p:sp>
      <p:sp>
        <p:nvSpPr>
          <p:cNvPr id="103430" name="Document"/>
          <p:cNvSpPr>
            <a:spLocks noEditPoints="1" noChangeArrowheads="1"/>
          </p:cNvSpPr>
          <p:nvPr/>
        </p:nvSpPr>
        <p:spPr bwMode="auto">
          <a:xfrm>
            <a:off x="1836738" y="4652963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431" name="Document"/>
          <p:cNvSpPr>
            <a:spLocks noEditPoints="1" noChangeArrowheads="1"/>
          </p:cNvSpPr>
          <p:nvPr/>
        </p:nvSpPr>
        <p:spPr bwMode="auto">
          <a:xfrm>
            <a:off x="1763713" y="4724400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432" name="Document"/>
          <p:cNvSpPr>
            <a:spLocks noEditPoints="1" noChangeArrowheads="1"/>
          </p:cNvSpPr>
          <p:nvPr/>
        </p:nvSpPr>
        <p:spPr bwMode="auto">
          <a:xfrm>
            <a:off x="1620838" y="4795838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433" name="Document"/>
          <p:cNvSpPr>
            <a:spLocks noEditPoints="1" noChangeArrowheads="1"/>
          </p:cNvSpPr>
          <p:nvPr/>
        </p:nvSpPr>
        <p:spPr bwMode="auto">
          <a:xfrm>
            <a:off x="1476375" y="4868863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434" name="Document"/>
          <p:cNvSpPr>
            <a:spLocks noEditPoints="1" noChangeArrowheads="1"/>
          </p:cNvSpPr>
          <p:nvPr/>
        </p:nvSpPr>
        <p:spPr bwMode="auto">
          <a:xfrm>
            <a:off x="1331913" y="4940300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435" name="Document"/>
          <p:cNvSpPr>
            <a:spLocks noEditPoints="1" noChangeArrowheads="1"/>
          </p:cNvSpPr>
          <p:nvPr/>
        </p:nvSpPr>
        <p:spPr bwMode="auto">
          <a:xfrm>
            <a:off x="1187450" y="5013325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 rot="-880469">
            <a:off x="-249238" y="1785938"/>
            <a:ext cx="9034463" cy="48688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446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343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1268 -0.133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01042 L 0.36996 -0.3884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9444 L 0.37014 -0.3884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60625 -0.1678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61406 -0.1680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33854 -0.0523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2.22222E-6 L 0.34653 -0.0525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 l="13373" t="7876" r="28338" b="14726"/>
          <a:stretch>
            <a:fillRect/>
          </a:stretch>
        </p:blipFill>
        <p:spPr bwMode="auto">
          <a:xfrm>
            <a:off x="755576" y="908720"/>
            <a:ext cx="734481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411760" y="3356992"/>
            <a:ext cx="2952328" cy="115212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Subject Headings (indexing terms)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715008" y="1500174"/>
            <a:ext cx="321471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Tuberculosis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084168" y="3861048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, Multidrug-Resistant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5478" name="Document"/>
          <p:cNvSpPr>
            <a:spLocks noEditPoints="1" noChangeArrowheads="1"/>
          </p:cNvSpPr>
          <p:nvPr/>
        </p:nvSpPr>
        <p:spPr bwMode="auto">
          <a:xfrm>
            <a:off x="7235825" y="1917700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5479" name="Document"/>
          <p:cNvSpPr>
            <a:spLocks noEditPoints="1" noChangeArrowheads="1"/>
          </p:cNvSpPr>
          <p:nvPr/>
        </p:nvSpPr>
        <p:spPr bwMode="auto">
          <a:xfrm>
            <a:off x="7091363" y="1990725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5480" name="Document"/>
          <p:cNvSpPr>
            <a:spLocks noEditPoints="1" noChangeArrowheads="1"/>
          </p:cNvSpPr>
          <p:nvPr/>
        </p:nvSpPr>
        <p:spPr bwMode="auto">
          <a:xfrm>
            <a:off x="6946900" y="2062163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5481" name="Document"/>
          <p:cNvSpPr>
            <a:spLocks noEditPoints="1" noChangeArrowheads="1"/>
          </p:cNvSpPr>
          <p:nvPr/>
        </p:nvSpPr>
        <p:spPr bwMode="auto">
          <a:xfrm>
            <a:off x="6804025" y="2133600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1692275" y="5876925"/>
            <a:ext cx="1439863" cy="2889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484" name="Document"/>
          <p:cNvSpPr>
            <a:spLocks noEditPoints="1" noChangeArrowheads="1"/>
          </p:cNvSpPr>
          <p:nvPr/>
        </p:nvSpPr>
        <p:spPr bwMode="auto">
          <a:xfrm>
            <a:off x="6659563" y="2205038"/>
            <a:ext cx="1152525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 l="22728" t="13014" r="53355" b="22260"/>
          <a:stretch>
            <a:fillRect/>
          </a:stretch>
        </p:blipFill>
        <p:spPr bwMode="auto">
          <a:xfrm>
            <a:off x="539552" y="1628800"/>
            <a:ext cx="43924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1547664" y="5517232"/>
            <a:ext cx="3240360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05479" grpId="0" animBg="1"/>
      <p:bldP spid="10548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05038"/>
            <a:ext cx="7772400" cy="3081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 smtClean="0">
                <a:solidFill>
                  <a:schemeClr val="tx1"/>
                </a:solidFill>
              </a:rPr>
              <a:t>MeSH</a:t>
            </a:r>
            <a:r>
              <a:rPr lang="en-GB" sz="2400" dirty="0" smtClean="0">
                <a:solidFill>
                  <a:schemeClr val="tx1"/>
                </a:solidFill>
              </a:rPr>
              <a:t> (Medical Subject Headings) OR Thesaurus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	(Name varies across databases)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Controlled vocabulary: Articles indexed regardless of author’s terminology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Time delay while article are indexed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0034" y="7143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Subject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Headings (indexing terms)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772400" cy="1143000"/>
          </a:xfrm>
          <a:noFill/>
          <a:ln/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Text word Searching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916113"/>
            <a:ext cx="7272338" cy="3527425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>
                <a:solidFill>
                  <a:schemeClr val="tx1"/>
                </a:solidFill>
              </a:rPr>
              <a:t>Use text-words when:</a:t>
            </a:r>
          </a:p>
          <a:p>
            <a:r>
              <a:rPr lang="en-GB" sz="2400">
                <a:solidFill>
                  <a:schemeClr val="tx1"/>
                </a:solidFill>
              </a:rPr>
              <a:t>There is no appropriate subject heading</a:t>
            </a:r>
          </a:p>
          <a:p>
            <a:r>
              <a:rPr lang="en-GB" sz="2400">
                <a:solidFill>
                  <a:schemeClr val="tx1"/>
                </a:solidFill>
              </a:rPr>
              <a:t>The database does not have a thesaurus</a:t>
            </a:r>
          </a:p>
          <a:p>
            <a:r>
              <a:rPr lang="en-GB" sz="2400">
                <a:solidFill>
                  <a:schemeClr val="tx1"/>
                </a:solidFill>
              </a:rPr>
              <a:t>If you are looking for very recent material (it takes time to index new and recently added articles) </a:t>
            </a:r>
          </a:p>
          <a:p>
            <a:pPr>
              <a:buFontTx/>
              <a:buNone/>
            </a:pPr>
            <a:r>
              <a:rPr lang="en-GB" sz="2400" b="1">
                <a:solidFill>
                  <a:schemeClr val="tx1"/>
                </a:solidFill>
              </a:rPr>
              <a:t>Things to remember:</a:t>
            </a:r>
          </a:p>
          <a:p>
            <a:r>
              <a:rPr lang="en-GB" sz="2400">
                <a:solidFill>
                  <a:schemeClr val="tx1"/>
                </a:solidFill>
              </a:rPr>
              <a:t>Likely to retrieve irrelevant results</a:t>
            </a:r>
          </a:p>
          <a:p>
            <a:r>
              <a:rPr lang="en-GB" sz="2400">
                <a:solidFill>
                  <a:schemeClr val="tx1"/>
                </a:solidFill>
              </a:rPr>
              <a:t>Use all variations or synonyms of a word to be comprehensive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endParaRPr lang="en-GB" sz="2400" b="1">
              <a:solidFill>
                <a:schemeClr val="tx1"/>
              </a:solidFill>
            </a:endParaRPr>
          </a:p>
          <a:p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6" name="Picture 4" descr="MPj04394230000[1]"/>
          <p:cNvPicPr>
            <a:picLocks noChangeAspect="1" noChangeArrowheads="1"/>
          </p:cNvPicPr>
          <p:nvPr/>
        </p:nvPicPr>
        <p:blipFill>
          <a:blip r:embed="rId2" cstate="print"/>
          <a:srcRect l="12872" t="11755" r="11755" b="7242"/>
          <a:stretch>
            <a:fillRect/>
          </a:stretch>
        </p:blipFill>
        <p:spPr bwMode="auto">
          <a:xfrm>
            <a:off x="0" y="1989138"/>
            <a:ext cx="4392613" cy="5021262"/>
          </a:xfrm>
          <a:prstGeom prst="rect">
            <a:avLst/>
          </a:prstGeom>
          <a:noFill/>
        </p:spPr>
      </p:pic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576263" y="2636838"/>
            <a:ext cx="30972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n-GB" sz="2800" b="1" dirty="0">
              <a:solidFill>
                <a:schemeClr val="tx1"/>
              </a:solidFill>
            </a:endParaRPr>
          </a:p>
          <a:p>
            <a:pPr marL="342900" indent="-342900" algn="ctr"/>
            <a:r>
              <a:rPr lang="en-GB" b="1" dirty="0">
                <a:solidFill>
                  <a:schemeClr val="tx1"/>
                </a:solidFill>
              </a:rPr>
              <a:t>Useful search tip</a:t>
            </a:r>
          </a:p>
          <a:p>
            <a:pPr marL="342900" indent="-342900"/>
            <a:r>
              <a:rPr lang="en-GB" b="1" dirty="0">
                <a:solidFill>
                  <a:schemeClr val="tx1"/>
                </a:solidFill>
              </a:rPr>
              <a:t>	</a:t>
            </a:r>
            <a:r>
              <a:rPr lang="en-GB" dirty="0">
                <a:solidFill>
                  <a:schemeClr val="tx1"/>
                </a:solidFill>
              </a:rPr>
              <a:t>To find relevant </a:t>
            </a:r>
            <a:r>
              <a:rPr lang="en-GB" dirty="0" smtClean="0">
                <a:solidFill>
                  <a:schemeClr val="tx1"/>
                </a:solidFill>
              </a:rPr>
              <a:t>subject headings</a:t>
            </a:r>
            <a:r>
              <a:rPr lang="en-GB" dirty="0">
                <a:solidFill>
                  <a:schemeClr val="tx1"/>
                </a:solidFill>
              </a:rPr>
              <a:t>, conduct a basic text-word search first, check records of relevant articles for the </a:t>
            </a:r>
            <a:r>
              <a:rPr lang="en-GB" dirty="0" smtClean="0">
                <a:solidFill>
                  <a:schemeClr val="tx1"/>
                </a:solidFill>
              </a:rPr>
              <a:t>subject headings </a:t>
            </a:r>
            <a:r>
              <a:rPr lang="en-GB" dirty="0">
                <a:solidFill>
                  <a:schemeClr val="tx1"/>
                </a:solidFill>
              </a:rPr>
              <a:t>used.</a:t>
            </a: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Combine Methods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844675"/>
            <a:ext cx="5329238" cy="331311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>
                <a:solidFill>
                  <a:schemeClr val="tx1"/>
                </a:solidFill>
              </a:rPr>
              <a:t>	For a comprehensive search use a combination of both methods</a:t>
            </a:r>
          </a:p>
          <a:p>
            <a:pPr>
              <a:buFontTx/>
              <a:buNone/>
            </a:pPr>
            <a:endParaRPr lang="en-GB" sz="1000" b="1">
              <a:solidFill>
                <a:schemeClr val="tx1"/>
              </a:solidFill>
            </a:endParaRPr>
          </a:p>
          <a:p>
            <a:r>
              <a:rPr lang="en-GB" sz="2400">
                <a:solidFill>
                  <a:schemeClr val="tx1"/>
                </a:solidFill>
              </a:rPr>
              <a:t>Searching a database is not an exact science.</a:t>
            </a:r>
          </a:p>
          <a:p>
            <a:r>
              <a:rPr lang="en-GB" sz="2400">
                <a:solidFill>
                  <a:schemeClr val="tx1"/>
                </a:solidFill>
              </a:rPr>
              <a:t>Try different search combinations to get a good set of results.</a:t>
            </a:r>
          </a:p>
          <a:p>
            <a:pPr>
              <a:buFontTx/>
              <a:buNone/>
            </a:pPr>
            <a:endParaRPr lang="en-GB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Setting Limits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000240"/>
            <a:ext cx="7772400" cy="2857520"/>
          </a:xfrm>
        </p:spPr>
        <p:txBody>
          <a:bodyPr/>
          <a:lstStyle/>
          <a:p>
            <a:pPr marL="838200" lvl="1" indent="-381000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Publication year</a:t>
            </a:r>
          </a:p>
          <a:p>
            <a:pPr marL="838200" lvl="1" indent="-381000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Publication / article type</a:t>
            </a:r>
          </a:p>
          <a:p>
            <a:pPr marL="838200" lvl="1" indent="-381000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Age group</a:t>
            </a:r>
          </a:p>
          <a:p>
            <a:pPr marL="838200" lvl="1" indent="-381000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Gender</a:t>
            </a:r>
          </a:p>
          <a:p>
            <a:pPr marL="838200" lvl="1" indent="-381000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Language</a:t>
            </a:r>
          </a:p>
          <a:p>
            <a:pPr marL="838200" lvl="1" indent="-381000">
              <a:buFontTx/>
              <a:buNone/>
            </a:pPr>
            <a:endParaRPr lang="en-GB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r>
              <a:rPr lang="en-GB" dirty="0" smtClean="0"/>
              <a:t>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3116"/>
            <a:ext cx="7772400" cy="4071966"/>
          </a:xfrm>
        </p:spPr>
        <p:txBody>
          <a:bodyPr/>
          <a:lstStyle/>
          <a:p>
            <a:pPr lvl="0"/>
            <a:r>
              <a:rPr lang="en-GB" dirty="0" smtClean="0"/>
              <a:t>Aspirin for </a:t>
            </a:r>
            <a:r>
              <a:rPr lang="en-GB" dirty="0"/>
              <a:t>the primary prevention of coronary heart </a:t>
            </a:r>
            <a:r>
              <a:rPr lang="en-GB" dirty="0" smtClean="0"/>
              <a:t>disease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	</a:t>
            </a:r>
            <a:r>
              <a:rPr lang="en-GB" dirty="0" smtClean="0">
                <a:solidFill>
                  <a:schemeClr val="tx1"/>
                </a:solidFill>
              </a:rPr>
              <a:t>Aspirin </a:t>
            </a:r>
            <a:r>
              <a:rPr lang="en-GB" dirty="0">
                <a:solidFill>
                  <a:schemeClr val="tx1"/>
                </a:solidFill>
              </a:rPr>
              <a:t>[</a:t>
            </a:r>
            <a:r>
              <a:rPr lang="en-GB" dirty="0" err="1">
                <a:solidFill>
                  <a:schemeClr val="tx1"/>
                </a:solidFill>
              </a:rPr>
              <a:t>MeSH</a:t>
            </a:r>
            <a:r>
              <a:rPr lang="en-GB" dirty="0">
                <a:solidFill>
                  <a:schemeClr val="tx1"/>
                </a:solidFill>
              </a:rPr>
              <a:t>] AND primary prevention [</a:t>
            </a:r>
            <a:r>
              <a:rPr lang="en-GB" dirty="0" err="1">
                <a:solidFill>
                  <a:schemeClr val="tx1"/>
                </a:solidFill>
              </a:rPr>
              <a:t>MeSH</a:t>
            </a:r>
            <a:r>
              <a:rPr lang="en-GB" dirty="0">
                <a:solidFill>
                  <a:schemeClr val="tx1"/>
                </a:solidFill>
              </a:rPr>
              <a:t>] AND </a:t>
            </a:r>
            <a:r>
              <a:rPr lang="en-GB" dirty="0" smtClean="0">
                <a:solidFill>
                  <a:schemeClr val="tx1"/>
                </a:solidFill>
              </a:rPr>
              <a:t>Coronary </a:t>
            </a:r>
            <a:r>
              <a:rPr lang="en-GB" dirty="0" err="1" smtClean="0">
                <a:solidFill>
                  <a:schemeClr val="tx1"/>
                </a:solidFill>
              </a:rPr>
              <a:t>Diseas</a:t>
            </a:r>
            <a:r>
              <a:rPr lang="en-GB" dirty="0" smtClean="0">
                <a:solidFill>
                  <a:schemeClr val="tx1"/>
                </a:solidFill>
              </a:rPr>
              <a:t> [</a:t>
            </a:r>
            <a:r>
              <a:rPr lang="en-GB" dirty="0" err="1" smtClean="0">
                <a:solidFill>
                  <a:schemeClr val="tx1"/>
                </a:solidFill>
              </a:rPr>
              <a:t>MeSH</a:t>
            </a:r>
            <a:r>
              <a:rPr lang="en-GB" dirty="0">
                <a:solidFill>
                  <a:schemeClr val="tx1"/>
                </a:solidFill>
              </a:rPr>
              <a:t>]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r>
              <a:rPr lang="en-GB" dirty="0" smtClean="0"/>
              <a:t>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3116"/>
            <a:ext cx="7772400" cy="4071966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1F289B"/>
                </a:solidFill>
              </a:rPr>
              <a:t>Effectiveness of Oxygen therapy for lower respiratory tract infections in children</a:t>
            </a:r>
          </a:p>
          <a:p>
            <a:pPr lvl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	Oxygen Inhalation Therapy[</a:t>
            </a:r>
            <a:r>
              <a:rPr lang="en-GB" dirty="0" err="1" smtClean="0">
                <a:solidFill>
                  <a:schemeClr val="tx1"/>
                </a:solidFill>
              </a:rPr>
              <a:t>MeSH</a:t>
            </a:r>
            <a:r>
              <a:rPr lang="en-GB" dirty="0" smtClean="0">
                <a:solidFill>
                  <a:schemeClr val="tx1"/>
                </a:solidFill>
              </a:rPr>
              <a:t>] </a:t>
            </a:r>
            <a:r>
              <a:rPr lang="en-GB" b="1" dirty="0" smtClean="0">
                <a:solidFill>
                  <a:schemeClr val="tx1"/>
                </a:solidFill>
              </a:rPr>
              <a:t>AND</a:t>
            </a:r>
            <a:r>
              <a:rPr lang="en-GB" dirty="0" smtClean="0">
                <a:solidFill>
                  <a:schemeClr val="tx1"/>
                </a:solidFill>
              </a:rPr>
              <a:t> Respiratory tract infections [</a:t>
            </a:r>
            <a:r>
              <a:rPr lang="en-GB" dirty="0" err="1" smtClean="0">
                <a:solidFill>
                  <a:schemeClr val="tx1"/>
                </a:solidFill>
              </a:rPr>
              <a:t>MeSH</a:t>
            </a:r>
            <a:r>
              <a:rPr lang="en-GB" dirty="0" smtClean="0">
                <a:solidFill>
                  <a:schemeClr val="tx1"/>
                </a:solidFill>
              </a:rPr>
              <a:t>] </a:t>
            </a:r>
            <a:r>
              <a:rPr lang="en-GB" b="1" dirty="0" smtClean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Child [</a:t>
            </a:r>
            <a:r>
              <a:rPr lang="en-GB" dirty="0" err="1" smtClean="0">
                <a:solidFill>
                  <a:schemeClr val="tx1"/>
                </a:solidFill>
              </a:rPr>
              <a:t>MeSH</a:t>
            </a:r>
            <a:r>
              <a:rPr lang="en-GB" dirty="0" smtClean="0">
                <a:solidFill>
                  <a:schemeClr val="tx1"/>
                </a:solidFill>
              </a:rPr>
              <a:t>]</a:t>
            </a:r>
          </a:p>
          <a:p>
            <a:pPr lvl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98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r>
              <a:rPr lang="en-GB" dirty="0" smtClean="0"/>
              <a:t>Useful Resources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1714500"/>
            <a:ext cx="8501063" cy="45720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GB" sz="2400" dirty="0" err="1" smtClean="0">
                <a:solidFill>
                  <a:schemeClr val="tx1"/>
                </a:solidFill>
              </a:rPr>
              <a:t>Greenhalgh</a:t>
            </a:r>
            <a:r>
              <a:rPr lang="en-GB" sz="2400" dirty="0" smtClean="0">
                <a:solidFill>
                  <a:schemeClr val="tx1"/>
                </a:solidFill>
              </a:rPr>
              <a:t>, T. </a:t>
            </a:r>
            <a:r>
              <a:rPr lang="en-GB" sz="2400" b="1" i="1" dirty="0" smtClean="0">
                <a:solidFill>
                  <a:schemeClr val="tx1"/>
                </a:solidFill>
              </a:rPr>
              <a:t>How to read a paper : the basics of evidence-based medicine</a:t>
            </a:r>
            <a:r>
              <a:rPr lang="en-GB" sz="2400" i="1" dirty="0" smtClean="0">
                <a:solidFill>
                  <a:schemeClr val="tx1"/>
                </a:solidFill>
              </a:rPr>
              <a:t>, </a:t>
            </a:r>
            <a:r>
              <a:rPr lang="en-GB" sz="2400" dirty="0" smtClean="0">
                <a:solidFill>
                  <a:schemeClr val="tx1"/>
                </a:solidFill>
              </a:rPr>
              <a:t>4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i="1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edition, London, BMJ Books.</a:t>
            </a:r>
          </a:p>
          <a:p>
            <a:pPr>
              <a:buFontTx/>
              <a:buNone/>
            </a:pPr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Online Library Resource Support Guides: </a:t>
            </a:r>
            <a:r>
              <a:rPr lang="en-GB" sz="2400" dirty="0" smtClean="0">
                <a:solidFill>
                  <a:schemeClr val="tx1"/>
                </a:solidFill>
                <a:hlinkClick r:id="rId2"/>
              </a:rPr>
              <a:t>http://www3.imperial.ac.uk/library/subjectsandsupport/medicine/researchsupport/resources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endParaRPr lang="en-GB" sz="1000" i="1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Medicine databases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400" dirty="0" smtClean="0">
                <a:hlinkClick r:id="rId3"/>
              </a:rPr>
              <a:t>http://www3.imperial.ac.uk/library/subjectsandsupport/medicine/eresources</a:t>
            </a:r>
            <a:r>
              <a:rPr lang="en-GB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81075"/>
            <a:ext cx="7772400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Library Services - Review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72400" cy="370048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445188"/>
              </a:buClr>
            </a:pPr>
            <a:r>
              <a:rPr lang="en-GB" sz="3000" dirty="0" smtClean="0">
                <a:solidFill>
                  <a:schemeClr val="tx1"/>
                </a:solidFill>
              </a:rPr>
              <a:t>Full text journal articles</a:t>
            </a:r>
          </a:p>
          <a:p>
            <a:pPr>
              <a:lnSpc>
                <a:spcPct val="90000"/>
              </a:lnSpc>
              <a:buClr>
                <a:srgbClr val="445188"/>
              </a:buClr>
            </a:pPr>
            <a:r>
              <a:rPr lang="en-GB" sz="3000" dirty="0" smtClean="0">
                <a:solidFill>
                  <a:schemeClr val="tx1"/>
                </a:solidFill>
              </a:rPr>
              <a:t>SFX </a:t>
            </a:r>
            <a:endParaRPr lang="en-GB" sz="3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445188"/>
              </a:buClr>
            </a:pPr>
            <a:r>
              <a:rPr lang="en-GB" sz="3000" dirty="0" smtClean="0">
                <a:solidFill>
                  <a:schemeClr val="tx1"/>
                </a:solidFill>
              </a:rPr>
              <a:t>Virtual </a:t>
            </a:r>
            <a:r>
              <a:rPr lang="en-GB" sz="3000" dirty="0">
                <a:solidFill>
                  <a:schemeClr val="tx1"/>
                </a:solidFill>
              </a:rPr>
              <a:t>Private </a:t>
            </a:r>
            <a:r>
              <a:rPr lang="en-GB" sz="3000" dirty="0" smtClean="0">
                <a:solidFill>
                  <a:schemeClr val="tx1"/>
                </a:solidFill>
              </a:rPr>
              <a:t>Network</a:t>
            </a:r>
          </a:p>
          <a:p>
            <a:pPr>
              <a:lnSpc>
                <a:spcPct val="90000"/>
              </a:lnSpc>
              <a:buClr>
                <a:srgbClr val="445188"/>
              </a:buClr>
            </a:pPr>
            <a:r>
              <a:rPr lang="en-GB" sz="3000" dirty="0" smtClean="0">
                <a:solidFill>
                  <a:schemeClr val="tx1"/>
                </a:solidFill>
              </a:rPr>
              <a:t>Document Delivery</a:t>
            </a:r>
          </a:p>
          <a:p>
            <a:pPr>
              <a:lnSpc>
                <a:spcPct val="90000"/>
              </a:lnSpc>
              <a:buClr>
                <a:srgbClr val="445188"/>
              </a:buClr>
              <a:buFontTx/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6148" name="Picture 5" descr="MCj04260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500438"/>
            <a:ext cx="16256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MCj04337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636838"/>
            <a:ext cx="16462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864" y="908719"/>
            <a:ext cx="4532376" cy="14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 smtClean="0"/>
              <a:t>Reference management software package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Save and organise your references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Web based – available wherever you are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Create citations and a bibliography from saved references</a:t>
            </a:r>
          </a:p>
        </p:txBody>
      </p:sp>
    </p:spTree>
    <p:extLst>
      <p:ext uri="{BB962C8B-B14F-4D97-AF65-F5344CB8AC3E}">
        <p14:creationId xmlns:p14="http://schemas.microsoft.com/office/powerpoint/2010/main" val="30971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Accessing RefWorks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76475"/>
            <a:ext cx="77724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#1-Go to the library homepage: </a:t>
            </a:r>
            <a:r>
              <a:rPr lang="en-GB" smtClean="0">
                <a:hlinkClick r:id="rId2" tooltip="http://www3.imperial.ac.uk/library"/>
              </a:rPr>
              <a:t>http://www3.imperial.ac.uk/library</a:t>
            </a:r>
            <a:r>
              <a:rPr lang="en-GB" smtClean="0"/>
              <a:t> </a:t>
            </a:r>
          </a:p>
          <a:p>
            <a:pPr>
              <a:lnSpc>
                <a:spcPct val="90000"/>
              </a:lnSpc>
            </a:pPr>
            <a:r>
              <a:rPr lang="en-GB" smtClean="0"/>
              <a:t>#2-Select </a:t>
            </a:r>
            <a:r>
              <a:rPr lang="en-GB" smtClean="0">
                <a:solidFill>
                  <a:srgbClr val="EB3503"/>
                </a:solidFill>
              </a:rPr>
              <a:t>Reference Management</a:t>
            </a:r>
            <a:r>
              <a:rPr lang="en-GB" smtClean="0"/>
              <a:t> under the ‘Find Out About’ column</a:t>
            </a:r>
          </a:p>
          <a:p>
            <a:pPr>
              <a:lnSpc>
                <a:spcPct val="90000"/>
              </a:lnSpc>
            </a:pPr>
            <a:r>
              <a:rPr lang="en-GB" smtClean="0"/>
              <a:t>#3-Once you’re on the Reference Management page, select </a:t>
            </a:r>
            <a:r>
              <a:rPr lang="en-GB" smtClean="0">
                <a:solidFill>
                  <a:srgbClr val="EB3503"/>
                </a:solidFill>
              </a:rPr>
              <a:t>RefWorks</a:t>
            </a:r>
            <a:r>
              <a:rPr lang="en-GB" smtClean="0"/>
              <a:t> from the column on the right</a:t>
            </a:r>
          </a:p>
          <a:p>
            <a:pPr>
              <a:lnSpc>
                <a:spcPct val="90000"/>
              </a:lnSpc>
            </a:pPr>
            <a:r>
              <a:rPr lang="en-GB" smtClean="0"/>
              <a:t>#4-Select </a:t>
            </a:r>
            <a:r>
              <a:rPr lang="en-GB" smtClean="0">
                <a:solidFill>
                  <a:srgbClr val="EB3503"/>
                </a:solidFill>
              </a:rPr>
              <a:t>Log in to RefWorks</a:t>
            </a:r>
            <a:r>
              <a:rPr lang="en-GB" smtClean="0"/>
              <a:t> at the bottom of the RefWorks page</a:t>
            </a:r>
          </a:p>
        </p:txBody>
      </p:sp>
    </p:spTree>
    <p:extLst>
      <p:ext uri="{BB962C8B-B14F-4D97-AF65-F5344CB8AC3E}">
        <p14:creationId xmlns:p14="http://schemas.microsoft.com/office/powerpoint/2010/main" val="2654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Further Support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4357718" cy="4429156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Contact your Liaison Librarian</a:t>
            </a:r>
          </a:p>
          <a:p>
            <a:pPr>
              <a:buNone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Medicine Team:</a:t>
            </a:r>
          </a:p>
          <a:p>
            <a:pPr>
              <a:buNone/>
            </a:pPr>
            <a:endParaRPr lang="en-GB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Royal Brompton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Andrew Regan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hlinkClick r:id="rId2"/>
              </a:rPr>
              <a:t>a.regan@imperial.ac.uk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Tele: +44 (0)20 7594 8150</a:t>
            </a:r>
          </a:p>
          <a:p>
            <a:pPr>
              <a:buNone/>
            </a:pPr>
            <a:endParaRPr lang="en-GB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Chelsea &amp; Westminster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James Lockley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j-lt"/>
                <a:hlinkClick r:id="rId3"/>
              </a:rPr>
              <a:t>j.lockley@imperial.ac.uk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Tele: +44 (0)20 3315 8109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6282" y="857232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44518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Charing Cross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Kate Perris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hlinkClick r:id="rId4"/>
              </a:rPr>
              <a:t>k.perris@imperial.ac.uk</a:t>
            </a:r>
            <a:r>
              <a:rPr lang="en-GB" sz="2400" dirty="0" smtClean="0"/>
              <a:t>  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Tele: +44 (0)20 7594 0756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44518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St Mary's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Jackie Cousins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hlinkClick r:id="rId5"/>
              </a:rPr>
              <a:t>j.cousins@imperial.ac.uk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Tele: +44 (0)20 7594 3691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Hammersmith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Michael Gainsford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>
                <a:hlinkClick r:id="rId6"/>
              </a:rPr>
              <a:t>m.gainsford@imperial.ac.uk</a:t>
            </a:r>
            <a:r>
              <a:rPr lang="en-GB" sz="240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Tele: +44 (0)20 7594 1740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44518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4518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Cochrane Library Review Groups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6000768"/>
            <a:ext cx="4223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hlinkClick r:id="rId3"/>
              </a:rPr>
              <a:t>http://www.igh.org/Cochrane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 cstate="print"/>
          <a:srcRect l="3324" t="17456" r="25715" b="8876"/>
          <a:stretch>
            <a:fillRect/>
          </a:stretch>
        </p:blipFill>
        <p:spPr bwMode="auto">
          <a:xfrm>
            <a:off x="755576" y="1628800"/>
            <a:ext cx="69847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Learning Outcomes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Know how to construct comprehensive search strategies.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Be familiar with the </a:t>
            </a:r>
            <a:r>
              <a:rPr lang="en-GB" dirty="0" err="1" smtClean="0">
                <a:solidFill>
                  <a:schemeClr val="tx1"/>
                </a:solidFill>
              </a:rPr>
              <a:t>OvidSP</a:t>
            </a:r>
            <a:r>
              <a:rPr lang="en-GB" dirty="0" smtClean="0">
                <a:solidFill>
                  <a:schemeClr val="tx1"/>
                </a:solidFill>
              </a:rPr>
              <a:t> interface for searching databases such as </a:t>
            </a:r>
            <a:r>
              <a:rPr lang="en-GB" dirty="0" err="1" smtClean="0">
                <a:solidFill>
                  <a:schemeClr val="tx1"/>
                </a:solidFill>
              </a:rPr>
              <a:t>Embase</a:t>
            </a:r>
            <a:r>
              <a:rPr lang="en-GB" dirty="0" smtClean="0">
                <a:solidFill>
                  <a:schemeClr val="tx1"/>
                </a:solidFill>
              </a:rPr>
              <a:t> and Medline.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Know how to access full text journal articles.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Know how to access further help.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Databases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Provide </a:t>
            </a:r>
            <a:r>
              <a:rPr lang="en-GB" dirty="0">
                <a:solidFill>
                  <a:schemeClr val="tx1"/>
                </a:solidFill>
              </a:rPr>
              <a:t>a way of searching across a large number of journals to find relevant </a:t>
            </a:r>
            <a:r>
              <a:rPr lang="en-GB" dirty="0" smtClean="0">
                <a:solidFill>
                  <a:schemeClr val="tx1"/>
                </a:solidFill>
              </a:rPr>
              <a:t>articles.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Contain </a:t>
            </a:r>
            <a:r>
              <a:rPr lang="en-GB" dirty="0">
                <a:solidFill>
                  <a:schemeClr val="tx1"/>
                </a:solidFill>
              </a:rPr>
              <a:t>a collection of Indexed references to journal </a:t>
            </a:r>
            <a:r>
              <a:rPr lang="en-GB" dirty="0" smtClean="0">
                <a:solidFill>
                  <a:schemeClr val="tx1"/>
                </a:solidFill>
              </a:rPr>
              <a:t>articles.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Contain </a:t>
            </a:r>
            <a:r>
              <a:rPr lang="en-GB" dirty="0">
                <a:solidFill>
                  <a:schemeClr val="tx1"/>
                </a:solidFill>
              </a:rPr>
              <a:t>bibliographic information and abstracts of journal </a:t>
            </a:r>
            <a:r>
              <a:rPr lang="en-GB" dirty="0" smtClean="0">
                <a:solidFill>
                  <a:schemeClr val="tx1"/>
                </a:solidFill>
              </a:rPr>
              <a:t>articles.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Choosing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116"/>
            <a:ext cx="6951692" cy="3960812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 smtClean="0">
                <a:solidFill>
                  <a:schemeClr val="tx1"/>
                </a:solidFill>
              </a:rPr>
              <a:t>	</a:t>
            </a:r>
            <a:r>
              <a:rPr lang="en-GB" sz="3200" b="1" dirty="0" smtClean="0">
                <a:solidFill>
                  <a:schemeClr val="tx1"/>
                </a:solidFill>
              </a:rPr>
              <a:t>Core databases</a:t>
            </a:r>
          </a:p>
          <a:p>
            <a:pPr>
              <a:buFontTx/>
              <a:buNone/>
            </a:pP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Medline - Accessible via the database hosts - </a:t>
            </a:r>
            <a:r>
              <a:rPr lang="en-GB" sz="2400" b="1" dirty="0" err="1" smtClean="0">
                <a:solidFill>
                  <a:schemeClr val="tx1"/>
                </a:solidFill>
              </a:rPr>
              <a:t>PubMed</a:t>
            </a:r>
            <a:r>
              <a:rPr lang="en-GB" sz="2400" b="1" dirty="0" smtClean="0">
                <a:solidFill>
                  <a:schemeClr val="tx1"/>
                </a:solidFill>
              </a:rPr>
              <a:t> and OVIDSP</a:t>
            </a:r>
          </a:p>
          <a:p>
            <a:r>
              <a:rPr lang="en-GB" sz="2400" b="1" dirty="0" err="1" smtClean="0">
                <a:solidFill>
                  <a:schemeClr val="tx1"/>
                </a:solidFill>
              </a:rPr>
              <a:t>Embase</a:t>
            </a:r>
            <a:r>
              <a:rPr lang="en-GB" sz="2400" b="1" dirty="0" smtClean="0">
                <a:solidFill>
                  <a:schemeClr val="tx1"/>
                </a:solidFill>
              </a:rPr>
              <a:t> - Accessible via the database host - OVIDSP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Web of Knowledge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Cochrane Library</a:t>
            </a:r>
          </a:p>
          <a:p>
            <a:pPr>
              <a:buFontTx/>
              <a:buNone/>
            </a:pPr>
            <a:endParaRPr lang="en-GB" b="1" dirty="0" smtClean="0">
              <a:solidFill>
                <a:srgbClr val="1F289B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GB" sz="2400" dirty="0" smtClean="0"/>
          </a:p>
        </p:txBody>
      </p:sp>
      <p:pic>
        <p:nvPicPr>
          <p:cNvPr id="7173" name="Picture 5" descr="pubmed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500306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wo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857760"/>
            <a:ext cx="1727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clogo150x1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3857628"/>
            <a:ext cx="739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2786050" y="3214686"/>
            <a:ext cx="1428760" cy="5762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785926"/>
            <a:ext cx="300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7772400" cy="863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Planning your search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131175" cy="4176712"/>
          </a:xfrm>
        </p:spPr>
        <p:txBody>
          <a:bodyPr/>
          <a:lstStyle/>
          <a:p>
            <a:pPr>
              <a:buFontTx/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</a:rPr>
              <a:t>Before you start Searching…….</a:t>
            </a:r>
          </a:p>
          <a:p>
            <a:pPr>
              <a:buFontTx/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GB" b="1" dirty="0">
                <a:solidFill>
                  <a:schemeClr val="tx1"/>
                </a:solidFill>
              </a:rPr>
              <a:t>Make sure you have:</a:t>
            </a:r>
          </a:p>
          <a:p>
            <a:r>
              <a:rPr lang="en-GB" dirty="0">
                <a:solidFill>
                  <a:schemeClr val="tx1"/>
                </a:solidFill>
              </a:rPr>
              <a:t>Asked a focused, answerable question</a:t>
            </a:r>
          </a:p>
          <a:p>
            <a:r>
              <a:rPr lang="en-GB" dirty="0">
                <a:solidFill>
                  <a:schemeClr val="tx1"/>
                </a:solidFill>
              </a:rPr>
              <a:t>Broken your search down into its key concepts</a:t>
            </a:r>
          </a:p>
          <a:p>
            <a:pPr>
              <a:buFontTx/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35556" name="Picture 4" descr="MCj04347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573463"/>
            <a:ext cx="647700" cy="679450"/>
          </a:xfrm>
          <a:prstGeom prst="rect">
            <a:avLst/>
          </a:prstGeom>
          <a:noFill/>
        </p:spPr>
      </p:pic>
      <p:pic>
        <p:nvPicPr>
          <p:cNvPr id="535557" name="Picture 5" descr="MCj04347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508500"/>
            <a:ext cx="647700" cy="679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924800" cy="9144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Ask a focused, answerable question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7989887" cy="3889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tx1"/>
                </a:solidFill>
              </a:rPr>
              <a:t>Is health promotion a good thing?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rgbClr val="FF0000"/>
                </a:solidFill>
              </a:rPr>
              <a:t>How effective is sexual health promotion in HIV prevention.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tx1"/>
                </a:solidFill>
              </a:rPr>
              <a:t>Is acupuncture an effective treatment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	How effective is acupuncture in smoking cessation programs?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00"/>
          </a:p>
          <a:p>
            <a:pPr>
              <a:lnSpc>
                <a:spcPct val="80000"/>
              </a:lnSpc>
              <a:buFontTx/>
              <a:buNone/>
            </a:pPr>
            <a:endParaRPr lang="en-US" sz="600"/>
          </a:p>
        </p:txBody>
      </p:sp>
      <p:sp>
        <p:nvSpPr>
          <p:cNvPr id="537604" name="Line 4"/>
          <p:cNvSpPr>
            <a:spLocks noChangeShapeType="1"/>
          </p:cNvSpPr>
          <p:nvPr/>
        </p:nvSpPr>
        <p:spPr bwMode="auto">
          <a:xfrm>
            <a:off x="827088" y="2060575"/>
            <a:ext cx="5329237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7605" name="Line 5"/>
          <p:cNvSpPr>
            <a:spLocks noChangeShapeType="1"/>
          </p:cNvSpPr>
          <p:nvPr/>
        </p:nvSpPr>
        <p:spPr bwMode="auto">
          <a:xfrm>
            <a:off x="755650" y="2133600"/>
            <a:ext cx="56880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7606" name="Line 6"/>
          <p:cNvSpPr>
            <a:spLocks noChangeShapeType="1"/>
          </p:cNvSpPr>
          <p:nvPr/>
        </p:nvSpPr>
        <p:spPr bwMode="auto">
          <a:xfrm>
            <a:off x="827088" y="1989138"/>
            <a:ext cx="57610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10155</TotalTime>
  <Words>689</Words>
  <Application>Microsoft Office PowerPoint</Application>
  <PresentationFormat>On-screen Show (4:3)</PresentationFormat>
  <Paragraphs>271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1_Blank Presentation</vt:lpstr>
      <vt:lpstr>Database search skills </vt:lpstr>
      <vt:lpstr>Training session outline:</vt:lpstr>
      <vt:lpstr>Library Services - Review</vt:lpstr>
      <vt:lpstr>Cochrane Library Review Groups</vt:lpstr>
      <vt:lpstr>Learning Outcomes </vt:lpstr>
      <vt:lpstr>Databases</vt:lpstr>
      <vt:lpstr>Choosing a database</vt:lpstr>
      <vt:lpstr>Planning your search</vt:lpstr>
      <vt:lpstr>Ask a focused, answerable question</vt:lpstr>
      <vt:lpstr>Ask a focused, answerable question</vt:lpstr>
      <vt:lpstr>Planning your search</vt:lpstr>
      <vt:lpstr>Searching OVIDSP - Medline</vt:lpstr>
      <vt:lpstr>Choosing your search terms</vt:lpstr>
      <vt:lpstr>Text word Searching</vt:lpstr>
      <vt:lpstr>PowerPoint Presentation</vt:lpstr>
      <vt:lpstr>Search techniques</vt:lpstr>
      <vt:lpstr>Search techniques – using Boolean</vt:lpstr>
      <vt:lpstr>Search techniques – using Boolean</vt:lpstr>
      <vt:lpstr>PowerPoint Presentation</vt:lpstr>
      <vt:lpstr>Subject Headings (indexing terms)</vt:lpstr>
      <vt:lpstr>PowerPoint Presentation</vt:lpstr>
      <vt:lpstr>Subject Headings (indexing terms)</vt:lpstr>
      <vt:lpstr>PowerPoint Presentation</vt:lpstr>
      <vt:lpstr>Text word Searching</vt:lpstr>
      <vt:lpstr>Combine Methods</vt:lpstr>
      <vt:lpstr>Setting Limits</vt:lpstr>
      <vt:lpstr>Search Questions</vt:lpstr>
      <vt:lpstr>Search Questions</vt:lpstr>
      <vt:lpstr>Useful Resources</vt:lpstr>
      <vt:lpstr>PowerPoint Presentation</vt:lpstr>
      <vt:lpstr>Accessing RefWorks</vt:lpstr>
      <vt:lpstr>Further Support</vt:lpstr>
    </vt:vector>
  </TitlesOfParts>
  <Company>FutureBrand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Emma Graham</dc:creator>
  <cp:lastModifiedBy>Shiel, Nuala</cp:lastModifiedBy>
  <cp:revision>534</cp:revision>
  <cp:lastPrinted>2012-09-27T10:00:21Z</cp:lastPrinted>
  <dcterms:created xsi:type="dcterms:W3CDTF">2003-01-06T14:21:41Z</dcterms:created>
  <dcterms:modified xsi:type="dcterms:W3CDTF">2012-10-01T10:00:06Z</dcterms:modified>
</cp:coreProperties>
</file>