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442" r:id="rId2"/>
    <p:sldId id="453" r:id="rId3"/>
    <p:sldId id="454" r:id="rId4"/>
    <p:sldId id="455" r:id="rId5"/>
    <p:sldId id="456" r:id="rId6"/>
    <p:sldId id="457" r:id="rId7"/>
    <p:sldId id="449" r:id="rId8"/>
    <p:sldId id="450" r:id="rId9"/>
    <p:sldId id="451" r:id="rId10"/>
    <p:sldId id="452" r:id="rId11"/>
    <p:sldId id="45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914"/>
    <a:srgbClr val="B7C2F7"/>
    <a:srgbClr val="D2D9FA"/>
    <a:srgbClr val="9CABF4"/>
    <a:srgbClr val="95A5F3"/>
    <a:srgbClr val="8D9EF3"/>
    <a:srgbClr val="425EEA"/>
    <a:srgbClr val="0E2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34F39-1541-490E-A002-C8F8943FDDC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6D0B8F-9547-422D-A422-111F5D189F97}">
      <dgm:prSet phldrT="[Text]"/>
      <dgm:spPr/>
      <dgm:t>
        <a:bodyPr/>
        <a:lstStyle/>
        <a:p>
          <a:r>
            <a:rPr lang="en-GB" dirty="0" smtClean="0"/>
            <a:t>Question</a:t>
          </a:r>
          <a:endParaRPr lang="en-GB" dirty="0"/>
        </a:p>
      </dgm:t>
    </dgm:pt>
    <dgm:pt modelId="{8A9B72F8-7B97-4EDB-9A79-5B4AE3527BF3}" type="parTrans" cxnId="{36631FEB-D690-4B46-9155-421D87A037D9}">
      <dgm:prSet/>
      <dgm:spPr/>
      <dgm:t>
        <a:bodyPr/>
        <a:lstStyle/>
        <a:p>
          <a:endParaRPr lang="en-GB"/>
        </a:p>
      </dgm:t>
    </dgm:pt>
    <dgm:pt modelId="{A25B067B-0CD6-4C67-A10A-8EAFDB028E18}" type="sibTrans" cxnId="{36631FEB-D690-4B46-9155-421D87A037D9}">
      <dgm:prSet/>
      <dgm:spPr/>
      <dgm:t>
        <a:bodyPr/>
        <a:lstStyle/>
        <a:p>
          <a:endParaRPr lang="en-GB"/>
        </a:p>
      </dgm:t>
    </dgm:pt>
    <dgm:pt modelId="{12C7A601-1052-4CCD-990A-F2D1107FE98E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D57E9B88-A5CC-4C26-9EE6-A5BC67905924}" type="parTrans" cxnId="{5D5CB13C-C071-404C-B4A2-370D0E34482B}">
      <dgm:prSet/>
      <dgm:spPr/>
      <dgm:t>
        <a:bodyPr/>
        <a:lstStyle/>
        <a:p>
          <a:endParaRPr lang="en-GB"/>
        </a:p>
      </dgm:t>
    </dgm:pt>
    <dgm:pt modelId="{305A46F0-29BD-4289-8B36-BFC807F56FBB}" type="sibTrans" cxnId="{5D5CB13C-C071-404C-B4A2-370D0E34482B}">
      <dgm:prSet/>
      <dgm:spPr/>
      <dgm:t>
        <a:bodyPr/>
        <a:lstStyle/>
        <a:p>
          <a:endParaRPr lang="en-GB"/>
        </a:p>
      </dgm:t>
    </dgm:pt>
    <dgm:pt modelId="{BDA9274F-746F-4DB3-BB01-71C13A14C037}">
      <dgm:prSet phldrT="[Text]"/>
      <dgm:spPr/>
      <dgm:t>
        <a:bodyPr/>
        <a:lstStyle/>
        <a:p>
          <a:r>
            <a:rPr lang="en-GB" dirty="0" smtClean="0"/>
            <a:t>Funding</a:t>
          </a:r>
          <a:endParaRPr lang="en-GB" dirty="0"/>
        </a:p>
      </dgm:t>
    </dgm:pt>
    <dgm:pt modelId="{E344D81E-F25A-459C-B5D4-C1499A6DB6F6}" type="parTrans" cxnId="{6F38C984-4540-49AE-B5F9-9DA0D4AADB6C}">
      <dgm:prSet/>
      <dgm:spPr/>
      <dgm:t>
        <a:bodyPr/>
        <a:lstStyle/>
        <a:p>
          <a:endParaRPr lang="en-GB"/>
        </a:p>
      </dgm:t>
    </dgm:pt>
    <dgm:pt modelId="{46184C73-81AB-4002-98B0-27134FC1D2E4}" type="sibTrans" cxnId="{6F38C984-4540-49AE-B5F9-9DA0D4AADB6C}">
      <dgm:prSet/>
      <dgm:spPr/>
      <dgm:t>
        <a:bodyPr/>
        <a:lstStyle/>
        <a:p>
          <a:endParaRPr lang="en-GB"/>
        </a:p>
      </dgm:t>
    </dgm:pt>
    <dgm:pt modelId="{B7BCA1BA-5D0D-4209-9C90-D5AAC15CC73D}">
      <dgm:prSet phldrT="[Text]"/>
      <dgm:spPr/>
      <dgm:t>
        <a:bodyPr/>
        <a:lstStyle/>
        <a:p>
          <a:r>
            <a:rPr lang="en-GB" dirty="0" smtClean="0"/>
            <a:t>Research team</a:t>
          </a:r>
          <a:endParaRPr lang="en-GB" dirty="0"/>
        </a:p>
      </dgm:t>
    </dgm:pt>
    <dgm:pt modelId="{029F3F58-EEBA-4079-84AC-5087D6B2383A}" type="parTrans" cxnId="{ED5E8EFD-7468-4DFE-B77F-61FC4F77EA58}">
      <dgm:prSet/>
      <dgm:spPr/>
      <dgm:t>
        <a:bodyPr/>
        <a:lstStyle/>
        <a:p>
          <a:endParaRPr lang="en-GB"/>
        </a:p>
      </dgm:t>
    </dgm:pt>
    <dgm:pt modelId="{B8C69884-C5AC-42BA-B3C5-54E97269C32C}" type="sibTrans" cxnId="{ED5E8EFD-7468-4DFE-B77F-61FC4F77EA58}">
      <dgm:prSet/>
      <dgm:spPr/>
      <dgm:t>
        <a:bodyPr/>
        <a:lstStyle/>
        <a:p>
          <a:endParaRPr lang="en-GB"/>
        </a:p>
      </dgm:t>
    </dgm:pt>
    <dgm:pt modelId="{DB3A9C51-3FAB-42D1-97E3-340D6CC0EEE0}">
      <dgm:prSet phldrT="[Text]"/>
      <dgm:spPr/>
      <dgm:t>
        <a:bodyPr/>
        <a:lstStyle/>
        <a:p>
          <a:r>
            <a:rPr lang="en-GB" dirty="0" smtClean="0"/>
            <a:t>Process</a:t>
          </a:r>
          <a:endParaRPr lang="en-GB" dirty="0"/>
        </a:p>
      </dgm:t>
    </dgm:pt>
    <dgm:pt modelId="{C449D68D-77C7-4E6B-B28D-1192DF0ADBC3}" type="parTrans" cxnId="{8FA16436-DC8B-4916-8A36-9CE332306979}">
      <dgm:prSet/>
      <dgm:spPr/>
      <dgm:t>
        <a:bodyPr/>
        <a:lstStyle/>
        <a:p>
          <a:endParaRPr lang="en-GB"/>
        </a:p>
      </dgm:t>
    </dgm:pt>
    <dgm:pt modelId="{3C61FC1A-4CA5-4ACC-900B-C97868E0FFA0}" type="sibTrans" cxnId="{8FA16436-DC8B-4916-8A36-9CE332306979}">
      <dgm:prSet/>
      <dgm:spPr/>
      <dgm:t>
        <a:bodyPr/>
        <a:lstStyle/>
        <a:p>
          <a:endParaRPr lang="en-GB"/>
        </a:p>
      </dgm:t>
    </dgm:pt>
    <dgm:pt modelId="{39AC8C98-4AA0-44BA-B623-9E1D7BC9D070}">
      <dgm:prSet phldrT="[Text]"/>
      <dgm:spPr/>
      <dgm:t>
        <a:bodyPr/>
        <a:lstStyle/>
        <a:p>
          <a:r>
            <a:rPr lang="en-GB" dirty="0" smtClean="0"/>
            <a:t>Analysis</a:t>
          </a:r>
          <a:endParaRPr lang="en-GB" dirty="0"/>
        </a:p>
      </dgm:t>
    </dgm:pt>
    <dgm:pt modelId="{3749FB50-6B9C-4A3C-90D2-FEBF52DE8617}" type="parTrans" cxnId="{8ABE0B3A-85A2-4BCF-BB3E-2BD339BDD4EF}">
      <dgm:prSet/>
      <dgm:spPr/>
      <dgm:t>
        <a:bodyPr/>
        <a:lstStyle/>
        <a:p>
          <a:endParaRPr lang="en-GB"/>
        </a:p>
      </dgm:t>
    </dgm:pt>
    <dgm:pt modelId="{F84EE17D-AEE4-4EB8-B70B-CF512EF1CF3C}" type="sibTrans" cxnId="{8ABE0B3A-85A2-4BCF-BB3E-2BD339BDD4EF}">
      <dgm:prSet/>
      <dgm:spPr/>
      <dgm:t>
        <a:bodyPr/>
        <a:lstStyle/>
        <a:p>
          <a:endParaRPr lang="en-GB"/>
        </a:p>
      </dgm:t>
    </dgm:pt>
    <dgm:pt modelId="{F1EF0A7E-5C3A-474C-9D1D-D40232388544}">
      <dgm:prSet phldrT="[Text]"/>
      <dgm:spPr/>
      <dgm:t>
        <a:bodyPr/>
        <a:lstStyle/>
        <a:p>
          <a:r>
            <a:rPr lang="en-GB" dirty="0" smtClean="0"/>
            <a:t>Dissemination</a:t>
          </a:r>
          <a:endParaRPr lang="en-GB" dirty="0"/>
        </a:p>
      </dgm:t>
    </dgm:pt>
    <dgm:pt modelId="{88EBD08B-5992-4835-AA62-BBD83BA8B296}" type="parTrans" cxnId="{D3D3886D-2B39-4274-9D8A-7669E9ACE2D2}">
      <dgm:prSet/>
      <dgm:spPr/>
      <dgm:t>
        <a:bodyPr/>
        <a:lstStyle/>
        <a:p>
          <a:endParaRPr lang="en-GB"/>
        </a:p>
      </dgm:t>
    </dgm:pt>
    <dgm:pt modelId="{53AD699F-2775-48B2-AF04-8A1CAC0FE45A}" type="sibTrans" cxnId="{D3D3886D-2B39-4274-9D8A-7669E9ACE2D2}">
      <dgm:prSet/>
      <dgm:spPr/>
      <dgm:t>
        <a:bodyPr/>
        <a:lstStyle/>
        <a:p>
          <a:endParaRPr lang="en-GB"/>
        </a:p>
      </dgm:t>
    </dgm:pt>
    <dgm:pt modelId="{B34CDB24-FFCC-4F7E-A40F-F0459DCA2965}" type="pres">
      <dgm:prSet presAssocID="{45734F39-1541-490E-A002-C8F8943FDD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C13D9F-2433-42D0-B169-D84E20D68FC3}" type="pres">
      <dgm:prSet presAssocID="{076D0B8F-9547-422D-A422-111F5D189F9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5E8EA4-3FBD-486E-8C91-3821D07B0B1B}" type="pres">
      <dgm:prSet presAssocID="{076D0B8F-9547-422D-A422-111F5D189F97}" presName="spNode" presStyleCnt="0"/>
      <dgm:spPr/>
    </dgm:pt>
    <dgm:pt modelId="{E0D01350-0700-47FA-93A2-6B3F50E8080D}" type="pres">
      <dgm:prSet presAssocID="{A25B067B-0CD6-4C67-A10A-8EAFDB028E18}" presName="sibTrans" presStyleLbl="sibTrans1D1" presStyleIdx="0" presStyleCnt="7"/>
      <dgm:spPr/>
      <dgm:t>
        <a:bodyPr/>
        <a:lstStyle/>
        <a:p>
          <a:endParaRPr lang="en-GB"/>
        </a:p>
      </dgm:t>
    </dgm:pt>
    <dgm:pt modelId="{154A5C47-B3C5-4F6F-84F1-559B5F18174C}" type="pres">
      <dgm:prSet presAssocID="{12C7A601-1052-4CCD-990A-F2D1107FE98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B03AE0-4877-46EE-8D45-F866D3368E34}" type="pres">
      <dgm:prSet presAssocID="{12C7A601-1052-4CCD-990A-F2D1107FE98E}" presName="spNode" presStyleCnt="0"/>
      <dgm:spPr/>
    </dgm:pt>
    <dgm:pt modelId="{876E9D07-883F-408D-9615-A5955FDD009B}" type="pres">
      <dgm:prSet presAssocID="{305A46F0-29BD-4289-8B36-BFC807F56FBB}" presName="sibTrans" presStyleLbl="sibTrans1D1" presStyleIdx="1" presStyleCnt="7"/>
      <dgm:spPr/>
      <dgm:t>
        <a:bodyPr/>
        <a:lstStyle/>
        <a:p>
          <a:endParaRPr lang="en-GB"/>
        </a:p>
      </dgm:t>
    </dgm:pt>
    <dgm:pt modelId="{8BB5EC85-0253-4D13-82BB-C1C087A44C1B}" type="pres">
      <dgm:prSet presAssocID="{BDA9274F-746F-4DB3-BB01-71C13A14C03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3F0664-AEB2-408D-BD8D-1DE4958F5F0B}" type="pres">
      <dgm:prSet presAssocID="{BDA9274F-746F-4DB3-BB01-71C13A14C037}" presName="spNode" presStyleCnt="0"/>
      <dgm:spPr/>
    </dgm:pt>
    <dgm:pt modelId="{35F09DBB-9457-44F8-A8E3-AB29BC128D76}" type="pres">
      <dgm:prSet presAssocID="{46184C73-81AB-4002-98B0-27134FC1D2E4}" presName="sibTrans" presStyleLbl="sibTrans1D1" presStyleIdx="2" presStyleCnt="7"/>
      <dgm:spPr/>
      <dgm:t>
        <a:bodyPr/>
        <a:lstStyle/>
        <a:p>
          <a:endParaRPr lang="en-GB"/>
        </a:p>
      </dgm:t>
    </dgm:pt>
    <dgm:pt modelId="{BFFC68F5-C660-4667-AC77-506EA5256144}" type="pres">
      <dgm:prSet presAssocID="{B7BCA1BA-5D0D-4209-9C90-D5AAC15CC73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A9179F-E4C1-4AE3-AA2F-928279034917}" type="pres">
      <dgm:prSet presAssocID="{B7BCA1BA-5D0D-4209-9C90-D5AAC15CC73D}" presName="spNode" presStyleCnt="0"/>
      <dgm:spPr/>
    </dgm:pt>
    <dgm:pt modelId="{83BD7293-8EDB-4F9A-BBF9-97132DE52491}" type="pres">
      <dgm:prSet presAssocID="{B8C69884-C5AC-42BA-B3C5-54E97269C32C}" presName="sibTrans" presStyleLbl="sibTrans1D1" presStyleIdx="3" presStyleCnt="7"/>
      <dgm:spPr/>
      <dgm:t>
        <a:bodyPr/>
        <a:lstStyle/>
        <a:p>
          <a:endParaRPr lang="en-GB"/>
        </a:p>
      </dgm:t>
    </dgm:pt>
    <dgm:pt modelId="{6154A881-6764-4524-92E6-7D091206B482}" type="pres">
      <dgm:prSet presAssocID="{DB3A9C51-3FAB-42D1-97E3-340D6CC0EEE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62D973-0208-49FB-B2E3-BBFBBAD5878B}" type="pres">
      <dgm:prSet presAssocID="{DB3A9C51-3FAB-42D1-97E3-340D6CC0EEE0}" presName="spNode" presStyleCnt="0"/>
      <dgm:spPr/>
    </dgm:pt>
    <dgm:pt modelId="{00C77D1E-AA59-459C-A540-F1E18D68C2A7}" type="pres">
      <dgm:prSet presAssocID="{3C61FC1A-4CA5-4ACC-900B-C97868E0FFA0}" presName="sibTrans" presStyleLbl="sibTrans1D1" presStyleIdx="4" presStyleCnt="7"/>
      <dgm:spPr/>
      <dgm:t>
        <a:bodyPr/>
        <a:lstStyle/>
        <a:p>
          <a:endParaRPr lang="en-GB"/>
        </a:p>
      </dgm:t>
    </dgm:pt>
    <dgm:pt modelId="{4D59D88A-1F24-4285-8E6E-22322FBD8752}" type="pres">
      <dgm:prSet presAssocID="{39AC8C98-4AA0-44BA-B623-9E1D7BC9D07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F26F32-1764-438D-ABC0-7E24B30223CF}" type="pres">
      <dgm:prSet presAssocID="{39AC8C98-4AA0-44BA-B623-9E1D7BC9D070}" presName="spNode" presStyleCnt="0"/>
      <dgm:spPr/>
    </dgm:pt>
    <dgm:pt modelId="{C117B7FD-CC0C-4EBC-A385-9050D4A11CE3}" type="pres">
      <dgm:prSet presAssocID="{F84EE17D-AEE4-4EB8-B70B-CF512EF1CF3C}" presName="sibTrans" presStyleLbl="sibTrans1D1" presStyleIdx="5" presStyleCnt="7"/>
      <dgm:spPr/>
      <dgm:t>
        <a:bodyPr/>
        <a:lstStyle/>
        <a:p>
          <a:endParaRPr lang="en-GB"/>
        </a:p>
      </dgm:t>
    </dgm:pt>
    <dgm:pt modelId="{7BE429EE-7932-413E-A635-C0BB24BA8305}" type="pres">
      <dgm:prSet presAssocID="{F1EF0A7E-5C3A-474C-9D1D-D4023238854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DF5B8A-310B-4A23-9EE3-2DFB144FDFB3}" type="pres">
      <dgm:prSet presAssocID="{F1EF0A7E-5C3A-474C-9D1D-D40232388544}" presName="spNode" presStyleCnt="0"/>
      <dgm:spPr/>
    </dgm:pt>
    <dgm:pt modelId="{4B42994E-37D7-439A-8D78-31BC34E24827}" type="pres">
      <dgm:prSet presAssocID="{53AD699F-2775-48B2-AF04-8A1CAC0FE45A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5D9683C6-910E-49EF-8860-416445743B54}" type="presOf" srcId="{46184C73-81AB-4002-98B0-27134FC1D2E4}" destId="{35F09DBB-9457-44F8-A8E3-AB29BC128D76}" srcOrd="0" destOrd="0" presId="urn:microsoft.com/office/officeart/2005/8/layout/cycle5"/>
    <dgm:cxn modelId="{36631FEB-D690-4B46-9155-421D87A037D9}" srcId="{45734F39-1541-490E-A002-C8F8943FDDC2}" destId="{076D0B8F-9547-422D-A422-111F5D189F97}" srcOrd="0" destOrd="0" parTransId="{8A9B72F8-7B97-4EDB-9A79-5B4AE3527BF3}" sibTransId="{A25B067B-0CD6-4C67-A10A-8EAFDB028E18}"/>
    <dgm:cxn modelId="{E032B8CE-B976-465A-8A2C-76326467EDBF}" type="presOf" srcId="{39AC8C98-4AA0-44BA-B623-9E1D7BC9D070}" destId="{4D59D88A-1F24-4285-8E6E-22322FBD8752}" srcOrd="0" destOrd="0" presId="urn:microsoft.com/office/officeart/2005/8/layout/cycle5"/>
    <dgm:cxn modelId="{ED99D832-41E4-4A07-8058-674614B36D79}" type="presOf" srcId="{A25B067B-0CD6-4C67-A10A-8EAFDB028E18}" destId="{E0D01350-0700-47FA-93A2-6B3F50E8080D}" srcOrd="0" destOrd="0" presId="urn:microsoft.com/office/officeart/2005/8/layout/cycle5"/>
    <dgm:cxn modelId="{6F38C984-4540-49AE-B5F9-9DA0D4AADB6C}" srcId="{45734F39-1541-490E-A002-C8F8943FDDC2}" destId="{BDA9274F-746F-4DB3-BB01-71C13A14C037}" srcOrd="2" destOrd="0" parTransId="{E344D81E-F25A-459C-B5D4-C1499A6DB6F6}" sibTransId="{46184C73-81AB-4002-98B0-27134FC1D2E4}"/>
    <dgm:cxn modelId="{B2D58981-5960-4ACF-A094-07079531B98F}" type="presOf" srcId="{076D0B8F-9547-422D-A422-111F5D189F97}" destId="{71C13D9F-2433-42D0-B169-D84E20D68FC3}" srcOrd="0" destOrd="0" presId="urn:microsoft.com/office/officeart/2005/8/layout/cycle5"/>
    <dgm:cxn modelId="{5D5CB13C-C071-404C-B4A2-370D0E34482B}" srcId="{45734F39-1541-490E-A002-C8F8943FDDC2}" destId="{12C7A601-1052-4CCD-990A-F2D1107FE98E}" srcOrd="1" destOrd="0" parTransId="{D57E9B88-A5CC-4C26-9EE6-A5BC67905924}" sibTransId="{305A46F0-29BD-4289-8B36-BFC807F56FBB}"/>
    <dgm:cxn modelId="{929460E3-72C5-441E-BBF6-0A0C5F37C36A}" type="presOf" srcId="{B8C69884-C5AC-42BA-B3C5-54E97269C32C}" destId="{83BD7293-8EDB-4F9A-BBF9-97132DE52491}" srcOrd="0" destOrd="0" presId="urn:microsoft.com/office/officeart/2005/8/layout/cycle5"/>
    <dgm:cxn modelId="{6FFD29BF-50D1-42FD-99A5-E0CB9EC57C75}" type="presOf" srcId="{DB3A9C51-3FAB-42D1-97E3-340D6CC0EEE0}" destId="{6154A881-6764-4524-92E6-7D091206B482}" srcOrd="0" destOrd="0" presId="urn:microsoft.com/office/officeart/2005/8/layout/cycle5"/>
    <dgm:cxn modelId="{14B997AC-A2C5-4942-81A0-744162403F1C}" type="presOf" srcId="{B7BCA1BA-5D0D-4209-9C90-D5AAC15CC73D}" destId="{BFFC68F5-C660-4667-AC77-506EA5256144}" srcOrd="0" destOrd="0" presId="urn:microsoft.com/office/officeart/2005/8/layout/cycle5"/>
    <dgm:cxn modelId="{C65911FD-F5FA-4590-90CD-14E77540AA3A}" type="presOf" srcId="{12C7A601-1052-4CCD-990A-F2D1107FE98E}" destId="{154A5C47-B3C5-4F6F-84F1-559B5F18174C}" srcOrd="0" destOrd="0" presId="urn:microsoft.com/office/officeart/2005/8/layout/cycle5"/>
    <dgm:cxn modelId="{158AC3F4-13C8-4C10-B025-5764AA6539E7}" type="presOf" srcId="{305A46F0-29BD-4289-8B36-BFC807F56FBB}" destId="{876E9D07-883F-408D-9615-A5955FDD009B}" srcOrd="0" destOrd="0" presId="urn:microsoft.com/office/officeart/2005/8/layout/cycle5"/>
    <dgm:cxn modelId="{AC3372DC-4180-4825-8A44-64208C8CC2D7}" type="presOf" srcId="{53AD699F-2775-48B2-AF04-8A1CAC0FE45A}" destId="{4B42994E-37D7-439A-8D78-31BC34E24827}" srcOrd="0" destOrd="0" presId="urn:microsoft.com/office/officeart/2005/8/layout/cycle5"/>
    <dgm:cxn modelId="{3C06224C-F099-44A4-B88B-5837753FA289}" type="presOf" srcId="{45734F39-1541-490E-A002-C8F8943FDDC2}" destId="{B34CDB24-FFCC-4F7E-A40F-F0459DCA2965}" srcOrd="0" destOrd="0" presId="urn:microsoft.com/office/officeart/2005/8/layout/cycle5"/>
    <dgm:cxn modelId="{D3D3886D-2B39-4274-9D8A-7669E9ACE2D2}" srcId="{45734F39-1541-490E-A002-C8F8943FDDC2}" destId="{F1EF0A7E-5C3A-474C-9D1D-D40232388544}" srcOrd="6" destOrd="0" parTransId="{88EBD08B-5992-4835-AA62-BBD83BA8B296}" sibTransId="{53AD699F-2775-48B2-AF04-8A1CAC0FE45A}"/>
    <dgm:cxn modelId="{2238B32F-396C-4CF8-85D7-1E550F46CD37}" type="presOf" srcId="{3C61FC1A-4CA5-4ACC-900B-C97868E0FFA0}" destId="{00C77D1E-AA59-459C-A540-F1E18D68C2A7}" srcOrd="0" destOrd="0" presId="urn:microsoft.com/office/officeart/2005/8/layout/cycle5"/>
    <dgm:cxn modelId="{8ABE0B3A-85A2-4BCF-BB3E-2BD339BDD4EF}" srcId="{45734F39-1541-490E-A002-C8F8943FDDC2}" destId="{39AC8C98-4AA0-44BA-B623-9E1D7BC9D070}" srcOrd="5" destOrd="0" parTransId="{3749FB50-6B9C-4A3C-90D2-FEBF52DE8617}" sibTransId="{F84EE17D-AEE4-4EB8-B70B-CF512EF1CF3C}"/>
    <dgm:cxn modelId="{9811C299-EC4F-4C4A-A92A-18FDB3848D61}" type="presOf" srcId="{F84EE17D-AEE4-4EB8-B70B-CF512EF1CF3C}" destId="{C117B7FD-CC0C-4EBC-A385-9050D4A11CE3}" srcOrd="0" destOrd="0" presId="urn:microsoft.com/office/officeart/2005/8/layout/cycle5"/>
    <dgm:cxn modelId="{FDB976B6-4DB8-419B-8281-BDB221F6213C}" type="presOf" srcId="{BDA9274F-746F-4DB3-BB01-71C13A14C037}" destId="{8BB5EC85-0253-4D13-82BB-C1C087A44C1B}" srcOrd="0" destOrd="0" presId="urn:microsoft.com/office/officeart/2005/8/layout/cycle5"/>
    <dgm:cxn modelId="{10EED8A2-C2B8-43F6-8A5C-80EF9FAE1DEC}" type="presOf" srcId="{F1EF0A7E-5C3A-474C-9D1D-D40232388544}" destId="{7BE429EE-7932-413E-A635-C0BB24BA8305}" srcOrd="0" destOrd="0" presId="urn:microsoft.com/office/officeart/2005/8/layout/cycle5"/>
    <dgm:cxn modelId="{ED5E8EFD-7468-4DFE-B77F-61FC4F77EA58}" srcId="{45734F39-1541-490E-A002-C8F8943FDDC2}" destId="{B7BCA1BA-5D0D-4209-9C90-D5AAC15CC73D}" srcOrd="3" destOrd="0" parTransId="{029F3F58-EEBA-4079-84AC-5087D6B2383A}" sibTransId="{B8C69884-C5AC-42BA-B3C5-54E97269C32C}"/>
    <dgm:cxn modelId="{8FA16436-DC8B-4916-8A36-9CE332306979}" srcId="{45734F39-1541-490E-A002-C8F8943FDDC2}" destId="{DB3A9C51-3FAB-42D1-97E3-340D6CC0EEE0}" srcOrd="4" destOrd="0" parTransId="{C449D68D-77C7-4E6B-B28D-1192DF0ADBC3}" sibTransId="{3C61FC1A-4CA5-4ACC-900B-C97868E0FFA0}"/>
    <dgm:cxn modelId="{42AC54A9-2D0E-41CC-9C4A-CE8EA00C6F85}" type="presParOf" srcId="{B34CDB24-FFCC-4F7E-A40F-F0459DCA2965}" destId="{71C13D9F-2433-42D0-B169-D84E20D68FC3}" srcOrd="0" destOrd="0" presId="urn:microsoft.com/office/officeart/2005/8/layout/cycle5"/>
    <dgm:cxn modelId="{1C41D2B5-638B-413D-ADEA-E19EFA0E9C9A}" type="presParOf" srcId="{B34CDB24-FFCC-4F7E-A40F-F0459DCA2965}" destId="{135E8EA4-3FBD-486E-8C91-3821D07B0B1B}" srcOrd="1" destOrd="0" presId="urn:microsoft.com/office/officeart/2005/8/layout/cycle5"/>
    <dgm:cxn modelId="{4DA7E601-966D-4947-B4F8-5A8612EDE351}" type="presParOf" srcId="{B34CDB24-FFCC-4F7E-A40F-F0459DCA2965}" destId="{E0D01350-0700-47FA-93A2-6B3F50E8080D}" srcOrd="2" destOrd="0" presId="urn:microsoft.com/office/officeart/2005/8/layout/cycle5"/>
    <dgm:cxn modelId="{DF614273-96BE-4FF1-8A52-2F6ACCFB3163}" type="presParOf" srcId="{B34CDB24-FFCC-4F7E-A40F-F0459DCA2965}" destId="{154A5C47-B3C5-4F6F-84F1-559B5F18174C}" srcOrd="3" destOrd="0" presId="urn:microsoft.com/office/officeart/2005/8/layout/cycle5"/>
    <dgm:cxn modelId="{E17BCF04-8C59-4608-B454-BE3CE765413F}" type="presParOf" srcId="{B34CDB24-FFCC-4F7E-A40F-F0459DCA2965}" destId="{02B03AE0-4877-46EE-8D45-F866D3368E34}" srcOrd="4" destOrd="0" presId="urn:microsoft.com/office/officeart/2005/8/layout/cycle5"/>
    <dgm:cxn modelId="{BBAB6398-EDB3-4C4D-A36F-FD5BE8C96965}" type="presParOf" srcId="{B34CDB24-FFCC-4F7E-A40F-F0459DCA2965}" destId="{876E9D07-883F-408D-9615-A5955FDD009B}" srcOrd="5" destOrd="0" presId="urn:microsoft.com/office/officeart/2005/8/layout/cycle5"/>
    <dgm:cxn modelId="{234416A9-57FE-4466-946D-01E8E723C8BC}" type="presParOf" srcId="{B34CDB24-FFCC-4F7E-A40F-F0459DCA2965}" destId="{8BB5EC85-0253-4D13-82BB-C1C087A44C1B}" srcOrd="6" destOrd="0" presId="urn:microsoft.com/office/officeart/2005/8/layout/cycle5"/>
    <dgm:cxn modelId="{B124F8A7-5E1F-400A-B8BB-4E0EA602F593}" type="presParOf" srcId="{B34CDB24-FFCC-4F7E-A40F-F0459DCA2965}" destId="{293F0664-AEB2-408D-BD8D-1DE4958F5F0B}" srcOrd="7" destOrd="0" presId="urn:microsoft.com/office/officeart/2005/8/layout/cycle5"/>
    <dgm:cxn modelId="{12A62867-50EC-4DAB-A392-A9BD8497118C}" type="presParOf" srcId="{B34CDB24-FFCC-4F7E-A40F-F0459DCA2965}" destId="{35F09DBB-9457-44F8-A8E3-AB29BC128D76}" srcOrd="8" destOrd="0" presId="urn:microsoft.com/office/officeart/2005/8/layout/cycle5"/>
    <dgm:cxn modelId="{076BB018-94F0-43C9-9366-7C3434C28910}" type="presParOf" srcId="{B34CDB24-FFCC-4F7E-A40F-F0459DCA2965}" destId="{BFFC68F5-C660-4667-AC77-506EA5256144}" srcOrd="9" destOrd="0" presId="urn:microsoft.com/office/officeart/2005/8/layout/cycle5"/>
    <dgm:cxn modelId="{76FA2367-F465-4C62-B3B3-C6FF7AA2A07D}" type="presParOf" srcId="{B34CDB24-FFCC-4F7E-A40F-F0459DCA2965}" destId="{7BA9179F-E4C1-4AE3-AA2F-928279034917}" srcOrd="10" destOrd="0" presId="urn:microsoft.com/office/officeart/2005/8/layout/cycle5"/>
    <dgm:cxn modelId="{0806515E-3E3F-4C56-9F54-C7BE495815A0}" type="presParOf" srcId="{B34CDB24-FFCC-4F7E-A40F-F0459DCA2965}" destId="{83BD7293-8EDB-4F9A-BBF9-97132DE52491}" srcOrd="11" destOrd="0" presId="urn:microsoft.com/office/officeart/2005/8/layout/cycle5"/>
    <dgm:cxn modelId="{1291BA9A-333E-4927-AA30-E48078B804C1}" type="presParOf" srcId="{B34CDB24-FFCC-4F7E-A40F-F0459DCA2965}" destId="{6154A881-6764-4524-92E6-7D091206B482}" srcOrd="12" destOrd="0" presId="urn:microsoft.com/office/officeart/2005/8/layout/cycle5"/>
    <dgm:cxn modelId="{95C7E361-85EE-4BAA-A9E6-5F757F570372}" type="presParOf" srcId="{B34CDB24-FFCC-4F7E-A40F-F0459DCA2965}" destId="{2E62D973-0208-49FB-B2E3-BBFBBAD5878B}" srcOrd="13" destOrd="0" presId="urn:microsoft.com/office/officeart/2005/8/layout/cycle5"/>
    <dgm:cxn modelId="{9D9129B6-EC98-4766-9090-710B91E1A0B4}" type="presParOf" srcId="{B34CDB24-FFCC-4F7E-A40F-F0459DCA2965}" destId="{00C77D1E-AA59-459C-A540-F1E18D68C2A7}" srcOrd="14" destOrd="0" presId="urn:microsoft.com/office/officeart/2005/8/layout/cycle5"/>
    <dgm:cxn modelId="{7C345309-A345-405A-923D-CFD81DE16E27}" type="presParOf" srcId="{B34CDB24-FFCC-4F7E-A40F-F0459DCA2965}" destId="{4D59D88A-1F24-4285-8E6E-22322FBD8752}" srcOrd="15" destOrd="0" presId="urn:microsoft.com/office/officeart/2005/8/layout/cycle5"/>
    <dgm:cxn modelId="{67E19F11-7FB8-4480-8C17-175C35A6650D}" type="presParOf" srcId="{B34CDB24-FFCC-4F7E-A40F-F0459DCA2965}" destId="{85F26F32-1764-438D-ABC0-7E24B30223CF}" srcOrd="16" destOrd="0" presId="urn:microsoft.com/office/officeart/2005/8/layout/cycle5"/>
    <dgm:cxn modelId="{F039AD3E-28D7-4FBA-B614-120AB228F77F}" type="presParOf" srcId="{B34CDB24-FFCC-4F7E-A40F-F0459DCA2965}" destId="{C117B7FD-CC0C-4EBC-A385-9050D4A11CE3}" srcOrd="17" destOrd="0" presId="urn:microsoft.com/office/officeart/2005/8/layout/cycle5"/>
    <dgm:cxn modelId="{0071612D-3C0A-45B5-85FC-25CEAAA269E4}" type="presParOf" srcId="{B34CDB24-FFCC-4F7E-A40F-F0459DCA2965}" destId="{7BE429EE-7932-413E-A635-C0BB24BA8305}" srcOrd="18" destOrd="0" presId="urn:microsoft.com/office/officeart/2005/8/layout/cycle5"/>
    <dgm:cxn modelId="{6234ED34-5137-4D22-8462-C89B408F8665}" type="presParOf" srcId="{B34CDB24-FFCC-4F7E-A40F-F0459DCA2965}" destId="{3DDF5B8A-310B-4A23-9EE3-2DFB144FDFB3}" srcOrd="19" destOrd="0" presId="urn:microsoft.com/office/officeart/2005/8/layout/cycle5"/>
    <dgm:cxn modelId="{5D9D4AE1-4904-4083-B92A-19F6B0690712}" type="presParOf" srcId="{B34CDB24-FFCC-4F7E-A40F-F0459DCA2965}" destId="{4B42994E-37D7-439A-8D78-31BC34E24827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13D9F-2433-42D0-B169-D84E20D68FC3}">
      <dsp:nvSpPr>
        <dsp:cNvPr id="0" name=""/>
        <dsp:cNvSpPr/>
      </dsp:nvSpPr>
      <dsp:spPr>
        <a:xfrm>
          <a:off x="3393783" y="2483"/>
          <a:ext cx="984832" cy="640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Question</a:t>
          </a:r>
          <a:endParaRPr lang="en-GB" sz="1000" kern="1200" dirty="0"/>
        </a:p>
      </dsp:txBody>
      <dsp:txXfrm>
        <a:off x="3425032" y="33732"/>
        <a:ext cx="922334" cy="577643"/>
      </dsp:txXfrm>
    </dsp:sp>
    <dsp:sp modelId="{E0D01350-0700-47FA-93A2-6B3F50E8080D}">
      <dsp:nvSpPr>
        <dsp:cNvPr id="0" name=""/>
        <dsp:cNvSpPr/>
      </dsp:nvSpPr>
      <dsp:spPr>
        <a:xfrm>
          <a:off x="2060977" y="322554"/>
          <a:ext cx="3650445" cy="3650445"/>
        </a:xfrm>
        <a:custGeom>
          <a:avLst/>
          <a:gdLst/>
          <a:ahLst/>
          <a:cxnLst/>
          <a:rect l="0" t="0" r="0" b="0"/>
          <a:pathLst>
            <a:path>
              <a:moveTo>
                <a:pt x="2446266" y="108905"/>
              </a:moveTo>
              <a:arcTo wR="1825222" hR="1825222" stAng="17393549" swAng="7707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A5C47-B3C5-4F6F-84F1-559B5F18174C}">
      <dsp:nvSpPr>
        <dsp:cNvPr id="0" name=""/>
        <dsp:cNvSpPr/>
      </dsp:nvSpPr>
      <dsp:spPr>
        <a:xfrm>
          <a:off x="4820800" y="689698"/>
          <a:ext cx="984832" cy="640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Design</a:t>
          </a:r>
          <a:endParaRPr lang="en-GB" sz="1000" kern="1200" dirty="0"/>
        </a:p>
      </dsp:txBody>
      <dsp:txXfrm>
        <a:off x="4852049" y="720947"/>
        <a:ext cx="922334" cy="577643"/>
      </dsp:txXfrm>
    </dsp:sp>
    <dsp:sp modelId="{876E9D07-883F-408D-9615-A5955FDD009B}">
      <dsp:nvSpPr>
        <dsp:cNvPr id="0" name=""/>
        <dsp:cNvSpPr/>
      </dsp:nvSpPr>
      <dsp:spPr>
        <a:xfrm>
          <a:off x="2060977" y="322554"/>
          <a:ext cx="3650445" cy="3650445"/>
        </a:xfrm>
        <a:custGeom>
          <a:avLst/>
          <a:gdLst/>
          <a:ahLst/>
          <a:cxnLst/>
          <a:rect l="0" t="0" r="0" b="0"/>
          <a:pathLst>
            <a:path>
              <a:moveTo>
                <a:pt x="3531236" y="1176412"/>
              </a:moveTo>
              <a:arcTo wR="1825222" hR="1825222" stAng="20350668" swAng="10634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5EC85-0253-4D13-82BB-C1C087A44C1B}">
      <dsp:nvSpPr>
        <dsp:cNvPr id="0" name=""/>
        <dsp:cNvSpPr/>
      </dsp:nvSpPr>
      <dsp:spPr>
        <a:xfrm>
          <a:off x="5173244" y="2233856"/>
          <a:ext cx="984832" cy="640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Funding</a:t>
          </a:r>
          <a:endParaRPr lang="en-GB" sz="1000" kern="1200" dirty="0"/>
        </a:p>
      </dsp:txBody>
      <dsp:txXfrm>
        <a:off x="5204493" y="2265105"/>
        <a:ext cx="922334" cy="577643"/>
      </dsp:txXfrm>
    </dsp:sp>
    <dsp:sp modelId="{35F09DBB-9457-44F8-A8E3-AB29BC128D76}">
      <dsp:nvSpPr>
        <dsp:cNvPr id="0" name=""/>
        <dsp:cNvSpPr/>
      </dsp:nvSpPr>
      <dsp:spPr>
        <a:xfrm>
          <a:off x="2060977" y="322554"/>
          <a:ext cx="3650445" cy="3650445"/>
        </a:xfrm>
        <a:custGeom>
          <a:avLst/>
          <a:gdLst/>
          <a:ahLst/>
          <a:cxnLst/>
          <a:rect l="0" t="0" r="0" b="0"/>
          <a:pathLst>
            <a:path>
              <a:moveTo>
                <a:pt x="3436359" y="2682939"/>
              </a:moveTo>
              <a:arcTo wR="1825222" hR="1825222" stAng="1681764" swAng="834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C68F5-C660-4667-AC77-506EA5256144}">
      <dsp:nvSpPr>
        <dsp:cNvPr id="0" name=""/>
        <dsp:cNvSpPr/>
      </dsp:nvSpPr>
      <dsp:spPr>
        <a:xfrm>
          <a:off x="4185718" y="3472175"/>
          <a:ext cx="984832" cy="640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Research team</a:t>
          </a:r>
          <a:endParaRPr lang="en-GB" sz="1000" kern="1200" dirty="0"/>
        </a:p>
      </dsp:txBody>
      <dsp:txXfrm>
        <a:off x="4216967" y="3503424"/>
        <a:ext cx="922334" cy="577643"/>
      </dsp:txXfrm>
    </dsp:sp>
    <dsp:sp modelId="{83BD7293-8EDB-4F9A-BBF9-97132DE52491}">
      <dsp:nvSpPr>
        <dsp:cNvPr id="0" name=""/>
        <dsp:cNvSpPr/>
      </dsp:nvSpPr>
      <dsp:spPr>
        <a:xfrm>
          <a:off x="2060977" y="322554"/>
          <a:ext cx="3650445" cy="3650445"/>
        </a:xfrm>
        <a:custGeom>
          <a:avLst/>
          <a:gdLst/>
          <a:ahLst/>
          <a:cxnLst/>
          <a:rect l="0" t="0" r="0" b="0"/>
          <a:pathLst>
            <a:path>
              <a:moveTo>
                <a:pt x="2005997" y="3641471"/>
              </a:moveTo>
              <a:arcTo wR="1825222" hR="1825222" stAng="5058958" swAng="6820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4A881-6764-4524-92E6-7D091206B482}">
      <dsp:nvSpPr>
        <dsp:cNvPr id="0" name=""/>
        <dsp:cNvSpPr/>
      </dsp:nvSpPr>
      <dsp:spPr>
        <a:xfrm>
          <a:off x="2601849" y="3472175"/>
          <a:ext cx="984832" cy="640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Process</a:t>
          </a:r>
          <a:endParaRPr lang="en-GB" sz="1000" kern="1200" dirty="0"/>
        </a:p>
      </dsp:txBody>
      <dsp:txXfrm>
        <a:off x="2633098" y="3503424"/>
        <a:ext cx="922334" cy="577643"/>
      </dsp:txXfrm>
    </dsp:sp>
    <dsp:sp modelId="{00C77D1E-AA59-459C-A540-F1E18D68C2A7}">
      <dsp:nvSpPr>
        <dsp:cNvPr id="0" name=""/>
        <dsp:cNvSpPr/>
      </dsp:nvSpPr>
      <dsp:spPr>
        <a:xfrm>
          <a:off x="2060977" y="322554"/>
          <a:ext cx="3650445" cy="3650445"/>
        </a:xfrm>
        <a:custGeom>
          <a:avLst/>
          <a:gdLst/>
          <a:ahLst/>
          <a:cxnLst/>
          <a:rect l="0" t="0" r="0" b="0"/>
          <a:pathLst>
            <a:path>
              <a:moveTo>
                <a:pt x="467452" y="3045017"/>
              </a:moveTo>
              <a:arcTo wR="1825222" hR="1825222" stAng="8283846" swAng="834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9D88A-1F24-4285-8E6E-22322FBD8752}">
      <dsp:nvSpPr>
        <dsp:cNvPr id="0" name=""/>
        <dsp:cNvSpPr/>
      </dsp:nvSpPr>
      <dsp:spPr>
        <a:xfrm>
          <a:off x="1614322" y="2233856"/>
          <a:ext cx="984832" cy="640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Analysis</a:t>
          </a:r>
          <a:endParaRPr lang="en-GB" sz="1000" kern="1200" dirty="0"/>
        </a:p>
      </dsp:txBody>
      <dsp:txXfrm>
        <a:off x="1645571" y="2265105"/>
        <a:ext cx="922334" cy="577643"/>
      </dsp:txXfrm>
    </dsp:sp>
    <dsp:sp modelId="{C117B7FD-CC0C-4EBC-A385-9050D4A11CE3}">
      <dsp:nvSpPr>
        <dsp:cNvPr id="0" name=""/>
        <dsp:cNvSpPr/>
      </dsp:nvSpPr>
      <dsp:spPr>
        <a:xfrm>
          <a:off x="2060977" y="322554"/>
          <a:ext cx="3650445" cy="3650445"/>
        </a:xfrm>
        <a:custGeom>
          <a:avLst/>
          <a:gdLst/>
          <a:ahLst/>
          <a:cxnLst/>
          <a:rect l="0" t="0" r="0" b="0"/>
          <a:pathLst>
            <a:path>
              <a:moveTo>
                <a:pt x="2668" y="1726567"/>
              </a:moveTo>
              <a:arcTo wR="1825222" hR="1825222" stAng="10985906" swAng="10634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429EE-7932-413E-A635-C0BB24BA8305}">
      <dsp:nvSpPr>
        <dsp:cNvPr id="0" name=""/>
        <dsp:cNvSpPr/>
      </dsp:nvSpPr>
      <dsp:spPr>
        <a:xfrm>
          <a:off x="1966766" y="689698"/>
          <a:ext cx="984832" cy="640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Dissemination</a:t>
          </a:r>
          <a:endParaRPr lang="en-GB" sz="1000" kern="1200" dirty="0"/>
        </a:p>
      </dsp:txBody>
      <dsp:txXfrm>
        <a:off x="1998015" y="720947"/>
        <a:ext cx="922334" cy="577643"/>
      </dsp:txXfrm>
    </dsp:sp>
    <dsp:sp modelId="{4B42994E-37D7-439A-8D78-31BC34E24827}">
      <dsp:nvSpPr>
        <dsp:cNvPr id="0" name=""/>
        <dsp:cNvSpPr/>
      </dsp:nvSpPr>
      <dsp:spPr>
        <a:xfrm>
          <a:off x="2060977" y="322554"/>
          <a:ext cx="3650445" cy="3650445"/>
        </a:xfrm>
        <a:custGeom>
          <a:avLst/>
          <a:gdLst/>
          <a:ahLst/>
          <a:cxnLst/>
          <a:rect l="0" t="0" r="0" b="0"/>
          <a:pathLst>
            <a:path>
              <a:moveTo>
                <a:pt x="838130" y="289942"/>
              </a:moveTo>
              <a:arcTo wR="1825222" hR="1825222" stAng="14235686" swAng="7707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0332CEDD-9F40-473B-B060-6BB1EE89BD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4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19696DE3-3D0F-415E-ADD7-F1F776FACA8D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844158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349500"/>
            <a:ext cx="4751387" cy="15144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076700"/>
            <a:ext cx="2154237" cy="7032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FE9914"/>
                </a:solidFill>
              </a:defRPr>
            </a:lvl1pPr>
          </a:lstStyle>
          <a:p>
            <a:r>
              <a:rPr lang="en-US"/>
              <a:t>Name of presenter</a:t>
            </a:r>
          </a:p>
          <a:p>
            <a:r>
              <a:rPr lang="en-US"/>
              <a:t>Job title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411413" y="6524625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GB"/>
              <a:t>100 years of living science</a:t>
            </a:r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8134005-162E-413E-87E6-E8D8F9297E2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2777" name="Picture 9" descr="Global health studies logo June 08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2052"/>
          <a:stretch/>
        </p:blipFill>
        <p:spPr bwMode="auto">
          <a:xfrm>
            <a:off x="2478683" y="260648"/>
            <a:ext cx="1301229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globalhealth stra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5233988"/>
            <a:ext cx="91805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8160" y="260648"/>
            <a:ext cx="2133600" cy="55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79512" y="908720"/>
            <a:ext cx="257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 of Public Health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3B5ADBCE-ADD1-460F-96AF-9661B02226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0450" y="171450"/>
            <a:ext cx="1946275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171450"/>
            <a:ext cx="5688012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A3E41998-E4C9-4E28-B784-6DAED1F87B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14325" y="14097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3087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9650E030-FE9C-43D9-B47E-11F3A16B16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4325" y="14097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3087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7B312A56-B16D-4274-A22A-E9C0854762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71374F9-6A73-4E6F-8F39-C2B4B1AD14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FA7B3EF3-51FF-4D6A-86D9-3BEF22EB95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8C2C291E-F142-4C7D-BCB5-B86BDE0248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D2DAC74-8559-4D0D-9092-548190574E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77689F6-EC9F-40FE-834A-8528F25DCE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85E631AA-0D85-4E1E-B96B-F998477D66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3B78A65F-7AA3-4986-8E96-B4BC000CA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40E81524-E3C5-4D12-8C01-BD5399581D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09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r>
              <a:rPr lang="en-US" altLang="en-US"/>
              <a:t>Page </a:t>
            </a:r>
            <a:fld id="{FB466443-3AD4-49EA-9B6E-18634CEBDB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E20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E20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E20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medicine.org/article/info:doi/10.1371/journal.pmed.100131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988840"/>
            <a:ext cx="8136904" cy="1514475"/>
          </a:xfrm>
        </p:spPr>
        <p:txBody>
          <a:bodyPr/>
          <a:lstStyle/>
          <a:p>
            <a:r>
              <a:rPr lang="en-GB" sz="4800" dirty="0">
                <a:solidFill>
                  <a:schemeClr val="accent2"/>
                </a:solidFill>
                <a:latin typeface="+mn-lt"/>
                <a:ea typeface="MS PGothic" charset="0"/>
              </a:rPr>
              <a:t>Crash course in </a:t>
            </a:r>
            <a:r>
              <a:rPr lang="en-GB" sz="4800" dirty="0" smtClean="0">
                <a:solidFill>
                  <a:schemeClr val="accent2"/>
                </a:solidFill>
                <a:latin typeface="+mn-lt"/>
                <a:ea typeface="MS PGothic" charset="0"/>
              </a:rPr>
              <a:t>methods #4: </a:t>
            </a:r>
            <a:r>
              <a:rPr lang="en-GB" sz="4800" dirty="0">
                <a:solidFill>
                  <a:schemeClr val="accent2"/>
                </a:solidFill>
                <a:latin typeface="+mn-lt"/>
                <a:ea typeface="MS PGothic" charset="0"/>
              </a:rPr>
              <a:t>t</a:t>
            </a:r>
            <a:r>
              <a:rPr lang="en-GB" sz="4800" dirty="0" smtClean="0">
                <a:solidFill>
                  <a:schemeClr val="accent2"/>
                </a:solidFill>
                <a:latin typeface="+mn-lt"/>
                <a:ea typeface="MS PGothic" charset="0"/>
              </a:rPr>
              <a:t>he politics of evidence</a:t>
            </a:r>
            <a:endParaRPr lang="en-GB" sz="4800" dirty="0">
              <a:latin typeface="+mn-lt"/>
              <a:ea typeface="MS PGothic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861048"/>
            <a:ext cx="2154237" cy="936104"/>
          </a:xfrm>
        </p:spPr>
        <p:txBody>
          <a:bodyPr/>
          <a:lstStyle/>
          <a:p>
            <a:r>
              <a:rPr lang="en-GB" sz="2800" dirty="0">
                <a:solidFill>
                  <a:schemeClr val="accent2"/>
                </a:solidFill>
                <a:latin typeface="Arial"/>
                <a:ea typeface="MS PGothic" charset="0"/>
              </a:rPr>
              <a:t>Helen Ward</a:t>
            </a:r>
          </a:p>
          <a:p>
            <a:r>
              <a:rPr lang="en-GB" sz="2000" dirty="0" smtClean="0">
                <a:solidFill>
                  <a:schemeClr val="accent2"/>
                </a:solidFill>
                <a:latin typeface="Arial"/>
                <a:ea typeface="MS PGothic" charset="0"/>
              </a:rPr>
              <a:t>October 2012</a:t>
            </a:r>
            <a:endParaRPr lang="en-GB" sz="2000" dirty="0">
              <a:solidFill>
                <a:schemeClr val="accent2"/>
              </a:solidFill>
              <a:latin typeface="Arial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of participatory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European sex work network*</a:t>
            </a:r>
          </a:p>
          <a:p>
            <a:pPr lvl="1"/>
            <a:r>
              <a:rPr lang="en-GB" dirty="0" smtClean="0"/>
              <a:t>Different perspectives (academic, public health, activism)</a:t>
            </a:r>
          </a:p>
          <a:p>
            <a:pPr lvl="1"/>
            <a:r>
              <a:rPr lang="en-GB" dirty="0" smtClean="0"/>
              <a:t>Debates on research and stigma</a:t>
            </a:r>
          </a:p>
          <a:p>
            <a:r>
              <a:rPr lang="en-GB" dirty="0" smtClean="0"/>
              <a:t>Surveillance and research</a:t>
            </a:r>
          </a:p>
          <a:p>
            <a:r>
              <a:rPr lang="en-GB" dirty="0" smtClean="0"/>
              <a:t>Use of knowledge</a:t>
            </a:r>
          </a:p>
          <a:p>
            <a:r>
              <a:rPr lang="en-GB" dirty="0" smtClean="0"/>
              <a:t>Is evidence neutral?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195736" y="494116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*Day </a:t>
            </a:r>
            <a:r>
              <a:rPr lang="en-GB" dirty="0">
                <a:solidFill>
                  <a:schemeClr val="tx1"/>
                </a:solidFill>
              </a:rPr>
              <a:t>S; Ward H. </a:t>
            </a:r>
            <a:r>
              <a:rPr lang="en-GB" b="1" dirty="0">
                <a:solidFill>
                  <a:schemeClr val="tx1"/>
                </a:solidFill>
              </a:rPr>
              <a:t>Approaching health through the </a:t>
            </a:r>
            <a:r>
              <a:rPr lang="en-GB" b="1" dirty="0" smtClean="0">
                <a:solidFill>
                  <a:schemeClr val="tx1"/>
                </a:solidFill>
              </a:rPr>
              <a:t>prism of stigma.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In Sex work, mobility and health in Europe. 139-160. Day S (</a:t>
            </a:r>
            <a:r>
              <a:rPr lang="en-GB" dirty="0" err="1">
                <a:solidFill>
                  <a:schemeClr val="tx1"/>
                </a:solidFill>
              </a:rPr>
              <a:t>ed</a:t>
            </a:r>
            <a:r>
              <a:rPr lang="en-GB" dirty="0">
                <a:solidFill>
                  <a:schemeClr val="tx1"/>
                </a:solidFill>
              </a:rPr>
              <a:t>); Ward H (</a:t>
            </a:r>
            <a:r>
              <a:rPr lang="en-GB" dirty="0" err="1">
                <a:solidFill>
                  <a:schemeClr val="tx1"/>
                </a:solidFill>
              </a:rPr>
              <a:t>ed</a:t>
            </a:r>
            <a:r>
              <a:rPr lang="en-GB" dirty="0">
                <a:solidFill>
                  <a:schemeClr val="tx1"/>
                </a:solidFill>
              </a:rPr>
              <a:t>). </a:t>
            </a:r>
            <a:r>
              <a:rPr lang="en-GB" dirty="0" err="1">
                <a:solidFill>
                  <a:schemeClr val="tx1"/>
                </a:solidFill>
              </a:rPr>
              <a:t>Kegan</a:t>
            </a:r>
            <a:r>
              <a:rPr lang="en-GB" dirty="0">
                <a:solidFill>
                  <a:schemeClr val="tx1"/>
                </a:solidFill>
              </a:rPr>
              <a:t> Paul, London (2004). </a:t>
            </a:r>
          </a:p>
        </p:txBody>
      </p:sp>
    </p:spTree>
    <p:extLst>
      <p:ext uri="{BB962C8B-B14F-4D97-AF65-F5344CB8AC3E}">
        <p14:creationId xmlns:p14="http://schemas.microsoft.com/office/powerpoint/2010/main" val="108794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Crisp, N. </a:t>
            </a:r>
            <a:r>
              <a:rPr lang="en-GB" sz="1800" i="1" dirty="0">
                <a:solidFill>
                  <a:schemeClr val="tx1"/>
                </a:solidFill>
              </a:rPr>
              <a:t>Turning the world upside down. The search for global health in the 21</a:t>
            </a:r>
            <a:r>
              <a:rPr lang="en-GB" sz="1800" i="1" baseline="30000" dirty="0">
                <a:solidFill>
                  <a:schemeClr val="tx1"/>
                </a:solidFill>
              </a:rPr>
              <a:t>st</a:t>
            </a:r>
            <a:r>
              <a:rPr lang="en-GB" sz="1800" i="1" dirty="0">
                <a:solidFill>
                  <a:schemeClr val="tx1"/>
                </a:solidFill>
              </a:rPr>
              <a:t> century</a:t>
            </a:r>
            <a:r>
              <a:rPr lang="en-GB" sz="1800" dirty="0">
                <a:solidFill>
                  <a:schemeClr val="tx1"/>
                </a:solidFill>
              </a:rPr>
              <a:t>. RSM Press, London (2010). </a:t>
            </a:r>
          </a:p>
          <a:p>
            <a:pPr lvl="1"/>
            <a:r>
              <a:rPr lang="en-GB" sz="1200" dirty="0">
                <a:solidFill>
                  <a:schemeClr val="tx1"/>
                </a:solidFill>
              </a:rPr>
              <a:t>Chapter 7: Practical knowledge for the 21</a:t>
            </a:r>
            <a:r>
              <a:rPr lang="en-GB" sz="1200" baseline="30000" dirty="0">
                <a:solidFill>
                  <a:schemeClr val="tx1"/>
                </a:solidFill>
              </a:rPr>
              <a:t>st</a:t>
            </a:r>
            <a:r>
              <a:rPr lang="en-GB" sz="1200" dirty="0">
                <a:solidFill>
                  <a:schemeClr val="tx1"/>
                </a:solidFill>
              </a:rPr>
              <a:t> century (1) - people and patients</a:t>
            </a:r>
          </a:p>
          <a:p>
            <a:pPr lvl="1"/>
            <a:r>
              <a:rPr lang="en-GB" sz="1200" dirty="0">
                <a:solidFill>
                  <a:schemeClr val="tx1"/>
                </a:solidFill>
              </a:rPr>
              <a:t>Chapter 8: Practical knowledge for the 21</a:t>
            </a:r>
            <a:r>
              <a:rPr lang="en-GB" sz="1200" baseline="30000" dirty="0">
                <a:solidFill>
                  <a:schemeClr val="tx1"/>
                </a:solidFill>
              </a:rPr>
              <a:t>st</a:t>
            </a:r>
            <a:r>
              <a:rPr lang="en-GB" sz="1200" dirty="0">
                <a:solidFill>
                  <a:schemeClr val="tx1"/>
                </a:solidFill>
              </a:rPr>
              <a:t> century (2) – science and systems</a:t>
            </a:r>
          </a:p>
          <a:p>
            <a:pPr lvl="1"/>
            <a:r>
              <a:rPr lang="en-GB" sz="1200" dirty="0">
                <a:solidFill>
                  <a:schemeClr val="tx1"/>
                </a:solidFill>
              </a:rPr>
              <a:t>Chapter 9: The paradigm shift to global health</a:t>
            </a:r>
          </a:p>
          <a:p>
            <a:r>
              <a:rPr lang="en-GB" sz="1800" dirty="0">
                <a:solidFill>
                  <a:schemeClr val="tx1"/>
                </a:solidFill>
              </a:rPr>
              <a:t>Day S; Ward H. Approaching health through the prism of stigma. In </a:t>
            </a:r>
            <a:r>
              <a:rPr lang="en-GB" sz="1800" i="1" dirty="0">
                <a:solidFill>
                  <a:schemeClr val="tx1"/>
                </a:solidFill>
              </a:rPr>
              <a:t>Sex work, mobility and health in Europe</a:t>
            </a:r>
            <a:r>
              <a:rPr lang="en-GB" sz="1800" dirty="0">
                <a:solidFill>
                  <a:schemeClr val="tx1"/>
                </a:solidFill>
              </a:rPr>
              <a:t>.  pp139-160. Day S (</a:t>
            </a:r>
            <a:r>
              <a:rPr lang="en-GB" sz="1800" dirty="0" err="1">
                <a:solidFill>
                  <a:schemeClr val="tx1"/>
                </a:solidFill>
              </a:rPr>
              <a:t>ed</a:t>
            </a:r>
            <a:r>
              <a:rPr lang="en-GB" sz="1800" dirty="0">
                <a:solidFill>
                  <a:schemeClr val="tx1"/>
                </a:solidFill>
              </a:rPr>
              <a:t>); Ward H (</a:t>
            </a:r>
            <a:r>
              <a:rPr lang="en-GB" sz="1800" dirty="0" err="1">
                <a:solidFill>
                  <a:schemeClr val="tx1"/>
                </a:solidFill>
              </a:rPr>
              <a:t>ed</a:t>
            </a:r>
            <a:r>
              <a:rPr lang="en-GB" sz="1800" dirty="0">
                <a:solidFill>
                  <a:schemeClr val="tx1"/>
                </a:solidFill>
              </a:rPr>
              <a:t>). </a:t>
            </a:r>
            <a:r>
              <a:rPr lang="en-GB" sz="1800" dirty="0" err="1">
                <a:solidFill>
                  <a:schemeClr val="tx1"/>
                </a:solidFill>
              </a:rPr>
              <a:t>Kegan</a:t>
            </a:r>
            <a:r>
              <a:rPr lang="en-GB" sz="1800" dirty="0">
                <a:solidFill>
                  <a:schemeClr val="tx1"/>
                </a:solidFill>
              </a:rPr>
              <a:t> Paul, London (2004). </a:t>
            </a:r>
          </a:p>
          <a:p>
            <a:r>
              <a:rPr lang="en-US" sz="1800" dirty="0">
                <a:solidFill>
                  <a:schemeClr val="tx2"/>
                </a:solidFill>
              </a:rPr>
              <a:t>Sridhar D Who Sets the Global Health Research Agenda? The Challenge of Multi-Bi Financing. </a:t>
            </a:r>
            <a:r>
              <a:rPr lang="en-US" sz="1800" i="1" dirty="0" err="1">
                <a:solidFill>
                  <a:schemeClr val="tx2"/>
                </a:solidFill>
              </a:rPr>
              <a:t>PLoS</a:t>
            </a:r>
            <a:r>
              <a:rPr lang="en-US" sz="1800" i="1" dirty="0">
                <a:solidFill>
                  <a:schemeClr val="tx2"/>
                </a:solidFill>
              </a:rPr>
              <a:t> Med </a:t>
            </a:r>
            <a:r>
              <a:rPr lang="en-US" sz="1800" dirty="0">
                <a:solidFill>
                  <a:schemeClr val="tx2"/>
                </a:solidFill>
              </a:rPr>
              <a:t>2012;9(9): e1001312. doi:10.1371/journal.pmed.1001312</a:t>
            </a:r>
          </a:p>
          <a:p>
            <a:r>
              <a:rPr lang="en-GB" sz="1800" dirty="0" err="1" smtClean="0">
                <a:solidFill>
                  <a:schemeClr val="tx1"/>
                </a:solidFill>
              </a:rPr>
              <a:t>Yamey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G, </a:t>
            </a:r>
            <a:r>
              <a:rPr lang="en-GB" sz="1800" dirty="0" err="1">
                <a:solidFill>
                  <a:schemeClr val="tx1"/>
                </a:solidFill>
              </a:rPr>
              <a:t>Feachem</a:t>
            </a:r>
            <a:r>
              <a:rPr lang="en-GB" sz="1800" dirty="0">
                <a:solidFill>
                  <a:schemeClr val="tx1"/>
                </a:solidFill>
              </a:rPr>
              <a:t> R</a:t>
            </a:r>
            <a:r>
              <a:rPr lang="en-GB" sz="1800" i="1" dirty="0">
                <a:solidFill>
                  <a:schemeClr val="tx1"/>
                </a:solidFill>
              </a:rPr>
              <a:t>. </a:t>
            </a:r>
            <a:r>
              <a:rPr lang="en-GB" sz="1800" dirty="0">
                <a:solidFill>
                  <a:schemeClr val="tx1"/>
                </a:solidFill>
              </a:rPr>
              <a:t>Evidence-based policymaking in global health – the </a:t>
            </a:r>
            <a:r>
              <a:rPr lang="en-GB" sz="1800" dirty="0" smtClean="0">
                <a:solidFill>
                  <a:schemeClr val="tx1"/>
                </a:solidFill>
              </a:rPr>
              <a:t>payoffs and pitfalls </a:t>
            </a:r>
            <a:r>
              <a:rPr lang="en-GB" sz="1800" i="1" dirty="0" smtClean="0">
                <a:solidFill>
                  <a:schemeClr val="tx1"/>
                </a:solidFill>
              </a:rPr>
              <a:t>Evidence-Based </a:t>
            </a:r>
            <a:r>
              <a:rPr lang="en-GB" sz="1800" i="1" dirty="0">
                <a:solidFill>
                  <a:schemeClr val="tx1"/>
                </a:solidFill>
              </a:rPr>
              <a:t>Medicine 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2011; doi:10.1136/ebm.2011.100060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1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global health funding*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Big increase in funding for global health</a:t>
            </a:r>
          </a:p>
          <a:p>
            <a:r>
              <a:rPr lang="en-GB" dirty="0" smtClean="0"/>
              <a:t>New multi-stakeholder institutions</a:t>
            </a:r>
          </a:p>
          <a:p>
            <a:pPr lvl="1"/>
            <a:r>
              <a:rPr lang="en-GB" dirty="0" smtClean="0"/>
              <a:t>Global </a:t>
            </a:r>
            <a:r>
              <a:rPr lang="en-GB" dirty="0"/>
              <a:t>Fund to Fight AIDS, Tuberculosis and Malaria </a:t>
            </a:r>
            <a:endParaRPr lang="en-GB" dirty="0" smtClean="0"/>
          </a:p>
          <a:p>
            <a:pPr lvl="1"/>
            <a:r>
              <a:rPr lang="en-GB" dirty="0" smtClean="0"/>
              <a:t>GAVI Alliance</a:t>
            </a:r>
          </a:p>
          <a:p>
            <a:r>
              <a:rPr lang="en-GB" dirty="0" smtClean="0"/>
              <a:t>New governance structures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85E631AA-0D85-4E1E-B96B-F998477D661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43608" y="5373216"/>
            <a:ext cx="7920880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*Sridhar </a:t>
            </a:r>
            <a:r>
              <a:rPr lang="en-US" sz="1400" dirty="0">
                <a:solidFill>
                  <a:schemeClr val="tx2"/>
                </a:solidFill>
              </a:rPr>
              <a:t>D (2012) Who Sets the Global Health Research Agenda? The Challenge of Multi-Bi Financing. </a:t>
            </a:r>
            <a:r>
              <a:rPr lang="en-US" sz="1400" dirty="0" err="1">
                <a:solidFill>
                  <a:schemeClr val="tx2"/>
                </a:solidFill>
              </a:rPr>
              <a:t>PLoS</a:t>
            </a:r>
            <a:r>
              <a:rPr lang="en-US" sz="1400" dirty="0">
                <a:solidFill>
                  <a:schemeClr val="tx2"/>
                </a:solidFill>
              </a:rPr>
              <a:t> Med 9(9): e1001312. doi:10.1371/journal.pmed.1001312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79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structure of </a:t>
            </a:r>
            <a:r>
              <a:rPr lang="en-GB" dirty="0" smtClean="0"/>
              <a:t>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WHO/World Bank </a:t>
            </a:r>
            <a:r>
              <a:rPr lang="en-GB" dirty="0"/>
              <a:t>multilateral </a:t>
            </a:r>
            <a:r>
              <a:rPr lang="en-GB" dirty="0" smtClean="0"/>
              <a:t>institutions	</a:t>
            </a:r>
          </a:p>
          <a:p>
            <a:pPr lvl="1"/>
            <a:r>
              <a:rPr lang="en-GB" dirty="0" smtClean="0"/>
              <a:t>Boards comprise </a:t>
            </a:r>
            <a:r>
              <a:rPr lang="en-GB" dirty="0"/>
              <a:t>member states</a:t>
            </a:r>
          </a:p>
          <a:p>
            <a:r>
              <a:rPr lang="en-GB" dirty="0"/>
              <a:t>Global Fund / </a:t>
            </a:r>
            <a:r>
              <a:rPr lang="en-GB" dirty="0" smtClean="0"/>
              <a:t>GAVI boards include</a:t>
            </a:r>
          </a:p>
          <a:p>
            <a:pPr lvl="1"/>
            <a:r>
              <a:rPr lang="en-GB" dirty="0" smtClean="0"/>
              <a:t>civil society representatives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private </a:t>
            </a:r>
            <a:r>
              <a:rPr lang="en-GB" dirty="0" smtClean="0"/>
              <a:t>sector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Bill &amp; Melinda Gates </a:t>
            </a:r>
            <a:r>
              <a:rPr lang="en-GB" dirty="0" smtClean="0"/>
              <a:t>Foundation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4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</a:t>
            </a:r>
            <a:r>
              <a:rPr lang="en-GB" dirty="0" smtClean="0"/>
              <a:t>mandates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24744"/>
            <a:ext cx="7772400" cy="4114800"/>
          </a:xfrm>
        </p:spPr>
        <p:txBody>
          <a:bodyPr/>
          <a:lstStyle/>
          <a:p>
            <a:r>
              <a:rPr lang="en-GB" sz="2400" dirty="0" smtClean="0"/>
              <a:t>WHO and World Bank have broad health focus</a:t>
            </a:r>
          </a:p>
          <a:p>
            <a:pPr lvl="1"/>
            <a:r>
              <a:rPr lang="en-GB" sz="2000" dirty="0" smtClean="0"/>
              <a:t>WHO</a:t>
            </a:r>
            <a:r>
              <a:rPr lang="en-GB" sz="2000" dirty="0"/>
              <a:t>: “the attainment by all people of the highest possible level of health”</a:t>
            </a:r>
          </a:p>
          <a:p>
            <a:pPr lvl="1"/>
            <a:r>
              <a:rPr lang="en-GB" sz="2000" dirty="0" smtClean="0"/>
              <a:t>World Bank: “</a:t>
            </a:r>
            <a:r>
              <a:rPr lang="en-GB" sz="2000" dirty="0"/>
              <a:t>to alleviate poverty and improve quality of life</a:t>
            </a:r>
            <a:r>
              <a:rPr lang="en-GB" sz="2000" dirty="0" smtClean="0"/>
              <a:t>”</a:t>
            </a:r>
          </a:p>
          <a:p>
            <a:r>
              <a:rPr lang="en-GB" sz="2400" dirty="0" smtClean="0"/>
              <a:t>GF/GAVI have narrow, problem focused mandate</a:t>
            </a:r>
          </a:p>
          <a:p>
            <a:pPr lvl="1"/>
            <a:r>
              <a:rPr lang="en-GB" sz="2000" dirty="0" smtClean="0"/>
              <a:t>Global Fund: “</a:t>
            </a:r>
            <a:r>
              <a:rPr lang="en-GB" sz="2000" dirty="0"/>
              <a:t>to attract and disburse additional resources to prevent and treat HIV/AIDS, TB and malaria</a:t>
            </a:r>
            <a:r>
              <a:rPr lang="en-GB" sz="2000" dirty="0" smtClean="0"/>
              <a:t>”</a:t>
            </a:r>
          </a:p>
          <a:p>
            <a:pPr lvl="1"/>
            <a:r>
              <a:rPr lang="en-GB" sz="2000" dirty="0" smtClean="0"/>
              <a:t>GAVI: “</a:t>
            </a:r>
            <a:r>
              <a:rPr lang="en-GB" sz="2000" dirty="0"/>
              <a:t>to save children's lives and protect people's health by increasing access to immunisation in poor countries</a:t>
            </a:r>
            <a:r>
              <a:rPr lang="en-GB" sz="2000" dirty="0" smtClean="0"/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85E631AA-0D85-4E1E-B96B-F998477D661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42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Financing</a:t>
            </a:r>
          </a:p>
          <a:p>
            <a:pPr lvl="1"/>
            <a:r>
              <a:rPr lang="en-GB" dirty="0" smtClean="0"/>
              <a:t>Multi-stakeholder </a:t>
            </a:r>
            <a:r>
              <a:rPr lang="en-GB" dirty="0"/>
              <a:t>initiatives </a:t>
            </a:r>
            <a:r>
              <a:rPr lang="en-GB" dirty="0" smtClean="0"/>
              <a:t>funded </a:t>
            </a:r>
            <a:r>
              <a:rPr lang="en-GB" dirty="0"/>
              <a:t>by voluntary </a:t>
            </a:r>
            <a:r>
              <a:rPr lang="en-GB" dirty="0" smtClean="0"/>
              <a:t>contributions</a:t>
            </a:r>
          </a:p>
          <a:p>
            <a:pPr lvl="1"/>
            <a:r>
              <a:rPr lang="en-GB" dirty="0" smtClean="0"/>
              <a:t>WHO/WB by international agreements</a:t>
            </a:r>
          </a:p>
          <a:p>
            <a:r>
              <a:rPr lang="en-GB" dirty="0" smtClean="0"/>
              <a:t>Governance</a:t>
            </a:r>
          </a:p>
          <a:p>
            <a:pPr lvl="1"/>
            <a:r>
              <a:rPr lang="en-GB" dirty="0" smtClean="0"/>
              <a:t>WHO/WB </a:t>
            </a:r>
            <a:r>
              <a:rPr lang="en-GB" dirty="0"/>
              <a:t>work through government </a:t>
            </a:r>
            <a:r>
              <a:rPr lang="en-GB" dirty="0" smtClean="0"/>
              <a:t>agencies with offices </a:t>
            </a:r>
            <a:r>
              <a:rPr lang="en-GB" dirty="0"/>
              <a:t>and personnel in recipient </a:t>
            </a:r>
            <a:r>
              <a:rPr lang="en-GB" dirty="0" smtClean="0"/>
              <a:t>countries</a:t>
            </a:r>
          </a:p>
          <a:p>
            <a:pPr lvl="1"/>
            <a:r>
              <a:rPr lang="en-GB" dirty="0" smtClean="0"/>
              <a:t>Global </a:t>
            </a:r>
            <a:r>
              <a:rPr lang="en-GB" dirty="0"/>
              <a:t>Fund </a:t>
            </a:r>
            <a:r>
              <a:rPr lang="en-GB" dirty="0" smtClean="0"/>
              <a:t>&amp; GAVI work with many agencies, not governments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40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82" y="762000"/>
            <a:ext cx="3706091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30777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400" b="1">
                <a:solidFill>
                  <a:schemeClr val="tx2"/>
                </a:solidFill>
              </a:rPr>
              <a:t>Figure 2. Old and new multilaterals in health [5],[6],[11],[15],[16].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18"/>
            <a:ext cx="8347364" cy="6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100" dirty="0"/>
              <a:t>Sridhar D (2012) Who Sets the Global Health Research Agenda? The Challenge of Multi-Bi Financing. </a:t>
            </a:r>
            <a:r>
              <a:rPr lang="en-US" sz="1100" dirty="0" err="1"/>
              <a:t>PLoS</a:t>
            </a:r>
            <a:r>
              <a:rPr lang="en-US" sz="1100" dirty="0"/>
              <a:t> Med 9(9): e1001312. doi:10.1371/journal.pmed.1001312</a:t>
            </a:r>
          </a:p>
          <a:p>
            <a:pPr eaLnBrk="1" hangingPunct="1"/>
            <a:r>
              <a:rPr lang="en-US" sz="1100" dirty="0">
                <a:hlinkClick r:id="rId3"/>
              </a:rPr>
              <a:t>http://www.plosmedicine.org/article/info:doi/10.1371/journal.pmed.1001312</a:t>
            </a:r>
            <a:endParaRPr lang="en-US" sz="11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55" y="6521824"/>
            <a:ext cx="1731818" cy="2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0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ea typeface="MS PGothic" charset="0"/>
              </a:rPr>
              <a:t>Content #</a:t>
            </a:r>
            <a:r>
              <a:rPr lang="en-GB" dirty="0" smtClean="0">
                <a:latin typeface="Arial"/>
                <a:ea typeface="MS PGothic" charset="0"/>
              </a:rPr>
              <a:t>4: </a:t>
            </a:r>
            <a:r>
              <a:rPr lang="en-GB" dirty="0" smtClean="0">
                <a:ea typeface="MS PGothic" charset="0"/>
              </a:rPr>
              <a:t>The </a:t>
            </a:r>
            <a:r>
              <a:rPr lang="en-GB" dirty="0">
                <a:ea typeface="MS PGothic" charset="0"/>
              </a:rPr>
              <a:t>politics of evidence </a:t>
            </a:r>
            <a:endParaRPr lang="en-GB" dirty="0">
              <a:latin typeface="Arial"/>
              <a:ea typeface="MS PGothic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t" hangingPunct="1"/>
            <a:r>
              <a:rPr lang="en-GB" dirty="0" smtClean="0">
                <a:latin typeface="Arial"/>
                <a:ea typeface="MS PGothic" charset="0"/>
              </a:rPr>
              <a:t>Hierarchies of evidence</a:t>
            </a:r>
          </a:p>
          <a:p>
            <a:pPr eaLnBrk="1" fontAlgn="t" hangingPunct="1"/>
            <a:r>
              <a:rPr lang="en-GB" dirty="0" smtClean="0">
                <a:latin typeface="Arial"/>
                <a:ea typeface="MS PGothic" charset="0"/>
              </a:rPr>
              <a:t>Control </a:t>
            </a:r>
            <a:r>
              <a:rPr lang="en-GB" dirty="0">
                <a:latin typeface="Arial"/>
                <a:ea typeface="MS PGothic" charset="0"/>
              </a:rPr>
              <a:t>over evidence – gathering, accessing, using</a:t>
            </a:r>
          </a:p>
          <a:p>
            <a:pPr eaLnBrk="1" fontAlgn="t" hangingPunct="1"/>
            <a:r>
              <a:rPr lang="en-GB" dirty="0" smtClean="0">
                <a:latin typeface="Arial"/>
                <a:ea typeface="MS PGothic" charset="0"/>
              </a:rPr>
              <a:t>Debates</a:t>
            </a:r>
          </a:p>
          <a:p>
            <a:pPr lvl="1" eaLnBrk="1" fontAlgn="t" hangingPunct="1"/>
            <a:r>
              <a:rPr lang="en-GB" dirty="0" smtClean="0">
                <a:latin typeface="Arial"/>
                <a:ea typeface="MS PGothic" charset="0"/>
              </a:rPr>
              <a:t>Is </a:t>
            </a:r>
            <a:r>
              <a:rPr lang="en-GB" dirty="0">
                <a:latin typeface="Arial"/>
                <a:ea typeface="MS PGothic" charset="0"/>
              </a:rPr>
              <a:t>quantitative better than qualitative evidence?</a:t>
            </a:r>
          </a:p>
          <a:p>
            <a:pPr lvl="1" eaLnBrk="1" fontAlgn="t" hangingPunct="1"/>
            <a:r>
              <a:rPr lang="en-GB" dirty="0">
                <a:latin typeface="Arial"/>
                <a:ea typeface="MS PGothic" charset="0"/>
              </a:rPr>
              <a:t>Is empirical better than simulated evidence?</a:t>
            </a:r>
          </a:p>
          <a:p>
            <a:pPr eaLnBrk="1" fontAlgn="t" hangingPunct="1"/>
            <a:r>
              <a:rPr lang="en-GB" dirty="0">
                <a:latin typeface="Arial"/>
                <a:ea typeface="MS PGothic" charset="0"/>
              </a:rPr>
              <a:t>Is evidence neutral</a:t>
            </a:r>
            <a:r>
              <a:rPr lang="en-GB" dirty="0" smtClean="0">
                <a:latin typeface="Arial"/>
                <a:ea typeface="MS PGothic" charset="0"/>
              </a:rPr>
              <a:t>?</a:t>
            </a:r>
            <a:endParaRPr lang="en-GB" dirty="0">
              <a:latin typeface="Arial"/>
              <a:ea typeface="MS PGothic" charset="0"/>
            </a:endParaRPr>
          </a:p>
          <a:p>
            <a:endParaRPr lang="en-GB" dirty="0">
              <a:latin typeface="Arial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14" y="1340768"/>
            <a:ext cx="634135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0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process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779593"/>
              </p:ext>
            </p:extLst>
          </p:nvPr>
        </p:nvGraphicFramePr>
        <p:xfrm>
          <a:off x="-324544" y="1412776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077689F6-EC9F-40FE-834A-8528F25DCE7C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940152" y="213285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Who is in control of these?</a:t>
            </a:r>
          </a:p>
        </p:txBody>
      </p:sp>
    </p:spTree>
    <p:extLst>
      <p:ext uri="{BB962C8B-B14F-4D97-AF65-F5344CB8AC3E}">
        <p14:creationId xmlns:p14="http://schemas.microsoft.com/office/powerpoint/2010/main" val="2031331472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100whiteorange">
  <a:themeElements>
    <a:clrScheme name="imperial100whiteoran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perial100white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perial100white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100white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erial100white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100white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100white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100white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100white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5661</TotalTime>
  <Words>591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imperial100whiteorange</vt:lpstr>
      <vt:lpstr>Crash course in methods #4: the politics of evidence</vt:lpstr>
      <vt:lpstr>Changes in global health funding*</vt:lpstr>
      <vt:lpstr>Different structure of governance</vt:lpstr>
      <vt:lpstr>Different mandates</vt:lpstr>
      <vt:lpstr>Further differences</vt:lpstr>
      <vt:lpstr>PowerPoint Presentation</vt:lpstr>
      <vt:lpstr>Content #4: The politics of evidence </vt:lpstr>
      <vt:lpstr>Hierarchies</vt:lpstr>
      <vt:lpstr>Research process</vt:lpstr>
      <vt:lpstr>Challenges of participatory research</vt:lpstr>
      <vt:lpstr>Reading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Ward</dc:creator>
  <cp:lastModifiedBy>Shiel, Nuala</cp:lastModifiedBy>
  <cp:revision>146</cp:revision>
  <dcterms:created xsi:type="dcterms:W3CDTF">2008-02-29T15:11:18Z</dcterms:created>
  <dcterms:modified xsi:type="dcterms:W3CDTF">2012-10-04T13:40:03Z</dcterms:modified>
</cp:coreProperties>
</file>