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42" r:id="rId2"/>
    <p:sldId id="445" r:id="rId3"/>
    <p:sldId id="501" r:id="rId4"/>
    <p:sldId id="489" r:id="rId5"/>
    <p:sldId id="492" r:id="rId6"/>
    <p:sldId id="488" r:id="rId7"/>
    <p:sldId id="493" r:id="rId8"/>
    <p:sldId id="498" r:id="rId9"/>
    <p:sldId id="500" r:id="rId10"/>
    <p:sldId id="499" r:id="rId11"/>
    <p:sldId id="494" r:id="rId12"/>
    <p:sldId id="495" r:id="rId13"/>
    <p:sldId id="496" r:id="rId14"/>
    <p:sldId id="49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914"/>
    <a:srgbClr val="B7C2F7"/>
    <a:srgbClr val="D2D9FA"/>
    <a:srgbClr val="9CABF4"/>
    <a:srgbClr val="95A5F3"/>
    <a:srgbClr val="8D9EF3"/>
    <a:srgbClr val="425EEA"/>
    <a:srgbClr val="0E2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332CEDD-9F40-473B-B060-6BB1EE89BD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4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19696DE3-3D0F-415E-ADD7-F1F776FACA8D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844158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349500"/>
            <a:ext cx="4751387" cy="151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076700"/>
            <a:ext cx="2154237" cy="7032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E9914"/>
                </a:solidFill>
              </a:defRPr>
            </a:lvl1pPr>
          </a:lstStyle>
          <a:p>
            <a:r>
              <a:rPr lang="en-US"/>
              <a:t>Name of presenter</a:t>
            </a:r>
          </a:p>
          <a:p>
            <a:r>
              <a:rPr lang="en-US"/>
              <a:t>Job title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411413" y="6524625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100 years of living science</a:t>
            </a: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8134005-162E-413E-87E6-E8D8F9297E2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2777" name="Picture 9" descr="Global health studies logo June 08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2052"/>
          <a:stretch/>
        </p:blipFill>
        <p:spPr bwMode="auto">
          <a:xfrm>
            <a:off x="2478683" y="260648"/>
            <a:ext cx="1301229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globalhealth stra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5233988"/>
            <a:ext cx="91805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160" y="260648"/>
            <a:ext cx="2133600" cy="55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9512" y="908720"/>
            <a:ext cx="257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of Public Health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5ADBCE-ADD1-460F-96AF-9661B02226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A3E41998-E4C9-4E28-B784-6DAED1F87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650E030-FE9C-43D9-B47E-11F3A16B16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7B312A56-B16D-4274-A22A-E9C085476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71374F9-6A73-4E6F-8F39-C2B4B1AD14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A7B3EF3-51FF-4D6A-86D9-3BEF22EB9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C2C291E-F142-4C7D-BCB5-B86BDE024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D2DAC74-8559-4D0D-9092-548190574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77689F6-EC9F-40FE-834A-8528F25DC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5E631AA-0D85-4E1E-B96B-F998477D66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78A65F-7AA3-4986-8E96-B4BC000CA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0E81524-E3C5-4D12-8C01-BD5399581D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r>
              <a:rPr lang="en-US" altLang="en-US"/>
              <a:t>Page </a:t>
            </a:r>
            <a:fld id="{FB466443-3AD4-49EA-9B6E-18634CEBD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8064896" cy="151447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+mn-lt"/>
                <a:ea typeface="MS PGothic" charset="0"/>
              </a:rPr>
              <a:t>Crash course in </a:t>
            </a:r>
            <a:r>
              <a:rPr lang="en-GB" dirty="0" smtClean="0">
                <a:solidFill>
                  <a:schemeClr val="accent2"/>
                </a:solidFill>
                <a:latin typeface="+mn-lt"/>
                <a:ea typeface="MS PGothic" charset="0"/>
              </a:rPr>
              <a:t>methods #2: </a:t>
            </a:r>
            <a:r>
              <a:rPr lang="en-GB" dirty="0">
                <a:solidFill>
                  <a:schemeClr val="accent2"/>
                </a:solidFill>
                <a:latin typeface="+mn-lt"/>
                <a:ea typeface="MS PGothic" charset="0"/>
              </a:rPr>
              <a:t>Interpreting evidence in global health </a:t>
            </a:r>
            <a:endParaRPr lang="en-GB" dirty="0">
              <a:latin typeface="+mn-lt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861048"/>
            <a:ext cx="2154237" cy="864096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  <a:latin typeface="Arial"/>
                <a:ea typeface="MS PGothic" charset="0"/>
              </a:rPr>
              <a:t>Helen Ward</a:t>
            </a:r>
          </a:p>
          <a:p>
            <a:r>
              <a:rPr lang="en-GB" sz="2000" dirty="0">
                <a:solidFill>
                  <a:schemeClr val="accent2"/>
                </a:solidFill>
                <a:latin typeface="Arial"/>
                <a:ea typeface="MS PGothic" charset="0"/>
              </a:rPr>
              <a:t>September 2012</a:t>
            </a:r>
          </a:p>
        </p:txBody>
      </p:sp>
    </p:spTree>
    <p:extLst>
      <p:ext uri="{BB962C8B-B14F-4D97-AF65-F5344CB8AC3E}">
        <p14:creationId xmlns:p14="http://schemas.microsoft.com/office/powerpoint/2010/main" val="20249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Has there been an increase in the proportion of men who pay for sex?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Chance? </a:t>
            </a:r>
          </a:p>
          <a:p>
            <a:pPr lvl="1"/>
            <a:r>
              <a:rPr lang="en-GB" dirty="0" smtClean="0"/>
              <a:t>Look at confidence intervals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If the CI do not overlap then there is a statistically significant difference (at the 5% level)</a:t>
            </a:r>
          </a:p>
          <a:p>
            <a:pPr lvl="1"/>
            <a:r>
              <a:rPr lang="en-GB" dirty="0" smtClean="0"/>
              <a:t>Could use p value, but that includes less information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72757"/>
              </p:ext>
            </p:extLst>
          </p:nvPr>
        </p:nvGraphicFramePr>
        <p:xfrm>
          <a:off x="1043608" y="249289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5.6% (4.9, 6.3)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8.8% (7.9, 9.7)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Last 5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2.0% (1.6, 2.5)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4.2%(3.6, 4.9)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70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studies use samples of the population</a:t>
            </a:r>
          </a:p>
          <a:p>
            <a:r>
              <a:rPr lang="en-GB" dirty="0" smtClean="0"/>
              <a:t>Each time the population is sampled a slightly different group will be drawn</a:t>
            </a:r>
          </a:p>
          <a:p>
            <a:r>
              <a:rPr lang="en-GB" dirty="0" smtClean="0"/>
              <a:t>This produces variation in observed results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Types of bias</a:t>
            </a:r>
          </a:p>
          <a:p>
            <a:pPr lvl="1"/>
            <a:r>
              <a:rPr lang="en-GB" sz="2000" dirty="0" smtClean="0"/>
              <a:t>Information/measurement bias – did the method of collecting information change between the two rounds? </a:t>
            </a:r>
          </a:p>
          <a:p>
            <a:pPr lvl="1"/>
            <a:r>
              <a:rPr lang="en-GB" sz="2000" dirty="0" smtClean="0"/>
              <a:t>Selection bias: systematic differences in recruitment related to exposure or outcome</a:t>
            </a:r>
          </a:p>
          <a:p>
            <a:pPr lvl="1"/>
            <a:r>
              <a:rPr lang="en-GB" sz="2000" dirty="0" smtClean="0"/>
              <a:t>Recall bias; systematic different in recall of exposure</a:t>
            </a:r>
          </a:p>
          <a:p>
            <a:pPr lvl="1"/>
            <a:r>
              <a:rPr lang="en-GB" sz="2000" dirty="0" smtClean="0"/>
              <a:t>Observer bias: researcher measures differently</a:t>
            </a:r>
          </a:p>
          <a:p>
            <a:r>
              <a:rPr lang="en-GB" sz="2800" dirty="0"/>
              <a:t>Can’t control for bias in analysis, have to reduce the possibility through design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0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Confounding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false association between an exposure and an outcome due to a third factor that is associated with both</a:t>
            </a:r>
          </a:p>
          <a:p>
            <a:r>
              <a:rPr lang="en-GB" dirty="0" smtClean="0"/>
              <a:t>In this example, if there was a change in the sample (e.g. more men living in London) then this might confound the association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2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true association may still not be a cause – more of this next time!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3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485800"/>
            <a:ext cx="7772400" cy="1143000"/>
          </a:xfrm>
        </p:spPr>
        <p:txBody>
          <a:bodyPr/>
          <a:lstStyle/>
          <a:p>
            <a:r>
              <a:rPr lang="en-GB" dirty="0">
                <a:latin typeface="Arial"/>
                <a:ea typeface="MS PGothic" charset="0"/>
              </a:rPr>
              <a:t>Content #</a:t>
            </a:r>
            <a:r>
              <a:rPr lang="en-GB" dirty="0" smtClean="0">
                <a:latin typeface="Arial"/>
                <a:ea typeface="MS PGothic" charset="0"/>
              </a:rPr>
              <a:t>2: </a:t>
            </a:r>
            <a:r>
              <a:rPr lang="en-GB" dirty="0" smtClean="0">
                <a:ea typeface="MS PGothic" charset="0"/>
              </a:rPr>
              <a:t>Interpreting </a:t>
            </a:r>
            <a:r>
              <a:rPr lang="en-GB" dirty="0">
                <a:ea typeface="MS PGothic" charset="0"/>
              </a:rPr>
              <a:t>evidence in global health </a:t>
            </a:r>
            <a:br>
              <a:rPr lang="en-GB" dirty="0">
                <a:ea typeface="MS PGothic" charset="0"/>
              </a:rPr>
            </a:br>
            <a:endParaRPr lang="en-GB" dirty="0">
              <a:latin typeface="Arial"/>
              <a:ea typeface="MS PGothic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7772400" cy="4114800"/>
          </a:xfrm>
        </p:spPr>
        <p:txBody>
          <a:bodyPr/>
          <a:lstStyle/>
          <a:p>
            <a:pPr eaLnBrk="1" fontAlgn="t" hangingPunct="1"/>
            <a:r>
              <a:rPr lang="en-GB" dirty="0" smtClean="0">
                <a:latin typeface="Arial"/>
                <a:ea typeface="MS PGothic" charset="0"/>
              </a:rPr>
              <a:t>What </a:t>
            </a:r>
            <a:r>
              <a:rPr lang="en-GB" dirty="0">
                <a:latin typeface="Arial"/>
                <a:ea typeface="MS PGothic" charset="0"/>
              </a:rPr>
              <a:t>is the </a:t>
            </a:r>
            <a:r>
              <a:rPr lang="en-GB" dirty="0" smtClean="0">
                <a:latin typeface="Arial"/>
                <a:ea typeface="MS PGothic" charset="0"/>
              </a:rPr>
              <a:t>source of the evidence? (yesterday’s session)</a:t>
            </a:r>
            <a:endParaRPr lang="en-GB" dirty="0">
              <a:latin typeface="Arial"/>
              <a:ea typeface="MS PGothic" charset="0"/>
            </a:endParaRPr>
          </a:p>
          <a:p>
            <a:pPr eaLnBrk="1" fontAlgn="t" hangingPunct="1"/>
            <a:r>
              <a:rPr lang="en-GB" dirty="0">
                <a:latin typeface="Arial"/>
                <a:ea typeface="MS PGothic" charset="0"/>
              </a:rPr>
              <a:t>Critical appraisal (methods, results, claims)</a:t>
            </a:r>
          </a:p>
          <a:p>
            <a:pPr eaLnBrk="1" fontAlgn="t" hangingPunct="1"/>
            <a:r>
              <a:rPr lang="en-GB" dirty="0">
                <a:latin typeface="Arial"/>
                <a:ea typeface="MS PGothic" charset="0"/>
              </a:rPr>
              <a:t>Design, analysis, </a:t>
            </a:r>
            <a:r>
              <a:rPr lang="en-GB" dirty="0" smtClean="0">
                <a:latin typeface="Arial"/>
                <a:ea typeface="MS PGothic" charset="0"/>
              </a:rPr>
              <a:t>interpretation</a:t>
            </a:r>
            <a:endParaRPr lang="en-GB" dirty="0">
              <a:latin typeface="Arial"/>
              <a:ea typeface="MS PGothic" charset="0"/>
            </a:endParaRPr>
          </a:p>
          <a:p>
            <a:pPr eaLnBrk="1" fontAlgn="t" hangingPunct="1"/>
            <a:r>
              <a:rPr lang="en-GB" dirty="0">
                <a:latin typeface="Arial"/>
                <a:ea typeface="MS PGothic" charset="0"/>
              </a:rPr>
              <a:t>Commonly used </a:t>
            </a:r>
            <a:r>
              <a:rPr lang="en-GB" dirty="0" smtClean="0">
                <a:latin typeface="Arial"/>
                <a:ea typeface="MS PGothic" charset="0"/>
              </a:rPr>
              <a:t>statistics</a:t>
            </a:r>
            <a:endParaRPr lang="en-GB" dirty="0">
              <a:latin typeface="Arial"/>
              <a:ea typeface="MS PGothic" charset="0"/>
            </a:endParaRPr>
          </a:p>
        </p:txBody>
      </p:sp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8625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critical appraisal?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Definitions…</a:t>
            </a:r>
          </a:p>
          <a:p>
            <a:r>
              <a:rPr lang="en-US" dirty="0" smtClean="0"/>
              <a:t>You will cover this with practice in </a:t>
            </a:r>
            <a:r>
              <a:rPr lang="en-US" smtClean="0"/>
              <a:t>your modules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MS PGothic" charset="0"/>
              </a:rPr>
              <a:t>Global Facts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1771650"/>
            <a:ext cx="5521325" cy="2809875"/>
          </a:xfrm>
        </p:spPr>
        <p:txBody>
          <a:bodyPr/>
          <a:lstStyle/>
          <a:p>
            <a:r>
              <a:rPr lang="en-US" dirty="0">
                <a:latin typeface="Arial"/>
                <a:ea typeface="MS PGothic" charset="0"/>
              </a:rPr>
              <a:t>there were </a:t>
            </a:r>
            <a:r>
              <a:rPr lang="en-US" u="sng" dirty="0">
                <a:solidFill>
                  <a:srgbClr val="FF0000"/>
                </a:solidFill>
                <a:latin typeface="Arial"/>
                <a:ea typeface="MS PGothic" charset="0"/>
              </a:rPr>
              <a:t>139,300 </a:t>
            </a:r>
            <a:r>
              <a:rPr lang="en-US" dirty="0">
                <a:latin typeface="Arial"/>
                <a:ea typeface="MS PGothic" charset="0"/>
              </a:rPr>
              <a:t>measles deaths globally </a:t>
            </a:r>
          </a:p>
          <a:p>
            <a:pPr lvl="1"/>
            <a:r>
              <a:rPr lang="en-US" dirty="0">
                <a:latin typeface="Arial"/>
                <a:ea typeface="MS PGothic" charset="0"/>
              </a:rPr>
              <a:t>nearly 380 deaths every day = 15 deaths every hour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804025" y="2133600"/>
            <a:ext cx="2016125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 rot="-383909">
            <a:off x="7019925" y="2100263"/>
            <a:ext cx="3313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"/>
              </a:rPr>
              <a:t>2010 data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513711">
            <a:off x="6823075" y="2132013"/>
            <a:ext cx="2016125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2842592" y="4276253"/>
            <a:ext cx="3889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But how do we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know? How was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this figure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arrived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055620" y="3901245"/>
            <a:ext cx="5248783" cy="197602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5294"/>
            <a:ext cx="7620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5000" y="4869160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dirty="0">
                <a:solidFill>
                  <a:schemeClr val="accent2"/>
                </a:solidFill>
              </a:rPr>
              <a:t>Figure 3   Global measles mortality re-estimated with alternative variable assumptions  The &lt;</a:t>
            </a:r>
            <a:r>
              <a:rPr lang="en-US" sz="1000" dirty="0" err="1">
                <a:solidFill>
                  <a:schemeClr val="accent2"/>
                </a:solidFill>
              </a:rPr>
              <a:t>ce:cross-ref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en-US" sz="1000" dirty="0" err="1">
                <a:solidFill>
                  <a:schemeClr val="accent2"/>
                </a:solidFill>
              </a:rPr>
              <a:t>refid</a:t>
            </a:r>
            <a:r>
              <a:rPr lang="en-US" sz="1000" dirty="0">
                <a:solidFill>
                  <a:schemeClr val="accent2"/>
                </a:solidFill>
              </a:rPr>
              <a:t>="sec1"&gt; appendix&lt;/</a:t>
            </a:r>
            <a:r>
              <a:rPr lang="en-US" sz="1000" dirty="0" err="1">
                <a:solidFill>
                  <a:schemeClr val="accent2"/>
                </a:solidFill>
              </a:rPr>
              <a:t>ce:cross-ref</a:t>
            </a:r>
            <a:r>
              <a:rPr lang="en-US" sz="1000" dirty="0">
                <a:solidFill>
                  <a:schemeClr val="accent2"/>
                </a:solidFill>
              </a:rPr>
              <a:t>&gt;  provides details on assumptions. CFR=case-fatality ratio. U5MR=under-five mortality rate.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59832" y="6303633"/>
            <a:ext cx="5760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00" dirty="0" smtClean="0">
                <a:solidFill>
                  <a:schemeClr val="accent2"/>
                </a:solidFill>
              </a:rPr>
              <a:t>Simons E et al</a:t>
            </a:r>
            <a:r>
              <a:rPr lang="en-US" sz="1000" dirty="0">
                <a:solidFill>
                  <a:schemeClr val="accent2"/>
                </a:solidFill>
              </a:rPr>
              <a:t>. The Lancet </a:t>
            </a:r>
            <a:r>
              <a:rPr lang="en-US" sz="1000" dirty="0" smtClean="0">
                <a:solidFill>
                  <a:schemeClr val="accent2"/>
                </a:solidFill>
              </a:rPr>
              <a:t>2012;379:2173-2178. http</a:t>
            </a:r>
            <a:r>
              <a:rPr lang="en-US" sz="1000" dirty="0">
                <a:solidFill>
                  <a:schemeClr val="accent2"/>
                </a:solidFill>
              </a:rPr>
              <a:t>://</a:t>
            </a:r>
            <a:r>
              <a:rPr lang="en-US" sz="1000" dirty="0" smtClean="0">
                <a:solidFill>
                  <a:schemeClr val="accent2"/>
                </a:solidFill>
              </a:rPr>
              <a:t>dx.doi.org/10.1016/S0140-6736(12)60522-4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measles mortality, 2000 -2010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Always consider the source of data</a:t>
            </a:r>
          </a:p>
          <a:p>
            <a:pPr lvl="1"/>
            <a:r>
              <a:rPr lang="en-GB" dirty="0" smtClean="0"/>
              <a:t>Was it whole population or sample?</a:t>
            </a:r>
          </a:p>
          <a:p>
            <a:pPr lvl="1"/>
            <a:r>
              <a:rPr lang="en-GB" dirty="0" smtClean="0"/>
              <a:t>What was the coverage?</a:t>
            </a:r>
          </a:p>
          <a:p>
            <a:pPr lvl="1"/>
            <a:r>
              <a:rPr lang="en-GB" dirty="0" smtClean="0"/>
              <a:t>Was it representative?</a:t>
            </a:r>
          </a:p>
          <a:p>
            <a:pPr lvl="1"/>
            <a:r>
              <a:rPr lang="en-GB" dirty="0" smtClean="0"/>
              <a:t>Could there be bias?</a:t>
            </a:r>
          </a:p>
          <a:p>
            <a:pPr lvl="1"/>
            <a:r>
              <a:rPr lang="en-GB" dirty="0" smtClean="0"/>
              <a:t>What definitions were used?</a:t>
            </a:r>
          </a:p>
          <a:p>
            <a:pPr lvl="1"/>
            <a:r>
              <a:rPr lang="en-GB" dirty="0" smtClean="0"/>
              <a:t>How comparable are data?</a:t>
            </a:r>
          </a:p>
        </p:txBody>
      </p:sp>
    </p:spTree>
    <p:extLst>
      <p:ext uri="{BB962C8B-B14F-4D97-AF65-F5344CB8AC3E}">
        <p14:creationId xmlns:p14="http://schemas.microsoft.com/office/powerpoint/2010/main" val="193701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associations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possible explanations?</a:t>
            </a:r>
          </a:p>
          <a:p>
            <a:pPr lvl="1"/>
            <a:r>
              <a:rPr lang="en-GB" dirty="0" smtClean="0"/>
              <a:t>Chance</a:t>
            </a:r>
          </a:p>
          <a:p>
            <a:pPr lvl="1"/>
            <a:r>
              <a:rPr lang="en-GB" dirty="0" smtClean="0"/>
              <a:t>Bias</a:t>
            </a:r>
          </a:p>
          <a:p>
            <a:pPr lvl="1"/>
            <a:r>
              <a:rPr lang="en-GB" dirty="0" smtClean="0"/>
              <a:t>Confounding</a:t>
            </a:r>
          </a:p>
          <a:p>
            <a:pPr lvl="1"/>
            <a:r>
              <a:rPr lang="en-GB" dirty="0" smtClean="0"/>
              <a:t>Cause</a:t>
            </a:r>
          </a:p>
          <a:p>
            <a:r>
              <a:rPr lang="en-GB" dirty="0" smtClean="0"/>
              <a:t>There are methods for assessing each of these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8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 who pay for sex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survey (</a:t>
            </a:r>
            <a:r>
              <a:rPr lang="en-GB" dirty="0" err="1" smtClean="0"/>
              <a:t>Natsal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~6000 men in 1990, 2000</a:t>
            </a:r>
          </a:p>
          <a:p>
            <a:r>
              <a:rPr lang="en-GB" dirty="0" smtClean="0"/>
              <a:t>Asked about having paid a woman for sex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are the possible explanations for this increase?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08092"/>
              </p:ext>
            </p:extLst>
          </p:nvPr>
        </p:nvGraphicFramePr>
        <p:xfrm>
          <a:off x="1115616" y="328498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Last 5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1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Has there been an increase in the proportion of men who pay for sex?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Chance? </a:t>
            </a:r>
          </a:p>
          <a:p>
            <a:endParaRPr lang="en-GB" dirty="0"/>
          </a:p>
          <a:p>
            <a:r>
              <a:rPr lang="en-GB" dirty="0" smtClean="0"/>
              <a:t>Bias?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Confounding?</a:t>
            </a:r>
          </a:p>
          <a:p>
            <a:endParaRPr lang="en-GB" dirty="0"/>
          </a:p>
          <a:p>
            <a:r>
              <a:rPr lang="en-GB" dirty="0" smtClean="0"/>
              <a:t>Cause?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71374F9-6A73-4E6F-8F39-C2B4B1AD14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100whiteorange">
  <a:themeElements>
    <a:clrScheme name="imperial100white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perial100white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erial100white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erial100white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100white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5603</TotalTime>
  <Words>573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imperial100whiteorange</vt:lpstr>
      <vt:lpstr>Crash course in methods #2: Interpreting evidence in global health </vt:lpstr>
      <vt:lpstr>Content #2: Interpreting evidence in global health  </vt:lpstr>
      <vt:lpstr>What is critical appraisal?</vt:lpstr>
      <vt:lpstr>Global Facts</vt:lpstr>
      <vt:lpstr>Global measles mortality, 2000 -2010</vt:lpstr>
      <vt:lpstr>Measuring health</vt:lpstr>
      <vt:lpstr>Interpreting associations</vt:lpstr>
      <vt:lpstr>Men who pay for sex</vt:lpstr>
      <vt:lpstr>Has there been an increase in the proportion of men who pay for sex?</vt:lpstr>
      <vt:lpstr>Has there been an increase in the proportion of men who pay for sex?</vt:lpstr>
      <vt:lpstr>Chance</vt:lpstr>
      <vt:lpstr>Bias</vt:lpstr>
      <vt:lpstr>Confounding</vt:lpstr>
      <vt:lpstr>Cause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Ward</dc:creator>
  <cp:lastModifiedBy>Shiel, Nuala</cp:lastModifiedBy>
  <cp:revision>139</cp:revision>
  <dcterms:created xsi:type="dcterms:W3CDTF">2008-02-29T15:11:18Z</dcterms:created>
  <dcterms:modified xsi:type="dcterms:W3CDTF">2012-10-02T10:59:04Z</dcterms:modified>
</cp:coreProperties>
</file>