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442" r:id="rId2"/>
    <p:sldId id="443" r:id="rId3"/>
    <p:sldId id="444" r:id="rId4"/>
    <p:sldId id="445" r:id="rId5"/>
    <p:sldId id="446" r:id="rId6"/>
    <p:sldId id="447" r:id="rId7"/>
    <p:sldId id="448" r:id="rId8"/>
    <p:sldId id="449" r:id="rId9"/>
    <p:sldId id="450" r:id="rId10"/>
    <p:sldId id="483" r:id="rId11"/>
    <p:sldId id="480" r:id="rId12"/>
    <p:sldId id="452" r:id="rId13"/>
    <p:sldId id="482" r:id="rId14"/>
    <p:sldId id="454" r:id="rId15"/>
    <p:sldId id="455" r:id="rId16"/>
    <p:sldId id="456" r:id="rId17"/>
    <p:sldId id="457" r:id="rId18"/>
    <p:sldId id="458" r:id="rId19"/>
    <p:sldId id="459" r:id="rId20"/>
    <p:sldId id="460" r:id="rId21"/>
    <p:sldId id="461" r:id="rId22"/>
    <p:sldId id="462" r:id="rId23"/>
    <p:sldId id="463" r:id="rId24"/>
    <p:sldId id="464" r:id="rId25"/>
    <p:sldId id="465" r:id="rId26"/>
    <p:sldId id="487" r:id="rId27"/>
    <p:sldId id="474" r:id="rId28"/>
    <p:sldId id="486" r:id="rId29"/>
    <p:sldId id="488" r:id="rId30"/>
    <p:sldId id="475" r:id="rId31"/>
    <p:sldId id="473" r:id="rId32"/>
    <p:sldId id="485" r:id="rId33"/>
    <p:sldId id="484" r:id="rId34"/>
    <p:sldId id="477" r:id="rId35"/>
    <p:sldId id="478" r:id="rId36"/>
    <p:sldId id="476" r:id="rId37"/>
  </p:sldIdLst>
  <p:sldSz cx="9144000" cy="6858000" type="screen4x3"/>
  <p:notesSz cx="6858000" cy="9144000"/>
  <p:defaultTextStyle>
    <a:defPPr>
      <a:defRPr lang="en-US"/>
    </a:defPPr>
    <a:lvl1pPr algn="l" rtl="0" eaLnBrk="0" fontAlgn="base" hangingPunct="0">
      <a:spcBef>
        <a:spcPct val="20000"/>
      </a:spcBef>
      <a:spcAft>
        <a:spcPct val="0"/>
      </a:spcAft>
      <a:defRPr kern="1200">
        <a:solidFill>
          <a:srgbClr val="FE9914"/>
        </a:solidFill>
        <a:latin typeface="Arial" charset="0"/>
        <a:ea typeface="+mn-ea"/>
        <a:cs typeface="+mn-cs"/>
      </a:defRPr>
    </a:lvl1pPr>
    <a:lvl2pPr marL="457200" algn="l" rtl="0" eaLnBrk="0" fontAlgn="base" hangingPunct="0">
      <a:spcBef>
        <a:spcPct val="20000"/>
      </a:spcBef>
      <a:spcAft>
        <a:spcPct val="0"/>
      </a:spcAft>
      <a:defRPr kern="1200">
        <a:solidFill>
          <a:srgbClr val="FE9914"/>
        </a:solidFill>
        <a:latin typeface="Arial" charset="0"/>
        <a:ea typeface="+mn-ea"/>
        <a:cs typeface="+mn-cs"/>
      </a:defRPr>
    </a:lvl2pPr>
    <a:lvl3pPr marL="914400" algn="l" rtl="0" eaLnBrk="0" fontAlgn="base" hangingPunct="0">
      <a:spcBef>
        <a:spcPct val="20000"/>
      </a:spcBef>
      <a:spcAft>
        <a:spcPct val="0"/>
      </a:spcAft>
      <a:defRPr kern="1200">
        <a:solidFill>
          <a:srgbClr val="FE9914"/>
        </a:solidFill>
        <a:latin typeface="Arial" charset="0"/>
        <a:ea typeface="+mn-ea"/>
        <a:cs typeface="+mn-cs"/>
      </a:defRPr>
    </a:lvl3pPr>
    <a:lvl4pPr marL="1371600" algn="l" rtl="0" eaLnBrk="0" fontAlgn="base" hangingPunct="0">
      <a:spcBef>
        <a:spcPct val="20000"/>
      </a:spcBef>
      <a:spcAft>
        <a:spcPct val="0"/>
      </a:spcAft>
      <a:defRPr kern="1200">
        <a:solidFill>
          <a:srgbClr val="FE9914"/>
        </a:solidFill>
        <a:latin typeface="Arial" charset="0"/>
        <a:ea typeface="+mn-ea"/>
        <a:cs typeface="+mn-cs"/>
      </a:defRPr>
    </a:lvl4pPr>
    <a:lvl5pPr marL="1828800" algn="l" rtl="0" eaLnBrk="0" fontAlgn="base" hangingPunct="0">
      <a:spcBef>
        <a:spcPct val="20000"/>
      </a:spcBef>
      <a:spcAft>
        <a:spcPct val="0"/>
      </a:spcAft>
      <a:defRPr kern="1200">
        <a:solidFill>
          <a:srgbClr val="FE9914"/>
        </a:solidFill>
        <a:latin typeface="Arial" charset="0"/>
        <a:ea typeface="+mn-ea"/>
        <a:cs typeface="+mn-cs"/>
      </a:defRPr>
    </a:lvl5pPr>
    <a:lvl6pPr marL="2286000" algn="l" defTabSz="914400" rtl="0" eaLnBrk="1" latinLnBrk="0" hangingPunct="1">
      <a:defRPr kern="1200">
        <a:solidFill>
          <a:srgbClr val="FE9914"/>
        </a:solidFill>
        <a:latin typeface="Arial" charset="0"/>
        <a:ea typeface="+mn-ea"/>
        <a:cs typeface="+mn-cs"/>
      </a:defRPr>
    </a:lvl6pPr>
    <a:lvl7pPr marL="2743200" algn="l" defTabSz="914400" rtl="0" eaLnBrk="1" latinLnBrk="0" hangingPunct="1">
      <a:defRPr kern="1200">
        <a:solidFill>
          <a:srgbClr val="FE9914"/>
        </a:solidFill>
        <a:latin typeface="Arial" charset="0"/>
        <a:ea typeface="+mn-ea"/>
        <a:cs typeface="+mn-cs"/>
      </a:defRPr>
    </a:lvl7pPr>
    <a:lvl8pPr marL="3200400" algn="l" defTabSz="914400" rtl="0" eaLnBrk="1" latinLnBrk="0" hangingPunct="1">
      <a:defRPr kern="1200">
        <a:solidFill>
          <a:srgbClr val="FE9914"/>
        </a:solidFill>
        <a:latin typeface="Arial" charset="0"/>
        <a:ea typeface="+mn-ea"/>
        <a:cs typeface="+mn-cs"/>
      </a:defRPr>
    </a:lvl8pPr>
    <a:lvl9pPr marL="3657600" algn="l" defTabSz="914400" rtl="0" eaLnBrk="1" latinLnBrk="0" hangingPunct="1">
      <a:defRPr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07F"/>
    <a:srgbClr val="425EEA"/>
    <a:srgbClr val="FE9914"/>
    <a:srgbClr val="B7C2F7"/>
    <a:srgbClr val="D2D9FA"/>
    <a:srgbClr val="9CABF4"/>
    <a:srgbClr val="95A5F3"/>
    <a:srgbClr val="8D9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p:cViewPr>
        <p:scale>
          <a:sx n="50" d="100"/>
          <a:sy n="50" d="100"/>
        </p:scale>
        <p:origin x="-1014"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332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p>
        </p:txBody>
      </p:sp>
      <p:sp>
        <p:nvSpPr>
          <p:cNvPr id="332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332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0332CEDD-9F40-473B-B060-6BB1EE89BD74}" type="slidenum">
              <a:rPr lang="en-GB"/>
              <a:pPr/>
              <a:t>‹#›</a:t>
            </a:fld>
            <a:endParaRPr lang="en-GB"/>
          </a:p>
        </p:txBody>
      </p:sp>
    </p:spTree>
    <p:extLst>
      <p:ext uri="{BB962C8B-B14F-4D97-AF65-F5344CB8AC3E}">
        <p14:creationId xmlns:p14="http://schemas.microsoft.com/office/powerpoint/2010/main" val="310774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lt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19696DE3-3D0F-415E-ADD7-F1F776FACA8D}" type="slidenum">
              <a:rPr lang="en-GB" altLang="en-GB"/>
              <a:pPr/>
              <a:t>‹#›</a:t>
            </a:fld>
            <a:endParaRPr lang="en-GB" altLang="en-GB"/>
          </a:p>
        </p:txBody>
      </p:sp>
    </p:spTree>
    <p:extLst>
      <p:ext uri="{BB962C8B-B14F-4D97-AF65-F5344CB8AC3E}">
        <p14:creationId xmlns:p14="http://schemas.microsoft.com/office/powerpoint/2010/main" val="3844158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1 Spectrum of influenza cases. Infection in patients who die or are admitted to hospital will be ascertained throughout an influenza pandemic. Case fatality ratio estimates depend on how these cases change as a proportion of total case numbers as the pandemic progresses.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68538" y="2349500"/>
            <a:ext cx="4751387" cy="1514475"/>
          </a:xfrm>
        </p:spPr>
        <p:txBody>
          <a:bodyPr/>
          <a:lstStyle>
            <a:lvl1pPr>
              <a:defRPr sz="3600"/>
            </a:lvl1pPr>
          </a:lstStyle>
          <a:p>
            <a:r>
              <a:rPr lang="en-US" dirty="0"/>
              <a:t>Click to edit Master title style</a:t>
            </a:r>
          </a:p>
        </p:txBody>
      </p:sp>
      <p:sp>
        <p:nvSpPr>
          <p:cNvPr id="32771" name="Rectangle 3"/>
          <p:cNvSpPr>
            <a:spLocks noGrp="1" noChangeArrowheads="1"/>
          </p:cNvSpPr>
          <p:nvPr>
            <p:ph type="subTitle" idx="1"/>
          </p:nvPr>
        </p:nvSpPr>
        <p:spPr>
          <a:xfrm>
            <a:off x="2268538" y="4076700"/>
            <a:ext cx="2154237" cy="703263"/>
          </a:xfrm>
        </p:spPr>
        <p:txBody>
          <a:bodyPr/>
          <a:lstStyle>
            <a:lvl1pPr marL="0" indent="0">
              <a:buFontTx/>
              <a:buNone/>
              <a:defRPr sz="1800">
                <a:solidFill>
                  <a:srgbClr val="FE9914"/>
                </a:solidFill>
              </a:defRPr>
            </a:lvl1pPr>
          </a:lstStyle>
          <a:p>
            <a:r>
              <a:rPr lang="en-US"/>
              <a:t>Name of presenter</a:t>
            </a:r>
          </a:p>
          <a:p>
            <a:r>
              <a:rPr lang="en-US"/>
              <a:t>Job title</a:t>
            </a:r>
          </a:p>
        </p:txBody>
      </p:sp>
      <p:sp>
        <p:nvSpPr>
          <p:cNvPr id="32772" name="Rectangle 4"/>
          <p:cNvSpPr>
            <a:spLocks noGrp="1" noChangeArrowheads="1"/>
          </p:cNvSpPr>
          <p:nvPr>
            <p:ph type="ftr" sz="quarter" idx="3"/>
          </p:nvPr>
        </p:nvSpPr>
        <p:spPr>
          <a:xfrm>
            <a:off x="2411413" y="6524625"/>
            <a:ext cx="2895600" cy="260350"/>
          </a:xfrm>
        </p:spPr>
        <p:txBody>
          <a:bodyPr/>
          <a:lstStyle>
            <a:lvl1pPr>
              <a:defRPr/>
            </a:lvl1pPr>
          </a:lstStyle>
          <a:p>
            <a:r>
              <a:rPr lang="en-GB" altLang="en-GB"/>
              <a:t>100 years of living science</a:t>
            </a:r>
            <a:endParaRPr lang="en-US" altLang="en-US"/>
          </a:p>
        </p:txBody>
      </p:sp>
      <p:sp>
        <p:nvSpPr>
          <p:cNvPr id="32773" name="Rectangle 5"/>
          <p:cNvSpPr>
            <a:spLocks noGrp="1" noChangeArrowheads="1"/>
          </p:cNvSpPr>
          <p:nvPr>
            <p:ph type="sldNum" sz="quarter" idx="4"/>
          </p:nvPr>
        </p:nvSpPr>
        <p:spPr/>
        <p:txBody>
          <a:bodyPr/>
          <a:lstStyle>
            <a:lvl1pPr>
              <a:defRPr/>
            </a:lvl1pPr>
          </a:lstStyle>
          <a:p>
            <a:r>
              <a:rPr lang="en-US" altLang="en-US"/>
              <a:t>Page </a:t>
            </a:r>
            <a:fld id="{28134005-162E-413E-87E6-E8D8F9297E20}" type="slidenum">
              <a:rPr lang="en-US" altLang="en-US"/>
              <a:pPr/>
              <a:t>‹#›</a:t>
            </a:fld>
            <a:endParaRPr lang="en-US" altLang="en-US"/>
          </a:p>
        </p:txBody>
      </p:sp>
      <p:pic>
        <p:nvPicPr>
          <p:cNvPr id="32777" name="Picture 9" descr="Global health studies logo June 08"/>
          <p:cNvPicPr>
            <a:picLocks noChangeAspect="1" noChangeArrowheads="1"/>
          </p:cNvPicPr>
          <p:nvPr userDrawn="1"/>
        </p:nvPicPr>
        <p:blipFill rotWithShape="1">
          <a:blip r:embed="rId2" cstate="print"/>
          <a:srcRect l="62052"/>
          <a:stretch/>
        </p:blipFill>
        <p:spPr bwMode="auto">
          <a:xfrm>
            <a:off x="2478683" y="260648"/>
            <a:ext cx="1301229" cy="1822450"/>
          </a:xfrm>
          <a:prstGeom prst="rect">
            <a:avLst/>
          </a:prstGeom>
          <a:noFill/>
          <a:ln w="9525">
            <a:noFill/>
            <a:miter lim="800000"/>
            <a:headEnd/>
            <a:tailEnd/>
          </a:ln>
        </p:spPr>
      </p:pic>
      <p:pic>
        <p:nvPicPr>
          <p:cNvPr id="32778" name="Picture 10" descr="globalhealth strap"/>
          <p:cNvPicPr>
            <a:picLocks noChangeAspect="1" noChangeArrowheads="1"/>
          </p:cNvPicPr>
          <p:nvPr userDrawn="1"/>
        </p:nvPicPr>
        <p:blipFill>
          <a:blip r:embed="rId3" cstate="print"/>
          <a:srcRect/>
          <a:stretch>
            <a:fillRect/>
          </a:stretch>
        </p:blipFill>
        <p:spPr bwMode="auto">
          <a:xfrm>
            <a:off x="-36513" y="5233988"/>
            <a:ext cx="9180513" cy="1651000"/>
          </a:xfrm>
          <a:prstGeom prst="rect">
            <a:avLst/>
          </a:prstGeom>
          <a:noFill/>
          <a:ln w="9525">
            <a:noFill/>
            <a:miter lim="800000"/>
            <a:headEnd/>
            <a:tailEnd/>
          </a:ln>
        </p:spPr>
      </p:pic>
      <p:pic>
        <p:nvPicPr>
          <p:cNvPr id="2" name="Picture 1"/>
          <p:cNvPicPr>
            <a:picLocks noChangeAspect="1"/>
          </p:cNvPicPr>
          <p:nvPr userDrawn="1"/>
        </p:nvPicPr>
        <p:blipFill>
          <a:blip r:embed="rId4"/>
          <a:stretch>
            <a:fillRect/>
          </a:stretch>
        </p:blipFill>
        <p:spPr>
          <a:xfrm>
            <a:off x="278160" y="260648"/>
            <a:ext cx="2133600" cy="558800"/>
          </a:xfrm>
          <a:prstGeom prst="rect">
            <a:avLst/>
          </a:prstGeom>
        </p:spPr>
      </p:pic>
      <p:sp>
        <p:nvSpPr>
          <p:cNvPr id="3" name="TextBox 2"/>
          <p:cNvSpPr txBox="1"/>
          <p:nvPr userDrawn="1"/>
        </p:nvSpPr>
        <p:spPr>
          <a:xfrm>
            <a:off x="179512" y="908720"/>
            <a:ext cx="2571324" cy="369332"/>
          </a:xfrm>
          <a:prstGeom prst="rect">
            <a:avLst/>
          </a:prstGeom>
          <a:noFill/>
        </p:spPr>
        <p:txBody>
          <a:bodyPr wrap="none" rtlCol="0">
            <a:spAutoFit/>
          </a:bodyPr>
          <a:lstStyle/>
          <a:p>
            <a:r>
              <a:rPr lang="en-US" dirty="0" smtClean="0"/>
              <a:t>School of Public Health</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3B5ADBCE-ADD1-460F-96AF-9661B022269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0450" y="171450"/>
            <a:ext cx="1946275" cy="5353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0038" y="171450"/>
            <a:ext cx="5688012"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A3E41998-E4C9-4E28-B784-6DAED1F87B6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14325" y="1409700"/>
            <a:ext cx="7772400" cy="4114800"/>
          </a:xfrm>
        </p:spPr>
        <p:txBody>
          <a:bodyPr/>
          <a:lstStyle/>
          <a:p>
            <a:endParaRPr lang="en-GB"/>
          </a:p>
        </p:txBody>
      </p:sp>
      <p:sp>
        <p:nvSpPr>
          <p:cNvPr id="4" name="Footer Placeholder 3"/>
          <p:cNvSpPr>
            <a:spLocks noGrp="1"/>
          </p:cNvSpPr>
          <p:nvPr>
            <p:ph type="ftr" sz="quarter" idx="10"/>
          </p:nvPr>
        </p:nvSpPr>
        <p:spPr>
          <a:xfrm>
            <a:off x="2411413" y="6308725"/>
            <a:ext cx="2895600" cy="476250"/>
          </a:xfrm>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a:xfrm>
            <a:off x="250825" y="6308725"/>
            <a:ext cx="2133600" cy="476250"/>
          </a:xfrm>
        </p:spPr>
        <p:txBody>
          <a:bodyPr/>
          <a:lstStyle>
            <a:lvl1pPr>
              <a:defRPr/>
            </a:lvl1pPr>
          </a:lstStyle>
          <a:p>
            <a:r>
              <a:rPr lang="en-US" altLang="en-US"/>
              <a:t>Page </a:t>
            </a:r>
            <a:fld id="{9650E030-FE9C-43D9-B47E-11F3A16B162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14325" y="1409700"/>
            <a:ext cx="7772400" cy="4114800"/>
          </a:xfrm>
        </p:spPr>
        <p:txBody>
          <a:bodyPr/>
          <a:lstStyle/>
          <a:p>
            <a:endParaRPr lang="en-GB"/>
          </a:p>
        </p:txBody>
      </p:sp>
      <p:sp>
        <p:nvSpPr>
          <p:cNvPr id="4" name="Footer Placeholder 3"/>
          <p:cNvSpPr>
            <a:spLocks noGrp="1"/>
          </p:cNvSpPr>
          <p:nvPr>
            <p:ph type="ftr" sz="quarter" idx="10"/>
          </p:nvPr>
        </p:nvSpPr>
        <p:spPr>
          <a:xfrm>
            <a:off x="2411413" y="6308725"/>
            <a:ext cx="2895600" cy="476250"/>
          </a:xfrm>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a:xfrm>
            <a:off x="250825" y="6308725"/>
            <a:ext cx="2133600" cy="476250"/>
          </a:xfrm>
        </p:spPr>
        <p:txBody>
          <a:bodyPr/>
          <a:lstStyle>
            <a:lvl1pPr>
              <a:defRPr/>
            </a:lvl1pPr>
          </a:lstStyle>
          <a:p>
            <a:r>
              <a:rPr lang="en-US" altLang="en-US"/>
              <a:t>Page </a:t>
            </a:r>
            <a:fld id="{7B312A56-B16D-4274-A22A-E9C0854762E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D71374F9-6A73-4E6F-8F39-C2B4B1AD149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FA7B3EF3-51FF-4D6A-86D9-3BEF22EB956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67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8C2C291E-F142-4C7D-BCB5-B86BDE0248A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8" name="Slide Number Placeholder 7"/>
          <p:cNvSpPr>
            <a:spLocks noGrp="1"/>
          </p:cNvSpPr>
          <p:nvPr>
            <p:ph type="sldNum" sz="quarter" idx="11"/>
          </p:nvPr>
        </p:nvSpPr>
        <p:spPr/>
        <p:txBody>
          <a:bodyPr/>
          <a:lstStyle>
            <a:lvl1pPr>
              <a:defRPr/>
            </a:lvl1pPr>
          </a:lstStyle>
          <a:p>
            <a:r>
              <a:rPr lang="en-US" altLang="en-US"/>
              <a:t>Page </a:t>
            </a:r>
            <a:fld id="{2D2DAC74-8559-4D0D-9092-548190574E2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4" name="Slide Number Placeholder 3"/>
          <p:cNvSpPr>
            <a:spLocks noGrp="1"/>
          </p:cNvSpPr>
          <p:nvPr>
            <p:ph type="sldNum" sz="quarter" idx="11"/>
          </p:nvPr>
        </p:nvSpPr>
        <p:spPr/>
        <p:txBody>
          <a:bodyPr/>
          <a:lstStyle>
            <a:lvl1pPr>
              <a:defRPr/>
            </a:lvl1pPr>
          </a:lstStyle>
          <a:p>
            <a:r>
              <a:rPr lang="en-US" altLang="en-US"/>
              <a:t>Page </a:t>
            </a:r>
            <a:fld id="{077689F6-EC9F-40FE-834A-8528F25DCE7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3" name="Slide Number Placeholder 2"/>
          <p:cNvSpPr>
            <a:spLocks noGrp="1"/>
          </p:cNvSpPr>
          <p:nvPr>
            <p:ph type="sldNum" sz="quarter" idx="11"/>
          </p:nvPr>
        </p:nvSpPr>
        <p:spPr/>
        <p:txBody>
          <a:bodyPr/>
          <a:lstStyle>
            <a:lvl1pPr>
              <a:defRPr/>
            </a:lvl1pPr>
          </a:lstStyle>
          <a:p>
            <a:r>
              <a:rPr lang="en-US" altLang="en-US"/>
              <a:t>Page </a:t>
            </a:r>
            <a:fld id="{85E631AA-0D85-4E1E-B96B-F998477D6612}"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3B78A65F-7AA3-4986-8E96-B4BC000CAE6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40E81524-E3C5-4D12-8C01-BD5399581D0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00038" y="17145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314325" y="14097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48" name="Rectangle 4"/>
          <p:cNvSpPr>
            <a:spLocks noGrp="1" noChangeArrowheads="1"/>
          </p:cNvSpPr>
          <p:nvPr>
            <p:ph type="ftr" sz="quarter" idx="3"/>
          </p:nvPr>
        </p:nvSpPr>
        <p:spPr bwMode="auto">
          <a:xfrm>
            <a:off x="2411413" y="6308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r>
              <a:rPr lang="en-GB" altLang="en-GB"/>
              <a:t>© Imperial College London</a:t>
            </a:r>
            <a:endParaRPr lang="en-US" altLang="en-US"/>
          </a:p>
        </p:txBody>
      </p:sp>
      <p:sp>
        <p:nvSpPr>
          <p:cNvPr id="31749" name="Rectangle 5"/>
          <p:cNvSpPr>
            <a:spLocks noGrp="1" noChangeArrowheads="1"/>
          </p:cNvSpPr>
          <p:nvPr>
            <p:ph type="sldNum" sz="quarter" idx="4"/>
          </p:nvPr>
        </p:nvSpPr>
        <p:spPr bwMode="auto">
          <a:xfrm>
            <a:off x="250825"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r>
              <a:rPr lang="en-US" altLang="en-US"/>
              <a:t>Page </a:t>
            </a:r>
            <a:fld id="{FB466443-3AD4-49EA-9B6E-18634CEBDB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rtl="0" eaLnBrk="0" fontAlgn="base" hangingPunct="0">
        <a:spcBef>
          <a:spcPct val="0"/>
        </a:spcBef>
        <a:spcAft>
          <a:spcPct val="0"/>
        </a:spcAft>
        <a:defRPr sz="3000">
          <a:solidFill>
            <a:srgbClr val="FE9914"/>
          </a:solidFill>
          <a:latin typeface="+mj-lt"/>
          <a:ea typeface="+mj-ea"/>
          <a:cs typeface="+mj-cs"/>
        </a:defRPr>
      </a:lvl1pPr>
      <a:lvl2pPr algn="l" rtl="0" eaLnBrk="0" fontAlgn="base" hangingPunct="0">
        <a:spcBef>
          <a:spcPct val="0"/>
        </a:spcBef>
        <a:spcAft>
          <a:spcPct val="0"/>
        </a:spcAft>
        <a:defRPr sz="3000">
          <a:solidFill>
            <a:srgbClr val="FE9914"/>
          </a:solidFill>
          <a:latin typeface="Arial" charset="0"/>
        </a:defRPr>
      </a:lvl2pPr>
      <a:lvl3pPr algn="l" rtl="0" eaLnBrk="0" fontAlgn="base" hangingPunct="0">
        <a:spcBef>
          <a:spcPct val="0"/>
        </a:spcBef>
        <a:spcAft>
          <a:spcPct val="0"/>
        </a:spcAft>
        <a:defRPr sz="3000">
          <a:solidFill>
            <a:srgbClr val="FE9914"/>
          </a:solidFill>
          <a:latin typeface="Arial" charset="0"/>
        </a:defRPr>
      </a:lvl3pPr>
      <a:lvl4pPr algn="l" rtl="0" eaLnBrk="0" fontAlgn="base" hangingPunct="0">
        <a:spcBef>
          <a:spcPct val="0"/>
        </a:spcBef>
        <a:spcAft>
          <a:spcPct val="0"/>
        </a:spcAft>
        <a:defRPr sz="3000">
          <a:solidFill>
            <a:srgbClr val="FE9914"/>
          </a:solidFill>
          <a:latin typeface="Arial" charset="0"/>
        </a:defRPr>
      </a:lvl4pPr>
      <a:lvl5pPr algn="l" rtl="0" eaLnBrk="0" fontAlgn="base" hangingPunct="0">
        <a:spcBef>
          <a:spcPct val="0"/>
        </a:spcBef>
        <a:spcAft>
          <a:spcPct val="0"/>
        </a:spcAft>
        <a:defRPr sz="3000">
          <a:solidFill>
            <a:srgbClr val="FE9914"/>
          </a:solidFill>
          <a:latin typeface="Arial" charset="0"/>
        </a:defRPr>
      </a:lvl5pPr>
      <a:lvl6pPr marL="457200" algn="l" rtl="0" eaLnBrk="0" fontAlgn="base" hangingPunct="0">
        <a:spcBef>
          <a:spcPct val="0"/>
        </a:spcBef>
        <a:spcAft>
          <a:spcPct val="0"/>
        </a:spcAft>
        <a:defRPr sz="3000">
          <a:solidFill>
            <a:srgbClr val="FE9914"/>
          </a:solidFill>
          <a:latin typeface="Arial" charset="0"/>
        </a:defRPr>
      </a:lvl6pPr>
      <a:lvl7pPr marL="914400" algn="l" rtl="0" eaLnBrk="0" fontAlgn="base" hangingPunct="0">
        <a:spcBef>
          <a:spcPct val="0"/>
        </a:spcBef>
        <a:spcAft>
          <a:spcPct val="0"/>
        </a:spcAft>
        <a:defRPr sz="3000">
          <a:solidFill>
            <a:srgbClr val="FE9914"/>
          </a:solidFill>
          <a:latin typeface="Arial" charset="0"/>
        </a:defRPr>
      </a:lvl7pPr>
      <a:lvl8pPr marL="1371600" algn="l" rtl="0" eaLnBrk="0" fontAlgn="base" hangingPunct="0">
        <a:spcBef>
          <a:spcPct val="0"/>
        </a:spcBef>
        <a:spcAft>
          <a:spcPct val="0"/>
        </a:spcAft>
        <a:defRPr sz="3000">
          <a:solidFill>
            <a:srgbClr val="FE9914"/>
          </a:solidFill>
          <a:latin typeface="Arial" charset="0"/>
        </a:defRPr>
      </a:lvl8pPr>
      <a:lvl9pPr marL="1828800" algn="l" rtl="0" eaLnBrk="0" fontAlgn="base" hangingPunct="0">
        <a:spcBef>
          <a:spcPct val="0"/>
        </a:spcBef>
        <a:spcAft>
          <a:spcPct val="0"/>
        </a:spcAft>
        <a:defRPr sz="3000">
          <a:solidFill>
            <a:srgbClr val="FE9914"/>
          </a:solidFill>
          <a:latin typeface="Arial" charset="0"/>
        </a:defRPr>
      </a:lvl9pPr>
    </p:titleStyle>
    <p:body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400">
          <a:solidFill>
            <a:srgbClr val="0E207F"/>
          </a:solidFill>
          <a:latin typeface="+mn-lt"/>
        </a:defRPr>
      </a:lvl2pPr>
      <a:lvl3pPr marL="1143000" indent="-228600" algn="l" rtl="0" eaLnBrk="0" fontAlgn="base" hangingPunct="0">
        <a:spcBef>
          <a:spcPct val="20000"/>
        </a:spcBef>
        <a:spcAft>
          <a:spcPct val="0"/>
        </a:spcAft>
        <a:buChar char="•"/>
        <a:defRPr sz="1400">
          <a:solidFill>
            <a:srgbClr val="0E207F"/>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47664" y="1772816"/>
            <a:ext cx="5976664" cy="2091159"/>
          </a:xfrm>
        </p:spPr>
        <p:txBody>
          <a:bodyPr/>
          <a:lstStyle/>
          <a:p>
            <a:r>
              <a:rPr lang="en-GB" sz="5400" dirty="0">
                <a:solidFill>
                  <a:srgbClr val="0E207F"/>
                </a:solidFill>
                <a:latin typeface="Arial"/>
                <a:ea typeface="MS PGothic" charset="0"/>
              </a:rPr>
              <a:t>Crash course in methods</a:t>
            </a:r>
          </a:p>
        </p:txBody>
      </p:sp>
      <p:sp>
        <p:nvSpPr>
          <p:cNvPr id="3075" name="Rectangle 3"/>
          <p:cNvSpPr>
            <a:spLocks noGrp="1" noChangeArrowheads="1"/>
          </p:cNvSpPr>
          <p:nvPr>
            <p:ph type="subTitle" idx="1"/>
          </p:nvPr>
        </p:nvSpPr>
        <p:spPr>
          <a:xfrm>
            <a:off x="2268538" y="4076700"/>
            <a:ext cx="2154237" cy="936476"/>
          </a:xfrm>
        </p:spPr>
        <p:txBody>
          <a:bodyPr/>
          <a:lstStyle/>
          <a:p>
            <a:r>
              <a:rPr lang="en-GB" sz="2800" dirty="0">
                <a:solidFill>
                  <a:srgbClr val="0E207F"/>
                </a:solidFill>
                <a:latin typeface="Arial"/>
                <a:ea typeface="MS PGothic" charset="0"/>
              </a:rPr>
              <a:t>Helen Ward</a:t>
            </a:r>
          </a:p>
          <a:p>
            <a:r>
              <a:rPr lang="en-GB" sz="2000" dirty="0">
                <a:solidFill>
                  <a:srgbClr val="0E207F"/>
                </a:solidFill>
                <a:latin typeface="Arial"/>
                <a:ea typeface="MS PGothic" charset="0"/>
              </a:rPr>
              <a:t>September 2012</a:t>
            </a:r>
          </a:p>
        </p:txBody>
      </p:sp>
    </p:spTree>
    <p:extLst>
      <p:ext uri="{BB962C8B-B14F-4D97-AF65-F5344CB8AC3E}">
        <p14:creationId xmlns:p14="http://schemas.microsoft.com/office/powerpoint/2010/main" val="202498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2168" y="620688"/>
            <a:ext cx="7772400" cy="1143000"/>
          </a:xfrm>
        </p:spPr>
        <p:txBody>
          <a:bodyPr/>
          <a:lstStyle/>
          <a:p>
            <a:r>
              <a:rPr lang="en-US" sz="3600" dirty="0" smtClean="0">
                <a:latin typeface="Arial"/>
                <a:cs typeface="Arial"/>
              </a:rPr>
              <a:t>Exercise 1: Rank in order of importance in global health </a:t>
            </a:r>
            <a:r>
              <a:rPr lang="en-GB" dirty="0" smtClean="0">
                <a:latin typeface="Arial"/>
                <a:cs typeface="Arial"/>
              </a:rPr>
              <a:t/>
            </a:r>
            <a:br>
              <a:rPr lang="en-GB" dirty="0" smtClean="0">
                <a:latin typeface="Arial"/>
                <a:cs typeface="Arial"/>
              </a:rPr>
            </a:br>
            <a:endParaRPr lang="en-US" dirty="0">
              <a:latin typeface="Arial"/>
              <a:cs typeface="Arial"/>
            </a:endParaRPr>
          </a:p>
        </p:txBody>
      </p:sp>
      <p:sp>
        <p:nvSpPr>
          <p:cNvPr id="3" name="Content Placeholder 2"/>
          <p:cNvSpPr>
            <a:spLocks noGrp="1"/>
          </p:cNvSpPr>
          <p:nvPr>
            <p:ph idx="1"/>
          </p:nvPr>
        </p:nvSpPr>
        <p:spPr>
          <a:xfrm>
            <a:off x="1408112" y="1915666"/>
            <a:ext cx="7772400" cy="3817590"/>
          </a:xfrm>
        </p:spPr>
        <p:txBody>
          <a:bodyPr/>
          <a:lstStyle/>
          <a:p>
            <a:pPr marL="0" lvl="0" indent="0">
              <a:buNone/>
            </a:pPr>
            <a:r>
              <a:rPr lang="en-US" dirty="0" smtClean="0">
                <a:latin typeface="Arial"/>
                <a:cs typeface="Arial"/>
              </a:rPr>
              <a:t>Cardiovascular </a:t>
            </a:r>
            <a:r>
              <a:rPr lang="en-US" dirty="0">
                <a:latin typeface="Arial"/>
                <a:cs typeface="Arial"/>
              </a:rPr>
              <a:t>disease</a:t>
            </a:r>
            <a:endParaRPr lang="en-GB" dirty="0">
              <a:latin typeface="Arial"/>
              <a:cs typeface="Arial"/>
            </a:endParaRPr>
          </a:p>
          <a:p>
            <a:pPr marL="0" lvl="0" indent="0">
              <a:buNone/>
            </a:pPr>
            <a:r>
              <a:rPr lang="en-US" dirty="0">
                <a:latin typeface="Arial"/>
                <a:cs typeface="Arial"/>
              </a:rPr>
              <a:t>Neglected tropical diseases</a:t>
            </a:r>
            <a:endParaRPr lang="en-GB" dirty="0">
              <a:latin typeface="Arial"/>
              <a:cs typeface="Arial"/>
            </a:endParaRPr>
          </a:p>
          <a:p>
            <a:pPr marL="0" lvl="0" indent="0">
              <a:buNone/>
            </a:pPr>
            <a:r>
              <a:rPr lang="en-US" dirty="0">
                <a:latin typeface="Arial"/>
                <a:cs typeface="Arial"/>
              </a:rPr>
              <a:t>Neuropsychiatric </a:t>
            </a:r>
            <a:r>
              <a:rPr lang="en-US" dirty="0" smtClean="0">
                <a:latin typeface="Arial"/>
                <a:cs typeface="Arial"/>
              </a:rPr>
              <a:t>disorders</a:t>
            </a:r>
          </a:p>
          <a:p>
            <a:pPr marL="0" lvl="0" indent="0">
              <a:buNone/>
            </a:pPr>
            <a:r>
              <a:rPr lang="en-US" dirty="0" smtClean="0">
                <a:latin typeface="Arial"/>
                <a:cs typeface="Arial"/>
              </a:rPr>
              <a:t>All infectious diseases</a:t>
            </a:r>
            <a:endParaRPr lang="en-GB" dirty="0">
              <a:latin typeface="Arial"/>
              <a:cs typeface="Arial"/>
            </a:endParaRPr>
          </a:p>
          <a:p>
            <a:pPr marL="0" lvl="0" indent="0">
              <a:buNone/>
            </a:pPr>
            <a:r>
              <a:rPr lang="en-US" dirty="0">
                <a:latin typeface="Arial"/>
                <a:cs typeface="Arial"/>
              </a:rPr>
              <a:t>HIV/AIDS</a:t>
            </a:r>
            <a:endParaRPr lang="en-GB" dirty="0">
              <a:latin typeface="Arial"/>
              <a:cs typeface="Arial"/>
            </a:endParaRPr>
          </a:p>
          <a:p>
            <a:pPr marL="0" lvl="0" indent="0">
              <a:buNone/>
            </a:pPr>
            <a:r>
              <a:rPr lang="en-US" dirty="0">
                <a:latin typeface="Arial"/>
                <a:cs typeface="Arial"/>
              </a:rPr>
              <a:t>Cancers</a:t>
            </a:r>
            <a:endParaRPr lang="en-GB" dirty="0">
              <a:latin typeface="Arial"/>
              <a:cs typeface="Arial"/>
            </a:endParaRPr>
          </a:p>
          <a:p>
            <a:endParaRPr lang="en-US" dirty="0">
              <a:latin typeface="Arial"/>
              <a:cs typeface="Arial"/>
            </a:endParaRPr>
          </a:p>
        </p:txBody>
      </p:sp>
      <p:pic>
        <p:nvPicPr>
          <p:cNvPr id="7" name="Picture 6"/>
          <p:cNvPicPr>
            <a:picLocks noChangeAspect="1"/>
          </p:cNvPicPr>
          <p:nvPr/>
        </p:nvPicPr>
        <p:blipFill>
          <a:blip r:embed="rId2"/>
          <a:stretch>
            <a:fillRect/>
          </a:stretch>
        </p:blipFill>
        <p:spPr>
          <a:xfrm>
            <a:off x="395536" y="260648"/>
            <a:ext cx="1340768" cy="1342913"/>
          </a:xfrm>
          <a:prstGeom prst="rect">
            <a:avLst/>
          </a:prstGeom>
        </p:spPr>
      </p:pic>
    </p:spTree>
    <p:extLst>
      <p:ext uri="{BB962C8B-B14F-4D97-AF65-F5344CB8AC3E}">
        <p14:creationId xmlns:p14="http://schemas.microsoft.com/office/powerpoint/2010/main" val="3241462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dirty="0" smtClean="0">
                <a:latin typeface="Arial"/>
                <a:cs typeface="Arial"/>
              </a:rPr>
              <a:t>Mortality: % of all global deaths</a:t>
            </a:r>
            <a:endParaRPr lang="en-US" sz="360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980021899"/>
              </p:ext>
            </p:extLst>
          </p:nvPr>
        </p:nvGraphicFramePr>
        <p:xfrm>
          <a:off x="395536" y="1628800"/>
          <a:ext cx="7704856" cy="4032448"/>
        </p:xfrm>
        <a:graphic>
          <a:graphicData uri="http://schemas.openxmlformats.org/drawingml/2006/table">
            <a:tbl>
              <a:tblPr firstRow="1" bandRow="1">
                <a:tableStyleId>{5C22544A-7EE6-4342-B048-85BDC9FD1C3A}</a:tableStyleId>
              </a:tblPr>
              <a:tblGrid>
                <a:gridCol w="5059905"/>
                <a:gridCol w="2644951"/>
              </a:tblGrid>
              <a:tr h="576064">
                <a:tc>
                  <a:txBody>
                    <a:bodyPr/>
                    <a:lstStyle/>
                    <a:p>
                      <a:endParaRPr lang="en-US" sz="2400" dirty="0"/>
                    </a:p>
                  </a:txBody>
                  <a:tcPr/>
                </a:tc>
                <a:tc>
                  <a:txBody>
                    <a:bodyPr/>
                    <a:lstStyle/>
                    <a:p>
                      <a:pPr algn="ctr"/>
                      <a:r>
                        <a:rPr lang="en-US" sz="2400" dirty="0" smtClean="0"/>
                        <a:t>Mortality</a:t>
                      </a:r>
                      <a:endParaRPr lang="en-US" sz="2400" dirty="0"/>
                    </a:p>
                  </a:txBody>
                  <a:tcPr/>
                </a:tc>
              </a:tr>
              <a:tr h="576064">
                <a:tc>
                  <a:txBody>
                    <a:bodyPr/>
                    <a:lstStyle/>
                    <a:p>
                      <a:r>
                        <a:rPr lang="en-US" sz="2400" dirty="0" smtClean="0"/>
                        <a:t>Cardiovascular</a:t>
                      </a:r>
                      <a:r>
                        <a:rPr lang="en-US" sz="2400" baseline="0" dirty="0" smtClean="0"/>
                        <a:t> disease</a:t>
                      </a:r>
                      <a:endParaRPr lang="en-US" sz="2400" dirty="0"/>
                    </a:p>
                  </a:txBody>
                  <a:tcPr/>
                </a:tc>
                <a:tc>
                  <a:txBody>
                    <a:bodyPr/>
                    <a:lstStyle/>
                    <a:p>
                      <a:pPr algn="ctr"/>
                      <a:r>
                        <a:rPr lang="en-US" sz="2400" dirty="0" smtClean="0"/>
                        <a:t>29.1</a:t>
                      </a:r>
                      <a:endParaRPr lang="en-US" sz="2400" dirty="0"/>
                    </a:p>
                  </a:txBody>
                  <a:tcPr/>
                </a:tc>
              </a:tr>
              <a:tr h="576064">
                <a:tc>
                  <a:txBody>
                    <a:bodyPr/>
                    <a:lstStyle/>
                    <a:p>
                      <a:r>
                        <a:rPr lang="en-US" sz="2400" dirty="0" smtClean="0"/>
                        <a:t>Neglected</a:t>
                      </a:r>
                      <a:r>
                        <a:rPr lang="en-US" sz="2400" baseline="0" dirty="0" smtClean="0"/>
                        <a:t> Tropical diseases</a:t>
                      </a:r>
                      <a:endParaRPr lang="en-US" sz="2400" dirty="0"/>
                    </a:p>
                  </a:txBody>
                  <a:tcPr/>
                </a:tc>
                <a:tc>
                  <a:txBody>
                    <a:bodyPr/>
                    <a:lstStyle/>
                    <a:p>
                      <a:pPr algn="ctr"/>
                      <a:r>
                        <a:rPr lang="en-US" sz="2400" dirty="0" smtClean="0"/>
                        <a:t>0.2</a:t>
                      </a:r>
                      <a:endParaRPr lang="en-US" sz="2400" dirty="0"/>
                    </a:p>
                  </a:txBody>
                  <a:tcPr/>
                </a:tc>
              </a:tr>
              <a:tr h="576064">
                <a:tc>
                  <a:txBody>
                    <a:bodyPr/>
                    <a:lstStyle/>
                    <a:p>
                      <a:r>
                        <a:rPr lang="en-US" sz="2400" dirty="0" smtClean="0"/>
                        <a:t>Neuropsychiatric</a:t>
                      </a:r>
                      <a:endParaRPr lang="en-US" sz="2400" dirty="0"/>
                    </a:p>
                  </a:txBody>
                  <a:tcPr/>
                </a:tc>
                <a:tc>
                  <a:txBody>
                    <a:bodyPr/>
                    <a:lstStyle/>
                    <a:p>
                      <a:pPr algn="ctr"/>
                      <a:r>
                        <a:rPr lang="en-US" sz="2400" dirty="0" smtClean="0"/>
                        <a:t>2.1</a:t>
                      </a:r>
                      <a:endParaRPr lang="en-US" sz="2400" dirty="0"/>
                    </a:p>
                  </a:txBody>
                  <a:tcPr/>
                </a:tc>
              </a:tr>
              <a:tr h="576064">
                <a:tc>
                  <a:txBody>
                    <a:bodyPr/>
                    <a:lstStyle/>
                    <a:p>
                      <a:r>
                        <a:rPr lang="en-US" sz="2400" dirty="0" smtClean="0"/>
                        <a:t>HIV/AIDS</a:t>
                      </a:r>
                      <a:endParaRPr lang="en-US" sz="2400" dirty="0"/>
                    </a:p>
                  </a:txBody>
                  <a:tcPr/>
                </a:tc>
                <a:tc>
                  <a:txBody>
                    <a:bodyPr/>
                    <a:lstStyle/>
                    <a:p>
                      <a:pPr algn="ctr"/>
                      <a:r>
                        <a:rPr lang="en-US" sz="2400" dirty="0" smtClean="0"/>
                        <a:t>3.5</a:t>
                      </a:r>
                      <a:endParaRPr lang="en-US" sz="2400" dirty="0"/>
                    </a:p>
                  </a:txBody>
                  <a:tcPr/>
                </a:tc>
              </a:tr>
              <a:tr h="576064">
                <a:tc>
                  <a:txBody>
                    <a:bodyPr/>
                    <a:lstStyle/>
                    <a:p>
                      <a:r>
                        <a:rPr lang="en-US" sz="2400" dirty="0" smtClean="0"/>
                        <a:t>Cancers</a:t>
                      </a:r>
                      <a:endParaRPr lang="en-US" sz="2400" dirty="0"/>
                    </a:p>
                  </a:txBody>
                  <a:tcPr/>
                </a:tc>
                <a:tc>
                  <a:txBody>
                    <a:bodyPr/>
                    <a:lstStyle/>
                    <a:p>
                      <a:pPr algn="ctr"/>
                      <a:r>
                        <a:rPr lang="en-US" sz="2400" dirty="0" smtClean="0"/>
                        <a:t>12.6</a:t>
                      </a:r>
                      <a:endParaRPr lang="en-US" sz="2400" dirty="0"/>
                    </a:p>
                  </a:txBody>
                  <a:tcPr/>
                </a:tc>
              </a:tr>
              <a:tr h="576064">
                <a:tc>
                  <a:txBody>
                    <a:bodyPr/>
                    <a:lstStyle/>
                    <a:p>
                      <a:r>
                        <a:rPr lang="en-US" sz="2400" dirty="0" smtClean="0"/>
                        <a:t>All infections</a:t>
                      </a:r>
                      <a:endParaRPr lang="en-US" sz="2400" dirty="0"/>
                    </a:p>
                  </a:txBody>
                  <a:tcPr/>
                </a:tc>
                <a:tc>
                  <a:txBody>
                    <a:bodyPr/>
                    <a:lstStyle/>
                    <a:p>
                      <a:pPr algn="ctr"/>
                      <a:r>
                        <a:rPr lang="en-US" sz="2400" dirty="0" smtClean="0"/>
                        <a:t>16.2</a:t>
                      </a:r>
                      <a:endParaRPr lang="en-US" sz="2400" dirty="0"/>
                    </a:p>
                  </a:txBody>
                  <a:tcPr/>
                </a:tc>
              </a:tr>
            </a:tbl>
          </a:graphicData>
        </a:graphic>
      </p:graphicFrame>
      <p:sp>
        <p:nvSpPr>
          <p:cNvPr id="3" name="TextBox 2"/>
          <p:cNvSpPr txBox="1"/>
          <p:nvPr/>
        </p:nvSpPr>
        <p:spPr>
          <a:xfrm>
            <a:off x="4169965" y="6300028"/>
            <a:ext cx="4650507" cy="369332"/>
          </a:xfrm>
          <a:prstGeom prst="rect">
            <a:avLst/>
          </a:prstGeom>
          <a:noFill/>
        </p:spPr>
        <p:txBody>
          <a:bodyPr wrap="none" rtlCol="0">
            <a:spAutoFit/>
          </a:bodyPr>
          <a:lstStyle/>
          <a:p>
            <a:r>
              <a:rPr lang="en-US" dirty="0">
                <a:solidFill>
                  <a:srgbClr val="000000"/>
                </a:solidFill>
              </a:rPr>
              <a:t>Global Burden Disease 2004 Update, </a:t>
            </a:r>
            <a:r>
              <a:rPr lang="en-US" dirty="0" smtClean="0">
                <a:solidFill>
                  <a:srgbClr val="000000"/>
                </a:solidFill>
              </a:rPr>
              <a:t>2008</a:t>
            </a:r>
            <a:endParaRPr lang="en-GB" dirty="0">
              <a:solidFill>
                <a:srgbClr val="000000"/>
              </a:solidFill>
            </a:endParaRPr>
          </a:p>
        </p:txBody>
      </p:sp>
    </p:spTree>
    <p:extLst>
      <p:ext uri="{BB962C8B-B14F-4D97-AF65-F5344CB8AC3E}">
        <p14:creationId xmlns:p14="http://schemas.microsoft.com/office/powerpoint/2010/main" val="134608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620688"/>
            <a:ext cx="8348464" cy="1152128"/>
          </a:xfrm>
        </p:spPr>
        <p:txBody>
          <a:bodyPr/>
          <a:lstStyle/>
          <a:p>
            <a:r>
              <a:rPr lang="en-US" sz="3200" dirty="0" smtClean="0">
                <a:latin typeface="Arial"/>
                <a:cs typeface="Arial"/>
              </a:rPr>
              <a:t>What is a DALY* (</a:t>
            </a:r>
            <a:r>
              <a:rPr lang="en-GB" sz="3200" dirty="0" smtClean="0">
                <a:latin typeface="Arial"/>
                <a:cs typeface="Arial"/>
              </a:rPr>
              <a:t>disability-adjusted life year)</a:t>
            </a:r>
            <a:r>
              <a:rPr lang="en-US" sz="3200" dirty="0" smtClean="0">
                <a:latin typeface="Arial"/>
                <a:cs typeface="Arial"/>
              </a:rPr>
              <a:t>?</a:t>
            </a:r>
            <a:endParaRPr lang="en-US" sz="3200" dirty="0">
              <a:latin typeface="Arial"/>
              <a:cs typeface="Arial"/>
            </a:endParaRPr>
          </a:p>
        </p:txBody>
      </p:sp>
      <p:sp>
        <p:nvSpPr>
          <p:cNvPr id="3" name="Content Placeholder 2"/>
          <p:cNvSpPr>
            <a:spLocks noGrp="1"/>
          </p:cNvSpPr>
          <p:nvPr>
            <p:ph idx="1"/>
          </p:nvPr>
        </p:nvSpPr>
        <p:spPr>
          <a:xfrm>
            <a:off x="1066800" y="1771650"/>
            <a:ext cx="7772400" cy="3817590"/>
          </a:xfrm>
        </p:spPr>
        <p:txBody>
          <a:bodyPr/>
          <a:lstStyle/>
          <a:p>
            <a:r>
              <a:rPr lang="en-GB" sz="2800" dirty="0" smtClean="0">
                <a:latin typeface="Arial"/>
                <a:cs typeface="Arial"/>
              </a:rPr>
              <a:t>A composite measure of morbidity and mortality</a:t>
            </a:r>
          </a:p>
          <a:p>
            <a:r>
              <a:rPr lang="en-US" sz="2800" dirty="0" smtClean="0">
                <a:latin typeface="Arial"/>
                <a:cs typeface="Arial"/>
              </a:rPr>
              <a:t>DALY = YLL + YLD</a:t>
            </a:r>
            <a:endParaRPr lang="en-GB" sz="2800" dirty="0" smtClean="0">
              <a:latin typeface="Arial"/>
              <a:cs typeface="Arial"/>
            </a:endParaRPr>
          </a:p>
          <a:p>
            <a:pPr lvl="1"/>
            <a:r>
              <a:rPr lang="en-US" dirty="0" smtClean="0">
                <a:latin typeface="Arial"/>
                <a:cs typeface="Arial"/>
              </a:rPr>
              <a:t>YLL = years of life lost</a:t>
            </a:r>
          </a:p>
          <a:p>
            <a:pPr lvl="1"/>
            <a:r>
              <a:rPr lang="en-US" dirty="0" smtClean="0">
                <a:latin typeface="Arial"/>
                <a:cs typeface="Arial"/>
              </a:rPr>
              <a:t>YLD = years lived with disability</a:t>
            </a:r>
            <a:endParaRPr lang="en-GB" dirty="0" smtClean="0">
              <a:latin typeface="Arial"/>
              <a:cs typeface="Arial"/>
            </a:endParaRPr>
          </a:p>
          <a:p>
            <a:r>
              <a:rPr lang="en-GB" sz="2800" dirty="0" smtClean="0">
                <a:latin typeface="Arial"/>
                <a:cs typeface="Arial"/>
              </a:rPr>
              <a:t>One DALY is a year of perfect health lost</a:t>
            </a:r>
          </a:p>
          <a:p>
            <a:pPr marL="0" indent="0">
              <a:buNone/>
            </a:pPr>
            <a:endParaRPr lang="en-GB" sz="2800" dirty="0" smtClean="0">
              <a:latin typeface="Arial"/>
              <a:cs typeface="Arial"/>
            </a:endParaRPr>
          </a:p>
          <a:p>
            <a:pPr marL="0" indent="0">
              <a:buNone/>
            </a:pPr>
            <a:r>
              <a:rPr lang="en-GB" sz="2800" dirty="0" smtClean="0">
                <a:latin typeface="Arial"/>
                <a:cs typeface="Arial"/>
              </a:rPr>
              <a:t>*Developed </a:t>
            </a:r>
            <a:r>
              <a:rPr lang="en-GB" sz="2800" dirty="0">
                <a:latin typeface="Arial"/>
                <a:cs typeface="Arial"/>
              </a:rPr>
              <a:t>for the World </a:t>
            </a:r>
            <a:r>
              <a:rPr lang="en-GB" sz="2800" dirty="0" smtClean="0">
                <a:latin typeface="Arial"/>
                <a:cs typeface="Arial"/>
              </a:rPr>
              <a:t>Bank to </a:t>
            </a:r>
            <a:r>
              <a:rPr lang="en-GB" sz="2800" dirty="0">
                <a:latin typeface="Arial"/>
                <a:cs typeface="Arial"/>
              </a:rPr>
              <a:t>compare the health burdens of different diseases across the </a:t>
            </a:r>
            <a:r>
              <a:rPr lang="en-GB" sz="2800" dirty="0" smtClean="0">
                <a:latin typeface="Arial"/>
                <a:cs typeface="Arial"/>
              </a:rPr>
              <a:t>world </a:t>
            </a:r>
            <a:endParaRPr lang="en-US" sz="2800" dirty="0">
              <a:latin typeface="Arial"/>
              <a:cs typeface="Arial"/>
            </a:endParaRPr>
          </a:p>
        </p:txBody>
      </p:sp>
    </p:spTree>
    <p:extLst>
      <p:ext uri="{BB962C8B-B14F-4D97-AF65-F5344CB8AC3E}">
        <p14:creationId xmlns:p14="http://schemas.microsoft.com/office/powerpoint/2010/main" val="311322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dirty="0" smtClean="0">
                <a:latin typeface="Arial"/>
                <a:cs typeface="Arial"/>
              </a:rPr>
              <a:t>Burden: % of global DALYs</a:t>
            </a:r>
            <a:endParaRPr lang="en-US" sz="360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804410878"/>
              </p:ext>
            </p:extLst>
          </p:nvPr>
        </p:nvGraphicFramePr>
        <p:xfrm>
          <a:off x="395536" y="1628800"/>
          <a:ext cx="7704856" cy="4032448"/>
        </p:xfrm>
        <a:graphic>
          <a:graphicData uri="http://schemas.openxmlformats.org/drawingml/2006/table">
            <a:tbl>
              <a:tblPr firstRow="1" bandRow="1">
                <a:tableStyleId>{5C22544A-7EE6-4342-B048-85BDC9FD1C3A}</a:tableStyleId>
              </a:tblPr>
              <a:tblGrid>
                <a:gridCol w="5059905"/>
                <a:gridCol w="2644951"/>
              </a:tblGrid>
              <a:tr h="576064">
                <a:tc>
                  <a:txBody>
                    <a:bodyPr/>
                    <a:lstStyle/>
                    <a:p>
                      <a:endParaRPr lang="en-US" sz="2400" dirty="0"/>
                    </a:p>
                  </a:txBody>
                  <a:tcPr/>
                </a:tc>
                <a:tc>
                  <a:txBody>
                    <a:bodyPr/>
                    <a:lstStyle/>
                    <a:p>
                      <a:pPr algn="ctr"/>
                      <a:r>
                        <a:rPr lang="en-US" sz="2400" dirty="0" smtClean="0"/>
                        <a:t>DALYs</a:t>
                      </a:r>
                      <a:endParaRPr lang="en-US" sz="2400" dirty="0"/>
                    </a:p>
                  </a:txBody>
                  <a:tcPr/>
                </a:tc>
              </a:tr>
              <a:tr h="576064">
                <a:tc>
                  <a:txBody>
                    <a:bodyPr/>
                    <a:lstStyle/>
                    <a:p>
                      <a:r>
                        <a:rPr lang="en-US" sz="2400" dirty="0" smtClean="0"/>
                        <a:t>Cardiovascular</a:t>
                      </a:r>
                      <a:r>
                        <a:rPr lang="en-US" sz="2400" baseline="0" dirty="0" smtClean="0"/>
                        <a:t> disease</a:t>
                      </a:r>
                      <a:endParaRPr lang="en-US" sz="2400" dirty="0"/>
                    </a:p>
                  </a:txBody>
                  <a:tcPr/>
                </a:tc>
                <a:tc>
                  <a:txBody>
                    <a:bodyPr/>
                    <a:lstStyle/>
                    <a:p>
                      <a:pPr algn="ctr"/>
                      <a:r>
                        <a:rPr lang="en-US" sz="2400" dirty="0" smtClean="0"/>
                        <a:t>9.9</a:t>
                      </a:r>
                      <a:endParaRPr lang="en-US" sz="2400" dirty="0"/>
                    </a:p>
                  </a:txBody>
                  <a:tcPr/>
                </a:tc>
              </a:tr>
              <a:tr h="576064">
                <a:tc>
                  <a:txBody>
                    <a:bodyPr/>
                    <a:lstStyle/>
                    <a:p>
                      <a:r>
                        <a:rPr lang="en-US" sz="2400" dirty="0" smtClean="0"/>
                        <a:t>Neglected</a:t>
                      </a:r>
                      <a:r>
                        <a:rPr lang="en-US" sz="2400" baseline="0" dirty="0" smtClean="0"/>
                        <a:t> Tropical diseases</a:t>
                      </a:r>
                      <a:endParaRPr lang="en-US" sz="2400" dirty="0"/>
                    </a:p>
                  </a:txBody>
                  <a:tcPr/>
                </a:tc>
                <a:tc>
                  <a:txBody>
                    <a:bodyPr/>
                    <a:lstStyle/>
                    <a:p>
                      <a:pPr algn="ctr"/>
                      <a:r>
                        <a:rPr lang="en-US" sz="2400" dirty="0" smtClean="0"/>
                        <a:t>1.3</a:t>
                      </a:r>
                      <a:endParaRPr lang="en-US" sz="2400" dirty="0"/>
                    </a:p>
                  </a:txBody>
                  <a:tcPr/>
                </a:tc>
              </a:tr>
              <a:tr h="576064">
                <a:tc>
                  <a:txBody>
                    <a:bodyPr/>
                    <a:lstStyle/>
                    <a:p>
                      <a:r>
                        <a:rPr lang="en-US" sz="2400" dirty="0" smtClean="0"/>
                        <a:t>Neuropsychiatric</a:t>
                      </a:r>
                      <a:endParaRPr lang="en-US" sz="2400" dirty="0"/>
                    </a:p>
                  </a:txBody>
                  <a:tcPr/>
                </a:tc>
                <a:tc>
                  <a:txBody>
                    <a:bodyPr/>
                    <a:lstStyle/>
                    <a:p>
                      <a:pPr algn="ctr"/>
                      <a:r>
                        <a:rPr lang="en-US" sz="2400" dirty="0" smtClean="0"/>
                        <a:t>13.1</a:t>
                      </a:r>
                      <a:endParaRPr lang="en-US" sz="2400" dirty="0"/>
                    </a:p>
                  </a:txBody>
                  <a:tcPr/>
                </a:tc>
              </a:tr>
              <a:tr h="576064">
                <a:tc>
                  <a:txBody>
                    <a:bodyPr/>
                    <a:lstStyle/>
                    <a:p>
                      <a:r>
                        <a:rPr lang="en-US" sz="2400" dirty="0" smtClean="0"/>
                        <a:t>HIV/AIDS</a:t>
                      </a:r>
                      <a:endParaRPr lang="en-US" sz="2400" dirty="0"/>
                    </a:p>
                  </a:txBody>
                  <a:tcPr/>
                </a:tc>
                <a:tc>
                  <a:txBody>
                    <a:bodyPr/>
                    <a:lstStyle/>
                    <a:p>
                      <a:pPr algn="ctr"/>
                      <a:r>
                        <a:rPr lang="en-US" sz="2400" dirty="0" smtClean="0"/>
                        <a:t>3.8</a:t>
                      </a:r>
                      <a:endParaRPr lang="en-US" sz="2400" dirty="0"/>
                    </a:p>
                  </a:txBody>
                  <a:tcPr/>
                </a:tc>
              </a:tr>
              <a:tr h="576064">
                <a:tc>
                  <a:txBody>
                    <a:bodyPr/>
                    <a:lstStyle/>
                    <a:p>
                      <a:r>
                        <a:rPr lang="en-US" sz="2400" dirty="0" smtClean="0"/>
                        <a:t>Cancers</a:t>
                      </a:r>
                      <a:endParaRPr lang="en-US" sz="2400" dirty="0"/>
                    </a:p>
                  </a:txBody>
                  <a:tcPr/>
                </a:tc>
                <a:tc>
                  <a:txBody>
                    <a:bodyPr/>
                    <a:lstStyle/>
                    <a:p>
                      <a:pPr algn="ctr"/>
                      <a:r>
                        <a:rPr lang="en-US" sz="2400" dirty="0" smtClean="0"/>
                        <a:t>5.1</a:t>
                      </a:r>
                      <a:endParaRPr lang="en-US" sz="2400" dirty="0"/>
                    </a:p>
                  </a:txBody>
                  <a:tcPr/>
                </a:tc>
              </a:tr>
              <a:tr h="576064">
                <a:tc>
                  <a:txBody>
                    <a:bodyPr/>
                    <a:lstStyle/>
                    <a:p>
                      <a:r>
                        <a:rPr lang="en-US" sz="2400" dirty="0" smtClean="0"/>
                        <a:t>All infections</a:t>
                      </a:r>
                      <a:endParaRPr lang="en-US" sz="2400" dirty="0"/>
                    </a:p>
                  </a:txBody>
                  <a:tcPr/>
                </a:tc>
                <a:tc>
                  <a:txBody>
                    <a:bodyPr/>
                    <a:lstStyle/>
                    <a:p>
                      <a:pPr algn="ctr"/>
                      <a:r>
                        <a:rPr lang="en-US" sz="2400" dirty="0" smtClean="0"/>
                        <a:t>19.8</a:t>
                      </a:r>
                      <a:endParaRPr lang="en-US" sz="2400" dirty="0"/>
                    </a:p>
                  </a:txBody>
                  <a:tcPr/>
                </a:tc>
              </a:tr>
            </a:tbl>
          </a:graphicData>
        </a:graphic>
      </p:graphicFrame>
      <p:sp>
        <p:nvSpPr>
          <p:cNvPr id="4" name="TextBox 3"/>
          <p:cNvSpPr txBox="1"/>
          <p:nvPr/>
        </p:nvSpPr>
        <p:spPr>
          <a:xfrm>
            <a:off x="4169965" y="6300028"/>
            <a:ext cx="4650507" cy="369332"/>
          </a:xfrm>
          <a:prstGeom prst="rect">
            <a:avLst/>
          </a:prstGeom>
          <a:noFill/>
        </p:spPr>
        <p:txBody>
          <a:bodyPr wrap="none" rtlCol="0">
            <a:spAutoFit/>
          </a:bodyPr>
          <a:lstStyle/>
          <a:p>
            <a:r>
              <a:rPr lang="en-US" dirty="0">
                <a:solidFill>
                  <a:srgbClr val="000000"/>
                </a:solidFill>
              </a:rPr>
              <a:t>Global Burden Disease 2004 Update, </a:t>
            </a:r>
            <a:r>
              <a:rPr lang="en-US" dirty="0" smtClean="0">
                <a:solidFill>
                  <a:srgbClr val="000000"/>
                </a:solidFill>
              </a:rPr>
              <a:t>2008</a:t>
            </a:r>
            <a:endParaRPr lang="en-GB" dirty="0">
              <a:solidFill>
                <a:srgbClr val="000000"/>
              </a:solidFill>
            </a:endParaRPr>
          </a:p>
        </p:txBody>
      </p:sp>
    </p:spTree>
    <p:extLst>
      <p:ext uri="{BB962C8B-B14F-4D97-AF65-F5344CB8AC3E}">
        <p14:creationId xmlns:p14="http://schemas.microsoft.com/office/powerpoint/2010/main" val="379115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dirty="0" smtClean="0">
                <a:latin typeface="Arial"/>
                <a:cs typeface="Arial"/>
              </a:rPr>
              <a:t>In rank order of global burden</a:t>
            </a:r>
            <a:endParaRPr lang="en-US" sz="3600" dirty="0">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4199157077"/>
              </p:ext>
            </p:extLst>
          </p:nvPr>
        </p:nvGraphicFramePr>
        <p:xfrm>
          <a:off x="395536" y="1628800"/>
          <a:ext cx="7848873" cy="4032448"/>
        </p:xfrm>
        <a:graphic>
          <a:graphicData uri="http://schemas.openxmlformats.org/drawingml/2006/table">
            <a:tbl>
              <a:tblPr firstRow="1" bandRow="1">
                <a:tableStyleId>{5C22544A-7EE6-4342-B048-85BDC9FD1C3A}</a:tableStyleId>
              </a:tblPr>
              <a:tblGrid>
                <a:gridCol w="4079395"/>
                <a:gridCol w="2132411"/>
                <a:gridCol w="1637067"/>
              </a:tblGrid>
              <a:tr h="576064">
                <a:tc>
                  <a:txBody>
                    <a:bodyPr/>
                    <a:lstStyle/>
                    <a:p>
                      <a:endParaRPr lang="en-US" sz="2400" dirty="0"/>
                    </a:p>
                  </a:txBody>
                  <a:tcPr/>
                </a:tc>
                <a:tc>
                  <a:txBody>
                    <a:bodyPr/>
                    <a:lstStyle/>
                    <a:p>
                      <a:r>
                        <a:rPr lang="en-US" sz="2400" dirty="0" smtClean="0"/>
                        <a:t>Mortality</a:t>
                      </a:r>
                      <a:endParaRPr lang="en-US" sz="2400" dirty="0"/>
                    </a:p>
                  </a:txBody>
                  <a:tcPr/>
                </a:tc>
                <a:tc>
                  <a:txBody>
                    <a:bodyPr/>
                    <a:lstStyle/>
                    <a:p>
                      <a:r>
                        <a:rPr lang="en-US" sz="2400" dirty="0" smtClean="0"/>
                        <a:t>DALYs</a:t>
                      </a:r>
                      <a:endParaRPr lang="en-US" sz="2400" dirty="0"/>
                    </a:p>
                  </a:txBody>
                  <a:tcPr/>
                </a:tc>
              </a:tr>
              <a:tr h="576064">
                <a:tc>
                  <a:txBody>
                    <a:bodyPr/>
                    <a:lstStyle/>
                    <a:p>
                      <a:r>
                        <a:rPr lang="en-US" sz="2400" dirty="0" smtClean="0"/>
                        <a:t>Cardiovascular</a:t>
                      </a:r>
                      <a:r>
                        <a:rPr lang="en-US" sz="2400" baseline="0" dirty="0" smtClean="0"/>
                        <a:t> disease</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tr>
              <a:tr h="576064">
                <a:tc>
                  <a:txBody>
                    <a:bodyPr/>
                    <a:lstStyle/>
                    <a:p>
                      <a:r>
                        <a:rPr lang="en-US" sz="2400" dirty="0" smtClean="0"/>
                        <a:t>Neglected</a:t>
                      </a:r>
                      <a:r>
                        <a:rPr lang="en-US" sz="2400" baseline="0" dirty="0" smtClean="0"/>
                        <a:t> Tropical diseases</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6</a:t>
                      </a:r>
                      <a:endParaRPr lang="en-US" sz="2400" dirty="0"/>
                    </a:p>
                  </a:txBody>
                  <a:tcPr/>
                </a:tc>
              </a:tr>
              <a:tr h="576064">
                <a:tc>
                  <a:txBody>
                    <a:bodyPr/>
                    <a:lstStyle/>
                    <a:p>
                      <a:r>
                        <a:rPr lang="en-US" sz="2400" dirty="0" smtClean="0"/>
                        <a:t>Neuropsychiatric</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2</a:t>
                      </a:r>
                      <a:endParaRPr lang="en-US" sz="2400" dirty="0"/>
                    </a:p>
                  </a:txBody>
                  <a:tcPr/>
                </a:tc>
              </a:tr>
              <a:tr h="576064">
                <a:tc>
                  <a:txBody>
                    <a:bodyPr/>
                    <a:lstStyle/>
                    <a:p>
                      <a:r>
                        <a:rPr lang="en-US" sz="2400" dirty="0" smtClean="0"/>
                        <a:t>HIV/AIDS</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5</a:t>
                      </a:r>
                      <a:endParaRPr lang="en-US" sz="2400" dirty="0"/>
                    </a:p>
                  </a:txBody>
                  <a:tcPr/>
                </a:tc>
              </a:tr>
              <a:tr h="576064">
                <a:tc>
                  <a:txBody>
                    <a:bodyPr/>
                    <a:lstStyle/>
                    <a:p>
                      <a:r>
                        <a:rPr lang="en-US" sz="2400" dirty="0" smtClean="0"/>
                        <a:t>Cancers</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tr>
              <a:tr h="576064">
                <a:tc>
                  <a:txBody>
                    <a:bodyPr/>
                    <a:lstStyle/>
                    <a:p>
                      <a:r>
                        <a:rPr lang="en-US" sz="2400" dirty="0" smtClean="0"/>
                        <a:t>All infections</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r>
            </a:tbl>
          </a:graphicData>
        </a:graphic>
      </p:graphicFrame>
      <p:sp>
        <p:nvSpPr>
          <p:cNvPr id="6" name="TextBox 5"/>
          <p:cNvSpPr txBox="1"/>
          <p:nvPr/>
        </p:nvSpPr>
        <p:spPr>
          <a:xfrm>
            <a:off x="4169965" y="6300028"/>
            <a:ext cx="4650507" cy="369332"/>
          </a:xfrm>
          <a:prstGeom prst="rect">
            <a:avLst/>
          </a:prstGeom>
          <a:noFill/>
        </p:spPr>
        <p:txBody>
          <a:bodyPr wrap="none" rtlCol="0">
            <a:spAutoFit/>
          </a:bodyPr>
          <a:lstStyle/>
          <a:p>
            <a:r>
              <a:rPr lang="en-US" dirty="0">
                <a:solidFill>
                  <a:srgbClr val="000000"/>
                </a:solidFill>
              </a:rPr>
              <a:t>Global Burden Disease 2004 Update, </a:t>
            </a:r>
            <a:r>
              <a:rPr lang="en-US" dirty="0" smtClean="0">
                <a:solidFill>
                  <a:srgbClr val="000000"/>
                </a:solidFill>
              </a:rPr>
              <a:t>2008</a:t>
            </a:r>
            <a:endParaRPr lang="en-GB" dirty="0">
              <a:solidFill>
                <a:srgbClr val="000000"/>
              </a:solidFill>
            </a:endParaRPr>
          </a:p>
        </p:txBody>
      </p:sp>
    </p:spTree>
    <p:extLst>
      <p:ext uri="{BB962C8B-B14F-4D97-AF65-F5344CB8AC3E}">
        <p14:creationId xmlns:p14="http://schemas.microsoft.com/office/powerpoint/2010/main" val="109285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Arial"/>
                <a:ea typeface="MS PGothic" charset="0"/>
              </a:rPr>
              <a:t>Many different things to measure</a:t>
            </a:r>
            <a:endParaRPr lang="en-US" dirty="0">
              <a:latin typeface="Arial"/>
              <a:ea typeface="MS PGothic" charset="0"/>
            </a:endParaRPr>
          </a:p>
        </p:txBody>
      </p:sp>
      <p:sp>
        <p:nvSpPr>
          <p:cNvPr id="9219" name="Content Placeholder 2"/>
          <p:cNvSpPr>
            <a:spLocks noGrp="1"/>
          </p:cNvSpPr>
          <p:nvPr>
            <p:ph idx="1"/>
          </p:nvPr>
        </p:nvSpPr>
        <p:spPr>
          <a:xfrm>
            <a:off x="1116013" y="1773238"/>
            <a:ext cx="7488237" cy="2808287"/>
          </a:xfrm>
        </p:spPr>
        <p:txBody>
          <a:bodyPr/>
          <a:lstStyle/>
          <a:p>
            <a:r>
              <a:rPr lang="en-US" dirty="0" smtClean="0">
                <a:latin typeface="Arial"/>
                <a:ea typeface="MS PGothic" charset="0"/>
              </a:rPr>
              <a:t>Health (</a:t>
            </a:r>
            <a:r>
              <a:rPr lang="en-GB" dirty="0" smtClean="0">
                <a:latin typeface="Arial"/>
                <a:ea typeface="MS PGothic" charset="0"/>
              </a:rPr>
              <a:t>“a state of complete physical, mental, and social well-being and not merely the absence of disease or infirmity</a:t>
            </a:r>
            <a:r>
              <a:rPr lang="ja-JP" altLang="en-GB" dirty="0" smtClean="0">
                <a:latin typeface="Arial"/>
                <a:ea typeface="MS PGothic" charset="0"/>
              </a:rPr>
              <a:t>”</a:t>
            </a:r>
            <a:r>
              <a:rPr lang="en-GB" altLang="ja-JP" dirty="0">
                <a:latin typeface="Arial"/>
                <a:ea typeface="MS PGothic" charset="0"/>
              </a:rPr>
              <a:t>)</a:t>
            </a:r>
            <a:endParaRPr lang="en-US" dirty="0" smtClean="0">
              <a:latin typeface="Arial"/>
              <a:ea typeface="MS PGothic" charset="0"/>
            </a:endParaRPr>
          </a:p>
          <a:p>
            <a:r>
              <a:rPr lang="en-US" dirty="0" smtClean="0">
                <a:latin typeface="Arial"/>
                <a:ea typeface="MS PGothic" charset="0"/>
              </a:rPr>
              <a:t>Morbidity, disability – specific, all cause</a:t>
            </a:r>
          </a:p>
          <a:p>
            <a:r>
              <a:rPr lang="en-US" dirty="0" smtClean="0">
                <a:latin typeface="Arial"/>
                <a:ea typeface="MS PGothic" charset="0"/>
              </a:rPr>
              <a:t>Death – specific, all cause</a:t>
            </a:r>
          </a:p>
        </p:txBody>
      </p:sp>
    </p:spTree>
    <p:extLst>
      <p:ext uri="{BB962C8B-B14F-4D97-AF65-F5344CB8AC3E}">
        <p14:creationId xmlns:p14="http://schemas.microsoft.com/office/powerpoint/2010/main" val="127956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Arial"/>
                <a:ea typeface="MS PGothic" charset="0"/>
              </a:rPr>
              <a:t>Many different parameters</a:t>
            </a:r>
            <a:endParaRPr lang="en-US" dirty="0">
              <a:latin typeface="Arial"/>
              <a:ea typeface="MS PGothic" charset="0"/>
            </a:endParaRPr>
          </a:p>
        </p:txBody>
      </p:sp>
      <p:sp>
        <p:nvSpPr>
          <p:cNvPr id="9219" name="Content Placeholder 2"/>
          <p:cNvSpPr>
            <a:spLocks noGrp="1"/>
          </p:cNvSpPr>
          <p:nvPr>
            <p:ph idx="1"/>
          </p:nvPr>
        </p:nvSpPr>
        <p:spPr>
          <a:xfrm>
            <a:off x="1116013" y="1773238"/>
            <a:ext cx="7488237" cy="2808287"/>
          </a:xfrm>
        </p:spPr>
        <p:txBody>
          <a:bodyPr/>
          <a:lstStyle/>
          <a:p>
            <a:r>
              <a:rPr lang="en-US" dirty="0" smtClean="0">
                <a:latin typeface="Arial"/>
                <a:ea typeface="MS PGothic" charset="0"/>
              </a:rPr>
              <a:t>Count</a:t>
            </a:r>
          </a:p>
          <a:p>
            <a:r>
              <a:rPr lang="en-US" dirty="0" smtClean="0">
                <a:latin typeface="Arial"/>
                <a:ea typeface="MS PGothic" charset="0"/>
              </a:rPr>
              <a:t>Incidence</a:t>
            </a:r>
          </a:p>
          <a:p>
            <a:r>
              <a:rPr lang="en-US" dirty="0" smtClean="0">
                <a:latin typeface="Arial"/>
                <a:ea typeface="MS PGothic" charset="0"/>
              </a:rPr>
              <a:t>Prevalence</a:t>
            </a:r>
          </a:p>
          <a:p>
            <a:r>
              <a:rPr lang="en-US" dirty="0" smtClean="0">
                <a:latin typeface="Arial"/>
                <a:ea typeface="MS PGothic" charset="0"/>
              </a:rPr>
              <a:t>Mortality</a:t>
            </a:r>
          </a:p>
          <a:p>
            <a:endParaRPr lang="en-US" dirty="0" smtClean="0">
              <a:latin typeface="Arial"/>
              <a:ea typeface="MS PGothic" charset="0"/>
            </a:endParaRPr>
          </a:p>
        </p:txBody>
      </p:sp>
    </p:spTree>
    <p:extLst>
      <p:ext uri="{BB962C8B-B14F-4D97-AF65-F5344CB8AC3E}">
        <p14:creationId xmlns:p14="http://schemas.microsoft.com/office/powerpoint/2010/main" val="50374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a:cs typeface="Arial"/>
              </a:rPr>
              <a:t>Prevalence</a:t>
            </a:r>
            <a:endParaRPr lang="en-US" sz="2800" dirty="0">
              <a:latin typeface="Arial"/>
              <a:cs typeface="Arial"/>
            </a:endParaRPr>
          </a:p>
        </p:txBody>
      </p:sp>
      <p:sp>
        <p:nvSpPr>
          <p:cNvPr id="3" name="Content Placeholder 2"/>
          <p:cNvSpPr>
            <a:spLocks noGrp="1"/>
          </p:cNvSpPr>
          <p:nvPr>
            <p:ph idx="1"/>
          </p:nvPr>
        </p:nvSpPr>
        <p:spPr>
          <a:xfrm>
            <a:off x="1043608" y="1484784"/>
            <a:ext cx="7772400" cy="4114800"/>
          </a:xfrm>
        </p:spPr>
        <p:txBody>
          <a:bodyPr/>
          <a:lstStyle/>
          <a:p>
            <a:r>
              <a:rPr lang="en-US" sz="2400" i="1" dirty="0" smtClean="0">
                <a:latin typeface="Arial"/>
                <a:cs typeface="Arial"/>
              </a:rPr>
              <a:t>Definition</a:t>
            </a:r>
            <a:r>
              <a:rPr lang="en-US" sz="2400" i="1" dirty="0">
                <a:latin typeface="Arial"/>
                <a:cs typeface="Arial"/>
              </a:rPr>
              <a:t>:</a:t>
            </a:r>
            <a:r>
              <a:rPr lang="en-US" sz="2400" dirty="0">
                <a:latin typeface="Arial"/>
                <a:cs typeface="Arial"/>
              </a:rPr>
              <a:t> the proportion of people with a disease at any point (point prevalence) or period (period prevalence) in </a:t>
            </a:r>
            <a:r>
              <a:rPr lang="en-US" sz="2400" dirty="0" smtClean="0">
                <a:latin typeface="Arial"/>
                <a:cs typeface="Arial"/>
              </a:rPr>
              <a:t>time</a:t>
            </a:r>
          </a:p>
          <a:p>
            <a:endParaRPr lang="en-GB" sz="2800" dirty="0">
              <a:latin typeface="Arial"/>
              <a:cs typeface="Arial"/>
            </a:endParaRPr>
          </a:p>
          <a:p>
            <a:pPr lvl="0"/>
            <a:endParaRPr lang="en-US" sz="2800" dirty="0" smtClean="0">
              <a:latin typeface="Arial"/>
              <a:cs typeface="Arial"/>
            </a:endParaRPr>
          </a:p>
          <a:p>
            <a:pPr lvl="0"/>
            <a:endParaRPr lang="en-US" sz="2400" dirty="0" smtClean="0">
              <a:latin typeface="Arial"/>
              <a:cs typeface="Arial"/>
            </a:endParaRPr>
          </a:p>
          <a:p>
            <a:pPr lvl="0"/>
            <a:r>
              <a:rPr lang="en-US" sz="2400" dirty="0" smtClean="0">
                <a:latin typeface="Arial"/>
                <a:cs typeface="Arial"/>
              </a:rPr>
              <a:t>Measures </a:t>
            </a:r>
            <a:r>
              <a:rPr lang="en-US" sz="2400" dirty="0">
                <a:latin typeface="Arial"/>
                <a:cs typeface="Arial"/>
              </a:rPr>
              <a:t>the burden of disease in a </a:t>
            </a:r>
            <a:r>
              <a:rPr lang="en-US" sz="2400" dirty="0" smtClean="0">
                <a:latin typeface="Arial"/>
                <a:cs typeface="Arial"/>
              </a:rPr>
              <a:t>population, can compare </a:t>
            </a:r>
            <a:r>
              <a:rPr lang="en-US" sz="2400" dirty="0">
                <a:latin typeface="Arial"/>
                <a:cs typeface="Arial"/>
              </a:rPr>
              <a:t>disease burden between populations. </a:t>
            </a:r>
            <a:endParaRPr lang="en-GB" sz="2400" dirty="0">
              <a:latin typeface="Arial"/>
              <a:cs typeface="Arial"/>
            </a:endParaRPr>
          </a:p>
          <a:p>
            <a:r>
              <a:rPr lang="en-GB" sz="2400" dirty="0" smtClean="0">
                <a:latin typeface="Arial"/>
                <a:cs typeface="Arial"/>
              </a:rPr>
              <a:t>Obtained </a:t>
            </a:r>
            <a:r>
              <a:rPr lang="en-GB" sz="2400" dirty="0">
                <a:latin typeface="Arial"/>
                <a:cs typeface="Arial"/>
              </a:rPr>
              <a:t>from cross sectional studies and health service activity  </a:t>
            </a:r>
            <a:r>
              <a:rPr lang="en-GB" sz="2400" dirty="0" smtClean="0">
                <a:latin typeface="Arial"/>
                <a:cs typeface="Arial"/>
              </a:rPr>
              <a:t>data</a:t>
            </a:r>
            <a:r>
              <a:rPr lang="en-GB" sz="2400" dirty="0" smtClean="0">
                <a:effectLst/>
                <a:latin typeface="Arial"/>
                <a:cs typeface="Arial"/>
              </a:rPr>
              <a:t> </a:t>
            </a:r>
            <a:endParaRPr lang="en-US" sz="2400" dirty="0">
              <a:latin typeface="Arial"/>
              <a:cs typeface="Arial"/>
            </a:endParaRPr>
          </a:p>
        </p:txBody>
      </p:sp>
      <p:pic>
        <p:nvPicPr>
          <p:cNvPr id="39937" name="Picture 1"/>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1640" y="3068960"/>
            <a:ext cx="7583921" cy="872152"/>
          </a:xfrm>
          <a:prstGeom prst="rect">
            <a:avLst/>
          </a:prstGeom>
          <a:solidFill>
            <a:schemeClr val="bg1"/>
          </a:solidFill>
          <a:ln>
            <a:noFill/>
          </a:ln>
          <a:effectLst/>
        </p:spPr>
      </p:pic>
    </p:spTree>
    <p:extLst>
      <p:ext uri="{BB962C8B-B14F-4D97-AF65-F5344CB8AC3E}">
        <p14:creationId xmlns:p14="http://schemas.microsoft.com/office/powerpoint/2010/main" val="392197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a:cs typeface="Arial"/>
              </a:rPr>
              <a:t>Incidence</a:t>
            </a:r>
            <a:endParaRPr lang="en-US" sz="2800" dirty="0">
              <a:latin typeface="Arial"/>
              <a:cs typeface="Arial"/>
            </a:endParaRPr>
          </a:p>
        </p:txBody>
      </p:sp>
      <p:sp>
        <p:nvSpPr>
          <p:cNvPr id="3" name="Content Placeholder 2"/>
          <p:cNvSpPr>
            <a:spLocks noGrp="1"/>
          </p:cNvSpPr>
          <p:nvPr>
            <p:ph idx="1"/>
          </p:nvPr>
        </p:nvSpPr>
        <p:spPr>
          <a:xfrm>
            <a:off x="1043608" y="1268760"/>
            <a:ext cx="7772400" cy="4114800"/>
          </a:xfrm>
        </p:spPr>
        <p:txBody>
          <a:bodyPr/>
          <a:lstStyle/>
          <a:p>
            <a:r>
              <a:rPr lang="en-US" sz="2400" i="1" dirty="0" smtClean="0">
                <a:latin typeface="Arial"/>
                <a:cs typeface="Arial"/>
              </a:rPr>
              <a:t>Definition</a:t>
            </a:r>
            <a:r>
              <a:rPr lang="en-US" sz="2400" i="1" dirty="0">
                <a:latin typeface="Arial"/>
                <a:cs typeface="Arial"/>
              </a:rPr>
              <a:t>:</a:t>
            </a:r>
            <a:r>
              <a:rPr lang="en-US" sz="2400" dirty="0">
                <a:latin typeface="Arial"/>
                <a:cs typeface="Arial"/>
              </a:rPr>
              <a:t> </a:t>
            </a:r>
            <a:r>
              <a:rPr lang="en-US" sz="2400" dirty="0" smtClean="0">
                <a:latin typeface="Arial"/>
                <a:cs typeface="Arial"/>
              </a:rPr>
              <a:t>t</a:t>
            </a:r>
            <a:r>
              <a:rPr lang="en-GB" sz="2400" dirty="0" smtClean="0">
                <a:latin typeface="Arial"/>
                <a:cs typeface="Arial"/>
              </a:rPr>
              <a:t>he </a:t>
            </a:r>
            <a:r>
              <a:rPr lang="en-GB" sz="2400" dirty="0">
                <a:latin typeface="Arial"/>
                <a:cs typeface="Arial"/>
              </a:rPr>
              <a:t>number of new </a:t>
            </a:r>
            <a:r>
              <a:rPr lang="en-GB" sz="2400" i="1" dirty="0">
                <a:latin typeface="Arial"/>
                <a:cs typeface="Arial"/>
              </a:rPr>
              <a:t>cases</a:t>
            </a:r>
            <a:r>
              <a:rPr lang="en-GB" sz="2400" dirty="0">
                <a:latin typeface="Arial"/>
                <a:cs typeface="Arial"/>
              </a:rPr>
              <a:t> of the disease in a defined population over a defined period of time. </a:t>
            </a:r>
            <a:endParaRPr lang="en-GB" sz="2400" dirty="0" smtClean="0">
              <a:latin typeface="Arial"/>
              <a:cs typeface="Arial"/>
            </a:endParaRPr>
          </a:p>
          <a:p>
            <a:r>
              <a:rPr lang="en-GB" sz="2400" i="1" dirty="0" smtClean="0">
                <a:latin typeface="Arial"/>
                <a:cs typeface="Arial"/>
              </a:rPr>
              <a:t>Incidence</a:t>
            </a:r>
            <a:r>
              <a:rPr lang="en-GB" sz="2400" dirty="0" smtClean="0">
                <a:latin typeface="Arial"/>
                <a:cs typeface="Arial"/>
              </a:rPr>
              <a:t> </a:t>
            </a:r>
            <a:r>
              <a:rPr lang="en-GB" sz="2400" dirty="0">
                <a:latin typeface="Arial"/>
                <a:cs typeface="Arial"/>
              </a:rPr>
              <a:t>measures events (a change from a healthy state to a diseased state)</a:t>
            </a:r>
            <a:r>
              <a:rPr lang="en-GB" sz="2400" dirty="0" smtClean="0">
                <a:effectLst/>
                <a:latin typeface="Arial"/>
                <a:cs typeface="Arial"/>
              </a:rPr>
              <a:t> </a:t>
            </a:r>
            <a:endParaRPr lang="en-GB" sz="2800" dirty="0">
              <a:latin typeface="Arial"/>
              <a:cs typeface="Arial"/>
            </a:endParaRPr>
          </a:p>
          <a:p>
            <a:pPr lvl="0"/>
            <a:endParaRPr lang="en-US" sz="2800" dirty="0" smtClean="0">
              <a:latin typeface="Arial"/>
              <a:cs typeface="Arial"/>
            </a:endParaRPr>
          </a:p>
          <a:p>
            <a:pPr lvl="0"/>
            <a:endParaRPr lang="en-US" sz="2400" dirty="0" smtClean="0">
              <a:latin typeface="Arial"/>
              <a:cs typeface="Arial"/>
            </a:endParaRPr>
          </a:p>
          <a:p>
            <a:r>
              <a:rPr lang="en-GB" sz="2400" dirty="0" smtClean="0">
                <a:latin typeface="Arial"/>
                <a:cs typeface="Arial"/>
              </a:rPr>
              <a:t>Also </a:t>
            </a:r>
            <a:r>
              <a:rPr lang="en-GB" sz="2400" dirty="0">
                <a:latin typeface="Arial"/>
                <a:cs typeface="Arial"/>
              </a:rPr>
              <a:t>referred to as risk, </a:t>
            </a:r>
            <a:r>
              <a:rPr lang="en-GB" sz="2400" dirty="0" smtClean="0">
                <a:latin typeface="Arial"/>
                <a:cs typeface="Arial"/>
              </a:rPr>
              <a:t>i.e. indicates </a:t>
            </a:r>
            <a:r>
              <a:rPr lang="en-GB" sz="2400" dirty="0">
                <a:latin typeface="Arial"/>
                <a:cs typeface="Arial"/>
              </a:rPr>
              <a:t>the probability of acquisition of a disease over a period of time</a:t>
            </a:r>
            <a:r>
              <a:rPr lang="en-GB" sz="2400" dirty="0" smtClean="0">
                <a:effectLst/>
                <a:latin typeface="Arial"/>
                <a:cs typeface="Arial"/>
              </a:rPr>
              <a:t> </a:t>
            </a:r>
          </a:p>
          <a:p>
            <a:pPr lvl="0"/>
            <a:r>
              <a:rPr lang="en-GB" sz="2400" dirty="0" smtClean="0">
                <a:latin typeface="Arial"/>
                <a:cs typeface="Arial"/>
              </a:rPr>
              <a:t>Derived </a:t>
            </a:r>
            <a:r>
              <a:rPr lang="en-GB" sz="2400" dirty="0">
                <a:latin typeface="Arial"/>
                <a:cs typeface="Arial"/>
              </a:rPr>
              <a:t>from routine data of mortality, cancer registries, population surveys or research studies</a:t>
            </a:r>
            <a:r>
              <a:rPr lang="en-GB" sz="2400" dirty="0" smtClean="0">
                <a:effectLst/>
                <a:latin typeface="Arial"/>
                <a:cs typeface="Arial"/>
              </a:rPr>
              <a:t> </a:t>
            </a:r>
            <a:endParaRPr lang="en-US" sz="2400" dirty="0">
              <a:latin typeface="Arial"/>
              <a:cs typeface="Arial"/>
            </a:endParaRPr>
          </a:p>
        </p:txBody>
      </p:sp>
      <p:pic>
        <p:nvPicPr>
          <p:cNvPr id="40961" name="Picture 1"/>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6656" y="3212976"/>
            <a:ext cx="7847832" cy="1113985"/>
          </a:xfrm>
          <a:prstGeom prst="rect">
            <a:avLst/>
          </a:prstGeom>
          <a:solidFill>
            <a:schemeClr val="bg1"/>
          </a:solidFill>
          <a:ln>
            <a:noFill/>
          </a:ln>
          <a:effectLst/>
        </p:spPr>
      </p:pic>
    </p:spTree>
    <p:extLst>
      <p:ext uri="{BB962C8B-B14F-4D97-AF65-F5344CB8AC3E}">
        <p14:creationId xmlns:p14="http://schemas.microsoft.com/office/powerpoint/2010/main" val="399155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Examples: incidence and prevalence</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593880008"/>
              </p:ext>
            </p:extLst>
          </p:nvPr>
        </p:nvGraphicFramePr>
        <p:xfrm>
          <a:off x="1475656" y="1628800"/>
          <a:ext cx="6889651" cy="1943968"/>
        </p:xfrm>
        <a:graphic>
          <a:graphicData uri="http://schemas.openxmlformats.org/presentationml/2006/ole">
            <mc:AlternateContent xmlns:mc="http://schemas.openxmlformats.org/markup-compatibility/2006">
              <mc:Choice xmlns:v="urn:schemas-microsoft-com:vml" Requires="v">
                <p:oleObj spid="_x0000_s480281" name="Document" r:id="rId4" imgW="3060700" imgH="863600" progId="Word.Document.12">
                  <p:embed/>
                </p:oleObj>
              </mc:Choice>
              <mc:Fallback>
                <p:oleObj name="Document" r:id="rId4" imgW="3060700" imgH="863600" progId="Word.Document.12">
                  <p:embed/>
                  <p:pic>
                    <p:nvPicPr>
                      <p:cNvPr id="0" name=""/>
                      <p:cNvPicPr/>
                      <p:nvPr/>
                    </p:nvPicPr>
                    <p:blipFill>
                      <a:blip r:embed="rId5"/>
                      <a:stretch>
                        <a:fillRect/>
                      </a:stretch>
                    </p:blipFill>
                    <p:spPr>
                      <a:xfrm>
                        <a:off x="1475656" y="1628800"/>
                        <a:ext cx="6889651" cy="194396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5180586"/>
              </p:ext>
            </p:extLst>
          </p:nvPr>
        </p:nvGraphicFramePr>
        <p:xfrm>
          <a:off x="1403648" y="3717032"/>
          <a:ext cx="7145735" cy="2016224"/>
        </p:xfrm>
        <a:graphic>
          <a:graphicData uri="http://schemas.openxmlformats.org/presentationml/2006/ole">
            <mc:AlternateContent xmlns:mc="http://schemas.openxmlformats.org/markup-compatibility/2006">
              <mc:Choice xmlns:v="urn:schemas-microsoft-com:vml" Requires="v">
                <p:oleObj spid="_x0000_s480282" name="Document" r:id="rId7" imgW="3060700" imgH="863600" progId="Word.Document.12">
                  <p:embed/>
                </p:oleObj>
              </mc:Choice>
              <mc:Fallback>
                <p:oleObj name="Document" r:id="rId7" imgW="3060700" imgH="863600" progId="Word.Document.12">
                  <p:embed/>
                  <p:pic>
                    <p:nvPicPr>
                      <p:cNvPr id="0" name=""/>
                      <p:cNvPicPr/>
                      <p:nvPr/>
                    </p:nvPicPr>
                    <p:blipFill>
                      <a:blip r:embed="rId8"/>
                      <a:stretch>
                        <a:fillRect/>
                      </a:stretch>
                    </p:blipFill>
                    <p:spPr>
                      <a:xfrm>
                        <a:off x="1403648" y="3717032"/>
                        <a:ext cx="7145735" cy="2016224"/>
                      </a:xfrm>
                      <a:prstGeom prst="rect">
                        <a:avLst/>
                      </a:prstGeom>
                    </p:spPr>
                  </p:pic>
                </p:oleObj>
              </mc:Fallback>
            </mc:AlternateContent>
          </a:graphicData>
        </a:graphic>
      </p:graphicFrame>
      <p:sp>
        <p:nvSpPr>
          <p:cNvPr id="7" name="TextBox 6"/>
          <p:cNvSpPr txBox="1"/>
          <p:nvPr/>
        </p:nvSpPr>
        <p:spPr>
          <a:xfrm>
            <a:off x="3707904" y="6093296"/>
            <a:ext cx="4982779" cy="369332"/>
          </a:xfrm>
          <a:prstGeom prst="rect">
            <a:avLst/>
          </a:prstGeom>
          <a:noFill/>
        </p:spPr>
        <p:txBody>
          <a:bodyPr wrap="none" rtlCol="0">
            <a:spAutoFit/>
          </a:bodyPr>
          <a:lstStyle/>
          <a:p>
            <a:r>
              <a:rPr lang="en-US" sz="1800" dirty="0" smtClean="0"/>
              <a:t>Source: Ward et al, Ox Handbook </a:t>
            </a:r>
            <a:r>
              <a:rPr lang="en-US" sz="1800" dirty="0" err="1" smtClean="0"/>
              <a:t>Epi</a:t>
            </a:r>
            <a:r>
              <a:rPr lang="en-US" sz="1800" dirty="0" smtClean="0"/>
              <a:t> for </a:t>
            </a:r>
            <a:r>
              <a:rPr lang="en-US" sz="1800" dirty="0" err="1" smtClean="0"/>
              <a:t>Clin</a:t>
            </a:r>
            <a:r>
              <a:rPr lang="en-US" sz="1800" dirty="0" smtClean="0"/>
              <a:t> 2012</a:t>
            </a:r>
            <a:endParaRPr lang="en-US" sz="1800" dirty="0"/>
          </a:p>
        </p:txBody>
      </p:sp>
    </p:spTree>
    <p:extLst>
      <p:ext uri="{BB962C8B-B14F-4D97-AF65-F5344CB8AC3E}">
        <p14:creationId xmlns:p14="http://schemas.microsoft.com/office/powerpoint/2010/main" val="137444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dirty="0">
                <a:latin typeface="Arial"/>
                <a:ea typeface="MS PGothic" charset="0"/>
              </a:rPr>
              <a:t>Sessions</a:t>
            </a:r>
          </a:p>
        </p:txBody>
      </p:sp>
      <p:sp>
        <p:nvSpPr>
          <p:cNvPr id="5122" name="Rectangle 3"/>
          <p:cNvSpPr>
            <a:spLocks noGrp="1" noChangeArrowheads="1"/>
          </p:cNvSpPr>
          <p:nvPr>
            <p:ph type="body" idx="1"/>
          </p:nvPr>
        </p:nvSpPr>
        <p:spPr/>
        <p:txBody>
          <a:bodyPr/>
          <a:lstStyle/>
          <a:p>
            <a:pPr eaLnBrk="1" fontAlgn="t" hangingPunct="1">
              <a:defRPr/>
            </a:pPr>
            <a:r>
              <a:rPr lang="en-GB" sz="2800" dirty="0" smtClean="0">
                <a:latin typeface="Arial"/>
                <a:cs typeface="+mn-cs"/>
              </a:rPr>
              <a:t>Measuring and comparing global health </a:t>
            </a:r>
          </a:p>
          <a:p>
            <a:pPr eaLnBrk="1" fontAlgn="t" hangingPunct="1">
              <a:defRPr/>
            </a:pPr>
            <a:r>
              <a:rPr lang="en-GB" sz="2800" dirty="0" smtClean="0">
                <a:latin typeface="Arial"/>
                <a:cs typeface="+mn-cs"/>
              </a:rPr>
              <a:t>Interpreting evidence in global health </a:t>
            </a:r>
          </a:p>
          <a:p>
            <a:pPr eaLnBrk="1" fontAlgn="t" hangingPunct="1">
              <a:defRPr/>
            </a:pPr>
            <a:r>
              <a:rPr lang="en-GB" sz="2800" dirty="0" smtClean="0">
                <a:latin typeface="Arial"/>
                <a:cs typeface="+mn-cs"/>
              </a:rPr>
              <a:t>Types of study in global health </a:t>
            </a:r>
          </a:p>
          <a:p>
            <a:pPr eaLnBrk="1" fontAlgn="t" hangingPunct="1">
              <a:defRPr/>
            </a:pPr>
            <a:r>
              <a:rPr lang="en-GB" sz="2800" dirty="0" smtClean="0">
                <a:latin typeface="Arial"/>
                <a:cs typeface="+mn-cs"/>
              </a:rPr>
              <a:t>The politics of evidence </a:t>
            </a:r>
          </a:p>
          <a:p>
            <a:pPr marL="0" indent="0">
              <a:buFontTx/>
              <a:buNone/>
              <a:defRPr/>
            </a:pPr>
            <a:endParaRPr lang="en-GB" dirty="0" smtClean="0">
              <a:latin typeface="Arial"/>
              <a:cs typeface="+mn-cs"/>
            </a:endParaRPr>
          </a:p>
        </p:txBody>
      </p:sp>
    </p:spTree>
    <p:extLst>
      <p:ext uri="{BB962C8B-B14F-4D97-AF65-F5344CB8AC3E}">
        <p14:creationId xmlns:p14="http://schemas.microsoft.com/office/powerpoint/2010/main" val="63293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a:cs typeface="Arial"/>
              </a:rPr>
              <a:t>Mortality – several different measures</a:t>
            </a:r>
            <a:endParaRPr lang="en-US" sz="2800" dirty="0">
              <a:latin typeface="Arial"/>
              <a:cs typeface="Arial"/>
            </a:endParaRPr>
          </a:p>
        </p:txBody>
      </p:sp>
      <p:sp>
        <p:nvSpPr>
          <p:cNvPr id="3" name="Content Placeholder 2"/>
          <p:cNvSpPr>
            <a:spLocks noGrp="1"/>
          </p:cNvSpPr>
          <p:nvPr>
            <p:ph idx="1"/>
          </p:nvPr>
        </p:nvSpPr>
        <p:spPr>
          <a:xfrm>
            <a:off x="683568" y="1196752"/>
            <a:ext cx="7772400" cy="4114800"/>
          </a:xfrm>
        </p:spPr>
        <p:txBody>
          <a:bodyPr/>
          <a:lstStyle/>
          <a:p>
            <a:r>
              <a:rPr lang="en-US" sz="2400" dirty="0" smtClean="0"/>
              <a:t>Crude mortality rate: numbers per 1000 population per year</a:t>
            </a:r>
          </a:p>
          <a:p>
            <a:r>
              <a:rPr lang="en-US" sz="2400" dirty="0" smtClean="0"/>
              <a:t>Age specific death rates</a:t>
            </a:r>
          </a:p>
          <a:p>
            <a:r>
              <a:rPr lang="en-US" sz="2400" dirty="0" smtClean="0"/>
              <a:t>Case fatality rate: proportion of cases of a disease that die</a:t>
            </a:r>
          </a:p>
          <a:p>
            <a:r>
              <a:rPr lang="en-US" sz="2400" dirty="0" smtClean="0"/>
              <a:t>Infant </a:t>
            </a:r>
            <a:r>
              <a:rPr lang="en-US" sz="2400" dirty="0"/>
              <a:t>mortality </a:t>
            </a:r>
            <a:r>
              <a:rPr lang="en-US" sz="2400" dirty="0" smtClean="0"/>
              <a:t>rate: the </a:t>
            </a:r>
            <a:r>
              <a:rPr lang="en-US" sz="2400" dirty="0"/>
              <a:t>number of deaths of infants under age 1 per 1000 live births in a given </a:t>
            </a:r>
            <a:r>
              <a:rPr lang="en-US" sz="2400" dirty="0" smtClean="0"/>
              <a:t>year</a:t>
            </a:r>
          </a:p>
          <a:p>
            <a:r>
              <a:rPr lang="en-US" sz="2400" dirty="0" smtClean="0"/>
              <a:t>Neonatal mortality rate: </a:t>
            </a:r>
            <a:r>
              <a:rPr lang="en-US" sz="2400" dirty="0"/>
              <a:t>number of deaths of infants under 28 days per 1000 live births in a given </a:t>
            </a:r>
            <a:r>
              <a:rPr lang="en-US" sz="2400" dirty="0" smtClean="0"/>
              <a:t>year</a:t>
            </a:r>
          </a:p>
          <a:p>
            <a:r>
              <a:rPr lang="en-US" sz="2400" dirty="0" smtClean="0"/>
              <a:t>The under-5 mortality rate: probability that </a:t>
            </a:r>
            <a:r>
              <a:rPr lang="en-US" sz="2400" dirty="0"/>
              <a:t>a newborn baby will die before reaching age 5, </a:t>
            </a:r>
            <a:r>
              <a:rPr lang="en-US" sz="2400" dirty="0" smtClean="0"/>
              <a:t>given as </a:t>
            </a:r>
            <a:r>
              <a:rPr lang="en-US" sz="2400" dirty="0"/>
              <a:t>a number per 1000 live </a:t>
            </a:r>
            <a:r>
              <a:rPr lang="en-US" sz="2400" dirty="0" smtClean="0"/>
              <a:t>births</a:t>
            </a:r>
            <a:endParaRPr lang="en-US" sz="2400" dirty="0" smtClean="0">
              <a:cs typeface="Arial"/>
            </a:endParaRPr>
          </a:p>
        </p:txBody>
      </p:sp>
    </p:spTree>
    <p:extLst>
      <p:ext uri="{BB962C8B-B14F-4D97-AF65-F5344CB8AC3E}">
        <p14:creationId xmlns:p14="http://schemas.microsoft.com/office/powerpoint/2010/main" val="195835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GB"/>
              <a:t>© Imperial College London</a:t>
            </a:r>
            <a:endParaRPr lang="en-US"/>
          </a:p>
        </p:txBody>
      </p:sp>
      <p:sp>
        <p:nvSpPr>
          <p:cNvPr id="5" name="Slide Number Placeholder 3"/>
          <p:cNvSpPr>
            <a:spLocks noGrp="1"/>
          </p:cNvSpPr>
          <p:nvPr>
            <p:ph type="sldNum" sz="quarter" idx="11"/>
          </p:nvPr>
        </p:nvSpPr>
        <p:spPr/>
        <p:txBody>
          <a:bodyPr/>
          <a:lstStyle/>
          <a:p>
            <a:r>
              <a:rPr lang="en-US"/>
              <a:t>Page </a:t>
            </a:r>
            <a:fld id="{F044D35A-D9BB-9B4C-9740-A62382A8EA19}" type="slidenum">
              <a:rPr lang="en-US"/>
              <a:pPr/>
              <a:t>21</a:t>
            </a:fld>
            <a:endParaRPr lang="en-US"/>
          </a:p>
        </p:txBody>
      </p:sp>
      <p:sp>
        <p:nvSpPr>
          <p:cNvPr id="53252" name="Rectangle 4"/>
          <p:cNvSpPr>
            <a:spLocks noGrp="1" noChangeArrowheads="1"/>
          </p:cNvSpPr>
          <p:nvPr>
            <p:ph type="title"/>
          </p:nvPr>
        </p:nvSpPr>
        <p:spPr/>
        <p:txBody>
          <a:bodyPr/>
          <a:lstStyle/>
          <a:p>
            <a:r>
              <a:rPr lang="en-GB" b="1"/>
              <a:t>Ten leading causes of death: high income countries</a:t>
            </a:r>
            <a:endParaRPr lang="en-US" b="1"/>
          </a:p>
        </p:txBody>
      </p:sp>
      <p:pic>
        <p:nvPicPr>
          <p:cNvPr id="53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660525"/>
            <a:ext cx="853916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19715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GB"/>
              <a:t>© Imperial College London</a:t>
            </a:r>
            <a:endParaRPr lang="en-US"/>
          </a:p>
        </p:txBody>
      </p:sp>
      <p:sp>
        <p:nvSpPr>
          <p:cNvPr id="7" name="Slide Number Placeholder 3"/>
          <p:cNvSpPr>
            <a:spLocks noGrp="1"/>
          </p:cNvSpPr>
          <p:nvPr>
            <p:ph type="sldNum" sz="quarter" idx="11"/>
          </p:nvPr>
        </p:nvSpPr>
        <p:spPr/>
        <p:txBody>
          <a:bodyPr/>
          <a:lstStyle/>
          <a:p>
            <a:r>
              <a:rPr lang="en-US"/>
              <a:t>Page </a:t>
            </a:r>
            <a:fld id="{76C4E760-5762-4A4B-B804-825BBF5D9C73}" type="slidenum">
              <a:rPr lang="en-US"/>
              <a:pPr/>
              <a:t>22</a:t>
            </a:fld>
            <a:endParaRPr lang="en-US"/>
          </a:p>
        </p:txBody>
      </p:sp>
      <p:sp>
        <p:nvSpPr>
          <p:cNvPr id="55298" name="Rectangle 2"/>
          <p:cNvSpPr>
            <a:spLocks noGrp="1" noChangeArrowheads="1"/>
          </p:cNvSpPr>
          <p:nvPr>
            <p:ph type="title"/>
          </p:nvPr>
        </p:nvSpPr>
        <p:spPr/>
        <p:txBody>
          <a:bodyPr/>
          <a:lstStyle/>
          <a:p>
            <a:r>
              <a:rPr lang="en-GB" b="1"/>
              <a:t>Ten leading causes of death: middle income countries</a:t>
            </a:r>
            <a:endParaRPr lang="en-US" b="1"/>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700213"/>
            <a:ext cx="8448675"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301" name="Oval 5"/>
          <p:cNvSpPr>
            <a:spLocks noChangeArrowheads="1"/>
          </p:cNvSpPr>
          <p:nvPr/>
        </p:nvSpPr>
        <p:spPr bwMode="auto">
          <a:xfrm>
            <a:off x="188913" y="3167063"/>
            <a:ext cx="8897937" cy="930275"/>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2" name="Oval 6"/>
          <p:cNvSpPr>
            <a:spLocks noChangeArrowheads="1"/>
          </p:cNvSpPr>
          <p:nvPr/>
        </p:nvSpPr>
        <p:spPr bwMode="auto">
          <a:xfrm>
            <a:off x="165100" y="4275138"/>
            <a:ext cx="8731250" cy="65405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8804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1000" fill="hold"/>
                                        <p:tgtEl>
                                          <p:spTgt spid="55301"/>
                                        </p:tgtEl>
                                        <p:attrNameLst>
                                          <p:attrName>ppt_w</p:attrName>
                                        </p:attrNameLst>
                                      </p:cBhvr>
                                      <p:tavLst>
                                        <p:tav tm="0">
                                          <p:val>
                                            <p:strVal val="#ppt_w*0.70"/>
                                          </p:val>
                                        </p:tav>
                                        <p:tav tm="100000">
                                          <p:val>
                                            <p:strVal val="#ppt_w"/>
                                          </p:val>
                                        </p:tav>
                                      </p:tavLst>
                                    </p:anim>
                                    <p:anim calcmode="lin" valueType="num">
                                      <p:cBhvr>
                                        <p:cTn id="8" dur="1000" fill="hold"/>
                                        <p:tgtEl>
                                          <p:spTgt spid="55301"/>
                                        </p:tgtEl>
                                        <p:attrNameLst>
                                          <p:attrName>ppt_h</p:attrName>
                                        </p:attrNameLst>
                                      </p:cBhvr>
                                      <p:tavLst>
                                        <p:tav tm="0">
                                          <p:val>
                                            <p:strVal val="#ppt_h"/>
                                          </p:val>
                                        </p:tav>
                                        <p:tav tm="100000">
                                          <p:val>
                                            <p:strVal val="#ppt_h"/>
                                          </p:val>
                                        </p:tav>
                                      </p:tavLst>
                                    </p:anim>
                                    <p:animEffect transition="in" filter="fade">
                                      <p:cBhvr>
                                        <p:cTn id="9" dur="1000"/>
                                        <p:tgtEl>
                                          <p:spTgt spid="553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5302"/>
                                        </p:tgtEl>
                                        <p:attrNameLst>
                                          <p:attrName>style.visibility</p:attrName>
                                        </p:attrNameLst>
                                      </p:cBhvr>
                                      <p:to>
                                        <p:strVal val="visible"/>
                                      </p:to>
                                    </p:set>
                                    <p:anim calcmode="lin" valueType="num">
                                      <p:cBhvr>
                                        <p:cTn id="14" dur="1000" fill="hold"/>
                                        <p:tgtEl>
                                          <p:spTgt spid="55302"/>
                                        </p:tgtEl>
                                        <p:attrNameLst>
                                          <p:attrName>ppt_w</p:attrName>
                                        </p:attrNameLst>
                                      </p:cBhvr>
                                      <p:tavLst>
                                        <p:tav tm="0">
                                          <p:val>
                                            <p:strVal val="#ppt_w*0.70"/>
                                          </p:val>
                                        </p:tav>
                                        <p:tav tm="100000">
                                          <p:val>
                                            <p:strVal val="#ppt_w"/>
                                          </p:val>
                                        </p:tav>
                                      </p:tavLst>
                                    </p:anim>
                                    <p:anim calcmode="lin" valueType="num">
                                      <p:cBhvr>
                                        <p:cTn id="15" dur="1000" fill="hold"/>
                                        <p:tgtEl>
                                          <p:spTgt spid="55302"/>
                                        </p:tgtEl>
                                        <p:attrNameLst>
                                          <p:attrName>ppt_h</p:attrName>
                                        </p:attrNameLst>
                                      </p:cBhvr>
                                      <p:tavLst>
                                        <p:tav tm="0">
                                          <p:val>
                                            <p:strVal val="#ppt_h"/>
                                          </p:val>
                                        </p:tav>
                                        <p:tav tm="100000">
                                          <p:val>
                                            <p:strVal val="#ppt_h"/>
                                          </p:val>
                                        </p:tav>
                                      </p:tavLst>
                                    </p:anim>
                                    <p:animEffect transition="in" filter="fade">
                                      <p:cBhvr>
                                        <p:cTn id="16" dur="1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GB"/>
              <a:t>© Imperial College London</a:t>
            </a:r>
            <a:endParaRPr lang="en-US"/>
          </a:p>
        </p:txBody>
      </p:sp>
      <p:sp>
        <p:nvSpPr>
          <p:cNvPr id="6" name="Slide Number Placeholder 3"/>
          <p:cNvSpPr>
            <a:spLocks noGrp="1"/>
          </p:cNvSpPr>
          <p:nvPr>
            <p:ph type="sldNum" sz="quarter" idx="11"/>
          </p:nvPr>
        </p:nvSpPr>
        <p:spPr/>
        <p:txBody>
          <a:bodyPr/>
          <a:lstStyle/>
          <a:p>
            <a:r>
              <a:rPr lang="en-US"/>
              <a:t>Page </a:t>
            </a:r>
            <a:fld id="{E150171A-B87E-B14C-88D0-6953741DD635}" type="slidenum">
              <a:rPr lang="en-US"/>
              <a:pPr/>
              <a:t>23</a:t>
            </a:fld>
            <a:endParaRPr lang="en-US"/>
          </a:p>
        </p:txBody>
      </p:sp>
      <p:sp>
        <p:nvSpPr>
          <p:cNvPr id="56322" name="Rectangle 2"/>
          <p:cNvSpPr>
            <a:spLocks noGrp="1" noChangeArrowheads="1"/>
          </p:cNvSpPr>
          <p:nvPr>
            <p:ph type="title"/>
          </p:nvPr>
        </p:nvSpPr>
        <p:spPr/>
        <p:txBody>
          <a:bodyPr/>
          <a:lstStyle/>
          <a:p>
            <a:r>
              <a:rPr lang="en-GB" b="1"/>
              <a:t>Ten leading causes of death: low income countries</a:t>
            </a:r>
            <a:endParaRPr lang="en-US" b="1"/>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693863"/>
            <a:ext cx="8583613"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6326" name="Oval 6"/>
          <p:cNvSpPr>
            <a:spLocks noChangeArrowheads="1"/>
          </p:cNvSpPr>
          <p:nvPr/>
        </p:nvSpPr>
        <p:spPr bwMode="auto">
          <a:xfrm>
            <a:off x="-28575" y="3340100"/>
            <a:ext cx="9101138" cy="137795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7565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1000" fill="hold"/>
                                        <p:tgtEl>
                                          <p:spTgt spid="56326"/>
                                        </p:tgtEl>
                                        <p:attrNameLst>
                                          <p:attrName>ppt_w</p:attrName>
                                        </p:attrNameLst>
                                      </p:cBhvr>
                                      <p:tavLst>
                                        <p:tav tm="0">
                                          <p:val>
                                            <p:strVal val="#ppt_w*0.70"/>
                                          </p:val>
                                        </p:tav>
                                        <p:tav tm="100000">
                                          <p:val>
                                            <p:strVal val="#ppt_w"/>
                                          </p:val>
                                        </p:tav>
                                      </p:tavLst>
                                    </p:anim>
                                    <p:anim calcmode="lin" valueType="num">
                                      <p:cBhvr>
                                        <p:cTn id="8" dur="1000" fill="hold"/>
                                        <p:tgtEl>
                                          <p:spTgt spid="56326"/>
                                        </p:tgtEl>
                                        <p:attrNameLst>
                                          <p:attrName>ppt_h</p:attrName>
                                        </p:attrNameLst>
                                      </p:cBhvr>
                                      <p:tavLst>
                                        <p:tav tm="0">
                                          <p:val>
                                            <p:strVal val="#ppt_h"/>
                                          </p:val>
                                        </p:tav>
                                        <p:tav tm="100000">
                                          <p:val>
                                            <p:strVal val="#ppt_h"/>
                                          </p:val>
                                        </p:tav>
                                      </p:tavLst>
                                    </p:anim>
                                    <p:animEffect transition="in" filter="fade">
                                      <p:cBhvr>
                                        <p:cTn id="9" dur="1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Imperial College London</a:t>
            </a:r>
            <a:endParaRPr lang="en-US"/>
          </a:p>
        </p:txBody>
      </p:sp>
      <p:sp>
        <p:nvSpPr>
          <p:cNvPr id="5" name="Slide Number Placeholder 4"/>
          <p:cNvSpPr>
            <a:spLocks noGrp="1"/>
          </p:cNvSpPr>
          <p:nvPr>
            <p:ph type="sldNum" sz="quarter" idx="11"/>
          </p:nvPr>
        </p:nvSpPr>
        <p:spPr/>
        <p:txBody>
          <a:bodyPr/>
          <a:lstStyle/>
          <a:p>
            <a:r>
              <a:rPr lang="en-US"/>
              <a:t>Page </a:t>
            </a:r>
            <a:fld id="{9D6F71B7-6985-A342-ACB1-0E13E7628C8D}" type="slidenum">
              <a:rPr lang="en-US"/>
              <a:pPr/>
              <a:t>24</a:t>
            </a:fld>
            <a:endParaRPr lang="en-US"/>
          </a:p>
        </p:txBody>
      </p:sp>
      <p:sp>
        <p:nvSpPr>
          <p:cNvPr id="64514" name="Rectangle 2"/>
          <p:cNvSpPr>
            <a:spLocks noGrp="1" noChangeArrowheads="1"/>
          </p:cNvSpPr>
          <p:nvPr>
            <p:ph type="title"/>
          </p:nvPr>
        </p:nvSpPr>
        <p:spPr/>
        <p:txBody>
          <a:bodyPr/>
          <a:lstStyle/>
          <a:p>
            <a:r>
              <a:rPr lang="en-GB" sz="2600"/>
              <a:t>What changes from high to low income countries?</a:t>
            </a:r>
            <a:br>
              <a:rPr lang="en-GB" sz="2600"/>
            </a:br>
            <a:endParaRPr lang="en-US" sz="2600"/>
          </a:p>
        </p:txBody>
      </p:sp>
      <p:sp>
        <p:nvSpPr>
          <p:cNvPr id="64515" name="Rectangle 3"/>
          <p:cNvSpPr>
            <a:spLocks noGrp="1" noChangeArrowheads="1"/>
          </p:cNvSpPr>
          <p:nvPr>
            <p:ph type="body" idx="1"/>
          </p:nvPr>
        </p:nvSpPr>
        <p:spPr/>
        <p:txBody>
          <a:bodyPr/>
          <a:lstStyle/>
          <a:p>
            <a:pPr>
              <a:lnSpc>
                <a:spcPct val="90000"/>
              </a:lnSpc>
              <a:buFontTx/>
              <a:buNone/>
            </a:pPr>
            <a:r>
              <a:rPr lang="en-GB" sz="2600"/>
              <a:t>Addition of </a:t>
            </a:r>
            <a:r>
              <a:rPr lang="ja-JP" altLang="en-GB" sz="2600">
                <a:latin typeface="Arial"/>
              </a:rPr>
              <a:t>“</a:t>
            </a:r>
            <a:r>
              <a:rPr lang="en-GB" sz="2600"/>
              <a:t>preventable</a:t>
            </a:r>
            <a:r>
              <a:rPr lang="ja-JP" altLang="en-GB" sz="2600">
                <a:latin typeface="Arial"/>
              </a:rPr>
              <a:t>”</a:t>
            </a:r>
            <a:r>
              <a:rPr lang="en-GB" sz="2600"/>
              <a:t> causes </a:t>
            </a:r>
          </a:p>
          <a:p>
            <a:pPr>
              <a:lnSpc>
                <a:spcPct val="90000"/>
              </a:lnSpc>
            </a:pPr>
            <a:r>
              <a:rPr lang="en-GB" sz="2600"/>
              <a:t>HIV/AIDS – 7.5% of deaths (LIC) </a:t>
            </a:r>
          </a:p>
          <a:p>
            <a:pPr>
              <a:lnSpc>
                <a:spcPct val="90000"/>
              </a:lnSpc>
            </a:pPr>
            <a:r>
              <a:rPr lang="en-GB" sz="2600"/>
              <a:t>Perinatal conditions – 6.4%</a:t>
            </a:r>
          </a:p>
          <a:p>
            <a:pPr>
              <a:lnSpc>
                <a:spcPct val="90000"/>
              </a:lnSpc>
            </a:pPr>
            <a:r>
              <a:rPr lang="en-GB" sz="2600"/>
              <a:t>Road traffic accidents – 1.9%</a:t>
            </a:r>
          </a:p>
          <a:p>
            <a:pPr>
              <a:lnSpc>
                <a:spcPct val="90000"/>
              </a:lnSpc>
            </a:pPr>
            <a:r>
              <a:rPr lang="en-GB" sz="2600"/>
              <a:t>Diarrhoeal disease – 5.4%</a:t>
            </a:r>
          </a:p>
          <a:p>
            <a:pPr>
              <a:lnSpc>
                <a:spcPct val="90000"/>
              </a:lnSpc>
            </a:pPr>
            <a:r>
              <a:rPr lang="en-GB" sz="2600"/>
              <a:t>Malaria – 4.4%</a:t>
            </a:r>
          </a:p>
          <a:p>
            <a:pPr>
              <a:lnSpc>
                <a:spcPct val="90000"/>
              </a:lnSpc>
            </a:pPr>
            <a:r>
              <a:rPr lang="en-GB" sz="2600"/>
              <a:t>TB – 3.8%</a:t>
            </a:r>
          </a:p>
          <a:p>
            <a:pPr>
              <a:lnSpc>
                <a:spcPct val="90000"/>
              </a:lnSpc>
              <a:buFontTx/>
              <a:buNone/>
            </a:pPr>
            <a:endParaRPr lang="en-GB" sz="2600"/>
          </a:p>
          <a:p>
            <a:pPr>
              <a:lnSpc>
                <a:spcPct val="90000"/>
              </a:lnSpc>
              <a:buFontTx/>
              <a:buNone/>
            </a:pPr>
            <a:r>
              <a:rPr lang="en-GB" sz="2600" b="1">
                <a:solidFill>
                  <a:schemeClr val="tx2"/>
                </a:solidFill>
              </a:rPr>
              <a:t>This is reflected in the age at death..</a:t>
            </a:r>
          </a:p>
          <a:p>
            <a:pPr>
              <a:lnSpc>
                <a:spcPct val="90000"/>
              </a:lnSpc>
            </a:pPr>
            <a:endParaRPr lang="en-US" sz="2600">
              <a:solidFill>
                <a:schemeClr val="tx2"/>
              </a:solidFill>
            </a:endParaRPr>
          </a:p>
        </p:txBody>
      </p:sp>
    </p:spTree>
    <p:extLst>
      <p:ext uri="{BB962C8B-B14F-4D97-AF65-F5344CB8AC3E}">
        <p14:creationId xmlns:p14="http://schemas.microsoft.com/office/powerpoint/2010/main" val="2506435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GB"/>
              <a:t>© Imperial College London</a:t>
            </a:r>
            <a:endParaRPr lang="en-US"/>
          </a:p>
        </p:txBody>
      </p:sp>
      <p:sp>
        <p:nvSpPr>
          <p:cNvPr id="5" name="Slide Number Placeholder 3"/>
          <p:cNvSpPr>
            <a:spLocks noGrp="1"/>
          </p:cNvSpPr>
          <p:nvPr>
            <p:ph type="sldNum" sz="quarter" idx="11"/>
          </p:nvPr>
        </p:nvSpPr>
        <p:spPr/>
        <p:txBody>
          <a:bodyPr/>
          <a:lstStyle/>
          <a:p>
            <a:r>
              <a:rPr lang="en-US"/>
              <a:t>Page </a:t>
            </a:r>
            <a:fld id="{952B1400-E1CE-8C44-92F8-63BAAC7EB222}" type="slidenum">
              <a:rPr lang="en-US"/>
              <a:pPr/>
              <a:t>25</a:t>
            </a:fld>
            <a:endParaRPr lang="en-US"/>
          </a:p>
        </p:txBody>
      </p:sp>
      <p:sp>
        <p:nvSpPr>
          <p:cNvPr id="62468" name="Rectangle 4"/>
          <p:cNvSpPr>
            <a:spLocks noGrp="1" noChangeArrowheads="1"/>
          </p:cNvSpPr>
          <p:nvPr>
            <p:ph type="title"/>
          </p:nvPr>
        </p:nvSpPr>
        <p:spPr/>
        <p:txBody>
          <a:bodyPr/>
          <a:lstStyle/>
          <a:p>
            <a:endParaRPr lang="en-US"/>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0"/>
            <a:ext cx="8823325" cy="708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3195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55576" y="3284984"/>
            <a:ext cx="7772400" cy="1143000"/>
          </a:xfrm>
        </p:spPr>
        <p:txBody>
          <a:bodyPr/>
          <a:lstStyle/>
          <a:p>
            <a:r>
              <a:rPr lang="en-US" sz="3600" dirty="0" smtClean="0">
                <a:latin typeface="Arial"/>
                <a:cs typeface="Arial"/>
              </a:rPr>
              <a:t>Exercise 2: Examples of data - discuss </a:t>
            </a:r>
            <a:r>
              <a:rPr lang="en-GB" dirty="0" smtClean="0">
                <a:latin typeface="Arial"/>
                <a:cs typeface="Arial"/>
              </a:rPr>
              <a:t/>
            </a:r>
            <a:br>
              <a:rPr lang="en-GB" dirty="0" smtClean="0">
                <a:latin typeface="Arial"/>
                <a:cs typeface="Arial"/>
              </a:rPr>
            </a:br>
            <a:endParaRPr lang="en-US" dirty="0">
              <a:latin typeface="Arial"/>
              <a:cs typeface="Arial"/>
            </a:endParaRPr>
          </a:p>
        </p:txBody>
      </p:sp>
      <p:pic>
        <p:nvPicPr>
          <p:cNvPr id="7" name="Picture 6"/>
          <p:cNvPicPr>
            <a:picLocks noChangeAspect="1"/>
          </p:cNvPicPr>
          <p:nvPr/>
        </p:nvPicPr>
        <p:blipFill>
          <a:blip r:embed="rId2"/>
          <a:stretch>
            <a:fillRect/>
          </a:stretch>
        </p:blipFill>
        <p:spPr>
          <a:xfrm>
            <a:off x="2987824" y="1124744"/>
            <a:ext cx="1340768" cy="1342913"/>
          </a:xfrm>
          <a:prstGeom prst="rect">
            <a:avLst/>
          </a:prstGeom>
        </p:spPr>
      </p:pic>
    </p:spTree>
    <p:extLst>
      <p:ext uri="{BB962C8B-B14F-4D97-AF65-F5344CB8AC3E}">
        <p14:creationId xmlns:p14="http://schemas.microsoft.com/office/powerpoint/2010/main" val="233958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“Lazybones” – physical inactivity in adults</a:t>
            </a:r>
            <a:endParaRPr lang="en-US" sz="3200" dirty="0"/>
          </a:p>
        </p:txBody>
      </p:sp>
      <p:pic>
        <p:nvPicPr>
          <p:cNvPr id="5" name="Picture 4"/>
          <p:cNvPicPr>
            <a:picLocks noChangeAspect="1"/>
          </p:cNvPicPr>
          <p:nvPr/>
        </p:nvPicPr>
        <p:blipFill>
          <a:blip r:embed="rId2"/>
          <a:stretch>
            <a:fillRect/>
          </a:stretch>
        </p:blipFill>
        <p:spPr>
          <a:xfrm>
            <a:off x="1619672" y="1412776"/>
            <a:ext cx="6736928" cy="4766801"/>
          </a:xfrm>
          <a:prstGeom prst="rect">
            <a:avLst/>
          </a:prstGeom>
        </p:spPr>
      </p:pic>
      <p:sp>
        <p:nvSpPr>
          <p:cNvPr id="6" name="TextBox 5"/>
          <p:cNvSpPr txBox="1"/>
          <p:nvPr/>
        </p:nvSpPr>
        <p:spPr>
          <a:xfrm>
            <a:off x="4644008" y="6237312"/>
            <a:ext cx="4183207" cy="369332"/>
          </a:xfrm>
          <a:prstGeom prst="rect">
            <a:avLst/>
          </a:prstGeom>
          <a:noFill/>
        </p:spPr>
        <p:txBody>
          <a:bodyPr wrap="none" rtlCol="0">
            <a:spAutoFit/>
          </a:bodyPr>
          <a:lstStyle/>
          <a:p>
            <a:r>
              <a:rPr lang="en-US" sz="1800" dirty="0" smtClean="0"/>
              <a:t>http://</a:t>
            </a:r>
            <a:r>
              <a:rPr lang="en-US" sz="1800" dirty="0" err="1" smtClean="0"/>
              <a:t>www.economist.com</a:t>
            </a:r>
            <a:r>
              <a:rPr lang="en-US" sz="1800" dirty="0" smtClean="0"/>
              <a:t>/node/21559319</a:t>
            </a:r>
            <a:endParaRPr lang="en-US" sz="1800" dirty="0"/>
          </a:p>
        </p:txBody>
      </p:sp>
    </p:spTree>
    <p:extLst>
      <p:ext uri="{BB962C8B-B14F-4D97-AF65-F5344CB8AC3E}">
        <p14:creationId xmlns:p14="http://schemas.microsoft.com/office/powerpoint/2010/main" val="379675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r>
              <a:rPr lang="en-GB" altLang="en-GB" smtClean="0"/>
              <a:t>© Imperial College London</a:t>
            </a:r>
            <a:endParaRPr lang="en-US" altLang="en-US"/>
          </a:p>
        </p:txBody>
      </p:sp>
      <p:sp>
        <p:nvSpPr>
          <p:cNvPr id="5" name="Slide Number Placeholder 4"/>
          <p:cNvSpPr>
            <a:spLocks noGrp="1"/>
          </p:cNvSpPr>
          <p:nvPr>
            <p:ph type="sldNum" sz="quarter" idx="11"/>
          </p:nvPr>
        </p:nvSpPr>
        <p:spPr/>
        <p:txBody>
          <a:bodyPr/>
          <a:lstStyle/>
          <a:p>
            <a:r>
              <a:rPr lang="en-US" altLang="en-US" smtClean="0"/>
              <a:t>Page </a:t>
            </a:r>
            <a:fld id="{D71374F9-6A73-4E6F-8F39-C2B4B1AD1496}" type="slidenum">
              <a:rPr lang="en-US" altLang="en-US" smtClean="0"/>
              <a:pPr/>
              <a:t>28</a:t>
            </a:fld>
            <a:endParaRPr lang="en-US" altLang="en-US"/>
          </a:p>
        </p:txBody>
      </p:sp>
    </p:spTree>
    <p:extLst>
      <p:ext uri="{BB962C8B-B14F-4D97-AF65-F5344CB8AC3E}">
        <p14:creationId xmlns:p14="http://schemas.microsoft.com/office/powerpoint/2010/main" val="121302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TB data</a:t>
            </a:r>
            <a:endParaRPr lang="en-GB" dirty="0"/>
          </a:p>
        </p:txBody>
      </p:sp>
      <p:sp>
        <p:nvSpPr>
          <p:cNvPr id="4" name="Footer Placeholder 3"/>
          <p:cNvSpPr>
            <a:spLocks noGrp="1"/>
          </p:cNvSpPr>
          <p:nvPr>
            <p:ph type="ftr" sz="quarter" idx="10"/>
          </p:nvPr>
        </p:nvSpPr>
        <p:spPr/>
        <p:txBody>
          <a:bodyPr/>
          <a:lstStyle/>
          <a:p>
            <a:r>
              <a:rPr lang="en-GB" altLang="en-GB" smtClean="0"/>
              <a:t>© Imperial College London</a:t>
            </a:r>
            <a:endParaRPr lang="en-US" altLang="en-US"/>
          </a:p>
        </p:txBody>
      </p:sp>
      <p:sp>
        <p:nvSpPr>
          <p:cNvPr id="5" name="Slide Number Placeholder 4"/>
          <p:cNvSpPr>
            <a:spLocks noGrp="1"/>
          </p:cNvSpPr>
          <p:nvPr>
            <p:ph type="sldNum" sz="quarter" idx="11"/>
          </p:nvPr>
        </p:nvSpPr>
        <p:spPr/>
        <p:txBody>
          <a:bodyPr/>
          <a:lstStyle/>
          <a:p>
            <a:r>
              <a:rPr lang="en-US" altLang="en-US" smtClean="0"/>
              <a:t>Page </a:t>
            </a:r>
            <a:fld id="{D71374F9-6A73-4E6F-8F39-C2B4B1AD1496}" type="slidenum">
              <a:rPr lang="en-US" altLang="en-US" smtClean="0"/>
              <a:pPr/>
              <a:t>29</a:t>
            </a:fld>
            <a:endParaRPr lang="en-US" altLang="en-US"/>
          </a:p>
        </p:txBody>
      </p:sp>
      <p:pic>
        <p:nvPicPr>
          <p:cNvPr id="4812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76" y="2132856"/>
            <a:ext cx="9610434" cy="301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67744" y="5301208"/>
            <a:ext cx="6156176" cy="276999"/>
          </a:xfrm>
          <a:prstGeom prst="rect">
            <a:avLst/>
          </a:prstGeom>
        </p:spPr>
        <p:txBody>
          <a:bodyPr wrap="square">
            <a:spAutoFit/>
          </a:bodyPr>
          <a:lstStyle/>
          <a:p>
            <a:r>
              <a:rPr lang="en-US" sz="1200" dirty="0" smtClean="0">
                <a:solidFill>
                  <a:schemeClr val="tx1"/>
                </a:solidFill>
              </a:rPr>
              <a:t>source</a:t>
            </a:r>
            <a:r>
              <a:rPr lang="en-US" sz="1200" dirty="0">
                <a:solidFill>
                  <a:schemeClr val="tx1"/>
                </a:solidFill>
              </a:rPr>
              <a:t>: WHO, cited in Ward et al Oxford Handbook Epidemiology for Clinicians, 2012</a:t>
            </a:r>
            <a:endParaRPr lang="en-GB" sz="1200" dirty="0">
              <a:solidFill>
                <a:schemeClr val="tx1"/>
              </a:solidFill>
            </a:endParaRPr>
          </a:p>
        </p:txBody>
      </p:sp>
    </p:spTree>
    <p:extLst>
      <p:ext uri="{BB962C8B-B14F-4D97-AF65-F5344CB8AC3E}">
        <p14:creationId xmlns:p14="http://schemas.microsoft.com/office/powerpoint/2010/main" val="226331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413792"/>
            <a:ext cx="8136904" cy="1143000"/>
          </a:xfrm>
        </p:spPr>
        <p:txBody>
          <a:bodyPr/>
          <a:lstStyle/>
          <a:p>
            <a:r>
              <a:rPr lang="en-GB" dirty="0">
                <a:latin typeface="Arial"/>
                <a:ea typeface="MS PGothic" charset="0"/>
              </a:rPr>
              <a:t>Content #</a:t>
            </a:r>
            <a:r>
              <a:rPr lang="en-GB" dirty="0" smtClean="0">
                <a:latin typeface="Arial"/>
                <a:ea typeface="MS PGothic" charset="0"/>
              </a:rPr>
              <a:t>1: </a:t>
            </a:r>
            <a:r>
              <a:rPr lang="en-GB" dirty="0" smtClean="0">
                <a:ea typeface="MS PGothic" charset="0"/>
              </a:rPr>
              <a:t>Measuring </a:t>
            </a:r>
            <a:r>
              <a:rPr lang="en-GB" dirty="0">
                <a:ea typeface="MS PGothic" charset="0"/>
              </a:rPr>
              <a:t>and comparing global health </a:t>
            </a:r>
            <a:br>
              <a:rPr lang="en-GB" dirty="0">
                <a:ea typeface="MS PGothic" charset="0"/>
              </a:rPr>
            </a:br>
            <a:endParaRPr lang="en-GB" dirty="0">
              <a:latin typeface="Arial"/>
              <a:ea typeface="MS PGothic" charset="0"/>
            </a:endParaRPr>
          </a:p>
        </p:txBody>
      </p:sp>
      <p:sp>
        <p:nvSpPr>
          <p:cNvPr id="5123" name="Rectangle 3"/>
          <p:cNvSpPr>
            <a:spLocks noGrp="1" noChangeArrowheads="1"/>
          </p:cNvSpPr>
          <p:nvPr>
            <p:ph type="body" idx="1"/>
          </p:nvPr>
        </p:nvSpPr>
        <p:spPr>
          <a:xfrm>
            <a:off x="314325" y="1618456"/>
            <a:ext cx="7772400" cy="4114800"/>
          </a:xfrm>
        </p:spPr>
        <p:txBody>
          <a:bodyPr/>
          <a:lstStyle/>
          <a:p>
            <a:pPr eaLnBrk="1" fontAlgn="t" hangingPunct="1"/>
            <a:r>
              <a:rPr lang="en-GB" dirty="0" smtClean="0">
                <a:latin typeface="Arial"/>
                <a:ea typeface="MS PGothic" charset="0"/>
              </a:rPr>
              <a:t>Basic </a:t>
            </a:r>
            <a:r>
              <a:rPr lang="en-GB" dirty="0">
                <a:latin typeface="Arial"/>
                <a:ea typeface="MS PGothic" charset="0"/>
              </a:rPr>
              <a:t>tools for describing health</a:t>
            </a:r>
          </a:p>
          <a:p>
            <a:pPr eaLnBrk="1" fontAlgn="t" hangingPunct="1"/>
            <a:r>
              <a:rPr lang="en-GB" dirty="0">
                <a:latin typeface="Arial"/>
                <a:ea typeface="MS PGothic" charset="0"/>
              </a:rPr>
              <a:t>Sources of information</a:t>
            </a:r>
          </a:p>
          <a:p>
            <a:pPr eaLnBrk="1" fontAlgn="t" hangingPunct="1"/>
            <a:r>
              <a:rPr lang="en-GB" dirty="0">
                <a:latin typeface="Arial"/>
                <a:ea typeface="MS PGothic" charset="0"/>
              </a:rPr>
              <a:t>Quality of data</a:t>
            </a:r>
          </a:p>
          <a:p>
            <a:pPr eaLnBrk="1" fontAlgn="t" hangingPunct="1"/>
            <a:r>
              <a:rPr lang="en-GB" dirty="0">
                <a:latin typeface="Arial"/>
                <a:ea typeface="MS PGothic" charset="0"/>
              </a:rPr>
              <a:t>Comparing populations</a:t>
            </a:r>
          </a:p>
          <a:p>
            <a:pPr lvl="1" eaLnBrk="1" fontAlgn="t" hangingPunct="1"/>
            <a:endParaRPr lang="en-GB" dirty="0">
              <a:latin typeface="Arial"/>
              <a:ea typeface="MS PGothic" charset="0"/>
            </a:endParaRPr>
          </a:p>
          <a:p>
            <a:endParaRPr lang="en-GB" dirty="0">
              <a:latin typeface="Arial"/>
              <a:ea typeface="MS PGothic" charset="0"/>
            </a:endParaRPr>
          </a:p>
        </p:txBody>
      </p:sp>
    </p:spTree>
    <p:extLst>
      <p:ext uri="{BB962C8B-B14F-4D97-AF65-F5344CB8AC3E}">
        <p14:creationId xmlns:p14="http://schemas.microsoft.com/office/powerpoint/2010/main" val="73144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latin typeface="Arial"/>
                <a:ea typeface="MS PGothic" charset="0"/>
              </a:rPr>
              <a:t>Global Data</a:t>
            </a:r>
          </a:p>
        </p:txBody>
      </p:sp>
      <p:sp>
        <p:nvSpPr>
          <p:cNvPr id="12291" name="Content Placeholder 2"/>
          <p:cNvSpPr>
            <a:spLocks noGrp="1"/>
          </p:cNvSpPr>
          <p:nvPr>
            <p:ph idx="1"/>
          </p:nvPr>
        </p:nvSpPr>
        <p:spPr>
          <a:xfrm>
            <a:off x="1066800" y="1771650"/>
            <a:ext cx="6169496" cy="4105622"/>
          </a:xfrm>
        </p:spPr>
        <p:txBody>
          <a:bodyPr/>
          <a:lstStyle/>
          <a:p>
            <a:r>
              <a:rPr lang="en-US" dirty="0" smtClean="0">
                <a:latin typeface="Arial"/>
                <a:ea typeface="MS PGothic" charset="0"/>
              </a:rPr>
              <a:t>Need data </a:t>
            </a:r>
            <a:r>
              <a:rPr lang="en-US" dirty="0">
                <a:latin typeface="Arial"/>
                <a:ea typeface="MS PGothic" charset="0"/>
              </a:rPr>
              <a:t>on population size</a:t>
            </a:r>
          </a:p>
          <a:p>
            <a:pPr lvl="1"/>
            <a:r>
              <a:rPr lang="en-US" dirty="0">
                <a:latin typeface="Arial"/>
                <a:ea typeface="MS PGothic" charset="0"/>
              </a:rPr>
              <a:t>Census</a:t>
            </a:r>
          </a:p>
          <a:p>
            <a:pPr lvl="1"/>
            <a:r>
              <a:rPr lang="en-US" dirty="0">
                <a:latin typeface="Arial"/>
                <a:ea typeface="MS PGothic" charset="0"/>
              </a:rPr>
              <a:t>Registration of births and deaths</a:t>
            </a:r>
          </a:p>
          <a:p>
            <a:pPr lvl="1">
              <a:buFontTx/>
              <a:buChar char="-"/>
            </a:pPr>
            <a:r>
              <a:rPr lang="en-US" dirty="0">
                <a:latin typeface="Arial"/>
                <a:ea typeface="MS PGothic" charset="0"/>
              </a:rPr>
              <a:t>“vital statistics”</a:t>
            </a:r>
          </a:p>
          <a:p>
            <a:pPr>
              <a:buFontTx/>
              <a:buChar char="-"/>
            </a:pPr>
            <a:r>
              <a:rPr lang="en-US" dirty="0">
                <a:latin typeface="Arial"/>
                <a:ea typeface="MS PGothic" charset="0"/>
              </a:rPr>
              <a:t>Data on </a:t>
            </a:r>
            <a:r>
              <a:rPr lang="en-US" dirty="0" smtClean="0">
                <a:latin typeface="Arial"/>
                <a:ea typeface="MS PGothic" charset="0"/>
              </a:rPr>
              <a:t>health</a:t>
            </a:r>
          </a:p>
          <a:p>
            <a:pPr lvl="1">
              <a:buFontTx/>
              <a:buChar char="-"/>
            </a:pPr>
            <a:r>
              <a:rPr lang="en-US" dirty="0" smtClean="0">
                <a:latin typeface="Arial"/>
                <a:ea typeface="MS PGothic" charset="0"/>
              </a:rPr>
              <a:t>Registration/ reporting</a:t>
            </a:r>
          </a:p>
          <a:p>
            <a:pPr lvl="1">
              <a:buFontTx/>
              <a:buChar char="-"/>
            </a:pPr>
            <a:r>
              <a:rPr lang="en-US" dirty="0" smtClean="0">
                <a:latin typeface="Arial"/>
                <a:ea typeface="MS PGothic" charset="0"/>
              </a:rPr>
              <a:t>Cause of death</a:t>
            </a:r>
          </a:p>
          <a:p>
            <a:pPr lvl="1">
              <a:buFontTx/>
              <a:buChar char="-"/>
            </a:pPr>
            <a:r>
              <a:rPr lang="en-US" dirty="0" smtClean="0">
                <a:latin typeface="Arial"/>
                <a:ea typeface="MS PGothic" charset="0"/>
              </a:rPr>
              <a:t>Health service statistics</a:t>
            </a:r>
          </a:p>
          <a:p>
            <a:pPr lvl="1">
              <a:buFontTx/>
              <a:buChar char="-"/>
            </a:pPr>
            <a:r>
              <a:rPr lang="en-US" dirty="0" smtClean="0">
                <a:latin typeface="Arial"/>
                <a:ea typeface="MS PGothic" charset="0"/>
              </a:rPr>
              <a:t>Surveys</a:t>
            </a:r>
            <a:endParaRPr lang="en-US" dirty="0">
              <a:latin typeface="Arial"/>
              <a:ea typeface="MS PGothic" charset="0"/>
            </a:endParaRPr>
          </a:p>
          <a:p>
            <a:pPr lvl="1">
              <a:buFontTx/>
              <a:buChar char="-"/>
            </a:pPr>
            <a:endParaRPr lang="en-US" dirty="0">
              <a:latin typeface="Arial"/>
              <a:ea typeface="MS PGothic" charset="0"/>
            </a:endParaRPr>
          </a:p>
          <a:p>
            <a:pPr>
              <a:buFontTx/>
              <a:buChar char="-"/>
            </a:pPr>
            <a:endParaRPr lang="en-US" dirty="0">
              <a:latin typeface="Arial"/>
              <a:ea typeface="MS PGothic" charset="0"/>
            </a:endParaRPr>
          </a:p>
          <a:p>
            <a:pPr lvl="1"/>
            <a:endParaRPr lang="en-US" dirty="0">
              <a:latin typeface="Arial"/>
              <a:ea typeface="MS PGothic" charset="0"/>
            </a:endParaRPr>
          </a:p>
          <a:p>
            <a:pPr lvl="1">
              <a:buFontTx/>
              <a:buNone/>
            </a:pPr>
            <a:endParaRPr lang="en-US" dirty="0">
              <a:latin typeface="Arial"/>
              <a:ea typeface="MS PGothic" charset="0"/>
            </a:endParaRPr>
          </a:p>
        </p:txBody>
      </p:sp>
    </p:spTree>
    <p:extLst>
      <p:ext uri="{BB962C8B-B14F-4D97-AF65-F5344CB8AC3E}">
        <p14:creationId xmlns:p14="http://schemas.microsoft.com/office/powerpoint/2010/main" val="3607129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latin typeface="Arial"/>
                <a:ea typeface="MS PGothic" charset="0"/>
              </a:rPr>
              <a:t>Global Facts</a:t>
            </a:r>
          </a:p>
        </p:txBody>
      </p:sp>
      <p:sp>
        <p:nvSpPr>
          <p:cNvPr id="11267" name="Content Placeholder 2"/>
          <p:cNvSpPr>
            <a:spLocks noGrp="1"/>
          </p:cNvSpPr>
          <p:nvPr>
            <p:ph idx="1"/>
          </p:nvPr>
        </p:nvSpPr>
        <p:spPr>
          <a:xfrm>
            <a:off x="1066800" y="1771650"/>
            <a:ext cx="5521325" cy="2809875"/>
          </a:xfrm>
        </p:spPr>
        <p:txBody>
          <a:bodyPr/>
          <a:lstStyle/>
          <a:p>
            <a:r>
              <a:rPr lang="en-US" dirty="0">
                <a:latin typeface="Arial"/>
                <a:ea typeface="MS PGothic" charset="0"/>
              </a:rPr>
              <a:t>there were </a:t>
            </a:r>
            <a:r>
              <a:rPr lang="en-US" u="sng" dirty="0">
                <a:solidFill>
                  <a:srgbClr val="FF0000"/>
                </a:solidFill>
                <a:latin typeface="Arial"/>
                <a:ea typeface="MS PGothic" charset="0"/>
              </a:rPr>
              <a:t>139,300 </a:t>
            </a:r>
            <a:r>
              <a:rPr lang="en-US" dirty="0">
                <a:latin typeface="Arial"/>
                <a:ea typeface="MS PGothic" charset="0"/>
              </a:rPr>
              <a:t>measles deaths globally </a:t>
            </a:r>
          </a:p>
          <a:p>
            <a:pPr lvl="1"/>
            <a:r>
              <a:rPr lang="en-US" dirty="0">
                <a:latin typeface="Arial"/>
                <a:ea typeface="MS PGothic" charset="0"/>
              </a:rPr>
              <a:t>nearly 380 deaths every day = 15 deaths every hour</a:t>
            </a:r>
          </a:p>
        </p:txBody>
      </p:sp>
      <p:sp>
        <p:nvSpPr>
          <p:cNvPr id="11268" name="Oval 4"/>
          <p:cNvSpPr>
            <a:spLocks noChangeArrowheads="1"/>
          </p:cNvSpPr>
          <p:nvPr/>
        </p:nvSpPr>
        <p:spPr bwMode="auto">
          <a:xfrm>
            <a:off x="6804025" y="2133600"/>
            <a:ext cx="2016125" cy="863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TextBox 5"/>
          <p:cNvSpPr txBox="1">
            <a:spLocks noChangeArrowheads="1"/>
          </p:cNvSpPr>
          <p:nvPr/>
        </p:nvSpPr>
        <p:spPr bwMode="auto">
          <a:xfrm rot="-383909">
            <a:off x="7019925" y="2100263"/>
            <a:ext cx="33131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2800" dirty="0">
                <a:solidFill>
                  <a:srgbClr val="FF0000"/>
                </a:solidFill>
                <a:latin typeface="Arial"/>
              </a:rPr>
              <a:t>2010 data</a:t>
            </a:r>
          </a:p>
        </p:txBody>
      </p:sp>
      <p:sp>
        <p:nvSpPr>
          <p:cNvPr id="11270" name="Oval 6"/>
          <p:cNvSpPr>
            <a:spLocks noChangeArrowheads="1"/>
          </p:cNvSpPr>
          <p:nvPr/>
        </p:nvSpPr>
        <p:spPr bwMode="auto">
          <a:xfrm rot="-513711">
            <a:off x="6823075" y="2132013"/>
            <a:ext cx="2016125" cy="863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 name="TextBox 7"/>
          <p:cNvSpPr txBox="1">
            <a:spLocks noChangeArrowheads="1"/>
          </p:cNvSpPr>
          <p:nvPr/>
        </p:nvSpPr>
        <p:spPr bwMode="auto">
          <a:xfrm>
            <a:off x="2626568" y="4149080"/>
            <a:ext cx="525780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2800" dirty="0">
                <a:solidFill>
                  <a:srgbClr val="FF0000"/>
                </a:solidFill>
                <a:latin typeface="Arial"/>
                <a:cs typeface="Arial"/>
              </a:rPr>
              <a:t>But how do we </a:t>
            </a:r>
            <a:r>
              <a:rPr lang="en-US" sz="2800" dirty="0" smtClean="0">
                <a:solidFill>
                  <a:srgbClr val="FF0000"/>
                </a:solidFill>
                <a:latin typeface="Arial"/>
                <a:cs typeface="Arial"/>
              </a:rPr>
              <a:t>know?</a:t>
            </a:r>
            <a:endParaRPr lang="en-US" sz="2800" dirty="0">
              <a:solidFill>
                <a:srgbClr val="FF0000"/>
              </a:solidFill>
              <a:latin typeface="Arial"/>
              <a:cs typeface="Arial"/>
            </a:endParaRPr>
          </a:p>
          <a:p>
            <a:r>
              <a:rPr lang="en-US" sz="2800" dirty="0">
                <a:solidFill>
                  <a:srgbClr val="FF0000"/>
                </a:solidFill>
                <a:latin typeface="Arial"/>
                <a:cs typeface="Arial"/>
              </a:rPr>
              <a:t>- discuss how you think this figure was arrived at</a:t>
            </a:r>
          </a:p>
        </p:txBody>
      </p:sp>
      <p:sp>
        <p:nvSpPr>
          <p:cNvPr id="8" name="Oval 6"/>
          <p:cNvSpPr>
            <a:spLocks noChangeArrowheads="1"/>
          </p:cNvSpPr>
          <p:nvPr/>
        </p:nvSpPr>
        <p:spPr bwMode="auto">
          <a:xfrm>
            <a:off x="2055620" y="3901245"/>
            <a:ext cx="5248783" cy="1976027"/>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26684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fatality rate</a:t>
            </a:r>
            <a:endParaRPr lang="en-GB" dirty="0"/>
          </a:p>
        </p:txBody>
      </p:sp>
      <p:sp>
        <p:nvSpPr>
          <p:cNvPr id="3" name="Content Placeholder 2"/>
          <p:cNvSpPr>
            <a:spLocks noGrp="1"/>
          </p:cNvSpPr>
          <p:nvPr>
            <p:ph idx="1"/>
          </p:nvPr>
        </p:nvSpPr>
        <p:spPr/>
        <p:txBody>
          <a:bodyPr/>
          <a:lstStyle/>
          <a:p>
            <a:r>
              <a:rPr lang="en-GB" dirty="0" smtClean="0"/>
              <a:t>H1N1 influenza outbreak in 2009</a:t>
            </a:r>
          </a:p>
          <a:p>
            <a:r>
              <a:rPr lang="en-GB" dirty="0" smtClean="0"/>
              <a:t>Case fatality about 0.5%</a:t>
            </a:r>
          </a:p>
          <a:p>
            <a:r>
              <a:rPr lang="en-GB" dirty="0" smtClean="0"/>
              <a:t>Much higher earlier on in reports from </a:t>
            </a:r>
            <a:r>
              <a:rPr lang="en-GB" dirty="0" err="1" smtClean="0"/>
              <a:t>mexico</a:t>
            </a:r>
            <a:endParaRPr lang="en-GB" dirty="0" smtClean="0"/>
          </a:p>
          <a:p>
            <a:pPr lvl="1"/>
            <a:r>
              <a:rPr lang="en-GB" dirty="0" smtClean="0"/>
              <a:t>Why?</a:t>
            </a:r>
            <a:endParaRPr lang="en-GB" dirty="0"/>
          </a:p>
        </p:txBody>
      </p:sp>
      <p:sp>
        <p:nvSpPr>
          <p:cNvPr id="4" name="Footer Placeholder 3"/>
          <p:cNvSpPr>
            <a:spLocks noGrp="1"/>
          </p:cNvSpPr>
          <p:nvPr>
            <p:ph type="ftr" sz="quarter" idx="10"/>
          </p:nvPr>
        </p:nvSpPr>
        <p:spPr/>
        <p:txBody>
          <a:bodyPr/>
          <a:lstStyle/>
          <a:p>
            <a:r>
              <a:rPr lang="en-GB" altLang="en-GB" smtClean="0"/>
              <a:t>© Imperial College London</a:t>
            </a:r>
            <a:endParaRPr lang="en-US" altLang="en-US"/>
          </a:p>
        </p:txBody>
      </p:sp>
      <p:sp>
        <p:nvSpPr>
          <p:cNvPr id="5" name="Slide Number Placeholder 4"/>
          <p:cNvSpPr>
            <a:spLocks noGrp="1"/>
          </p:cNvSpPr>
          <p:nvPr>
            <p:ph type="sldNum" sz="quarter" idx="11"/>
          </p:nvPr>
        </p:nvSpPr>
        <p:spPr/>
        <p:txBody>
          <a:bodyPr/>
          <a:lstStyle/>
          <a:p>
            <a:r>
              <a:rPr lang="en-US" altLang="en-US" smtClean="0"/>
              <a:t>Page </a:t>
            </a:r>
            <a:fld id="{D71374F9-6A73-4E6F-8F39-C2B4B1AD1496}" type="slidenum">
              <a:rPr lang="en-US" altLang="en-US" smtClean="0"/>
              <a:pPr/>
              <a:t>32</a:t>
            </a:fld>
            <a:endParaRPr lang="en-US" altLang="en-US"/>
          </a:p>
        </p:txBody>
      </p:sp>
    </p:spTree>
    <p:extLst>
      <p:ext uri="{BB962C8B-B14F-4D97-AF65-F5344CB8AC3E}">
        <p14:creationId xmlns:p14="http://schemas.microsoft.com/office/powerpoint/2010/main" val="194929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Fig 1 Spectrum of influenza cases.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320" y="979303"/>
            <a:ext cx="67651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1923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Garske T et al. BMJ 2009;339:bmj.b2840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©2009 by British Medical Journal Publishing Group</a:t>
            </a:r>
          </a:p>
        </p:txBody>
      </p:sp>
    </p:spTree>
    <p:extLst>
      <p:ext uri="{BB962C8B-B14F-4D97-AF65-F5344CB8AC3E}">
        <p14:creationId xmlns:p14="http://schemas.microsoft.com/office/powerpoint/2010/main" val="4027190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188640"/>
            <a:ext cx="8448426" cy="1143000"/>
          </a:xfrm>
        </p:spPr>
        <p:txBody>
          <a:bodyPr/>
          <a:lstStyle/>
          <a:p>
            <a:r>
              <a:rPr lang="en-GB" sz="2800" dirty="0" smtClean="0">
                <a:solidFill>
                  <a:schemeClr val="bg1"/>
                </a:solidFill>
              </a:rPr>
              <a:t>Estimated burden of disease attributable to tobacco*</a:t>
            </a:r>
            <a:endParaRPr lang="en-GB" sz="2800" dirty="0">
              <a:solidFill>
                <a:schemeClr val="bg1"/>
              </a:solidFill>
            </a:endParaRPr>
          </a:p>
        </p:txBody>
      </p:sp>
      <p:sp>
        <p:nvSpPr>
          <p:cNvPr id="3" name="Content Placeholder 2"/>
          <p:cNvSpPr>
            <a:spLocks noGrp="1"/>
          </p:cNvSpPr>
          <p:nvPr>
            <p:ph sz="half" idx="1"/>
          </p:nvPr>
        </p:nvSpPr>
        <p:spPr>
          <a:xfrm>
            <a:off x="1066800" y="1412776"/>
            <a:ext cx="3810000" cy="4114800"/>
          </a:xfrm>
        </p:spPr>
        <p:txBody>
          <a:bodyPr/>
          <a:lstStyle/>
          <a:p>
            <a:r>
              <a:rPr lang="en-GB" sz="2400" dirty="0">
                <a:solidFill>
                  <a:srgbClr val="FE9914"/>
                </a:solidFill>
              </a:rPr>
              <a:t>C</a:t>
            </a:r>
            <a:r>
              <a:rPr lang="en-GB" sz="2400" dirty="0" smtClean="0">
                <a:solidFill>
                  <a:srgbClr val="FE9914"/>
                </a:solidFill>
              </a:rPr>
              <a:t>aused </a:t>
            </a:r>
            <a:r>
              <a:rPr lang="en-GB" sz="2400" dirty="0">
                <a:solidFill>
                  <a:srgbClr val="FE9914"/>
                </a:solidFill>
              </a:rPr>
              <a:t>100 million deaths in </a:t>
            </a:r>
            <a:r>
              <a:rPr lang="en-GB" sz="2400" dirty="0" smtClean="0">
                <a:solidFill>
                  <a:srgbClr val="FE9914"/>
                </a:solidFill>
              </a:rPr>
              <a:t>20th century</a:t>
            </a:r>
          </a:p>
          <a:p>
            <a:r>
              <a:rPr lang="en-GB" sz="2400" dirty="0" smtClean="0">
                <a:solidFill>
                  <a:srgbClr val="FE9914"/>
                </a:solidFill>
              </a:rPr>
              <a:t>One </a:t>
            </a:r>
            <a:r>
              <a:rPr lang="en-GB" sz="2400" dirty="0">
                <a:solidFill>
                  <a:srgbClr val="FE9914"/>
                </a:solidFill>
              </a:rPr>
              <a:t>billion deaths in the 21st century</a:t>
            </a:r>
          </a:p>
          <a:p>
            <a:pPr lvl="1"/>
            <a:r>
              <a:rPr lang="en-GB" sz="1800" dirty="0" smtClean="0">
                <a:solidFill>
                  <a:srgbClr val="FE9914"/>
                </a:solidFill>
              </a:rPr>
              <a:t>5.4 </a:t>
            </a:r>
            <a:r>
              <a:rPr lang="en-GB" sz="1800" dirty="0">
                <a:solidFill>
                  <a:srgbClr val="FE9914"/>
                </a:solidFill>
              </a:rPr>
              <a:t>million in </a:t>
            </a:r>
            <a:r>
              <a:rPr lang="en-GB" sz="1800" dirty="0" smtClean="0">
                <a:solidFill>
                  <a:srgbClr val="FE9914"/>
                </a:solidFill>
              </a:rPr>
              <a:t>2005</a:t>
            </a:r>
          </a:p>
          <a:p>
            <a:pPr lvl="1"/>
            <a:r>
              <a:rPr lang="en-GB" sz="1800" dirty="0" smtClean="0">
                <a:solidFill>
                  <a:srgbClr val="FE9914"/>
                </a:solidFill>
              </a:rPr>
              <a:t>6.4 </a:t>
            </a:r>
            <a:r>
              <a:rPr lang="en-GB" sz="1800" dirty="0">
                <a:solidFill>
                  <a:srgbClr val="FE9914"/>
                </a:solidFill>
              </a:rPr>
              <a:t>million in </a:t>
            </a:r>
            <a:r>
              <a:rPr lang="en-GB" sz="1800" dirty="0" smtClean="0">
                <a:solidFill>
                  <a:srgbClr val="FE9914"/>
                </a:solidFill>
              </a:rPr>
              <a:t>2015</a:t>
            </a:r>
          </a:p>
          <a:p>
            <a:pPr lvl="1"/>
            <a:r>
              <a:rPr lang="en-GB" sz="1800" dirty="0" smtClean="0">
                <a:solidFill>
                  <a:srgbClr val="FE9914"/>
                </a:solidFill>
              </a:rPr>
              <a:t>8.3 </a:t>
            </a:r>
            <a:r>
              <a:rPr lang="en-GB" sz="1800" dirty="0">
                <a:solidFill>
                  <a:srgbClr val="FE9914"/>
                </a:solidFill>
              </a:rPr>
              <a:t>million in </a:t>
            </a:r>
            <a:r>
              <a:rPr lang="en-GB" sz="1800" dirty="0" smtClean="0">
                <a:solidFill>
                  <a:srgbClr val="FE9914"/>
                </a:solidFill>
              </a:rPr>
              <a:t>2030</a:t>
            </a:r>
          </a:p>
        </p:txBody>
      </p:sp>
      <p:sp>
        <p:nvSpPr>
          <p:cNvPr id="7" name="Content Placeholder 6"/>
          <p:cNvSpPr>
            <a:spLocks noGrp="1"/>
          </p:cNvSpPr>
          <p:nvPr>
            <p:ph sz="half" idx="2"/>
          </p:nvPr>
        </p:nvSpPr>
        <p:spPr>
          <a:xfrm>
            <a:off x="5029200" y="1484784"/>
            <a:ext cx="3810000" cy="4114800"/>
          </a:xfrm>
        </p:spPr>
        <p:txBody>
          <a:bodyPr/>
          <a:lstStyle/>
          <a:p>
            <a:r>
              <a:rPr lang="en-GB" sz="2400" dirty="0">
                <a:solidFill>
                  <a:srgbClr val="FE9914"/>
                </a:solidFill>
              </a:rPr>
              <a:t>10% of global deaths in 2015</a:t>
            </a:r>
          </a:p>
          <a:p>
            <a:pPr lvl="1"/>
            <a:r>
              <a:rPr lang="en-GB" sz="2000" dirty="0">
                <a:solidFill>
                  <a:srgbClr val="FE9914"/>
                </a:solidFill>
              </a:rPr>
              <a:t>50% more people than HIV/AIDS</a:t>
            </a:r>
          </a:p>
          <a:p>
            <a:endParaRPr lang="en-GB" dirty="0">
              <a:solidFill>
                <a:srgbClr val="FE9914"/>
              </a:solidFill>
            </a:endParaRPr>
          </a:p>
        </p:txBody>
      </p:sp>
      <p:sp>
        <p:nvSpPr>
          <p:cNvPr id="4" name="Footer Placeholder 3"/>
          <p:cNvSpPr>
            <a:spLocks noGrp="1"/>
          </p:cNvSpPr>
          <p:nvPr>
            <p:ph type="ftr" sz="quarter" idx="10"/>
          </p:nvPr>
        </p:nvSpPr>
        <p:spPr/>
        <p:txBody>
          <a:bodyPr/>
          <a:lstStyle/>
          <a:p>
            <a:r>
              <a:rPr lang="en-GB" altLang="en-GB" dirty="0" smtClean="0">
                <a:solidFill>
                  <a:schemeClr val="bg1"/>
                </a:solidFill>
              </a:rPr>
              <a:t>© Imperial College London</a:t>
            </a:r>
            <a:endParaRPr lang="en-US" altLang="en-US" dirty="0">
              <a:solidFill>
                <a:schemeClr val="bg1"/>
              </a:solidFill>
            </a:endParaRPr>
          </a:p>
        </p:txBody>
      </p:sp>
      <p:sp>
        <p:nvSpPr>
          <p:cNvPr id="5" name="Slide Number Placeholder 4"/>
          <p:cNvSpPr>
            <a:spLocks noGrp="1"/>
          </p:cNvSpPr>
          <p:nvPr>
            <p:ph type="sldNum" sz="quarter" idx="11"/>
          </p:nvPr>
        </p:nvSpPr>
        <p:spPr/>
        <p:txBody>
          <a:bodyPr/>
          <a:lstStyle/>
          <a:p>
            <a:r>
              <a:rPr lang="en-US" altLang="en-US" dirty="0" smtClean="0">
                <a:solidFill>
                  <a:schemeClr val="bg1"/>
                </a:solidFill>
              </a:rPr>
              <a:t>Page </a:t>
            </a:r>
            <a:fld id="{D71374F9-6A73-4E6F-8F39-C2B4B1AD1496}" type="slidenum">
              <a:rPr lang="en-US" altLang="en-US" smtClean="0">
                <a:solidFill>
                  <a:schemeClr val="bg1"/>
                </a:solidFill>
              </a:rPr>
              <a:pPr/>
              <a:t>34</a:t>
            </a:fld>
            <a:endParaRPr lang="en-US" altLang="en-US" dirty="0">
              <a:solidFill>
                <a:schemeClr val="bg1"/>
              </a:solidFill>
            </a:endParaRPr>
          </a:p>
        </p:txBody>
      </p:sp>
      <p:sp>
        <p:nvSpPr>
          <p:cNvPr id="6" name="TextBox 5"/>
          <p:cNvSpPr txBox="1"/>
          <p:nvPr/>
        </p:nvSpPr>
        <p:spPr>
          <a:xfrm>
            <a:off x="5076056" y="5960312"/>
            <a:ext cx="3832909" cy="276999"/>
          </a:xfrm>
          <a:prstGeom prst="rect">
            <a:avLst/>
          </a:prstGeom>
          <a:noFill/>
        </p:spPr>
        <p:txBody>
          <a:bodyPr wrap="none" rtlCol="0">
            <a:spAutoFit/>
          </a:bodyPr>
          <a:lstStyle/>
          <a:p>
            <a:r>
              <a:rPr lang="en-GB" sz="1200" dirty="0" smtClean="0">
                <a:solidFill>
                  <a:schemeClr val="bg1"/>
                </a:solidFill>
              </a:rPr>
              <a:t>*</a:t>
            </a:r>
            <a:r>
              <a:rPr lang="en-GB" sz="1200" dirty="0" err="1" smtClean="0">
                <a:solidFill>
                  <a:schemeClr val="bg1"/>
                </a:solidFill>
              </a:rPr>
              <a:t>Mathers</a:t>
            </a:r>
            <a:r>
              <a:rPr lang="en-GB" sz="1200" dirty="0" smtClean="0">
                <a:solidFill>
                  <a:schemeClr val="bg1"/>
                </a:solidFill>
              </a:rPr>
              <a:t> </a:t>
            </a:r>
            <a:r>
              <a:rPr lang="en-GB" sz="1200" dirty="0">
                <a:solidFill>
                  <a:schemeClr val="bg1"/>
                </a:solidFill>
              </a:rPr>
              <a:t>CD, </a:t>
            </a:r>
            <a:r>
              <a:rPr lang="en-GB" sz="1200" dirty="0" err="1">
                <a:solidFill>
                  <a:schemeClr val="bg1"/>
                </a:solidFill>
              </a:rPr>
              <a:t>Loncar</a:t>
            </a:r>
            <a:r>
              <a:rPr lang="en-GB" sz="1200" dirty="0">
                <a:solidFill>
                  <a:schemeClr val="bg1"/>
                </a:solidFill>
              </a:rPr>
              <a:t> D (2006) </a:t>
            </a:r>
            <a:r>
              <a:rPr lang="en-GB" sz="1200" dirty="0" err="1" smtClean="0">
                <a:solidFill>
                  <a:schemeClr val="bg1"/>
                </a:solidFill>
              </a:rPr>
              <a:t>PLoS</a:t>
            </a:r>
            <a:r>
              <a:rPr lang="en-GB" sz="1200" dirty="0" smtClean="0">
                <a:solidFill>
                  <a:schemeClr val="bg1"/>
                </a:solidFill>
              </a:rPr>
              <a:t> </a:t>
            </a:r>
            <a:r>
              <a:rPr lang="en-GB" sz="1200" dirty="0">
                <a:solidFill>
                  <a:schemeClr val="bg1"/>
                </a:solidFill>
              </a:rPr>
              <a:t>Med 3(11): </a:t>
            </a:r>
            <a:r>
              <a:rPr lang="en-GB" sz="1200" dirty="0" smtClean="0">
                <a:solidFill>
                  <a:schemeClr val="bg1"/>
                </a:solidFill>
              </a:rPr>
              <a:t>e442</a:t>
            </a:r>
            <a:endParaRPr lang="en-GB" sz="1200" i="1" dirty="0" smtClean="0">
              <a:solidFill>
                <a:schemeClr val="bg1"/>
              </a:solidFill>
            </a:endParaRPr>
          </a:p>
        </p:txBody>
      </p:sp>
    </p:spTree>
    <p:extLst>
      <p:ext uri="{BB962C8B-B14F-4D97-AF65-F5344CB8AC3E}">
        <p14:creationId xmlns:p14="http://schemas.microsoft.com/office/powerpoint/2010/main" val="1604242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in tobacco control*</a:t>
            </a:r>
            <a:endParaRPr lang="en-GB" dirty="0"/>
          </a:p>
        </p:txBody>
      </p:sp>
      <p:sp>
        <p:nvSpPr>
          <p:cNvPr id="3" name="Content Placeholder 2"/>
          <p:cNvSpPr>
            <a:spLocks noGrp="1"/>
          </p:cNvSpPr>
          <p:nvPr>
            <p:ph idx="1"/>
          </p:nvPr>
        </p:nvSpPr>
        <p:spPr/>
        <p:txBody>
          <a:bodyPr/>
          <a:lstStyle/>
          <a:p>
            <a:r>
              <a:rPr lang="en-GB" sz="2800" dirty="0" smtClean="0"/>
              <a:t>Success in many countries</a:t>
            </a:r>
          </a:p>
          <a:p>
            <a:pPr lvl="1"/>
            <a:r>
              <a:rPr lang="en-GB" sz="2000" dirty="0" smtClean="0"/>
              <a:t>Legal and fiscal controls, health promotion</a:t>
            </a:r>
            <a:endParaRPr lang="en-GB" sz="2000" dirty="0"/>
          </a:p>
          <a:p>
            <a:pPr lvl="1"/>
            <a:r>
              <a:rPr lang="en-GB" sz="2000" dirty="0" smtClean="0"/>
              <a:t>Increased inequalities</a:t>
            </a:r>
          </a:p>
          <a:p>
            <a:r>
              <a:rPr lang="en-GB" sz="2800" dirty="0"/>
              <a:t>Nearly 80% of the world's one billion smokers live in low- and middle-income </a:t>
            </a:r>
            <a:r>
              <a:rPr lang="en-GB" sz="2800" dirty="0" smtClean="0"/>
              <a:t>countries</a:t>
            </a:r>
          </a:p>
          <a:p>
            <a:r>
              <a:rPr lang="en-GB" sz="2800" dirty="0" smtClean="0"/>
              <a:t>Tobacco companies continue to market and promote its use</a:t>
            </a:r>
          </a:p>
          <a:p>
            <a:r>
              <a:rPr lang="en-GB" sz="2800" dirty="0"/>
              <a:t>WHO Framework Convention on Tobacco Control</a:t>
            </a:r>
          </a:p>
          <a:p>
            <a:endParaRPr lang="en-GB" dirty="0"/>
          </a:p>
        </p:txBody>
      </p:sp>
      <p:sp>
        <p:nvSpPr>
          <p:cNvPr id="4" name="Footer Placeholder 3"/>
          <p:cNvSpPr>
            <a:spLocks noGrp="1"/>
          </p:cNvSpPr>
          <p:nvPr>
            <p:ph type="ftr" sz="quarter" idx="10"/>
          </p:nvPr>
        </p:nvSpPr>
        <p:spPr/>
        <p:txBody>
          <a:bodyPr/>
          <a:lstStyle/>
          <a:p>
            <a:r>
              <a:rPr lang="en-GB" altLang="en-GB" smtClean="0"/>
              <a:t>© Imperial College London</a:t>
            </a:r>
            <a:endParaRPr lang="en-US" altLang="en-US"/>
          </a:p>
        </p:txBody>
      </p:sp>
      <p:sp>
        <p:nvSpPr>
          <p:cNvPr id="5" name="Slide Number Placeholder 4"/>
          <p:cNvSpPr>
            <a:spLocks noGrp="1"/>
          </p:cNvSpPr>
          <p:nvPr>
            <p:ph type="sldNum" sz="quarter" idx="11"/>
          </p:nvPr>
        </p:nvSpPr>
        <p:spPr/>
        <p:txBody>
          <a:bodyPr/>
          <a:lstStyle/>
          <a:p>
            <a:r>
              <a:rPr lang="en-US" altLang="en-US" smtClean="0"/>
              <a:t>Page </a:t>
            </a:r>
            <a:fld id="{D71374F9-6A73-4E6F-8F39-C2B4B1AD1496}" type="slidenum">
              <a:rPr lang="en-US" altLang="en-US" smtClean="0"/>
              <a:pPr/>
              <a:t>35</a:t>
            </a:fld>
            <a:endParaRPr lang="en-US" altLang="en-US"/>
          </a:p>
        </p:txBody>
      </p:sp>
      <p:sp>
        <p:nvSpPr>
          <p:cNvPr id="6" name="Rectangle 5"/>
          <p:cNvSpPr/>
          <p:nvPr/>
        </p:nvSpPr>
        <p:spPr>
          <a:xfrm>
            <a:off x="539552" y="5749103"/>
            <a:ext cx="4985339" cy="369332"/>
          </a:xfrm>
          <a:prstGeom prst="rect">
            <a:avLst/>
          </a:prstGeom>
        </p:spPr>
        <p:txBody>
          <a:bodyPr wrap="none">
            <a:spAutoFit/>
          </a:bodyPr>
          <a:lstStyle/>
          <a:p>
            <a:r>
              <a:rPr lang="en-GB" i="1" dirty="0" smtClean="0">
                <a:solidFill>
                  <a:schemeClr val="tx1"/>
                </a:solidFill>
              </a:rPr>
              <a:t>*See special issue of </a:t>
            </a:r>
            <a:r>
              <a:rPr lang="en-GB" i="1" dirty="0">
                <a:solidFill>
                  <a:schemeClr val="tx1"/>
                </a:solidFill>
              </a:rPr>
              <a:t>Tobacco Control </a:t>
            </a:r>
            <a:r>
              <a:rPr lang="en-GB" dirty="0">
                <a:solidFill>
                  <a:schemeClr val="tx1"/>
                </a:solidFill>
              </a:rPr>
              <a:t>2012;</a:t>
            </a:r>
            <a:r>
              <a:rPr lang="en-GB" b="1" dirty="0">
                <a:solidFill>
                  <a:schemeClr val="tx1"/>
                </a:solidFill>
              </a:rPr>
              <a:t>21</a:t>
            </a:r>
            <a:endParaRPr lang="en-GB"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981269"/>
            <a:ext cx="2952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266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health</a:t>
            </a:r>
            <a:endParaRPr lang="en-GB" dirty="0"/>
          </a:p>
        </p:txBody>
      </p:sp>
      <p:sp>
        <p:nvSpPr>
          <p:cNvPr id="3" name="Content Placeholder 2"/>
          <p:cNvSpPr>
            <a:spLocks noGrp="1"/>
          </p:cNvSpPr>
          <p:nvPr>
            <p:ph idx="1"/>
          </p:nvPr>
        </p:nvSpPr>
        <p:spPr/>
        <p:txBody>
          <a:bodyPr/>
          <a:lstStyle/>
          <a:p>
            <a:r>
              <a:rPr lang="en-GB" dirty="0" smtClean="0"/>
              <a:t>Always consider the source of data</a:t>
            </a:r>
          </a:p>
          <a:p>
            <a:pPr lvl="1"/>
            <a:r>
              <a:rPr lang="en-GB" dirty="0" smtClean="0"/>
              <a:t>Was it whole population or sample?</a:t>
            </a:r>
          </a:p>
          <a:p>
            <a:pPr lvl="1"/>
            <a:r>
              <a:rPr lang="en-GB" dirty="0" smtClean="0"/>
              <a:t>What was the coverage?</a:t>
            </a:r>
          </a:p>
          <a:p>
            <a:pPr lvl="1"/>
            <a:r>
              <a:rPr lang="en-GB" dirty="0" smtClean="0"/>
              <a:t>Was it representative?</a:t>
            </a:r>
          </a:p>
          <a:p>
            <a:pPr lvl="1"/>
            <a:r>
              <a:rPr lang="en-GB" dirty="0" smtClean="0"/>
              <a:t>Could there be bias?</a:t>
            </a:r>
          </a:p>
          <a:p>
            <a:pPr lvl="1"/>
            <a:r>
              <a:rPr lang="en-GB" dirty="0" smtClean="0"/>
              <a:t>What definitions were used?</a:t>
            </a:r>
          </a:p>
          <a:p>
            <a:pPr lvl="1"/>
            <a:r>
              <a:rPr lang="en-GB" dirty="0" smtClean="0"/>
              <a:t>How comparable are data?</a:t>
            </a:r>
          </a:p>
        </p:txBody>
      </p:sp>
    </p:spTree>
    <p:extLst>
      <p:ext uri="{BB962C8B-B14F-4D97-AF65-F5344CB8AC3E}">
        <p14:creationId xmlns:p14="http://schemas.microsoft.com/office/powerpoint/2010/main" val="87065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0038" y="485800"/>
            <a:ext cx="7772400" cy="1143000"/>
          </a:xfrm>
        </p:spPr>
        <p:txBody>
          <a:bodyPr/>
          <a:lstStyle/>
          <a:p>
            <a:r>
              <a:rPr lang="en-GB" dirty="0">
                <a:latin typeface="Arial"/>
                <a:ea typeface="MS PGothic" charset="0"/>
              </a:rPr>
              <a:t>Content #</a:t>
            </a:r>
            <a:r>
              <a:rPr lang="en-GB" dirty="0" smtClean="0">
                <a:latin typeface="Arial"/>
                <a:ea typeface="MS PGothic" charset="0"/>
              </a:rPr>
              <a:t>2: </a:t>
            </a:r>
            <a:r>
              <a:rPr lang="en-GB" dirty="0" smtClean="0">
                <a:ea typeface="MS PGothic" charset="0"/>
              </a:rPr>
              <a:t>Interpreting </a:t>
            </a:r>
            <a:r>
              <a:rPr lang="en-GB" dirty="0">
                <a:ea typeface="MS PGothic" charset="0"/>
              </a:rPr>
              <a:t>evidence in global health </a:t>
            </a:r>
            <a:br>
              <a:rPr lang="en-GB" dirty="0">
                <a:ea typeface="MS PGothic" charset="0"/>
              </a:rPr>
            </a:br>
            <a:endParaRPr lang="en-GB" dirty="0">
              <a:latin typeface="Arial"/>
              <a:ea typeface="MS PGothic" charset="0"/>
            </a:endParaRPr>
          </a:p>
        </p:txBody>
      </p:sp>
      <p:sp>
        <p:nvSpPr>
          <p:cNvPr id="6147" name="Rectangle 3"/>
          <p:cNvSpPr>
            <a:spLocks noGrp="1" noChangeArrowheads="1"/>
          </p:cNvSpPr>
          <p:nvPr>
            <p:ph type="body" idx="1"/>
          </p:nvPr>
        </p:nvSpPr>
        <p:spPr>
          <a:xfrm>
            <a:off x="314325" y="1834480"/>
            <a:ext cx="7772400" cy="4114800"/>
          </a:xfrm>
        </p:spPr>
        <p:txBody>
          <a:bodyPr/>
          <a:lstStyle/>
          <a:p>
            <a:pPr eaLnBrk="1" fontAlgn="t" hangingPunct="1"/>
            <a:r>
              <a:rPr lang="en-GB" dirty="0" smtClean="0">
                <a:latin typeface="Arial"/>
                <a:ea typeface="MS PGothic" charset="0"/>
              </a:rPr>
              <a:t>What </a:t>
            </a:r>
            <a:r>
              <a:rPr lang="en-GB" dirty="0">
                <a:latin typeface="Arial"/>
                <a:ea typeface="MS PGothic" charset="0"/>
              </a:rPr>
              <a:t>is the </a:t>
            </a:r>
            <a:r>
              <a:rPr lang="en-GB" dirty="0" smtClean="0">
                <a:latin typeface="Arial"/>
                <a:ea typeface="MS PGothic" charset="0"/>
              </a:rPr>
              <a:t>source of the evidence?</a:t>
            </a:r>
            <a:endParaRPr lang="en-GB" dirty="0">
              <a:latin typeface="Arial"/>
              <a:ea typeface="MS PGothic" charset="0"/>
            </a:endParaRPr>
          </a:p>
          <a:p>
            <a:pPr eaLnBrk="1" fontAlgn="t" hangingPunct="1"/>
            <a:r>
              <a:rPr lang="en-GB" dirty="0">
                <a:latin typeface="Arial"/>
                <a:ea typeface="MS PGothic" charset="0"/>
              </a:rPr>
              <a:t>Critical appraisal (methods, results, claims)</a:t>
            </a:r>
          </a:p>
          <a:p>
            <a:pPr eaLnBrk="1" fontAlgn="t" hangingPunct="1"/>
            <a:r>
              <a:rPr lang="en-GB" dirty="0">
                <a:latin typeface="Arial"/>
                <a:ea typeface="MS PGothic" charset="0"/>
              </a:rPr>
              <a:t>Design, analysis, </a:t>
            </a:r>
            <a:r>
              <a:rPr lang="en-GB" dirty="0" smtClean="0">
                <a:latin typeface="Arial"/>
                <a:ea typeface="MS PGothic" charset="0"/>
              </a:rPr>
              <a:t>interpretation</a:t>
            </a:r>
            <a:endParaRPr lang="en-GB" dirty="0">
              <a:latin typeface="Arial"/>
              <a:ea typeface="MS PGothic" charset="0"/>
            </a:endParaRPr>
          </a:p>
          <a:p>
            <a:pPr eaLnBrk="1" fontAlgn="t" hangingPunct="1"/>
            <a:r>
              <a:rPr lang="en-GB" dirty="0">
                <a:latin typeface="Arial"/>
                <a:ea typeface="MS PGothic" charset="0"/>
              </a:rPr>
              <a:t>Commonly used </a:t>
            </a:r>
            <a:r>
              <a:rPr lang="en-GB" dirty="0" smtClean="0">
                <a:latin typeface="Arial"/>
                <a:ea typeface="MS PGothic" charset="0"/>
              </a:rPr>
              <a:t>statistics</a:t>
            </a:r>
            <a:endParaRPr lang="en-GB" dirty="0">
              <a:latin typeface="Arial"/>
              <a:ea typeface="MS PGothic" charset="0"/>
            </a:endParaRPr>
          </a:p>
        </p:txBody>
      </p:sp>
    </p:spTree>
    <p:extLst>
      <p:ext uri="{BB962C8B-B14F-4D97-AF65-F5344CB8AC3E}">
        <p14:creationId xmlns:p14="http://schemas.microsoft.com/office/powerpoint/2010/main" val="102278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latin typeface="Arial"/>
                <a:ea typeface="MS PGothic" charset="0"/>
              </a:rPr>
              <a:t>Content #</a:t>
            </a:r>
            <a:r>
              <a:rPr lang="en-GB" dirty="0" smtClean="0">
                <a:latin typeface="Arial"/>
                <a:ea typeface="MS PGothic" charset="0"/>
              </a:rPr>
              <a:t>3: </a:t>
            </a:r>
            <a:r>
              <a:rPr lang="en-GB" sz="2800" dirty="0">
                <a:ea typeface="MS PGothic" charset="0"/>
              </a:rPr>
              <a:t>Types of study in global health  </a:t>
            </a:r>
            <a:endParaRPr lang="en-GB" dirty="0">
              <a:latin typeface="Arial"/>
              <a:ea typeface="MS PGothic" charset="0"/>
            </a:endParaRPr>
          </a:p>
        </p:txBody>
      </p:sp>
      <p:sp>
        <p:nvSpPr>
          <p:cNvPr id="7171" name="Rectangle 3"/>
          <p:cNvSpPr>
            <a:spLocks noGrp="1" noChangeArrowheads="1"/>
          </p:cNvSpPr>
          <p:nvPr>
            <p:ph type="body" idx="1"/>
          </p:nvPr>
        </p:nvSpPr>
        <p:spPr/>
        <p:txBody>
          <a:bodyPr/>
          <a:lstStyle/>
          <a:p>
            <a:pPr eaLnBrk="1" fontAlgn="t" hangingPunct="1"/>
            <a:r>
              <a:rPr lang="en-GB" sz="3400" dirty="0" smtClean="0">
                <a:latin typeface="Arial"/>
                <a:ea typeface="MS PGothic" charset="0"/>
              </a:rPr>
              <a:t>Epidemiological </a:t>
            </a:r>
            <a:r>
              <a:rPr lang="en-GB" sz="3400" dirty="0">
                <a:latin typeface="Arial"/>
                <a:ea typeface="MS PGothic" charset="0"/>
              </a:rPr>
              <a:t>&amp; clinical</a:t>
            </a:r>
          </a:p>
          <a:p>
            <a:pPr lvl="1" eaLnBrk="1" fontAlgn="t" hangingPunct="1"/>
            <a:r>
              <a:rPr lang="en-GB" sz="2600" dirty="0">
                <a:latin typeface="Arial"/>
                <a:ea typeface="MS PGothic" charset="0"/>
              </a:rPr>
              <a:t>Observational</a:t>
            </a:r>
          </a:p>
          <a:p>
            <a:pPr lvl="1" eaLnBrk="1" fontAlgn="t" hangingPunct="1"/>
            <a:r>
              <a:rPr lang="en-GB" sz="2600" dirty="0">
                <a:latin typeface="Arial"/>
                <a:ea typeface="MS PGothic" charset="0"/>
              </a:rPr>
              <a:t>Experimental</a:t>
            </a:r>
          </a:p>
          <a:p>
            <a:pPr eaLnBrk="1" fontAlgn="t" hangingPunct="1"/>
            <a:r>
              <a:rPr lang="en-GB" sz="3400" dirty="0">
                <a:latin typeface="Arial"/>
                <a:ea typeface="MS PGothic" charset="0"/>
              </a:rPr>
              <a:t>Simulation </a:t>
            </a:r>
          </a:p>
          <a:p>
            <a:pPr lvl="1" eaLnBrk="1" fontAlgn="t" hangingPunct="1"/>
            <a:r>
              <a:rPr lang="en-GB" sz="2600" dirty="0">
                <a:latin typeface="Arial"/>
                <a:ea typeface="MS PGothic" charset="0"/>
              </a:rPr>
              <a:t>Mathematical models</a:t>
            </a:r>
          </a:p>
          <a:p>
            <a:pPr lvl="1" eaLnBrk="1" fontAlgn="t" hangingPunct="1"/>
            <a:r>
              <a:rPr lang="en-GB" sz="2600" dirty="0">
                <a:latin typeface="Arial"/>
                <a:ea typeface="MS PGothic" charset="0"/>
              </a:rPr>
              <a:t>Economic models</a:t>
            </a:r>
          </a:p>
          <a:p>
            <a:pPr eaLnBrk="1" fontAlgn="t" hangingPunct="1"/>
            <a:r>
              <a:rPr lang="en-GB" sz="3400" dirty="0">
                <a:latin typeface="Arial"/>
                <a:ea typeface="MS PGothic" charset="0"/>
              </a:rPr>
              <a:t>Qualitative studies</a:t>
            </a:r>
          </a:p>
          <a:p>
            <a:pPr eaLnBrk="1" fontAlgn="t" hangingPunct="1"/>
            <a:r>
              <a:rPr lang="en-GB" sz="3400" dirty="0">
                <a:latin typeface="Arial"/>
                <a:ea typeface="MS PGothic" charset="0"/>
              </a:rPr>
              <a:t>Systematic reviews</a:t>
            </a:r>
          </a:p>
          <a:p>
            <a:endParaRPr lang="en-GB" dirty="0">
              <a:latin typeface="Arial"/>
              <a:ea typeface="MS PGothic" charset="0"/>
            </a:endParaRPr>
          </a:p>
        </p:txBody>
      </p:sp>
    </p:spTree>
    <p:extLst>
      <p:ext uri="{BB962C8B-B14F-4D97-AF65-F5344CB8AC3E}">
        <p14:creationId xmlns:p14="http://schemas.microsoft.com/office/powerpoint/2010/main" val="721800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latin typeface="Arial"/>
                <a:ea typeface="MS PGothic" charset="0"/>
              </a:rPr>
              <a:t>Content #</a:t>
            </a:r>
            <a:r>
              <a:rPr lang="en-GB" dirty="0" smtClean="0">
                <a:latin typeface="Arial"/>
                <a:ea typeface="MS PGothic" charset="0"/>
              </a:rPr>
              <a:t>4: </a:t>
            </a:r>
            <a:r>
              <a:rPr lang="en-GB" dirty="0" smtClean="0">
                <a:ea typeface="MS PGothic" charset="0"/>
              </a:rPr>
              <a:t>The </a:t>
            </a:r>
            <a:r>
              <a:rPr lang="en-GB" dirty="0">
                <a:ea typeface="MS PGothic" charset="0"/>
              </a:rPr>
              <a:t>politics of evidence </a:t>
            </a:r>
            <a:endParaRPr lang="en-GB" dirty="0">
              <a:latin typeface="Arial"/>
              <a:ea typeface="MS PGothic" charset="0"/>
            </a:endParaRPr>
          </a:p>
        </p:txBody>
      </p:sp>
      <p:sp>
        <p:nvSpPr>
          <p:cNvPr id="8195" name="Rectangle 3"/>
          <p:cNvSpPr>
            <a:spLocks noGrp="1" noChangeArrowheads="1"/>
          </p:cNvSpPr>
          <p:nvPr>
            <p:ph type="body" idx="1"/>
          </p:nvPr>
        </p:nvSpPr>
        <p:spPr/>
        <p:txBody>
          <a:bodyPr/>
          <a:lstStyle/>
          <a:p>
            <a:pPr eaLnBrk="1" fontAlgn="t" hangingPunct="1"/>
            <a:r>
              <a:rPr lang="en-GB" dirty="0" smtClean="0">
                <a:latin typeface="Arial"/>
                <a:ea typeface="MS PGothic" charset="0"/>
              </a:rPr>
              <a:t>Hierarchies of evidence</a:t>
            </a:r>
          </a:p>
          <a:p>
            <a:pPr eaLnBrk="1" fontAlgn="t" hangingPunct="1"/>
            <a:r>
              <a:rPr lang="en-GB" dirty="0" smtClean="0">
                <a:latin typeface="Arial"/>
                <a:ea typeface="MS PGothic" charset="0"/>
              </a:rPr>
              <a:t>Control </a:t>
            </a:r>
            <a:r>
              <a:rPr lang="en-GB" dirty="0">
                <a:latin typeface="Arial"/>
                <a:ea typeface="MS PGothic" charset="0"/>
              </a:rPr>
              <a:t>over evidence – gathering, accessing, using</a:t>
            </a:r>
          </a:p>
          <a:p>
            <a:pPr eaLnBrk="1" fontAlgn="t" hangingPunct="1"/>
            <a:r>
              <a:rPr lang="en-GB" dirty="0" smtClean="0">
                <a:latin typeface="Arial"/>
                <a:ea typeface="MS PGothic" charset="0"/>
              </a:rPr>
              <a:t>Debates</a:t>
            </a:r>
          </a:p>
          <a:p>
            <a:pPr lvl="1" eaLnBrk="1" fontAlgn="t" hangingPunct="1"/>
            <a:r>
              <a:rPr lang="en-GB" dirty="0" smtClean="0">
                <a:latin typeface="Arial"/>
                <a:ea typeface="MS PGothic" charset="0"/>
              </a:rPr>
              <a:t>Is </a:t>
            </a:r>
            <a:r>
              <a:rPr lang="en-GB" dirty="0">
                <a:latin typeface="Arial"/>
                <a:ea typeface="MS PGothic" charset="0"/>
              </a:rPr>
              <a:t>quantitative better than qualitative evidence?</a:t>
            </a:r>
          </a:p>
          <a:p>
            <a:pPr lvl="1" eaLnBrk="1" fontAlgn="t" hangingPunct="1"/>
            <a:r>
              <a:rPr lang="en-GB" dirty="0">
                <a:latin typeface="Arial"/>
                <a:ea typeface="MS PGothic" charset="0"/>
              </a:rPr>
              <a:t>Is empirical better than simulated evidence?</a:t>
            </a:r>
          </a:p>
          <a:p>
            <a:pPr eaLnBrk="1" fontAlgn="t" hangingPunct="1"/>
            <a:r>
              <a:rPr lang="en-GB" dirty="0">
                <a:latin typeface="Arial"/>
                <a:ea typeface="MS PGothic" charset="0"/>
              </a:rPr>
              <a:t>Is evidence neutral</a:t>
            </a:r>
            <a:r>
              <a:rPr lang="en-GB" dirty="0" smtClean="0">
                <a:latin typeface="Arial"/>
                <a:ea typeface="MS PGothic" charset="0"/>
              </a:rPr>
              <a:t>?</a:t>
            </a:r>
            <a:endParaRPr lang="en-GB" dirty="0">
              <a:latin typeface="Arial"/>
              <a:ea typeface="MS PGothic" charset="0"/>
            </a:endParaRPr>
          </a:p>
          <a:p>
            <a:endParaRPr lang="en-GB" dirty="0">
              <a:latin typeface="Arial"/>
              <a:ea typeface="MS PGothic" charset="0"/>
            </a:endParaRPr>
          </a:p>
        </p:txBody>
      </p:sp>
    </p:spTree>
    <p:extLst>
      <p:ext uri="{BB962C8B-B14F-4D97-AF65-F5344CB8AC3E}">
        <p14:creationId xmlns:p14="http://schemas.microsoft.com/office/powerpoint/2010/main" val="223560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lobalhealth strap"/>
          <p:cNvPicPr>
            <a:picLocks noChangeAspect="1" noChangeArrowheads="1"/>
          </p:cNvPicPr>
          <p:nvPr/>
        </p:nvPicPr>
        <p:blipFill rotWithShape="1">
          <a:blip r:embed="rId2">
            <a:extLst>
              <a:ext uri="{28A0092B-C50C-407E-A947-70E740481C1C}">
                <a14:useLocalDpi xmlns:a14="http://schemas.microsoft.com/office/drawing/2010/main" val="0"/>
              </a:ext>
            </a:extLst>
          </a:blip>
          <a:srcRect l="41529" r="34354"/>
          <a:stretch/>
        </p:blipFill>
        <p:spPr bwMode="auto">
          <a:xfrm>
            <a:off x="-1" y="0"/>
            <a:ext cx="9330435"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2778266" y="4581128"/>
            <a:ext cx="6336704" cy="1728192"/>
          </a:xfrm>
        </p:spPr>
        <p:txBody>
          <a:bodyPr/>
          <a:lstStyle/>
          <a:p>
            <a:r>
              <a:rPr lang="en-GB" sz="4000" dirty="0" smtClean="0">
                <a:solidFill>
                  <a:srgbClr val="FFFFFF"/>
                </a:solidFill>
                <a:latin typeface="Arial"/>
              </a:rPr>
              <a:t>Session 1: Measuring and comparing global health </a:t>
            </a:r>
            <a:r>
              <a:rPr lang="en-GB" dirty="0">
                <a:latin typeface="Arial"/>
              </a:rPr>
              <a:t/>
            </a:r>
            <a:br>
              <a:rPr lang="en-GB" dirty="0">
                <a:latin typeface="Arial"/>
              </a:rPr>
            </a:br>
            <a:endParaRPr lang="en-US" dirty="0"/>
          </a:p>
        </p:txBody>
      </p:sp>
    </p:spTree>
    <p:extLst>
      <p:ext uri="{BB962C8B-B14F-4D97-AF65-F5344CB8AC3E}">
        <p14:creationId xmlns:p14="http://schemas.microsoft.com/office/powerpoint/2010/main" val="67823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2168" y="620688"/>
            <a:ext cx="7772400" cy="1143000"/>
          </a:xfrm>
        </p:spPr>
        <p:txBody>
          <a:bodyPr/>
          <a:lstStyle/>
          <a:p>
            <a:r>
              <a:rPr lang="en-US" sz="3600" dirty="0" smtClean="0">
                <a:latin typeface="Arial"/>
                <a:cs typeface="Arial"/>
              </a:rPr>
              <a:t>Exercise 1: Rank in order of importance in global health </a:t>
            </a:r>
            <a:r>
              <a:rPr lang="en-GB" dirty="0" smtClean="0">
                <a:latin typeface="Arial"/>
                <a:cs typeface="Arial"/>
              </a:rPr>
              <a:t/>
            </a:r>
            <a:br>
              <a:rPr lang="en-GB" dirty="0" smtClean="0">
                <a:latin typeface="Arial"/>
                <a:cs typeface="Arial"/>
              </a:rPr>
            </a:br>
            <a:endParaRPr lang="en-US" dirty="0">
              <a:latin typeface="Arial"/>
              <a:cs typeface="Arial"/>
            </a:endParaRPr>
          </a:p>
        </p:txBody>
      </p:sp>
      <p:sp>
        <p:nvSpPr>
          <p:cNvPr id="3" name="Content Placeholder 2"/>
          <p:cNvSpPr>
            <a:spLocks noGrp="1"/>
          </p:cNvSpPr>
          <p:nvPr>
            <p:ph idx="1"/>
          </p:nvPr>
        </p:nvSpPr>
        <p:spPr>
          <a:xfrm>
            <a:off x="1408112" y="1915666"/>
            <a:ext cx="7772400" cy="3817590"/>
          </a:xfrm>
        </p:spPr>
        <p:txBody>
          <a:bodyPr/>
          <a:lstStyle/>
          <a:p>
            <a:pPr marL="0" lvl="0" indent="0">
              <a:buNone/>
            </a:pPr>
            <a:r>
              <a:rPr lang="en-US" dirty="0" smtClean="0">
                <a:latin typeface="Arial"/>
                <a:cs typeface="Arial"/>
              </a:rPr>
              <a:t>Cardiovascular </a:t>
            </a:r>
            <a:r>
              <a:rPr lang="en-US" dirty="0">
                <a:latin typeface="Arial"/>
                <a:cs typeface="Arial"/>
              </a:rPr>
              <a:t>disease</a:t>
            </a:r>
            <a:endParaRPr lang="en-GB" dirty="0">
              <a:latin typeface="Arial"/>
              <a:cs typeface="Arial"/>
            </a:endParaRPr>
          </a:p>
          <a:p>
            <a:pPr marL="0" lvl="0" indent="0">
              <a:buNone/>
            </a:pPr>
            <a:r>
              <a:rPr lang="en-US" dirty="0">
                <a:latin typeface="Arial"/>
                <a:cs typeface="Arial"/>
              </a:rPr>
              <a:t>Neglected tropical diseases</a:t>
            </a:r>
            <a:endParaRPr lang="en-GB" dirty="0">
              <a:latin typeface="Arial"/>
              <a:cs typeface="Arial"/>
            </a:endParaRPr>
          </a:p>
          <a:p>
            <a:pPr marL="0" lvl="0" indent="0">
              <a:buNone/>
            </a:pPr>
            <a:r>
              <a:rPr lang="en-US" dirty="0">
                <a:latin typeface="Arial"/>
                <a:cs typeface="Arial"/>
              </a:rPr>
              <a:t>Neuropsychiatric </a:t>
            </a:r>
            <a:r>
              <a:rPr lang="en-US" dirty="0" smtClean="0">
                <a:latin typeface="Arial"/>
                <a:cs typeface="Arial"/>
              </a:rPr>
              <a:t>disorders</a:t>
            </a:r>
          </a:p>
          <a:p>
            <a:pPr marL="0" lvl="0" indent="0">
              <a:buNone/>
            </a:pPr>
            <a:r>
              <a:rPr lang="en-US" dirty="0" smtClean="0">
                <a:latin typeface="Arial"/>
                <a:cs typeface="Arial"/>
              </a:rPr>
              <a:t>All infectious diseases</a:t>
            </a:r>
            <a:endParaRPr lang="en-GB" dirty="0">
              <a:latin typeface="Arial"/>
              <a:cs typeface="Arial"/>
            </a:endParaRPr>
          </a:p>
          <a:p>
            <a:pPr marL="0" lvl="0" indent="0">
              <a:buNone/>
            </a:pPr>
            <a:r>
              <a:rPr lang="en-US" dirty="0">
                <a:latin typeface="Arial"/>
                <a:cs typeface="Arial"/>
              </a:rPr>
              <a:t>HIV/AIDS</a:t>
            </a:r>
            <a:endParaRPr lang="en-GB" dirty="0">
              <a:latin typeface="Arial"/>
              <a:cs typeface="Arial"/>
            </a:endParaRPr>
          </a:p>
          <a:p>
            <a:pPr marL="0" lvl="0" indent="0">
              <a:buNone/>
            </a:pPr>
            <a:r>
              <a:rPr lang="en-US" dirty="0">
                <a:latin typeface="Arial"/>
                <a:cs typeface="Arial"/>
              </a:rPr>
              <a:t>Cancers</a:t>
            </a:r>
            <a:endParaRPr lang="en-GB" dirty="0">
              <a:latin typeface="Arial"/>
              <a:cs typeface="Arial"/>
            </a:endParaRPr>
          </a:p>
          <a:p>
            <a:endParaRPr lang="en-US" dirty="0">
              <a:latin typeface="Arial"/>
              <a:cs typeface="Arial"/>
            </a:endParaRPr>
          </a:p>
        </p:txBody>
      </p:sp>
      <p:pic>
        <p:nvPicPr>
          <p:cNvPr id="7" name="Picture 6"/>
          <p:cNvPicPr>
            <a:picLocks noChangeAspect="1"/>
          </p:cNvPicPr>
          <p:nvPr/>
        </p:nvPicPr>
        <p:blipFill>
          <a:blip r:embed="rId2"/>
          <a:stretch>
            <a:fillRect/>
          </a:stretch>
        </p:blipFill>
        <p:spPr>
          <a:xfrm>
            <a:off x="395536" y="260648"/>
            <a:ext cx="1340768" cy="1342913"/>
          </a:xfrm>
          <a:prstGeom prst="rect">
            <a:avLst/>
          </a:prstGeom>
        </p:spPr>
      </p:pic>
    </p:spTree>
    <p:extLst>
      <p:ext uri="{BB962C8B-B14F-4D97-AF65-F5344CB8AC3E}">
        <p14:creationId xmlns:p14="http://schemas.microsoft.com/office/powerpoint/2010/main" val="408770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07096" y="783146"/>
            <a:ext cx="5589240" cy="5598182"/>
          </a:xfrm>
          <a:prstGeom prst="rect">
            <a:avLst/>
          </a:prstGeom>
        </p:spPr>
      </p:pic>
    </p:spTree>
    <p:extLst>
      <p:ext uri="{BB962C8B-B14F-4D97-AF65-F5344CB8AC3E}">
        <p14:creationId xmlns:p14="http://schemas.microsoft.com/office/powerpoint/2010/main" val="904392087"/>
      </p:ext>
    </p:extLst>
  </p:cSld>
  <p:clrMapOvr>
    <a:masterClrMapping/>
  </p:clrMapOvr>
</p:sld>
</file>

<file path=ppt/theme/theme1.xml><?xml version="1.0" encoding="utf-8"?>
<a:theme xmlns:a="http://schemas.openxmlformats.org/drawingml/2006/main" name="imperial100whiteorange">
  <a:themeElements>
    <a:clrScheme name="imperial100whiteoran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mperial100whiteor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imperial100whiteoran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perial100whiteoran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perial100whiteoran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perial100whiteoran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perial100whiteoran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perial100whiteoran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perial100whiteoran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5456</TotalTime>
  <Words>1145</Words>
  <Application>Microsoft Office PowerPoint</Application>
  <PresentationFormat>On-screen Show (4:3)</PresentationFormat>
  <Paragraphs>231</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imperial100whiteorange</vt:lpstr>
      <vt:lpstr>Document</vt:lpstr>
      <vt:lpstr>Crash course in methods</vt:lpstr>
      <vt:lpstr>Sessions</vt:lpstr>
      <vt:lpstr>Content #1: Measuring and comparing global health  </vt:lpstr>
      <vt:lpstr>Content #2: Interpreting evidence in global health  </vt:lpstr>
      <vt:lpstr>Content #3: Types of study in global health  </vt:lpstr>
      <vt:lpstr>Content #4: The politics of evidence </vt:lpstr>
      <vt:lpstr>Session 1: Measuring and comparing global health  </vt:lpstr>
      <vt:lpstr>Exercise 1: Rank in order of importance in global health  </vt:lpstr>
      <vt:lpstr>PowerPoint Presentation</vt:lpstr>
      <vt:lpstr>Exercise 1: Rank in order of importance in global health  </vt:lpstr>
      <vt:lpstr>Mortality: % of all global deaths</vt:lpstr>
      <vt:lpstr>What is a DALY* (disability-adjusted life year)?</vt:lpstr>
      <vt:lpstr>Burden: % of global DALYs</vt:lpstr>
      <vt:lpstr>In rank order of global burden</vt:lpstr>
      <vt:lpstr>Many different things to measure</vt:lpstr>
      <vt:lpstr>Many different parameters</vt:lpstr>
      <vt:lpstr>Prevalence</vt:lpstr>
      <vt:lpstr>Incidence</vt:lpstr>
      <vt:lpstr>Examples: incidence and prevalence</vt:lpstr>
      <vt:lpstr>Mortality – several different measures</vt:lpstr>
      <vt:lpstr>Ten leading causes of death: high income countries</vt:lpstr>
      <vt:lpstr>Ten leading causes of death: middle income countries</vt:lpstr>
      <vt:lpstr>Ten leading causes of death: low income countries</vt:lpstr>
      <vt:lpstr>What changes from high to low income countries? </vt:lpstr>
      <vt:lpstr>PowerPoint Presentation</vt:lpstr>
      <vt:lpstr>Exercise 2: Examples of data - discuss  </vt:lpstr>
      <vt:lpstr>“Lazybones” – physical inactivity in adults</vt:lpstr>
      <vt:lpstr>PowerPoint Presentation</vt:lpstr>
      <vt:lpstr>TB data</vt:lpstr>
      <vt:lpstr>Global Data</vt:lpstr>
      <vt:lpstr>Global Facts</vt:lpstr>
      <vt:lpstr>Case fatality rate</vt:lpstr>
      <vt:lpstr>PowerPoint Presentation</vt:lpstr>
      <vt:lpstr>Estimated burden of disease attributable to tobacco*</vt:lpstr>
      <vt:lpstr>Issues in tobacco control*</vt:lpstr>
      <vt:lpstr>Measuring health</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Ward</dc:creator>
  <cp:lastModifiedBy>Shiel, Nuala</cp:lastModifiedBy>
  <cp:revision>128</cp:revision>
  <dcterms:created xsi:type="dcterms:W3CDTF">2008-02-29T15:11:18Z</dcterms:created>
  <dcterms:modified xsi:type="dcterms:W3CDTF">2012-09-25T10:55:12Z</dcterms:modified>
</cp:coreProperties>
</file>