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4"/>
  </p:notesMasterIdLst>
  <p:handoutMasterIdLst>
    <p:handoutMasterId r:id="rId35"/>
  </p:handoutMasterIdLst>
  <p:sldIdLst>
    <p:sldId id="256" r:id="rId2"/>
    <p:sldId id="285" r:id="rId3"/>
    <p:sldId id="257" r:id="rId4"/>
    <p:sldId id="336" r:id="rId5"/>
    <p:sldId id="340" r:id="rId6"/>
    <p:sldId id="341" r:id="rId7"/>
    <p:sldId id="260" r:id="rId8"/>
    <p:sldId id="322" r:id="rId9"/>
    <p:sldId id="335" r:id="rId10"/>
    <p:sldId id="324" r:id="rId11"/>
    <p:sldId id="323" r:id="rId12"/>
    <p:sldId id="328" r:id="rId13"/>
    <p:sldId id="327" r:id="rId14"/>
    <p:sldId id="265" r:id="rId15"/>
    <p:sldId id="284" r:id="rId16"/>
    <p:sldId id="310" r:id="rId17"/>
    <p:sldId id="311" r:id="rId18"/>
    <p:sldId id="272" r:id="rId19"/>
    <p:sldId id="292" r:id="rId20"/>
    <p:sldId id="309" r:id="rId21"/>
    <p:sldId id="333" r:id="rId22"/>
    <p:sldId id="319" r:id="rId23"/>
    <p:sldId id="334" r:id="rId24"/>
    <p:sldId id="343" r:id="rId25"/>
    <p:sldId id="339" r:id="rId26"/>
    <p:sldId id="326" r:id="rId27"/>
    <p:sldId id="298" r:id="rId28"/>
    <p:sldId id="302" r:id="rId29"/>
    <p:sldId id="325" r:id="rId30"/>
    <p:sldId id="331" r:id="rId31"/>
    <p:sldId id="338" r:id="rId32"/>
    <p:sldId id="344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FE9914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FE9914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FE9914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FE9914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FE9914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rgbClr val="FE9914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rgbClr val="FE9914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rgbClr val="FE9914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rgbClr val="FE9914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00"/>
    <a:srgbClr val="66FF66"/>
    <a:srgbClr val="CCFFCC"/>
    <a:srgbClr val="FF6600"/>
    <a:srgbClr val="17171F"/>
    <a:srgbClr val="663300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98" autoAdjust="0"/>
    <p:restoredTop sz="92720" autoAdjust="0"/>
  </p:normalViewPr>
  <p:slideViewPr>
    <p:cSldViewPr>
      <p:cViewPr>
        <p:scale>
          <a:sx n="50" d="100"/>
          <a:sy n="50" d="100"/>
        </p:scale>
        <p:origin x="-82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20"/>
    </p:cViewPr>
  </p:sorterViewPr>
  <p:notesViewPr>
    <p:cSldViewPr>
      <p:cViewPr varScale="1">
        <p:scale>
          <a:sx n="70" d="100"/>
          <a:sy n="70" d="100"/>
        </p:scale>
        <p:origin x="-324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32D83B9F-3E14-4724-85CD-5F9FBE77FD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86506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GB" alt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GB" alt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GB" noProof="0" smtClean="0"/>
              <a:t>Click to edit Master text styles</a:t>
            </a:r>
          </a:p>
          <a:p>
            <a:pPr lvl="1"/>
            <a:r>
              <a:rPr lang="en-GB" altLang="en-GB" noProof="0" smtClean="0"/>
              <a:t>Second level</a:t>
            </a:r>
          </a:p>
          <a:p>
            <a:pPr lvl="2"/>
            <a:r>
              <a:rPr lang="en-GB" altLang="en-GB" noProof="0" smtClean="0"/>
              <a:t>Third level</a:t>
            </a:r>
          </a:p>
          <a:p>
            <a:pPr lvl="3"/>
            <a:r>
              <a:rPr lang="en-GB" altLang="en-GB" noProof="0" smtClean="0"/>
              <a:t>Fourth level</a:t>
            </a:r>
          </a:p>
          <a:p>
            <a:pPr lvl="4"/>
            <a:r>
              <a:rPr lang="en-GB" alt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GB" alt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190535E2-221B-496E-A0E1-19083B482E8E}" type="slidenum">
              <a:rPr lang="en-GB" altLang="en-GB"/>
              <a:pPr>
                <a:defRPr/>
              </a:pPr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xmlns="" val="34905558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>
              <a:latin typeface="Times" pitchFamily="18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37D9D1-4429-431A-926C-AAB434789E0A}" type="slidenum">
              <a:rPr lang="en-GB" altLang="en-GB" smtClean="0">
                <a:latin typeface="Times" pitchFamily="18" charset="0"/>
                <a:cs typeface="Arial" charset="0"/>
              </a:rPr>
              <a:pPr/>
              <a:t>1</a:t>
            </a:fld>
            <a:endParaRPr lang="en-GB" altLang="en-GB" smtClean="0">
              <a:latin typeface="Times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Times" pitchFamily="18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036D3-91B7-4250-83F3-C17C0751FC16}" type="slidenum">
              <a:rPr lang="en-GB" altLang="en-GB" smtClean="0">
                <a:latin typeface="Times" pitchFamily="18" charset="0"/>
                <a:cs typeface="Arial" charset="0"/>
              </a:rPr>
              <a:pPr/>
              <a:t>16</a:t>
            </a:fld>
            <a:endParaRPr lang="en-GB" altLang="en-GB" smtClean="0">
              <a:latin typeface="Times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Times" pitchFamily="18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0654A1-17D0-4669-A289-3302FE7C0074}" type="slidenum">
              <a:rPr lang="en-GB" altLang="en-GB" smtClean="0">
                <a:latin typeface="Times" pitchFamily="18" charset="0"/>
                <a:cs typeface="Arial" charset="0"/>
              </a:rPr>
              <a:pPr/>
              <a:t>17</a:t>
            </a:fld>
            <a:endParaRPr lang="en-GB" altLang="en-GB" smtClean="0">
              <a:latin typeface="Times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Times" pitchFamily="18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B3EBD1-07B8-42F5-88D9-4F9C28DC0BED}" type="slidenum">
              <a:rPr lang="en-GB" altLang="en-GB" smtClean="0">
                <a:latin typeface="Times" pitchFamily="18" charset="0"/>
                <a:cs typeface="Arial" charset="0"/>
              </a:rPr>
              <a:pPr/>
              <a:t>18</a:t>
            </a:fld>
            <a:endParaRPr lang="en-GB" altLang="en-GB" smtClean="0">
              <a:latin typeface="Times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Times" pitchFamily="18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F1B20B-24C7-48DA-BA61-AFBEA390431A}" type="slidenum">
              <a:rPr lang="en-GB" altLang="en-GB" smtClean="0">
                <a:latin typeface="Times" pitchFamily="18" charset="0"/>
                <a:cs typeface="Arial" charset="0"/>
              </a:rPr>
              <a:pPr/>
              <a:t>19</a:t>
            </a:fld>
            <a:endParaRPr lang="en-GB" altLang="en-GB" smtClean="0">
              <a:latin typeface="Times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Times" pitchFamily="18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E6500A-F162-4A85-94C3-CF7FAE67A9E4}" type="slidenum">
              <a:rPr lang="en-GB" altLang="en-GB" smtClean="0">
                <a:latin typeface="Times" pitchFamily="18" charset="0"/>
                <a:cs typeface="Arial" charset="0"/>
              </a:rPr>
              <a:pPr/>
              <a:t>20</a:t>
            </a:fld>
            <a:endParaRPr lang="en-GB" altLang="en-GB" smtClean="0">
              <a:latin typeface="Times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3016F9-CB50-482B-8D70-9770C8A522A7}" type="slidenum">
              <a:rPr lang="en-GB" altLang="en-GB"/>
              <a:pPr/>
              <a:t>26</a:t>
            </a:fld>
            <a:endParaRPr lang="en-GB" alt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Times" pitchFamily="18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E6390C-2DAD-44AF-9D60-D291154677E7}" type="slidenum">
              <a:rPr lang="en-GB" altLang="en-GB" smtClean="0">
                <a:latin typeface="Times" pitchFamily="18" charset="0"/>
                <a:cs typeface="Arial" charset="0"/>
              </a:rPr>
              <a:pPr/>
              <a:t>27</a:t>
            </a:fld>
            <a:endParaRPr lang="en-GB" altLang="en-GB" smtClean="0">
              <a:latin typeface="Times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Times" pitchFamily="18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EE0A8A-B294-4B2F-B9CB-AB4AEC1B9C5C}" type="slidenum">
              <a:rPr lang="en-GB" altLang="en-GB" smtClean="0">
                <a:latin typeface="Times" pitchFamily="18" charset="0"/>
                <a:cs typeface="Arial" charset="0"/>
              </a:rPr>
              <a:pPr/>
              <a:t>28</a:t>
            </a:fld>
            <a:endParaRPr lang="en-GB" altLang="en-GB" smtClean="0">
              <a:latin typeface="Times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Times" pitchFamily="18" charset="0"/>
            </a:endParaRPr>
          </a:p>
        </p:txBody>
      </p:sp>
      <p:sp>
        <p:nvSpPr>
          <p:cNvPr id="36867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CE18E8E7-1C25-41B9-A5F3-AA9A0C263D88}" type="slidenum">
              <a:rPr lang="en-GB" altLang="en-GB" sz="1200">
                <a:solidFill>
                  <a:schemeClr val="tx1"/>
                </a:solidFill>
                <a:latin typeface="Times" pitchFamily="18" charset="0"/>
              </a:rPr>
              <a:pPr algn="r" eaLnBrk="0" hangingPunct="0"/>
              <a:t>32</a:t>
            </a:fld>
            <a:endParaRPr lang="en-GB" altLang="en-GB" sz="1200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Times" pitchFamily="18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907A31-A997-4E3C-9C30-5330C9DE2A04}" type="slidenum">
              <a:rPr lang="en-GB" altLang="en-GB" smtClean="0">
                <a:latin typeface="Times" pitchFamily="18" charset="0"/>
                <a:cs typeface="Arial" charset="0"/>
              </a:rPr>
              <a:pPr/>
              <a:t>2</a:t>
            </a:fld>
            <a:endParaRPr lang="en-GB" altLang="en-GB" smtClean="0">
              <a:latin typeface="Times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Times" pitchFamily="18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AA5A23-18A8-468E-933D-1E0287FD5194}" type="slidenum">
              <a:rPr lang="en-GB" altLang="en-GB" smtClean="0">
                <a:latin typeface="Times" pitchFamily="18" charset="0"/>
                <a:cs typeface="Arial" charset="0"/>
              </a:rPr>
              <a:pPr/>
              <a:t>3</a:t>
            </a:fld>
            <a:endParaRPr lang="en-GB" altLang="en-GB" smtClean="0">
              <a:latin typeface="Times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Times" pitchFamily="18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EEB07B-551C-45B6-B512-461766D5DE14}" type="slidenum">
              <a:rPr lang="en-GB" altLang="en-GB" smtClean="0">
                <a:latin typeface="Times" pitchFamily="18" charset="0"/>
                <a:cs typeface="Arial" charset="0"/>
              </a:rPr>
              <a:pPr/>
              <a:t>7</a:t>
            </a:fld>
            <a:endParaRPr lang="en-GB" altLang="en-GB" smtClean="0">
              <a:latin typeface="Times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535E2-221B-496E-A0E1-19083B482E8E}" type="slidenum">
              <a:rPr lang="en-GB" altLang="en-GB" smtClean="0"/>
              <a:pPr>
                <a:defRPr/>
              </a:pPr>
              <a:t>9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xmlns="" val="473044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2BE1A7-9780-4EBE-90D7-1E3B0C427466}" type="slidenum">
              <a:rPr lang="da-DK" smtClean="0"/>
              <a:pPr/>
              <a:t>11</a:t>
            </a:fld>
            <a:endParaRPr lang="da-DK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C85308-9CF6-4DBB-BEAD-5B966971900F}" type="slidenum">
              <a:rPr lang="da-DK" smtClean="0"/>
              <a:pPr/>
              <a:t>12</a:t>
            </a:fld>
            <a:endParaRPr lang="da-DK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Times" pitchFamily="18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48299A-B5B4-4264-A348-36707C70510A}" type="slidenum">
              <a:rPr lang="en-GB" altLang="en-GB" smtClean="0">
                <a:latin typeface="Times" pitchFamily="18" charset="0"/>
                <a:cs typeface="Arial" charset="0"/>
              </a:rPr>
              <a:pPr/>
              <a:t>14</a:t>
            </a:fld>
            <a:endParaRPr lang="en-GB" altLang="en-GB" smtClean="0">
              <a:latin typeface="Times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Times" pitchFamily="18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48BA7B-9328-48FB-A362-A976D8132CDA}" type="slidenum">
              <a:rPr lang="en-GB" altLang="en-GB" smtClean="0">
                <a:latin typeface="Times" pitchFamily="18" charset="0"/>
                <a:cs typeface="Arial" charset="0"/>
              </a:rPr>
              <a:pPr/>
              <a:t>15</a:t>
            </a:fld>
            <a:endParaRPr lang="en-GB" altLang="en-GB" smtClean="0">
              <a:latin typeface="Times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31242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 l="6931"/>
          <a:stretch>
            <a:fillRect/>
          </a:stretch>
        </p:blipFill>
        <p:spPr bwMode="auto">
          <a:xfrm>
            <a:off x="330200" y="63500"/>
            <a:ext cx="3733800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13000" y="1628775"/>
            <a:ext cx="4751388" cy="1514475"/>
          </a:xfrm>
        </p:spPr>
        <p:txBody>
          <a:bodyPr/>
          <a:lstStyle>
            <a:lvl1pPr>
              <a:defRPr sz="3600">
                <a:solidFill>
                  <a:srgbClr val="0E207F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650" y="5437188"/>
            <a:ext cx="2154238" cy="703262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01835F"/>
                </a:solidFill>
              </a:defRPr>
            </a:lvl1pPr>
          </a:lstStyle>
          <a:p>
            <a:r>
              <a:rPr lang="en-GB"/>
              <a:t>Name of presenter</a:t>
            </a:r>
          </a:p>
          <a:p>
            <a:r>
              <a:rPr lang="en-GB"/>
              <a:t>Job title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26CA6285-5A7A-4466-B93D-BEAF5396BA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952CD5A2-5EBA-45ED-948F-7B54B4EC33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91250" y="171450"/>
            <a:ext cx="1962150" cy="5467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0038" y="171450"/>
            <a:ext cx="5738812" cy="5467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56A2304F-21E5-487B-8D2A-2953111FEE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93ED6842-D3F4-4738-B26B-905388DFB2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6DF0DBA0-01F5-4CB4-8D72-8A5E1358CC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524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6F2FD2AD-626F-4B9C-8442-D83ED6D386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6C20B58D-FA65-4CE9-99C3-1356CC2D66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707AD78F-20CF-41CC-8F74-F2CFDD24D4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62859356-D7B0-4384-A60C-89D876DEE0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2C778149-DF31-4F6C-A120-36A34C7F8A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F0E57227-06F3-482D-8970-889BB2CDD8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0038" y="1714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24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1413" y="63087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000">
                <a:solidFill>
                  <a:srgbClr val="0E207F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0825" y="63087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000">
                <a:solidFill>
                  <a:srgbClr val="0E207F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Page </a:t>
            </a:r>
            <a:fld id="{3D04E821-6E91-4FCC-A9D9-DFBDA4534F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1835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1835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1835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1835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1835F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1835F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1835F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1835F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1835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rgbClr val="0E207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E207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0E207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uk.wrs.yahoo.com/_ylt=AvxyV1mLRMFx3cUO.hi5NeZWBQx./SIG=138c740jj/**http:/www.epsrc.ac.uk/NR/rdonlyres/0436FFD8-9AF5-494A-B534-7B5B29CEA1B1/0/WearParticleW300H225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://uk.wrs.yahoo.com/_ylt=A0WTf2rycfNIO7YABjVWBQx./SIG=11tnnt79k/EXP=1224000370/**http:/www.activejoints.com/cnsrvplus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uk.wrs.yahoo.com/_ylt=A0WTf2rycfNIO7YABjVWBQx./SIG=11tnnt79k/EXP=1224000370/**http:/www.activejoints.com/cnsrvplus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\\localhost\Users\alisterhart\Desktop\MOM\MOM%20TALKS\VIDEO%20FOR%20TALKS\3D%20particle%20videos\3D%20particles%20quick%20and%20large.m4v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\\localhost\Users\alisterhart\Desktop\MOM\MOM%20TALKS\VIDEO%20FOR%20TALKS\3D%20particle%20videos\3D%20particles%20quick%20and%20large.m4v" TargetMode="External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k.wrs.yahoo.com/_ylt=A0WTf2rycfNIO7YABjVWBQx./SIG=11tnnt79k/EXP=1224000370/**http:/www.activejoints.com/cnsrvplus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altLang="en-GB" smtClean="0">
                <a:cs typeface="Arial" charset="0"/>
              </a:rPr>
              <a:t>© Imperial College London</a:t>
            </a:r>
            <a:endParaRPr lang="en-US" altLang="en-US" smtClean="0">
              <a:cs typeface="Arial" charset="0"/>
            </a:endParaRPr>
          </a:p>
        </p:txBody>
      </p:sp>
      <p:sp>
        <p:nvSpPr>
          <p:cNvPr id="15362" name="Rectangle 5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cs typeface="Arial" charset="0"/>
              </a:rPr>
              <a:t>Page </a:t>
            </a:r>
            <a:fld id="{1E436B59-2CD0-4F80-AAFD-1648DC700B4E}" type="slidenum">
              <a:rPr lang="en-US" altLang="en-US" smtClean="0">
                <a:cs typeface="Arial" charset="0"/>
              </a:rPr>
              <a:pPr/>
              <a:t>1</a:t>
            </a:fld>
            <a:endParaRPr lang="en-US" altLang="en-US" smtClean="0">
              <a:cs typeface="Arial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1772816"/>
            <a:ext cx="8208912" cy="1676400"/>
          </a:xfrm>
        </p:spPr>
        <p:txBody>
          <a:bodyPr/>
          <a:lstStyle/>
          <a:p>
            <a:pPr algn="ctr"/>
            <a:r>
              <a:rPr lang="en-GB" sz="4800" dirty="0" err="1" smtClean="0">
                <a:solidFill>
                  <a:schemeClr val="accent2"/>
                </a:solidFill>
              </a:rPr>
              <a:t>Tribology</a:t>
            </a:r>
            <a:r>
              <a:rPr lang="en-GB" sz="4800" dirty="0" smtClean="0">
                <a:solidFill>
                  <a:schemeClr val="accent2"/>
                </a:solidFill>
              </a:rPr>
              <a:t> of implant materials</a:t>
            </a:r>
            <a:endParaRPr lang="en-US" sz="4800" dirty="0" smtClean="0">
              <a:solidFill>
                <a:schemeClr val="accent2"/>
              </a:solidFill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733800"/>
            <a:ext cx="7391400" cy="1711325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Philippa Cann</a:t>
            </a:r>
            <a:r>
              <a:rPr lang="en-US" sz="2000" dirty="0" smtClean="0">
                <a:solidFill>
                  <a:schemeClr val="tx1"/>
                </a:solidFill>
              </a:rPr>
              <a:t>		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GB" sz="2000" dirty="0" smtClean="0">
                <a:solidFill>
                  <a:schemeClr val="tx1"/>
                </a:solidFill>
              </a:rPr>
              <a:t>Tribology Group, </a:t>
            </a:r>
          </a:p>
          <a:p>
            <a:r>
              <a:rPr lang="en-GB" sz="2000" dirty="0" smtClean="0">
                <a:solidFill>
                  <a:schemeClr val="tx1"/>
                </a:solidFill>
              </a:rPr>
              <a:t>Department of Mechanical </a:t>
            </a:r>
            <a:r>
              <a:rPr lang="en-GB" sz="2000" dirty="0">
                <a:solidFill>
                  <a:schemeClr val="tx1"/>
                </a:solidFill>
              </a:rPr>
              <a:t>E</a:t>
            </a:r>
            <a:r>
              <a:rPr lang="en-GB" sz="2000" dirty="0" smtClean="0">
                <a:solidFill>
                  <a:schemeClr val="tx1"/>
                </a:solidFill>
              </a:rPr>
              <a:t>ngineering</a:t>
            </a:r>
          </a:p>
          <a:p>
            <a:r>
              <a:rPr lang="en-GB" sz="2000" dirty="0" smtClean="0">
                <a:solidFill>
                  <a:schemeClr val="tx1"/>
                </a:solidFill>
              </a:rPr>
              <a:t>Imperial College London</a:t>
            </a:r>
          </a:p>
          <a:p>
            <a:r>
              <a:rPr lang="en-US" sz="2000" dirty="0" smtClean="0">
                <a:solidFill>
                  <a:srgbClr val="0E207F"/>
                </a:solidFill>
              </a:rPr>
              <a:t>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chemeClr val="accent2"/>
                </a:solidFill>
              </a:rPr>
              <a:t>Lubrication of implants 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GB" smtClean="0"/>
              <a:t>© Imperial College London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93ED6842-D3F4-4738-B26B-905388DFB2B6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95536" y="4725144"/>
            <a:ext cx="4896544" cy="1292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endParaRPr lang="en-GB" sz="2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GB" sz="2000" dirty="0" smtClean="0">
                <a:solidFill>
                  <a:srgbClr val="FF0000"/>
                </a:solidFill>
              </a:rPr>
              <a:t>Fluid film thickness ~ </a:t>
            </a:r>
            <a:r>
              <a:rPr lang="en-GB" sz="2000" u="sng" dirty="0" smtClean="0">
                <a:solidFill>
                  <a:srgbClr val="FF0000"/>
                </a:solidFill>
              </a:rPr>
              <a:t>(viscosity x speed)</a:t>
            </a:r>
            <a:r>
              <a:rPr lang="en-GB" sz="2000" baseline="30000" dirty="0" smtClean="0">
                <a:solidFill>
                  <a:srgbClr val="FF0000"/>
                </a:solidFill>
              </a:rPr>
              <a:t>n</a:t>
            </a:r>
            <a:r>
              <a:rPr lang="en-GB" sz="2000" dirty="0" smtClean="0">
                <a:solidFill>
                  <a:srgbClr val="FF0000"/>
                </a:solidFill>
              </a:rPr>
              <a:t>			        Load</a:t>
            </a:r>
            <a:endParaRPr lang="en-US" sz="20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6031906" y="3841303"/>
            <a:ext cx="2716558" cy="187220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E9914"/>
              </a:solidFill>
              <a:effectLst/>
              <a:latin typeface="Arial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125343" y="4273351"/>
            <a:ext cx="2283097" cy="830216"/>
          </a:xfrm>
          <a:custGeom>
            <a:avLst/>
            <a:gdLst>
              <a:gd name="connsiteX0" fmla="*/ 0 w 1756229"/>
              <a:gd name="connsiteY0" fmla="*/ 638628 h 638628"/>
              <a:gd name="connsiteX1" fmla="*/ 217714 w 1756229"/>
              <a:gd name="connsiteY1" fmla="*/ 348343 h 638628"/>
              <a:gd name="connsiteX2" fmla="*/ 827314 w 1756229"/>
              <a:gd name="connsiteY2" fmla="*/ 116114 h 638628"/>
              <a:gd name="connsiteX3" fmla="*/ 1756229 w 1756229"/>
              <a:gd name="connsiteY3" fmla="*/ 0 h 638628"/>
              <a:gd name="connsiteX4" fmla="*/ 1756229 w 1756229"/>
              <a:gd name="connsiteY4" fmla="*/ 0 h 63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6229" h="638628">
                <a:moveTo>
                  <a:pt x="0" y="638628"/>
                </a:moveTo>
                <a:cubicBezTo>
                  <a:pt x="39914" y="537028"/>
                  <a:pt x="79828" y="435429"/>
                  <a:pt x="217714" y="348343"/>
                </a:cubicBezTo>
                <a:cubicBezTo>
                  <a:pt x="355600" y="261257"/>
                  <a:pt x="570895" y="174171"/>
                  <a:pt x="827314" y="116114"/>
                </a:cubicBezTo>
                <a:cubicBezTo>
                  <a:pt x="1083733" y="58057"/>
                  <a:pt x="1756229" y="0"/>
                  <a:pt x="1756229" y="0"/>
                </a:cubicBezTo>
                <a:lnTo>
                  <a:pt x="1756229" y="0"/>
                </a:ln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E9914"/>
              </a:solidFill>
              <a:effectLst/>
              <a:latin typeface="Arial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6277743" y="4605309"/>
            <a:ext cx="2283097" cy="830216"/>
          </a:xfrm>
          <a:custGeom>
            <a:avLst/>
            <a:gdLst>
              <a:gd name="connsiteX0" fmla="*/ 0 w 1756229"/>
              <a:gd name="connsiteY0" fmla="*/ 638628 h 638628"/>
              <a:gd name="connsiteX1" fmla="*/ 217714 w 1756229"/>
              <a:gd name="connsiteY1" fmla="*/ 348343 h 638628"/>
              <a:gd name="connsiteX2" fmla="*/ 827314 w 1756229"/>
              <a:gd name="connsiteY2" fmla="*/ 116114 h 638628"/>
              <a:gd name="connsiteX3" fmla="*/ 1756229 w 1756229"/>
              <a:gd name="connsiteY3" fmla="*/ 0 h 638628"/>
              <a:gd name="connsiteX4" fmla="*/ 1756229 w 1756229"/>
              <a:gd name="connsiteY4" fmla="*/ 0 h 63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6229" h="638628">
                <a:moveTo>
                  <a:pt x="0" y="638628"/>
                </a:moveTo>
                <a:cubicBezTo>
                  <a:pt x="39914" y="537028"/>
                  <a:pt x="79828" y="435429"/>
                  <a:pt x="217714" y="348343"/>
                </a:cubicBezTo>
                <a:cubicBezTo>
                  <a:pt x="355600" y="261257"/>
                  <a:pt x="570895" y="174171"/>
                  <a:pt x="827314" y="116114"/>
                </a:cubicBezTo>
                <a:cubicBezTo>
                  <a:pt x="1083733" y="58057"/>
                  <a:pt x="1756229" y="0"/>
                  <a:pt x="1756229" y="0"/>
                </a:cubicBezTo>
                <a:lnTo>
                  <a:pt x="1756229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E9914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4971237" y="4502441"/>
            <a:ext cx="1630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tx1"/>
                </a:solidFill>
              </a:rPr>
              <a:t>Film thickness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68010" y="5785519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tx1"/>
                </a:solidFill>
              </a:rPr>
              <a:t>Speed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56042" y="3913311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Low load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72066" y="4777407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High load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Rectangle 46"/>
          <p:cNvSpPr>
            <a:spLocks noChangeArrowheads="1"/>
          </p:cNvSpPr>
          <p:nvPr/>
        </p:nvSpPr>
        <p:spPr bwMode="auto">
          <a:xfrm>
            <a:off x="7422902" y="2101726"/>
            <a:ext cx="192087" cy="9858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AutoShape 48"/>
          <p:cNvSpPr>
            <a:spLocks noChangeArrowheads="1"/>
          </p:cNvSpPr>
          <p:nvPr/>
        </p:nvSpPr>
        <p:spPr bwMode="auto">
          <a:xfrm>
            <a:off x="7643564" y="1908051"/>
            <a:ext cx="431800" cy="3492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51"/>
          <p:cNvSpPr>
            <a:spLocks noChangeArrowheads="1"/>
          </p:cNvSpPr>
          <p:nvPr/>
        </p:nvSpPr>
        <p:spPr bwMode="auto">
          <a:xfrm>
            <a:off x="6067177" y="2217613"/>
            <a:ext cx="327025" cy="917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53"/>
          <p:cNvSpPr>
            <a:spLocks noChangeArrowheads="1"/>
          </p:cNvSpPr>
          <p:nvPr/>
        </p:nvSpPr>
        <p:spPr bwMode="auto">
          <a:xfrm>
            <a:off x="5529014" y="2379538"/>
            <a:ext cx="3074988" cy="706438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Freeform 54"/>
          <p:cNvSpPr>
            <a:spLocks/>
          </p:cNvSpPr>
          <p:nvPr/>
        </p:nvSpPr>
        <p:spPr bwMode="auto">
          <a:xfrm>
            <a:off x="5376614" y="2327151"/>
            <a:ext cx="3227388" cy="4683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" y="331"/>
              </a:cxn>
              <a:cxn ang="0">
                <a:pos x="176" y="320"/>
              </a:cxn>
              <a:cxn ang="0">
                <a:pos x="285" y="434"/>
              </a:cxn>
              <a:cxn ang="0">
                <a:pos x="479" y="287"/>
              </a:cxn>
              <a:cxn ang="0">
                <a:pos x="675" y="470"/>
              </a:cxn>
              <a:cxn ang="0">
                <a:pos x="872" y="287"/>
              </a:cxn>
              <a:cxn ang="0">
                <a:pos x="931" y="392"/>
              </a:cxn>
              <a:cxn ang="0">
                <a:pos x="1038" y="287"/>
              </a:cxn>
              <a:cxn ang="0">
                <a:pos x="1180" y="320"/>
              </a:cxn>
              <a:cxn ang="0">
                <a:pos x="1322" y="310"/>
              </a:cxn>
              <a:cxn ang="0">
                <a:pos x="1430" y="400"/>
              </a:cxn>
              <a:cxn ang="0">
                <a:pos x="1565" y="490"/>
              </a:cxn>
              <a:cxn ang="0">
                <a:pos x="1680" y="349"/>
              </a:cxn>
              <a:cxn ang="0">
                <a:pos x="1855" y="287"/>
              </a:cxn>
              <a:cxn ang="0">
                <a:pos x="1954" y="287"/>
              </a:cxn>
              <a:cxn ang="0">
                <a:pos x="2111" y="331"/>
              </a:cxn>
              <a:cxn ang="0">
                <a:pos x="2249" y="379"/>
              </a:cxn>
              <a:cxn ang="0">
                <a:pos x="2347" y="287"/>
              </a:cxn>
              <a:cxn ang="0">
                <a:pos x="2523" y="275"/>
              </a:cxn>
              <a:cxn ang="0">
                <a:pos x="2642" y="310"/>
              </a:cxn>
              <a:cxn ang="0">
                <a:pos x="2838" y="287"/>
              </a:cxn>
              <a:cxn ang="0">
                <a:pos x="3056" y="310"/>
              </a:cxn>
              <a:cxn ang="0">
                <a:pos x="3150" y="363"/>
              </a:cxn>
              <a:cxn ang="0">
                <a:pos x="3330" y="287"/>
              </a:cxn>
              <a:cxn ang="0">
                <a:pos x="3527" y="287"/>
              </a:cxn>
              <a:cxn ang="0">
                <a:pos x="3692" y="298"/>
              </a:cxn>
              <a:cxn ang="0">
                <a:pos x="3715" y="11"/>
              </a:cxn>
              <a:cxn ang="0">
                <a:pos x="0" y="0"/>
              </a:cxn>
            </a:cxnLst>
            <a:rect l="0" t="0" r="r" b="b"/>
            <a:pathLst>
              <a:path w="3715" h="490">
                <a:moveTo>
                  <a:pt x="0" y="0"/>
                </a:moveTo>
                <a:cubicBezTo>
                  <a:pt x="0" y="115"/>
                  <a:pt x="12" y="216"/>
                  <a:pt x="12" y="331"/>
                </a:cubicBezTo>
                <a:lnTo>
                  <a:pt x="176" y="320"/>
                </a:lnTo>
                <a:lnTo>
                  <a:pt x="285" y="434"/>
                </a:lnTo>
                <a:lnTo>
                  <a:pt x="479" y="287"/>
                </a:lnTo>
                <a:lnTo>
                  <a:pt x="675" y="470"/>
                </a:lnTo>
                <a:lnTo>
                  <a:pt x="872" y="287"/>
                </a:lnTo>
                <a:lnTo>
                  <a:pt x="931" y="392"/>
                </a:lnTo>
                <a:lnTo>
                  <a:pt x="1038" y="287"/>
                </a:lnTo>
                <a:lnTo>
                  <a:pt x="1180" y="320"/>
                </a:lnTo>
                <a:lnTo>
                  <a:pt x="1322" y="310"/>
                </a:lnTo>
                <a:lnTo>
                  <a:pt x="1430" y="400"/>
                </a:lnTo>
                <a:lnTo>
                  <a:pt x="1565" y="490"/>
                </a:lnTo>
                <a:lnTo>
                  <a:pt x="1680" y="349"/>
                </a:lnTo>
                <a:lnTo>
                  <a:pt x="1855" y="287"/>
                </a:lnTo>
                <a:lnTo>
                  <a:pt x="1954" y="287"/>
                </a:lnTo>
                <a:lnTo>
                  <a:pt x="2111" y="331"/>
                </a:lnTo>
                <a:lnTo>
                  <a:pt x="2249" y="379"/>
                </a:lnTo>
                <a:lnTo>
                  <a:pt x="2347" y="287"/>
                </a:lnTo>
                <a:lnTo>
                  <a:pt x="2523" y="275"/>
                </a:lnTo>
                <a:lnTo>
                  <a:pt x="2642" y="310"/>
                </a:lnTo>
                <a:lnTo>
                  <a:pt x="2838" y="287"/>
                </a:lnTo>
                <a:lnTo>
                  <a:pt x="3056" y="310"/>
                </a:lnTo>
                <a:lnTo>
                  <a:pt x="3150" y="363"/>
                </a:lnTo>
                <a:lnTo>
                  <a:pt x="3330" y="287"/>
                </a:lnTo>
                <a:lnTo>
                  <a:pt x="3527" y="287"/>
                </a:lnTo>
                <a:lnTo>
                  <a:pt x="3692" y="298"/>
                </a:lnTo>
                <a:lnTo>
                  <a:pt x="3715" y="11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rgbClr val="000000"/>
              </a:gs>
            </a:gsLst>
            <a:lin ang="540000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Freeform 55"/>
          <p:cNvSpPr>
            <a:spLocks/>
          </p:cNvSpPr>
          <p:nvPr/>
        </p:nvSpPr>
        <p:spPr bwMode="auto">
          <a:xfrm>
            <a:off x="5362327" y="2727201"/>
            <a:ext cx="3228975" cy="384175"/>
          </a:xfrm>
          <a:custGeom>
            <a:avLst/>
            <a:gdLst/>
            <a:ahLst/>
            <a:cxnLst>
              <a:cxn ang="0">
                <a:pos x="0" y="403"/>
              </a:cxn>
              <a:cxn ang="0">
                <a:pos x="12" y="107"/>
              </a:cxn>
              <a:cxn ang="0">
                <a:pos x="166" y="167"/>
              </a:cxn>
              <a:cxn ang="0">
                <a:pos x="278" y="0"/>
              </a:cxn>
              <a:cxn ang="0">
                <a:pos x="464" y="51"/>
              </a:cxn>
              <a:cxn ang="0">
                <a:pos x="479" y="146"/>
              </a:cxn>
              <a:cxn ang="0">
                <a:pos x="675" y="6"/>
              </a:cxn>
              <a:cxn ang="0">
                <a:pos x="872" y="146"/>
              </a:cxn>
              <a:cxn ang="0">
                <a:pos x="1034" y="77"/>
              </a:cxn>
              <a:cxn ang="0">
                <a:pos x="1179" y="117"/>
              </a:cxn>
              <a:cxn ang="0">
                <a:pos x="1355" y="156"/>
              </a:cxn>
              <a:cxn ang="0">
                <a:pos x="1437" y="45"/>
              </a:cxn>
              <a:cxn ang="0">
                <a:pos x="1552" y="26"/>
              </a:cxn>
              <a:cxn ang="0">
                <a:pos x="1686" y="96"/>
              </a:cxn>
              <a:cxn ang="0">
                <a:pos x="1744" y="167"/>
              </a:cxn>
              <a:cxn ang="0">
                <a:pos x="1953" y="146"/>
              </a:cxn>
              <a:cxn ang="0">
                <a:pos x="2004" y="78"/>
              </a:cxn>
              <a:cxn ang="0">
                <a:pos x="2183" y="126"/>
              </a:cxn>
              <a:cxn ang="0">
                <a:pos x="2346" y="146"/>
              </a:cxn>
              <a:cxn ang="0">
                <a:pos x="2522" y="156"/>
              </a:cxn>
              <a:cxn ang="0">
                <a:pos x="2678" y="107"/>
              </a:cxn>
              <a:cxn ang="0">
                <a:pos x="2838" y="146"/>
              </a:cxn>
              <a:cxn ang="0">
                <a:pos x="2877" y="107"/>
              </a:cxn>
              <a:cxn ang="0">
                <a:pos x="3055" y="126"/>
              </a:cxn>
              <a:cxn ang="0">
                <a:pos x="3178" y="128"/>
              </a:cxn>
              <a:cxn ang="0">
                <a:pos x="3329" y="146"/>
              </a:cxn>
              <a:cxn ang="0">
                <a:pos x="3526" y="146"/>
              </a:cxn>
              <a:cxn ang="0">
                <a:pos x="3691" y="136"/>
              </a:cxn>
              <a:cxn ang="0">
                <a:pos x="3714" y="393"/>
              </a:cxn>
              <a:cxn ang="0">
                <a:pos x="0" y="403"/>
              </a:cxn>
            </a:cxnLst>
            <a:rect l="0" t="0" r="r" b="b"/>
            <a:pathLst>
              <a:path w="3714" h="403">
                <a:moveTo>
                  <a:pt x="0" y="403"/>
                </a:moveTo>
                <a:cubicBezTo>
                  <a:pt x="0" y="300"/>
                  <a:pt x="12" y="210"/>
                  <a:pt x="12" y="107"/>
                </a:cubicBezTo>
                <a:lnTo>
                  <a:pt x="166" y="167"/>
                </a:lnTo>
                <a:lnTo>
                  <a:pt x="278" y="0"/>
                </a:lnTo>
                <a:lnTo>
                  <a:pt x="464" y="51"/>
                </a:lnTo>
                <a:lnTo>
                  <a:pt x="479" y="146"/>
                </a:lnTo>
                <a:lnTo>
                  <a:pt x="675" y="6"/>
                </a:lnTo>
                <a:lnTo>
                  <a:pt x="872" y="146"/>
                </a:lnTo>
                <a:lnTo>
                  <a:pt x="1034" y="77"/>
                </a:lnTo>
                <a:lnTo>
                  <a:pt x="1179" y="117"/>
                </a:lnTo>
                <a:lnTo>
                  <a:pt x="1355" y="156"/>
                </a:lnTo>
                <a:lnTo>
                  <a:pt x="1437" y="45"/>
                </a:lnTo>
                <a:lnTo>
                  <a:pt x="1552" y="26"/>
                </a:lnTo>
                <a:lnTo>
                  <a:pt x="1686" y="96"/>
                </a:lnTo>
                <a:lnTo>
                  <a:pt x="1744" y="167"/>
                </a:lnTo>
                <a:lnTo>
                  <a:pt x="1953" y="146"/>
                </a:lnTo>
                <a:lnTo>
                  <a:pt x="2004" y="78"/>
                </a:lnTo>
                <a:lnTo>
                  <a:pt x="2183" y="126"/>
                </a:lnTo>
                <a:lnTo>
                  <a:pt x="2346" y="146"/>
                </a:lnTo>
                <a:lnTo>
                  <a:pt x="2522" y="156"/>
                </a:lnTo>
                <a:lnTo>
                  <a:pt x="2678" y="107"/>
                </a:lnTo>
                <a:lnTo>
                  <a:pt x="2838" y="146"/>
                </a:lnTo>
                <a:lnTo>
                  <a:pt x="2877" y="107"/>
                </a:lnTo>
                <a:lnTo>
                  <a:pt x="3055" y="126"/>
                </a:lnTo>
                <a:lnTo>
                  <a:pt x="3178" y="128"/>
                </a:lnTo>
                <a:lnTo>
                  <a:pt x="3329" y="146"/>
                </a:lnTo>
                <a:lnTo>
                  <a:pt x="3526" y="146"/>
                </a:lnTo>
                <a:lnTo>
                  <a:pt x="3691" y="136"/>
                </a:lnTo>
                <a:lnTo>
                  <a:pt x="3714" y="393"/>
                </a:lnTo>
                <a:lnTo>
                  <a:pt x="0" y="403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rgbClr val="DDDDDD"/>
              </a:gs>
            </a:gsLst>
            <a:lin ang="540000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Rectangle 56"/>
          <p:cNvSpPr>
            <a:spLocks noChangeArrowheads="1"/>
          </p:cNvSpPr>
          <p:nvPr/>
        </p:nvSpPr>
        <p:spPr bwMode="auto">
          <a:xfrm>
            <a:off x="5292477" y="2155701"/>
            <a:ext cx="1727200" cy="99536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57"/>
          <p:cNvSpPr>
            <a:spLocks noChangeArrowheads="1"/>
          </p:cNvSpPr>
          <p:nvPr/>
        </p:nvSpPr>
        <p:spPr bwMode="auto">
          <a:xfrm>
            <a:off x="8459539" y="2155701"/>
            <a:ext cx="288925" cy="10572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AutoShape 58"/>
          <p:cNvSpPr>
            <a:spLocks noChangeArrowheads="1"/>
          </p:cNvSpPr>
          <p:nvPr/>
        </p:nvSpPr>
        <p:spPr bwMode="auto">
          <a:xfrm>
            <a:off x="6805339" y="1969963"/>
            <a:ext cx="646138" cy="378917"/>
          </a:xfrm>
          <a:prstGeom prst="rightArrow">
            <a:avLst>
              <a:gd name="adj1" fmla="val 50000"/>
              <a:gd name="adj2" fmla="val 39856"/>
            </a:avLst>
          </a:prstGeom>
          <a:solidFill>
            <a:srgbClr val="17171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776"/>
            <a:ext cx="6423248" cy="3345160"/>
          </a:xfrm>
        </p:spPr>
        <p:txBody>
          <a:bodyPr/>
          <a:lstStyle/>
          <a:p>
            <a:pPr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Properties of lubricant film determine wear and failure:</a:t>
            </a:r>
          </a:p>
          <a:p>
            <a:pPr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   -  Film thickness required to separate surfaces</a:t>
            </a:r>
          </a:p>
          <a:p>
            <a:pPr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   - Chemical and physical properties (adherence, corrosion, mechanical properties)</a:t>
            </a:r>
            <a:endParaRPr lang="en-US" sz="1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GB" sz="18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Film thickness factors include:</a:t>
            </a:r>
          </a:p>
          <a:p>
            <a:pPr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   - Fluid physical properties (viscosity)</a:t>
            </a:r>
          </a:p>
          <a:p>
            <a:pPr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   - Fluid chemistry (surface active species)</a:t>
            </a:r>
          </a:p>
          <a:p>
            <a:pPr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   - Kinematics (speed, relative motion of surfaces)</a:t>
            </a:r>
          </a:p>
          <a:p>
            <a:pPr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   - Loading (steady-state, transient)</a:t>
            </a:r>
          </a:p>
          <a:p>
            <a:pPr>
              <a:buNone/>
            </a:pPr>
            <a:endParaRPr lang="en-GB" sz="2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		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7772400" cy="1143000"/>
          </a:xfrm>
        </p:spPr>
        <p:txBody>
          <a:bodyPr/>
          <a:lstStyle/>
          <a:p>
            <a:pPr eaLnBrk="1" hangingPunct="1"/>
            <a:r>
              <a:rPr lang="en-GB" sz="2800" dirty="0" smtClean="0">
                <a:solidFill>
                  <a:schemeClr val="accent2"/>
                </a:solidFill>
                <a:latin typeface="Arial" charset="0"/>
              </a:rPr>
              <a:t>Synovial fluid properties</a:t>
            </a:r>
          </a:p>
        </p:txBody>
      </p:sp>
      <p:sp>
        <p:nvSpPr>
          <p:cNvPr id="6147" name="Rectangle 1015"/>
          <p:cNvSpPr>
            <a:spLocks noGrp="1" noChangeArrowheads="1"/>
          </p:cNvSpPr>
          <p:nvPr>
            <p:ph type="body" idx="1"/>
          </p:nvPr>
        </p:nvSpPr>
        <p:spPr>
          <a:xfrm>
            <a:off x="251520" y="1628800"/>
            <a:ext cx="4968875" cy="4162549"/>
          </a:xfrm>
        </p:spPr>
        <p:txBody>
          <a:bodyPr/>
          <a:lstStyle/>
          <a:p>
            <a:pPr marL="101600" indent="0" defTabSz="190500" eaLnBrk="1" hangingPunct="1">
              <a:buClr>
                <a:schemeClr val="accent1"/>
              </a:buClr>
              <a:buNone/>
            </a:pPr>
            <a:r>
              <a:rPr lang="en-GB" sz="2000" dirty="0" smtClean="0">
                <a:solidFill>
                  <a:srgbClr val="000000"/>
                </a:solidFill>
              </a:rPr>
              <a:t>Synovial fluid (SF):</a:t>
            </a:r>
          </a:p>
          <a:p>
            <a:pPr marL="101600" indent="0" defTabSz="190500" eaLnBrk="1" hangingPunct="1">
              <a:buClr>
                <a:srgbClr val="3333FF"/>
              </a:buClr>
              <a:buNone/>
            </a:pPr>
            <a:r>
              <a:rPr lang="en-GB" sz="1800" dirty="0" smtClean="0">
                <a:solidFill>
                  <a:srgbClr val="000000"/>
                </a:solidFill>
              </a:rPr>
              <a:t>  - Hyaluronan (HA): linear polysaccharide</a:t>
            </a:r>
          </a:p>
          <a:p>
            <a:pPr marL="101600" indent="0" defTabSz="190500" eaLnBrk="1" hangingPunct="1">
              <a:buClr>
                <a:srgbClr val="3333FF"/>
              </a:buClr>
              <a:buNone/>
            </a:pPr>
            <a:r>
              <a:rPr lang="en-GB" sz="1800" dirty="0" smtClean="0">
                <a:solidFill>
                  <a:srgbClr val="000000"/>
                </a:solidFill>
              </a:rPr>
              <a:t> -  Various proteins (18-20 mg/ml)</a:t>
            </a:r>
          </a:p>
          <a:p>
            <a:pPr marL="101600" indent="0" defTabSz="190500" eaLnBrk="1" hangingPunct="1">
              <a:buClr>
                <a:srgbClr val="3333FF"/>
              </a:buClr>
              <a:buNone/>
            </a:pPr>
            <a:r>
              <a:rPr lang="en-GB" sz="1800" dirty="0" smtClean="0">
                <a:solidFill>
                  <a:srgbClr val="000000"/>
                </a:solidFill>
              </a:rPr>
              <a:t>  - Phospholipids, salts</a:t>
            </a:r>
          </a:p>
          <a:p>
            <a:pPr marL="101600" indent="0" defTabSz="190500" eaLnBrk="1" hangingPunct="1">
              <a:buClr>
                <a:srgbClr val="3333FF"/>
              </a:buClr>
              <a:buNone/>
            </a:pPr>
            <a:r>
              <a:rPr lang="en-GB" sz="1800" dirty="0" smtClean="0">
                <a:solidFill>
                  <a:srgbClr val="000000"/>
                </a:solidFill>
              </a:rPr>
              <a:t>  - pH ~ 7.3-7.43 (Kitano et al 2001)</a:t>
            </a:r>
          </a:p>
          <a:p>
            <a:pPr marL="101600" indent="0" defTabSz="190500" eaLnBrk="1" hangingPunct="1">
              <a:buClr>
                <a:srgbClr val="3333FF"/>
              </a:buClr>
              <a:buNone/>
            </a:pPr>
            <a:r>
              <a:rPr lang="en-GB" sz="1800" dirty="0" smtClean="0">
                <a:solidFill>
                  <a:srgbClr val="000000"/>
                </a:solidFill>
              </a:rPr>
              <a:t>  - Highly non-Newtonian ~ 0.01 </a:t>
            </a:r>
            <a:r>
              <a:rPr lang="en-GB" sz="1800" dirty="0" err="1" smtClean="0">
                <a:solidFill>
                  <a:srgbClr val="000000"/>
                </a:solidFill>
              </a:rPr>
              <a:t>PaS</a:t>
            </a:r>
            <a:endParaRPr lang="en-GB" sz="1800" dirty="0" smtClean="0">
              <a:solidFill>
                <a:srgbClr val="000000"/>
              </a:solidFill>
            </a:endParaRPr>
          </a:p>
          <a:p>
            <a:pPr marL="101600" indent="0" defTabSz="190500" eaLnBrk="1" hangingPunct="1">
              <a:buClr>
                <a:srgbClr val="3333FF"/>
              </a:buClr>
              <a:buNone/>
            </a:pPr>
            <a:endParaRPr lang="en-GB" dirty="0" smtClean="0">
              <a:solidFill>
                <a:srgbClr val="000000"/>
              </a:solidFill>
            </a:endParaRPr>
          </a:p>
          <a:p>
            <a:pPr marL="101600" indent="0" defTabSz="190500" eaLnBrk="1" hangingPunct="1">
              <a:buClr>
                <a:srgbClr val="3333FF"/>
              </a:buClr>
              <a:buNone/>
            </a:pPr>
            <a:r>
              <a:rPr lang="en-GB" sz="2000" dirty="0" smtClean="0">
                <a:solidFill>
                  <a:srgbClr val="000000"/>
                </a:solidFill>
              </a:rPr>
              <a:t>Effect of disease/periprosthetic SF</a:t>
            </a:r>
          </a:p>
          <a:p>
            <a:pPr marL="101600" indent="0" defTabSz="190500" eaLnBrk="1" hangingPunct="1">
              <a:buClr>
                <a:srgbClr val="3333FF"/>
              </a:buClr>
              <a:buNone/>
            </a:pPr>
            <a:r>
              <a:rPr lang="en-GB" sz="1800" dirty="0" smtClean="0">
                <a:solidFill>
                  <a:srgbClr val="000000"/>
                </a:solidFill>
              </a:rPr>
              <a:t>  - Viscosity decreases ~ 0.005 </a:t>
            </a:r>
            <a:r>
              <a:rPr lang="en-GB" sz="1800" dirty="0" err="1" smtClean="0">
                <a:solidFill>
                  <a:srgbClr val="000000"/>
                </a:solidFill>
              </a:rPr>
              <a:t>PaS</a:t>
            </a:r>
            <a:endParaRPr lang="en-GB" sz="1800" dirty="0" smtClean="0">
              <a:solidFill>
                <a:srgbClr val="000000"/>
              </a:solidFill>
            </a:endParaRPr>
          </a:p>
          <a:p>
            <a:pPr marL="101600" indent="0" defTabSz="190500" eaLnBrk="1" hangingPunct="1">
              <a:buClr>
                <a:srgbClr val="3333FF"/>
              </a:buClr>
              <a:buNone/>
            </a:pPr>
            <a:r>
              <a:rPr lang="en-GB" sz="1800" dirty="0" smtClean="0">
                <a:solidFill>
                  <a:srgbClr val="000000"/>
                </a:solidFill>
              </a:rPr>
              <a:t>  - Protein content increases (25-50 mg/ml)</a:t>
            </a:r>
          </a:p>
          <a:p>
            <a:pPr marL="101600" indent="0" defTabSz="190500" eaLnBrk="1" hangingPunct="1">
              <a:buClr>
                <a:srgbClr val="3333FF"/>
              </a:buClr>
              <a:buNone/>
            </a:pPr>
            <a:r>
              <a:rPr lang="en-GB" sz="1800" dirty="0" smtClean="0">
                <a:solidFill>
                  <a:srgbClr val="000000"/>
                </a:solidFill>
              </a:rPr>
              <a:t>  - pH increases ~ 7.5-8.5 </a:t>
            </a:r>
            <a:r>
              <a:rPr lang="en-GB" sz="1600" dirty="0" smtClean="0">
                <a:solidFill>
                  <a:srgbClr val="000000"/>
                </a:solidFill>
              </a:rPr>
              <a:t>(Kitano et al 2001)</a:t>
            </a:r>
            <a:endParaRPr lang="en-GB" sz="1600" b="1" dirty="0" smtClean="0">
              <a:solidFill>
                <a:srgbClr val="00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572000" y="1700808"/>
            <a:ext cx="4513014" cy="4685481"/>
            <a:chOff x="4667498" y="1988840"/>
            <a:chExt cx="4513014" cy="4685481"/>
          </a:xfrm>
        </p:grpSpPr>
        <p:sp>
          <p:nvSpPr>
            <p:cNvPr id="6149" name="Text Box 1020"/>
            <p:cNvSpPr txBox="1">
              <a:spLocks noChangeArrowheads="1"/>
            </p:cNvSpPr>
            <p:nvPr/>
          </p:nvSpPr>
          <p:spPr bwMode="auto">
            <a:xfrm>
              <a:off x="5381625" y="5591175"/>
              <a:ext cx="338137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GB" sz="1600" b="0" dirty="0">
                  <a:solidFill>
                    <a:srgbClr val="000000"/>
                  </a:solidFill>
                </a:rPr>
                <a:t>10</a:t>
              </a:r>
              <a:r>
                <a:rPr lang="en-GB" sz="1600" b="0" baseline="30000" dirty="0">
                  <a:solidFill>
                    <a:srgbClr val="000000"/>
                  </a:solidFill>
                </a:rPr>
                <a:t>-1</a:t>
              </a:r>
              <a:r>
                <a:rPr lang="en-GB" sz="1600" b="0" dirty="0">
                  <a:solidFill>
                    <a:srgbClr val="000000"/>
                  </a:solidFill>
                </a:rPr>
                <a:t>   10</a:t>
              </a:r>
              <a:r>
                <a:rPr lang="en-GB" sz="1600" b="0" baseline="30000" dirty="0">
                  <a:solidFill>
                    <a:srgbClr val="000000"/>
                  </a:solidFill>
                </a:rPr>
                <a:t>0</a:t>
              </a:r>
              <a:r>
                <a:rPr lang="en-GB" sz="1600" b="0" dirty="0">
                  <a:solidFill>
                    <a:srgbClr val="000000"/>
                  </a:solidFill>
                </a:rPr>
                <a:t>    10</a:t>
              </a:r>
              <a:r>
                <a:rPr lang="en-GB" sz="1600" b="0" baseline="30000" dirty="0">
                  <a:solidFill>
                    <a:srgbClr val="000000"/>
                  </a:solidFill>
                </a:rPr>
                <a:t>1  </a:t>
              </a:r>
              <a:r>
                <a:rPr lang="en-GB" sz="1600" b="0" dirty="0">
                  <a:solidFill>
                    <a:srgbClr val="000000"/>
                  </a:solidFill>
                </a:rPr>
                <a:t>  10</a:t>
              </a:r>
              <a:r>
                <a:rPr lang="en-GB" sz="1600" b="0" baseline="30000" dirty="0">
                  <a:solidFill>
                    <a:srgbClr val="000000"/>
                  </a:solidFill>
                </a:rPr>
                <a:t>2</a:t>
              </a:r>
              <a:r>
                <a:rPr lang="en-GB" sz="1600" b="0" dirty="0">
                  <a:solidFill>
                    <a:srgbClr val="000000"/>
                  </a:solidFill>
                </a:rPr>
                <a:t>    10</a:t>
              </a:r>
              <a:r>
                <a:rPr lang="en-GB" sz="1600" b="0" baseline="30000" dirty="0">
                  <a:solidFill>
                    <a:srgbClr val="000000"/>
                  </a:solidFill>
                </a:rPr>
                <a:t>3</a:t>
              </a:r>
              <a:r>
                <a:rPr lang="en-GB" sz="1600" b="0" dirty="0">
                  <a:solidFill>
                    <a:srgbClr val="000000"/>
                  </a:solidFill>
                </a:rPr>
                <a:t>  10</a:t>
              </a:r>
              <a:r>
                <a:rPr lang="en-GB" sz="1600" b="0" baseline="30000" dirty="0">
                  <a:solidFill>
                    <a:srgbClr val="000000"/>
                  </a:solidFill>
                </a:rPr>
                <a:t>4</a:t>
              </a:r>
              <a:endParaRPr lang="en-US" sz="1600" b="0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6150" name="Rectangle 1018"/>
            <p:cNvSpPr>
              <a:spLocks noChangeArrowheads="1"/>
            </p:cNvSpPr>
            <p:nvPr/>
          </p:nvSpPr>
          <p:spPr bwMode="auto">
            <a:xfrm>
              <a:off x="5465763" y="2009775"/>
              <a:ext cx="3184525" cy="3516313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b="0" i="1">
                <a:latin typeface="Verdana" pitchFamily="34" charset="0"/>
              </a:endParaRPr>
            </a:p>
          </p:txBody>
        </p:sp>
        <p:sp>
          <p:nvSpPr>
            <p:cNvPr id="6151" name="Text Box 1019"/>
            <p:cNvSpPr txBox="1">
              <a:spLocks noChangeArrowheads="1"/>
            </p:cNvSpPr>
            <p:nvPr/>
          </p:nvSpPr>
          <p:spPr bwMode="auto">
            <a:xfrm>
              <a:off x="6240463" y="5886450"/>
              <a:ext cx="220027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dirty="0">
                  <a:solidFill>
                    <a:srgbClr val="000000"/>
                  </a:solidFill>
                </a:rPr>
                <a:t>Shear rate [s</a:t>
              </a:r>
              <a:r>
                <a:rPr lang="en-GB" sz="1600" baseline="30000" dirty="0">
                  <a:solidFill>
                    <a:srgbClr val="000000"/>
                  </a:solidFill>
                </a:rPr>
                <a:t>-1</a:t>
              </a:r>
              <a:r>
                <a:rPr lang="en-GB" sz="1600" dirty="0">
                  <a:solidFill>
                    <a:srgbClr val="000000"/>
                  </a:solidFill>
                </a:rPr>
                <a:t>]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6152" name="Text Box 1021"/>
            <p:cNvSpPr txBox="1">
              <a:spLocks noChangeArrowheads="1"/>
            </p:cNvSpPr>
            <p:nvPr/>
          </p:nvSpPr>
          <p:spPr bwMode="auto">
            <a:xfrm rot="16200000">
              <a:off x="3711823" y="3502025"/>
              <a:ext cx="22479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dirty="0">
                  <a:solidFill>
                    <a:srgbClr val="000000"/>
                  </a:solidFill>
                </a:rPr>
                <a:t>Viscosity [</a:t>
              </a:r>
              <a:r>
                <a:rPr lang="en-GB" sz="1600" dirty="0" err="1">
                  <a:solidFill>
                    <a:srgbClr val="000000"/>
                  </a:solidFill>
                </a:rPr>
                <a:t>PaS</a:t>
              </a:r>
              <a:r>
                <a:rPr lang="en-GB" sz="1600" dirty="0">
                  <a:solidFill>
                    <a:srgbClr val="000000"/>
                  </a:solidFill>
                </a:rPr>
                <a:t>]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6153" name="Text Box 1022"/>
            <p:cNvSpPr txBox="1">
              <a:spLocks noChangeArrowheads="1"/>
            </p:cNvSpPr>
            <p:nvPr/>
          </p:nvSpPr>
          <p:spPr bwMode="auto">
            <a:xfrm>
              <a:off x="4955158" y="1988840"/>
              <a:ext cx="768970" cy="358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600" b="0" dirty="0">
                  <a:solidFill>
                    <a:srgbClr val="000000"/>
                  </a:solidFill>
                </a:rPr>
                <a:t>10</a:t>
              </a:r>
              <a:r>
                <a:rPr lang="en-GB" sz="1600" b="0" baseline="30000" dirty="0">
                  <a:solidFill>
                    <a:srgbClr val="000000"/>
                  </a:solidFill>
                </a:rPr>
                <a:t>3</a:t>
              </a:r>
            </a:p>
            <a:p>
              <a:pPr eaLnBrk="0" hangingPunct="0">
                <a:spcBef>
                  <a:spcPct val="10000"/>
                </a:spcBef>
              </a:pPr>
              <a:endParaRPr lang="en-GB" sz="1600" b="0" dirty="0">
                <a:solidFill>
                  <a:srgbClr val="000000"/>
                </a:solidFill>
              </a:endParaRPr>
            </a:p>
            <a:p>
              <a:pPr eaLnBrk="0" hangingPunct="0">
                <a:spcBef>
                  <a:spcPct val="10000"/>
                </a:spcBef>
              </a:pPr>
              <a:r>
                <a:rPr lang="en-GB" sz="1600" b="0" dirty="0">
                  <a:solidFill>
                    <a:srgbClr val="000000"/>
                  </a:solidFill>
                </a:rPr>
                <a:t>10</a:t>
              </a:r>
              <a:r>
                <a:rPr lang="en-GB" sz="1600" b="0" baseline="30000" dirty="0">
                  <a:solidFill>
                    <a:srgbClr val="000000"/>
                  </a:solidFill>
                </a:rPr>
                <a:t>2</a:t>
              </a:r>
              <a:endParaRPr lang="en-GB" sz="1600" b="0" dirty="0">
                <a:solidFill>
                  <a:srgbClr val="000000"/>
                </a:solidFill>
              </a:endParaRPr>
            </a:p>
            <a:p>
              <a:pPr eaLnBrk="0" hangingPunct="0">
                <a:spcBef>
                  <a:spcPct val="10000"/>
                </a:spcBef>
              </a:pPr>
              <a:endParaRPr lang="en-GB" sz="1600" b="0" dirty="0">
                <a:solidFill>
                  <a:srgbClr val="000000"/>
                </a:solidFill>
              </a:endParaRPr>
            </a:p>
            <a:p>
              <a:pPr eaLnBrk="0" hangingPunct="0">
                <a:spcBef>
                  <a:spcPct val="10000"/>
                </a:spcBef>
              </a:pPr>
              <a:r>
                <a:rPr lang="en-GB" sz="1600" b="0" dirty="0">
                  <a:solidFill>
                    <a:srgbClr val="000000"/>
                  </a:solidFill>
                </a:rPr>
                <a:t>10</a:t>
              </a:r>
              <a:r>
                <a:rPr lang="en-GB" sz="1600" b="0" baseline="30000" dirty="0">
                  <a:solidFill>
                    <a:srgbClr val="000000"/>
                  </a:solidFill>
                </a:rPr>
                <a:t>1</a:t>
              </a:r>
              <a:endParaRPr lang="en-GB" sz="1600" b="0" dirty="0">
                <a:solidFill>
                  <a:srgbClr val="000000"/>
                </a:solidFill>
              </a:endParaRPr>
            </a:p>
            <a:p>
              <a:pPr eaLnBrk="0" hangingPunct="0">
                <a:spcBef>
                  <a:spcPct val="10000"/>
                </a:spcBef>
              </a:pPr>
              <a:endParaRPr lang="en-GB" sz="1600" b="0" dirty="0">
                <a:solidFill>
                  <a:srgbClr val="000000"/>
                </a:solidFill>
              </a:endParaRPr>
            </a:p>
            <a:p>
              <a:pPr eaLnBrk="0" hangingPunct="0">
                <a:spcBef>
                  <a:spcPct val="10000"/>
                </a:spcBef>
              </a:pPr>
              <a:r>
                <a:rPr lang="en-GB" sz="1600" b="0" dirty="0">
                  <a:solidFill>
                    <a:srgbClr val="000000"/>
                  </a:solidFill>
                </a:rPr>
                <a:t>10</a:t>
              </a:r>
              <a:r>
                <a:rPr lang="en-GB" sz="1600" b="0" baseline="30000" dirty="0">
                  <a:solidFill>
                    <a:srgbClr val="000000"/>
                  </a:solidFill>
                </a:rPr>
                <a:t>0</a:t>
              </a:r>
              <a:endParaRPr lang="en-GB" sz="1600" b="0" dirty="0">
                <a:solidFill>
                  <a:srgbClr val="000000"/>
                </a:solidFill>
              </a:endParaRPr>
            </a:p>
            <a:p>
              <a:pPr eaLnBrk="0" hangingPunct="0">
                <a:spcBef>
                  <a:spcPct val="10000"/>
                </a:spcBef>
              </a:pPr>
              <a:endParaRPr lang="en-GB" sz="1600" b="0" dirty="0">
                <a:solidFill>
                  <a:srgbClr val="000000"/>
                </a:solidFill>
              </a:endParaRPr>
            </a:p>
            <a:p>
              <a:pPr eaLnBrk="0" hangingPunct="0">
                <a:spcBef>
                  <a:spcPct val="10000"/>
                </a:spcBef>
              </a:pPr>
              <a:r>
                <a:rPr lang="en-GB" sz="1600" b="0" dirty="0">
                  <a:solidFill>
                    <a:srgbClr val="000000"/>
                  </a:solidFill>
                </a:rPr>
                <a:t>10</a:t>
              </a:r>
              <a:r>
                <a:rPr lang="en-GB" sz="1600" b="0" baseline="30000" dirty="0">
                  <a:solidFill>
                    <a:srgbClr val="000000"/>
                  </a:solidFill>
                </a:rPr>
                <a:t>-1</a:t>
              </a:r>
              <a:endParaRPr lang="en-GB" sz="1600" b="0" dirty="0">
                <a:solidFill>
                  <a:srgbClr val="000000"/>
                </a:solidFill>
              </a:endParaRPr>
            </a:p>
            <a:p>
              <a:pPr eaLnBrk="0" hangingPunct="0">
                <a:spcBef>
                  <a:spcPct val="10000"/>
                </a:spcBef>
              </a:pPr>
              <a:endParaRPr lang="en-GB" sz="1600" b="0" dirty="0">
                <a:solidFill>
                  <a:srgbClr val="000000"/>
                </a:solidFill>
              </a:endParaRPr>
            </a:p>
            <a:p>
              <a:pPr eaLnBrk="0" hangingPunct="0">
                <a:spcBef>
                  <a:spcPct val="10000"/>
                </a:spcBef>
              </a:pPr>
              <a:r>
                <a:rPr lang="en-GB" sz="1600" b="0" dirty="0">
                  <a:solidFill>
                    <a:srgbClr val="000000"/>
                  </a:solidFill>
                </a:rPr>
                <a:t>10</a:t>
              </a:r>
              <a:r>
                <a:rPr lang="en-GB" sz="1600" b="0" baseline="30000" dirty="0">
                  <a:solidFill>
                    <a:srgbClr val="000000"/>
                  </a:solidFill>
                </a:rPr>
                <a:t>-2</a:t>
              </a:r>
            </a:p>
            <a:p>
              <a:pPr eaLnBrk="0" hangingPunct="0">
                <a:spcBef>
                  <a:spcPct val="10000"/>
                </a:spcBef>
              </a:pPr>
              <a:endParaRPr lang="en-GB" sz="1600" b="0" dirty="0">
                <a:solidFill>
                  <a:srgbClr val="000000"/>
                </a:solidFill>
              </a:endParaRPr>
            </a:p>
            <a:p>
              <a:pPr eaLnBrk="0" hangingPunct="0">
                <a:spcBef>
                  <a:spcPct val="10000"/>
                </a:spcBef>
              </a:pPr>
              <a:r>
                <a:rPr lang="en-GB" sz="1600" b="0" dirty="0">
                  <a:solidFill>
                    <a:srgbClr val="000000"/>
                  </a:solidFill>
                </a:rPr>
                <a:t>10</a:t>
              </a:r>
              <a:r>
                <a:rPr lang="en-GB" sz="1600" b="0" baseline="30000" dirty="0">
                  <a:solidFill>
                    <a:srgbClr val="000000"/>
                  </a:solidFill>
                </a:rPr>
                <a:t>-3</a:t>
              </a:r>
              <a:endParaRPr lang="en-US" sz="1600" b="0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6154" name="Text Box 1023"/>
            <p:cNvSpPr txBox="1">
              <a:spLocks noChangeArrowheads="1"/>
            </p:cNvSpPr>
            <p:nvPr/>
          </p:nvSpPr>
          <p:spPr bwMode="auto">
            <a:xfrm>
              <a:off x="7069138" y="2592388"/>
              <a:ext cx="1595438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>
                  <a:solidFill>
                    <a:srgbClr val="000000"/>
                  </a:solidFill>
                </a:rPr>
                <a:t>Cooke </a:t>
              </a:r>
              <a:r>
                <a:rPr lang="en-GB" i="1">
                  <a:solidFill>
                    <a:srgbClr val="000000"/>
                  </a:solidFill>
                </a:rPr>
                <a:t>et al</a:t>
              </a:r>
              <a:r>
                <a:rPr lang="en-GB">
                  <a:solidFill>
                    <a:srgbClr val="000000"/>
                  </a:solidFill>
                </a:rPr>
                <a:t> 1978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55" name="Freeform 0"/>
            <p:cNvSpPr>
              <a:spLocks/>
            </p:cNvSpPr>
            <p:nvPr/>
          </p:nvSpPr>
          <p:spPr bwMode="auto">
            <a:xfrm>
              <a:off x="5480050" y="2460625"/>
              <a:ext cx="2816225" cy="2611438"/>
            </a:xfrm>
            <a:custGeom>
              <a:avLst/>
              <a:gdLst>
                <a:gd name="T0" fmla="*/ 0 w 1400"/>
                <a:gd name="T1" fmla="*/ 0 h 1392"/>
                <a:gd name="T2" fmla="*/ 540 w 1400"/>
                <a:gd name="T3" fmla="*/ 261 h 1392"/>
                <a:gd name="T4" fmla="*/ 883 w 1400"/>
                <a:gd name="T5" fmla="*/ 450 h 1392"/>
                <a:gd name="T6" fmla="*/ 1158 w 1400"/>
                <a:gd name="T7" fmla="*/ 638 h 1392"/>
                <a:gd name="T8" fmla="*/ 1708 w 1400"/>
                <a:gd name="T9" fmla="*/ 1014 h 1392"/>
                <a:gd name="T10" fmla="*/ 2007 w 1400"/>
                <a:gd name="T11" fmla="*/ 1376 h 1392"/>
                <a:gd name="T12" fmla="*/ 2001 w 1400"/>
                <a:gd name="T13" fmla="*/ 1820 h 1392"/>
                <a:gd name="T14" fmla="*/ 1365 w 1400"/>
                <a:gd name="T15" fmla="*/ 1768 h 1392"/>
                <a:gd name="T16" fmla="*/ 745 w 1400"/>
                <a:gd name="T17" fmla="*/ 1705 h 1392"/>
                <a:gd name="T18" fmla="*/ 0 w 1400"/>
                <a:gd name="T19" fmla="*/ 1678 h 1392"/>
                <a:gd name="T20" fmla="*/ 0 w 1400"/>
                <a:gd name="T21" fmla="*/ 0 h 13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00"/>
                <a:gd name="T34" fmla="*/ 0 h 1392"/>
                <a:gd name="T35" fmla="*/ 1400 w 1400"/>
                <a:gd name="T36" fmla="*/ 1392 h 13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00" h="1392">
                  <a:moveTo>
                    <a:pt x="0" y="0"/>
                  </a:moveTo>
                  <a:lnTo>
                    <a:pt x="376" y="200"/>
                  </a:lnTo>
                  <a:lnTo>
                    <a:pt x="616" y="344"/>
                  </a:lnTo>
                  <a:lnTo>
                    <a:pt x="808" y="488"/>
                  </a:lnTo>
                  <a:lnTo>
                    <a:pt x="1192" y="776"/>
                  </a:lnTo>
                  <a:lnTo>
                    <a:pt x="1400" y="1052"/>
                  </a:lnTo>
                  <a:lnTo>
                    <a:pt x="1396" y="1392"/>
                  </a:lnTo>
                  <a:lnTo>
                    <a:pt x="952" y="1352"/>
                  </a:lnTo>
                  <a:lnTo>
                    <a:pt x="520" y="1304"/>
                  </a:lnTo>
                  <a:lnTo>
                    <a:pt x="0" y="12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Freeform 1"/>
            <p:cNvSpPr>
              <a:spLocks/>
            </p:cNvSpPr>
            <p:nvPr/>
          </p:nvSpPr>
          <p:spPr bwMode="auto">
            <a:xfrm>
              <a:off x="5486400" y="3475038"/>
              <a:ext cx="2809875" cy="1427163"/>
            </a:xfrm>
            <a:custGeom>
              <a:avLst/>
              <a:gdLst>
                <a:gd name="T0" fmla="*/ 0 w 1396"/>
                <a:gd name="T1" fmla="*/ 0 h 760"/>
                <a:gd name="T2" fmla="*/ 397 w 1396"/>
                <a:gd name="T3" fmla="*/ 121 h 760"/>
                <a:gd name="T4" fmla="*/ 1016 w 1396"/>
                <a:gd name="T5" fmla="*/ 373 h 760"/>
                <a:gd name="T6" fmla="*/ 2005 w 1396"/>
                <a:gd name="T7" fmla="*/ 897 h 760"/>
                <a:gd name="T8" fmla="*/ 2005 w 1396"/>
                <a:gd name="T9" fmla="*/ 996 h 760"/>
                <a:gd name="T10" fmla="*/ 1844 w 1396"/>
                <a:gd name="T11" fmla="*/ 939 h 760"/>
                <a:gd name="T12" fmla="*/ 1614 w 1396"/>
                <a:gd name="T13" fmla="*/ 834 h 760"/>
                <a:gd name="T14" fmla="*/ 1292 w 1396"/>
                <a:gd name="T15" fmla="*/ 750 h 760"/>
                <a:gd name="T16" fmla="*/ 1016 w 1396"/>
                <a:gd name="T17" fmla="*/ 687 h 760"/>
                <a:gd name="T18" fmla="*/ 672 w 1396"/>
                <a:gd name="T19" fmla="*/ 625 h 760"/>
                <a:gd name="T20" fmla="*/ 328 w 1396"/>
                <a:gd name="T21" fmla="*/ 561 h 760"/>
                <a:gd name="T22" fmla="*/ 0 w 1396"/>
                <a:gd name="T23" fmla="*/ 556 h 760"/>
                <a:gd name="T24" fmla="*/ 0 w 1396"/>
                <a:gd name="T25" fmla="*/ 0 h 7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96"/>
                <a:gd name="T40" fmla="*/ 0 h 760"/>
                <a:gd name="T41" fmla="*/ 1396 w 1396"/>
                <a:gd name="T42" fmla="*/ 760 h 76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96" h="760">
                  <a:moveTo>
                    <a:pt x="0" y="0"/>
                  </a:moveTo>
                  <a:lnTo>
                    <a:pt x="276" y="92"/>
                  </a:lnTo>
                  <a:lnTo>
                    <a:pt x="708" y="284"/>
                  </a:lnTo>
                  <a:lnTo>
                    <a:pt x="1396" y="684"/>
                  </a:lnTo>
                  <a:lnTo>
                    <a:pt x="1396" y="760"/>
                  </a:lnTo>
                  <a:lnTo>
                    <a:pt x="1284" y="716"/>
                  </a:lnTo>
                  <a:lnTo>
                    <a:pt x="1124" y="636"/>
                  </a:lnTo>
                  <a:lnTo>
                    <a:pt x="900" y="572"/>
                  </a:lnTo>
                  <a:lnTo>
                    <a:pt x="708" y="524"/>
                  </a:lnTo>
                  <a:lnTo>
                    <a:pt x="468" y="476"/>
                  </a:lnTo>
                  <a:lnTo>
                    <a:pt x="228" y="428"/>
                  </a:lnTo>
                  <a:lnTo>
                    <a:pt x="0" y="4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Text Box 2"/>
            <p:cNvSpPr txBox="1">
              <a:spLocks noChangeArrowheads="1"/>
            </p:cNvSpPr>
            <p:nvPr/>
          </p:nvSpPr>
          <p:spPr bwMode="auto">
            <a:xfrm>
              <a:off x="5675313" y="3092450"/>
              <a:ext cx="15446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>
                  <a:solidFill>
                    <a:srgbClr val="000000"/>
                  </a:solidFill>
                </a:rPr>
                <a:t>Normal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58" name="Text Box 3"/>
            <p:cNvSpPr txBox="1">
              <a:spLocks noChangeArrowheads="1"/>
            </p:cNvSpPr>
            <p:nvPr/>
          </p:nvSpPr>
          <p:spPr bwMode="auto">
            <a:xfrm>
              <a:off x="5768975" y="3811588"/>
              <a:ext cx="116046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>
                  <a:solidFill>
                    <a:srgbClr val="000000"/>
                  </a:solidFill>
                </a:rPr>
                <a:t>OA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59" name="Freeform 4"/>
            <p:cNvSpPr>
              <a:spLocks/>
            </p:cNvSpPr>
            <p:nvPr/>
          </p:nvSpPr>
          <p:spPr bwMode="auto">
            <a:xfrm>
              <a:off x="5486400" y="4254500"/>
              <a:ext cx="2809875" cy="820738"/>
            </a:xfrm>
            <a:custGeom>
              <a:avLst/>
              <a:gdLst>
                <a:gd name="T0" fmla="*/ 0 w 1396"/>
                <a:gd name="T1" fmla="*/ 0 h 436"/>
                <a:gd name="T2" fmla="*/ 293 w 1396"/>
                <a:gd name="T3" fmla="*/ 15 h 436"/>
                <a:gd name="T4" fmla="*/ 672 w 1396"/>
                <a:gd name="T5" fmla="*/ 69 h 436"/>
                <a:gd name="T6" fmla="*/ 948 w 1396"/>
                <a:gd name="T7" fmla="*/ 132 h 436"/>
                <a:gd name="T8" fmla="*/ 1150 w 1396"/>
                <a:gd name="T9" fmla="*/ 180 h 436"/>
                <a:gd name="T10" fmla="*/ 1282 w 1396"/>
                <a:gd name="T11" fmla="*/ 196 h 436"/>
                <a:gd name="T12" fmla="*/ 1688 w 1396"/>
                <a:gd name="T13" fmla="*/ 311 h 436"/>
                <a:gd name="T14" fmla="*/ 2005 w 1396"/>
                <a:gd name="T15" fmla="*/ 464 h 436"/>
                <a:gd name="T16" fmla="*/ 1998 w 1396"/>
                <a:gd name="T17" fmla="*/ 575 h 436"/>
                <a:gd name="T18" fmla="*/ 1775 w 1396"/>
                <a:gd name="T19" fmla="*/ 575 h 436"/>
                <a:gd name="T20" fmla="*/ 1292 w 1396"/>
                <a:gd name="T21" fmla="*/ 512 h 436"/>
                <a:gd name="T22" fmla="*/ 752 w 1396"/>
                <a:gd name="T23" fmla="*/ 459 h 436"/>
                <a:gd name="T24" fmla="*/ 0 w 1396"/>
                <a:gd name="T25" fmla="*/ 438 h 436"/>
                <a:gd name="T26" fmla="*/ 0 w 1396"/>
                <a:gd name="T27" fmla="*/ 0 h 4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96"/>
                <a:gd name="T43" fmla="*/ 0 h 436"/>
                <a:gd name="T44" fmla="*/ 1396 w 1396"/>
                <a:gd name="T45" fmla="*/ 436 h 4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96" h="436">
                  <a:moveTo>
                    <a:pt x="0" y="0"/>
                  </a:moveTo>
                  <a:lnTo>
                    <a:pt x="204" y="12"/>
                  </a:lnTo>
                  <a:lnTo>
                    <a:pt x="468" y="52"/>
                  </a:lnTo>
                  <a:lnTo>
                    <a:pt x="660" y="100"/>
                  </a:lnTo>
                  <a:lnTo>
                    <a:pt x="800" y="136"/>
                  </a:lnTo>
                  <a:lnTo>
                    <a:pt x="892" y="148"/>
                  </a:lnTo>
                  <a:lnTo>
                    <a:pt x="1176" y="236"/>
                  </a:lnTo>
                  <a:lnTo>
                    <a:pt x="1396" y="352"/>
                  </a:lnTo>
                  <a:lnTo>
                    <a:pt x="1392" y="436"/>
                  </a:lnTo>
                  <a:lnTo>
                    <a:pt x="1236" y="436"/>
                  </a:lnTo>
                  <a:lnTo>
                    <a:pt x="900" y="388"/>
                  </a:lnTo>
                  <a:lnTo>
                    <a:pt x="524" y="348"/>
                  </a:lnTo>
                  <a:lnTo>
                    <a:pt x="0" y="3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Text Box 5"/>
            <p:cNvSpPr txBox="1">
              <a:spLocks noChangeArrowheads="1"/>
            </p:cNvSpPr>
            <p:nvPr/>
          </p:nvSpPr>
          <p:spPr bwMode="auto">
            <a:xfrm>
              <a:off x="5753100" y="4443413"/>
              <a:ext cx="15462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>
                  <a:solidFill>
                    <a:srgbClr val="000000"/>
                  </a:solidFill>
                </a:rPr>
                <a:t>RA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61" name="Line 7"/>
            <p:cNvSpPr>
              <a:spLocks noChangeShapeType="1"/>
            </p:cNvSpPr>
            <p:nvPr/>
          </p:nvSpPr>
          <p:spPr bwMode="auto">
            <a:xfrm>
              <a:off x="5480050" y="2382838"/>
              <a:ext cx="319405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Text Box 8"/>
            <p:cNvSpPr txBox="1">
              <a:spLocks noChangeArrowheads="1"/>
            </p:cNvSpPr>
            <p:nvPr/>
          </p:nvSpPr>
          <p:spPr bwMode="auto">
            <a:xfrm>
              <a:off x="6221413" y="2043113"/>
              <a:ext cx="246856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>
                  <a:solidFill>
                    <a:srgbClr val="000000"/>
                  </a:solidFill>
                </a:rPr>
                <a:t>Newtonian fluid</a:t>
              </a:r>
            </a:p>
          </p:txBody>
        </p:sp>
        <p:sp>
          <p:nvSpPr>
            <p:cNvPr id="6163" name="AutoShape 24"/>
            <p:cNvSpPr>
              <a:spLocks noChangeArrowheads="1"/>
            </p:cNvSpPr>
            <p:nvPr/>
          </p:nvSpPr>
          <p:spPr bwMode="auto">
            <a:xfrm>
              <a:off x="8458200" y="5667375"/>
              <a:ext cx="457200" cy="45720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4" name="Rectangle 25" descr="Light downward diagonal"/>
            <p:cNvSpPr>
              <a:spLocks noChangeArrowheads="1"/>
            </p:cNvSpPr>
            <p:nvPr/>
          </p:nvSpPr>
          <p:spPr bwMode="auto">
            <a:xfrm>
              <a:off x="8458200" y="4371975"/>
              <a:ext cx="381000" cy="914400"/>
            </a:xfrm>
            <a:prstGeom prst="rect">
              <a:avLst/>
            </a:prstGeom>
            <a:pattFill prst="ltDnDiag">
              <a:fgClr>
                <a:srgbClr val="FF0000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5" name="Text Box 26"/>
            <p:cNvSpPr txBox="1">
              <a:spLocks noChangeArrowheads="1"/>
            </p:cNvSpPr>
            <p:nvPr/>
          </p:nvSpPr>
          <p:spPr bwMode="auto">
            <a:xfrm>
              <a:off x="7580312" y="6093296"/>
              <a:ext cx="160020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600" dirty="0">
                  <a:solidFill>
                    <a:srgbClr val="000000"/>
                  </a:solidFill>
                </a:rPr>
                <a:t>Physiological shear rates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8" y="44624"/>
            <a:ext cx="7772400" cy="1143000"/>
          </a:xfrm>
        </p:spPr>
        <p:txBody>
          <a:bodyPr/>
          <a:lstStyle/>
          <a:p>
            <a:pPr eaLnBrk="1" hangingPunct="1"/>
            <a:r>
              <a:rPr lang="en-GB" sz="2800" dirty="0" smtClean="0">
                <a:solidFill>
                  <a:schemeClr val="accent2"/>
                </a:solidFill>
                <a:latin typeface="Arial" charset="0"/>
              </a:rPr>
              <a:t>Hip joint gait cycle</a:t>
            </a:r>
          </a:p>
        </p:txBody>
      </p:sp>
      <p:sp>
        <p:nvSpPr>
          <p:cNvPr id="7171" name="Text Box 32"/>
          <p:cNvSpPr txBox="1">
            <a:spLocks noChangeArrowheads="1"/>
          </p:cNvSpPr>
          <p:nvPr/>
        </p:nvSpPr>
        <p:spPr bwMode="auto">
          <a:xfrm>
            <a:off x="609600" y="1412776"/>
            <a:ext cx="777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381000" algn="l"/>
              </a:tabLst>
            </a:pPr>
            <a:r>
              <a:rPr lang="en-GB" sz="2000" b="0" dirty="0">
                <a:solidFill>
                  <a:srgbClr val="000000"/>
                </a:solidFill>
              </a:rPr>
              <a:t>Transient loads/speed - lubrication mechanisms and film formation vary over the gait cycle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19200" y="2361010"/>
            <a:ext cx="6781800" cy="4078287"/>
            <a:chOff x="1219200" y="2361010"/>
            <a:chExt cx="6781800" cy="4078287"/>
          </a:xfrm>
        </p:grpSpPr>
        <p:sp>
          <p:nvSpPr>
            <p:cNvPr id="7172" name="Rectangle 4"/>
            <p:cNvSpPr>
              <a:spLocks noChangeArrowheads="1"/>
            </p:cNvSpPr>
            <p:nvPr/>
          </p:nvSpPr>
          <p:spPr bwMode="auto">
            <a:xfrm>
              <a:off x="1963738" y="2437210"/>
              <a:ext cx="5322887" cy="3319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b="0" i="1">
                <a:latin typeface="Verdana" pitchFamily="34" charset="0"/>
              </a:endParaRPr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auto">
            <a:xfrm>
              <a:off x="2019300" y="3022997"/>
              <a:ext cx="5195888" cy="2684463"/>
            </a:xfrm>
            <a:custGeom>
              <a:avLst/>
              <a:gdLst>
                <a:gd name="T0" fmla="*/ 445504601 w 3516"/>
                <a:gd name="T1" fmla="*/ 2147483647 h 1630"/>
                <a:gd name="T2" fmla="*/ 644233962 w 3516"/>
                <a:gd name="T3" fmla="*/ 2147483647 h 1630"/>
                <a:gd name="T4" fmla="*/ 967443117 w 3516"/>
                <a:gd name="T5" fmla="*/ 2147483647 h 1630"/>
                <a:gd name="T6" fmla="*/ 1194563653 w 3516"/>
                <a:gd name="T7" fmla="*/ 2147483647 h 1630"/>
                <a:gd name="T8" fmla="*/ 1301571430 w 3516"/>
                <a:gd name="T9" fmla="*/ 2147483647 h 1630"/>
                <a:gd name="T10" fmla="*/ 1312490772 w 3516"/>
                <a:gd name="T11" fmla="*/ 2147483647 h 1630"/>
                <a:gd name="T12" fmla="*/ 1415131698 w 3516"/>
                <a:gd name="T13" fmla="*/ 1649085302 h 1630"/>
                <a:gd name="T14" fmla="*/ 1476279421 w 3516"/>
                <a:gd name="T15" fmla="*/ 526189381 h 1630"/>
                <a:gd name="T16" fmla="*/ 1696847835 w 3516"/>
                <a:gd name="T17" fmla="*/ 10849842 h 1630"/>
                <a:gd name="T18" fmla="*/ 2052814831 w 3516"/>
                <a:gd name="T19" fmla="*/ 124766608 h 1630"/>
                <a:gd name="T20" fmla="*/ 2147483647 w 3516"/>
                <a:gd name="T21" fmla="*/ 241395837 h 1630"/>
                <a:gd name="T22" fmla="*/ 2147483647 w 3516"/>
                <a:gd name="T23" fmla="*/ 474654295 h 1630"/>
                <a:gd name="T24" fmla="*/ 2147483647 w 3516"/>
                <a:gd name="T25" fmla="*/ 721474948 h 1630"/>
                <a:gd name="T26" fmla="*/ 2147483647 w 3516"/>
                <a:gd name="T27" fmla="*/ 1196129243 h 1630"/>
                <a:gd name="T28" fmla="*/ 2147483647 w 3516"/>
                <a:gd name="T29" fmla="*/ 1792837840 h 1630"/>
                <a:gd name="T30" fmla="*/ 2147483647 w 3516"/>
                <a:gd name="T31" fmla="*/ 2147483647 h 1630"/>
                <a:gd name="T32" fmla="*/ 2147483647 w 3516"/>
                <a:gd name="T33" fmla="*/ 2147483647 h 1630"/>
                <a:gd name="T34" fmla="*/ 2147483647 w 3516"/>
                <a:gd name="T35" fmla="*/ 2147483647 h 1630"/>
                <a:gd name="T36" fmla="*/ 2147483647 w 3516"/>
                <a:gd name="T37" fmla="*/ 2147483647 h 1630"/>
                <a:gd name="T38" fmla="*/ 2147483647 w 3516"/>
                <a:gd name="T39" fmla="*/ 2147483647 h 1630"/>
                <a:gd name="T40" fmla="*/ 2147483647 w 3516"/>
                <a:gd name="T41" fmla="*/ 2147483647 h 1630"/>
                <a:gd name="T42" fmla="*/ 2147483647 w 3516"/>
                <a:gd name="T43" fmla="*/ 1866070957 h 1630"/>
                <a:gd name="T44" fmla="*/ 2147483647 w 3516"/>
                <a:gd name="T45" fmla="*/ 843529045 h 1630"/>
                <a:gd name="T46" fmla="*/ 2147483647 w 3516"/>
                <a:gd name="T47" fmla="*/ 412270914 h 1630"/>
                <a:gd name="T48" fmla="*/ 2147483647 w 3516"/>
                <a:gd name="T49" fmla="*/ 287504357 h 1630"/>
                <a:gd name="T50" fmla="*/ 2147483647 w 3516"/>
                <a:gd name="T51" fmla="*/ 195287265 h 1630"/>
                <a:gd name="T52" fmla="*/ 2147483647 w 3516"/>
                <a:gd name="T53" fmla="*/ 390572883 h 1630"/>
                <a:gd name="T54" fmla="*/ 2147483647 w 3516"/>
                <a:gd name="T55" fmla="*/ 550599871 h 1630"/>
                <a:gd name="T56" fmla="*/ 2147483647 w 3516"/>
                <a:gd name="T57" fmla="*/ 1060514495 h 1630"/>
                <a:gd name="T58" fmla="*/ 2147483647 w 3516"/>
                <a:gd name="T59" fmla="*/ 1565003993 h 1630"/>
                <a:gd name="T60" fmla="*/ 2147483647 w 3516"/>
                <a:gd name="T61" fmla="*/ 2147483647 h 1630"/>
                <a:gd name="T62" fmla="*/ 2147483647 w 3516"/>
                <a:gd name="T63" fmla="*/ 2147483647 h 1630"/>
                <a:gd name="T64" fmla="*/ 2147483647 w 3516"/>
                <a:gd name="T65" fmla="*/ 2147483647 h 16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16"/>
                <a:gd name="T100" fmla="*/ 0 h 1630"/>
                <a:gd name="T101" fmla="*/ 3516 w 3516"/>
                <a:gd name="T102" fmla="*/ 1630 h 163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16" h="1630">
                  <a:moveTo>
                    <a:pt x="0" y="1600"/>
                  </a:moveTo>
                  <a:cubicBezTo>
                    <a:pt x="90" y="1593"/>
                    <a:pt x="140" y="1586"/>
                    <a:pt x="240" y="1582"/>
                  </a:cubicBezTo>
                  <a:cubicBezTo>
                    <a:pt x="254" y="1580"/>
                    <a:pt x="279" y="1577"/>
                    <a:pt x="294" y="1570"/>
                  </a:cubicBezTo>
                  <a:cubicBezTo>
                    <a:pt x="328" y="1553"/>
                    <a:pt x="296" y="1556"/>
                    <a:pt x="348" y="1546"/>
                  </a:cubicBezTo>
                  <a:cubicBezTo>
                    <a:pt x="389" y="1538"/>
                    <a:pt x="428" y="1523"/>
                    <a:pt x="468" y="1510"/>
                  </a:cubicBezTo>
                  <a:cubicBezTo>
                    <a:pt x="468" y="1510"/>
                    <a:pt x="513" y="1480"/>
                    <a:pt x="522" y="1474"/>
                  </a:cubicBezTo>
                  <a:cubicBezTo>
                    <a:pt x="534" y="1466"/>
                    <a:pt x="558" y="1450"/>
                    <a:pt x="558" y="1450"/>
                  </a:cubicBezTo>
                  <a:cubicBezTo>
                    <a:pt x="575" y="1424"/>
                    <a:pt x="626" y="1366"/>
                    <a:pt x="644" y="1348"/>
                  </a:cubicBezTo>
                  <a:cubicBezTo>
                    <a:pt x="659" y="1333"/>
                    <a:pt x="654" y="1312"/>
                    <a:pt x="672" y="1300"/>
                  </a:cubicBezTo>
                  <a:cubicBezTo>
                    <a:pt x="684" y="1263"/>
                    <a:pt x="696" y="1230"/>
                    <a:pt x="702" y="1192"/>
                  </a:cubicBezTo>
                  <a:cubicBezTo>
                    <a:pt x="703" y="1169"/>
                    <a:pt x="706" y="1089"/>
                    <a:pt x="714" y="1054"/>
                  </a:cubicBezTo>
                  <a:cubicBezTo>
                    <a:pt x="714" y="1054"/>
                    <a:pt x="705" y="1005"/>
                    <a:pt x="708" y="996"/>
                  </a:cubicBezTo>
                  <a:cubicBezTo>
                    <a:pt x="712" y="984"/>
                    <a:pt x="732" y="900"/>
                    <a:pt x="724" y="908"/>
                  </a:cubicBezTo>
                  <a:cubicBezTo>
                    <a:pt x="756" y="800"/>
                    <a:pt x="737" y="749"/>
                    <a:pt x="764" y="640"/>
                  </a:cubicBezTo>
                  <a:cubicBezTo>
                    <a:pt x="758" y="558"/>
                    <a:pt x="789" y="518"/>
                    <a:pt x="768" y="456"/>
                  </a:cubicBezTo>
                  <a:cubicBezTo>
                    <a:pt x="774" y="351"/>
                    <a:pt x="779" y="306"/>
                    <a:pt x="796" y="204"/>
                  </a:cubicBezTo>
                  <a:cubicBezTo>
                    <a:pt x="798" y="178"/>
                    <a:pt x="796" y="84"/>
                    <a:pt x="856" y="44"/>
                  </a:cubicBezTo>
                  <a:cubicBezTo>
                    <a:pt x="888" y="0"/>
                    <a:pt x="908" y="16"/>
                    <a:pt x="916" y="4"/>
                  </a:cubicBezTo>
                  <a:cubicBezTo>
                    <a:pt x="948" y="6"/>
                    <a:pt x="988" y="9"/>
                    <a:pt x="1020" y="12"/>
                  </a:cubicBezTo>
                  <a:cubicBezTo>
                    <a:pt x="1032" y="13"/>
                    <a:pt x="1099" y="39"/>
                    <a:pt x="1108" y="48"/>
                  </a:cubicBezTo>
                  <a:cubicBezTo>
                    <a:pt x="1117" y="57"/>
                    <a:pt x="1147" y="59"/>
                    <a:pt x="1152" y="70"/>
                  </a:cubicBezTo>
                  <a:cubicBezTo>
                    <a:pt x="1158" y="82"/>
                    <a:pt x="1202" y="92"/>
                    <a:pt x="1206" y="94"/>
                  </a:cubicBezTo>
                  <a:cubicBezTo>
                    <a:pt x="1231" y="111"/>
                    <a:pt x="1254" y="120"/>
                    <a:pt x="1278" y="136"/>
                  </a:cubicBezTo>
                  <a:cubicBezTo>
                    <a:pt x="1292" y="157"/>
                    <a:pt x="1305" y="170"/>
                    <a:pt x="1326" y="184"/>
                  </a:cubicBezTo>
                  <a:cubicBezTo>
                    <a:pt x="1340" y="206"/>
                    <a:pt x="1353" y="206"/>
                    <a:pt x="1374" y="220"/>
                  </a:cubicBezTo>
                  <a:cubicBezTo>
                    <a:pt x="1389" y="242"/>
                    <a:pt x="1412" y="265"/>
                    <a:pt x="1434" y="280"/>
                  </a:cubicBezTo>
                  <a:cubicBezTo>
                    <a:pt x="1451" y="314"/>
                    <a:pt x="1478" y="340"/>
                    <a:pt x="1494" y="376"/>
                  </a:cubicBezTo>
                  <a:cubicBezTo>
                    <a:pt x="1513" y="418"/>
                    <a:pt x="1545" y="421"/>
                    <a:pt x="1556" y="464"/>
                  </a:cubicBezTo>
                  <a:cubicBezTo>
                    <a:pt x="1600" y="544"/>
                    <a:pt x="1597" y="573"/>
                    <a:pt x="1636" y="612"/>
                  </a:cubicBezTo>
                  <a:cubicBezTo>
                    <a:pt x="1645" y="650"/>
                    <a:pt x="1639" y="653"/>
                    <a:pt x="1668" y="696"/>
                  </a:cubicBezTo>
                  <a:cubicBezTo>
                    <a:pt x="1671" y="700"/>
                    <a:pt x="1700" y="825"/>
                    <a:pt x="1704" y="836"/>
                  </a:cubicBezTo>
                  <a:cubicBezTo>
                    <a:pt x="1708" y="904"/>
                    <a:pt x="1748" y="924"/>
                    <a:pt x="1740" y="992"/>
                  </a:cubicBezTo>
                  <a:cubicBezTo>
                    <a:pt x="1742" y="1050"/>
                    <a:pt x="1757" y="1090"/>
                    <a:pt x="1760" y="1148"/>
                  </a:cubicBezTo>
                  <a:cubicBezTo>
                    <a:pt x="1762" y="1199"/>
                    <a:pt x="1755" y="1224"/>
                    <a:pt x="1776" y="1272"/>
                  </a:cubicBezTo>
                  <a:cubicBezTo>
                    <a:pt x="1772" y="1316"/>
                    <a:pt x="1763" y="1342"/>
                    <a:pt x="1776" y="1388"/>
                  </a:cubicBezTo>
                  <a:cubicBezTo>
                    <a:pt x="1795" y="1458"/>
                    <a:pt x="1785" y="1471"/>
                    <a:pt x="1808" y="1540"/>
                  </a:cubicBezTo>
                  <a:cubicBezTo>
                    <a:pt x="1825" y="1590"/>
                    <a:pt x="1804" y="1605"/>
                    <a:pt x="1860" y="1616"/>
                  </a:cubicBezTo>
                  <a:cubicBezTo>
                    <a:pt x="1874" y="1630"/>
                    <a:pt x="1863" y="1623"/>
                    <a:pt x="1876" y="1624"/>
                  </a:cubicBezTo>
                  <a:cubicBezTo>
                    <a:pt x="1889" y="1625"/>
                    <a:pt x="1923" y="1625"/>
                    <a:pt x="1936" y="1620"/>
                  </a:cubicBezTo>
                  <a:cubicBezTo>
                    <a:pt x="1957" y="1620"/>
                    <a:pt x="1944" y="1605"/>
                    <a:pt x="1952" y="1592"/>
                  </a:cubicBezTo>
                  <a:cubicBezTo>
                    <a:pt x="1960" y="1579"/>
                    <a:pt x="1979" y="1563"/>
                    <a:pt x="1986" y="1540"/>
                  </a:cubicBezTo>
                  <a:cubicBezTo>
                    <a:pt x="1990" y="1514"/>
                    <a:pt x="2008" y="1460"/>
                    <a:pt x="1996" y="1452"/>
                  </a:cubicBezTo>
                  <a:cubicBezTo>
                    <a:pt x="2013" y="1428"/>
                    <a:pt x="2024" y="1089"/>
                    <a:pt x="2040" y="1064"/>
                  </a:cubicBezTo>
                  <a:cubicBezTo>
                    <a:pt x="2028" y="964"/>
                    <a:pt x="2059" y="819"/>
                    <a:pt x="2068" y="724"/>
                  </a:cubicBezTo>
                  <a:cubicBezTo>
                    <a:pt x="2077" y="629"/>
                    <a:pt x="2084" y="558"/>
                    <a:pt x="2092" y="492"/>
                  </a:cubicBezTo>
                  <a:cubicBezTo>
                    <a:pt x="2094" y="446"/>
                    <a:pt x="2112" y="374"/>
                    <a:pt x="2116" y="328"/>
                  </a:cubicBezTo>
                  <a:cubicBezTo>
                    <a:pt x="2121" y="259"/>
                    <a:pt x="2176" y="223"/>
                    <a:pt x="2214" y="166"/>
                  </a:cubicBezTo>
                  <a:cubicBezTo>
                    <a:pt x="2218" y="161"/>
                    <a:pt x="2226" y="163"/>
                    <a:pt x="2232" y="160"/>
                  </a:cubicBezTo>
                  <a:cubicBezTo>
                    <a:pt x="2271" y="140"/>
                    <a:pt x="2228" y="157"/>
                    <a:pt x="2268" y="130"/>
                  </a:cubicBezTo>
                  <a:cubicBezTo>
                    <a:pt x="2281" y="122"/>
                    <a:pt x="2297" y="120"/>
                    <a:pt x="2310" y="112"/>
                  </a:cubicBezTo>
                  <a:cubicBezTo>
                    <a:pt x="2327" y="102"/>
                    <a:pt x="2432" y="92"/>
                    <a:pt x="2424" y="72"/>
                  </a:cubicBezTo>
                  <a:cubicBezTo>
                    <a:pt x="2506" y="74"/>
                    <a:pt x="2454" y="73"/>
                    <a:pt x="2536" y="76"/>
                  </a:cubicBezTo>
                  <a:cubicBezTo>
                    <a:pt x="2550" y="77"/>
                    <a:pt x="2636" y="116"/>
                    <a:pt x="2648" y="124"/>
                  </a:cubicBezTo>
                  <a:cubicBezTo>
                    <a:pt x="2671" y="138"/>
                    <a:pt x="2694" y="137"/>
                    <a:pt x="2716" y="152"/>
                  </a:cubicBezTo>
                  <a:cubicBezTo>
                    <a:pt x="2732" y="163"/>
                    <a:pt x="2754" y="196"/>
                    <a:pt x="2754" y="196"/>
                  </a:cubicBezTo>
                  <a:cubicBezTo>
                    <a:pt x="2758" y="202"/>
                    <a:pt x="2761" y="209"/>
                    <a:pt x="2766" y="214"/>
                  </a:cubicBezTo>
                  <a:cubicBezTo>
                    <a:pt x="2771" y="219"/>
                    <a:pt x="2782" y="219"/>
                    <a:pt x="2784" y="226"/>
                  </a:cubicBezTo>
                  <a:cubicBezTo>
                    <a:pt x="2798" y="282"/>
                    <a:pt x="2805" y="356"/>
                    <a:pt x="2824" y="412"/>
                  </a:cubicBezTo>
                  <a:cubicBezTo>
                    <a:pt x="2826" y="462"/>
                    <a:pt x="2832" y="506"/>
                    <a:pt x="2836" y="556"/>
                  </a:cubicBezTo>
                  <a:cubicBezTo>
                    <a:pt x="2838" y="582"/>
                    <a:pt x="2854" y="560"/>
                    <a:pt x="2860" y="608"/>
                  </a:cubicBezTo>
                  <a:cubicBezTo>
                    <a:pt x="2866" y="655"/>
                    <a:pt x="2868" y="777"/>
                    <a:pt x="2872" y="840"/>
                  </a:cubicBezTo>
                  <a:cubicBezTo>
                    <a:pt x="2877" y="931"/>
                    <a:pt x="2880" y="917"/>
                    <a:pt x="2884" y="988"/>
                  </a:cubicBezTo>
                  <a:cubicBezTo>
                    <a:pt x="2888" y="1059"/>
                    <a:pt x="2888" y="1193"/>
                    <a:pt x="2896" y="1268"/>
                  </a:cubicBezTo>
                  <a:cubicBezTo>
                    <a:pt x="2898" y="1320"/>
                    <a:pt x="2929" y="1388"/>
                    <a:pt x="2932" y="1440"/>
                  </a:cubicBezTo>
                  <a:cubicBezTo>
                    <a:pt x="2960" y="1508"/>
                    <a:pt x="3020" y="1544"/>
                    <a:pt x="3096" y="1564"/>
                  </a:cubicBezTo>
                  <a:cubicBezTo>
                    <a:pt x="3177" y="1591"/>
                    <a:pt x="3238" y="1583"/>
                    <a:pt x="3328" y="1588"/>
                  </a:cubicBezTo>
                  <a:cubicBezTo>
                    <a:pt x="3392" y="1609"/>
                    <a:pt x="3446" y="1600"/>
                    <a:pt x="3516" y="160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4" name="Line 6"/>
            <p:cNvSpPr>
              <a:spLocks noChangeShapeType="1"/>
            </p:cNvSpPr>
            <p:nvPr/>
          </p:nvSpPr>
          <p:spPr bwMode="auto">
            <a:xfrm>
              <a:off x="1963738" y="3146822"/>
              <a:ext cx="52514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5" name="Line 7"/>
            <p:cNvSpPr>
              <a:spLocks noChangeShapeType="1"/>
            </p:cNvSpPr>
            <p:nvPr/>
          </p:nvSpPr>
          <p:spPr bwMode="auto">
            <a:xfrm>
              <a:off x="1963738" y="3780235"/>
              <a:ext cx="52514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6" name="Line 8"/>
            <p:cNvSpPr>
              <a:spLocks noChangeShapeType="1"/>
            </p:cNvSpPr>
            <p:nvPr/>
          </p:nvSpPr>
          <p:spPr bwMode="auto">
            <a:xfrm>
              <a:off x="1963738" y="4410472"/>
              <a:ext cx="52514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7" name="Line 9"/>
            <p:cNvSpPr>
              <a:spLocks noChangeShapeType="1"/>
            </p:cNvSpPr>
            <p:nvPr/>
          </p:nvSpPr>
          <p:spPr bwMode="auto">
            <a:xfrm>
              <a:off x="1963738" y="5045472"/>
              <a:ext cx="52514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Line 10"/>
            <p:cNvSpPr>
              <a:spLocks noChangeShapeType="1"/>
            </p:cNvSpPr>
            <p:nvPr/>
          </p:nvSpPr>
          <p:spPr bwMode="auto">
            <a:xfrm>
              <a:off x="3028950" y="2437210"/>
              <a:ext cx="0" cy="33194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" name="Line 11"/>
            <p:cNvSpPr>
              <a:spLocks noChangeShapeType="1"/>
            </p:cNvSpPr>
            <p:nvPr/>
          </p:nvSpPr>
          <p:spPr bwMode="auto">
            <a:xfrm>
              <a:off x="4095750" y="2437210"/>
              <a:ext cx="0" cy="33194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Line 12"/>
            <p:cNvSpPr>
              <a:spLocks noChangeShapeType="1"/>
            </p:cNvSpPr>
            <p:nvPr/>
          </p:nvSpPr>
          <p:spPr bwMode="auto">
            <a:xfrm>
              <a:off x="5157788" y="2437210"/>
              <a:ext cx="0" cy="33194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1" name="Line 13"/>
            <p:cNvSpPr>
              <a:spLocks noChangeShapeType="1"/>
            </p:cNvSpPr>
            <p:nvPr/>
          </p:nvSpPr>
          <p:spPr bwMode="auto">
            <a:xfrm>
              <a:off x="6153150" y="2437210"/>
              <a:ext cx="0" cy="33194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Rectangle 14"/>
            <p:cNvSpPr>
              <a:spLocks noChangeArrowheads="1"/>
            </p:cNvSpPr>
            <p:nvPr/>
          </p:nvSpPr>
          <p:spPr bwMode="auto">
            <a:xfrm>
              <a:off x="1963738" y="2437210"/>
              <a:ext cx="5251450" cy="3319462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b="0" i="1">
                <a:latin typeface="Verdana" pitchFamily="34" charset="0"/>
              </a:endParaRPr>
            </a:p>
          </p:txBody>
        </p:sp>
        <p:sp>
          <p:nvSpPr>
            <p:cNvPr id="7183" name="Freeform 15"/>
            <p:cNvSpPr>
              <a:spLocks/>
            </p:cNvSpPr>
            <p:nvPr/>
          </p:nvSpPr>
          <p:spPr bwMode="auto">
            <a:xfrm>
              <a:off x="1998663" y="3035697"/>
              <a:ext cx="5216525" cy="2686050"/>
            </a:xfrm>
            <a:custGeom>
              <a:avLst/>
              <a:gdLst>
                <a:gd name="T0" fmla="*/ 37166263 w 3528"/>
                <a:gd name="T1" fmla="*/ 2147483647 h 1632"/>
                <a:gd name="T2" fmla="*/ 111500280 w 3528"/>
                <a:gd name="T3" fmla="*/ 2147483647 h 1632"/>
                <a:gd name="T4" fmla="*/ 312638119 w 3528"/>
                <a:gd name="T5" fmla="*/ 2147483647 h 1632"/>
                <a:gd name="T6" fmla="*/ 446001120 w 3528"/>
                <a:gd name="T7" fmla="*/ 2147483647 h 1632"/>
                <a:gd name="T8" fmla="*/ 631833857 w 3528"/>
                <a:gd name="T9" fmla="*/ 2147483647 h 1632"/>
                <a:gd name="T10" fmla="*/ 728030514 w 3528"/>
                <a:gd name="T11" fmla="*/ 2147483647 h 1632"/>
                <a:gd name="T12" fmla="*/ 765196766 w 3528"/>
                <a:gd name="T13" fmla="*/ 1481751550 h 1632"/>
                <a:gd name="T14" fmla="*/ 854834510 w 3528"/>
                <a:gd name="T15" fmla="*/ 1338181233 h 1632"/>
                <a:gd name="T16" fmla="*/ 1174031634 w 3528"/>
                <a:gd name="T17" fmla="*/ 1316510149 h 1632"/>
                <a:gd name="T18" fmla="*/ 1425453875 w 3528"/>
                <a:gd name="T19" fmla="*/ 1172939832 h 1632"/>
                <a:gd name="T20" fmla="*/ 1648454712 w 3528"/>
                <a:gd name="T21" fmla="*/ 2037069591 h 1632"/>
                <a:gd name="T22" fmla="*/ 1766512566 w 3528"/>
                <a:gd name="T23" fmla="*/ 2147483647 h 1632"/>
                <a:gd name="T24" fmla="*/ 1834287450 w 3528"/>
                <a:gd name="T25" fmla="*/ 2147483647 h 1632"/>
                <a:gd name="T26" fmla="*/ 1952346782 w 3528"/>
                <a:gd name="T27" fmla="*/ 2147483647 h 1632"/>
                <a:gd name="T28" fmla="*/ 2079150592 w 3528"/>
                <a:gd name="T29" fmla="*/ 2147483647 h 1632"/>
                <a:gd name="T30" fmla="*/ 2147483647 w 3528"/>
                <a:gd name="T31" fmla="*/ 2147483647 h 1632"/>
                <a:gd name="T32" fmla="*/ 2147483647 w 3528"/>
                <a:gd name="T33" fmla="*/ 2147483647 h 1632"/>
                <a:gd name="T34" fmla="*/ 2147483647 w 3528"/>
                <a:gd name="T35" fmla="*/ 2147483647 h 1632"/>
                <a:gd name="T36" fmla="*/ 2147483647 w 3528"/>
                <a:gd name="T37" fmla="*/ 2147483647 h 1632"/>
                <a:gd name="T38" fmla="*/ 2147483647 w 3528"/>
                <a:gd name="T39" fmla="*/ 2147483647 h 1632"/>
                <a:gd name="T40" fmla="*/ 2147483647 w 3528"/>
                <a:gd name="T41" fmla="*/ 2047904310 h 1632"/>
                <a:gd name="T42" fmla="*/ 2147483647 w 3528"/>
                <a:gd name="T43" fmla="*/ 1820360393 h 1632"/>
                <a:gd name="T44" fmla="*/ 2147483647 w 3528"/>
                <a:gd name="T45" fmla="*/ 1636156587 h 1632"/>
                <a:gd name="T46" fmla="*/ 2147483647 w 3528"/>
                <a:gd name="T47" fmla="*/ 1275877071 h 1632"/>
                <a:gd name="T48" fmla="*/ 2147483647 w 3528"/>
                <a:gd name="T49" fmla="*/ 999572802 h 1632"/>
                <a:gd name="T50" fmla="*/ 2147483647 w 3528"/>
                <a:gd name="T51" fmla="*/ 720559236 h 1632"/>
                <a:gd name="T52" fmla="*/ 2147483647 w 3528"/>
                <a:gd name="T53" fmla="*/ 319646541 h 1632"/>
                <a:gd name="T54" fmla="*/ 2147483647 w 3528"/>
                <a:gd name="T55" fmla="*/ 227545666 h 1632"/>
                <a:gd name="T56" fmla="*/ 2147483647 w 3528"/>
                <a:gd name="T57" fmla="*/ 0 h 1632"/>
                <a:gd name="T58" fmla="*/ 2147483647 w 3528"/>
                <a:gd name="T59" fmla="*/ 29798371 h 1632"/>
                <a:gd name="T60" fmla="*/ 2147483647 w 3528"/>
                <a:gd name="T61" fmla="*/ 154405088 h 1632"/>
                <a:gd name="T62" fmla="*/ 2147483647 w 3528"/>
                <a:gd name="T63" fmla="*/ 433418602 h 1632"/>
                <a:gd name="T64" fmla="*/ 2147483647 w 3528"/>
                <a:gd name="T65" fmla="*/ 948103360 h 1632"/>
                <a:gd name="T66" fmla="*/ 2147483647 w 3528"/>
                <a:gd name="T67" fmla="*/ 1305673784 h 1632"/>
                <a:gd name="T68" fmla="*/ 2147483647 w 3528"/>
                <a:gd name="T69" fmla="*/ 1934132352 h 1632"/>
                <a:gd name="T70" fmla="*/ 2147483647 w 3528"/>
                <a:gd name="T71" fmla="*/ 2147483647 h 1632"/>
                <a:gd name="T72" fmla="*/ 2147483647 w 3528"/>
                <a:gd name="T73" fmla="*/ 2147483647 h 1632"/>
                <a:gd name="T74" fmla="*/ 2147483647 w 3528"/>
                <a:gd name="T75" fmla="*/ 2147483647 h 1632"/>
                <a:gd name="T76" fmla="*/ 2147483647 w 3528"/>
                <a:gd name="T77" fmla="*/ 2147483647 h 1632"/>
                <a:gd name="T78" fmla="*/ 2147483647 w 3528"/>
                <a:gd name="T79" fmla="*/ 2147483647 h 1632"/>
                <a:gd name="T80" fmla="*/ 2147483647 w 3528"/>
                <a:gd name="T81" fmla="*/ 2147483647 h 1632"/>
                <a:gd name="T82" fmla="*/ 2147483647 w 3528"/>
                <a:gd name="T83" fmla="*/ 2147483647 h 1632"/>
                <a:gd name="T84" fmla="*/ 2147483647 w 3528"/>
                <a:gd name="T85" fmla="*/ 2147483647 h 1632"/>
                <a:gd name="T86" fmla="*/ 2147483647 w 3528"/>
                <a:gd name="T87" fmla="*/ 2147483647 h 1632"/>
                <a:gd name="T88" fmla="*/ 2147483647 w 3528"/>
                <a:gd name="T89" fmla="*/ 2147483647 h 1632"/>
                <a:gd name="T90" fmla="*/ 2147483647 w 3528"/>
                <a:gd name="T91" fmla="*/ 2147483647 h 163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528"/>
                <a:gd name="T139" fmla="*/ 0 h 1632"/>
                <a:gd name="T140" fmla="*/ 3528 w 3528"/>
                <a:gd name="T141" fmla="*/ 1632 h 163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528" h="1632">
                  <a:moveTo>
                    <a:pt x="0" y="1620"/>
                  </a:moveTo>
                  <a:cubicBezTo>
                    <a:pt x="3" y="1579"/>
                    <a:pt x="6" y="1564"/>
                    <a:pt x="20" y="1532"/>
                  </a:cubicBezTo>
                  <a:cubicBezTo>
                    <a:pt x="25" y="1520"/>
                    <a:pt x="32" y="1496"/>
                    <a:pt x="32" y="1496"/>
                  </a:cubicBezTo>
                  <a:cubicBezTo>
                    <a:pt x="33" y="1473"/>
                    <a:pt x="53" y="1442"/>
                    <a:pt x="60" y="1420"/>
                  </a:cubicBezTo>
                  <a:cubicBezTo>
                    <a:pt x="68" y="1395"/>
                    <a:pt x="74" y="1378"/>
                    <a:pt x="96" y="1356"/>
                  </a:cubicBezTo>
                  <a:cubicBezTo>
                    <a:pt x="101" y="1306"/>
                    <a:pt x="122" y="1317"/>
                    <a:pt x="168" y="1332"/>
                  </a:cubicBezTo>
                  <a:cubicBezTo>
                    <a:pt x="173" y="1355"/>
                    <a:pt x="189" y="1367"/>
                    <a:pt x="196" y="1388"/>
                  </a:cubicBezTo>
                  <a:cubicBezTo>
                    <a:pt x="200" y="1400"/>
                    <a:pt x="231" y="1431"/>
                    <a:pt x="240" y="1440"/>
                  </a:cubicBezTo>
                  <a:cubicBezTo>
                    <a:pt x="255" y="1455"/>
                    <a:pt x="251" y="1461"/>
                    <a:pt x="272" y="1468"/>
                  </a:cubicBezTo>
                  <a:cubicBezTo>
                    <a:pt x="327" y="1465"/>
                    <a:pt x="327" y="1476"/>
                    <a:pt x="340" y="1436"/>
                  </a:cubicBezTo>
                  <a:cubicBezTo>
                    <a:pt x="351" y="1361"/>
                    <a:pt x="352" y="1285"/>
                    <a:pt x="376" y="1212"/>
                  </a:cubicBezTo>
                  <a:cubicBezTo>
                    <a:pt x="382" y="1127"/>
                    <a:pt x="381" y="1041"/>
                    <a:pt x="392" y="956"/>
                  </a:cubicBezTo>
                  <a:cubicBezTo>
                    <a:pt x="393" y="885"/>
                    <a:pt x="394" y="815"/>
                    <a:pt x="396" y="744"/>
                  </a:cubicBezTo>
                  <a:cubicBezTo>
                    <a:pt x="400" y="684"/>
                    <a:pt x="406" y="603"/>
                    <a:pt x="412" y="576"/>
                  </a:cubicBezTo>
                  <a:cubicBezTo>
                    <a:pt x="418" y="544"/>
                    <a:pt x="424" y="561"/>
                    <a:pt x="432" y="552"/>
                  </a:cubicBezTo>
                  <a:cubicBezTo>
                    <a:pt x="441" y="538"/>
                    <a:pt x="446" y="530"/>
                    <a:pt x="460" y="520"/>
                  </a:cubicBezTo>
                  <a:cubicBezTo>
                    <a:pt x="513" y="522"/>
                    <a:pt x="510" y="604"/>
                    <a:pt x="560" y="584"/>
                  </a:cubicBezTo>
                  <a:cubicBezTo>
                    <a:pt x="572" y="579"/>
                    <a:pt x="620" y="516"/>
                    <a:pt x="632" y="512"/>
                  </a:cubicBezTo>
                  <a:cubicBezTo>
                    <a:pt x="661" y="502"/>
                    <a:pt x="671" y="462"/>
                    <a:pt x="700" y="452"/>
                  </a:cubicBezTo>
                  <a:cubicBezTo>
                    <a:pt x="749" y="455"/>
                    <a:pt x="746" y="422"/>
                    <a:pt x="768" y="456"/>
                  </a:cubicBezTo>
                  <a:cubicBezTo>
                    <a:pt x="792" y="528"/>
                    <a:pt x="820" y="596"/>
                    <a:pt x="844" y="668"/>
                  </a:cubicBezTo>
                  <a:cubicBezTo>
                    <a:pt x="868" y="735"/>
                    <a:pt x="874" y="757"/>
                    <a:pt x="888" y="792"/>
                  </a:cubicBezTo>
                  <a:cubicBezTo>
                    <a:pt x="902" y="827"/>
                    <a:pt x="917" y="859"/>
                    <a:pt x="928" y="876"/>
                  </a:cubicBezTo>
                  <a:cubicBezTo>
                    <a:pt x="935" y="882"/>
                    <a:pt x="946" y="884"/>
                    <a:pt x="952" y="892"/>
                  </a:cubicBezTo>
                  <a:cubicBezTo>
                    <a:pt x="956" y="897"/>
                    <a:pt x="959" y="904"/>
                    <a:pt x="964" y="908"/>
                  </a:cubicBezTo>
                  <a:cubicBezTo>
                    <a:pt x="971" y="914"/>
                    <a:pt x="981" y="915"/>
                    <a:pt x="988" y="920"/>
                  </a:cubicBezTo>
                  <a:cubicBezTo>
                    <a:pt x="1001" y="940"/>
                    <a:pt x="1009" y="949"/>
                    <a:pt x="1028" y="964"/>
                  </a:cubicBezTo>
                  <a:cubicBezTo>
                    <a:pt x="1036" y="970"/>
                    <a:pt x="1052" y="980"/>
                    <a:pt x="1052" y="980"/>
                  </a:cubicBezTo>
                  <a:cubicBezTo>
                    <a:pt x="1075" y="1014"/>
                    <a:pt x="1044" y="974"/>
                    <a:pt x="1072" y="996"/>
                  </a:cubicBezTo>
                  <a:cubicBezTo>
                    <a:pt x="1076" y="999"/>
                    <a:pt x="1116" y="1037"/>
                    <a:pt x="1120" y="1040"/>
                  </a:cubicBezTo>
                  <a:cubicBezTo>
                    <a:pt x="1139" y="1056"/>
                    <a:pt x="1179" y="1060"/>
                    <a:pt x="1204" y="1068"/>
                  </a:cubicBezTo>
                  <a:cubicBezTo>
                    <a:pt x="1230" y="1107"/>
                    <a:pt x="1407" y="1095"/>
                    <a:pt x="1436" y="1096"/>
                  </a:cubicBezTo>
                  <a:cubicBezTo>
                    <a:pt x="1533" y="1094"/>
                    <a:pt x="1497" y="1068"/>
                    <a:pt x="1588" y="1060"/>
                  </a:cubicBezTo>
                  <a:cubicBezTo>
                    <a:pt x="1629" y="1050"/>
                    <a:pt x="1609" y="1046"/>
                    <a:pt x="1648" y="1040"/>
                  </a:cubicBezTo>
                  <a:cubicBezTo>
                    <a:pt x="1677" y="1025"/>
                    <a:pt x="1671" y="1025"/>
                    <a:pt x="1688" y="1004"/>
                  </a:cubicBezTo>
                  <a:cubicBezTo>
                    <a:pt x="1691" y="1000"/>
                    <a:pt x="1696" y="999"/>
                    <a:pt x="1700" y="996"/>
                  </a:cubicBezTo>
                  <a:cubicBezTo>
                    <a:pt x="1704" y="992"/>
                    <a:pt x="1709" y="988"/>
                    <a:pt x="1712" y="984"/>
                  </a:cubicBezTo>
                  <a:cubicBezTo>
                    <a:pt x="1727" y="964"/>
                    <a:pt x="1731" y="954"/>
                    <a:pt x="1752" y="940"/>
                  </a:cubicBezTo>
                  <a:cubicBezTo>
                    <a:pt x="1755" y="935"/>
                    <a:pt x="1756" y="929"/>
                    <a:pt x="1760" y="924"/>
                  </a:cubicBezTo>
                  <a:cubicBezTo>
                    <a:pt x="1763" y="920"/>
                    <a:pt x="1769" y="920"/>
                    <a:pt x="1772" y="916"/>
                  </a:cubicBezTo>
                  <a:cubicBezTo>
                    <a:pt x="1786" y="894"/>
                    <a:pt x="1781" y="887"/>
                    <a:pt x="1800" y="868"/>
                  </a:cubicBezTo>
                  <a:cubicBezTo>
                    <a:pt x="1809" y="840"/>
                    <a:pt x="1835" y="824"/>
                    <a:pt x="1844" y="796"/>
                  </a:cubicBezTo>
                  <a:cubicBezTo>
                    <a:pt x="1846" y="790"/>
                    <a:pt x="1849" y="782"/>
                    <a:pt x="1852" y="776"/>
                  </a:cubicBezTo>
                  <a:cubicBezTo>
                    <a:pt x="1860" y="761"/>
                    <a:pt x="1877" y="727"/>
                    <a:pt x="1892" y="708"/>
                  </a:cubicBezTo>
                  <a:cubicBezTo>
                    <a:pt x="1903" y="689"/>
                    <a:pt x="1906" y="669"/>
                    <a:pt x="1912" y="660"/>
                  </a:cubicBezTo>
                  <a:cubicBezTo>
                    <a:pt x="1916" y="648"/>
                    <a:pt x="1913" y="645"/>
                    <a:pt x="1916" y="636"/>
                  </a:cubicBezTo>
                  <a:cubicBezTo>
                    <a:pt x="1923" y="624"/>
                    <a:pt x="1920" y="631"/>
                    <a:pt x="1928" y="608"/>
                  </a:cubicBezTo>
                  <a:cubicBezTo>
                    <a:pt x="1936" y="585"/>
                    <a:pt x="1955" y="524"/>
                    <a:pt x="1964" y="496"/>
                  </a:cubicBezTo>
                  <a:cubicBezTo>
                    <a:pt x="1970" y="477"/>
                    <a:pt x="1977" y="460"/>
                    <a:pt x="1980" y="440"/>
                  </a:cubicBezTo>
                  <a:cubicBezTo>
                    <a:pt x="1981" y="434"/>
                    <a:pt x="1981" y="401"/>
                    <a:pt x="1988" y="388"/>
                  </a:cubicBezTo>
                  <a:cubicBezTo>
                    <a:pt x="1995" y="375"/>
                    <a:pt x="2007" y="360"/>
                    <a:pt x="2016" y="348"/>
                  </a:cubicBezTo>
                  <a:cubicBezTo>
                    <a:pt x="2028" y="312"/>
                    <a:pt x="2011" y="366"/>
                    <a:pt x="2024" y="280"/>
                  </a:cubicBezTo>
                  <a:cubicBezTo>
                    <a:pt x="2028" y="254"/>
                    <a:pt x="2045" y="227"/>
                    <a:pt x="2056" y="204"/>
                  </a:cubicBezTo>
                  <a:cubicBezTo>
                    <a:pt x="2061" y="176"/>
                    <a:pt x="2071" y="151"/>
                    <a:pt x="2080" y="124"/>
                  </a:cubicBezTo>
                  <a:cubicBezTo>
                    <a:pt x="2083" y="116"/>
                    <a:pt x="2085" y="108"/>
                    <a:pt x="2088" y="100"/>
                  </a:cubicBezTo>
                  <a:cubicBezTo>
                    <a:pt x="2089" y="96"/>
                    <a:pt x="2092" y="88"/>
                    <a:pt x="2092" y="88"/>
                  </a:cubicBezTo>
                  <a:cubicBezTo>
                    <a:pt x="2096" y="63"/>
                    <a:pt x="2100" y="44"/>
                    <a:pt x="2108" y="20"/>
                  </a:cubicBezTo>
                  <a:cubicBezTo>
                    <a:pt x="2112" y="8"/>
                    <a:pt x="2140" y="0"/>
                    <a:pt x="2140" y="0"/>
                  </a:cubicBezTo>
                  <a:cubicBezTo>
                    <a:pt x="2144" y="1"/>
                    <a:pt x="2148" y="2"/>
                    <a:pt x="2152" y="4"/>
                  </a:cubicBezTo>
                  <a:cubicBezTo>
                    <a:pt x="2156" y="6"/>
                    <a:pt x="2160" y="10"/>
                    <a:pt x="2164" y="12"/>
                  </a:cubicBezTo>
                  <a:cubicBezTo>
                    <a:pt x="2172" y="15"/>
                    <a:pt x="2188" y="20"/>
                    <a:pt x="2188" y="20"/>
                  </a:cubicBezTo>
                  <a:cubicBezTo>
                    <a:pt x="2197" y="34"/>
                    <a:pt x="2205" y="55"/>
                    <a:pt x="2220" y="60"/>
                  </a:cubicBezTo>
                  <a:cubicBezTo>
                    <a:pt x="2225" y="68"/>
                    <a:pt x="2235" y="72"/>
                    <a:pt x="2240" y="80"/>
                  </a:cubicBezTo>
                  <a:cubicBezTo>
                    <a:pt x="2248" y="93"/>
                    <a:pt x="2268" y="153"/>
                    <a:pt x="2272" y="168"/>
                  </a:cubicBezTo>
                  <a:cubicBezTo>
                    <a:pt x="2288" y="228"/>
                    <a:pt x="2268" y="237"/>
                    <a:pt x="2296" y="280"/>
                  </a:cubicBezTo>
                  <a:cubicBezTo>
                    <a:pt x="2299" y="311"/>
                    <a:pt x="2302" y="339"/>
                    <a:pt x="2312" y="368"/>
                  </a:cubicBezTo>
                  <a:cubicBezTo>
                    <a:pt x="2316" y="397"/>
                    <a:pt x="2323" y="424"/>
                    <a:pt x="2332" y="452"/>
                  </a:cubicBezTo>
                  <a:cubicBezTo>
                    <a:pt x="2335" y="480"/>
                    <a:pt x="2335" y="484"/>
                    <a:pt x="2340" y="508"/>
                  </a:cubicBezTo>
                  <a:cubicBezTo>
                    <a:pt x="2342" y="519"/>
                    <a:pt x="2348" y="540"/>
                    <a:pt x="2348" y="540"/>
                  </a:cubicBezTo>
                  <a:cubicBezTo>
                    <a:pt x="2352" y="613"/>
                    <a:pt x="2368" y="680"/>
                    <a:pt x="2380" y="752"/>
                  </a:cubicBezTo>
                  <a:cubicBezTo>
                    <a:pt x="2381" y="846"/>
                    <a:pt x="2400" y="936"/>
                    <a:pt x="2412" y="1048"/>
                  </a:cubicBezTo>
                  <a:cubicBezTo>
                    <a:pt x="2416" y="1063"/>
                    <a:pt x="2427" y="1189"/>
                    <a:pt x="2432" y="1204"/>
                  </a:cubicBezTo>
                  <a:cubicBezTo>
                    <a:pt x="2434" y="1239"/>
                    <a:pt x="2438" y="1288"/>
                    <a:pt x="2452" y="1320"/>
                  </a:cubicBezTo>
                  <a:cubicBezTo>
                    <a:pt x="2457" y="1331"/>
                    <a:pt x="2492" y="1365"/>
                    <a:pt x="2500" y="1368"/>
                  </a:cubicBezTo>
                  <a:cubicBezTo>
                    <a:pt x="2504" y="1369"/>
                    <a:pt x="2528" y="1364"/>
                    <a:pt x="2528" y="1364"/>
                  </a:cubicBezTo>
                  <a:cubicBezTo>
                    <a:pt x="2533" y="1360"/>
                    <a:pt x="2548" y="1368"/>
                    <a:pt x="2560" y="1360"/>
                  </a:cubicBezTo>
                  <a:cubicBezTo>
                    <a:pt x="2572" y="1352"/>
                    <a:pt x="2595" y="1324"/>
                    <a:pt x="2604" y="1316"/>
                  </a:cubicBezTo>
                  <a:cubicBezTo>
                    <a:pt x="2606" y="1312"/>
                    <a:pt x="2612" y="1314"/>
                    <a:pt x="2616" y="1312"/>
                  </a:cubicBezTo>
                  <a:cubicBezTo>
                    <a:pt x="2628" y="1306"/>
                    <a:pt x="2652" y="1296"/>
                    <a:pt x="2652" y="1296"/>
                  </a:cubicBezTo>
                  <a:cubicBezTo>
                    <a:pt x="2667" y="1297"/>
                    <a:pt x="2682" y="1297"/>
                    <a:pt x="2696" y="1300"/>
                  </a:cubicBezTo>
                  <a:cubicBezTo>
                    <a:pt x="2702" y="1301"/>
                    <a:pt x="2706" y="1306"/>
                    <a:pt x="2712" y="1308"/>
                  </a:cubicBezTo>
                  <a:cubicBezTo>
                    <a:pt x="2726" y="1313"/>
                    <a:pt x="2756" y="1320"/>
                    <a:pt x="2756" y="1320"/>
                  </a:cubicBezTo>
                  <a:cubicBezTo>
                    <a:pt x="2767" y="1331"/>
                    <a:pt x="2771" y="1348"/>
                    <a:pt x="2784" y="1356"/>
                  </a:cubicBezTo>
                  <a:cubicBezTo>
                    <a:pt x="2799" y="1366"/>
                    <a:pt x="2822" y="1373"/>
                    <a:pt x="2836" y="1384"/>
                  </a:cubicBezTo>
                  <a:cubicBezTo>
                    <a:pt x="2860" y="1402"/>
                    <a:pt x="2883" y="1419"/>
                    <a:pt x="2908" y="1436"/>
                  </a:cubicBezTo>
                  <a:cubicBezTo>
                    <a:pt x="2931" y="1451"/>
                    <a:pt x="2958" y="1475"/>
                    <a:pt x="2984" y="1484"/>
                  </a:cubicBezTo>
                  <a:cubicBezTo>
                    <a:pt x="3019" y="1496"/>
                    <a:pt x="3044" y="1507"/>
                    <a:pt x="3080" y="1512"/>
                  </a:cubicBezTo>
                  <a:cubicBezTo>
                    <a:pt x="3095" y="1522"/>
                    <a:pt x="3125" y="1518"/>
                    <a:pt x="3140" y="1528"/>
                  </a:cubicBezTo>
                  <a:cubicBezTo>
                    <a:pt x="3181" y="1556"/>
                    <a:pt x="3184" y="1557"/>
                    <a:pt x="3236" y="1564"/>
                  </a:cubicBezTo>
                  <a:cubicBezTo>
                    <a:pt x="3314" y="1590"/>
                    <a:pt x="3380" y="1616"/>
                    <a:pt x="3400" y="1616"/>
                  </a:cubicBezTo>
                  <a:cubicBezTo>
                    <a:pt x="3412" y="1620"/>
                    <a:pt x="3504" y="1618"/>
                    <a:pt x="3516" y="1624"/>
                  </a:cubicBezTo>
                  <a:cubicBezTo>
                    <a:pt x="3520" y="1626"/>
                    <a:pt x="3528" y="1632"/>
                    <a:pt x="3528" y="1632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Text Box 16"/>
            <p:cNvSpPr txBox="1">
              <a:spLocks noChangeArrowheads="1"/>
            </p:cNvSpPr>
            <p:nvPr/>
          </p:nvSpPr>
          <p:spPr bwMode="auto">
            <a:xfrm>
              <a:off x="7215188" y="2361010"/>
              <a:ext cx="568325" cy="3178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70000"/>
                </a:spcBef>
              </a:pPr>
              <a:r>
                <a:rPr lang="en-GB" sz="1400">
                  <a:solidFill>
                    <a:srgbClr val="000000"/>
                  </a:solidFill>
                </a:rPr>
                <a:t>50</a:t>
              </a:r>
            </a:p>
            <a:p>
              <a:pPr eaLnBrk="0" hangingPunct="0">
                <a:spcBef>
                  <a:spcPct val="170000"/>
                </a:spcBef>
              </a:pPr>
              <a:r>
                <a:rPr lang="en-GB" sz="1400">
                  <a:solidFill>
                    <a:srgbClr val="000000"/>
                  </a:solidFill>
                </a:rPr>
                <a:t>40</a:t>
              </a:r>
            </a:p>
            <a:p>
              <a:pPr eaLnBrk="0" hangingPunct="0">
                <a:spcBef>
                  <a:spcPct val="170000"/>
                </a:spcBef>
              </a:pPr>
              <a:r>
                <a:rPr lang="en-GB" sz="1400">
                  <a:solidFill>
                    <a:srgbClr val="000000"/>
                  </a:solidFill>
                </a:rPr>
                <a:t>30</a:t>
              </a:r>
            </a:p>
            <a:p>
              <a:pPr eaLnBrk="0" hangingPunct="0">
                <a:spcBef>
                  <a:spcPct val="170000"/>
                </a:spcBef>
              </a:pPr>
              <a:r>
                <a:rPr lang="en-GB" sz="1400">
                  <a:solidFill>
                    <a:srgbClr val="000000"/>
                  </a:solidFill>
                </a:rPr>
                <a:t>20</a:t>
              </a:r>
            </a:p>
            <a:p>
              <a:pPr eaLnBrk="0" hangingPunct="0">
                <a:spcBef>
                  <a:spcPct val="170000"/>
                </a:spcBef>
              </a:pPr>
              <a:r>
                <a:rPr lang="en-GB" sz="1400">
                  <a:solidFill>
                    <a:srgbClr val="000000"/>
                  </a:solidFill>
                </a:rPr>
                <a:t>10</a:t>
              </a:r>
            </a:p>
            <a:p>
              <a:pPr eaLnBrk="0" hangingPunct="0">
                <a:spcBef>
                  <a:spcPct val="170000"/>
                </a:spcBef>
              </a:pPr>
              <a:r>
                <a:rPr lang="en-GB" sz="1400">
                  <a:solidFill>
                    <a:srgbClr val="000000"/>
                  </a:solidFill>
                </a:rPr>
                <a:t>0</a:t>
              </a:r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7185" name="Text Box 17"/>
            <p:cNvSpPr txBox="1">
              <a:spLocks noChangeArrowheads="1"/>
            </p:cNvSpPr>
            <p:nvPr/>
          </p:nvSpPr>
          <p:spPr bwMode="auto">
            <a:xfrm>
              <a:off x="1619671" y="2492897"/>
              <a:ext cx="342479" cy="3312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180000"/>
                </a:spcBef>
              </a:pPr>
              <a:r>
                <a:rPr lang="en-GB" sz="1400" dirty="0">
                  <a:solidFill>
                    <a:srgbClr val="FF0000"/>
                  </a:solidFill>
                </a:rPr>
                <a:t>5</a:t>
              </a:r>
            </a:p>
            <a:p>
              <a:pPr eaLnBrk="0" hangingPunct="0">
                <a:spcBef>
                  <a:spcPct val="180000"/>
                </a:spcBef>
              </a:pPr>
              <a:r>
                <a:rPr lang="en-GB" sz="1400" dirty="0">
                  <a:solidFill>
                    <a:srgbClr val="FF0000"/>
                  </a:solidFill>
                </a:rPr>
                <a:t>4</a:t>
              </a:r>
            </a:p>
            <a:p>
              <a:pPr eaLnBrk="0" hangingPunct="0">
                <a:spcBef>
                  <a:spcPct val="180000"/>
                </a:spcBef>
              </a:pPr>
              <a:r>
                <a:rPr lang="en-GB" sz="1400" dirty="0">
                  <a:solidFill>
                    <a:srgbClr val="FF0000"/>
                  </a:solidFill>
                </a:rPr>
                <a:t>3</a:t>
              </a:r>
            </a:p>
            <a:p>
              <a:pPr eaLnBrk="0" hangingPunct="0">
                <a:spcBef>
                  <a:spcPct val="180000"/>
                </a:spcBef>
              </a:pPr>
              <a:r>
                <a:rPr lang="en-GB" sz="1400" dirty="0">
                  <a:solidFill>
                    <a:srgbClr val="FF0000"/>
                  </a:solidFill>
                </a:rPr>
                <a:t>2</a:t>
              </a:r>
            </a:p>
            <a:p>
              <a:pPr eaLnBrk="0" hangingPunct="0">
                <a:spcBef>
                  <a:spcPct val="180000"/>
                </a:spcBef>
              </a:pPr>
              <a:r>
                <a:rPr lang="en-GB" sz="1400" dirty="0">
                  <a:solidFill>
                    <a:srgbClr val="FF0000"/>
                  </a:solidFill>
                </a:rPr>
                <a:t>1</a:t>
              </a:r>
            </a:p>
            <a:p>
              <a:pPr eaLnBrk="0" hangingPunct="0">
                <a:spcBef>
                  <a:spcPct val="180000"/>
                </a:spcBef>
              </a:pPr>
              <a:r>
                <a:rPr lang="en-GB" sz="1400" dirty="0">
                  <a:solidFill>
                    <a:srgbClr val="FF0000"/>
                  </a:solidFill>
                </a:rPr>
                <a:t>0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7186" name="Text Box 18"/>
            <p:cNvSpPr txBox="1">
              <a:spLocks noChangeArrowheads="1"/>
            </p:cNvSpPr>
            <p:nvPr/>
          </p:nvSpPr>
          <p:spPr bwMode="auto">
            <a:xfrm rot="5400000">
              <a:off x="6703219" y="4219179"/>
              <a:ext cx="2292350" cy="303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>
                  <a:solidFill>
                    <a:srgbClr val="000000"/>
                  </a:solidFill>
                </a:rPr>
                <a:t>Mean speed [mm/s]</a:t>
              </a:r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7187" name="Text Box 19"/>
            <p:cNvSpPr txBox="1">
              <a:spLocks noChangeArrowheads="1"/>
            </p:cNvSpPr>
            <p:nvPr/>
          </p:nvSpPr>
          <p:spPr bwMode="auto">
            <a:xfrm rot="-5400000">
              <a:off x="-9525" y="3793629"/>
              <a:ext cx="2763837" cy="306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 dirty="0">
                  <a:solidFill>
                    <a:srgbClr val="FF0000"/>
                  </a:solidFill>
                </a:rPr>
                <a:t>Vertical force/body weight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7188" name="Text Box 20"/>
            <p:cNvSpPr txBox="1">
              <a:spLocks noChangeArrowheads="1"/>
            </p:cNvSpPr>
            <p:nvPr/>
          </p:nvSpPr>
          <p:spPr bwMode="auto">
            <a:xfrm>
              <a:off x="3932238" y="6132910"/>
              <a:ext cx="1419225" cy="306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>
                  <a:solidFill>
                    <a:srgbClr val="000000"/>
                  </a:solidFill>
                </a:rPr>
                <a:t>Time [secs]</a:t>
              </a:r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7189" name="Text Box 23"/>
            <p:cNvSpPr txBox="1">
              <a:spLocks noChangeArrowheads="1"/>
            </p:cNvSpPr>
            <p:nvPr/>
          </p:nvSpPr>
          <p:spPr bwMode="auto">
            <a:xfrm>
              <a:off x="7073900" y="5836047"/>
              <a:ext cx="709613" cy="303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>
                  <a:solidFill>
                    <a:srgbClr val="000000"/>
                  </a:solidFill>
                </a:rPr>
                <a:t>1.0</a:t>
              </a:r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7190" name="Text Box 24"/>
            <p:cNvSpPr txBox="1">
              <a:spLocks noChangeArrowheads="1"/>
            </p:cNvSpPr>
            <p:nvPr/>
          </p:nvSpPr>
          <p:spPr bwMode="auto">
            <a:xfrm>
              <a:off x="1752600" y="5836047"/>
              <a:ext cx="709613" cy="303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>
                  <a:solidFill>
                    <a:srgbClr val="000000"/>
                  </a:solidFill>
                </a:rPr>
                <a:t>0.0</a:t>
              </a:r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7191" name="Text Box 25"/>
            <p:cNvSpPr txBox="1">
              <a:spLocks noChangeArrowheads="1"/>
            </p:cNvSpPr>
            <p:nvPr/>
          </p:nvSpPr>
          <p:spPr bwMode="auto">
            <a:xfrm>
              <a:off x="4943475" y="5836047"/>
              <a:ext cx="711200" cy="303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>
                  <a:solidFill>
                    <a:srgbClr val="000000"/>
                  </a:solidFill>
                </a:rPr>
                <a:t>0.6</a:t>
              </a:r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7192" name="Text Box 26"/>
            <p:cNvSpPr txBox="1">
              <a:spLocks noChangeArrowheads="1"/>
            </p:cNvSpPr>
            <p:nvPr/>
          </p:nvSpPr>
          <p:spPr bwMode="auto">
            <a:xfrm>
              <a:off x="2816225" y="5836047"/>
              <a:ext cx="708025" cy="303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>
                  <a:solidFill>
                    <a:srgbClr val="000000"/>
                  </a:solidFill>
                </a:rPr>
                <a:t>0.2</a:t>
              </a:r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7193" name="Text Box 27"/>
            <p:cNvSpPr txBox="1">
              <a:spLocks noChangeArrowheads="1"/>
            </p:cNvSpPr>
            <p:nvPr/>
          </p:nvSpPr>
          <p:spPr bwMode="auto">
            <a:xfrm>
              <a:off x="5937250" y="5836047"/>
              <a:ext cx="712788" cy="303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>
                  <a:solidFill>
                    <a:srgbClr val="000000"/>
                  </a:solidFill>
                </a:rPr>
                <a:t>0.8</a:t>
              </a:r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7194" name="Text Box 28"/>
            <p:cNvSpPr txBox="1">
              <a:spLocks noChangeArrowheads="1"/>
            </p:cNvSpPr>
            <p:nvPr/>
          </p:nvSpPr>
          <p:spPr bwMode="auto">
            <a:xfrm>
              <a:off x="3879850" y="5836047"/>
              <a:ext cx="712788" cy="303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>
                  <a:solidFill>
                    <a:srgbClr val="000000"/>
                  </a:solidFill>
                </a:rPr>
                <a:t>0.4</a:t>
              </a:r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7195" name="Text Box 35"/>
            <p:cNvSpPr txBox="1">
              <a:spLocks noChangeArrowheads="1"/>
            </p:cNvSpPr>
            <p:nvPr/>
          </p:nvSpPr>
          <p:spPr bwMode="auto">
            <a:xfrm>
              <a:off x="3273425" y="5042694"/>
              <a:ext cx="131603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dirty="0" smtClean="0">
                  <a:solidFill>
                    <a:srgbClr val="3333FF"/>
                  </a:solidFill>
                </a:rPr>
                <a:t>Boundary: low speed</a:t>
              </a:r>
              <a:endParaRPr lang="en-GB" dirty="0">
                <a:solidFill>
                  <a:srgbClr val="3333FF"/>
                </a:solidFill>
              </a:endParaRPr>
            </a:p>
          </p:txBody>
        </p:sp>
        <p:sp>
          <p:nvSpPr>
            <p:cNvPr id="7196" name="Text Box 36"/>
            <p:cNvSpPr txBox="1">
              <a:spLocks noChangeArrowheads="1"/>
            </p:cNvSpPr>
            <p:nvPr/>
          </p:nvSpPr>
          <p:spPr bwMode="auto">
            <a:xfrm>
              <a:off x="3341687" y="2564904"/>
              <a:ext cx="26939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dirty="0" smtClean="0">
                  <a:solidFill>
                    <a:srgbClr val="3333FF"/>
                  </a:solidFill>
                </a:rPr>
                <a:t>Fluid film: high speed</a:t>
              </a:r>
              <a:endParaRPr lang="en-GB" dirty="0">
                <a:solidFill>
                  <a:srgbClr val="3333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chemeClr val="accent2"/>
                </a:solidFill>
              </a:rPr>
              <a:t>Articular cartilage tribology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84784"/>
            <a:ext cx="4983088" cy="4114800"/>
          </a:xfrm>
        </p:spPr>
        <p:txBody>
          <a:bodyPr/>
          <a:lstStyle/>
          <a:p>
            <a:pPr marL="0" indent="0" defTabSz="571500">
              <a:spcBef>
                <a:spcPct val="0"/>
              </a:spcBef>
              <a:buNone/>
              <a:tabLst>
                <a:tab pos="482600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Low friction and wear over an extended operating life with no maintenance</a:t>
            </a:r>
          </a:p>
          <a:p>
            <a:pPr defTabSz="571500">
              <a:spcBef>
                <a:spcPct val="0"/>
              </a:spcBef>
              <a:buFontTx/>
              <a:buNone/>
              <a:tabLst>
                <a:tab pos="482600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	- Transmit large loads</a:t>
            </a:r>
          </a:p>
          <a:p>
            <a:pPr defTabSz="571500">
              <a:spcBef>
                <a:spcPct val="0"/>
              </a:spcBef>
              <a:buFontTx/>
              <a:buNone/>
              <a:tabLst>
                <a:tab pos="482600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	- Minimise friction and wear</a:t>
            </a:r>
          </a:p>
          <a:p>
            <a:pPr defTabSz="571500">
              <a:spcBef>
                <a:spcPct val="0"/>
              </a:spcBef>
              <a:buFontTx/>
              <a:buNone/>
              <a:tabLst>
                <a:tab pos="482600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	- Contributes to lubrication process</a:t>
            </a:r>
          </a:p>
          <a:p>
            <a:pPr defTabSz="571500">
              <a:spcBef>
                <a:spcPct val="0"/>
              </a:spcBef>
              <a:buFontTx/>
              <a:buNone/>
              <a:tabLst>
                <a:tab pos="482600" algn="l"/>
              </a:tabLst>
            </a:pPr>
            <a:endParaRPr lang="en-GB" sz="2000" dirty="0" smtClean="0">
              <a:solidFill>
                <a:schemeClr val="tx1"/>
              </a:solidFill>
            </a:endParaRPr>
          </a:p>
          <a:p>
            <a:pPr defTabSz="571500">
              <a:spcBef>
                <a:spcPct val="0"/>
              </a:spcBef>
              <a:buFontTx/>
              <a:buNone/>
              <a:tabLst>
                <a:tab pos="482600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Articular cartilage:</a:t>
            </a:r>
          </a:p>
          <a:p>
            <a:pPr defTabSz="571500">
              <a:spcBef>
                <a:spcPct val="0"/>
              </a:spcBef>
              <a:buFontTx/>
              <a:buNone/>
              <a:tabLst>
                <a:tab pos="482600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	- </a:t>
            </a:r>
            <a:r>
              <a:rPr lang="en-GB" sz="1800" dirty="0" err="1" smtClean="0">
                <a:solidFill>
                  <a:schemeClr val="tx1"/>
                </a:solidFill>
              </a:rPr>
              <a:t>Visco</a:t>
            </a:r>
            <a:r>
              <a:rPr lang="en-GB" sz="1800" dirty="0" smtClean="0">
                <a:solidFill>
                  <a:schemeClr val="tx1"/>
                </a:solidFill>
              </a:rPr>
              <a:t>-elastic, soft</a:t>
            </a:r>
          </a:p>
          <a:p>
            <a:pPr defTabSz="571500">
              <a:spcBef>
                <a:spcPct val="0"/>
              </a:spcBef>
              <a:buFontTx/>
              <a:buNone/>
              <a:tabLst>
                <a:tab pos="482600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	- Rough (Ra~1-2 </a:t>
            </a:r>
            <a:r>
              <a:rPr lang="en-GB" sz="1800" dirty="0" smtClean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GB" sz="1800" dirty="0" smtClean="0">
                <a:solidFill>
                  <a:schemeClr val="tx1"/>
                </a:solidFill>
              </a:rPr>
              <a:t>m)</a:t>
            </a:r>
          </a:p>
          <a:p>
            <a:pPr defTabSz="571500">
              <a:spcBef>
                <a:spcPct val="0"/>
              </a:spcBef>
              <a:buFontTx/>
              <a:buNone/>
              <a:tabLst>
                <a:tab pos="482600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	- Biphasic porous material – active role in lubrication mechanisms</a:t>
            </a:r>
          </a:p>
          <a:p>
            <a:pPr defTabSz="571500">
              <a:spcBef>
                <a:spcPct val="0"/>
              </a:spcBef>
              <a:buFontTx/>
              <a:buNone/>
              <a:tabLst>
                <a:tab pos="482600" algn="l"/>
              </a:tabLst>
            </a:pPr>
            <a:endParaRPr lang="en-GB" sz="1800" dirty="0" smtClean="0">
              <a:solidFill>
                <a:schemeClr val="tx1"/>
              </a:solidFill>
            </a:endParaRPr>
          </a:p>
          <a:p>
            <a:pPr defTabSz="266700">
              <a:spcBef>
                <a:spcPct val="0"/>
              </a:spcBef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Lubricant: synovial fluid</a:t>
            </a:r>
          </a:p>
          <a:p>
            <a:pPr defTabSz="266700">
              <a:spcBef>
                <a:spcPct val="0"/>
              </a:spcBef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	- </a:t>
            </a:r>
            <a:r>
              <a:rPr lang="en-GB" sz="1800" dirty="0" smtClean="0">
                <a:solidFill>
                  <a:schemeClr val="tx2"/>
                </a:solidFill>
              </a:rPr>
              <a:t>Film formation, surface protection</a:t>
            </a:r>
          </a:p>
          <a:p>
            <a:pPr defTabSz="266700">
              <a:spcBef>
                <a:spcPct val="0"/>
              </a:spcBef>
              <a:buNone/>
            </a:pPr>
            <a:r>
              <a:rPr lang="en-GB" sz="1800" dirty="0" smtClean="0">
                <a:solidFill>
                  <a:schemeClr val="tx2"/>
                </a:solidFill>
              </a:rPr>
              <a:t>	- Debris removal</a:t>
            </a:r>
            <a:endParaRPr lang="en-GB" sz="1800" dirty="0" smtClean="0">
              <a:solidFill>
                <a:schemeClr val="accent2"/>
              </a:solidFill>
            </a:endParaRPr>
          </a:p>
          <a:p>
            <a:pPr defTabSz="571500">
              <a:spcBef>
                <a:spcPct val="0"/>
              </a:spcBef>
              <a:buFontTx/>
              <a:buNone/>
              <a:tabLst>
                <a:tab pos="482600" algn="l"/>
              </a:tabLst>
            </a:pPr>
            <a:endParaRPr lang="en-GB" sz="1800" dirty="0" smtClean="0">
              <a:solidFill>
                <a:schemeClr val="tx1"/>
              </a:solidFill>
            </a:endParaRPr>
          </a:p>
          <a:p>
            <a:pPr defTabSz="571500">
              <a:spcBef>
                <a:spcPct val="0"/>
              </a:spcBef>
              <a:buFontTx/>
              <a:buNone/>
              <a:tabLst>
                <a:tab pos="482600" algn="l"/>
              </a:tabLst>
            </a:pPr>
            <a:endParaRPr lang="en-GB" sz="32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GB" smtClean="0"/>
              <a:t>© Imperial College London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93ED6842-D3F4-4738-B26B-905388DFB2B6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27" name="Rectangle 48" descr="Water droplets"/>
          <p:cNvSpPr>
            <a:spLocks noChangeArrowheads="1"/>
          </p:cNvSpPr>
          <p:nvPr/>
        </p:nvSpPr>
        <p:spPr bwMode="auto">
          <a:xfrm>
            <a:off x="5611688" y="2664296"/>
            <a:ext cx="2590800" cy="29718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5940152" y="1556792"/>
            <a:ext cx="18002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 dirty="0">
                <a:solidFill>
                  <a:schemeClr val="tx1"/>
                </a:solidFill>
              </a:rPr>
              <a:t>Articular surface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6068888" y="5712296"/>
            <a:ext cx="205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chemeClr val="tx1"/>
                </a:solidFill>
              </a:rPr>
              <a:t>Subchondral bone</a:t>
            </a:r>
            <a:endParaRPr lang="en-US" sz="1400" b="1">
              <a:solidFill>
                <a:schemeClr val="tx1"/>
              </a:solidFill>
            </a:endParaRPr>
          </a:p>
        </p:txBody>
      </p:sp>
      <p:sp>
        <p:nvSpPr>
          <p:cNvPr id="30" name="Rectangle 10" descr="Paper bag"/>
          <p:cNvSpPr>
            <a:spLocks noChangeArrowheads="1"/>
          </p:cNvSpPr>
          <p:nvPr/>
        </p:nvSpPr>
        <p:spPr bwMode="auto">
          <a:xfrm>
            <a:off x="5611688" y="5255096"/>
            <a:ext cx="2590800" cy="3810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Freeform 12"/>
          <p:cNvSpPr>
            <a:spLocks/>
          </p:cNvSpPr>
          <p:nvPr/>
        </p:nvSpPr>
        <p:spPr bwMode="auto">
          <a:xfrm>
            <a:off x="5840288" y="2969096"/>
            <a:ext cx="546100" cy="1247775"/>
          </a:xfrm>
          <a:custGeom>
            <a:avLst/>
            <a:gdLst/>
            <a:ahLst/>
            <a:cxnLst>
              <a:cxn ang="0">
                <a:pos x="0" y="258"/>
              </a:cxn>
              <a:cxn ang="0">
                <a:pos x="8" y="138"/>
              </a:cxn>
              <a:cxn ang="0">
                <a:pos x="320" y="42"/>
              </a:cxn>
            </a:cxnLst>
            <a:rect l="0" t="0" r="r" b="b"/>
            <a:pathLst>
              <a:path w="320" h="258">
                <a:moveTo>
                  <a:pt x="0" y="258"/>
                </a:moveTo>
                <a:cubicBezTo>
                  <a:pt x="3" y="218"/>
                  <a:pt x="4" y="178"/>
                  <a:pt x="8" y="138"/>
                </a:cubicBezTo>
                <a:cubicBezTo>
                  <a:pt x="23" y="0"/>
                  <a:pt x="263" y="42"/>
                  <a:pt x="320" y="42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Freeform 14"/>
          <p:cNvSpPr>
            <a:spLocks/>
          </p:cNvSpPr>
          <p:nvPr/>
        </p:nvSpPr>
        <p:spPr bwMode="auto">
          <a:xfrm>
            <a:off x="6602288" y="3578696"/>
            <a:ext cx="152400" cy="1143000"/>
          </a:xfrm>
          <a:custGeom>
            <a:avLst/>
            <a:gdLst/>
            <a:ahLst/>
            <a:cxnLst>
              <a:cxn ang="0">
                <a:pos x="34" y="856"/>
              </a:cxn>
              <a:cxn ang="0">
                <a:pos x="26" y="704"/>
              </a:cxn>
              <a:cxn ang="0">
                <a:pos x="10" y="656"/>
              </a:cxn>
              <a:cxn ang="0">
                <a:pos x="2" y="632"/>
              </a:cxn>
              <a:cxn ang="0">
                <a:pos x="10" y="448"/>
              </a:cxn>
              <a:cxn ang="0">
                <a:pos x="34" y="440"/>
              </a:cxn>
              <a:cxn ang="0">
                <a:pos x="50" y="416"/>
              </a:cxn>
              <a:cxn ang="0">
                <a:pos x="42" y="368"/>
              </a:cxn>
              <a:cxn ang="0">
                <a:pos x="26" y="320"/>
              </a:cxn>
              <a:cxn ang="0">
                <a:pos x="18" y="152"/>
              </a:cxn>
              <a:cxn ang="0">
                <a:pos x="42" y="40"/>
              </a:cxn>
              <a:cxn ang="0">
                <a:pos x="106" y="0"/>
              </a:cxn>
            </a:cxnLst>
            <a:rect l="0" t="0" r="r" b="b"/>
            <a:pathLst>
              <a:path w="106" h="856">
                <a:moveTo>
                  <a:pt x="34" y="856"/>
                </a:moveTo>
                <a:cubicBezTo>
                  <a:pt x="31" y="805"/>
                  <a:pt x="32" y="754"/>
                  <a:pt x="26" y="704"/>
                </a:cubicBezTo>
                <a:cubicBezTo>
                  <a:pt x="24" y="687"/>
                  <a:pt x="15" y="672"/>
                  <a:pt x="10" y="656"/>
                </a:cubicBezTo>
                <a:cubicBezTo>
                  <a:pt x="7" y="648"/>
                  <a:pt x="2" y="632"/>
                  <a:pt x="2" y="632"/>
                </a:cubicBezTo>
                <a:cubicBezTo>
                  <a:pt x="5" y="571"/>
                  <a:pt x="0" y="509"/>
                  <a:pt x="10" y="448"/>
                </a:cubicBezTo>
                <a:cubicBezTo>
                  <a:pt x="11" y="440"/>
                  <a:pt x="27" y="445"/>
                  <a:pt x="34" y="440"/>
                </a:cubicBezTo>
                <a:cubicBezTo>
                  <a:pt x="42" y="434"/>
                  <a:pt x="45" y="424"/>
                  <a:pt x="50" y="416"/>
                </a:cubicBezTo>
                <a:cubicBezTo>
                  <a:pt x="47" y="400"/>
                  <a:pt x="46" y="384"/>
                  <a:pt x="42" y="368"/>
                </a:cubicBezTo>
                <a:cubicBezTo>
                  <a:pt x="38" y="352"/>
                  <a:pt x="26" y="320"/>
                  <a:pt x="26" y="320"/>
                </a:cubicBezTo>
                <a:cubicBezTo>
                  <a:pt x="23" y="264"/>
                  <a:pt x="18" y="208"/>
                  <a:pt x="18" y="152"/>
                </a:cubicBezTo>
                <a:cubicBezTo>
                  <a:pt x="18" y="146"/>
                  <a:pt x="27" y="50"/>
                  <a:pt x="42" y="40"/>
                </a:cubicBezTo>
                <a:cubicBezTo>
                  <a:pt x="65" y="25"/>
                  <a:pt x="87" y="19"/>
                  <a:pt x="106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Freeform 15"/>
          <p:cNvSpPr>
            <a:spLocks/>
          </p:cNvSpPr>
          <p:nvPr/>
        </p:nvSpPr>
        <p:spPr bwMode="auto">
          <a:xfrm>
            <a:off x="6983288" y="3883496"/>
            <a:ext cx="168275" cy="1358900"/>
          </a:xfrm>
          <a:custGeom>
            <a:avLst/>
            <a:gdLst/>
            <a:ahLst/>
            <a:cxnLst>
              <a:cxn ang="0">
                <a:pos x="34" y="856"/>
              </a:cxn>
              <a:cxn ang="0">
                <a:pos x="26" y="704"/>
              </a:cxn>
              <a:cxn ang="0">
                <a:pos x="10" y="656"/>
              </a:cxn>
              <a:cxn ang="0">
                <a:pos x="2" y="632"/>
              </a:cxn>
              <a:cxn ang="0">
                <a:pos x="10" y="448"/>
              </a:cxn>
              <a:cxn ang="0">
                <a:pos x="34" y="440"/>
              </a:cxn>
              <a:cxn ang="0">
                <a:pos x="50" y="416"/>
              </a:cxn>
              <a:cxn ang="0">
                <a:pos x="42" y="368"/>
              </a:cxn>
              <a:cxn ang="0">
                <a:pos x="26" y="320"/>
              </a:cxn>
              <a:cxn ang="0">
                <a:pos x="18" y="152"/>
              </a:cxn>
              <a:cxn ang="0">
                <a:pos x="42" y="40"/>
              </a:cxn>
              <a:cxn ang="0">
                <a:pos x="106" y="0"/>
              </a:cxn>
            </a:cxnLst>
            <a:rect l="0" t="0" r="r" b="b"/>
            <a:pathLst>
              <a:path w="106" h="856">
                <a:moveTo>
                  <a:pt x="34" y="856"/>
                </a:moveTo>
                <a:cubicBezTo>
                  <a:pt x="31" y="805"/>
                  <a:pt x="32" y="754"/>
                  <a:pt x="26" y="704"/>
                </a:cubicBezTo>
                <a:cubicBezTo>
                  <a:pt x="24" y="687"/>
                  <a:pt x="15" y="672"/>
                  <a:pt x="10" y="656"/>
                </a:cubicBezTo>
                <a:cubicBezTo>
                  <a:pt x="7" y="648"/>
                  <a:pt x="2" y="632"/>
                  <a:pt x="2" y="632"/>
                </a:cubicBezTo>
                <a:cubicBezTo>
                  <a:pt x="5" y="571"/>
                  <a:pt x="0" y="509"/>
                  <a:pt x="10" y="448"/>
                </a:cubicBezTo>
                <a:cubicBezTo>
                  <a:pt x="11" y="440"/>
                  <a:pt x="27" y="445"/>
                  <a:pt x="34" y="440"/>
                </a:cubicBezTo>
                <a:cubicBezTo>
                  <a:pt x="42" y="434"/>
                  <a:pt x="45" y="424"/>
                  <a:pt x="50" y="416"/>
                </a:cubicBezTo>
                <a:cubicBezTo>
                  <a:pt x="47" y="400"/>
                  <a:pt x="46" y="384"/>
                  <a:pt x="42" y="368"/>
                </a:cubicBezTo>
                <a:cubicBezTo>
                  <a:pt x="38" y="352"/>
                  <a:pt x="26" y="320"/>
                  <a:pt x="26" y="320"/>
                </a:cubicBezTo>
                <a:cubicBezTo>
                  <a:pt x="23" y="264"/>
                  <a:pt x="18" y="208"/>
                  <a:pt x="18" y="152"/>
                </a:cubicBezTo>
                <a:cubicBezTo>
                  <a:pt x="18" y="146"/>
                  <a:pt x="27" y="50"/>
                  <a:pt x="42" y="40"/>
                </a:cubicBezTo>
                <a:cubicBezTo>
                  <a:pt x="65" y="25"/>
                  <a:pt x="87" y="19"/>
                  <a:pt x="106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Freeform 16"/>
          <p:cNvSpPr>
            <a:spLocks/>
          </p:cNvSpPr>
          <p:nvPr/>
        </p:nvSpPr>
        <p:spPr bwMode="auto">
          <a:xfrm flipH="1">
            <a:off x="7516688" y="3883496"/>
            <a:ext cx="168275" cy="1358900"/>
          </a:xfrm>
          <a:custGeom>
            <a:avLst/>
            <a:gdLst/>
            <a:ahLst/>
            <a:cxnLst>
              <a:cxn ang="0">
                <a:pos x="34" y="856"/>
              </a:cxn>
              <a:cxn ang="0">
                <a:pos x="26" y="704"/>
              </a:cxn>
              <a:cxn ang="0">
                <a:pos x="10" y="656"/>
              </a:cxn>
              <a:cxn ang="0">
                <a:pos x="2" y="632"/>
              </a:cxn>
              <a:cxn ang="0">
                <a:pos x="10" y="448"/>
              </a:cxn>
              <a:cxn ang="0">
                <a:pos x="34" y="440"/>
              </a:cxn>
              <a:cxn ang="0">
                <a:pos x="50" y="416"/>
              </a:cxn>
              <a:cxn ang="0">
                <a:pos x="42" y="368"/>
              </a:cxn>
              <a:cxn ang="0">
                <a:pos x="26" y="320"/>
              </a:cxn>
              <a:cxn ang="0">
                <a:pos x="18" y="152"/>
              </a:cxn>
              <a:cxn ang="0">
                <a:pos x="42" y="40"/>
              </a:cxn>
              <a:cxn ang="0">
                <a:pos x="106" y="0"/>
              </a:cxn>
            </a:cxnLst>
            <a:rect l="0" t="0" r="r" b="b"/>
            <a:pathLst>
              <a:path w="106" h="856">
                <a:moveTo>
                  <a:pt x="34" y="856"/>
                </a:moveTo>
                <a:cubicBezTo>
                  <a:pt x="31" y="805"/>
                  <a:pt x="32" y="754"/>
                  <a:pt x="26" y="704"/>
                </a:cubicBezTo>
                <a:cubicBezTo>
                  <a:pt x="24" y="687"/>
                  <a:pt x="15" y="672"/>
                  <a:pt x="10" y="656"/>
                </a:cubicBezTo>
                <a:cubicBezTo>
                  <a:pt x="7" y="648"/>
                  <a:pt x="2" y="632"/>
                  <a:pt x="2" y="632"/>
                </a:cubicBezTo>
                <a:cubicBezTo>
                  <a:pt x="5" y="571"/>
                  <a:pt x="0" y="509"/>
                  <a:pt x="10" y="448"/>
                </a:cubicBezTo>
                <a:cubicBezTo>
                  <a:pt x="11" y="440"/>
                  <a:pt x="27" y="445"/>
                  <a:pt x="34" y="440"/>
                </a:cubicBezTo>
                <a:cubicBezTo>
                  <a:pt x="42" y="434"/>
                  <a:pt x="45" y="424"/>
                  <a:pt x="50" y="416"/>
                </a:cubicBezTo>
                <a:cubicBezTo>
                  <a:pt x="47" y="400"/>
                  <a:pt x="46" y="384"/>
                  <a:pt x="42" y="368"/>
                </a:cubicBezTo>
                <a:cubicBezTo>
                  <a:pt x="38" y="352"/>
                  <a:pt x="26" y="320"/>
                  <a:pt x="26" y="320"/>
                </a:cubicBezTo>
                <a:cubicBezTo>
                  <a:pt x="23" y="264"/>
                  <a:pt x="18" y="208"/>
                  <a:pt x="18" y="152"/>
                </a:cubicBezTo>
                <a:cubicBezTo>
                  <a:pt x="18" y="146"/>
                  <a:pt x="27" y="50"/>
                  <a:pt x="42" y="40"/>
                </a:cubicBezTo>
                <a:cubicBezTo>
                  <a:pt x="65" y="25"/>
                  <a:pt x="87" y="19"/>
                  <a:pt x="106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AutoShape 17"/>
          <p:cNvSpPr>
            <a:spLocks noChangeArrowheads="1"/>
          </p:cNvSpPr>
          <p:nvPr/>
        </p:nvSpPr>
        <p:spPr bwMode="auto">
          <a:xfrm>
            <a:off x="6068888" y="3426296"/>
            <a:ext cx="228600" cy="228600"/>
          </a:xfrm>
          <a:prstGeom prst="sun">
            <a:avLst>
              <a:gd name="adj" fmla="val 2500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Freeform 18"/>
          <p:cNvSpPr>
            <a:spLocks/>
          </p:cNvSpPr>
          <p:nvPr/>
        </p:nvSpPr>
        <p:spPr bwMode="auto">
          <a:xfrm>
            <a:off x="7288088" y="3197696"/>
            <a:ext cx="685800" cy="1854200"/>
          </a:xfrm>
          <a:custGeom>
            <a:avLst/>
            <a:gdLst/>
            <a:ahLst/>
            <a:cxnLst>
              <a:cxn ang="0">
                <a:pos x="408" y="1168"/>
              </a:cxn>
              <a:cxn ang="0">
                <a:pos x="344" y="344"/>
              </a:cxn>
              <a:cxn ang="0">
                <a:pos x="184" y="80"/>
              </a:cxn>
              <a:cxn ang="0">
                <a:pos x="0" y="0"/>
              </a:cxn>
            </a:cxnLst>
            <a:rect l="0" t="0" r="r" b="b"/>
            <a:pathLst>
              <a:path w="432" h="1168">
                <a:moveTo>
                  <a:pt x="408" y="1168"/>
                </a:moveTo>
                <a:cubicBezTo>
                  <a:pt x="407" y="1147"/>
                  <a:pt x="432" y="521"/>
                  <a:pt x="344" y="344"/>
                </a:cubicBezTo>
                <a:cubicBezTo>
                  <a:pt x="331" y="252"/>
                  <a:pt x="273" y="125"/>
                  <a:pt x="184" y="80"/>
                </a:cubicBezTo>
                <a:cubicBezTo>
                  <a:pt x="124" y="50"/>
                  <a:pt x="60" y="30"/>
                  <a:pt x="0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" name="Freeform 23"/>
          <p:cNvSpPr>
            <a:spLocks/>
          </p:cNvSpPr>
          <p:nvPr/>
        </p:nvSpPr>
        <p:spPr bwMode="auto">
          <a:xfrm>
            <a:off x="5840288" y="2740496"/>
            <a:ext cx="609600" cy="88900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64" y="0"/>
              </a:cxn>
              <a:cxn ang="0">
                <a:pos x="136" y="16"/>
              </a:cxn>
              <a:cxn ang="0">
                <a:pos x="184" y="48"/>
              </a:cxn>
              <a:cxn ang="0">
                <a:pos x="384" y="24"/>
              </a:cxn>
            </a:cxnLst>
            <a:rect l="0" t="0" r="r" b="b"/>
            <a:pathLst>
              <a:path w="384" h="56">
                <a:moveTo>
                  <a:pt x="0" y="48"/>
                </a:moveTo>
                <a:cubicBezTo>
                  <a:pt x="19" y="20"/>
                  <a:pt x="32" y="11"/>
                  <a:pt x="64" y="0"/>
                </a:cubicBezTo>
                <a:cubicBezTo>
                  <a:pt x="70" y="1"/>
                  <a:pt x="123" y="7"/>
                  <a:pt x="136" y="16"/>
                </a:cubicBezTo>
                <a:cubicBezTo>
                  <a:pt x="196" y="56"/>
                  <a:pt x="127" y="29"/>
                  <a:pt x="184" y="48"/>
                </a:cubicBezTo>
                <a:cubicBezTo>
                  <a:pt x="250" y="35"/>
                  <a:pt x="317" y="24"/>
                  <a:pt x="384" y="24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Freeform 26"/>
          <p:cNvSpPr>
            <a:spLocks/>
          </p:cNvSpPr>
          <p:nvPr/>
        </p:nvSpPr>
        <p:spPr bwMode="auto">
          <a:xfrm>
            <a:off x="7364288" y="2740496"/>
            <a:ext cx="609600" cy="88900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64" y="0"/>
              </a:cxn>
              <a:cxn ang="0">
                <a:pos x="136" y="16"/>
              </a:cxn>
              <a:cxn ang="0">
                <a:pos x="184" y="48"/>
              </a:cxn>
              <a:cxn ang="0">
                <a:pos x="384" y="24"/>
              </a:cxn>
            </a:cxnLst>
            <a:rect l="0" t="0" r="r" b="b"/>
            <a:pathLst>
              <a:path w="384" h="56">
                <a:moveTo>
                  <a:pt x="0" y="48"/>
                </a:moveTo>
                <a:cubicBezTo>
                  <a:pt x="19" y="20"/>
                  <a:pt x="32" y="11"/>
                  <a:pt x="64" y="0"/>
                </a:cubicBezTo>
                <a:cubicBezTo>
                  <a:pt x="70" y="1"/>
                  <a:pt x="123" y="7"/>
                  <a:pt x="136" y="16"/>
                </a:cubicBezTo>
                <a:cubicBezTo>
                  <a:pt x="196" y="56"/>
                  <a:pt x="127" y="29"/>
                  <a:pt x="184" y="48"/>
                </a:cubicBezTo>
                <a:cubicBezTo>
                  <a:pt x="250" y="35"/>
                  <a:pt x="317" y="24"/>
                  <a:pt x="384" y="24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Freeform 27"/>
          <p:cNvSpPr>
            <a:spLocks/>
          </p:cNvSpPr>
          <p:nvPr/>
        </p:nvSpPr>
        <p:spPr bwMode="auto">
          <a:xfrm>
            <a:off x="6653088" y="2918296"/>
            <a:ext cx="495300" cy="177800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64" y="0"/>
              </a:cxn>
              <a:cxn ang="0">
                <a:pos x="96" y="8"/>
              </a:cxn>
              <a:cxn ang="0">
                <a:pos x="144" y="24"/>
              </a:cxn>
              <a:cxn ang="0">
                <a:pos x="256" y="24"/>
              </a:cxn>
              <a:cxn ang="0">
                <a:pos x="280" y="72"/>
              </a:cxn>
              <a:cxn ang="0">
                <a:pos x="304" y="88"/>
              </a:cxn>
              <a:cxn ang="0">
                <a:pos x="312" y="112"/>
              </a:cxn>
            </a:cxnLst>
            <a:rect l="0" t="0" r="r" b="b"/>
            <a:pathLst>
              <a:path w="312" h="112">
                <a:moveTo>
                  <a:pt x="0" y="40"/>
                </a:moveTo>
                <a:cubicBezTo>
                  <a:pt x="57" y="21"/>
                  <a:pt x="39" y="38"/>
                  <a:pt x="64" y="0"/>
                </a:cubicBezTo>
                <a:cubicBezTo>
                  <a:pt x="75" y="3"/>
                  <a:pt x="85" y="5"/>
                  <a:pt x="96" y="8"/>
                </a:cubicBezTo>
                <a:cubicBezTo>
                  <a:pt x="112" y="13"/>
                  <a:pt x="144" y="24"/>
                  <a:pt x="144" y="24"/>
                </a:cubicBezTo>
                <a:cubicBezTo>
                  <a:pt x="180" y="19"/>
                  <a:pt x="220" y="8"/>
                  <a:pt x="256" y="24"/>
                </a:cubicBezTo>
                <a:cubicBezTo>
                  <a:pt x="277" y="33"/>
                  <a:pt x="269" y="58"/>
                  <a:pt x="280" y="72"/>
                </a:cubicBezTo>
                <a:cubicBezTo>
                  <a:pt x="286" y="80"/>
                  <a:pt x="296" y="83"/>
                  <a:pt x="304" y="88"/>
                </a:cubicBezTo>
                <a:cubicBezTo>
                  <a:pt x="307" y="96"/>
                  <a:pt x="312" y="112"/>
                  <a:pt x="312" y="112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Freeform 28"/>
          <p:cNvSpPr>
            <a:spLocks/>
          </p:cNvSpPr>
          <p:nvPr/>
        </p:nvSpPr>
        <p:spPr bwMode="auto">
          <a:xfrm>
            <a:off x="7110288" y="3604096"/>
            <a:ext cx="455613" cy="1460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" y="24"/>
              </a:cxn>
              <a:cxn ang="0">
                <a:pos x="128" y="56"/>
              </a:cxn>
              <a:cxn ang="0">
                <a:pos x="152" y="848"/>
              </a:cxn>
              <a:cxn ang="0">
                <a:pos x="168" y="912"/>
              </a:cxn>
              <a:cxn ang="0">
                <a:pos x="168" y="920"/>
              </a:cxn>
            </a:cxnLst>
            <a:rect l="0" t="0" r="r" b="b"/>
            <a:pathLst>
              <a:path w="287" h="920">
                <a:moveTo>
                  <a:pt x="0" y="0"/>
                </a:moveTo>
                <a:cubicBezTo>
                  <a:pt x="18" y="4"/>
                  <a:pt x="68" y="16"/>
                  <a:pt x="80" y="24"/>
                </a:cubicBezTo>
                <a:cubicBezTo>
                  <a:pt x="96" y="35"/>
                  <a:pt x="128" y="56"/>
                  <a:pt x="128" y="56"/>
                </a:cubicBezTo>
                <a:cubicBezTo>
                  <a:pt x="287" y="294"/>
                  <a:pt x="129" y="48"/>
                  <a:pt x="152" y="848"/>
                </a:cubicBezTo>
                <a:cubicBezTo>
                  <a:pt x="153" y="870"/>
                  <a:pt x="168" y="890"/>
                  <a:pt x="168" y="912"/>
                </a:cubicBezTo>
                <a:cubicBezTo>
                  <a:pt x="168" y="915"/>
                  <a:pt x="168" y="917"/>
                  <a:pt x="168" y="92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" name="AutoShape 29"/>
          <p:cNvSpPr>
            <a:spLocks noChangeArrowheads="1"/>
          </p:cNvSpPr>
          <p:nvPr/>
        </p:nvSpPr>
        <p:spPr bwMode="auto">
          <a:xfrm>
            <a:off x="5687888" y="4340696"/>
            <a:ext cx="228600" cy="228600"/>
          </a:xfrm>
          <a:prstGeom prst="sun">
            <a:avLst>
              <a:gd name="adj" fmla="val 2500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AutoShape 31"/>
          <p:cNvSpPr>
            <a:spLocks noChangeArrowheads="1"/>
          </p:cNvSpPr>
          <p:nvPr/>
        </p:nvSpPr>
        <p:spPr bwMode="auto">
          <a:xfrm>
            <a:off x="6145088" y="4416896"/>
            <a:ext cx="228600" cy="228600"/>
          </a:xfrm>
          <a:prstGeom prst="sun">
            <a:avLst>
              <a:gd name="adj" fmla="val 2500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AutoShape 32"/>
          <p:cNvSpPr>
            <a:spLocks noChangeArrowheads="1"/>
          </p:cNvSpPr>
          <p:nvPr/>
        </p:nvSpPr>
        <p:spPr bwMode="auto">
          <a:xfrm>
            <a:off x="6754688" y="3197696"/>
            <a:ext cx="228600" cy="228600"/>
          </a:xfrm>
          <a:prstGeom prst="sun">
            <a:avLst>
              <a:gd name="adj" fmla="val 2500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AutoShape 33"/>
          <p:cNvSpPr>
            <a:spLocks noChangeArrowheads="1"/>
          </p:cNvSpPr>
          <p:nvPr/>
        </p:nvSpPr>
        <p:spPr bwMode="auto">
          <a:xfrm>
            <a:off x="7135688" y="2740496"/>
            <a:ext cx="228600" cy="228600"/>
          </a:xfrm>
          <a:prstGeom prst="sun">
            <a:avLst>
              <a:gd name="adj" fmla="val 2500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Freeform 34"/>
          <p:cNvSpPr>
            <a:spLocks/>
          </p:cNvSpPr>
          <p:nvPr/>
        </p:nvSpPr>
        <p:spPr bwMode="auto">
          <a:xfrm>
            <a:off x="5910138" y="4823296"/>
            <a:ext cx="138113" cy="438150"/>
          </a:xfrm>
          <a:custGeom>
            <a:avLst/>
            <a:gdLst/>
            <a:ahLst/>
            <a:cxnLst>
              <a:cxn ang="0">
                <a:pos x="40" y="276"/>
              </a:cxn>
              <a:cxn ang="0">
                <a:pos x="16" y="192"/>
              </a:cxn>
              <a:cxn ang="0">
                <a:pos x="4" y="156"/>
              </a:cxn>
              <a:cxn ang="0">
                <a:pos x="0" y="144"/>
              </a:cxn>
              <a:cxn ang="0">
                <a:pos x="32" y="80"/>
              </a:cxn>
              <a:cxn ang="0">
                <a:pos x="60" y="48"/>
              </a:cxn>
              <a:cxn ang="0">
                <a:pos x="84" y="36"/>
              </a:cxn>
              <a:cxn ang="0">
                <a:pos x="84" y="0"/>
              </a:cxn>
            </a:cxnLst>
            <a:rect l="0" t="0" r="r" b="b"/>
            <a:pathLst>
              <a:path w="87" h="276">
                <a:moveTo>
                  <a:pt x="40" y="276"/>
                </a:moveTo>
                <a:cubicBezTo>
                  <a:pt x="33" y="247"/>
                  <a:pt x="24" y="220"/>
                  <a:pt x="16" y="192"/>
                </a:cubicBezTo>
                <a:cubicBezTo>
                  <a:pt x="12" y="180"/>
                  <a:pt x="8" y="168"/>
                  <a:pt x="4" y="156"/>
                </a:cubicBezTo>
                <a:cubicBezTo>
                  <a:pt x="3" y="152"/>
                  <a:pt x="0" y="144"/>
                  <a:pt x="0" y="144"/>
                </a:cubicBezTo>
                <a:cubicBezTo>
                  <a:pt x="4" y="114"/>
                  <a:pt x="7" y="96"/>
                  <a:pt x="32" y="80"/>
                </a:cubicBezTo>
                <a:cubicBezTo>
                  <a:pt x="36" y="67"/>
                  <a:pt x="48" y="56"/>
                  <a:pt x="60" y="48"/>
                </a:cubicBezTo>
                <a:cubicBezTo>
                  <a:pt x="65" y="45"/>
                  <a:pt x="82" y="44"/>
                  <a:pt x="84" y="36"/>
                </a:cubicBezTo>
                <a:cubicBezTo>
                  <a:pt x="87" y="24"/>
                  <a:pt x="84" y="12"/>
                  <a:pt x="84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" name="Freeform 35"/>
          <p:cNvSpPr>
            <a:spLocks/>
          </p:cNvSpPr>
          <p:nvPr/>
        </p:nvSpPr>
        <p:spPr bwMode="auto">
          <a:xfrm>
            <a:off x="6468938" y="4715346"/>
            <a:ext cx="158750" cy="541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0" y="52"/>
              </a:cxn>
              <a:cxn ang="0">
                <a:pos x="56" y="76"/>
              </a:cxn>
              <a:cxn ang="0">
                <a:pos x="48" y="224"/>
              </a:cxn>
              <a:cxn ang="0">
                <a:pos x="76" y="336"/>
              </a:cxn>
              <a:cxn ang="0">
                <a:pos x="100" y="340"/>
              </a:cxn>
            </a:cxnLst>
            <a:rect l="0" t="0" r="r" b="b"/>
            <a:pathLst>
              <a:path w="100" h="341">
                <a:moveTo>
                  <a:pt x="0" y="0"/>
                </a:moveTo>
                <a:cubicBezTo>
                  <a:pt x="14" y="18"/>
                  <a:pt x="27" y="33"/>
                  <a:pt x="40" y="52"/>
                </a:cubicBezTo>
                <a:cubicBezTo>
                  <a:pt x="45" y="60"/>
                  <a:pt x="56" y="76"/>
                  <a:pt x="56" y="76"/>
                </a:cubicBezTo>
                <a:cubicBezTo>
                  <a:pt x="62" y="126"/>
                  <a:pt x="52" y="174"/>
                  <a:pt x="48" y="224"/>
                </a:cubicBezTo>
                <a:cubicBezTo>
                  <a:pt x="50" y="239"/>
                  <a:pt x="62" y="325"/>
                  <a:pt x="76" y="336"/>
                </a:cubicBezTo>
                <a:cubicBezTo>
                  <a:pt x="83" y="341"/>
                  <a:pt x="93" y="340"/>
                  <a:pt x="100" y="34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" name="Freeform 36"/>
          <p:cNvSpPr>
            <a:spLocks/>
          </p:cNvSpPr>
          <p:nvPr/>
        </p:nvSpPr>
        <p:spPr bwMode="auto">
          <a:xfrm>
            <a:off x="5700588" y="3029421"/>
            <a:ext cx="406400" cy="200025"/>
          </a:xfrm>
          <a:custGeom>
            <a:avLst/>
            <a:gdLst/>
            <a:ahLst/>
            <a:cxnLst>
              <a:cxn ang="0">
                <a:pos x="0" y="126"/>
              </a:cxn>
              <a:cxn ang="0">
                <a:pos x="32" y="70"/>
              </a:cxn>
              <a:cxn ang="0">
                <a:pos x="88" y="42"/>
              </a:cxn>
              <a:cxn ang="0">
                <a:pos x="184" y="2"/>
              </a:cxn>
              <a:cxn ang="0">
                <a:pos x="256" y="2"/>
              </a:cxn>
            </a:cxnLst>
            <a:rect l="0" t="0" r="r" b="b"/>
            <a:pathLst>
              <a:path w="256" h="126">
                <a:moveTo>
                  <a:pt x="0" y="126"/>
                </a:moveTo>
                <a:cubicBezTo>
                  <a:pt x="8" y="110"/>
                  <a:pt x="19" y="83"/>
                  <a:pt x="32" y="70"/>
                </a:cubicBezTo>
                <a:cubicBezTo>
                  <a:pt x="43" y="59"/>
                  <a:pt x="77" y="47"/>
                  <a:pt x="88" y="42"/>
                </a:cubicBezTo>
                <a:cubicBezTo>
                  <a:pt x="119" y="27"/>
                  <a:pt x="149" y="5"/>
                  <a:pt x="184" y="2"/>
                </a:cubicBezTo>
                <a:cubicBezTo>
                  <a:pt x="208" y="0"/>
                  <a:pt x="232" y="2"/>
                  <a:pt x="256" y="2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" name="Freeform 37"/>
          <p:cNvSpPr>
            <a:spLocks/>
          </p:cNvSpPr>
          <p:nvPr/>
        </p:nvSpPr>
        <p:spPr bwMode="auto">
          <a:xfrm>
            <a:off x="6364163" y="3089746"/>
            <a:ext cx="130175" cy="857250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62" y="84"/>
              </a:cxn>
              <a:cxn ang="0">
                <a:pos x="82" y="160"/>
              </a:cxn>
              <a:cxn ang="0">
                <a:pos x="58" y="328"/>
              </a:cxn>
              <a:cxn ang="0">
                <a:pos x="42" y="352"/>
              </a:cxn>
              <a:cxn ang="0">
                <a:pos x="22" y="412"/>
              </a:cxn>
              <a:cxn ang="0">
                <a:pos x="14" y="436"/>
              </a:cxn>
              <a:cxn ang="0">
                <a:pos x="38" y="528"/>
              </a:cxn>
              <a:cxn ang="0">
                <a:pos x="50" y="540"/>
              </a:cxn>
            </a:cxnLst>
            <a:rect l="0" t="0" r="r" b="b"/>
            <a:pathLst>
              <a:path w="82" h="540">
                <a:moveTo>
                  <a:pt x="14" y="0"/>
                </a:moveTo>
                <a:cubicBezTo>
                  <a:pt x="24" y="31"/>
                  <a:pt x="52" y="54"/>
                  <a:pt x="62" y="84"/>
                </a:cubicBezTo>
                <a:cubicBezTo>
                  <a:pt x="70" y="109"/>
                  <a:pt x="76" y="134"/>
                  <a:pt x="82" y="160"/>
                </a:cubicBezTo>
                <a:cubicBezTo>
                  <a:pt x="80" y="208"/>
                  <a:pt x="82" y="281"/>
                  <a:pt x="58" y="328"/>
                </a:cubicBezTo>
                <a:cubicBezTo>
                  <a:pt x="54" y="337"/>
                  <a:pt x="45" y="343"/>
                  <a:pt x="42" y="352"/>
                </a:cubicBezTo>
                <a:cubicBezTo>
                  <a:pt x="35" y="372"/>
                  <a:pt x="29" y="392"/>
                  <a:pt x="22" y="412"/>
                </a:cubicBezTo>
                <a:cubicBezTo>
                  <a:pt x="19" y="420"/>
                  <a:pt x="14" y="436"/>
                  <a:pt x="14" y="436"/>
                </a:cubicBezTo>
                <a:cubicBezTo>
                  <a:pt x="16" y="473"/>
                  <a:pt x="0" y="515"/>
                  <a:pt x="38" y="528"/>
                </a:cubicBezTo>
                <a:cubicBezTo>
                  <a:pt x="42" y="532"/>
                  <a:pt x="50" y="540"/>
                  <a:pt x="50" y="54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" name="AutoShape 38"/>
          <p:cNvSpPr>
            <a:spLocks noChangeArrowheads="1"/>
          </p:cNvSpPr>
          <p:nvPr/>
        </p:nvSpPr>
        <p:spPr bwMode="auto">
          <a:xfrm>
            <a:off x="7059488" y="4721696"/>
            <a:ext cx="228600" cy="228600"/>
          </a:xfrm>
          <a:prstGeom prst="sun">
            <a:avLst>
              <a:gd name="adj" fmla="val 2500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AutoShape 39"/>
          <p:cNvSpPr>
            <a:spLocks noChangeArrowheads="1"/>
          </p:cNvSpPr>
          <p:nvPr/>
        </p:nvSpPr>
        <p:spPr bwMode="auto">
          <a:xfrm>
            <a:off x="7364288" y="4188296"/>
            <a:ext cx="228600" cy="228600"/>
          </a:xfrm>
          <a:prstGeom prst="sun">
            <a:avLst>
              <a:gd name="adj" fmla="val 2500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AutoShape 41"/>
          <p:cNvSpPr>
            <a:spLocks noChangeArrowheads="1"/>
          </p:cNvSpPr>
          <p:nvPr/>
        </p:nvSpPr>
        <p:spPr bwMode="auto">
          <a:xfrm>
            <a:off x="6221288" y="4874096"/>
            <a:ext cx="228600" cy="228600"/>
          </a:xfrm>
          <a:prstGeom prst="sun">
            <a:avLst>
              <a:gd name="adj" fmla="val 2500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AutoShape 42"/>
          <p:cNvSpPr>
            <a:spLocks noChangeArrowheads="1"/>
          </p:cNvSpPr>
          <p:nvPr/>
        </p:nvSpPr>
        <p:spPr bwMode="auto">
          <a:xfrm>
            <a:off x="6754688" y="4264496"/>
            <a:ext cx="228600" cy="228600"/>
          </a:xfrm>
          <a:prstGeom prst="sun">
            <a:avLst>
              <a:gd name="adj" fmla="val 2500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Freeform 43"/>
          <p:cNvSpPr>
            <a:spLocks/>
          </p:cNvSpPr>
          <p:nvPr/>
        </p:nvSpPr>
        <p:spPr bwMode="auto">
          <a:xfrm>
            <a:off x="7364288" y="2988146"/>
            <a:ext cx="642938" cy="476250"/>
          </a:xfrm>
          <a:custGeom>
            <a:avLst/>
            <a:gdLst/>
            <a:ahLst/>
            <a:cxnLst>
              <a:cxn ang="0">
                <a:pos x="0" y="20"/>
              </a:cxn>
              <a:cxn ang="0">
                <a:pos x="72" y="0"/>
              </a:cxn>
              <a:cxn ang="0">
                <a:pos x="128" y="4"/>
              </a:cxn>
              <a:cxn ang="0">
                <a:pos x="152" y="12"/>
              </a:cxn>
              <a:cxn ang="0">
                <a:pos x="180" y="40"/>
              </a:cxn>
              <a:cxn ang="0">
                <a:pos x="280" y="44"/>
              </a:cxn>
              <a:cxn ang="0">
                <a:pos x="360" y="108"/>
              </a:cxn>
              <a:cxn ang="0">
                <a:pos x="380" y="300"/>
              </a:cxn>
            </a:cxnLst>
            <a:rect l="0" t="0" r="r" b="b"/>
            <a:pathLst>
              <a:path w="405" h="300">
                <a:moveTo>
                  <a:pt x="0" y="20"/>
                </a:moveTo>
                <a:cubicBezTo>
                  <a:pt x="24" y="8"/>
                  <a:pt x="46" y="5"/>
                  <a:pt x="72" y="0"/>
                </a:cubicBezTo>
                <a:cubicBezTo>
                  <a:pt x="91" y="1"/>
                  <a:pt x="109" y="1"/>
                  <a:pt x="128" y="4"/>
                </a:cubicBezTo>
                <a:cubicBezTo>
                  <a:pt x="136" y="5"/>
                  <a:pt x="152" y="12"/>
                  <a:pt x="152" y="12"/>
                </a:cubicBezTo>
                <a:cubicBezTo>
                  <a:pt x="164" y="24"/>
                  <a:pt x="164" y="35"/>
                  <a:pt x="180" y="40"/>
                </a:cubicBezTo>
                <a:cubicBezTo>
                  <a:pt x="214" y="35"/>
                  <a:pt x="246" y="37"/>
                  <a:pt x="280" y="44"/>
                </a:cubicBezTo>
                <a:cubicBezTo>
                  <a:pt x="308" y="65"/>
                  <a:pt x="331" y="89"/>
                  <a:pt x="360" y="108"/>
                </a:cubicBezTo>
                <a:cubicBezTo>
                  <a:pt x="405" y="175"/>
                  <a:pt x="380" y="170"/>
                  <a:pt x="380" y="30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" name="Freeform 44"/>
          <p:cNvSpPr>
            <a:spLocks/>
          </p:cNvSpPr>
          <p:nvPr/>
        </p:nvSpPr>
        <p:spPr bwMode="auto">
          <a:xfrm>
            <a:off x="6691188" y="2748434"/>
            <a:ext cx="488950" cy="80962"/>
          </a:xfrm>
          <a:custGeom>
            <a:avLst/>
            <a:gdLst/>
            <a:ahLst/>
            <a:cxnLst>
              <a:cxn ang="0">
                <a:pos x="0" y="51"/>
              </a:cxn>
              <a:cxn ang="0">
                <a:pos x="40" y="27"/>
              </a:cxn>
              <a:cxn ang="0">
                <a:pos x="64" y="19"/>
              </a:cxn>
              <a:cxn ang="0">
                <a:pos x="248" y="23"/>
              </a:cxn>
              <a:cxn ang="0">
                <a:pos x="308" y="47"/>
              </a:cxn>
            </a:cxnLst>
            <a:rect l="0" t="0" r="r" b="b"/>
            <a:pathLst>
              <a:path w="308" h="51">
                <a:moveTo>
                  <a:pt x="0" y="51"/>
                </a:moveTo>
                <a:cubicBezTo>
                  <a:pt x="12" y="39"/>
                  <a:pt x="24" y="34"/>
                  <a:pt x="40" y="27"/>
                </a:cubicBezTo>
                <a:cubicBezTo>
                  <a:pt x="48" y="24"/>
                  <a:pt x="64" y="19"/>
                  <a:pt x="64" y="19"/>
                </a:cubicBezTo>
                <a:cubicBezTo>
                  <a:pt x="146" y="23"/>
                  <a:pt x="167" y="27"/>
                  <a:pt x="248" y="23"/>
                </a:cubicBezTo>
                <a:cubicBezTo>
                  <a:pt x="283" y="0"/>
                  <a:pt x="288" y="27"/>
                  <a:pt x="308" y="47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" name="Freeform 45"/>
          <p:cNvSpPr>
            <a:spLocks/>
          </p:cNvSpPr>
          <p:nvPr/>
        </p:nvSpPr>
        <p:spPr bwMode="auto">
          <a:xfrm>
            <a:off x="6754688" y="3121496"/>
            <a:ext cx="241300" cy="882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6" y="24"/>
              </a:cxn>
              <a:cxn ang="0">
                <a:pos x="100" y="32"/>
              </a:cxn>
              <a:cxn ang="0">
                <a:pos x="152" y="124"/>
              </a:cxn>
              <a:cxn ang="0">
                <a:pos x="128" y="400"/>
              </a:cxn>
              <a:cxn ang="0">
                <a:pos x="124" y="556"/>
              </a:cxn>
            </a:cxnLst>
            <a:rect l="0" t="0" r="r" b="b"/>
            <a:pathLst>
              <a:path w="152" h="556">
                <a:moveTo>
                  <a:pt x="0" y="0"/>
                </a:moveTo>
                <a:cubicBezTo>
                  <a:pt x="28" y="5"/>
                  <a:pt x="49" y="15"/>
                  <a:pt x="76" y="24"/>
                </a:cubicBezTo>
                <a:cubicBezTo>
                  <a:pt x="84" y="27"/>
                  <a:pt x="100" y="32"/>
                  <a:pt x="100" y="32"/>
                </a:cubicBezTo>
                <a:cubicBezTo>
                  <a:pt x="127" y="59"/>
                  <a:pt x="143" y="87"/>
                  <a:pt x="152" y="124"/>
                </a:cubicBezTo>
                <a:cubicBezTo>
                  <a:pt x="150" y="219"/>
                  <a:pt x="151" y="308"/>
                  <a:pt x="128" y="400"/>
                </a:cubicBezTo>
                <a:cubicBezTo>
                  <a:pt x="121" y="481"/>
                  <a:pt x="124" y="429"/>
                  <a:pt x="124" y="556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" name="Freeform 46"/>
          <p:cNvSpPr>
            <a:spLocks/>
          </p:cNvSpPr>
          <p:nvPr/>
        </p:nvSpPr>
        <p:spPr bwMode="auto">
          <a:xfrm>
            <a:off x="6037138" y="3623146"/>
            <a:ext cx="215900" cy="9715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" y="28"/>
              </a:cxn>
              <a:cxn ang="0">
                <a:pos x="116" y="64"/>
              </a:cxn>
              <a:cxn ang="0">
                <a:pos x="136" y="120"/>
              </a:cxn>
              <a:cxn ang="0">
                <a:pos x="132" y="244"/>
              </a:cxn>
              <a:cxn ang="0">
                <a:pos x="96" y="380"/>
              </a:cxn>
              <a:cxn ang="0">
                <a:pos x="76" y="456"/>
              </a:cxn>
              <a:cxn ang="0">
                <a:pos x="76" y="568"/>
              </a:cxn>
              <a:cxn ang="0">
                <a:pos x="84" y="612"/>
              </a:cxn>
            </a:cxnLst>
            <a:rect l="0" t="0" r="r" b="b"/>
            <a:pathLst>
              <a:path w="136" h="612">
                <a:moveTo>
                  <a:pt x="0" y="0"/>
                </a:moveTo>
                <a:cubicBezTo>
                  <a:pt x="21" y="10"/>
                  <a:pt x="29" y="20"/>
                  <a:pt x="52" y="28"/>
                </a:cubicBezTo>
                <a:cubicBezTo>
                  <a:pt x="71" y="42"/>
                  <a:pt x="93" y="56"/>
                  <a:pt x="116" y="64"/>
                </a:cubicBezTo>
                <a:cubicBezTo>
                  <a:pt x="134" y="82"/>
                  <a:pt x="132" y="95"/>
                  <a:pt x="136" y="120"/>
                </a:cubicBezTo>
                <a:cubicBezTo>
                  <a:pt x="135" y="161"/>
                  <a:pt x="134" y="203"/>
                  <a:pt x="132" y="244"/>
                </a:cubicBezTo>
                <a:cubicBezTo>
                  <a:pt x="129" y="290"/>
                  <a:pt x="112" y="337"/>
                  <a:pt x="96" y="380"/>
                </a:cubicBezTo>
                <a:cubicBezTo>
                  <a:pt x="87" y="404"/>
                  <a:pt x="84" y="431"/>
                  <a:pt x="76" y="456"/>
                </a:cubicBezTo>
                <a:cubicBezTo>
                  <a:pt x="69" y="509"/>
                  <a:pt x="70" y="491"/>
                  <a:pt x="76" y="568"/>
                </a:cubicBezTo>
                <a:cubicBezTo>
                  <a:pt x="77" y="583"/>
                  <a:pt x="84" y="612"/>
                  <a:pt x="84" y="612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" name="Freeform 49"/>
          <p:cNvSpPr>
            <a:spLocks/>
          </p:cNvSpPr>
          <p:nvPr/>
        </p:nvSpPr>
        <p:spPr bwMode="auto">
          <a:xfrm>
            <a:off x="5611688" y="2588096"/>
            <a:ext cx="2590800" cy="125413"/>
          </a:xfrm>
          <a:custGeom>
            <a:avLst/>
            <a:gdLst/>
            <a:ahLst/>
            <a:cxnLst>
              <a:cxn ang="0">
                <a:pos x="0" y="39"/>
              </a:cxn>
              <a:cxn ang="0">
                <a:pos x="170" y="27"/>
              </a:cxn>
              <a:cxn ang="0">
                <a:pos x="267" y="50"/>
              </a:cxn>
              <a:cxn ang="0">
                <a:pos x="315" y="27"/>
              </a:cxn>
              <a:cxn ang="0">
                <a:pos x="420" y="39"/>
              </a:cxn>
              <a:cxn ang="0">
                <a:pos x="469" y="73"/>
              </a:cxn>
              <a:cxn ang="0">
                <a:pos x="549" y="50"/>
              </a:cxn>
              <a:cxn ang="0">
                <a:pos x="679" y="39"/>
              </a:cxn>
              <a:cxn ang="0">
                <a:pos x="703" y="73"/>
              </a:cxn>
              <a:cxn ang="0">
                <a:pos x="776" y="16"/>
              </a:cxn>
              <a:cxn ang="0">
                <a:pos x="920" y="56"/>
              </a:cxn>
              <a:cxn ang="0">
                <a:pos x="976" y="40"/>
              </a:cxn>
              <a:cxn ang="0">
                <a:pos x="978" y="50"/>
              </a:cxn>
              <a:cxn ang="0">
                <a:pos x="1002" y="39"/>
              </a:cxn>
              <a:cxn ang="0">
                <a:pos x="1083" y="50"/>
              </a:cxn>
              <a:cxn ang="0">
                <a:pos x="1309" y="27"/>
              </a:cxn>
              <a:cxn ang="0">
                <a:pos x="1382" y="50"/>
              </a:cxn>
              <a:cxn ang="0">
                <a:pos x="1567" y="62"/>
              </a:cxn>
              <a:cxn ang="0">
                <a:pos x="1632" y="50"/>
              </a:cxn>
            </a:cxnLst>
            <a:rect l="0" t="0" r="r" b="b"/>
            <a:pathLst>
              <a:path w="1632" h="79">
                <a:moveTo>
                  <a:pt x="0" y="39"/>
                </a:moveTo>
                <a:cubicBezTo>
                  <a:pt x="62" y="47"/>
                  <a:pt x="110" y="56"/>
                  <a:pt x="170" y="27"/>
                </a:cubicBezTo>
                <a:cubicBezTo>
                  <a:pt x="207" y="63"/>
                  <a:pt x="219" y="67"/>
                  <a:pt x="267" y="50"/>
                </a:cubicBezTo>
                <a:cubicBezTo>
                  <a:pt x="283" y="44"/>
                  <a:pt x="315" y="27"/>
                  <a:pt x="315" y="27"/>
                </a:cubicBezTo>
                <a:cubicBezTo>
                  <a:pt x="351" y="44"/>
                  <a:pt x="382" y="26"/>
                  <a:pt x="420" y="39"/>
                </a:cubicBezTo>
                <a:cubicBezTo>
                  <a:pt x="430" y="49"/>
                  <a:pt x="453" y="75"/>
                  <a:pt x="469" y="73"/>
                </a:cubicBezTo>
                <a:cubicBezTo>
                  <a:pt x="496" y="70"/>
                  <a:pt x="549" y="50"/>
                  <a:pt x="549" y="50"/>
                </a:cubicBezTo>
                <a:cubicBezTo>
                  <a:pt x="597" y="62"/>
                  <a:pt x="632" y="60"/>
                  <a:pt x="679" y="39"/>
                </a:cubicBezTo>
                <a:cubicBezTo>
                  <a:pt x="687" y="50"/>
                  <a:pt x="692" y="67"/>
                  <a:pt x="703" y="73"/>
                </a:cubicBezTo>
                <a:cubicBezTo>
                  <a:pt x="716" y="79"/>
                  <a:pt x="753" y="26"/>
                  <a:pt x="776" y="16"/>
                </a:cubicBezTo>
                <a:cubicBezTo>
                  <a:pt x="828" y="34"/>
                  <a:pt x="871" y="33"/>
                  <a:pt x="920" y="56"/>
                </a:cubicBezTo>
                <a:cubicBezTo>
                  <a:pt x="936" y="52"/>
                  <a:pt x="961" y="51"/>
                  <a:pt x="976" y="40"/>
                </a:cubicBezTo>
                <a:cubicBezTo>
                  <a:pt x="983" y="34"/>
                  <a:pt x="972" y="59"/>
                  <a:pt x="978" y="50"/>
                </a:cubicBezTo>
                <a:cubicBezTo>
                  <a:pt x="984" y="42"/>
                  <a:pt x="994" y="43"/>
                  <a:pt x="1002" y="39"/>
                </a:cubicBezTo>
                <a:cubicBezTo>
                  <a:pt x="1060" y="66"/>
                  <a:pt x="1034" y="67"/>
                  <a:pt x="1083" y="50"/>
                </a:cubicBezTo>
                <a:cubicBezTo>
                  <a:pt x="1135" y="0"/>
                  <a:pt x="1232" y="39"/>
                  <a:pt x="1309" y="27"/>
                </a:cubicBezTo>
                <a:cubicBezTo>
                  <a:pt x="1347" y="9"/>
                  <a:pt x="1345" y="33"/>
                  <a:pt x="1382" y="50"/>
                </a:cubicBezTo>
                <a:cubicBezTo>
                  <a:pt x="1456" y="43"/>
                  <a:pt x="1501" y="30"/>
                  <a:pt x="1567" y="62"/>
                </a:cubicBezTo>
                <a:cubicBezTo>
                  <a:pt x="1589" y="57"/>
                  <a:pt x="1632" y="50"/>
                  <a:pt x="1632" y="50"/>
                </a:cubicBezTo>
              </a:path>
            </a:pathLst>
          </a:custGeom>
          <a:noFill/>
          <a:ln w="76200" cap="flat" cmpd="sng">
            <a:solidFill>
              <a:srgbClr val="FF66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" name="Text Box 50"/>
          <p:cNvSpPr txBox="1">
            <a:spLocks noChangeArrowheads="1"/>
          </p:cNvSpPr>
          <p:nvPr/>
        </p:nvSpPr>
        <p:spPr bwMode="auto">
          <a:xfrm>
            <a:off x="7973888" y="5791795"/>
            <a:ext cx="990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>
                <a:solidFill>
                  <a:schemeClr val="tx1"/>
                </a:solidFill>
              </a:rPr>
              <a:t>Collagen fibrils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9" name="Text Box 51"/>
          <p:cNvSpPr txBox="1">
            <a:spLocks noChangeArrowheads="1"/>
          </p:cNvSpPr>
          <p:nvPr/>
        </p:nvSpPr>
        <p:spPr bwMode="auto">
          <a:xfrm>
            <a:off x="5078288" y="5788496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chemeClr val="tx1"/>
                </a:solidFill>
              </a:rPr>
              <a:t>Water</a:t>
            </a:r>
            <a:endParaRPr lang="en-US" sz="1400" b="1">
              <a:solidFill>
                <a:schemeClr val="tx1"/>
              </a:solidFill>
            </a:endParaRPr>
          </a:p>
        </p:txBody>
      </p:sp>
      <p:sp>
        <p:nvSpPr>
          <p:cNvPr id="60" name="Line 52"/>
          <p:cNvSpPr>
            <a:spLocks noChangeShapeType="1"/>
          </p:cNvSpPr>
          <p:nvPr/>
        </p:nvSpPr>
        <p:spPr bwMode="auto">
          <a:xfrm flipV="1">
            <a:off x="5535488" y="5102696"/>
            <a:ext cx="228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" name="Line 53"/>
          <p:cNvSpPr>
            <a:spLocks noChangeShapeType="1"/>
          </p:cNvSpPr>
          <p:nvPr/>
        </p:nvSpPr>
        <p:spPr bwMode="auto">
          <a:xfrm>
            <a:off x="7669088" y="5026496"/>
            <a:ext cx="5334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" name="AutoShape 57"/>
          <p:cNvSpPr>
            <a:spLocks noChangeArrowheads="1"/>
          </p:cNvSpPr>
          <p:nvPr/>
        </p:nvSpPr>
        <p:spPr bwMode="auto">
          <a:xfrm>
            <a:off x="7745288" y="2816696"/>
            <a:ext cx="228600" cy="228600"/>
          </a:xfrm>
          <a:prstGeom prst="sun">
            <a:avLst>
              <a:gd name="adj" fmla="val 2500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AutoShape 58"/>
          <p:cNvSpPr>
            <a:spLocks noChangeArrowheads="1"/>
          </p:cNvSpPr>
          <p:nvPr/>
        </p:nvSpPr>
        <p:spPr bwMode="auto">
          <a:xfrm>
            <a:off x="5916488" y="2740496"/>
            <a:ext cx="228600" cy="228600"/>
          </a:xfrm>
          <a:prstGeom prst="sun">
            <a:avLst>
              <a:gd name="adj" fmla="val 2500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AutoShape 59"/>
          <p:cNvSpPr>
            <a:spLocks noChangeArrowheads="1"/>
          </p:cNvSpPr>
          <p:nvPr/>
        </p:nvSpPr>
        <p:spPr bwMode="auto">
          <a:xfrm>
            <a:off x="7669088" y="3121496"/>
            <a:ext cx="228600" cy="228600"/>
          </a:xfrm>
          <a:prstGeom prst="sun">
            <a:avLst>
              <a:gd name="adj" fmla="val 2500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AutoShape 60"/>
          <p:cNvSpPr>
            <a:spLocks noChangeArrowheads="1"/>
          </p:cNvSpPr>
          <p:nvPr/>
        </p:nvSpPr>
        <p:spPr bwMode="auto">
          <a:xfrm>
            <a:off x="6449888" y="2816696"/>
            <a:ext cx="228600" cy="228600"/>
          </a:xfrm>
          <a:prstGeom prst="sun">
            <a:avLst>
              <a:gd name="adj" fmla="val 2500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AutoShape 61"/>
          <p:cNvSpPr>
            <a:spLocks noChangeArrowheads="1"/>
          </p:cNvSpPr>
          <p:nvPr/>
        </p:nvSpPr>
        <p:spPr bwMode="auto">
          <a:xfrm>
            <a:off x="7973888" y="3959696"/>
            <a:ext cx="228600" cy="228600"/>
          </a:xfrm>
          <a:prstGeom prst="sun">
            <a:avLst>
              <a:gd name="adj" fmla="val 2500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Rectangle 77"/>
          <p:cNvSpPr>
            <a:spLocks noChangeArrowheads="1"/>
          </p:cNvSpPr>
          <p:nvPr/>
        </p:nvSpPr>
        <p:spPr bwMode="auto">
          <a:xfrm>
            <a:off x="5652120" y="1916832"/>
            <a:ext cx="2562225" cy="560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Surface roughness ~ 1000 nm</a:t>
            </a:r>
          </a:p>
          <a:p>
            <a:r>
              <a:rPr lang="en-GB" sz="1400" dirty="0">
                <a:solidFill>
                  <a:schemeClr val="tx1"/>
                </a:solidFill>
              </a:rPr>
              <a:t>Young’s modulus: 0.001 GPa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altLang="en-GB" smtClean="0">
                <a:cs typeface="Arial" charset="0"/>
              </a:rPr>
              <a:t>© Imperial College London</a:t>
            </a:r>
            <a:endParaRPr lang="en-US" altLang="en-US" smtClean="0">
              <a:cs typeface="Arial" charset="0"/>
            </a:endParaRPr>
          </a:p>
        </p:txBody>
      </p:sp>
      <p:sp>
        <p:nvSpPr>
          <p:cNvPr id="2765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cs typeface="Arial" charset="0"/>
              </a:rPr>
              <a:t>Page </a:t>
            </a:r>
            <a:fld id="{23A520CC-8D0D-4AB0-A622-477595C7316E}" type="slidenum">
              <a:rPr lang="en-US" altLang="en-US" smtClean="0">
                <a:cs typeface="Arial" charset="0"/>
              </a:rPr>
              <a:pPr/>
              <a:t>14</a:t>
            </a:fld>
            <a:endParaRPr lang="en-US" altLang="en-US" smtClean="0">
              <a:cs typeface="Arial" charset="0"/>
            </a:endParaRPr>
          </a:p>
        </p:txBody>
      </p:sp>
      <p:sp>
        <p:nvSpPr>
          <p:cNvPr id="27651" name="Rectangle 50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7772400" cy="1143000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2"/>
                </a:solidFill>
              </a:rPr>
              <a:t>Implant material requirements</a:t>
            </a:r>
          </a:p>
        </p:txBody>
      </p:sp>
      <p:sp>
        <p:nvSpPr>
          <p:cNvPr id="27652" name="Rectangle 51"/>
          <p:cNvSpPr>
            <a:spLocks noGrp="1" noChangeArrowheads="1"/>
          </p:cNvSpPr>
          <p:nvPr>
            <p:ph type="body" idx="1"/>
          </p:nvPr>
        </p:nvSpPr>
        <p:spPr>
          <a:xfrm>
            <a:off x="539750" y="1484313"/>
            <a:ext cx="6624638" cy="4537075"/>
          </a:xfrm>
        </p:spPr>
        <p:txBody>
          <a:bodyPr/>
          <a:lstStyle/>
          <a:p>
            <a:pPr defTabSz="571500">
              <a:spcBef>
                <a:spcPct val="0"/>
              </a:spcBef>
              <a:buFontTx/>
              <a:buNone/>
              <a:tabLst>
                <a:tab pos="482600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Long life - millions of loading cycles with no maintenance</a:t>
            </a:r>
          </a:p>
          <a:p>
            <a:pPr defTabSz="571500">
              <a:spcBef>
                <a:spcPct val="0"/>
              </a:spcBef>
              <a:buFontTx/>
              <a:buNone/>
              <a:tabLst>
                <a:tab pos="482600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 </a:t>
            </a:r>
          </a:p>
          <a:p>
            <a:pPr defTabSz="571500">
              <a:spcBef>
                <a:spcPct val="0"/>
              </a:spcBef>
              <a:buFontTx/>
              <a:buNone/>
              <a:tabLst>
                <a:tab pos="482600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Properties:</a:t>
            </a:r>
            <a:endParaRPr lang="en-GB" sz="1800" dirty="0" smtClean="0">
              <a:solidFill>
                <a:schemeClr val="tx1"/>
              </a:solidFill>
            </a:endParaRPr>
          </a:p>
          <a:p>
            <a:pPr defTabSz="571500">
              <a:spcBef>
                <a:spcPct val="0"/>
              </a:spcBef>
              <a:buFontTx/>
              <a:buNone/>
              <a:tabLst>
                <a:tab pos="482600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	- Correct mechanical properties – strength/flexibility</a:t>
            </a:r>
          </a:p>
          <a:p>
            <a:pPr defTabSz="571500">
              <a:spcBef>
                <a:spcPct val="0"/>
              </a:spcBef>
              <a:buFontTx/>
              <a:buNone/>
              <a:tabLst>
                <a:tab pos="482600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	- Resistant to corrosion, degradation and wear</a:t>
            </a:r>
            <a:endParaRPr lang="en-GB" sz="1800" dirty="0" smtClean="0"/>
          </a:p>
          <a:p>
            <a:pPr defTabSz="571500">
              <a:spcBef>
                <a:spcPct val="0"/>
              </a:spcBef>
              <a:buFontTx/>
              <a:buNone/>
              <a:tabLst>
                <a:tab pos="482600" algn="l"/>
              </a:tabLst>
            </a:pPr>
            <a:r>
              <a:rPr lang="en-GB" sz="1800" dirty="0" smtClean="0"/>
              <a:t>	- </a:t>
            </a:r>
            <a:r>
              <a:rPr lang="en-GB" sz="1800" dirty="0" smtClean="0">
                <a:solidFill>
                  <a:schemeClr val="tx1"/>
                </a:solidFill>
              </a:rPr>
              <a:t>Biocompatibility: bulk and particles</a:t>
            </a:r>
          </a:p>
          <a:p>
            <a:pPr defTabSz="571500">
              <a:spcBef>
                <a:spcPct val="0"/>
              </a:spcBef>
              <a:buFontTx/>
              <a:buNone/>
              <a:tabLst>
                <a:tab pos="482600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	- Cost/fabrication considerations</a:t>
            </a:r>
          </a:p>
          <a:p>
            <a:pPr defTabSz="571500">
              <a:spcBef>
                <a:spcPct val="0"/>
              </a:spcBef>
              <a:buFontTx/>
              <a:buNone/>
              <a:tabLst>
                <a:tab pos="482600" algn="l"/>
              </a:tabLst>
            </a:pPr>
            <a:endParaRPr lang="en-GB" sz="2000" dirty="0" smtClean="0">
              <a:solidFill>
                <a:schemeClr val="tx1"/>
              </a:solidFill>
            </a:endParaRPr>
          </a:p>
          <a:p>
            <a:pPr defTabSz="571500">
              <a:spcBef>
                <a:spcPct val="0"/>
              </a:spcBef>
              <a:buFontTx/>
              <a:buNone/>
              <a:tabLst>
                <a:tab pos="482600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Materials:</a:t>
            </a:r>
          </a:p>
          <a:p>
            <a:pPr defTabSz="571500">
              <a:spcBef>
                <a:spcPct val="0"/>
              </a:spcBef>
              <a:buFontTx/>
              <a:buNone/>
              <a:tabLst>
                <a:tab pos="482600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	- Natural:  Articular cartilage:</a:t>
            </a:r>
          </a:p>
          <a:p>
            <a:pPr defTabSz="571500">
              <a:spcBef>
                <a:spcPct val="0"/>
              </a:spcBef>
              <a:buFontTx/>
              <a:buNone/>
              <a:tabLst>
                <a:tab pos="482600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	- Artificial: Metal/polymer/ceramic</a:t>
            </a:r>
          </a:p>
          <a:p>
            <a:pPr defTabSz="571500">
              <a:spcBef>
                <a:spcPct val="0"/>
              </a:spcBef>
              <a:buFontTx/>
              <a:buNone/>
              <a:tabLst>
                <a:tab pos="482600" algn="l"/>
              </a:tabLst>
            </a:pPr>
            <a:endParaRPr lang="en-GB" sz="2000" dirty="0" smtClean="0">
              <a:solidFill>
                <a:schemeClr val="tx1"/>
              </a:solidFill>
            </a:endParaRPr>
          </a:p>
          <a:p>
            <a:pPr defTabSz="571500">
              <a:spcBef>
                <a:spcPct val="0"/>
              </a:spcBef>
              <a:buFontTx/>
              <a:buNone/>
              <a:tabLst>
                <a:tab pos="482600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Component failure due to surface damage:</a:t>
            </a:r>
          </a:p>
          <a:p>
            <a:pPr defTabSz="571500">
              <a:spcBef>
                <a:spcPct val="0"/>
              </a:spcBef>
              <a:buFontTx/>
              <a:buNone/>
              <a:tabLst>
                <a:tab pos="482600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	- Cartilage wear : </a:t>
            </a:r>
            <a:r>
              <a:rPr lang="en-GB" sz="1800" dirty="0" err="1" smtClean="0">
                <a:solidFill>
                  <a:schemeClr val="tx1"/>
                </a:solidFill>
              </a:rPr>
              <a:t>osteoarthritis</a:t>
            </a:r>
            <a:r>
              <a:rPr lang="en-GB" sz="1800" dirty="0" smtClean="0">
                <a:solidFill>
                  <a:schemeClr val="tx1"/>
                </a:solidFill>
              </a:rPr>
              <a:t> </a:t>
            </a:r>
          </a:p>
          <a:p>
            <a:pPr defTabSz="571500">
              <a:spcBef>
                <a:spcPct val="0"/>
              </a:spcBef>
              <a:buFontTx/>
              <a:buNone/>
              <a:tabLst>
                <a:tab pos="482600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	- Prosthesis wear: polymer/metal debris – implant revision</a:t>
            </a:r>
          </a:p>
          <a:p>
            <a:pPr defTabSz="571500">
              <a:spcBef>
                <a:spcPct val="0"/>
              </a:spcBef>
              <a:buFontTx/>
              <a:buNone/>
              <a:tabLst>
                <a:tab pos="482600" algn="l"/>
              </a:tabLst>
            </a:pPr>
            <a:endParaRPr lang="en-GB" sz="1800" dirty="0" smtClean="0">
              <a:solidFill>
                <a:schemeClr val="tx1"/>
              </a:solidFill>
            </a:endParaRPr>
          </a:p>
          <a:p>
            <a:pPr defTabSz="57150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482600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27653" name="Rectangle 28"/>
          <p:cNvSpPr>
            <a:spLocks noChangeArrowheads="1"/>
          </p:cNvSpPr>
          <p:nvPr/>
        </p:nvSpPr>
        <p:spPr bwMode="auto">
          <a:xfrm>
            <a:off x="8534400" y="1470025"/>
            <a:ext cx="457200" cy="1527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altLang="en-GB" smtClean="0">
                <a:cs typeface="Arial" charset="0"/>
              </a:rPr>
              <a:t>© Imperial College London</a:t>
            </a:r>
            <a:endParaRPr lang="en-US" altLang="en-US" smtClean="0">
              <a:cs typeface="Arial" charset="0"/>
            </a:endParaRPr>
          </a:p>
        </p:txBody>
      </p:sp>
      <p:sp>
        <p:nvSpPr>
          <p:cNvPr id="317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cs typeface="Arial" charset="0"/>
              </a:rPr>
              <a:t>Page </a:t>
            </a:r>
            <a:fld id="{14605695-5334-4F5A-9296-4B69B9283340}" type="slidenum">
              <a:rPr lang="en-US" altLang="en-US" smtClean="0">
                <a:cs typeface="Arial" charset="0"/>
              </a:rPr>
              <a:pPr/>
              <a:t>15</a:t>
            </a:fld>
            <a:endParaRPr lang="en-US" altLang="en-US" smtClean="0">
              <a:cs typeface="Arial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713788" cy="1143000"/>
          </a:xfrm>
        </p:spPr>
        <p:txBody>
          <a:bodyPr/>
          <a:lstStyle/>
          <a:p>
            <a:r>
              <a:rPr lang="en-GB" sz="2800" dirty="0" smtClean="0">
                <a:solidFill>
                  <a:schemeClr val="accent2"/>
                </a:solidFill>
              </a:rPr>
              <a:t>Polymers: Ultra High Molecular Weight Polyethylene (UHMWPE)</a:t>
            </a:r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74" y="1944017"/>
            <a:ext cx="6840538" cy="4005263"/>
          </a:xfrm>
        </p:spPr>
        <p:txBody>
          <a:bodyPr/>
          <a:lstStyle/>
          <a:p>
            <a:pPr defTabSz="292100">
              <a:spcBef>
                <a:spcPct val="0"/>
              </a:spcBef>
              <a:buFontTx/>
              <a:buNone/>
              <a:tabLst>
                <a:tab pos="190500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Used for:</a:t>
            </a:r>
            <a:r>
              <a:rPr lang="en-GB" sz="1800" dirty="0" smtClean="0">
                <a:solidFill>
                  <a:schemeClr val="tx1"/>
                </a:solidFill>
              </a:rPr>
              <a:t> </a:t>
            </a:r>
          </a:p>
          <a:p>
            <a:pPr defTabSz="292100">
              <a:spcBef>
                <a:spcPct val="0"/>
              </a:spcBef>
              <a:buFontTx/>
              <a:buNone/>
              <a:tabLst>
                <a:tab pos="190500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	- Acetabular cups/liners (Metal-on-Polymer)</a:t>
            </a:r>
          </a:p>
          <a:p>
            <a:pPr defTabSz="292100">
              <a:spcBef>
                <a:spcPct val="0"/>
              </a:spcBef>
              <a:buFontTx/>
              <a:buNone/>
              <a:tabLst>
                <a:tab pos="190500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	- Knees</a:t>
            </a:r>
          </a:p>
          <a:p>
            <a:pPr defTabSz="292100">
              <a:spcBef>
                <a:spcPct val="0"/>
              </a:spcBef>
              <a:buFontTx/>
              <a:buNone/>
              <a:tabLst>
                <a:tab pos="190500" algn="l"/>
              </a:tabLst>
            </a:pPr>
            <a:endParaRPr lang="en-GB" sz="2000" dirty="0" smtClean="0">
              <a:solidFill>
                <a:schemeClr val="tx1"/>
              </a:solidFill>
            </a:endParaRPr>
          </a:p>
          <a:p>
            <a:pPr defTabSz="292100">
              <a:spcBef>
                <a:spcPct val="0"/>
              </a:spcBef>
              <a:buFontTx/>
              <a:buNone/>
              <a:tabLst>
                <a:tab pos="190500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Advantages:</a:t>
            </a:r>
            <a:r>
              <a:rPr lang="en-GB" sz="1800" dirty="0" smtClean="0">
                <a:solidFill>
                  <a:schemeClr val="tx1"/>
                </a:solidFill>
              </a:rPr>
              <a:t> </a:t>
            </a:r>
          </a:p>
          <a:p>
            <a:pPr defTabSz="292100">
              <a:spcBef>
                <a:spcPct val="0"/>
              </a:spcBef>
              <a:buFontTx/>
              <a:buNone/>
              <a:tabLst>
                <a:tab pos="190500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	- Elastic properties mimic cartilages - low pressures</a:t>
            </a:r>
          </a:p>
          <a:p>
            <a:pPr defTabSz="292100">
              <a:spcBef>
                <a:spcPct val="0"/>
              </a:spcBef>
              <a:buFontTx/>
              <a:buNone/>
              <a:tabLst>
                <a:tab pos="190500" algn="l"/>
              </a:tabLst>
            </a:pPr>
            <a:endParaRPr lang="en-GB" sz="1800" dirty="0" smtClean="0">
              <a:solidFill>
                <a:schemeClr val="tx1"/>
              </a:solidFill>
            </a:endParaRPr>
          </a:p>
          <a:p>
            <a:pPr defTabSz="292100">
              <a:spcBef>
                <a:spcPct val="0"/>
              </a:spcBef>
              <a:buFontTx/>
              <a:buNone/>
              <a:tabLst>
                <a:tab pos="190500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Disadvantages:</a:t>
            </a:r>
          </a:p>
          <a:p>
            <a:pPr defTabSz="292100">
              <a:spcBef>
                <a:spcPct val="0"/>
              </a:spcBef>
              <a:buFontTx/>
              <a:buNone/>
              <a:tabLst>
                <a:tab pos="190500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	- Poor wear properties (linear wear up to 1 mm/yr)</a:t>
            </a:r>
          </a:p>
          <a:p>
            <a:pPr defTabSz="292100">
              <a:spcBef>
                <a:spcPct val="0"/>
              </a:spcBef>
              <a:buFontTx/>
              <a:buNone/>
              <a:tabLst>
                <a:tab pos="190500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	- Fatigue/fracture – at the lip</a:t>
            </a:r>
          </a:p>
          <a:p>
            <a:pPr defTabSz="292100">
              <a:spcBef>
                <a:spcPct val="0"/>
              </a:spcBef>
              <a:buFontTx/>
              <a:buNone/>
              <a:tabLst>
                <a:tab pos="190500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	- Limited life (~15 years) – not suited to younger patients  </a:t>
            </a:r>
          </a:p>
          <a:p>
            <a:pPr defTabSz="292100">
              <a:spcBef>
                <a:spcPct val="0"/>
              </a:spcBef>
              <a:buFontTx/>
              <a:buNone/>
              <a:tabLst>
                <a:tab pos="190500" algn="l"/>
              </a:tabLst>
            </a:pPr>
            <a:endParaRPr lang="en-GB" sz="2000" dirty="0" smtClean="0">
              <a:solidFill>
                <a:schemeClr val="tx1"/>
              </a:solidFill>
            </a:endParaRPr>
          </a:p>
        </p:txBody>
      </p:sp>
      <p:pic>
        <p:nvPicPr>
          <p:cNvPr id="31749" name="Picture 16" descr="failed-j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861048"/>
            <a:ext cx="14001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14" descr="E-Pol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1628775"/>
            <a:ext cx="1905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/>
          </p:cNvPicPr>
          <p:nvPr/>
        </p:nvPicPr>
        <p:blipFill>
          <a:blip r:embed="rId3" cstate="print"/>
          <a:srcRect l="3493" t="11864" r="36641"/>
          <a:stretch>
            <a:fillRect/>
          </a:stretch>
        </p:blipFill>
        <p:spPr bwMode="auto">
          <a:xfrm>
            <a:off x="6275027" y="1124744"/>
            <a:ext cx="269062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altLang="en-GB" smtClean="0">
                <a:cs typeface="Arial" charset="0"/>
              </a:rPr>
              <a:t>© Imperial College London</a:t>
            </a:r>
            <a:endParaRPr lang="en-US" altLang="en-US" smtClean="0">
              <a:cs typeface="Arial" charset="0"/>
            </a:endParaRPr>
          </a:p>
        </p:txBody>
      </p:sp>
      <p:sp>
        <p:nvSpPr>
          <p:cNvPr id="3379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cs typeface="Arial" charset="0"/>
              </a:rPr>
              <a:t>Page </a:t>
            </a:r>
            <a:fld id="{38869EB3-97FC-4282-AE53-EB2CB674C9B8}" type="slidenum">
              <a:rPr lang="en-US" altLang="en-US" smtClean="0">
                <a:cs typeface="Arial" charset="0"/>
              </a:rPr>
              <a:pPr/>
              <a:t>16</a:t>
            </a:fld>
            <a:endParaRPr lang="en-US" altLang="en-US" smtClean="0">
              <a:cs typeface="Arial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587680" cy="1143000"/>
          </a:xfrm>
        </p:spPr>
        <p:txBody>
          <a:bodyPr/>
          <a:lstStyle/>
          <a:p>
            <a:r>
              <a:rPr lang="en-GB" sz="2800" dirty="0" smtClean="0">
                <a:solidFill>
                  <a:schemeClr val="accent2"/>
                </a:solidFill>
              </a:rPr>
              <a:t>Metal alloys: Chromium Cobalt and Titanium</a:t>
            </a:r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7" y="1340768"/>
            <a:ext cx="8282085" cy="5029200"/>
          </a:xfrm>
        </p:spPr>
        <p:txBody>
          <a:bodyPr/>
          <a:lstStyle/>
          <a:p>
            <a:pPr defTabSz="292100">
              <a:spcBef>
                <a:spcPct val="0"/>
              </a:spcBef>
              <a:buFontTx/>
              <a:buNone/>
              <a:tabLst>
                <a:tab pos="190500" algn="l"/>
              </a:tabLst>
            </a:pPr>
            <a:r>
              <a:rPr lang="en-GB" sz="2000" dirty="0" err="1" smtClean="0">
                <a:solidFill>
                  <a:schemeClr val="tx1"/>
                </a:solidFill>
              </a:rPr>
              <a:t>CrCo</a:t>
            </a:r>
            <a:r>
              <a:rPr lang="en-GB" sz="2000" dirty="0" smtClean="0">
                <a:solidFill>
                  <a:schemeClr val="tx1"/>
                </a:solidFill>
              </a:rPr>
              <a:t> alloy (</a:t>
            </a:r>
            <a:r>
              <a:rPr lang="en-GB" sz="2000" dirty="0" err="1" smtClean="0">
                <a:solidFill>
                  <a:schemeClr val="tx1"/>
                </a:solidFill>
              </a:rPr>
              <a:t>CrCoMo</a:t>
            </a:r>
            <a:r>
              <a:rPr lang="en-GB" sz="2000" dirty="0" smtClean="0">
                <a:solidFill>
                  <a:schemeClr val="tx1"/>
                </a:solidFill>
              </a:rPr>
              <a:t> ): </a:t>
            </a:r>
          </a:p>
          <a:p>
            <a:pPr defTabSz="292100">
              <a:spcBef>
                <a:spcPct val="0"/>
              </a:spcBef>
              <a:buFontTx/>
              <a:buNone/>
              <a:tabLst>
                <a:tab pos="190500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	- Hips and knees (femoral heads, </a:t>
            </a:r>
            <a:r>
              <a:rPr lang="en-GB" sz="1800" dirty="0" err="1" smtClean="0">
                <a:solidFill>
                  <a:schemeClr val="tx1"/>
                </a:solidFill>
              </a:rPr>
              <a:t>acetabular</a:t>
            </a:r>
            <a:r>
              <a:rPr lang="en-GB" sz="1800" dirty="0" smtClean="0">
                <a:solidFill>
                  <a:schemeClr val="tx1"/>
                </a:solidFill>
              </a:rPr>
              <a:t> cups)</a:t>
            </a:r>
          </a:p>
          <a:p>
            <a:pPr defTabSz="292100">
              <a:spcBef>
                <a:spcPct val="0"/>
              </a:spcBef>
              <a:buFontTx/>
              <a:buNone/>
              <a:tabLst>
                <a:tab pos="190500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	</a:t>
            </a:r>
            <a:r>
              <a:rPr lang="en-GB" sz="2000" dirty="0" smtClean="0">
                <a:solidFill>
                  <a:schemeClr val="tx1"/>
                </a:solidFill>
              </a:rPr>
              <a:t>		</a:t>
            </a:r>
          </a:p>
          <a:p>
            <a:pPr defTabSz="292100">
              <a:spcBef>
                <a:spcPct val="0"/>
              </a:spcBef>
              <a:buNone/>
              <a:tabLst>
                <a:tab pos="190500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Advantages:									Disadvantages:</a:t>
            </a:r>
          </a:p>
          <a:p>
            <a:pPr defTabSz="292100">
              <a:spcBef>
                <a:spcPct val="0"/>
              </a:spcBef>
              <a:buNone/>
              <a:tabLst>
                <a:tab pos="190500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	- Low wear (2-5 </a:t>
            </a:r>
            <a:r>
              <a:rPr lang="en-GB" sz="1800" dirty="0" smtClean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GB" sz="1800" dirty="0" smtClean="0">
                <a:solidFill>
                  <a:schemeClr val="tx1"/>
                </a:solidFill>
              </a:rPr>
              <a:t>m/year) 				- Nanometre wear particles</a:t>
            </a:r>
          </a:p>
          <a:p>
            <a:pPr defTabSz="292100">
              <a:spcBef>
                <a:spcPct val="0"/>
              </a:spcBef>
              <a:buFontTx/>
              <a:buNone/>
              <a:tabLst>
                <a:tab pos="190500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	- Good corrosion resistance			- </a:t>
            </a:r>
            <a:r>
              <a:rPr lang="en-GB" sz="1800" dirty="0" err="1" smtClean="0">
                <a:solidFill>
                  <a:schemeClr val="tx1"/>
                </a:solidFill>
              </a:rPr>
              <a:t>MoM</a:t>
            </a:r>
            <a:r>
              <a:rPr lang="en-GB" sz="1800" dirty="0" smtClean="0">
                <a:solidFill>
                  <a:schemeClr val="tx1"/>
                </a:solidFill>
              </a:rPr>
              <a:t> hips high revision rates (&gt; 5%/5yrs)</a:t>
            </a:r>
          </a:p>
          <a:p>
            <a:pPr defTabSz="292100">
              <a:spcBef>
                <a:spcPct val="0"/>
              </a:spcBef>
              <a:buFontTx/>
              <a:buNone/>
              <a:tabLst>
                <a:tab pos="190500" algn="l"/>
              </a:tabLst>
            </a:pPr>
            <a:endParaRPr lang="en-GB" sz="1800" dirty="0" smtClean="0">
              <a:solidFill>
                <a:schemeClr val="tx1"/>
              </a:solidFill>
            </a:endParaRPr>
          </a:p>
          <a:p>
            <a:pPr defTabSz="292100">
              <a:spcBef>
                <a:spcPct val="0"/>
              </a:spcBef>
              <a:buFontTx/>
              <a:buNone/>
              <a:tabLst>
                <a:tab pos="190500" algn="l"/>
              </a:tabLst>
            </a:pPr>
            <a:endParaRPr lang="en-GB" sz="1800" dirty="0" smtClean="0">
              <a:solidFill>
                <a:schemeClr val="tx1"/>
              </a:solidFill>
            </a:endParaRPr>
          </a:p>
          <a:p>
            <a:pPr defTabSz="292100">
              <a:spcBef>
                <a:spcPct val="0"/>
              </a:spcBef>
              <a:buFontTx/>
              <a:buNone/>
              <a:tabLst>
                <a:tab pos="190500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Titanium (Ti6Al4V):</a:t>
            </a:r>
          </a:p>
          <a:p>
            <a:pPr defTabSz="292100">
              <a:spcBef>
                <a:spcPct val="0"/>
              </a:spcBef>
              <a:buFontTx/>
              <a:buNone/>
              <a:tabLst>
                <a:tab pos="190500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	- Knees and </a:t>
            </a:r>
            <a:r>
              <a:rPr lang="en-GB" sz="1800" dirty="0" err="1" smtClean="0">
                <a:solidFill>
                  <a:schemeClr val="tx1"/>
                </a:solidFill>
              </a:rPr>
              <a:t>acetabular</a:t>
            </a:r>
            <a:r>
              <a:rPr lang="en-GB" sz="1800" dirty="0" smtClean="0">
                <a:solidFill>
                  <a:schemeClr val="tx1"/>
                </a:solidFill>
              </a:rPr>
              <a:t> cups (porous backing) </a:t>
            </a:r>
          </a:p>
          <a:p>
            <a:pPr defTabSz="292100">
              <a:spcBef>
                <a:spcPct val="0"/>
              </a:spcBef>
              <a:buFontTx/>
              <a:buNone/>
              <a:tabLst>
                <a:tab pos="190500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	- Stems </a:t>
            </a:r>
          </a:p>
          <a:p>
            <a:pPr defTabSz="292100">
              <a:spcBef>
                <a:spcPct val="0"/>
              </a:spcBef>
              <a:buNone/>
              <a:tabLst>
                <a:tab pos="190500" algn="l"/>
              </a:tabLst>
            </a:pPr>
            <a:endParaRPr lang="en-GB" sz="2000" dirty="0" smtClean="0">
              <a:solidFill>
                <a:schemeClr val="tx1"/>
              </a:solidFill>
            </a:endParaRPr>
          </a:p>
          <a:p>
            <a:pPr defTabSz="292100">
              <a:spcBef>
                <a:spcPct val="0"/>
              </a:spcBef>
              <a:buNone/>
              <a:tabLst>
                <a:tab pos="190500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Advantages:									Disadvantages:</a:t>
            </a:r>
          </a:p>
          <a:p>
            <a:pPr defTabSz="292100">
              <a:spcBef>
                <a:spcPct val="0"/>
              </a:spcBef>
              <a:buNone/>
              <a:tabLst>
                <a:tab pos="190500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	- 	Good corrosion resistance			- Poor wear properties</a:t>
            </a:r>
          </a:p>
          <a:p>
            <a:pPr defTabSz="292100">
              <a:spcBef>
                <a:spcPct val="0"/>
              </a:spcBef>
              <a:buNone/>
              <a:tabLst>
                <a:tab pos="190500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	- Good biocompatibility					- Susceptible to fretting/corrosion</a:t>
            </a:r>
          </a:p>
          <a:p>
            <a:pPr defTabSz="292100">
              <a:spcBef>
                <a:spcPct val="0"/>
              </a:spcBef>
              <a:buNone/>
              <a:tabLst>
                <a:tab pos="190500" algn="l"/>
              </a:tabLst>
            </a:pPr>
            <a:r>
              <a:rPr lang="en-GB" sz="1800" dirty="0">
                <a:solidFill>
                  <a:schemeClr val="tx1"/>
                </a:solidFill>
              </a:rPr>
              <a:t>	</a:t>
            </a:r>
            <a:r>
              <a:rPr lang="en-GB" sz="1800" dirty="0" smtClean="0">
                <a:solidFill>
                  <a:schemeClr val="tx1"/>
                </a:solidFill>
              </a:rPr>
              <a:t>- Lower Young’s modulus </a:t>
            </a:r>
          </a:p>
        </p:txBody>
      </p:sp>
      <p:pic>
        <p:nvPicPr>
          <p:cNvPr id="1026" name="Picture 2" descr="http://img.medscape.com/pi/emed/ckb/orthopedic_surgery/1230552-1230554-12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501008"/>
            <a:ext cx="2332868" cy="113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altLang="en-GB" smtClean="0">
                <a:cs typeface="Arial" charset="0"/>
              </a:rPr>
              <a:t>© Imperial College London</a:t>
            </a:r>
            <a:endParaRPr lang="en-US" altLang="en-US" smtClean="0">
              <a:cs typeface="Arial" charset="0"/>
            </a:endParaRPr>
          </a:p>
        </p:txBody>
      </p:sp>
      <p:sp>
        <p:nvSpPr>
          <p:cNvPr id="3789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cs typeface="Arial" charset="0"/>
              </a:rPr>
              <a:t>Page </a:t>
            </a:r>
            <a:fld id="{5826EE79-FAFE-427B-B04F-46F339FAEC08}" type="slidenum">
              <a:rPr lang="en-US" altLang="en-US" smtClean="0">
                <a:cs typeface="Arial" charset="0"/>
              </a:rPr>
              <a:pPr/>
              <a:t>17</a:t>
            </a:fld>
            <a:endParaRPr lang="en-US" altLang="en-US" smtClean="0">
              <a:cs typeface="Arial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25413"/>
            <a:ext cx="7772400" cy="1143000"/>
          </a:xfrm>
        </p:spPr>
        <p:txBody>
          <a:bodyPr/>
          <a:lstStyle/>
          <a:p>
            <a:r>
              <a:rPr lang="en-GB" sz="2800" dirty="0" smtClean="0">
                <a:solidFill>
                  <a:schemeClr val="accent2"/>
                </a:solidFill>
              </a:rPr>
              <a:t>Ceramic: Alumina/zirconia</a:t>
            </a:r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84313"/>
            <a:ext cx="5327650" cy="3960812"/>
          </a:xfrm>
        </p:spPr>
        <p:txBody>
          <a:bodyPr/>
          <a:lstStyle/>
          <a:p>
            <a:pPr defTabSz="292100">
              <a:spcBef>
                <a:spcPct val="0"/>
              </a:spcBef>
              <a:buFontTx/>
              <a:buNone/>
              <a:tabLst>
                <a:tab pos="190500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	Used for:</a:t>
            </a:r>
          </a:p>
          <a:p>
            <a:pPr defTabSz="292100">
              <a:spcBef>
                <a:spcPct val="0"/>
              </a:spcBef>
              <a:buFontTx/>
              <a:buNone/>
              <a:tabLst>
                <a:tab pos="190500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	- Hip joints (head/cup </a:t>
            </a:r>
            <a:r>
              <a:rPr lang="en-GB" sz="1800" dirty="0" err="1" smtClean="0">
                <a:solidFill>
                  <a:schemeClr val="tx1"/>
                </a:solidFill>
              </a:rPr>
              <a:t>CoC</a:t>
            </a:r>
            <a:r>
              <a:rPr lang="en-GB" sz="1800" dirty="0" smtClean="0">
                <a:solidFill>
                  <a:schemeClr val="tx1"/>
                </a:solidFill>
              </a:rPr>
              <a:t>, </a:t>
            </a:r>
            <a:r>
              <a:rPr lang="en-GB" sz="1800" dirty="0" err="1" smtClean="0">
                <a:solidFill>
                  <a:schemeClr val="tx1"/>
                </a:solidFill>
              </a:rPr>
              <a:t>CoM</a:t>
            </a:r>
            <a:r>
              <a:rPr lang="en-GB" sz="1800" dirty="0" smtClean="0">
                <a:solidFill>
                  <a:schemeClr val="tx1"/>
                </a:solidFill>
              </a:rPr>
              <a:t>)</a:t>
            </a:r>
          </a:p>
          <a:p>
            <a:pPr defTabSz="292100">
              <a:spcBef>
                <a:spcPct val="0"/>
              </a:spcBef>
              <a:buFontTx/>
              <a:buNone/>
              <a:tabLst>
                <a:tab pos="190500" algn="l"/>
              </a:tabLst>
            </a:pPr>
            <a:endParaRPr lang="en-GB" sz="1800" dirty="0" smtClean="0">
              <a:solidFill>
                <a:schemeClr val="tx1"/>
              </a:solidFill>
            </a:endParaRPr>
          </a:p>
          <a:p>
            <a:pPr defTabSz="292100">
              <a:spcBef>
                <a:spcPct val="0"/>
              </a:spcBef>
              <a:buFontTx/>
              <a:buNone/>
              <a:tabLst>
                <a:tab pos="190500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Advantages:</a:t>
            </a:r>
          </a:p>
          <a:p>
            <a:pPr defTabSz="292100">
              <a:spcBef>
                <a:spcPct val="0"/>
              </a:spcBef>
              <a:buFontTx/>
              <a:buNone/>
              <a:tabLst>
                <a:tab pos="190500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	- Hard, inert, good wear resistance</a:t>
            </a:r>
          </a:p>
          <a:p>
            <a:pPr defTabSz="292100">
              <a:spcBef>
                <a:spcPct val="0"/>
              </a:spcBef>
              <a:buFontTx/>
              <a:buNone/>
              <a:tabLst>
                <a:tab pos="190500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	- Good wettability </a:t>
            </a:r>
          </a:p>
          <a:p>
            <a:pPr defTabSz="292100">
              <a:spcBef>
                <a:spcPct val="0"/>
              </a:spcBef>
              <a:buFontTx/>
              <a:buNone/>
              <a:tabLst>
                <a:tab pos="190500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	- Very good biocompatibility:  no toxicity or hypersensitivity reactions</a:t>
            </a:r>
            <a:r>
              <a:rPr lang="en-GB" sz="1800" dirty="0" smtClean="0"/>
              <a:t> </a:t>
            </a:r>
            <a:endParaRPr lang="en-GB" sz="1800" dirty="0" smtClean="0">
              <a:solidFill>
                <a:schemeClr val="tx1"/>
              </a:solidFill>
            </a:endParaRPr>
          </a:p>
          <a:p>
            <a:pPr defTabSz="292100">
              <a:spcBef>
                <a:spcPct val="0"/>
              </a:spcBef>
              <a:buFontTx/>
              <a:buNone/>
              <a:tabLst>
                <a:tab pos="190500" algn="l"/>
              </a:tabLst>
            </a:pPr>
            <a:endParaRPr lang="en-GB" sz="1800" dirty="0" smtClean="0">
              <a:solidFill>
                <a:schemeClr val="tx1"/>
              </a:solidFill>
            </a:endParaRPr>
          </a:p>
          <a:p>
            <a:pPr defTabSz="292100">
              <a:spcBef>
                <a:spcPct val="0"/>
              </a:spcBef>
              <a:buFontTx/>
              <a:buNone/>
              <a:tabLst>
                <a:tab pos="190500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Disadvantages:</a:t>
            </a:r>
          </a:p>
          <a:p>
            <a:pPr defTabSz="292100">
              <a:spcBef>
                <a:spcPct val="0"/>
              </a:spcBef>
              <a:buFontTx/>
              <a:buNone/>
              <a:tabLst>
                <a:tab pos="190500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	- Fragile: susceptible to fracture (overall fracture rate 0.004%)</a:t>
            </a:r>
          </a:p>
          <a:p>
            <a:pPr defTabSz="292100">
              <a:spcBef>
                <a:spcPct val="0"/>
              </a:spcBef>
              <a:buFontTx/>
              <a:buNone/>
              <a:tabLst>
                <a:tab pos="190500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	- Squeaking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  <p:pic>
        <p:nvPicPr>
          <p:cNvPr id="37893" name="Picture 119" descr="_39992290_hip2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1268413"/>
            <a:ext cx="19335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8" descr="Ceramic on Ceram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2997200"/>
            <a:ext cx="2286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altLang="en-GB" smtClean="0">
                <a:cs typeface="Arial" charset="0"/>
              </a:rPr>
              <a:t>© Imperial College London</a:t>
            </a:r>
            <a:endParaRPr lang="en-US" altLang="en-US" smtClean="0">
              <a:cs typeface="Arial" charset="0"/>
            </a:endParaRPr>
          </a:p>
        </p:txBody>
      </p:sp>
      <p:sp>
        <p:nvSpPr>
          <p:cNvPr id="399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cs typeface="Arial" charset="0"/>
              </a:rPr>
              <a:t>Page </a:t>
            </a:r>
            <a:fld id="{1C932A6A-3C3C-4C56-8A33-C806D919E38B}" type="slidenum">
              <a:rPr lang="en-US" altLang="en-US" smtClean="0">
                <a:cs typeface="Arial" charset="0"/>
              </a:rPr>
              <a:pPr/>
              <a:t>18</a:t>
            </a:fld>
            <a:endParaRPr lang="en-US" altLang="en-US" smtClean="0">
              <a:cs typeface="Arial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8" y="171450"/>
            <a:ext cx="8158162" cy="971550"/>
          </a:xfrm>
        </p:spPr>
        <p:txBody>
          <a:bodyPr/>
          <a:lstStyle/>
          <a:p>
            <a:r>
              <a:rPr lang="en-GB" sz="2800" dirty="0" smtClean="0">
                <a:solidFill>
                  <a:schemeClr val="accent2"/>
                </a:solidFill>
              </a:rPr>
              <a:t>Comparative wear of materials </a:t>
            </a:r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4267200" cy="2895600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smtClean="0">
                <a:solidFill>
                  <a:srgbClr val="663399"/>
                </a:solidFill>
                <a:hlinkClick r:id="rId3"/>
              </a:rPr>
              <a:t> </a:t>
            </a:r>
            <a:endParaRPr lang="en-GB" sz="1800" smtClean="0">
              <a:solidFill>
                <a:srgbClr val="663399"/>
              </a:solidFill>
            </a:endParaRPr>
          </a:p>
          <a:p>
            <a:pPr>
              <a:buFontTx/>
              <a:buNone/>
            </a:pPr>
            <a:endParaRPr lang="en-GB" sz="1800" smtClean="0">
              <a:solidFill>
                <a:srgbClr val="663399"/>
              </a:solidFill>
            </a:endParaRPr>
          </a:p>
        </p:txBody>
      </p:sp>
      <p:sp>
        <p:nvSpPr>
          <p:cNvPr id="39941" name="Rectangle 11"/>
          <p:cNvSpPr>
            <a:spLocks noChangeArrowheads="1"/>
          </p:cNvSpPr>
          <p:nvPr/>
        </p:nvSpPr>
        <p:spPr bwMode="auto">
          <a:xfrm>
            <a:off x="6088063" y="3686175"/>
            <a:ext cx="282575" cy="1225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</a:pPr>
            <a:endParaRPr lang="en-GB"/>
          </a:p>
        </p:txBody>
      </p:sp>
      <p:sp>
        <p:nvSpPr>
          <p:cNvPr id="39942" name="Rectangle 20"/>
          <p:cNvSpPr>
            <a:spLocks noChangeArrowheads="1"/>
          </p:cNvSpPr>
          <p:nvPr/>
        </p:nvSpPr>
        <p:spPr bwMode="auto">
          <a:xfrm>
            <a:off x="4095750" y="3832225"/>
            <a:ext cx="481013" cy="1138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</a:pPr>
            <a:endParaRPr lang="en-GB"/>
          </a:p>
        </p:txBody>
      </p:sp>
      <p:pic>
        <p:nvPicPr>
          <p:cNvPr id="39943" name="Picture 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295400"/>
            <a:ext cx="8001000" cy="4119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9944" name="Text Box 43"/>
          <p:cNvSpPr txBox="1">
            <a:spLocks noChangeArrowheads="1"/>
          </p:cNvSpPr>
          <p:nvPr/>
        </p:nvSpPr>
        <p:spPr bwMode="auto">
          <a:xfrm>
            <a:off x="1449388" y="5537200"/>
            <a:ext cx="6856412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dirty="0">
                <a:solidFill>
                  <a:schemeClr val="tx1"/>
                </a:solidFill>
              </a:rPr>
              <a:t>Review of clinical wear rates </a:t>
            </a:r>
            <a:r>
              <a:rPr lang="en-GB" sz="2000" dirty="0" smtClean="0">
                <a:solidFill>
                  <a:schemeClr val="tx1"/>
                </a:solidFill>
              </a:rPr>
              <a:t>(hips) with </a:t>
            </a:r>
            <a:r>
              <a:rPr lang="en-GB" sz="2000" dirty="0">
                <a:solidFill>
                  <a:schemeClr val="tx1"/>
                </a:solidFill>
              </a:rPr>
              <a:t>different bearing materials (</a:t>
            </a:r>
            <a:r>
              <a:rPr lang="en-GB" sz="2000" dirty="0" err="1">
                <a:solidFill>
                  <a:schemeClr val="tx1"/>
                </a:solidFill>
              </a:rPr>
              <a:t>Semlitsch</a:t>
            </a:r>
            <a:r>
              <a:rPr lang="en-GB" sz="2000" dirty="0">
                <a:solidFill>
                  <a:schemeClr val="tx1"/>
                </a:solidFill>
              </a:rPr>
              <a:t> and </a:t>
            </a:r>
            <a:r>
              <a:rPr lang="en-GB" sz="2000" dirty="0" err="1">
                <a:solidFill>
                  <a:schemeClr val="tx1"/>
                </a:solidFill>
              </a:rPr>
              <a:t>Willert</a:t>
            </a:r>
            <a:r>
              <a:rPr lang="en-GB" sz="2000" dirty="0">
                <a:solidFill>
                  <a:schemeClr val="tx1"/>
                </a:solidFill>
              </a:rPr>
              <a:t> 1997)</a:t>
            </a:r>
          </a:p>
        </p:txBody>
      </p:sp>
      <p:sp>
        <p:nvSpPr>
          <p:cNvPr id="39945" name="Rectangle 54"/>
          <p:cNvSpPr>
            <a:spLocks noChangeArrowheads="1"/>
          </p:cNvSpPr>
          <p:nvPr/>
        </p:nvSpPr>
        <p:spPr bwMode="auto">
          <a:xfrm>
            <a:off x="2649538" y="2043113"/>
            <a:ext cx="360362" cy="2638425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</a:pPr>
            <a:endParaRPr lang="en-GB"/>
          </a:p>
        </p:txBody>
      </p:sp>
      <p:sp>
        <p:nvSpPr>
          <p:cNvPr id="39946" name="Rectangle 55"/>
          <p:cNvSpPr>
            <a:spLocks noChangeArrowheads="1"/>
          </p:cNvSpPr>
          <p:nvPr/>
        </p:nvSpPr>
        <p:spPr bwMode="auto">
          <a:xfrm>
            <a:off x="3902075" y="3357563"/>
            <a:ext cx="361950" cy="1319212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</a:pPr>
            <a:endParaRPr lang="en-GB"/>
          </a:p>
        </p:txBody>
      </p:sp>
      <p:sp>
        <p:nvSpPr>
          <p:cNvPr id="39947" name="Rectangle 56"/>
          <p:cNvSpPr>
            <a:spLocks noChangeArrowheads="1"/>
          </p:cNvSpPr>
          <p:nvPr/>
        </p:nvSpPr>
        <p:spPr bwMode="auto">
          <a:xfrm>
            <a:off x="5154613" y="4500563"/>
            <a:ext cx="361950" cy="187325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</a:pPr>
            <a:endParaRPr lang="en-GB"/>
          </a:p>
        </p:txBody>
      </p:sp>
      <p:sp>
        <p:nvSpPr>
          <p:cNvPr id="39948" name="Rectangle 57"/>
          <p:cNvSpPr>
            <a:spLocks noChangeArrowheads="1"/>
          </p:cNvSpPr>
          <p:nvPr/>
        </p:nvSpPr>
        <p:spPr bwMode="auto">
          <a:xfrm>
            <a:off x="6421438" y="4500563"/>
            <a:ext cx="361950" cy="187325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</a:pPr>
            <a:endParaRPr lang="en-GB"/>
          </a:p>
        </p:txBody>
      </p:sp>
      <p:sp>
        <p:nvSpPr>
          <p:cNvPr id="39949" name="Rectangle 58"/>
          <p:cNvSpPr>
            <a:spLocks noChangeArrowheads="1"/>
          </p:cNvSpPr>
          <p:nvPr/>
        </p:nvSpPr>
        <p:spPr bwMode="auto">
          <a:xfrm>
            <a:off x="7270750" y="3162300"/>
            <a:ext cx="106363" cy="93663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altLang="en-GB" smtClean="0">
                <a:cs typeface="Arial" charset="0"/>
              </a:rPr>
              <a:t>© Imperial College London</a:t>
            </a:r>
            <a:endParaRPr lang="en-US" altLang="en-US" smtClean="0">
              <a:cs typeface="Arial" charset="0"/>
            </a:endParaRPr>
          </a:p>
        </p:txBody>
      </p:sp>
      <p:sp>
        <p:nvSpPr>
          <p:cNvPr id="2560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cs typeface="Arial" charset="0"/>
              </a:rPr>
              <a:t>Page </a:t>
            </a:r>
            <a:fld id="{E5CBE6C1-593A-4A68-9C58-007FFC48CEE2}" type="slidenum">
              <a:rPr lang="en-US" altLang="en-US" smtClean="0">
                <a:cs typeface="Arial" charset="0"/>
              </a:rPr>
              <a:pPr/>
              <a:t>19</a:t>
            </a:fld>
            <a:endParaRPr lang="en-US" altLang="en-US" smtClean="0">
              <a:cs typeface="Arial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chemeClr val="accent2"/>
                </a:solidFill>
              </a:rPr>
              <a:t>Wear of implants</a:t>
            </a:r>
          </a:p>
        </p:txBody>
      </p:sp>
      <p:sp>
        <p:nvSpPr>
          <p:cNvPr id="25604" name="Rectangle 12"/>
          <p:cNvSpPr>
            <a:spLocks noChangeArrowheads="1"/>
          </p:cNvSpPr>
          <p:nvPr/>
        </p:nvSpPr>
        <p:spPr bwMode="auto">
          <a:xfrm>
            <a:off x="395288" y="1268413"/>
            <a:ext cx="5976937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63538" eaLnBrk="0" hangingPunct="0">
              <a:spcBef>
                <a:spcPct val="20000"/>
              </a:spcBef>
            </a:pPr>
            <a:r>
              <a:rPr lang="en-GB" sz="2000">
                <a:solidFill>
                  <a:schemeClr val="tx1"/>
                </a:solidFill>
              </a:rPr>
              <a:t>Loss or transfer of material from the surfaces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2052638" y="2482850"/>
            <a:ext cx="4675187" cy="1146175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</a:pPr>
            <a:endParaRPr lang="en-GB"/>
          </a:p>
        </p:txBody>
      </p:sp>
      <p:sp>
        <p:nvSpPr>
          <p:cNvPr id="25606" name="Freeform 6"/>
          <p:cNvSpPr>
            <a:spLocks/>
          </p:cNvSpPr>
          <p:nvPr/>
        </p:nvSpPr>
        <p:spPr bwMode="auto">
          <a:xfrm>
            <a:off x="2052638" y="2401888"/>
            <a:ext cx="4705350" cy="835025"/>
          </a:xfrm>
          <a:custGeom>
            <a:avLst/>
            <a:gdLst>
              <a:gd name="T0" fmla="*/ 0 w 3715"/>
              <a:gd name="T1" fmla="*/ 0 h 490"/>
              <a:gd name="T2" fmla="*/ 2147483647 w 3715"/>
              <a:gd name="T3" fmla="*/ 2147483647 h 490"/>
              <a:gd name="T4" fmla="*/ 2147483647 w 3715"/>
              <a:gd name="T5" fmla="*/ 2147483647 h 490"/>
              <a:gd name="T6" fmla="*/ 2147483647 w 3715"/>
              <a:gd name="T7" fmla="*/ 2147483647 h 490"/>
              <a:gd name="T8" fmla="*/ 2147483647 w 3715"/>
              <a:gd name="T9" fmla="*/ 2147483647 h 490"/>
              <a:gd name="T10" fmla="*/ 2147483647 w 3715"/>
              <a:gd name="T11" fmla="*/ 2147483647 h 490"/>
              <a:gd name="T12" fmla="*/ 2147483647 w 3715"/>
              <a:gd name="T13" fmla="*/ 2147483647 h 490"/>
              <a:gd name="T14" fmla="*/ 2147483647 w 3715"/>
              <a:gd name="T15" fmla="*/ 2147483647 h 490"/>
              <a:gd name="T16" fmla="*/ 2147483647 w 3715"/>
              <a:gd name="T17" fmla="*/ 2147483647 h 490"/>
              <a:gd name="T18" fmla="*/ 2147483647 w 3715"/>
              <a:gd name="T19" fmla="*/ 2147483647 h 490"/>
              <a:gd name="T20" fmla="*/ 2147483647 w 3715"/>
              <a:gd name="T21" fmla="*/ 2147483647 h 490"/>
              <a:gd name="T22" fmla="*/ 2147483647 w 3715"/>
              <a:gd name="T23" fmla="*/ 2147483647 h 490"/>
              <a:gd name="T24" fmla="*/ 2147483647 w 3715"/>
              <a:gd name="T25" fmla="*/ 2147483647 h 490"/>
              <a:gd name="T26" fmla="*/ 2147483647 w 3715"/>
              <a:gd name="T27" fmla="*/ 2147483647 h 490"/>
              <a:gd name="T28" fmla="*/ 2147483647 w 3715"/>
              <a:gd name="T29" fmla="*/ 2147483647 h 490"/>
              <a:gd name="T30" fmla="*/ 2147483647 w 3715"/>
              <a:gd name="T31" fmla="*/ 2147483647 h 490"/>
              <a:gd name="T32" fmla="*/ 2147483647 w 3715"/>
              <a:gd name="T33" fmla="*/ 2147483647 h 490"/>
              <a:gd name="T34" fmla="*/ 2147483647 w 3715"/>
              <a:gd name="T35" fmla="*/ 2147483647 h 490"/>
              <a:gd name="T36" fmla="*/ 2147483647 w 3715"/>
              <a:gd name="T37" fmla="*/ 2147483647 h 490"/>
              <a:gd name="T38" fmla="*/ 2147483647 w 3715"/>
              <a:gd name="T39" fmla="*/ 2147483647 h 490"/>
              <a:gd name="T40" fmla="*/ 2147483647 w 3715"/>
              <a:gd name="T41" fmla="*/ 2147483647 h 490"/>
              <a:gd name="T42" fmla="*/ 2147483647 w 3715"/>
              <a:gd name="T43" fmla="*/ 2147483647 h 490"/>
              <a:gd name="T44" fmla="*/ 2147483647 w 3715"/>
              <a:gd name="T45" fmla="*/ 2147483647 h 490"/>
              <a:gd name="T46" fmla="*/ 2147483647 w 3715"/>
              <a:gd name="T47" fmla="*/ 2147483647 h 490"/>
              <a:gd name="T48" fmla="*/ 2147483647 w 3715"/>
              <a:gd name="T49" fmla="*/ 2147483647 h 490"/>
              <a:gd name="T50" fmla="*/ 2147483647 w 3715"/>
              <a:gd name="T51" fmla="*/ 2147483647 h 490"/>
              <a:gd name="T52" fmla="*/ 2147483647 w 3715"/>
              <a:gd name="T53" fmla="*/ 2147483647 h 490"/>
              <a:gd name="T54" fmla="*/ 2147483647 w 3715"/>
              <a:gd name="T55" fmla="*/ 2147483647 h 490"/>
              <a:gd name="T56" fmla="*/ 0 w 3715"/>
              <a:gd name="T57" fmla="*/ 0 h 49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715"/>
              <a:gd name="T88" fmla="*/ 0 h 490"/>
              <a:gd name="T89" fmla="*/ 3715 w 3715"/>
              <a:gd name="T90" fmla="*/ 490 h 49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715" h="490">
                <a:moveTo>
                  <a:pt x="0" y="0"/>
                </a:moveTo>
                <a:cubicBezTo>
                  <a:pt x="0" y="115"/>
                  <a:pt x="12" y="216"/>
                  <a:pt x="12" y="331"/>
                </a:cubicBezTo>
                <a:lnTo>
                  <a:pt x="176" y="320"/>
                </a:lnTo>
                <a:lnTo>
                  <a:pt x="285" y="434"/>
                </a:lnTo>
                <a:lnTo>
                  <a:pt x="479" y="287"/>
                </a:lnTo>
                <a:lnTo>
                  <a:pt x="675" y="470"/>
                </a:lnTo>
                <a:lnTo>
                  <a:pt x="872" y="287"/>
                </a:lnTo>
                <a:lnTo>
                  <a:pt x="931" y="392"/>
                </a:lnTo>
                <a:lnTo>
                  <a:pt x="1038" y="287"/>
                </a:lnTo>
                <a:lnTo>
                  <a:pt x="1180" y="320"/>
                </a:lnTo>
                <a:lnTo>
                  <a:pt x="1322" y="310"/>
                </a:lnTo>
                <a:lnTo>
                  <a:pt x="1430" y="400"/>
                </a:lnTo>
                <a:lnTo>
                  <a:pt x="1565" y="490"/>
                </a:lnTo>
                <a:lnTo>
                  <a:pt x="1680" y="349"/>
                </a:lnTo>
                <a:lnTo>
                  <a:pt x="1855" y="287"/>
                </a:lnTo>
                <a:lnTo>
                  <a:pt x="1954" y="287"/>
                </a:lnTo>
                <a:lnTo>
                  <a:pt x="2111" y="331"/>
                </a:lnTo>
                <a:lnTo>
                  <a:pt x="2249" y="379"/>
                </a:lnTo>
                <a:lnTo>
                  <a:pt x="2347" y="287"/>
                </a:lnTo>
                <a:lnTo>
                  <a:pt x="2523" y="275"/>
                </a:lnTo>
                <a:lnTo>
                  <a:pt x="2642" y="310"/>
                </a:lnTo>
                <a:lnTo>
                  <a:pt x="2838" y="287"/>
                </a:lnTo>
                <a:lnTo>
                  <a:pt x="3056" y="310"/>
                </a:lnTo>
                <a:lnTo>
                  <a:pt x="3150" y="363"/>
                </a:lnTo>
                <a:lnTo>
                  <a:pt x="3330" y="287"/>
                </a:lnTo>
                <a:lnTo>
                  <a:pt x="3527" y="287"/>
                </a:lnTo>
                <a:lnTo>
                  <a:pt x="3692" y="298"/>
                </a:lnTo>
                <a:lnTo>
                  <a:pt x="3715" y="11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7" name="Freeform 7"/>
          <p:cNvSpPr>
            <a:spLocks/>
          </p:cNvSpPr>
          <p:nvPr/>
        </p:nvSpPr>
        <p:spPr bwMode="auto">
          <a:xfrm>
            <a:off x="2052638" y="3152775"/>
            <a:ext cx="4710112" cy="625475"/>
          </a:xfrm>
          <a:custGeom>
            <a:avLst/>
            <a:gdLst>
              <a:gd name="T0" fmla="*/ 0 w 3714"/>
              <a:gd name="T1" fmla="*/ 2147483647 h 403"/>
              <a:gd name="T2" fmla="*/ 2147483647 w 3714"/>
              <a:gd name="T3" fmla="*/ 2147483647 h 403"/>
              <a:gd name="T4" fmla="*/ 2147483647 w 3714"/>
              <a:gd name="T5" fmla="*/ 2147483647 h 403"/>
              <a:gd name="T6" fmla="*/ 2147483647 w 3714"/>
              <a:gd name="T7" fmla="*/ 0 h 403"/>
              <a:gd name="T8" fmla="*/ 2147483647 w 3714"/>
              <a:gd name="T9" fmla="*/ 2147483647 h 403"/>
              <a:gd name="T10" fmla="*/ 2147483647 w 3714"/>
              <a:gd name="T11" fmla="*/ 2147483647 h 403"/>
              <a:gd name="T12" fmla="*/ 2147483647 w 3714"/>
              <a:gd name="T13" fmla="*/ 2147483647 h 403"/>
              <a:gd name="T14" fmla="*/ 2147483647 w 3714"/>
              <a:gd name="T15" fmla="*/ 2147483647 h 403"/>
              <a:gd name="T16" fmla="*/ 2147483647 w 3714"/>
              <a:gd name="T17" fmla="*/ 2147483647 h 403"/>
              <a:gd name="T18" fmla="*/ 2147483647 w 3714"/>
              <a:gd name="T19" fmla="*/ 2147483647 h 403"/>
              <a:gd name="T20" fmla="*/ 2147483647 w 3714"/>
              <a:gd name="T21" fmla="*/ 2147483647 h 403"/>
              <a:gd name="T22" fmla="*/ 2147483647 w 3714"/>
              <a:gd name="T23" fmla="*/ 2147483647 h 403"/>
              <a:gd name="T24" fmla="*/ 2147483647 w 3714"/>
              <a:gd name="T25" fmla="*/ 2147483647 h 403"/>
              <a:gd name="T26" fmla="*/ 2147483647 w 3714"/>
              <a:gd name="T27" fmla="*/ 2147483647 h 403"/>
              <a:gd name="T28" fmla="*/ 2147483647 w 3714"/>
              <a:gd name="T29" fmla="*/ 2147483647 h 403"/>
              <a:gd name="T30" fmla="*/ 2147483647 w 3714"/>
              <a:gd name="T31" fmla="*/ 2147483647 h 403"/>
              <a:gd name="T32" fmla="*/ 2147483647 w 3714"/>
              <a:gd name="T33" fmla="*/ 2147483647 h 403"/>
              <a:gd name="T34" fmla="*/ 2147483647 w 3714"/>
              <a:gd name="T35" fmla="*/ 2147483647 h 403"/>
              <a:gd name="T36" fmla="*/ 2147483647 w 3714"/>
              <a:gd name="T37" fmla="*/ 2147483647 h 403"/>
              <a:gd name="T38" fmla="*/ 2147483647 w 3714"/>
              <a:gd name="T39" fmla="*/ 2147483647 h 403"/>
              <a:gd name="T40" fmla="*/ 2147483647 w 3714"/>
              <a:gd name="T41" fmla="*/ 2147483647 h 403"/>
              <a:gd name="T42" fmla="*/ 2147483647 w 3714"/>
              <a:gd name="T43" fmla="*/ 2147483647 h 403"/>
              <a:gd name="T44" fmla="*/ 2147483647 w 3714"/>
              <a:gd name="T45" fmla="*/ 2147483647 h 403"/>
              <a:gd name="T46" fmla="*/ 2147483647 w 3714"/>
              <a:gd name="T47" fmla="*/ 2147483647 h 403"/>
              <a:gd name="T48" fmla="*/ 2147483647 w 3714"/>
              <a:gd name="T49" fmla="*/ 2147483647 h 403"/>
              <a:gd name="T50" fmla="*/ 2147483647 w 3714"/>
              <a:gd name="T51" fmla="*/ 2147483647 h 403"/>
              <a:gd name="T52" fmla="*/ 2147483647 w 3714"/>
              <a:gd name="T53" fmla="*/ 2147483647 h 403"/>
              <a:gd name="T54" fmla="*/ 2147483647 w 3714"/>
              <a:gd name="T55" fmla="*/ 2147483647 h 403"/>
              <a:gd name="T56" fmla="*/ 2147483647 w 3714"/>
              <a:gd name="T57" fmla="*/ 2147483647 h 403"/>
              <a:gd name="T58" fmla="*/ 0 w 3714"/>
              <a:gd name="T59" fmla="*/ 2147483647 h 40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714"/>
              <a:gd name="T91" fmla="*/ 0 h 403"/>
              <a:gd name="T92" fmla="*/ 3714 w 3714"/>
              <a:gd name="T93" fmla="*/ 403 h 403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714" h="403">
                <a:moveTo>
                  <a:pt x="0" y="403"/>
                </a:moveTo>
                <a:cubicBezTo>
                  <a:pt x="0" y="300"/>
                  <a:pt x="12" y="210"/>
                  <a:pt x="12" y="107"/>
                </a:cubicBezTo>
                <a:lnTo>
                  <a:pt x="166" y="167"/>
                </a:lnTo>
                <a:lnTo>
                  <a:pt x="278" y="0"/>
                </a:lnTo>
                <a:lnTo>
                  <a:pt x="464" y="51"/>
                </a:lnTo>
                <a:lnTo>
                  <a:pt x="479" y="146"/>
                </a:lnTo>
                <a:lnTo>
                  <a:pt x="675" y="6"/>
                </a:lnTo>
                <a:lnTo>
                  <a:pt x="872" y="146"/>
                </a:lnTo>
                <a:lnTo>
                  <a:pt x="1034" y="77"/>
                </a:lnTo>
                <a:lnTo>
                  <a:pt x="1179" y="117"/>
                </a:lnTo>
                <a:lnTo>
                  <a:pt x="1355" y="156"/>
                </a:lnTo>
                <a:lnTo>
                  <a:pt x="1437" y="45"/>
                </a:lnTo>
                <a:lnTo>
                  <a:pt x="1552" y="26"/>
                </a:lnTo>
                <a:lnTo>
                  <a:pt x="1686" y="96"/>
                </a:lnTo>
                <a:lnTo>
                  <a:pt x="1744" y="167"/>
                </a:lnTo>
                <a:lnTo>
                  <a:pt x="1953" y="146"/>
                </a:lnTo>
                <a:lnTo>
                  <a:pt x="2004" y="78"/>
                </a:lnTo>
                <a:lnTo>
                  <a:pt x="2183" y="126"/>
                </a:lnTo>
                <a:lnTo>
                  <a:pt x="2346" y="146"/>
                </a:lnTo>
                <a:lnTo>
                  <a:pt x="2522" y="156"/>
                </a:lnTo>
                <a:lnTo>
                  <a:pt x="2678" y="107"/>
                </a:lnTo>
                <a:lnTo>
                  <a:pt x="2838" y="146"/>
                </a:lnTo>
                <a:lnTo>
                  <a:pt x="2877" y="107"/>
                </a:lnTo>
                <a:lnTo>
                  <a:pt x="3055" y="126"/>
                </a:lnTo>
                <a:lnTo>
                  <a:pt x="3178" y="128"/>
                </a:lnTo>
                <a:lnTo>
                  <a:pt x="3329" y="146"/>
                </a:lnTo>
                <a:lnTo>
                  <a:pt x="3526" y="146"/>
                </a:lnTo>
                <a:lnTo>
                  <a:pt x="3691" y="136"/>
                </a:lnTo>
                <a:lnTo>
                  <a:pt x="3714" y="393"/>
                </a:lnTo>
                <a:lnTo>
                  <a:pt x="0" y="403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auto">
          <a:xfrm>
            <a:off x="2706688" y="2946400"/>
            <a:ext cx="436562" cy="368300"/>
          </a:xfrm>
          <a:prstGeom prst="sun">
            <a:avLst>
              <a:gd name="adj" fmla="val 25000"/>
            </a:avLst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</a:pPr>
            <a:endParaRPr lang="en-GB"/>
          </a:p>
        </p:txBody>
      </p:sp>
      <p:sp>
        <p:nvSpPr>
          <p:cNvPr id="25609" name="Line 10"/>
          <p:cNvSpPr>
            <a:spLocks noChangeShapeType="1"/>
          </p:cNvSpPr>
          <p:nvPr/>
        </p:nvSpPr>
        <p:spPr bwMode="auto">
          <a:xfrm>
            <a:off x="3117850" y="3130550"/>
            <a:ext cx="268288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0" name="AutoShape 13"/>
          <p:cNvSpPr>
            <a:spLocks noChangeArrowheads="1"/>
          </p:cNvSpPr>
          <p:nvPr/>
        </p:nvSpPr>
        <p:spPr bwMode="auto">
          <a:xfrm>
            <a:off x="4572000" y="2976563"/>
            <a:ext cx="327025" cy="368300"/>
          </a:xfrm>
          <a:prstGeom prst="sun">
            <a:avLst>
              <a:gd name="adj" fmla="val 25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</a:pPr>
            <a:endParaRPr lang="en-GB"/>
          </a:p>
        </p:txBody>
      </p:sp>
      <p:sp>
        <p:nvSpPr>
          <p:cNvPr id="25611" name="AutoShape 16"/>
          <p:cNvSpPr>
            <a:spLocks noChangeArrowheads="1"/>
          </p:cNvSpPr>
          <p:nvPr/>
        </p:nvSpPr>
        <p:spPr bwMode="auto">
          <a:xfrm>
            <a:off x="3446463" y="2946400"/>
            <a:ext cx="328612" cy="368300"/>
          </a:xfrm>
          <a:prstGeom prst="sun">
            <a:avLst>
              <a:gd name="adj" fmla="val 25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</a:pPr>
            <a:endParaRPr lang="en-GB"/>
          </a:p>
        </p:txBody>
      </p:sp>
      <p:sp>
        <p:nvSpPr>
          <p:cNvPr id="25612" name="Line 17"/>
          <p:cNvSpPr>
            <a:spLocks noChangeShapeType="1"/>
          </p:cNvSpPr>
          <p:nvPr/>
        </p:nvSpPr>
        <p:spPr bwMode="auto">
          <a:xfrm flipH="1">
            <a:off x="3924300" y="3409950"/>
            <a:ext cx="327025" cy="2762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3" name="Freeform 19"/>
          <p:cNvSpPr>
            <a:spLocks/>
          </p:cNvSpPr>
          <p:nvPr/>
        </p:nvSpPr>
        <p:spPr bwMode="auto">
          <a:xfrm>
            <a:off x="5334000" y="3302000"/>
            <a:ext cx="1431925" cy="79375"/>
          </a:xfrm>
          <a:custGeom>
            <a:avLst/>
            <a:gdLst>
              <a:gd name="T0" fmla="*/ 0 w 792"/>
              <a:gd name="T1" fmla="*/ 2147483647 h 39"/>
              <a:gd name="T2" fmla="*/ 2147483647 w 792"/>
              <a:gd name="T3" fmla="*/ 2147483647 h 39"/>
              <a:gd name="T4" fmla="*/ 2147483647 w 792"/>
              <a:gd name="T5" fmla="*/ 2147483647 h 39"/>
              <a:gd name="T6" fmla="*/ 2147483647 w 792"/>
              <a:gd name="T7" fmla="*/ 2147483647 h 39"/>
              <a:gd name="T8" fmla="*/ 2147483647 w 792"/>
              <a:gd name="T9" fmla="*/ 2147483647 h 39"/>
              <a:gd name="T10" fmla="*/ 2147483647 w 792"/>
              <a:gd name="T11" fmla="*/ 2147483647 h 39"/>
              <a:gd name="T12" fmla="*/ 2147483647 w 792"/>
              <a:gd name="T13" fmla="*/ 2147483647 h 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92"/>
              <a:gd name="T22" fmla="*/ 0 h 39"/>
              <a:gd name="T23" fmla="*/ 792 w 792"/>
              <a:gd name="T24" fmla="*/ 39 h 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92" h="39">
                <a:moveTo>
                  <a:pt x="0" y="39"/>
                </a:moveTo>
                <a:cubicBezTo>
                  <a:pt x="19" y="36"/>
                  <a:pt x="50" y="27"/>
                  <a:pt x="68" y="23"/>
                </a:cubicBezTo>
                <a:cubicBezTo>
                  <a:pt x="84" y="19"/>
                  <a:pt x="112" y="11"/>
                  <a:pt x="108" y="35"/>
                </a:cubicBezTo>
                <a:cubicBezTo>
                  <a:pt x="125" y="34"/>
                  <a:pt x="174" y="32"/>
                  <a:pt x="190" y="27"/>
                </a:cubicBezTo>
                <a:cubicBezTo>
                  <a:pt x="206" y="22"/>
                  <a:pt x="194" y="6"/>
                  <a:pt x="206" y="3"/>
                </a:cubicBezTo>
                <a:cubicBezTo>
                  <a:pt x="218" y="0"/>
                  <a:pt x="162" y="6"/>
                  <a:pt x="260" y="11"/>
                </a:cubicBezTo>
                <a:cubicBezTo>
                  <a:pt x="413" y="26"/>
                  <a:pt x="638" y="35"/>
                  <a:pt x="792" y="35"/>
                </a:cubicBezTo>
              </a:path>
            </a:pathLst>
          </a:cu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4" name="Freeform 20"/>
          <p:cNvSpPr>
            <a:spLocks/>
          </p:cNvSpPr>
          <p:nvPr/>
        </p:nvSpPr>
        <p:spPr bwMode="auto">
          <a:xfrm>
            <a:off x="5741988" y="2874963"/>
            <a:ext cx="969962" cy="155575"/>
          </a:xfrm>
          <a:custGeom>
            <a:avLst/>
            <a:gdLst>
              <a:gd name="T0" fmla="*/ 0 w 536"/>
              <a:gd name="T1" fmla="*/ 2147483647 h 77"/>
              <a:gd name="T2" fmla="*/ 2147483647 w 536"/>
              <a:gd name="T3" fmla="*/ 2147483647 h 77"/>
              <a:gd name="T4" fmla="*/ 2147483647 w 536"/>
              <a:gd name="T5" fmla="*/ 2147483647 h 77"/>
              <a:gd name="T6" fmla="*/ 2147483647 w 536"/>
              <a:gd name="T7" fmla="*/ 2147483647 h 77"/>
              <a:gd name="T8" fmla="*/ 2147483647 w 536"/>
              <a:gd name="T9" fmla="*/ 2147483647 h 77"/>
              <a:gd name="T10" fmla="*/ 2147483647 w 536"/>
              <a:gd name="T11" fmla="*/ 2147483647 h 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36"/>
              <a:gd name="T19" fmla="*/ 0 h 77"/>
              <a:gd name="T20" fmla="*/ 536 w 536"/>
              <a:gd name="T21" fmla="*/ 77 h 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36" h="77">
                <a:moveTo>
                  <a:pt x="0" y="33"/>
                </a:moveTo>
                <a:cubicBezTo>
                  <a:pt x="29" y="34"/>
                  <a:pt x="59" y="32"/>
                  <a:pt x="88" y="37"/>
                </a:cubicBezTo>
                <a:cubicBezTo>
                  <a:pt x="93" y="38"/>
                  <a:pt x="124" y="54"/>
                  <a:pt x="128" y="57"/>
                </a:cubicBezTo>
                <a:cubicBezTo>
                  <a:pt x="135" y="63"/>
                  <a:pt x="144" y="77"/>
                  <a:pt x="144" y="77"/>
                </a:cubicBezTo>
                <a:cubicBezTo>
                  <a:pt x="205" y="73"/>
                  <a:pt x="238" y="44"/>
                  <a:pt x="296" y="25"/>
                </a:cubicBezTo>
                <a:cubicBezTo>
                  <a:pt x="372" y="0"/>
                  <a:pt x="456" y="25"/>
                  <a:pt x="536" y="25"/>
                </a:cubicBezTo>
              </a:path>
            </a:pathLst>
          </a:cu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5" name="AutoShape 22"/>
          <p:cNvSpPr>
            <a:spLocks noChangeArrowheads="1"/>
          </p:cNvSpPr>
          <p:nvPr/>
        </p:nvSpPr>
        <p:spPr bwMode="auto">
          <a:xfrm>
            <a:off x="5907088" y="3222625"/>
            <a:ext cx="173037" cy="195263"/>
          </a:xfrm>
          <a:prstGeom prst="sun">
            <a:avLst>
              <a:gd name="adj" fmla="val 25000"/>
            </a:avLst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</a:pPr>
            <a:endParaRPr lang="en-GB"/>
          </a:p>
        </p:txBody>
      </p:sp>
      <p:sp>
        <p:nvSpPr>
          <p:cNvPr id="25616" name="AutoShape 24"/>
          <p:cNvSpPr>
            <a:spLocks noChangeArrowheads="1"/>
          </p:cNvSpPr>
          <p:nvPr/>
        </p:nvSpPr>
        <p:spPr bwMode="auto">
          <a:xfrm>
            <a:off x="6226175" y="3130550"/>
            <a:ext cx="174625" cy="195263"/>
          </a:xfrm>
          <a:prstGeom prst="sun">
            <a:avLst>
              <a:gd name="adj" fmla="val 25000"/>
            </a:avLst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</a:pPr>
            <a:endParaRPr lang="en-GB"/>
          </a:p>
        </p:txBody>
      </p:sp>
      <p:sp>
        <p:nvSpPr>
          <p:cNvPr id="25617" name="Text Box 25"/>
          <p:cNvSpPr txBox="1">
            <a:spLocks noChangeArrowheads="1"/>
          </p:cNvSpPr>
          <p:nvPr/>
        </p:nvSpPr>
        <p:spPr bwMode="auto">
          <a:xfrm>
            <a:off x="3203575" y="3913188"/>
            <a:ext cx="3024188" cy="7397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1400" b="1">
                <a:solidFill>
                  <a:schemeClr val="tx1"/>
                </a:solidFill>
              </a:rPr>
              <a:t>Fatigue</a:t>
            </a:r>
            <a:r>
              <a:rPr lang="en-GB" sz="1400">
                <a:solidFill>
                  <a:schemeClr val="tx1"/>
                </a:solidFill>
              </a:rPr>
              <a:t> - repeated stress cycles</a:t>
            </a:r>
          </a:p>
          <a:p>
            <a:pPr eaLnBrk="0" hangingPunct="0"/>
            <a:r>
              <a:rPr lang="en-GB" sz="1400">
                <a:solidFill>
                  <a:schemeClr val="tx1"/>
                </a:solidFill>
              </a:rPr>
              <a:t>- Crack formation</a:t>
            </a:r>
          </a:p>
          <a:p>
            <a:pPr eaLnBrk="0" hangingPunct="0"/>
            <a:r>
              <a:rPr lang="en-GB" sz="1400">
                <a:solidFill>
                  <a:schemeClr val="tx1"/>
                </a:solidFill>
              </a:rPr>
              <a:t>- Breakage</a:t>
            </a:r>
          </a:p>
        </p:txBody>
      </p:sp>
      <p:sp>
        <p:nvSpPr>
          <p:cNvPr id="25618" name="Freeform 27"/>
          <p:cNvSpPr>
            <a:spLocks/>
          </p:cNvSpPr>
          <p:nvPr/>
        </p:nvSpPr>
        <p:spPr bwMode="auto">
          <a:xfrm>
            <a:off x="3851275" y="3336925"/>
            <a:ext cx="393700" cy="188913"/>
          </a:xfrm>
          <a:custGeom>
            <a:avLst/>
            <a:gdLst>
              <a:gd name="T0" fmla="*/ 0 w 248"/>
              <a:gd name="T1" fmla="*/ 2147483647 h 119"/>
              <a:gd name="T2" fmla="*/ 2147483647 w 248"/>
              <a:gd name="T3" fmla="*/ 2147483647 h 119"/>
              <a:gd name="T4" fmla="*/ 2147483647 w 248"/>
              <a:gd name="T5" fmla="*/ 0 h 119"/>
              <a:gd name="T6" fmla="*/ 0 60000 65536"/>
              <a:gd name="T7" fmla="*/ 0 60000 65536"/>
              <a:gd name="T8" fmla="*/ 0 60000 65536"/>
              <a:gd name="T9" fmla="*/ 0 w 248"/>
              <a:gd name="T10" fmla="*/ 0 h 119"/>
              <a:gd name="T11" fmla="*/ 248 w 248"/>
              <a:gd name="T12" fmla="*/ 119 h 1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8" h="119">
                <a:moveTo>
                  <a:pt x="0" y="40"/>
                </a:moveTo>
                <a:cubicBezTo>
                  <a:pt x="26" y="119"/>
                  <a:pt x="134" y="70"/>
                  <a:pt x="200" y="48"/>
                </a:cubicBezTo>
                <a:cubicBezTo>
                  <a:pt x="210" y="19"/>
                  <a:pt x="221" y="13"/>
                  <a:pt x="248" y="0"/>
                </a:cubicBezTo>
              </a:path>
            </a:pathLst>
          </a:cu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9" name="Line 28"/>
          <p:cNvSpPr>
            <a:spLocks noChangeShapeType="1"/>
          </p:cNvSpPr>
          <p:nvPr/>
        </p:nvSpPr>
        <p:spPr bwMode="auto">
          <a:xfrm>
            <a:off x="6445250" y="33575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0" name="Line 29"/>
          <p:cNvSpPr>
            <a:spLocks noChangeShapeType="1"/>
          </p:cNvSpPr>
          <p:nvPr/>
        </p:nvSpPr>
        <p:spPr bwMode="auto">
          <a:xfrm>
            <a:off x="4284663" y="3481388"/>
            <a:ext cx="2159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1" name="Text Box 30"/>
          <p:cNvSpPr txBox="1">
            <a:spLocks noChangeArrowheads="1"/>
          </p:cNvSpPr>
          <p:nvPr/>
        </p:nvSpPr>
        <p:spPr bwMode="auto">
          <a:xfrm>
            <a:off x="395288" y="3625850"/>
            <a:ext cx="2592387" cy="5270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1400" b="1">
                <a:solidFill>
                  <a:schemeClr val="tx1"/>
                </a:solidFill>
              </a:rPr>
              <a:t>Adhesive</a:t>
            </a:r>
            <a:r>
              <a:rPr lang="en-GB" sz="1400">
                <a:solidFill>
                  <a:schemeClr val="tx1"/>
                </a:solidFill>
              </a:rPr>
              <a:t> - surfaces ‘weld’</a:t>
            </a:r>
          </a:p>
          <a:p>
            <a:pPr eaLnBrk="0" hangingPunct="0"/>
            <a:r>
              <a:rPr lang="en-GB" sz="1400">
                <a:solidFill>
                  <a:schemeClr val="tx1"/>
                </a:solidFill>
              </a:rPr>
              <a:t>- Particles torn from surface</a:t>
            </a:r>
            <a:endParaRPr lang="en-GB" sz="1400"/>
          </a:p>
        </p:txBody>
      </p:sp>
      <p:sp>
        <p:nvSpPr>
          <p:cNvPr id="25622" name="Line 31"/>
          <p:cNvSpPr>
            <a:spLocks noChangeShapeType="1"/>
          </p:cNvSpPr>
          <p:nvPr/>
        </p:nvSpPr>
        <p:spPr bwMode="auto">
          <a:xfrm flipH="1">
            <a:off x="2268538" y="3336925"/>
            <a:ext cx="5032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3" name="Text Box 32"/>
          <p:cNvSpPr txBox="1">
            <a:spLocks noChangeArrowheads="1"/>
          </p:cNvSpPr>
          <p:nvPr/>
        </p:nvSpPr>
        <p:spPr bwMode="auto">
          <a:xfrm>
            <a:off x="4645025" y="2060575"/>
            <a:ext cx="2519363" cy="5270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400" b="1">
                <a:solidFill>
                  <a:schemeClr val="tx1"/>
                </a:solidFill>
              </a:rPr>
              <a:t>Abrasion</a:t>
            </a:r>
            <a:r>
              <a:rPr lang="en-GB" sz="1400">
                <a:solidFill>
                  <a:schemeClr val="tx1"/>
                </a:solidFill>
              </a:rPr>
              <a:t> – wear particles trapped in the contact zone</a:t>
            </a:r>
          </a:p>
        </p:txBody>
      </p:sp>
      <p:sp>
        <p:nvSpPr>
          <p:cNvPr id="25624" name="Text Box 21"/>
          <p:cNvSpPr txBox="1">
            <a:spLocks noChangeArrowheads="1"/>
          </p:cNvSpPr>
          <p:nvPr/>
        </p:nvSpPr>
        <p:spPr bwMode="auto">
          <a:xfrm>
            <a:off x="6516688" y="3717925"/>
            <a:ext cx="2016125" cy="7397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1400" b="1">
                <a:solidFill>
                  <a:schemeClr val="tx1"/>
                </a:solidFill>
              </a:rPr>
              <a:t>Corrosive</a:t>
            </a:r>
            <a:r>
              <a:rPr lang="en-GB" sz="1400">
                <a:solidFill>
                  <a:schemeClr val="tx1"/>
                </a:solidFill>
              </a:rPr>
              <a:t> – formation of brittle reacted layer</a:t>
            </a:r>
          </a:p>
          <a:p>
            <a:pPr eaLnBrk="0" hangingPunct="0"/>
            <a:r>
              <a:rPr lang="en-GB" sz="1400">
                <a:solidFill>
                  <a:schemeClr val="tx1"/>
                </a:solidFill>
              </a:rPr>
              <a:t>- Abraded</a:t>
            </a:r>
          </a:p>
        </p:txBody>
      </p:sp>
      <p:sp>
        <p:nvSpPr>
          <p:cNvPr id="25625" name="Line 33"/>
          <p:cNvSpPr>
            <a:spLocks noChangeShapeType="1"/>
          </p:cNvSpPr>
          <p:nvPr/>
        </p:nvSpPr>
        <p:spPr bwMode="auto">
          <a:xfrm flipH="1">
            <a:off x="4787900" y="2565400"/>
            <a:ext cx="360363" cy="412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6" name="AutoShape 35"/>
          <p:cNvSpPr>
            <a:spLocks noChangeArrowheads="1"/>
          </p:cNvSpPr>
          <p:nvPr/>
        </p:nvSpPr>
        <p:spPr bwMode="auto">
          <a:xfrm>
            <a:off x="1547813" y="5241925"/>
            <a:ext cx="1008062" cy="576263"/>
          </a:xfrm>
          <a:prstGeom prst="rightArrow">
            <a:avLst>
              <a:gd name="adj1" fmla="val 50000"/>
              <a:gd name="adj2" fmla="val 43733"/>
            </a:avLst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</a:pPr>
            <a:endParaRPr lang="en-GB"/>
          </a:p>
        </p:txBody>
      </p:sp>
      <p:sp>
        <p:nvSpPr>
          <p:cNvPr id="25627" name="Text Box 36"/>
          <p:cNvSpPr txBox="1">
            <a:spLocks noChangeArrowheads="1"/>
          </p:cNvSpPr>
          <p:nvPr/>
        </p:nvSpPr>
        <p:spPr bwMode="auto">
          <a:xfrm>
            <a:off x="3492500" y="5026025"/>
            <a:ext cx="3241675" cy="1033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>
                <a:solidFill>
                  <a:schemeClr val="tx1"/>
                </a:solidFill>
              </a:rPr>
              <a:t>Wear particles</a:t>
            </a:r>
          </a:p>
          <a:p>
            <a:pPr eaLnBrk="0" hangingPunct="0">
              <a:spcBef>
                <a:spcPct val="20000"/>
              </a:spcBef>
            </a:pPr>
            <a:r>
              <a:rPr lang="en-GB">
                <a:solidFill>
                  <a:schemeClr val="tx1"/>
                </a:solidFill>
              </a:rPr>
              <a:t>Surface fatigue</a:t>
            </a:r>
          </a:p>
          <a:p>
            <a:pPr eaLnBrk="0" hangingPunct="0">
              <a:spcBef>
                <a:spcPct val="20000"/>
              </a:spcBef>
            </a:pPr>
            <a:r>
              <a:rPr lang="en-GB">
                <a:solidFill>
                  <a:schemeClr val="tx1"/>
                </a:solidFill>
              </a:rPr>
              <a:t>Component fracture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altLang="en-GB" dirty="0" smtClean="0">
                <a:cs typeface="Arial" charset="0"/>
              </a:rPr>
              <a:t>© Imperial College London</a:t>
            </a:r>
            <a:endParaRPr lang="en-US" altLang="en-US" dirty="0" smtClean="0">
              <a:cs typeface="Arial" charset="0"/>
            </a:endParaRPr>
          </a:p>
        </p:txBody>
      </p:sp>
      <p:sp>
        <p:nvSpPr>
          <p:cNvPr id="174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cs typeface="Arial" charset="0"/>
              </a:rPr>
              <a:t>Page </a:t>
            </a:r>
            <a:fld id="{2A46D2FE-E10E-49CB-92C6-8723B25731A9}" type="slidenum">
              <a:rPr lang="en-US" altLang="en-US" smtClean="0">
                <a:cs typeface="Arial" charset="0"/>
              </a:rPr>
              <a:pPr/>
              <a:t>2</a:t>
            </a:fld>
            <a:endParaRPr lang="en-US" altLang="en-US" smtClean="0">
              <a:cs typeface="Arial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solidFill>
                  <a:schemeClr val="accent2"/>
                </a:solidFill>
              </a:rPr>
              <a:t>Structure of talk</a:t>
            </a:r>
            <a:endParaRPr lang="en-US" sz="3200" dirty="0" smtClean="0">
              <a:solidFill>
                <a:schemeClr val="accent2"/>
              </a:solidFill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700213"/>
            <a:ext cx="5638800" cy="3900487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Tx/>
              <a:buNone/>
              <a:tabLst>
                <a:tab pos="179388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Artificial joints – a tribology perspective</a:t>
            </a:r>
          </a:p>
          <a:p>
            <a:pPr marL="0" indent="0" algn="just">
              <a:spcBef>
                <a:spcPct val="0"/>
              </a:spcBef>
              <a:buFontTx/>
              <a:buNone/>
              <a:tabLst>
                <a:tab pos="179388" algn="l"/>
              </a:tabLst>
            </a:pPr>
            <a:endParaRPr lang="en-GB" sz="2000" dirty="0" smtClean="0">
              <a:solidFill>
                <a:schemeClr val="tx1"/>
              </a:solidFill>
            </a:endParaRPr>
          </a:p>
          <a:p>
            <a:pPr marL="0" indent="0" algn="just">
              <a:spcBef>
                <a:spcPct val="0"/>
              </a:spcBef>
              <a:buFontTx/>
              <a:buNone/>
              <a:tabLst>
                <a:tab pos="179388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Implant requirements:</a:t>
            </a:r>
          </a:p>
          <a:p>
            <a:pPr marL="0" indent="0" algn="just">
              <a:spcBef>
                <a:spcPct val="0"/>
              </a:spcBef>
              <a:buFontTx/>
              <a:buNone/>
              <a:tabLst>
                <a:tab pos="179388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	- Material properties</a:t>
            </a:r>
          </a:p>
          <a:p>
            <a:pPr marL="0" indent="0" algn="just">
              <a:spcBef>
                <a:spcPct val="0"/>
              </a:spcBef>
              <a:buFontTx/>
              <a:buNone/>
              <a:tabLst>
                <a:tab pos="179388" algn="l"/>
              </a:tabLst>
            </a:pPr>
            <a:endParaRPr lang="en-GB" sz="2000" dirty="0" smtClean="0">
              <a:solidFill>
                <a:schemeClr val="tx1"/>
              </a:solidFill>
            </a:endParaRPr>
          </a:p>
          <a:p>
            <a:pPr marL="0" indent="0" algn="just">
              <a:spcBef>
                <a:spcPct val="0"/>
              </a:spcBef>
              <a:buFontTx/>
              <a:buNone/>
              <a:tabLst>
                <a:tab pos="179388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Implant tribology problems:</a:t>
            </a:r>
          </a:p>
          <a:p>
            <a:pPr marL="0" indent="0" algn="just">
              <a:spcBef>
                <a:spcPct val="0"/>
              </a:spcBef>
              <a:buFontTx/>
              <a:buNone/>
              <a:tabLst>
                <a:tab pos="179388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	- Wear</a:t>
            </a:r>
          </a:p>
          <a:p>
            <a:pPr marL="0" indent="0" algn="just">
              <a:spcBef>
                <a:spcPct val="0"/>
              </a:spcBef>
              <a:buFontTx/>
              <a:buNone/>
              <a:tabLst>
                <a:tab pos="179388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	- Corrosion</a:t>
            </a:r>
          </a:p>
          <a:p>
            <a:pPr marL="0" indent="0" algn="just">
              <a:spcBef>
                <a:spcPct val="0"/>
              </a:spcBef>
              <a:buFontTx/>
              <a:buNone/>
              <a:tabLst>
                <a:tab pos="179388" algn="l"/>
              </a:tabLst>
            </a:pPr>
            <a:endParaRPr lang="en-GB" sz="2000" dirty="0" smtClean="0">
              <a:solidFill>
                <a:schemeClr val="tx1"/>
              </a:solidFill>
            </a:endParaRPr>
          </a:p>
          <a:p>
            <a:pPr marL="0" indent="0" algn="just">
              <a:spcBef>
                <a:spcPct val="0"/>
              </a:spcBef>
              <a:buFontTx/>
              <a:buNone/>
              <a:tabLst>
                <a:tab pos="179388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Measurement of wear </a:t>
            </a:r>
          </a:p>
          <a:p>
            <a:pPr marL="0" indent="0" algn="just">
              <a:spcBef>
                <a:spcPct val="0"/>
              </a:spcBef>
              <a:buFontTx/>
              <a:buNone/>
              <a:tabLst>
                <a:tab pos="179388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	- Laboratory screening  tests</a:t>
            </a:r>
          </a:p>
          <a:p>
            <a:pPr marL="0" indent="0" algn="just">
              <a:spcBef>
                <a:spcPct val="0"/>
              </a:spcBef>
              <a:buFontTx/>
              <a:buNone/>
              <a:tabLst>
                <a:tab pos="179388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	- Explant wear measurement LIRC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179388" algn="l"/>
              </a:tabLst>
            </a:pPr>
            <a:endParaRPr lang="en-US" sz="2000" dirty="0" smtClean="0">
              <a:solidFill>
                <a:schemeClr val="tx1"/>
              </a:solidFill>
            </a:endParaRPr>
          </a:p>
        </p:txBody>
      </p:sp>
      <p:pic>
        <p:nvPicPr>
          <p:cNvPr id="17413" name="Picture 53" descr="joint-surgery-h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908050"/>
            <a:ext cx="2286000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52" descr="Image Previe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2060575"/>
            <a:ext cx="172878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22" descr="prodisc-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163" y="2781300"/>
            <a:ext cx="15748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6" descr="oatotalkne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025" y="4149725"/>
            <a:ext cx="21621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altLang="en-GB" dirty="0" smtClean="0">
                <a:cs typeface="Arial" charset="0"/>
              </a:rPr>
              <a:t>© Imperial College London</a:t>
            </a:r>
            <a:endParaRPr lang="en-US" altLang="en-US" dirty="0" smtClean="0">
              <a:cs typeface="Arial" charset="0"/>
            </a:endParaRPr>
          </a:p>
        </p:txBody>
      </p:sp>
      <p:sp>
        <p:nvSpPr>
          <p:cNvPr id="296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cs typeface="Arial" charset="0"/>
              </a:rPr>
              <a:t>Page </a:t>
            </a:r>
            <a:fld id="{E2774655-0FE2-4FD2-B261-5C74051561E6}" type="slidenum">
              <a:rPr lang="en-US" altLang="en-US" smtClean="0">
                <a:cs typeface="Arial" charset="0"/>
              </a:rPr>
              <a:pPr/>
              <a:t>20</a:t>
            </a:fld>
            <a:endParaRPr lang="en-US" altLang="en-US" smtClean="0">
              <a:cs typeface="Arial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7772400" cy="1143000"/>
          </a:xfrm>
        </p:spPr>
        <p:txBody>
          <a:bodyPr/>
          <a:lstStyle/>
          <a:p>
            <a:r>
              <a:rPr lang="en-GB" sz="2800" dirty="0" smtClean="0">
                <a:solidFill>
                  <a:schemeClr val="accent2"/>
                </a:solidFill>
              </a:rPr>
              <a:t>Why do artificial joints wear?</a:t>
            </a:r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513" y="1340768"/>
            <a:ext cx="5556671" cy="4608512"/>
          </a:xfrm>
        </p:spPr>
        <p:txBody>
          <a:bodyPr/>
          <a:lstStyle/>
          <a:p>
            <a:pPr marL="0" indent="0" defTabSz="292100">
              <a:spcBef>
                <a:spcPct val="0"/>
              </a:spcBef>
              <a:buFontTx/>
              <a:buNone/>
              <a:tabLst>
                <a:tab pos="190500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Component factors:</a:t>
            </a:r>
          </a:p>
          <a:p>
            <a:pPr defTabSz="292100">
              <a:spcBef>
                <a:spcPct val="0"/>
              </a:spcBef>
              <a:buFontTx/>
              <a:buNone/>
              <a:tabLst>
                <a:tab pos="190500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	- Component design, material combination (galvanic corrosion), manufacture</a:t>
            </a:r>
          </a:p>
          <a:p>
            <a:pPr defTabSz="292100">
              <a:spcBef>
                <a:spcPct val="0"/>
              </a:spcBef>
              <a:buFontTx/>
              <a:buNone/>
              <a:tabLst>
                <a:tab pos="190500" algn="l"/>
              </a:tabLst>
            </a:pPr>
            <a:endParaRPr lang="en-GB" sz="1800" dirty="0">
              <a:solidFill>
                <a:schemeClr val="tx1"/>
              </a:solidFill>
            </a:endParaRPr>
          </a:p>
          <a:p>
            <a:pPr defTabSz="292100">
              <a:spcBef>
                <a:spcPct val="0"/>
              </a:spcBef>
              <a:buFontTx/>
              <a:buNone/>
              <a:tabLst>
                <a:tab pos="190500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Clinical factors:</a:t>
            </a:r>
          </a:p>
          <a:p>
            <a:pPr defTabSz="292100">
              <a:spcBef>
                <a:spcPct val="0"/>
              </a:spcBef>
              <a:buFontTx/>
              <a:buNone/>
              <a:tabLst>
                <a:tab pos="190500" algn="l"/>
              </a:tabLst>
            </a:pPr>
            <a:r>
              <a:rPr lang="en-GB" sz="1800" dirty="0">
                <a:solidFill>
                  <a:schemeClr val="tx1"/>
                </a:solidFill>
              </a:rPr>
              <a:t>	</a:t>
            </a:r>
            <a:r>
              <a:rPr lang="en-GB" sz="1800" dirty="0" smtClean="0">
                <a:solidFill>
                  <a:schemeClr val="tx1"/>
                </a:solidFill>
              </a:rPr>
              <a:t>- Implantation: misalignment, fixation</a:t>
            </a:r>
          </a:p>
          <a:p>
            <a:pPr defTabSz="292100">
              <a:spcBef>
                <a:spcPct val="0"/>
              </a:spcBef>
              <a:buFontTx/>
              <a:buNone/>
              <a:tabLst>
                <a:tab pos="190500" algn="l"/>
              </a:tabLst>
            </a:pPr>
            <a:r>
              <a:rPr lang="en-GB" sz="1800" dirty="0">
                <a:solidFill>
                  <a:schemeClr val="tx1"/>
                </a:solidFill>
              </a:rPr>
              <a:t>	</a:t>
            </a:r>
            <a:r>
              <a:rPr lang="en-GB" sz="1800" dirty="0" smtClean="0">
                <a:solidFill>
                  <a:schemeClr val="tx1"/>
                </a:solidFill>
              </a:rPr>
              <a:t>- Patient: gait, synovial fluid properties</a:t>
            </a:r>
          </a:p>
          <a:p>
            <a:pPr defTabSz="292100">
              <a:spcBef>
                <a:spcPct val="0"/>
              </a:spcBef>
              <a:buFontTx/>
              <a:buNone/>
              <a:tabLst>
                <a:tab pos="190500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	</a:t>
            </a:r>
          </a:p>
          <a:p>
            <a:pPr defTabSz="292100">
              <a:spcBef>
                <a:spcPct val="0"/>
              </a:spcBef>
              <a:buFontTx/>
              <a:buNone/>
              <a:tabLst>
                <a:tab pos="190500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SF properties:</a:t>
            </a:r>
            <a:endParaRPr lang="en-GB" sz="1800" dirty="0" smtClean="0">
              <a:solidFill>
                <a:schemeClr val="tx1"/>
              </a:solidFill>
            </a:endParaRPr>
          </a:p>
          <a:p>
            <a:pPr defTabSz="292100">
              <a:spcBef>
                <a:spcPct val="0"/>
              </a:spcBef>
              <a:buFontTx/>
              <a:buNone/>
              <a:tabLst>
                <a:tab pos="190500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	- Corrosion: pH, salt content, proteins</a:t>
            </a:r>
          </a:p>
          <a:p>
            <a:pPr defTabSz="292100">
              <a:spcBef>
                <a:spcPct val="0"/>
              </a:spcBef>
              <a:buFontTx/>
              <a:buNone/>
              <a:tabLst>
                <a:tab pos="190500" algn="l"/>
              </a:tabLst>
            </a:pPr>
            <a:endParaRPr lang="en-GB" sz="2000" dirty="0" smtClean="0">
              <a:solidFill>
                <a:schemeClr val="tx1"/>
              </a:solidFill>
            </a:endParaRPr>
          </a:p>
          <a:p>
            <a:pPr defTabSz="292100">
              <a:spcBef>
                <a:spcPct val="0"/>
              </a:spcBef>
              <a:buFontTx/>
              <a:buNone/>
              <a:tabLst>
                <a:tab pos="190500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Surface material properties:</a:t>
            </a:r>
          </a:p>
          <a:p>
            <a:pPr defTabSz="292100">
              <a:spcBef>
                <a:spcPct val="0"/>
              </a:spcBef>
              <a:buFontTx/>
              <a:buNone/>
              <a:tabLst>
                <a:tab pos="190500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	- Too soft: easily removed</a:t>
            </a:r>
          </a:p>
          <a:p>
            <a:pPr defTabSz="292100">
              <a:spcBef>
                <a:spcPct val="0"/>
              </a:spcBef>
              <a:buFontTx/>
              <a:buNone/>
              <a:tabLst>
                <a:tab pos="190500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	- Abrasion due to carbides or other abrasive particles (bone cement/bone)</a:t>
            </a:r>
          </a:p>
          <a:p>
            <a:pPr defTabSz="292100">
              <a:spcBef>
                <a:spcPct val="0"/>
              </a:spcBef>
              <a:buFontTx/>
              <a:buNone/>
              <a:tabLst>
                <a:tab pos="190500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	- Loss of surface material due to chemical reaction</a:t>
            </a:r>
          </a:p>
        </p:txBody>
      </p:sp>
      <p:pic>
        <p:nvPicPr>
          <p:cNvPr id="6" name="Picture 52" descr="Image Preview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276872"/>
            <a:ext cx="172878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 bwMode="auto">
          <a:xfrm>
            <a:off x="4572000" y="1412776"/>
            <a:ext cx="1656184" cy="10801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E9914"/>
              </a:solidFill>
              <a:effectLst/>
              <a:latin typeface="Arial" charset="0"/>
            </a:endParaRPr>
          </a:p>
        </p:txBody>
      </p:sp>
      <p:sp>
        <p:nvSpPr>
          <p:cNvPr id="23" name="Freeform 23"/>
          <p:cNvSpPr>
            <a:spLocks/>
          </p:cNvSpPr>
          <p:nvPr/>
        </p:nvSpPr>
        <p:spPr bwMode="auto">
          <a:xfrm>
            <a:off x="6516216" y="4145583"/>
            <a:ext cx="2401391" cy="363537"/>
          </a:xfrm>
          <a:custGeom>
            <a:avLst/>
            <a:gdLst/>
            <a:ahLst/>
            <a:cxnLst>
              <a:cxn ang="0">
                <a:pos x="0" y="403"/>
              </a:cxn>
              <a:cxn ang="0">
                <a:pos x="12" y="107"/>
              </a:cxn>
              <a:cxn ang="0">
                <a:pos x="166" y="167"/>
              </a:cxn>
              <a:cxn ang="0">
                <a:pos x="278" y="0"/>
              </a:cxn>
              <a:cxn ang="0">
                <a:pos x="464" y="51"/>
              </a:cxn>
              <a:cxn ang="0">
                <a:pos x="479" y="146"/>
              </a:cxn>
              <a:cxn ang="0">
                <a:pos x="675" y="6"/>
              </a:cxn>
              <a:cxn ang="0">
                <a:pos x="872" y="146"/>
              </a:cxn>
              <a:cxn ang="0">
                <a:pos x="1034" y="77"/>
              </a:cxn>
              <a:cxn ang="0">
                <a:pos x="1179" y="117"/>
              </a:cxn>
              <a:cxn ang="0">
                <a:pos x="1355" y="156"/>
              </a:cxn>
              <a:cxn ang="0">
                <a:pos x="1437" y="45"/>
              </a:cxn>
              <a:cxn ang="0">
                <a:pos x="1552" y="26"/>
              </a:cxn>
              <a:cxn ang="0">
                <a:pos x="1686" y="96"/>
              </a:cxn>
              <a:cxn ang="0">
                <a:pos x="1744" y="167"/>
              </a:cxn>
              <a:cxn ang="0">
                <a:pos x="1953" y="146"/>
              </a:cxn>
              <a:cxn ang="0">
                <a:pos x="2004" y="78"/>
              </a:cxn>
              <a:cxn ang="0">
                <a:pos x="2183" y="126"/>
              </a:cxn>
              <a:cxn ang="0">
                <a:pos x="2346" y="146"/>
              </a:cxn>
              <a:cxn ang="0">
                <a:pos x="2522" y="156"/>
              </a:cxn>
              <a:cxn ang="0">
                <a:pos x="2678" y="107"/>
              </a:cxn>
              <a:cxn ang="0">
                <a:pos x="2838" y="146"/>
              </a:cxn>
              <a:cxn ang="0">
                <a:pos x="2877" y="107"/>
              </a:cxn>
              <a:cxn ang="0">
                <a:pos x="3055" y="126"/>
              </a:cxn>
              <a:cxn ang="0">
                <a:pos x="3178" y="128"/>
              </a:cxn>
              <a:cxn ang="0">
                <a:pos x="3329" y="146"/>
              </a:cxn>
              <a:cxn ang="0">
                <a:pos x="3526" y="146"/>
              </a:cxn>
              <a:cxn ang="0">
                <a:pos x="3691" y="136"/>
              </a:cxn>
              <a:cxn ang="0">
                <a:pos x="3714" y="393"/>
              </a:cxn>
              <a:cxn ang="0">
                <a:pos x="0" y="403"/>
              </a:cxn>
            </a:cxnLst>
            <a:rect l="0" t="0" r="r" b="b"/>
            <a:pathLst>
              <a:path w="3714" h="403">
                <a:moveTo>
                  <a:pt x="0" y="403"/>
                </a:moveTo>
                <a:cubicBezTo>
                  <a:pt x="0" y="300"/>
                  <a:pt x="12" y="210"/>
                  <a:pt x="12" y="107"/>
                </a:cubicBezTo>
                <a:lnTo>
                  <a:pt x="166" y="167"/>
                </a:lnTo>
                <a:lnTo>
                  <a:pt x="278" y="0"/>
                </a:lnTo>
                <a:lnTo>
                  <a:pt x="464" y="51"/>
                </a:lnTo>
                <a:lnTo>
                  <a:pt x="479" y="146"/>
                </a:lnTo>
                <a:lnTo>
                  <a:pt x="675" y="6"/>
                </a:lnTo>
                <a:lnTo>
                  <a:pt x="872" y="146"/>
                </a:lnTo>
                <a:lnTo>
                  <a:pt x="1034" y="77"/>
                </a:lnTo>
                <a:lnTo>
                  <a:pt x="1179" y="117"/>
                </a:lnTo>
                <a:lnTo>
                  <a:pt x="1355" y="156"/>
                </a:lnTo>
                <a:lnTo>
                  <a:pt x="1437" y="45"/>
                </a:lnTo>
                <a:lnTo>
                  <a:pt x="1552" y="26"/>
                </a:lnTo>
                <a:lnTo>
                  <a:pt x="1686" y="96"/>
                </a:lnTo>
                <a:lnTo>
                  <a:pt x="1744" y="167"/>
                </a:lnTo>
                <a:lnTo>
                  <a:pt x="1953" y="146"/>
                </a:lnTo>
                <a:lnTo>
                  <a:pt x="2004" y="78"/>
                </a:lnTo>
                <a:lnTo>
                  <a:pt x="2183" y="126"/>
                </a:lnTo>
                <a:lnTo>
                  <a:pt x="2346" y="146"/>
                </a:lnTo>
                <a:lnTo>
                  <a:pt x="2522" y="156"/>
                </a:lnTo>
                <a:lnTo>
                  <a:pt x="2678" y="107"/>
                </a:lnTo>
                <a:lnTo>
                  <a:pt x="2838" y="146"/>
                </a:lnTo>
                <a:lnTo>
                  <a:pt x="2877" y="107"/>
                </a:lnTo>
                <a:lnTo>
                  <a:pt x="3055" y="126"/>
                </a:lnTo>
                <a:lnTo>
                  <a:pt x="3178" y="128"/>
                </a:lnTo>
                <a:lnTo>
                  <a:pt x="3329" y="146"/>
                </a:lnTo>
                <a:lnTo>
                  <a:pt x="3526" y="146"/>
                </a:lnTo>
                <a:lnTo>
                  <a:pt x="3691" y="136"/>
                </a:lnTo>
                <a:lnTo>
                  <a:pt x="3714" y="393"/>
                </a:lnTo>
                <a:lnTo>
                  <a:pt x="0" y="403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rgbClr val="DDDDDD"/>
              </a:gs>
            </a:gsLst>
            <a:lin ang="540000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Oval 24"/>
          <p:cNvSpPr/>
          <p:nvPr/>
        </p:nvSpPr>
        <p:spPr bwMode="auto">
          <a:xfrm>
            <a:off x="7452320" y="2852936"/>
            <a:ext cx="216024" cy="216024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E9914"/>
              </a:solidFill>
              <a:effectLst/>
              <a:latin typeface="Arial" charset="0"/>
            </a:endParaRPr>
          </a:p>
        </p:txBody>
      </p:sp>
      <p:sp>
        <p:nvSpPr>
          <p:cNvPr id="26" name="Down Arrow 25"/>
          <p:cNvSpPr/>
          <p:nvPr/>
        </p:nvSpPr>
        <p:spPr bwMode="auto">
          <a:xfrm>
            <a:off x="7308304" y="3501008"/>
            <a:ext cx="504056" cy="360040"/>
          </a:xfrm>
          <a:prstGeom prst="downArrow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E9914"/>
              </a:solidFill>
              <a:effectLst/>
              <a:latin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32240" y="4653136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>
                <a:solidFill>
                  <a:schemeClr val="tx1"/>
                </a:solidFill>
              </a:rPr>
              <a:t>CrCoMo</a:t>
            </a:r>
            <a:r>
              <a:rPr lang="en-GB" sz="1600" dirty="0" smtClean="0">
                <a:solidFill>
                  <a:schemeClr val="tx1"/>
                </a:solidFill>
              </a:rPr>
              <a:t> – surface ‘rough’ ~ 20nm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chemeClr val="accent2"/>
                </a:solidFill>
              </a:rPr>
              <a:t>Predicted film thickness MoM hip  joints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GB" smtClean="0"/>
              <a:t>© Imperial College London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707AD78F-20CF-41CC-8F74-F2CFDD24D4BB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355976" y="5589240"/>
            <a:ext cx="37444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i="1" dirty="0" err="1" smtClean="0">
                <a:solidFill>
                  <a:schemeClr val="tx1"/>
                </a:solidFill>
              </a:rPr>
              <a:t>Jalali-Vahid</a:t>
            </a:r>
            <a:r>
              <a:rPr lang="en-GB" sz="1600" i="1" dirty="0">
                <a:solidFill>
                  <a:schemeClr val="tx1"/>
                </a:solidFill>
              </a:rPr>
              <a:t>, Jin and </a:t>
            </a:r>
            <a:r>
              <a:rPr lang="en-GB" sz="1600" i="1" dirty="0" err="1">
                <a:solidFill>
                  <a:schemeClr val="tx1"/>
                </a:solidFill>
              </a:rPr>
              <a:t>Dowson</a:t>
            </a:r>
            <a:r>
              <a:rPr lang="en-GB" sz="1600" i="1" dirty="0">
                <a:solidFill>
                  <a:schemeClr val="tx1"/>
                </a:solidFill>
              </a:rPr>
              <a:t> 2005</a:t>
            </a:r>
            <a:endParaRPr lang="en-US" sz="1600" i="1" dirty="0">
              <a:solidFill>
                <a:schemeClr val="tx1"/>
              </a:solidFill>
            </a:endParaRPr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2699792" y="1600200"/>
            <a:ext cx="6048672" cy="4277072"/>
            <a:chOff x="2448" y="1008"/>
            <a:chExt cx="3244" cy="2496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48" y="1008"/>
              <a:ext cx="3244" cy="2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496" y="3072"/>
              <a:ext cx="432" cy="4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3563888" y="3933056"/>
            <a:ext cx="4968552" cy="216024"/>
          </a:xfrm>
          <a:prstGeom prst="rect">
            <a:avLst/>
          </a:prstGeom>
          <a:solidFill>
            <a:srgbClr val="CCFFCC">
              <a:alpha val="41961"/>
            </a:srgbClr>
          </a:solidFill>
          <a:ln w="9525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E9914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8064" y="4077072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MoM surface roughness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2564904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Synovial lubricant films are very thin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- Any reduction could lead to surface damage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chemeClr val="accent2"/>
                </a:solidFill>
              </a:rPr>
              <a:t>Consequences of surface damage and wear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6135216" cy="4114800"/>
          </a:xfrm>
        </p:spPr>
        <p:txBody>
          <a:bodyPr/>
          <a:lstStyle/>
          <a:p>
            <a:pPr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Affect joint function</a:t>
            </a:r>
          </a:p>
          <a:p>
            <a:pPr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	</a:t>
            </a:r>
            <a:r>
              <a:rPr lang="en-GB" sz="1800" dirty="0" smtClean="0">
                <a:solidFill>
                  <a:schemeClr val="tx1"/>
                </a:solidFill>
              </a:rPr>
              <a:t>- Severe wear (polymer) impair joint function</a:t>
            </a:r>
          </a:p>
          <a:p>
            <a:pPr>
              <a:buNone/>
            </a:pPr>
            <a:endParaRPr lang="en-GB" sz="2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Formation of  wear particles:</a:t>
            </a:r>
          </a:p>
          <a:p>
            <a:pPr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	- Adverse tissue reaction to wear debris</a:t>
            </a:r>
          </a:p>
          <a:p>
            <a:pPr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	- Pain - revision of implant</a:t>
            </a:r>
          </a:p>
          <a:p>
            <a:pPr>
              <a:buNone/>
            </a:pPr>
            <a:endParaRPr lang="en-GB" sz="2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Fatigue and fracture due to repeated loading/rubbing</a:t>
            </a:r>
          </a:p>
          <a:p>
            <a:pPr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	- Cup (UHMWPE) lip fracture</a:t>
            </a:r>
          </a:p>
          <a:p>
            <a:pPr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	- Ceramic fracture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GB" dirty="0" smtClean="0"/>
              <a:t>© Imperial College London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93ED6842-D3F4-4738-B26B-905388DFB2B6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pic>
        <p:nvPicPr>
          <p:cNvPr id="6" name="Picture 20" descr="failed-j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581128"/>
            <a:ext cx="1169988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4"/>
          <p:cNvGrpSpPr/>
          <p:nvPr/>
        </p:nvGrpSpPr>
        <p:grpSpPr>
          <a:xfrm>
            <a:off x="6300192" y="1556792"/>
            <a:ext cx="2251756" cy="2330222"/>
            <a:chOff x="256494" y="4127273"/>
            <a:chExt cx="2251756" cy="2330222"/>
          </a:xfrm>
        </p:grpSpPr>
        <p:pic>
          <p:nvPicPr>
            <p:cNvPr id="10" name="Content Placeholder 6" descr="Besagni T2W Sag.tif"/>
            <p:cNvPicPr>
              <a:picLocks noChangeAspect="1"/>
            </p:cNvPicPr>
            <p:nvPr/>
          </p:nvPicPr>
          <p:blipFill>
            <a:blip r:embed="rId3" cstate="print"/>
            <a:srcRect l="13522" r="11322"/>
            <a:stretch>
              <a:fillRect/>
            </a:stretch>
          </p:blipFill>
          <p:spPr bwMode="auto">
            <a:xfrm>
              <a:off x="795338" y="4129088"/>
              <a:ext cx="1712912" cy="227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Line 13"/>
            <p:cNvSpPr>
              <a:spLocks noChangeShapeType="1"/>
            </p:cNvSpPr>
            <p:nvPr/>
          </p:nvSpPr>
          <p:spPr bwMode="auto">
            <a:xfrm flipV="1">
              <a:off x="1892300" y="5410200"/>
              <a:ext cx="0" cy="487363"/>
            </a:xfrm>
            <a:prstGeom prst="line">
              <a:avLst/>
            </a:prstGeom>
            <a:noFill/>
            <a:ln w="28575">
              <a:solidFill>
                <a:srgbClr val="FF0008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Box 28"/>
            <p:cNvSpPr txBox="1">
              <a:spLocks noChangeArrowheads="1"/>
            </p:cNvSpPr>
            <p:nvPr/>
          </p:nvSpPr>
          <p:spPr bwMode="auto">
            <a:xfrm>
              <a:off x="256494" y="4127273"/>
              <a:ext cx="1470705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i="0" dirty="0">
                  <a:solidFill>
                    <a:srgbClr val="1B0807"/>
                  </a:solidFill>
                  <a:latin typeface="+mn-lt"/>
                </a:rPr>
                <a:t>Metal-on-metal</a:t>
              </a:r>
            </a:p>
            <a:p>
              <a:pPr algn="ctr"/>
              <a:r>
                <a:rPr lang="en-US" sz="1200" i="0" dirty="0">
                  <a:solidFill>
                    <a:srgbClr val="1B0807"/>
                  </a:solidFill>
                  <a:latin typeface="+mn-lt"/>
                </a:rPr>
                <a:t> hip</a:t>
              </a:r>
            </a:p>
          </p:txBody>
        </p:sp>
        <p:sp>
          <p:nvSpPr>
            <p:cNvPr id="13" name="TextBox 29"/>
            <p:cNvSpPr txBox="1">
              <a:spLocks noChangeArrowheads="1"/>
            </p:cNvSpPr>
            <p:nvPr/>
          </p:nvSpPr>
          <p:spPr bwMode="auto">
            <a:xfrm>
              <a:off x="1160463" y="5995533"/>
              <a:ext cx="1322387" cy="4619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i="0" dirty="0">
                  <a:solidFill>
                    <a:srgbClr val="040404"/>
                  </a:solidFill>
                  <a:latin typeface="+mn-lt"/>
                </a:rPr>
                <a:t>Inflammatory mass</a:t>
              </a:r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1238250" y="4583113"/>
              <a:ext cx="266700" cy="588962"/>
            </a:xfrm>
            <a:prstGeom prst="line">
              <a:avLst/>
            </a:prstGeom>
            <a:noFill/>
            <a:ln w="28575">
              <a:solidFill>
                <a:srgbClr val="FF0008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7020272" y="980728"/>
            <a:ext cx="13541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i="0" dirty="0">
                <a:solidFill>
                  <a:srgbClr val="1B0807"/>
                </a:solidFill>
                <a:latin typeface="+mn-lt"/>
              </a:rPr>
              <a:t>MRI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chemeClr val="accent2"/>
                </a:solidFill>
              </a:rPr>
              <a:t>Wear particles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GB" smtClean="0"/>
              <a:t>© Imperial College London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707AD78F-20CF-41CC-8F74-F2CFDD24D4BB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67544" y="1844824"/>
            <a:ext cx="432048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dirty="0" smtClean="0">
                <a:solidFill>
                  <a:schemeClr val="tx1"/>
                </a:solidFill>
              </a:rPr>
              <a:t>UHMWPE</a:t>
            </a:r>
          </a:p>
          <a:p>
            <a:pPr>
              <a:spcBef>
                <a:spcPts val="600"/>
              </a:spcBef>
            </a:pPr>
            <a:r>
              <a:rPr lang="en-GB" dirty="0" smtClean="0">
                <a:solidFill>
                  <a:schemeClr val="tx1"/>
                </a:solidFill>
              </a:rPr>
              <a:t>   - </a:t>
            </a:r>
            <a:r>
              <a:rPr lang="en-GB" dirty="0" smtClean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GB" dirty="0" smtClean="0">
                <a:solidFill>
                  <a:schemeClr val="tx1"/>
                </a:solidFill>
              </a:rPr>
              <a:t>m sized wear particles (&lt;1-30 </a:t>
            </a:r>
            <a:r>
              <a:rPr lang="en-GB" dirty="0" smtClean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GB" dirty="0" smtClean="0">
                <a:solidFill>
                  <a:schemeClr val="tx1"/>
                </a:solidFill>
              </a:rPr>
              <a:t>m)</a:t>
            </a:r>
          </a:p>
          <a:p>
            <a:pPr>
              <a:spcBef>
                <a:spcPts val="600"/>
              </a:spcBef>
            </a:pPr>
            <a:r>
              <a:rPr lang="en-GB" dirty="0" smtClean="0">
                <a:solidFill>
                  <a:schemeClr val="tx1"/>
                </a:solidFill>
              </a:rPr>
              <a:t>  - </a:t>
            </a:r>
            <a:r>
              <a:rPr lang="en-GB" dirty="0" err="1" smtClean="0">
                <a:solidFill>
                  <a:schemeClr val="tx1"/>
                </a:solidFill>
              </a:rPr>
              <a:t>Osteolysis</a:t>
            </a:r>
            <a:r>
              <a:rPr lang="en-GB" dirty="0" smtClean="0">
                <a:solidFill>
                  <a:schemeClr val="tx1"/>
                </a:solidFill>
              </a:rPr>
              <a:t> – component loosening</a:t>
            </a:r>
          </a:p>
          <a:p>
            <a:pPr>
              <a:spcBef>
                <a:spcPts val="600"/>
              </a:spcBef>
            </a:pPr>
            <a:r>
              <a:rPr lang="en-GB" dirty="0" smtClean="0">
                <a:solidFill>
                  <a:schemeClr val="tx1"/>
                </a:solidFill>
              </a:rPr>
              <a:t>  - Limited component life</a:t>
            </a:r>
          </a:p>
          <a:p>
            <a:pPr>
              <a:spcBef>
                <a:spcPts val="600"/>
              </a:spcBef>
            </a:pPr>
            <a:endParaRPr lang="en-GB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2000" dirty="0" err="1" smtClean="0">
                <a:solidFill>
                  <a:schemeClr val="tx1"/>
                </a:solidFill>
              </a:rPr>
              <a:t>CrCoMo</a:t>
            </a:r>
            <a:endParaRPr lang="en-GB" sz="20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GB" dirty="0" smtClean="0">
                <a:solidFill>
                  <a:schemeClr val="tx1"/>
                </a:solidFill>
              </a:rPr>
              <a:t>  - nm sized wear particles (~30nm) </a:t>
            </a:r>
          </a:p>
          <a:p>
            <a:pPr>
              <a:spcBef>
                <a:spcPts val="600"/>
              </a:spcBef>
            </a:pPr>
            <a:r>
              <a:rPr lang="en-GB" dirty="0" smtClean="0">
                <a:solidFill>
                  <a:schemeClr val="tx1"/>
                </a:solidFill>
              </a:rPr>
              <a:t>  - Increased Cr/Co ion levels in blood</a:t>
            </a:r>
          </a:p>
          <a:p>
            <a:pPr>
              <a:spcBef>
                <a:spcPts val="600"/>
              </a:spcBef>
            </a:pPr>
            <a:r>
              <a:rPr lang="en-GB" dirty="0" smtClean="0">
                <a:solidFill>
                  <a:schemeClr val="tx1"/>
                </a:solidFill>
              </a:rPr>
              <a:t>  - Pain, joint revision</a:t>
            </a:r>
          </a:p>
        </p:txBody>
      </p:sp>
      <p:pic>
        <p:nvPicPr>
          <p:cNvPr id="6" name="3D particles quick and large.m4v">
            <a:hlinkClick r:id="" action="ppaction://media"/>
          </p:cNvPr>
          <p:cNvPicPr>
            <a:picLocks noChangeAspect="1" noChangeArrowheads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48064" y="2204864"/>
            <a:ext cx="3831838" cy="25012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56728" y="4869160"/>
            <a:ext cx="40424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1B0807"/>
                </a:solidFill>
              </a:rPr>
              <a:t>Metallic debris in tissues surrounding </a:t>
            </a:r>
            <a:r>
              <a:rPr lang="en-US" sz="1600" dirty="0" err="1" smtClean="0">
                <a:solidFill>
                  <a:srgbClr val="1B0807"/>
                </a:solidFill>
              </a:rPr>
              <a:t>MoM</a:t>
            </a:r>
            <a:r>
              <a:rPr lang="en-US" sz="1600" dirty="0" smtClean="0">
                <a:solidFill>
                  <a:srgbClr val="1B0807"/>
                </a:solidFill>
              </a:rPr>
              <a:t> hips </a:t>
            </a:r>
            <a:r>
              <a:rPr lang="en-US" sz="1600" dirty="0">
                <a:solidFill>
                  <a:srgbClr val="1B0807"/>
                </a:solidFill>
              </a:rPr>
              <a:t>with unexplained failure </a:t>
            </a:r>
          </a:p>
          <a:p>
            <a:endParaRPr lang="en-US" sz="1600" i="1" dirty="0">
              <a:solidFill>
                <a:srgbClr val="1B0807"/>
              </a:solidFill>
            </a:endParaRPr>
          </a:p>
          <a:p>
            <a:r>
              <a:rPr lang="en-US" sz="1600" i="1" dirty="0">
                <a:solidFill>
                  <a:srgbClr val="1B0807"/>
                </a:solidFill>
              </a:rPr>
              <a:t>Hart et al </a:t>
            </a:r>
            <a:r>
              <a:rPr lang="en-US" sz="1600" i="1" dirty="0" err="1">
                <a:solidFill>
                  <a:srgbClr val="1B0807"/>
                </a:solidFill>
              </a:rPr>
              <a:t>Acta</a:t>
            </a:r>
            <a:r>
              <a:rPr lang="en-US" sz="1600" i="1" dirty="0">
                <a:solidFill>
                  <a:srgbClr val="1B0807"/>
                </a:solidFill>
              </a:rPr>
              <a:t> </a:t>
            </a:r>
            <a:r>
              <a:rPr lang="en-US" sz="1600" i="1" dirty="0" err="1">
                <a:solidFill>
                  <a:srgbClr val="1B0807"/>
                </a:solidFill>
              </a:rPr>
              <a:t>Biomateriala</a:t>
            </a:r>
            <a:r>
              <a:rPr lang="en-US" sz="1600" i="1" dirty="0">
                <a:solidFill>
                  <a:srgbClr val="1B0807"/>
                </a:solidFill>
              </a:rPr>
              <a:t>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74C03D00-0005-4A57-AC6C-640747F6E743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chemeClr val="accent2"/>
                </a:solidFill>
              </a:rPr>
              <a:t>Reducing </a:t>
            </a:r>
            <a:r>
              <a:rPr lang="en-GB" sz="2800" dirty="0">
                <a:solidFill>
                  <a:schemeClr val="accent2"/>
                </a:solidFill>
              </a:rPr>
              <a:t>artificial joint </a:t>
            </a:r>
            <a:r>
              <a:rPr lang="en-GB" sz="2800" dirty="0" smtClean="0">
                <a:solidFill>
                  <a:schemeClr val="accent2"/>
                </a:solidFill>
              </a:rPr>
              <a:t>wear</a:t>
            </a:r>
            <a:endParaRPr lang="en-GB" sz="2800" dirty="0">
              <a:solidFill>
                <a:schemeClr val="accent2"/>
              </a:solidFill>
            </a:endParaRP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468313" y="1484313"/>
            <a:ext cx="77041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tx1"/>
                </a:solidFill>
              </a:rPr>
              <a:t>Increase component life and reduce wear - optimise tribology</a:t>
            </a:r>
          </a:p>
        </p:txBody>
      </p:sp>
      <p:sp>
        <p:nvSpPr>
          <p:cNvPr id="97286" name="AutoShape 6"/>
          <p:cNvSpPr>
            <a:spLocks noChangeArrowheads="1"/>
          </p:cNvSpPr>
          <p:nvPr/>
        </p:nvSpPr>
        <p:spPr bwMode="auto">
          <a:xfrm>
            <a:off x="3779838" y="4970463"/>
            <a:ext cx="603250" cy="360362"/>
          </a:xfrm>
          <a:prstGeom prst="rightArrow">
            <a:avLst>
              <a:gd name="adj1" fmla="val 50000"/>
              <a:gd name="adj2" fmla="val 41850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4572000" y="4754563"/>
            <a:ext cx="3887788" cy="8350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600" b="1" dirty="0">
                <a:solidFill>
                  <a:schemeClr val="tx1"/>
                </a:solidFill>
              </a:rPr>
              <a:t>Wear resistant surface coatings (DLC)</a:t>
            </a:r>
          </a:p>
          <a:p>
            <a:pPr>
              <a:spcBef>
                <a:spcPct val="0"/>
              </a:spcBef>
            </a:pPr>
            <a:r>
              <a:rPr lang="en-GB" sz="1600" b="1" dirty="0">
                <a:solidFill>
                  <a:schemeClr val="tx1"/>
                </a:solidFill>
              </a:rPr>
              <a:t>New materials (ceramics)</a:t>
            </a:r>
          </a:p>
          <a:p>
            <a:pPr>
              <a:spcBef>
                <a:spcPct val="0"/>
              </a:spcBef>
            </a:pPr>
            <a:r>
              <a:rPr lang="en-GB" sz="1600" b="1" dirty="0">
                <a:solidFill>
                  <a:schemeClr val="tx1"/>
                </a:solidFill>
              </a:rPr>
              <a:t>Better manufacturing methods</a:t>
            </a:r>
          </a:p>
        </p:txBody>
      </p:sp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755650" y="4897438"/>
            <a:ext cx="2808288" cy="63976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600" b="1">
                <a:solidFill>
                  <a:schemeClr val="tx1"/>
                </a:solidFill>
              </a:rPr>
              <a:t>Improve surface finish</a:t>
            </a:r>
          </a:p>
          <a:p>
            <a:r>
              <a:rPr lang="en-GB" sz="1600" b="1">
                <a:solidFill>
                  <a:schemeClr val="tx1"/>
                </a:solidFill>
              </a:rPr>
              <a:t>Improve wear properties</a:t>
            </a:r>
          </a:p>
        </p:txBody>
      </p:sp>
      <p:sp>
        <p:nvSpPr>
          <p:cNvPr id="97290" name="AutoShape 10"/>
          <p:cNvSpPr>
            <a:spLocks noChangeArrowheads="1"/>
          </p:cNvSpPr>
          <p:nvPr/>
        </p:nvSpPr>
        <p:spPr bwMode="auto">
          <a:xfrm>
            <a:off x="3708400" y="3141663"/>
            <a:ext cx="603250" cy="360362"/>
          </a:xfrm>
          <a:prstGeom prst="rightArrow">
            <a:avLst>
              <a:gd name="adj1" fmla="val 50000"/>
              <a:gd name="adj2" fmla="val 41850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7291" name="Text Box 11"/>
          <p:cNvSpPr txBox="1">
            <a:spLocks noChangeArrowheads="1"/>
          </p:cNvSpPr>
          <p:nvPr/>
        </p:nvSpPr>
        <p:spPr bwMode="auto">
          <a:xfrm>
            <a:off x="4572001" y="2206625"/>
            <a:ext cx="3168352" cy="61555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sz="1600" b="1" dirty="0">
                <a:solidFill>
                  <a:schemeClr val="tx1"/>
                </a:solidFill>
              </a:rPr>
              <a:t>Increase </a:t>
            </a:r>
            <a:r>
              <a:rPr lang="en-GB" sz="1600" b="1" dirty="0" smtClean="0">
                <a:solidFill>
                  <a:schemeClr val="tx1"/>
                </a:solidFill>
              </a:rPr>
              <a:t>hip joint </a:t>
            </a:r>
            <a:r>
              <a:rPr lang="en-GB" sz="1600" b="1" dirty="0">
                <a:solidFill>
                  <a:schemeClr val="tx1"/>
                </a:solidFill>
              </a:rPr>
              <a:t>diameter</a:t>
            </a:r>
          </a:p>
          <a:p>
            <a:pPr>
              <a:spcBef>
                <a:spcPct val="0"/>
              </a:spcBef>
            </a:pPr>
            <a:r>
              <a:rPr lang="en-GB" sz="1600" b="1" dirty="0">
                <a:solidFill>
                  <a:schemeClr val="tx1"/>
                </a:solidFill>
              </a:rPr>
              <a:t>Decrease clearance</a:t>
            </a:r>
            <a:r>
              <a:rPr lang="en-GB" dirty="0"/>
              <a:t> </a:t>
            </a:r>
          </a:p>
        </p:txBody>
      </p:sp>
      <p:sp>
        <p:nvSpPr>
          <p:cNvPr id="97292" name="Text Box 12"/>
          <p:cNvSpPr txBox="1">
            <a:spLocks noChangeArrowheads="1"/>
          </p:cNvSpPr>
          <p:nvPr/>
        </p:nvSpPr>
        <p:spPr bwMode="auto">
          <a:xfrm>
            <a:off x="4572000" y="3070225"/>
            <a:ext cx="3671888" cy="3762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>
                <a:solidFill>
                  <a:schemeClr val="tx1"/>
                </a:solidFill>
              </a:rPr>
              <a:t>Improve synovial fluid properties</a:t>
            </a:r>
            <a:r>
              <a:rPr lang="en-GB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97293" name="Text Box 13"/>
          <p:cNvSpPr txBox="1">
            <a:spLocks noChangeArrowheads="1"/>
          </p:cNvSpPr>
          <p:nvPr/>
        </p:nvSpPr>
        <p:spPr bwMode="auto">
          <a:xfrm>
            <a:off x="827088" y="2998788"/>
            <a:ext cx="2376487" cy="5905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600" b="1">
                <a:solidFill>
                  <a:schemeClr val="tx1"/>
                </a:solidFill>
              </a:rPr>
              <a:t>Increase lubricant film thickness</a:t>
            </a:r>
          </a:p>
        </p:txBody>
      </p:sp>
      <p:sp>
        <p:nvSpPr>
          <p:cNvPr id="97294" name="Text Box 14"/>
          <p:cNvSpPr txBox="1">
            <a:spLocks noChangeArrowheads="1"/>
          </p:cNvSpPr>
          <p:nvPr/>
        </p:nvSpPr>
        <p:spPr bwMode="auto">
          <a:xfrm>
            <a:off x="4572000" y="3790950"/>
            <a:ext cx="3313113" cy="5905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>
                <a:solidFill>
                  <a:schemeClr val="tx1"/>
                </a:solidFill>
              </a:rPr>
              <a:t>Optimise/control component position and alignment</a:t>
            </a:r>
          </a:p>
        </p:txBody>
      </p:sp>
      <p:pic>
        <p:nvPicPr>
          <p:cNvPr id="97295" name="Picture 15" descr="micro_clip_image0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49275"/>
            <a:ext cx="8731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7296" name="Picture 16" descr="failed-j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341438"/>
            <a:ext cx="968375" cy="89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730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GB" smtClean="0"/>
              <a:t>© Imperial College London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62859356-D7B0-4384-A60C-89D876DEE0B4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619672" y="1967349"/>
            <a:ext cx="33483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61938" algn="l"/>
              </a:tabLst>
            </a:pPr>
            <a:endParaRPr lang="en-GB" sz="2000" dirty="0" smtClean="0">
              <a:solidFill>
                <a:schemeClr val="tx1"/>
              </a:solidFill>
            </a:endParaRPr>
          </a:p>
          <a:p>
            <a:pPr>
              <a:tabLst>
                <a:tab pos="261938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Develop new materials</a:t>
            </a:r>
          </a:p>
          <a:p>
            <a:pPr>
              <a:tabLst>
                <a:tab pos="261938" algn="l"/>
              </a:tabLst>
            </a:pPr>
            <a:endParaRPr lang="en-GB" sz="2000" dirty="0" smtClean="0">
              <a:solidFill>
                <a:schemeClr val="tx1"/>
              </a:solidFill>
            </a:endParaRPr>
          </a:p>
          <a:p>
            <a:pPr>
              <a:tabLst>
                <a:tab pos="261938" algn="l"/>
              </a:tabLst>
            </a:pPr>
            <a:endParaRPr lang="en-GB" sz="2000" dirty="0">
              <a:solidFill>
                <a:schemeClr val="tx1"/>
              </a:solidFill>
            </a:endParaRPr>
          </a:p>
          <a:p>
            <a:pPr>
              <a:tabLst>
                <a:tab pos="261938" algn="l"/>
              </a:tabLst>
            </a:pPr>
            <a:endParaRPr lang="en-GB" sz="2000" dirty="0" smtClean="0">
              <a:solidFill>
                <a:schemeClr val="tx1"/>
              </a:solidFill>
            </a:endParaRPr>
          </a:p>
          <a:p>
            <a:pPr>
              <a:tabLst>
                <a:tab pos="261938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Develop new implant designs</a:t>
            </a:r>
          </a:p>
          <a:p>
            <a:pPr>
              <a:tabLst>
                <a:tab pos="261938" algn="l"/>
              </a:tabLst>
            </a:pPr>
            <a:endParaRPr lang="en-GB" sz="2000" dirty="0" smtClean="0">
              <a:solidFill>
                <a:schemeClr val="tx1"/>
              </a:solidFill>
            </a:endParaRPr>
          </a:p>
          <a:p>
            <a:pPr>
              <a:tabLst>
                <a:tab pos="261938" algn="l"/>
              </a:tabLst>
            </a:pPr>
            <a:endParaRPr lang="en-GB" sz="2000" dirty="0" smtClean="0">
              <a:solidFill>
                <a:schemeClr val="tx1"/>
              </a:solidFill>
            </a:endParaRPr>
          </a:p>
          <a:p>
            <a:pPr>
              <a:tabLst>
                <a:tab pos="261938" algn="l"/>
              </a:tabLst>
            </a:pPr>
            <a:endParaRPr lang="en-GB" sz="2000" dirty="0" smtClean="0">
              <a:solidFill>
                <a:schemeClr val="tx1"/>
              </a:solidFill>
            </a:endParaRPr>
          </a:p>
          <a:p>
            <a:pPr>
              <a:tabLst>
                <a:tab pos="261938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Retrieval failure analysis 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692696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2"/>
                </a:solidFill>
              </a:rPr>
              <a:t>Measurement of </a:t>
            </a:r>
            <a:r>
              <a:rPr lang="en-GB" sz="2800" dirty="0">
                <a:solidFill>
                  <a:schemeClr val="accent2"/>
                </a:solidFill>
              </a:rPr>
              <a:t>i</a:t>
            </a:r>
            <a:r>
              <a:rPr lang="en-GB" sz="2800" dirty="0" smtClean="0">
                <a:solidFill>
                  <a:schemeClr val="accent2"/>
                </a:solidFill>
              </a:rPr>
              <a:t>mplant wear - Why?</a:t>
            </a:r>
            <a:endParaRPr lang="en-GB" sz="2800" dirty="0">
              <a:solidFill>
                <a:schemeClr val="accent2"/>
              </a:solidFill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4716016" y="2276872"/>
            <a:ext cx="504056" cy="432048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rgbClr val="FE9914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60865" y="2183373"/>
            <a:ext cx="2799567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</a:rPr>
              <a:t>L</a:t>
            </a:r>
            <a:r>
              <a:rPr lang="en-GB" sz="2000" dirty="0" smtClean="0">
                <a:solidFill>
                  <a:schemeClr val="tx1"/>
                </a:solidFill>
              </a:rPr>
              <a:t>aboratory test: material properties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32873" y="3441194"/>
            <a:ext cx="2799567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</a:rPr>
              <a:t>Simulator test: design and material properties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4716016" y="3573016"/>
            <a:ext cx="504056" cy="432048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rgbClr val="FE9914"/>
              </a:solidFill>
              <a:effectLst/>
              <a:latin typeface="Arial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4788024" y="4941168"/>
            <a:ext cx="504056" cy="432048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rgbClr val="FE9914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94785" y="4809346"/>
            <a:ext cx="3009663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</a:rPr>
              <a:t>In Vivo: design, material, surgeon, patient factors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611560" y="3170957"/>
            <a:ext cx="576064" cy="2064025"/>
          </a:xfrm>
          <a:prstGeom prst="down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rgbClr val="FE9914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7524" y="1892731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Improved simulation</a:t>
            </a:r>
          </a:p>
          <a:p>
            <a:r>
              <a:rPr lang="en-GB" b="1" dirty="0" smtClean="0">
                <a:solidFill>
                  <a:schemeClr val="accent2"/>
                </a:solidFill>
              </a:rPr>
              <a:t>Increasing complexity</a:t>
            </a:r>
            <a:endParaRPr lang="en-GB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240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/>
              <a:t>Page </a:t>
            </a:r>
            <a:fld id="{BA5B0C51-4675-4E77-AFB7-2CF286EB6528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7772400" cy="1143000"/>
          </a:xfrm>
        </p:spPr>
        <p:txBody>
          <a:bodyPr/>
          <a:lstStyle/>
          <a:p>
            <a:r>
              <a:rPr lang="en-GB" sz="2800" dirty="0" smtClean="0">
                <a:solidFill>
                  <a:schemeClr val="accent2"/>
                </a:solidFill>
              </a:rPr>
              <a:t>Wear measurement – simple rubbing tests</a:t>
            </a:r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8437" name="Rectangle 51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5486400" cy="4495800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  <a:tabLst>
                <a:tab pos="381000" algn="l"/>
                <a:tab pos="571500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Measure surface wear:</a:t>
            </a:r>
          </a:p>
          <a:p>
            <a:pPr>
              <a:spcBef>
                <a:spcPct val="0"/>
              </a:spcBef>
              <a:buFontTx/>
              <a:buNone/>
              <a:tabLst>
                <a:tab pos="381000" algn="l"/>
                <a:tab pos="571500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  - Material properties</a:t>
            </a:r>
          </a:p>
          <a:p>
            <a:pPr>
              <a:spcBef>
                <a:spcPct val="0"/>
              </a:spcBef>
              <a:buFontTx/>
              <a:buNone/>
              <a:tabLst>
                <a:tab pos="381000" algn="l"/>
                <a:tab pos="571500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  - Surface texture/coating</a:t>
            </a:r>
          </a:p>
          <a:p>
            <a:pPr>
              <a:spcBef>
                <a:spcPct val="0"/>
              </a:spcBef>
              <a:buFontTx/>
              <a:buNone/>
              <a:tabLst>
                <a:tab pos="381000" algn="l"/>
                <a:tab pos="571500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  - Lubricant properties</a:t>
            </a:r>
          </a:p>
          <a:p>
            <a:pPr>
              <a:spcBef>
                <a:spcPct val="0"/>
              </a:spcBef>
              <a:buFontTx/>
              <a:buNone/>
              <a:tabLst>
                <a:tab pos="381000" algn="l"/>
                <a:tab pos="571500" algn="l"/>
              </a:tabLst>
            </a:pPr>
            <a:endParaRPr lang="en-GB" sz="200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  <a:tabLst>
                <a:tab pos="381000" algn="l"/>
                <a:tab pos="571500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Advantages:</a:t>
            </a:r>
          </a:p>
          <a:p>
            <a:pPr>
              <a:spcBef>
                <a:spcPct val="0"/>
              </a:spcBef>
              <a:buFontTx/>
              <a:buNone/>
              <a:tabLst>
                <a:tab pos="381000" algn="l"/>
                <a:tab pos="571500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  - Controlled conditions (</a:t>
            </a:r>
            <a:r>
              <a:rPr lang="en-GB" sz="1800" dirty="0" err="1" smtClean="0">
                <a:solidFill>
                  <a:schemeClr val="tx1"/>
                </a:solidFill>
              </a:rPr>
              <a:t>temps,speed,load</a:t>
            </a:r>
            <a:r>
              <a:rPr lang="en-GB" sz="1800" dirty="0" smtClean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FontTx/>
              <a:buNone/>
              <a:tabLst>
                <a:tab pos="381000" algn="l"/>
                <a:tab pos="571500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  - Accelerated screening tests (~10</a:t>
            </a:r>
            <a:r>
              <a:rPr lang="en-GB" sz="1800" baseline="30000" dirty="0" smtClean="0">
                <a:solidFill>
                  <a:schemeClr val="tx1"/>
                </a:solidFill>
              </a:rPr>
              <a:t>6</a:t>
            </a:r>
            <a:r>
              <a:rPr lang="en-GB" sz="1800" dirty="0" smtClean="0">
                <a:solidFill>
                  <a:schemeClr val="tx1"/>
                </a:solidFill>
              </a:rPr>
              <a:t> cycles)</a:t>
            </a:r>
          </a:p>
          <a:p>
            <a:pPr>
              <a:spcBef>
                <a:spcPct val="0"/>
              </a:spcBef>
              <a:buFontTx/>
              <a:buNone/>
              <a:tabLst>
                <a:tab pos="381000" algn="l"/>
                <a:tab pos="571500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  - Easy wear measurement: gravimetric or 	surface </a:t>
            </a:r>
            <a:r>
              <a:rPr lang="en-GB" sz="1800" dirty="0" err="1" smtClean="0">
                <a:solidFill>
                  <a:schemeClr val="tx1"/>
                </a:solidFill>
              </a:rPr>
              <a:t>profilometry</a:t>
            </a:r>
            <a:endParaRPr lang="en-GB" sz="180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  <a:tabLst>
                <a:tab pos="381000" algn="l"/>
                <a:tab pos="571500" algn="l"/>
              </a:tabLst>
            </a:pPr>
            <a:endParaRPr lang="en-GB" sz="200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  <a:tabLst>
                <a:tab pos="381000" algn="l"/>
                <a:tab pos="571500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Disadvantages:</a:t>
            </a:r>
          </a:p>
          <a:p>
            <a:pPr>
              <a:spcBef>
                <a:spcPct val="0"/>
              </a:spcBef>
              <a:buFontTx/>
              <a:buNone/>
              <a:tabLst>
                <a:tab pos="381000" algn="l"/>
                <a:tab pos="571500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  </a:t>
            </a:r>
            <a:r>
              <a:rPr lang="en-GB" sz="1800" dirty="0" smtClean="0">
                <a:solidFill>
                  <a:schemeClr val="tx1"/>
                </a:solidFill>
              </a:rPr>
              <a:t>- Poor simulation of joint kinematics</a:t>
            </a:r>
          </a:p>
          <a:p>
            <a:pPr>
              <a:spcBef>
                <a:spcPct val="0"/>
              </a:spcBef>
              <a:buFontTx/>
              <a:buNone/>
              <a:tabLst>
                <a:tab pos="381000" algn="l"/>
                <a:tab pos="571500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  - Static loading</a:t>
            </a:r>
          </a:p>
          <a:p>
            <a:pPr>
              <a:spcBef>
                <a:spcPct val="0"/>
              </a:spcBef>
              <a:buFontTx/>
              <a:buNone/>
              <a:tabLst>
                <a:tab pos="381000" algn="l"/>
                <a:tab pos="571500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  - Screening tests only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381000" algn="l"/>
                <a:tab pos="571500" algn="l"/>
              </a:tabLst>
            </a:pPr>
            <a:endParaRPr lang="en-GB" sz="2000" dirty="0" smtClean="0">
              <a:solidFill>
                <a:schemeClr val="tx1"/>
              </a:solidFill>
            </a:endParaRPr>
          </a:p>
        </p:txBody>
      </p:sp>
      <p:sp>
        <p:nvSpPr>
          <p:cNvPr id="18442" name="Text Box 132"/>
          <p:cNvSpPr txBox="1">
            <a:spLocks noChangeArrowheads="1"/>
          </p:cNvSpPr>
          <p:nvPr/>
        </p:nvSpPr>
        <p:spPr bwMode="auto">
          <a:xfrm>
            <a:off x="5796136" y="1196752"/>
            <a:ext cx="15841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solidFill>
                  <a:schemeClr val="tx1"/>
                </a:solidFill>
              </a:rPr>
              <a:t>Pin on disc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48264" y="357301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Single axis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7164288" y="4302388"/>
            <a:ext cx="1080120" cy="151216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E9914"/>
              </a:solidFill>
              <a:effectLst/>
              <a:latin typeface="Arial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7452320" y="4484303"/>
            <a:ext cx="504056" cy="610173"/>
          </a:xfrm>
          <a:prstGeom prst="ellipse">
            <a:avLst/>
          </a:prstGeom>
          <a:noFill/>
          <a:ln w="762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E9914"/>
              </a:solidFill>
              <a:effectLst/>
              <a:latin typeface="Arial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7452320" y="5094476"/>
            <a:ext cx="504056" cy="610173"/>
          </a:xfrm>
          <a:prstGeom prst="ellipse">
            <a:avLst/>
          </a:prstGeom>
          <a:noFill/>
          <a:ln w="762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E9914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48264" y="588656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Dual axis – polymer wear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Right Arrow 42"/>
          <p:cNvSpPr/>
          <p:nvPr/>
        </p:nvSpPr>
        <p:spPr bwMode="auto">
          <a:xfrm>
            <a:off x="7956376" y="4158372"/>
            <a:ext cx="432048" cy="360040"/>
          </a:xfrm>
          <a:prstGeom prst="right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E9914"/>
              </a:solidFill>
              <a:effectLst/>
              <a:latin typeface="Arial" charset="0"/>
            </a:endParaRPr>
          </a:p>
        </p:txBody>
      </p:sp>
      <p:sp>
        <p:nvSpPr>
          <p:cNvPr id="44" name="Right Arrow 43"/>
          <p:cNvSpPr/>
          <p:nvPr/>
        </p:nvSpPr>
        <p:spPr bwMode="auto">
          <a:xfrm rot="16200000">
            <a:off x="8064388" y="4914456"/>
            <a:ext cx="432048" cy="360040"/>
          </a:xfrm>
          <a:prstGeom prst="right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E9914"/>
              </a:solidFill>
              <a:effectLst/>
              <a:latin typeface="Arial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7164288" y="1988840"/>
            <a:ext cx="1080120" cy="151216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E9914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7596336" y="2204864"/>
            <a:ext cx="144016" cy="115212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E9914"/>
              </a:solidFill>
              <a:effectLst/>
              <a:latin typeface="Arial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7524328" y="2420888"/>
            <a:ext cx="288032" cy="288032"/>
          </a:xfrm>
          <a:prstGeom prst="ellipse">
            <a:avLst/>
          </a:prstGeom>
          <a:gradFill flip="none" rotWithShape="1">
            <a:gsLst>
              <a:gs pos="0">
                <a:schemeClr val="tx1">
                  <a:tint val="66000"/>
                  <a:satMod val="160000"/>
                  <a:shade val="30000"/>
                  <a:satMod val="115000"/>
                </a:schemeClr>
              </a:gs>
              <a:gs pos="50000">
                <a:schemeClr val="tx1">
                  <a:tint val="66000"/>
                  <a:satMod val="160000"/>
                  <a:shade val="67500"/>
                  <a:satMod val="115000"/>
                </a:schemeClr>
              </a:gs>
              <a:gs pos="100000">
                <a:schemeClr val="tx1">
                  <a:tint val="66000"/>
                  <a:satMod val="16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E9914"/>
              </a:solidFill>
              <a:effectLst/>
              <a:latin typeface="Arial" charset="0"/>
            </a:endParaRPr>
          </a:p>
        </p:txBody>
      </p:sp>
      <p:sp>
        <p:nvSpPr>
          <p:cNvPr id="48" name="Up-Down Arrow 47"/>
          <p:cNvSpPr/>
          <p:nvPr/>
        </p:nvSpPr>
        <p:spPr bwMode="auto">
          <a:xfrm>
            <a:off x="8172400" y="2492896"/>
            <a:ext cx="288032" cy="648072"/>
          </a:xfrm>
          <a:prstGeom prst="upDown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E9914"/>
              </a:solidFill>
              <a:effectLst/>
              <a:latin typeface="Arial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7452320" y="4374396"/>
            <a:ext cx="288032" cy="288032"/>
          </a:xfrm>
          <a:prstGeom prst="ellipse">
            <a:avLst/>
          </a:prstGeom>
          <a:gradFill flip="none" rotWithShape="1">
            <a:gsLst>
              <a:gs pos="0">
                <a:schemeClr val="tx1">
                  <a:tint val="66000"/>
                  <a:satMod val="160000"/>
                  <a:shade val="30000"/>
                  <a:satMod val="115000"/>
                </a:schemeClr>
              </a:gs>
              <a:gs pos="50000">
                <a:schemeClr val="tx1">
                  <a:tint val="66000"/>
                  <a:satMod val="160000"/>
                  <a:shade val="67500"/>
                  <a:satMod val="115000"/>
                </a:schemeClr>
              </a:gs>
              <a:gs pos="100000">
                <a:schemeClr val="tx1">
                  <a:tint val="66000"/>
                  <a:satMod val="16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E9914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4644008" y="2492895"/>
            <a:ext cx="1800200" cy="36004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E9914"/>
              </a:solidFill>
              <a:effectLst/>
              <a:latin typeface="Arial" charset="0"/>
            </a:endParaRPr>
          </a:p>
        </p:txBody>
      </p:sp>
      <p:sp>
        <p:nvSpPr>
          <p:cNvPr id="27" name="Up-Down Arrow 26"/>
          <p:cNvSpPr/>
          <p:nvPr/>
        </p:nvSpPr>
        <p:spPr bwMode="auto">
          <a:xfrm rot="16200000">
            <a:off x="5472100" y="2528899"/>
            <a:ext cx="288032" cy="648072"/>
          </a:xfrm>
          <a:prstGeom prst="upDown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E9914"/>
              </a:solidFill>
              <a:effectLst/>
              <a:latin typeface="Arial" charset="0"/>
            </a:endParaRPr>
          </a:p>
        </p:txBody>
      </p:sp>
      <p:sp>
        <p:nvSpPr>
          <p:cNvPr id="28" name="Down Arrow 27"/>
          <p:cNvSpPr/>
          <p:nvPr/>
        </p:nvSpPr>
        <p:spPr bwMode="auto">
          <a:xfrm>
            <a:off x="5796136" y="1844823"/>
            <a:ext cx="360040" cy="288032"/>
          </a:xfrm>
          <a:prstGeom prst="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E9914"/>
              </a:solidFill>
              <a:effectLst/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788024" y="2420888"/>
            <a:ext cx="1440160" cy="72008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E9914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832140" y="2204864"/>
            <a:ext cx="288032" cy="2880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E9914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84168" y="2060848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pin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4788024" y="4725144"/>
            <a:ext cx="1944216" cy="36004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E9914"/>
              </a:solidFill>
              <a:effectLst/>
              <a:latin typeface="Arial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5436096" y="4581128"/>
            <a:ext cx="648072" cy="288032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E9914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884368" y="1628800"/>
            <a:ext cx="1259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Wear  track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7956376" y="1196752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rot="5400000">
            <a:off x="7740352" y="1988840"/>
            <a:ext cx="288032" cy="288032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Down Arrow 53"/>
          <p:cNvSpPr/>
          <p:nvPr/>
        </p:nvSpPr>
        <p:spPr bwMode="auto">
          <a:xfrm>
            <a:off x="7380312" y="4797152"/>
            <a:ext cx="216024" cy="144016"/>
          </a:xfrm>
          <a:prstGeom prst="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E9914"/>
              </a:solidFill>
              <a:effectLst/>
              <a:latin typeface="Arial" charset="0"/>
            </a:endParaRPr>
          </a:p>
        </p:txBody>
      </p:sp>
      <p:sp>
        <p:nvSpPr>
          <p:cNvPr id="55" name="Down Arrow 54"/>
          <p:cNvSpPr/>
          <p:nvPr/>
        </p:nvSpPr>
        <p:spPr bwMode="auto">
          <a:xfrm>
            <a:off x="7812360" y="5373216"/>
            <a:ext cx="216024" cy="144016"/>
          </a:xfrm>
          <a:prstGeom prst="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E9914"/>
              </a:solidFill>
              <a:effectLst/>
              <a:latin typeface="Arial" charset="0"/>
            </a:endParaRPr>
          </a:p>
        </p:txBody>
      </p:sp>
      <p:sp>
        <p:nvSpPr>
          <p:cNvPr id="56" name="Down Arrow 55"/>
          <p:cNvSpPr/>
          <p:nvPr/>
        </p:nvSpPr>
        <p:spPr bwMode="auto">
          <a:xfrm flipV="1">
            <a:off x="7380312" y="5373216"/>
            <a:ext cx="216024" cy="144016"/>
          </a:xfrm>
          <a:prstGeom prst="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E9914"/>
              </a:solidFill>
              <a:effectLst/>
              <a:latin typeface="Arial" charset="0"/>
            </a:endParaRPr>
          </a:p>
        </p:txBody>
      </p:sp>
      <p:sp>
        <p:nvSpPr>
          <p:cNvPr id="57" name="Down Arrow 56"/>
          <p:cNvSpPr/>
          <p:nvPr/>
        </p:nvSpPr>
        <p:spPr bwMode="auto">
          <a:xfrm flipV="1">
            <a:off x="7812360" y="4797152"/>
            <a:ext cx="216024" cy="144016"/>
          </a:xfrm>
          <a:prstGeom prst="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E9914"/>
              </a:solidFill>
              <a:effectLst/>
              <a:latin typeface="Arial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860032" y="4365104"/>
            <a:ext cx="1259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Wear  track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altLang="en-GB" smtClean="0">
                <a:cs typeface="Arial" charset="0"/>
              </a:rPr>
              <a:t>© Imperial College London</a:t>
            </a:r>
            <a:endParaRPr lang="en-US" altLang="en-US" smtClean="0">
              <a:cs typeface="Arial" charset="0"/>
            </a:endParaRPr>
          </a:p>
        </p:txBody>
      </p:sp>
      <p:sp>
        <p:nvSpPr>
          <p:cNvPr id="4403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cs typeface="Arial" charset="0"/>
              </a:rPr>
              <a:t>Page </a:t>
            </a:r>
            <a:fld id="{24AD8DB1-B9B5-46FD-90AF-BC04A82B6A26}" type="slidenum">
              <a:rPr lang="en-US" altLang="en-US" smtClean="0">
                <a:cs typeface="Arial" charset="0"/>
              </a:rPr>
              <a:pPr/>
              <a:t>27</a:t>
            </a:fld>
            <a:endParaRPr lang="en-US" altLang="en-US" smtClean="0">
              <a:cs typeface="Arial" charset="0"/>
            </a:endParaRPr>
          </a:p>
        </p:txBody>
      </p:sp>
      <p:sp>
        <p:nvSpPr>
          <p:cNvPr id="4403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chemeClr val="accent2"/>
                </a:solidFill>
              </a:rPr>
              <a:t>Wear measurement – joint simulator tests</a:t>
            </a:r>
          </a:p>
        </p:txBody>
      </p:sp>
      <p:grpSp>
        <p:nvGrpSpPr>
          <p:cNvPr id="44037" name="Group 1033"/>
          <p:cNvGrpSpPr>
            <a:grpSpLocks/>
          </p:cNvGrpSpPr>
          <p:nvPr/>
        </p:nvGrpSpPr>
        <p:grpSpPr bwMode="auto">
          <a:xfrm>
            <a:off x="5158680" y="1812776"/>
            <a:ext cx="3733800" cy="3200400"/>
            <a:chOff x="2928" y="816"/>
            <a:chExt cx="2352" cy="2016"/>
          </a:xfrm>
        </p:grpSpPr>
        <p:pic>
          <p:nvPicPr>
            <p:cNvPr id="44039" name="Picture 1030" descr="http://www.prosim.co.uk/images/med_prod/hip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72" y="864"/>
              <a:ext cx="2189" cy="1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40" name="Rectangle 1031"/>
            <p:cNvSpPr>
              <a:spLocks noChangeArrowheads="1"/>
            </p:cNvSpPr>
            <p:nvPr/>
          </p:nvSpPr>
          <p:spPr bwMode="auto">
            <a:xfrm>
              <a:off x="2928" y="816"/>
              <a:ext cx="624" cy="20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</a:pPr>
              <a:endParaRPr lang="en-GB"/>
            </a:p>
          </p:txBody>
        </p:sp>
        <p:sp>
          <p:nvSpPr>
            <p:cNvPr id="44041" name="Rectangle 1032"/>
            <p:cNvSpPr>
              <a:spLocks noChangeArrowheads="1"/>
            </p:cNvSpPr>
            <p:nvPr/>
          </p:nvSpPr>
          <p:spPr bwMode="auto">
            <a:xfrm>
              <a:off x="4896" y="816"/>
              <a:ext cx="384" cy="20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</a:pPr>
              <a:endParaRPr lang="en-GB"/>
            </a:p>
          </p:txBody>
        </p:sp>
      </p:grpSp>
      <p:sp>
        <p:nvSpPr>
          <p:cNvPr id="44036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6495256" cy="4114800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  <a:tabLst>
                <a:tab pos="381000" algn="l"/>
                <a:tab pos="571500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Measure wear:</a:t>
            </a:r>
          </a:p>
          <a:p>
            <a:pPr>
              <a:spcBef>
                <a:spcPct val="0"/>
              </a:spcBef>
              <a:buFontTx/>
              <a:buNone/>
              <a:tabLst>
                <a:tab pos="381000" algn="l"/>
                <a:tab pos="571500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	- Material/coating properties</a:t>
            </a:r>
          </a:p>
          <a:p>
            <a:pPr>
              <a:spcBef>
                <a:spcPct val="0"/>
              </a:spcBef>
              <a:buFontTx/>
              <a:buNone/>
              <a:tabLst>
                <a:tab pos="381000" algn="l"/>
                <a:tab pos="571500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	- Joint design/alignment</a:t>
            </a:r>
          </a:p>
          <a:p>
            <a:pPr>
              <a:spcBef>
                <a:spcPct val="0"/>
              </a:spcBef>
              <a:buFontTx/>
              <a:buNone/>
              <a:tabLst>
                <a:tab pos="381000" algn="l"/>
                <a:tab pos="571500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	- Lubricant properties</a:t>
            </a:r>
          </a:p>
          <a:p>
            <a:pPr>
              <a:spcBef>
                <a:spcPct val="0"/>
              </a:spcBef>
              <a:buFontTx/>
              <a:buNone/>
              <a:tabLst>
                <a:tab pos="381000" algn="l"/>
                <a:tab pos="571500" algn="l"/>
              </a:tabLst>
            </a:pPr>
            <a:endParaRPr lang="en-GB" sz="180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  <a:tabLst>
                <a:tab pos="381000" algn="l"/>
                <a:tab pos="571500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Advantages:</a:t>
            </a:r>
          </a:p>
          <a:p>
            <a:pPr>
              <a:spcBef>
                <a:spcPct val="0"/>
              </a:spcBef>
              <a:buFontTx/>
              <a:buNone/>
              <a:tabLst>
                <a:tab pos="381000" algn="l"/>
                <a:tab pos="571500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	- Realistic gait simulation: transient  loads/speed</a:t>
            </a:r>
          </a:p>
          <a:p>
            <a:pPr>
              <a:spcBef>
                <a:spcPct val="0"/>
              </a:spcBef>
              <a:buFontTx/>
              <a:buNone/>
              <a:tabLst>
                <a:tab pos="381000" algn="l"/>
                <a:tab pos="571500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	- Complex wear path	</a:t>
            </a:r>
          </a:p>
          <a:p>
            <a:pPr>
              <a:spcBef>
                <a:spcPct val="0"/>
              </a:spcBef>
              <a:buFontTx/>
              <a:buNone/>
              <a:tabLst>
                <a:tab pos="381000" algn="l"/>
                <a:tab pos="571500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	- Real components</a:t>
            </a:r>
          </a:p>
          <a:p>
            <a:pPr>
              <a:spcBef>
                <a:spcPct val="0"/>
              </a:spcBef>
              <a:buFontTx/>
              <a:buNone/>
              <a:tabLst>
                <a:tab pos="381000" algn="l"/>
                <a:tab pos="571500" algn="l"/>
              </a:tabLst>
            </a:pPr>
            <a:endParaRPr lang="en-GB" sz="180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  <a:tabLst>
                <a:tab pos="381000" algn="l"/>
                <a:tab pos="571500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Disadvantages:</a:t>
            </a:r>
          </a:p>
          <a:p>
            <a:pPr>
              <a:spcBef>
                <a:spcPct val="0"/>
              </a:spcBef>
              <a:buFontTx/>
              <a:buNone/>
              <a:tabLst>
                <a:tab pos="381000" algn="l"/>
                <a:tab pos="571500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	- Very expensive machines</a:t>
            </a:r>
          </a:p>
          <a:p>
            <a:pPr>
              <a:spcBef>
                <a:spcPct val="0"/>
              </a:spcBef>
              <a:buFontTx/>
              <a:buNone/>
              <a:tabLst>
                <a:tab pos="381000" algn="l"/>
                <a:tab pos="571500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	- Long test time ~ 6 months 10</a:t>
            </a:r>
            <a:r>
              <a:rPr lang="en-GB" sz="1800" baseline="30000" dirty="0" smtClean="0">
                <a:solidFill>
                  <a:schemeClr val="tx1"/>
                </a:solidFill>
              </a:rPr>
              <a:t>6</a:t>
            </a:r>
            <a:r>
              <a:rPr lang="en-GB" sz="1800" dirty="0" smtClean="0">
                <a:solidFill>
                  <a:schemeClr val="tx1"/>
                </a:solidFill>
              </a:rPr>
              <a:t> cycles</a:t>
            </a:r>
          </a:p>
          <a:p>
            <a:pPr>
              <a:spcBef>
                <a:spcPct val="0"/>
              </a:spcBef>
              <a:buFontTx/>
              <a:buNone/>
              <a:tabLst>
                <a:tab pos="381000" algn="l"/>
                <a:tab pos="571500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	- Difficult to measure wear of surfaces</a:t>
            </a:r>
          </a:p>
          <a:p>
            <a:pPr>
              <a:spcBef>
                <a:spcPct val="0"/>
              </a:spcBef>
              <a:buFontTx/>
              <a:buNone/>
              <a:tabLst>
                <a:tab pos="381000" algn="l"/>
                <a:tab pos="571500" algn="l"/>
              </a:tabLst>
            </a:pPr>
            <a:endParaRPr lang="en-GB" sz="1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altLang="en-GB" smtClean="0">
                <a:cs typeface="Arial" charset="0"/>
              </a:rPr>
              <a:t>© Imperial College London</a:t>
            </a:r>
            <a:endParaRPr lang="en-US" altLang="en-US" smtClean="0">
              <a:cs typeface="Arial" charset="0"/>
            </a:endParaRPr>
          </a:p>
        </p:txBody>
      </p:sp>
      <p:sp>
        <p:nvSpPr>
          <p:cNvPr id="4608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cs typeface="Arial" charset="0"/>
              </a:rPr>
              <a:t>Page </a:t>
            </a:r>
            <a:fld id="{9932FB34-EB44-4406-80D7-3E8386270BFD}" type="slidenum">
              <a:rPr lang="en-US" altLang="en-US" smtClean="0">
                <a:cs typeface="Arial" charset="0"/>
              </a:rPr>
              <a:pPr/>
              <a:t>28</a:t>
            </a:fld>
            <a:endParaRPr lang="en-US" altLang="en-US" smtClean="0">
              <a:cs typeface="Arial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chemeClr val="accent2"/>
                </a:solidFill>
              </a:rPr>
              <a:t>How do we quantify wear loss?</a:t>
            </a:r>
            <a:r>
              <a:rPr lang="en-GB" dirty="0" smtClean="0">
                <a:solidFill>
                  <a:schemeClr val="tx1"/>
                </a:solidFill>
              </a:rPr>
              <a:t/>
            </a:r>
            <a:br>
              <a:rPr lang="en-GB" dirty="0" smtClean="0">
                <a:solidFill>
                  <a:schemeClr val="tx1"/>
                </a:solidFill>
              </a:rPr>
            </a:br>
            <a:endParaRPr lang="en-GB" sz="1600" dirty="0" smtClean="0">
              <a:solidFill>
                <a:schemeClr val="tx1"/>
              </a:solidFill>
            </a:endParaRP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3008" y="1340768"/>
            <a:ext cx="5991200" cy="4114800"/>
          </a:xfrm>
        </p:spPr>
        <p:txBody>
          <a:bodyPr/>
          <a:lstStyle/>
          <a:p>
            <a:pPr marL="72000" defTabSz="292100">
              <a:spcBef>
                <a:spcPct val="0"/>
              </a:spcBef>
              <a:buFontTx/>
              <a:buNone/>
              <a:tabLst>
                <a:tab pos="190500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Very small amount of material lost from the surface:</a:t>
            </a:r>
          </a:p>
          <a:p>
            <a:pPr marL="0" indent="0" defTabSz="190500">
              <a:lnSpc>
                <a:spcPct val="90000"/>
              </a:lnSpc>
              <a:buFontTx/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	- Typically very low wear rate</a:t>
            </a:r>
          </a:p>
          <a:p>
            <a:pPr marL="0" indent="0" defTabSz="190500">
              <a:lnSpc>
                <a:spcPct val="90000"/>
              </a:lnSpc>
              <a:buFontTx/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	- MoM linear wear rate ~ 6 </a:t>
            </a:r>
            <a:r>
              <a:rPr lang="en-GB" sz="1800" dirty="0" smtClean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GB" sz="1800" dirty="0" smtClean="0">
                <a:solidFill>
                  <a:schemeClr val="tx1"/>
                </a:solidFill>
              </a:rPr>
              <a:t>m per year</a:t>
            </a:r>
          </a:p>
          <a:p>
            <a:pPr marL="0" indent="0" defTabSz="190500">
              <a:lnSpc>
                <a:spcPct val="90000"/>
              </a:lnSpc>
              <a:buFontTx/>
              <a:buNone/>
            </a:pPr>
            <a:endParaRPr lang="en-GB" sz="1800" dirty="0" smtClean="0">
              <a:solidFill>
                <a:schemeClr val="tx1"/>
              </a:solidFill>
            </a:endParaRPr>
          </a:p>
          <a:p>
            <a:pPr marL="0" indent="0" defTabSz="190500">
              <a:lnSpc>
                <a:spcPct val="90000"/>
              </a:lnSpc>
              <a:buFontTx/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In vitro simulator tests</a:t>
            </a:r>
          </a:p>
          <a:p>
            <a:pPr marL="0" indent="0" defTabSz="190500">
              <a:lnSpc>
                <a:spcPct val="90000"/>
              </a:lnSpc>
              <a:buFontTx/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	- Gravimetric: weigh joint before/after testing</a:t>
            </a:r>
          </a:p>
          <a:p>
            <a:pPr marL="0" indent="0" defTabSz="190500">
              <a:lnSpc>
                <a:spcPct val="90000"/>
              </a:lnSpc>
              <a:buFontTx/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	- Surface profile: form measurement before/after 	testing</a:t>
            </a:r>
          </a:p>
          <a:p>
            <a:pPr marL="0" indent="0" defTabSz="190500">
              <a:lnSpc>
                <a:spcPct val="90000"/>
              </a:lnSpc>
              <a:buFontTx/>
              <a:buNone/>
            </a:pPr>
            <a:endParaRPr lang="en-GB" sz="1800" dirty="0" smtClean="0">
              <a:solidFill>
                <a:schemeClr val="tx1"/>
              </a:solidFill>
            </a:endParaRPr>
          </a:p>
          <a:p>
            <a:pPr marL="0" indent="0" defTabSz="190500">
              <a:lnSpc>
                <a:spcPct val="90000"/>
              </a:lnSpc>
              <a:buFontTx/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In vivo: explanted hip joints LIRC</a:t>
            </a:r>
          </a:p>
          <a:p>
            <a:pPr marL="0" indent="0" defTabSz="190500">
              <a:lnSpc>
                <a:spcPct val="90000"/>
              </a:lnSpc>
              <a:buFontTx/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	- Gravimetric not possible</a:t>
            </a:r>
          </a:p>
          <a:p>
            <a:pPr marL="0" indent="0" defTabSz="190500">
              <a:lnSpc>
                <a:spcPct val="90000"/>
              </a:lnSpc>
              <a:buFontTx/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	- Form measurement CMM/out-of-roundness</a:t>
            </a:r>
          </a:p>
          <a:p>
            <a:pPr marL="0" indent="0" defTabSz="190500">
              <a:lnSpc>
                <a:spcPct val="90000"/>
              </a:lnSpc>
              <a:buFontTx/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	- Reference measurement not available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3571875" y="2519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endParaRPr lang="en-GB"/>
          </a:p>
        </p:txBody>
      </p:sp>
      <p:pic>
        <p:nvPicPr>
          <p:cNvPr id="4608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6720" y="1137030"/>
            <a:ext cx="2305050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1361" y="3356992"/>
            <a:ext cx="2130409" cy="173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897231"/>
            <a:ext cx="2452688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chemeClr val="accent2"/>
                </a:solidFill>
              </a:rPr>
              <a:t>Summary: Implant Tribology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18456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Tribology is the science of friction, lubrication and wear</a:t>
            </a:r>
          </a:p>
          <a:p>
            <a:pPr>
              <a:buNone/>
            </a:pPr>
            <a:endParaRPr lang="en-GB" sz="2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Requirements of implant materials:	Implant materials:</a:t>
            </a:r>
          </a:p>
          <a:p>
            <a:pPr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	- Strength				   - </a:t>
            </a:r>
            <a:r>
              <a:rPr lang="en-GB" sz="1800" dirty="0" err="1" smtClean="0">
                <a:solidFill>
                  <a:schemeClr val="tx1"/>
                </a:solidFill>
              </a:rPr>
              <a:t>CrCoMo</a:t>
            </a:r>
            <a:r>
              <a:rPr lang="en-GB" sz="1800" dirty="0" smtClean="0">
                <a:solidFill>
                  <a:schemeClr val="tx1"/>
                </a:solidFill>
              </a:rPr>
              <a:t>, titanium alloy</a:t>
            </a:r>
          </a:p>
          <a:p>
            <a:pPr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	- Biocompatibility (bulk, particles) 	   - UHMWPE</a:t>
            </a:r>
          </a:p>
          <a:p>
            <a:pPr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	- Low </a:t>
            </a:r>
            <a:r>
              <a:rPr lang="en-GB" sz="1800" dirty="0">
                <a:solidFill>
                  <a:schemeClr val="tx1"/>
                </a:solidFill>
              </a:rPr>
              <a:t>wear				</a:t>
            </a:r>
            <a:r>
              <a:rPr lang="en-GB" sz="1800" dirty="0" smtClean="0">
                <a:solidFill>
                  <a:schemeClr val="tx1"/>
                </a:solidFill>
              </a:rPr>
              <a:t>    - </a:t>
            </a:r>
            <a:r>
              <a:rPr lang="en-GB" sz="1800" dirty="0">
                <a:solidFill>
                  <a:schemeClr val="tx1"/>
                </a:solidFill>
              </a:rPr>
              <a:t>Alumina/Zirconia</a:t>
            </a:r>
          </a:p>
          <a:p>
            <a:pPr>
              <a:buNone/>
            </a:pPr>
            <a:r>
              <a:rPr lang="en-GB" sz="1800" dirty="0">
                <a:solidFill>
                  <a:schemeClr val="tx1"/>
                </a:solidFill>
              </a:rPr>
              <a:t>	</a:t>
            </a:r>
            <a:r>
              <a:rPr lang="en-GB" sz="1800" dirty="0" smtClean="0">
                <a:solidFill>
                  <a:schemeClr val="tx1"/>
                </a:solidFill>
              </a:rPr>
              <a:t>- Easy to manufacture				  </a:t>
            </a:r>
          </a:p>
          <a:p>
            <a:pPr>
              <a:buNone/>
            </a:pPr>
            <a:endParaRPr lang="en-GB" sz="18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Implant </a:t>
            </a:r>
            <a:r>
              <a:rPr lang="en-GB" sz="2000" dirty="0">
                <a:solidFill>
                  <a:schemeClr val="tx1"/>
                </a:solidFill>
              </a:rPr>
              <a:t>failure is often due to </a:t>
            </a:r>
            <a:r>
              <a:rPr lang="en-GB" sz="2000" dirty="0" smtClean="0">
                <a:solidFill>
                  <a:schemeClr val="tx1"/>
                </a:solidFill>
              </a:rPr>
              <a:t>poor tribology and excessive surface wear or fracture</a:t>
            </a:r>
            <a:endParaRPr lang="en-GB" sz="2000" dirty="0">
              <a:solidFill>
                <a:schemeClr val="tx1"/>
              </a:solidFill>
            </a:endParaRPr>
          </a:p>
          <a:p>
            <a:pPr>
              <a:buNone/>
            </a:pPr>
            <a:endParaRPr lang="en-GB" sz="20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GB" sz="2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	</a:t>
            </a:r>
          </a:p>
          <a:p>
            <a:pPr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	</a:t>
            </a:r>
          </a:p>
          <a:p>
            <a:pPr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	</a:t>
            </a:r>
          </a:p>
          <a:p>
            <a:pPr>
              <a:buNone/>
            </a:pPr>
            <a:endParaRPr lang="en-GB" sz="20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GB" dirty="0" smtClean="0"/>
              <a:t>© Imperial College London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93ED6842-D3F4-4738-B26B-905388DFB2B6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altLang="en-GB" smtClean="0">
                <a:cs typeface="Arial" charset="0"/>
              </a:rPr>
              <a:t>© Imperial College London</a:t>
            </a:r>
            <a:endParaRPr lang="en-US" altLang="en-US" smtClean="0">
              <a:cs typeface="Arial" charset="0"/>
            </a:endParaRPr>
          </a:p>
        </p:txBody>
      </p:sp>
      <p:sp>
        <p:nvSpPr>
          <p:cNvPr id="1945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cs typeface="Arial" charset="0"/>
              </a:rPr>
              <a:t>Page </a:t>
            </a:r>
            <a:fld id="{8D3E0A54-84D8-452C-98FF-386693A5315E}" type="slidenum">
              <a:rPr lang="en-US" altLang="en-US" smtClean="0">
                <a:cs typeface="Arial" charset="0"/>
              </a:rPr>
              <a:pPr/>
              <a:t>3</a:t>
            </a:fld>
            <a:endParaRPr lang="en-US" altLang="en-US" smtClean="0">
              <a:cs typeface="Arial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848600" cy="762000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2"/>
                </a:solidFill>
              </a:rPr>
              <a:t>Tribology</a:t>
            </a:r>
            <a:r>
              <a:rPr lang="en-GB" sz="2800" dirty="0" smtClean="0">
                <a:solidFill>
                  <a:schemeClr val="accent2"/>
                </a:solidFill>
              </a:rPr>
              <a:t>?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9460" name="Text Box 62"/>
          <p:cNvSpPr txBox="1">
            <a:spLocks noChangeArrowheads="1"/>
          </p:cNvSpPr>
          <p:nvPr/>
        </p:nvSpPr>
        <p:spPr bwMode="auto">
          <a:xfrm>
            <a:off x="762000" y="1143000"/>
            <a:ext cx="80772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dirty="0">
                <a:solidFill>
                  <a:schemeClr val="tx1"/>
                </a:solidFill>
              </a:rPr>
              <a:t>Science of rubbing surfaces – friction, lubrication and wear</a:t>
            </a:r>
          </a:p>
          <a:p>
            <a:pPr eaLnBrk="0" hangingPunct="0">
              <a:spcBef>
                <a:spcPct val="50000"/>
              </a:spcBef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461" name="Rectangle 19"/>
          <p:cNvSpPr>
            <a:spLocks noChangeArrowheads="1"/>
          </p:cNvSpPr>
          <p:nvPr/>
        </p:nvSpPr>
        <p:spPr bwMode="auto">
          <a:xfrm>
            <a:off x="1897063" y="2598738"/>
            <a:ext cx="5199062" cy="1125537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</a:pPr>
            <a:endParaRPr lang="en-GB"/>
          </a:p>
        </p:txBody>
      </p:sp>
      <p:sp>
        <p:nvSpPr>
          <p:cNvPr id="19462" name="Freeform 7"/>
          <p:cNvSpPr>
            <a:spLocks/>
          </p:cNvSpPr>
          <p:nvPr/>
        </p:nvSpPr>
        <p:spPr bwMode="auto">
          <a:xfrm>
            <a:off x="1752600" y="2514600"/>
            <a:ext cx="5457825" cy="746125"/>
          </a:xfrm>
          <a:custGeom>
            <a:avLst/>
            <a:gdLst>
              <a:gd name="T0" fmla="*/ 0 w 3715"/>
              <a:gd name="T1" fmla="*/ 0 h 490"/>
              <a:gd name="T2" fmla="*/ 2147483647 w 3715"/>
              <a:gd name="T3" fmla="*/ 2147483647 h 490"/>
              <a:gd name="T4" fmla="*/ 2147483647 w 3715"/>
              <a:gd name="T5" fmla="*/ 2147483647 h 490"/>
              <a:gd name="T6" fmla="*/ 2147483647 w 3715"/>
              <a:gd name="T7" fmla="*/ 2147483647 h 490"/>
              <a:gd name="T8" fmla="*/ 2147483647 w 3715"/>
              <a:gd name="T9" fmla="*/ 2147483647 h 490"/>
              <a:gd name="T10" fmla="*/ 2147483647 w 3715"/>
              <a:gd name="T11" fmla="*/ 2147483647 h 490"/>
              <a:gd name="T12" fmla="*/ 2147483647 w 3715"/>
              <a:gd name="T13" fmla="*/ 2147483647 h 490"/>
              <a:gd name="T14" fmla="*/ 2147483647 w 3715"/>
              <a:gd name="T15" fmla="*/ 2147483647 h 490"/>
              <a:gd name="T16" fmla="*/ 2147483647 w 3715"/>
              <a:gd name="T17" fmla="*/ 2147483647 h 490"/>
              <a:gd name="T18" fmla="*/ 2147483647 w 3715"/>
              <a:gd name="T19" fmla="*/ 2147483647 h 490"/>
              <a:gd name="T20" fmla="*/ 2147483647 w 3715"/>
              <a:gd name="T21" fmla="*/ 2147483647 h 490"/>
              <a:gd name="T22" fmla="*/ 2147483647 w 3715"/>
              <a:gd name="T23" fmla="*/ 2147483647 h 490"/>
              <a:gd name="T24" fmla="*/ 2147483647 w 3715"/>
              <a:gd name="T25" fmla="*/ 2147483647 h 490"/>
              <a:gd name="T26" fmla="*/ 2147483647 w 3715"/>
              <a:gd name="T27" fmla="*/ 2147483647 h 490"/>
              <a:gd name="T28" fmla="*/ 2147483647 w 3715"/>
              <a:gd name="T29" fmla="*/ 2147483647 h 490"/>
              <a:gd name="T30" fmla="*/ 2147483647 w 3715"/>
              <a:gd name="T31" fmla="*/ 2147483647 h 490"/>
              <a:gd name="T32" fmla="*/ 2147483647 w 3715"/>
              <a:gd name="T33" fmla="*/ 2147483647 h 490"/>
              <a:gd name="T34" fmla="*/ 2147483647 w 3715"/>
              <a:gd name="T35" fmla="*/ 2147483647 h 490"/>
              <a:gd name="T36" fmla="*/ 2147483647 w 3715"/>
              <a:gd name="T37" fmla="*/ 2147483647 h 490"/>
              <a:gd name="T38" fmla="*/ 2147483647 w 3715"/>
              <a:gd name="T39" fmla="*/ 2147483647 h 490"/>
              <a:gd name="T40" fmla="*/ 2147483647 w 3715"/>
              <a:gd name="T41" fmla="*/ 2147483647 h 490"/>
              <a:gd name="T42" fmla="*/ 2147483647 w 3715"/>
              <a:gd name="T43" fmla="*/ 2147483647 h 490"/>
              <a:gd name="T44" fmla="*/ 2147483647 w 3715"/>
              <a:gd name="T45" fmla="*/ 2147483647 h 490"/>
              <a:gd name="T46" fmla="*/ 2147483647 w 3715"/>
              <a:gd name="T47" fmla="*/ 2147483647 h 490"/>
              <a:gd name="T48" fmla="*/ 2147483647 w 3715"/>
              <a:gd name="T49" fmla="*/ 2147483647 h 490"/>
              <a:gd name="T50" fmla="*/ 2147483647 w 3715"/>
              <a:gd name="T51" fmla="*/ 2147483647 h 490"/>
              <a:gd name="T52" fmla="*/ 2147483647 w 3715"/>
              <a:gd name="T53" fmla="*/ 2147483647 h 490"/>
              <a:gd name="T54" fmla="*/ 2147483647 w 3715"/>
              <a:gd name="T55" fmla="*/ 2147483647 h 490"/>
              <a:gd name="T56" fmla="*/ 0 w 3715"/>
              <a:gd name="T57" fmla="*/ 0 h 49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715"/>
              <a:gd name="T88" fmla="*/ 0 h 490"/>
              <a:gd name="T89" fmla="*/ 3715 w 3715"/>
              <a:gd name="T90" fmla="*/ 490 h 49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715" h="490">
                <a:moveTo>
                  <a:pt x="0" y="0"/>
                </a:moveTo>
                <a:cubicBezTo>
                  <a:pt x="0" y="115"/>
                  <a:pt x="12" y="216"/>
                  <a:pt x="12" y="331"/>
                </a:cubicBezTo>
                <a:lnTo>
                  <a:pt x="176" y="320"/>
                </a:lnTo>
                <a:lnTo>
                  <a:pt x="285" y="434"/>
                </a:lnTo>
                <a:lnTo>
                  <a:pt x="479" y="287"/>
                </a:lnTo>
                <a:lnTo>
                  <a:pt x="675" y="470"/>
                </a:lnTo>
                <a:lnTo>
                  <a:pt x="872" y="287"/>
                </a:lnTo>
                <a:lnTo>
                  <a:pt x="931" y="392"/>
                </a:lnTo>
                <a:lnTo>
                  <a:pt x="1038" y="287"/>
                </a:lnTo>
                <a:lnTo>
                  <a:pt x="1180" y="320"/>
                </a:lnTo>
                <a:lnTo>
                  <a:pt x="1322" y="310"/>
                </a:lnTo>
                <a:lnTo>
                  <a:pt x="1430" y="400"/>
                </a:lnTo>
                <a:lnTo>
                  <a:pt x="1565" y="490"/>
                </a:lnTo>
                <a:lnTo>
                  <a:pt x="1680" y="349"/>
                </a:lnTo>
                <a:lnTo>
                  <a:pt x="1855" y="287"/>
                </a:lnTo>
                <a:lnTo>
                  <a:pt x="1954" y="287"/>
                </a:lnTo>
                <a:lnTo>
                  <a:pt x="2111" y="331"/>
                </a:lnTo>
                <a:lnTo>
                  <a:pt x="2249" y="379"/>
                </a:lnTo>
                <a:lnTo>
                  <a:pt x="2347" y="287"/>
                </a:lnTo>
                <a:lnTo>
                  <a:pt x="2523" y="275"/>
                </a:lnTo>
                <a:lnTo>
                  <a:pt x="2642" y="310"/>
                </a:lnTo>
                <a:lnTo>
                  <a:pt x="2838" y="287"/>
                </a:lnTo>
                <a:lnTo>
                  <a:pt x="3056" y="310"/>
                </a:lnTo>
                <a:lnTo>
                  <a:pt x="3150" y="363"/>
                </a:lnTo>
                <a:lnTo>
                  <a:pt x="3330" y="287"/>
                </a:lnTo>
                <a:lnTo>
                  <a:pt x="3527" y="287"/>
                </a:lnTo>
                <a:lnTo>
                  <a:pt x="3692" y="298"/>
                </a:lnTo>
                <a:lnTo>
                  <a:pt x="3715" y="11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3" name="Freeform 8"/>
          <p:cNvSpPr>
            <a:spLocks/>
          </p:cNvSpPr>
          <p:nvPr/>
        </p:nvSpPr>
        <p:spPr bwMode="auto">
          <a:xfrm>
            <a:off x="1752600" y="3221038"/>
            <a:ext cx="5456238" cy="612775"/>
          </a:xfrm>
          <a:custGeom>
            <a:avLst/>
            <a:gdLst>
              <a:gd name="T0" fmla="*/ 0 w 3714"/>
              <a:gd name="T1" fmla="*/ 2147483647 h 403"/>
              <a:gd name="T2" fmla="*/ 2147483647 w 3714"/>
              <a:gd name="T3" fmla="*/ 2147483647 h 403"/>
              <a:gd name="T4" fmla="*/ 2147483647 w 3714"/>
              <a:gd name="T5" fmla="*/ 2147483647 h 403"/>
              <a:gd name="T6" fmla="*/ 2147483647 w 3714"/>
              <a:gd name="T7" fmla="*/ 0 h 403"/>
              <a:gd name="T8" fmla="*/ 2147483647 w 3714"/>
              <a:gd name="T9" fmla="*/ 2147483647 h 403"/>
              <a:gd name="T10" fmla="*/ 2147483647 w 3714"/>
              <a:gd name="T11" fmla="*/ 2147483647 h 403"/>
              <a:gd name="T12" fmla="*/ 2147483647 w 3714"/>
              <a:gd name="T13" fmla="*/ 2147483647 h 403"/>
              <a:gd name="T14" fmla="*/ 2147483647 w 3714"/>
              <a:gd name="T15" fmla="*/ 2147483647 h 403"/>
              <a:gd name="T16" fmla="*/ 2147483647 w 3714"/>
              <a:gd name="T17" fmla="*/ 2147483647 h 403"/>
              <a:gd name="T18" fmla="*/ 2147483647 w 3714"/>
              <a:gd name="T19" fmla="*/ 2147483647 h 403"/>
              <a:gd name="T20" fmla="*/ 2147483647 w 3714"/>
              <a:gd name="T21" fmla="*/ 2147483647 h 403"/>
              <a:gd name="T22" fmla="*/ 2147483647 w 3714"/>
              <a:gd name="T23" fmla="*/ 2147483647 h 403"/>
              <a:gd name="T24" fmla="*/ 2147483647 w 3714"/>
              <a:gd name="T25" fmla="*/ 2147483647 h 403"/>
              <a:gd name="T26" fmla="*/ 2147483647 w 3714"/>
              <a:gd name="T27" fmla="*/ 2147483647 h 403"/>
              <a:gd name="T28" fmla="*/ 2147483647 w 3714"/>
              <a:gd name="T29" fmla="*/ 2147483647 h 403"/>
              <a:gd name="T30" fmla="*/ 2147483647 w 3714"/>
              <a:gd name="T31" fmla="*/ 2147483647 h 403"/>
              <a:gd name="T32" fmla="*/ 2147483647 w 3714"/>
              <a:gd name="T33" fmla="*/ 2147483647 h 403"/>
              <a:gd name="T34" fmla="*/ 2147483647 w 3714"/>
              <a:gd name="T35" fmla="*/ 2147483647 h 403"/>
              <a:gd name="T36" fmla="*/ 2147483647 w 3714"/>
              <a:gd name="T37" fmla="*/ 2147483647 h 403"/>
              <a:gd name="T38" fmla="*/ 2147483647 w 3714"/>
              <a:gd name="T39" fmla="*/ 2147483647 h 403"/>
              <a:gd name="T40" fmla="*/ 2147483647 w 3714"/>
              <a:gd name="T41" fmla="*/ 2147483647 h 403"/>
              <a:gd name="T42" fmla="*/ 2147483647 w 3714"/>
              <a:gd name="T43" fmla="*/ 2147483647 h 403"/>
              <a:gd name="T44" fmla="*/ 2147483647 w 3714"/>
              <a:gd name="T45" fmla="*/ 2147483647 h 403"/>
              <a:gd name="T46" fmla="*/ 2147483647 w 3714"/>
              <a:gd name="T47" fmla="*/ 2147483647 h 403"/>
              <a:gd name="T48" fmla="*/ 2147483647 w 3714"/>
              <a:gd name="T49" fmla="*/ 2147483647 h 403"/>
              <a:gd name="T50" fmla="*/ 2147483647 w 3714"/>
              <a:gd name="T51" fmla="*/ 2147483647 h 403"/>
              <a:gd name="T52" fmla="*/ 2147483647 w 3714"/>
              <a:gd name="T53" fmla="*/ 2147483647 h 403"/>
              <a:gd name="T54" fmla="*/ 2147483647 w 3714"/>
              <a:gd name="T55" fmla="*/ 2147483647 h 403"/>
              <a:gd name="T56" fmla="*/ 2147483647 w 3714"/>
              <a:gd name="T57" fmla="*/ 2147483647 h 403"/>
              <a:gd name="T58" fmla="*/ 0 w 3714"/>
              <a:gd name="T59" fmla="*/ 2147483647 h 40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714"/>
              <a:gd name="T91" fmla="*/ 0 h 403"/>
              <a:gd name="T92" fmla="*/ 3714 w 3714"/>
              <a:gd name="T93" fmla="*/ 403 h 403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714" h="403">
                <a:moveTo>
                  <a:pt x="0" y="403"/>
                </a:moveTo>
                <a:cubicBezTo>
                  <a:pt x="0" y="300"/>
                  <a:pt x="12" y="210"/>
                  <a:pt x="12" y="107"/>
                </a:cubicBezTo>
                <a:lnTo>
                  <a:pt x="166" y="167"/>
                </a:lnTo>
                <a:lnTo>
                  <a:pt x="278" y="0"/>
                </a:lnTo>
                <a:lnTo>
                  <a:pt x="464" y="51"/>
                </a:lnTo>
                <a:lnTo>
                  <a:pt x="479" y="146"/>
                </a:lnTo>
                <a:lnTo>
                  <a:pt x="675" y="6"/>
                </a:lnTo>
                <a:lnTo>
                  <a:pt x="872" y="146"/>
                </a:lnTo>
                <a:lnTo>
                  <a:pt x="1034" y="77"/>
                </a:lnTo>
                <a:lnTo>
                  <a:pt x="1179" y="117"/>
                </a:lnTo>
                <a:lnTo>
                  <a:pt x="1355" y="156"/>
                </a:lnTo>
                <a:lnTo>
                  <a:pt x="1437" y="45"/>
                </a:lnTo>
                <a:lnTo>
                  <a:pt x="1552" y="26"/>
                </a:lnTo>
                <a:lnTo>
                  <a:pt x="1686" y="96"/>
                </a:lnTo>
                <a:lnTo>
                  <a:pt x="1744" y="167"/>
                </a:lnTo>
                <a:lnTo>
                  <a:pt x="1953" y="146"/>
                </a:lnTo>
                <a:lnTo>
                  <a:pt x="2004" y="78"/>
                </a:lnTo>
                <a:lnTo>
                  <a:pt x="2183" y="126"/>
                </a:lnTo>
                <a:lnTo>
                  <a:pt x="2346" y="146"/>
                </a:lnTo>
                <a:lnTo>
                  <a:pt x="2522" y="156"/>
                </a:lnTo>
                <a:lnTo>
                  <a:pt x="2678" y="107"/>
                </a:lnTo>
                <a:lnTo>
                  <a:pt x="2838" y="146"/>
                </a:lnTo>
                <a:lnTo>
                  <a:pt x="2877" y="107"/>
                </a:lnTo>
                <a:lnTo>
                  <a:pt x="3055" y="126"/>
                </a:lnTo>
                <a:lnTo>
                  <a:pt x="3178" y="128"/>
                </a:lnTo>
                <a:lnTo>
                  <a:pt x="3329" y="146"/>
                </a:lnTo>
                <a:lnTo>
                  <a:pt x="3526" y="146"/>
                </a:lnTo>
                <a:lnTo>
                  <a:pt x="3691" y="136"/>
                </a:lnTo>
                <a:lnTo>
                  <a:pt x="3714" y="393"/>
                </a:lnTo>
                <a:lnTo>
                  <a:pt x="0" y="403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4" name="AutoShape 9"/>
          <p:cNvSpPr>
            <a:spLocks noChangeArrowheads="1"/>
          </p:cNvSpPr>
          <p:nvPr/>
        </p:nvSpPr>
        <p:spPr bwMode="auto">
          <a:xfrm>
            <a:off x="4079875" y="1857375"/>
            <a:ext cx="865188" cy="5000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</a:pPr>
            <a:endParaRPr lang="en-GB"/>
          </a:p>
        </p:txBody>
      </p:sp>
      <p:sp>
        <p:nvSpPr>
          <p:cNvPr id="19465" name="AutoShape 10"/>
          <p:cNvSpPr>
            <a:spLocks noChangeArrowheads="1"/>
          </p:cNvSpPr>
          <p:nvPr/>
        </p:nvSpPr>
        <p:spPr bwMode="auto">
          <a:xfrm>
            <a:off x="5922963" y="2097088"/>
            <a:ext cx="1154112" cy="376237"/>
          </a:xfrm>
          <a:prstGeom prst="rightArrow">
            <a:avLst>
              <a:gd name="adj1" fmla="val 50000"/>
              <a:gd name="adj2" fmla="val 7668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</a:pPr>
            <a:endParaRPr lang="en-GB"/>
          </a:p>
        </p:txBody>
      </p:sp>
      <p:sp>
        <p:nvSpPr>
          <p:cNvPr id="19466" name="Text Box 27"/>
          <p:cNvSpPr txBox="1">
            <a:spLocks noChangeArrowheads="1"/>
          </p:cNvSpPr>
          <p:nvPr/>
        </p:nvSpPr>
        <p:spPr bwMode="auto">
          <a:xfrm>
            <a:off x="4191000" y="1600200"/>
            <a:ext cx="722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solidFill>
                  <a:schemeClr val="tx1"/>
                </a:solidFill>
              </a:rPr>
              <a:t>Load</a:t>
            </a:r>
          </a:p>
        </p:txBody>
      </p:sp>
      <p:sp>
        <p:nvSpPr>
          <p:cNvPr id="19467" name="Text Box 28"/>
          <p:cNvSpPr txBox="1">
            <a:spLocks noChangeArrowheads="1"/>
          </p:cNvSpPr>
          <p:nvPr/>
        </p:nvSpPr>
        <p:spPr bwMode="auto">
          <a:xfrm>
            <a:off x="6054725" y="1889125"/>
            <a:ext cx="822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solidFill>
                  <a:schemeClr val="tx1"/>
                </a:solidFill>
              </a:rPr>
              <a:t>Motion</a:t>
            </a:r>
          </a:p>
        </p:txBody>
      </p:sp>
      <p:sp>
        <p:nvSpPr>
          <p:cNvPr id="19468" name="Text Box 31"/>
          <p:cNvSpPr txBox="1">
            <a:spLocks noChangeArrowheads="1"/>
          </p:cNvSpPr>
          <p:nvPr/>
        </p:nvSpPr>
        <p:spPr bwMode="auto">
          <a:xfrm>
            <a:off x="5867400" y="4114800"/>
            <a:ext cx="3048000" cy="593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1600" b="1">
                <a:solidFill>
                  <a:schemeClr val="tx1"/>
                </a:solidFill>
              </a:rPr>
              <a:t>Lubrication</a:t>
            </a:r>
            <a:r>
              <a:rPr lang="en-GB" sz="1600">
                <a:solidFill>
                  <a:schemeClr val="tx1"/>
                </a:solidFill>
              </a:rPr>
              <a:t>: film separates the surfaces</a:t>
            </a:r>
          </a:p>
        </p:txBody>
      </p:sp>
      <p:sp>
        <p:nvSpPr>
          <p:cNvPr id="19469" name="Line 35"/>
          <p:cNvSpPr>
            <a:spLocks noChangeShapeType="1"/>
          </p:cNvSpPr>
          <p:nvPr/>
        </p:nvSpPr>
        <p:spPr bwMode="auto">
          <a:xfrm>
            <a:off x="5772150" y="3244850"/>
            <a:ext cx="423863" cy="803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0" name="Text Box 36"/>
          <p:cNvSpPr txBox="1">
            <a:spLocks noChangeArrowheads="1"/>
          </p:cNvSpPr>
          <p:nvPr/>
        </p:nvSpPr>
        <p:spPr bwMode="auto">
          <a:xfrm>
            <a:off x="1447800" y="4038600"/>
            <a:ext cx="3200400" cy="593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1600" b="1">
                <a:solidFill>
                  <a:schemeClr val="tx1"/>
                </a:solidFill>
              </a:rPr>
              <a:t>Wear of interface </a:t>
            </a:r>
            <a:r>
              <a:rPr lang="en-GB" sz="1600">
                <a:solidFill>
                  <a:schemeClr val="tx1"/>
                </a:solidFill>
              </a:rPr>
              <a:t>- material loss or transfer</a:t>
            </a:r>
          </a:p>
        </p:txBody>
      </p:sp>
      <p:sp>
        <p:nvSpPr>
          <p:cNvPr id="19471" name="Line 37"/>
          <p:cNvSpPr>
            <a:spLocks noChangeShapeType="1"/>
          </p:cNvSpPr>
          <p:nvPr/>
        </p:nvSpPr>
        <p:spPr bwMode="auto">
          <a:xfrm flipH="1">
            <a:off x="2387600" y="3317875"/>
            <a:ext cx="352425" cy="657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2" name="Rectangle 38"/>
          <p:cNvSpPr>
            <a:spLocks noChangeArrowheads="1"/>
          </p:cNvSpPr>
          <p:nvPr/>
        </p:nvSpPr>
        <p:spPr bwMode="auto">
          <a:xfrm>
            <a:off x="7042150" y="2441575"/>
            <a:ext cx="211138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</a:pPr>
            <a:endParaRPr lang="en-GB"/>
          </a:p>
        </p:txBody>
      </p:sp>
      <p:sp>
        <p:nvSpPr>
          <p:cNvPr id="19473" name="Rectangle 39"/>
          <p:cNvSpPr>
            <a:spLocks noChangeArrowheads="1"/>
          </p:cNvSpPr>
          <p:nvPr/>
        </p:nvSpPr>
        <p:spPr bwMode="auto">
          <a:xfrm>
            <a:off x="7042150" y="2514600"/>
            <a:ext cx="282575" cy="1387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</a:pPr>
            <a:endParaRPr lang="en-GB"/>
          </a:p>
        </p:txBody>
      </p:sp>
      <p:sp>
        <p:nvSpPr>
          <p:cNvPr id="19474" name="Rectangle 40"/>
          <p:cNvSpPr>
            <a:spLocks noChangeArrowheads="1"/>
          </p:cNvSpPr>
          <p:nvPr/>
        </p:nvSpPr>
        <p:spPr bwMode="auto">
          <a:xfrm>
            <a:off x="1611313" y="2514600"/>
            <a:ext cx="282575" cy="1387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</a:pPr>
            <a:endParaRPr lang="en-GB"/>
          </a:p>
        </p:txBody>
      </p:sp>
      <p:sp>
        <p:nvSpPr>
          <p:cNvPr id="19475" name="Oval 41"/>
          <p:cNvSpPr>
            <a:spLocks noChangeArrowheads="1"/>
          </p:cNvSpPr>
          <p:nvPr/>
        </p:nvSpPr>
        <p:spPr bwMode="auto">
          <a:xfrm>
            <a:off x="3092450" y="3244850"/>
            <a:ext cx="69850" cy="73025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</a:pPr>
            <a:endParaRPr lang="en-GB"/>
          </a:p>
        </p:txBody>
      </p:sp>
      <p:sp>
        <p:nvSpPr>
          <p:cNvPr id="19476" name="Oval 42"/>
          <p:cNvSpPr>
            <a:spLocks noChangeArrowheads="1"/>
          </p:cNvSpPr>
          <p:nvPr/>
        </p:nvSpPr>
        <p:spPr bwMode="auto">
          <a:xfrm>
            <a:off x="2809875" y="3171825"/>
            <a:ext cx="71438" cy="73025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</a:pPr>
            <a:endParaRPr lang="en-GB"/>
          </a:p>
        </p:txBody>
      </p:sp>
      <p:sp>
        <p:nvSpPr>
          <p:cNvPr id="19477" name="Oval 43"/>
          <p:cNvSpPr>
            <a:spLocks noChangeArrowheads="1"/>
          </p:cNvSpPr>
          <p:nvPr/>
        </p:nvSpPr>
        <p:spPr bwMode="auto">
          <a:xfrm>
            <a:off x="2951163" y="3317875"/>
            <a:ext cx="71437" cy="73025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</a:pPr>
            <a:endParaRPr lang="en-GB"/>
          </a:p>
        </p:txBody>
      </p:sp>
      <p:sp>
        <p:nvSpPr>
          <p:cNvPr id="19478" name="Oval 44"/>
          <p:cNvSpPr>
            <a:spLocks noChangeArrowheads="1"/>
          </p:cNvSpPr>
          <p:nvPr/>
        </p:nvSpPr>
        <p:spPr bwMode="auto">
          <a:xfrm>
            <a:off x="2951163" y="3171825"/>
            <a:ext cx="71437" cy="73025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</a:pPr>
            <a:endParaRPr lang="en-GB"/>
          </a:p>
        </p:txBody>
      </p:sp>
      <p:sp>
        <p:nvSpPr>
          <p:cNvPr id="19479" name="Freeform 46"/>
          <p:cNvSpPr>
            <a:spLocks/>
          </p:cNvSpPr>
          <p:nvPr/>
        </p:nvSpPr>
        <p:spPr bwMode="auto">
          <a:xfrm>
            <a:off x="2166938" y="3225800"/>
            <a:ext cx="579437" cy="230188"/>
          </a:xfrm>
          <a:custGeom>
            <a:avLst/>
            <a:gdLst>
              <a:gd name="T0" fmla="*/ 0 w 394"/>
              <a:gd name="T1" fmla="*/ 2147483647 h 151"/>
              <a:gd name="T2" fmla="*/ 2147483647 w 394"/>
              <a:gd name="T3" fmla="*/ 2147483647 h 151"/>
              <a:gd name="T4" fmla="*/ 2147483647 w 394"/>
              <a:gd name="T5" fmla="*/ 2147483647 h 151"/>
              <a:gd name="T6" fmla="*/ 2147483647 w 394"/>
              <a:gd name="T7" fmla="*/ 2147483647 h 151"/>
              <a:gd name="T8" fmla="*/ 2147483647 w 394"/>
              <a:gd name="T9" fmla="*/ 2147483647 h 151"/>
              <a:gd name="T10" fmla="*/ 2147483647 w 394"/>
              <a:gd name="T11" fmla="*/ 2147483647 h 151"/>
              <a:gd name="T12" fmla="*/ 2147483647 w 394"/>
              <a:gd name="T13" fmla="*/ 2147483647 h 151"/>
              <a:gd name="T14" fmla="*/ 2147483647 w 394"/>
              <a:gd name="T15" fmla="*/ 2147483647 h 151"/>
              <a:gd name="T16" fmla="*/ 2147483647 w 394"/>
              <a:gd name="T17" fmla="*/ 2147483647 h 151"/>
              <a:gd name="T18" fmla="*/ 2147483647 w 394"/>
              <a:gd name="T19" fmla="*/ 2147483647 h 151"/>
              <a:gd name="T20" fmla="*/ 2147483647 w 394"/>
              <a:gd name="T21" fmla="*/ 2147483647 h 151"/>
              <a:gd name="T22" fmla="*/ 2147483647 w 394"/>
              <a:gd name="T23" fmla="*/ 2147483647 h 15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94"/>
              <a:gd name="T37" fmla="*/ 0 h 151"/>
              <a:gd name="T38" fmla="*/ 394 w 394"/>
              <a:gd name="T39" fmla="*/ 151 h 15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94" h="151">
                <a:moveTo>
                  <a:pt x="0" y="6"/>
                </a:moveTo>
                <a:cubicBezTo>
                  <a:pt x="13" y="5"/>
                  <a:pt x="25" y="0"/>
                  <a:pt x="38" y="2"/>
                </a:cubicBezTo>
                <a:cubicBezTo>
                  <a:pt x="50" y="4"/>
                  <a:pt x="58" y="15"/>
                  <a:pt x="70" y="18"/>
                </a:cubicBezTo>
                <a:cubicBezTo>
                  <a:pt x="81" y="31"/>
                  <a:pt x="99" y="29"/>
                  <a:pt x="115" y="34"/>
                </a:cubicBezTo>
                <a:cubicBezTo>
                  <a:pt x="127" y="48"/>
                  <a:pt x="149" y="47"/>
                  <a:pt x="166" y="50"/>
                </a:cubicBezTo>
                <a:cubicBezTo>
                  <a:pt x="204" y="65"/>
                  <a:pt x="165" y="106"/>
                  <a:pt x="193" y="134"/>
                </a:cubicBezTo>
                <a:cubicBezTo>
                  <a:pt x="199" y="151"/>
                  <a:pt x="189" y="151"/>
                  <a:pt x="205" y="142"/>
                </a:cubicBezTo>
                <a:cubicBezTo>
                  <a:pt x="221" y="133"/>
                  <a:pt x="270" y="93"/>
                  <a:pt x="287" y="79"/>
                </a:cubicBezTo>
                <a:cubicBezTo>
                  <a:pt x="304" y="65"/>
                  <a:pt x="297" y="67"/>
                  <a:pt x="308" y="58"/>
                </a:cubicBezTo>
                <a:cubicBezTo>
                  <a:pt x="326" y="41"/>
                  <a:pt x="331" y="39"/>
                  <a:pt x="352" y="26"/>
                </a:cubicBezTo>
                <a:cubicBezTo>
                  <a:pt x="357" y="23"/>
                  <a:pt x="391" y="9"/>
                  <a:pt x="392" y="7"/>
                </a:cubicBezTo>
                <a:cubicBezTo>
                  <a:pt x="394" y="3"/>
                  <a:pt x="390" y="19"/>
                  <a:pt x="390" y="15"/>
                </a:cubicBezTo>
              </a:path>
            </a:pathLst>
          </a:custGeom>
          <a:noFill/>
          <a:ln w="38100">
            <a:pattFill prst="lgConfetti">
              <a:fgClr>
                <a:srgbClr val="FF0000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0" name="Oval 47" descr="Large confetti"/>
          <p:cNvSpPr>
            <a:spLocks noChangeArrowheads="1"/>
          </p:cNvSpPr>
          <p:nvPr/>
        </p:nvSpPr>
        <p:spPr bwMode="auto">
          <a:xfrm>
            <a:off x="2316163" y="3171825"/>
            <a:ext cx="71437" cy="73025"/>
          </a:xfrm>
          <a:prstGeom prst="ellipse">
            <a:avLst/>
          </a:prstGeom>
          <a:pattFill prst="lgConfetti">
            <a:fgClr>
              <a:srgbClr val="FF0000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</a:pPr>
            <a:endParaRPr lang="en-GB"/>
          </a:p>
        </p:txBody>
      </p:sp>
      <p:sp>
        <p:nvSpPr>
          <p:cNvPr id="19481" name="Oval 48" descr="Large confetti"/>
          <p:cNvSpPr>
            <a:spLocks noChangeArrowheads="1"/>
          </p:cNvSpPr>
          <p:nvPr/>
        </p:nvSpPr>
        <p:spPr bwMode="auto">
          <a:xfrm>
            <a:off x="2457450" y="3244850"/>
            <a:ext cx="71438" cy="73025"/>
          </a:xfrm>
          <a:prstGeom prst="ellipse">
            <a:avLst/>
          </a:prstGeom>
          <a:pattFill prst="lgConfetti">
            <a:fgClr>
              <a:srgbClr val="FF0000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</a:pPr>
            <a:endParaRPr lang="en-GB"/>
          </a:p>
        </p:txBody>
      </p:sp>
      <p:sp>
        <p:nvSpPr>
          <p:cNvPr id="19482" name="Oval 49" descr="Large confetti"/>
          <p:cNvSpPr>
            <a:spLocks noChangeArrowheads="1"/>
          </p:cNvSpPr>
          <p:nvPr/>
        </p:nvSpPr>
        <p:spPr bwMode="auto">
          <a:xfrm>
            <a:off x="2457450" y="3098800"/>
            <a:ext cx="71438" cy="73025"/>
          </a:xfrm>
          <a:prstGeom prst="ellipse">
            <a:avLst/>
          </a:prstGeom>
          <a:pattFill prst="lgConfetti">
            <a:fgClr>
              <a:srgbClr val="FF0000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</a:pPr>
            <a:endParaRPr lang="en-GB"/>
          </a:p>
        </p:txBody>
      </p:sp>
      <p:sp>
        <p:nvSpPr>
          <p:cNvPr id="19483" name="Text Box 50"/>
          <p:cNvSpPr txBox="1">
            <a:spLocks noChangeArrowheads="1"/>
          </p:cNvSpPr>
          <p:nvPr/>
        </p:nvSpPr>
        <p:spPr bwMode="auto">
          <a:xfrm>
            <a:off x="1331913" y="1916113"/>
            <a:ext cx="2649537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1600" b="1">
                <a:solidFill>
                  <a:schemeClr val="tx1"/>
                </a:solidFill>
              </a:rPr>
              <a:t>Friction: </a:t>
            </a:r>
            <a:r>
              <a:rPr lang="en-GB" sz="1600">
                <a:solidFill>
                  <a:schemeClr val="tx1"/>
                </a:solidFill>
              </a:rPr>
              <a:t>interfacial force</a:t>
            </a:r>
          </a:p>
        </p:txBody>
      </p:sp>
      <p:sp>
        <p:nvSpPr>
          <p:cNvPr id="19484" name="AutoShape 54"/>
          <p:cNvSpPr>
            <a:spLocks noChangeArrowheads="1"/>
          </p:cNvSpPr>
          <p:nvPr/>
        </p:nvSpPr>
        <p:spPr bwMode="auto">
          <a:xfrm>
            <a:off x="3656013" y="3171825"/>
            <a:ext cx="282575" cy="219075"/>
          </a:xfrm>
          <a:prstGeom prst="leftArrow">
            <a:avLst>
              <a:gd name="adj1" fmla="val 50000"/>
              <a:gd name="adj2" fmla="val 32246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</a:pPr>
            <a:endParaRPr lang="en-GB"/>
          </a:p>
        </p:txBody>
      </p:sp>
      <p:sp>
        <p:nvSpPr>
          <p:cNvPr id="19485" name="Text Box 55"/>
          <p:cNvSpPr txBox="1">
            <a:spLocks noChangeArrowheads="1"/>
          </p:cNvSpPr>
          <p:nvPr/>
        </p:nvSpPr>
        <p:spPr bwMode="auto">
          <a:xfrm>
            <a:off x="3444875" y="2952750"/>
            <a:ext cx="423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b="1">
                <a:solidFill>
                  <a:srgbClr val="FF0000"/>
                </a:solidFill>
                <a:latin typeface="Garamond" pitchFamily="18" charset="0"/>
              </a:rPr>
              <a:t>F</a:t>
            </a:r>
          </a:p>
        </p:txBody>
      </p:sp>
      <p:sp>
        <p:nvSpPr>
          <p:cNvPr id="19486" name="Line 56"/>
          <p:cNvSpPr>
            <a:spLocks noChangeShapeType="1"/>
          </p:cNvSpPr>
          <p:nvPr/>
        </p:nvSpPr>
        <p:spPr bwMode="auto">
          <a:xfrm>
            <a:off x="6227763" y="2997200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87" name="Line 61"/>
          <p:cNvSpPr>
            <a:spLocks noChangeShapeType="1"/>
          </p:cNvSpPr>
          <p:nvPr/>
        </p:nvSpPr>
        <p:spPr bwMode="auto">
          <a:xfrm>
            <a:off x="3233738" y="2295525"/>
            <a:ext cx="635000" cy="876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8" name="Text Box 64"/>
          <p:cNvSpPr txBox="1">
            <a:spLocks noChangeArrowheads="1"/>
          </p:cNvSpPr>
          <p:nvPr/>
        </p:nvSpPr>
        <p:spPr bwMode="auto">
          <a:xfrm>
            <a:off x="685800" y="25146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400">
                <a:solidFill>
                  <a:schemeClr val="tx1"/>
                </a:solidFill>
              </a:rPr>
              <a:t>SURFACE 1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9489" name="Text Box 65"/>
          <p:cNvSpPr txBox="1">
            <a:spLocks noChangeArrowheads="1"/>
          </p:cNvSpPr>
          <p:nvPr/>
        </p:nvSpPr>
        <p:spPr bwMode="auto">
          <a:xfrm>
            <a:off x="685800" y="350520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400">
                <a:solidFill>
                  <a:schemeClr val="tx1"/>
                </a:solidFill>
              </a:rPr>
              <a:t>SURFACE 2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9490" name="Text Box 67"/>
          <p:cNvSpPr txBox="1">
            <a:spLocks noChangeArrowheads="1"/>
          </p:cNvSpPr>
          <p:nvPr/>
        </p:nvSpPr>
        <p:spPr bwMode="auto">
          <a:xfrm>
            <a:off x="609600" y="5105400"/>
            <a:ext cx="75438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>
                <a:solidFill>
                  <a:schemeClr val="tx1"/>
                </a:solidFill>
              </a:rPr>
              <a:t>Surfaces: metal, skin, wood, plastic, cartilage, ice, rock </a:t>
            </a:r>
          </a:p>
          <a:p>
            <a:pPr eaLnBrk="0" hangingPunct="0">
              <a:spcBef>
                <a:spcPct val="50000"/>
              </a:spcBef>
            </a:pPr>
            <a:r>
              <a:rPr lang="en-GB">
                <a:solidFill>
                  <a:schemeClr val="tx1"/>
                </a:solidFill>
              </a:rPr>
              <a:t>Lubricant: water, oil, graphite, synovial fluid, skin cream, custard, gases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9491" name="Text Box 25"/>
          <p:cNvSpPr txBox="1">
            <a:spLocks noChangeArrowheads="1"/>
          </p:cNvSpPr>
          <p:nvPr/>
        </p:nvSpPr>
        <p:spPr bwMode="auto">
          <a:xfrm>
            <a:off x="6300788" y="3068638"/>
            <a:ext cx="2232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>
                <a:solidFill>
                  <a:schemeClr val="tx1"/>
                </a:solidFill>
              </a:rPr>
              <a:t>Lubricant film thickness</a:t>
            </a:r>
          </a:p>
        </p:txBody>
      </p:sp>
      <p:sp>
        <p:nvSpPr>
          <p:cNvPr id="19492" name="Text Box 68"/>
          <p:cNvSpPr txBox="1">
            <a:spLocks noChangeArrowheads="1"/>
          </p:cNvSpPr>
          <p:nvPr/>
        </p:nvSpPr>
        <p:spPr bwMode="auto">
          <a:xfrm>
            <a:off x="5940425" y="2997200"/>
            <a:ext cx="3603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>
                <a:solidFill>
                  <a:schemeClr val="tx1"/>
                </a:solidFill>
              </a:rPr>
              <a:t>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chemeClr val="accent2"/>
                </a:solidFill>
              </a:rPr>
              <a:t>Summary: Implant Wear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28800"/>
            <a:ext cx="7772400" cy="4032448"/>
          </a:xfrm>
        </p:spPr>
        <p:txBody>
          <a:bodyPr/>
          <a:lstStyle/>
          <a:p>
            <a:pPr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Wear: loss or transfer of material from the surface</a:t>
            </a:r>
          </a:p>
          <a:p>
            <a:pPr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	- Inadequate protection of the surface by a lubricant film (SF)</a:t>
            </a:r>
          </a:p>
          <a:p>
            <a:pPr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	- Material surface properties (too soft)</a:t>
            </a:r>
          </a:p>
          <a:p>
            <a:pPr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	- Surface embrittlement due to corrosion or oxidation (UHMWPE)</a:t>
            </a:r>
          </a:p>
          <a:p>
            <a:pPr>
              <a:buNone/>
            </a:pPr>
            <a:endParaRPr lang="en-GB" sz="12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Consequences: </a:t>
            </a:r>
            <a:r>
              <a:rPr lang="en-GB" sz="1800" dirty="0" smtClean="0">
                <a:solidFill>
                  <a:schemeClr val="tx1"/>
                </a:solidFill>
              </a:rPr>
              <a:t>Formation of wear debris</a:t>
            </a:r>
          </a:p>
          <a:p>
            <a:pPr>
              <a:buNone/>
            </a:pPr>
            <a:endParaRPr lang="en-GB" sz="12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UHMWPE : 				</a:t>
            </a:r>
            <a:r>
              <a:rPr lang="en-GB" sz="2000" dirty="0" err="1" smtClean="0">
                <a:solidFill>
                  <a:schemeClr val="tx1"/>
                </a:solidFill>
              </a:rPr>
              <a:t>CrCoMo</a:t>
            </a:r>
            <a:endParaRPr lang="en-GB" sz="2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	-</a:t>
            </a:r>
            <a:r>
              <a:rPr lang="en-GB" sz="1800" dirty="0" smtClean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GB" sz="1800" dirty="0" smtClean="0">
                <a:solidFill>
                  <a:schemeClr val="tx1"/>
                </a:solidFill>
              </a:rPr>
              <a:t>m sized particles			- nm-sized wear particles</a:t>
            </a:r>
          </a:p>
          <a:p>
            <a:pPr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	- </a:t>
            </a:r>
            <a:r>
              <a:rPr lang="en-GB" sz="1800" dirty="0" err="1" smtClean="0">
                <a:solidFill>
                  <a:schemeClr val="tx1"/>
                </a:solidFill>
              </a:rPr>
              <a:t>Osteolysis</a:t>
            </a:r>
            <a:r>
              <a:rPr lang="en-GB" sz="1800" dirty="0" smtClean="0">
                <a:solidFill>
                  <a:schemeClr val="tx1"/>
                </a:solidFill>
              </a:rPr>
              <a:t>, component loosening	- High blood Cr/Co ion levels</a:t>
            </a:r>
          </a:p>
          <a:p>
            <a:pPr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	- Reduced component life ~ 15 yrs	- High revision rates</a:t>
            </a:r>
          </a:p>
          <a:p>
            <a:pPr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GB" dirty="0" smtClean="0"/>
              <a:t>© Imperial College London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93ED6842-D3F4-4738-B26B-905388DFB2B6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chemeClr val="accent2"/>
                </a:solidFill>
              </a:rPr>
              <a:t>Summary: Strategies to reduce wear and failure</a:t>
            </a:r>
            <a:endParaRPr lang="en-GB" sz="2800" dirty="0">
              <a:solidFill>
                <a:schemeClr val="accent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GB" smtClean="0"/>
              <a:t>© Imperial College London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707AD78F-20CF-41CC-8F74-F2CFDD24D4BB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918592" y="1628800"/>
            <a:ext cx="763284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Implant materials: </a:t>
            </a:r>
            <a:endParaRPr lang="en-GB" sz="20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GB" dirty="0" smtClean="0">
                <a:solidFill>
                  <a:schemeClr val="tx1"/>
                </a:solidFill>
              </a:rPr>
              <a:t>   - Improved wear properties, corrosion-resistance</a:t>
            </a:r>
          </a:p>
          <a:p>
            <a:pPr>
              <a:buNone/>
            </a:pP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  - </a:t>
            </a:r>
            <a:r>
              <a:rPr lang="en-GB" dirty="0">
                <a:solidFill>
                  <a:schemeClr val="tx1"/>
                </a:solidFill>
              </a:rPr>
              <a:t>B</a:t>
            </a:r>
            <a:r>
              <a:rPr lang="en-GB" dirty="0" smtClean="0">
                <a:solidFill>
                  <a:schemeClr val="tx1"/>
                </a:solidFill>
              </a:rPr>
              <a:t>iocompatibility (wear debris)</a:t>
            </a:r>
            <a:endParaRPr lang="en-GB" dirty="0">
              <a:solidFill>
                <a:schemeClr val="tx1"/>
              </a:solidFill>
            </a:endParaRPr>
          </a:p>
          <a:p>
            <a:pPr>
              <a:buNone/>
            </a:pPr>
            <a:endParaRPr lang="en-GB" sz="2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Implant design and manufacture;</a:t>
            </a:r>
          </a:p>
          <a:p>
            <a:pPr>
              <a:buNone/>
            </a:pP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  - </a:t>
            </a:r>
            <a:r>
              <a:rPr lang="en-GB" dirty="0">
                <a:solidFill>
                  <a:schemeClr val="tx1"/>
                </a:solidFill>
              </a:rPr>
              <a:t>S</a:t>
            </a:r>
            <a:r>
              <a:rPr lang="en-GB" dirty="0" smtClean="0">
                <a:solidFill>
                  <a:schemeClr val="tx1"/>
                </a:solidFill>
              </a:rPr>
              <a:t>urface engineering (surface roughness/coatings)</a:t>
            </a:r>
          </a:p>
          <a:p>
            <a:pPr>
              <a:buNone/>
            </a:pP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  - </a:t>
            </a:r>
            <a:r>
              <a:rPr lang="en-GB" dirty="0">
                <a:solidFill>
                  <a:schemeClr val="tx1"/>
                </a:solidFill>
              </a:rPr>
              <a:t>I</a:t>
            </a:r>
            <a:r>
              <a:rPr lang="en-GB" dirty="0" smtClean="0">
                <a:solidFill>
                  <a:schemeClr val="tx1"/>
                </a:solidFill>
              </a:rPr>
              <a:t>mplant geometry and conformity </a:t>
            </a:r>
          </a:p>
          <a:p>
            <a:pPr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Clinical factors:</a:t>
            </a:r>
          </a:p>
          <a:p>
            <a:pPr>
              <a:buNone/>
            </a:pPr>
            <a:r>
              <a:rPr lang="en-GB" dirty="0" smtClean="0">
                <a:solidFill>
                  <a:schemeClr val="tx1"/>
                </a:solidFill>
              </a:rPr>
              <a:t>   - Implant position and fixation</a:t>
            </a:r>
          </a:p>
          <a:p>
            <a:pPr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Patient factors:</a:t>
            </a:r>
          </a:p>
          <a:p>
            <a:pPr>
              <a:buNone/>
            </a:pPr>
            <a:r>
              <a:rPr lang="en-GB" dirty="0" smtClean="0">
                <a:solidFill>
                  <a:schemeClr val="tx1"/>
                </a:solidFill>
              </a:rPr>
              <a:t>   - Lifestyle, gait</a:t>
            </a:r>
          </a:p>
          <a:p>
            <a:pPr>
              <a:buNone/>
            </a:pPr>
            <a:r>
              <a:rPr lang="en-GB" dirty="0" smtClean="0">
                <a:solidFill>
                  <a:schemeClr val="tx1"/>
                </a:solidFill>
              </a:rPr>
              <a:t>   - Synovial fluid properties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6257081" y="3395664"/>
            <a:ext cx="1403350" cy="4603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" name="3D particles quick and large.m4v">
            <a:hlinkClick r:id="" action="ppaction://media"/>
          </p:cNvPr>
          <p:cNvPicPr>
            <a:picLocks noChangeAspect="1" noChangeArrowheads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88224" y="1700808"/>
            <a:ext cx="1827808" cy="1193126"/>
          </a:xfrm>
          <a:prstGeom prst="rect">
            <a:avLst/>
          </a:prstGeom>
        </p:spPr>
      </p:pic>
      <p:pic>
        <p:nvPicPr>
          <p:cNvPr id="22" name="Picture 7" descr="Coates_pre-op_ap_200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982" b="17101"/>
          <a:stretch>
            <a:fillRect/>
          </a:stretch>
        </p:blipFill>
        <p:spPr bwMode="auto">
          <a:xfrm>
            <a:off x="6084168" y="3856039"/>
            <a:ext cx="2654300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992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2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ooter Placeholder 3"/>
          <p:cNvSpPr txBox="1">
            <a:spLocks noGrp="1"/>
          </p:cNvSpPr>
          <p:nvPr/>
        </p:nvSpPr>
        <p:spPr bwMode="auto">
          <a:xfrm>
            <a:off x="2411413" y="63087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GB" altLang="en-GB" sz="1000">
                <a:solidFill>
                  <a:srgbClr val="0E207F"/>
                </a:solidFill>
              </a:rPr>
              <a:t>© Imperial College London</a:t>
            </a:r>
            <a:endParaRPr lang="en-US" altLang="en-US" sz="1000">
              <a:solidFill>
                <a:srgbClr val="0E207F"/>
              </a:solidFill>
            </a:endParaRPr>
          </a:p>
        </p:txBody>
      </p:sp>
      <p:sp>
        <p:nvSpPr>
          <p:cNvPr id="35842" name="Slide Number Placeholder 4"/>
          <p:cNvSpPr txBox="1">
            <a:spLocks noGrp="1"/>
          </p:cNvSpPr>
          <p:nvPr/>
        </p:nvSpPr>
        <p:spPr bwMode="auto">
          <a:xfrm>
            <a:off x="250825" y="63087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altLang="en-US" sz="1000">
                <a:solidFill>
                  <a:srgbClr val="0E207F"/>
                </a:solidFill>
              </a:rPr>
              <a:t>Page </a:t>
            </a:r>
            <a:fld id="{14CBFEB5-103A-4C1E-932C-0A1A68730586}" type="slidenum">
              <a:rPr lang="en-US" altLang="en-US" sz="1000">
                <a:solidFill>
                  <a:srgbClr val="0E207F"/>
                </a:solidFill>
              </a:rPr>
              <a:pPr eaLnBrk="0" hangingPunct="0"/>
              <a:t>32</a:t>
            </a:fld>
            <a:endParaRPr lang="en-US" altLang="en-US" sz="1000">
              <a:solidFill>
                <a:srgbClr val="0E207F"/>
              </a:solidFill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2008" y="341784"/>
            <a:ext cx="7772400" cy="1143000"/>
          </a:xfrm>
        </p:spPr>
        <p:txBody>
          <a:bodyPr/>
          <a:lstStyle/>
          <a:p>
            <a:r>
              <a:rPr lang="en-GB" sz="2800" dirty="0" smtClean="0">
                <a:solidFill>
                  <a:schemeClr val="accent2"/>
                </a:solidFill>
              </a:rPr>
              <a:t>Comparison of natural and artificial hip maximum contact pressures</a:t>
            </a:r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1043608" y="2060848"/>
            <a:ext cx="7632848" cy="1754326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520700">
              <a:spcBef>
                <a:spcPct val="50000"/>
              </a:spcBef>
            </a:pPr>
            <a:r>
              <a:rPr lang="en-GB" b="1" dirty="0">
                <a:solidFill>
                  <a:schemeClr val="tx1"/>
                </a:solidFill>
              </a:rPr>
              <a:t>Material	</a:t>
            </a:r>
            <a:r>
              <a:rPr lang="en-GB" b="1" dirty="0" err="1">
                <a:solidFill>
                  <a:schemeClr val="tx1"/>
                </a:solidFill>
              </a:rPr>
              <a:t>Youngs</a:t>
            </a:r>
            <a:r>
              <a:rPr lang="en-GB" b="1" dirty="0">
                <a:solidFill>
                  <a:schemeClr val="tx1"/>
                </a:solidFill>
              </a:rPr>
              <a:t> Modulus		Max. Contact pressure</a:t>
            </a:r>
            <a:r>
              <a:rPr lang="en-GB" dirty="0">
                <a:solidFill>
                  <a:schemeClr val="tx1"/>
                </a:solidFill>
              </a:rPr>
              <a:t> </a:t>
            </a:r>
          </a:p>
          <a:p>
            <a:pPr defTabSz="520700">
              <a:spcBef>
                <a:spcPct val="50000"/>
              </a:spcBef>
            </a:pPr>
            <a:r>
              <a:rPr lang="en-GB" dirty="0">
                <a:solidFill>
                  <a:schemeClr val="tx1"/>
                </a:solidFill>
              </a:rPr>
              <a:t>Cartilage	</a:t>
            </a:r>
            <a:r>
              <a:rPr lang="en-GB" dirty="0" smtClean="0">
                <a:solidFill>
                  <a:schemeClr val="tx1"/>
                </a:solidFill>
              </a:rPr>
              <a:t>	0.001 </a:t>
            </a:r>
            <a:r>
              <a:rPr lang="en-GB" dirty="0">
                <a:solidFill>
                  <a:schemeClr val="tx1"/>
                </a:solidFill>
              </a:rPr>
              <a:t>GPa		</a:t>
            </a:r>
            <a:r>
              <a:rPr lang="en-GB" dirty="0" smtClean="0">
                <a:solidFill>
                  <a:schemeClr val="tx1"/>
                </a:solidFill>
              </a:rPr>
              <a:t>0.3 </a:t>
            </a:r>
            <a:r>
              <a:rPr lang="en-GB" dirty="0">
                <a:solidFill>
                  <a:schemeClr val="tx1"/>
                </a:solidFill>
              </a:rPr>
              <a:t>MPa</a:t>
            </a:r>
          </a:p>
          <a:p>
            <a:pPr defTabSz="520700">
              <a:spcBef>
                <a:spcPct val="50000"/>
              </a:spcBef>
            </a:pPr>
            <a:r>
              <a:rPr lang="en-GB" dirty="0">
                <a:solidFill>
                  <a:schemeClr val="tx1"/>
                </a:solidFill>
              </a:rPr>
              <a:t>UHMWPE	1 GPa			</a:t>
            </a:r>
            <a:r>
              <a:rPr lang="en-GB" dirty="0" smtClean="0">
                <a:solidFill>
                  <a:schemeClr val="tx1"/>
                </a:solidFill>
              </a:rPr>
              <a:t>5 MPa</a:t>
            </a:r>
            <a:r>
              <a:rPr lang="en-GB" dirty="0">
                <a:solidFill>
                  <a:schemeClr val="tx1"/>
                </a:solidFill>
              </a:rPr>
              <a:t>	</a:t>
            </a:r>
          </a:p>
          <a:p>
            <a:pPr defTabSz="520700"/>
            <a:r>
              <a:rPr lang="en-GB" dirty="0" err="1">
                <a:solidFill>
                  <a:schemeClr val="tx1"/>
                </a:solidFill>
              </a:rPr>
              <a:t>CrCoMo</a:t>
            </a:r>
            <a:r>
              <a:rPr lang="en-GB" dirty="0">
                <a:solidFill>
                  <a:schemeClr val="tx1"/>
                </a:solidFill>
              </a:rPr>
              <a:t>	</a:t>
            </a:r>
            <a:r>
              <a:rPr lang="en-GB" dirty="0" smtClean="0">
                <a:solidFill>
                  <a:schemeClr val="tx1"/>
                </a:solidFill>
              </a:rPr>
              <a:t>	230 </a:t>
            </a:r>
            <a:r>
              <a:rPr lang="en-GB" dirty="0">
                <a:solidFill>
                  <a:schemeClr val="tx1"/>
                </a:solidFill>
              </a:rPr>
              <a:t>GPa			</a:t>
            </a:r>
            <a:r>
              <a:rPr lang="en-GB" dirty="0" smtClean="0">
                <a:solidFill>
                  <a:schemeClr val="tx1"/>
                </a:solidFill>
              </a:rPr>
              <a:t>70 MPa</a:t>
            </a:r>
            <a:endParaRPr lang="en-GB" dirty="0">
              <a:solidFill>
                <a:schemeClr val="tx1"/>
              </a:solidFill>
            </a:endParaRPr>
          </a:p>
          <a:p>
            <a:pPr defTabSz="520700"/>
            <a:r>
              <a:rPr lang="en-GB" dirty="0">
                <a:solidFill>
                  <a:schemeClr val="tx1"/>
                </a:solidFill>
              </a:rPr>
              <a:t>Ceramic	</a:t>
            </a:r>
            <a:r>
              <a:rPr lang="en-GB" dirty="0" smtClean="0">
                <a:solidFill>
                  <a:schemeClr val="tx1"/>
                </a:solidFill>
              </a:rPr>
              <a:t>	400 </a:t>
            </a:r>
            <a:r>
              <a:rPr lang="en-GB" dirty="0">
                <a:solidFill>
                  <a:schemeClr val="tx1"/>
                </a:solidFill>
              </a:rPr>
              <a:t>GPa			</a:t>
            </a:r>
            <a:r>
              <a:rPr lang="en-GB" dirty="0" smtClean="0">
                <a:solidFill>
                  <a:schemeClr val="tx1"/>
                </a:solidFill>
              </a:rPr>
              <a:t>&gt;100 MPa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AutoShape 53"/>
          <p:cNvSpPr>
            <a:spLocks noChangeArrowheads="1"/>
          </p:cNvSpPr>
          <p:nvPr/>
        </p:nvSpPr>
        <p:spPr bwMode="auto">
          <a:xfrm>
            <a:off x="7668344" y="2924944"/>
            <a:ext cx="504825" cy="647700"/>
          </a:xfrm>
          <a:prstGeom prst="downArrow">
            <a:avLst>
              <a:gd name="adj1" fmla="val 50000"/>
              <a:gd name="adj2" fmla="val 32075"/>
            </a:avLst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54"/>
          <p:cNvSpPr txBox="1">
            <a:spLocks noChangeArrowheads="1"/>
          </p:cNvSpPr>
          <p:nvPr/>
        </p:nvSpPr>
        <p:spPr bwMode="auto">
          <a:xfrm>
            <a:off x="7164288" y="2348880"/>
            <a:ext cx="165618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sz="1600" b="1" dirty="0">
                <a:solidFill>
                  <a:srgbClr val="FF0000"/>
                </a:solidFill>
              </a:rPr>
              <a:t>Increasing</a:t>
            </a:r>
          </a:p>
          <a:p>
            <a:pPr>
              <a:spcBef>
                <a:spcPct val="0"/>
              </a:spcBef>
            </a:pPr>
            <a:r>
              <a:rPr lang="en-GB" sz="1600" b="1" dirty="0">
                <a:solidFill>
                  <a:srgbClr val="FF0000"/>
                </a:solidFill>
              </a:rPr>
              <a:t>pressure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79712" y="443711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Rolling element bearings: 1-3 </a:t>
            </a:r>
            <a:r>
              <a:rPr lang="en-GB" dirty="0" err="1" smtClean="0">
                <a:solidFill>
                  <a:schemeClr val="tx1"/>
                </a:solidFill>
              </a:rPr>
              <a:t>GPa</a:t>
            </a:r>
            <a:r>
              <a:rPr lang="en-GB" dirty="0" smtClean="0">
                <a:solidFill>
                  <a:schemeClr val="tx1"/>
                </a:solidFill>
              </a:rPr>
              <a:t> (10</a:t>
            </a:r>
            <a:r>
              <a:rPr lang="en-GB" baseline="30000" dirty="0" smtClean="0">
                <a:solidFill>
                  <a:schemeClr val="tx1"/>
                </a:solidFill>
              </a:rPr>
              <a:t>9</a:t>
            </a:r>
            <a:r>
              <a:rPr lang="en-GB" dirty="0" smtClean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54886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41159" y="188640"/>
            <a:ext cx="7772400" cy="971550"/>
          </a:xfrm>
        </p:spPr>
        <p:txBody>
          <a:bodyPr/>
          <a:lstStyle/>
          <a:p>
            <a:r>
              <a:rPr lang="en-GB" sz="2800" dirty="0" smtClean="0">
                <a:solidFill>
                  <a:schemeClr val="accent2"/>
                </a:solidFill>
              </a:rPr>
              <a:t>Tribology is everywhere….</a:t>
            </a:r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93304"/>
            <a:ext cx="5181600" cy="4572000"/>
          </a:xfrm>
        </p:spPr>
        <p:txBody>
          <a:bodyPr/>
          <a:lstStyle/>
          <a:p>
            <a:pPr marL="0" indent="0">
              <a:buNone/>
              <a:tabLst>
                <a:tab pos="292100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Tribological ‘rules’ govern interfacial behaviour on (almost) any scale</a:t>
            </a:r>
            <a:endParaRPr lang="en-GB" sz="2000" dirty="0">
              <a:solidFill>
                <a:srgbClr val="000000"/>
              </a:solidFill>
            </a:endParaRPr>
          </a:p>
          <a:p>
            <a:pPr marL="0" indent="0">
              <a:buNone/>
              <a:tabLst>
                <a:tab pos="292100" algn="l"/>
              </a:tabLst>
            </a:pPr>
            <a:endParaRPr lang="en-GB" sz="2000" dirty="0" smtClean="0">
              <a:solidFill>
                <a:srgbClr val="000000"/>
              </a:solidFill>
            </a:endParaRPr>
          </a:p>
          <a:p>
            <a:pPr marL="0" indent="0">
              <a:buNone/>
              <a:tabLst>
                <a:tab pos="292100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Determine performance and component life in many systems:</a:t>
            </a:r>
          </a:p>
          <a:p>
            <a:pPr marL="0" indent="0">
              <a:buNone/>
              <a:tabLst>
                <a:tab pos="292100" algn="l"/>
              </a:tabLst>
            </a:pPr>
            <a:r>
              <a:rPr lang="en-GB" sz="1800" dirty="0" smtClean="0">
                <a:solidFill>
                  <a:srgbClr val="000000"/>
                </a:solidFill>
              </a:rPr>
              <a:t>	- Bearings</a:t>
            </a:r>
            <a:r>
              <a:rPr lang="en-US" sz="1800" dirty="0" smtClean="0">
                <a:solidFill>
                  <a:srgbClr val="000000"/>
                </a:solidFill>
              </a:rPr>
              <a:t>, gears, piston/cylinder</a:t>
            </a:r>
            <a:endParaRPr lang="en-GB" sz="1800" dirty="0" smtClean="0">
              <a:solidFill>
                <a:srgbClr val="000000"/>
              </a:solidFill>
            </a:endParaRPr>
          </a:p>
          <a:p>
            <a:pPr marL="0" indent="0">
              <a:buNone/>
              <a:tabLst>
                <a:tab pos="292100" algn="l"/>
              </a:tabLst>
            </a:pPr>
            <a:r>
              <a:rPr lang="en-GB" sz="1800" dirty="0" smtClean="0">
                <a:solidFill>
                  <a:srgbClr val="000000"/>
                </a:solidFill>
              </a:rPr>
              <a:t>	- Ice skating, curling, </a:t>
            </a:r>
          </a:p>
          <a:p>
            <a:pPr marL="0" indent="0">
              <a:buNone/>
              <a:tabLst>
                <a:tab pos="292100" algn="l"/>
              </a:tabLst>
            </a:pPr>
            <a:r>
              <a:rPr lang="en-GB" sz="1800" dirty="0" smtClean="0">
                <a:solidFill>
                  <a:srgbClr val="000000"/>
                </a:solidFill>
              </a:rPr>
              <a:t>	- Hair conditioners, cosmetics, skin cream </a:t>
            </a:r>
          </a:p>
          <a:p>
            <a:pPr marL="0" indent="0">
              <a:buNone/>
              <a:tabLst>
                <a:tab pos="292100" algn="l"/>
              </a:tabLst>
            </a:pPr>
            <a:r>
              <a:rPr lang="en-GB" sz="1800" dirty="0" smtClean="0">
                <a:solidFill>
                  <a:srgbClr val="000000"/>
                </a:solidFill>
              </a:rPr>
              <a:t>	- Rail/wheel adhesion ‘leaves-on-the-line’ </a:t>
            </a:r>
          </a:p>
          <a:p>
            <a:pPr marL="0" indent="0">
              <a:buNone/>
              <a:tabLst>
                <a:tab pos="292100" algn="l"/>
              </a:tabLst>
            </a:pPr>
            <a:r>
              <a:rPr lang="en-GB" sz="1800" dirty="0" smtClean="0">
                <a:solidFill>
                  <a:srgbClr val="000000"/>
                </a:solidFill>
              </a:rPr>
              <a:t>	- Earthquakes……</a:t>
            </a:r>
          </a:p>
          <a:p>
            <a:pPr marL="0" indent="0">
              <a:lnSpc>
                <a:spcPct val="65000"/>
              </a:lnSpc>
              <a:spcBef>
                <a:spcPct val="0"/>
              </a:spcBef>
              <a:tabLst>
                <a:tab pos="292100" algn="l"/>
              </a:tabLst>
            </a:pPr>
            <a:endParaRPr lang="en-GB" sz="18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20000"/>
              </a:lnSpc>
              <a:buNone/>
              <a:tabLst>
                <a:tab pos="292100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Bio-Tribology: contact lenses, cartilage, snail movement and synovial joints.</a:t>
            </a:r>
            <a:endParaRPr lang="en-US" sz="2000" b="1" dirty="0" smtClean="0">
              <a:latin typeface="Garamond" pitchFamily="18" charset="0"/>
            </a:endParaRPr>
          </a:p>
        </p:txBody>
      </p:sp>
      <p:pic>
        <p:nvPicPr>
          <p:cNvPr id="6148" name="Picture 4" descr="IceSka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924944"/>
            <a:ext cx="9525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watchfor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429000"/>
            <a:ext cx="14478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tech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653136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cartilage_lis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25144"/>
            <a:ext cx="9794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snai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16832"/>
            <a:ext cx="12954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268760"/>
            <a:ext cx="9080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1820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2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DD8C7BAA-3377-49C4-9604-C793DA39F1A7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92180" name="Rectangle 20"/>
          <p:cNvSpPr>
            <a:spLocks noChangeArrowheads="1"/>
          </p:cNvSpPr>
          <p:nvPr/>
        </p:nvSpPr>
        <p:spPr bwMode="auto">
          <a:xfrm>
            <a:off x="3305175" y="2925763"/>
            <a:ext cx="2735263" cy="720725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8" y="171450"/>
            <a:ext cx="8310562" cy="1143000"/>
          </a:xfrm>
        </p:spPr>
        <p:txBody>
          <a:bodyPr/>
          <a:lstStyle/>
          <a:p>
            <a:r>
              <a:rPr lang="en-GB" sz="2800" dirty="0">
                <a:solidFill>
                  <a:schemeClr val="accent2"/>
                </a:solidFill>
              </a:rPr>
              <a:t>Tribology parameters – describe lubricated contact</a:t>
            </a:r>
          </a:p>
        </p:txBody>
      </p:sp>
      <p:sp>
        <p:nvSpPr>
          <p:cNvPr id="92164" name="Oval 4"/>
          <p:cNvSpPr>
            <a:spLocks noChangeArrowheads="1"/>
          </p:cNvSpPr>
          <p:nvPr/>
        </p:nvSpPr>
        <p:spPr bwMode="auto">
          <a:xfrm>
            <a:off x="3097213" y="2133600"/>
            <a:ext cx="3148012" cy="1138238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2549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2947988" y="1917700"/>
            <a:ext cx="3446462" cy="827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166" name="AutoShape 6"/>
          <p:cNvSpPr>
            <a:spLocks noChangeArrowheads="1"/>
          </p:cNvSpPr>
          <p:nvPr/>
        </p:nvSpPr>
        <p:spPr bwMode="auto">
          <a:xfrm>
            <a:off x="4314825" y="2359025"/>
            <a:ext cx="749300" cy="5524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168" name="Oval 8"/>
          <p:cNvSpPr>
            <a:spLocks noChangeArrowheads="1"/>
          </p:cNvSpPr>
          <p:nvPr/>
        </p:nvSpPr>
        <p:spPr bwMode="auto">
          <a:xfrm>
            <a:off x="3606800" y="2235200"/>
            <a:ext cx="2122488" cy="2346325"/>
          </a:xfrm>
          <a:prstGeom prst="ellipse">
            <a:avLst/>
          </a:prstGeom>
          <a:noFill/>
          <a:ln w="9525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169" name="Rectangle 9"/>
          <p:cNvSpPr>
            <a:spLocks noChangeArrowheads="1"/>
          </p:cNvSpPr>
          <p:nvPr/>
        </p:nvSpPr>
        <p:spPr bwMode="auto">
          <a:xfrm>
            <a:off x="3160713" y="3406775"/>
            <a:ext cx="3024187" cy="53816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0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170" name="Rectangle 10"/>
          <p:cNvSpPr>
            <a:spLocks noChangeArrowheads="1"/>
          </p:cNvSpPr>
          <p:nvPr/>
        </p:nvSpPr>
        <p:spPr bwMode="auto">
          <a:xfrm>
            <a:off x="2227263" y="3883025"/>
            <a:ext cx="4391025" cy="771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172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784225" y="1700213"/>
            <a:ext cx="1439863" cy="1081087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GB" sz="1600" b="1">
                <a:solidFill>
                  <a:schemeClr val="tx1"/>
                </a:solidFill>
              </a:rPr>
              <a:t>Load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sz="1600" b="1">
                <a:solidFill>
                  <a:schemeClr val="tx1"/>
                </a:solidFill>
              </a:rPr>
              <a:t>Mean speed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sz="1600" b="1">
                <a:solidFill>
                  <a:schemeClr val="tx1"/>
                </a:solidFill>
              </a:rPr>
              <a:t>Temperature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sz="1600" b="1">
                <a:solidFill>
                  <a:schemeClr val="tx1"/>
                </a:solidFill>
              </a:rPr>
              <a:t>Geometry</a:t>
            </a:r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92173" name="Rectangle 13"/>
          <p:cNvSpPr>
            <a:spLocks noChangeArrowheads="1"/>
          </p:cNvSpPr>
          <p:nvPr/>
        </p:nvSpPr>
        <p:spPr bwMode="auto">
          <a:xfrm>
            <a:off x="639763" y="1268413"/>
            <a:ext cx="2279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accent2"/>
                </a:solidFill>
              </a:rPr>
              <a:t>Operating conditions</a:t>
            </a:r>
          </a:p>
        </p:txBody>
      </p:sp>
      <p:sp>
        <p:nvSpPr>
          <p:cNvPr id="92175" name="AutoShape 15"/>
          <p:cNvSpPr>
            <a:spLocks noChangeArrowheads="1"/>
          </p:cNvSpPr>
          <p:nvPr/>
        </p:nvSpPr>
        <p:spPr bwMode="auto">
          <a:xfrm>
            <a:off x="1936750" y="3286125"/>
            <a:ext cx="936625" cy="503238"/>
          </a:xfrm>
          <a:prstGeom prst="rightArrow">
            <a:avLst>
              <a:gd name="adj1" fmla="val 50000"/>
              <a:gd name="adj2" fmla="val 4653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176" name="Text Box 16"/>
          <p:cNvSpPr txBox="1">
            <a:spLocks noChangeArrowheads="1"/>
          </p:cNvSpPr>
          <p:nvPr/>
        </p:nvSpPr>
        <p:spPr bwMode="auto">
          <a:xfrm>
            <a:off x="4343400" y="1773238"/>
            <a:ext cx="865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solidFill>
                  <a:schemeClr val="tx1"/>
                </a:solidFill>
              </a:rPr>
              <a:t>Load</a:t>
            </a:r>
          </a:p>
        </p:txBody>
      </p:sp>
      <p:sp>
        <p:nvSpPr>
          <p:cNvPr id="92177" name="Text Box 17"/>
          <p:cNvSpPr txBox="1">
            <a:spLocks noChangeArrowheads="1"/>
          </p:cNvSpPr>
          <p:nvPr/>
        </p:nvSpPr>
        <p:spPr bwMode="auto">
          <a:xfrm>
            <a:off x="1754957" y="3729136"/>
            <a:ext cx="12930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 smtClean="0">
                <a:solidFill>
                  <a:schemeClr val="tx1"/>
                </a:solidFill>
              </a:rPr>
              <a:t>Movement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92178" name="Text Box 18"/>
          <p:cNvSpPr txBox="1">
            <a:spLocks noChangeArrowheads="1"/>
          </p:cNvSpPr>
          <p:nvPr/>
        </p:nvSpPr>
        <p:spPr bwMode="auto">
          <a:xfrm>
            <a:off x="3376613" y="4899025"/>
            <a:ext cx="2447925" cy="906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GB" sz="1600" b="1">
                <a:solidFill>
                  <a:schemeClr val="tx1"/>
                </a:solidFill>
              </a:rPr>
              <a:t>Elasticity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GB" sz="1600" b="1">
                <a:solidFill>
                  <a:schemeClr val="tx1"/>
                </a:solidFill>
              </a:rPr>
              <a:t>Mechanical properties 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GB" sz="1600" b="1">
                <a:solidFill>
                  <a:schemeClr val="tx1"/>
                </a:solidFill>
              </a:rPr>
              <a:t>Surface roughness</a:t>
            </a:r>
          </a:p>
        </p:txBody>
      </p:sp>
      <p:sp>
        <p:nvSpPr>
          <p:cNvPr id="92179" name="Rectangle 19"/>
          <p:cNvSpPr>
            <a:spLocks noChangeArrowheads="1"/>
          </p:cNvSpPr>
          <p:nvPr/>
        </p:nvSpPr>
        <p:spPr bwMode="auto">
          <a:xfrm>
            <a:off x="3376613" y="4552950"/>
            <a:ext cx="20510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GB">
                <a:solidFill>
                  <a:schemeClr val="accent2"/>
                </a:solidFill>
              </a:rPr>
              <a:t>Surface properties</a:t>
            </a: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3089275" y="1990725"/>
            <a:ext cx="12239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</a:rPr>
              <a:t>Pressure profile</a:t>
            </a:r>
            <a:endParaRPr lang="en-US" sz="1400">
              <a:solidFill>
                <a:srgbClr val="FF0000"/>
              </a:solidFill>
            </a:endParaRPr>
          </a:p>
        </p:txBody>
      </p:sp>
      <p:sp>
        <p:nvSpPr>
          <p:cNvPr id="92182" name="Line 22"/>
          <p:cNvSpPr>
            <a:spLocks noChangeShapeType="1"/>
          </p:cNvSpPr>
          <p:nvPr/>
        </p:nvSpPr>
        <p:spPr bwMode="auto">
          <a:xfrm flipH="1" flipV="1">
            <a:off x="5032375" y="3573463"/>
            <a:ext cx="576263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183" name="Text Box 23"/>
          <p:cNvSpPr txBox="1">
            <a:spLocks noChangeArrowheads="1"/>
          </p:cNvSpPr>
          <p:nvPr/>
        </p:nvSpPr>
        <p:spPr bwMode="auto">
          <a:xfrm>
            <a:off x="639763" y="4899025"/>
            <a:ext cx="2305050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GB" sz="1600" b="1" dirty="0">
                <a:solidFill>
                  <a:schemeClr val="tx1"/>
                </a:solidFill>
              </a:rPr>
              <a:t>Viscosity (rheology)</a:t>
            </a:r>
          </a:p>
          <a:p>
            <a:pPr>
              <a:spcBef>
                <a:spcPct val="0"/>
              </a:spcBef>
            </a:pPr>
            <a:r>
              <a:rPr lang="en-GB" sz="1600" b="1" dirty="0" smtClean="0">
                <a:solidFill>
                  <a:schemeClr val="tx1"/>
                </a:solidFill>
              </a:rPr>
              <a:t>Chemistry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2184" name="Rectangle 24"/>
          <p:cNvSpPr>
            <a:spLocks noChangeArrowheads="1"/>
          </p:cNvSpPr>
          <p:nvPr/>
        </p:nvSpPr>
        <p:spPr bwMode="auto">
          <a:xfrm>
            <a:off x="639763" y="4540250"/>
            <a:ext cx="2203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accent2"/>
                </a:solidFill>
              </a:rPr>
              <a:t>Lubricant properties</a:t>
            </a:r>
          </a:p>
        </p:txBody>
      </p:sp>
      <p:sp>
        <p:nvSpPr>
          <p:cNvPr id="92185" name="Line 25"/>
          <p:cNvSpPr>
            <a:spLocks noChangeShapeType="1"/>
          </p:cNvSpPr>
          <p:nvPr/>
        </p:nvSpPr>
        <p:spPr bwMode="auto">
          <a:xfrm flipV="1">
            <a:off x="2370138" y="3276600"/>
            <a:ext cx="1439862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186" name="AutoShape 26"/>
          <p:cNvSpPr>
            <a:spLocks noChangeArrowheads="1"/>
          </p:cNvSpPr>
          <p:nvPr/>
        </p:nvSpPr>
        <p:spPr bwMode="auto">
          <a:xfrm>
            <a:off x="5638800" y="2060575"/>
            <a:ext cx="576263" cy="503238"/>
          </a:xfrm>
          <a:prstGeom prst="rightArrow">
            <a:avLst>
              <a:gd name="adj1" fmla="val 50000"/>
              <a:gd name="adj2" fmla="val 28628"/>
            </a:avLst>
          </a:prstGeom>
          <a:solidFill>
            <a:schemeClr val="accent2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187" name="Text Box 27"/>
          <p:cNvSpPr txBox="1">
            <a:spLocks noChangeArrowheads="1"/>
          </p:cNvSpPr>
          <p:nvPr/>
        </p:nvSpPr>
        <p:spPr bwMode="auto">
          <a:xfrm>
            <a:off x="6516688" y="2060575"/>
            <a:ext cx="2051050" cy="8350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GB" sz="1600" b="1">
                <a:solidFill>
                  <a:schemeClr val="tx1"/>
                </a:solidFill>
              </a:rPr>
              <a:t>Contact pressure</a:t>
            </a:r>
          </a:p>
          <a:p>
            <a:pPr>
              <a:spcBef>
                <a:spcPct val="0"/>
              </a:spcBef>
            </a:pPr>
            <a:r>
              <a:rPr lang="en-GB" sz="1600" b="1">
                <a:solidFill>
                  <a:schemeClr val="tx1"/>
                </a:solidFill>
              </a:rPr>
              <a:t>Film thickness</a:t>
            </a:r>
          </a:p>
          <a:p>
            <a:pPr>
              <a:spcBef>
                <a:spcPct val="0"/>
              </a:spcBef>
            </a:pPr>
            <a:r>
              <a:rPr lang="en-GB" sz="1600" b="1">
                <a:solidFill>
                  <a:schemeClr val="tx1"/>
                </a:solidFill>
              </a:rPr>
              <a:t>Surface separation</a:t>
            </a:r>
          </a:p>
        </p:txBody>
      </p:sp>
      <p:sp>
        <p:nvSpPr>
          <p:cNvPr id="92188" name="AutoShape 28"/>
          <p:cNvSpPr>
            <a:spLocks noChangeArrowheads="1"/>
          </p:cNvSpPr>
          <p:nvPr/>
        </p:nvSpPr>
        <p:spPr bwMode="auto">
          <a:xfrm>
            <a:off x="7218363" y="3213100"/>
            <a:ext cx="649287" cy="36036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190" name="Text Box 30"/>
          <p:cNvSpPr txBox="1">
            <a:spLocks noChangeArrowheads="1"/>
          </p:cNvSpPr>
          <p:nvPr/>
        </p:nvSpPr>
        <p:spPr bwMode="auto">
          <a:xfrm>
            <a:off x="6705600" y="3933825"/>
            <a:ext cx="2055813" cy="8350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GB" sz="1600" b="1">
                <a:solidFill>
                  <a:schemeClr val="tx1"/>
                </a:solidFill>
              </a:rPr>
              <a:t>Wear</a:t>
            </a:r>
          </a:p>
          <a:p>
            <a:pPr>
              <a:spcBef>
                <a:spcPct val="0"/>
              </a:spcBef>
            </a:pPr>
            <a:r>
              <a:rPr lang="en-GB" sz="1600" b="1">
                <a:solidFill>
                  <a:schemeClr val="tx1"/>
                </a:solidFill>
              </a:rPr>
              <a:t>Friction</a:t>
            </a:r>
          </a:p>
          <a:p>
            <a:pPr>
              <a:spcBef>
                <a:spcPct val="0"/>
              </a:spcBef>
            </a:pPr>
            <a:r>
              <a:rPr lang="en-GB" sz="1600" b="1">
                <a:solidFill>
                  <a:schemeClr val="tx1"/>
                </a:solidFill>
              </a:rPr>
              <a:t>Component failure</a:t>
            </a:r>
          </a:p>
        </p:txBody>
      </p:sp>
      <p:sp>
        <p:nvSpPr>
          <p:cNvPr id="92192" name="Rectangle 32"/>
          <p:cNvSpPr>
            <a:spLocks noChangeArrowheads="1"/>
          </p:cNvSpPr>
          <p:nvPr/>
        </p:nvSpPr>
        <p:spPr bwMode="auto">
          <a:xfrm>
            <a:off x="8666163" y="157163"/>
            <a:ext cx="187325" cy="1062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2083569" y="2996952"/>
            <a:ext cx="12930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 smtClean="0">
                <a:solidFill>
                  <a:schemeClr val="tx1"/>
                </a:solidFill>
              </a:rPr>
              <a:t>Lubricant flow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08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68313"/>
            <a:ext cx="7772400" cy="1143000"/>
          </a:xfrm>
        </p:spPr>
        <p:txBody>
          <a:bodyPr/>
          <a:lstStyle/>
          <a:p>
            <a:r>
              <a:rPr lang="en-GB" sz="2800" dirty="0" smtClean="0">
                <a:solidFill>
                  <a:schemeClr val="accent2"/>
                </a:solidFill>
              </a:rPr>
              <a:t>Load and contact pressure</a:t>
            </a:r>
            <a:endParaRPr lang="en-GB" sz="2800" dirty="0">
              <a:solidFill>
                <a:schemeClr val="accent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50825" y="6481142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Page </a:t>
            </a:r>
            <a:fld id="{93ED6842-D3F4-4738-B26B-905388DFB2B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1209046" y="1988840"/>
            <a:ext cx="1613339" cy="36004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rgbClr val="FE9914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288795" y="2348880"/>
            <a:ext cx="1368152" cy="136815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rgbClr val="FE9914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043608" y="2996952"/>
            <a:ext cx="1944216" cy="7200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rgbClr val="FE9914"/>
              </a:solidFill>
              <a:effectLst/>
              <a:latin typeface="Arial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1799692" y="1340768"/>
            <a:ext cx="432048" cy="468052"/>
          </a:xfrm>
          <a:prstGeom prst="down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rgbClr val="FE9914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139012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LOAD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06917" y="1288621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Elastic deformation of surfaces: load supported over an area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245050" y="4412037"/>
            <a:ext cx="1613339" cy="36004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rgbClr val="FE9914"/>
              </a:solidFill>
              <a:effectLst/>
              <a:latin typeface="Arial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924394" y="4772077"/>
            <a:ext cx="2495478" cy="2095073"/>
            <a:chOff x="1356442" y="4772077"/>
            <a:chExt cx="2495478" cy="2095073"/>
          </a:xfrm>
        </p:grpSpPr>
        <p:sp>
          <p:nvSpPr>
            <p:cNvPr id="23" name="Oval 22"/>
            <p:cNvSpPr/>
            <p:nvPr/>
          </p:nvSpPr>
          <p:spPr bwMode="auto">
            <a:xfrm>
              <a:off x="1455428" y="4772077"/>
              <a:ext cx="2095073" cy="209507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rgbClr val="FE9914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1356442" y="5557160"/>
              <a:ext cx="2495478" cy="130999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rgbClr val="FE9914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5" name="Down Arrow 24"/>
          <p:cNvSpPr/>
          <p:nvPr/>
        </p:nvSpPr>
        <p:spPr bwMode="auto">
          <a:xfrm>
            <a:off x="1835696" y="3871977"/>
            <a:ext cx="432048" cy="468052"/>
          </a:xfrm>
          <a:prstGeom prst="down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rgbClr val="FE9914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5556" y="3921337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LOAD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411413" y="6481142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altLang="en-GB" dirty="0" smtClean="0"/>
              <a:t>© Imperial College London</a:t>
            </a:r>
            <a:endParaRPr lang="en-US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3131676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tx2"/>
                </a:solidFill>
              </a:rPr>
              <a:t>Load = Mass x g = Force (N)</a:t>
            </a:r>
            <a:endParaRPr lang="en-GB" sz="1600" b="1" dirty="0">
              <a:solidFill>
                <a:schemeClr val="tx2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3855386" y="2043541"/>
            <a:ext cx="1944216" cy="1673491"/>
            <a:chOff x="4716016" y="2043541"/>
            <a:chExt cx="1944216" cy="1673491"/>
          </a:xfrm>
        </p:grpSpPr>
        <p:sp>
          <p:nvSpPr>
            <p:cNvPr id="14" name="Rectangle 13"/>
            <p:cNvSpPr/>
            <p:nvPr/>
          </p:nvSpPr>
          <p:spPr bwMode="auto">
            <a:xfrm>
              <a:off x="4961203" y="2096852"/>
              <a:ext cx="1368152" cy="39604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rgbClr val="FE9914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5270241" y="2043541"/>
              <a:ext cx="771082" cy="88209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rgbClr val="FE9914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4961203" y="2348880"/>
              <a:ext cx="1368152" cy="136815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rgbClr val="FE9914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5270241" y="2348880"/>
              <a:ext cx="771082" cy="203109"/>
            </a:xfrm>
            <a:prstGeom prst="ellipse">
              <a:avLst/>
            </a:prstGeom>
            <a:solidFill>
              <a:srgbClr val="FF3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rgbClr val="FE9914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4716016" y="3032956"/>
              <a:ext cx="1944216" cy="68407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rgbClr val="FE9914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635896" y="4108285"/>
            <a:ext cx="2095073" cy="2777099"/>
            <a:chOff x="4496526" y="4108285"/>
            <a:chExt cx="2095073" cy="2777099"/>
          </a:xfrm>
        </p:grpSpPr>
        <p:sp>
          <p:nvSpPr>
            <p:cNvPr id="20" name="Rectangle 19"/>
            <p:cNvSpPr/>
            <p:nvPr/>
          </p:nvSpPr>
          <p:spPr bwMode="auto">
            <a:xfrm>
              <a:off x="4859986" y="4692725"/>
              <a:ext cx="1368152" cy="28157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rgbClr val="FE9914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4961203" y="4563125"/>
              <a:ext cx="1158968" cy="88209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rgbClr val="FE9914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4496526" y="4790311"/>
              <a:ext cx="2095073" cy="209507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rgbClr val="FE9914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4931994" y="4790311"/>
              <a:ext cx="1224136" cy="354319"/>
            </a:xfrm>
            <a:prstGeom prst="ellipse">
              <a:avLst/>
            </a:prstGeom>
            <a:solidFill>
              <a:srgbClr val="FF3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rgbClr val="FE9914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4496526" y="5575394"/>
              <a:ext cx="2095073" cy="130999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rgbClr val="FE9914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496526" y="4108285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tx1"/>
                  </a:solidFill>
                </a:rPr>
                <a:t>Pressure  profile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799602" y="3207664"/>
            <a:ext cx="3168352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Reduce contact pressure: Increase load bearing area (component size, conformity)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Softer materials (more deformation)</a:t>
            </a:r>
          </a:p>
        </p:txBody>
      </p:sp>
      <p:pic>
        <p:nvPicPr>
          <p:cNvPr id="42" name="Picture 52" descr="Image Previe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0751" y="5158826"/>
            <a:ext cx="172878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3"/>
          <p:cNvSpPr txBox="1"/>
          <p:nvPr/>
        </p:nvSpPr>
        <p:spPr>
          <a:xfrm>
            <a:off x="6017267" y="2067876"/>
            <a:ext cx="2595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Hertz contact pressure: force/area (Pa N/m</a:t>
            </a:r>
            <a:r>
              <a:rPr lang="en-GB" baseline="30000" dirty="0" smtClean="0">
                <a:solidFill>
                  <a:schemeClr val="tx1"/>
                </a:solidFill>
              </a:rPr>
              <a:t>2</a:t>
            </a:r>
            <a:r>
              <a:rPr lang="en-GB" dirty="0" smtClean="0">
                <a:solidFill>
                  <a:schemeClr val="tx1"/>
                </a:solidFill>
              </a:rPr>
              <a:t>)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366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altLang="en-GB" smtClean="0">
                <a:cs typeface="Arial" charset="0"/>
              </a:rPr>
              <a:t>© Imperial College London</a:t>
            </a:r>
            <a:endParaRPr lang="en-US" altLang="en-US" smtClean="0">
              <a:cs typeface="Arial" charset="0"/>
            </a:endParaRPr>
          </a:p>
        </p:txBody>
      </p:sp>
      <p:sp>
        <p:nvSpPr>
          <p:cNvPr id="2150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cs typeface="Arial" charset="0"/>
              </a:rPr>
              <a:t>Page </a:t>
            </a:r>
            <a:fld id="{30CBD4B4-86B7-44A9-94C9-663D200DF686}" type="slidenum">
              <a:rPr lang="en-US" altLang="en-US" smtClean="0">
                <a:cs typeface="Arial" charset="0"/>
              </a:rPr>
              <a:pPr/>
              <a:t>7</a:t>
            </a:fld>
            <a:endParaRPr lang="en-US" altLang="en-US" smtClean="0">
              <a:cs typeface="Arial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6562725" cy="762000"/>
          </a:xfrm>
        </p:spPr>
        <p:txBody>
          <a:bodyPr/>
          <a:lstStyle/>
          <a:p>
            <a:r>
              <a:rPr lang="en-GB" sz="2800" dirty="0" smtClean="0">
                <a:solidFill>
                  <a:schemeClr val="accent2"/>
                </a:solidFill>
              </a:rPr>
              <a:t>Tribological function of implant</a:t>
            </a:r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21508" name="Rectangle 51"/>
          <p:cNvSpPr>
            <a:spLocks noChangeArrowheads="1"/>
          </p:cNvSpPr>
          <p:nvPr/>
        </p:nvSpPr>
        <p:spPr bwMode="auto">
          <a:xfrm>
            <a:off x="5634038" y="2514600"/>
            <a:ext cx="327025" cy="917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</a:pPr>
            <a:endParaRPr lang="en-GB"/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467544" y="1484784"/>
            <a:ext cx="482453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81000" eaLnBrk="0" hangingPunct="0"/>
            <a:r>
              <a:rPr lang="en-GB" sz="2000" dirty="0">
                <a:solidFill>
                  <a:schemeClr val="tx1"/>
                </a:solidFill>
              </a:rPr>
              <a:t>Load bearing:</a:t>
            </a:r>
          </a:p>
          <a:p>
            <a:pPr defTabSz="381000" eaLnBrk="0" hangingPunct="0"/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  - </a:t>
            </a:r>
            <a:r>
              <a:rPr lang="en-GB" dirty="0">
                <a:solidFill>
                  <a:schemeClr val="tx1"/>
                </a:solidFill>
              </a:rPr>
              <a:t>10x body weight (low contact </a:t>
            </a:r>
            <a:r>
              <a:rPr lang="en-GB" dirty="0" smtClean="0">
                <a:solidFill>
                  <a:schemeClr val="tx1"/>
                </a:solidFill>
              </a:rPr>
              <a:t>pressures 	MPa)</a:t>
            </a:r>
            <a:endParaRPr lang="en-GB" dirty="0">
              <a:solidFill>
                <a:schemeClr val="tx1"/>
              </a:solidFill>
            </a:endParaRPr>
          </a:p>
          <a:p>
            <a:pPr defTabSz="381000" eaLnBrk="0" hangingPunct="0"/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  - </a:t>
            </a:r>
            <a:r>
              <a:rPr lang="en-GB" dirty="0">
                <a:solidFill>
                  <a:schemeClr val="tx1"/>
                </a:solidFill>
              </a:rPr>
              <a:t>Transient loading: millions of cycles</a:t>
            </a:r>
          </a:p>
          <a:p>
            <a:pPr defTabSz="381000" eaLnBrk="0" hangingPunct="0"/>
            <a:endParaRPr lang="en-GB" sz="1600" dirty="0">
              <a:solidFill>
                <a:schemeClr val="tx1"/>
              </a:solidFill>
            </a:endParaRPr>
          </a:p>
          <a:p>
            <a:pPr defTabSz="381000" eaLnBrk="0" hangingPunct="0"/>
            <a:r>
              <a:rPr lang="en-GB" sz="2000" dirty="0">
                <a:solidFill>
                  <a:schemeClr val="tx1"/>
                </a:solidFill>
              </a:rPr>
              <a:t>Facilitate movement:</a:t>
            </a:r>
          </a:p>
          <a:p>
            <a:pPr defTabSz="381000" eaLnBrk="0" hangingPunct="0"/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  - </a:t>
            </a:r>
            <a:r>
              <a:rPr lang="en-GB" dirty="0">
                <a:solidFill>
                  <a:schemeClr val="tx1"/>
                </a:solidFill>
              </a:rPr>
              <a:t>Two surfaces in relative </a:t>
            </a:r>
            <a:r>
              <a:rPr lang="en-GB" dirty="0" smtClean="0">
                <a:solidFill>
                  <a:schemeClr val="tx1"/>
                </a:solidFill>
              </a:rPr>
              <a:t>motion: sliding </a:t>
            </a:r>
            <a:r>
              <a:rPr lang="en-GB" dirty="0">
                <a:solidFill>
                  <a:schemeClr val="tx1"/>
                </a:solidFill>
              </a:rPr>
              <a:t>(fretting) or rolling</a:t>
            </a:r>
          </a:p>
          <a:p>
            <a:pPr defTabSz="381000" eaLnBrk="0" hangingPunct="0"/>
            <a:endParaRPr lang="en-GB" sz="1600" dirty="0">
              <a:solidFill>
                <a:schemeClr val="tx1"/>
              </a:solidFill>
            </a:endParaRPr>
          </a:p>
          <a:p>
            <a:pPr defTabSz="381000" eaLnBrk="0" hangingPunct="0"/>
            <a:r>
              <a:rPr lang="en-GB" sz="2000" dirty="0">
                <a:solidFill>
                  <a:schemeClr val="tx1"/>
                </a:solidFill>
              </a:rPr>
              <a:t>Lubrication:</a:t>
            </a:r>
          </a:p>
          <a:p>
            <a:pPr defTabSz="381000" eaLnBrk="0" hangingPunct="0"/>
            <a:r>
              <a:rPr lang="en-GB" sz="2000" dirty="0">
                <a:solidFill>
                  <a:schemeClr val="tx1"/>
                </a:solidFill>
              </a:rPr>
              <a:t>	</a:t>
            </a:r>
            <a:r>
              <a:rPr lang="en-GB" dirty="0">
                <a:solidFill>
                  <a:schemeClr val="tx1"/>
                </a:solidFill>
              </a:rPr>
              <a:t>- Synovial fluid - complex chemistry</a:t>
            </a:r>
          </a:p>
          <a:p>
            <a:pPr defTabSz="381000" eaLnBrk="0" hangingPunct="0"/>
            <a:r>
              <a:rPr lang="en-GB" dirty="0">
                <a:solidFill>
                  <a:schemeClr val="tx1"/>
                </a:solidFill>
              </a:rPr>
              <a:t>	-  Salt solution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510" name="Right Arrow 30"/>
          <p:cNvSpPr>
            <a:spLocks noChangeArrowheads="1"/>
          </p:cNvSpPr>
          <p:nvPr/>
        </p:nvSpPr>
        <p:spPr bwMode="auto">
          <a:xfrm>
            <a:off x="5364163" y="1772816"/>
            <a:ext cx="576262" cy="433387"/>
          </a:xfrm>
          <a:prstGeom prst="rightArrow">
            <a:avLst>
              <a:gd name="adj1" fmla="val 50000"/>
              <a:gd name="adj2" fmla="val 49863"/>
            </a:avLst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endParaRPr lang="en-GB"/>
          </a:p>
        </p:txBody>
      </p:sp>
      <p:sp>
        <p:nvSpPr>
          <p:cNvPr id="21511" name="Rectangle 31"/>
          <p:cNvSpPr>
            <a:spLocks noChangeArrowheads="1"/>
          </p:cNvSpPr>
          <p:nvPr/>
        </p:nvSpPr>
        <p:spPr bwMode="auto">
          <a:xfrm>
            <a:off x="6242050" y="1844824"/>
            <a:ext cx="247650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2000">
                <a:solidFill>
                  <a:srgbClr val="000000"/>
                </a:solidFill>
              </a:rPr>
              <a:t>Fatigue and fracture</a:t>
            </a:r>
            <a:endParaRPr lang="en-US" sz="2000"/>
          </a:p>
        </p:txBody>
      </p:sp>
      <p:sp>
        <p:nvSpPr>
          <p:cNvPr id="21512" name="Right Arrow 32"/>
          <p:cNvSpPr>
            <a:spLocks noChangeArrowheads="1"/>
          </p:cNvSpPr>
          <p:nvPr/>
        </p:nvSpPr>
        <p:spPr bwMode="auto">
          <a:xfrm>
            <a:off x="5364163" y="3141935"/>
            <a:ext cx="576262" cy="431800"/>
          </a:xfrm>
          <a:prstGeom prst="rightArrow">
            <a:avLst>
              <a:gd name="adj1" fmla="val 50000"/>
              <a:gd name="adj2" fmla="val 50046"/>
            </a:avLst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endParaRPr lang="en-GB"/>
          </a:p>
        </p:txBody>
      </p:sp>
      <p:sp>
        <p:nvSpPr>
          <p:cNvPr id="21513" name="Right Arrow 33"/>
          <p:cNvSpPr>
            <a:spLocks noChangeArrowheads="1"/>
          </p:cNvSpPr>
          <p:nvPr/>
        </p:nvSpPr>
        <p:spPr bwMode="auto">
          <a:xfrm>
            <a:off x="5364163" y="4222055"/>
            <a:ext cx="576262" cy="431800"/>
          </a:xfrm>
          <a:prstGeom prst="rightArrow">
            <a:avLst>
              <a:gd name="adj1" fmla="val 50000"/>
              <a:gd name="adj2" fmla="val 50046"/>
            </a:avLst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endParaRPr lang="en-GB"/>
          </a:p>
        </p:txBody>
      </p:sp>
      <p:sp>
        <p:nvSpPr>
          <p:cNvPr id="21514" name="Rectangle 34"/>
          <p:cNvSpPr>
            <a:spLocks noChangeArrowheads="1"/>
          </p:cNvSpPr>
          <p:nvPr/>
        </p:nvSpPr>
        <p:spPr bwMode="auto">
          <a:xfrm>
            <a:off x="6300788" y="3008709"/>
            <a:ext cx="2286000" cy="70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2000">
                <a:solidFill>
                  <a:srgbClr val="000000"/>
                </a:solidFill>
              </a:rPr>
              <a:t>Surface damage: wear and failure</a:t>
            </a:r>
            <a:endParaRPr lang="en-US" sz="2000"/>
          </a:p>
        </p:txBody>
      </p:sp>
      <p:sp>
        <p:nvSpPr>
          <p:cNvPr id="21515" name="Rectangle 35"/>
          <p:cNvSpPr>
            <a:spLocks noChangeArrowheads="1"/>
          </p:cNvSpPr>
          <p:nvPr/>
        </p:nvSpPr>
        <p:spPr bwMode="auto">
          <a:xfrm>
            <a:off x="6804025" y="4252788"/>
            <a:ext cx="1296988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2000">
                <a:solidFill>
                  <a:srgbClr val="000000"/>
                </a:solidFill>
              </a:rPr>
              <a:t>Corrosion</a:t>
            </a:r>
            <a:endParaRPr lang="en-US" sz="2000"/>
          </a:p>
        </p:txBody>
      </p:sp>
      <p:grpSp>
        <p:nvGrpSpPr>
          <p:cNvPr id="21516" name="Group 79"/>
          <p:cNvGrpSpPr>
            <a:grpSpLocks/>
          </p:cNvGrpSpPr>
          <p:nvPr/>
        </p:nvGrpSpPr>
        <p:grpSpPr bwMode="auto">
          <a:xfrm>
            <a:off x="684213" y="5086375"/>
            <a:ext cx="1727200" cy="1008062"/>
            <a:chOff x="611560" y="5013176"/>
            <a:chExt cx="2232248" cy="936104"/>
          </a:xfrm>
        </p:grpSpPr>
        <p:sp>
          <p:nvSpPr>
            <p:cNvPr id="21545" name="Rectangle 38"/>
            <p:cNvSpPr>
              <a:spLocks noChangeArrowheads="1"/>
            </p:cNvSpPr>
            <p:nvPr/>
          </p:nvSpPr>
          <p:spPr bwMode="auto">
            <a:xfrm>
              <a:off x="1007604" y="5445224"/>
              <a:ext cx="1368152" cy="360040"/>
            </a:xfrm>
            <a:prstGeom prst="rect">
              <a:avLst/>
            </a:prstGeom>
            <a:solidFill>
              <a:srgbClr val="66FF66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endParaRPr lang="en-GB"/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1007537" y="5732576"/>
              <a:ext cx="1368484" cy="216704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bg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bg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755576" y="5157192"/>
              <a:ext cx="1872208" cy="432048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5000"/>
                    <a:shade val="30000"/>
                    <a:satMod val="115000"/>
                  </a:schemeClr>
                </a:gs>
                <a:gs pos="50000">
                  <a:schemeClr val="accent3">
                    <a:lumMod val="65000"/>
                    <a:shade val="67500"/>
                    <a:satMod val="115000"/>
                  </a:schemeClr>
                </a:gs>
                <a:gs pos="100000">
                  <a:schemeClr val="accent3">
                    <a:lumMod val="6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550" name="Rectangle 39"/>
            <p:cNvSpPr>
              <a:spLocks noChangeArrowheads="1"/>
            </p:cNvSpPr>
            <p:nvPr/>
          </p:nvSpPr>
          <p:spPr bwMode="auto">
            <a:xfrm>
              <a:off x="611560" y="5013176"/>
              <a:ext cx="2232248" cy="36004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endParaRPr lang="en-GB"/>
            </a:p>
          </p:txBody>
        </p:sp>
      </p:grpSp>
      <p:sp>
        <p:nvSpPr>
          <p:cNvPr id="21517" name="Up-Down Arrow 57"/>
          <p:cNvSpPr>
            <a:spLocks noChangeArrowheads="1"/>
          </p:cNvSpPr>
          <p:nvPr/>
        </p:nvSpPr>
        <p:spPr bwMode="auto">
          <a:xfrm>
            <a:off x="1403350" y="5086375"/>
            <a:ext cx="288925" cy="503237"/>
          </a:xfrm>
          <a:prstGeom prst="upDownArrow">
            <a:avLst>
              <a:gd name="adj1" fmla="val 50000"/>
              <a:gd name="adj2" fmla="val 49761"/>
            </a:avLst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endParaRPr lang="en-GB"/>
          </a:p>
        </p:txBody>
      </p:sp>
      <p:sp>
        <p:nvSpPr>
          <p:cNvPr id="21518" name="Rectangle 52"/>
          <p:cNvSpPr>
            <a:spLocks noChangeArrowheads="1"/>
          </p:cNvSpPr>
          <p:nvPr/>
        </p:nvSpPr>
        <p:spPr bwMode="auto">
          <a:xfrm>
            <a:off x="2916238" y="5229250"/>
            <a:ext cx="2232025" cy="36036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endParaRPr lang="en-GB"/>
          </a:p>
        </p:txBody>
      </p:sp>
      <p:sp>
        <p:nvSpPr>
          <p:cNvPr id="21519" name="Rectangle 56"/>
          <p:cNvSpPr>
            <a:spLocks noChangeArrowheads="1"/>
          </p:cNvSpPr>
          <p:nvPr/>
        </p:nvSpPr>
        <p:spPr bwMode="auto">
          <a:xfrm>
            <a:off x="5292725" y="5229250"/>
            <a:ext cx="2232025" cy="36036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endParaRPr lang="en-GB"/>
          </a:p>
        </p:txBody>
      </p:sp>
      <p:grpSp>
        <p:nvGrpSpPr>
          <p:cNvPr id="21520" name="Group 80"/>
          <p:cNvGrpSpPr>
            <a:grpSpLocks/>
          </p:cNvGrpSpPr>
          <p:nvPr/>
        </p:nvGrpSpPr>
        <p:grpSpPr bwMode="auto">
          <a:xfrm>
            <a:off x="2484438" y="5086375"/>
            <a:ext cx="1727200" cy="1008062"/>
            <a:chOff x="611560" y="5013176"/>
            <a:chExt cx="2232248" cy="936104"/>
          </a:xfrm>
        </p:grpSpPr>
        <p:sp>
          <p:nvSpPr>
            <p:cNvPr id="21539" name="Rectangle 81"/>
            <p:cNvSpPr>
              <a:spLocks noChangeArrowheads="1"/>
            </p:cNvSpPr>
            <p:nvPr/>
          </p:nvSpPr>
          <p:spPr bwMode="auto">
            <a:xfrm>
              <a:off x="1007604" y="5445224"/>
              <a:ext cx="1368152" cy="360040"/>
            </a:xfrm>
            <a:prstGeom prst="rect">
              <a:avLst/>
            </a:prstGeom>
            <a:solidFill>
              <a:srgbClr val="66FF66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endParaRPr lang="en-GB"/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1007537" y="5732576"/>
              <a:ext cx="1368484" cy="216704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bg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bg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55576" y="5157192"/>
              <a:ext cx="1872208" cy="432048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5000"/>
                    <a:shade val="30000"/>
                    <a:satMod val="115000"/>
                  </a:schemeClr>
                </a:gs>
                <a:gs pos="50000">
                  <a:schemeClr val="accent3">
                    <a:lumMod val="65000"/>
                    <a:shade val="67500"/>
                    <a:satMod val="115000"/>
                  </a:schemeClr>
                </a:gs>
                <a:gs pos="100000">
                  <a:schemeClr val="accent3">
                    <a:lumMod val="6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544" name="Rectangle 84"/>
            <p:cNvSpPr>
              <a:spLocks noChangeArrowheads="1"/>
            </p:cNvSpPr>
            <p:nvPr/>
          </p:nvSpPr>
          <p:spPr bwMode="auto">
            <a:xfrm>
              <a:off x="611560" y="5013176"/>
              <a:ext cx="2232248" cy="36004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endParaRPr lang="en-GB"/>
            </a:p>
          </p:txBody>
        </p:sp>
      </p:grpSp>
      <p:grpSp>
        <p:nvGrpSpPr>
          <p:cNvPr id="21521" name="Group 85"/>
          <p:cNvGrpSpPr>
            <a:grpSpLocks/>
          </p:cNvGrpSpPr>
          <p:nvPr/>
        </p:nvGrpSpPr>
        <p:grpSpPr bwMode="auto">
          <a:xfrm>
            <a:off x="4500563" y="5086375"/>
            <a:ext cx="1727200" cy="1008062"/>
            <a:chOff x="611560" y="5013176"/>
            <a:chExt cx="2232248" cy="936104"/>
          </a:xfrm>
        </p:grpSpPr>
        <p:sp>
          <p:nvSpPr>
            <p:cNvPr id="21533" name="Rectangle 86"/>
            <p:cNvSpPr>
              <a:spLocks noChangeArrowheads="1"/>
            </p:cNvSpPr>
            <p:nvPr/>
          </p:nvSpPr>
          <p:spPr bwMode="auto">
            <a:xfrm>
              <a:off x="1007604" y="5445224"/>
              <a:ext cx="1368152" cy="360040"/>
            </a:xfrm>
            <a:prstGeom prst="rect">
              <a:avLst/>
            </a:prstGeom>
            <a:solidFill>
              <a:srgbClr val="66FF66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endParaRPr lang="en-GB"/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1007537" y="5732576"/>
              <a:ext cx="1368484" cy="216704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bg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bg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755576" y="5157192"/>
              <a:ext cx="1872208" cy="432048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5000"/>
                    <a:shade val="30000"/>
                    <a:satMod val="115000"/>
                  </a:schemeClr>
                </a:gs>
                <a:gs pos="50000">
                  <a:schemeClr val="accent3">
                    <a:lumMod val="65000"/>
                    <a:shade val="67500"/>
                    <a:satMod val="115000"/>
                  </a:schemeClr>
                </a:gs>
                <a:gs pos="100000">
                  <a:schemeClr val="accent3">
                    <a:lumMod val="6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538" name="Rectangle 89"/>
            <p:cNvSpPr>
              <a:spLocks noChangeArrowheads="1"/>
            </p:cNvSpPr>
            <p:nvPr/>
          </p:nvSpPr>
          <p:spPr bwMode="auto">
            <a:xfrm>
              <a:off x="611560" y="5013176"/>
              <a:ext cx="2232248" cy="36004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endParaRPr lang="en-GB"/>
            </a:p>
          </p:txBody>
        </p:sp>
      </p:grpSp>
      <p:grpSp>
        <p:nvGrpSpPr>
          <p:cNvPr id="21522" name="Group 90"/>
          <p:cNvGrpSpPr>
            <a:grpSpLocks/>
          </p:cNvGrpSpPr>
          <p:nvPr/>
        </p:nvGrpSpPr>
        <p:grpSpPr bwMode="auto">
          <a:xfrm>
            <a:off x="6588125" y="5086375"/>
            <a:ext cx="1728788" cy="1008062"/>
            <a:chOff x="611560" y="5013176"/>
            <a:chExt cx="2232248" cy="936104"/>
          </a:xfrm>
        </p:grpSpPr>
        <p:sp>
          <p:nvSpPr>
            <p:cNvPr id="21527" name="Rectangle 91"/>
            <p:cNvSpPr>
              <a:spLocks noChangeArrowheads="1"/>
            </p:cNvSpPr>
            <p:nvPr/>
          </p:nvSpPr>
          <p:spPr bwMode="auto">
            <a:xfrm>
              <a:off x="1007604" y="5445224"/>
              <a:ext cx="1368152" cy="360040"/>
            </a:xfrm>
            <a:prstGeom prst="rect">
              <a:avLst/>
            </a:prstGeom>
            <a:solidFill>
              <a:srgbClr val="66FF66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endParaRPr lang="en-GB"/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1007175" y="5732576"/>
              <a:ext cx="1369276" cy="216704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bg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bg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55576" y="5157192"/>
              <a:ext cx="1872208" cy="432048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5000"/>
                    <a:shade val="30000"/>
                    <a:satMod val="115000"/>
                  </a:schemeClr>
                </a:gs>
                <a:gs pos="50000">
                  <a:schemeClr val="accent3">
                    <a:lumMod val="65000"/>
                    <a:shade val="67500"/>
                    <a:satMod val="115000"/>
                  </a:schemeClr>
                </a:gs>
                <a:gs pos="100000">
                  <a:schemeClr val="accent3">
                    <a:lumMod val="6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532" name="Rectangle 94"/>
            <p:cNvSpPr>
              <a:spLocks noChangeArrowheads="1"/>
            </p:cNvSpPr>
            <p:nvPr/>
          </p:nvSpPr>
          <p:spPr bwMode="auto">
            <a:xfrm>
              <a:off x="611560" y="5013176"/>
              <a:ext cx="2232248" cy="36004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endParaRPr lang="en-GB"/>
            </a:p>
          </p:txBody>
        </p:sp>
      </p:grpSp>
      <p:sp>
        <p:nvSpPr>
          <p:cNvPr id="21523" name="Right Arrow 64"/>
          <p:cNvSpPr>
            <a:spLocks noChangeArrowheads="1"/>
          </p:cNvSpPr>
          <p:nvPr/>
        </p:nvSpPr>
        <p:spPr bwMode="auto">
          <a:xfrm>
            <a:off x="5148263" y="5373712"/>
            <a:ext cx="431800" cy="287338"/>
          </a:xfrm>
          <a:prstGeom prst="rightArrow">
            <a:avLst>
              <a:gd name="adj1" fmla="val 50000"/>
              <a:gd name="adj2" fmla="val 50092"/>
            </a:avLst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endParaRPr lang="en-GB"/>
          </a:p>
        </p:txBody>
      </p:sp>
      <p:sp>
        <p:nvSpPr>
          <p:cNvPr id="21524" name="Left-Right Arrow 95"/>
          <p:cNvSpPr>
            <a:spLocks noChangeArrowheads="1"/>
          </p:cNvSpPr>
          <p:nvPr/>
        </p:nvSpPr>
        <p:spPr bwMode="auto">
          <a:xfrm>
            <a:off x="7164388" y="5373712"/>
            <a:ext cx="503237" cy="287338"/>
          </a:xfrm>
          <a:prstGeom prst="leftRightArrow">
            <a:avLst>
              <a:gd name="adj1" fmla="val 50000"/>
              <a:gd name="adj2" fmla="val 50036"/>
            </a:avLst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endParaRPr lang="en-GB"/>
          </a:p>
        </p:txBody>
      </p:sp>
      <p:sp>
        <p:nvSpPr>
          <p:cNvPr id="21525" name="Right Arrow 96"/>
          <p:cNvSpPr>
            <a:spLocks noChangeArrowheads="1"/>
          </p:cNvSpPr>
          <p:nvPr/>
        </p:nvSpPr>
        <p:spPr bwMode="auto">
          <a:xfrm>
            <a:off x="5148263" y="5949975"/>
            <a:ext cx="431800" cy="287337"/>
          </a:xfrm>
          <a:prstGeom prst="rightArrow">
            <a:avLst>
              <a:gd name="adj1" fmla="val 50000"/>
              <a:gd name="adj2" fmla="val 50092"/>
            </a:avLst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endParaRPr lang="en-GB"/>
          </a:p>
        </p:txBody>
      </p:sp>
      <p:sp>
        <p:nvSpPr>
          <p:cNvPr id="21526" name="Right Arrow 97"/>
          <p:cNvSpPr>
            <a:spLocks noChangeArrowheads="1"/>
          </p:cNvSpPr>
          <p:nvPr/>
        </p:nvSpPr>
        <p:spPr bwMode="auto">
          <a:xfrm>
            <a:off x="3132138" y="5373712"/>
            <a:ext cx="431800" cy="287338"/>
          </a:xfrm>
          <a:prstGeom prst="rightArrow">
            <a:avLst>
              <a:gd name="adj1" fmla="val 50000"/>
              <a:gd name="adj2" fmla="val 50092"/>
            </a:avLst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GB" dirty="0"/>
              <a:t>© Imperial College London</a:t>
            </a:r>
            <a:endParaRPr lang="en-US" altLang="en-US" dirty="0"/>
          </a:p>
        </p:txBody>
      </p:sp>
      <p:sp>
        <p:nvSpPr>
          <p:cNvPr id="3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EF32292E-CBF4-4DA2-BC4D-5D2FC7143C9A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62744"/>
            <a:ext cx="7848600" cy="762000"/>
          </a:xfrm>
        </p:spPr>
        <p:txBody>
          <a:bodyPr/>
          <a:lstStyle/>
          <a:p>
            <a:r>
              <a:rPr lang="en-GB" sz="2800" dirty="0">
                <a:solidFill>
                  <a:schemeClr val="accent2"/>
                </a:solidFill>
              </a:rPr>
              <a:t>Role of a </a:t>
            </a:r>
            <a:r>
              <a:rPr lang="en-GB" sz="2800" dirty="0" smtClean="0">
                <a:solidFill>
                  <a:schemeClr val="accent2"/>
                </a:solidFill>
              </a:rPr>
              <a:t>lubricant ?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63514" name="Rectangle 26"/>
          <p:cNvSpPr>
            <a:spLocks noChangeArrowheads="1"/>
          </p:cNvSpPr>
          <p:nvPr/>
        </p:nvSpPr>
        <p:spPr bwMode="auto">
          <a:xfrm>
            <a:off x="8015337" y="4968205"/>
            <a:ext cx="192087" cy="936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5" name="Line 7"/>
          <p:cNvSpPr>
            <a:spLocks noChangeShapeType="1"/>
          </p:cNvSpPr>
          <p:nvPr/>
        </p:nvSpPr>
        <p:spPr bwMode="auto">
          <a:xfrm>
            <a:off x="8170912" y="5342855"/>
            <a:ext cx="407987" cy="517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509" name="Rectangle 21"/>
          <p:cNvSpPr>
            <a:spLocks noChangeArrowheads="1"/>
          </p:cNvSpPr>
          <p:nvPr/>
        </p:nvSpPr>
        <p:spPr bwMode="auto">
          <a:xfrm>
            <a:off x="6886624" y="5233318"/>
            <a:ext cx="3074988" cy="669925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510" name="Freeform 22"/>
          <p:cNvSpPr>
            <a:spLocks/>
          </p:cNvSpPr>
          <p:nvPr/>
        </p:nvSpPr>
        <p:spPr bwMode="auto">
          <a:xfrm>
            <a:off x="6802487" y="5182518"/>
            <a:ext cx="3227387" cy="444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" y="331"/>
              </a:cxn>
              <a:cxn ang="0">
                <a:pos x="176" y="320"/>
              </a:cxn>
              <a:cxn ang="0">
                <a:pos x="285" y="434"/>
              </a:cxn>
              <a:cxn ang="0">
                <a:pos x="479" y="287"/>
              </a:cxn>
              <a:cxn ang="0">
                <a:pos x="675" y="470"/>
              </a:cxn>
              <a:cxn ang="0">
                <a:pos x="872" y="287"/>
              </a:cxn>
              <a:cxn ang="0">
                <a:pos x="931" y="392"/>
              </a:cxn>
              <a:cxn ang="0">
                <a:pos x="1038" y="287"/>
              </a:cxn>
              <a:cxn ang="0">
                <a:pos x="1180" y="320"/>
              </a:cxn>
              <a:cxn ang="0">
                <a:pos x="1322" y="310"/>
              </a:cxn>
              <a:cxn ang="0">
                <a:pos x="1430" y="400"/>
              </a:cxn>
              <a:cxn ang="0">
                <a:pos x="1565" y="490"/>
              </a:cxn>
              <a:cxn ang="0">
                <a:pos x="1680" y="349"/>
              </a:cxn>
              <a:cxn ang="0">
                <a:pos x="1855" y="287"/>
              </a:cxn>
              <a:cxn ang="0">
                <a:pos x="1954" y="287"/>
              </a:cxn>
              <a:cxn ang="0">
                <a:pos x="2111" y="331"/>
              </a:cxn>
              <a:cxn ang="0">
                <a:pos x="2249" y="379"/>
              </a:cxn>
              <a:cxn ang="0">
                <a:pos x="2347" y="287"/>
              </a:cxn>
              <a:cxn ang="0">
                <a:pos x="2523" y="275"/>
              </a:cxn>
              <a:cxn ang="0">
                <a:pos x="2642" y="310"/>
              </a:cxn>
              <a:cxn ang="0">
                <a:pos x="2838" y="287"/>
              </a:cxn>
              <a:cxn ang="0">
                <a:pos x="3056" y="310"/>
              </a:cxn>
              <a:cxn ang="0">
                <a:pos x="3150" y="363"/>
              </a:cxn>
              <a:cxn ang="0">
                <a:pos x="3330" y="287"/>
              </a:cxn>
              <a:cxn ang="0">
                <a:pos x="3527" y="287"/>
              </a:cxn>
              <a:cxn ang="0">
                <a:pos x="3692" y="298"/>
              </a:cxn>
              <a:cxn ang="0">
                <a:pos x="3715" y="11"/>
              </a:cxn>
              <a:cxn ang="0">
                <a:pos x="0" y="0"/>
              </a:cxn>
            </a:cxnLst>
            <a:rect l="0" t="0" r="r" b="b"/>
            <a:pathLst>
              <a:path w="3715" h="490">
                <a:moveTo>
                  <a:pt x="0" y="0"/>
                </a:moveTo>
                <a:cubicBezTo>
                  <a:pt x="0" y="115"/>
                  <a:pt x="12" y="216"/>
                  <a:pt x="12" y="331"/>
                </a:cubicBezTo>
                <a:lnTo>
                  <a:pt x="176" y="320"/>
                </a:lnTo>
                <a:lnTo>
                  <a:pt x="285" y="434"/>
                </a:lnTo>
                <a:lnTo>
                  <a:pt x="479" y="287"/>
                </a:lnTo>
                <a:lnTo>
                  <a:pt x="675" y="470"/>
                </a:lnTo>
                <a:lnTo>
                  <a:pt x="872" y="287"/>
                </a:lnTo>
                <a:lnTo>
                  <a:pt x="931" y="392"/>
                </a:lnTo>
                <a:lnTo>
                  <a:pt x="1038" y="287"/>
                </a:lnTo>
                <a:lnTo>
                  <a:pt x="1180" y="320"/>
                </a:lnTo>
                <a:lnTo>
                  <a:pt x="1322" y="310"/>
                </a:lnTo>
                <a:lnTo>
                  <a:pt x="1430" y="400"/>
                </a:lnTo>
                <a:lnTo>
                  <a:pt x="1565" y="490"/>
                </a:lnTo>
                <a:lnTo>
                  <a:pt x="1680" y="349"/>
                </a:lnTo>
                <a:lnTo>
                  <a:pt x="1855" y="287"/>
                </a:lnTo>
                <a:lnTo>
                  <a:pt x="1954" y="287"/>
                </a:lnTo>
                <a:lnTo>
                  <a:pt x="2111" y="331"/>
                </a:lnTo>
                <a:lnTo>
                  <a:pt x="2249" y="379"/>
                </a:lnTo>
                <a:lnTo>
                  <a:pt x="2347" y="287"/>
                </a:lnTo>
                <a:lnTo>
                  <a:pt x="2523" y="275"/>
                </a:lnTo>
                <a:lnTo>
                  <a:pt x="2642" y="310"/>
                </a:lnTo>
                <a:lnTo>
                  <a:pt x="2838" y="287"/>
                </a:lnTo>
                <a:lnTo>
                  <a:pt x="3056" y="310"/>
                </a:lnTo>
                <a:lnTo>
                  <a:pt x="3150" y="363"/>
                </a:lnTo>
                <a:lnTo>
                  <a:pt x="3330" y="287"/>
                </a:lnTo>
                <a:lnTo>
                  <a:pt x="3527" y="287"/>
                </a:lnTo>
                <a:lnTo>
                  <a:pt x="3692" y="298"/>
                </a:lnTo>
                <a:lnTo>
                  <a:pt x="3715" y="11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rgbClr val="000000"/>
              </a:gs>
            </a:gsLst>
            <a:lin ang="540000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511" name="Freeform 23"/>
          <p:cNvSpPr>
            <a:spLocks/>
          </p:cNvSpPr>
          <p:nvPr/>
        </p:nvSpPr>
        <p:spPr bwMode="auto">
          <a:xfrm>
            <a:off x="6788199" y="5563518"/>
            <a:ext cx="3228975" cy="363537"/>
          </a:xfrm>
          <a:custGeom>
            <a:avLst/>
            <a:gdLst/>
            <a:ahLst/>
            <a:cxnLst>
              <a:cxn ang="0">
                <a:pos x="0" y="403"/>
              </a:cxn>
              <a:cxn ang="0">
                <a:pos x="12" y="107"/>
              </a:cxn>
              <a:cxn ang="0">
                <a:pos x="166" y="167"/>
              </a:cxn>
              <a:cxn ang="0">
                <a:pos x="278" y="0"/>
              </a:cxn>
              <a:cxn ang="0">
                <a:pos x="464" y="51"/>
              </a:cxn>
              <a:cxn ang="0">
                <a:pos x="479" y="146"/>
              </a:cxn>
              <a:cxn ang="0">
                <a:pos x="675" y="6"/>
              </a:cxn>
              <a:cxn ang="0">
                <a:pos x="872" y="146"/>
              </a:cxn>
              <a:cxn ang="0">
                <a:pos x="1034" y="77"/>
              </a:cxn>
              <a:cxn ang="0">
                <a:pos x="1179" y="117"/>
              </a:cxn>
              <a:cxn ang="0">
                <a:pos x="1355" y="156"/>
              </a:cxn>
              <a:cxn ang="0">
                <a:pos x="1437" y="45"/>
              </a:cxn>
              <a:cxn ang="0">
                <a:pos x="1552" y="26"/>
              </a:cxn>
              <a:cxn ang="0">
                <a:pos x="1686" y="96"/>
              </a:cxn>
              <a:cxn ang="0">
                <a:pos x="1744" y="167"/>
              </a:cxn>
              <a:cxn ang="0">
                <a:pos x="1953" y="146"/>
              </a:cxn>
              <a:cxn ang="0">
                <a:pos x="2004" y="78"/>
              </a:cxn>
              <a:cxn ang="0">
                <a:pos x="2183" y="126"/>
              </a:cxn>
              <a:cxn ang="0">
                <a:pos x="2346" y="146"/>
              </a:cxn>
              <a:cxn ang="0">
                <a:pos x="2522" y="156"/>
              </a:cxn>
              <a:cxn ang="0">
                <a:pos x="2678" y="107"/>
              </a:cxn>
              <a:cxn ang="0">
                <a:pos x="2838" y="146"/>
              </a:cxn>
              <a:cxn ang="0">
                <a:pos x="2877" y="107"/>
              </a:cxn>
              <a:cxn ang="0">
                <a:pos x="3055" y="126"/>
              </a:cxn>
              <a:cxn ang="0">
                <a:pos x="3178" y="128"/>
              </a:cxn>
              <a:cxn ang="0">
                <a:pos x="3329" y="146"/>
              </a:cxn>
              <a:cxn ang="0">
                <a:pos x="3526" y="146"/>
              </a:cxn>
              <a:cxn ang="0">
                <a:pos x="3691" y="136"/>
              </a:cxn>
              <a:cxn ang="0">
                <a:pos x="3714" y="393"/>
              </a:cxn>
              <a:cxn ang="0">
                <a:pos x="0" y="403"/>
              </a:cxn>
            </a:cxnLst>
            <a:rect l="0" t="0" r="r" b="b"/>
            <a:pathLst>
              <a:path w="3714" h="403">
                <a:moveTo>
                  <a:pt x="0" y="403"/>
                </a:moveTo>
                <a:cubicBezTo>
                  <a:pt x="0" y="300"/>
                  <a:pt x="12" y="210"/>
                  <a:pt x="12" y="107"/>
                </a:cubicBezTo>
                <a:lnTo>
                  <a:pt x="166" y="167"/>
                </a:lnTo>
                <a:lnTo>
                  <a:pt x="278" y="0"/>
                </a:lnTo>
                <a:lnTo>
                  <a:pt x="464" y="51"/>
                </a:lnTo>
                <a:lnTo>
                  <a:pt x="479" y="146"/>
                </a:lnTo>
                <a:lnTo>
                  <a:pt x="675" y="6"/>
                </a:lnTo>
                <a:lnTo>
                  <a:pt x="872" y="146"/>
                </a:lnTo>
                <a:lnTo>
                  <a:pt x="1034" y="77"/>
                </a:lnTo>
                <a:lnTo>
                  <a:pt x="1179" y="117"/>
                </a:lnTo>
                <a:lnTo>
                  <a:pt x="1355" y="156"/>
                </a:lnTo>
                <a:lnTo>
                  <a:pt x="1437" y="45"/>
                </a:lnTo>
                <a:lnTo>
                  <a:pt x="1552" y="26"/>
                </a:lnTo>
                <a:lnTo>
                  <a:pt x="1686" y="96"/>
                </a:lnTo>
                <a:lnTo>
                  <a:pt x="1744" y="167"/>
                </a:lnTo>
                <a:lnTo>
                  <a:pt x="1953" y="146"/>
                </a:lnTo>
                <a:lnTo>
                  <a:pt x="2004" y="78"/>
                </a:lnTo>
                <a:lnTo>
                  <a:pt x="2183" y="126"/>
                </a:lnTo>
                <a:lnTo>
                  <a:pt x="2346" y="146"/>
                </a:lnTo>
                <a:lnTo>
                  <a:pt x="2522" y="156"/>
                </a:lnTo>
                <a:lnTo>
                  <a:pt x="2678" y="107"/>
                </a:lnTo>
                <a:lnTo>
                  <a:pt x="2838" y="146"/>
                </a:lnTo>
                <a:lnTo>
                  <a:pt x="2877" y="107"/>
                </a:lnTo>
                <a:lnTo>
                  <a:pt x="3055" y="126"/>
                </a:lnTo>
                <a:lnTo>
                  <a:pt x="3178" y="128"/>
                </a:lnTo>
                <a:lnTo>
                  <a:pt x="3329" y="146"/>
                </a:lnTo>
                <a:lnTo>
                  <a:pt x="3526" y="146"/>
                </a:lnTo>
                <a:lnTo>
                  <a:pt x="3691" y="136"/>
                </a:lnTo>
                <a:lnTo>
                  <a:pt x="3714" y="393"/>
                </a:lnTo>
                <a:lnTo>
                  <a:pt x="0" y="403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rgbClr val="DDDDDD"/>
              </a:gs>
            </a:gsLst>
            <a:lin ang="540000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531" name="Rectangle 43"/>
          <p:cNvSpPr>
            <a:spLocks noChangeArrowheads="1"/>
          </p:cNvSpPr>
          <p:nvPr/>
        </p:nvSpPr>
        <p:spPr bwMode="auto">
          <a:xfrm>
            <a:off x="8459837" y="5176168"/>
            <a:ext cx="1728787" cy="76676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515" name="Rectangle 27"/>
          <p:cNvSpPr>
            <a:spLocks noChangeArrowheads="1"/>
          </p:cNvSpPr>
          <p:nvPr/>
        </p:nvSpPr>
        <p:spPr bwMode="auto">
          <a:xfrm>
            <a:off x="6659612" y="5079330"/>
            <a:ext cx="327025" cy="869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534" name="Rectangle 46"/>
          <p:cNvSpPr>
            <a:spLocks noChangeArrowheads="1"/>
          </p:cNvSpPr>
          <p:nvPr/>
        </p:nvSpPr>
        <p:spPr bwMode="auto">
          <a:xfrm>
            <a:off x="7205787" y="1966491"/>
            <a:ext cx="192087" cy="9858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536" name="AutoShape 48"/>
          <p:cNvSpPr>
            <a:spLocks noChangeArrowheads="1"/>
          </p:cNvSpPr>
          <p:nvPr/>
        </p:nvSpPr>
        <p:spPr bwMode="auto">
          <a:xfrm>
            <a:off x="7426449" y="1772816"/>
            <a:ext cx="431800" cy="3492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539" name="Rectangle 51"/>
          <p:cNvSpPr>
            <a:spLocks noChangeArrowheads="1"/>
          </p:cNvSpPr>
          <p:nvPr/>
        </p:nvSpPr>
        <p:spPr bwMode="auto">
          <a:xfrm>
            <a:off x="5850062" y="2082378"/>
            <a:ext cx="327025" cy="917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541" name="Rectangle 53"/>
          <p:cNvSpPr>
            <a:spLocks noChangeArrowheads="1"/>
          </p:cNvSpPr>
          <p:nvPr/>
        </p:nvSpPr>
        <p:spPr bwMode="auto">
          <a:xfrm>
            <a:off x="5311899" y="2244303"/>
            <a:ext cx="3074988" cy="706438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542" name="Freeform 54"/>
          <p:cNvSpPr>
            <a:spLocks/>
          </p:cNvSpPr>
          <p:nvPr/>
        </p:nvSpPr>
        <p:spPr bwMode="auto">
          <a:xfrm>
            <a:off x="5159499" y="2191916"/>
            <a:ext cx="3227388" cy="4683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" y="331"/>
              </a:cxn>
              <a:cxn ang="0">
                <a:pos x="176" y="320"/>
              </a:cxn>
              <a:cxn ang="0">
                <a:pos x="285" y="434"/>
              </a:cxn>
              <a:cxn ang="0">
                <a:pos x="479" y="287"/>
              </a:cxn>
              <a:cxn ang="0">
                <a:pos x="675" y="470"/>
              </a:cxn>
              <a:cxn ang="0">
                <a:pos x="872" y="287"/>
              </a:cxn>
              <a:cxn ang="0">
                <a:pos x="931" y="392"/>
              </a:cxn>
              <a:cxn ang="0">
                <a:pos x="1038" y="287"/>
              </a:cxn>
              <a:cxn ang="0">
                <a:pos x="1180" y="320"/>
              </a:cxn>
              <a:cxn ang="0">
                <a:pos x="1322" y="310"/>
              </a:cxn>
              <a:cxn ang="0">
                <a:pos x="1430" y="400"/>
              </a:cxn>
              <a:cxn ang="0">
                <a:pos x="1565" y="490"/>
              </a:cxn>
              <a:cxn ang="0">
                <a:pos x="1680" y="349"/>
              </a:cxn>
              <a:cxn ang="0">
                <a:pos x="1855" y="287"/>
              </a:cxn>
              <a:cxn ang="0">
                <a:pos x="1954" y="287"/>
              </a:cxn>
              <a:cxn ang="0">
                <a:pos x="2111" y="331"/>
              </a:cxn>
              <a:cxn ang="0">
                <a:pos x="2249" y="379"/>
              </a:cxn>
              <a:cxn ang="0">
                <a:pos x="2347" y="287"/>
              </a:cxn>
              <a:cxn ang="0">
                <a:pos x="2523" y="275"/>
              </a:cxn>
              <a:cxn ang="0">
                <a:pos x="2642" y="310"/>
              </a:cxn>
              <a:cxn ang="0">
                <a:pos x="2838" y="287"/>
              </a:cxn>
              <a:cxn ang="0">
                <a:pos x="3056" y="310"/>
              </a:cxn>
              <a:cxn ang="0">
                <a:pos x="3150" y="363"/>
              </a:cxn>
              <a:cxn ang="0">
                <a:pos x="3330" y="287"/>
              </a:cxn>
              <a:cxn ang="0">
                <a:pos x="3527" y="287"/>
              </a:cxn>
              <a:cxn ang="0">
                <a:pos x="3692" y="298"/>
              </a:cxn>
              <a:cxn ang="0">
                <a:pos x="3715" y="11"/>
              </a:cxn>
              <a:cxn ang="0">
                <a:pos x="0" y="0"/>
              </a:cxn>
            </a:cxnLst>
            <a:rect l="0" t="0" r="r" b="b"/>
            <a:pathLst>
              <a:path w="3715" h="490">
                <a:moveTo>
                  <a:pt x="0" y="0"/>
                </a:moveTo>
                <a:cubicBezTo>
                  <a:pt x="0" y="115"/>
                  <a:pt x="12" y="216"/>
                  <a:pt x="12" y="331"/>
                </a:cubicBezTo>
                <a:lnTo>
                  <a:pt x="176" y="320"/>
                </a:lnTo>
                <a:lnTo>
                  <a:pt x="285" y="434"/>
                </a:lnTo>
                <a:lnTo>
                  <a:pt x="479" y="287"/>
                </a:lnTo>
                <a:lnTo>
                  <a:pt x="675" y="470"/>
                </a:lnTo>
                <a:lnTo>
                  <a:pt x="872" y="287"/>
                </a:lnTo>
                <a:lnTo>
                  <a:pt x="931" y="392"/>
                </a:lnTo>
                <a:lnTo>
                  <a:pt x="1038" y="287"/>
                </a:lnTo>
                <a:lnTo>
                  <a:pt x="1180" y="320"/>
                </a:lnTo>
                <a:lnTo>
                  <a:pt x="1322" y="310"/>
                </a:lnTo>
                <a:lnTo>
                  <a:pt x="1430" y="400"/>
                </a:lnTo>
                <a:lnTo>
                  <a:pt x="1565" y="490"/>
                </a:lnTo>
                <a:lnTo>
                  <a:pt x="1680" y="349"/>
                </a:lnTo>
                <a:lnTo>
                  <a:pt x="1855" y="287"/>
                </a:lnTo>
                <a:lnTo>
                  <a:pt x="1954" y="287"/>
                </a:lnTo>
                <a:lnTo>
                  <a:pt x="2111" y="331"/>
                </a:lnTo>
                <a:lnTo>
                  <a:pt x="2249" y="379"/>
                </a:lnTo>
                <a:lnTo>
                  <a:pt x="2347" y="287"/>
                </a:lnTo>
                <a:lnTo>
                  <a:pt x="2523" y="275"/>
                </a:lnTo>
                <a:lnTo>
                  <a:pt x="2642" y="310"/>
                </a:lnTo>
                <a:lnTo>
                  <a:pt x="2838" y="287"/>
                </a:lnTo>
                <a:lnTo>
                  <a:pt x="3056" y="310"/>
                </a:lnTo>
                <a:lnTo>
                  <a:pt x="3150" y="363"/>
                </a:lnTo>
                <a:lnTo>
                  <a:pt x="3330" y="287"/>
                </a:lnTo>
                <a:lnTo>
                  <a:pt x="3527" y="287"/>
                </a:lnTo>
                <a:lnTo>
                  <a:pt x="3692" y="298"/>
                </a:lnTo>
                <a:lnTo>
                  <a:pt x="3715" y="11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rgbClr val="000000"/>
              </a:gs>
            </a:gsLst>
            <a:lin ang="540000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543" name="Freeform 55"/>
          <p:cNvSpPr>
            <a:spLocks/>
          </p:cNvSpPr>
          <p:nvPr/>
        </p:nvSpPr>
        <p:spPr bwMode="auto">
          <a:xfrm>
            <a:off x="5145212" y="2591966"/>
            <a:ext cx="3228975" cy="384175"/>
          </a:xfrm>
          <a:custGeom>
            <a:avLst/>
            <a:gdLst/>
            <a:ahLst/>
            <a:cxnLst>
              <a:cxn ang="0">
                <a:pos x="0" y="403"/>
              </a:cxn>
              <a:cxn ang="0">
                <a:pos x="12" y="107"/>
              </a:cxn>
              <a:cxn ang="0">
                <a:pos x="166" y="167"/>
              </a:cxn>
              <a:cxn ang="0">
                <a:pos x="278" y="0"/>
              </a:cxn>
              <a:cxn ang="0">
                <a:pos x="464" y="51"/>
              </a:cxn>
              <a:cxn ang="0">
                <a:pos x="479" y="146"/>
              </a:cxn>
              <a:cxn ang="0">
                <a:pos x="675" y="6"/>
              </a:cxn>
              <a:cxn ang="0">
                <a:pos x="872" y="146"/>
              </a:cxn>
              <a:cxn ang="0">
                <a:pos x="1034" y="77"/>
              </a:cxn>
              <a:cxn ang="0">
                <a:pos x="1179" y="117"/>
              </a:cxn>
              <a:cxn ang="0">
                <a:pos x="1355" y="156"/>
              </a:cxn>
              <a:cxn ang="0">
                <a:pos x="1437" y="45"/>
              </a:cxn>
              <a:cxn ang="0">
                <a:pos x="1552" y="26"/>
              </a:cxn>
              <a:cxn ang="0">
                <a:pos x="1686" y="96"/>
              </a:cxn>
              <a:cxn ang="0">
                <a:pos x="1744" y="167"/>
              </a:cxn>
              <a:cxn ang="0">
                <a:pos x="1953" y="146"/>
              </a:cxn>
              <a:cxn ang="0">
                <a:pos x="2004" y="78"/>
              </a:cxn>
              <a:cxn ang="0">
                <a:pos x="2183" y="126"/>
              </a:cxn>
              <a:cxn ang="0">
                <a:pos x="2346" y="146"/>
              </a:cxn>
              <a:cxn ang="0">
                <a:pos x="2522" y="156"/>
              </a:cxn>
              <a:cxn ang="0">
                <a:pos x="2678" y="107"/>
              </a:cxn>
              <a:cxn ang="0">
                <a:pos x="2838" y="146"/>
              </a:cxn>
              <a:cxn ang="0">
                <a:pos x="2877" y="107"/>
              </a:cxn>
              <a:cxn ang="0">
                <a:pos x="3055" y="126"/>
              </a:cxn>
              <a:cxn ang="0">
                <a:pos x="3178" y="128"/>
              </a:cxn>
              <a:cxn ang="0">
                <a:pos x="3329" y="146"/>
              </a:cxn>
              <a:cxn ang="0">
                <a:pos x="3526" y="146"/>
              </a:cxn>
              <a:cxn ang="0">
                <a:pos x="3691" y="136"/>
              </a:cxn>
              <a:cxn ang="0">
                <a:pos x="3714" y="393"/>
              </a:cxn>
              <a:cxn ang="0">
                <a:pos x="0" y="403"/>
              </a:cxn>
            </a:cxnLst>
            <a:rect l="0" t="0" r="r" b="b"/>
            <a:pathLst>
              <a:path w="3714" h="403">
                <a:moveTo>
                  <a:pt x="0" y="403"/>
                </a:moveTo>
                <a:cubicBezTo>
                  <a:pt x="0" y="300"/>
                  <a:pt x="12" y="210"/>
                  <a:pt x="12" y="107"/>
                </a:cubicBezTo>
                <a:lnTo>
                  <a:pt x="166" y="167"/>
                </a:lnTo>
                <a:lnTo>
                  <a:pt x="278" y="0"/>
                </a:lnTo>
                <a:lnTo>
                  <a:pt x="464" y="51"/>
                </a:lnTo>
                <a:lnTo>
                  <a:pt x="479" y="146"/>
                </a:lnTo>
                <a:lnTo>
                  <a:pt x="675" y="6"/>
                </a:lnTo>
                <a:lnTo>
                  <a:pt x="872" y="146"/>
                </a:lnTo>
                <a:lnTo>
                  <a:pt x="1034" y="77"/>
                </a:lnTo>
                <a:lnTo>
                  <a:pt x="1179" y="117"/>
                </a:lnTo>
                <a:lnTo>
                  <a:pt x="1355" y="156"/>
                </a:lnTo>
                <a:lnTo>
                  <a:pt x="1437" y="45"/>
                </a:lnTo>
                <a:lnTo>
                  <a:pt x="1552" y="26"/>
                </a:lnTo>
                <a:lnTo>
                  <a:pt x="1686" y="96"/>
                </a:lnTo>
                <a:lnTo>
                  <a:pt x="1744" y="167"/>
                </a:lnTo>
                <a:lnTo>
                  <a:pt x="1953" y="146"/>
                </a:lnTo>
                <a:lnTo>
                  <a:pt x="2004" y="78"/>
                </a:lnTo>
                <a:lnTo>
                  <a:pt x="2183" y="126"/>
                </a:lnTo>
                <a:lnTo>
                  <a:pt x="2346" y="146"/>
                </a:lnTo>
                <a:lnTo>
                  <a:pt x="2522" y="156"/>
                </a:lnTo>
                <a:lnTo>
                  <a:pt x="2678" y="107"/>
                </a:lnTo>
                <a:lnTo>
                  <a:pt x="2838" y="146"/>
                </a:lnTo>
                <a:lnTo>
                  <a:pt x="2877" y="107"/>
                </a:lnTo>
                <a:lnTo>
                  <a:pt x="3055" y="126"/>
                </a:lnTo>
                <a:lnTo>
                  <a:pt x="3178" y="128"/>
                </a:lnTo>
                <a:lnTo>
                  <a:pt x="3329" y="146"/>
                </a:lnTo>
                <a:lnTo>
                  <a:pt x="3526" y="146"/>
                </a:lnTo>
                <a:lnTo>
                  <a:pt x="3691" y="136"/>
                </a:lnTo>
                <a:lnTo>
                  <a:pt x="3714" y="393"/>
                </a:lnTo>
                <a:lnTo>
                  <a:pt x="0" y="403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rgbClr val="DDDDDD"/>
              </a:gs>
            </a:gsLst>
            <a:lin ang="540000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544" name="Rectangle 56"/>
          <p:cNvSpPr>
            <a:spLocks noChangeArrowheads="1"/>
          </p:cNvSpPr>
          <p:nvPr/>
        </p:nvSpPr>
        <p:spPr bwMode="auto">
          <a:xfrm>
            <a:off x="5075362" y="2020466"/>
            <a:ext cx="1727200" cy="99536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545" name="Rectangle 57"/>
          <p:cNvSpPr>
            <a:spLocks noChangeArrowheads="1"/>
          </p:cNvSpPr>
          <p:nvPr/>
        </p:nvSpPr>
        <p:spPr bwMode="auto">
          <a:xfrm>
            <a:off x="8242424" y="2020466"/>
            <a:ext cx="288925" cy="10572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546" name="AutoShape 58"/>
          <p:cNvSpPr>
            <a:spLocks noChangeArrowheads="1"/>
          </p:cNvSpPr>
          <p:nvPr/>
        </p:nvSpPr>
        <p:spPr bwMode="auto">
          <a:xfrm>
            <a:off x="6588224" y="1834728"/>
            <a:ext cx="646138" cy="378917"/>
          </a:xfrm>
          <a:prstGeom prst="rightArrow">
            <a:avLst>
              <a:gd name="adj1" fmla="val 50000"/>
              <a:gd name="adj2" fmla="val 39856"/>
            </a:avLst>
          </a:prstGeom>
          <a:solidFill>
            <a:srgbClr val="17171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7358187" y="3262908"/>
            <a:ext cx="192087" cy="9858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51"/>
          <p:cNvSpPr>
            <a:spLocks noChangeArrowheads="1"/>
          </p:cNvSpPr>
          <p:nvPr/>
        </p:nvSpPr>
        <p:spPr bwMode="auto">
          <a:xfrm>
            <a:off x="6002462" y="3378795"/>
            <a:ext cx="327025" cy="917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53"/>
          <p:cNvSpPr>
            <a:spLocks noChangeArrowheads="1"/>
          </p:cNvSpPr>
          <p:nvPr/>
        </p:nvSpPr>
        <p:spPr bwMode="auto">
          <a:xfrm>
            <a:off x="5464299" y="3540720"/>
            <a:ext cx="3074988" cy="706438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57"/>
          <p:cNvSpPr>
            <a:spLocks noChangeArrowheads="1"/>
          </p:cNvSpPr>
          <p:nvPr/>
        </p:nvSpPr>
        <p:spPr bwMode="auto">
          <a:xfrm>
            <a:off x="8394824" y="3316883"/>
            <a:ext cx="288925" cy="10572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Freeform 55"/>
          <p:cNvSpPr>
            <a:spLocks/>
          </p:cNvSpPr>
          <p:nvPr/>
        </p:nvSpPr>
        <p:spPr bwMode="auto">
          <a:xfrm>
            <a:off x="5303465" y="3869830"/>
            <a:ext cx="3228975" cy="216024"/>
          </a:xfrm>
          <a:custGeom>
            <a:avLst/>
            <a:gdLst/>
            <a:ahLst/>
            <a:cxnLst>
              <a:cxn ang="0">
                <a:pos x="0" y="403"/>
              </a:cxn>
              <a:cxn ang="0">
                <a:pos x="12" y="107"/>
              </a:cxn>
              <a:cxn ang="0">
                <a:pos x="166" y="167"/>
              </a:cxn>
              <a:cxn ang="0">
                <a:pos x="278" y="0"/>
              </a:cxn>
              <a:cxn ang="0">
                <a:pos x="464" y="51"/>
              </a:cxn>
              <a:cxn ang="0">
                <a:pos x="479" y="146"/>
              </a:cxn>
              <a:cxn ang="0">
                <a:pos x="675" y="6"/>
              </a:cxn>
              <a:cxn ang="0">
                <a:pos x="872" y="146"/>
              </a:cxn>
              <a:cxn ang="0">
                <a:pos x="1034" y="77"/>
              </a:cxn>
              <a:cxn ang="0">
                <a:pos x="1179" y="117"/>
              </a:cxn>
              <a:cxn ang="0">
                <a:pos x="1355" y="156"/>
              </a:cxn>
              <a:cxn ang="0">
                <a:pos x="1437" y="45"/>
              </a:cxn>
              <a:cxn ang="0">
                <a:pos x="1552" y="26"/>
              </a:cxn>
              <a:cxn ang="0">
                <a:pos x="1686" y="96"/>
              </a:cxn>
              <a:cxn ang="0">
                <a:pos x="1744" y="167"/>
              </a:cxn>
              <a:cxn ang="0">
                <a:pos x="1953" y="146"/>
              </a:cxn>
              <a:cxn ang="0">
                <a:pos x="2004" y="78"/>
              </a:cxn>
              <a:cxn ang="0">
                <a:pos x="2183" y="126"/>
              </a:cxn>
              <a:cxn ang="0">
                <a:pos x="2346" y="146"/>
              </a:cxn>
              <a:cxn ang="0">
                <a:pos x="2522" y="156"/>
              </a:cxn>
              <a:cxn ang="0">
                <a:pos x="2678" y="107"/>
              </a:cxn>
              <a:cxn ang="0">
                <a:pos x="2838" y="146"/>
              </a:cxn>
              <a:cxn ang="0">
                <a:pos x="2877" y="107"/>
              </a:cxn>
              <a:cxn ang="0">
                <a:pos x="3055" y="126"/>
              </a:cxn>
              <a:cxn ang="0">
                <a:pos x="3178" y="128"/>
              </a:cxn>
              <a:cxn ang="0">
                <a:pos x="3329" y="146"/>
              </a:cxn>
              <a:cxn ang="0">
                <a:pos x="3526" y="146"/>
              </a:cxn>
              <a:cxn ang="0">
                <a:pos x="3691" y="136"/>
              </a:cxn>
              <a:cxn ang="0">
                <a:pos x="3714" y="393"/>
              </a:cxn>
              <a:cxn ang="0">
                <a:pos x="0" y="403"/>
              </a:cxn>
            </a:cxnLst>
            <a:rect l="0" t="0" r="r" b="b"/>
            <a:pathLst>
              <a:path w="3714" h="403">
                <a:moveTo>
                  <a:pt x="0" y="403"/>
                </a:moveTo>
                <a:cubicBezTo>
                  <a:pt x="0" y="300"/>
                  <a:pt x="12" y="210"/>
                  <a:pt x="12" y="107"/>
                </a:cubicBezTo>
                <a:lnTo>
                  <a:pt x="166" y="167"/>
                </a:lnTo>
                <a:lnTo>
                  <a:pt x="278" y="0"/>
                </a:lnTo>
                <a:lnTo>
                  <a:pt x="464" y="51"/>
                </a:lnTo>
                <a:lnTo>
                  <a:pt x="479" y="146"/>
                </a:lnTo>
                <a:lnTo>
                  <a:pt x="675" y="6"/>
                </a:lnTo>
                <a:lnTo>
                  <a:pt x="872" y="146"/>
                </a:lnTo>
                <a:lnTo>
                  <a:pt x="1034" y="77"/>
                </a:lnTo>
                <a:lnTo>
                  <a:pt x="1179" y="117"/>
                </a:lnTo>
                <a:lnTo>
                  <a:pt x="1355" y="156"/>
                </a:lnTo>
                <a:lnTo>
                  <a:pt x="1437" y="45"/>
                </a:lnTo>
                <a:lnTo>
                  <a:pt x="1552" y="26"/>
                </a:lnTo>
                <a:lnTo>
                  <a:pt x="1686" y="96"/>
                </a:lnTo>
                <a:lnTo>
                  <a:pt x="1744" y="167"/>
                </a:lnTo>
                <a:lnTo>
                  <a:pt x="1953" y="146"/>
                </a:lnTo>
                <a:lnTo>
                  <a:pt x="2004" y="78"/>
                </a:lnTo>
                <a:lnTo>
                  <a:pt x="2183" y="126"/>
                </a:lnTo>
                <a:lnTo>
                  <a:pt x="2346" y="146"/>
                </a:lnTo>
                <a:lnTo>
                  <a:pt x="2522" y="156"/>
                </a:lnTo>
                <a:lnTo>
                  <a:pt x="2678" y="107"/>
                </a:lnTo>
                <a:lnTo>
                  <a:pt x="2838" y="146"/>
                </a:lnTo>
                <a:lnTo>
                  <a:pt x="2877" y="107"/>
                </a:lnTo>
                <a:lnTo>
                  <a:pt x="3055" y="126"/>
                </a:lnTo>
                <a:lnTo>
                  <a:pt x="3178" y="128"/>
                </a:lnTo>
                <a:lnTo>
                  <a:pt x="3329" y="146"/>
                </a:lnTo>
                <a:lnTo>
                  <a:pt x="3526" y="146"/>
                </a:lnTo>
                <a:lnTo>
                  <a:pt x="3691" y="136"/>
                </a:lnTo>
                <a:lnTo>
                  <a:pt x="3714" y="393"/>
                </a:lnTo>
                <a:lnTo>
                  <a:pt x="0" y="403"/>
                </a:lnTo>
                <a:close/>
              </a:path>
            </a:pathLst>
          </a:custGeom>
          <a:blipFill>
            <a:blip r:embed="rId2" cstate="print"/>
            <a:tile tx="0" ty="0" sx="100000" sy="100000" flip="none" algn="tl"/>
          </a:blip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Freeform 55"/>
          <p:cNvSpPr>
            <a:spLocks/>
          </p:cNvSpPr>
          <p:nvPr/>
        </p:nvSpPr>
        <p:spPr bwMode="auto">
          <a:xfrm>
            <a:off x="5297612" y="3888383"/>
            <a:ext cx="3228975" cy="384175"/>
          </a:xfrm>
          <a:custGeom>
            <a:avLst/>
            <a:gdLst/>
            <a:ahLst/>
            <a:cxnLst>
              <a:cxn ang="0">
                <a:pos x="0" y="403"/>
              </a:cxn>
              <a:cxn ang="0">
                <a:pos x="12" y="107"/>
              </a:cxn>
              <a:cxn ang="0">
                <a:pos x="166" y="167"/>
              </a:cxn>
              <a:cxn ang="0">
                <a:pos x="278" y="0"/>
              </a:cxn>
              <a:cxn ang="0">
                <a:pos x="464" y="51"/>
              </a:cxn>
              <a:cxn ang="0">
                <a:pos x="479" y="146"/>
              </a:cxn>
              <a:cxn ang="0">
                <a:pos x="675" y="6"/>
              </a:cxn>
              <a:cxn ang="0">
                <a:pos x="872" y="146"/>
              </a:cxn>
              <a:cxn ang="0">
                <a:pos x="1034" y="77"/>
              </a:cxn>
              <a:cxn ang="0">
                <a:pos x="1179" y="117"/>
              </a:cxn>
              <a:cxn ang="0">
                <a:pos x="1355" y="156"/>
              </a:cxn>
              <a:cxn ang="0">
                <a:pos x="1437" y="45"/>
              </a:cxn>
              <a:cxn ang="0">
                <a:pos x="1552" y="26"/>
              </a:cxn>
              <a:cxn ang="0">
                <a:pos x="1686" y="96"/>
              </a:cxn>
              <a:cxn ang="0">
                <a:pos x="1744" y="167"/>
              </a:cxn>
              <a:cxn ang="0">
                <a:pos x="1953" y="146"/>
              </a:cxn>
              <a:cxn ang="0">
                <a:pos x="2004" y="78"/>
              </a:cxn>
              <a:cxn ang="0">
                <a:pos x="2183" y="126"/>
              </a:cxn>
              <a:cxn ang="0">
                <a:pos x="2346" y="146"/>
              </a:cxn>
              <a:cxn ang="0">
                <a:pos x="2522" y="156"/>
              </a:cxn>
              <a:cxn ang="0">
                <a:pos x="2678" y="107"/>
              </a:cxn>
              <a:cxn ang="0">
                <a:pos x="2838" y="146"/>
              </a:cxn>
              <a:cxn ang="0">
                <a:pos x="2877" y="107"/>
              </a:cxn>
              <a:cxn ang="0">
                <a:pos x="3055" y="126"/>
              </a:cxn>
              <a:cxn ang="0">
                <a:pos x="3178" y="128"/>
              </a:cxn>
              <a:cxn ang="0">
                <a:pos x="3329" y="146"/>
              </a:cxn>
              <a:cxn ang="0">
                <a:pos x="3526" y="146"/>
              </a:cxn>
              <a:cxn ang="0">
                <a:pos x="3691" y="136"/>
              </a:cxn>
              <a:cxn ang="0">
                <a:pos x="3714" y="393"/>
              </a:cxn>
              <a:cxn ang="0">
                <a:pos x="0" y="403"/>
              </a:cxn>
            </a:cxnLst>
            <a:rect l="0" t="0" r="r" b="b"/>
            <a:pathLst>
              <a:path w="3714" h="403">
                <a:moveTo>
                  <a:pt x="0" y="403"/>
                </a:moveTo>
                <a:cubicBezTo>
                  <a:pt x="0" y="300"/>
                  <a:pt x="12" y="210"/>
                  <a:pt x="12" y="107"/>
                </a:cubicBezTo>
                <a:lnTo>
                  <a:pt x="166" y="167"/>
                </a:lnTo>
                <a:lnTo>
                  <a:pt x="278" y="0"/>
                </a:lnTo>
                <a:lnTo>
                  <a:pt x="464" y="51"/>
                </a:lnTo>
                <a:lnTo>
                  <a:pt x="479" y="146"/>
                </a:lnTo>
                <a:lnTo>
                  <a:pt x="675" y="6"/>
                </a:lnTo>
                <a:lnTo>
                  <a:pt x="872" y="146"/>
                </a:lnTo>
                <a:lnTo>
                  <a:pt x="1034" y="77"/>
                </a:lnTo>
                <a:lnTo>
                  <a:pt x="1179" y="117"/>
                </a:lnTo>
                <a:lnTo>
                  <a:pt x="1355" y="156"/>
                </a:lnTo>
                <a:lnTo>
                  <a:pt x="1437" y="45"/>
                </a:lnTo>
                <a:lnTo>
                  <a:pt x="1552" y="26"/>
                </a:lnTo>
                <a:lnTo>
                  <a:pt x="1686" y="96"/>
                </a:lnTo>
                <a:lnTo>
                  <a:pt x="1744" y="167"/>
                </a:lnTo>
                <a:lnTo>
                  <a:pt x="1953" y="146"/>
                </a:lnTo>
                <a:lnTo>
                  <a:pt x="2004" y="78"/>
                </a:lnTo>
                <a:lnTo>
                  <a:pt x="2183" y="126"/>
                </a:lnTo>
                <a:lnTo>
                  <a:pt x="2346" y="146"/>
                </a:lnTo>
                <a:lnTo>
                  <a:pt x="2522" y="156"/>
                </a:lnTo>
                <a:lnTo>
                  <a:pt x="2678" y="107"/>
                </a:lnTo>
                <a:lnTo>
                  <a:pt x="2838" y="146"/>
                </a:lnTo>
                <a:lnTo>
                  <a:pt x="2877" y="107"/>
                </a:lnTo>
                <a:lnTo>
                  <a:pt x="3055" y="126"/>
                </a:lnTo>
                <a:lnTo>
                  <a:pt x="3178" y="128"/>
                </a:lnTo>
                <a:lnTo>
                  <a:pt x="3329" y="146"/>
                </a:lnTo>
                <a:lnTo>
                  <a:pt x="3526" y="146"/>
                </a:lnTo>
                <a:lnTo>
                  <a:pt x="3691" y="136"/>
                </a:lnTo>
                <a:lnTo>
                  <a:pt x="3714" y="393"/>
                </a:lnTo>
                <a:lnTo>
                  <a:pt x="0" y="403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rgbClr val="DDDDDD"/>
              </a:gs>
            </a:gsLst>
            <a:lin ang="540000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Freeform 54"/>
          <p:cNvSpPr>
            <a:spLocks/>
          </p:cNvSpPr>
          <p:nvPr/>
        </p:nvSpPr>
        <p:spPr bwMode="auto">
          <a:xfrm>
            <a:off x="5292080" y="3617541"/>
            <a:ext cx="3227388" cy="4683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" y="331"/>
              </a:cxn>
              <a:cxn ang="0">
                <a:pos x="176" y="320"/>
              </a:cxn>
              <a:cxn ang="0">
                <a:pos x="285" y="434"/>
              </a:cxn>
              <a:cxn ang="0">
                <a:pos x="479" y="287"/>
              </a:cxn>
              <a:cxn ang="0">
                <a:pos x="675" y="470"/>
              </a:cxn>
              <a:cxn ang="0">
                <a:pos x="872" y="287"/>
              </a:cxn>
              <a:cxn ang="0">
                <a:pos x="931" y="392"/>
              </a:cxn>
              <a:cxn ang="0">
                <a:pos x="1038" y="287"/>
              </a:cxn>
              <a:cxn ang="0">
                <a:pos x="1180" y="320"/>
              </a:cxn>
              <a:cxn ang="0">
                <a:pos x="1322" y="310"/>
              </a:cxn>
              <a:cxn ang="0">
                <a:pos x="1430" y="400"/>
              </a:cxn>
              <a:cxn ang="0">
                <a:pos x="1565" y="490"/>
              </a:cxn>
              <a:cxn ang="0">
                <a:pos x="1680" y="349"/>
              </a:cxn>
              <a:cxn ang="0">
                <a:pos x="1855" y="287"/>
              </a:cxn>
              <a:cxn ang="0">
                <a:pos x="1954" y="287"/>
              </a:cxn>
              <a:cxn ang="0">
                <a:pos x="2111" y="331"/>
              </a:cxn>
              <a:cxn ang="0">
                <a:pos x="2249" y="379"/>
              </a:cxn>
              <a:cxn ang="0">
                <a:pos x="2347" y="287"/>
              </a:cxn>
              <a:cxn ang="0">
                <a:pos x="2523" y="275"/>
              </a:cxn>
              <a:cxn ang="0">
                <a:pos x="2642" y="310"/>
              </a:cxn>
              <a:cxn ang="0">
                <a:pos x="2838" y="287"/>
              </a:cxn>
              <a:cxn ang="0">
                <a:pos x="3056" y="310"/>
              </a:cxn>
              <a:cxn ang="0">
                <a:pos x="3150" y="363"/>
              </a:cxn>
              <a:cxn ang="0">
                <a:pos x="3330" y="287"/>
              </a:cxn>
              <a:cxn ang="0">
                <a:pos x="3527" y="287"/>
              </a:cxn>
              <a:cxn ang="0">
                <a:pos x="3692" y="298"/>
              </a:cxn>
              <a:cxn ang="0">
                <a:pos x="3715" y="11"/>
              </a:cxn>
              <a:cxn ang="0">
                <a:pos x="0" y="0"/>
              </a:cxn>
            </a:cxnLst>
            <a:rect l="0" t="0" r="r" b="b"/>
            <a:pathLst>
              <a:path w="3715" h="490">
                <a:moveTo>
                  <a:pt x="0" y="0"/>
                </a:moveTo>
                <a:cubicBezTo>
                  <a:pt x="0" y="115"/>
                  <a:pt x="12" y="216"/>
                  <a:pt x="12" y="331"/>
                </a:cubicBezTo>
                <a:lnTo>
                  <a:pt x="176" y="320"/>
                </a:lnTo>
                <a:lnTo>
                  <a:pt x="285" y="434"/>
                </a:lnTo>
                <a:lnTo>
                  <a:pt x="479" y="287"/>
                </a:lnTo>
                <a:lnTo>
                  <a:pt x="675" y="470"/>
                </a:lnTo>
                <a:lnTo>
                  <a:pt x="872" y="287"/>
                </a:lnTo>
                <a:lnTo>
                  <a:pt x="931" y="392"/>
                </a:lnTo>
                <a:lnTo>
                  <a:pt x="1038" y="287"/>
                </a:lnTo>
                <a:lnTo>
                  <a:pt x="1180" y="320"/>
                </a:lnTo>
                <a:lnTo>
                  <a:pt x="1322" y="310"/>
                </a:lnTo>
                <a:lnTo>
                  <a:pt x="1430" y="400"/>
                </a:lnTo>
                <a:lnTo>
                  <a:pt x="1565" y="490"/>
                </a:lnTo>
                <a:lnTo>
                  <a:pt x="1680" y="349"/>
                </a:lnTo>
                <a:lnTo>
                  <a:pt x="1855" y="287"/>
                </a:lnTo>
                <a:lnTo>
                  <a:pt x="1954" y="287"/>
                </a:lnTo>
                <a:lnTo>
                  <a:pt x="2111" y="331"/>
                </a:lnTo>
                <a:lnTo>
                  <a:pt x="2249" y="379"/>
                </a:lnTo>
                <a:lnTo>
                  <a:pt x="2347" y="287"/>
                </a:lnTo>
                <a:lnTo>
                  <a:pt x="2523" y="275"/>
                </a:lnTo>
                <a:lnTo>
                  <a:pt x="2642" y="310"/>
                </a:lnTo>
                <a:lnTo>
                  <a:pt x="2838" y="287"/>
                </a:lnTo>
                <a:lnTo>
                  <a:pt x="3056" y="310"/>
                </a:lnTo>
                <a:lnTo>
                  <a:pt x="3150" y="363"/>
                </a:lnTo>
                <a:lnTo>
                  <a:pt x="3330" y="287"/>
                </a:lnTo>
                <a:lnTo>
                  <a:pt x="3527" y="287"/>
                </a:lnTo>
                <a:lnTo>
                  <a:pt x="3692" y="298"/>
                </a:lnTo>
                <a:lnTo>
                  <a:pt x="3715" y="1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tile tx="0" ty="0" sx="100000" sy="100000" flip="none" algn="tl"/>
          </a:blip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Freeform 54"/>
          <p:cNvSpPr>
            <a:spLocks/>
          </p:cNvSpPr>
          <p:nvPr/>
        </p:nvSpPr>
        <p:spPr bwMode="auto">
          <a:xfrm>
            <a:off x="5311899" y="3524077"/>
            <a:ext cx="3227388" cy="4683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" y="331"/>
              </a:cxn>
              <a:cxn ang="0">
                <a:pos x="176" y="320"/>
              </a:cxn>
              <a:cxn ang="0">
                <a:pos x="285" y="434"/>
              </a:cxn>
              <a:cxn ang="0">
                <a:pos x="479" y="287"/>
              </a:cxn>
              <a:cxn ang="0">
                <a:pos x="675" y="470"/>
              </a:cxn>
              <a:cxn ang="0">
                <a:pos x="872" y="287"/>
              </a:cxn>
              <a:cxn ang="0">
                <a:pos x="931" y="392"/>
              </a:cxn>
              <a:cxn ang="0">
                <a:pos x="1038" y="287"/>
              </a:cxn>
              <a:cxn ang="0">
                <a:pos x="1180" y="320"/>
              </a:cxn>
              <a:cxn ang="0">
                <a:pos x="1322" y="310"/>
              </a:cxn>
              <a:cxn ang="0">
                <a:pos x="1430" y="400"/>
              </a:cxn>
              <a:cxn ang="0">
                <a:pos x="1565" y="490"/>
              </a:cxn>
              <a:cxn ang="0">
                <a:pos x="1680" y="349"/>
              </a:cxn>
              <a:cxn ang="0">
                <a:pos x="1855" y="287"/>
              </a:cxn>
              <a:cxn ang="0">
                <a:pos x="1954" y="287"/>
              </a:cxn>
              <a:cxn ang="0">
                <a:pos x="2111" y="331"/>
              </a:cxn>
              <a:cxn ang="0">
                <a:pos x="2249" y="379"/>
              </a:cxn>
              <a:cxn ang="0">
                <a:pos x="2347" y="287"/>
              </a:cxn>
              <a:cxn ang="0">
                <a:pos x="2523" y="275"/>
              </a:cxn>
              <a:cxn ang="0">
                <a:pos x="2642" y="310"/>
              </a:cxn>
              <a:cxn ang="0">
                <a:pos x="2838" y="287"/>
              </a:cxn>
              <a:cxn ang="0">
                <a:pos x="3056" y="310"/>
              </a:cxn>
              <a:cxn ang="0">
                <a:pos x="3150" y="363"/>
              </a:cxn>
              <a:cxn ang="0">
                <a:pos x="3330" y="287"/>
              </a:cxn>
              <a:cxn ang="0">
                <a:pos x="3527" y="287"/>
              </a:cxn>
              <a:cxn ang="0">
                <a:pos x="3692" y="298"/>
              </a:cxn>
              <a:cxn ang="0">
                <a:pos x="3715" y="11"/>
              </a:cxn>
              <a:cxn ang="0">
                <a:pos x="0" y="0"/>
              </a:cxn>
            </a:cxnLst>
            <a:rect l="0" t="0" r="r" b="b"/>
            <a:pathLst>
              <a:path w="3715" h="490">
                <a:moveTo>
                  <a:pt x="0" y="0"/>
                </a:moveTo>
                <a:cubicBezTo>
                  <a:pt x="0" y="115"/>
                  <a:pt x="12" y="216"/>
                  <a:pt x="12" y="331"/>
                </a:cubicBezTo>
                <a:lnTo>
                  <a:pt x="176" y="320"/>
                </a:lnTo>
                <a:lnTo>
                  <a:pt x="285" y="434"/>
                </a:lnTo>
                <a:lnTo>
                  <a:pt x="479" y="287"/>
                </a:lnTo>
                <a:lnTo>
                  <a:pt x="675" y="470"/>
                </a:lnTo>
                <a:lnTo>
                  <a:pt x="872" y="287"/>
                </a:lnTo>
                <a:lnTo>
                  <a:pt x="931" y="392"/>
                </a:lnTo>
                <a:lnTo>
                  <a:pt x="1038" y="287"/>
                </a:lnTo>
                <a:lnTo>
                  <a:pt x="1180" y="320"/>
                </a:lnTo>
                <a:lnTo>
                  <a:pt x="1322" y="310"/>
                </a:lnTo>
                <a:lnTo>
                  <a:pt x="1430" y="400"/>
                </a:lnTo>
                <a:lnTo>
                  <a:pt x="1565" y="490"/>
                </a:lnTo>
                <a:lnTo>
                  <a:pt x="1680" y="349"/>
                </a:lnTo>
                <a:lnTo>
                  <a:pt x="1855" y="287"/>
                </a:lnTo>
                <a:lnTo>
                  <a:pt x="1954" y="287"/>
                </a:lnTo>
                <a:lnTo>
                  <a:pt x="2111" y="331"/>
                </a:lnTo>
                <a:lnTo>
                  <a:pt x="2249" y="379"/>
                </a:lnTo>
                <a:lnTo>
                  <a:pt x="2347" y="287"/>
                </a:lnTo>
                <a:lnTo>
                  <a:pt x="2523" y="275"/>
                </a:lnTo>
                <a:lnTo>
                  <a:pt x="2642" y="310"/>
                </a:lnTo>
                <a:lnTo>
                  <a:pt x="2838" y="287"/>
                </a:lnTo>
                <a:lnTo>
                  <a:pt x="3056" y="310"/>
                </a:lnTo>
                <a:lnTo>
                  <a:pt x="3150" y="363"/>
                </a:lnTo>
                <a:lnTo>
                  <a:pt x="3330" y="287"/>
                </a:lnTo>
                <a:lnTo>
                  <a:pt x="3527" y="287"/>
                </a:lnTo>
                <a:lnTo>
                  <a:pt x="3692" y="298"/>
                </a:lnTo>
                <a:lnTo>
                  <a:pt x="3715" y="11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rgbClr val="000000"/>
              </a:gs>
            </a:gsLst>
            <a:lin ang="540000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" name="Rectangle 56"/>
          <p:cNvSpPr>
            <a:spLocks noChangeArrowheads="1"/>
          </p:cNvSpPr>
          <p:nvPr/>
        </p:nvSpPr>
        <p:spPr bwMode="auto">
          <a:xfrm>
            <a:off x="5227762" y="3316883"/>
            <a:ext cx="1727200" cy="99536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457200" y="1556792"/>
            <a:ext cx="5842372" cy="41549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381000">
              <a:spcBef>
                <a:spcPct val="0"/>
              </a:spcBef>
            </a:pPr>
            <a:r>
              <a:rPr lang="en-GB" sz="2000" dirty="0" smtClean="0">
                <a:solidFill>
                  <a:schemeClr val="tx1"/>
                </a:solidFill>
              </a:rPr>
              <a:t>Formation </a:t>
            </a:r>
            <a:r>
              <a:rPr lang="en-GB" sz="2000" dirty="0">
                <a:solidFill>
                  <a:schemeClr val="tx1"/>
                </a:solidFill>
              </a:rPr>
              <a:t>of an interfacial film to optimise friction &amp; control surface </a:t>
            </a:r>
            <a:r>
              <a:rPr lang="en-GB" sz="2000" dirty="0" smtClean="0">
                <a:solidFill>
                  <a:schemeClr val="tx1"/>
                </a:solidFill>
              </a:rPr>
              <a:t>damage:</a:t>
            </a:r>
          </a:p>
          <a:p>
            <a:pPr defTabSz="381000">
              <a:spcBef>
                <a:spcPct val="0"/>
              </a:spcBef>
            </a:pPr>
            <a:endParaRPr lang="en-GB" sz="2000" dirty="0" smtClean="0">
              <a:solidFill>
                <a:schemeClr val="tx1"/>
              </a:solidFill>
            </a:endParaRPr>
          </a:p>
          <a:p>
            <a:pPr defTabSz="381000">
              <a:spcBef>
                <a:spcPct val="0"/>
              </a:spcBef>
            </a:pPr>
            <a:r>
              <a:rPr lang="en-GB" sz="2000" dirty="0" smtClean="0">
                <a:solidFill>
                  <a:schemeClr val="tx1"/>
                </a:solidFill>
              </a:rPr>
              <a:t>Different types of film:</a:t>
            </a:r>
          </a:p>
          <a:p>
            <a:pPr defTabSz="381000">
              <a:spcBef>
                <a:spcPct val="0"/>
              </a:spcBef>
            </a:pPr>
            <a:r>
              <a:rPr lang="en-GB" dirty="0" smtClean="0">
                <a:solidFill>
                  <a:schemeClr val="tx1"/>
                </a:solidFill>
              </a:rPr>
              <a:t>   - Fluid film: generated by hydrodynamic action of 	moving surfaces</a:t>
            </a:r>
          </a:p>
          <a:p>
            <a:pPr defTabSz="381000">
              <a:spcBef>
                <a:spcPct val="0"/>
              </a:spcBef>
            </a:pPr>
            <a:r>
              <a:rPr lang="en-GB" dirty="0" smtClean="0">
                <a:solidFill>
                  <a:schemeClr val="tx1"/>
                </a:solidFill>
              </a:rPr>
              <a:t>   - Boundary layer: thin chemical film formed by 	reaction or adsorption at the implant surface</a:t>
            </a:r>
          </a:p>
          <a:p>
            <a:pPr defTabSz="381000">
              <a:spcBef>
                <a:spcPct val="0"/>
              </a:spcBef>
            </a:pPr>
            <a:endParaRPr lang="en-GB" sz="2000" dirty="0" smtClean="0">
              <a:solidFill>
                <a:schemeClr val="tx1"/>
              </a:solidFill>
            </a:endParaRPr>
          </a:p>
          <a:p>
            <a:pPr defTabSz="381000">
              <a:spcBef>
                <a:spcPct val="0"/>
              </a:spcBef>
            </a:pPr>
            <a:r>
              <a:rPr lang="en-GB" sz="2000" dirty="0" smtClean="0">
                <a:solidFill>
                  <a:schemeClr val="tx1"/>
                </a:solidFill>
              </a:rPr>
              <a:t>Lubricant film fails to protect surfaces:</a:t>
            </a:r>
          </a:p>
          <a:p>
            <a:pPr defTabSz="381000">
              <a:spcBef>
                <a:spcPct val="0"/>
              </a:spcBef>
            </a:pP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 	- Wear: abrasive, adhesive	 	</a:t>
            </a:r>
          </a:p>
          <a:p>
            <a:pPr defTabSz="381000">
              <a:spcBef>
                <a:spcPct val="0"/>
              </a:spcBef>
            </a:pPr>
            <a:r>
              <a:rPr lang="en-GB" dirty="0">
                <a:solidFill>
                  <a:schemeClr val="tx1"/>
                </a:solidFill>
              </a:rPr>
              <a:t>	</a:t>
            </a:r>
            <a:r>
              <a:rPr lang="en-GB" dirty="0" smtClean="0">
                <a:solidFill>
                  <a:schemeClr val="tx1"/>
                </a:solidFill>
              </a:rPr>
              <a:t>- Corrosive wear: chemical attack at the surfaces</a:t>
            </a:r>
          </a:p>
          <a:p>
            <a:pPr defTabSz="381000">
              <a:spcBef>
                <a:spcPct val="0"/>
              </a:spcBef>
            </a:pPr>
            <a:r>
              <a:rPr lang="en-GB" dirty="0">
                <a:solidFill>
                  <a:schemeClr val="tx1"/>
                </a:solidFill>
              </a:rPr>
              <a:t>	</a:t>
            </a:r>
            <a:r>
              <a:rPr lang="en-GB" dirty="0" smtClean="0">
                <a:solidFill>
                  <a:schemeClr val="tx1"/>
                </a:solidFill>
              </a:rPr>
              <a:t>- Fatigue fracture: due to repeated loading</a:t>
            </a:r>
          </a:p>
          <a:p>
            <a:pPr defTabSz="381000">
              <a:spcBef>
                <a:spcPct val="0"/>
              </a:spcBef>
            </a:pPr>
            <a:r>
              <a:rPr lang="en-GB" dirty="0">
                <a:solidFill>
                  <a:schemeClr val="tx1"/>
                </a:solidFill>
              </a:rPr>
              <a:t>	</a:t>
            </a:r>
            <a:r>
              <a:rPr lang="en-GB" dirty="0" smtClean="0">
                <a:solidFill>
                  <a:schemeClr val="tx1"/>
                </a:solidFill>
              </a:rPr>
              <a:t>- High friction: mechanical loosening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8316416" y="3437781"/>
            <a:ext cx="504056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E9914"/>
              </a:solidFill>
              <a:effectLst/>
              <a:latin typeface="Arial" charset="0"/>
            </a:endParaRPr>
          </a:p>
        </p:txBody>
      </p:sp>
      <p:sp>
        <p:nvSpPr>
          <p:cNvPr id="47" name="AutoShape 48"/>
          <p:cNvSpPr>
            <a:spLocks noChangeArrowheads="1"/>
          </p:cNvSpPr>
          <p:nvPr/>
        </p:nvSpPr>
        <p:spPr bwMode="auto">
          <a:xfrm>
            <a:off x="7452320" y="3088531"/>
            <a:ext cx="431800" cy="3492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AutoShape 48"/>
          <p:cNvSpPr>
            <a:spLocks noChangeArrowheads="1"/>
          </p:cNvSpPr>
          <p:nvPr/>
        </p:nvSpPr>
        <p:spPr bwMode="auto">
          <a:xfrm>
            <a:off x="7596336" y="4807942"/>
            <a:ext cx="431800" cy="3492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AutoShape 58"/>
          <p:cNvSpPr>
            <a:spLocks noChangeArrowheads="1"/>
          </p:cNvSpPr>
          <p:nvPr/>
        </p:nvSpPr>
        <p:spPr bwMode="auto">
          <a:xfrm>
            <a:off x="6588224" y="3149749"/>
            <a:ext cx="646138" cy="378917"/>
          </a:xfrm>
          <a:prstGeom prst="rightArrow">
            <a:avLst>
              <a:gd name="adj1" fmla="val 50000"/>
              <a:gd name="adj2" fmla="val 39856"/>
            </a:avLst>
          </a:prstGeom>
          <a:solidFill>
            <a:srgbClr val="17171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AutoShape 58"/>
          <p:cNvSpPr>
            <a:spLocks noChangeArrowheads="1"/>
          </p:cNvSpPr>
          <p:nvPr/>
        </p:nvSpPr>
        <p:spPr bwMode="auto">
          <a:xfrm>
            <a:off x="6732240" y="4797152"/>
            <a:ext cx="646138" cy="378917"/>
          </a:xfrm>
          <a:prstGeom prst="rightArrow">
            <a:avLst>
              <a:gd name="adj1" fmla="val 50000"/>
              <a:gd name="adj2" fmla="val 39856"/>
            </a:avLst>
          </a:prstGeom>
          <a:solidFill>
            <a:srgbClr val="17171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 descr="Dark downward diagonal"/>
          <p:cNvSpPr>
            <a:spLocks noChangeArrowheads="1"/>
          </p:cNvSpPr>
          <p:nvPr/>
        </p:nvSpPr>
        <p:spPr bwMode="auto">
          <a:xfrm>
            <a:off x="2916238" y="4472459"/>
            <a:ext cx="1295400" cy="360362"/>
          </a:xfrm>
          <a:prstGeom prst="rect">
            <a:avLst/>
          </a:prstGeom>
          <a:pattFill prst="dkDnDiag">
            <a:fgClr>
              <a:srgbClr val="66FF66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616024" y="171450"/>
            <a:ext cx="7772400" cy="1143000"/>
          </a:xfrm>
        </p:spPr>
        <p:txBody>
          <a:bodyPr/>
          <a:lstStyle/>
          <a:p>
            <a:r>
              <a:rPr lang="en-GB" sz="2800" dirty="0" smtClean="0">
                <a:solidFill>
                  <a:schemeClr val="accent2"/>
                </a:solidFill>
              </a:rPr>
              <a:t>Lubrication regimes and friction: </a:t>
            </a:r>
            <a:r>
              <a:rPr lang="en-GB" sz="2800" dirty="0" err="1" smtClean="0">
                <a:solidFill>
                  <a:schemeClr val="accent2"/>
                </a:solidFill>
              </a:rPr>
              <a:t>Stribeck</a:t>
            </a:r>
            <a:r>
              <a:rPr lang="en-GB" sz="2800" dirty="0" smtClean="0">
                <a:solidFill>
                  <a:schemeClr val="accent2"/>
                </a:solidFill>
              </a:rPr>
              <a:t> curve</a:t>
            </a:r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1319213" y="2105496"/>
            <a:ext cx="4746625" cy="29495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3" name="Freeform 6"/>
          <p:cNvSpPr>
            <a:spLocks/>
          </p:cNvSpPr>
          <p:nvPr/>
        </p:nvSpPr>
        <p:spPr bwMode="auto">
          <a:xfrm>
            <a:off x="1524000" y="2719859"/>
            <a:ext cx="4494213" cy="2111375"/>
          </a:xfrm>
          <a:custGeom>
            <a:avLst/>
            <a:gdLst>
              <a:gd name="T0" fmla="*/ 0 w 5740"/>
              <a:gd name="T1" fmla="*/ 74366 h 2754"/>
              <a:gd name="T2" fmla="*/ 516756 w 5740"/>
              <a:gd name="T3" fmla="*/ 292097 h 2754"/>
              <a:gd name="T4" fmla="*/ 1597246 w 5740"/>
              <a:gd name="T5" fmla="*/ 1825412 h 2754"/>
              <a:gd name="T6" fmla="*/ 2098343 w 5740"/>
              <a:gd name="T7" fmla="*/ 2009410 h 2754"/>
              <a:gd name="T8" fmla="*/ 2787352 w 5740"/>
              <a:gd name="T9" fmla="*/ 1626081 h 2754"/>
              <a:gd name="T10" fmla="*/ 3554656 w 5740"/>
              <a:gd name="T11" fmla="*/ 1273418 h 2754"/>
              <a:gd name="T12" fmla="*/ 4494213 w 5740"/>
              <a:gd name="T13" fmla="*/ 828757 h 27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40" h="2754">
                <a:moveTo>
                  <a:pt x="0" y="97"/>
                </a:moveTo>
                <a:cubicBezTo>
                  <a:pt x="110" y="144"/>
                  <a:pt x="320" y="0"/>
                  <a:pt x="660" y="381"/>
                </a:cubicBezTo>
                <a:cubicBezTo>
                  <a:pt x="1000" y="762"/>
                  <a:pt x="1703" y="2008"/>
                  <a:pt x="2040" y="2381"/>
                </a:cubicBezTo>
                <a:cubicBezTo>
                  <a:pt x="2377" y="2754"/>
                  <a:pt x="2427" y="2664"/>
                  <a:pt x="2680" y="2621"/>
                </a:cubicBezTo>
                <a:cubicBezTo>
                  <a:pt x="2933" y="2578"/>
                  <a:pt x="3250" y="2281"/>
                  <a:pt x="3560" y="2121"/>
                </a:cubicBezTo>
                <a:cubicBezTo>
                  <a:pt x="3870" y="1961"/>
                  <a:pt x="4177" y="1834"/>
                  <a:pt x="4540" y="1661"/>
                </a:cubicBezTo>
                <a:cubicBezTo>
                  <a:pt x="4903" y="1488"/>
                  <a:pt x="5490" y="1202"/>
                  <a:pt x="5740" y="1081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755650" y="3375496"/>
            <a:ext cx="4699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9pPr>
          </a:lstStyle>
          <a:p>
            <a:r>
              <a:rPr lang="en-US" sz="1200" b="1" i="0">
                <a:solidFill>
                  <a:srgbClr val="000000"/>
                </a:solidFill>
                <a:latin typeface="Symbol" pitchFamily="18" charset="2"/>
              </a:rPr>
              <a:t>m</a:t>
            </a:r>
            <a:endParaRPr lang="en-US" sz="1200" b="1" i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2295" name="Text Box 8"/>
          <p:cNvSpPr txBox="1">
            <a:spLocks noChangeArrowheads="1"/>
          </p:cNvSpPr>
          <p:nvPr/>
        </p:nvSpPr>
        <p:spPr bwMode="auto">
          <a:xfrm>
            <a:off x="1258888" y="2456334"/>
            <a:ext cx="113347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9pPr>
          </a:lstStyle>
          <a:p>
            <a:r>
              <a:rPr lang="en-US" sz="1400" b="1" i="0">
                <a:solidFill>
                  <a:srgbClr val="000000"/>
                </a:solidFill>
                <a:latin typeface="Arial" charset="0"/>
              </a:rPr>
              <a:t>Boundary</a:t>
            </a:r>
          </a:p>
        </p:txBody>
      </p:sp>
      <p:sp>
        <p:nvSpPr>
          <p:cNvPr id="12296" name="Text Box 9"/>
          <p:cNvSpPr txBox="1">
            <a:spLocks noChangeArrowheads="1"/>
          </p:cNvSpPr>
          <p:nvPr/>
        </p:nvSpPr>
        <p:spPr bwMode="auto">
          <a:xfrm>
            <a:off x="2555875" y="2872259"/>
            <a:ext cx="877888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9pPr>
          </a:lstStyle>
          <a:p>
            <a:r>
              <a:rPr lang="en-US" sz="1400" b="1" i="0">
                <a:solidFill>
                  <a:srgbClr val="000000"/>
                </a:solidFill>
                <a:latin typeface="Arial" charset="0"/>
              </a:rPr>
              <a:t>Mixed</a:t>
            </a:r>
          </a:p>
        </p:txBody>
      </p:sp>
      <p:sp>
        <p:nvSpPr>
          <p:cNvPr id="12297" name="Text Box 10"/>
          <p:cNvSpPr txBox="1">
            <a:spLocks noChangeArrowheads="1"/>
          </p:cNvSpPr>
          <p:nvPr/>
        </p:nvSpPr>
        <p:spPr bwMode="auto">
          <a:xfrm>
            <a:off x="4140200" y="3088159"/>
            <a:ext cx="13017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9pPr>
          </a:lstStyle>
          <a:p>
            <a:r>
              <a:rPr lang="en-US" sz="1400" b="1" i="0">
                <a:solidFill>
                  <a:srgbClr val="000000"/>
                </a:solidFill>
                <a:latin typeface="Arial" charset="0"/>
              </a:rPr>
              <a:t>Fluid film</a:t>
            </a:r>
          </a:p>
        </p:txBody>
      </p:sp>
      <p:sp>
        <p:nvSpPr>
          <p:cNvPr id="12298" name="Text Box 11"/>
          <p:cNvSpPr txBox="1">
            <a:spLocks noChangeArrowheads="1"/>
          </p:cNvSpPr>
          <p:nvPr/>
        </p:nvSpPr>
        <p:spPr bwMode="auto">
          <a:xfrm>
            <a:off x="1575668" y="5601434"/>
            <a:ext cx="45085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b="1" i="0" dirty="0">
                <a:solidFill>
                  <a:srgbClr val="000000"/>
                </a:solidFill>
                <a:latin typeface="Arial" charset="0"/>
              </a:rPr>
              <a:t>Increasing film thickness (</a:t>
            </a:r>
            <a:r>
              <a:rPr lang="en-GB" b="1" i="0" dirty="0" err="1">
                <a:solidFill>
                  <a:srgbClr val="000000"/>
                </a:solidFill>
                <a:latin typeface="Arial" charset="0"/>
              </a:rPr>
              <a:t>speedxviscosity</a:t>
            </a:r>
            <a:r>
              <a:rPr lang="en-GB" b="1" i="0" dirty="0">
                <a:solidFill>
                  <a:srgbClr val="000000"/>
                </a:solidFill>
                <a:latin typeface="Arial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GB" b="1" i="0" dirty="0">
                <a:solidFill>
                  <a:srgbClr val="000000"/>
                </a:solidFill>
                <a:latin typeface="Arial" charset="0"/>
              </a:rPr>
              <a:t>Decreasing surface wear</a:t>
            </a:r>
            <a:endParaRPr lang="en-US" b="1" i="0" dirty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12299" name="AutoShape 12"/>
          <p:cNvSpPr>
            <a:spLocks noChangeArrowheads="1"/>
          </p:cNvSpPr>
          <p:nvPr/>
        </p:nvSpPr>
        <p:spPr bwMode="auto">
          <a:xfrm>
            <a:off x="3276600" y="5140796"/>
            <a:ext cx="846138" cy="254000"/>
          </a:xfrm>
          <a:prstGeom prst="rightArrow">
            <a:avLst>
              <a:gd name="adj1" fmla="val 50000"/>
              <a:gd name="adj2" fmla="val 83281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00" name="Text Box 13"/>
          <p:cNvSpPr txBox="1">
            <a:spLocks noChangeArrowheads="1"/>
          </p:cNvSpPr>
          <p:nvPr/>
        </p:nvSpPr>
        <p:spPr bwMode="auto">
          <a:xfrm>
            <a:off x="692150" y="2575396"/>
            <a:ext cx="755650" cy="253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400" b="1" i="0">
                <a:solidFill>
                  <a:srgbClr val="000000"/>
                </a:solidFill>
                <a:latin typeface="Arial" charset="0"/>
              </a:rPr>
              <a:t>0.1</a:t>
            </a:r>
          </a:p>
          <a:p>
            <a:pPr>
              <a:spcBef>
                <a:spcPct val="50000"/>
              </a:spcBef>
            </a:pPr>
            <a:endParaRPr lang="en-GB" sz="1400" b="1" i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GB" sz="1400" b="1" i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GB" sz="1400" b="1" i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GB" sz="1400" b="1" i="0">
                <a:solidFill>
                  <a:srgbClr val="000000"/>
                </a:solidFill>
                <a:latin typeface="Arial" charset="0"/>
              </a:rPr>
              <a:t>0.01</a:t>
            </a:r>
          </a:p>
          <a:p>
            <a:pPr>
              <a:spcBef>
                <a:spcPct val="50000"/>
              </a:spcBef>
            </a:pPr>
            <a:endParaRPr lang="en-GB" sz="1400" b="1" i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GB" sz="1400" b="1" i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GB" sz="1400" b="1" i="0">
                <a:solidFill>
                  <a:srgbClr val="000000"/>
                </a:solidFill>
                <a:latin typeface="Arial" charset="0"/>
              </a:rPr>
              <a:t>0.001</a:t>
            </a:r>
            <a:endParaRPr lang="en-US" sz="1400" b="1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301" name="AutoShape 15"/>
          <p:cNvSpPr>
            <a:spLocks noChangeArrowheads="1"/>
          </p:cNvSpPr>
          <p:nvPr/>
        </p:nvSpPr>
        <p:spPr bwMode="auto">
          <a:xfrm>
            <a:off x="8124825" y="3259138"/>
            <a:ext cx="469900" cy="2349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02" name="Rectangle 16"/>
          <p:cNvSpPr>
            <a:spLocks noChangeArrowheads="1"/>
          </p:cNvSpPr>
          <p:nvPr/>
        </p:nvSpPr>
        <p:spPr bwMode="auto">
          <a:xfrm>
            <a:off x="6769100" y="3527425"/>
            <a:ext cx="1955800" cy="647700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03" name="Freeform 17" descr="Weave"/>
          <p:cNvSpPr>
            <a:spLocks/>
          </p:cNvSpPr>
          <p:nvPr/>
        </p:nvSpPr>
        <p:spPr bwMode="auto">
          <a:xfrm>
            <a:off x="6718300" y="3913188"/>
            <a:ext cx="2054225" cy="354012"/>
          </a:xfrm>
          <a:custGeom>
            <a:avLst/>
            <a:gdLst>
              <a:gd name="T0" fmla="*/ 0 w 3714"/>
              <a:gd name="T1" fmla="*/ 354012 h 403"/>
              <a:gd name="T2" fmla="*/ 6637 w 3714"/>
              <a:gd name="T3" fmla="*/ 93993 h 403"/>
              <a:gd name="T4" fmla="*/ 91815 w 3714"/>
              <a:gd name="T5" fmla="*/ 146700 h 403"/>
              <a:gd name="T6" fmla="*/ 153763 w 3714"/>
              <a:gd name="T7" fmla="*/ 0 h 403"/>
              <a:gd name="T8" fmla="*/ 256640 w 3714"/>
              <a:gd name="T9" fmla="*/ 44801 h 403"/>
              <a:gd name="T10" fmla="*/ 264936 w 3714"/>
              <a:gd name="T11" fmla="*/ 128252 h 403"/>
              <a:gd name="T12" fmla="*/ 373345 w 3714"/>
              <a:gd name="T13" fmla="*/ 5271 h 403"/>
              <a:gd name="T14" fmla="*/ 482306 w 3714"/>
              <a:gd name="T15" fmla="*/ 128252 h 403"/>
              <a:gd name="T16" fmla="*/ 571909 w 3714"/>
              <a:gd name="T17" fmla="*/ 67640 h 403"/>
              <a:gd name="T18" fmla="*/ 652109 w 3714"/>
              <a:gd name="T19" fmla="*/ 102778 h 403"/>
              <a:gd name="T20" fmla="*/ 749455 w 3714"/>
              <a:gd name="T21" fmla="*/ 137037 h 403"/>
              <a:gd name="T22" fmla="*/ 794809 w 3714"/>
              <a:gd name="T23" fmla="*/ 39530 h 403"/>
              <a:gd name="T24" fmla="*/ 858416 w 3714"/>
              <a:gd name="T25" fmla="*/ 22839 h 403"/>
              <a:gd name="T26" fmla="*/ 932532 w 3714"/>
              <a:gd name="T27" fmla="*/ 84330 h 403"/>
              <a:gd name="T28" fmla="*/ 964612 w 3714"/>
              <a:gd name="T29" fmla="*/ 146700 h 403"/>
              <a:gd name="T30" fmla="*/ 1080210 w 3714"/>
              <a:gd name="T31" fmla="*/ 128252 h 403"/>
              <a:gd name="T32" fmla="*/ 1108419 w 3714"/>
              <a:gd name="T33" fmla="*/ 68518 h 403"/>
              <a:gd name="T34" fmla="*/ 1207424 w 3714"/>
              <a:gd name="T35" fmla="*/ 110684 h 403"/>
              <a:gd name="T36" fmla="*/ 1297580 w 3714"/>
              <a:gd name="T37" fmla="*/ 128252 h 403"/>
              <a:gd name="T38" fmla="*/ 1394926 w 3714"/>
              <a:gd name="T39" fmla="*/ 137037 h 403"/>
              <a:gd name="T40" fmla="*/ 1481210 w 3714"/>
              <a:gd name="T41" fmla="*/ 93993 h 403"/>
              <a:gd name="T42" fmla="*/ 1569707 w 3714"/>
              <a:gd name="T43" fmla="*/ 128252 h 403"/>
              <a:gd name="T44" fmla="*/ 1591278 w 3714"/>
              <a:gd name="T45" fmla="*/ 93993 h 403"/>
              <a:gd name="T46" fmla="*/ 1689730 w 3714"/>
              <a:gd name="T47" fmla="*/ 110684 h 403"/>
              <a:gd name="T48" fmla="*/ 1757762 w 3714"/>
              <a:gd name="T49" fmla="*/ 112441 h 403"/>
              <a:gd name="T50" fmla="*/ 1841280 w 3714"/>
              <a:gd name="T51" fmla="*/ 128252 h 403"/>
              <a:gd name="T52" fmla="*/ 1950242 w 3714"/>
              <a:gd name="T53" fmla="*/ 128252 h 403"/>
              <a:gd name="T54" fmla="*/ 2041504 w 3714"/>
              <a:gd name="T55" fmla="*/ 119468 h 403"/>
              <a:gd name="T56" fmla="*/ 2054225 w 3714"/>
              <a:gd name="T57" fmla="*/ 345228 h 403"/>
              <a:gd name="T58" fmla="*/ 0 w 3714"/>
              <a:gd name="T59" fmla="*/ 354012 h 40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3714" h="403">
                <a:moveTo>
                  <a:pt x="0" y="403"/>
                </a:moveTo>
                <a:cubicBezTo>
                  <a:pt x="0" y="300"/>
                  <a:pt x="12" y="210"/>
                  <a:pt x="12" y="107"/>
                </a:cubicBezTo>
                <a:lnTo>
                  <a:pt x="166" y="167"/>
                </a:lnTo>
                <a:lnTo>
                  <a:pt x="278" y="0"/>
                </a:lnTo>
                <a:lnTo>
                  <a:pt x="464" y="51"/>
                </a:lnTo>
                <a:lnTo>
                  <a:pt x="479" y="146"/>
                </a:lnTo>
                <a:lnTo>
                  <a:pt x="675" y="6"/>
                </a:lnTo>
                <a:lnTo>
                  <a:pt x="872" y="146"/>
                </a:lnTo>
                <a:lnTo>
                  <a:pt x="1034" y="77"/>
                </a:lnTo>
                <a:lnTo>
                  <a:pt x="1179" y="117"/>
                </a:lnTo>
                <a:lnTo>
                  <a:pt x="1355" y="156"/>
                </a:lnTo>
                <a:lnTo>
                  <a:pt x="1437" y="45"/>
                </a:lnTo>
                <a:lnTo>
                  <a:pt x="1552" y="26"/>
                </a:lnTo>
                <a:lnTo>
                  <a:pt x="1686" y="96"/>
                </a:lnTo>
                <a:lnTo>
                  <a:pt x="1744" y="167"/>
                </a:lnTo>
                <a:lnTo>
                  <a:pt x="1953" y="146"/>
                </a:lnTo>
                <a:lnTo>
                  <a:pt x="2004" y="78"/>
                </a:lnTo>
                <a:lnTo>
                  <a:pt x="2183" y="126"/>
                </a:lnTo>
                <a:lnTo>
                  <a:pt x="2346" y="146"/>
                </a:lnTo>
                <a:lnTo>
                  <a:pt x="2522" y="156"/>
                </a:lnTo>
                <a:lnTo>
                  <a:pt x="2678" y="107"/>
                </a:lnTo>
                <a:lnTo>
                  <a:pt x="2838" y="146"/>
                </a:lnTo>
                <a:lnTo>
                  <a:pt x="2877" y="107"/>
                </a:lnTo>
                <a:lnTo>
                  <a:pt x="3055" y="126"/>
                </a:lnTo>
                <a:lnTo>
                  <a:pt x="3178" y="128"/>
                </a:lnTo>
                <a:lnTo>
                  <a:pt x="3329" y="146"/>
                </a:lnTo>
                <a:lnTo>
                  <a:pt x="3526" y="146"/>
                </a:lnTo>
                <a:lnTo>
                  <a:pt x="3691" y="136"/>
                </a:lnTo>
                <a:lnTo>
                  <a:pt x="3714" y="393"/>
                </a:lnTo>
                <a:lnTo>
                  <a:pt x="0" y="403"/>
                </a:lnTo>
                <a:close/>
              </a:path>
            </a:pathLst>
          </a:custGeom>
          <a:pattFill prst="weave">
            <a:fgClr>
              <a:srgbClr val="3333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04" name="Freeform 18"/>
          <p:cNvSpPr>
            <a:spLocks/>
          </p:cNvSpPr>
          <p:nvPr/>
        </p:nvSpPr>
        <p:spPr bwMode="auto">
          <a:xfrm>
            <a:off x="6711950" y="3971925"/>
            <a:ext cx="2052638" cy="354013"/>
          </a:xfrm>
          <a:custGeom>
            <a:avLst/>
            <a:gdLst>
              <a:gd name="T0" fmla="*/ 0 w 3714"/>
              <a:gd name="T1" fmla="*/ 354013 h 403"/>
              <a:gd name="T2" fmla="*/ 6632 w 3714"/>
              <a:gd name="T3" fmla="*/ 93994 h 403"/>
              <a:gd name="T4" fmla="*/ 91744 w 3714"/>
              <a:gd name="T5" fmla="*/ 146700 h 403"/>
              <a:gd name="T6" fmla="*/ 153644 w 3714"/>
              <a:gd name="T7" fmla="*/ 0 h 403"/>
              <a:gd name="T8" fmla="*/ 256442 w 3714"/>
              <a:gd name="T9" fmla="*/ 44801 h 403"/>
              <a:gd name="T10" fmla="*/ 264732 w 3714"/>
              <a:gd name="T11" fmla="*/ 128253 h 403"/>
              <a:gd name="T12" fmla="*/ 373056 w 3714"/>
              <a:gd name="T13" fmla="*/ 5271 h 403"/>
              <a:gd name="T14" fmla="*/ 481933 w 3714"/>
              <a:gd name="T15" fmla="*/ 128253 h 403"/>
              <a:gd name="T16" fmla="*/ 571467 w 3714"/>
              <a:gd name="T17" fmla="*/ 67640 h 403"/>
              <a:gd name="T18" fmla="*/ 651605 w 3714"/>
              <a:gd name="T19" fmla="*/ 102778 h 403"/>
              <a:gd name="T20" fmla="*/ 748876 w 3714"/>
              <a:gd name="T21" fmla="*/ 137037 h 403"/>
              <a:gd name="T22" fmla="*/ 794195 w 3714"/>
              <a:gd name="T23" fmla="*/ 39530 h 403"/>
              <a:gd name="T24" fmla="*/ 857753 w 3714"/>
              <a:gd name="T25" fmla="*/ 22840 h 403"/>
              <a:gd name="T26" fmla="*/ 931811 w 3714"/>
              <a:gd name="T27" fmla="*/ 84331 h 403"/>
              <a:gd name="T28" fmla="*/ 963867 w 3714"/>
              <a:gd name="T29" fmla="*/ 146700 h 403"/>
              <a:gd name="T30" fmla="*/ 1079376 w 3714"/>
              <a:gd name="T31" fmla="*/ 128253 h 403"/>
              <a:gd name="T32" fmla="*/ 1107562 w 3714"/>
              <a:gd name="T33" fmla="*/ 68519 h 403"/>
              <a:gd name="T34" fmla="*/ 1206491 w 3714"/>
              <a:gd name="T35" fmla="*/ 110684 h 403"/>
              <a:gd name="T36" fmla="*/ 1296577 w 3714"/>
              <a:gd name="T37" fmla="*/ 128253 h 403"/>
              <a:gd name="T38" fmla="*/ 1393848 w 3714"/>
              <a:gd name="T39" fmla="*/ 137037 h 403"/>
              <a:gd name="T40" fmla="*/ 1480066 w 3714"/>
              <a:gd name="T41" fmla="*/ 93994 h 403"/>
              <a:gd name="T42" fmla="*/ 1568494 w 3714"/>
              <a:gd name="T43" fmla="*/ 128253 h 403"/>
              <a:gd name="T44" fmla="*/ 1590048 w 3714"/>
              <a:gd name="T45" fmla="*/ 93994 h 403"/>
              <a:gd name="T46" fmla="*/ 1688425 w 3714"/>
              <a:gd name="T47" fmla="*/ 110684 h 403"/>
              <a:gd name="T48" fmla="*/ 1756404 w 3714"/>
              <a:gd name="T49" fmla="*/ 112441 h 403"/>
              <a:gd name="T50" fmla="*/ 1839858 w 3714"/>
              <a:gd name="T51" fmla="*/ 128253 h 403"/>
              <a:gd name="T52" fmla="*/ 1948735 w 3714"/>
              <a:gd name="T53" fmla="*/ 128253 h 403"/>
              <a:gd name="T54" fmla="*/ 2039926 w 3714"/>
              <a:gd name="T55" fmla="*/ 119468 h 403"/>
              <a:gd name="T56" fmla="*/ 2052638 w 3714"/>
              <a:gd name="T57" fmla="*/ 345229 h 403"/>
              <a:gd name="T58" fmla="*/ 0 w 3714"/>
              <a:gd name="T59" fmla="*/ 354013 h 40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3714" h="403">
                <a:moveTo>
                  <a:pt x="0" y="403"/>
                </a:moveTo>
                <a:cubicBezTo>
                  <a:pt x="0" y="300"/>
                  <a:pt x="12" y="210"/>
                  <a:pt x="12" y="107"/>
                </a:cubicBezTo>
                <a:lnTo>
                  <a:pt x="166" y="167"/>
                </a:lnTo>
                <a:lnTo>
                  <a:pt x="278" y="0"/>
                </a:lnTo>
                <a:lnTo>
                  <a:pt x="464" y="51"/>
                </a:lnTo>
                <a:lnTo>
                  <a:pt x="479" y="146"/>
                </a:lnTo>
                <a:lnTo>
                  <a:pt x="675" y="6"/>
                </a:lnTo>
                <a:lnTo>
                  <a:pt x="872" y="146"/>
                </a:lnTo>
                <a:lnTo>
                  <a:pt x="1034" y="77"/>
                </a:lnTo>
                <a:lnTo>
                  <a:pt x="1179" y="117"/>
                </a:lnTo>
                <a:lnTo>
                  <a:pt x="1355" y="156"/>
                </a:lnTo>
                <a:lnTo>
                  <a:pt x="1437" y="45"/>
                </a:lnTo>
                <a:lnTo>
                  <a:pt x="1552" y="26"/>
                </a:lnTo>
                <a:lnTo>
                  <a:pt x="1686" y="96"/>
                </a:lnTo>
                <a:lnTo>
                  <a:pt x="1744" y="167"/>
                </a:lnTo>
                <a:lnTo>
                  <a:pt x="1953" y="146"/>
                </a:lnTo>
                <a:lnTo>
                  <a:pt x="2004" y="78"/>
                </a:lnTo>
                <a:lnTo>
                  <a:pt x="2183" y="126"/>
                </a:lnTo>
                <a:lnTo>
                  <a:pt x="2346" y="146"/>
                </a:lnTo>
                <a:lnTo>
                  <a:pt x="2522" y="156"/>
                </a:lnTo>
                <a:lnTo>
                  <a:pt x="2678" y="107"/>
                </a:lnTo>
                <a:lnTo>
                  <a:pt x="2838" y="146"/>
                </a:lnTo>
                <a:lnTo>
                  <a:pt x="2877" y="107"/>
                </a:lnTo>
                <a:lnTo>
                  <a:pt x="3055" y="126"/>
                </a:lnTo>
                <a:lnTo>
                  <a:pt x="3178" y="128"/>
                </a:lnTo>
                <a:lnTo>
                  <a:pt x="3329" y="146"/>
                </a:lnTo>
                <a:lnTo>
                  <a:pt x="3526" y="146"/>
                </a:lnTo>
                <a:lnTo>
                  <a:pt x="3691" y="136"/>
                </a:lnTo>
                <a:lnTo>
                  <a:pt x="3714" y="393"/>
                </a:lnTo>
                <a:lnTo>
                  <a:pt x="0" y="403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05" name="Rectangle 19"/>
          <p:cNvSpPr>
            <a:spLocks noChangeArrowheads="1"/>
          </p:cNvSpPr>
          <p:nvPr/>
        </p:nvSpPr>
        <p:spPr bwMode="auto">
          <a:xfrm>
            <a:off x="8715375" y="3238500"/>
            <a:ext cx="7937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06" name="Rectangle 20"/>
          <p:cNvSpPr>
            <a:spLocks noChangeArrowheads="1"/>
          </p:cNvSpPr>
          <p:nvPr/>
        </p:nvSpPr>
        <p:spPr bwMode="auto">
          <a:xfrm>
            <a:off x="6670675" y="3479800"/>
            <a:ext cx="122238" cy="908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07" name="Freeform 22" descr="Weave"/>
          <p:cNvSpPr>
            <a:spLocks/>
          </p:cNvSpPr>
          <p:nvPr/>
        </p:nvSpPr>
        <p:spPr bwMode="auto">
          <a:xfrm>
            <a:off x="6767513" y="3544888"/>
            <a:ext cx="1939925" cy="428625"/>
          </a:xfrm>
          <a:custGeom>
            <a:avLst/>
            <a:gdLst>
              <a:gd name="T0" fmla="*/ 0 w 3715"/>
              <a:gd name="T1" fmla="*/ 0 h 490"/>
              <a:gd name="T2" fmla="*/ 6266 w 3715"/>
              <a:gd name="T3" fmla="*/ 289541 h 490"/>
              <a:gd name="T4" fmla="*/ 91905 w 3715"/>
              <a:gd name="T5" fmla="*/ 279918 h 490"/>
              <a:gd name="T6" fmla="*/ 148823 w 3715"/>
              <a:gd name="T7" fmla="*/ 379639 h 490"/>
              <a:gd name="T8" fmla="*/ 250128 w 3715"/>
              <a:gd name="T9" fmla="*/ 251052 h 490"/>
              <a:gd name="T10" fmla="*/ 352476 w 3715"/>
              <a:gd name="T11" fmla="*/ 411130 h 490"/>
              <a:gd name="T12" fmla="*/ 455347 w 3715"/>
              <a:gd name="T13" fmla="*/ 251052 h 490"/>
              <a:gd name="T14" fmla="*/ 486156 w 3715"/>
              <a:gd name="T15" fmla="*/ 342900 h 490"/>
              <a:gd name="T16" fmla="*/ 542030 w 3715"/>
              <a:gd name="T17" fmla="*/ 251052 h 490"/>
              <a:gd name="T18" fmla="*/ 616181 w 3715"/>
              <a:gd name="T19" fmla="*/ 279918 h 490"/>
              <a:gd name="T20" fmla="*/ 690331 w 3715"/>
              <a:gd name="T21" fmla="*/ 271171 h 490"/>
              <a:gd name="T22" fmla="*/ 746728 w 3715"/>
              <a:gd name="T23" fmla="*/ 349898 h 490"/>
              <a:gd name="T24" fmla="*/ 817223 w 3715"/>
              <a:gd name="T25" fmla="*/ 428625 h 490"/>
              <a:gd name="T26" fmla="*/ 877274 w 3715"/>
              <a:gd name="T27" fmla="*/ 305286 h 490"/>
              <a:gd name="T28" fmla="*/ 968657 w 3715"/>
              <a:gd name="T29" fmla="*/ 251052 h 490"/>
              <a:gd name="T30" fmla="*/ 1020354 w 3715"/>
              <a:gd name="T31" fmla="*/ 251052 h 490"/>
              <a:gd name="T32" fmla="*/ 1102337 w 3715"/>
              <a:gd name="T33" fmla="*/ 289541 h 490"/>
              <a:gd name="T34" fmla="*/ 1174399 w 3715"/>
              <a:gd name="T35" fmla="*/ 331528 h 490"/>
              <a:gd name="T36" fmla="*/ 1225573 w 3715"/>
              <a:gd name="T37" fmla="*/ 251052 h 490"/>
              <a:gd name="T38" fmla="*/ 1317478 w 3715"/>
              <a:gd name="T39" fmla="*/ 240555 h 490"/>
              <a:gd name="T40" fmla="*/ 1379618 w 3715"/>
              <a:gd name="T41" fmla="*/ 271171 h 490"/>
              <a:gd name="T42" fmla="*/ 1481967 w 3715"/>
              <a:gd name="T43" fmla="*/ 251052 h 490"/>
              <a:gd name="T44" fmla="*/ 1595804 w 3715"/>
              <a:gd name="T45" fmla="*/ 271171 h 490"/>
              <a:gd name="T46" fmla="*/ 1644889 w 3715"/>
              <a:gd name="T47" fmla="*/ 317532 h 490"/>
              <a:gd name="T48" fmla="*/ 1738883 w 3715"/>
              <a:gd name="T49" fmla="*/ 251052 h 490"/>
              <a:gd name="T50" fmla="*/ 1841754 w 3715"/>
              <a:gd name="T51" fmla="*/ 251052 h 490"/>
              <a:gd name="T52" fmla="*/ 1927915 w 3715"/>
              <a:gd name="T53" fmla="*/ 260674 h 490"/>
              <a:gd name="T54" fmla="*/ 1939925 w 3715"/>
              <a:gd name="T55" fmla="*/ 9622 h 490"/>
              <a:gd name="T56" fmla="*/ 0 w 3715"/>
              <a:gd name="T57" fmla="*/ 0 h 49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715" h="490">
                <a:moveTo>
                  <a:pt x="0" y="0"/>
                </a:moveTo>
                <a:cubicBezTo>
                  <a:pt x="0" y="115"/>
                  <a:pt x="12" y="216"/>
                  <a:pt x="12" y="331"/>
                </a:cubicBezTo>
                <a:lnTo>
                  <a:pt x="176" y="320"/>
                </a:lnTo>
                <a:lnTo>
                  <a:pt x="285" y="434"/>
                </a:lnTo>
                <a:lnTo>
                  <a:pt x="479" y="287"/>
                </a:lnTo>
                <a:lnTo>
                  <a:pt x="675" y="470"/>
                </a:lnTo>
                <a:lnTo>
                  <a:pt x="872" y="287"/>
                </a:lnTo>
                <a:lnTo>
                  <a:pt x="931" y="392"/>
                </a:lnTo>
                <a:lnTo>
                  <a:pt x="1038" y="287"/>
                </a:lnTo>
                <a:lnTo>
                  <a:pt x="1180" y="320"/>
                </a:lnTo>
                <a:lnTo>
                  <a:pt x="1322" y="310"/>
                </a:lnTo>
                <a:lnTo>
                  <a:pt x="1430" y="400"/>
                </a:lnTo>
                <a:lnTo>
                  <a:pt x="1565" y="490"/>
                </a:lnTo>
                <a:lnTo>
                  <a:pt x="1680" y="349"/>
                </a:lnTo>
                <a:lnTo>
                  <a:pt x="1855" y="287"/>
                </a:lnTo>
                <a:lnTo>
                  <a:pt x="1954" y="287"/>
                </a:lnTo>
                <a:lnTo>
                  <a:pt x="2111" y="331"/>
                </a:lnTo>
                <a:lnTo>
                  <a:pt x="2249" y="379"/>
                </a:lnTo>
                <a:lnTo>
                  <a:pt x="2347" y="287"/>
                </a:lnTo>
                <a:lnTo>
                  <a:pt x="2523" y="275"/>
                </a:lnTo>
                <a:lnTo>
                  <a:pt x="2642" y="310"/>
                </a:lnTo>
                <a:lnTo>
                  <a:pt x="2838" y="287"/>
                </a:lnTo>
                <a:lnTo>
                  <a:pt x="3056" y="310"/>
                </a:lnTo>
                <a:lnTo>
                  <a:pt x="3150" y="363"/>
                </a:lnTo>
                <a:lnTo>
                  <a:pt x="3330" y="287"/>
                </a:lnTo>
                <a:lnTo>
                  <a:pt x="3527" y="287"/>
                </a:lnTo>
                <a:lnTo>
                  <a:pt x="3692" y="298"/>
                </a:lnTo>
                <a:lnTo>
                  <a:pt x="3715" y="11"/>
                </a:lnTo>
                <a:lnTo>
                  <a:pt x="0" y="0"/>
                </a:lnTo>
                <a:close/>
              </a:path>
            </a:pathLst>
          </a:custGeom>
          <a:pattFill prst="weave">
            <a:fgClr>
              <a:srgbClr val="0000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08" name="Freeform 23"/>
          <p:cNvSpPr>
            <a:spLocks/>
          </p:cNvSpPr>
          <p:nvPr/>
        </p:nvSpPr>
        <p:spPr bwMode="auto">
          <a:xfrm>
            <a:off x="6767513" y="3479800"/>
            <a:ext cx="1939925" cy="431800"/>
          </a:xfrm>
          <a:custGeom>
            <a:avLst/>
            <a:gdLst>
              <a:gd name="T0" fmla="*/ 0 w 3715"/>
              <a:gd name="T1" fmla="*/ 0 h 490"/>
              <a:gd name="T2" fmla="*/ 6266 w 3715"/>
              <a:gd name="T3" fmla="*/ 291685 h 490"/>
              <a:gd name="T4" fmla="*/ 91905 w 3715"/>
              <a:gd name="T5" fmla="*/ 281992 h 490"/>
              <a:gd name="T6" fmla="*/ 148823 w 3715"/>
              <a:gd name="T7" fmla="*/ 382451 h 490"/>
              <a:gd name="T8" fmla="*/ 250128 w 3715"/>
              <a:gd name="T9" fmla="*/ 252911 h 490"/>
              <a:gd name="T10" fmla="*/ 352476 w 3715"/>
              <a:gd name="T11" fmla="*/ 414176 h 490"/>
              <a:gd name="T12" fmla="*/ 455347 w 3715"/>
              <a:gd name="T13" fmla="*/ 252911 h 490"/>
              <a:gd name="T14" fmla="*/ 486156 w 3715"/>
              <a:gd name="T15" fmla="*/ 345440 h 490"/>
              <a:gd name="T16" fmla="*/ 542030 w 3715"/>
              <a:gd name="T17" fmla="*/ 252911 h 490"/>
              <a:gd name="T18" fmla="*/ 616181 w 3715"/>
              <a:gd name="T19" fmla="*/ 281992 h 490"/>
              <a:gd name="T20" fmla="*/ 690331 w 3715"/>
              <a:gd name="T21" fmla="*/ 273180 h 490"/>
              <a:gd name="T22" fmla="*/ 746728 w 3715"/>
              <a:gd name="T23" fmla="*/ 352490 h 490"/>
              <a:gd name="T24" fmla="*/ 817223 w 3715"/>
              <a:gd name="T25" fmla="*/ 431800 h 490"/>
              <a:gd name="T26" fmla="*/ 877274 w 3715"/>
              <a:gd name="T27" fmla="*/ 307547 h 490"/>
              <a:gd name="T28" fmla="*/ 968657 w 3715"/>
              <a:gd name="T29" fmla="*/ 252911 h 490"/>
              <a:gd name="T30" fmla="*/ 1020354 w 3715"/>
              <a:gd name="T31" fmla="*/ 252911 h 490"/>
              <a:gd name="T32" fmla="*/ 1102337 w 3715"/>
              <a:gd name="T33" fmla="*/ 291685 h 490"/>
              <a:gd name="T34" fmla="*/ 1174399 w 3715"/>
              <a:gd name="T35" fmla="*/ 333984 h 490"/>
              <a:gd name="T36" fmla="*/ 1225573 w 3715"/>
              <a:gd name="T37" fmla="*/ 252911 h 490"/>
              <a:gd name="T38" fmla="*/ 1317478 w 3715"/>
              <a:gd name="T39" fmla="*/ 242337 h 490"/>
              <a:gd name="T40" fmla="*/ 1379618 w 3715"/>
              <a:gd name="T41" fmla="*/ 273180 h 490"/>
              <a:gd name="T42" fmla="*/ 1481967 w 3715"/>
              <a:gd name="T43" fmla="*/ 252911 h 490"/>
              <a:gd name="T44" fmla="*/ 1595804 w 3715"/>
              <a:gd name="T45" fmla="*/ 273180 h 490"/>
              <a:gd name="T46" fmla="*/ 1644889 w 3715"/>
              <a:gd name="T47" fmla="*/ 319884 h 490"/>
              <a:gd name="T48" fmla="*/ 1738883 w 3715"/>
              <a:gd name="T49" fmla="*/ 252911 h 490"/>
              <a:gd name="T50" fmla="*/ 1841754 w 3715"/>
              <a:gd name="T51" fmla="*/ 252911 h 490"/>
              <a:gd name="T52" fmla="*/ 1927915 w 3715"/>
              <a:gd name="T53" fmla="*/ 262605 h 490"/>
              <a:gd name="T54" fmla="*/ 1939925 w 3715"/>
              <a:gd name="T55" fmla="*/ 9693 h 490"/>
              <a:gd name="T56" fmla="*/ 0 w 3715"/>
              <a:gd name="T57" fmla="*/ 0 h 49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715" h="490">
                <a:moveTo>
                  <a:pt x="0" y="0"/>
                </a:moveTo>
                <a:cubicBezTo>
                  <a:pt x="0" y="115"/>
                  <a:pt x="12" y="216"/>
                  <a:pt x="12" y="331"/>
                </a:cubicBezTo>
                <a:lnTo>
                  <a:pt x="176" y="320"/>
                </a:lnTo>
                <a:lnTo>
                  <a:pt x="285" y="434"/>
                </a:lnTo>
                <a:lnTo>
                  <a:pt x="479" y="287"/>
                </a:lnTo>
                <a:lnTo>
                  <a:pt x="675" y="470"/>
                </a:lnTo>
                <a:lnTo>
                  <a:pt x="872" y="287"/>
                </a:lnTo>
                <a:lnTo>
                  <a:pt x="931" y="392"/>
                </a:lnTo>
                <a:lnTo>
                  <a:pt x="1038" y="287"/>
                </a:lnTo>
                <a:lnTo>
                  <a:pt x="1180" y="320"/>
                </a:lnTo>
                <a:lnTo>
                  <a:pt x="1322" y="310"/>
                </a:lnTo>
                <a:lnTo>
                  <a:pt x="1430" y="400"/>
                </a:lnTo>
                <a:lnTo>
                  <a:pt x="1565" y="490"/>
                </a:lnTo>
                <a:lnTo>
                  <a:pt x="1680" y="349"/>
                </a:lnTo>
                <a:lnTo>
                  <a:pt x="1855" y="287"/>
                </a:lnTo>
                <a:lnTo>
                  <a:pt x="1954" y="287"/>
                </a:lnTo>
                <a:lnTo>
                  <a:pt x="2111" y="331"/>
                </a:lnTo>
                <a:lnTo>
                  <a:pt x="2249" y="379"/>
                </a:lnTo>
                <a:lnTo>
                  <a:pt x="2347" y="287"/>
                </a:lnTo>
                <a:lnTo>
                  <a:pt x="2523" y="275"/>
                </a:lnTo>
                <a:lnTo>
                  <a:pt x="2642" y="310"/>
                </a:lnTo>
                <a:lnTo>
                  <a:pt x="2838" y="287"/>
                </a:lnTo>
                <a:lnTo>
                  <a:pt x="3056" y="310"/>
                </a:lnTo>
                <a:lnTo>
                  <a:pt x="3150" y="363"/>
                </a:lnTo>
                <a:lnTo>
                  <a:pt x="3330" y="287"/>
                </a:lnTo>
                <a:lnTo>
                  <a:pt x="3527" y="287"/>
                </a:lnTo>
                <a:lnTo>
                  <a:pt x="3692" y="298"/>
                </a:lnTo>
                <a:lnTo>
                  <a:pt x="3715" y="11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09" name="Rectangle 24"/>
          <p:cNvSpPr>
            <a:spLocks noChangeArrowheads="1"/>
          </p:cNvSpPr>
          <p:nvPr/>
        </p:nvSpPr>
        <p:spPr bwMode="auto">
          <a:xfrm>
            <a:off x="8610600" y="3436938"/>
            <a:ext cx="193675" cy="9064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10" name="AutoShape 25"/>
          <p:cNvSpPr>
            <a:spLocks noChangeArrowheads="1"/>
          </p:cNvSpPr>
          <p:nvPr/>
        </p:nvSpPr>
        <p:spPr bwMode="auto">
          <a:xfrm>
            <a:off x="7508875" y="3065463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11" name="Line 26"/>
          <p:cNvSpPr>
            <a:spLocks noChangeShapeType="1"/>
          </p:cNvSpPr>
          <p:nvPr/>
        </p:nvSpPr>
        <p:spPr bwMode="auto">
          <a:xfrm>
            <a:off x="3727450" y="2969096"/>
            <a:ext cx="0" cy="205740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12" name="Line 27"/>
          <p:cNvSpPr>
            <a:spLocks noChangeShapeType="1"/>
          </p:cNvSpPr>
          <p:nvPr/>
        </p:nvSpPr>
        <p:spPr bwMode="auto">
          <a:xfrm>
            <a:off x="2127250" y="2969096"/>
            <a:ext cx="0" cy="205740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13" name="Text Box 28"/>
          <p:cNvSpPr txBox="1">
            <a:spLocks noChangeArrowheads="1"/>
          </p:cNvSpPr>
          <p:nvPr/>
        </p:nvSpPr>
        <p:spPr bwMode="auto">
          <a:xfrm>
            <a:off x="4413250" y="2095971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 b="1" i="0">
                <a:solidFill>
                  <a:srgbClr val="000000"/>
                </a:solidFill>
                <a:latin typeface="Symbol" pitchFamily="18" charset="2"/>
              </a:rPr>
              <a:t>l</a:t>
            </a:r>
            <a:r>
              <a:rPr lang="en-GB" sz="1800" b="1" i="0">
                <a:solidFill>
                  <a:srgbClr val="000000"/>
                </a:solidFill>
                <a:latin typeface="Arial" charset="0"/>
              </a:rPr>
              <a:t>&gt;3</a:t>
            </a:r>
            <a:endParaRPr lang="en-US" sz="1800" b="1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314" name="Rectangle 29"/>
          <p:cNvSpPr>
            <a:spLocks noChangeArrowheads="1"/>
          </p:cNvSpPr>
          <p:nvPr/>
        </p:nvSpPr>
        <p:spPr bwMode="auto">
          <a:xfrm>
            <a:off x="2584450" y="2095971"/>
            <a:ext cx="5699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1800" b="1" i="0">
                <a:solidFill>
                  <a:srgbClr val="000000"/>
                </a:solidFill>
                <a:latin typeface="Symbol" pitchFamily="18" charset="2"/>
              </a:rPr>
              <a:t>l</a:t>
            </a:r>
            <a:r>
              <a:rPr lang="en-GB" sz="1800" b="1" i="0">
                <a:solidFill>
                  <a:srgbClr val="000000"/>
                </a:solidFill>
                <a:latin typeface="Arial" charset="0"/>
              </a:rPr>
              <a:t>&gt;1</a:t>
            </a:r>
            <a:endParaRPr lang="en-US" sz="1800" b="1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315" name="Rectangle 30"/>
          <p:cNvSpPr>
            <a:spLocks noChangeArrowheads="1"/>
          </p:cNvSpPr>
          <p:nvPr/>
        </p:nvSpPr>
        <p:spPr bwMode="auto">
          <a:xfrm>
            <a:off x="1365250" y="2095971"/>
            <a:ext cx="5699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1800" b="1" i="0">
                <a:solidFill>
                  <a:srgbClr val="000000"/>
                </a:solidFill>
                <a:latin typeface="Symbol" pitchFamily="18" charset="2"/>
              </a:rPr>
              <a:t>l</a:t>
            </a:r>
            <a:r>
              <a:rPr lang="en-GB" sz="1800" b="1" i="0">
                <a:solidFill>
                  <a:srgbClr val="000000"/>
                </a:solidFill>
                <a:latin typeface="Arial" charset="0"/>
              </a:rPr>
              <a:t>&lt;1</a:t>
            </a:r>
            <a:endParaRPr lang="en-US" sz="1800" b="1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316" name="Rectangle 31"/>
          <p:cNvSpPr>
            <a:spLocks noChangeArrowheads="1"/>
          </p:cNvSpPr>
          <p:nvPr/>
        </p:nvSpPr>
        <p:spPr bwMode="auto">
          <a:xfrm>
            <a:off x="6746875" y="4232275"/>
            <a:ext cx="527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b="1" i="0">
                <a:solidFill>
                  <a:srgbClr val="000000"/>
                </a:solidFill>
                <a:latin typeface="Symbol" pitchFamily="18" charset="2"/>
              </a:rPr>
              <a:t>l</a:t>
            </a:r>
            <a:r>
              <a:rPr lang="en-GB" b="1" i="0">
                <a:solidFill>
                  <a:srgbClr val="000000"/>
                </a:solidFill>
                <a:latin typeface="Arial" charset="0"/>
              </a:rPr>
              <a:t>&lt;1</a:t>
            </a:r>
            <a:endParaRPr lang="en-US" b="1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317" name="Rectangle 32"/>
          <p:cNvSpPr>
            <a:spLocks noChangeArrowheads="1"/>
          </p:cNvSpPr>
          <p:nvPr/>
        </p:nvSpPr>
        <p:spPr bwMode="auto">
          <a:xfrm>
            <a:off x="8042275" y="4232275"/>
            <a:ext cx="527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b="1" i="0">
                <a:solidFill>
                  <a:srgbClr val="000000"/>
                </a:solidFill>
                <a:latin typeface="Symbol" pitchFamily="18" charset="2"/>
              </a:rPr>
              <a:t>l</a:t>
            </a:r>
            <a:r>
              <a:rPr lang="en-GB" b="1" i="0">
                <a:solidFill>
                  <a:srgbClr val="000000"/>
                </a:solidFill>
                <a:latin typeface="Arial" charset="0"/>
              </a:rPr>
              <a:t>&gt;1</a:t>
            </a:r>
            <a:endParaRPr lang="en-US" b="1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318" name="Text Box 33"/>
          <p:cNvSpPr txBox="1">
            <a:spLocks noChangeArrowheads="1"/>
          </p:cNvSpPr>
          <p:nvPr/>
        </p:nvSpPr>
        <p:spPr bwMode="auto">
          <a:xfrm>
            <a:off x="6227763" y="4856163"/>
            <a:ext cx="28813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9pPr>
          </a:lstStyle>
          <a:p>
            <a:pPr algn="ctr"/>
            <a:r>
              <a:rPr lang="en-GB" i="0" dirty="0">
                <a:solidFill>
                  <a:srgbClr val="000000"/>
                </a:solidFill>
                <a:latin typeface="Symbol" pitchFamily="18" charset="2"/>
              </a:rPr>
              <a:t>l</a:t>
            </a:r>
            <a:r>
              <a:rPr lang="en-GB" i="0" dirty="0">
                <a:solidFill>
                  <a:srgbClr val="000000"/>
                </a:solidFill>
                <a:latin typeface="Arial" charset="0"/>
              </a:rPr>
              <a:t> = film thickness/combined surface roughness</a:t>
            </a:r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319" name="Rectangle 34"/>
          <p:cNvSpPr>
            <a:spLocks noChangeArrowheads="1"/>
          </p:cNvSpPr>
          <p:nvPr/>
        </p:nvSpPr>
        <p:spPr bwMode="auto">
          <a:xfrm>
            <a:off x="2286000" y="1484784"/>
            <a:ext cx="3332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1800" b="1" i="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en-GB" sz="1800" b="1" i="0">
                <a:solidFill>
                  <a:srgbClr val="000000"/>
                </a:solidFill>
                <a:latin typeface="Arial" charset="0"/>
              </a:rPr>
              <a:t> = friction force/normal load</a:t>
            </a:r>
          </a:p>
        </p:txBody>
      </p:sp>
      <p:sp>
        <p:nvSpPr>
          <p:cNvPr id="12320" name="Text Box 35"/>
          <p:cNvSpPr txBox="1">
            <a:spLocks noChangeArrowheads="1"/>
          </p:cNvSpPr>
          <p:nvPr/>
        </p:nvSpPr>
        <p:spPr bwMode="auto">
          <a:xfrm>
            <a:off x="4067175" y="4472459"/>
            <a:ext cx="1655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400" b="1" i="0">
                <a:solidFill>
                  <a:srgbClr val="000000"/>
                </a:solidFill>
                <a:latin typeface="Arial" charset="0"/>
              </a:rPr>
              <a:t>Synovial joint </a:t>
            </a:r>
            <a:r>
              <a:rPr lang="en-GB" sz="1400" b="1" i="0">
                <a:solidFill>
                  <a:srgbClr val="000000"/>
                </a:solidFill>
                <a:latin typeface="Symbol" pitchFamily="18" charset="2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xmlns="" val="351800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E991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E991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8610</TotalTime>
  <Words>1351</Words>
  <Application>Microsoft Office PowerPoint</Application>
  <PresentationFormat>On-screen Show (4:3)</PresentationFormat>
  <Paragraphs>550</Paragraphs>
  <Slides>32</Slides>
  <Notes>18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1_Blank Presentation</vt:lpstr>
      <vt:lpstr>Tribology of implant materials</vt:lpstr>
      <vt:lpstr>Structure of talk</vt:lpstr>
      <vt:lpstr>Tribology? </vt:lpstr>
      <vt:lpstr>Tribology is everywhere….</vt:lpstr>
      <vt:lpstr>Tribology parameters – describe lubricated contact</vt:lpstr>
      <vt:lpstr>Load and contact pressure</vt:lpstr>
      <vt:lpstr>Tribological function of implant</vt:lpstr>
      <vt:lpstr>Role of a lubricant ?</vt:lpstr>
      <vt:lpstr>Lubrication regimes and friction: Stribeck curve</vt:lpstr>
      <vt:lpstr>Lubrication of implants </vt:lpstr>
      <vt:lpstr>Synovial fluid properties</vt:lpstr>
      <vt:lpstr>Hip joint gait cycle</vt:lpstr>
      <vt:lpstr>Articular cartilage tribology</vt:lpstr>
      <vt:lpstr>Implant material requirements</vt:lpstr>
      <vt:lpstr>Polymers: Ultra High Molecular Weight Polyethylene (UHMWPE)</vt:lpstr>
      <vt:lpstr>Metal alloys: Chromium Cobalt and Titanium</vt:lpstr>
      <vt:lpstr>Ceramic: Alumina/zirconia</vt:lpstr>
      <vt:lpstr>Comparative wear of materials </vt:lpstr>
      <vt:lpstr>Wear of implants</vt:lpstr>
      <vt:lpstr>Why do artificial joints wear?</vt:lpstr>
      <vt:lpstr>Predicted film thickness MoM hip  joints</vt:lpstr>
      <vt:lpstr>Consequences of surface damage and wear</vt:lpstr>
      <vt:lpstr>Wear particles</vt:lpstr>
      <vt:lpstr>Reducing artificial joint wear</vt:lpstr>
      <vt:lpstr>Slide 25</vt:lpstr>
      <vt:lpstr>Wear measurement – simple rubbing tests</vt:lpstr>
      <vt:lpstr>Wear measurement – joint simulator tests</vt:lpstr>
      <vt:lpstr>How do we quantify wear loss? </vt:lpstr>
      <vt:lpstr>Summary: Implant Tribology</vt:lpstr>
      <vt:lpstr>Summary: Implant Wear</vt:lpstr>
      <vt:lpstr>Summary: Strategies to reduce wear and failure</vt:lpstr>
      <vt:lpstr>Comparison of natural and artificial hip maximum contact pressures</vt:lpstr>
    </vt:vector>
  </TitlesOfParts>
  <Company>FutureBrand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Emma Graham</dc:creator>
  <cp:lastModifiedBy>nshiel</cp:lastModifiedBy>
  <cp:revision>325</cp:revision>
  <dcterms:created xsi:type="dcterms:W3CDTF">2003-01-06T14:21:41Z</dcterms:created>
  <dcterms:modified xsi:type="dcterms:W3CDTF">2012-01-31T15:27:06Z</dcterms:modified>
</cp:coreProperties>
</file>