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2" r:id="rId2"/>
    <p:sldId id="276" r:id="rId3"/>
    <p:sldId id="283" r:id="rId4"/>
    <p:sldId id="286" r:id="rId5"/>
    <p:sldId id="284" r:id="rId6"/>
    <p:sldId id="285" r:id="rId7"/>
    <p:sldId id="29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6" r:id="rId16"/>
    <p:sldId id="331" r:id="rId17"/>
    <p:sldId id="332" r:id="rId18"/>
    <p:sldId id="333" r:id="rId19"/>
    <p:sldId id="334" r:id="rId20"/>
    <p:sldId id="335" r:id="rId21"/>
    <p:sldId id="312" r:id="rId22"/>
    <p:sldId id="311" r:id="rId23"/>
    <p:sldId id="313" r:id="rId24"/>
    <p:sldId id="314" r:id="rId25"/>
    <p:sldId id="315" r:id="rId26"/>
    <p:sldId id="316" r:id="rId27"/>
    <p:sldId id="317" r:id="rId28"/>
    <p:sldId id="291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22" r:id="rId38"/>
    <p:sldId id="323" r:id="rId39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B0807"/>
    <a:srgbClr val="4B4F55"/>
    <a:srgbClr val="6E6E6F"/>
    <a:srgbClr val="C2C2C2"/>
    <a:srgbClr val="040404"/>
    <a:srgbClr val="DC0217"/>
    <a:srgbClr val="FFFFFF"/>
    <a:srgbClr val="E78E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505" autoAdjust="0"/>
  </p:normalViewPr>
  <p:slideViewPr>
    <p:cSldViewPr>
      <p:cViewPr>
        <p:scale>
          <a:sx n="50" d="100"/>
          <a:sy n="50" d="100"/>
        </p:scale>
        <p:origin x="-828" y="-138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48" y="5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FAEED09-B8F1-471B-A5DF-5B7D91889D8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4123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3EA9FA-559D-453C-AE06-C2FE3BF96B3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27241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587C74-4DA7-4911-AB74-E9B2305DE54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8743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025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099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4260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4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215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34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53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78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23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226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950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8064896" cy="864096"/>
          </a:xfrm>
        </p:spPr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Design of a training curriculum</a:t>
            </a:r>
            <a:endParaRPr lang="en-GB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27584" y="4653136"/>
            <a:ext cx="7543800" cy="144016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Pritam Singh MA MRCS</a:t>
            </a:r>
          </a:p>
          <a:p>
            <a:r>
              <a:rPr lang="en-US" sz="8000" dirty="0" smtClean="0"/>
              <a:t>Clinical Research Fellow</a:t>
            </a:r>
          </a:p>
          <a:p>
            <a:r>
              <a:rPr lang="en-US" sz="8000" dirty="0"/>
              <a:t>Division of </a:t>
            </a:r>
            <a:r>
              <a:rPr lang="en-US" sz="8000" dirty="0" smtClean="0"/>
              <a:t>Surgery</a:t>
            </a:r>
          </a:p>
          <a:p>
            <a:r>
              <a:rPr lang="en-US" sz="8000" dirty="0" smtClean="0"/>
              <a:t>Department </a:t>
            </a:r>
            <a:r>
              <a:rPr lang="en-US" sz="8000" dirty="0"/>
              <a:t>of Surgery &amp; Cancer</a:t>
            </a:r>
          </a:p>
          <a:p>
            <a:r>
              <a:rPr lang="en-US" sz="8000" dirty="0"/>
              <a:t>Imperial College London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15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‘Tailor made’ training: Competency based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Ideal solution is to </a:t>
            </a:r>
            <a:r>
              <a:rPr lang="en-US" dirty="0" err="1" smtClean="0"/>
              <a:t>personalise</a:t>
            </a:r>
            <a:r>
              <a:rPr lang="en-US" dirty="0" smtClean="0"/>
              <a:t> training to each </a:t>
            </a:r>
            <a:r>
              <a:rPr lang="en-US" dirty="0" err="1" smtClean="0"/>
              <a:t>indvidual</a:t>
            </a:r>
            <a:r>
              <a:rPr lang="en-US" dirty="0" smtClean="0"/>
              <a:t> trainee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Difficult to deliver in the setting of a nationally standardised training curriculum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pragmatic solution is a competency based training curriculum where progression is only possible after competency has been achieved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the new paradigm for all mentioned training curricula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ISCP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SCORE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CanMEDS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Assessment of competency is the new challenge</a:t>
            </a:r>
          </a:p>
        </p:txBody>
      </p:sp>
    </p:spTree>
    <p:extLst>
      <p:ext uri="{BB962C8B-B14F-4D97-AF65-F5344CB8AC3E}">
        <p14:creationId xmlns:p14="http://schemas.microsoft.com/office/powerpoint/2010/main" xmlns="" val="14560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01253"/>
            <a:ext cx="7543800" cy="638175"/>
          </a:xfrm>
        </p:spPr>
        <p:txBody>
          <a:bodyPr/>
          <a:lstStyle/>
          <a:p>
            <a:r>
              <a:rPr lang="en-US" dirty="0" smtClean="0"/>
              <a:t>Competency based technical skills </a:t>
            </a:r>
            <a:br>
              <a:rPr lang="en-US" dirty="0" smtClean="0"/>
            </a:br>
            <a:r>
              <a:rPr lang="en-US" dirty="0" smtClean="0"/>
              <a:t>curriculum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Demonstration of proficiency in technical skills is not a uniquely surgical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Cardiology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Anaesthetics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Gastroenterology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Respiratory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Interventional radiology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Hierarchic task-based approach to deconstruct the procedure into its constituents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 a systematic strategy for learning the required skills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Identify the key tasks that are integral to the procedure and form the basis of an assessment process.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72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541289"/>
            <a:ext cx="39147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576" y="128535"/>
            <a:ext cx="5269756" cy="120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1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Some more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43800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Face validity: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Extent to which the examination resembles real life situations</a:t>
            </a:r>
          </a:p>
          <a:p>
            <a:pPr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Content validity: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Extent to which the domain that is being measured is being measured by the assessment tool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e.g. when attempting to assess technical skills we may in fact be testing knowledge</a:t>
            </a:r>
          </a:p>
          <a:p>
            <a:pPr lvl="1">
              <a:buFont typeface="Arial" pitchFamily="34" charset="0"/>
              <a:buChar char="•"/>
            </a:pP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Construct validity: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Extent to which a test measures the trait it purports to measure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e.g. extent to which a test discriminates between various levels of expertise</a:t>
            </a:r>
          </a:p>
          <a:p>
            <a:pPr lvl="1">
              <a:buFont typeface="Arial" pitchFamily="34" charset="0"/>
              <a:buChar char="•"/>
            </a:pP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Concurrent validity: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Extent to which the results of the assessment tool correlate with the gold standard for that domain</a:t>
            </a:r>
          </a:p>
          <a:p>
            <a:pPr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Predictive validity: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Ability of the examination to predict future performance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835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Test-retest: Measure of a test to generate similar results when applied at two different points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Inter-rater: Measure of the extent of agreement between two or more observers when rating the performance of an individual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568" y="5877272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 smtClean="0">
                <a:solidFill>
                  <a:srgbClr val="040404"/>
                </a:solidFill>
                <a:latin typeface="+mn-lt"/>
              </a:rPr>
              <a:t>Sources: </a:t>
            </a:r>
          </a:p>
          <a:p>
            <a:r>
              <a:rPr lang="en-US" sz="1000" i="0" dirty="0" err="1" smtClean="0">
                <a:solidFill>
                  <a:srgbClr val="1B0807"/>
                </a:solidFill>
                <a:latin typeface="+mn-lt"/>
              </a:rPr>
              <a:t>Moorthy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K, </a:t>
            </a:r>
            <a:r>
              <a:rPr lang="en-US" sz="1000" i="0" dirty="0" err="1">
                <a:solidFill>
                  <a:srgbClr val="1B0807"/>
                </a:solidFill>
                <a:latin typeface="+mn-lt"/>
              </a:rPr>
              <a:t>Munz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 Y, </a:t>
            </a:r>
            <a:r>
              <a:rPr lang="en-US" sz="1000" i="0" dirty="0" err="1">
                <a:solidFill>
                  <a:srgbClr val="1B0807"/>
                </a:solidFill>
                <a:latin typeface="+mn-lt"/>
              </a:rPr>
              <a:t>Sarker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 SK, 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Darzi A.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Objective assessment of 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technical skills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in surgery. </a:t>
            </a:r>
            <a:r>
              <a:rPr lang="en-US" sz="1000" dirty="0">
                <a:solidFill>
                  <a:srgbClr val="1B0807"/>
                </a:solidFill>
                <a:latin typeface="+mn-lt"/>
              </a:rPr>
              <a:t>BMJ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. 2003;327:1032–1037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.</a:t>
            </a:r>
          </a:p>
          <a:p>
            <a:r>
              <a:rPr lang="en-GB" sz="1000" i="0" dirty="0">
                <a:solidFill>
                  <a:srgbClr val="1B0807"/>
                </a:solidFill>
                <a:latin typeface="+mn-lt"/>
              </a:rPr>
              <a:t>Aggarwal R, Grantcharov T, </a:t>
            </a:r>
            <a:r>
              <a:rPr lang="en-GB" sz="1000" i="0" dirty="0" err="1">
                <a:solidFill>
                  <a:srgbClr val="1B0807"/>
                </a:solidFill>
                <a:latin typeface="+mn-lt"/>
              </a:rPr>
              <a:t>Moorthy</a:t>
            </a:r>
            <a:r>
              <a:rPr lang="en-GB" sz="1000" i="0" dirty="0">
                <a:solidFill>
                  <a:srgbClr val="1B0807"/>
                </a:solidFill>
                <a:latin typeface="+mn-lt"/>
              </a:rPr>
              <a:t> K, </a:t>
            </a:r>
            <a:r>
              <a:rPr lang="en-GB" sz="1000" i="0" dirty="0" err="1">
                <a:solidFill>
                  <a:srgbClr val="1B0807"/>
                </a:solidFill>
                <a:latin typeface="+mn-lt"/>
              </a:rPr>
              <a:t>Milland</a:t>
            </a:r>
            <a:r>
              <a:rPr lang="en-GB" sz="1000" i="0" dirty="0">
                <a:solidFill>
                  <a:srgbClr val="1B0807"/>
                </a:solidFill>
                <a:latin typeface="+mn-lt"/>
              </a:rPr>
              <a:t> T, </a:t>
            </a:r>
            <a:r>
              <a:rPr lang="en-GB" sz="1000" i="0" dirty="0" err="1">
                <a:solidFill>
                  <a:srgbClr val="1B0807"/>
                </a:solidFill>
                <a:latin typeface="+mn-lt"/>
              </a:rPr>
              <a:t>Papasavas</a:t>
            </a:r>
            <a:r>
              <a:rPr lang="en-GB" sz="1000" i="0" dirty="0">
                <a:solidFill>
                  <a:srgbClr val="1B0807"/>
                </a:solidFill>
                <a:latin typeface="+mn-lt"/>
              </a:rPr>
              <a:t> P, </a:t>
            </a:r>
            <a:r>
              <a:rPr lang="en-GB" sz="1000" i="0" dirty="0" err="1">
                <a:solidFill>
                  <a:srgbClr val="1B0807"/>
                </a:solidFill>
                <a:latin typeface="+mn-lt"/>
              </a:rPr>
              <a:t>Dosis</a:t>
            </a:r>
            <a:r>
              <a:rPr lang="en-GB" sz="1000" i="0" dirty="0">
                <a:solidFill>
                  <a:srgbClr val="1B0807"/>
                </a:solidFill>
                <a:latin typeface="+mn-lt"/>
              </a:rPr>
              <a:t> A, Bello F, Darzi </a:t>
            </a:r>
            <a:r>
              <a:rPr lang="en-GB" sz="1000" i="0" dirty="0" smtClean="0">
                <a:solidFill>
                  <a:srgbClr val="1B0807"/>
                </a:solidFill>
                <a:latin typeface="+mn-lt"/>
              </a:rPr>
              <a:t>A.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An evaluation of the feasibility, validity, and reliability of laparoscopic skills assessment in the operating 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room.</a:t>
            </a:r>
            <a:r>
              <a:rPr lang="en-US" sz="1000" b="1" i="0" dirty="0" smtClean="0">
                <a:solidFill>
                  <a:srgbClr val="1B0807"/>
                </a:solidFill>
                <a:latin typeface="+mn-lt"/>
              </a:rPr>
              <a:t> </a:t>
            </a:r>
            <a:r>
              <a:rPr lang="en-GB" sz="1000" dirty="0" smtClean="0">
                <a:solidFill>
                  <a:srgbClr val="1B0807"/>
                </a:solidFill>
                <a:latin typeface="+mn-lt"/>
              </a:rPr>
              <a:t>Ann </a:t>
            </a:r>
            <a:r>
              <a:rPr lang="en-GB" sz="1000" dirty="0">
                <a:solidFill>
                  <a:srgbClr val="1B0807"/>
                </a:solidFill>
                <a:latin typeface="+mn-lt"/>
              </a:rPr>
              <a:t>Surg.</a:t>
            </a:r>
            <a:r>
              <a:rPr lang="en-GB" sz="1000" i="0" dirty="0">
                <a:solidFill>
                  <a:srgbClr val="1B0807"/>
                </a:solidFill>
                <a:latin typeface="+mn-lt"/>
              </a:rPr>
              <a:t> 2007 Jun;245(6):992-9.</a:t>
            </a:r>
          </a:p>
          <a:p>
            <a:endParaRPr lang="en-GB" sz="1000" i="0" dirty="0" smtClean="0">
              <a:solidFill>
                <a:srgbClr val="1B0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surgical curricula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High profile national training curricula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Canada: </a:t>
            </a:r>
            <a:r>
              <a:rPr lang="en-US" dirty="0" err="1" smtClean="0"/>
              <a:t>CanMEDS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UK: The Intercollegiate Surgical Curriculum </a:t>
            </a:r>
            <a:r>
              <a:rPr lang="en-US" dirty="0" err="1" smtClean="0"/>
              <a:t>Programme</a:t>
            </a:r>
            <a:r>
              <a:rPr lang="en-US" dirty="0" smtClean="0"/>
              <a:t> (ISCP)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USA: Surgical Council on Resident Education (SCORE)</a:t>
            </a:r>
          </a:p>
          <a:p>
            <a:pPr marL="0" indent="0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Technical skills curricula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57192"/>
            <a:ext cx="4411216" cy="146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59"/>
            <a:ext cx="4392488" cy="1133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99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 training curriculum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Task deconstruction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25" y="98253"/>
            <a:ext cx="3096344" cy="811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525344"/>
            <a:ext cx="30956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728" y="2276872"/>
            <a:ext cx="66638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6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 training curriculum development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Validation of the tasks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64" y="4509120"/>
            <a:ext cx="7829735" cy="22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463" y="1628800"/>
            <a:ext cx="386991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9"/>
            <a:ext cx="3150863" cy="6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VR training curriculum </a:t>
            </a:r>
            <a:r>
              <a:rPr lang="en-GB" dirty="0" smtClean="0"/>
              <a:t>development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earning curve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45529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4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VR training curriculum </a:t>
            </a:r>
            <a:r>
              <a:rPr lang="en-GB" dirty="0" smtClean="0"/>
              <a:t>development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Combine construct validity and learning curve data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 M</a:t>
            </a:r>
            <a:r>
              <a:rPr lang="en-GB" dirty="0" smtClean="0"/>
              <a:t>etrics for development of the training curriculum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388424" cy="35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8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Definitions of terms used within the surgical education literature</a:t>
            </a:r>
          </a:p>
          <a:p>
            <a:pPr marL="3810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Outline the difference between proficiency – versus time-based learning schedules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Defend a curricular approach to acquisition of surgical </a:t>
            </a:r>
            <a:r>
              <a:rPr lang="en-US" sz="2000" dirty="0" smtClean="0"/>
              <a:t>skills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Examples of surgical training curriculums</a:t>
            </a:r>
          </a:p>
          <a:p>
            <a:pPr lvl="2"/>
            <a:r>
              <a:rPr lang="en-US" sz="2000" dirty="0" smtClean="0"/>
              <a:t>National specialty based</a:t>
            </a:r>
          </a:p>
          <a:p>
            <a:pPr lvl="2"/>
            <a:r>
              <a:rPr lang="en-US" sz="2000" dirty="0" smtClean="0"/>
              <a:t>Technical skills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587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Evidence Based Training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80132"/>
            <a:ext cx="5496225" cy="537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05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CanMEDS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Developed by the Royal College of Physicians </a:t>
            </a:r>
          </a:p>
          <a:p>
            <a:pPr marL="0" indent="0"/>
            <a:r>
              <a:rPr lang="en-GB" dirty="0"/>
              <a:t>	</a:t>
            </a:r>
            <a:r>
              <a:rPr lang="en-GB" dirty="0" smtClean="0"/>
              <a:t>and Surgeons of Canada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Multiple Stakeholders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Educators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Teachers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Trainees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Practising Physicians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Researchers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Other Health Care Professionals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Public Officials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Public/Patients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36304" cy="3552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5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CanMEDS</a:t>
            </a:r>
            <a:r>
              <a:rPr lang="en-GB" dirty="0" smtClean="0"/>
              <a:t> Physician Roles Framework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288621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Source: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Frank, JR. (Ed). 2005. The </a:t>
            </a:r>
            <a:r>
              <a:rPr lang="en-US" sz="1000" i="0" dirty="0" err="1">
                <a:solidFill>
                  <a:srgbClr val="1B0807"/>
                </a:solidFill>
                <a:latin typeface="+mn-lt"/>
              </a:rPr>
              <a:t>CanMEDS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 2005 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physician competency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framework. Better standards. Better physicians. Better care. Ottawa: The 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Royal College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of Physicians and Surgeons of Canada.</a:t>
            </a:r>
            <a:endParaRPr lang="en-GB" sz="1000" i="0" dirty="0" smtClean="0">
              <a:solidFill>
                <a:srgbClr val="1B0807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895850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69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CanMEDS</a:t>
            </a:r>
            <a:r>
              <a:rPr lang="en-GB" dirty="0" smtClean="0"/>
              <a:t>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Phase I: Framework Development (1993-1996)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233" y="2492896"/>
            <a:ext cx="55721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CanMEDS</a:t>
            </a:r>
            <a:r>
              <a:rPr lang="en-GB" dirty="0"/>
              <a:t> </a:t>
            </a:r>
            <a:r>
              <a:rPr lang="en-GB" dirty="0" smtClean="0"/>
              <a:t>Development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Phase II: Pilot Projects (1996-1997)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Phase III: Implementation (1997-2002)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Phase IV: Faculty Development (2002-2005)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153" y="2996952"/>
            <a:ext cx="42481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56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Standards to be met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3733800" cy="44577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1983 Medical Act</a:t>
            </a:r>
          </a:p>
          <a:p>
            <a:pPr marL="514350" lvl="1" indent="-285750">
              <a:buFont typeface="Arial" pitchFamily="34" charset="0"/>
              <a:buChar char="•"/>
            </a:pPr>
            <a:r>
              <a:rPr lang="en-US" dirty="0" smtClean="0"/>
              <a:t>General Medical Council (GMC) to set the standards for training and the end-point to be achieved to enter GMC’s Specialist Register</a:t>
            </a:r>
          </a:p>
          <a:p>
            <a:pPr marL="895350" lvl="2" indent="-285750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establish standards and requirements relating to </a:t>
            </a:r>
            <a:r>
              <a:rPr lang="en-US" dirty="0" smtClean="0"/>
              <a:t>postgraduate </a:t>
            </a:r>
            <a:r>
              <a:rPr lang="en-GB" dirty="0" smtClean="0"/>
              <a:t>medical </a:t>
            </a:r>
            <a:r>
              <a:rPr lang="en-GB" dirty="0"/>
              <a:t>education and </a:t>
            </a:r>
            <a:r>
              <a:rPr lang="en-GB" dirty="0" smtClean="0"/>
              <a:t>training</a:t>
            </a:r>
          </a:p>
          <a:p>
            <a:pPr marL="895350" lvl="2" indent="-285750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maintain the standards and requirements established </a:t>
            </a:r>
            <a:r>
              <a:rPr lang="en-US" dirty="0" smtClean="0"/>
              <a:t>through </a:t>
            </a:r>
            <a:r>
              <a:rPr lang="en-GB" dirty="0" smtClean="0"/>
              <a:t>quality assurance</a:t>
            </a:r>
          </a:p>
          <a:p>
            <a:pPr marL="895350" lvl="2" indent="-285750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develop and promote postgraduate medical education and </a:t>
            </a:r>
            <a:r>
              <a:rPr lang="en-US" dirty="0" smtClean="0"/>
              <a:t>training </a:t>
            </a:r>
            <a:r>
              <a:rPr lang="en-GB" dirty="0" smtClean="0"/>
              <a:t>in </a:t>
            </a:r>
            <a:r>
              <a:rPr lang="en-GB" dirty="0"/>
              <a:t>the UK</a:t>
            </a:r>
            <a:r>
              <a:rPr lang="en-GB" dirty="0" smtClean="0"/>
              <a:t>.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236" y="836712"/>
            <a:ext cx="3668333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6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GMC Standards for a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Planning: Standards 1 &amp; 2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Curriculum purpose and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The assessment system must be fit for purpose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6E6E6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Content: Standards 3 &amp; 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Content of the curriculum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Assessment and curricula referenced to all areas of </a:t>
            </a:r>
            <a:r>
              <a:rPr lang="en-US" i="1" dirty="0" smtClean="0">
                <a:solidFill>
                  <a:srgbClr val="6E6E6F"/>
                </a:solidFill>
              </a:rPr>
              <a:t>Good Medical Practice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6E6E6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Delivery: Standards 5, 6, 7 and 8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Managing curriculum 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Model of learning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Learning experiences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Assessment system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0379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GMC Standards for a </a:t>
            </a:r>
            <a:r>
              <a:rPr lang="en-US" dirty="0" smtClean="0"/>
              <a:t>curriculum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Outcomes: Standards 9, 10, 11, 12, and 13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6E6E6F"/>
                </a:solidFill>
              </a:rPr>
              <a:t>Supervision of the trainee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6E6E6F"/>
                </a:solidFill>
              </a:rPr>
              <a:t>Role of the assessor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6E6E6F"/>
                </a:solidFill>
              </a:rPr>
              <a:t>Assessment feedback to the trainees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6E6E6F"/>
                </a:solidFill>
              </a:rPr>
              <a:t>Standards for classification of trainees’ performance/competence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6E6E6F"/>
                </a:solidFill>
              </a:rPr>
              <a:t>Documentation will be standardised and accessible </a:t>
            </a:r>
            <a:r>
              <a:rPr lang="en-US" dirty="0" smtClean="0">
                <a:solidFill>
                  <a:srgbClr val="6E6E6F"/>
                </a:solidFill>
              </a:rPr>
              <a:t>nationally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6E6E6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Review: Standards 14, 15, 16 and 17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Curriculum review and updating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Resources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Lay and patient involvement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6E6E6F"/>
                </a:solidFill>
              </a:rPr>
              <a:t>Equality and diversity</a:t>
            </a:r>
            <a:endParaRPr lang="en-GB" dirty="0">
              <a:solidFill>
                <a:srgbClr val="6E6E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Intercollegiate Surgical Curriculum </a:t>
            </a:r>
            <a:r>
              <a:rPr lang="en-US" dirty="0" err="1" smtClean="0"/>
              <a:t>Programme</a:t>
            </a:r>
            <a:r>
              <a:rPr lang="en-US" dirty="0" smtClean="0"/>
              <a:t> (ISCP)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ramework for systematic progression to consultant level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Implemented from August 1 </a:t>
            </a:r>
            <a:r>
              <a:rPr lang="en-US" dirty="0" smtClean="0"/>
              <a:t>2007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Approved by the Postgraduate Medical Education and Training Board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Syllabus provides explicit standards in specialty based: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Knowledge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Clinical </a:t>
            </a:r>
            <a:r>
              <a:rPr lang="en-US" dirty="0" err="1"/>
              <a:t>judgement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Technical and operative skills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Professional </a:t>
            </a:r>
            <a:r>
              <a:rPr lang="en-US" dirty="0" smtClean="0"/>
              <a:t>skills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Aiming to go beyond technical expertise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CanMEDS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Good Medical Practice from GMC</a:t>
            </a:r>
          </a:p>
        </p:txBody>
      </p:sp>
    </p:spTree>
    <p:extLst>
      <p:ext uri="{BB962C8B-B14F-4D97-AF65-F5344CB8AC3E}">
        <p14:creationId xmlns:p14="http://schemas.microsoft.com/office/powerpoint/2010/main" xmlns="" val="243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ISCP: Curriculum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Via the Intercollegiate Surgical Curriculum Project of the Joint Committee on Higher Surgical Training (JCHST)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Involving the: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Royal College of Surgeons of England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Royal College of Surgeons of Edinburgh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Royal College of Physicians and Surgeons of Glasgow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Royal College of Surgeons in Ireland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Specialty associations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Led by Chairman of the JCHST and Chairs of the Specialist Advisory Committee (SAC) and their delegated editors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Practicing surgeons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Trainees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Educationalists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specialists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 statement of the intended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ims </a:t>
            </a:r>
            <a:r>
              <a:rPr lang="en-US" dirty="0"/>
              <a:t>and </a:t>
            </a:r>
            <a:r>
              <a:rPr lang="en-US" dirty="0" smtClean="0"/>
              <a:t>objectives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Experiences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utcomes </a:t>
            </a:r>
            <a:r>
              <a:rPr lang="en-US" dirty="0"/>
              <a:t>and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rocesses </a:t>
            </a:r>
            <a:r>
              <a:rPr lang="en-US" dirty="0"/>
              <a:t>of a </a:t>
            </a:r>
            <a:r>
              <a:rPr lang="en-US" dirty="0" err="1"/>
              <a:t>programme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ncluding </a:t>
            </a:r>
            <a:r>
              <a:rPr lang="en-US" dirty="0"/>
              <a:t>a description of </a:t>
            </a:r>
            <a:r>
              <a:rPr lang="en-US" dirty="0" smtClean="0"/>
              <a:t>the structure </a:t>
            </a:r>
            <a:r>
              <a:rPr lang="en-US" dirty="0"/>
              <a:t>and expected methods </a:t>
            </a:r>
            <a:r>
              <a:rPr lang="en-US" dirty="0" smtClean="0"/>
              <a:t>of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Learning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Teaching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Feedback 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upervision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curriculum should set out what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Knowledge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kills 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B</a:t>
            </a:r>
            <a:r>
              <a:rPr lang="en-US" dirty="0" err="1" smtClean="0"/>
              <a:t>ehaviours</a:t>
            </a:r>
            <a:r>
              <a:rPr lang="en-US" dirty="0" smtClean="0"/>
              <a:t> </a:t>
            </a:r>
            <a:r>
              <a:rPr lang="en-US" dirty="0"/>
              <a:t>the trainee will achieve.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95936" y="646378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000" i="0" dirty="0" smtClean="0">
                <a:solidFill>
                  <a:srgbClr val="040404"/>
                </a:solidFill>
                <a:latin typeface="+mn-lt"/>
              </a:rPr>
              <a:t>Source: ‘Standards for curricula and assessment systems’ General Medical Council</a:t>
            </a:r>
            <a:endParaRPr lang="en-GB" sz="1000" i="0" dirty="0" smtClean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ISCP: Curriculum </a:t>
            </a:r>
            <a:r>
              <a:rPr lang="en-US" dirty="0" smtClean="0"/>
              <a:t>development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Managed by the Intercollegiate Surgical Curriculum Project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Phase I – Initial Development (March 2003 to September 2004)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Phase II – Pre-Pilot (December 2004 to March 2005)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Phase III – Pilot (September 2005 to July 2007)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Phase IV – Review and Evaluation (April 2007 to March 2008)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Contributing funders for Phases II and III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UK Department of Health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Irish Department of Health</a:t>
            </a:r>
            <a:r>
              <a:rPr lang="en-GB" dirty="0" smtClean="0"/>
              <a:t> and Children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Royal Colleges</a:t>
            </a:r>
          </a:p>
        </p:txBody>
      </p:sp>
    </p:spTree>
    <p:extLst>
      <p:ext uri="{BB962C8B-B14F-4D97-AF65-F5344CB8AC3E}">
        <p14:creationId xmlns:p14="http://schemas.microsoft.com/office/powerpoint/2010/main" xmlns="" val="4047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ISCP: Key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Format and framework common to all surgical specialties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Systematic progression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oundation years to exit from surgical specialist training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Competence based outcomes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Rather than time based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Progression determined by achieving competency based outcomes specified by specialty curricula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Curriculum standards underpinned by robust assessment processes which conform to PMETB standards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Delivered by appropriately qualified surgeons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MDT environment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Collaboration with health service providers and trainers at all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64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ISCP: Components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Syllabus content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Teaching and Learning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Assessment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Systems and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81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SCORE developed in </a:t>
            </a:r>
            <a:r>
              <a:rPr lang="en-US" dirty="0" smtClean="0"/>
              <a:t>2006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aim </a:t>
            </a:r>
            <a:r>
              <a:rPr lang="en-US" dirty="0"/>
              <a:t>to develop a standardised national curriculum for General </a:t>
            </a:r>
            <a:r>
              <a:rPr lang="en-US" dirty="0" smtClean="0"/>
              <a:t>Surgery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Member </a:t>
            </a:r>
            <a:r>
              <a:rPr lang="en-US" dirty="0" err="1" smtClean="0"/>
              <a:t>organisations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American Board of Surgery (ABS)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American College of Surgeons (ACS)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American Surgical Association (ASA)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Association of Program Directors in Surgery (APDS)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Association for Surgical Education (ASE)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Residency Review Committee for Surgery (RRC-Surgery)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Society of American Gastrointestinal and Endoscopic Surgeons (SAGES)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funding provided by member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Competency based:</a:t>
            </a:r>
          </a:p>
          <a:p>
            <a:pPr lvl="1"/>
            <a:r>
              <a:rPr lang="en-US" dirty="0" smtClean="0"/>
              <a:t>Patient care and procedural skills		Communication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Medical Knowledge			Practice based learning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Professionalism			Systems based practice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653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SCORE: Current state of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Syllabus </a:t>
            </a:r>
            <a:r>
              <a:rPr lang="en-US" dirty="0" smtClean="0"/>
              <a:t>content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Started with patient care </a:t>
            </a:r>
            <a:r>
              <a:rPr lang="en-US" dirty="0" smtClean="0"/>
              <a:t>component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Surgical technical skills curriculum being developed by the ACS and </a:t>
            </a:r>
            <a:r>
              <a:rPr lang="en-US" dirty="0" smtClean="0"/>
              <a:t>APDS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Teaching and Learning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Endorsed the ACS Fundamentals of Surgery program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Examining issues related to surgical training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Assessment of technical competency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Teaching and assessment of professional </a:t>
            </a:r>
            <a:r>
              <a:rPr lang="en-GB" dirty="0" smtClean="0"/>
              <a:t>behaviours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Faculty development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Assessment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Supporting an operative performance rating system in development at Southern Illinois </a:t>
            </a:r>
            <a:r>
              <a:rPr lang="en-US" dirty="0" smtClean="0"/>
              <a:t>University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Systems and Resources</a:t>
            </a:r>
            <a:endParaRPr lang="en-GB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SCORE Portal</a:t>
            </a:r>
          </a:p>
        </p:txBody>
      </p:sp>
    </p:spTree>
    <p:extLst>
      <p:ext uri="{BB962C8B-B14F-4D97-AF65-F5344CB8AC3E}">
        <p14:creationId xmlns:p14="http://schemas.microsoft.com/office/powerpoint/2010/main" xmlns="" val="21369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Portal</a:t>
            </a:r>
            <a:endParaRPr lang="en-GB" dirty="0"/>
          </a:p>
        </p:txBody>
      </p:sp>
      <p:pic>
        <p:nvPicPr>
          <p:cNvPr id="4098" name="Picture 2" descr="Portal 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143500" cy="3667126"/>
          </a:xfrm>
          <a:prstGeom prst="rect">
            <a:avLst/>
          </a:prstGeom>
          <a:noFill/>
          <a:ln>
            <a:solidFill>
              <a:srgbClr val="1B0807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ample of mod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5143500" cy="2933701"/>
          </a:xfrm>
          <a:prstGeom prst="rect">
            <a:avLst/>
          </a:prstGeom>
          <a:noFill/>
          <a:ln>
            <a:solidFill>
              <a:srgbClr val="1B0807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Web based learning system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Selected educational reading material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Radiology &amp; Anatomy images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Operative videos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ABSITE practice questions</a:t>
            </a:r>
            <a:endParaRPr lang="en-GB" sz="1800" i="0" dirty="0" smtClean="0">
              <a:solidFill>
                <a:srgbClr val="4B4F55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077072"/>
            <a:ext cx="355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Evidence based reviews in Surgery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i="0" dirty="0" smtClean="0">
                <a:solidFill>
                  <a:srgbClr val="4B4F55"/>
                </a:solidFill>
                <a:latin typeface="+mn-lt"/>
              </a:rPr>
              <a:t>Ability for faculty to create and give assignments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4436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ISCP v SCORE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ISCP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Development started in 2003, in use since 2007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Full syllabus available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Web based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Faculty can use to assign learning objectives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Does not incorporate teaching material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Well developed workplace base assessments - online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SCORE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Started development in 2006, still being developed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Syllabus for patient care available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Web based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Faculty can assign learning objectives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SCORE Portal has multimedia teaching material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Assessments not currently available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4093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dirty="0"/>
              <a:t>Definitions of terms used within the surgical education literature</a:t>
            </a:r>
          </a:p>
          <a:p>
            <a:pPr marL="3810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Outline the difference between proficiency – versus time-based learning schedules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Defend a curricular approach to acquisition of surgical skills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Examples of surgical training curriculums</a:t>
            </a:r>
          </a:p>
          <a:p>
            <a:pPr lvl="2"/>
            <a:r>
              <a:rPr lang="en-US" sz="2000" dirty="0"/>
              <a:t>National specialty based</a:t>
            </a:r>
          </a:p>
          <a:p>
            <a:pPr lvl="2"/>
            <a:r>
              <a:rPr lang="en-US" sz="2000" dirty="0"/>
              <a:t>Technical </a:t>
            </a:r>
            <a:r>
              <a:rPr lang="en-US" sz="2000" dirty="0" smtClean="0"/>
              <a:t>skills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236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772400" cy="1362075"/>
          </a:xfrm>
        </p:spPr>
        <p:txBody>
          <a:bodyPr/>
          <a:lstStyle/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		&amp; </a:t>
            </a:r>
            <a:r>
              <a:rPr lang="en-GB" dirty="0"/>
              <a:t>Discussion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72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 syllabus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Details the content and outcomes of learning to be achieved at each stage of training: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trainees are expected to know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trainees are expected to be able to do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Expectations are matched to points of training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646378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000" i="0" dirty="0" smtClean="0">
                <a:solidFill>
                  <a:srgbClr val="040404"/>
                </a:solidFill>
                <a:latin typeface="+mn-lt"/>
              </a:rPr>
              <a:t>Source: ‘The Intercollegiate Surgical Curriculum – Educating the surgeons of the future’</a:t>
            </a:r>
            <a:endParaRPr lang="en-GB" sz="1000" i="0" dirty="0" smtClean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an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 systematic procedure for measuring a trainee’s progress or level </a:t>
            </a:r>
            <a:r>
              <a:rPr lang="en-US" dirty="0" smtClean="0"/>
              <a:t>of achievement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Measured against </a:t>
            </a:r>
            <a:r>
              <a:rPr lang="en-US" dirty="0"/>
              <a:t>defined criteria to make a </a:t>
            </a:r>
            <a:r>
              <a:rPr lang="en-US" dirty="0" err="1"/>
              <a:t>judgement</a:t>
            </a:r>
            <a:r>
              <a:rPr lang="en-US" dirty="0"/>
              <a:t> about a trainee.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46378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000" i="0" dirty="0" smtClean="0">
                <a:solidFill>
                  <a:srgbClr val="040404"/>
                </a:solidFill>
                <a:latin typeface="+mn-lt"/>
              </a:rPr>
              <a:t>Source: ‘Standards for curricula and assessment systems’ General Medical Council</a:t>
            </a:r>
            <a:endParaRPr lang="en-GB" sz="1000" i="0" dirty="0" smtClean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an assessment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ntegrated </a:t>
            </a:r>
            <a:r>
              <a:rPr lang="en-US" dirty="0"/>
              <a:t>set of </a:t>
            </a:r>
            <a:r>
              <a:rPr lang="en-US" dirty="0" smtClean="0"/>
              <a:t>assessments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place for the </a:t>
            </a:r>
            <a:r>
              <a:rPr lang="en-US" dirty="0" smtClean="0"/>
              <a:t>entire postgraduate </a:t>
            </a:r>
            <a:r>
              <a:rPr lang="en-US" dirty="0"/>
              <a:t>training </a:t>
            </a:r>
            <a:r>
              <a:rPr lang="en-US" dirty="0" err="1"/>
              <a:t>programme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lueprinted </a:t>
            </a:r>
            <a:r>
              <a:rPr lang="en-US" dirty="0"/>
              <a:t>against, </a:t>
            </a:r>
            <a:r>
              <a:rPr lang="en-US" dirty="0" smtClean="0"/>
              <a:t>and </a:t>
            </a:r>
            <a:r>
              <a:rPr lang="en-GB" dirty="0" smtClean="0"/>
              <a:t>supports</a:t>
            </a:r>
            <a:r>
              <a:rPr lang="en-GB" dirty="0"/>
              <a:t>, the approved curriculum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use different methods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be implemented as national examinations or workplace based assessments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Competence v Performance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Performance based assessment becomes more important as trainees’ experience increases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46378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sz="1000" i="0" dirty="0" smtClean="0">
                <a:solidFill>
                  <a:srgbClr val="040404"/>
                </a:solidFill>
                <a:latin typeface="+mn-lt"/>
              </a:rPr>
              <a:t>Source: ‘Standards for curricula and assessment systems’ General Medical Council</a:t>
            </a:r>
            <a:endParaRPr lang="en-GB" sz="1000" i="0" dirty="0" smtClean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2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competence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Competence is a complex structuring of </a:t>
            </a:r>
            <a:r>
              <a:rPr lang="en-US" dirty="0" smtClean="0"/>
              <a:t>attributes needed </a:t>
            </a:r>
            <a:r>
              <a:rPr lang="en-US" dirty="0"/>
              <a:t>for intelligent performance in </a:t>
            </a:r>
            <a:r>
              <a:rPr lang="en-US" dirty="0" smtClean="0"/>
              <a:t>specific situations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incorporates the ideas </a:t>
            </a:r>
            <a:r>
              <a:rPr lang="en-US" dirty="0" smtClean="0"/>
              <a:t>of </a:t>
            </a:r>
            <a:r>
              <a:rPr lang="en-GB" dirty="0" smtClean="0"/>
              <a:t>professional </a:t>
            </a:r>
            <a:r>
              <a:rPr lang="en-GB" dirty="0"/>
              <a:t>judgement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62043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Source: </a:t>
            </a:r>
            <a:r>
              <a:rPr lang="en-US" sz="1000" i="0" dirty="0" err="1" smtClean="0">
                <a:solidFill>
                  <a:srgbClr val="1B0807"/>
                </a:solidFill>
                <a:latin typeface="+mn-lt"/>
              </a:rPr>
              <a:t>Gonczi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, A. (1994) Competence based assessment in </a:t>
            </a:r>
            <a:r>
              <a:rPr lang="en-US" sz="1000" i="0" dirty="0" smtClean="0">
                <a:solidFill>
                  <a:srgbClr val="1B0807"/>
                </a:solidFill>
                <a:latin typeface="+mn-lt"/>
              </a:rPr>
              <a:t>the professions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in Australia, </a:t>
            </a:r>
            <a:r>
              <a:rPr lang="en-US" sz="1000" dirty="0">
                <a:solidFill>
                  <a:srgbClr val="1B0807"/>
                </a:solidFill>
                <a:latin typeface="+mn-lt"/>
              </a:rPr>
              <a:t>Assessment in Education </a:t>
            </a:r>
            <a:r>
              <a:rPr lang="en-US" sz="1000" i="0" dirty="0">
                <a:solidFill>
                  <a:srgbClr val="1B0807"/>
                </a:solidFill>
                <a:latin typeface="+mn-lt"/>
              </a:rPr>
              <a:t>1(1) 27–44</a:t>
            </a:r>
            <a:r>
              <a:rPr lang="en-US" sz="1800" i="0" dirty="0">
                <a:solidFill>
                  <a:srgbClr val="1B0807"/>
                </a:solidFill>
                <a:latin typeface="+mn-lt"/>
              </a:rPr>
              <a:t>.</a:t>
            </a:r>
            <a:endParaRPr lang="en-GB" sz="1800" i="0" dirty="0" smtClean="0">
              <a:solidFill>
                <a:srgbClr val="1B0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competency based curriculum?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Traditionally time-based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Assumption: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After a certain number of years of training competency will be achieved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With enough time, trainees will gain enough experience to gain a broad training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Volume based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Logbook numbers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Assumption: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Volume of cases seen/performed will act as a surrogate marker of competency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Number of cases is proportional to ability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Stands to reason ‘practice makes perfect’</a:t>
            </a:r>
          </a:p>
        </p:txBody>
      </p:sp>
    </p:spTree>
    <p:extLst>
      <p:ext uri="{BB962C8B-B14F-4D97-AF65-F5344CB8AC3E}">
        <p14:creationId xmlns:p14="http://schemas.microsoft.com/office/powerpoint/2010/main" xmlns="" val="38540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/>
              <a:t>we need a competency based curriculum</a:t>
            </a:r>
            <a:r>
              <a:rPr lang="en-US" dirty="0" smtClean="0"/>
              <a:t>?(2)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Time based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Problems with assumptions: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Does not account for variations in workload – numbers can still be low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Without targeted training to the trainees needs there is no guarantee that all conditions will be seen, especially rarer conditions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Volume based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Problems with assumptions: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Numbers do not inform about the quality of training received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Does not account for different rates of learning and learning curves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ime is a surrogate marker of volume and breadth of experience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Volume is a surrogate marker for competence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3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1837</Words>
  <Application>Microsoft Office PowerPoint</Application>
  <PresentationFormat>On-screen Show (4:3)</PresentationFormat>
  <Paragraphs>356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Standarddesign</vt:lpstr>
      <vt:lpstr>Design of a training curriculum</vt:lpstr>
      <vt:lpstr>Learning Objectives</vt:lpstr>
      <vt:lpstr>Definition of a curriculum</vt:lpstr>
      <vt:lpstr>Definition of a syllabus</vt:lpstr>
      <vt:lpstr>Definition of an assessment</vt:lpstr>
      <vt:lpstr>Definition of an assessment system</vt:lpstr>
      <vt:lpstr>Definition of competence</vt:lpstr>
      <vt:lpstr>Why do we need a competency based curriculum?</vt:lpstr>
      <vt:lpstr>Why do we need a competency based curriculum?(2)</vt:lpstr>
      <vt:lpstr>‘Tailor made’ training: Competency based</vt:lpstr>
      <vt:lpstr>Competency based technical skills  curriculum development</vt:lpstr>
      <vt:lpstr>Slide 12</vt:lpstr>
      <vt:lpstr>Validation: Some more definitions</vt:lpstr>
      <vt:lpstr>Reliability: </vt:lpstr>
      <vt:lpstr>Examples of surgical curricula</vt:lpstr>
      <vt:lpstr>VR training curriculum development</vt:lpstr>
      <vt:lpstr>VR training curriculum development (2)</vt:lpstr>
      <vt:lpstr>VR training curriculum development (3)</vt:lpstr>
      <vt:lpstr>VR training curriculum development (4)</vt:lpstr>
      <vt:lpstr>An Evidence Based Training Curriculum</vt:lpstr>
      <vt:lpstr>CanMEDS</vt:lpstr>
      <vt:lpstr>CanMEDS Physician Roles Framework</vt:lpstr>
      <vt:lpstr>CanMEDS Development</vt:lpstr>
      <vt:lpstr>CanMEDS Development (2)</vt:lpstr>
      <vt:lpstr>UK Standards to be met</vt:lpstr>
      <vt:lpstr>GMC Standards for a curriculum</vt:lpstr>
      <vt:lpstr>GMC Standards for a curriculum (2)</vt:lpstr>
      <vt:lpstr>Intercollegiate Surgical Curriculum Programme (ISCP)</vt:lpstr>
      <vt:lpstr>ISCP: Curriculum development</vt:lpstr>
      <vt:lpstr>ISCP: Curriculum development (2)</vt:lpstr>
      <vt:lpstr>ISCP: Key Principles</vt:lpstr>
      <vt:lpstr>ISCP: Components </vt:lpstr>
      <vt:lpstr>SCORE Curriculum</vt:lpstr>
      <vt:lpstr>SCORE: Current state of development</vt:lpstr>
      <vt:lpstr>SCORE Portal</vt:lpstr>
      <vt:lpstr>ISCP v SCORE</vt:lpstr>
      <vt:lpstr>Summary</vt:lpstr>
      <vt:lpstr>Questions    &amp; Discussion </vt:lpstr>
    </vt:vector>
  </TitlesOfParts>
  <Company>Publications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Pritam</dc:creator>
  <cp:lastModifiedBy>nshiel</cp:lastModifiedBy>
  <cp:revision>237</cp:revision>
  <dcterms:modified xsi:type="dcterms:W3CDTF">2012-01-31T17:12:09Z</dcterms:modified>
</cp:coreProperties>
</file>